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41"/>
  </p:notesMasterIdLst>
  <p:sldIdLst>
    <p:sldId id="256" r:id="rId3"/>
    <p:sldId id="257" r:id="rId4"/>
    <p:sldId id="271" r:id="rId5"/>
    <p:sldId id="272" r:id="rId6"/>
    <p:sldId id="372" r:id="rId7"/>
    <p:sldId id="324" r:id="rId8"/>
    <p:sldId id="399" r:id="rId9"/>
    <p:sldId id="384" r:id="rId10"/>
    <p:sldId id="400" r:id="rId11"/>
    <p:sldId id="385" r:id="rId12"/>
    <p:sldId id="374" r:id="rId13"/>
    <p:sldId id="375" r:id="rId14"/>
    <p:sldId id="376" r:id="rId15"/>
    <p:sldId id="378" r:id="rId16"/>
    <p:sldId id="401" r:id="rId17"/>
    <p:sldId id="402" r:id="rId18"/>
    <p:sldId id="321" r:id="rId19"/>
    <p:sldId id="322" r:id="rId20"/>
    <p:sldId id="388" r:id="rId21"/>
    <p:sldId id="392" r:id="rId22"/>
    <p:sldId id="390" r:id="rId23"/>
    <p:sldId id="391" r:id="rId24"/>
    <p:sldId id="300" r:id="rId25"/>
    <p:sldId id="344" r:id="rId26"/>
    <p:sldId id="346" r:id="rId27"/>
    <p:sldId id="347" r:id="rId28"/>
    <p:sldId id="380" r:id="rId29"/>
    <p:sldId id="397" r:id="rId30"/>
    <p:sldId id="381" r:id="rId31"/>
    <p:sldId id="326" r:id="rId32"/>
    <p:sldId id="369" r:id="rId33"/>
    <p:sldId id="395" r:id="rId34"/>
    <p:sldId id="394" r:id="rId35"/>
    <p:sldId id="396" r:id="rId36"/>
    <p:sldId id="370" r:id="rId37"/>
    <p:sldId id="398" r:id="rId38"/>
    <p:sldId id="403" r:id="rId39"/>
    <p:sldId id="260" r:id="rId40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926E357-9FFC-40EC-A13A-2309D129BEBA}">
          <p14:sldIdLst>
            <p14:sldId id="256"/>
            <p14:sldId id="257"/>
            <p14:sldId id="271"/>
          </p14:sldIdLst>
        </p14:section>
        <p14:section name="Introduction" id="{AD5EDE2B-5F13-4466-B354-BCFBA2FE3A95}">
          <p14:sldIdLst>
            <p14:sldId id="272"/>
            <p14:sldId id="372"/>
            <p14:sldId id="324"/>
            <p14:sldId id="399"/>
          </p14:sldIdLst>
        </p14:section>
        <p14:section name="Electrostatic" id="{F08FCAEC-5B57-4278-86D3-70E875916D6E}">
          <p14:sldIdLst>
            <p14:sldId id="384"/>
            <p14:sldId id="400"/>
            <p14:sldId id="385"/>
          </p14:sldIdLst>
        </p14:section>
        <p14:section name="Cyclotrons" id="{832508EB-5E18-4E6D-8E67-E0428135F94D}">
          <p14:sldIdLst>
            <p14:sldId id="374"/>
            <p14:sldId id="375"/>
            <p14:sldId id="376"/>
            <p14:sldId id="378"/>
            <p14:sldId id="401"/>
            <p14:sldId id="402"/>
          </p14:sldIdLst>
        </p14:section>
        <p14:section name="Linac" id="{875F22D6-92E5-4C55-9671-6D180DE0D4CD}">
          <p14:sldIdLst>
            <p14:sldId id="321"/>
            <p14:sldId id="322"/>
            <p14:sldId id="388"/>
            <p14:sldId id="392"/>
          </p14:sldIdLst>
        </p14:section>
        <p14:section name="Betatrons" id="{7CF9F758-B30E-4A81-B10E-BF76FFF2C6A3}">
          <p14:sldIdLst>
            <p14:sldId id="390"/>
            <p14:sldId id="391"/>
          </p14:sldIdLst>
        </p14:section>
        <p14:section name="Synchrotrons" id="{526ADCF7-BF65-4B67-A003-A8F2959DC91C}">
          <p14:sldIdLst>
            <p14:sldId id="300"/>
            <p14:sldId id="344"/>
            <p14:sldId id="346"/>
            <p14:sldId id="347"/>
            <p14:sldId id="380"/>
          </p14:sldIdLst>
        </p14:section>
        <p14:section name="Colliders" id="{B06211E6-CFBA-4C57-8F64-FF6B67F8E898}">
          <p14:sldIdLst>
            <p14:sldId id="397"/>
            <p14:sldId id="381"/>
            <p14:sldId id="326"/>
            <p14:sldId id="369"/>
            <p14:sldId id="395"/>
            <p14:sldId id="394"/>
          </p14:sldIdLst>
        </p14:section>
        <p14:section name="Others" id="{112B6CE0-A8D4-46FD-9798-FEF791B59F4B}">
          <p14:sldIdLst>
            <p14:sldId id="396"/>
            <p14:sldId id="370"/>
            <p14:sldId id="398"/>
            <p14:sldId id="403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333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1" autoAdjust="0"/>
    <p:restoredTop sz="59206" autoAdjust="0"/>
  </p:normalViewPr>
  <p:slideViewPr>
    <p:cSldViewPr>
      <p:cViewPr varScale="1">
        <p:scale>
          <a:sx n="78" d="100"/>
          <a:sy n="78" d="100"/>
        </p:scale>
        <p:origin x="1941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9A5A2-32A8-44CA-9316-ED51E727AF5E}" type="datetimeFigureOut">
              <a:rPr lang="zh-CN" altLang="en-US" smtClean="0"/>
              <a:t>2023/5/6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953A9-74E1-48F5-BF3E-73695CF659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845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684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883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609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421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242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441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702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121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0138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398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30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6534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639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9996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8738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2167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388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3835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0003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1182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1019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8953A9-74E1-48F5-BF3E-73695CF6594E}" type="slidenum"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6460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8028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2127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7220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4250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808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8234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7934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657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7832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55562-FB67-4197-8242-5FF28EBA779E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57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417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489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49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364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909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953A9-74E1-48F5-BF3E-73695CF6594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70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3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194733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 bwMode="auto">
          <a:xfrm flipH="1">
            <a:off x="6096000" y="6165849"/>
            <a:ext cx="5901266" cy="5312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6" name="Rectangle 5"/>
          <p:cNvSpPr/>
          <p:nvPr userDrawn="1"/>
        </p:nvSpPr>
        <p:spPr bwMode="auto">
          <a:xfrm flipH="1">
            <a:off x="194733" y="6165850"/>
            <a:ext cx="6025092" cy="531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8" name="Immagine 7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 bwMode="auto">
          <a:xfrm>
            <a:off x="194733" y="160867"/>
            <a:ext cx="6107229" cy="6536266"/>
          </a:xfrm>
          <a:custGeom>
            <a:avLst/>
            <a:gdLst>
              <a:gd name="connsiteX0" fmla="*/ 3743597 w 6107229"/>
              <a:gd name="connsiteY0" fmla="*/ 0 h 6536266"/>
              <a:gd name="connsiteX1" fmla="*/ 5878925 w 6107229"/>
              <a:gd name="connsiteY1" fmla="*/ 0 h 6536266"/>
              <a:gd name="connsiteX2" fmla="*/ 5878925 w 6107229"/>
              <a:gd name="connsiteY2" fmla="*/ 6536266 h 6536266"/>
              <a:gd name="connsiteX3" fmla="*/ 3743597 w 6107229"/>
              <a:gd name="connsiteY3" fmla="*/ 6536266 h 6536266"/>
              <a:gd name="connsiteX4" fmla="*/ 3743597 w 6107229"/>
              <a:gd name="connsiteY4" fmla="*/ 0 h 6536266"/>
              <a:gd name="connsiteX5" fmla="*/ 0 w 6107229"/>
              <a:gd name="connsiteY5" fmla="*/ 0 h 6536266"/>
              <a:gd name="connsiteX6" fmla="*/ 1151661 w 6107229"/>
              <a:gd name="connsiteY6" fmla="*/ 0 h 6536266"/>
              <a:gd name="connsiteX7" fmla="*/ 2457450 w 6107229"/>
              <a:gd name="connsiteY7" fmla="*/ 0 h 6536266"/>
              <a:gd name="connsiteX8" fmla="*/ 3286989 w 6107229"/>
              <a:gd name="connsiteY8" fmla="*/ 0 h 6536266"/>
              <a:gd name="connsiteX9" fmla="*/ 3286989 w 6107229"/>
              <a:gd name="connsiteY9" fmla="*/ 6536266 h 6536266"/>
              <a:gd name="connsiteX10" fmla="*/ 2457450 w 6107229"/>
              <a:gd name="connsiteY10" fmla="*/ 6536266 h 6536266"/>
              <a:gd name="connsiteX11" fmla="*/ 1151661 w 6107229"/>
              <a:gd name="connsiteY11" fmla="*/ 6536266 h 6536266"/>
              <a:gd name="connsiteX12" fmla="*/ 0 w 6107229"/>
              <a:gd name="connsiteY12" fmla="*/ 6536266 h 653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07229" h="6536266" extrusionOk="0">
                <a:moveTo>
                  <a:pt x="3743597" y="0"/>
                </a:moveTo>
                <a:lnTo>
                  <a:pt x="5878925" y="0"/>
                </a:lnTo>
                <a:cubicBezTo>
                  <a:pt x="5088053" y="2178755"/>
                  <a:pt x="6669796" y="4357511"/>
                  <a:pt x="5878925" y="6536266"/>
                </a:cubicBezTo>
                <a:lnTo>
                  <a:pt x="3743597" y="6536266"/>
                </a:lnTo>
                <a:cubicBezTo>
                  <a:pt x="4534469" y="4357511"/>
                  <a:pt x="2952726" y="2178755"/>
                  <a:pt x="3743597" y="0"/>
                </a:cubicBezTo>
                <a:close/>
                <a:moveTo>
                  <a:pt x="0" y="0"/>
                </a:moveTo>
                <a:lnTo>
                  <a:pt x="1151661" y="0"/>
                </a:lnTo>
                <a:lnTo>
                  <a:pt x="2457450" y="0"/>
                </a:lnTo>
                <a:lnTo>
                  <a:pt x="3286989" y="0"/>
                </a:lnTo>
                <a:cubicBezTo>
                  <a:pt x="2496117" y="2178755"/>
                  <a:pt x="4077860" y="4357511"/>
                  <a:pt x="3286989" y="6536266"/>
                </a:cubicBezTo>
                <a:lnTo>
                  <a:pt x="2457450" y="6536266"/>
                </a:lnTo>
                <a:lnTo>
                  <a:pt x="1151661" y="6536266"/>
                </a:lnTo>
                <a:lnTo>
                  <a:pt x="0" y="65362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8476342" y="160867"/>
            <a:ext cx="3520923" cy="1145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5641350" y="160870"/>
            <a:ext cx="283499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0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 bwMode="auto">
          <a:xfrm flipH="1">
            <a:off x="8481971" y="160867"/>
            <a:ext cx="3515293" cy="6536266"/>
          </a:xfrm>
          <a:custGeom>
            <a:avLst/>
            <a:gdLst>
              <a:gd name="connsiteX0" fmla="*/ 0 w 3515293"/>
              <a:gd name="connsiteY0" fmla="*/ 0 h 5829300"/>
              <a:gd name="connsiteX1" fmla="*/ 1151661 w 3515293"/>
              <a:gd name="connsiteY1" fmla="*/ 0 h 5829300"/>
              <a:gd name="connsiteX2" fmla="*/ 2457450 w 3515293"/>
              <a:gd name="connsiteY2" fmla="*/ 0 h 5829300"/>
              <a:gd name="connsiteX3" fmla="*/ 3286989 w 3515293"/>
              <a:gd name="connsiteY3" fmla="*/ 0 h 5829300"/>
              <a:gd name="connsiteX4" fmla="*/ 3286989 w 3515293"/>
              <a:gd name="connsiteY4" fmla="*/ 5829300 h 5829300"/>
              <a:gd name="connsiteX5" fmla="*/ 2457450 w 3515293"/>
              <a:gd name="connsiteY5" fmla="*/ 5829300 h 5829300"/>
              <a:gd name="connsiteX6" fmla="*/ 1151661 w 3515293"/>
              <a:gd name="connsiteY6" fmla="*/ 5829300 h 5829300"/>
              <a:gd name="connsiteX7" fmla="*/ 0 w 3515293"/>
              <a:gd name="connsiteY7" fmla="*/ 582930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5293" h="5829300" extrusionOk="0">
                <a:moveTo>
                  <a:pt x="0" y="0"/>
                </a:moveTo>
                <a:lnTo>
                  <a:pt x="1151661" y="0"/>
                </a:lnTo>
                <a:lnTo>
                  <a:pt x="2457450" y="0"/>
                </a:lnTo>
                <a:lnTo>
                  <a:pt x="3286989" y="0"/>
                </a:lnTo>
                <a:cubicBezTo>
                  <a:pt x="2496117" y="1943100"/>
                  <a:pt x="4077860" y="3886200"/>
                  <a:pt x="3286989" y="5829300"/>
                </a:cubicBezTo>
                <a:lnTo>
                  <a:pt x="2457450" y="5829300"/>
                </a:lnTo>
                <a:lnTo>
                  <a:pt x="1151661" y="5829300"/>
                </a:lnTo>
                <a:lnTo>
                  <a:pt x="0" y="5829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669144" y="5551485"/>
            <a:ext cx="4881506" cy="1145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 bwMode="auto">
          <a:xfrm flipH="1">
            <a:off x="6093739" y="160867"/>
            <a:ext cx="2591936" cy="6536266"/>
          </a:xfrm>
          <a:custGeom>
            <a:avLst/>
            <a:gdLst>
              <a:gd name="connsiteX0" fmla="*/ 228304 w 2591936"/>
              <a:gd name="connsiteY0" fmla="*/ 0 h 5829300"/>
              <a:gd name="connsiteX1" fmla="*/ 2363632 w 2591936"/>
              <a:gd name="connsiteY1" fmla="*/ 0 h 5829300"/>
              <a:gd name="connsiteX2" fmla="*/ 2363632 w 2591936"/>
              <a:gd name="connsiteY2" fmla="*/ 5829300 h 5829300"/>
              <a:gd name="connsiteX3" fmla="*/ 228304 w 2591936"/>
              <a:gd name="connsiteY3" fmla="*/ 5829300 h 5829300"/>
              <a:gd name="connsiteX4" fmla="*/ 228304 w 2591936"/>
              <a:gd name="connsiteY4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1936" h="5829300" extrusionOk="0">
                <a:moveTo>
                  <a:pt x="228304" y="0"/>
                </a:moveTo>
                <a:lnTo>
                  <a:pt x="2363632" y="0"/>
                </a:lnTo>
                <a:cubicBezTo>
                  <a:pt x="1572760" y="1943100"/>
                  <a:pt x="3154503" y="3886200"/>
                  <a:pt x="2363632" y="5829300"/>
                </a:cubicBezTo>
                <a:lnTo>
                  <a:pt x="228304" y="5829300"/>
                </a:lnTo>
                <a:cubicBezTo>
                  <a:pt x="1019176" y="3886200"/>
                  <a:pt x="-562567" y="1943100"/>
                  <a:pt x="2283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94734" y="5551488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4866860" y="160867"/>
            <a:ext cx="3581401" cy="4384362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8610599" y="2312771"/>
            <a:ext cx="3386667" cy="4384362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2516380" y="160867"/>
            <a:ext cx="2350476" cy="30692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16382" y="3230129"/>
            <a:ext cx="2350476" cy="131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3821702" y="160866"/>
            <a:ext cx="3581401" cy="6536266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194733" y="3556000"/>
            <a:ext cx="3386668" cy="3141133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194733" y="160866"/>
            <a:ext cx="3386668" cy="3141133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11030071" y="160866"/>
            <a:ext cx="967194" cy="6536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403103" y="4325257"/>
            <a:ext cx="3626966" cy="2371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8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 bwMode="auto">
          <a:xfrm>
            <a:off x="885824" y="1599094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 bwMode="auto">
          <a:xfrm>
            <a:off x="3244639" y="1599094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5"/>
          </p:nvPr>
        </p:nvSpPr>
        <p:spPr bwMode="auto">
          <a:xfrm>
            <a:off x="5603454" y="1599095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16"/>
          </p:nvPr>
        </p:nvSpPr>
        <p:spPr bwMode="auto">
          <a:xfrm>
            <a:off x="7944611" y="1599096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17"/>
          </p:nvPr>
        </p:nvSpPr>
        <p:spPr bwMode="auto">
          <a:xfrm>
            <a:off x="2033415" y="3949818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8"/>
          </p:nvPr>
        </p:nvSpPr>
        <p:spPr bwMode="auto">
          <a:xfrm>
            <a:off x="4410711" y="3949819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9"/>
          </p:nvPr>
        </p:nvSpPr>
        <p:spPr bwMode="auto">
          <a:xfrm>
            <a:off x="6788006" y="3949818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47" name="Picture Placeholder 46"/>
          <p:cNvSpPr>
            <a:spLocks noGrp="1"/>
          </p:cNvSpPr>
          <p:nvPr>
            <p:ph type="pic" sz="quarter" idx="20"/>
          </p:nvPr>
        </p:nvSpPr>
        <p:spPr bwMode="auto">
          <a:xfrm>
            <a:off x="9165844" y="3956154"/>
            <a:ext cx="2140330" cy="2141679"/>
          </a:xfrm>
          <a:custGeom>
            <a:avLst/>
            <a:gdLst>
              <a:gd name="connsiteX0" fmla="*/ 0 w 2140330"/>
              <a:gd name="connsiteY0" fmla="*/ 0 h 2141679"/>
              <a:gd name="connsiteX1" fmla="*/ 2140330 w 2140330"/>
              <a:gd name="connsiteY1" fmla="*/ 0 h 2141679"/>
              <a:gd name="connsiteX2" fmla="*/ 2140330 w 2140330"/>
              <a:gd name="connsiteY2" fmla="*/ 2141679 h 2141679"/>
              <a:gd name="connsiteX3" fmla="*/ 0 w 2140330"/>
              <a:gd name="connsiteY3" fmla="*/ 2141679 h 214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330" h="2141679" extrusionOk="0">
                <a:moveTo>
                  <a:pt x="0" y="0"/>
                </a:moveTo>
                <a:lnTo>
                  <a:pt x="2140330" y="0"/>
                </a:lnTo>
                <a:lnTo>
                  <a:pt x="2140330" y="2141679"/>
                </a:lnTo>
                <a:lnTo>
                  <a:pt x="0" y="21416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94733" y="3949818"/>
            <a:ext cx="1601715" cy="2148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10318152" y="1591951"/>
            <a:ext cx="1679114" cy="21480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2" name="CasellaDiTesto 1"/>
          <p:cNvSpPr txBox="1"/>
          <p:nvPr userDrawn="1"/>
        </p:nvSpPr>
        <p:spPr bwMode="auto">
          <a:xfrm>
            <a:off x="2596896" y="-173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5522039" y="3729566"/>
            <a:ext cx="2286000" cy="25336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7"/>
          </p:nvPr>
        </p:nvSpPr>
        <p:spPr bwMode="auto">
          <a:xfrm>
            <a:off x="958570" y="2377016"/>
            <a:ext cx="3907240" cy="38862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5"/>
          </p:nvPr>
        </p:nvSpPr>
        <p:spPr bwMode="auto">
          <a:xfrm>
            <a:off x="8481203" y="1329266"/>
            <a:ext cx="2286000" cy="25336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10767202" y="3428999"/>
            <a:ext cx="1246996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 userDrawn="1"/>
        </p:nvSpPr>
        <p:spPr bwMode="auto">
          <a:xfrm>
            <a:off x="10767202" y="160865"/>
            <a:ext cx="1246996" cy="32681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5666702" y="692150"/>
            <a:ext cx="2352977" cy="330645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8226738" y="692150"/>
            <a:ext cx="3306450" cy="330645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5666702" y="3998601"/>
            <a:ext cx="2352977" cy="390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226737" y="3998601"/>
            <a:ext cx="3306451" cy="390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 bwMode="auto">
          <a:xfrm>
            <a:off x="194732" y="160866"/>
            <a:ext cx="8970535" cy="6536267"/>
          </a:xfrm>
          <a:custGeom>
            <a:avLst/>
            <a:gdLst>
              <a:gd name="connsiteX0" fmla="*/ 0 w 8970535"/>
              <a:gd name="connsiteY0" fmla="*/ 0 h 6536267"/>
              <a:gd name="connsiteX1" fmla="*/ 4485267 w 8970535"/>
              <a:gd name="connsiteY1" fmla="*/ 0 h 6536267"/>
              <a:gd name="connsiteX2" fmla="*/ 8970534 w 8970535"/>
              <a:gd name="connsiteY2" fmla="*/ 0 h 6536267"/>
              <a:gd name="connsiteX3" fmla="*/ 8970534 w 8970535"/>
              <a:gd name="connsiteY3" fmla="*/ 3262620 h 6536267"/>
              <a:gd name="connsiteX4" fmla="*/ 8970535 w 8970535"/>
              <a:gd name="connsiteY4" fmla="*/ 3262620 h 6536267"/>
              <a:gd name="connsiteX5" fmla="*/ 8970535 w 8970535"/>
              <a:gd name="connsiteY5" fmla="*/ 6536267 h 6536267"/>
              <a:gd name="connsiteX6" fmla="*/ 4485268 w 8970535"/>
              <a:gd name="connsiteY6" fmla="*/ 6536267 h 6536267"/>
              <a:gd name="connsiteX7" fmla="*/ 4485267 w 8970535"/>
              <a:gd name="connsiteY7" fmla="*/ 6536267 h 6536267"/>
              <a:gd name="connsiteX8" fmla="*/ 0 w 8970535"/>
              <a:gd name="connsiteY8" fmla="*/ 6536267 h 6536267"/>
              <a:gd name="connsiteX9" fmla="*/ 0 w 8970535"/>
              <a:gd name="connsiteY9" fmla="*/ 3262620 h 6536267"/>
              <a:gd name="connsiteX10" fmla="*/ 0 w 8970535"/>
              <a:gd name="connsiteY10" fmla="*/ 3262620 h 653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70535" h="6536267" extrusionOk="0">
                <a:moveTo>
                  <a:pt x="0" y="0"/>
                </a:moveTo>
                <a:lnTo>
                  <a:pt x="4485267" y="0"/>
                </a:lnTo>
                <a:lnTo>
                  <a:pt x="8970534" y="0"/>
                </a:lnTo>
                <a:lnTo>
                  <a:pt x="8970534" y="3262620"/>
                </a:lnTo>
                <a:lnTo>
                  <a:pt x="8970535" y="3262620"/>
                </a:lnTo>
                <a:lnTo>
                  <a:pt x="8970535" y="6536267"/>
                </a:lnTo>
                <a:lnTo>
                  <a:pt x="4485268" y="6536267"/>
                </a:lnTo>
                <a:lnTo>
                  <a:pt x="4485267" y="6536267"/>
                </a:lnTo>
                <a:lnTo>
                  <a:pt x="0" y="6536267"/>
                </a:lnTo>
                <a:lnTo>
                  <a:pt x="0" y="3262620"/>
                </a:lnTo>
                <a:lnTo>
                  <a:pt x="0" y="3262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9165266" y="160866"/>
            <a:ext cx="2831999" cy="6536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3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 bwMode="auto">
          <a:xfrm>
            <a:off x="1247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 bwMode="auto">
          <a:xfrm>
            <a:off x="8613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 bwMode="auto">
          <a:xfrm>
            <a:off x="4930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194733" y="160867"/>
            <a:ext cx="11802533" cy="531284"/>
            <a:chOff x="194733" y="160867"/>
            <a:chExt cx="11802533" cy="531284"/>
          </a:xfrm>
        </p:grpSpPr>
        <p:sp>
          <p:nvSpPr>
            <p:cNvPr id="8" name="Rectangle 7"/>
            <p:cNvSpPr/>
            <p:nvPr userDrawn="1"/>
          </p:nvSpPr>
          <p:spPr bwMode="auto">
            <a:xfrm flipH="1">
              <a:off x="6096000" y="160867"/>
              <a:ext cx="5901266" cy="5312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 flipH="1">
              <a:off x="194733" y="160868"/>
              <a:ext cx="6025092" cy="5312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"/>
          <p:cNvGrpSpPr/>
          <p:nvPr userDrawn="1"/>
        </p:nvGrpSpPr>
        <p:grpSpPr bwMode="auto">
          <a:xfrm>
            <a:off x="194733" y="3429000"/>
            <a:ext cx="11802533" cy="3276600"/>
            <a:chOff x="194733" y="3429000"/>
            <a:chExt cx="11802533" cy="3276600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8105164" y="3429000"/>
              <a:ext cx="3892102" cy="3276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>
              <a:off x="4806504" y="3429000"/>
              <a:ext cx="3423096" cy="3276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194733" y="3429000"/>
              <a:ext cx="4611771" cy="3276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</p:grp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973393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4806504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8639615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 bwMode="auto">
          <a:xfrm>
            <a:off x="194734" y="160867"/>
            <a:ext cx="11802533" cy="6536266"/>
          </a:xfrm>
          <a:custGeom>
            <a:avLst/>
            <a:gdLst>
              <a:gd name="connsiteX0" fmla="*/ 0 w 11802533"/>
              <a:gd name="connsiteY0" fmla="*/ 0 h 6536266"/>
              <a:gd name="connsiteX1" fmla="*/ 11802533 w 11802533"/>
              <a:gd name="connsiteY1" fmla="*/ 0 h 6536266"/>
              <a:gd name="connsiteX2" fmla="*/ 11802533 w 11802533"/>
              <a:gd name="connsiteY2" fmla="*/ 6536266 h 6536266"/>
              <a:gd name="connsiteX3" fmla="*/ 0 w 11802533"/>
              <a:gd name="connsiteY3" fmla="*/ 6536266 h 653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2533" h="6536266" extrusionOk="0">
                <a:moveTo>
                  <a:pt x="0" y="0"/>
                </a:moveTo>
                <a:lnTo>
                  <a:pt x="11802533" y="0"/>
                </a:lnTo>
                <a:lnTo>
                  <a:pt x="11802533" y="6536266"/>
                </a:lnTo>
                <a:lnTo>
                  <a:pt x="0" y="653626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1"/>
          </p:nvPr>
        </p:nvSpPr>
        <p:spPr bwMode="auto">
          <a:xfrm>
            <a:off x="6096000" y="2522156"/>
            <a:ext cx="4704959" cy="291465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416792" y="2347088"/>
            <a:ext cx="6068218" cy="3512436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 bwMode="auto">
          <a:xfrm>
            <a:off x="194733" y="160866"/>
            <a:ext cx="11802533" cy="1348619"/>
            <a:chOff x="194733" y="160867"/>
            <a:chExt cx="11802533" cy="531284"/>
          </a:xfrm>
        </p:grpSpPr>
        <p:sp>
          <p:nvSpPr>
            <p:cNvPr id="10" name="Rectangle 9"/>
            <p:cNvSpPr/>
            <p:nvPr userDrawn="1"/>
          </p:nvSpPr>
          <p:spPr bwMode="auto">
            <a:xfrm flipH="1">
              <a:off x="6096000" y="160867"/>
              <a:ext cx="5901266" cy="5312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 flipH="1">
              <a:off x="194733" y="160868"/>
              <a:ext cx="6025092" cy="5312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</p:grp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 bwMode="auto">
          <a:xfrm>
            <a:off x="838200" y="1081937"/>
            <a:ext cx="3520596" cy="4694126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4358796" y="3429000"/>
            <a:ext cx="7638470" cy="2347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9376228" y="2507930"/>
            <a:ext cx="2621037" cy="17006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9568524" y="3055619"/>
            <a:ext cx="2442101" cy="1935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7139781" y="3055620"/>
            <a:ext cx="2442101" cy="1935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rcRect l="27355" t="6017" r="27524" b="6141"/>
          <a:stretch/>
        </p:blipFill>
        <p:spPr bwMode="auto">
          <a:xfrm>
            <a:off x="5226844" y="1566358"/>
            <a:ext cx="2043112" cy="403008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 bwMode="auto">
          <a:xfrm>
            <a:off x="5357018" y="1994693"/>
            <a:ext cx="1782763" cy="3173413"/>
          </a:xfrm>
        </p:spPr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5580183" y="1208868"/>
            <a:ext cx="5640561" cy="42573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6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94732" y="5466211"/>
            <a:ext cx="3934178" cy="1230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4128909" y="5466211"/>
            <a:ext cx="3934178" cy="1230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8063087" y="5466211"/>
            <a:ext cx="3934178" cy="12309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9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 bwMode="auto">
          <a:xfrm>
            <a:off x="2012883" y="724079"/>
            <a:ext cx="3835468" cy="453291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05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012883" y="5256996"/>
            <a:ext cx="1979186" cy="876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92069" y="5256995"/>
            <a:ext cx="2829380" cy="876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 flipH="1">
            <a:off x="-1" y="6135880"/>
            <a:ext cx="12192000" cy="7221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16010" y="6310074"/>
            <a:ext cx="441680" cy="373729"/>
          </a:xfrm>
          <a:prstGeom prst="rect">
            <a:avLst/>
          </a:prstGeom>
        </p:spPr>
      </p:pic>
      <p:pic>
        <p:nvPicPr>
          <p:cNvPr id="8" name="Immagine 7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55852" y="6218725"/>
            <a:ext cx="1559208" cy="639275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324151" y="6271363"/>
            <a:ext cx="711997" cy="5339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 bwMode="auto">
          <a:xfrm>
            <a:off x="194734" y="160867"/>
            <a:ext cx="11802533" cy="6536266"/>
          </a:xfrm>
          <a:custGeom>
            <a:avLst/>
            <a:gdLst>
              <a:gd name="connsiteX0" fmla="*/ 0 w 11802533"/>
              <a:gd name="connsiteY0" fmla="*/ 0 h 6536266"/>
              <a:gd name="connsiteX1" fmla="*/ 11802533 w 11802533"/>
              <a:gd name="connsiteY1" fmla="*/ 0 h 6536266"/>
              <a:gd name="connsiteX2" fmla="*/ 11802533 w 11802533"/>
              <a:gd name="connsiteY2" fmla="*/ 6536266 h 6536266"/>
              <a:gd name="connsiteX3" fmla="*/ 0 w 11802533"/>
              <a:gd name="connsiteY3" fmla="*/ 6536266 h 653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2533" h="6536266" extrusionOk="0">
                <a:moveTo>
                  <a:pt x="0" y="0"/>
                </a:moveTo>
                <a:lnTo>
                  <a:pt x="11802533" y="0"/>
                </a:lnTo>
                <a:lnTo>
                  <a:pt x="11802533" y="6536266"/>
                </a:lnTo>
                <a:lnTo>
                  <a:pt x="0" y="653626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auto">
          <a:xfrm>
            <a:off x="667542" y="1302162"/>
            <a:ext cx="5472000" cy="2340000"/>
          </a:xfrm>
          <a:custGeom>
            <a:avLst/>
            <a:gdLst>
              <a:gd name="connsiteX0" fmla="*/ 0 w 5472000"/>
              <a:gd name="connsiteY0" fmla="*/ 0 h 2340000"/>
              <a:gd name="connsiteX1" fmla="*/ 5472000 w 5472000"/>
              <a:gd name="connsiteY1" fmla="*/ 0 h 2340000"/>
              <a:gd name="connsiteX2" fmla="*/ 5472000 w 5472000"/>
              <a:gd name="connsiteY2" fmla="*/ 2340000 h 2340000"/>
              <a:gd name="connsiteX3" fmla="*/ 0 w 5472000"/>
              <a:gd name="connsiteY3" fmla="*/ 2340000 h 23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000" h="2340000" extrusionOk="0">
                <a:moveTo>
                  <a:pt x="0" y="0"/>
                </a:moveTo>
                <a:lnTo>
                  <a:pt x="5472000" y="0"/>
                </a:lnTo>
                <a:lnTo>
                  <a:pt x="5472000" y="2340000"/>
                </a:lnTo>
                <a:lnTo>
                  <a:pt x="0" y="2340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 bwMode="auto">
          <a:xfrm>
            <a:off x="6061188" y="3832097"/>
            <a:ext cx="5472000" cy="2340000"/>
          </a:xfrm>
          <a:custGeom>
            <a:avLst/>
            <a:gdLst>
              <a:gd name="connsiteX0" fmla="*/ 0 w 5472000"/>
              <a:gd name="connsiteY0" fmla="*/ 0 h 2340000"/>
              <a:gd name="connsiteX1" fmla="*/ 5472000 w 5472000"/>
              <a:gd name="connsiteY1" fmla="*/ 0 h 2340000"/>
              <a:gd name="connsiteX2" fmla="*/ 5472000 w 5472000"/>
              <a:gd name="connsiteY2" fmla="*/ 2340000 h 2340000"/>
              <a:gd name="connsiteX3" fmla="*/ 0 w 5472000"/>
              <a:gd name="connsiteY3" fmla="*/ 2340000 h 23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000" h="2340000" extrusionOk="0">
                <a:moveTo>
                  <a:pt x="0" y="0"/>
                </a:moveTo>
                <a:lnTo>
                  <a:pt x="5472000" y="0"/>
                </a:lnTo>
                <a:lnTo>
                  <a:pt x="5472000" y="2340000"/>
                </a:lnTo>
                <a:lnTo>
                  <a:pt x="0" y="2340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139542" y="1302162"/>
            <a:ext cx="5393646" cy="23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667542" y="3825850"/>
            <a:ext cx="5393646" cy="23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 bwMode="auto">
          <a:xfrm>
            <a:off x="658813" y="692150"/>
            <a:ext cx="10874375" cy="5473700"/>
          </a:xfrm>
        </p:spPr>
        <p:txBody>
          <a:bodyPr/>
          <a:lstStyle/>
          <a:p>
            <a:pPr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2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 bwMode="auto">
          <a:xfrm>
            <a:off x="8268540" y="1306514"/>
            <a:ext cx="2700336" cy="4859336"/>
          </a:xfrm>
          <a:custGeom>
            <a:avLst/>
            <a:gdLst>
              <a:gd name="connsiteX0" fmla="*/ 0 w 2340000"/>
              <a:gd name="connsiteY0" fmla="*/ 0 h 5472000"/>
              <a:gd name="connsiteX1" fmla="*/ 2340000 w 2340000"/>
              <a:gd name="connsiteY1" fmla="*/ 0 h 5472000"/>
              <a:gd name="connsiteX2" fmla="*/ 2340000 w 2340000"/>
              <a:gd name="connsiteY2" fmla="*/ 5472000 h 5472000"/>
              <a:gd name="connsiteX3" fmla="*/ 0 w 2340000"/>
              <a:gd name="connsiteY3" fmla="*/ 5472000 h 54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0000" h="5472000" extrusionOk="0">
                <a:moveTo>
                  <a:pt x="0" y="0"/>
                </a:moveTo>
                <a:lnTo>
                  <a:pt x="2340000" y="0"/>
                </a:lnTo>
                <a:lnTo>
                  <a:pt x="2340000" y="5472000"/>
                </a:lnTo>
                <a:lnTo>
                  <a:pt x="0" y="5472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8268540" y="692150"/>
            <a:ext cx="2700336" cy="6143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0968877" y="5551486"/>
            <a:ext cx="1028389" cy="6143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auto">
          <a:xfrm>
            <a:off x="667542" y="1302162"/>
            <a:ext cx="5472000" cy="2340000"/>
          </a:xfrm>
          <a:custGeom>
            <a:avLst/>
            <a:gdLst>
              <a:gd name="connsiteX0" fmla="*/ 0 w 5472000"/>
              <a:gd name="connsiteY0" fmla="*/ 0 h 2340000"/>
              <a:gd name="connsiteX1" fmla="*/ 5472000 w 5472000"/>
              <a:gd name="connsiteY1" fmla="*/ 0 h 2340000"/>
              <a:gd name="connsiteX2" fmla="*/ 5472000 w 5472000"/>
              <a:gd name="connsiteY2" fmla="*/ 2340000 h 2340000"/>
              <a:gd name="connsiteX3" fmla="*/ 0 w 5472000"/>
              <a:gd name="connsiteY3" fmla="*/ 2340000 h 23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000" h="2340000" extrusionOk="0">
                <a:moveTo>
                  <a:pt x="0" y="0"/>
                </a:moveTo>
                <a:lnTo>
                  <a:pt x="5472000" y="0"/>
                </a:lnTo>
                <a:lnTo>
                  <a:pt x="5472000" y="2340000"/>
                </a:lnTo>
                <a:lnTo>
                  <a:pt x="0" y="2340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 bwMode="auto">
          <a:xfrm>
            <a:off x="6061188" y="3832097"/>
            <a:ext cx="5472000" cy="2340000"/>
          </a:xfrm>
          <a:custGeom>
            <a:avLst/>
            <a:gdLst>
              <a:gd name="connsiteX0" fmla="*/ 0 w 5472000"/>
              <a:gd name="connsiteY0" fmla="*/ 0 h 2340000"/>
              <a:gd name="connsiteX1" fmla="*/ 5472000 w 5472000"/>
              <a:gd name="connsiteY1" fmla="*/ 0 h 2340000"/>
              <a:gd name="connsiteX2" fmla="*/ 5472000 w 5472000"/>
              <a:gd name="connsiteY2" fmla="*/ 2340000 h 2340000"/>
              <a:gd name="connsiteX3" fmla="*/ 0 w 5472000"/>
              <a:gd name="connsiteY3" fmla="*/ 2340000 h 23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000" h="2340000" extrusionOk="0">
                <a:moveTo>
                  <a:pt x="0" y="0"/>
                </a:moveTo>
                <a:lnTo>
                  <a:pt x="5472000" y="0"/>
                </a:lnTo>
                <a:lnTo>
                  <a:pt x="5472000" y="2340000"/>
                </a:lnTo>
                <a:lnTo>
                  <a:pt x="0" y="2340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139542" y="1302162"/>
            <a:ext cx="5393646" cy="23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667542" y="3825850"/>
            <a:ext cx="5393646" cy="23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6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3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 bwMode="auto">
          <a:xfrm>
            <a:off x="1598499" y="160867"/>
            <a:ext cx="3521301" cy="2495247"/>
          </a:xfrm>
          <a:custGeom>
            <a:avLst/>
            <a:gdLst>
              <a:gd name="connsiteX0" fmla="*/ 0 w 2340000"/>
              <a:gd name="connsiteY0" fmla="*/ 0 h 5472000"/>
              <a:gd name="connsiteX1" fmla="*/ 2340000 w 2340000"/>
              <a:gd name="connsiteY1" fmla="*/ 0 h 5472000"/>
              <a:gd name="connsiteX2" fmla="*/ 2340000 w 2340000"/>
              <a:gd name="connsiteY2" fmla="*/ 5472000 h 5472000"/>
              <a:gd name="connsiteX3" fmla="*/ 0 w 2340000"/>
              <a:gd name="connsiteY3" fmla="*/ 5472000 h 54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0000" h="5472000" extrusionOk="0">
                <a:moveTo>
                  <a:pt x="0" y="0"/>
                </a:moveTo>
                <a:lnTo>
                  <a:pt x="2340000" y="0"/>
                </a:lnTo>
                <a:lnTo>
                  <a:pt x="2340000" y="5472000"/>
                </a:lnTo>
                <a:lnTo>
                  <a:pt x="0" y="5472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598499" y="2656114"/>
            <a:ext cx="3521301" cy="772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94734" y="160866"/>
            <a:ext cx="1403766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3" name="Immagine 2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6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 bwMode="auto">
          <a:xfrm>
            <a:off x="7262134" y="160866"/>
            <a:ext cx="4735132" cy="6536267"/>
          </a:xfrm>
        </p:spPr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095997" y="160867"/>
            <a:ext cx="1166139" cy="32681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6095998" y="3428999"/>
            <a:ext cx="1166135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8" name="Immagine 7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0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 bwMode="auto">
          <a:xfrm>
            <a:off x="194733" y="169882"/>
            <a:ext cx="3668930" cy="6527251"/>
          </a:xfrm>
          <a:custGeom>
            <a:avLst/>
            <a:gdLst>
              <a:gd name="connsiteX0" fmla="*/ 0 w 3951149"/>
              <a:gd name="connsiteY0" fmla="*/ 0 h 6858000"/>
              <a:gd name="connsiteX1" fmla="*/ 3209510 w 3951149"/>
              <a:gd name="connsiteY1" fmla="*/ 0 h 6858000"/>
              <a:gd name="connsiteX2" fmla="*/ 3737573 w 3951149"/>
              <a:gd name="connsiteY2" fmla="*/ 6858000 h 6858000"/>
              <a:gd name="connsiteX3" fmla="*/ 0 w 395114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149" h="6858000" extrusionOk="0">
                <a:moveTo>
                  <a:pt x="0" y="0"/>
                </a:moveTo>
                <a:lnTo>
                  <a:pt x="3209510" y="0"/>
                </a:lnTo>
                <a:cubicBezTo>
                  <a:pt x="3209510" y="3429000"/>
                  <a:pt x="4432392" y="3429000"/>
                  <a:pt x="3737573" y="6858000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0522858" y="160866"/>
            <a:ext cx="1474410" cy="6536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 bwMode="auto">
          <a:xfrm>
            <a:off x="10522857" y="5551485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334748" y="6256383"/>
            <a:ext cx="441680" cy="373729"/>
          </a:xfrm>
          <a:prstGeom prst="rect">
            <a:avLst/>
          </a:prstGeom>
        </p:spPr>
      </p:pic>
      <p:pic>
        <p:nvPicPr>
          <p:cNvPr id="5" name="Immagine 4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94733" y="3429000"/>
            <a:ext cx="3428393" cy="32681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 bwMode="auto">
          <a:xfrm>
            <a:off x="2379979" y="160867"/>
            <a:ext cx="3428393" cy="6536266"/>
          </a:xfrm>
          <a:custGeom>
            <a:avLst/>
            <a:gdLst>
              <a:gd name="connsiteX0" fmla="*/ 223538 w 3582460"/>
              <a:gd name="connsiteY0" fmla="*/ 0 h 6858000"/>
              <a:gd name="connsiteX1" fmla="*/ 3358922 w 3582460"/>
              <a:gd name="connsiteY1" fmla="*/ 0 h 6858000"/>
              <a:gd name="connsiteX2" fmla="*/ 3358922 w 3582460"/>
              <a:gd name="connsiteY2" fmla="*/ 6858000 h 6858000"/>
              <a:gd name="connsiteX3" fmla="*/ 223538 w 3582460"/>
              <a:gd name="connsiteY3" fmla="*/ 6858000 h 6858000"/>
              <a:gd name="connsiteX4" fmla="*/ 223538 w 358246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2460" h="6858000" extrusionOk="0">
                <a:moveTo>
                  <a:pt x="223538" y="0"/>
                </a:moveTo>
                <a:lnTo>
                  <a:pt x="3358922" y="0"/>
                </a:lnTo>
                <a:cubicBezTo>
                  <a:pt x="2584562" y="2286001"/>
                  <a:pt x="4133282" y="4572000"/>
                  <a:pt x="3358922" y="6858000"/>
                </a:cubicBezTo>
                <a:lnTo>
                  <a:pt x="223538" y="6858000"/>
                </a:lnTo>
                <a:cubicBezTo>
                  <a:pt x="997898" y="4572000"/>
                  <a:pt x="-550823" y="2286001"/>
                  <a:pt x="2235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0522857" y="5551485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334748" y="6256383"/>
            <a:ext cx="441680" cy="37372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5" name="Immagine 4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 bwMode="auto">
          <a:xfrm>
            <a:off x="194733" y="160867"/>
            <a:ext cx="6107229" cy="6536266"/>
          </a:xfrm>
          <a:custGeom>
            <a:avLst/>
            <a:gdLst>
              <a:gd name="connsiteX0" fmla="*/ 3743597 w 6107229"/>
              <a:gd name="connsiteY0" fmla="*/ 0 h 6536266"/>
              <a:gd name="connsiteX1" fmla="*/ 5878925 w 6107229"/>
              <a:gd name="connsiteY1" fmla="*/ 0 h 6536266"/>
              <a:gd name="connsiteX2" fmla="*/ 5878925 w 6107229"/>
              <a:gd name="connsiteY2" fmla="*/ 6536266 h 6536266"/>
              <a:gd name="connsiteX3" fmla="*/ 3743597 w 6107229"/>
              <a:gd name="connsiteY3" fmla="*/ 6536266 h 6536266"/>
              <a:gd name="connsiteX4" fmla="*/ 3743597 w 6107229"/>
              <a:gd name="connsiteY4" fmla="*/ 0 h 6536266"/>
              <a:gd name="connsiteX5" fmla="*/ 0 w 6107229"/>
              <a:gd name="connsiteY5" fmla="*/ 0 h 6536266"/>
              <a:gd name="connsiteX6" fmla="*/ 1151661 w 6107229"/>
              <a:gd name="connsiteY6" fmla="*/ 0 h 6536266"/>
              <a:gd name="connsiteX7" fmla="*/ 2457450 w 6107229"/>
              <a:gd name="connsiteY7" fmla="*/ 0 h 6536266"/>
              <a:gd name="connsiteX8" fmla="*/ 3286989 w 6107229"/>
              <a:gd name="connsiteY8" fmla="*/ 0 h 6536266"/>
              <a:gd name="connsiteX9" fmla="*/ 3286989 w 6107229"/>
              <a:gd name="connsiteY9" fmla="*/ 6536266 h 6536266"/>
              <a:gd name="connsiteX10" fmla="*/ 2457450 w 6107229"/>
              <a:gd name="connsiteY10" fmla="*/ 6536266 h 6536266"/>
              <a:gd name="connsiteX11" fmla="*/ 1151661 w 6107229"/>
              <a:gd name="connsiteY11" fmla="*/ 6536266 h 6536266"/>
              <a:gd name="connsiteX12" fmla="*/ 0 w 6107229"/>
              <a:gd name="connsiteY12" fmla="*/ 6536266 h 653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07229" h="6536266" extrusionOk="0">
                <a:moveTo>
                  <a:pt x="3743597" y="0"/>
                </a:moveTo>
                <a:lnTo>
                  <a:pt x="5878925" y="0"/>
                </a:lnTo>
                <a:cubicBezTo>
                  <a:pt x="5088053" y="2178755"/>
                  <a:pt x="6669796" y="4357511"/>
                  <a:pt x="5878925" y="6536266"/>
                </a:cubicBezTo>
                <a:lnTo>
                  <a:pt x="3743597" y="6536266"/>
                </a:lnTo>
                <a:cubicBezTo>
                  <a:pt x="4534469" y="4357511"/>
                  <a:pt x="2952726" y="2178755"/>
                  <a:pt x="3743597" y="0"/>
                </a:cubicBezTo>
                <a:close/>
                <a:moveTo>
                  <a:pt x="0" y="0"/>
                </a:moveTo>
                <a:lnTo>
                  <a:pt x="1151661" y="0"/>
                </a:lnTo>
                <a:lnTo>
                  <a:pt x="2457450" y="0"/>
                </a:lnTo>
                <a:lnTo>
                  <a:pt x="3286989" y="0"/>
                </a:lnTo>
                <a:cubicBezTo>
                  <a:pt x="2496117" y="2178755"/>
                  <a:pt x="4077860" y="4357511"/>
                  <a:pt x="3286989" y="6536266"/>
                </a:cubicBezTo>
                <a:lnTo>
                  <a:pt x="2457450" y="6536266"/>
                </a:lnTo>
                <a:lnTo>
                  <a:pt x="1151661" y="6536266"/>
                </a:lnTo>
                <a:lnTo>
                  <a:pt x="0" y="65362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8476342" y="160867"/>
            <a:ext cx="3520923" cy="1145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5641350" y="160870"/>
            <a:ext cx="283499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0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 bwMode="auto">
          <a:xfrm flipH="1">
            <a:off x="8481971" y="160867"/>
            <a:ext cx="3515293" cy="6536266"/>
          </a:xfrm>
          <a:custGeom>
            <a:avLst/>
            <a:gdLst>
              <a:gd name="connsiteX0" fmla="*/ 0 w 3515293"/>
              <a:gd name="connsiteY0" fmla="*/ 0 h 5829300"/>
              <a:gd name="connsiteX1" fmla="*/ 1151661 w 3515293"/>
              <a:gd name="connsiteY1" fmla="*/ 0 h 5829300"/>
              <a:gd name="connsiteX2" fmla="*/ 2457450 w 3515293"/>
              <a:gd name="connsiteY2" fmla="*/ 0 h 5829300"/>
              <a:gd name="connsiteX3" fmla="*/ 3286989 w 3515293"/>
              <a:gd name="connsiteY3" fmla="*/ 0 h 5829300"/>
              <a:gd name="connsiteX4" fmla="*/ 3286989 w 3515293"/>
              <a:gd name="connsiteY4" fmla="*/ 5829300 h 5829300"/>
              <a:gd name="connsiteX5" fmla="*/ 2457450 w 3515293"/>
              <a:gd name="connsiteY5" fmla="*/ 5829300 h 5829300"/>
              <a:gd name="connsiteX6" fmla="*/ 1151661 w 3515293"/>
              <a:gd name="connsiteY6" fmla="*/ 5829300 h 5829300"/>
              <a:gd name="connsiteX7" fmla="*/ 0 w 3515293"/>
              <a:gd name="connsiteY7" fmla="*/ 582930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5293" h="5829300" extrusionOk="0">
                <a:moveTo>
                  <a:pt x="0" y="0"/>
                </a:moveTo>
                <a:lnTo>
                  <a:pt x="1151661" y="0"/>
                </a:lnTo>
                <a:lnTo>
                  <a:pt x="2457450" y="0"/>
                </a:lnTo>
                <a:lnTo>
                  <a:pt x="3286989" y="0"/>
                </a:lnTo>
                <a:cubicBezTo>
                  <a:pt x="2496117" y="1943100"/>
                  <a:pt x="4077860" y="3886200"/>
                  <a:pt x="3286989" y="5829300"/>
                </a:cubicBezTo>
                <a:lnTo>
                  <a:pt x="2457450" y="5829300"/>
                </a:lnTo>
                <a:lnTo>
                  <a:pt x="1151661" y="5829300"/>
                </a:lnTo>
                <a:lnTo>
                  <a:pt x="0" y="5829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669144" y="5551485"/>
            <a:ext cx="4881506" cy="1145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 bwMode="auto">
          <a:xfrm flipH="1">
            <a:off x="6093739" y="160867"/>
            <a:ext cx="2591936" cy="6536266"/>
          </a:xfrm>
          <a:custGeom>
            <a:avLst/>
            <a:gdLst>
              <a:gd name="connsiteX0" fmla="*/ 228304 w 2591936"/>
              <a:gd name="connsiteY0" fmla="*/ 0 h 5829300"/>
              <a:gd name="connsiteX1" fmla="*/ 2363632 w 2591936"/>
              <a:gd name="connsiteY1" fmla="*/ 0 h 5829300"/>
              <a:gd name="connsiteX2" fmla="*/ 2363632 w 2591936"/>
              <a:gd name="connsiteY2" fmla="*/ 5829300 h 5829300"/>
              <a:gd name="connsiteX3" fmla="*/ 228304 w 2591936"/>
              <a:gd name="connsiteY3" fmla="*/ 5829300 h 5829300"/>
              <a:gd name="connsiteX4" fmla="*/ 228304 w 2591936"/>
              <a:gd name="connsiteY4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1936" h="5829300" extrusionOk="0">
                <a:moveTo>
                  <a:pt x="228304" y="0"/>
                </a:moveTo>
                <a:lnTo>
                  <a:pt x="2363632" y="0"/>
                </a:lnTo>
                <a:cubicBezTo>
                  <a:pt x="1572760" y="1943100"/>
                  <a:pt x="3154503" y="3886200"/>
                  <a:pt x="2363632" y="5829300"/>
                </a:cubicBezTo>
                <a:lnTo>
                  <a:pt x="228304" y="5829300"/>
                </a:lnTo>
                <a:cubicBezTo>
                  <a:pt x="1019176" y="3886200"/>
                  <a:pt x="-562567" y="1943100"/>
                  <a:pt x="2283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94734" y="5551488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4866860" y="160867"/>
            <a:ext cx="3581401" cy="4384362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8610599" y="2312771"/>
            <a:ext cx="3386667" cy="4384362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2516380" y="160867"/>
            <a:ext cx="2350476" cy="30692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16382" y="3230129"/>
            <a:ext cx="2350476" cy="131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3821702" y="160866"/>
            <a:ext cx="3581401" cy="6536266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194733" y="3556000"/>
            <a:ext cx="3386668" cy="3141133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194733" y="160866"/>
            <a:ext cx="3386668" cy="3141133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11030071" y="160866"/>
            <a:ext cx="967194" cy="6536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403103" y="4325257"/>
            <a:ext cx="3626966" cy="2371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8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 bwMode="auto">
          <a:xfrm>
            <a:off x="885824" y="1599094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 bwMode="auto">
          <a:xfrm>
            <a:off x="3244639" y="1599094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5"/>
          </p:nvPr>
        </p:nvSpPr>
        <p:spPr bwMode="auto">
          <a:xfrm>
            <a:off x="5603454" y="1599095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16"/>
          </p:nvPr>
        </p:nvSpPr>
        <p:spPr bwMode="auto">
          <a:xfrm>
            <a:off x="7944611" y="1599096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17"/>
          </p:nvPr>
        </p:nvSpPr>
        <p:spPr bwMode="auto">
          <a:xfrm>
            <a:off x="2033415" y="3949818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8"/>
          </p:nvPr>
        </p:nvSpPr>
        <p:spPr bwMode="auto">
          <a:xfrm>
            <a:off x="4410711" y="3949819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9"/>
          </p:nvPr>
        </p:nvSpPr>
        <p:spPr bwMode="auto">
          <a:xfrm>
            <a:off x="6788006" y="3949818"/>
            <a:ext cx="2140872" cy="2140872"/>
          </a:xfrm>
          <a:custGeom>
            <a:avLst/>
            <a:gdLst>
              <a:gd name="connsiteX0" fmla="*/ 0 w 2140872"/>
              <a:gd name="connsiteY0" fmla="*/ 0 h 2140872"/>
              <a:gd name="connsiteX1" fmla="*/ 2140872 w 2140872"/>
              <a:gd name="connsiteY1" fmla="*/ 0 h 2140872"/>
              <a:gd name="connsiteX2" fmla="*/ 2140872 w 2140872"/>
              <a:gd name="connsiteY2" fmla="*/ 2140872 h 2140872"/>
              <a:gd name="connsiteX3" fmla="*/ 0 w 2140872"/>
              <a:gd name="connsiteY3" fmla="*/ 2140872 h 214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872" h="2140872" extrusionOk="0">
                <a:moveTo>
                  <a:pt x="0" y="0"/>
                </a:moveTo>
                <a:lnTo>
                  <a:pt x="2140872" y="0"/>
                </a:lnTo>
                <a:lnTo>
                  <a:pt x="2140872" y="2140872"/>
                </a:lnTo>
                <a:lnTo>
                  <a:pt x="0" y="2140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47" name="Picture Placeholder 46"/>
          <p:cNvSpPr>
            <a:spLocks noGrp="1"/>
          </p:cNvSpPr>
          <p:nvPr>
            <p:ph type="pic" sz="quarter" idx="20"/>
          </p:nvPr>
        </p:nvSpPr>
        <p:spPr bwMode="auto">
          <a:xfrm>
            <a:off x="9165844" y="3956154"/>
            <a:ext cx="2140330" cy="2141679"/>
          </a:xfrm>
          <a:custGeom>
            <a:avLst/>
            <a:gdLst>
              <a:gd name="connsiteX0" fmla="*/ 0 w 2140330"/>
              <a:gd name="connsiteY0" fmla="*/ 0 h 2141679"/>
              <a:gd name="connsiteX1" fmla="*/ 2140330 w 2140330"/>
              <a:gd name="connsiteY1" fmla="*/ 0 h 2141679"/>
              <a:gd name="connsiteX2" fmla="*/ 2140330 w 2140330"/>
              <a:gd name="connsiteY2" fmla="*/ 2141679 h 2141679"/>
              <a:gd name="connsiteX3" fmla="*/ 0 w 2140330"/>
              <a:gd name="connsiteY3" fmla="*/ 2141679 h 214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0330" h="2141679" extrusionOk="0">
                <a:moveTo>
                  <a:pt x="0" y="0"/>
                </a:moveTo>
                <a:lnTo>
                  <a:pt x="2140330" y="0"/>
                </a:lnTo>
                <a:lnTo>
                  <a:pt x="2140330" y="2141679"/>
                </a:lnTo>
                <a:lnTo>
                  <a:pt x="0" y="21416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94733" y="3949818"/>
            <a:ext cx="1601715" cy="2148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10318152" y="1591951"/>
            <a:ext cx="1679114" cy="21480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2" name="CasellaDiTesto 1"/>
          <p:cNvSpPr txBox="1"/>
          <p:nvPr userDrawn="1"/>
        </p:nvSpPr>
        <p:spPr bwMode="auto">
          <a:xfrm>
            <a:off x="2596896" y="-173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5522039" y="3729566"/>
            <a:ext cx="2286000" cy="25336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7"/>
          </p:nvPr>
        </p:nvSpPr>
        <p:spPr bwMode="auto">
          <a:xfrm>
            <a:off x="958570" y="2377016"/>
            <a:ext cx="3907240" cy="38862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5"/>
          </p:nvPr>
        </p:nvSpPr>
        <p:spPr bwMode="auto">
          <a:xfrm>
            <a:off x="8481203" y="1329266"/>
            <a:ext cx="2286000" cy="25336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10767202" y="3428999"/>
            <a:ext cx="1246996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 userDrawn="1"/>
        </p:nvSpPr>
        <p:spPr bwMode="auto">
          <a:xfrm>
            <a:off x="10767202" y="160865"/>
            <a:ext cx="1246996" cy="32681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 bwMode="auto">
          <a:xfrm>
            <a:off x="658813" y="692150"/>
            <a:ext cx="10874375" cy="5473700"/>
          </a:xfrm>
        </p:spPr>
        <p:txBody>
          <a:bodyPr/>
          <a:lstStyle/>
          <a:p>
            <a:pPr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5666702" y="692150"/>
            <a:ext cx="2352977" cy="330645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8226738" y="692150"/>
            <a:ext cx="3306450" cy="330645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5666702" y="3998601"/>
            <a:ext cx="2352977" cy="390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226737" y="3998601"/>
            <a:ext cx="3306451" cy="390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 bwMode="auto">
          <a:xfrm>
            <a:off x="194732" y="160866"/>
            <a:ext cx="8970535" cy="6536267"/>
          </a:xfrm>
          <a:custGeom>
            <a:avLst/>
            <a:gdLst>
              <a:gd name="connsiteX0" fmla="*/ 0 w 8970535"/>
              <a:gd name="connsiteY0" fmla="*/ 0 h 6536267"/>
              <a:gd name="connsiteX1" fmla="*/ 4485267 w 8970535"/>
              <a:gd name="connsiteY1" fmla="*/ 0 h 6536267"/>
              <a:gd name="connsiteX2" fmla="*/ 8970534 w 8970535"/>
              <a:gd name="connsiteY2" fmla="*/ 0 h 6536267"/>
              <a:gd name="connsiteX3" fmla="*/ 8970534 w 8970535"/>
              <a:gd name="connsiteY3" fmla="*/ 3262620 h 6536267"/>
              <a:gd name="connsiteX4" fmla="*/ 8970535 w 8970535"/>
              <a:gd name="connsiteY4" fmla="*/ 3262620 h 6536267"/>
              <a:gd name="connsiteX5" fmla="*/ 8970535 w 8970535"/>
              <a:gd name="connsiteY5" fmla="*/ 6536267 h 6536267"/>
              <a:gd name="connsiteX6" fmla="*/ 4485268 w 8970535"/>
              <a:gd name="connsiteY6" fmla="*/ 6536267 h 6536267"/>
              <a:gd name="connsiteX7" fmla="*/ 4485267 w 8970535"/>
              <a:gd name="connsiteY7" fmla="*/ 6536267 h 6536267"/>
              <a:gd name="connsiteX8" fmla="*/ 0 w 8970535"/>
              <a:gd name="connsiteY8" fmla="*/ 6536267 h 6536267"/>
              <a:gd name="connsiteX9" fmla="*/ 0 w 8970535"/>
              <a:gd name="connsiteY9" fmla="*/ 3262620 h 6536267"/>
              <a:gd name="connsiteX10" fmla="*/ 0 w 8970535"/>
              <a:gd name="connsiteY10" fmla="*/ 3262620 h 653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70535" h="6536267" extrusionOk="0">
                <a:moveTo>
                  <a:pt x="0" y="0"/>
                </a:moveTo>
                <a:lnTo>
                  <a:pt x="4485267" y="0"/>
                </a:lnTo>
                <a:lnTo>
                  <a:pt x="8970534" y="0"/>
                </a:lnTo>
                <a:lnTo>
                  <a:pt x="8970534" y="3262620"/>
                </a:lnTo>
                <a:lnTo>
                  <a:pt x="8970535" y="3262620"/>
                </a:lnTo>
                <a:lnTo>
                  <a:pt x="8970535" y="6536267"/>
                </a:lnTo>
                <a:lnTo>
                  <a:pt x="4485268" y="6536267"/>
                </a:lnTo>
                <a:lnTo>
                  <a:pt x="4485267" y="6536267"/>
                </a:lnTo>
                <a:lnTo>
                  <a:pt x="0" y="6536267"/>
                </a:lnTo>
                <a:lnTo>
                  <a:pt x="0" y="3262620"/>
                </a:lnTo>
                <a:lnTo>
                  <a:pt x="0" y="3262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9165266" y="160866"/>
            <a:ext cx="2831999" cy="6536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3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 bwMode="auto">
          <a:xfrm>
            <a:off x="1247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 bwMode="auto">
          <a:xfrm>
            <a:off x="8613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 bwMode="auto">
          <a:xfrm>
            <a:off x="4930330" y="2243603"/>
            <a:ext cx="2339975" cy="2340000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194733" y="160867"/>
            <a:ext cx="11802533" cy="531284"/>
            <a:chOff x="194733" y="160867"/>
            <a:chExt cx="11802533" cy="531284"/>
          </a:xfrm>
        </p:grpSpPr>
        <p:sp>
          <p:nvSpPr>
            <p:cNvPr id="8" name="Rectangle 7"/>
            <p:cNvSpPr/>
            <p:nvPr userDrawn="1"/>
          </p:nvSpPr>
          <p:spPr bwMode="auto">
            <a:xfrm flipH="1">
              <a:off x="6096000" y="160867"/>
              <a:ext cx="5901266" cy="5312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 flipH="1">
              <a:off x="194733" y="160868"/>
              <a:ext cx="6025092" cy="5312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</p:grp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"/>
          <p:cNvGrpSpPr/>
          <p:nvPr userDrawn="1"/>
        </p:nvGrpSpPr>
        <p:grpSpPr bwMode="auto">
          <a:xfrm>
            <a:off x="194733" y="3429000"/>
            <a:ext cx="11802533" cy="3276600"/>
            <a:chOff x="194733" y="3429000"/>
            <a:chExt cx="11802533" cy="3276600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8105164" y="3429000"/>
              <a:ext cx="3892102" cy="3276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>
              <a:off x="4806504" y="3429000"/>
              <a:ext cx="3423096" cy="3276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194733" y="3429000"/>
              <a:ext cx="4611771" cy="3276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ID"/>
            </a:p>
          </p:txBody>
        </p:sp>
      </p:grp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 bwMode="auto">
          <a:xfrm>
            <a:off x="973393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 bwMode="auto">
          <a:xfrm>
            <a:off x="4806504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 bwMode="auto">
          <a:xfrm>
            <a:off x="8639615" y="1920991"/>
            <a:ext cx="2520000" cy="25200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en-ID"/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1"/>
          </p:nvPr>
        </p:nvSpPr>
        <p:spPr bwMode="auto">
          <a:xfrm>
            <a:off x="6096000" y="2522156"/>
            <a:ext cx="4704959" cy="291465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416792" y="2347088"/>
            <a:ext cx="6068218" cy="3512436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 bwMode="auto">
          <a:xfrm>
            <a:off x="194733" y="160866"/>
            <a:ext cx="11802533" cy="1348619"/>
            <a:chOff x="194733" y="160867"/>
            <a:chExt cx="11802533" cy="531284"/>
          </a:xfrm>
        </p:grpSpPr>
        <p:sp>
          <p:nvSpPr>
            <p:cNvPr id="10" name="Rectangle 9"/>
            <p:cNvSpPr/>
            <p:nvPr userDrawn="1"/>
          </p:nvSpPr>
          <p:spPr bwMode="auto">
            <a:xfrm flipH="1">
              <a:off x="6096000" y="160867"/>
              <a:ext cx="5901266" cy="5312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 flipH="1">
              <a:off x="194733" y="160868"/>
              <a:ext cx="6025092" cy="53128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</p:grp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 bwMode="auto">
          <a:xfrm>
            <a:off x="838200" y="1081937"/>
            <a:ext cx="3520596" cy="4694126"/>
          </a:xfrm>
        </p:spPr>
        <p:txBody>
          <a:bodyPr/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4358796" y="3429000"/>
            <a:ext cx="7638470" cy="2347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9376228" y="2507930"/>
            <a:ext cx="2621037" cy="17006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9568524" y="3055619"/>
            <a:ext cx="2442101" cy="1935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7139781" y="3055620"/>
            <a:ext cx="2442101" cy="1935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rcRect l="27355" t="6017" r="27524" b="6141"/>
          <a:stretch/>
        </p:blipFill>
        <p:spPr bwMode="auto">
          <a:xfrm>
            <a:off x="5226844" y="1566358"/>
            <a:ext cx="2043112" cy="403008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 bwMode="auto">
          <a:xfrm>
            <a:off x="5357018" y="1994693"/>
            <a:ext cx="1782763" cy="3173413"/>
          </a:xfrm>
        </p:spPr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7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5580183" y="1208868"/>
            <a:ext cx="5640561" cy="4257343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6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94732" y="5466211"/>
            <a:ext cx="3934178" cy="1230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4128909" y="5466211"/>
            <a:ext cx="3934178" cy="1230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8063087" y="5466211"/>
            <a:ext cx="3934178" cy="12309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9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 bwMode="auto">
          <a:xfrm>
            <a:off x="2012883" y="724079"/>
            <a:ext cx="3835468" cy="453291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050"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012883" y="5256996"/>
            <a:ext cx="1979186" cy="876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92069" y="5256995"/>
            <a:ext cx="2829380" cy="876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2023/5/6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zh-CN"/>
              <a:t>Na Wang, IPAC’23 students’ tutoring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C9DD-332B-43D2-B760-40713471F3D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D8B7FA4-569B-4DC7-9562-1F40D5E0AE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38" y="399992"/>
            <a:ext cx="3362558" cy="238595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A0D76DF-1198-49A1-9D75-FC4FFFC45D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513" y="399992"/>
            <a:ext cx="3362558" cy="2385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57A8C89-2699-461E-B647-3C79627DBDA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955" y="2310042"/>
            <a:ext cx="3362558" cy="238595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4B0B6DD-6658-44EF-B0F4-CEB61C3471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325" y="2286088"/>
            <a:ext cx="3362558" cy="238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5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2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 bwMode="auto">
          <a:xfrm>
            <a:off x="8268540" y="1306514"/>
            <a:ext cx="2700336" cy="4859336"/>
          </a:xfrm>
          <a:custGeom>
            <a:avLst/>
            <a:gdLst>
              <a:gd name="connsiteX0" fmla="*/ 0 w 2340000"/>
              <a:gd name="connsiteY0" fmla="*/ 0 h 5472000"/>
              <a:gd name="connsiteX1" fmla="*/ 2340000 w 2340000"/>
              <a:gd name="connsiteY1" fmla="*/ 0 h 5472000"/>
              <a:gd name="connsiteX2" fmla="*/ 2340000 w 2340000"/>
              <a:gd name="connsiteY2" fmla="*/ 5472000 h 5472000"/>
              <a:gd name="connsiteX3" fmla="*/ 0 w 2340000"/>
              <a:gd name="connsiteY3" fmla="*/ 5472000 h 54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0000" h="5472000" extrusionOk="0">
                <a:moveTo>
                  <a:pt x="0" y="0"/>
                </a:moveTo>
                <a:lnTo>
                  <a:pt x="2340000" y="0"/>
                </a:lnTo>
                <a:lnTo>
                  <a:pt x="2340000" y="5472000"/>
                </a:lnTo>
                <a:lnTo>
                  <a:pt x="0" y="5472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8268540" y="692150"/>
            <a:ext cx="2700336" cy="6143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0968877" y="5551486"/>
            <a:ext cx="1028389" cy="6143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6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3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 bwMode="auto">
          <a:xfrm>
            <a:off x="1598499" y="160867"/>
            <a:ext cx="3521301" cy="2495247"/>
          </a:xfrm>
          <a:custGeom>
            <a:avLst/>
            <a:gdLst>
              <a:gd name="connsiteX0" fmla="*/ 0 w 2340000"/>
              <a:gd name="connsiteY0" fmla="*/ 0 h 5472000"/>
              <a:gd name="connsiteX1" fmla="*/ 2340000 w 2340000"/>
              <a:gd name="connsiteY1" fmla="*/ 0 h 5472000"/>
              <a:gd name="connsiteX2" fmla="*/ 2340000 w 2340000"/>
              <a:gd name="connsiteY2" fmla="*/ 5472000 h 5472000"/>
              <a:gd name="connsiteX3" fmla="*/ 0 w 2340000"/>
              <a:gd name="connsiteY3" fmla="*/ 5472000 h 54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0000" h="5472000" extrusionOk="0">
                <a:moveTo>
                  <a:pt x="0" y="0"/>
                </a:moveTo>
                <a:lnTo>
                  <a:pt x="2340000" y="0"/>
                </a:lnTo>
                <a:lnTo>
                  <a:pt x="2340000" y="5472000"/>
                </a:lnTo>
                <a:lnTo>
                  <a:pt x="0" y="5472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598499" y="2656114"/>
            <a:ext cx="3521301" cy="7728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94734" y="160866"/>
            <a:ext cx="1403766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3" name="Immagine 2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6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 bwMode="auto">
          <a:xfrm>
            <a:off x="7262134" y="160866"/>
            <a:ext cx="4735132" cy="6536267"/>
          </a:xfrm>
        </p:spPr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095997" y="160867"/>
            <a:ext cx="1166139" cy="32681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6095998" y="3428999"/>
            <a:ext cx="1166135" cy="32681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8" name="Immagine 7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0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 bwMode="auto">
          <a:xfrm>
            <a:off x="194733" y="169882"/>
            <a:ext cx="3668930" cy="6527251"/>
          </a:xfrm>
          <a:custGeom>
            <a:avLst/>
            <a:gdLst>
              <a:gd name="connsiteX0" fmla="*/ 0 w 3951149"/>
              <a:gd name="connsiteY0" fmla="*/ 0 h 6858000"/>
              <a:gd name="connsiteX1" fmla="*/ 3209510 w 3951149"/>
              <a:gd name="connsiteY1" fmla="*/ 0 h 6858000"/>
              <a:gd name="connsiteX2" fmla="*/ 3737573 w 3951149"/>
              <a:gd name="connsiteY2" fmla="*/ 6858000 h 6858000"/>
              <a:gd name="connsiteX3" fmla="*/ 0 w 395114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1149" h="6858000" extrusionOk="0">
                <a:moveTo>
                  <a:pt x="0" y="0"/>
                </a:moveTo>
                <a:lnTo>
                  <a:pt x="3209510" y="0"/>
                </a:lnTo>
                <a:cubicBezTo>
                  <a:pt x="3209510" y="3429000"/>
                  <a:pt x="4432392" y="3429000"/>
                  <a:pt x="3737573" y="6858000"/>
                </a:cubicBez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0522858" y="160866"/>
            <a:ext cx="1474410" cy="6536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 bwMode="auto">
          <a:xfrm>
            <a:off x="10522857" y="5551485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334748" y="6256383"/>
            <a:ext cx="441680" cy="373729"/>
          </a:xfrm>
          <a:prstGeom prst="rect">
            <a:avLst/>
          </a:prstGeom>
        </p:spPr>
      </p:pic>
      <p:pic>
        <p:nvPicPr>
          <p:cNvPr id="5" name="Immagine 4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5_Custom Layout"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194734" y="160867"/>
            <a:ext cx="11802533" cy="65362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194733" y="3429000"/>
            <a:ext cx="3428393" cy="32681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 bwMode="auto">
          <a:xfrm>
            <a:off x="2379979" y="160867"/>
            <a:ext cx="3428393" cy="6536266"/>
          </a:xfrm>
          <a:custGeom>
            <a:avLst/>
            <a:gdLst>
              <a:gd name="connsiteX0" fmla="*/ 223538 w 3582460"/>
              <a:gd name="connsiteY0" fmla="*/ 0 h 6858000"/>
              <a:gd name="connsiteX1" fmla="*/ 3358922 w 3582460"/>
              <a:gd name="connsiteY1" fmla="*/ 0 h 6858000"/>
              <a:gd name="connsiteX2" fmla="*/ 3358922 w 3582460"/>
              <a:gd name="connsiteY2" fmla="*/ 6858000 h 6858000"/>
              <a:gd name="connsiteX3" fmla="*/ 223538 w 3582460"/>
              <a:gd name="connsiteY3" fmla="*/ 6858000 h 6858000"/>
              <a:gd name="connsiteX4" fmla="*/ 223538 w 358246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2460" h="6858000" extrusionOk="0">
                <a:moveTo>
                  <a:pt x="223538" y="0"/>
                </a:moveTo>
                <a:lnTo>
                  <a:pt x="3358922" y="0"/>
                </a:lnTo>
                <a:cubicBezTo>
                  <a:pt x="2584562" y="2286001"/>
                  <a:pt x="4133282" y="4572000"/>
                  <a:pt x="3358922" y="6858000"/>
                </a:cubicBezTo>
                <a:lnTo>
                  <a:pt x="223538" y="6858000"/>
                </a:lnTo>
                <a:cubicBezTo>
                  <a:pt x="997898" y="4572000"/>
                  <a:pt x="-550823" y="2286001"/>
                  <a:pt x="2235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>
              <a:defRPr/>
            </a:pPr>
            <a:endParaRPr lang="en-ID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0522857" y="5551485"/>
            <a:ext cx="1474410" cy="1145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334748" y="6256383"/>
            <a:ext cx="441680" cy="37372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8559" y="6256383"/>
            <a:ext cx="441680" cy="373729"/>
          </a:xfrm>
          <a:prstGeom prst="rect">
            <a:avLst/>
          </a:prstGeom>
        </p:spPr>
      </p:pic>
      <p:pic>
        <p:nvPicPr>
          <p:cNvPr id="5" name="Immagine 4" descr="Immagine che contiene testo, clipart&#10;&#10;Descrizione generata automaticament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94733" y="6216291"/>
            <a:ext cx="1559208" cy="6392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192344" y="5811838"/>
            <a:ext cx="27432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81F706-98BC-4A1D-BC5F-6AF4ECE50836}" type="slidenum">
              <a:rPr lang="en-ID"/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04312" y="5805264"/>
            <a:ext cx="2743200" cy="365125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81F706-98BC-4A1D-BC5F-6AF4ECE50836}" type="slidenum">
              <a:rPr lang="en-ID"/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1.jpeg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4.jpeg"/><Relationship Id="rId5" Type="http://schemas.openxmlformats.org/officeDocument/2006/relationships/hyperlink" Target="http://www.bccancer.bc.ca/our-services/services/pet-functional-imaging/pet-cyclotron-and-radiopharmacy-facility" TargetMode="External"/><Relationship Id="rId4" Type="http://schemas.openxmlformats.org/officeDocument/2006/relationships/image" Target="../media/image5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4.emf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1.png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9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jpeg"/><Relationship Id="rId5" Type="http://schemas.openxmlformats.org/officeDocument/2006/relationships/image" Target="../media/image29.emf"/><Relationship Id="rId4" Type="http://schemas.openxmlformats.org/officeDocument/2006/relationships/image" Target="../media/image28.emf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261156" y="0"/>
            <a:ext cx="12192000" cy="6858000"/>
          </a:xfrm>
          <a:prstGeom prst="rect">
            <a:avLst/>
          </a:prstGeom>
        </p:spPr>
      </p:pic>
      <p:sp>
        <p:nvSpPr>
          <p:cNvPr id="21" name="Figura a mano libera 20"/>
          <p:cNvSpPr/>
          <p:nvPr/>
        </p:nvSpPr>
        <p:spPr bwMode="auto">
          <a:xfrm>
            <a:off x="4727511" y="-9331"/>
            <a:ext cx="7464489" cy="6876662"/>
          </a:xfrm>
          <a:custGeom>
            <a:avLst/>
            <a:gdLst>
              <a:gd name="connsiteX0" fmla="*/ 1884783 w 7464489"/>
              <a:gd name="connsiteY0" fmla="*/ 0 h 6876662"/>
              <a:gd name="connsiteX1" fmla="*/ 0 w 7464489"/>
              <a:gd name="connsiteY1" fmla="*/ 6876662 h 6876662"/>
              <a:gd name="connsiteX2" fmla="*/ 7464489 w 7464489"/>
              <a:gd name="connsiteY2" fmla="*/ 6867331 h 6876662"/>
              <a:gd name="connsiteX3" fmla="*/ 7445828 w 7464489"/>
              <a:gd name="connsiteY3" fmla="*/ 0 h 6876662"/>
              <a:gd name="connsiteX4" fmla="*/ 1884783 w 7464489"/>
              <a:gd name="connsiteY4" fmla="*/ 0 h 687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4489" h="6876662" extrusionOk="0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3" name="Immagine 22" descr="Immagine che contiene testo, libro&#10;&#10;Descrizione generata automaticamente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92933" y="1125555"/>
            <a:ext cx="2795555" cy="3387834"/>
          </a:xfrm>
          <a:prstGeom prst="rect">
            <a:avLst/>
          </a:prstGeom>
        </p:spPr>
      </p:pic>
      <p:pic>
        <p:nvPicPr>
          <p:cNvPr id="25" name="Immagine 24" descr="Immagine che contiene testo, clipart&#10;&#10;Descrizione generata automaticamente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727511" y="4038528"/>
            <a:ext cx="6922278" cy="2838134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002518" y="233265"/>
            <a:ext cx="1928326" cy="1446245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42627" y="5746775"/>
            <a:ext cx="1396993" cy="743927"/>
          </a:xfrm>
          <a:prstGeom prst="rect">
            <a:avLst/>
          </a:prstGeom>
        </p:spPr>
      </p:pic>
      <p:pic>
        <p:nvPicPr>
          <p:cNvPr id="31" name="Immagine 30" descr="Immagine che contiene testo, clipart&#10;&#10;Descrizione generata automaticamente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160395" y="5746775"/>
            <a:ext cx="1193725" cy="749308"/>
          </a:xfrm>
          <a:prstGeom prst="rect">
            <a:avLst/>
          </a:prstGeom>
        </p:spPr>
      </p:pic>
      <p:sp>
        <p:nvSpPr>
          <p:cNvPr id="32" name="Rectangle 7"/>
          <p:cNvSpPr/>
          <p:nvPr/>
        </p:nvSpPr>
        <p:spPr bwMode="auto">
          <a:xfrm>
            <a:off x="342627" y="5238092"/>
            <a:ext cx="3614232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900">
                <a:solidFill>
                  <a:schemeClr val="bg1"/>
                </a:solidFill>
                <a:latin typeface="Poppins"/>
                <a:ea typeface="Open Sans"/>
                <a:cs typeface="Poppins"/>
              </a:rPr>
              <a:t>Hosting institutions</a:t>
            </a:r>
            <a:endParaRPr lang="en-US" sz="900">
              <a:solidFill>
                <a:schemeClr val="bg1"/>
              </a:solidFill>
              <a:latin typeface="Poppins"/>
              <a:ea typeface="Source Sans Pro"/>
              <a:cs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Early Electrostatic Accelerators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739037" y="1196752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6D0E5D8-E942-45C8-B642-9CA1E05774E0}"/>
              </a:ext>
            </a:extLst>
          </p:cNvPr>
          <p:cNvSpPr txBox="1"/>
          <p:nvPr/>
        </p:nvSpPr>
        <p:spPr>
          <a:xfrm>
            <a:off x="633909" y="1286455"/>
            <a:ext cx="3792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Van de Graaff generator</a:t>
            </a:r>
            <a:endParaRPr lang="zh-CN" altLang="en-US" sz="2000" dirty="0"/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5B4B1361-DF4C-45A2-92CB-F4E1650A0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916833"/>
            <a:ext cx="3346337" cy="272202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651AF1BD-8FDF-422A-B9D5-44D51243C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792" y="1916832"/>
            <a:ext cx="2729437" cy="272202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F2A654E9-03B7-413C-961D-63EF0579B69C}"/>
              </a:ext>
            </a:extLst>
          </p:cNvPr>
          <p:cNvSpPr txBox="1"/>
          <p:nvPr/>
        </p:nvSpPr>
        <p:spPr>
          <a:xfrm>
            <a:off x="3863752" y="1196752"/>
            <a:ext cx="40556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Tandem Van de Graaff generator</a:t>
            </a:r>
          </a:p>
          <a:p>
            <a:r>
              <a:rPr lang="en-US" altLang="zh-CN" sz="2000" dirty="0"/>
              <a:t>(clever idea to use the voltage twice)</a:t>
            </a:r>
            <a:endParaRPr lang="zh-CN" altLang="en-US" sz="2000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C5360C0-93BB-4616-9A0B-CBE9A7504348}"/>
              </a:ext>
            </a:extLst>
          </p:cNvPr>
          <p:cNvSpPr txBox="1"/>
          <p:nvPr/>
        </p:nvSpPr>
        <p:spPr>
          <a:xfrm>
            <a:off x="839416" y="4797152"/>
            <a:ext cx="103986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Cheap and clean.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Energy limited due to voltage breakdown, less used in modern particle physics experiments.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Continue to provide a useful source of low energy particles, applied to a wide range of scientific and industrial tasks.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459AA1-DFA1-485A-BC00-E83579A180B0}"/>
              </a:ext>
            </a:extLst>
          </p:cNvPr>
          <p:cNvSpPr txBox="1"/>
          <p:nvPr/>
        </p:nvSpPr>
        <p:spPr>
          <a:xfrm>
            <a:off x="8040216" y="1950477"/>
            <a:ext cx="3312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70000"/>
            </a:pPr>
            <a:r>
              <a:rPr lang="en-US" altLang="zh-CN" sz="1800" dirty="0"/>
              <a:t>Charge sprayed on a moving belt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9101100-A98B-43F3-A1BE-98A599959CC9}"/>
              </a:ext>
            </a:extLst>
          </p:cNvPr>
          <p:cNvSpPr txBox="1"/>
          <p:nvPr/>
        </p:nvSpPr>
        <p:spPr>
          <a:xfrm>
            <a:off x="7392144" y="2550292"/>
            <a:ext cx="4611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/>
              <a:t>Transported to a upper terminal and removed 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CC25563-12F1-47DF-A31B-33BD5C6790B1}"/>
              </a:ext>
            </a:extLst>
          </p:cNvPr>
          <p:cNvSpPr txBox="1"/>
          <p:nvPr/>
        </p:nvSpPr>
        <p:spPr>
          <a:xfrm>
            <a:off x="7784435" y="3142691"/>
            <a:ext cx="378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/>
              <a:t>Build up voltage on the terminal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DF465DB-8711-4880-AC37-CB0021478303}"/>
              </a:ext>
            </a:extLst>
          </p:cNvPr>
          <p:cNvSpPr txBox="1"/>
          <p:nvPr/>
        </p:nvSpPr>
        <p:spPr>
          <a:xfrm>
            <a:off x="7784435" y="3735090"/>
            <a:ext cx="378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/>
              <a:t>Apply to an accelerating column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AE0374D-80AB-4D09-A175-BA0BDF5F403A}"/>
              </a:ext>
            </a:extLst>
          </p:cNvPr>
          <p:cNvSpPr txBox="1"/>
          <p:nvPr/>
        </p:nvSpPr>
        <p:spPr>
          <a:xfrm>
            <a:off x="8400256" y="4327489"/>
            <a:ext cx="258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/>
              <a:t>Accelerate particles</a:t>
            </a:r>
            <a:endParaRPr lang="zh-CN" altLang="en-US" dirty="0"/>
          </a:p>
        </p:txBody>
      </p:sp>
      <p:sp>
        <p:nvSpPr>
          <p:cNvPr id="18" name="箭头: 右 17">
            <a:extLst>
              <a:ext uri="{FF2B5EF4-FFF2-40B4-BE49-F238E27FC236}">
                <a16:creationId xmlns:a16="http://schemas.microsoft.com/office/drawing/2014/main" id="{630B38E0-52A0-45CC-A6F8-2283095371A6}"/>
              </a:ext>
            </a:extLst>
          </p:cNvPr>
          <p:cNvSpPr/>
          <p:nvPr/>
        </p:nvSpPr>
        <p:spPr>
          <a:xfrm rot="5400000">
            <a:off x="9522742" y="2269653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7C69DC0E-F8CE-4F4C-8853-B608623B950C}"/>
              </a:ext>
            </a:extLst>
          </p:cNvPr>
          <p:cNvSpPr/>
          <p:nvPr/>
        </p:nvSpPr>
        <p:spPr>
          <a:xfrm rot="5400000">
            <a:off x="9519832" y="2922621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id="{3F9EFAD5-4D5F-44A6-99CE-616DC80E89DC}"/>
              </a:ext>
            </a:extLst>
          </p:cNvPr>
          <p:cNvSpPr/>
          <p:nvPr/>
        </p:nvSpPr>
        <p:spPr>
          <a:xfrm rot="5400000">
            <a:off x="9519832" y="3498685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5901FC83-72ED-4B28-A581-D78118F9D17D}"/>
              </a:ext>
            </a:extLst>
          </p:cNvPr>
          <p:cNvSpPr/>
          <p:nvPr/>
        </p:nvSpPr>
        <p:spPr>
          <a:xfrm rot="5400000">
            <a:off x="9519832" y="4074749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176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>
            <a:extLst>
              <a:ext uri="{FF2B5EF4-FFF2-40B4-BE49-F238E27FC236}">
                <a16:creationId xmlns:a16="http://schemas.microsoft.com/office/drawing/2014/main" id="{F5A012BD-93DF-42F1-8980-FC40993B28B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437" y="1469834"/>
            <a:ext cx="4346891" cy="138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EF98F506-4376-4519-8F28-E08E4B7AD8D0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Oscillating field accelerators</a:t>
            </a:r>
            <a:endParaRPr lang="zh-CN" altLang="en-US" dirty="0">
              <a:latin typeface="+mn-lt"/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186F4092-B313-4E26-89F2-2337185F0B71}"/>
              </a:ext>
            </a:extLst>
          </p:cNvPr>
          <p:cNvSpPr txBox="1">
            <a:spLocks/>
          </p:cNvSpPr>
          <p:nvPr/>
        </p:nvSpPr>
        <p:spPr>
          <a:xfrm>
            <a:off x="846491" y="1124744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endParaRPr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3D34222-11FC-48F3-B836-9763CA3662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334" r="16917" b="20922"/>
          <a:stretch/>
        </p:blipFill>
        <p:spPr>
          <a:xfrm>
            <a:off x="5447928" y="3338294"/>
            <a:ext cx="2771908" cy="253897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FE573C2-FAFD-43B7-B984-0932741F2006}"/>
              </a:ext>
            </a:extLst>
          </p:cNvPr>
          <p:cNvSpPr txBox="1"/>
          <p:nvPr/>
        </p:nvSpPr>
        <p:spPr>
          <a:xfrm>
            <a:off x="6193267" y="3086594"/>
            <a:ext cx="14687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16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endParaRPr lang="zh-CN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3765D10E-36FA-418D-9ABF-6A3C0A82C308}"/>
              </a:ext>
            </a:extLst>
          </p:cNvPr>
          <p:cNvGrpSpPr/>
          <p:nvPr/>
        </p:nvGrpSpPr>
        <p:grpSpPr>
          <a:xfrm>
            <a:off x="1784984" y="2445952"/>
            <a:ext cx="1224128" cy="1607114"/>
            <a:chOff x="2495600" y="1335822"/>
            <a:chExt cx="1224128" cy="1607114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F1F7EA3-B32F-4A76-ABC9-F225275AF692}"/>
                </a:ext>
              </a:extLst>
            </p:cNvPr>
            <p:cNvSpPr/>
            <p:nvPr/>
          </p:nvSpPr>
          <p:spPr>
            <a:xfrm>
              <a:off x="2606675" y="1335822"/>
              <a:ext cx="144016" cy="1224136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812F8002-3866-4A0E-BA28-5830CB85BF03}"/>
                </a:ext>
              </a:extLst>
            </p:cNvPr>
            <p:cNvSpPr/>
            <p:nvPr/>
          </p:nvSpPr>
          <p:spPr>
            <a:xfrm>
              <a:off x="3525175" y="1335822"/>
              <a:ext cx="144016" cy="1224136"/>
            </a:xfrm>
            <a:prstGeom prst="rect">
              <a:avLst/>
            </a:prstGeom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21A06BFA-2EDB-46B7-B9C8-EB17E2DC1315}"/>
                </a:ext>
              </a:extLst>
            </p:cNvPr>
            <p:cNvSpPr/>
            <p:nvPr/>
          </p:nvSpPr>
          <p:spPr>
            <a:xfrm>
              <a:off x="2591856" y="1893890"/>
              <a:ext cx="180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04D07275-8A85-4C5B-BB8F-D1DE4CAB731B}"/>
                </a:ext>
              </a:extLst>
            </p:cNvPr>
            <p:cNvSpPr/>
            <p:nvPr/>
          </p:nvSpPr>
          <p:spPr>
            <a:xfrm>
              <a:off x="3507183" y="1893890"/>
              <a:ext cx="180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9E1904F6-267B-4D6E-85BF-7B3F64F3AE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5600" y="191683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51784614-0098-425C-A4B3-10989D09DFAC}"/>
                </a:ext>
              </a:extLst>
            </p:cNvPr>
            <p:cNvCxnSpPr>
              <a:stCxn id="9" idx="6"/>
            </p:cNvCxnSpPr>
            <p:nvPr/>
          </p:nvCxnSpPr>
          <p:spPr>
            <a:xfrm flipV="1">
              <a:off x="2567600" y="1947890"/>
              <a:ext cx="1152128" cy="49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A552C74F-2D5D-46B6-BD0A-17945246BDEC}"/>
                </a:ext>
              </a:extLst>
            </p:cNvPr>
            <p:cNvCxnSpPr>
              <a:stCxn id="7" idx="2"/>
            </p:cNvCxnSpPr>
            <p:nvPr/>
          </p:nvCxnSpPr>
          <p:spPr>
            <a:xfrm>
              <a:off x="2678683" y="2559958"/>
              <a:ext cx="0" cy="292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FF16F45-1973-4B31-8DE7-E0803F994A8D}"/>
                </a:ext>
              </a:extLst>
            </p:cNvPr>
            <p:cNvCxnSpPr/>
            <p:nvPr/>
          </p:nvCxnSpPr>
          <p:spPr>
            <a:xfrm>
              <a:off x="3604633" y="2559958"/>
              <a:ext cx="0" cy="292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C6B46C90-AFE1-44DC-8CFE-1FD649B2C017}"/>
                </a:ext>
              </a:extLst>
            </p:cNvPr>
            <p:cNvCxnSpPr/>
            <p:nvPr/>
          </p:nvCxnSpPr>
          <p:spPr>
            <a:xfrm>
              <a:off x="2678683" y="2852936"/>
              <a:ext cx="9185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AA91AC3A-1A22-4BF2-BDC9-ECFE4C71F9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11929" y="2762936"/>
              <a:ext cx="180000" cy="18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ym typeface="Wingdings" panose="05000000000000000000" pitchFamily="2" charset="2"/>
                </a:rPr>
                <a:t></a:t>
              </a:r>
              <a:endParaRPr lang="zh-CN" altLang="en-US" dirty="0"/>
            </a:p>
          </p:txBody>
        </p:sp>
        <p:cxnSp>
          <p:nvCxnSpPr>
            <p:cNvPr id="29" name="连接符: 曲线 28">
              <a:extLst>
                <a:ext uri="{FF2B5EF4-FFF2-40B4-BE49-F238E27FC236}">
                  <a16:creationId xmlns:a16="http://schemas.microsoft.com/office/drawing/2014/main" id="{236CA558-B955-4AE5-8028-3C5973311349}"/>
                </a:ext>
              </a:extLst>
            </p:cNvPr>
            <p:cNvCxnSpPr>
              <a:cxnSpLocks noChangeAspect="1"/>
            </p:cNvCxnSpPr>
            <p:nvPr/>
          </p:nvCxnSpPr>
          <p:spPr>
            <a:xfrm rot="7800000">
              <a:off x="3061300" y="2816936"/>
              <a:ext cx="72000" cy="72000"/>
            </a:xfrm>
            <a:prstGeom prst="curvedConnector3">
              <a:avLst>
                <a:gd name="adj1" fmla="val 4629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EA9CC38D-984D-4E75-83CB-8D4D29D19802}"/>
              </a:ext>
            </a:extLst>
          </p:cNvPr>
          <p:cNvSpPr txBox="1"/>
          <p:nvPr/>
        </p:nvSpPr>
        <p:spPr>
          <a:xfrm>
            <a:off x="8741690" y="1995911"/>
            <a:ext cx="2814109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b="0" i="0" dirty="0">
                <a:effectLst/>
              </a:rPr>
              <a:t>Linear accelerators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555555"/>
                </a:solidFill>
                <a:latin typeface="Open Sans" panose="020B0606030504020204" pitchFamily="34" charset="0"/>
              </a:rPr>
              <a:t>- Repetitive acceleration in a straight line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60AEBE3D-BB20-42F9-933D-CA9895CF196D}"/>
              </a:ext>
            </a:extLst>
          </p:cNvPr>
          <p:cNvSpPr txBox="1"/>
          <p:nvPr/>
        </p:nvSpPr>
        <p:spPr>
          <a:xfrm>
            <a:off x="8219837" y="3501008"/>
            <a:ext cx="3852828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b="0" i="0" dirty="0">
                <a:effectLst/>
              </a:rPr>
              <a:t>cyclotrons 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b="0" i="0" dirty="0">
                <a:effectLst/>
              </a:rPr>
              <a:t>Synchrotrons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</a:rPr>
              <a:t>Repeatedly pass through an accelerating structure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</a:rPr>
              <a:t>Less space for acceleration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zh-CN" dirty="0">
                <a:solidFill>
                  <a:srgbClr val="555555"/>
                </a:solidFill>
                <a:latin typeface="Open Sans" panose="020B0606030504020204" pitchFamily="34" charset="0"/>
                <a:cs typeface="Arial"/>
              </a:rPr>
              <a:t>Need bending magnet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Open Sans" panose="020B0606030504020204" pitchFamily="34" charset="0"/>
                <a:cs typeface="Arial"/>
              </a:rPr>
              <a:t>Loss energy by SR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6BBFC1F-4E1A-4F1E-A3A1-3225466D2C88}"/>
              </a:ext>
            </a:extLst>
          </p:cNvPr>
          <p:cNvSpPr txBox="1"/>
          <p:nvPr/>
        </p:nvSpPr>
        <p:spPr>
          <a:xfrm>
            <a:off x="191344" y="421476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A</a:t>
            </a:r>
            <a:r>
              <a:rPr lang="en-US" altLang="zh-CN" sz="2000" b="0" i="0" dirty="0">
                <a:effectLst/>
              </a:rPr>
              <a:t>pplying smaller voltages that oscillate in direction</a:t>
            </a:r>
            <a:endParaRPr lang="zh-CN" altLang="en-US" sz="20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09572195-181F-495E-A278-CB85E5D2196B}"/>
              </a:ext>
            </a:extLst>
          </p:cNvPr>
          <p:cNvCxnSpPr>
            <a:cxnSpLocks/>
          </p:cNvCxnSpPr>
          <p:nvPr/>
        </p:nvCxnSpPr>
        <p:spPr>
          <a:xfrm flipV="1">
            <a:off x="3605672" y="2111702"/>
            <a:ext cx="1039402" cy="6841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B37FC3BB-7473-4D8C-8D65-2051ACF1C863}"/>
              </a:ext>
            </a:extLst>
          </p:cNvPr>
          <p:cNvCxnSpPr>
            <a:cxnSpLocks/>
          </p:cNvCxnSpPr>
          <p:nvPr/>
        </p:nvCxnSpPr>
        <p:spPr>
          <a:xfrm>
            <a:off x="3588574" y="3161082"/>
            <a:ext cx="1452565" cy="4658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id="{E855450D-BD04-489A-A10E-1E67828E7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157" y="4803402"/>
            <a:ext cx="1066808" cy="59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19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Cyclotrons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A4EEBE8A-179A-410D-BB5A-6AC50D278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363" y="2014394"/>
            <a:ext cx="1884898" cy="2602955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1307C59B-F97C-4B61-98E9-7C5F54E8AF9F}"/>
              </a:ext>
            </a:extLst>
          </p:cNvPr>
          <p:cNvSpPr txBox="1"/>
          <p:nvPr/>
        </p:nvSpPr>
        <p:spPr>
          <a:xfrm>
            <a:off x="335360" y="4726885"/>
            <a:ext cx="2880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rnest Orlando</a:t>
            </a:r>
            <a:r>
              <a:rPr lang="en-US" altLang="zh-CN" sz="18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 Lawrence</a:t>
            </a:r>
          </a:p>
          <a:p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Inventor of the cyclotron</a:t>
            </a:r>
          </a:p>
          <a:p>
            <a:r>
              <a:rPr lang="en-US" altLang="zh-CN" sz="18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bel prize, 1939</a:t>
            </a:r>
            <a:endParaRPr lang="en-US" altLang="zh-CN" sz="1800" b="0" i="0" u="none" strike="noStrike" baseline="0" dirty="0">
              <a:solidFill>
                <a:srgbClr val="FF31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6" name="Image" descr="Image">
            <a:extLst>
              <a:ext uri="{FF2B5EF4-FFF2-40B4-BE49-F238E27FC236}">
                <a16:creationId xmlns:a16="http://schemas.microsoft.com/office/drawing/2014/main" id="{79F0A5FB-BE57-43DA-8560-F7EE0CED0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7229" y="2104669"/>
            <a:ext cx="3931251" cy="2122876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The Cyclotron, from E. Lawrence’s 1934 patent">
            <a:extLst>
              <a:ext uri="{FF2B5EF4-FFF2-40B4-BE49-F238E27FC236}">
                <a16:creationId xmlns:a16="http://schemas.microsoft.com/office/drawing/2014/main" id="{2EA13D3A-1E32-4646-B878-034F69CA16C4}"/>
              </a:ext>
            </a:extLst>
          </p:cNvPr>
          <p:cNvSpPr txBox="1"/>
          <p:nvPr/>
        </p:nvSpPr>
        <p:spPr>
          <a:xfrm>
            <a:off x="3334641" y="4576354"/>
            <a:ext cx="260180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rPr sz="1800" dirty="0"/>
              <a:t>E. Lawrence’s 1934 patent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C1BCABA0-5C03-443F-8727-97059552AA80}"/>
              </a:ext>
            </a:extLst>
          </p:cNvPr>
          <p:cNvGrpSpPr>
            <a:grpSpLocks noChangeAspect="1"/>
          </p:cNvGrpSpPr>
          <p:nvPr/>
        </p:nvGrpSpPr>
        <p:grpSpPr>
          <a:xfrm>
            <a:off x="6858712" y="2058688"/>
            <a:ext cx="2232000" cy="2452591"/>
            <a:chOff x="2719449" y="1690688"/>
            <a:chExt cx="2932511" cy="3222336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EDD86556-91E8-49BD-8B24-23F2C5781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0791" y="1690688"/>
              <a:ext cx="2663448" cy="3222336"/>
            </a:xfrm>
            <a:prstGeom prst="rect">
              <a:avLst/>
            </a:pr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D712D935-78A9-4D33-84F4-555365A71E07}"/>
                </a:ext>
              </a:extLst>
            </p:cNvPr>
            <p:cNvSpPr/>
            <p:nvPr/>
          </p:nvSpPr>
          <p:spPr>
            <a:xfrm>
              <a:off x="2719449" y="3930732"/>
              <a:ext cx="1009403" cy="720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9FB96D5E-5FEC-49A9-AC23-FD9D804370AE}"/>
                </a:ext>
              </a:extLst>
            </p:cNvPr>
            <p:cNvSpPr/>
            <p:nvPr/>
          </p:nvSpPr>
          <p:spPr>
            <a:xfrm>
              <a:off x="4642557" y="4029463"/>
              <a:ext cx="1009403" cy="720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ECC82D7-1D78-4E2B-857D-8CB8B62E9525}"/>
                  </a:ext>
                </a:extLst>
              </p:cNvPr>
              <p:cNvSpPr txBox="1"/>
              <p:nvPr/>
            </p:nvSpPr>
            <p:spPr>
              <a:xfrm>
                <a:off x="9678900" y="2521274"/>
                <a:ext cx="12071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𝑞𝐵𝑣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ECC82D7-1D78-4E2B-857D-8CB8B62E95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8900" y="2521274"/>
                <a:ext cx="1207125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he Cyclotron, from E. Lawrence’s 1934 patent">
            <a:extLst>
              <a:ext uri="{FF2B5EF4-FFF2-40B4-BE49-F238E27FC236}">
                <a16:creationId xmlns:a16="http://schemas.microsoft.com/office/drawing/2014/main" id="{F3B81A90-675C-421B-A00F-4A95749BF12D}"/>
              </a:ext>
            </a:extLst>
          </p:cNvPr>
          <p:cNvSpPr txBox="1"/>
          <p:nvPr/>
        </p:nvSpPr>
        <p:spPr>
          <a:xfrm>
            <a:off x="6488320" y="4212134"/>
            <a:ext cx="5120165" cy="17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sz="2000" dirty="0"/>
              <a:t>Constant magnetic field, alternating voltage, increasing particle orbit radius</a:t>
            </a:r>
          </a:p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sz="2000" dirty="0"/>
              <a:t>Constant revolution frequency </a:t>
            </a:r>
            <a:r>
              <a:rPr lang="en-US" sz="2000" dirty="0">
                <a:sym typeface="Symbol" panose="05050102010706020507" pitchFamily="18" charset="2"/>
              </a:rPr>
              <a:t> </a:t>
            </a:r>
            <a:r>
              <a:rPr lang="en-US" sz="2000" dirty="0"/>
              <a:t>particles in time with the accelerating voltage</a:t>
            </a:r>
          </a:p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Compact design, huge dipole, low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53C4CCFE-13FC-4CE5-B190-799F1A288F15}"/>
                  </a:ext>
                </a:extLst>
              </p:cNvPr>
              <p:cNvSpPr txBox="1"/>
              <p:nvPr/>
            </p:nvSpPr>
            <p:spPr>
              <a:xfrm>
                <a:off x="9653223" y="3558532"/>
                <a:ext cx="1367426" cy="518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53C4CCFE-13FC-4CE5-B190-799F1A288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3223" y="3558532"/>
                <a:ext cx="1367426" cy="51854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he Cyclotron, from E. Lawrence’s 1934 patent">
            <a:extLst>
              <a:ext uri="{FF2B5EF4-FFF2-40B4-BE49-F238E27FC236}">
                <a16:creationId xmlns:a16="http://schemas.microsoft.com/office/drawing/2014/main" id="{E64F204E-8BF4-4373-99F6-CA407397C816}"/>
              </a:ext>
            </a:extLst>
          </p:cNvPr>
          <p:cNvSpPr txBox="1"/>
          <p:nvPr/>
        </p:nvSpPr>
        <p:spPr>
          <a:xfrm>
            <a:off x="8700108" y="1928869"/>
            <a:ext cx="260180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rPr lang="en-US" sz="1800" dirty="0"/>
              <a:t>Centripetal force</a:t>
            </a:r>
            <a:endParaRPr sz="1800" dirty="0"/>
          </a:p>
        </p:txBody>
      </p:sp>
      <p:sp>
        <p:nvSpPr>
          <p:cNvPr id="48" name="The Cyclotron, from E. Lawrence’s 1934 patent">
            <a:extLst>
              <a:ext uri="{FF2B5EF4-FFF2-40B4-BE49-F238E27FC236}">
                <a16:creationId xmlns:a16="http://schemas.microsoft.com/office/drawing/2014/main" id="{2469A2E4-AA2B-42B0-9940-140B75CA980B}"/>
              </a:ext>
            </a:extLst>
          </p:cNvPr>
          <p:cNvSpPr txBox="1"/>
          <p:nvPr/>
        </p:nvSpPr>
        <p:spPr>
          <a:xfrm>
            <a:off x="10574557" y="1916832"/>
            <a:ext cx="154190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rPr lang="en-US" sz="1800" dirty="0"/>
              <a:t>Lorentz force</a:t>
            </a:r>
            <a:endParaRPr sz="1800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828C4394-2C17-4F37-93EB-24DDE490471E}"/>
              </a:ext>
            </a:extLst>
          </p:cNvPr>
          <p:cNvCxnSpPr>
            <a:cxnSpLocks/>
          </p:cNvCxnSpPr>
          <p:nvPr/>
        </p:nvCxnSpPr>
        <p:spPr>
          <a:xfrm>
            <a:off x="9394878" y="2236015"/>
            <a:ext cx="371884" cy="316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81805A6B-0698-4484-8450-5DB82589B14C}"/>
              </a:ext>
            </a:extLst>
          </p:cNvPr>
          <p:cNvCxnSpPr>
            <a:cxnSpLocks/>
          </p:cNvCxnSpPr>
          <p:nvPr/>
        </p:nvCxnSpPr>
        <p:spPr>
          <a:xfrm flipH="1">
            <a:off x="10726911" y="2224675"/>
            <a:ext cx="331225" cy="343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BF55FE4B-F54E-46D0-BBCA-A8209F41BEC6}"/>
              </a:ext>
            </a:extLst>
          </p:cNvPr>
          <p:cNvSpPr txBox="1"/>
          <p:nvPr/>
        </p:nvSpPr>
        <p:spPr>
          <a:xfrm>
            <a:off x="616282" y="1196752"/>
            <a:ext cx="105922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First circular accelerators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Work for particles whose velocity was much less than </a:t>
            </a:r>
            <a:r>
              <a:rPr lang="en-US" altLang="zh-CN" sz="2000" i="1" dirty="0"/>
              <a:t>c</a:t>
            </a:r>
            <a:r>
              <a:rPr lang="en-US" altLang="zh-CN" sz="2000" dirty="0"/>
              <a:t> 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6937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Classical Cyclotron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374017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C8D041FB-7FB2-4FC1-8F95-85EE477E46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0" b="14248"/>
          <a:stretch/>
        </p:blipFill>
        <p:spPr bwMode="auto">
          <a:xfrm>
            <a:off x="2237541" y="1916832"/>
            <a:ext cx="1811959" cy="260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5491A1D1-9D6A-4D0E-9AC2-1438008432E8}"/>
              </a:ext>
            </a:extLst>
          </p:cNvPr>
          <p:cNvSpPr txBox="1"/>
          <p:nvPr/>
        </p:nvSpPr>
        <p:spPr>
          <a:xfrm>
            <a:off x="1805493" y="4581128"/>
            <a:ext cx="3096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Milton Stanley Livingston</a:t>
            </a:r>
          </a:p>
          <a:p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Constructed the cyclotron</a:t>
            </a:r>
            <a:endParaRPr lang="en-US" altLang="zh-CN" sz="1800" b="0" i="0" u="none" strike="noStrike" baseline="0" dirty="0">
              <a:solidFill>
                <a:srgbClr val="FF31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B8A8A51A-4FD4-4BC1-9FBB-C4873588D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702" y="1941114"/>
            <a:ext cx="2898656" cy="2578674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8B2FFA16-CED3-4C06-8BF2-61923394ECD4}"/>
              </a:ext>
            </a:extLst>
          </p:cNvPr>
          <p:cNvSpPr txBox="1"/>
          <p:nvPr/>
        </p:nvSpPr>
        <p:spPr>
          <a:xfrm>
            <a:off x="5735960" y="4558965"/>
            <a:ext cx="51236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First 4-inch cyclotron, 80keV protons</a:t>
            </a:r>
          </a:p>
          <a:p>
            <a:r>
              <a:rPr lang="en-US" altLang="zh-CN" dirty="0"/>
              <a:t>A number of cyclotrons of increasing size followed.</a:t>
            </a:r>
            <a:endParaRPr lang="zh-CN" altLang="en-US" dirty="0"/>
          </a:p>
        </p:txBody>
      </p:sp>
      <p:sp>
        <p:nvSpPr>
          <p:cNvPr id="40" name="The Cyclotron, from E. Lawrence’s 1934 patent">
            <a:extLst>
              <a:ext uri="{FF2B5EF4-FFF2-40B4-BE49-F238E27FC236}">
                <a16:creationId xmlns:a16="http://schemas.microsoft.com/office/drawing/2014/main" id="{AA17DD85-0B36-4C36-AF5E-D15B50D504A8}"/>
              </a:ext>
            </a:extLst>
          </p:cNvPr>
          <p:cNvSpPr txBox="1"/>
          <p:nvPr/>
        </p:nvSpPr>
        <p:spPr>
          <a:xfrm>
            <a:off x="839416" y="5277357"/>
            <a:ext cx="10009112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sz="2000" dirty="0"/>
              <a:t>Relativistic limitation:  As velocity increases, the protons began to feel the effect of relativity </a:t>
            </a:r>
            <a:r>
              <a:rPr lang="en-US" sz="2000" dirty="0">
                <a:sym typeface="Symbol" panose="05050102010706020507" pitchFamily="18" charset="2"/>
              </a:rPr>
              <a:t></a:t>
            </a:r>
            <a:r>
              <a:rPr lang="en-US" sz="2000" dirty="0"/>
              <a:t>the revolution frequency varies and couldn't match the accelerating frequency anymore</a:t>
            </a:r>
            <a:endParaRPr lang="en-US" altLang="zh-CN" sz="20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B8BB4ED-A370-459B-B67E-5F84664BBED0}"/>
              </a:ext>
            </a:extLst>
          </p:cNvPr>
          <p:cNvSpPr txBox="1"/>
          <p:nvPr/>
        </p:nvSpPr>
        <p:spPr>
          <a:xfrm>
            <a:off x="616282" y="1124744"/>
            <a:ext cx="105922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Not a easy task to built a real machine.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By the end of 1930, Milton Livingston constructed the first cyclotron.</a:t>
            </a:r>
          </a:p>
        </p:txBody>
      </p:sp>
    </p:spTree>
    <p:extLst>
      <p:ext uri="{BB962C8B-B14F-4D97-AF65-F5344CB8AC3E}">
        <p14:creationId xmlns:p14="http://schemas.microsoft.com/office/powerpoint/2010/main" val="3249260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Synchro-Cyclotron (Phase focusing)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3987E90C-7A2A-43AD-881F-1B3B243BF996}"/>
              </a:ext>
            </a:extLst>
          </p:cNvPr>
          <p:cNvGrpSpPr>
            <a:grpSpLocks noChangeAspect="1"/>
          </p:cNvGrpSpPr>
          <p:nvPr/>
        </p:nvGrpSpPr>
        <p:grpSpPr>
          <a:xfrm>
            <a:off x="1919784" y="2128537"/>
            <a:ext cx="2232000" cy="2452591"/>
            <a:chOff x="2719449" y="1690688"/>
            <a:chExt cx="2932511" cy="3222336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9181AEE3-471D-4D9A-AAC9-5CFEA0840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0791" y="1690688"/>
              <a:ext cx="2663448" cy="3222336"/>
            </a:xfrm>
            <a:prstGeom prst="rect">
              <a:avLst/>
            </a:prstGeom>
          </p:spPr>
        </p:pic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C298861D-D8F5-4F4C-81A5-3D840CCC58BA}"/>
                </a:ext>
              </a:extLst>
            </p:cNvPr>
            <p:cNvSpPr/>
            <p:nvPr/>
          </p:nvSpPr>
          <p:spPr>
            <a:xfrm>
              <a:off x="2719449" y="3930732"/>
              <a:ext cx="1009403" cy="720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8F75FB1A-44EA-4F95-8AEB-B07F5C30A643}"/>
                </a:ext>
              </a:extLst>
            </p:cNvPr>
            <p:cNvSpPr/>
            <p:nvPr/>
          </p:nvSpPr>
          <p:spPr>
            <a:xfrm>
              <a:off x="4642557" y="4029463"/>
              <a:ext cx="1009403" cy="720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The Cyclotron, from E. Lawrence’s 1934 patent">
            <a:extLst>
              <a:ext uri="{FF2B5EF4-FFF2-40B4-BE49-F238E27FC236}">
                <a16:creationId xmlns:a16="http://schemas.microsoft.com/office/drawing/2014/main" id="{41D41925-0768-47D5-AE8F-BB6E3D9D8044}"/>
              </a:ext>
            </a:extLst>
          </p:cNvPr>
          <p:cNvSpPr txBox="1"/>
          <p:nvPr/>
        </p:nvSpPr>
        <p:spPr>
          <a:xfrm>
            <a:off x="479992" y="4473243"/>
            <a:ext cx="5544000" cy="1410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sz="2000" dirty="0"/>
              <a:t>Interrupt steady stream of particles into bunches.</a:t>
            </a:r>
          </a:p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sz="2000" dirty="0"/>
              <a:t>Accelerating frequency decreases with the beam revolution frequency </a:t>
            </a:r>
            <a:r>
              <a:rPr lang="en-US" sz="2000" dirty="0">
                <a:sym typeface="Symbol" panose="05050102010706020507" pitchFamily="18" charset="2"/>
              </a:rPr>
              <a:t> keep the particles in synchronism with the RF by “phase focusing”</a:t>
            </a:r>
            <a:endParaRPr lang="en-US" sz="2000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7EF5572C-47D8-4046-9520-40D4930C9672}"/>
              </a:ext>
            </a:extLst>
          </p:cNvPr>
          <p:cNvGrpSpPr/>
          <p:nvPr/>
        </p:nvGrpSpPr>
        <p:grpSpPr>
          <a:xfrm>
            <a:off x="6518316" y="2494965"/>
            <a:ext cx="4970511" cy="2590219"/>
            <a:chOff x="6518316" y="2494965"/>
            <a:chExt cx="4970511" cy="2590219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BB8A64D4-E1B0-4474-977B-A6F335055896}"/>
                </a:ext>
              </a:extLst>
            </p:cNvPr>
            <p:cNvGrpSpPr/>
            <p:nvPr/>
          </p:nvGrpSpPr>
          <p:grpSpPr>
            <a:xfrm>
              <a:off x="6911752" y="2679631"/>
              <a:ext cx="3873944" cy="2405553"/>
              <a:chOff x="6911752" y="2679631"/>
              <a:chExt cx="3873944" cy="2405553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CC1576FC-02BA-4596-A7CC-0BDCC0B67B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11752" y="2679631"/>
                <a:ext cx="3336134" cy="2405553"/>
              </a:xfrm>
              <a:prstGeom prst="rect">
                <a:avLst/>
              </a:prstGeom>
            </p:spPr>
          </p:pic>
          <p:cxnSp>
            <p:nvCxnSpPr>
              <p:cNvPr id="6" name="直接箭头连接符 5">
                <a:extLst>
                  <a:ext uri="{FF2B5EF4-FFF2-40B4-BE49-F238E27FC236}">
                    <a16:creationId xmlns:a16="http://schemas.microsoft.com/office/drawing/2014/main" id="{3CD3080E-6E02-40E0-B1BE-CB6C395E81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5100" y="3933056"/>
                <a:ext cx="3840596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箭头连接符 40">
                <a:extLst>
                  <a:ext uri="{FF2B5EF4-FFF2-40B4-BE49-F238E27FC236}">
                    <a16:creationId xmlns:a16="http://schemas.microsoft.com/office/drawing/2014/main" id="{C373AAF9-DD00-4C01-A097-7B2CF1505E36}"/>
                  </a:ext>
                </a:extLst>
              </p:cNvPr>
              <p:cNvCxnSpPr/>
              <p:nvPr/>
            </p:nvCxnSpPr>
            <p:spPr>
              <a:xfrm flipV="1">
                <a:off x="7070524" y="2791176"/>
                <a:ext cx="0" cy="19735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6CAF56F7-3A00-4992-9B79-44ECDC2F87F0}"/>
                </a:ext>
              </a:extLst>
            </p:cNvPr>
            <p:cNvSpPr txBox="1"/>
            <p:nvPr/>
          </p:nvSpPr>
          <p:spPr>
            <a:xfrm>
              <a:off x="10881226" y="3882407"/>
              <a:ext cx="4550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t</a:t>
              </a:r>
              <a:endParaRPr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91AB1F29-4EA2-48B1-98D3-1EDFD57ABD5A}"/>
                </a:ext>
              </a:extLst>
            </p:cNvPr>
            <p:cNvSpPr txBox="1"/>
            <p:nvPr/>
          </p:nvSpPr>
          <p:spPr>
            <a:xfrm>
              <a:off x="6724640" y="2494965"/>
              <a:ext cx="4550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eV</a:t>
              </a:r>
              <a:endParaRPr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2B2C83DA-539A-47B6-9F0D-E0AD58FF1202}"/>
                </a:ext>
              </a:extLst>
            </p:cNvPr>
            <p:cNvSpPr/>
            <p:nvPr/>
          </p:nvSpPr>
          <p:spPr>
            <a:xfrm>
              <a:off x="8103353" y="3132366"/>
              <a:ext cx="108000" cy="1080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F043BB34-6DE6-4E56-84DF-C24EF1952295}"/>
                </a:ext>
              </a:extLst>
            </p:cNvPr>
            <p:cNvSpPr/>
            <p:nvPr/>
          </p:nvSpPr>
          <p:spPr>
            <a:xfrm>
              <a:off x="8221101" y="3321000"/>
              <a:ext cx="108000" cy="1080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3E2E6F05-5574-45F0-9FD4-659D7D0DF43F}"/>
                </a:ext>
              </a:extLst>
            </p:cNvPr>
            <p:cNvSpPr/>
            <p:nvPr/>
          </p:nvSpPr>
          <p:spPr>
            <a:xfrm>
              <a:off x="8329101" y="3510897"/>
              <a:ext cx="108000" cy="1080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39F425EA-25D5-453E-BB94-52C538E3E324}"/>
                </a:ext>
              </a:extLst>
            </p:cNvPr>
            <p:cNvCxnSpPr>
              <a:cxnSpLocks/>
            </p:cNvCxnSpPr>
            <p:nvPr/>
          </p:nvCxnSpPr>
          <p:spPr>
            <a:xfrm>
              <a:off x="7068120" y="3375000"/>
              <a:ext cx="1980000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1FC85E88-942A-4D32-845A-50C8B84936A1}"/>
                </a:ext>
              </a:extLst>
            </p:cNvPr>
            <p:cNvSpPr txBox="1"/>
            <p:nvPr/>
          </p:nvSpPr>
          <p:spPr>
            <a:xfrm>
              <a:off x="6518316" y="3172871"/>
              <a:ext cx="51378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eV</a:t>
              </a:r>
              <a:r>
                <a:rPr lang="en-US" altLang="zh-CN" sz="18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</a:t>
              </a:r>
              <a:endParaRPr lang="zh-CN" alt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11E11530-4A8E-4B8A-B24E-2794AA322479}"/>
                </a:ext>
              </a:extLst>
            </p:cNvPr>
            <p:cNvSpPr txBox="1"/>
            <p:nvPr/>
          </p:nvSpPr>
          <p:spPr>
            <a:xfrm>
              <a:off x="9116133" y="3203684"/>
              <a:ext cx="23726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dirty="0">
                  <a:sym typeface="Symbol" panose="05050102010706020507" pitchFamily="18" charset="2"/>
                </a:rPr>
                <a:t>Synchronous particle</a:t>
              </a:r>
              <a:endParaRPr lang="zh-CN" altLang="en-US" dirty="0"/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749C9DC0-71DB-427A-943A-55194B8362AF}"/>
                </a:ext>
              </a:extLst>
            </p:cNvPr>
            <p:cNvSpPr txBox="1"/>
            <p:nvPr/>
          </p:nvSpPr>
          <p:spPr>
            <a:xfrm>
              <a:off x="8170299" y="2811804"/>
              <a:ext cx="23726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dirty="0">
                  <a:sym typeface="Symbol" panose="05050102010706020507" pitchFamily="18" charset="2"/>
                </a:rPr>
                <a:t>Gets more energy</a:t>
              </a:r>
              <a:endParaRPr lang="zh-CN" altLang="en-US" dirty="0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5C3515C2-48F8-43CF-8183-0904A45B85C6}"/>
                </a:ext>
              </a:extLst>
            </p:cNvPr>
            <p:cNvSpPr txBox="1"/>
            <p:nvPr/>
          </p:nvSpPr>
          <p:spPr>
            <a:xfrm>
              <a:off x="8435472" y="3496362"/>
              <a:ext cx="23726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dirty="0">
                  <a:sym typeface="Symbol" panose="05050102010706020507" pitchFamily="18" charset="2"/>
                </a:rPr>
                <a:t>Gets less energy</a:t>
              </a:r>
              <a:endParaRPr lang="zh-CN" altLang="en-US" dirty="0"/>
            </a:p>
          </p:txBody>
        </p: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id="{6D1C6582-D4A2-4E3B-AEAB-B484B6D6764C}"/>
              </a:ext>
            </a:extLst>
          </p:cNvPr>
          <p:cNvSpPr txBox="1"/>
          <p:nvPr/>
        </p:nvSpPr>
        <p:spPr>
          <a:xfrm>
            <a:off x="6008409" y="5252353"/>
            <a:ext cx="55643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Important concept also for synchrotrons and </a:t>
            </a:r>
            <a:r>
              <a:rPr lang="en-US" altLang="zh-CN" sz="2000" dirty="0" err="1"/>
              <a:t>linacs</a:t>
            </a:r>
            <a:endParaRPr lang="en-US" altLang="zh-CN" sz="2000" dirty="0"/>
          </a:p>
        </p:txBody>
      </p:sp>
      <p:sp>
        <p:nvSpPr>
          <p:cNvPr id="46" name="内容占位符 2">
            <a:extLst>
              <a:ext uri="{FF2B5EF4-FFF2-40B4-BE49-F238E27FC236}">
                <a16:creationId xmlns:a16="http://schemas.microsoft.com/office/drawing/2014/main" id="{573264D2-DAFB-4386-9C93-51828E9ED48B}"/>
              </a:ext>
            </a:extLst>
          </p:cNvPr>
          <p:cNvSpPr txBox="1">
            <a:spLocks/>
          </p:cNvSpPr>
          <p:nvPr/>
        </p:nvSpPr>
        <p:spPr>
          <a:xfrm>
            <a:off x="441544" y="1356782"/>
            <a:ext cx="10903963" cy="392843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 Allow cyclotrons to overcome the relativistic limitation and accelerate to much higher energies.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 Proposed by Ed McMillan and V. </a:t>
            </a:r>
            <a:r>
              <a:rPr lang="en-US" altLang="zh-CN" sz="2000" dirty="0" err="1"/>
              <a:t>Veksler</a:t>
            </a:r>
            <a:r>
              <a:rPr lang="en-US" altLang="zh-CN" sz="2000" dirty="0"/>
              <a:t> independently in 1940s.</a:t>
            </a:r>
          </a:p>
        </p:txBody>
      </p:sp>
    </p:spTree>
    <p:extLst>
      <p:ext uri="{BB962C8B-B14F-4D97-AF65-F5344CB8AC3E}">
        <p14:creationId xmlns:p14="http://schemas.microsoft.com/office/powerpoint/2010/main" val="4003121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Modern cyclotrons</a:t>
            </a:r>
            <a:endParaRPr lang="zh-CN" altLang="en-US" dirty="0">
              <a:latin typeface="+mn-lt"/>
            </a:endParaRPr>
          </a:p>
        </p:txBody>
      </p:sp>
      <p:sp>
        <p:nvSpPr>
          <p:cNvPr id="35" name="内容占位符 2">
            <a:extLst>
              <a:ext uri="{FF2B5EF4-FFF2-40B4-BE49-F238E27FC236}">
                <a16:creationId xmlns:a16="http://schemas.microsoft.com/office/drawing/2014/main" id="{B7D85CC9-1B28-45AD-9597-A229141A93F1}"/>
              </a:ext>
            </a:extLst>
          </p:cNvPr>
          <p:cNvSpPr txBox="1">
            <a:spLocks/>
          </p:cNvSpPr>
          <p:nvPr/>
        </p:nvSpPr>
        <p:spPr>
          <a:xfrm>
            <a:off x="953525" y="1234331"/>
            <a:ext cx="11047131" cy="392843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Spiral sector cyclotrons for nuclear physics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With separated magnets and resonators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Introduce additional focusing with alternating contribution at entry and exit of the sector fields.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Raise the average magnetic field with </a:t>
            </a:r>
            <a:r>
              <a:rPr lang="en-US" altLang="zh-CN" sz="1800" dirty="0">
                <a:sym typeface="Symbol" panose="05050102010706020507" pitchFamily="18" charset="2"/>
              </a:rPr>
              <a:t>.</a:t>
            </a:r>
            <a:endParaRPr lang="en-US" altLang="zh-CN" sz="18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D851A3D-31CD-4CB4-8F69-2A89B4F3F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2869994"/>
            <a:ext cx="3063495" cy="294115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D9FA8A4-A5F9-4B36-B316-38F8F7150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1929" y="2852936"/>
            <a:ext cx="1970031" cy="298030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C64190A-6CCA-4B9E-8168-0982A8C9A4F5}"/>
              </a:ext>
            </a:extLst>
          </p:cNvPr>
          <p:cNvSpPr txBox="1"/>
          <p:nvPr/>
        </p:nvSpPr>
        <p:spPr>
          <a:xfrm>
            <a:off x="3509495" y="5473111"/>
            <a:ext cx="1082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TRIUMF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7F58CBC-3351-4080-AE7C-EF021EB8EA7C}"/>
              </a:ext>
            </a:extLst>
          </p:cNvPr>
          <p:cNvSpPr txBox="1"/>
          <p:nvPr/>
        </p:nvSpPr>
        <p:spPr>
          <a:xfrm>
            <a:off x="5806046" y="2990222"/>
            <a:ext cx="1082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PSI Ring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5FA5087-3846-4DF1-AB49-9C86441DE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092963"/>
            <a:ext cx="3957234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3114C9F-7423-48A5-9EF2-ABEC941EBFA2}"/>
              </a:ext>
            </a:extLst>
          </p:cNvPr>
          <p:cNvSpPr txBox="1"/>
          <p:nvPr/>
        </p:nvSpPr>
        <p:spPr>
          <a:xfrm>
            <a:off x="7197739" y="3092964"/>
            <a:ext cx="2753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88-inch cyclotron at LBNL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07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Other applications</a:t>
            </a:r>
            <a:endParaRPr lang="zh-CN" altLang="en-US" dirty="0">
              <a:latin typeface="+mn-lt"/>
            </a:endParaRPr>
          </a:p>
        </p:txBody>
      </p:sp>
      <p:sp>
        <p:nvSpPr>
          <p:cNvPr id="35" name="内容占位符 2">
            <a:extLst>
              <a:ext uri="{FF2B5EF4-FFF2-40B4-BE49-F238E27FC236}">
                <a16:creationId xmlns:a16="http://schemas.microsoft.com/office/drawing/2014/main" id="{B7D85CC9-1B28-45AD-9597-A229141A93F1}"/>
              </a:ext>
            </a:extLst>
          </p:cNvPr>
          <p:cNvSpPr txBox="1">
            <a:spLocks/>
          </p:cNvSpPr>
          <p:nvPr/>
        </p:nvSpPr>
        <p:spPr>
          <a:xfrm>
            <a:off x="837920" y="1450540"/>
            <a:ext cx="5790547" cy="392843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Cancer therapy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zh-CN" sz="16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EA34D88-0F7B-4A48-932F-E987A930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603" y="2331418"/>
            <a:ext cx="2173698" cy="288164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8B5B299-91CC-4C35-882D-C16BD58084E5}"/>
              </a:ext>
            </a:extLst>
          </p:cNvPr>
          <p:cNvSpPr txBox="1"/>
          <p:nvPr/>
        </p:nvSpPr>
        <p:spPr>
          <a:xfrm>
            <a:off x="5876793" y="2331419"/>
            <a:ext cx="1082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IBA S2C2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3782640-5744-421A-B56C-B949C5365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248" y="2358664"/>
            <a:ext cx="2880320" cy="268971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947BF96-1E96-4BF3-AA90-59B6BD199E8B}"/>
              </a:ext>
            </a:extLst>
          </p:cNvPr>
          <p:cNvSpPr txBox="1"/>
          <p:nvPr/>
        </p:nvSpPr>
        <p:spPr>
          <a:xfrm>
            <a:off x="7941892" y="1424970"/>
            <a:ext cx="38427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 Compact cyclotrons for isotope production or dating purpose 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03BE47A-652A-4E78-BC2C-A1A2AF9F6E9A}"/>
              </a:ext>
            </a:extLst>
          </p:cNvPr>
          <p:cNvSpPr txBox="1"/>
          <p:nvPr/>
        </p:nvSpPr>
        <p:spPr>
          <a:xfrm>
            <a:off x="4548808" y="1424538"/>
            <a:ext cx="27713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 Synchro-cyclotrons for medical applications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A8B82D4-8F21-44EE-9418-BE1175554A71}"/>
              </a:ext>
            </a:extLst>
          </p:cNvPr>
          <p:cNvSpPr txBox="1"/>
          <p:nvPr/>
        </p:nvSpPr>
        <p:spPr>
          <a:xfrm>
            <a:off x="533641" y="5038978"/>
            <a:ext cx="6094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b="0" i="0" u="none" strike="noStrike" dirty="0">
                <a:effectLst/>
                <a:latin typeface="Google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 Cyclotron and </a:t>
            </a:r>
            <a:r>
              <a:rPr lang="en-US" altLang="zh-CN" b="0" i="0" u="none" strike="noStrike" dirty="0" err="1">
                <a:effectLst/>
                <a:latin typeface="Google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Radiopharmacy</a:t>
            </a:r>
            <a:r>
              <a:rPr lang="en-US" altLang="zh-CN" b="0" i="0" u="none" strike="noStrike" dirty="0">
                <a:effectLst/>
                <a:latin typeface="Google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Facility</a:t>
            </a:r>
          </a:p>
        </p:txBody>
      </p:sp>
      <p:pic>
        <p:nvPicPr>
          <p:cNvPr id="3076" name="Picture 4" descr="One of BC Cancer's PET/CT Scanners">
            <a:extLst>
              <a:ext uri="{FF2B5EF4-FFF2-40B4-BE49-F238E27FC236}">
                <a16:creationId xmlns:a16="http://schemas.microsoft.com/office/drawing/2014/main" id="{AC63B581-71C6-48E4-A906-2AB924FCE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70" y="2331418"/>
            <a:ext cx="3395113" cy="254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285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Linear accelerators (</a:t>
            </a:r>
            <a:r>
              <a:rPr lang="en-US" altLang="zh-CN" dirty="0" err="1">
                <a:latin typeface="+mn-lt"/>
              </a:rPr>
              <a:t>Linacs</a:t>
            </a:r>
            <a:r>
              <a:rPr lang="en-US" altLang="zh-CN" dirty="0">
                <a:latin typeface="+mn-lt"/>
              </a:rPr>
              <a:t>)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052736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sz="2000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1307C59B-F97C-4B61-98E9-7C5F54E8AF9F}"/>
              </a:ext>
            </a:extLst>
          </p:cNvPr>
          <p:cNvSpPr txBox="1"/>
          <p:nvPr/>
        </p:nvSpPr>
        <p:spPr>
          <a:xfrm>
            <a:off x="588648" y="1161824"/>
            <a:ext cx="59169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In 1924, Gustav </a:t>
            </a:r>
            <a:r>
              <a:rPr lang="en-US" altLang="zh-CN" sz="2000" b="1" i="0" u="none" strike="noStrike" baseline="0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Ising</a:t>
            </a:r>
            <a:r>
              <a:rPr lang="en-US" altLang="zh-CN" sz="20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 p</a:t>
            </a:r>
            <a:r>
              <a:rPr lang="en-US" altLang="zh-CN" sz="2000" b="1" dirty="0">
                <a:solidFill>
                  <a:srgbClr val="FF3100"/>
                </a:solidFill>
                <a:latin typeface="Times New Roman" panose="02020603050405020304" pitchFamily="18" charset="0"/>
              </a:rPr>
              <a:t>roposed the </a:t>
            </a:r>
            <a:r>
              <a:rPr lang="en-US" altLang="zh-CN" sz="2000" b="1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linac</a:t>
            </a:r>
            <a:r>
              <a:rPr lang="en-US" altLang="zh-CN" sz="2000" b="1" dirty="0">
                <a:solidFill>
                  <a:srgbClr val="FF3100"/>
                </a:solidFill>
                <a:latin typeface="Times New Roman" panose="02020603050405020304" pitchFamily="18" charset="0"/>
              </a:rPr>
              <a:t> idea</a:t>
            </a:r>
            <a:endParaRPr lang="en-US" altLang="zh-CN" sz="2000" b="0" i="0" u="none" strike="noStrike" baseline="0" dirty="0">
              <a:solidFill>
                <a:srgbClr val="FF31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491A1D1-9D6A-4D0E-9AC2-1438008432E8}"/>
              </a:ext>
            </a:extLst>
          </p:cNvPr>
          <p:cNvSpPr txBox="1"/>
          <p:nvPr/>
        </p:nvSpPr>
        <p:spPr>
          <a:xfrm>
            <a:off x="588648" y="1625683"/>
            <a:ext cx="6408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In 1928, Rolf </a:t>
            </a:r>
            <a:r>
              <a:rPr lang="en-US" altLang="zh-CN" sz="2000" b="1" i="0" u="none" strike="noStrike" baseline="0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Wideroe</a:t>
            </a:r>
            <a:r>
              <a:rPr lang="en-US" altLang="zh-CN" sz="20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3100"/>
                </a:solidFill>
                <a:latin typeface="Times New Roman" panose="02020603050405020304" pitchFamily="18" charset="0"/>
              </a:rPr>
              <a:t>demonstrated RF acceleration for the first time with radio frequency oscillator</a:t>
            </a:r>
            <a:r>
              <a:rPr lang="en-US" altLang="zh-CN" sz="2000" b="1" dirty="0">
                <a:solidFill>
                  <a:srgbClr val="FF31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 limited by the low frequency radio transmitters</a:t>
            </a:r>
            <a:endParaRPr lang="en-US" altLang="zh-CN" sz="2000" b="0" i="0" u="none" strike="noStrike" baseline="0" dirty="0">
              <a:solidFill>
                <a:srgbClr val="FF31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8B2FFA16-CED3-4C06-8BF2-61923394ECD4}"/>
              </a:ext>
            </a:extLst>
          </p:cNvPr>
          <p:cNvSpPr txBox="1"/>
          <p:nvPr/>
        </p:nvSpPr>
        <p:spPr>
          <a:xfrm>
            <a:off x="8005448" y="1477233"/>
            <a:ext cx="39715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/>
              <a:t>Avoided the breakdown problems of electrostatic machines and opened the door to all modern accelerators</a:t>
            </a:r>
            <a:endParaRPr lang="zh-CN" altLang="en-US" sz="20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6A72B06-09B6-475B-9A82-2849445EAA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911366" y="2715242"/>
            <a:ext cx="3859553" cy="2703931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372B0599-4CA6-4AB4-A6ED-E07E92C6F5A0}"/>
              </a:ext>
            </a:extLst>
          </p:cNvPr>
          <p:cNvSpPr txBox="1"/>
          <p:nvPr/>
        </p:nvSpPr>
        <p:spPr>
          <a:xfrm>
            <a:off x="695400" y="5477162"/>
            <a:ext cx="4284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A drawing from </a:t>
            </a:r>
            <a:r>
              <a:rPr lang="en-US" altLang="zh-CN" sz="2000" dirty="0" err="1"/>
              <a:t>Ising’s</a:t>
            </a:r>
            <a:r>
              <a:rPr lang="en-US" altLang="zh-CN" sz="2000" dirty="0"/>
              <a:t> paper in 1924</a:t>
            </a:r>
            <a:endParaRPr lang="zh-CN" altLang="en-US" sz="2000" dirty="0"/>
          </a:p>
        </p:txBody>
      </p:sp>
      <p:sp>
        <p:nvSpPr>
          <p:cNvPr id="2" name="箭头: 虚尾 1">
            <a:extLst>
              <a:ext uri="{FF2B5EF4-FFF2-40B4-BE49-F238E27FC236}">
                <a16:creationId xmlns:a16="http://schemas.microsoft.com/office/drawing/2014/main" id="{95358125-2DA9-4D8D-87B9-083E6E00D188}"/>
              </a:ext>
            </a:extLst>
          </p:cNvPr>
          <p:cNvSpPr/>
          <p:nvPr/>
        </p:nvSpPr>
        <p:spPr>
          <a:xfrm>
            <a:off x="7392144" y="1802322"/>
            <a:ext cx="552400" cy="27315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CEB6F32-482F-46C2-8C2E-520AEB871C4B}"/>
              </a:ext>
            </a:extLst>
          </p:cNvPr>
          <p:cNvSpPr txBox="1"/>
          <p:nvPr/>
        </p:nvSpPr>
        <p:spPr>
          <a:xfrm>
            <a:off x="4871863" y="3732945"/>
            <a:ext cx="6624735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Particles passing through a sequence of cylindrical metal “drift tube”, hosted in a vacuum</a:t>
            </a:r>
            <a:r>
              <a:rPr lang="zh-CN" altLang="en-US" sz="2000" dirty="0"/>
              <a:t> </a:t>
            </a:r>
            <a:r>
              <a:rPr lang="en-US" altLang="zh-CN" sz="2000" dirty="0"/>
              <a:t>tube of nonconducting material.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Energy gain with a rather modest voltage.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n gaps: the particle reaches an energy of </a:t>
            </a:r>
            <a:r>
              <a:rPr lang="en-US" altLang="zh-CN" sz="2000" dirty="0" err="1"/>
              <a:t>neV.</a:t>
            </a:r>
            <a:endParaRPr lang="en-US" altLang="zh-CN" sz="2000" dirty="0"/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Pulses vs. oscillating voltages with one powered drift tube</a:t>
            </a:r>
            <a:endParaRPr lang="zh-CN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636D4AE-5F13-4BD2-A54E-9C37089C73DE}"/>
                  </a:ext>
                </a:extLst>
              </p:cNvPr>
              <p:cNvSpPr txBox="1"/>
              <p:nvPr/>
            </p:nvSpPr>
            <p:spPr>
              <a:xfrm>
                <a:off x="8636846" y="2787674"/>
                <a:ext cx="67486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zh-CN" altLang="en-US" sz="2000" b="0" i="1" smtClean="0">
                          <a:latin typeface="Cambria Math" panose="02040503050406030204" pitchFamily="18" charset="0"/>
                        </a:rPr>
                        <m:t>𝛽𝜆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636D4AE-5F13-4BD2-A54E-9C37089C7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6846" y="2787674"/>
                <a:ext cx="674865" cy="307777"/>
              </a:xfrm>
              <a:prstGeom prst="rect">
                <a:avLst/>
              </a:prstGeom>
              <a:blipFill>
                <a:blip r:embed="rId4"/>
                <a:stretch>
                  <a:fillRect l="-9009" r="-11712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0E6AD5F3-1FF1-48A7-9964-76DFA6D3713F}"/>
                  </a:ext>
                </a:extLst>
              </p:cNvPr>
              <p:cNvSpPr txBox="1"/>
              <p:nvPr/>
            </p:nvSpPr>
            <p:spPr>
              <a:xfrm>
                <a:off x="8103579" y="3193231"/>
                <a:ext cx="9545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0E6AD5F3-1FF1-48A7-9964-76DFA6D37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3579" y="3193231"/>
                <a:ext cx="954557" cy="307777"/>
              </a:xfrm>
              <a:prstGeom prst="rect">
                <a:avLst/>
              </a:prstGeom>
              <a:blipFill>
                <a:blip r:embed="rId5"/>
                <a:stretch>
                  <a:fillRect l="-8917" r="-2548" b="-3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41999FC-65FD-493B-A891-28F0F8F3561B}"/>
                  </a:ext>
                </a:extLst>
              </p:cNvPr>
              <p:cNvSpPr txBox="1"/>
              <p:nvPr/>
            </p:nvSpPr>
            <p:spPr>
              <a:xfrm>
                <a:off x="9270137" y="3193230"/>
                <a:ext cx="93031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41999FC-65FD-493B-A891-28F0F8F35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137" y="3193230"/>
                <a:ext cx="930319" cy="307777"/>
              </a:xfrm>
              <a:prstGeom prst="rect">
                <a:avLst/>
              </a:prstGeom>
              <a:blipFill>
                <a:blip r:embed="rId6"/>
                <a:stretch>
                  <a:fillRect l="-6579" r="-9211" b="-3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2BFDAFF-B7AC-4546-9FD6-6378F116C0E1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8636846" y="3095451"/>
            <a:ext cx="337433" cy="977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181E134C-E57E-4EB1-965A-483EDDEB1520}"/>
              </a:ext>
            </a:extLst>
          </p:cNvPr>
          <p:cNvCxnSpPr>
            <a:cxnSpLocks/>
          </p:cNvCxnSpPr>
          <p:nvPr/>
        </p:nvCxnSpPr>
        <p:spPr>
          <a:xfrm>
            <a:off x="9171312" y="3086295"/>
            <a:ext cx="358637" cy="106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3E019747-DD39-4486-9139-20C7EFA59DFE}"/>
              </a:ext>
            </a:extLst>
          </p:cNvPr>
          <p:cNvSpPr txBox="1"/>
          <p:nvPr/>
        </p:nvSpPr>
        <p:spPr>
          <a:xfrm>
            <a:off x="4808681" y="2919519"/>
            <a:ext cx="6094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Condition for Synchronicity:</a:t>
            </a:r>
          </a:p>
        </p:txBody>
      </p:sp>
    </p:spTree>
    <p:extLst>
      <p:ext uri="{BB962C8B-B14F-4D97-AF65-F5344CB8AC3E}">
        <p14:creationId xmlns:p14="http://schemas.microsoft.com/office/powerpoint/2010/main" val="3158673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Proton </a:t>
            </a:r>
            <a:r>
              <a:rPr lang="en-US" altLang="zh-CN" dirty="0" err="1">
                <a:latin typeface="+mn-lt"/>
              </a:rPr>
              <a:t>Linac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1307C59B-F97C-4B61-98E9-7C5F54E8AF9F}"/>
              </a:ext>
            </a:extLst>
          </p:cNvPr>
          <p:cNvSpPr txBox="1"/>
          <p:nvPr/>
        </p:nvSpPr>
        <p:spPr>
          <a:xfrm>
            <a:off x="3706772" y="1994811"/>
            <a:ext cx="72137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i="0" u="none" strike="noStrike" baseline="0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Lius</a:t>
            </a:r>
            <a:r>
              <a:rPr lang="en-US" altLang="zh-CN" sz="1800" b="1" i="0" u="none" strike="noStrike" baseline="0" dirty="0">
                <a:solidFill>
                  <a:srgbClr val="FF3100"/>
                </a:solidFill>
                <a:latin typeface="Times New Roman" panose="02020603050405020304" pitchFamily="18" charset="0"/>
              </a:rPr>
              <a:t> W. Alvarez</a:t>
            </a:r>
          </a:p>
          <a:p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Constructed the first proton </a:t>
            </a:r>
            <a:r>
              <a:rPr lang="en-US" altLang="zh-CN" b="1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linac</a:t>
            </a:r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 – a 32-MeV drift tube </a:t>
            </a:r>
            <a:r>
              <a:rPr lang="en-US" altLang="zh-CN" b="1" dirty="0" err="1">
                <a:solidFill>
                  <a:srgbClr val="FF3100"/>
                </a:solidFill>
                <a:latin typeface="Times New Roman" panose="02020603050405020304" pitchFamily="18" charset="0"/>
              </a:rPr>
              <a:t>linac</a:t>
            </a:r>
            <a:r>
              <a:rPr lang="en-US" altLang="zh-CN" b="1" dirty="0">
                <a:solidFill>
                  <a:srgbClr val="FF3100"/>
                </a:solidFill>
                <a:latin typeface="Times New Roman" panose="02020603050405020304" pitchFamily="18" charset="0"/>
              </a:rPr>
              <a:t> (DTL)</a:t>
            </a:r>
            <a:endParaRPr lang="en-US" altLang="zh-CN" sz="1800" b="0" i="0" u="none" strike="noStrike" baseline="0" dirty="0">
              <a:solidFill>
                <a:srgbClr val="FF31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7F96E81-1C3E-4A8A-AA5B-976CD1F17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03" y="4581128"/>
            <a:ext cx="3190770" cy="144438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59FCE7D-F5DE-4719-B82C-DFF5AF98B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91" y="1874621"/>
            <a:ext cx="2804908" cy="2210267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8F67C27D-4530-46F3-8ECF-61753141406A}"/>
              </a:ext>
            </a:extLst>
          </p:cNvPr>
          <p:cNvSpPr txBox="1"/>
          <p:nvPr/>
        </p:nvSpPr>
        <p:spPr>
          <a:xfrm>
            <a:off x="678375" y="4221180"/>
            <a:ext cx="2897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DTL (Alvarez structure 1945)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9B101B8-8268-4813-AFAE-23D707FC0EE0}"/>
              </a:ext>
            </a:extLst>
          </p:cNvPr>
          <p:cNvSpPr txBox="1"/>
          <p:nvPr/>
        </p:nvSpPr>
        <p:spPr>
          <a:xfrm>
            <a:off x="527720" y="1156682"/>
            <a:ext cx="10817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A new linear accelerator by using the powerful high frequency radio sources developed for radar.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D4D9BA3-7037-4124-8232-1EF3341D3C7F}"/>
              </a:ext>
            </a:extLst>
          </p:cNvPr>
          <p:cNvSpPr txBox="1"/>
          <p:nvPr/>
        </p:nvSpPr>
        <p:spPr>
          <a:xfrm>
            <a:off x="3740960" y="2852936"/>
            <a:ext cx="753961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Drift tubes suspended in a copper cylinder – a kind of waveguide.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The length of the tubes was chosen so that the particles arrive at each gap just right and gain energy from the oscillating electric field between the tubes.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Many proton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constructed in the years followed </a:t>
            </a:r>
            <a:r>
              <a:rPr lang="en-US" altLang="zh-CN" sz="2000" dirty="0" err="1"/>
              <a:t>Alarez’s</a:t>
            </a:r>
            <a:r>
              <a:rPr lang="en-US" altLang="zh-CN" sz="2000" dirty="0"/>
              <a:t> work.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Today still serve as the first stage in many accelerator complexes.</a:t>
            </a:r>
          </a:p>
          <a:p>
            <a:pPr marL="342900" indent="-342900" algn="just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Limited by energy due to length and single pass.</a:t>
            </a:r>
          </a:p>
        </p:txBody>
      </p:sp>
    </p:spTree>
    <p:extLst>
      <p:ext uri="{BB962C8B-B14F-4D97-AF65-F5344CB8AC3E}">
        <p14:creationId xmlns:p14="http://schemas.microsoft.com/office/powerpoint/2010/main" val="1070734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Radio Frequency Quadrupole (RFQ)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9B101B8-8268-4813-AFAE-23D707FC0EE0}"/>
              </a:ext>
            </a:extLst>
          </p:cNvPr>
          <p:cNvSpPr txBox="1"/>
          <p:nvPr/>
        </p:nvSpPr>
        <p:spPr>
          <a:xfrm>
            <a:off x="1007603" y="1154648"/>
            <a:ext cx="1017679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 Invented in 1970 by I.M. </a:t>
            </a:r>
            <a:r>
              <a:rPr lang="en-US" altLang="zh-CN" sz="2000" dirty="0" err="1"/>
              <a:t>Kapchinskii</a:t>
            </a:r>
            <a:r>
              <a:rPr lang="en-US" altLang="zh-CN" sz="2000" dirty="0"/>
              <a:t> and V.A. </a:t>
            </a:r>
            <a:r>
              <a:rPr lang="en-US" altLang="zh-CN" sz="2000" dirty="0" err="1"/>
              <a:t>Teplyakov</a:t>
            </a:r>
            <a:r>
              <a:rPr lang="en-US" altLang="zh-CN" sz="2000" dirty="0"/>
              <a:t> and promoted by Los Alamos.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With four-vaned with appropriately spaced radial modulations, instead of drift tubes.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Focuses, bunches and accelerates the beam at the same time.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Fine periodicity </a:t>
            </a:r>
            <a:r>
              <a:rPr lang="en-US" altLang="zh-CN" sz="2000" dirty="0">
                <a:sym typeface="Symbol" panose="05050102010706020507" pitchFamily="18" charset="2"/>
              </a:rPr>
              <a:t></a:t>
            </a:r>
            <a:r>
              <a:rPr lang="en-US" altLang="zh-CN" sz="2000" dirty="0"/>
              <a:t>specially suited to low-velocity, high current beams (keV~ MeV). 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Soon replaced the large electrostatic injectors of synchrotrons.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73425F3-0482-4931-9DC7-9876013F7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947" y="3222280"/>
            <a:ext cx="3117568" cy="24746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95281F7-D499-4CB5-8D29-6AC57DB51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300" y="3176508"/>
            <a:ext cx="4448827" cy="247466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A4EF4915-7565-4431-B7C2-EA16055A49A1}"/>
              </a:ext>
            </a:extLst>
          </p:cNvPr>
          <p:cNvSpPr txBox="1"/>
          <p:nvPr/>
        </p:nvSpPr>
        <p:spPr>
          <a:xfrm>
            <a:off x="6048672" y="56969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CSNS RFQ accelerate the proton from 50 keV to 3 MeV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9DA0808-3701-4409-BBFB-AB14DCED8EA0}"/>
              </a:ext>
            </a:extLst>
          </p:cNvPr>
          <p:cNvSpPr txBox="1"/>
          <p:nvPr/>
        </p:nvSpPr>
        <p:spPr>
          <a:xfrm>
            <a:off x="191343" y="3710062"/>
            <a:ext cx="246260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1600" dirty="0"/>
              <a:t>Excited in an electrical quadrupole mode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/>
              <a:t>Natural transverse focusing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/>
              <a:t>Bunching and acceleration from radial van modulation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91265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186510" y="0"/>
            <a:ext cx="12192000" cy="6858000"/>
          </a:xfrm>
          <a:prstGeom prst="rect">
            <a:avLst/>
          </a:prstGeom>
        </p:spPr>
      </p:pic>
      <p:sp>
        <p:nvSpPr>
          <p:cNvPr id="3" name="Figura a mano libera 2"/>
          <p:cNvSpPr/>
          <p:nvPr/>
        </p:nvSpPr>
        <p:spPr bwMode="auto">
          <a:xfrm>
            <a:off x="4727511" y="0"/>
            <a:ext cx="7464489" cy="6876662"/>
          </a:xfrm>
          <a:custGeom>
            <a:avLst/>
            <a:gdLst>
              <a:gd name="connsiteX0" fmla="*/ 1884783 w 7464489"/>
              <a:gd name="connsiteY0" fmla="*/ 0 h 6876662"/>
              <a:gd name="connsiteX1" fmla="*/ 0 w 7464489"/>
              <a:gd name="connsiteY1" fmla="*/ 6876662 h 6876662"/>
              <a:gd name="connsiteX2" fmla="*/ 7464489 w 7464489"/>
              <a:gd name="connsiteY2" fmla="*/ 6867331 h 6876662"/>
              <a:gd name="connsiteX3" fmla="*/ 7445828 w 7464489"/>
              <a:gd name="connsiteY3" fmla="*/ 0 h 6876662"/>
              <a:gd name="connsiteX4" fmla="*/ 1884783 w 7464489"/>
              <a:gd name="connsiteY4" fmla="*/ 0 h 687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4489" h="6876662" extrusionOk="0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TextBox 3"/>
          <p:cNvSpPr txBox="1"/>
          <p:nvPr/>
        </p:nvSpPr>
        <p:spPr bwMode="auto">
          <a:xfrm>
            <a:off x="6501172" y="2054204"/>
            <a:ext cx="503201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3200" b="1" spc="300" dirty="0">
                <a:solidFill>
                  <a:schemeClr val="bg1"/>
                </a:solidFill>
                <a:latin typeface="Poppins"/>
                <a:ea typeface="Open Sans"/>
                <a:cs typeface="Poppins"/>
              </a:rPr>
              <a:t>Overview of history and types of accelerators</a:t>
            </a:r>
          </a:p>
          <a:p>
            <a:pPr>
              <a:defRPr/>
            </a:pPr>
            <a:endParaRPr lang="it-IT" sz="3200" b="1" spc="300" dirty="0">
              <a:solidFill>
                <a:schemeClr val="accent3"/>
              </a:solidFill>
              <a:latin typeface="Poppins"/>
              <a:ea typeface="Open Sans"/>
              <a:cs typeface="Poppins"/>
            </a:endParaRPr>
          </a:p>
          <a:p>
            <a:pPr>
              <a:defRPr/>
            </a:pPr>
            <a:r>
              <a:rPr lang="it-IT" sz="2800" spc="300" dirty="0">
                <a:solidFill>
                  <a:schemeClr val="accent3"/>
                </a:solidFill>
                <a:latin typeface="Poppins"/>
                <a:ea typeface="Open Sans"/>
                <a:cs typeface="Poppins"/>
              </a:rPr>
              <a:t>Na Wang</a:t>
            </a:r>
            <a:endParaRPr lang="en-US" sz="2800" spc="300" dirty="0">
              <a:solidFill>
                <a:schemeClr val="accent3"/>
              </a:solidFill>
              <a:latin typeface="Poppins"/>
              <a:ea typeface="Open Sans"/>
              <a:cs typeface="Poppins"/>
            </a:endParaRPr>
          </a:p>
          <a:p>
            <a:pPr>
              <a:spcBef>
                <a:spcPts val="1200"/>
              </a:spcBef>
              <a:defRPr/>
            </a:pPr>
            <a:r>
              <a:rPr lang="en-US" sz="2400" spc="300" dirty="0">
                <a:solidFill>
                  <a:schemeClr val="accent3"/>
                </a:solidFill>
                <a:latin typeface="Poppins"/>
                <a:ea typeface="Open Sans"/>
                <a:cs typeface="Poppins"/>
              </a:rPr>
              <a:t>Institute of High Energy Physics, CAS, China</a:t>
            </a:r>
            <a:endParaRPr lang="en-US" sz="16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002518" y="233265"/>
            <a:ext cx="1928326" cy="144624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Story begins with klystron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BC98453E-A1F2-456F-A363-15DD3286A7F7}"/>
              </a:ext>
            </a:extLst>
          </p:cNvPr>
          <p:cNvSpPr txBox="1"/>
          <p:nvPr/>
        </p:nvSpPr>
        <p:spPr>
          <a:xfrm>
            <a:off x="527720" y="1045185"/>
            <a:ext cx="113289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Klystron, invented in 1937, high frequency power tubes (GHz range) available, and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for relativistic particles became feasible.</a:t>
            </a:r>
          </a:p>
          <a:p>
            <a:pPr>
              <a:spcBef>
                <a:spcPts val="600"/>
              </a:spcBef>
              <a:buSzPct val="70000"/>
            </a:pPr>
            <a:r>
              <a:rPr lang="en-US" altLang="zh-CN" sz="2000" dirty="0"/>
              <a:t>	frequency                200 MHz (radar)   </a:t>
            </a:r>
            <a:r>
              <a:rPr lang="en-US" altLang="zh-CN" sz="2000" dirty="0">
                <a:sym typeface="Symbol" panose="05050102010706020507" pitchFamily="18" charset="2"/>
              </a:rPr>
              <a:t></a:t>
            </a:r>
            <a:r>
              <a:rPr lang="en-US" altLang="zh-CN" sz="2000" dirty="0"/>
              <a:t>  1~3 GHz (klystron)</a:t>
            </a:r>
          </a:p>
          <a:p>
            <a:pPr>
              <a:spcBef>
                <a:spcPts val="600"/>
              </a:spcBef>
              <a:buSzPct val="70000"/>
            </a:pPr>
            <a:r>
              <a:rPr lang="en-US" altLang="zh-CN" sz="2000" dirty="0"/>
              <a:t>	wavelength              1.5m      	   </a:t>
            </a:r>
            <a:r>
              <a:rPr lang="en-US" altLang="zh-CN" sz="2000" dirty="0">
                <a:sym typeface="Symbol" panose="05050102010706020507" pitchFamily="18" charset="2"/>
              </a:rPr>
              <a:t></a:t>
            </a:r>
            <a:r>
              <a:rPr lang="en-US" altLang="zh-CN" sz="2000" dirty="0"/>
              <a:t>   30 cm~10 cm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Practical electron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 were first developed at Stanford University.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40FD6BE-D68C-4887-A8E5-BD54C0B76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1513536"/>
            <a:ext cx="3171036" cy="18708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0DB1FD6-6C9A-4DC8-BC38-3A8A0B3F2CAE}"/>
              </a:ext>
            </a:extLst>
          </p:cNvPr>
          <p:cNvSpPr txBox="1"/>
          <p:nvPr/>
        </p:nvSpPr>
        <p:spPr>
          <a:xfrm>
            <a:off x="9111497" y="3466747"/>
            <a:ext cx="2592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 WW2 3 GHz klystron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3A5836C-2EFD-469A-BD01-B064EC24F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491" y="3212381"/>
            <a:ext cx="3740866" cy="216662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30CC978E-E058-4641-902E-F18CCB40A543}"/>
              </a:ext>
            </a:extLst>
          </p:cNvPr>
          <p:cNvSpPr txBox="1"/>
          <p:nvPr/>
        </p:nvSpPr>
        <p:spPr>
          <a:xfrm>
            <a:off x="1422555" y="5463164"/>
            <a:ext cx="3009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Sketch of SLAC 3 m section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6793B82-6AAA-4ECF-AD6C-E41478B9FCB5}"/>
              </a:ext>
            </a:extLst>
          </p:cNvPr>
          <p:cNvSpPr txBox="1"/>
          <p:nvPr/>
        </p:nvSpPr>
        <p:spPr>
          <a:xfrm>
            <a:off x="4799856" y="4188677"/>
            <a:ext cx="70567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Distance travel in one cycle barely change.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Conducting tube with periodic diaphragms with central holes – fulfill the function of drift tubes 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 Alvarez structure.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Washers ensure </a:t>
            </a:r>
            <a:r>
              <a:rPr lang="en-US" altLang="zh-CN" sz="2000" kern="1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ccelerating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wave in phase with the particles.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02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E64E4EE-340B-493B-B4E2-FC1AC592C376}"/>
              </a:ext>
            </a:extLst>
          </p:cNvPr>
          <p:cNvSpPr txBox="1"/>
          <p:nvPr/>
        </p:nvSpPr>
        <p:spPr>
          <a:xfrm>
            <a:off x="4655840" y="2946762"/>
            <a:ext cx="69847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Circular accelerator accelerate electrons.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Rising magnetic field serve for both acceleration and bending.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With constant obit radius.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Insensitive to relativistic effects.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Robust and simple.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First circular machines to have a rising field in step with the rising energy.</a:t>
            </a:r>
            <a:endParaRPr lang="zh-CN" altLang="en-US" sz="2000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06CC13A-1126-49C6-B08C-7EC4D30DB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204" y="2503349"/>
            <a:ext cx="2342389" cy="1756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1421C05-88C1-43D9-850E-8A16C62F7422}"/>
                  </a:ext>
                </a:extLst>
              </p:cNvPr>
              <p:cNvSpPr txBox="1"/>
              <p:nvPr/>
            </p:nvSpPr>
            <p:spPr>
              <a:xfrm>
                <a:off x="3359696" y="3501008"/>
                <a:ext cx="886140" cy="5695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1421C05-88C1-43D9-850E-8A16C62F7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3501008"/>
                <a:ext cx="886140" cy="569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D882FE47-915A-46CB-B932-CACE7FEB876D}"/>
                  </a:ext>
                </a:extLst>
              </p:cNvPr>
              <p:cNvSpPr txBox="1"/>
              <p:nvPr/>
            </p:nvSpPr>
            <p:spPr>
              <a:xfrm>
                <a:off x="3215680" y="2780928"/>
                <a:ext cx="12071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𝑞𝐵𝑣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D882FE47-915A-46CB-B932-CACE7FEB8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80" y="2780928"/>
                <a:ext cx="1207125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标题 1">
            <a:extLst>
              <a:ext uri="{FF2B5EF4-FFF2-40B4-BE49-F238E27FC236}">
                <a16:creationId xmlns:a16="http://schemas.microsoft.com/office/drawing/2014/main" id="{164933EF-8EA0-4C01-B623-58C29B9BE378}"/>
              </a:ext>
            </a:extLst>
          </p:cNvPr>
          <p:cNvSpPr txBox="1">
            <a:spLocks/>
          </p:cNvSpPr>
          <p:nvPr/>
        </p:nvSpPr>
        <p:spPr>
          <a:xfrm>
            <a:off x="1127448" y="260648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>
                <a:latin typeface="+mn-lt"/>
              </a:rPr>
              <a:t>Betatrons</a:t>
            </a:r>
            <a:endParaRPr lang="zh-CN" altLang="en-US" dirty="0">
              <a:latin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ED64649-4740-4DD3-AE73-8585E1C7F3BC}"/>
              </a:ext>
            </a:extLst>
          </p:cNvPr>
          <p:cNvSpPr txBox="1"/>
          <p:nvPr/>
        </p:nvSpPr>
        <p:spPr>
          <a:xfrm>
            <a:off x="616282" y="1196752"/>
            <a:ext cx="10880318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Cyclotron was for heavy particles but not work with electrons due to the relativistic effect.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At early times, electrons are not very interesting for physics, and mainly used to produce X-rays with energy of hundred keV (within the range of electrostatic generator).</a:t>
            </a:r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Later needs for intense, higher energy electron beams to treat tumors </a:t>
            </a:r>
            <a:r>
              <a:rPr lang="en-US" altLang="zh-CN" sz="2000" dirty="0">
                <a:sym typeface="Symbol" panose="05050102010706020507" pitchFamily="18" charset="2"/>
              </a:rPr>
              <a:t> </a:t>
            </a:r>
            <a:r>
              <a:rPr lang="en-US" altLang="zh-CN" sz="2000" dirty="0" err="1">
                <a:sym typeface="Symbol" panose="05050102010706020507" pitchFamily="18" charset="2"/>
              </a:rPr>
              <a:t>Betatrons</a:t>
            </a:r>
            <a:endParaRPr lang="en-US" altLang="zh-CN" sz="2000" dirty="0"/>
          </a:p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endParaRPr lang="en-US" altLang="zh-CN" sz="20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51936DE-ED18-4886-A1D3-4BEA3CBB8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026" y="4259300"/>
            <a:ext cx="2480245" cy="161797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31655CD-ECCC-4C1C-A639-2D9D4552936C}"/>
              </a:ext>
            </a:extLst>
          </p:cNvPr>
          <p:cNvSpPr txBox="1"/>
          <p:nvPr/>
        </p:nvSpPr>
        <p:spPr>
          <a:xfrm>
            <a:off x="1922879" y="4413573"/>
            <a:ext cx="960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Magnet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BDE6C24-1D08-4492-AB87-5EF9BB4671BA}"/>
              </a:ext>
            </a:extLst>
          </p:cNvPr>
          <p:cNvSpPr txBox="1"/>
          <p:nvPr/>
        </p:nvSpPr>
        <p:spPr>
          <a:xfrm>
            <a:off x="371761" y="4914385"/>
            <a:ext cx="1104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Electrons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D6E3DEA-688D-43D3-916F-6F0120B3039B}"/>
              </a:ext>
            </a:extLst>
          </p:cNvPr>
          <p:cNvSpPr txBox="1"/>
          <p:nvPr/>
        </p:nvSpPr>
        <p:spPr>
          <a:xfrm>
            <a:off x="3575176" y="4865602"/>
            <a:ext cx="1224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Vacuum chamber </a:t>
            </a:r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172BD27-BEA8-4F2A-A170-355DA2B9A7D2}"/>
              </a:ext>
            </a:extLst>
          </p:cNvPr>
          <p:cNvCxnSpPr/>
          <p:nvPr/>
        </p:nvCxnSpPr>
        <p:spPr>
          <a:xfrm flipH="1">
            <a:off x="1299015" y="5068286"/>
            <a:ext cx="504056" cy="30765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3C8D2FA-468B-4D54-A3D6-DBFCC89F76F8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3199318" y="5099051"/>
            <a:ext cx="375858" cy="89717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166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B0E5CB5-DA31-41C2-BD91-40DA5763F8AC}"/>
              </a:ext>
            </a:extLst>
          </p:cNvPr>
          <p:cNvSpPr txBox="1"/>
          <p:nvPr/>
        </p:nvSpPr>
        <p:spPr>
          <a:xfrm>
            <a:off x="600024" y="1196752"/>
            <a:ext cx="934847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In 1940, Donald William </a:t>
            </a:r>
            <a:r>
              <a:rPr lang="en-US" altLang="zh-CN" sz="2000" dirty="0" err="1"/>
              <a:t>Kerst</a:t>
            </a:r>
            <a:r>
              <a:rPr lang="en-US" altLang="zh-CN" sz="2000" dirty="0"/>
              <a:t> operated the first successful </a:t>
            </a:r>
            <a:r>
              <a:rPr lang="en-US" altLang="zh-CN" sz="2000" dirty="0" err="1"/>
              <a:t>betatron</a:t>
            </a:r>
            <a:r>
              <a:rPr lang="en-US" altLang="zh-CN" sz="2000" dirty="0"/>
              <a:t>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The popularity was shortly lived in 1940s, in the energy range 5MeV~300MeV, soon replaced by the more compact and less expensive synchrotrons and </a:t>
            </a:r>
            <a:r>
              <a:rPr kumimoji="0" lang="en-US" altLang="zh-CN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linacs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Arial"/>
              </a:rPr>
              <a:t>Widely used for medicine applications in the early days.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Nowadays, mainly used for portable x-ray sources up to 6 MeV.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>
              <a:spcBef>
                <a:spcPts val="600"/>
              </a:spcBef>
            </a:pPr>
            <a:endParaRPr lang="en-US" altLang="zh-CN" sz="2000" dirty="0"/>
          </a:p>
          <a:p>
            <a:pPr>
              <a:spcBef>
                <a:spcPts val="600"/>
              </a:spcBef>
            </a:pPr>
            <a:endParaRPr lang="zh-CN" altLang="en-US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C39299C-062E-452C-B3EE-B8CA03C46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3048579"/>
            <a:ext cx="308605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1A5E9AC-EBE1-4F93-909B-05AB054C9F30}"/>
              </a:ext>
            </a:extLst>
          </p:cNvPr>
          <p:cNvSpPr txBox="1"/>
          <p:nvPr/>
        </p:nvSpPr>
        <p:spPr>
          <a:xfrm>
            <a:off x="1127448" y="551723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First </a:t>
            </a:r>
            <a:r>
              <a:rPr lang="en-US" altLang="zh-CN" dirty="0" err="1"/>
              <a:t>betatron</a:t>
            </a:r>
            <a:r>
              <a:rPr lang="en-US" altLang="zh-CN" dirty="0"/>
              <a:t> of </a:t>
            </a:r>
            <a:r>
              <a:rPr lang="en-US" altLang="zh-CN" dirty="0" err="1"/>
              <a:t>Danald</a:t>
            </a:r>
            <a:r>
              <a:rPr lang="en-US" altLang="zh-CN" dirty="0"/>
              <a:t> </a:t>
            </a:r>
            <a:r>
              <a:rPr lang="en-US" altLang="zh-CN" dirty="0" err="1"/>
              <a:t>Kerst</a:t>
            </a:r>
            <a:r>
              <a:rPr lang="en-US" altLang="zh-CN" dirty="0"/>
              <a:t>, 1940.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80FE3D8B-D7CF-4BAD-9BDB-52551420A3F8}"/>
              </a:ext>
            </a:extLst>
          </p:cNvPr>
          <p:cNvSpPr txBox="1">
            <a:spLocks/>
          </p:cNvSpPr>
          <p:nvPr/>
        </p:nvSpPr>
        <p:spPr>
          <a:xfrm>
            <a:off x="1127448" y="260648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Development of </a:t>
            </a:r>
            <a:r>
              <a:rPr lang="en-US" altLang="zh-CN" dirty="0" err="1">
                <a:latin typeface="+mn-lt"/>
              </a:rPr>
              <a:t>Betatrons</a:t>
            </a:r>
            <a:endParaRPr lang="zh-CN" altLang="en-US" dirty="0">
              <a:latin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F96E306-EE8C-4271-92CE-1F75A674A4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702" y="2995592"/>
            <a:ext cx="4404234" cy="240738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DDF1F4F-368B-4113-B22D-9B97B9A4A4FB}"/>
              </a:ext>
            </a:extLst>
          </p:cNvPr>
          <p:cNvSpPr txBox="1"/>
          <p:nvPr/>
        </p:nvSpPr>
        <p:spPr>
          <a:xfrm>
            <a:off x="5591944" y="5517232"/>
            <a:ext cx="5544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Compact </a:t>
            </a:r>
            <a:r>
              <a:rPr lang="en-US" altLang="zh-CN" sz="1800" kern="1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betatrons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to produce X-rays for defect detection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3806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EF98F506-4376-4519-8F28-E08E4B7AD8D0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Synchrotrons</a:t>
            </a:r>
            <a:endParaRPr lang="zh-CN" altLang="en-US" dirty="0">
              <a:latin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A898CAF-E1D2-4DDA-B3B6-1AC4E815F3EC}"/>
              </a:ext>
            </a:extLst>
          </p:cNvPr>
          <p:cNvGrpSpPr/>
          <p:nvPr/>
        </p:nvGrpSpPr>
        <p:grpSpPr>
          <a:xfrm>
            <a:off x="1055440" y="3573016"/>
            <a:ext cx="2413162" cy="2458951"/>
            <a:chOff x="7431279" y="4181374"/>
            <a:chExt cx="2413162" cy="245895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26387C64-773B-4F83-A7E3-60546CEAFB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80" t="2213"/>
            <a:stretch/>
          </p:blipFill>
          <p:spPr>
            <a:xfrm>
              <a:off x="7659585" y="4181374"/>
              <a:ext cx="2184856" cy="2458951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3EF3BD5-71D2-4970-938D-A42B009CFAB2}"/>
                </a:ext>
              </a:extLst>
            </p:cNvPr>
            <p:cNvSpPr/>
            <p:nvPr/>
          </p:nvSpPr>
          <p:spPr>
            <a:xfrm>
              <a:off x="7431279" y="5919643"/>
              <a:ext cx="1009403" cy="720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7DF8FAE3-DF60-46E6-B33D-A1E66F21AF78}"/>
              </a:ext>
            </a:extLst>
          </p:cNvPr>
          <p:cNvSpPr txBox="1"/>
          <p:nvPr/>
        </p:nvSpPr>
        <p:spPr>
          <a:xfrm>
            <a:off x="600024" y="1196752"/>
            <a:ext cx="934847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For cyclotrons and </a:t>
            </a:r>
            <a:r>
              <a:rPr lang="en-US" altLang="zh-CN" sz="2000" dirty="0" err="1"/>
              <a:t>betatrons</a:t>
            </a:r>
            <a:r>
              <a:rPr lang="en-US" altLang="zh-CN" sz="2000" dirty="0"/>
              <a:t>, their size and cost grew with their output energy.</a:t>
            </a:r>
          </a:p>
          <a:p>
            <a:pPr marL="342900" marR="0" lvl="0" indent="-342900" algn="l" defTabSz="914400" eaLnBrk="1" fontAlgn="auto" latinLnBrk="0" hangingPunct="1">
              <a:spcBef>
                <a:spcPts val="600"/>
              </a:spcBef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Arial"/>
              </a:rPr>
              <a:t>Solution: </a:t>
            </a:r>
          </a:p>
          <a:p>
            <a:pPr marL="8001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Use only the outer rim of the magnet for all energies</a:t>
            </a:r>
          </a:p>
          <a:p>
            <a:pPr marL="8001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Particles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Arial"/>
              </a:rPr>
              <a:t>injected into the machine in pulses</a:t>
            </a:r>
          </a:p>
          <a:p>
            <a:pPr marL="8001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cs typeface="Arial"/>
              </a:rPr>
              <a:t>Keep the radius constant and to ramp B to match the momentum of beam</a:t>
            </a:r>
          </a:p>
          <a:p>
            <a:pPr marL="8001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Synchronize both the rise </a:t>
            </a:r>
            <a:r>
              <a:rPr lang="en-US" altLang="zh-CN" sz="2000" dirty="0">
                <a:solidFill>
                  <a:srgbClr val="000000"/>
                </a:solidFill>
                <a:latin typeface="Calibri"/>
                <a:cs typeface="Arial"/>
              </a:rPr>
              <a:t>in field and the accelerating frequency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AB34EA4-2C6C-4E71-AEC8-106417D99333}"/>
                  </a:ext>
                </a:extLst>
              </p:cNvPr>
              <p:cNvSpPr txBox="1"/>
              <p:nvPr/>
            </p:nvSpPr>
            <p:spPr>
              <a:xfrm>
                <a:off x="4522733" y="4270020"/>
                <a:ext cx="847733" cy="527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r>
                        <a:rPr lang="en-US" altLang="zh-CN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AB34EA4-2C6C-4E71-AEC8-106417D99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733" y="4270020"/>
                <a:ext cx="847733" cy="5271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DBFBF39F-00A8-40A6-BD1A-71D6E5819294}"/>
              </a:ext>
            </a:extLst>
          </p:cNvPr>
          <p:cNvCxnSpPr>
            <a:cxnSpLocks/>
          </p:cNvCxnSpPr>
          <p:nvPr/>
        </p:nvCxnSpPr>
        <p:spPr>
          <a:xfrm flipV="1">
            <a:off x="5370465" y="4101538"/>
            <a:ext cx="470495" cy="18321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E2C7989F-A743-4EE0-ADB9-59D55A721B26}"/>
              </a:ext>
            </a:extLst>
          </p:cNvPr>
          <p:cNvSpPr txBox="1"/>
          <p:nvPr/>
        </p:nvSpPr>
        <p:spPr>
          <a:xfrm>
            <a:off x="5840959" y="3900688"/>
            <a:ext cx="230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Beam momentum</a:t>
            </a:r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CB62E6F-AD2D-4C24-B922-A0233F6B847F}"/>
              </a:ext>
            </a:extLst>
          </p:cNvPr>
          <p:cNvCxnSpPr>
            <a:cxnSpLocks/>
          </p:cNvCxnSpPr>
          <p:nvPr/>
        </p:nvCxnSpPr>
        <p:spPr>
          <a:xfrm flipV="1">
            <a:off x="4256785" y="4674577"/>
            <a:ext cx="323587" cy="41594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E4C874DB-C18D-477A-9DD7-8389E01A13A5}"/>
              </a:ext>
            </a:extLst>
          </p:cNvPr>
          <p:cNvSpPr txBox="1"/>
          <p:nvPr/>
        </p:nvSpPr>
        <p:spPr>
          <a:xfrm>
            <a:off x="3680721" y="509052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Bending magnetic field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55BB940-863C-4053-A632-5B5A094A55D5}"/>
              </a:ext>
            </a:extLst>
          </p:cNvPr>
          <p:cNvSpPr txBox="1"/>
          <p:nvPr/>
        </p:nvSpPr>
        <p:spPr>
          <a:xfrm>
            <a:off x="3752727" y="3717032"/>
            <a:ext cx="1584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Bending radius</a:t>
            </a:r>
            <a:endParaRPr lang="zh-CN" altLang="en-US" dirty="0"/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432B1B56-9F56-4419-A1E4-948E779EE894}"/>
              </a:ext>
            </a:extLst>
          </p:cNvPr>
          <p:cNvCxnSpPr>
            <a:cxnSpLocks/>
            <a:endCxn id="22" idx="2"/>
          </p:cNvCxnSpPr>
          <p:nvPr/>
        </p:nvCxnSpPr>
        <p:spPr>
          <a:xfrm flipH="1" flipV="1">
            <a:off x="4544816" y="4086364"/>
            <a:ext cx="213514" cy="21888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90E26405-F755-4383-8F68-B9582DD89E48}"/>
              </a:ext>
            </a:extLst>
          </p:cNvPr>
          <p:cNvSpPr txBox="1"/>
          <p:nvPr/>
        </p:nvSpPr>
        <p:spPr>
          <a:xfrm>
            <a:off x="7879332" y="3789040"/>
            <a:ext cx="38332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Suitable for hadron and lepton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Large size, small magnets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High energy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Fixed target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  <a:defRPr/>
            </a:pPr>
            <a:r>
              <a:rPr lang="en-US" altLang="zh-CN" sz="2000" dirty="0"/>
              <a:t>Paved the way to colliders</a:t>
            </a:r>
          </a:p>
        </p:txBody>
      </p:sp>
    </p:spTree>
    <p:extLst>
      <p:ext uri="{BB962C8B-B14F-4D97-AF65-F5344CB8AC3E}">
        <p14:creationId xmlns:p14="http://schemas.microsoft.com/office/powerpoint/2010/main" val="1459068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>
            <a:extLst>
              <a:ext uri="{FF2B5EF4-FFF2-40B4-BE49-F238E27FC236}">
                <a16:creationId xmlns:a16="http://schemas.microsoft.com/office/drawing/2014/main" id="{0CCC2304-3C9B-4448-BB8E-3107875FEA82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Early history of Synchrotrons</a:t>
            </a:r>
            <a:endParaRPr lang="zh-CN" altLang="en-US" dirty="0">
              <a:latin typeface="+mn-lt"/>
            </a:endParaRPr>
          </a:p>
        </p:txBody>
      </p:sp>
      <p:pic>
        <p:nvPicPr>
          <p:cNvPr id="25" name="Picture 5">
            <a:extLst>
              <a:ext uri="{FF2B5EF4-FFF2-40B4-BE49-F238E27FC236}">
                <a16:creationId xmlns:a16="http://schemas.microsoft.com/office/drawing/2014/main" id="{EDDA1940-2702-4CEC-96B7-54DFD1DE9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1401728"/>
            <a:ext cx="2208179" cy="3919517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E04860FC-C16D-47C9-B250-7A998B4CF8AF}"/>
              </a:ext>
            </a:extLst>
          </p:cNvPr>
          <p:cNvSpPr txBox="1"/>
          <p:nvPr/>
        </p:nvSpPr>
        <p:spPr>
          <a:xfrm>
            <a:off x="695400" y="1412776"/>
            <a:ext cx="747543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1943: Marcus Oliphant proposed the idea: </a:t>
            </a:r>
          </a:p>
          <a:p>
            <a:pPr marL="360000" algn="just">
              <a:spcBef>
                <a:spcPts val="1200"/>
              </a:spcBef>
            </a:pPr>
            <a:r>
              <a:rPr lang="en-US" altLang="zh-CN" dirty="0"/>
              <a:t>“Particles should be constrained to move in a circle of constant radius thus enabling the use of an annular ring of magnetic field … which would be varied in such a way that the radius of curvature remains constant as the particles gain energy through successive accelerations by an alternating electric field applied between coaxial hollow electrodes.”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1947: Frank </a:t>
            </a:r>
            <a:r>
              <a:rPr lang="en-US" altLang="zh-CN" sz="2000" dirty="0" err="1"/>
              <a:t>Goward</a:t>
            </a:r>
            <a:r>
              <a:rPr lang="en-US" altLang="zh-CN" sz="2000" dirty="0"/>
              <a:t> converted the </a:t>
            </a:r>
            <a:r>
              <a:rPr lang="en-US" altLang="zh-CN" sz="2000" dirty="0" err="1"/>
              <a:t>Betatron</a:t>
            </a:r>
            <a:r>
              <a:rPr lang="en-US" altLang="zh-CN" sz="2000" dirty="0"/>
              <a:t> into the first “proof of principle” synchrotron.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The first purpose-built synchrotron was built one or two month later - first to produce synchrotron radiation in a visible form.</a:t>
            </a:r>
          </a:p>
        </p:txBody>
      </p:sp>
    </p:spTree>
    <p:extLst>
      <p:ext uri="{BB962C8B-B14F-4D97-AF65-F5344CB8AC3E}">
        <p14:creationId xmlns:p14="http://schemas.microsoft.com/office/powerpoint/2010/main" val="2697287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>
            <a:extLst>
              <a:ext uri="{FF2B5EF4-FFF2-40B4-BE49-F238E27FC236}">
                <a16:creationId xmlns:a16="http://schemas.microsoft.com/office/drawing/2014/main" id="{0CCC2304-3C9B-4448-BB8E-3107875FEA82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Early Proton Synchrotrons</a:t>
            </a:r>
            <a:endParaRPr lang="zh-CN" altLang="en-US" dirty="0">
              <a:latin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04860FC-C16D-47C9-B250-7A998B4CF8AF}"/>
              </a:ext>
            </a:extLst>
          </p:cNvPr>
          <p:cNvSpPr txBox="1"/>
          <p:nvPr/>
        </p:nvSpPr>
        <p:spPr>
          <a:xfrm>
            <a:off x="533624" y="1268760"/>
            <a:ext cx="1038691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Oliphant’s machine reached just short of 1 GeV for the first time in 1953.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A few month later, Cosmotron at Brookhaven reached 3 GeV.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Closely followed Bevatron at Berkeley reached 6 GeV (found the antiproton).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C313498E-0D7B-4851-99AA-9248D3214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167" y="2780928"/>
            <a:ext cx="3690269" cy="2710439"/>
          </a:xfrm>
          <a:prstGeom prst="rect">
            <a:avLst/>
          </a:prstGeom>
        </p:spPr>
      </p:pic>
      <p:pic>
        <p:nvPicPr>
          <p:cNvPr id="28" name="Picture 1">
            <a:extLst>
              <a:ext uri="{FF2B5EF4-FFF2-40B4-BE49-F238E27FC236}">
                <a16:creationId xmlns:a16="http://schemas.microsoft.com/office/drawing/2014/main" id="{3772E911-BE29-48FC-A45D-B8E505B9E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560" y="2780928"/>
            <a:ext cx="3425852" cy="2713667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ADAE2C60-3878-4FE7-A91B-BD2DBEEEBC28}"/>
              </a:ext>
            </a:extLst>
          </p:cNvPr>
          <p:cNvSpPr txBox="1"/>
          <p:nvPr/>
        </p:nvSpPr>
        <p:spPr>
          <a:xfrm>
            <a:off x="144552" y="3193242"/>
            <a:ext cx="1979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Cosmotron, BNL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ym typeface="Helvetica Light"/>
              </a:rPr>
              <a:t>3GeV, 1953</a:t>
            </a:r>
            <a:endParaRPr kumimoji="0" lang="en-US" altLang="zh-CN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0" name="TextBox 3">
            <a:extLst>
              <a:ext uri="{FF2B5EF4-FFF2-40B4-BE49-F238E27FC236}">
                <a16:creationId xmlns:a16="http://schemas.microsoft.com/office/drawing/2014/main" id="{6D049D31-38DE-4A4E-B307-73FB707EEBFD}"/>
              </a:ext>
            </a:extLst>
          </p:cNvPr>
          <p:cNvSpPr txBox="1"/>
          <p:nvPr/>
        </p:nvSpPr>
        <p:spPr>
          <a:xfrm>
            <a:off x="6096000" y="3095264"/>
            <a:ext cx="197961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Bevatron, Berkeley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0000"/>
                </a:solidFill>
                <a:sym typeface="Helvetica Light"/>
              </a:rPr>
              <a:t>6 GeV, 1954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76735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>
            <a:extLst>
              <a:ext uri="{FF2B5EF4-FFF2-40B4-BE49-F238E27FC236}">
                <a16:creationId xmlns:a16="http://schemas.microsoft.com/office/drawing/2014/main" id="{0CCC2304-3C9B-4448-BB8E-3107875FEA82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Wake focusing </a:t>
            </a:r>
            <a:r>
              <a:rPr lang="en-US" altLang="zh-CN" dirty="0">
                <a:latin typeface="+mn-lt"/>
                <a:sym typeface="Symbol" panose="05050102010706020507" pitchFamily="18" charset="2"/>
              </a:rPr>
              <a:t></a:t>
            </a:r>
            <a:r>
              <a:rPr lang="en-US" altLang="zh-CN" dirty="0">
                <a:latin typeface="+mn-lt"/>
              </a:rPr>
              <a:t> Strong focusing</a:t>
            </a:r>
            <a:endParaRPr lang="zh-CN" altLang="en-US" dirty="0">
              <a:latin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04860FC-C16D-47C9-B250-7A998B4CF8AF}"/>
              </a:ext>
            </a:extLst>
          </p:cNvPr>
          <p:cNvSpPr txBox="1"/>
          <p:nvPr/>
        </p:nvSpPr>
        <p:spPr>
          <a:xfrm>
            <a:off x="479376" y="2043425"/>
            <a:ext cx="1144927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1952, Stan Livingston proposed the idea of alternating the yokes of the Cosmotron.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Later, Courant, Livingston and Snyder published the Alternating Gradient focusing idea.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Then it was found that the strong focusing scheme had actually been patented earlier by Nick </a:t>
            </a:r>
            <a:r>
              <a:rPr lang="en-US" altLang="zh-CN" sz="2000" dirty="0" err="1"/>
              <a:t>Christofilos</a:t>
            </a:r>
            <a:r>
              <a:rPr lang="en-US" altLang="zh-CN" sz="2000" dirty="0"/>
              <a:t>.</a:t>
            </a:r>
          </a:p>
        </p:txBody>
      </p:sp>
      <p:pic>
        <p:nvPicPr>
          <p:cNvPr id="31" name="Picture 14">
            <a:extLst>
              <a:ext uri="{FF2B5EF4-FFF2-40B4-BE49-F238E27FC236}">
                <a16:creationId xmlns:a16="http://schemas.microsoft.com/office/drawing/2014/main" id="{3A38BA98-3A35-491E-B168-3E8ACE1E34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05" y="3177327"/>
            <a:ext cx="3016963" cy="2905224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4194D6F1-108C-4704-B32E-45DC26BA8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80" y="3339569"/>
            <a:ext cx="3533856" cy="2357436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644B37CE-96DD-47DD-9B33-AAF9CD8CD92E}"/>
              </a:ext>
            </a:extLst>
          </p:cNvPr>
          <p:cNvSpPr txBox="1"/>
          <p:nvPr/>
        </p:nvSpPr>
        <p:spPr>
          <a:xfrm>
            <a:off x="5515723" y="5697005"/>
            <a:ext cx="2534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Nicholas </a:t>
            </a:r>
            <a:r>
              <a:rPr lang="en-US" altLang="zh-CN" dirty="0" err="1"/>
              <a:t>Christofilos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7A9BE9C-BABE-40E1-9546-05B77389B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7488" y="1089807"/>
            <a:ext cx="3024336" cy="89903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712DCD0-CD35-444D-8089-381A96B822D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46" b="78755"/>
          <a:stretch/>
        </p:blipFill>
        <p:spPr>
          <a:xfrm>
            <a:off x="5159896" y="1102152"/>
            <a:ext cx="4967547" cy="8146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7B83D65-3547-45EB-9ECF-2992AF5948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750"/>
          <a:stretch/>
        </p:blipFill>
        <p:spPr>
          <a:xfrm>
            <a:off x="9141799" y="3717032"/>
            <a:ext cx="2138777" cy="131547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1D54C3B-CEA5-423E-9006-07B4FB4F3396}"/>
              </a:ext>
            </a:extLst>
          </p:cNvPr>
          <p:cNvSpPr txBox="1"/>
          <p:nvPr/>
        </p:nvSpPr>
        <p:spPr>
          <a:xfrm>
            <a:off x="8904312" y="5327673"/>
            <a:ext cx="3024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More compact </a:t>
            </a:r>
            <a:r>
              <a:rPr lang="en-US" altLang="zh-CN" dirty="0">
                <a:sym typeface="Symbol" panose="05050102010706020507" pitchFamily="18" charset="2"/>
              </a:rPr>
              <a:t></a:t>
            </a:r>
            <a:r>
              <a:rPr lang="en-US" altLang="zh-CN" dirty="0"/>
              <a:t> lower cost</a:t>
            </a:r>
          </a:p>
        </p:txBody>
      </p:sp>
    </p:spTree>
    <p:extLst>
      <p:ext uri="{BB962C8B-B14F-4D97-AF65-F5344CB8AC3E}">
        <p14:creationId xmlns:p14="http://schemas.microsoft.com/office/powerpoint/2010/main" val="37064075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>
            <a:extLst>
              <a:ext uri="{FF2B5EF4-FFF2-40B4-BE49-F238E27FC236}">
                <a16:creationId xmlns:a16="http://schemas.microsoft.com/office/drawing/2014/main" id="{0CCC2304-3C9B-4448-BB8E-3107875FEA82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Strong focusing Synchrotrons</a:t>
            </a:r>
            <a:endParaRPr lang="zh-CN" altLang="en-US" dirty="0">
              <a:latin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04860FC-C16D-47C9-B250-7A998B4CF8AF}"/>
              </a:ext>
            </a:extLst>
          </p:cNvPr>
          <p:cNvSpPr txBox="1"/>
          <p:nvPr/>
        </p:nvSpPr>
        <p:spPr>
          <a:xfrm>
            <a:off x="1217420" y="1283278"/>
            <a:ext cx="27903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1950s, ~30GeV</a:t>
            </a:r>
          </a:p>
        </p:txBody>
      </p:sp>
      <p:pic>
        <p:nvPicPr>
          <p:cNvPr id="4100" name="Picture 4" descr="photo of AGS">
            <a:extLst>
              <a:ext uri="{FF2B5EF4-FFF2-40B4-BE49-F238E27FC236}">
                <a16:creationId xmlns:a16="http://schemas.microsoft.com/office/drawing/2014/main" id="{E4125DBE-7BF6-472E-B672-D9D279EC9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1" y="4296177"/>
            <a:ext cx="3807507" cy="162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The Proton Synchrotron | CERN">
            <a:extLst>
              <a:ext uri="{FF2B5EF4-FFF2-40B4-BE49-F238E27FC236}">
                <a16:creationId xmlns:a16="http://schemas.microsoft.com/office/drawing/2014/main" id="{E86D4A9C-67D9-4653-933F-29F8F364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60" y="1862752"/>
            <a:ext cx="3411540" cy="227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53A7645-6795-4D2B-BEF7-FFD98948C721}"/>
              </a:ext>
            </a:extLst>
          </p:cNvPr>
          <p:cNvSpPr txBox="1"/>
          <p:nvPr/>
        </p:nvSpPr>
        <p:spPr>
          <a:xfrm>
            <a:off x="2081516" y="1853707"/>
            <a:ext cx="130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</a:rPr>
              <a:t>CERN’s PS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4435270-A12F-4544-A332-C1D7181EEC3E}"/>
              </a:ext>
            </a:extLst>
          </p:cNvPr>
          <p:cNvSpPr txBox="1"/>
          <p:nvPr/>
        </p:nvSpPr>
        <p:spPr>
          <a:xfrm>
            <a:off x="479376" y="4526618"/>
            <a:ext cx="1881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</a:rPr>
              <a:t>Brookhaven’s AGS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5128" name="Picture 8" descr="The Super Proton Synchrotron | CERN">
            <a:extLst>
              <a:ext uri="{FF2B5EF4-FFF2-40B4-BE49-F238E27FC236}">
                <a16:creationId xmlns:a16="http://schemas.microsoft.com/office/drawing/2014/main" id="{B20D7692-5C92-4795-9CA8-483351CDC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26" y="2141739"/>
            <a:ext cx="286224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9BBA4C1-E330-4B77-BE95-97B5A7CF34B8}"/>
              </a:ext>
            </a:extLst>
          </p:cNvPr>
          <p:cNvSpPr txBox="1"/>
          <p:nvPr/>
        </p:nvSpPr>
        <p:spPr>
          <a:xfrm>
            <a:off x="4700826" y="1267399"/>
            <a:ext cx="62737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1970s, ~500 GeV, separate function of quad &amp; dipole </a:t>
            </a:r>
            <a:r>
              <a:rPr lang="en-US" altLang="zh-CN" sz="2000" dirty="0">
                <a:sym typeface="Symbol" panose="05050102010706020507" pitchFamily="18" charset="2"/>
              </a:rPr>
              <a:t>squeeze more bending power</a:t>
            </a:r>
            <a:endParaRPr lang="en-US" altLang="zh-CN" sz="2000" dirty="0"/>
          </a:p>
        </p:txBody>
      </p:sp>
      <p:pic>
        <p:nvPicPr>
          <p:cNvPr id="5130" name="Picture 10" descr="photo">
            <a:extLst>
              <a:ext uri="{FF2B5EF4-FFF2-40B4-BE49-F238E27FC236}">
                <a16:creationId xmlns:a16="http://schemas.microsoft.com/office/drawing/2014/main" id="{A8DF57DC-E77E-43E6-A20B-A71BCE47B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597" y="2141738"/>
            <a:ext cx="2769931" cy="220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266804EB-3225-43D9-A92A-3965126DEA63}"/>
              </a:ext>
            </a:extLst>
          </p:cNvPr>
          <p:cNvSpPr txBox="1"/>
          <p:nvPr/>
        </p:nvSpPr>
        <p:spPr>
          <a:xfrm>
            <a:off x="4963926" y="2141738"/>
            <a:ext cx="130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</a:rPr>
              <a:t>CERN’s SPS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C26C226-A895-49DB-984A-0B3E6788E752}"/>
              </a:ext>
            </a:extLst>
          </p:cNvPr>
          <p:cNvSpPr txBox="1"/>
          <p:nvPr/>
        </p:nvSpPr>
        <p:spPr>
          <a:xfrm>
            <a:off x="9507770" y="2150784"/>
            <a:ext cx="1304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FF00"/>
                </a:solidFill>
              </a:rPr>
              <a:t>Fermilab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1D10095-7993-45E9-9C39-F55FDB0B1BB3}"/>
              </a:ext>
            </a:extLst>
          </p:cNvPr>
          <p:cNvSpPr txBox="1"/>
          <p:nvPr/>
        </p:nvSpPr>
        <p:spPr>
          <a:xfrm>
            <a:off x="7087298" y="4859736"/>
            <a:ext cx="47525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/>
              <a:t>1980s, Tevatron, 1 </a:t>
            </a:r>
            <a:r>
              <a:rPr lang="en-US" altLang="zh-CN" sz="2000" dirty="0" err="1"/>
              <a:t>TeV</a:t>
            </a:r>
            <a:r>
              <a:rPr lang="en-US" altLang="zh-CN" sz="2000" dirty="0"/>
              <a:t>, superconducting</a:t>
            </a:r>
            <a:r>
              <a:rPr lang="en-US" altLang="zh-CN" sz="2000" dirty="0">
                <a:sym typeface="Symbol" panose="05050102010706020507" pitchFamily="18" charset="2"/>
              </a:rPr>
              <a:t> higher magnetic field</a:t>
            </a:r>
            <a:endParaRPr lang="en-US" altLang="zh-CN" sz="2000" dirty="0"/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77352E17-677B-47A6-90DA-1493E993E67E}"/>
              </a:ext>
            </a:extLst>
          </p:cNvPr>
          <p:cNvCxnSpPr>
            <a:cxnSpLocks/>
          </p:cNvCxnSpPr>
          <p:nvPr/>
        </p:nvCxnSpPr>
        <p:spPr>
          <a:xfrm flipV="1">
            <a:off x="8832304" y="3756117"/>
            <a:ext cx="504056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1304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7F144445-9329-4926-941B-10A8BDE6CB0E}"/>
              </a:ext>
            </a:extLst>
          </p:cNvPr>
          <p:cNvSpPr txBox="1"/>
          <p:nvPr/>
        </p:nvSpPr>
        <p:spPr>
          <a:xfrm>
            <a:off x="5303912" y="2289066"/>
            <a:ext cx="63367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Find the new particle by firing one beam at another.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Measure its property and test the validity of the theory.</a:t>
            </a:r>
            <a:endParaRPr lang="zh-CN" altLang="en-US" sz="2000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268FB183-C90E-49C3-B2EA-5572E3B54F29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Colliders – Science motivation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46A79D0-F691-4E65-8D75-9D3EA94F7BFE}"/>
              </a:ext>
            </a:extLst>
          </p:cNvPr>
          <p:cNvSpPr txBox="1"/>
          <p:nvPr/>
        </p:nvSpPr>
        <p:spPr>
          <a:xfrm>
            <a:off x="911424" y="1876762"/>
            <a:ext cx="21602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Particle physicists</a:t>
            </a:r>
            <a:endParaRPr lang="zh-CN" altLang="en-US" sz="20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955AC12-CBD6-4D06-853B-6F0846C31CE7}"/>
              </a:ext>
            </a:extLst>
          </p:cNvPr>
          <p:cNvSpPr txBox="1"/>
          <p:nvPr/>
        </p:nvSpPr>
        <p:spPr>
          <a:xfrm>
            <a:off x="3575720" y="1444714"/>
            <a:ext cx="12961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Theorists</a:t>
            </a:r>
            <a:endParaRPr lang="zh-CN" altLang="en-US" sz="20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F83D8F8-5BD3-4462-9E25-06F13678447D}"/>
              </a:ext>
            </a:extLst>
          </p:cNvPr>
          <p:cNvSpPr txBox="1"/>
          <p:nvPr/>
        </p:nvSpPr>
        <p:spPr>
          <a:xfrm>
            <a:off x="3431704" y="2452826"/>
            <a:ext cx="20162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Experimenters</a:t>
            </a:r>
            <a:endParaRPr lang="zh-CN" altLang="en-US" sz="2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A5728B9-63F2-4921-B3B8-32BB5D540187}"/>
              </a:ext>
            </a:extLst>
          </p:cNvPr>
          <p:cNvSpPr txBox="1"/>
          <p:nvPr/>
        </p:nvSpPr>
        <p:spPr>
          <a:xfrm>
            <a:off x="5303912" y="1120968"/>
            <a:ext cx="63367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Seek mathematical descriptions of elementary particles and the interaction forces governing them.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Often predict a new particle as the model improves.</a:t>
            </a:r>
            <a:endParaRPr lang="zh-CN" altLang="en-US" sz="20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2BAE28A-1998-4461-934E-97FB8A0765EA}"/>
              </a:ext>
            </a:extLst>
          </p:cNvPr>
          <p:cNvSpPr txBox="1"/>
          <p:nvPr/>
        </p:nvSpPr>
        <p:spPr>
          <a:xfrm>
            <a:off x="5519936" y="3300953"/>
            <a:ext cx="31683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New particle discovered </a:t>
            </a:r>
            <a:r>
              <a:rPr lang="en-US" altLang="zh-CN" sz="2000" dirty="0">
                <a:sym typeface="Wingdings" panose="05000000000000000000" pitchFamily="2" charset="2"/>
              </a:rPr>
              <a:t></a:t>
            </a:r>
            <a:endParaRPr lang="zh-CN" altLang="en-US" sz="20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61DA970-8AE4-4EF7-B616-51E9A764F398}"/>
              </a:ext>
            </a:extLst>
          </p:cNvPr>
          <p:cNvSpPr txBox="1"/>
          <p:nvPr/>
        </p:nvSpPr>
        <p:spPr>
          <a:xfrm>
            <a:off x="8544272" y="3300953"/>
            <a:ext cx="33843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Nothing found </a:t>
            </a:r>
            <a:r>
              <a:rPr lang="en-US" altLang="zh-CN" sz="2000" dirty="0">
                <a:sym typeface="Wingdings" panose="05000000000000000000" pitchFamily="2" charset="2"/>
              </a:rPr>
              <a:t></a:t>
            </a:r>
            <a:endParaRPr lang="en-US" altLang="zh-CN" sz="2000" dirty="0"/>
          </a:p>
          <a:p>
            <a:r>
              <a:rPr lang="en-US" altLang="zh-CN" sz="2000" dirty="0"/>
              <a:t>(missed from analysis? not exist? energy not equate?)</a:t>
            </a:r>
            <a:endParaRPr lang="zh-CN" altLang="en-US" sz="20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759B9C5-C25A-4E2F-922A-C4691CE93657}"/>
              </a:ext>
            </a:extLst>
          </p:cNvPr>
          <p:cNvSpPr txBox="1"/>
          <p:nvPr/>
        </p:nvSpPr>
        <p:spPr>
          <a:xfrm>
            <a:off x="8688288" y="4737338"/>
            <a:ext cx="28803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Build a new machine with high enough energy!</a:t>
            </a:r>
            <a:endParaRPr lang="zh-CN" altLang="en-US" sz="2000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831BE64-1F37-4229-9C61-E095C34B83DA}"/>
              </a:ext>
            </a:extLst>
          </p:cNvPr>
          <p:cNvCxnSpPr>
            <a:cxnSpLocks/>
          </p:cNvCxnSpPr>
          <p:nvPr/>
        </p:nvCxnSpPr>
        <p:spPr>
          <a:xfrm flipV="1">
            <a:off x="2981710" y="1644769"/>
            <a:ext cx="504056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D0015CB7-6406-417D-9A1C-E47FBA569BF5}"/>
              </a:ext>
            </a:extLst>
          </p:cNvPr>
          <p:cNvCxnSpPr>
            <a:cxnSpLocks/>
          </p:cNvCxnSpPr>
          <p:nvPr/>
        </p:nvCxnSpPr>
        <p:spPr>
          <a:xfrm>
            <a:off x="2999656" y="2060848"/>
            <a:ext cx="504056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B7AA98A4-7CCE-48D3-BA9D-03329064DEEB}"/>
              </a:ext>
            </a:extLst>
          </p:cNvPr>
          <p:cNvCxnSpPr>
            <a:cxnSpLocks/>
          </p:cNvCxnSpPr>
          <p:nvPr/>
        </p:nvCxnSpPr>
        <p:spPr>
          <a:xfrm>
            <a:off x="8760296" y="2932929"/>
            <a:ext cx="504056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02772690-2561-486D-804A-DE4AEB896CC9}"/>
              </a:ext>
            </a:extLst>
          </p:cNvPr>
          <p:cNvCxnSpPr>
            <a:cxnSpLocks/>
          </p:cNvCxnSpPr>
          <p:nvPr/>
        </p:nvCxnSpPr>
        <p:spPr>
          <a:xfrm rot="5400000">
            <a:off x="6924092" y="2960948"/>
            <a:ext cx="504056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箭头: 右 19">
            <a:extLst>
              <a:ext uri="{FF2B5EF4-FFF2-40B4-BE49-F238E27FC236}">
                <a16:creationId xmlns:a16="http://schemas.microsoft.com/office/drawing/2014/main" id="{45F2A665-DE72-4A3D-AF43-20339CB036A3}"/>
              </a:ext>
            </a:extLst>
          </p:cNvPr>
          <p:cNvSpPr/>
          <p:nvPr/>
        </p:nvSpPr>
        <p:spPr>
          <a:xfrm rot="5400000">
            <a:off x="9624392" y="4412868"/>
            <a:ext cx="360040" cy="26451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5115B1E-AA32-47DA-AE1A-75B3126F49B0}"/>
              </a:ext>
            </a:extLst>
          </p:cNvPr>
          <p:cNvSpPr txBox="1"/>
          <p:nvPr/>
        </p:nvSpPr>
        <p:spPr>
          <a:xfrm>
            <a:off x="551384" y="3717032"/>
            <a:ext cx="610319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Choice of collider species</a:t>
            </a:r>
          </a:p>
          <a:p>
            <a:pPr marL="742950" lvl="1" indent="-285750">
              <a:spcBef>
                <a:spcPts val="600"/>
              </a:spcBef>
              <a:buSzPct val="70000"/>
              <a:buFont typeface="Symbol" panose="05050102010706020507" pitchFamily="18" charset="2"/>
              <a:buChar char=""/>
            </a:pPr>
            <a:r>
              <a:rPr lang="en-US" altLang="zh-CN" dirty="0"/>
              <a:t>Proton – Proton/antiproton (higher energy, one of the three quarks involved in the interaction)</a:t>
            </a:r>
          </a:p>
          <a:p>
            <a:pPr marL="742950" lvl="1" indent="-285750">
              <a:spcBef>
                <a:spcPts val="600"/>
              </a:spcBef>
              <a:buSzPct val="70000"/>
              <a:buFont typeface="Symbol" panose="05050102010706020507" pitchFamily="18" charset="2"/>
              <a:buChar char=""/>
            </a:pPr>
            <a:r>
              <a:rPr lang="en-US" altLang="zh-CN" dirty="0"/>
              <a:t>Electron – Positron/electron (Lower energy, full energy involved in the interaction)</a:t>
            </a:r>
          </a:p>
          <a:p>
            <a:pPr marL="742950" lvl="1" indent="-285750">
              <a:spcBef>
                <a:spcPts val="600"/>
              </a:spcBef>
              <a:buSzPct val="70000"/>
              <a:buFont typeface="Symbol" panose="05050102010706020507" pitchFamily="18" charset="2"/>
              <a:buChar char=""/>
            </a:pPr>
            <a:r>
              <a:rPr lang="en-US" altLang="zh-CN" dirty="0"/>
              <a:t>Heavy ions</a:t>
            </a:r>
          </a:p>
          <a:p>
            <a:pPr marL="742950" lvl="1" indent="-285750">
              <a:spcBef>
                <a:spcPts val="600"/>
              </a:spcBef>
              <a:buSzPct val="70000"/>
              <a:buFont typeface="Symbol" panose="05050102010706020507" pitchFamily="18" charset="2"/>
              <a:buChar char=""/>
            </a:pPr>
            <a:r>
              <a:rPr lang="en-US" altLang="zh-CN" dirty="0"/>
              <a:t>Gamma rays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4EDAC57-90FE-48D0-8E6B-3B91B60200DF}"/>
              </a:ext>
            </a:extLst>
          </p:cNvPr>
          <p:cNvSpPr txBox="1"/>
          <p:nvPr/>
        </p:nvSpPr>
        <p:spPr>
          <a:xfrm>
            <a:off x="4134294" y="5374957"/>
            <a:ext cx="4476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ym typeface="Symbol" panose="05050102010706020507" pitchFamily="18" charset="2"/>
              </a:rPr>
              <a:t> All contribute to a f</a:t>
            </a:r>
            <a:r>
              <a:rPr lang="en-US" altLang="zh-CN" dirty="0"/>
              <a:t>ull picture of the forces that govern the interaction of particles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5214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89CCA4-B8A5-4403-95C2-72EDDFAF5914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Colliders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09C1CEF-8128-4239-A792-97F597ACA2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892"/>
          <a:stretch/>
        </p:blipFill>
        <p:spPr>
          <a:xfrm>
            <a:off x="839416" y="2516651"/>
            <a:ext cx="3571875" cy="122083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61D62F0-88E9-471A-81ED-946232CB23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188" b="33524"/>
          <a:stretch/>
        </p:blipFill>
        <p:spPr>
          <a:xfrm>
            <a:off x="436637" y="4277274"/>
            <a:ext cx="4867275" cy="67202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B7C7FC3-F4FA-4F29-B22F-200685C2E7B6}"/>
              </a:ext>
            </a:extLst>
          </p:cNvPr>
          <p:cNvSpPr/>
          <p:nvPr/>
        </p:nvSpPr>
        <p:spPr>
          <a:xfrm>
            <a:off x="551384" y="5158933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000000"/>
                </a:solidFill>
                <a:ea typeface="黑体" pitchFamily="49" charset="-122"/>
                <a:cs typeface="Arial"/>
              </a:rPr>
              <a:t>Proton-proton collider with </a:t>
            </a:r>
            <a:r>
              <a:rPr lang="en-US" altLang="zh-CN" dirty="0" err="1">
                <a:solidFill>
                  <a:srgbClr val="000000"/>
                </a:solidFill>
                <a:ea typeface="黑体" pitchFamily="49" charset="-122"/>
                <a:cs typeface="Arial"/>
              </a:rPr>
              <a:t>Ek</a:t>
            </a:r>
            <a:r>
              <a:rPr lang="en-US" altLang="zh-CN" dirty="0">
                <a:solidFill>
                  <a:srgbClr val="000000"/>
                </a:solidFill>
                <a:ea typeface="黑体" pitchFamily="49" charset="-122"/>
                <a:cs typeface="Arial"/>
              </a:rPr>
              <a:t> of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黑体" pitchFamily="2" charset="-122"/>
                <a:cs typeface="Times New Roman" pitchFamily="18" charset="0"/>
              </a:rPr>
              <a:t>2×100  GeV</a:t>
            </a:r>
            <a:r>
              <a:rPr lang="zh-CN" altLang="en-US" dirty="0">
                <a:solidFill>
                  <a:srgbClr val="000000"/>
                </a:solidFill>
                <a:ea typeface="黑体" pitchFamily="49" charset="-122"/>
                <a:cs typeface="Arial"/>
              </a:rPr>
              <a:t> </a:t>
            </a:r>
            <a:endParaRPr lang="en-US" altLang="zh-CN" dirty="0">
              <a:solidFill>
                <a:srgbClr val="000000"/>
              </a:solidFill>
              <a:ea typeface="黑体" pitchFamily="49" charset="-122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000000"/>
                </a:solidFill>
                <a:ea typeface="黑体" pitchFamily="49" charset="-122"/>
                <a:cs typeface="Arial"/>
              </a:rPr>
              <a:t>= proton beam with </a:t>
            </a:r>
            <a:r>
              <a:rPr lang="en-US" altLang="zh-CN" dirty="0" err="1">
                <a:solidFill>
                  <a:srgbClr val="000000"/>
                </a:solidFill>
                <a:ea typeface="黑体" pitchFamily="49" charset="-122"/>
                <a:cs typeface="Arial"/>
              </a:rPr>
              <a:t>Ek</a:t>
            </a:r>
            <a:r>
              <a:rPr lang="en-US" altLang="zh-CN" dirty="0">
                <a:solidFill>
                  <a:srgbClr val="000000"/>
                </a:solidFill>
                <a:ea typeface="黑体" pitchFamily="49" charset="-122"/>
                <a:cs typeface="Arial"/>
              </a:rPr>
              <a:t> of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黑体" pitchFamily="2" charset="-122"/>
                <a:cs typeface="Times New Roman" pitchFamily="18" charset="0"/>
              </a:rPr>
              <a:t>20000 GeV</a:t>
            </a:r>
            <a:r>
              <a:rPr lang="zh-CN" altLang="en-US" dirty="0">
                <a:solidFill>
                  <a:srgbClr val="000000"/>
                </a:solidFill>
                <a:ea typeface="黑体" pitchFamily="49" charset="-122"/>
                <a:cs typeface="Arial"/>
              </a:rPr>
              <a:t>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黑体" pitchFamily="49" charset="-122"/>
                <a:cs typeface="Arial"/>
              </a:rPr>
              <a:t>heat a stationary target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黑体" pitchFamily="49" charset="-122"/>
              <a:cs typeface="Arial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C79C9BD-F7C6-4ED1-B32F-2C256FE8E023}"/>
              </a:ext>
            </a:extLst>
          </p:cNvPr>
          <p:cNvSpPr/>
          <p:nvPr/>
        </p:nvSpPr>
        <p:spPr>
          <a:xfrm>
            <a:off x="983765" y="2074635"/>
            <a:ext cx="35718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Calibri"/>
                <a:ea typeface="黑体" pitchFamily="49" charset="-122"/>
                <a:cs typeface="Arial"/>
              </a:rPr>
              <a:t>Fixed target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，</a:t>
            </a:r>
            <a:r>
              <a:rPr kumimoji="0" lang="en-US" altLang="zh-CN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U</a:t>
            </a:r>
            <a:r>
              <a:rPr kumimoji="0" lang="en-US" altLang="zh-CN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cm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 ~ (2U</a:t>
            </a:r>
            <a:r>
              <a:rPr kumimoji="0" lang="en-US" altLang="zh-CN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a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 × </a:t>
            </a:r>
            <a:r>
              <a:rPr kumimoji="0" lang="en-US" altLang="zh-CN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U</a:t>
            </a:r>
            <a:r>
              <a:rPr kumimoji="0" lang="en-US" altLang="zh-CN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b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)</a:t>
            </a:r>
            <a:r>
              <a:rPr kumimoji="0" lang="en-US" altLang="zh-CN" sz="1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1/2</a:t>
            </a:r>
            <a:endParaRPr kumimoji="0" lang="zh-CN" altLang="en-US" sz="16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黑体" pitchFamily="49" charset="-122"/>
              <a:cs typeface="Arial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F5CAA4B-A180-481F-9A9C-8803697F4AC1}"/>
              </a:ext>
            </a:extLst>
          </p:cNvPr>
          <p:cNvSpPr/>
          <p:nvPr/>
        </p:nvSpPr>
        <p:spPr>
          <a:xfrm>
            <a:off x="983432" y="3874835"/>
            <a:ext cx="35718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dirty="0">
                <a:solidFill>
                  <a:srgbClr val="000000"/>
                </a:solidFill>
                <a:latin typeface="Calibri"/>
                <a:ea typeface="黑体" pitchFamily="49" charset="-122"/>
                <a:cs typeface="Arial"/>
              </a:rPr>
              <a:t>Colliding beams, </a:t>
            </a:r>
            <a:r>
              <a:rPr kumimoji="0" lang="en-US" altLang="zh-CN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U</a:t>
            </a:r>
            <a:r>
              <a:rPr kumimoji="0" lang="en-US" altLang="zh-CN" sz="16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cm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 ~ 2U</a:t>
            </a:r>
            <a:r>
              <a:rPr kumimoji="0" lang="en-US" altLang="zh-CN" sz="16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itchFamily="49" charset="-122"/>
                <a:cs typeface="Arial"/>
              </a:rPr>
              <a:t>a</a:t>
            </a:r>
            <a:endParaRPr kumimoji="0" lang="zh-CN" altLang="en-US" sz="1600" b="0" i="0" u="none" strike="noStrike" kern="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黑体" pitchFamily="49" charset="-122"/>
              <a:cs typeface="Arial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03FB2A1-3F3D-4307-B7C5-8B83B4B641B9}"/>
              </a:ext>
            </a:extLst>
          </p:cNvPr>
          <p:cNvSpPr/>
          <p:nvPr/>
        </p:nvSpPr>
        <p:spPr>
          <a:xfrm>
            <a:off x="623392" y="980728"/>
            <a:ext cx="11284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anose="02010609060101010101" pitchFamily="49" charset="-122"/>
                <a:cs typeface="Arial"/>
              </a:rPr>
              <a:t>Needs from the atomic nucleus study: </a:t>
            </a:r>
            <a:endParaRPr lang="en-US" altLang="zh-CN" sz="2000" dirty="0">
              <a:solidFill>
                <a:srgbClr val="000000"/>
              </a:solidFill>
              <a:latin typeface="Calibri"/>
              <a:ea typeface="黑体" panose="02010609060101010101" pitchFamily="49" charset="-122"/>
              <a:cs typeface="Arial"/>
            </a:endParaRPr>
          </a:p>
          <a:p>
            <a:pPr marL="800100" lvl="1" indent="-342900">
              <a:buSzPct val="70000"/>
              <a:buFont typeface="Arial" panose="020B0604020202020204" pitchFamily="34" charset="0"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黑体" panose="02010609060101010101" pitchFamily="49" charset="-122"/>
                <a:cs typeface="Arial"/>
              </a:rPr>
              <a:t>Sufficient energy to allow two nuclei to be brought close enough to interact.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000" dirty="0">
                <a:solidFill>
                  <a:srgbClr val="000000"/>
                </a:solidFill>
                <a:latin typeface="Calibri"/>
                <a:ea typeface="黑体" panose="02010609060101010101" pitchFamily="49" charset="-122"/>
                <a:cs typeface="Arial"/>
              </a:rPr>
              <a:t>The collider concept was first proposed by Rolf </a:t>
            </a:r>
            <a:r>
              <a:rPr lang="en-US" altLang="zh-CN" sz="2000" dirty="0" err="1">
                <a:solidFill>
                  <a:srgbClr val="000000"/>
                </a:solidFill>
                <a:ea typeface="黑体" panose="02010609060101010101" pitchFamily="49" charset="-122"/>
                <a:cs typeface="Arial"/>
              </a:rPr>
              <a:t>Wider</a:t>
            </a:r>
            <a:r>
              <a:rPr lang="en-US" altLang="zh-CN" sz="2000" dirty="0" err="1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  <a:sym typeface="Symbol" panose="05050102010706020507" pitchFamily="18" charset="2"/>
              </a:rPr>
              <a:t>ö</a:t>
            </a:r>
            <a:r>
              <a:rPr lang="en-US" altLang="zh-CN" sz="2000" dirty="0" err="1">
                <a:solidFill>
                  <a:srgbClr val="000000"/>
                </a:solidFill>
                <a:ea typeface="黑体" panose="02010609060101010101" pitchFamily="49" charset="-122"/>
                <a:cs typeface="Arial"/>
              </a:rPr>
              <a:t>e</a:t>
            </a:r>
            <a:r>
              <a:rPr lang="en-US" altLang="zh-CN" sz="2000" dirty="0">
                <a:solidFill>
                  <a:srgbClr val="000000"/>
                </a:solidFill>
                <a:ea typeface="黑体" panose="02010609060101010101" pitchFamily="49" charset="-122"/>
                <a:cs typeface="Arial"/>
              </a:rPr>
              <a:t> in1940s.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黑体" panose="02010609060101010101" pitchFamily="49" charset="-122"/>
              <a:cs typeface="Arial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4178158-88CC-40EE-8CE5-34C14F348603}"/>
              </a:ext>
            </a:extLst>
          </p:cNvPr>
          <p:cNvSpPr txBox="1"/>
          <p:nvPr/>
        </p:nvSpPr>
        <p:spPr>
          <a:xfrm>
            <a:off x="5447928" y="2334221"/>
            <a:ext cx="51845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Circular (double/single ring) or linear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Maximize center-of-mass energy</a:t>
            </a:r>
            <a:endParaRPr lang="zh-CN" altLang="en-US" sz="20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D2034C6-BD52-4FBF-9C60-1532BCAF870C}"/>
              </a:ext>
            </a:extLst>
          </p:cNvPr>
          <p:cNvSpPr txBox="1"/>
          <p:nvPr/>
        </p:nvSpPr>
        <p:spPr>
          <a:xfrm>
            <a:off x="5447928" y="3423191"/>
            <a:ext cx="55446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Luminosity: the likelihood of seeing something interesting from a collision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E6DE8E4-B24F-4A2C-B468-4C6D92EB38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9232" y="4370232"/>
            <a:ext cx="1985080" cy="8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1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E6686C9E-D420-4434-AFD0-063FC5158083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/>
              <a:t>Acknowledgements</a:t>
            </a:r>
            <a:endParaRPr lang="zh-CN" altLang="en-US" b="1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910280D8-793F-467C-9BB7-6BDC0913FE2F}"/>
              </a:ext>
            </a:extLst>
          </p:cNvPr>
          <p:cNvSpPr txBox="1">
            <a:spLocks/>
          </p:cNvSpPr>
          <p:nvPr/>
        </p:nvSpPr>
        <p:spPr>
          <a:xfrm>
            <a:off x="4151784" y="3861048"/>
            <a:ext cx="7056784" cy="2160240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Referred to many reports or articles of others.</a:t>
            </a:r>
          </a:p>
          <a:p>
            <a:r>
              <a:rPr lang="en-US" altLang="zh-CN" sz="2400" dirty="0"/>
              <a:t>Courtesy of Y. Zhang, Y. Jiao, H.X. Xu, Q. Qin, Z. Duan, J. Peng, etc. for helping prepare the slides.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E57AEF86-ADDB-4864-8F22-7AEB8E2C5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340768"/>
            <a:ext cx="2710003" cy="353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7C414EE-ABCC-4B48-99AE-B2B66C646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856" y="1340768"/>
            <a:ext cx="4881560" cy="225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77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F6179966-A477-407A-B2B2-2E758CC72E54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Early Colliders</a:t>
            </a:r>
            <a:endParaRPr lang="zh-CN" altLang="en-US" dirty="0">
              <a:latin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E9BB7E1-F8F7-4A05-85C6-331A6E3ED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854" y="2420888"/>
            <a:ext cx="2232248" cy="348124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5C29CA1-E029-4764-A62D-66FBBEAFFC9D}"/>
              </a:ext>
            </a:extLst>
          </p:cNvPr>
          <p:cNvSpPr txBox="1"/>
          <p:nvPr/>
        </p:nvSpPr>
        <p:spPr>
          <a:xfrm>
            <a:off x="479376" y="1243397"/>
            <a:ext cx="48965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0" i="0" u="none" strike="noStrike" baseline="0" dirty="0">
                <a:latin typeface="GillSans"/>
              </a:rPr>
              <a:t>First successful e</a:t>
            </a:r>
            <a:r>
              <a:rPr lang="en-US" altLang="zh-CN" sz="2000" b="0" i="0" u="none" strike="noStrike" baseline="30000" dirty="0">
                <a:latin typeface="GillSans"/>
              </a:rPr>
              <a:t>-</a:t>
            </a:r>
            <a:r>
              <a:rPr lang="en-US" altLang="zh-CN" sz="2000" b="0" i="0" u="none" strike="noStrike" baseline="0" dirty="0">
                <a:latin typeface="GillSans"/>
              </a:rPr>
              <a:t>e</a:t>
            </a:r>
            <a:r>
              <a:rPr lang="en-US" altLang="zh-CN" sz="2000" b="0" i="0" u="none" strike="noStrike" baseline="30000" dirty="0">
                <a:latin typeface="GillSans"/>
              </a:rPr>
              <a:t>+</a:t>
            </a:r>
            <a:r>
              <a:rPr lang="en-US" altLang="zh-CN" sz="2000" b="0" i="0" u="none" strike="noStrike" baseline="0" dirty="0">
                <a:latin typeface="GillSans"/>
              </a:rPr>
              <a:t> collider, ADA, at Frascati, Italy, proposed by Bruno </a:t>
            </a:r>
            <a:r>
              <a:rPr lang="en-US" altLang="zh-CN" sz="2000" b="0" i="0" u="none" strike="noStrike" baseline="0" dirty="0" err="1">
                <a:latin typeface="GillSans"/>
              </a:rPr>
              <a:t>Touschek</a:t>
            </a:r>
            <a:r>
              <a:rPr lang="en-US" altLang="zh-CN" sz="2000" b="0" i="0" u="none" strike="noStrike" baseline="0" dirty="0">
                <a:latin typeface="GillSans"/>
              </a:rPr>
              <a:t> (1960)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3080CD9-B673-4CFE-8A0B-14D731DB7171}"/>
              </a:ext>
            </a:extLst>
          </p:cNvPr>
          <p:cNvSpPr txBox="1"/>
          <p:nvPr/>
        </p:nvSpPr>
        <p:spPr>
          <a:xfrm>
            <a:off x="925910" y="1907540"/>
            <a:ext cx="3240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Discovered </a:t>
            </a:r>
            <a:r>
              <a:rPr lang="en-US" altLang="zh-CN" dirty="0" err="1"/>
              <a:t>Touschek</a:t>
            </a:r>
            <a:r>
              <a:rPr lang="en-US" altLang="zh-CN" dirty="0"/>
              <a:t> lifetime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B6C1C9C-4497-4B2A-B2FD-CB1E8F01E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407" y="1242988"/>
            <a:ext cx="2931392" cy="215142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95A599B-6623-4968-BD29-08BAB62728DE}"/>
              </a:ext>
            </a:extLst>
          </p:cNvPr>
          <p:cNvSpPr txBox="1"/>
          <p:nvPr/>
        </p:nvSpPr>
        <p:spPr>
          <a:xfrm>
            <a:off x="8760296" y="1268760"/>
            <a:ext cx="29912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0" i="0" u="none" strike="noStrike" baseline="0" dirty="0">
                <a:latin typeface="GillSans"/>
              </a:rPr>
              <a:t>CBX e-e- collider, Stanford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5717F13-BA2D-43F5-9BE3-ACBEF3CF0D33}"/>
              </a:ext>
            </a:extLst>
          </p:cNvPr>
          <p:cNvSpPr txBox="1"/>
          <p:nvPr/>
        </p:nvSpPr>
        <p:spPr>
          <a:xfrm>
            <a:off x="8825570" y="1668870"/>
            <a:ext cx="32403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Stored 1 A/beam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Beam-beam tune shift observed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858FE98-7375-455D-B80B-25995003E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8368" y="3394409"/>
            <a:ext cx="1886385" cy="261714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8354165-CBAE-4964-9680-8151B5B6EEE1}"/>
              </a:ext>
            </a:extLst>
          </p:cNvPr>
          <p:cNvSpPr txBox="1"/>
          <p:nvPr/>
        </p:nvSpPr>
        <p:spPr>
          <a:xfrm>
            <a:off x="5659407" y="4265801"/>
            <a:ext cx="35902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0" i="0" u="none" strike="noStrike" baseline="0" dirty="0">
                <a:latin typeface="GillSans"/>
              </a:rPr>
              <a:t>VEP-1 e-e- collider, Novosibirsk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AF0D876-C290-4E5B-873A-12D7646A8E57}"/>
              </a:ext>
            </a:extLst>
          </p:cNvPr>
          <p:cNvSpPr txBox="1"/>
          <p:nvPr/>
        </p:nvSpPr>
        <p:spPr>
          <a:xfrm>
            <a:off x="5834332" y="4691682"/>
            <a:ext cx="32403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Beam-beam effects found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dirty="0"/>
              <a:t>Beam-beam tune shift observed</a:t>
            </a:r>
          </a:p>
        </p:txBody>
      </p:sp>
    </p:spTree>
    <p:extLst>
      <p:ext uri="{BB962C8B-B14F-4D97-AF65-F5344CB8AC3E}">
        <p14:creationId xmlns:p14="http://schemas.microsoft.com/office/powerpoint/2010/main" val="3476551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D87244-555B-4850-9590-249ACCB9C95B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Hadron Colliders</a:t>
            </a:r>
            <a:endParaRPr lang="zh-CN" altLang="en-US" dirty="0">
              <a:latin typeface="+mn-lt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6FEEC3-B8DD-4676-BD5B-B4FE97EAE14D}"/>
              </a:ext>
            </a:extLst>
          </p:cNvPr>
          <p:cNvSpPr txBox="1">
            <a:spLocks/>
          </p:cNvSpPr>
          <p:nvPr/>
        </p:nvSpPr>
        <p:spPr>
          <a:xfrm>
            <a:off x="814915" y="1268760"/>
            <a:ext cx="10499017" cy="3928435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 Developed since 1970s, with increasing energy and luminosity.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 Discovery reach determined by the beam energy (dipole magnetic field, size of machine).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2E2E2E"/>
                </a:solidFill>
              </a:rPr>
              <a:t> L</a:t>
            </a:r>
            <a:r>
              <a:rPr lang="en-US" altLang="zh-CN" sz="2000" b="0" i="0" dirty="0">
                <a:solidFill>
                  <a:srgbClr val="2E2E2E"/>
                </a:solidFill>
                <a:effectLst/>
              </a:rPr>
              <a:t>ikely to determine the pace of particle-physics progress and essential for establishing the standard model of particle physics.</a:t>
            </a:r>
            <a:endParaRPr lang="en-US" altLang="zh-CN" sz="2000" dirty="0"/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FD447DF-59FA-414C-A882-0355E2F07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3032796"/>
            <a:ext cx="4786774" cy="262845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2AE18EE-2F70-4721-814B-344D63657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5457" y="2931314"/>
            <a:ext cx="6735020" cy="261031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2648D9F-FDD4-4C15-B927-BDBCA11EC830}"/>
              </a:ext>
            </a:extLst>
          </p:cNvPr>
          <p:cNvSpPr txBox="1"/>
          <p:nvPr/>
        </p:nvSpPr>
        <p:spPr>
          <a:xfrm>
            <a:off x="6384032" y="566124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0" i="0" u="none" strike="noStrike" baseline="0" dirty="0">
                <a:latin typeface="CharisSIL"/>
              </a:rPr>
              <a:t>Hadron collider peak luminosity as a function of year 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1AFE3AB-E882-48A0-9317-3D26B71E5702}"/>
              </a:ext>
            </a:extLst>
          </p:cNvPr>
          <p:cNvSpPr txBox="1"/>
          <p:nvPr/>
        </p:nvSpPr>
        <p:spPr>
          <a:xfrm>
            <a:off x="1199456" y="5643114"/>
            <a:ext cx="623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Luminosity vs. center-of-mass energy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30033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198BB85-243E-44EA-994B-79C69E7220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764704"/>
            <a:ext cx="8023616" cy="4958594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D8C6D5D7-9C97-4FFB-BB33-A0B8678CD78F}"/>
              </a:ext>
            </a:extLst>
          </p:cNvPr>
          <p:cNvSpPr/>
          <p:nvPr/>
        </p:nvSpPr>
        <p:spPr>
          <a:xfrm>
            <a:off x="4079776" y="3217322"/>
            <a:ext cx="2592288" cy="1601084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094289B6-CA57-4354-B740-68F0E8E34E54}"/>
              </a:ext>
            </a:extLst>
          </p:cNvPr>
          <p:cNvSpPr/>
          <p:nvPr/>
        </p:nvSpPr>
        <p:spPr>
          <a:xfrm>
            <a:off x="6023992" y="1181708"/>
            <a:ext cx="1647800" cy="800612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4A50A9C-15B2-4D14-8896-0F82FF42FFCA}"/>
              </a:ext>
            </a:extLst>
          </p:cNvPr>
          <p:cNvSpPr/>
          <p:nvPr/>
        </p:nvSpPr>
        <p:spPr>
          <a:xfrm>
            <a:off x="4727848" y="1911276"/>
            <a:ext cx="1460896" cy="160108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1E5DA8D8-6CF6-4E15-9996-10AC33767BF5}"/>
              </a:ext>
            </a:extLst>
          </p:cNvPr>
          <p:cNvSpPr/>
          <p:nvPr/>
        </p:nvSpPr>
        <p:spPr>
          <a:xfrm>
            <a:off x="6188744" y="2070326"/>
            <a:ext cx="2213496" cy="1307496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BEE2D3F9-76C5-4208-AD0D-E2CA9E8A74B3}"/>
              </a:ext>
            </a:extLst>
          </p:cNvPr>
          <p:cNvSpPr/>
          <p:nvPr/>
        </p:nvSpPr>
        <p:spPr>
          <a:xfrm rot="2208977">
            <a:off x="8269729" y="2528995"/>
            <a:ext cx="685825" cy="172726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335F6B8-E808-4E3E-A77A-EFEC8B8FB983}"/>
              </a:ext>
            </a:extLst>
          </p:cNvPr>
          <p:cNvSpPr txBox="1"/>
          <p:nvPr/>
        </p:nvSpPr>
        <p:spPr>
          <a:xfrm>
            <a:off x="9559466" y="2788122"/>
            <a:ext cx="1363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</a:rPr>
              <a:t>Z Colliders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E8196B2-8031-44D9-BBEF-1D802DA8A40F}"/>
              </a:ext>
            </a:extLst>
          </p:cNvPr>
          <p:cNvSpPr txBox="1"/>
          <p:nvPr/>
        </p:nvSpPr>
        <p:spPr>
          <a:xfrm>
            <a:off x="8328248" y="1286728"/>
            <a:ext cx="34871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B050"/>
                </a:solidFill>
              </a:rPr>
              <a:t>Asymmetric Energy B Factories</a:t>
            </a:r>
            <a:endParaRPr lang="zh-CN" altLang="en-US" sz="2000" dirty="0">
              <a:solidFill>
                <a:srgbClr val="00B050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CE80FD8-CCAD-4408-8164-BAF2A1CD772B}"/>
              </a:ext>
            </a:extLst>
          </p:cNvPr>
          <p:cNvSpPr txBox="1"/>
          <p:nvPr/>
        </p:nvSpPr>
        <p:spPr>
          <a:xfrm>
            <a:off x="8904312" y="1941748"/>
            <a:ext cx="3312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B0F0"/>
                </a:solidFill>
              </a:rPr>
              <a:t>Intermediate Energy Colliders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6D0E50A-74E1-4093-9749-00A0311A15F2}"/>
              </a:ext>
            </a:extLst>
          </p:cNvPr>
          <p:cNvSpPr txBox="1"/>
          <p:nvPr/>
        </p:nvSpPr>
        <p:spPr>
          <a:xfrm>
            <a:off x="443372" y="2085869"/>
            <a:ext cx="30243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7030A0"/>
                </a:solidFill>
              </a:rPr>
              <a:t>Phi-Tau-Charm Colliders</a:t>
            </a:r>
            <a:endParaRPr lang="zh-CN" altLang="en-US" sz="2000" dirty="0">
              <a:solidFill>
                <a:srgbClr val="7030A0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D301C9C-6399-47E3-A210-ED82E74E1D27}"/>
              </a:ext>
            </a:extLst>
          </p:cNvPr>
          <p:cNvSpPr txBox="1"/>
          <p:nvPr/>
        </p:nvSpPr>
        <p:spPr>
          <a:xfrm>
            <a:off x="549089" y="4199277"/>
            <a:ext cx="76446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C000"/>
                </a:solidFill>
              </a:rPr>
              <a:t>Low Energy Colliders</a:t>
            </a:r>
            <a:endParaRPr lang="zh-CN" altLang="en-US" sz="2000" dirty="0">
              <a:solidFill>
                <a:srgbClr val="FFC000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D42BBE6-119B-4532-B281-7BE736429E1A}"/>
              </a:ext>
            </a:extLst>
          </p:cNvPr>
          <p:cNvSpPr txBox="1"/>
          <p:nvPr/>
        </p:nvSpPr>
        <p:spPr>
          <a:xfrm>
            <a:off x="3181120" y="5748608"/>
            <a:ext cx="68600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These facilities essentially shaped modern particles physics.</a:t>
            </a:r>
            <a:endParaRPr lang="zh-CN" altLang="en-US" sz="20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0D87244-555B-4850-9590-249ACCB9C95B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Electron-Positron Collider Family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01081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A3960663-19B0-4104-BE80-7CE045F420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536" y="982712"/>
            <a:ext cx="7920000" cy="489456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0D87244-555B-4850-9590-249ACCB9C95B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Future Electron-Positron Colliders</a:t>
            </a:r>
            <a:endParaRPr lang="zh-CN" altLang="en-US" dirty="0">
              <a:latin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4FAA42C-0FCB-4943-85A5-DD9F2B1DC6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719"/>
          <a:stretch/>
        </p:blipFill>
        <p:spPr>
          <a:xfrm>
            <a:off x="360040" y="1262400"/>
            <a:ext cx="2135560" cy="157938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6D48FE0-23F8-44C5-BDA4-9AE112227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39" y="2654672"/>
            <a:ext cx="1004711" cy="14224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ACC4B2D-F1E9-4679-A1BE-501232BF6D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8023"/>
          <a:stretch/>
        </p:blipFill>
        <p:spPr>
          <a:xfrm>
            <a:off x="9439418" y="4148190"/>
            <a:ext cx="2610896" cy="1513058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F5F7C79-0565-48F3-875A-D09479632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6" y="4260558"/>
            <a:ext cx="2497930" cy="178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32F8C7C-ED3E-4747-87A9-7A3526892F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9418" y="1403904"/>
            <a:ext cx="2612798" cy="260116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3433800C-43AB-4712-AE51-4BDB6C250B5C}"/>
              </a:ext>
            </a:extLst>
          </p:cNvPr>
          <p:cNvSpPr txBox="1"/>
          <p:nvPr/>
        </p:nvSpPr>
        <p:spPr>
          <a:xfrm>
            <a:off x="9385798" y="4148190"/>
            <a:ext cx="7433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CLIC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C7529F0-2BAB-4455-9B8D-D572652E90A7}"/>
              </a:ext>
            </a:extLst>
          </p:cNvPr>
          <p:cNvSpPr txBox="1"/>
          <p:nvPr/>
        </p:nvSpPr>
        <p:spPr>
          <a:xfrm>
            <a:off x="191344" y="4499166"/>
            <a:ext cx="7433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ILC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FE2FBBE-DDF3-46AC-9BAE-56547B3DBA9B}"/>
              </a:ext>
            </a:extLst>
          </p:cNvPr>
          <p:cNvSpPr txBox="1"/>
          <p:nvPr/>
        </p:nvSpPr>
        <p:spPr>
          <a:xfrm>
            <a:off x="72772" y="2022031"/>
            <a:ext cx="1291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SuperKEKB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10461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>
            <a:extLst>
              <a:ext uri="{FF2B5EF4-FFF2-40B4-BE49-F238E27FC236}">
                <a16:creationId xmlns:a16="http://schemas.microsoft.com/office/drawing/2014/main" id="{D424B8F6-E707-4A29-99F7-60856955D3AE}"/>
              </a:ext>
            </a:extLst>
          </p:cNvPr>
          <p:cNvSpPr txBox="1">
            <a:spLocks/>
          </p:cNvSpPr>
          <p:nvPr/>
        </p:nvSpPr>
        <p:spPr>
          <a:xfrm>
            <a:off x="335360" y="1155983"/>
            <a:ext cx="6732000" cy="4001209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Keep construction of bigger and better machines, not a given type, for particle physics research.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000" dirty="0"/>
              <a:t>Show evolution of accelerator energy in the over 70 years </a:t>
            </a:r>
            <a:r>
              <a:rPr lang="en-US" altLang="zh-CN" sz="2000" dirty="0">
                <a:sym typeface="Symbol" panose="05050102010706020507" pitchFamily="18" charset="2"/>
              </a:rPr>
              <a:t> 12 orders of magnitudes increase on the accelerator energy.</a:t>
            </a:r>
            <a:endParaRPr lang="en-US" altLang="zh-CN" sz="2000" dirty="0"/>
          </a:p>
          <a:p>
            <a:pPr algn="just">
              <a:buFont typeface="Wingdings" panose="05000000000000000000" pitchFamily="2" charset="2"/>
              <a:buChar char="n"/>
            </a:pPr>
            <a:r>
              <a:rPr lang="en-US" altLang="zh-CN" sz="2000" dirty="0"/>
              <a:t>Accelerators have become indispensable in the quest to understand nature at smaller and smaller scales. </a:t>
            </a:r>
          </a:p>
          <a:p>
            <a:pPr>
              <a:buFont typeface="Wingdings" panose="05000000000000000000" pitchFamily="2" charset="2"/>
              <a:buChar char="n"/>
            </a:pPr>
            <a:endParaRPr lang="zh-CN" altLang="en-US" sz="2000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04534608-5572-454D-9487-310B9F4CE3A6}"/>
              </a:ext>
            </a:extLst>
          </p:cNvPr>
          <p:cNvSpPr txBox="1">
            <a:spLocks/>
          </p:cNvSpPr>
          <p:nvPr/>
        </p:nvSpPr>
        <p:spPr>
          <a:xfrm>
            <a:off x="695400" y="134686"/>
            <a:ext cx="5862816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Livingston chart</a:t>
            </a:r>
            <a:endParaRPr lang="zh-CN" altLang="en-US" dirty="0">
              <a:latin typeface="+mn-lt"/>
            </a:endParaRPr>
          </a:p>
        </p:txBody>
      </p:sp>
      <p:pic>
        <p:nvPicPr>
          <p:cNvPr id="3074" name="Picture 2" descr="Rasmus Ischebeck/Media/Accelerator Physics/Advanced Accelerator Concepts/ Livingston Plot/Livingston Plot 1">
            <a:extLst>
              <a:ext uri="{FF2B5EF4-FFF2-40B4-BE49-F238E27FC236}">
                <a16:creationId xmlns:a16="http://schemas.microsoft.com/office/drawing/2014/main" id="{FED4D20D-7334-4824-ADD7-A88921344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776" y="557972"/>
            <a:ext cx="4392879" cy="552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C2BB710-746B-4CB5-8566-D3011D064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3212975"/>
            <a:ext cx="2808312" cy="284991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9F0BFFC1-82E0-4C69-9E60-33A043551680}"/>
              </a:ext>
            </a:extLst>
          </p:cNvPr>
          <p:cNvSpPr txBox="1"/>
          <p:nvPr/>
        </p:nvSpPr>
        <p:spPr>
          <a:xfrm>
            <a:off x="3575720" y="4163015"/>
            <a:ext cx="388843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dirty="0"/>
              <a:t>E</a:t>
            </a:r>
            <a:r>
              <a:rPr lang="en-US" altLang="zh-CN" sz="1800" dirty="0"/>
              <a:t>xamine at the scale of atom: keV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At the scale of nucleus: MeV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Fine structure of the basic constituents of matter: GeV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559CFF2-34DC-47A1-86BD-04EA6E85362F}"/>
              </a:ext>
            </a:extLst>
          </p:cNvPr>
          <p:cNvSpPr txBox="1"/>
          <p:nvPr/>
        </p:nvSpPr>
        <p:spPr>
          <a:xfrm>
            <a:off x="8616280" y="739624"/>
            <a:ext cx="1895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+mn-lt"/>
              </a:rPr>
              <a:t>Livingston plot</a:t>
            </a:r>
            <a:endParaRPr lang="zh-CN" altLang="en-US" dirty="0">
              <a:latin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0699CB4-FA2B-4070-9F00-966B5308000A}"/>
              </a:ext>
            </a:extLst>
          </p:cNvPr>
          <p:cNvSpPr txBox="1"/>
          <p:nvPr/>
        </p:nvSpPr>
        <p:spPr>
          <a:xfrm>
            <a:off x="3468456" y="3365325"/>
            <a:ext cx="41397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Higher energy </a:t>
            </a:r>
            <a:r>
              <a:rPr lang="en-US" altLang="zh-CN" sz="2000" dirty="0">
                <a:sym typeface="Symbol" panose="05050102010706020507" pitchFamily="18" charset="2"/>
              </a:rPr>
              <a:t></a:t>
            </a:r>
            <a:r>
              <a:rPr lang="en-US" altLang="zh-CN" sz="2000" dirty="0"/>
              <a:t> shorter wavelength </a:t>
            </a:r>
            <a:r>
              <a:rPr lang="en-US" altLang="zh-CN" sz="2000" dirty="0">
                <a:sym typeface="Symbol" panose="05050102010706020507" pitchFamily="18" charset="2"/>
              </a:rPr>
              <a:t></a:t>
            </a:r>
            <a:r>
              <a:rPr lang="en-US" altLang="zh-CN" sz="2000" dirty="0"/>
              <a:t> probe deeper into the structure:</a:t>
            </a:r>
          </a:p>
        </p:txBody>
      </p:sp>
    </p:spTree>
    <p:extLst>
      <p:ext uri="{BB962C8B-B14F-4D97-AF65-F5344CB8AC3E}">
        <p14:creationId xmlns:p14="http://schemas.microsoft.com/office/powerpoint/2010/main" val="24333973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081B295-B126-4FBA-A679-2A90398FD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47068"/>
            <a:ext cx="7848872" cy="609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808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3DBB24DD-AF0A-410E-AEEA-9153601871F8}"/>
              </a:ext>
            </a:extLst>
          </p:cNvPr>
          <p:cNvSpPr/>
          <p:nvPr/>
        </p:nvSpPr>
        <p:spPr>
          <a:xfrm>
            <a:off x="5663952" y="1916832"/>
            <a:ext cx="3456384" cy="3512748"/>
          </a:xfrm>
          <a:prstGeom prst="rect">
            <a:avLst/>
          </a:prstGeom>
          <a:solidFill>
            <a:srgbClr val="7030A0">
              <a:alpha val="5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2FE29B0-A17C-4068-B20A-01A46DE16EC9}"/>
              </a:ext>
            </a:extLst>
          </p:cNvPr>
          <p:cNvSpPr/>
          <p:nvPr/>
        </p:nvSpPr>
        <p:spPr>
          <a:xfrm>
            <a:off x="1320320" y="1988840"/>
            <a:ext cx="2903472" cy="2520280"/>
          </a:xfrm>
          <a:prstGeom prst="rect">
            <a:avLst/>
          </a:prstGeom>
          <a:solidFill>
            <a:srgbClr val="F39333">
              <a:alpha val="5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3BB7CE12-5DAD-4553-A3E8-5C575B623785}"/>
              </a:ext>
            </a:extLst>
          </p:cNvPr>
          <p:cNvSpPr txBox="1">
            <a:spLocks/>
          </p:cNvSpPr>
          <p:nvPr/>
        </p:nvSpPr>
        <p:spPr>
          <a:xfrm>
            <a:off x="767408" y="307434"/>
            <a:ext cx="792088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Accelerator related subjects</a:t>
            </a:r>
            <a:endParaRPr lang="zh-CN" altLang="en-US" dirty="0">
              <a:latin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823FC4C-4E85-41AE-82DC-9D9F9B1B697E}"/>
              </a:ext>
            </a:extLst>
          </p:cNvPr>
          <p:cNvSpPr txBox="1"/>
          <p:nvPr/>
        </p:nvSpPr>
        <p:spPr>
          <a:xfrm>
            <a:off x="1703512" y="200683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Physics</a:t>
            </a:r>
            <a:endParaRPr lang="zh-CN" altLang="en-US" sz="2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1AF004-83A6-4564-9649-FDD2E5BCDA9F}"/>
              </a:ext>
            </a:extLst>
          </p:cNvPr>
          <p:cNvSpPr txBox="1"/>
          <p:nvPr/>
        </p:nvSpPr>
        <p:spPr>
          <a:xfrm>
            <a:off x="6096000" y="193482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Technologies</a:t>
            </a:r>
            <a:endParaRPr lang="zh-CN" altLang="en-US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6F23B7E-CF28-4508-A16F-0686A6AA5EFF}"/>
              </a:ext>
            </a:extLst>
          </p:cNvPr>
          <p:cNvSpPr txBox="1"/>
          <p:nvPr/>
        </p:nvSpPr>
        <p:spPr>
          <a:xfrm>
            <a:off x="6144856" y="2582902"/>
            <a:ext cx="211138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Vacuum</a:t>
            </a:r>
          </a:p>
          <a:p>
            <a:r>
              <a:rPr lang="en-US" altLang="zh-CN" sz="2000" dirty="0"/>
              <a:t>Radio frequency</a:t>
            </a:r>
          </a:p>
          <a:p>
            <a:r>
              <a:rPr lang="en-US" altLang="zh-CN" sz="2000" dirty="0"/>
              <a:t>Magnet</a:t>
            </a:r>
          </a:p>
          <a:p>
            <a:r>
              <a:rPr lang="en-US" altLang="zh-CN" sz="2000" dirty="0"/>
              <a:t>Power supply</a:t>
            </a:r>
          </a:p>
          <a:p>
            <a:r>
              <a:rPr lang="en-US" altLang="zh-CN" sz="2000" dirty="0"/>
              <a:t>Mechanics</a:t>
            </a:r>
          </a:p>
          <a:p>
            <a:r>
              <a:rPr lang="en-US" altLang="zh-CN" sz="2000" dirty="0"/>
              <a:t>Superconducting</a:t>
            </a:r>
          </a:p>
          <a:p>
            <a:r>
              <a:rPr lang="en-US" altLang="zh-CN" sz="2000" dirty="0"/>
              <a:t>Electronics</a:t>
            </a:r>
          </a:p>
          <a:p>
            <a:r>
              <a:rPr lang="en-US" altLang="zh-CN" sz="2000" dirty="0"/>
              <a:t>Computers</a:t>
            </a:r>
          </a:p>
          <a:p>
            <a:r>
              <a:rPr lang="en-US" altLang="zh-CN" sz="2000" dirty="0"/>
              <a:t>…</a:t>
            </a:r>
            <a:endParaRPr lang="zh-CN" altLang="en-US" sz="20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008CC68-C94A-44CA-8176-5ABC2FE4C1E4}"/>
              </a:ext>
            </a:extLst>
          </p:cNvPr>
          <p:cNvSpPr txBox="1"/>
          <p:nvPr/>
        </p:nvSpPr>
        <p:spPr>
          <a:xfrm>
            <a:off x="1631504" y="2762632"/>
            <a:ext cx="24714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/>
              <a:t>Relativistic dynamics</a:t>
            </a:r>
          </a:p>
          <a:p>
            <a:r>
              <a:rPr lang="en-US" altLang="zh-CN" sz="2000" dirty="0"/>
              <a:t>Electrodynamics</a:t>
            </a:r>
          </a:p>
          <a:p>
            <a:r>
              <a:rPr lang="en-US" altLang="zh-CN" sz="2000" dirty="0"/>
              <a:t>Plasma physics</a:t>
            </a:r>
          </a:p>
          <a:p>
            <a:r>
              <a:rPr lang="en-US" altLang="zh-CN" sz="2000" dirty="0"/>
              <a:t>…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048DE2A-4EC6-4EDF-AEE1-A2C0385170E4}"/>
              </a:ext>
            </a:extLst>
          </p:cNvPr>
          <p:cNvSpPr txBox="1"/>
          <p:nvPr/>
        </p:nvSpPr>
        <p:spPr>
          <a:xfrm>
            <a:off x="1139502" y="1230428"/>
            <a:ext cx="104291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400" dirty="0"/>
              <a:t>Hinge upon many different physics subjects and advanced technologies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24822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Fly in the Cathedral : Brian Cathcart : 9780670883219 : Blackwell's">
            <a:extLst>
              <a:ext uri="{FF2B5EF4-FFF2-40B4-BE49-F238E27FC236}">
                <a16:creationId xmlns:a16="http://schemas.microsoft.com/office/drawing/2014/main" id="{471C15F6-AE92-4994-994C-F14B22A1C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819" y="1295451"/>
            <a:ext cx="2178480" cy="348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841515E-B618-48C9-ADF2-45C1D3EF1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062" y="1295450"/>
            <a:ext cx="2325551" cy="348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he Matter of Everything cover">
            <a:extLst>
              <a:ext uri="{FF2B5EF4-FFF2-40B4-BE49-F238E27FC236}">
                <a16:creationId xmlns:a16="http://schemas.microsoft.com/office/drawing/2014/main" id="{04CF00D4-976C-424E-B9D4-E1F78E8EE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680" y="1307313"/>
            <a:ext cx="2238872" cy="34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151BD963-B40F-4993-8E4B-43AF934F2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18" y="1294573"/>
            <a:ext cx="2710003" cy="353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125F7F84-78A4-4A74-B74E-FAC9EBC3AD55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Recommended books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7746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DE4F1-6A78-4998-866D-021437E7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</a:rPr>
              <a:t>Thank you for your attention!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B6AB45-A5AE-4E1E-A508-2C80C3C14D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DC2B47-774C-44EF-B915-706110257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2023/5/6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849F3FC-676B-4D7E-8498-CA274CDC1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zh-CN"/>
              <a:t>Na Wang, IPAC’23 students’ tutoring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91D531-A8A9-434E-BE87-CFB9C4667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C9DD-332B-43D2-B760-40713471F3DB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95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5D109020-D2C3-4F16-B6B7-F3FD0079E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79043">
            <a:off x="7681482" y="3344428"/>
            <a:ext cx="1545960" cy="900595"/>
          </a:xfrm>
          <a:prstGeom prst="rect">
            <a:avLst/>
          </a:prstGeom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E6686C9E-D420-4434-AFD0-063FC5158083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/>
              <a:t>What is an accelerator?</a:t>
            </a:r>
            <a:endParaRPr lang="zh-CN" altLang="en-US" b="1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9B2DBD6-8BD9-41EC-8845-EE2D663963A7}"/>
              </a:ext>
            </a:extLst>
          </p:cNvPr>
          <p:cNvSpPr/>
          <p:nvPr/>
        </p:nvSpPr>
        <p:spPr>
          <a:xfrm>
            <a:off x="1067705" y="2492896"/>
            <a:ext cx="864096" cy="6480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80A590C-C3E2-4E56-9E73-827B700A5FDA}"/>
              </a:ext>
            </a:extLst>
          </p:cNvPr>
          <p:cNvSpPr/>
          <p:nvPr/>
        </p:nvSpPr>
        <p:spPr>
          <a:xfrm>
            <a:off x="1211721" y="2636912"/>
            <a:ext cx="639688" cy="351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7BBC8CD-4E2A-4001-9B0B-B899B45500D2}"/>
              </a:ext>
            </a:extLst>
          </p:cNvPr>
          <p:cNvSpPr/>
          <p:nvPr/>
        </p:nvSpPr>
        <p:spPr>
          <a:xfrm>
            <a:off x="1818382" y="2732846"/>
            <a:ext cx="401451" cy="139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A06EA22-927A-4487-8F55-246EE3F4F189}"/>
              </a:ext>
            </a:extLst>
          </p:cNvPr>
          <p:cNvSpPr>
            <a:spLocks noChangeAspect="1"/>
          </p:cNvSpPr>
          <p:nvPr/>
        </p:nvSpPr>
        <p:spPr>
          <a:xfrm>
            <a:off x="1477160" y="2779230"/>
            <a:ext cx="144000" cy="14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+</a:t>
            </a:r>
            <a:endParaRPr lang="zh-CN" altLang="en-US" sz="1400" dirty="0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031D9923-93BD-411B-BE58-D7A90BCA8806}"/>
              </a:ext>
            </a:extLst>
          </p:cNvPr>
          <p:cNvSpPr>
            <a:spLocks noChangeAspect="1"/>
          </p:cNvSpPr>
          <p:nvPr/>
        </p:nvSpPr>
        <p:spPr>
          <a:xfrm>
            <a:off x="1361000" y="2773029"/>
            <a:ext cx="144000" cy="14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+</a:t>
            </a:r>
            <a:endParaRPr lang="zh-CN" altLang="en-US" sz="1400" dirty="0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E841FEBB-0E31-4887-8200-D5364F9D261F}"/>
              </a:ext>
            </a:extLst>
          </p:cNvPr>
          <p:cNvSpPr>
            <a:spLocks noChangeAspect="1"/>
          </p:cNvSpPr>
          <p:nvPr/>
        </p:nvSpPr>
        <p:spPr>
          <a:xfrm>
            <a:off x="1433016" y="2710099"/>
            <a:ext cx="144000" cy="14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+</a:t>
            </a:r>
            <a:endParaRPr lang="zh-CN" altLang="en-US" sz="14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10C7A0D-9123-47CF-AF63-0ACF2ECFD4FA}"/>
              </a:ext>
            </a:extLst>
          </p:cNvPr>
          <p:cNvSpPr txBox="1"/>
          <p:nvPr/>
        </p:nvSpPr>
        <p:spPr>
          <a:xfrm>
            <a:off x="839416" y="3774908"/>
            <a:ext cx="20162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Protons</a:t>
            </a:r>
          </a:p>
          <a:p>
            <a:r>
              <a:rPr lang="en-US" altLang="zh-CN" dirty="0"/>
              <a:t>Electrons</a:t>
            </a:r>
          </a:p>
          <a:p>
            <a:r>
              <a:rPr lang="en-US" altLang="zh-CN" dirty="0"/>
              <a:t>Atoms (like gold or uranium)</a:t>
            </a:r>
          </a:p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AEB3CB0-9E62-4791-8F70-B45310403B95}"/>
              </a:ext>
            </a:extLst>
          </p:cNvPr>
          <p:cNvSpPr/>
          <p:nvPr/>
        </p:nvSpPr>
        <p:spPr>
          <a:xfrm>
            <a:off x="3011921" y="2204864"/>
            <a:ext cx="72008" cy="12003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2B29E16-0584-483A-995D-C2D00E3D0CD1}"/>
              </a:ext>
            </a:extLst>
          </p:cNvPr>
          <p:cNvSpPr/>
          <p:nvPr/>
        </p:nvSpPr>
        <p:spPr>
          <a:xfrm>
            <a:off x="3659993" y="2204864"/>
            <a:ext cx="72008" cy="12003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8703AD39-5908-4F76-9404-61FA0FD172C0}"/>
              </a:ext>
            </a:extLst>
          </p:cNvPr>
          <p:cNvCxnSpPr/>
          <p:nvPr/>
        </p:nvCxnSpPr>
        <p:spPr>
          <a:xfrm>
            <a:off x="3083929" y="2233072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38DB96A5-5D74-4515-9BE2-E231B2F8DAA1}"/>
              </a:ext>
            </a:extLst>
          </p:cNvPr>
          <p:cNvCxnSpPr/>
          <p:nvPr/>
        </p:nvCxnSpPr>
        <p:spPr>
          <a:xfrm>
            <a:off x="3083929" y="2377088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928DEC15-ADC4-40A4-A225-3E4F8D5109F1}"/>
              </a:ext>
            </a:extLst>
          </p:cNvPr>
          <p:cNvCxnSpPr/>
          <p:nvPr/>
        </p:nvCxnSpPr>
        <p:spPr>
          <a:xfrm>
            <a:off x="3083929" y="2521104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368960C4-0F4D-43AA-8401-B917E6B944E7}"/>
              </a:ext>
            </a:extLst>
          </p:cNvPr>
          <p:cNvCxnSpPr/>
          <p:nvPr/>
        </p:nvCxnSpPr>
        <p:spPr>
          <a:xfrm>
            <a:off x="3083929" y="266512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D0A22229-CA34-4EBD-AEB7-4A27E7816BC6}"/>
              </a:ext>
            </a:extLst>
          </p:cNvPr>
          <p:cNvCxnSpPr/>
          <p:nvPr/>
        </p:nvCxnSpPr>
        <p:spPr>
          <a:xfrm>
            <a:off x="3083929" y="2809136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24C79ECE-15C0-443F-B6EC-4FC36125AF35}"/>
              </a:ext>
            </a:extLst>
          </p:cNvPr>
          <p:cNvCxnSpPr/>
          <p:nvPr/>
        </p:nvCxnSpPr>
        <p:spPr>
          <a:xfrm>
            <a:off x="3083929" y="2953152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856E4367-4A48-44DF-9744-1461E456D107}"/>
              </a:ext>
            </a:extLst>
          </p:cNvPr>
          <p:cNvCxnSpPr/>
          <p:nvPr/>
        </p:nvCxnSpPr>
        <p:spPr>
          <a:xfrm>
            <a:off x="3083929" y="3097168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98B64C2B-4969-4498-8B66-7EF2AFFE1281}"/>
              </a:ext>
            </a:extLst>
          </p:cNvPr>
          <p:cNvCxnSpPr/>
          <p:nvPr/>
        </p:nvCxnSpPr>
        <p:spPr>
          <a:xfrm>
            <a:off x="3083929" y="3241184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43CE54C8-0749-4CAD-A588-91045F372455}"/>
              </a:ext>
            </a:extLst>
          </p:cNvPr>
          <p:cNvCxnSpPr/>
          <p:nvPr/>
        </p:nvCxnSpPr>
        <p:spPr>
          <a:xfrm>
            <a:off x="3083929" y="338520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5626C391-A846-482D-8A26-E05843F7DDCD}"/>
              </a:ext>
            </a:extLst>
          </p:cNvPr>
          <p:cNvSpPr txBox="1"/>
          <p:nvPr/>
        </p:nvSpPr>
        <p:spPr>
          <a:xfrm>
            <a:off x="4524089" y="1988840"/>
            <a:ext cx="1800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ym typeface="Symbol" panose="05050102010706020507" pitchFamily="18" charset="2"/>
              </a:rPr>
              <a:t>    </a:t>
            </a:r>
            <a:endParaRPr lang="zh-CN" altLang="en-US" sz="2400" b="1" dirty="0"/>
          </a:p>
          <a:p>
            <a:r>
              <a:rPr lang="en-US" altLang="zh-CN" sz="2400" b="1" dirty="0">
                <a:sym typeface="Symbol" panose="05050102010706020507" pitchFamily="18" charset="2"/>
              </a:rPr>
              <a:t>     </a:t>
            </a:r>
          </a:p>
          <a:p>
            <a:r>
              <a:rPr lang="en-US" altLang="zh-CN" sz="2400" b="1" dirty="0">
                <a:sym typeface="Symbol" panose="05050102010706020507" pitchFamily="18" charset="2"/>
              </a:rPr>
              <a:t>     </a:t>
            </a:r>
          </a:p>
          <a:p>
            <a:r>
              <a:rPr lang="en-US" altLang="zh-CN" sz="2400" b="1" dirty="0">
                <a:sym typeface="Symbol" panose="05050102010706020507" pitchFamily="18" charset="2"/>
              </a:rPr>
              <a:t>     </a:t>
            </a:r>
            <a:endParaRPr lang="zh-CN" altLang="en-US" sz="2400" b="1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2353338-0F3B-488C-AA96-A1DCCD9A23CE}"/>
              </a:ext>
            </a:extLst>
          </p:cNvPr>
          <p:cNvSpPr txBox="1"/>
          <p:nvPr/>
        </p:nvSpPr>
        <p:spPr>
          <a:xfrm>
            <a:off x="3837729" y="3781010"/>
            <a:ext cx="2160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Linac</a:t>
            </a:r>
            <a:endParaRPr lang="en-US" altLang="zh-CN" dirty="0"/>
          </a:p>
          <a:p>
            <a:r>
              <a:rPr lang="en-US" altLang="zh-CN" dirty="0"/>
              <a:t>Synchrotron</a:t>
            </a:r>
          </a:p>
          <a:p>
            <a:r>
              <a:rPr lang="en-US" altLang="zh-CN" dirty="0"/>
              <a:t>Cyclotron</a:t>
            </a:r>
          </a:p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BA6CBF80-3E68-45FF-8050-8989722E11D0}"/>
              </a:ext>
            </a:extLst>
          </p:cNvPr>
          <p:cNvSpPr/>
          <p:nvPr/>
        </p:nvSpPr>
        <p:spPr>
          <a:xfrm>
            <a:off x="8228984" y="1459562"/>
            <a:ext cx="288032" cy="8173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9090179E-4F94-4E94-B87D-FF0934BBCD57}"/>
              </a:ext>
            </a:extLst>
          </p:cNvPr>
          <p:cNvGrpSpPr/>
          <p:nvPr/>
        </p:nvGrpSpPr>
        <p:grpSpPr>
          <a:xfrm>
            <a:off x="8284112" y="2684335"/>
            <a:ext cx="260160" cy="213131"/>
            <a:chOff x="8773732" y="2649435"/>
            <a:chExt cx="260160" cy="213131"/>
          </a:xfrm>
        </p:grpSpPr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2DBC9BBA-5345-4B76-B4FF-4E0ACEC060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89892" y="2718566"/>
              <a:ext cx="144000" cy="1440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+</a:t>
              </a:r>
              <a:endParaRPr lang="zh-CN" altLang="en-US" sz="1400" dirty="0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B3F7C649-C48A-44C3-A719-BCFA7012D6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73732" y="2712365"/>
              <a:ext cx="144000" cy="1440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+</a:t>
              </a:r>
              <a:endParaRPr lang="zh-CN" altLang="en-US" sz="1400" dirty="0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95F2336C-3F43-4476-BF63-4057A641E4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45748" y="2649435"/>
              <a:ext cx="144000" cy="1440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+</a:t>
              </a:r>
              <a:endParaRPr lang="zh-CN" altLang="en-US" sz="1400" dirty="0"/>
            </a:p>
          </p:txBody>
        </p:sp>
      </p:grp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30A327AC-9F5C-405D-88A2-2CFEA6C169A0}"/>
              </a:ext>
            </a:extLst>
          </p:cNvPr>
          <p:cNvCxnSpPr>
            <a:cxnSpLocks/>
          </p:cNvCxnSpPr>
          <p:nvPr/>
        </p:nvCxnSpPr>
        <p:spPr>
          <a:xfrm flipH="1">
            <a:off x="7116377" y="2802758"/>
            <a:ext cx="1067855" cy="5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弧形 57">
            <a:extLst>
              <a:ext uri="{FF2B5EF4-FFF2-40B4-BE49-F238E27FC236}">
                <a16:creationId xmlns:a16="http://schemas.microsoft.com/office/drawing/2014/main" id="{C583D0E8-5D60-4D22-A78A-D9AB1AB89025}"/>
              </a:ext>
            </a:extLst>
          </p:cNvPr>
          <p:cNvSpPr/>
          <p:nvPr/>
        </p:nvSpPr>
        <p:spPr>
          <a:xfrm rot="696356">
            <a:off x="4050362" y="2599336"/>
            <a:ext cx="4184533" cy="2587214"/>
          </a:xfrm>
          <a:prstGeom prst="arc">
            <a:avLst>
              <a:gd name="adj1" fmla="val 17898249"/>
              <a:gd name="adj2" fmla="val 1999243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DE5A3F52-DAC9-4346-82D2-178AAA6D56AD}"/>
              </a:ext>
            </a:extLst>
          </p:cNvPr>
          <p:cNvSpPr txBox="1"/>
          <p:nvPr/>
        </p:nvSpPr>
        <p:spPr>
          <a:xfrm>
            <a:off x="9228348" y="4872286"/>
            <a:ext cx="2160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C84C18A1-D51F-4961-A745-A992C0F782A5}"/>
              </a:ext>
            </a:extLst>
          </p:cNvPr>
          <p:cNvSpPr txBox="1"/>
          <p:nvPr/>
        </p:nvSpPr>
        <p:spPr>
          <a:xfrm>
            <a:off x="9048328" y="1678738"/>
            <a:ext cx="1800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stationary target</a:t>
            </a:r>
            <a:endParaRPr lang="zh-CN" altLang="en-US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E7DA0D55-5842-4A83-8721-2713190A0B26}"/>
              </a:ext>
            </a:extLst>
          </p:cNvPr>
          <p:cNvSpPr txBox="1"/>
          <p:nvPr/>
        </p:nvSpPr>
        <p:spPr>
          <a:xfrm>
            <a:off x="9003576" y="2532499"/>
            <a:ext cx="2287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Colliding with another high speed beam</a:t>
            </a:r>
            <a:endParaRPr lang="zh-CN" altLang="en-US" dirty="0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564E7466-2997-4A9D-AB41-76086E93E274}"/>
              </a:ext>
            </a:extLst>
          </p:cNvPr>
          <p:cNvSpPr txBox="1"/>
          <p:nvPr/>
        </p:nvSpPr>
        <p:spPr>
          <a:xfrm>
            <a:off x="9120336" y="3741766"/>
            <a:ext cx="23762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Producing synchrotron radiations</a:t>
            </a:r>
            <a:endParaRPr lang="zh-CN" altLang="en-US" dirty="0"/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2B14AC73-E598-4DB6-B2E9-B56F2AC92A33}"/>
              </a:ext>
            </a:extLst>
          </p:cNvPr>
          <p:cNvCxnSpPr>
            <a:cxnSpLocks/>
          </p:cNvCxnSpPr>
          <p:nvPr/>
        </p:nvCxnSpPr>
        <p:spPr>
          <a:xfrm>
            <a:off x="1884112" y="2809136"/>
            <a:ext cx="52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41BC9408-ADE9-45F6-870E-C8620DC4A48E}"/>
              </a:ext>
            </a:extLst>
          </p:cNvPr>
          <p:cNvSpPr txBox="1"/>
          <p:nvPr/>
        </p:nvSpPr>
        <p:spPr>
          <a:xfrm>
            <a:off x="2759400" y="1640986"/>
            <a:ext cx="1608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Electric field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0898C52C-FA88-4ECF-8E98-B0122AC87A75}"/>
              </a:ext>
            </a:extLst>
          </p:cNvPr>
          <p:cNvSpPr txBox="1"/>
          <p:nvPr/>
        </p:nvSpPr>
        <p:spPr>
          <a:xfrm>
            <a:off x="4446425" y="1630247"/>
            <a:ext cx="1608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Magnetic field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861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7 -7.40741E-7 L 0.45521 -0.004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-2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9167E-6 -4.81481E-6 L 0.4552 -0.0046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-2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L 0.45521 -0.0046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E6686C9E-D420-4434-AFD0-063FC5158083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/>
              <a:t>Why accelerators?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D0AED4-7467-44B0-91EE-ABAD3C26A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4220800"/>
            <a:ext cx="2016224" cy="180048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4212B17-8DA8-4BC8-B11F-682BDD2CAC0F}"/>
              </a:ext>
            </a:extLst>
          </p:cNvPr>
          <p:cNvSpPr txBox="1"/>
          <p:nvPr/>
        </p:nvSpPr>
        <p:spPr>
          <a:xfrm>
            <a:off x="348798" y="3860760"/>
            <a:ext cx="4055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Verify and improve the Standard Model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1A55E96-5826-4D4C-B1ED-F3F9F8C07195}"/>
              </a:ext>
            </a:extLst>
          </p:cNvPr>
          <p:cNvSpPr txBox="1"/>
          <p:nvPr/>
        </p:nvSpPr>
        <p:spPr>
          <a:xfrm>
            <a:off x="335360" y="1140046"/>
            <a:ext cx="40324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Huge microscopes for particle physics</a:t>
            </a:r>
          </a:p>
          <a:p>
            <a:r>
              <a:rPr lang="en-US" altLang="zh-CN" dirty="0"/>
              <a:t>(Study smallest constituents of matter and basic forces governing the behavior)</a:t>
            </a:r>
            <a:endParaRPr lang="zh-CN" altLang="en-US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088ED970-0BF8-4333-9072-C68CD4279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80" y="2078466"/>
            <a:ext cx="2568140" cy="156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id="{156C867D-7C80-4D4D-B5FD-927BE34E3CB8}"/>
              </a:ext>
            </a:extLst>
          </p:cNvPr>
          <p:cNvGrpSpPr/>
          <p:nvPr/>
        </p:nvGrpSpPr>
        <p:grpSpPr>
          <a:xfrm>
            <a:off x="4425355" y="2015945"/>
            <a:ext cx="3279402" cy="1804340"/>
            <a:chOff x="4425355" y="2015945"/>
            <a:chExt cx="3279402" cy="1804340"/>
          </a:xfrm>
        </p:grpSpPr>
        <p:pic>
          <p:nvPicPr>
            <p:cNvPr id="26" name="Picture 4" descr="http://lssf.cas.cn/upload/files/2016011310524454HsZDFi.jpg">
              <a:extLst>
                <a:ext uri="{FF2B5EF4-FFF2-40B4-BE49-F238E27FC236}">
                  <a16:creationId xmlns:a16="http://schemas.microsoft.com/office/drawing/2014/main" id="{B87CA942-FB60-4125-BA48-A945A0A02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5355" y="2015945"/>
              <a:ext cx="2952000" cy="18043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1B763415-B7BA-4AEC-836E-B5F486635ABD}"/>
                </a:ext>
              </a:extLst>
            </p:cNvPr>
            <p:cNvSpPr/>
            <p:nvPr/>
          </p:nvSpPr>
          <p:spPr>
            <a:xfrm>
              <a:off x="4437634" y="2124871"/>
              <a:ext cx="326712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ea typeface="黑体" pitchFamily="49" charset="-122"/>
                </a:rPr>
                <a:t>SSRF</a:t>
              </a:r>
              <a:endParaRPr lang="zh-CN" altLang="en-US" sz="1600" dirty="0">
                <a:solidFill>
                  <a:schemeClr val="bg1"/>
                </a:solidFill>
                <a:ea typeface="黑体" pitchFamily="49" charset="-122"/>
              </a:endParaRPr>
            </a:p>
          </p:txBody>
        </p:sp>
      </p:grpSp>
      <p:pic>
        <p:nvPicPr>
          <p:cNvPr id="1032" name="Picture 8">
            <a:extLst>
              <a:ext uri="{FF2B5EF4-FFF2-40B4-BE49-F238E27FC236}">
                <a16:creationId xmlns:a16="http://schemas.microsoft.com/office/drawing/2014/main" id="{BFFAA01E-53BC-41AD-9C98-CAFE52411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634" y="4104177"/>
            <a:ext cx="3054508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2F99CFC7-60D2-4E52-922C-C23796CB2593}"/>
              </a:ext>
            </a:extLst>
          </p:cNvPr>
          <p:cNvSpPr txBox="1"/>
          <p:nvPr/>
        </p:nvSpPr>
        <p:spPr>
          <a:xfrm>
            <a:off x="4295800" y="1124744"/>
            <a:ext cx="62120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Material Research </a:t>
            </a:r>
          </a:p>
          <a:p>
            <a:r>
              <a:rPr lang="en-US" altLang="zh-CN" dirty="0"/>
              <a:t>(Photon Sources/Neutron Sources</a:t>
            </a:r>
          </a:p>
          <a:p>
            <a:r>
              <a:rPr lang="en-US" altLang="zh-CN" dirty="0"/>
              <a:t>Chemistry, biology, medicine…)</a:t>
            </a:r>
            <a:endParaRPr lang="zh-CN" altLang="en-US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DA3FCF3-8C7D-48DB-9B52-065C11CA7ACE}"/>
              </a:ext>
            </a:extLst>
          </p:cNvPr>
          <p:cNvSpPr/>
          <p:nvPr/>
        </p:nvSpPr>
        <p:spPr>
          <a:xfrm>
            <a:off x="4511824" y="4149080"/>
            <a:ext cx="32671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a typeface="黑体" pitchFamily="49" charset="-122"/>
              </a:rPr>
              <a:t>CSNS</a:t>
            </a:r>
            <a:endParaRPr lang="zh-CN" altLang="en-US" sz="160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2DB1D70-54F4-4588-8A49-8020D14DB7C9}"/>
              </a:ext>
            </a:extLst>
          </p:cNvPr>
          <p:cNvSpPr txBox="1"/>
          <p:nvPr/>
        </p:nvSpPr>
        <p:spPr>
          <a:xfrm>
            <a:off x="7984202" y="1103914"/>
            <a:ext cx="3440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Industrial and medical applications</a:t>
            </a:r>
            <a:endParaRPr lang="zh-CN" altLang="en-US" dirty="0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63470D25-61CA-4B45-BE7B-488B2C93B5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8467" y="3980366"/>
            <a:ext cx="2267283" cy="2125578"/>
          </a:xfrm>
          <a:prstGeom prst="rect">
            <a:avLst/>
          </a:prstGeom>
        </p:spPr>
      </p:pic>
      <p:sp>
        <p:nvSpPr>
          <p:cNvPr id="45" name="文本框 44">
            <a:extLst>
              <a:ext uri="{FF2B5EF4-FFF2-40B4-BE49-F238E27FC236}">
                <a16:creationId xmlns:a16="http://schemas.microsoft.com/office/drawing/2014/main" id="{FBAAEEB7-241B-408F-B8DE-21961BDD854C}"/>
              </a:ext>
            </a:extLst>
          </p:cNvPr>
          <p:cNvSpPr txBox="1"/>
          <p:nvPr/>
        </p:nvSpPr>
        <p:spPr>
          <a:xfrm>
            <a:off x="10435997" y="4719989"/>
            <a:ext cx="1645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Varian medical systems</a:t>
            </a:r>
            <a:endParaRPr lang="zh-CN" altLang="en-US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620235BC-56E4-49B7-8ABB-7ABABF21C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377" y="2015945"/>
            <a:ext cx="2553142" cy="178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文本框 46">
            <a:extLst>
              <a:ext uri="{FF2B5EF4-FFF2-40B4-BE49-F238E27FC236}">
                <a16:creationId xmlns:a16="http://schemas.microsoft.com/office/drawing/2014/main" id="{88406137-30CD-496D-A74C-30E1E9E781B4}"/>
              </a:ext>
            </a:extLst>
          </p:cNvPr>
          <p:cNvSpPr txBox="1"/>
          <p:nvPr/>
        </p:nvSpPr>
        <p:spPr>
          <a:xfrm>
            <a:off x="8031374" y="1654400"/>
            <a:ext cx="3105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Container Scanning Machine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850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55B3C19-5E8A-4CE8-B46E-76E0EDE487CB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How did everything begins?</a:t>
            </a:r>
            <a:endParaRPr lang="zh-CN" altLang="en-US" dirty="0">
              <a:latin typeface="+mn-lt"/>
            </a:endParaRPr>
          </a:p>
        </p:txBody>
      </p:sp>
      <p:sp>
        <p:nvSpPr>
          <p:cNvPr id="19" name="Ernest Rutherford…">
            <a:extLst>
              <a:ext uri="{FF2B5EF4-FFF2-40B4-BE49-F238E27FC236}">
                <a16:creationId xmlns:a16="http://schemas.microsoft.com/office/drawing/2014/main" id="{5D7D768C-A25D-43FA-96CA-18D8DBDD0436}"/>
              </a:ext>
            </a:extLst>
          </p:cNvPr>
          <p:cNvSpPr txBox="1">
            <a:spLocks/>
          </p:cNvSpPr>
          <p:nvPr/>
        </p:nvSpPr>
        <p:spPr>
          <a:xfrm>
            <a:off x="887760" y="5229200"/>
            <a:ext cx="3041862" cy="838201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Ernest Rutherford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The father of nuclear science</a:t>
            </a:r>
          </a:p>
        </p:txBody>
      </p:sp>
      <p:pic>
        <p:nvPicPr>
          <p:cNvPr id="20" name="Image" descr="Image">
            <a:extLst>
              <a:ext uri="{FF2B5EF4-FFF2-40B4-BE49-F238E27FC236}">
                <a16:creationId xmlns:a16="http://schemas.microsoft.com/office/drawing/2014/main" id="{0178AC3D-1E82-494E-ACA7-61912F9A4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68" y="2060848"/>
            <a:ext cx="2201518" cy="30243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D1B636-ED68-4EE5-925E-CC23543EA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072" y="2349376"/>
            <a:ext cx="2952328" cy="180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F67848A-004F-4771-95EF-8BC8EB61CD8D}"/>
              </a:ext>
            </a:extLst>
          </p:cNvPr>
          <p:cNvSpPr txBox="1"/>
          <p:nvPr/>
        </p:nvSpPr>
        <p:spPr>
          <a:xfrm>
            <a:off x="3676402" y="4509616"/>
            <a:ext cx="3041862" cy="371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Rutherford atomic model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6EE25FB-6664-4DD1-BC69-8441556C168A}"/>
              </a:ext>
            </a:extLst>
          </p:cNvPr>
          <p:cNvSpPr txBox="1"/>
          <p:nvPr/>
        </p:nvSpPr>
        <p:spPr>
          <a:xfrm>
            <a:off x="6792416" y="2614038"/>
            <a:ext cx="44161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“I have long hoped for a source of positive particles more energetic than those emitted from natural radioactive substances”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AEA7050-0D35-4407-A3D7-CC0FE7F09F0A}"/>
              </a:ext>
            </a:extLst>
          </p:cNvPr>
          <p:cNvSpPr txBox="1"/>
          <p:nvPr/>
        </p:nvSpPr>
        <p:spPr>
          <a:xfrm>
            <a:off x="6936432" y="4292278"/>
            <a:ext cx="421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Starts the race to build accelerators of ever increasing energy, as well as ever higher beam current</a:t>
            </a:r>
            <a:endParaRPr lang="zh-CN" altLang="en-US" dirty="0"/>
          </a:p>
        </p:txBody>
      </p:sp>
      <p:sp>
        <p:nvSpPr>
          <p:cNvPr id="5" name="箭头: 下 4">
            <a:extLst>
              <a:ext uri="{FF2B5EF4-FFF2-40B4-BE49-F238E27FC236}">
                <a16:creationId xmlns:a16="http://schemas.microsoft.com/office/drawing/2014/main" id="{CCDC0E54-FC00-4DAA-A5F6-AC2022625CA5}"/>
              </a:ext>
            </a:extLst>
          </p:cNvPr>
          <p:cNvSpPr/>
          <p:nvPr/>
        </p:nvSpPr>
        <p:spPr>
          <a:xfrm>
            <a:off x="8556612" y="3607457"/>
            <a:ext cx="288032" cy="577272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77B2443-81C6-4C2B-AB80-61245483846A}"/>
              </a:ext>
            </a:extLst>
          </p:cNvPr>
          <p:cNvSpPr txBox="1"/>
          <p:nvPr/>
        </p:nvSpPr>
        <p:spPr>
          <a:xfrm>
            <a:off x="6755963" y="2073901"/>
            <a:ext cx="4356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Reporting to the Royal Society in London: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AFDA76DD-B5C7-4E7E-857D-6ADF40CDE6D5}"/>
              </a:ext>
            </a:extLst>
          </p:cNvPr>
          <p:cNvSpPr txBox="1"/>
          <p:nvPr/>
        </p:nvSpPr>
        <p:spPr>
          <a:xfrm>
            <a:off x="3696072" y="4983545"/>
            <a:ext cx="22923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1800" b="1" dirty="0">
                <a:solidFill>
                  <a:srgbClr val="FF0000"/>
                </a:solidFill>
              </a:rPr>
              <a:t>Nobel price, 1908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08C4B8B-F52D-48BD-A729-C286DE1F0884}"/>
              </a:ext>
            </a:extLst>
          </p:cNvPr>
          <p:cNvSpPr txBox="1"/>
          <p:nvPr/>
        </p:nvSpPr>
        <p:spPr>
          <a:xfrm>
            <a:off x="551384" y="1142211"/>
            <a:ext cx="110892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Before accelerators, experiments on subatomic particles were largely based on natural radioactive sources and cosmic rays.</a:t>
            </a:r>
          </a:p>
        </p:txBody>
      </p:sp>
    </p:spTree>
    <p:extLst>
      <p:ext uri="{BB962C8B-B14F-4D97-AF65-F5344CB8AC3E}">
        <p14:creationId xmlns:p14="http://schemas.microsoft.com/office/powerpoint/2010/main" val="3895952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55B3C19-5E8A-4CE8-B46E-76E0EDE487CB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Different types of accelerators</a:t>
            </a:r>
            <a:endParaRPr lang="zh-CN" altLang="en-US" dirty="0">
              <a:latin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08C4B8B-F52D-48BD-A729-C286DE1F0884}"/>
              </a:ext>
            </a:extLst>
          </p:cNvPr>
          <p:cNvSpPr txBox="1"/>
          <p:nvPr/>
        </p:nvSpPr>
        <p:spPr>
          <a:xfrm>
            <a:off x="5375920" y="5635499"/>
            <a:ext cx="59046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Also many other fancy accelerators not included.</a:t>
            </a:r>
          </a:p>
        </p:txBody>
      </p:sp>
      <p:pic>
        <p:nvPicPr>
          <p:cNvPr id="14" name="Picture 2" descr="Rasmus Ischebeck/Media/Accelerator Physics/Advanced Accelerator Concepts/ Livingston Plot/Livingston Plot 1">
            <a:extLst>
              <a:ext uri="{FF2B5EF4-FFF2-40B4-BE49-F238E27FC236}">
                <a16:creationId xmlns:a16="http://schemas.microsoft.com/office/drawing/2014/main" id="{8F95B71C-2564-4316-A641-B1E3BD3C7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196752"/>
            <a:ext cx="3528392" cy="443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79FB339-F06F-4B17-98CB-79384C177F52}"/>
              </a:ext>
            </a:extLst>
          </p:cNvPr>
          <p:cNvSpPr txBox="1"/>
          <p:nvPr/>
        </p:nvSpPr>
        <p:spPr>
          <a:xfrm>
            <a:off x="1343472" y="1268760"/>
            <a:ext cx="1895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+mn-lt"/>
              </a:rPr>
              <a:t>Livingston plot</a:t>
            </a:r>
            <a:endParaRPr lang="zh-CN" altLang="en-US" dirty="0">
              <a:latin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3CFA5B1-941F-4AA5-A5FE-C3A348C2B577}"/>
              </a:ext>
            </a:extLst>
          </p:cNvPr>
          <p:cNvSpPr txBox="1"/>
          <p:nvPr/>
        </p:nvSpPr>
        <p:spPr>
          <a:xfrm>
            <a:off x="432959" y="5707507"/>
            <a:ext cx="50869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Originally produced by M. Stanley Livingston in 1954</a:t>
            </a:r>
            <a:endParaRPr lang="zh-CN" altLang="en-US" sz="1600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D3120EF-3B29-4A59-BF05-9F1D27FAE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7808" y="1375317"/>
            <a:ext cx="1656184" cy="214551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8C4E5014-50FC-4824-8D0C-12C5AE430688}"/>
              </a:ext>
            </a:extLst>
          </p:cNvPr>
          <p:cNvSpPr txBox="1"/>
          <p:nvPr/>
        </p:nvSpPr>
        <p:spPr>
          <a:xfrm>
            <a:off x="4068146" y="964818"/>
            <a:ext cx="2615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+mn-lt"/>
              </a:rPr>
              <a:t>Electrostatic Accelerators</a:t>
            </a:r>
            <a:endParaRPr lang="zh-CN" altLang="en-US" dirty="0">
              <a:latin typeface="+mn-lt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25F669E1-926F-4E82-AC64-BDEF99B62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413" y="1330702"/>
            <a:ext cx="1447710" cy="2190126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929170B3-98B8-4E71-84AF-C7D5D31AC5EF}"/>
              </a:ext>
            </a:extLst>
          </p:cNvPr>
          <p:cNvSpPr txBox="1"/>
          <p:nvPr/>
        </p:nvSpPr>
        <p:spPr>
          <a:xfrm>
            <a:off x="4511824" y="3603863"/>
            <a:ext cx="60968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Betatrons</a:t>
            </a:r>
            <a:endParaRPr lang="en-US" altLang="zh-CN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82C61B9-A1DC-4FB3-ACAE-CA5EAB50AC44}"/>
              </a:ext>
            </a:extLst>
          </p:cNvPr>
          <p:cNvSpPr txBox="1"/>
          <p:nvPr/>
        </p:nvSpPr>
        <p:spPr>
          <a:xfrm>
            <a:off x="6762420" y="955622"/>
            <a:ext cx="1175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Cyclotrons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A44C999-1519-427A-AC39-56DD7AD41A2E}"/>
              </a:ext>
            </a:extLst>
          </p:cNvPr>
          <p:cNvSpPr txBox="1"/>
          <p:nvPr/>
        </p:nvSpPr>
        <p:spPr>
          <a:xfrm>
            <a:off x="9134416" y="996417"/>
            <a:ext cx="22901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Linear accelerators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93F7071-C610-4784-8A21-B3A500789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332" y="1510313"/>
            <a:ext cx="3277300" cy="177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3D0E7185-57F1-4859-BA63-BA1F3D3DD2A9}"/>
              </a:ext>
            </a:extLst>
          </p:cNvPr>
          <p:cNvSpPr txBox="1"/>
          <p:nvPr/>
        </p:nvSpPr>
        <p:spPr>
          <a:xfrm>
            <a:off x="6600056" y="3569076"/>
            <a:ext cx="60968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Synchrotrons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E463924E-3E3C-4599-97B9-411E277A912A}"/>
              </a:ext>
            </a:extLst>
          </p:cNvPr>
          <p:cNvSpPr txBox="1"/>
          <p:nvPr/>
        </p:nvSpPr>
        <p:spPr>
          <a:xfrm>
            <a:off x="9264352" y="3540443"/>
            <a:ext cx="12661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Colliders</a:t>
            </a:r>
            <a:endParaRPr lang="zh-CN" altLang="en-US" dirty="0"/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11C2AD3E-8E77-4E2C-8D2E-683B11905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479" y="3929341"/>
            <a:ext cx="2376264" cy="170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B161C7EB-3B64-4A7E-A12E-C059F99FB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3982693"/>
            <a:ext cx="2040651" cy="157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353DEEBF-525A-4F06-AAF0-12C2D39876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2632" y="3982693"/>
            <a:ext cx="2236068" cy="164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19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Electrostatic Accelerators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846491" y="1446025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C5360C0-93BB-4616-9A0B-CBE9A7504348}"/>
              </a:ext>
            </a:extLst>
          </p:cNvPr>
          <p:cNvSpPr txBox="1"/>
          <p:nvPr/>
        </p:nvSpPr>
        <p:spPr>
          <a:xfrm>
            <a:off x="1199456" y="4697234"/>
            <a:ext cx="93192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Static voltage accelerator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Simple concept is using electric field to increase the speed of a charged particle</a:t>
            </a:r>
          </a:p>
          <a:p>
            <a:pPr marL="285750" indent="-28575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Energy gain of an elementary charge: 1eV=e*1Volt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42E6AB56-2878-4F05-9F98-3E81AD98D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1407898"/>
            <a:ext cx="6336704" cy="285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44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3D3001C-458B-4FD3-8951-21DA08E35AB1}"/>
              </a:ext>
            </a:extLst>
          </p:cNvPr>
          <p:cNvSpPr txBox="1">
            <a:spLocks/>
          </p:cNvSpPr>
          <p:nvPr/>
        </p:nvSpPr>
        <p:spPr>
          <a:xfrm>
            <a:off x="1097280" y="286604"/>
            <a:ext cx="9348470" cy="81731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+mn-lt"/>
              </a:rPr>
              <a:t>Early Electrostatic Accelerators</a:t>
            </a:r>
            <a:endParaRPr lang="zh-CN" altLang="en-US" dirty="0">
              <a:latin typeface="+mn-lt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FC441B-F967-43E3-AE71-CCCD7F004576}"/>
              </a:ext>
            </a:extLst>
          </p:cNvPr>
          <p:cNvSpPr txBox="1">
            <a:spLocks/>
          </p:cNvSpPr>
          <p:nvPr/>
        </p:nvSpPr>
        <p:spPr>
          <a:xfrm>
            <a:off x="739037" y="1196752"/>
            <a:ext cx="10499017" cy="4812637"/>
          </a:xfrm>
          <a:prstGeom prst="rect">
            <a:avLst/>
          </a:prstGeom>
        </p:spPr>
        <p:txBody>
          <a:bodyPr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47ADB1A-B042-407B-8800-1DA5A8CA6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173" y="2551923"/>
            <a:ext cx="2392583" cy="309948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AC9DD65-660E-4A9A-A244-99D467626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40" y="2552959"/>
            <a:ext cx="1984425" cy="3099483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2A017E40-3C7E-4161-8FF0-405B9AF73769}"/>
              </a:ext>
            </a:extLst>
          </p:cNvPr>
          <p:cNvSpPr txBox="1"/>
          <p:nvPr/>
        </p:nvSpPr>
        <p:spPr>
          <a:xfrm>
            <a:off x="616282" y="1165244"/>
            <a:ext cx="915212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In the 1930s, Cockcroft, Walton and Graaff pushed this simple idea to high voltages.</a:t>
            </a:r>
          </a:p>
          <a:p>
            <a:endParaRPr lang="en-US" altLang="zh-CN" sz="1400" dirty="0"/>
          </a:p>
          <a:p>
            <a:r>
              <a:rPr lang="en-US" altLang="zh-CN" sz="2000" dirty="0"/>
              <a:t>Cockcroft-Walton accelerator</a:t>
            </a:r>
          </a:p>
          <a:p>
            <a:r>
              <a:rPr lang="en-US" altLang="zh-CN" sz="2000" dirty="0"/>
              <a:t>Single passage: 160~700keV</a:t>
            </a:r>
            <a:endParaRPr lang="zh-CN" altLang="en-US" sz="20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10A417E-BF2B-45E2-8004-CA31CA3BA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0992" y="4059304"/>
            <a:ext cx="1332946" cy="160194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6932803-377C-4E2F-83C4-132416B05C52}"/>
              </a:ext>
            </a:extLst>
          </p:cNvPr>
          <p:cNvSpPr txBox="1"/>
          <p:nvPr/>
        </p:nvSpPr>
        <p:spPr>
          <a:xfrm>
            <a:off x="5591944" y="1944960"/>
            <a:ext cx="60948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r>
              <a:rPr lang="en-US" altLang="zh-CN" sz="2000" dirty="0"/>
              <a:t>Based on the idea of voltage multiplying column.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n"/>
            </a:pPr>
            <a:endParaRPr lang="zh-CN" altLang="en-US" sz="20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82DAC73-BFFF-4C59-ADC9-90C714BB2BDC}"/>
              </a:ext>
            </a:extLst>
          </p:cNvPr>
          <p:cNvSpPr txBox="1"/>
          <p:nvPr/>
        </p:nvSpPr>
        <p:spPr>
          <a:xfrm>
            <a:off x="6092584" y="2770888"/>
            <a:ext cx="4611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ct val="70000"/>
            </a:pPr>
            <a:r>
              <a:rPr lang="en-US" altLang="zh-CN" sz="1800" dirty="0"/>
              <a:t>Normal alternating current was first rectified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B056E4B-8B83-4A75-83C1-44E08FD240F1}"/>
              </a:ext>
            </a:extLst>
          </p:cNvPr>
          <p:cNvSpPr txBox="1"/>
          <p:nvPr/>
        </p:nvSpPr>
        <p:spPr>
          <a:xfrm>
            <a:off x="6073573" y="3370703"/>
            <a:ext cx="4611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Apply the current to a number of condensers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26521B2-D039-4BE4-AEE8-A00EC6C9EF52}"/>
              </a:ext>
            </a:extLst>
          </p:cNvPr>
          <p:cNvSpPr txBox="1"/>
          <p:nvPr/>
        </p:nvSpPr>
        <p:spPr>
          <a:xfrm>
            <a:off x="6546873" y="3963102"/>
            <a:ext cx="378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Connect the condensers in series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83CD540-D128-4CD0-A17A-08C3BA5B8B4C}"/>
              </a:ext>
            </a:extLst>
          </p:cNvPr>
          <p:cNvSpPr txBox="1"/>
          <p:nvPr/>
        </p:nvSpPr>
        <p:spPr>
          <a:xfrm>
            <a:off x="6405903" y="4555501"/>
            <a:ext cx="3784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Connect to an accelerating column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A79C7B9-3DE2-458D-8DAC-DBD5F7C742E3}"/>
              </a:ext>
            </a:extLst>
          </p:cNvPr>
          <p:cNvSpPr txBox="1"/>
          <p:nvPr/>
        </p:nvSpPr>
        <p:spPr>
          <a:xfrm>
            <a:off x="7251174" y="5147900"/>
            <a:ext cx="258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Accelerate particles</a:t>
            </a:r>
            <a:endParaRPr lang="zh-CN" altLang="en-US" dirty="0"/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4CEA4918-9931-47A0-93FA-41ADC3C590F1}"/>
              </a:ext>
            </a:extLst>
          </p:cNvPr>
          <p:cNvSpPr/>
          <p:nvPr/>
        </p:nvSpPr>
        <p:spPr>
          <a:xfrm rot="5400000">
            <a:off x="8007158" y="3090064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784761C2-E32B-4C0D-8F36-3D253810F6DA}"/>
              </a:ext>
            </a:extLst>
          </p:cNvPr>
          <p:cNvSpPr/>
          <p:nvPr/>
        </p:nvSpPr>
        <p:spPr>
          <a:xfrm rot="5400000">
            <a:off x="8004248" y="3743032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箭头: 右 23">
            <a:extLst>
              <a:ext uri="{FF2B5EF4-FFF2-40B4-BE49-F238E27FC236}">
                <a16:creationId xmlns:a16="http://schemas.microsoft.com/office/drawing/2014/main" id="{87692153-4529-4725-ADA6-B8F3BAF9FDF2}"/>
              </a:ext>
            </a:extLst>
          </p:cNvPr>
          <p:cNvSpPr/>
          <p:nvPr/>
        </p:nvSpPr>
        <p:spPr>
          <a:xfrm rot="5400000">
            <a:off x="8004248" y="4319096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箭头: 右 24">
            <a:extLst>
              <a:ext uri="{FF2B5EF4-FFF2-40B4-BE49-F238E27FC236}">
                <a16:creationId xmlns:a16="http://schemas.microsoft.com/office/drawing/2014/main" id="{325F1339-C62A-4FAD-8A89-423C7583B5C9}"/>
              </a:ext>
            </a:extLst>
          </p:cNvPr>
          <p:cNvSpPr/>
          <p:nvPr/>
        </p:nvSpPr>
        <p:spPr>
          <a:xfrm rot="5400000">
            <a:off x="8004248" y="4895160"/>
            <a:ext cx="324000" cy="324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51962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Personalizzati 3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Personalizzati 3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33573</TotalTime>
  <Words>2390</Words>
  <Application>Microsoft Office PowerPoint</Application>
  <DocSecurity>0</DocSecurity>
  <PresentationFormat>宽屏</PresentationFormat>
  <Paragraphs>384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3" baseType="lpstr">
      <vt:lpstr>CharisSIL</vt:lpstr>
      <vt:lpstr>GillSans</vt:lpstr>
      <vt:lpstr>Google Sans</vt:lpstr>
      <vt:lpstr>等线</vt:lpstr>
      <vt:lpstr>Arial</vt:lpstr>
      <vt:lpstr>Calibri</vt:lpstr>
      <vt:lpstr>Calibri Light</vt:lpstr>
      <vt:lpstr>Cambria Math</vt:lpstr>
      <vt:lpstr>Open Sans</vt:lpstr>
      <vt:lpstr>Poppins</vt:lpstr>
      <vt:lpstr>Symbol</vt:lpstr>
      <vt:lpstr>Times New Roman</vt:lpstr>
      <vt:lpstr>Wingdings</vt:lpstr>
      <vt:lpstr>Custom Design</vt:lpstr>
      <vt:lpstr>1_Custom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rizky fauzan</dc:creator>
  <cp:keywords/>
  <dc:description/>
  <cp:lastModifiedBy>wangn@ihep.ac.cn</cp:lastModifiedBy>
  <cp:revision>1235</cp:revision>
  <dcterms:created xsi:type="dcterms:W3CDTF">2019-01-25T12:29:41Z</dcterms:created>
  <dcterms:modified xsi:type="dcterms:W3CDTF">2023-05-06T02:52:00Z</dcterms:modified>
  <cp:category/>
  <dc:identifier/>
  <cp:contentStatus/>
  <dc:language/>
  <cp:version/>
</cp:coreProperties>
</file>