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media/media1.gif" ContentType="video/unknown"/>
  <Override PartName="/ppt/tags/tag1.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1"/>
  </p:sldMasterIdLst>
  <p:notesMasterIdLst>
    <p:notesMasterId r:id="rId68"/>
  </p:notesMasterIdLst>
  <p:handoutMasterIdLst>
    <p:handoutMasterId r:id="rId69"/>
  </p:handoutMasterIdLst>
  <p:sldIdLst>
    <p:sldId id="256" r:id="rId2"/>
    <p:sldId id="352" r:id="rId3"/>
    <p:sldId id="257" r:id="rId4"/>
    <p:sldId id="361" r:id="rId5"/>
    <p:sldId id="350" r:id="rId6"/>
    <p:sldId id="259" r:id="rId7"/>
    <p:sldId id="295" r:id="rId8"/>
    <p:sldId id="278" r:id="rId9"/>
    <p:sldId id="279" r:id="rId10"/>
    <p:sldId id="280" r:id="rId11"/>
    <p:sldId id="281" r:id="rId12"/>
    <p:sldId id="307" r:id="rId13"/>
    <p:sldId id="353" r:id="rId14"/>
    <p:sldId id="354" r:id="rId15"/>
    <p:sldId id="355" r:id="rId16"/>
    <p:sldId id="356" r:id="rId17"/>
    <p:sldId id="358" r:id="rId18"/>
    <p:sldId id="338" r:id="rId19"/>
    <p:sldId id="283" r:id="rId20"/>
    <p:sldId id="285" r:id="rId21"/>
    <p:sldId id="284" r:id="rId22"/>
    <p:sldId id="286" r:id="rId23"/>
    <p:sldId id="309" r:id="rId24"/>
    <p:sldId id="308" r:id="rId25"/>
    <p:sldId id="362" r:id="rId26"/>
    <p:sldId id="360" r:id="rId27"/>
    <p:sldId id="288" r:id="rId28"/>
    <p:sldId id="306" r:id="rId29"/>
    <p:sldId id="329" r:id="rId30"/>
    <p:sldId id="330" r:id="rId31"/>
    <p:sldId id="331" r:id="rId32"/>
    <p:sldId id="374" r:id="rId33"/>
    <p:sldId id="290" r:id="rId34"/>
    <p:sldId id="292" r:id="rId35"/>
    <p:sldId id="328" r:id="rId36"/>
    <p:sldId id="294" r:id="rId37"/>
    <p:sldId id="367" r:id="rId38"/>
    <p:sldId id="258" r:id="rId39"/>
    <p:sldId id="261" r:id="rId40"/>
    <p:sldId id="366" r:id="rId41"/>
    <p:sldId id="260" r:id="rId42"/>
    <p:sldId id="296" r:id="rId43"/>
    <p:sldId id="368" r:id="rId44"/>
    <p:sldId id="332" r:id="rId45"/>
    <p:sldId id="364" r:id="rId46"/>
    <p:sldId id="318" r:id="rId47"/>
    <p:sldId id="324" r:id="rId48"/>
    <p:sldId id="270" r:id="rId49"/>
    <p:sldId id="262" r:id="rId50"/>
    <p:sldId id="274" r:id="rId51"/>
    <p:sldId id="265" r:id="rId52"/>
    <p:sldId id="266" r:id="rId53"/>
    <p:sldId id="343" r:id="rId54"/>
    <p:sldId id="373" r:id="rId55"/>
    <p:sldId id="269" r:id="rId56"/>
    <p:sldId id="322" r:id="rId57"/>
    <p:sldId id="312" r:id="rId58"/>
    <p:sldId id="369" r:id="rId59"/>
    <p:sldId id="342" r:id="rId60"/>
    <p:sldId id="370" r:id="rId61"/>
    <p:sldId id="371" r:id="rId62"/>
    <p:sldId id="372" r:id="rId63"/>
    <p:sldId id="349" r:id="rId64"/>
    <p:sldId id="348" r:id="rId65"/>
    <p:sldId id="333" r:id="rId66"/>
    <p:sldId id="347" r:id="rId67"/>
  </p:sldIdLst>
  <p:sldSz cx="9144000" cy="6858000" type="screen4x3"/>
  <p:notesSz cx="6400800" cy="8686800"/>
  <p:embeddedFontLst>
    <p:embeddedFont>
      <p:font typeface="Arial Unicode MS" panose="020B0604020202020204" pitchFamily="34" charset="-128"/>
      <p:regular r:id="rId70"/>
    </p:embeddedFont>
    <p:embeddedFont>
      <p:font typeface="Calibri" panose="020F0502020204030204" pitchFamily="34" charset="0"/>
      <p:regular r:id="rId71"/>
      <p:bold r:id="rId72"/>
      <p:italic r:id="rId73"/>
      <p:boldItalic r:id="rId74"/>
    </p:embeddedFont>
    <p:embeddedFont>
      <p:font typeface="Constantia" panose="02030602050306030303" pitchFamily="18" charset="0"/>
      <p:regular r:id="rId75"/>
      <p:bold r:id="rId76"/>
      <p:italic r:id="rId77"/>
      <p:boldItalic r:id="rId78"/>
    </p:embeddedFont>
    <p:embeddedFont>
      <p:font typeface="Webdings" panose="05030102010509060703" pitchFamily="18" charset="2"/>
      <p:regular r:id="rId79"/>
    </p:embeddedFont>
    <p:embeddedFont>
      <p:font typeface="Wingdings 2" panose="05020102010507070707" pitchFamily="18" charset="2"/>
      <p:regular r:id="rId80"/>
    </p:embeddedFont>
    <p:embeddedFont>
      <p:font typeface="Wingdings 3" panose="05040102010807070707" pitchFamily="18" charset="2"/>
      <p:regular r:id="rId8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guide id="3" orient="horz" pos="2736" userDrawn="1">
          <p15:clr>
            <a:srgbClr val="A4A3A4"/>
          </p15:clr>
        </p15:guide>
        <p15:guide id="4" pos="201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F3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66" autoAdjust="0"/>
    <p:restoredTop sz="92990" autoAdjust="0"/>
  </p:normalViewPr>
  <p:slideViewPr>
    <p:cSldViewPr>
      <p:cViewPr varScale="1">
        <p:scale>
          <a:sx n="114" d="100"/>
          <a:sy n="114" d="100"/>
        </p:scale>
        <p:origin x="876" y="102"/>
      </p:cViewPr>
      <p:guideLst>
        <p:guide orient="horz" pos="2160"/>
        <p:guide pos="2880"/>
      </p:guideLst>
    </p:cSldViewPr>
  </p:slideViewPr>
  <p:outlineViewPr>
    <p:cViewPr>
      <p:scale>
        <a:sx n="33" d="100"/>
        <a:sy n="33" d="100"/>
      </p:scale>
      <p:origin x="0" y="581"/>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4" d="100"/>
          <a:sy n="74" d="100"/>
        </p:scale>
        <p:origin x="-2851" y="-77"/>
      </p:cViewPr>
      <p:guideLst>
        <p:guide orient="horz" pos="2880"/>
        <p:guide pos="2160"/>
        <p:guide orient="horz" pos="2736"/>
        <p:guide pos="2016"/>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5.fntdata"/><Relationship Id="rId79" Type="http://schemas.openxmlformats.org/officeDocument/2006/relationships/font" Target="fonts/font10.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77"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3.fntdata"/><Relationship Id="rId80" Type="http://schemas.openxmlformats.org/officeDocument/2006/relationships/font" Target="fonts/font11.fntdata"/><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1.fntdata"/><Relationship Id="rId75" Type="http://schemas.openxmlformats.org/officeDocument/2006/relationships/font" Target="fonts/font6.fntdata"/><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4.fntdata"/><Relationship Id="rId78" Type="http://schemas.openxmlformats.org/officeDocument/2006/relationships/font" Target="fonts/font9.fntdata"/><Relationship Id="rId8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7.fntdata"/><Relationship Id="rId7" Type="http://schemas.openxmlformats.org/officeDocument/2006/relationships/slide" Target="slides/slide6.xml"/><Relationship Id="rId71" Type="http://schemas.openxmlformats.org/officeDocument/2006/relationships/font" Target="fonts/font2.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AC8A3B-F74D-43F9-9F0C-071E4C8B164A}" type="doc">
      <dgm:prSet loTypeId="urn:microsoft.com/office/officeart/2005/8/layout/gear1" loCatId="process" qsTypeId="urn:microsoft.com/office/officeart/2005/8/quickstyle/simple1" qsCatId="simple" csTypeId="urn:microsoft.com/office/officeart/2005/8/colors/accent1_2" csCatId="accent1" phldr="1"/>
      <dgm:spPr/>
      <dgm:t>
        <a:bodyPr/>
        <a:lstStyle/>
        <a:p>
          <a:endParaRPr lang="en-US"/>
        </a:p>
      </dgm:t>
    </dgm:pt>
    <dgm:pt modelId="{57512994-94F6-4AD9-AF3F-B7D85AA661A8}">
      <dgm:prSet phldrT="[Text]" custT="1"/>
      <dgm:spPr/>
      <dgm:t>
        <a:bodyPr/>
        <a:lstStyle/>
        <a:p>
          <a:r>
            <a:rPr lang="en-US" sz="1600" b="1">
              <a:solidFill>
                <a:srgbClr val="00B050"/>
              </a:solidFill>
            </a:rPr>
            <a:t>upload</a:t>
          </a:r>
        </a:p>
      </dgm:t>
    </dgm:pt>
    <dgm:pt modelId="{176A71D4-E0E8-4F04-9CC3-1AB821A978EE}" type="parTrans" cxnId="{3CB8FA33-6587-443D-87DF-1570FFB5B72E}">
      <dgm:prSet/>
      <dgm:spPr/>
      <dgm:t>
        <a:bodyPr/>
        <a:lstStyle/>
        <a:p>
          <a:endParaRPr lang="en-US"/>
        </a:p>
      </dgm:t>
    </dgm:pt>
    <dgm:pt modelId="{65D5F893-7F68-4F9D-AA63-63FD5E5961DB}" type="sibTrans" cxnId="{3CB8FA33-6587-443D-87DF-1570FFB5B72E}">
      <dgm:prSet/>
      <dgm:spPr/>
      <dgm:t>
        <a:bodyPr/>
        <a:lstStyle/>
        <a:p>
          <a:endParaRPr lang="en-US"/>
        </a:p>
      </dgm:t>
    </dgm:pt>
    <dgm:pt modelId="{13E34161-85DC-436A-B94A-C8811D9AB2C4}">
      <dgm:prSet phldrT="[Text]" custT="1"/>
      <dgm:spPr/>
      <dgm:t>
        <a:bodyPr/>
        <a:lstStyle/>
        <a:p>
          <a:r>
            <a:rPr lang="en-US" sz="1400" b="1">
              <a:solidFill>
                <a:srgbClr val="FFC000"/>
              </a:solidFill>
            </a:rPr>
            <a:t>check</a:t>
          </a:r>
        </a:p>
      </dgm:t>
    </dgm:pt>
    <dgm:pt modelId="{8E660BCA-AA70-4F31-9F09-8C277B3063B4}" type="parTrans" cxnId="{92FED24A-A28D-4FDC-88D5-77E70F1EB946}">
      <dgm:prSet/>
      <dgm:spPr/>
      <dgm:t>
        <a:bodyPr/>
        <a:lstStyle/>
        <a:p>
          <a:endParaRPr lang="en-US"/>
        </a:p>
      </dgm:t>
    </dgm:pt>
    <dgm:pt modelId="{0CBE6845-DC89-40AC-A4B5-7332D695D203}" type="sibTrans" cxnId="{92FED24A-A28D-4FDC-88D5-77E70F1EB946}">
      <dgm:prSet/>
      <dgm:spPr/>
      <dgm:t>
        <a:bodyPr/>
        <a:lstStyle/>
        <a:p>
          <a:endParaRPr lang="en-US"/>
        </a:p>
      </dgm:t>
    </dgm:pt>
    <dgm:pt modelId="{DD3ED03D-378C-4BD8-AC3F-CF52D5DA05DD}">
      <dgm:prSet phldrT="[Text]"/>
      <dgm:spPr/>
      <dgm:t>
        <a:bodyPr/>
        <a:lstStyle/>
        <a:p>
          <a:r>
            <a:rPr lang="en-US" b="1" dirty="0">
              <a:solidFill>
                <a:schemeClr val="bg1"/>
              </a:solidFill>
            </a:rPr>
            <a:t>download</a:t>
          </a:r>
        </a:p>
      </dgm:t>
    </dgm:pt>
    <dgm:pt modelId="{8231EB9D-AE9C-4C9B-9662-B90564AE7B90}" type="parTrans" cxnId="{AE83DF27-4D89-4C28-9EDE-CE2B00DE22E4}">
      <dgm:prSet/>
      <dgm:spPr/>
      <dgm:t>
        <a:bodyPr/>
        <a:lstStyle/>
        <a:p>
          <a:endParaRPr lang="en-US"/>
        </a:p>
      </dgm:t>
    </dgm:pt>
    <dgm:pt modelId="{CDF291EA-3A84-40E8-A77C-C27E291D0F37}" type="sibTrans" cxnId="{AE83DF27-4D89-4C28-9EDE-CE2B00DE22E4}">
      <dgm:prSet/>
      <dgm:spPr/>
      <dgm:t>
        <a:bodyPr/>
        <a:lstStyle/>
        <a:p>
          <a:endParaRPr lang="en-US"/>
        </a:p>
      </dgm:t>
    </dgm:pt>
    <dgm:pt modelId="{393307C4-7BAF-43B1-B2EE-C8A61DF323A0}" type="pres">
      <dgm:prSet presAssocID="{CEAC8A3B-F74D-43F9-9F0C-071E4C8B164A}" presName="composite" presStyleCnt="0">
        <dgm:presLayoutVars>
          <dgm:chMax val="3"/>
          <dgm:animLvl val="lvl"/>
          <dgm:resizeHandles val="exact"/>
        </dgm:presLayoutVars>
      </dgm:prSet>
      <dgm:spPr/>
    </dgm:pt>
    <dgm:pt modelId="{1279A69A-7802-4650-BDAF-B6F4BB6C0EA8}" type="pres">
      <dgm:prSet presAssocID="{57512994-94F6-4AD9-AF3F-B7D85AA661A8}" presName="gear1" presStyleLbl="node1" presStyleIdx="0" presStyleCnt="3">
        <dgm:presLayoutVars>
          <dgm:chMax val="1"/>
          <dgm:bulletEnabled val="1"/>
        </dgm:presLayoutVars>
      </dgm:prSet>
      <dgm:spPr/>
    </dgm:pt>
    <dgm:pt modelId="{CC624350-8189-48B7-AC50-21A9C945D526}" type="pres">
      <dgm:prSet presAssocID="{57512994-94F6-4AD9-AF3F-B7D85AA661A8}" presName="gear1srcNode" presStyleLbl="node1" presStyleIdx="0" presStyleCnt="3"/>
      <dgm:spPr/>
    </dgm:pt>
    <dgm:pt modelId="{D3B60458-3BEF-44B6-93AE-F54DB239AF34}" type="pres">
      <dgm:prSet presAssocID="{57512994-94F6-4AD9-AF3F-B7D85AA661A8}" presName="gear1dstNode" presStyleLbl="node1" presStyleIdx="0" presStyleCnt="3"/>
      <dgm:spPr/>
    </dgm:pt>
    <dgm:pt modelId="{7BB35BFF-1EB2-4C70-BED1-8A01569946C6}" type="pres">
      <dgm:prSet presAssocID="{13E34161-85DC-436A-B94A-C8811D9AB2C4}" presName="gear2" presStyleLbl="node1" presStyleIdx="1" presStyleCnt="3">
        <dgm:presLayoutVars>
          <dgm:chMax val="1"/>
          <dgm:bulletEnabled val="1"/>
        </dgm:presLayoutVars>
      </dgm:prSet>
      <dgm:spPr/>
    </dgm:pt>
    <dgm:pt modelId="{012A320C-FBE0-477E-AB2C-F93627E01F19}" type="pres">
      <dgm:prSet presAssocID="{13E34161-85DC-436A-B94A-C8811D9AB2C4}" presName="gear2srcNode" presStyleLbl="node1" presStyleIdx="1" presStyleCnt="3"/>
      <dgm:spPr/>
    </dgm:pt>
    <dgm:pt modelId="{E20A666B-5D47-48FA-A462-AF4D7DAB7E97}" type="pres">
      <dgm:prSet presAssocID="{13E34161-85DC-436A-B94A-C8811D9AB2C4}" presName="gear2dstNode" presStyleLbl="node1" presStyleIdx="1" presStyleCnt="3"/>
      <dgm:spPr/>
    </dgm:pt>
    <dgm:pt modelId="{C4F041AE-0362-4AA7-A123-5D86166E89CD}" type="pres">
      <dgm:prSet presAssocID="{DD3ED03D-378C-4BD8-AC3F-CF52D5DA05DD}" presName="gear3" presStyleLbl="node1" presStyleIdx="2" presStyleCnt="3"/>
      <dgm:spPr/>
    </dgm:pt>
    <dgm:pt modelId="{684A698D-60D2-4275-AA22-2D9A1E31258F}" type="pres">
      <dgm:prSet presAssocID="{DD3ED03D-378C-4BD8-AC3F-CF52D5DA05DD}" presName="gear3tx" presStyleLbl="node1" presStyleIdx="2" presStyleCnt="3">
        <dgm:presLayoutVars>
          <dgm:chMax val="1"/>
          <dgm:bulletEnabled val="1"/>
        </dgm:presLayoutVars>
      </dgm:prSet>
      <dgm:spPr/>
    </dgm:pt>
    <dgm:pt modelId="{2567A7A2-C2FC-4646-BE31-DDD6056F3EFD}" type="pres">
      <dgm:prSet presAssocID="{DD3ED03D-378C-4BD8-AC3F-CF52D5DA05DD}" presName="gear3srcNode" presStyleLbl="node1" presStyleIdx="2" presStyleCnt="3"/>
      <dgm:spPr/>
    </dgm:pt>
    <dgm:pt modelId="{DDE6541C-A991-4168-B033-2D7D25B95319}" type="pres">
      <dgm:prSet presAssocID="{DD3ED03D-378C-4BD8-AC3F-CF52D5DA05DD}" presName="gear3dstNode" presStyleLbl="node1" presStyleIdx="2" presStyleCnt="3"/>
      <dgm:spPr/>
    </dgm:pt>
    <dgm:pt modelId="{20EC2600-0191-4CD9-B5AD-3D96F547FFA2}" type="pres">
      <dgm:prSet presAssocID="{65D5F893-7F68-4F9D-AA63-63FD5E5961DB}" presName="connector1" presStyleLbl="sibTrans2D1" presStyleIdx="0" presStyleCnt="3"/>
      <dgm:spPr/>
    </dgm:pt>
    <dgm:pt modelId="{9D64483E-7CE3-4720-AB4D-C3A7BB5A872D}" type="pres">
      <dgm:prSet presAssocID="{0CBE6845-DC89-40AC-A4B5-7332D695D203}" presName="connector2" presStyleLbl="sibTrans2D1" presStyleIdx="1" presStyleCnt="3"/>
      <dgm:spPr/>
    </dgm:pt>
    <dgm:pt modelId="{5F196B24-1F05-49DB-B425-7C2180930F89}" type="pres">
      <dgm:prSet presAssocID="{CDF291EA-3A84-40E8-A77C-C27E291D0F37}" presName="connector3" presStyleLbl="sibTrans2D1" presStyleIdx="2" presStyleCnt="3"/>
      <dgm:spPr/>
    </dgm:pt>
  </dgm:ptLst>
  <dgm:cxnLst>
    <dgm:cxn modelId="{DDA9291E-8E4A-4A2A-AE5A-9A95D8F10BD9}" type="presOf" srcId="{DD3ED03D-378C-4BD8-AC3F-CF52D5DA05DD}" destId="{2567A7A2-C2FC-4646-BE31-DDD6056F3EFD}" srcOrd="2" destOrd="0" presId="urn:microsoft.com/office/officeart/2005/8/layout/gear1"/>
    <dgm:cxn modelId="{58BB1A25-7E7D-4170-90F0-FA4103B783B0}" type="presOf" srcId="{13E34161-85DC-436A-B94A-C8811D9AB2C4}" destId="{E20A666B-5D47-48FA-A462-AF4D7DAB7E97}" srcOrd="2" destOrd="0" presId="urn:microsoft.com/office/officeart/2005/8/layout/gear1"/>
    <dgm:cxn modelId="{AE83DF27-4D89-4C28-9EDE-CE2B00DE22E4}" srcId="{CEAC8A3B-F74D-43F9-9F0C-071E4C8B164A}" destId="{DD3ED03D-378C-4BD8-AC3F-CF52D5DA05DD}" srcOrd="2" destOrd="0" parTransId="{8231EB9D-AE9C-4C9B-9662-B90564AE7B90}" sibTransId="{CDF291EA-3A84-40E8-A77C-C27E291D0F37}"/>
    <dgm:cxn modelId="{E2766E31-8D6F-44B3-9799-70A456B2B359}" type="presOf" srcId="{CDF291EA-3A84-40E8-A77C-C27E291D0F37}" destId="{5F196B24-1F05-49DB-B425-7C2180930F89}" srcOrd="0" destOrd="0" presId="urn:microsoft.com/office/officeart/2005/8/layout/gear1"/>
    <dgm:cxn modelId="{3CB8FA33-6587-443D-87DF-1570FFB5B72E}" srcId="{CEAC8A3B-F74D-43F9-9F0C-071E4C8B164A}" destId="{57512994-94F6-4AD9-AF3F-B7D85AA661A8}" srcOrd="0" destOrd="0" parTransId="{176A71D4-E0E8-4F04-9CC3-1AB821A978EE}" sibTransId="{65D5F893-7F68-4F9D-AA63-63FD5E5961DB}"/>
    <dgm:cxn modelId="{98A6FE61-EA25-43F7-908E-A638C4EEDB4C}" type="presOf" srcId="{57512994-94F6-4AD9-AF3F-B7D85AA661A8}" destId="{D3B60458-3BEF-44B6-93AE-F54DB239AF34}" srcOrd="2" destOrd="0" presId="urn:microsoft.com/office/officeart/2005/8/layout/gear1"/>
    <dgm:cxn modelId="{2C50FF44-4B59-4A58-90C9-5C6686E7463A}" type="presOf" srcId="{DD3ED03D-378C-4BD8-AC3F-CF52D5DA05DD}" destId="{684A698D-60D2-4275-AA22-2D9A1E31258F}" srcOrd="1" destOrd="0" presId="urn:microsoft.com/office/officeart/2005/8/layout/gear1"/>
    <dgm:cxn modelId="{92FED24A-A28D-4FDC-88D5-77E70F1EB946}" srcId="{CEAC8A3B-F74D-43F9-9F0C-071E4C8B164A}" destId="{13E34161-85DC-436A-B94A-C8811D9AB2C4}" srcOrd="1" destOrd="0" parTransId="{8E660BCA-AA70-4F31-9F09-8C277B3063B4}" sibTransId="{0CBE6845-DC89-40AC-A4B5-7332D695D203}"/>
    <dgm:cxn modelId="{5C750A4C-C572-45F8-B828-1F92E3AB67A9}" type="presOf" srcId="{57512994-94F6-4AD9-AF3F-B7D85AA661A8}" destId="{CC624350-8189-48B7-AC50-21A9C945D526}" srcOrd="1" destOrd="0" presId="urn:microsoft.com/office/officeart/2005/8/layout/gear1"/>
    <dgm:cxn modelId="{BADC896C-86EB-4FC7-9504-5375CCDD96B3}" type="presOf" srcId="{65D5F893-7F68-4F9D-AA63-63FD5E5961DB}" destId="{20EC2600-0191-4CD9-B5AD-3D96F547FFA2}" srcOrd="0" destOrd="0" presId="urn:microsoft.com/office/officeart/2005/8/layout/gear1"/>
    <dgm:cxn modelId="{6D03C580-456E-4858-8A84-02C40A08BC4B}" type="presOf" srcId="{DD3ED03D-378C-4BD8-AC3F-CF52D5DA05DD}" destId="{C4F041AE-0362-4AA7-A123-5D86166E89CD}" srcOrd="0" destOrd="0" presId="urn:microsoft.com/office/officeart/2005/8/layout/gear1"/>
    <dgm:cxn modelId="{621CEF96-CDB2-4E58-AE59-553C36F60A34}" type="presOf" srcId="{13E34161-85DC-436A-B94A-C8811D9AB2C4}" destId="{012A320C-FBE0-477E-AB2C-F93627E01F19}" srcOrd="1" destOrd="0" presId="urn:microsoft.com/office/officeart/2005/8/layout/gear1"/>
    <dgm:cxn modelId="{B5556E9B-1C3C-4291-B16D-61DB72604BB0}" type="presOf" srcId="{13E34161-85DC-436A-B94A-C8811D9AB2C4}" destId="{7BB35BFF-1EB2-4C70-BED1-8A01569946C6}" srcOrd="0" destOrd="0" presId="urn:microsoft.com/office/officeart/2005/8/layout/gear1"/>
    <dgm:cxn modelId="{E6100EA2-43DB-48F3-AA2C-680CCED55BD6}" type="presOf" srcId="{DD3ED03D-378C-4BD8-AC3F-CF52D5DA05DD}" destId="{DDE6541C-A991-4168-B033-2D7D25B95319}" srcOrd="3" destOrd="0" presId="urn:microsoft.com/office/officeart/2005/8/layout/gear1"/>
    <dgm:cxn modelId="{898D68EC-AF69-4A05-99C0-AEB20E5C1F7E}" type="presOf" srcId="{CEAC8A3B-F74D-43F9-9F0C-071E4C8B164A}" destId="{393307C4-7BAF-43B1-B2EE-C8A61DF323A0}" srcOrd="0" destOrd="0" presId="urn:microsoft.com/office/officeart/2005/8/layout/gear1"/>
    <dgm:cxn modelId="{473796F0-B809-4F2D-8527-D436C6D7A34F}" type="presOf" srcId="{57512994-94F6-4AD9-AF3F-B7D85AA661A8}" destId="{1279A69A-7802-4650-BDAF-B6F4BB6C0EA8}" srcOrd="0" destOrd="0" presId="urn:microsoft.com/office/officeart/2005/8/layout/gear1"/>
    <dgm:cxn modelId="{351AD4F8-6427-4AD2-B99C-54E8A523C288}" type="presOf" srcId="{0CBE6845-DC89-40AC-A4B5-7332D695D203}" destId="{9D64483E-7CE3-4720-AB4D-C3A7BB5A872D}" srcOrd="0" destOrd="0" presId="urn:microsoft.com/office/officeart/2005/8/layout/gear1"/>
    <dgm:cxn modelId="{6F8EA22A-1CB7-475F-B8C7-08C0D5166F98}" type="presParOf" srcId="{393307C4-7BAF-43B1-B2EE-C8A61DF323A0}" destId="{1279A69A-7802-4650-BDAF-B6F4BB6C0EA8}" srcOrd="0" destOrd="0" presId="urn:microsoft.com/office/officeart/2005/8/layout/gear1"/>
    <dgm:cxn modelId="{D4101AAE-4F5B-4F1A-B4EF-5B93CF8B20AB}" type="presParOf" srcId="{393307C4-7BAF-43B1-B2EE-C8A61DF323A0}" destId="{CC624350-8189-48B7-AC50-21A9C945D526}" srcOrd="1" destOrd="0" presId="urn:microsoft.com/office/officeart/2005/8/layout/gear1"/>
    <dgm:cxn modelId="{4E06C137-3EDA-4B82-B0CD-C9F740452A68}" type="presParOf" srcId="{393307C4-7BAF-43B1-B2EE-C8A61DF323A0}" destId="{D3B60458-3BEF-44B6-93AE-F54DB239AF34}" srcOrd="2" destOrd="0" presId="urn:microsoft.com/office/officeart/2005/8/layout/gear1"/>
    <dgm:cxn modelId="{E0A76189-7A97-438F-A256-D59B5F41BCCD}" type="presParOf" srcId="{393307C4-7BAF-43B1-B2EE-C8A61DF323A0}" destId="{7BB35BFF-1EB2-4C70-BED1-8A01569946C6}" srcOrd="3" destOrd="0" presId="urn:microsoft.com/office/officeart/2005/8/layout/gear1"/>
    <dgm:cxn modelId="{B53E56BC-A5EA-4F7D-A611-727E14317151}" type="presParOf" srcId="{393307C4-7BAF-43B1-B2EE-C8A61DF323A0}" destId="{012A320C-FBE0-477E-AB2C-F93627E01F19}" srcOrd="4" destOrd="0" presId="urn:microsoft.com/office/officeart/2005/8/layout/gear1"/>
    <dgm:cxn modelId="{4F2798C0-CECC-48E4-8886-F25699FD3C5B}" type="presParOf" srcId="{393307C4-7BAF-43B1-B2EE-C8A61DF323A0}" destId="{E20A666B-5D47-48FA-A462-AF4D7DAB7E97}" srcOrd="5" destOrd="0" presId="urn:microsoft.com/office/officeart/2005/8/layout/gear1"/>
    <dgm:cxn modelId="{7B28B292-D4EC-4244-8549-3ED24A261F3A}" type="presParOf" srcId="{393307C4-7BAF-43B1-B2EE-C8A61DF323A0}" destId="{C4F041AE-0362-4AA7-A123-5D86166E89CD}" srcOrd="6" destOrd="0" presId="urn:microsoft.com/office/officeart/2005/8/layout/gear1"/>
    <dgm:cxn modelId="{4D5B0E3C-897A-484E-A8EB-5B26361F644D}" type="presParOf" srcId="{393307C4-7BAF-43B1-B2EE-C8A61DF323A0}" destId="{684A698D-60D2-4275-AA22-2D9A1E31258F}" srcOrd="7" destOrd="0" presId="urn:microsoft.com/office/officeart/2005/8/layout/gear1"/>
    <dgm:cxn modelId="{27E1A50A-1D02-4611-AC30-633B49CBF3DF}" type="presParOf" srcId="{393307C4-7BAF-43B1-B2EE-C8A61DF323A0}" destId="{2567A7A2-C2FC-4646-BE31-DDD6056F3EFD}" srcOrd="8" destOrd="0" presId="urn:microsoft.com/office/officeart/2005/8/layout/gear1"/>
    <dgm:cxn modelId="{762D9B31-6EBD-468B-BCE0-9F65E419A853}" type="presParOf" srcId="{393307C4-7BAF-43B1-B2EE-C8A61DF323A0}" destId="{DDE6541C-A991-4168-B033-2D7D25B95319}" srcOrd="9" destOrd="0" presId="urn:microsoft.com/office/officeart/2005/8/layout/gear1"/>
    <dgm:cxn modelId="{7D5DBA67-94F2-4D63-BE54-D95848FB653D}" type="presParOf" srcId="{393307C4-7BAF-43B1-B2EE-C8A61DF323A0}" destId="{20EC2600-0191-4CD9-B5AD-3D96F547FFA2}" srcOrd="10" destOrd="0" presId="urn:microsoft.com/office/officeart/2005/8/layout/gear1"/>
    <dgm:cxn modelId="{87C9ED52-094B-4949-B37A-58A677A5F6D7}" type="presParOf" srcId="{393307C4-7BAF-43B1-B2EE-C8A61DF323A0}" destId="{9D64483E-7CE3-4720-AB4D-C3A7BB5A872D}" srcOrd="11" destOrd="0" presId="urn:microsoft.com/office/officeart/2005/8/layout/gear1"/>
    <dgm:cxn modelId="{E3A4A6CC-36DD-49DD-BC4F-85A4B9FD11B6}" type="presParOf" srcId="{393307C4-7BAF-43B1-B2EE-C8A61DF323A0}" destId="{5F196B24-1F05-49DB-B425-7C2180930F89}"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AC8A3B-F74D-43F9-9F0C-071E4C8B164A}" type="doc">
      <dgm:prSet loTypeId="urn:microsoft.com/office/officeart/2005/8/layout/gear1" loCatId="process" qsTypeId="urn:microsoft.com/office/officeart/2005/8/quickstyle/simple1" qsCatId="simple" csTypeId="urn:microsoft.com/office/officeart/2005/8/colors/accent1_2" csCatId="accent1" phldr="1"/>
      <dgm:spPr/>
    </dgm:pt>
    <dgm:pt modelId="{57512994-94F6-4AD9-AF3F-B7D85AA661A8}">
      <dgm:prSet phldrT="[Text]" custT="1"/>
      <dgm:spPr/>
      <dgm:t>
        <a:bodyPr/>
        <a:lstStyle/>
        <a:p>
          <a:r>
            <a:rPr lang="en-US" sz="1600" b="1">
              <a:solidFill>
                <a:srgbClr val="00B050"/>
              </a:solidFill>
            </a:rPr>
            <a:t>upload</a:t>
          </a:r>
        </a:p>
      </dgm:t>
    </dgm:pt>
    <dgm:pt modelId="{176A71D4-E0E8-4F04-9CC3-1AB821A978EE}" type="parTrans" cxnId="{3CB8FA33-6587-443D-87DF-1570FFB5B72E}">
      <dgm:prSet/>
      <dgm:spPr/>
      <dgm:t>
        <a:bodyPr/>
        <a:lstStyle/>
        <a:p>
          <a:endParaRPr lang="en-US"/>
        </a:p>
      </dgm:t>
    </dgm:pt>
    <dgm:pt modelId="{65D5F893-7F68-4F9D-AA63-63FD5E5961DB}" type="sibTrans" cxnId="{3CB8FA33-6587-443D-87DF-1570FFB5B72E}">
      <dgm:prSet/>
      <dgm:spPr/>
      <dgm:t>
        <a:bodyPr/>
        <a:lstStyle/>
        <a:p>
          <a:endParaRPr lang="en-US"/>
        </a:p>
      </dgm:t>
    </dgm:pt>
    <dgm:pt modelId="{13E34161-85DC-436A-B94A-C8811D9AB2C4}">
      <dgm:prSet phldrT="[Text]" custT="1"/>
      <dgm:spPr/>
      <dgm:t>
        <a:bodyPr/>
        <a:lstStyle/>
        <a:p>
          <a:r>
            <a:rPr lang="en-US" sz="1400" b="1">
              <a:solidFill>
                <a:srgbClr val="FFC000"/>
              </a:solidFill>
            </a:rPr>
            <a:t>check</a:t>
          </a:r>
        </a:p>
      </dgm:t>
    </dgm:pt>
    <dgm:pt modelId="{8E660BCA-AA70-4F31-9F09-8C277B3063B4}" type="parTrans" cxnId="{92FED24A-A28D-4FDC-88D5-77E70F1EB946}">
      <dgm:prSet/>
      <dgm:spPr/>
      <dgm:t>
        <a:bodyPr/>
        <a:lstStyle/>
        <a:p>
          <a:endParaRPr lang="en-US"/>
        </a:p>
      </dgm:t>
    </dgm:pt>
    <dgm:pt modelId="{0CBE6845-DC89-40AC-A4B5-7332D695D203}" type="sibTrans" cxnId="{92FED24A-A28D-4FDC-88D5-77E70F1EB946}">
      <dgm:prSet/>
      <dgm:spPr/>
      <dgm:t>
        <a:bodyPr/>
        <a:lstStyle/>
        <a:p>
          <a:endParaRPr lang="en-US"/>
        </a:p>
      </dgm:t>
    </dgm:pt>
    <dgm:pt modelId="{DD3ED03D-378C-4BD8-AC3F-CF52D5DA05DD}">
      <dgm:prSet phldrT="[Text]"/>
      <dgm:spPr/>
      <dgm:t>
        <a:bodyPr/>
        <a:lstStyle/>
        <a:p>
          <a:r>
            <a:rPr lang="en-US" b="1">
              <a:solidFill>
                <a:schemeClr val="bg1"/>
              </a:solidFill>
            </a:rPr>
            <a:t>download</a:t>
          </a:r>
        </a:p>
      </dgm:t>
    </dgm:pt>
    <dgm:pt modelId="{8231EB9D-AE9C-4C9B-9662-B90564AE7B90}" type="parTrans" cxnId="{AE83DF27-4D89-4C28-9EDE-CE2B00DE22E4}">
      <dgm:prSet/>
      <dgm:spPr/>
      <dgm:t>
        <a:bodyPr/>
        <a:lstStyle/>
        <a:p>
          <a:endParaRPr lang="en-US"/>
        </a:p>
      </dgm:t>
    </dgm:pt>
    <dgm:pt modelId="{CDF291EA-3A84-40E8-A77C-C27E291D0F37}" type="sibTrans" cxnId="{AE83DF27-4D89-4C28-9EDE-CE2B00DE22E4}">
      <dgm:prSet/>
      <dgm:spPr/>
      <dgm:t>
        <a:bodyPr/>
        <a:lstStyle/>
        <a:p>
          <a:endParaRPr lang="en-US"/>
        </a:p>
      </dgm:t>
    </dgm:pt>
    <dgm:pt modelId="{393307C4-7BAF-43B1-B2EE-C8A61DF323A0}" type="pres">
      <dgm:prSet presAssocID="{CEAC8A3B-F74D-43F9-9F0C-071E4C8B164A}" presName="composite" presStyleCnt="0">
        <dgm:presLayoutVars>
          <dgm:chMax val="3"/>
          <dgm:animLvl val="lvl"/>
          <dgm:resizeHandles val="exact"/>
        </dgm:presLayoutVars>
      </dgm:prSet>
      <dgm:spPr/>
    </dgm:pt>
    <dgm:pt modelId="{1279A69A-7802-4650-BDAF-B6F4BB6C0EA8}" type="pres">
      <dgm:prSet presAssocID="{57512994-94F6-4AD9-AF3F-B7D85AA661A8}" presName="gear1" presStyleLbl="node1" presStyleIdx="0" presStyleCnt="3">
        <dgm:presLayoutVars>
          <dgm:chMax val="1"/>
          <dgm:bulletEnabled val="1"/>
        </dgm:presLayoutVars>
      </dgm:prSet>
      <dgm:spPr/>
    </dgm:pt>
    <dgm:pt modelId="{CC624350-8189-48B7-AC50-21A9C945D526}" type="pres">
      <dgm:prSet presAssocID="{57512994-94F6-4AD9-AF3F-B7D85AA661A8}" presName="gear1srcNode" presStyleLbl="node1" presStyleIdx="0" presStyleCnt="3"/>
      <dgm:spPr/>
    </dgm:pt>
    <dgm:pt modelId="{D3B60458-3BEF-44B6-93AE-F54DB239AF34}" type="pres">
      <dgm:prSet presAssocID="{57512994-94F6-4AD9-AF3F-B7D85AA661A8}" presName="gear1dstNode" presStyleLbl="node1" presStyleIdx="0" presStyleCnt="3"/>
      <dgm:spPr/>
    </dgm:pt>
    <dgm:pt modelId="{7BB35BFF-1EB2-4C70-BED1-8A01569946C6}" type="pres">
      <dgm:prSet presAssocID="{13E34161-85DC-436A-B94A-C8811D9AB2C4}" presName="gear2" presStyleLbl="node1" presStyleIdx="1" presStyleCnt="3">
        <dgm:presLayoutVars>
          <dgm:chMax val="1"/>
          <dgm:bulletEnabled val="1"/>
        </dgm:presLayoutVars>
      </dgm:prSet>
      <dgm:spPr/>
    </dgm:pt>
    <dgm:pt modelId="{012A320C-FBE0-477E-AB2C-F93627E01F19}" type="pres">
      <dgm:prSet presAssocID="{13E34161-85DC-436A-B94A-C8811D9AB2C4}" presName="gear2srcNode" presStyleLbl="node1" presStyleIdx="1" presStyleCnt="3"/>
      <dgm:spPr/>
    </dgm:pt>
    <dgm:pt modelId="{E20A666B-5D47-48FA-A462-AF4D7DAB7E97}" type="pres">
      <dgm:prSet presAssocID="{13E34161-85DC-436A-B94A-C8811D9AB2C4}" presName="gear2dstNode" presStyleLbl="node1" presStyleIdx="1" presStyleCnt="3"/>
      <dgm:spPr/>
    </dgm:pt>
    <dgm:pt modelId="{C4F041AE-0362-4AA7-A123-5D86166E89CD}" type="pres">
      <dgm:prSet presAssocID="{DD3ED03D-378C-4BD8-AC3F-CF52D5DA05DD}" presName="gear3" presStyleLbl="node1" presStyleIdx="2" presStyleCnt="3"/>
      <dgm:spPr/>
    </dgm:pt>
    <dgm:pt modelId="{684A698D-60D2-4275-AA22-2D9A1E31258F}" type="pres">
      <dgm:prSet presAssocID="{DD3ED03D-378C-4BD8-AC3F-CF52D5DA05DD}" presName="gear3tx" presStyleLbl="node1" presStyleIdx="2" presStyleCnt="3">
        <dgm:presLayoutVars>
          <dgm:chMax val="1"/>
          <dgm:bulletEnabled val="1"/>
        </dgm:presLayoutVars>
      </dgm:prSet>
      <dgm:spPr/>
    </dgm:pt>
    <dgm:pt modelId="{2567A7A2-C2FC-4646-BE31-DDD6056F3EFD}" type="pres">
      <dgm:prSet presAssocID="{DD3ED03D-378C-4BD8-AC3F-CF52D5DA05DD}" presName="gear3srcNode" presStyleLbl="node1" presStyleIdx="2" presStyleCnt="3"/>
      <dgm:spPr/>
    </dgm:pt>
    <dgm:pt modelId="{DDE6541C-A991-4168-B033-2D7D25B95319}" type="pres">
      <dgm:prSet presAssocID="{DD3ED03D-378C-4BD8-AC3F-CF52D5DA05DD}" presName="gear3dstNode" presStyleLbl="node1" presStyleIdx="2" presStyleCnt="3"/>
      <dgm:spPr/>
    </dgm:pt>
    <dgm:pt modelId="{20EC2600-0191-4CD9-B5AD-3D96F547FFA2}" type="pres">
      <dgm:prSet presAssocID="{65D5F893-7F68-4F9D-AA63-63FD5E5961DB}" presName="connector1" presStyleLbl="sibTrans2D1" presStyleIdx="0" presStyleCnt="3"/>
      <dgm:spPr/>
    </dgm:pt>
    <dgm:pt modelId="{9D64483E-7CE3-4720-AB4D-C3A7BB5A872D}" type="pres">
      <dgm:prSet presAssocID="{0CBE6845-DC89-40AC-A4B5-7332D695D203}" presName="connector2" presStyleLbl="sibTrans2D1" presStyleIdx="1" presStyleCnt="3"/>
      <dgm:spPr/>
    </dgm:pt>
    <dgm:pt modelId="{5F196B24-1F05-49DB-B425-7C2180930F89}" type="pres">
      <dgm:prSet presAssocID="{CDF291EA-3A84-40E8-A77C-C27E291D0F37}" presName="connector3" presStyleLbl="sibTrans2D1" presStyleIdx="2" presStyleCnt="3"/>
      <dgm:spPr/>
    </dgm:pt>
  </dgm:ptLst>
  <dgm:cxnLst>
    <dgm:cxn modelId="{4A5BE902-EFE2-40A7-8ABD-B81836F1B9ED}" type="presOf" srcId="{DD3ED03D-378C-4BD8-AC3F-CF52D5DA05DD}" destId="{684A698D-60D2-4275-AA22-2D9A1E31258F}" srcOrd="1" destOrd="0" presId="urn:microsoft.com/office/officeart/2005/8/layout/gear1"/>
    <dgm:cxn modelId="{F9070508-1762-41DA-879D-84A95A9BA1BD}" type="presOf" srcId="{57512994-94F6-4AD9-AF3F-B7D85AA661A8}" destId="{CC624350-8189-48B7-AC50-21A9C945D526}" srcOrd="1" destOrd="0" presId="urn:microsoft.com/office/officeart/2005/8/layout/gear1"/>
    <dgm:cxn modelId="{0D3B2C13-D1BF-415E-8FD0-59A4F377B587}" type="presOf" srcId="{57512994-94F6-4AD9-AF3F-B7D85AA661A8}" destId="{D3B60458-3BEF-44B6-93AE-F54DB239AF34}" srcOrd="2" destOrd="0" presId="urn:microsoft.com/office/officeart/2005/8/layout/gear1"/>
    <dgm:cxn modelId="{AE83DF27-4D89-4C28-9EDE-CE2B00DE22E4}" srcId="{CEAC8A3B-F74D-43F9-9F0C-071E4C8B164A}" destId="{DD3ED03D-378C-4BD8-AC3F-CF52D5DA05DD}" srcOrd="2" destOrd="0" parTransId="{8231EB9D-AE9C-4C9B-9662-B90564AE7B90}" sibTransId="{CDF291EA-3A84-40E8-A77C-C27E291D0F37}"/>
    <dgm:cxn modelId="{3CB8FA33-6587-443D-87DF-1570FFB5B72E}" srcId="{CEAC8A3B-F74D-43F9-9F0C-071E4C8B164A}" destId="{57512994-94F6-4AD9-AF3F-B7D85AA661A8}" srcOrd="0" destOrd="0" parTransId="{176A71D4-E0E8-4F04-9CC3-1AB821A978EE}" sibTransId="{65D5F893-7F68-4F9D-AA63-63FD5E5961DB}"/>
    <dgm:cxn modelId="{92FED24A-A28D-4FDC-88D5-77E70F1EB946}" srcId="{CEAC8A3B-F74D-43F9-9F0C-071E4C8B164A}" destId="{13E34161-85DC-436A-B94A-C8811D9AB2C4}" srcOrd="1" destOrd="0" parTransId="{8E660BCA-AA70-4F31-9F09-8C277B3063B4}" sibTransId="{0CBE6845-DC89-40AC-A4B5-7332D695D203}"/>
    <dgm:cxn modelId="{D05D986D-0827-4325-8789-4C6D83A2A75F}" type="presOf" srcId="{65D5F893-7F68-4F9D-AA63-63FD5E5961DB}" destId="{20EC2600-0191-4CD9-B5AD-3D96F547FFA2}" srcOrd="0" destOrd="0" presId="urn:microsoft.com/office/officeart/2005/8/layout/gear1"/>
    <dgm:cxn modelId="{F29D4E8F-9F92-46FE-91BF-8E291B23227D}" type="presOf" srcId="{DD3ED03D-378C-4BD8-AC3F-CF52D5DA05DD}" destId="{2567A7A2-C2FC-4646-BE31-DDD6056F3EFD}" srcOrd="2" destOrd="0" presId="urn:microsoft.com/office/officeart/2005/8/layout/gear1"/>
    <dgm:cxn modelId="{258B70A1-BE4D-4D59-91C4-F8210770E2EC}" type="presOf" srcId="{57512994-94F6-4AD9-AF3F-B7D85AA661A8}" destId="{1279A69A-7802-4650-BDAF-B6F4BB6C0EA8}" srcOrd="0" destOrd="0" presId="urn:microsoft.com/office/officeart/2005/8/layout/gear1"/>
    <dgm:cxn modelId="{23A37EA2-D735-4788-A6DE-835078510F56}" type="presOf" srcId="{13E34161-85DC-436A-B94A-C8811D9AB2C4}" destId="{E20A666B-5D47-48FA-A462-AF4D7DAB7E97}" srcOrd="2" destOrd="0" presId="urn:microsoft.com/office/officeart/2005/8/layout/gear1"/>
    <dgm:cxn modelId="{F919D7AB-4F6B-46D1-BA3F-409504DAB4B0}" type="presOf" srcId="{0CBE6845-DC89-40AC-A4B5-7332D695D203}" destId="{9D64483E-7CE3-4720-AB4D-C3A7BB5A872D}" srcOrd="0" destOrd="0" presId="urn:microsoft.com/office/officeart/2005/8/layout/gear1"/>
    <dgm:cxn modelId="{43B728B6-D729-4464-830E-37958696A624}" type="presOf" srcId="{DD3ED03D-378C-4BD8-AC3F-CF52D5DA05DD}" destId="{C4F041AE-0362-4AA7-A123-5D86166E89CD}" srcOrd="0" destOrd="0" presId="urn:microsoft.com/office/officeart/2005/8/layout/gear1"/>
    <dgm:cxn modelId="{16EFE4BF-DD19-4128-BDA9-C7E3A0C67450}" type="presOf" srcId="{13E34161-85DC-436A-B94A-C8811D9AB2C4}" destId="{012A320C-FBE0-477E-AB2C-F93627E01F19}" srcOrd="1" destOrd="0" presId="urn:microsoft.com/office/officeart/2005/8/layout/gear1"/>
    <dgm:cxn modelId="{466C5CE4-41AC-4145-9307-334AE43CB04A}" type="presOf" srcId="{13E34161-85DC-436A-B94A-C8811D9AB2C4}" destId="{7BB35BFF-1EB2-4C70-BED1-8A01569946C6}" srcOrd="0" destOrd="0" presId="urn:microsoft.com/office/officeart/2005/8/layout/gear1"/>
    <dgm:cxn modelId="{D9DBF2E5-42C3-4CB6-985A-F230D272505E}" type="presOf" srcId="{DD3ED03D-378C-4BD8-AC3F-CF52D5DA05DD}" destId="{DDE6541C-A991-4168-B033-2D7D25B95319}" srcOrd="3" destOrd="0" presId="urn:microsoft.com/office/officeart/2005/8/layout/gear1"/>
    <dgm:cxn modelId="{79C528FA-021C-44A0-8A11-EFFFFEB99AE5}" type="presOf" srcId="{CEAC8A3B-F74D-43F9-9F0C-071E4C8B164A}" destId="{393307C4-7BAF-43B1-B2EE-C8A61DF323A0}" srcOrd="0" destOrd="0" presId="urn:microsoft.com/office/officeart/2005/8/layout/gear1"/>
    <dgm:cxn modelId="{735456FF-A337-4396-A268-EFA00C6248A1}" type="presOf" srcId="{CDF291EA-3A84-40E8-A77C-C27E291D0F37}" destId="{5F196B24-1F05-49DB-B425-7C2180930F89}" srcOrd="0" destOrd="0" presId="urn:microsoft.com/office/officeart/2005/8/layout/gear1"/>
    <dgm:cxn modelId="{26FA11CB-8B54-4B60-9326-8A8F83973A22}" type="presParOf" srcId="{393307C4-7BAF-43B1-B2EE-C8A61DF323A0}" destId="{1279A69A-7802-4650-BDAF-B6F4BB6C0EA8}" srcOrd="0" destOrd="0" presId="urn:microsoft.com/office/officeart/2005/8/layout/gear1"/>
    <dgm:cxn modelId="{62295ACC-15CF-4B36-AF6A-7B1EF3448717}" type="presParOf" srcId="{393307C4-7BAF-43B1-B2EE-C8A61DF323A0}" destId="{CC624350-8189-48B7-AC50-21A9C945D526}" srcOrd="1" destOrd="0" presId="urn:microsoft.com/office/officeart/2005/8/layout/gear1"/>
    <dgm:cxn modelId="{B02A0FCC-6B90-482A-A45F-65E1B2CB5C3E}" type="presParOf" srcId="{393307C4-7BAF-43B1-B2EE-C8A61DF323A0}" destId="{D3B60458-3BEF-44B6-93AE-F54DB239AF34}" srcOrd="2" destOrd="0" presId="urn:microsoft.com/office/officeart/2005/8/layout/gear1"/>
    <dgm:cxn modelId="{DF7A3742-BBC3-43B4-8737-9D119EB88555}" type="presParOf" srcId="{393307C4-7BAF-43B1-B2EE-C8A61DF323A0}" destId="{7BB35BFF-1EB2-4C70-BED1-8A01569946C6}" srcOrd="3" destOrd="0" presId="urn:microsoft.com/office/officeart/2005/8/layout/gear1"/>
    <dgm:cxn modelId="{CE055C2B-29E9-4EE1-86AE-25E2F7AD0B4E}" type="presParOf" srcId="{393307C4-7BAF-43B1-B2EE-C8A61DF323A0}" destId="{012A320C-FBE0-477E-AB2C-F93627E01F19}" srcOrd="4" destOrd="0" presId="urn:microsoft.com/office/officeart/2005/8/layout/gear1"/>
    <dgm:cxn modelId="{C26350BE-C6D8-4F9A-9473-5B12BE7D107A}" type="presParOf" srcId="{393307C4-7BAF-43B1-B2EE-C8A61DF323A0}" destId="{E20A666B-5D47-48FA-A462-AF4D7DAB7E97}" srcOrd="5" destOrd="0" presId="urn:microsoft.com/office/officeart/2005/8/layout/gear1"/>
    <dgm:cxn modelId="{CB52AEE0-C18A-4575-B337-98B3E03492EC}" type="presParOf" srcId="{393307C4-7BAF-43B1-B2EE-C8A61DF323A0}" destId="{C4F041AE-0362-4AA7-A123-5D86166E89CD}" srcOrd="6" destOrd="0" presId="urn:microsoft.com/office/officeart/2005/8/layout/gear1"/>
    <dgm:cxn modelId="{27885AB0-9E74-4DDD-8CFA-50F6546B205D}" type="presParOf" srcId="{393307C4-7BAF-43B1-B2EE-C8A61DF323A0}" destId="{684A698D-60D2-4275-AA22-2D9A1E31258F}" srcOrd="7" destOrd="0" presId="urn:microsoft.com/office/officeart/2005/8/layout/gear1"/>
    <dgm:cxn modelId="{A7C22B03-46A4-43BB-89AD-763926E139C3}" type="presParOf" srcId="{393307C4-7BAF-43B1-B2EE-C8A61DF323A0}" destId="{2567A7A2-C2FC-4646-BE31-DDD6056F3EFD}" srcOrd="8" destOrd="0" presId="urn:microsoft.com/office/officeart/2005/8/layout/gear1"/>
    <dgm:cxn modelId="{4D4E28C5-8F3A-4C42-A6BD-86B7E2958963}" type="presParOf" srcId="{393307C4-7BAF-43B1-B2EE-C8A61DF323A0}" destId="{DDE6541C-A991-4168-B033-2D7D25B95319}" srcOrd="9" destOrd="0" presId="urn:microsoft.com/office/officeart/2005/8/layout/gear1"/>
    <dgm:cxn modelId="{9373D5F2-F59F-40DC-93FE-5E305733B1FD}" type="presParOf" srcId="{393307C4-7BAF-43B1-B2EE-C8A61DF323A0}" destId="{20EC2600-0191-4CD9-B5AD-3D96F547FFA2}" srcOrd="10" destOrd="0" presId="urn:microsoft.com/office/officeart/2005/8/layout/gear1"/>
    <dgm:cxn modelId="{DD9B71CD-4871-4DE3-9492-A1F9A81EC564}" type="presParOf" srcId="{393307C4-7BAF-43B1-B2EE-C8A61DF323A0}" destId="{9D64483E-7CE3-4720-AB4D-C3A7BB5A872D}" srcOrd="11" destOrd="0" presId="urn:microsoft.com/office/officeart/2005/8/layout/gear1"/>
    <dgm:cxn modelId="{37DB077F-BA67-4FA1-AA84-0B0757361E97}" type="presParOf" srcId="{393307C4-7BAF-43B1-B2EE-C8A61DF323A0}" destId="{5F196B24-1F05-49DB-B425-7C2180930F89}"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79A69A-7802-4650-BDAF-B6F4BB6C0EA8}">
      <dsp:nvSpPr>
        <dsp:cNvPr id="0" name=""/>
        <dsp:cNvSpPr/>
      </dsp:nvSpPr>
      <dsp:spPr>
        <a:xfrm>
          <a:off x="2133498" y="1425758"/>
          <a:ext cx="1742593" cy="1742593"/>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a:solidFill>
                <a:srgbClr val="00B050"/>
              </a:solidFill>
            </a:rPr>
            <a:t>upload</a:t>
          </a:r>
        </a:p>
      </dsp:txBody>
      <dsp:txXfrm>
        <a:off x="2483837" y="1833952"/>
        <a:ext cx="1041915" cy="895729"/>
      </dsp:txXfrm>
    </dsp:sp>
    <dsp:sp modelId="{7BB35BFF-1EB2-4C70-BED1-8A01569946C6}">
      <dsp:nvSpPr>
        <dsp:cNvPr id="0" name=""/>
        <dsp:cNvSpPr/>
      </dsp:nvSpPr>
      <dsp:spPr>
        <a:xfrm>
          <a:off x="1119625" y="1013872"/>
          <a:ext cx="1267340" cy="1267340"/>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a:solidFill>
                <a:srgbClr val="FFC000"/>
              </a:solidFill>
            </a:rPr>
            <a:t>check</a:t>
          </a:r>
        </a:p>
      </dsp:txBody>
      <dsp:txXfrm>
        <a:off x="1438682" y="1334857"/>
        <a:ext cx="629226" cy="625370"/>
      </dsp:txXfrm>
    </dsp:sp>
    <dsp:sp modelId="{C4F041AE-0362-4AA7-A123-5D86166E89CD}">
      <dsp:nvSpPr>
        <dsp:cNvPr id="0" name=""/>
        <dsp:cNvSpPr/>
      </dsp:nvSpPr>
      <dsp:spPr>
        <a:xfrm rot="20700000">
          <a:off x="1829465" y="139536"/>
          <a:ext cx="1241735" cy="1241735"/>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solidFill>
                <a:schemeClr val="bg1"/>
              </a:solidFill>
            </a:rPr>
            <a:t>download</a:t>
          </a:r>
        </a:p>
      </dsp:txBody>
      <dsp:txXfrm rot="-20700000">
        <a:off x="2101814" y="411885"/>
        <a:ext cx="697037" cy="697037"/>
      </dsp:txXfrm>
    </dsp:sp>
    <dsp:sp modelId="{20EC2600-0191-4CD9-B5AD-3D96F547FFA2}">
      <dsp:nvSpPr>
        <dsp:cNvPr id="0" name=""/>
        <dsp:cNvSpPr/>
      </dsp:nvSpPr>
      <dsp:spPr>
        <a:xfrm>
          <a:off x="1988575" y="1168962"/>
          <a:ext cx="2230519" cy="2230519"/>
        </a:xfrm>
        <a:prstGeom prst="circularArrow">
          <a:avLst>
            <a:gd name="adj1" fmla="val 4687"/>
            <a:gd name="adj2" fmla="val 299029"/>
            <a:gd name="adj3" fmla="val 2485460"/>
            <a:gd name="adj4" fmla="val 15929083"/>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64483E-7CE3-4720-AB4D-C3A7BB5A872D}">
      <dsp:nvSpPr>
        <dsp:cNvPr id="0" name=""/>
        <dsp:cNvSpPr/>
      </dsp:nvSpPr>
      <dsp:spPr>
        <a:xfrm>
          <a:off x="895182" y="737860"/>
          <a:ext cx="1620612" cy="1620612"/>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F196B24-1F05-49DB-B425-7C2180930F89}">
      <dsp:nvSpPr>
        <dsp:cNvPr id="0" name=""/>
        <dsp:cNvSpPr/>
      </dsp:nvSpPr>
      <dsp:spPr>
        <a:xfrm>
          <a:off x="1542239" y="-128047"/>
          <a:ext cx="1747346" cy="1747346"/>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79A69A-7802-4650-BDAF-B6F4BB6C0EA8}">
      <dsp:nvSpPr>
        <dsp:cNvPr id="0" name=""/>
        <dsp:cNvSpPr/>
      </dsp:nvSpPr>
      <dsp:spPr>
        <a:xfrm>
          <a:off x="2133498" y="1425758"/>
          <a:ext cx="1742593" cy="1742593"/>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a:solidFill>
                <a:srgbClr val="00B050"/>
              </a:solidFill>
            </a:rPr>
            <a:t>upload</a:t>
          </a:r>
        </a:p>
      </dsp:txBody>
      <dsp:txXfrm>
        <a:off x="2483837" y="1833952"/>
        <a:ext cx="1041915" cy="895729"/>
      </dsp:txXfrm>
    </dsp:sp>
    <dsp:sp modelId="{7BB35BFF-1EB2-4C70-BED1-8A01569946C6}">
      <dsp:nvSpPr>
        <dsp:cNvPr id="0" name=""/>
        <dsp:cNvSpPr/>
      </dsp:nvSpPr>
      <dsp:spPr>
        <a:xfrm>
          <a:off x="1119625" y="1013872"/>
          <a:ext cx="1267340" cy="1267340"/>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b="1" kern="1200">
              <a:solidFill>
                <a:srgbClr val="FFC000"/>
              </a:solidFill>
            </a:rPr>
            <a:t>check</a:t>
          </a:r>
        </a:p>
      </dsp:txBody>
      <dsp:txXfrm>
        <a:off x="1438682" y="1334857"/>
        <a:ext cx="629226" cy="625370"/>
      </dsp:txXfrm>
    </dsp:sp>
    <dsp:sp modelId="{C4F041AE-0362-4AA7-A123-5D86166E89CD}">
      <dsp:nvSpPr>
        <dsp:cNvPr id="0" name=""/>
        <dsp:cNvSpPr/>
      </dsp:nvSpPr>
      <dsp:spPr>
        <a:xfrm rot="20700000">
          <a:off x="1829465" y="139536"/>
          <a:ext cx="1241735" cy="1241735"/>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a:solidFill>
                <a:schemeClr val="bg1"/>
              </a:solidFill>
            </a:rPr>
            <a:t>download</a:t>
          </a:r>
        </a:p>
      </dsp:txBody>
      <dsp:txXfrm rot="-20700000">
        <a:off x="2101814" y="411885"/>
        <a:ext cx="697037" cy="697037"/>
      </dsp:txXfrm>
    </dsp:sp>
    <dsp:sp modelId="{20EC2600-0191-4CD9-B5AD-3D96F547FFA2}">
      <dsp:nvSpPr>
        <dsp:cNvPr id="0" name=""/>
        <dsp:cNvSpPr/>
      </dsp:nvSpPr>
      <dsp:spPr>
        <a:xfrm>
          <a:off x="1988575" y="1168962"/>
          <a:ext cx="2230519" cy="2230519"/>
        </a:xfrm>
        <a:prstGeom prst="circularArrow">
          <a:avLst>
            <a:gd name="adj1" fmla="val 4687"/>
            <a:gd name="adj2" fmla="val 299029"/>
            <a:gd name="adj3" fmla="val 2485460"/>
            <a:gd name="adj4" fmla="val 15929083"/>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64483E-7CE3-4720-AB4D-C3A7BB5A872D}">
      <dsp:nvSpPr>
        <dsp:cNvPr id="0" name=""/>
        <dsp:cNvSpPr/>
      </dsp:nvSpPr>
      <dsp:spPr>
        <a:xfrm>
          <a:off x="895182" y="737860"/>
          <a:ext cx="1620612" cy="1620612"/>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F196B24-1F05-49DB-B425-7C2180930F89}">
      <dsp:nvSpPr>
        <dsp:cNvPr id="0" name=""/>
        <dsp:cNvSpPr/>
      </dsp:nvSpPr>
      <dsp:spPr>
        <a:xfrm>
          <a:off x="1542239" y="-128047"/>
          <a:ext cx="1747346" cy="1747346"/>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774179" cy="434618"/>
          </a:xfrm>
          <a:prstGeom prst="rect">
            <a:avLst/>
          </a:prstGeom>
        </p:spPr>
        <p:txBody>
          <a:bodyPr vert="horz" lIns="81539" tIns="40770" rIns="81539" bIns="40770" rtlCol="0"/>
          <a:lstStyle>
            <a:lvl1pPr algn="l">
              <a:defRPr sz="1100"/>
            </a:lvl1pPr>
          </a:lstStyle>
          <a:p>
            <a:endParaRPr lang="en-US"/>
          </a:p>
        </p:txBody>
      </p:sp>
      <p:sp>
        <p:nvSpPr>
          <p:cNvPr id="3" name="Date Placeholder 2"/>
          <p:cNvSpPr>
            <a:spLocks noGrp="1"/>
          </p:cNvSpPr>
          <p:nvPr>
            <p:ph type="dt" sz="quarter" idx="1"/>
          </p:nvPr>
        </p:nvSpPr>
        <p:spPr>
          <a:xfrm>
            <a:off x="3625128" y="0"/>
            <a:ext cx="2774179" cy="434618"/>
          </a:xfrm>
          <a:prstGeom prst="rect">
            <a:avLst/>
          </a:prstGeom>
        </p:spPr>
        <p:txBody>
          <a:bodyPr vert="horz" lIns="81539" tIns="40770" rIns="81539" bIns="40770" rtlCol="0"/>
          <a:lstStyle>
            <a:lvl1pPr algn="r">
              <a:defRPr sz="1100"/>
            </a:lvl1pPr>
          </a:lstStyle>
          <a:p>
            <a:fld id="{BFEF980B-9C11-4D86-A751-B43FC1A02828}" type="datetimeFigureOut">
              <a:rPr lang="en-US" smtClean="0"/>
              <a:t>12/13/2021</a:t>
            </a:fld>
            <a:endParaRPr lang="en-US"/>
          </a:p>
        </p:txBody>
      </p:sp>
      <p:sp>
        <p:nvSpPr>
          <p:cNvPr id="4" name="Footer Placeholder 3"/>
          <p:cNvSpPr>
            <a:spLocks noGrp="1"/>
          </p:cNvSpPr>
          <p:nvPr>
            <p:ph type="ftr" sz="quarter" idx="2"/>
          </p:nvPr>
        </p:nvSpPr>
        <p:spPr>
          <a:xfrm>
            <a:off x="2" y="8250795"/>
            <a:ext cx="2774179" cy="434618"/>
          </a:xfrm>
          <a:prstGeom prst="rect">
            <a:avLst/>
          </a:prstGeom>
        </p:spPr>
        <p:txBody>
          <a:bodyPr vert="horz" lIns="81539" tIns="40770" rIns="81539" bIns="40770" rtlCol="0" anchor="b"/>
          <a:lstStyle>
            <a:lvl1pPr algn="l">
              <a:defRPr sz="1100"/>
            </a:lvl1pPr>
          </a:lstStyle>
          <a:p>
            <a:endParaRPr lang="en-US"/>
          </a:p>
        </p:txBody>
      </p:sp>
      <p:sp>
        <p:nvSpPr>
          <p:cNvPr id="5" name="Slide Number Placeholder 4"/>
          <p:cNvSpPr>
            <a:spLocks noGrp="1"/>
          </p:cNvSpPr>
          <p:nvPr>
            <p:ph type="sldNum" sz="quarter" idx="3"/>
          </p:nvPr>
        </p:nvSpPr>
        <p:spPr>
          <a:xfrm>
            <a:off x="3625128" y="8250795"/>
            <a:ext cx="2774179" cy="434618"/>
          </a:xfrm>
          <a:prstGeom prst="rect">
            <a:avLst/>
          </a:prstGeom>
        </p:spPr>
        <p:txBody>
          <a:bodyPr vert="horz" lIns="81539" tIns="40770" rIns="81539" bIns="40770" rtlCol="0" anchor="b"/>
          <a:lstStyle>
            <a:lvl1pPr algn="r">
              <a:defRPr sz="1100"/>
            </a:lvl1pPr>
          </a:lstStyle>
          <a:p>
            <a:fld id="{6761350E-D2A7-4C19-8257-43B532393B63}" type="slidenum">
              <a:rPr lang="en-US" smtClean="0"/>
              <a:t>‹#›</a:t>
            </a:fld>
            <a:endParaRPr lang="en-US"/>
          </a:p>
        </p:txBody>
      </p:sp>
    </p:spTree>
    <p:extLst>
      <p:ext uri="{BB962C8B-B14F-4D97-AF65-F5344CB8AC3E}">
        <p14:creationId xmlns:p14="http://schemas.microsoft.com/office/powerpoint/2010/main" val="3777892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773680" cy="434340"/>
          </a:xfrm>
          <a:prstGeom prst="rect">
            <a:avLst/>
          </a:prstGeom>
        </p:spPr>
        <p:txBody>
          <a:bodyPr vert="horz" lIns="85207" tIns="42604" rIns="85207" bIns="42604" rtlCol="0"/>
          <a:lstStyle>
            <a:lvl1pPr algn="l">
              <a:defRPr sz="1200"/>
            </a:lvl1pPr>
          </a:lstStyle>
          <a:p>
            <a:endParaRPr lang="en-US"/>
          </a:p>
        </p:txBody>
      </p:sp>
      <p:sp>
        <p:nvSpPr>
          <p:cNvPr id="3" name="Date Placeholder 2"/>
          <p:cNvSpPr>
            <a:spLocks noGrp="1"/>
          </p:cNvSpPr>
          <p:nvPr>
            <p:ph type="dt" idx="1"/>
          </p:nvPr>
        </p:nvSpPr>
        <p:spPr>
          <a:xfrm>
            <a:off x="3625639" y="1"/>
            <a:ext cx="2773680" cy="434340"/>
          </a:xfrm>
          <a:prstGeom prst="rect">
            <a:avLst/>
          </a:prstGeom>
        </p:spPr>
        <p:txBody>
          <a:bodyPr vert="horz" lIns="85207" tIns="42604" rIns="85207" bIns="42604" rtlCol="0"/>
          <a:lstStyle>
            <a:lvl1pPr algn="r">
              <a:defRPr sz="1200"/>
            </a:lvl1pPr>
          </a:lstStyle>
          <a:p>
            <a:fld id="{93F9FC44-1A96-482B-A7C3-4E2DE6FEA862}" type="datetimeFigureOut">
              <a:rPr lang="en-US" smtClean="0"/>
              <a:t>12/13/2021</a:t>
            </a:fld>
            <a:endParaRPr lang="en-US"/>
          </a:p>
        </p:txBody>
      </p:sp>
      <p:sp>
        <p:nvSpPr>
          <p:cNvPr id="4" name="Slide Image Placeholder 3"/>
          <p:cNvSpPr>
            <a:spLocks noGrp="1" noRot="1" noChangeAspect="1"/>
          </p:cNvSpPr>
          <p:nvPr>
            <p:ph type="sldImg" idx="2"/>
          </p:nvPr>
        </p:nvSpPr>
        <p:spPr>
          <a:xfrm>
            <a:off x="1028700" y="652463"/>
            <a:ext cx="4343400" cy="3257550"/>
          </a:xfrm>
          <a:prstGeom prst="rect">
            <a:avLst/>
          </a:prstGeom>
          <a:noFill/>
          <a:ln w="12700">
            <a:solidFill>
              <a:prstClr val="black"/>
            </a:solidFill>
          </a:ln>
        </p:spPr>
        <p:txBody>
          <a:bodyPr vert="horz" lIns="85207" tIns="42604" rIns="85207" bIns="42604" rtlCol="0" anchor="ctr"/>
          <a:lstStyle/>
          <a:p>
            <a:endParaRPr lang="en-US"/>
          </a:p>
        </p:txBody>
      </p:sp>
      <p:sp>
        <p:nvSpPr>
          <p:cNvPr id="5" name="Notes Placeholder 4"/>
          <p:cNvSpPr>
            <a:spLocks noGrp="1"/>
          </p:cNvSpPr>
          <p:nvPr>
            <p:ph type="body" sz="quarter" idx="3"/>
          </p:nvPr>
        </p:nvSpPr>
        <p:spPr>
          <a:xfrm>
            <a:off x="640080" y="4126230"/>
            <a:ext cx="5120640" cy="3909060"/>
          </a:xfrm>
          <a:prstGeom prst="rect">
            <a:avLst/>
          </a:prstGeom>
        </p:spPr>
        <p:txBody>
          <a:bodyPr vert="horz" lIns="85207" tIns="42604" rIns="85207" bIns="4260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250955"/>
            <a:ext cx="2773680" cy="434340"/>
          </a:xfrm>
          <a:prstGeom prst="rect">
            <a:avLst/>
          </a:prstGeom>
        </p:spPr>
        <p:txBody>
          <a:bodyPr vert="horz" lIns="85207" tIns="42604" rIns="85207" bIns="42604" rtlCol="0" anchor="b"/>
          <a:lstStyle>
            <a:lvl1pPr algn="l">
              <a:defRPr sz="1200"/>
            </a:lvl1pPr>
          </a:lstStyle>
          <a:p>
            <a:endParaRPr lang="en-US"/>
          </a:p>
        </p:txBody>
      </p:sp>
      <p:sp>
        <p:nvSpPr>
          <p:cNvPr id="7" name="Slide Number Placeholder 6"/>
          <p:cNvSpPr>
            <a:spLocks noGrp="1"/>
          </p:cNvSpPr>
          <p:nvPr>
            <p:ph type="sldNum" sz="quarter" idx="5"/>
          </p:nvPr>
        </p:nvSpPr>
        <p:spPr>
          <a:xfrm>
            <a:off x="3625639" y="8250955"/>
            <a:ext cx="2773680" cy="434340"/>
          </a:xfrm>
          <a:prstGeom prst="rect">
            <a:avLst/>
          </a:prstGeom>
        </p:spPr>
        <p:txBody>
          <a:bodyPr vert="horz" lIns="85207" tIns="42604" rIns="85207" bIns="42604" rtlCol="0" anchor="b"/>
          <a:lstStyle>
            <a:lvl1pPr algn="r">
              <a:defRPr sz="1200"/>
            </a:lvl1pPr>
          </a:lstStyle>
          <a:p>
            <a:fld id="{A8204E60-24E4-4A40-95BE-9D3114BF4556}" type="slidenum">
              <a:rPr lang="en-US" smtClean="0"/>
              <a:t>‹#›</a:t>
            </a:fld>
            <a:endParaRPr lang="en-US"/>
          </a:p>
        </p:txBody>
      </p:sp>
    </p:spTree>
    <p:extLst>
      <p:ext uri="{BB962C8B-B14F-4D97-AF65-F5344CB8AC3E}">
        <p14:creationId xmlns:p14="http://schemas.microsoft.com/office/powerpoint/2010/main" val="3112260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204E60-24E4-4A40-95BE-9D3114BF4556}" type="slidenum">
              <a:rPr lang="en-US" smtClean="0"/>
              <a:t>1</a:t>
            </a:fld>
            <a:endParaRPr lang="en-US"/>
          </a:p>
        </p:txBody>
      </p:sp>
    </p:spTree>
    <p:extLst>
      <p:ext uri="{BB962C8B-B14F-4D97-AF65-F5344CB8AC3E}">
        <p14:creationId xmlns:p14="http://schemas.microsoft.com/office/powerpoint/2010/main" val="60081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17</a:t>
            </a:fld>
            <a:endParaRPr lang="en-US"/>
          </a:p>
        </p:txBody>
      </p:sp>
    </p:spTree>
    <p:extLst>
      <p:ext uri="{BB962C8B-B14F-4D97-AF65-F5344CB8AC3E}">
        <p14:creationId xmlns:p14="http://schemas.microsoft.com/office/powerpoint/2010/main" val="4111213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18</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21</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22</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23</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204E60-24E4-4A40-95BE-9D3114BF4556}" type="slidenum">
              <a:rPr lang="en-US" smtClean="0"/>
              <a:t>24</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25</a:t>
            </a:fld>
            <a:endParaRPr lang="en-US"/>
          </a:p>
        </p:txBody>
      </p:sp>
    </p:spTree>
    <p:extLst>
      <p:ext uri="{BB962C8B-B14F-4D97-AF65-F5344CB8AC3E}">
        <p14:creationId xmlns:p14="http://schemas.microsoft.com/office/powerpoint/2010/main" val="904869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26</a:t>
            </a:fld>
            <a:endParaRPr lang="en-US"/>
          </a:p>
        </p:txBody>
      </p:sp>
    </p:spTree>
    <p:extLst>
      <p:ext uri="{BB962C8B-B14F-4D97-AF65-F5344CB8AC3E}">
        <p14:creationId xmlns:p14="http://schemas.microsoft.com/office/powerpoint/2010/main" val="27874220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27</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28</a:t>
            </a:fld>
            <a:endParaRPr lang="en-US"/>
          </a:p>
        </p:txBody>
      </p:sp>
    </p:spTree>
    <p:extLst>
      <p:ext uri="{BB962C8B-B14F-4D97-AF65-F5344CB8AC3E}">
        <p14:creationId xmlns:p14="http://schemas.microsoft.com/office/powerpoint/2010/main" val="272907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4</a:t>
            </a:fld>
            <a:endParaRPr lang="en-US"/>
          </a:p>
        </p:txBody>
      </p:sp>
    </p:spTree>
    <p:extLst>
      <p:ext uri="{BB962C8B-B14F-4D97-AF65-F5344CB8AC3E}">
        <p14:creationId xmlns:p14="http://schemas.microsoft.com/office/powerpoint/2010/main" val="81694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29</a:t>
            </a:fld>
            <a:endParaRPr lang="en-US"/>
          </a:p>
        </p:txBody>
      </p:sp>
    </p:spTree>
    <p:extLst>
      <p:ext uri="{BB962C8B-B14F-4D97-AF65-F5344CB8AC3E}">
        <p14:creationId xmlns:p14="http://schemas.microsoft.com/office/powerpoint/2010/main" val="37649191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30</a:t>
            </a:fld>
            <a:endParaRPr lang="en-US"/>
          </a:p>
        </p:txBody>
      </p:sp>
    </p:spTree>
    <p:extLst>
      <p:ext uri="{BB962C8B-B14F-4D97-AF65-F5344CB8AC3E}">
        <p14:creationId xmlns:p14="http://schemas.microsoft.com/office/powerpoint/2010/main" val="2452157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31</a:t>
            </a:fld>
            <a:endParaRPr lang="en-US"/>
          </a:p>
        </p:txBody>
      </p:sp>
    </p:spTree>
    <p:extLst>
      <p:ext uri="{BB962C8B-B14F-4D97-AF65-F5344CB8AC3E}">
        <p14:creationId xmlns:p14="http://schemas.microsoft.com/office/powerpoint/2010/main" val="26889798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32</a:t>
            </a:fld>
            <a:endParaRPr lang="en-US"/>
          </a:p>
        </p:txBody>
      </p:sp>
    </p:spTree>
    <p:extLst>
      <p:ext uri="{BB962C8B-B14F-4D97-AF65-F5344CB8AC3E}">
        <p14:creationId xmlns:p14="http://schemas.microsoft.com/office/powerpoint/2010/main" val="21194952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33</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34</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35</a:t>
            </a:fld>
            <a:endParaRPr lang="en-US"/>
          </a:p>
        </p:txBody>
      </p:sp>
    </p:spTree>
    <p:extLst>
      <p:ext uri="{BB962C8B-B14F-4D97-AF65-F5344CB8AC3E}">
        <p14:creationId xmlns:p14="http://schemas.microsoft.com/office/powerpoint/2010/main" val="34252255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36</a:t>
            </a:fld>
            <a:endParaRPr lang="en-US"/>
          </a:p>
        </p:txBody>
      </p:sp>
    </p:spTree>
    <p:extLst>
      <p:ext uri="{BB962C8B-B14F-4D97-AF65-F5344CB8AC3E}">
        <p14:creationId xmlns:p14="http://schemas.microsoft.com/office/powerpoint/2010/main" val="22080408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37</a:t>
            </a:fld>
            <a:endParaRPr lang="en-US"/>
          </a:p>
        </p:txBody>
      </p:sp>
    </p:spTree>
    <p:extLst>
      <p:ext uri="{BB962C8B-B14F-4D97-AF65-F5344CB8AC3E}">
        <p14:creationId xmlns:p14="http://schemas.microsoft.com/office/powerpoint/2010/main" val="30088824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3BF6B9-FDE3-4B71-A41D-5EC3B4F5F07D}" type="slidenum">
              <a:rPr lang="en-US" smtClean="0"/>
              <a:t>38</a:t>
            </a:fld>
            <a:endParaRPr lang="en-US"/>
          </a:p>
        </p:txBody>
      </p:sp>
    </p:spTree>
    <p:extLst>
      <p:ext uri="{BB962C8B-B14F-4D97-AF65-F5344CB8AC3E}">
        <p14:creationId xmlns:p14="http://schemas.microsoft.com/office/powerpoint/2010/main" val="4277718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204E60-24E4-4A40-95BE-9D3114BF4556}" type="slidenum">
              <a:rPr lang="en-US" smtClean="0"/>
              <a:t>5</a:t>
            </a:fld>
            <a:endParaRPr lang="en-US"/>
          </a:p>
        </p:txBody>
      </p:sp>
    </p:spTree>
    <p:extLst>
      <p:ext uri="{BB962C8B-B14F-4D97-AF65-F5344CB8AC3E}">
        <p14:creationId xmlns:p14="http://schemas.microsoft.com/office/powerpoint/2010/main" val="3975008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42</a:t>
            </a:fld>
            <a:endParaRPr lang="en-US"/>
          </a:p>
        </p:txBody>
      </p:sp>
    </p:spTree>
    <p:extLst>
      <p:ext uri="{BB962C8B-B14F-4D97-AF65-F5344CB8AC3E}">
        <p14:creationId xmlns:p14="http://schemas.microsoft.com/office/powerpoint/2010/main" val="3599446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43</a:t>
            </a:fld>
            <a:endParaRPr lang="en-US"/>
          </a:p>
        </p:txBody>
      </p:sp>
    </p:spTree>
    <p:extLst>
      <p:ext uri="{BB962C8B-B14F-4D97-AF65-F5344CB8AC3E}">
        <p14:creationId xmlns:p14="http://schemas.microsoft.com/office/powerpoint/2010/main" val="12365351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44</a:t>
            </a:fld>
            <a:endParaRPr lang="en-US"/>
          </a:p>
        </p:txBody>
      </p:sp>
    </p:spTree>
    <p:extLst>
      <p:ext uri="{BB962C8B-B14F-4D97-AF65-F5344CB8AC3E}">
        <p14:creationId xmlns:p14="http://schemas.microsoft.com/office/powerpoint/2010/main" val="10379225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45</a:t>
            </a:fld>
            <a:endParaRPr lang="en-US"/>
          </a:p>
        </p:txBody>
      </p:sp>
    </p:spTree>
    <p:extLst>
      <p:ext uri="{BB962C8B-B14F-4D97-AF65-F5344CB8AC3E}">
        <p14:creationId xmlns:p14="http://schemas.microsoft.com/office/powerpoint/2010/main" val="39575215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46</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47</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52</a:t>
            </a:fld>
            <a:endParaRPr lang="en-US"/>
          </a:p>
        </p:txBody>
      </p:sp>
    </p:spTree>
    <p:extLst>
      <p:ext uri="{BB962C8B-B14F-4D97-AF65-F5344CB8AC3E}">
        <p14:creationId xmlns:p14="http://schemas.microsoft.com/office/powerpoint/2010/main" val="39348590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204E60-24E4-4A40-95BE-9D3114BF4556}" type="slidenum">
              <a:rPr lang="en-US" smtClean="0"/>
              <a:t>56</a:t>
            </a:fld>
            <a:endParaRPr lang="en-US"/>
          </a:p>
        </p:txBody>
      </p:sp>
    </p:spTree>
    <p:extLst>
      <p:ext uri="{BB962C8B-B14F-4D97-AF65-F5344CB8AC3E}">
        <p14:creationId xmlns:p14="http://schemas.microsoft.com/office/powerpoint/2010/main" val="18906553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204E60-24E4-4A40-95BE-9D3114BF4556}" type="slidenum">
              <a:rPr lang="en-US" smtClean="0"/>
              <a:t>57</a:t>
            </a:fld>
            <a:endParaRPr lang="en-US"/>
          </a:p>
        </p:txBody>
      </p:sp>
    </p:spTree>
    <p:extLst>
      <p:ext uri="{BB962C8B-B14F-4D97-AF65-F5344CB8AC3E}">
        <p14:creationId xmlns:p14="http://schemas.microsoft.com/office/powerpoint/2010/main" val="4356302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63</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7</a:t>
            </a:fld>
            <a:endParaRPr lang="en-US"/>
          </a:p>
        </p:txBody>
      </p:sp>
    </p:spTree>
    <p:extLst>
      <p:ext uri="{BB962C8B-B14F-4D97-AF65-F5344CB8AC3E}">
        <p14:creationId xmlns:p14="http://schemas.microsoft.com/office/powerpoint/2010/main" val="43254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12</a:t>
            </a:fld>
            <a:endParaRPr lang="en-US"/>
          </a:p>
        </p:txBody>
      </p:sp>
    </p:spTree>
    <p:extLst>
      <p:ext uri="{BB962C8B-B14F-4D97-AF65-F5344CB8AC3E}">
        <p14:creationId xmlns:p14="http://schemas.microsoft.com/office/powerpoint/2010/main" val="1761360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general, the conference organizers will prepare and setup the PCs in the proceedings office. Just check, before you start, if the mentioned software is installed. Don’t forget to install the Macintosh fonts.</a:t>
            </a:r>
          </a:p>
        </p:txBody>
      </p:sp>
      <p:sp>
        <p:nvSpPr>
          <p:cNvPr id="4" name="Slide Number Placeholder 3"/>
          <p:cNvSpPr>
            <a:spLocks noGrp="1"/>
          </p:cNvSpPr>
          <p:nvPr>
            <p:ph type="sldNum" sz="quarter" idx="10"/>
          </p:nvPr>
        </p:nvSpPr>
        <p:spPr/>
        <p:txBody>
          <a:bodyPr/>
          <a:lstStyle/>
          <a:p>
            <a:fld id="{A8204E60-24E4-4A40-95BE-9D3114BF4556}" type="slidenum">
              <a:rPr lang="en-US" smtClean="0"/>
              <a:t>13</a:t>
            </a:fld>
            <a:endParaRPr lang="en-US"/>
          </a:p>
        </p:txBody>
      </p:sp>
    </p:spTree>
    <p:extLst>
      <p:ext uri="{BB962C8B-B14F-4D97-AF65-F5344CB8AC3E}">
        <p14:creationId xmlns:p14="http://schemas.microsoft.com/office/powerpoint/2010/main" val="3936680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14</a:t>
            </a:fld>
            <a:endParaRPr lang="en-US"/>
          </a:p>
        </p:txBody>
      </p:sp>
    </p:spTree>
    <p:extLst>
      <p:ext uri="{BB962C8B-B14F-4D97-AF65-F5344CB8AC3E}">
        <p14:creationId xmlns:p14="http://schemas.microsoft.com/office/powerpoint/2010/main" val="3815998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15</a:t>
            </a:fld>
            <a:endParaRPr lang="en-US"/>
          </a:p>
        </p:txBody>
      </p:sp>
    </p:spTree>
    <p:extLst>
      <p:ext uri="{BB962C8B-B14F-4D97-AF65-F5344CB8AC3E}">
        <p14:creationId xmlns:p14="http://schemas.microsoft.com/office/powerpoint/2010/main" val="3626968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204E60-24E4-4A40-95BE-9D3114BF4556}" type="slidenum">
              <a:rPr lang="en-US" smtClean="0"/>
              <a:t>16</a:t>
            </a:fld>
            <a:endParaRPr lang="en-US"/>
          </a:p>
        </p:txBody>
      </p:sp>
    </p:spTree>
    <p:extLst>
      <p:ext uri="{BB962C8B-B14F-4D97-AF65-F5344CB8AC3E}">
        <p14:creationId xmlns:p14="http://schemas.microsoft.com/office/powerpoint/2010/main" val="4008280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9F633DA9-0194-48B8-AB98-DB0E0001101C}" type="datetime1">
              <a:rPr lang="en-US" smtClean="0"/>
              <a:t>12/13/2021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9DE6EB8-52AB-45EA-A660-3E1EBFA7298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3296FAE-73F2-474D-BC11-17D3FCAE2118}" type="datetime1">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833F61E-B81D-4540-BE6A-F93F2E59B3AB}" type="datetime1">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5BE3AA9A-4ACB-44B8-8CFA-FBF6962E581F}" type="datetime1">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B76CB086-9720-4CE5-BEB1-63F8890396CB}" type="datetime1">
              <a:rPr lang="en-US" smtClean="0"/>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F197E0B-0864-407F-8BCC-013527DB5532}" type="datetime1">
              <a:rPr lang="en-US" smtClean="0"/>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8F253EF5-438E-4AE8-A68B-7FB79733D941}" type="datetime1">
              <a:rPr lang="en-US" smtClean="0"/>
              <a:t>12/13/2021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CE189FB3-F32E-4428-A5D7-CE3F4BAA15C9}" type="datetime1">
              <a:rPr lang="en-US" smtClean="0"/>
              <a:t>12/13/2021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54FB1A-B0B7-40AE-9DB6-AB3E9ED2AC53}" type="datetime1">
              <a:rPr lang="en-US" smtClean="0"/>
              <a:t>12/13/2021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6E5A9B77-46BF-4A25-BF50-7171D31EF74E}" type="datetime1">
              <a:rPr lang="en-US" smtClean="0"/>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B2459496-CFD1-4D13-93C1-EB1BE1114DCD}" type="datetime1">
              <a:rPr lang="en-US" smtClean="0"/>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9DE6EB8-52AB-45EA-A660-3E1EBFA72987}"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FABF8D-146A-42DC-BCDF-D0B8D63CAB4C}" type="datetime1">
              <a:rPr lang="en-US" smtClean="0"/>
              <a:t>12/13/2021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9DE6EB8-52AB-45EA-A660-3E1EBFA72987}"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mis-amigas-las-palomas.blogspot.com/p/lesiones.html" TargetMode="External"/><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s://handbrake.fr/downloads.php" TargetMode="External"/><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app.prntscr.com/en/index.html" TargetMode="External"/><Relationship Id="rId11" Type="http://schemas.openxmlformats.org/officeDocument/2006/relationships/image" Target="../media/image19.png"/><Relationship Id="rId5" Type="http://schemas.openxmlformats.org/officeDocument/2006/relationships/hyperlink" Target="https://sourceforge.net/projects/vlc/" TargetMode="External"/><Relationship Id="rId10" Type="http://schemas.openxmlformats.org/officeDocument/2006/relationships/image" Target="../media/image18.jpeg"/><Relationship Id="rId4" Type="http://schemas.openxmlformats.org/officeDocument/2006/relationships/hyperlink" Target="https://sourceforge.net/projects/virtualdub/" TargetMode="External"/><Relationship Id="rId9"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mis-amigas-las-palomas.blogspot.com/p/lesiones.html" TargetMode="External"/><Relationship Id="rId5" Type="http://schemas.openxmlformats.org/officeDocument/2006/relationships/image" Target="../media/image23.jpe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5.gif"/></Relationships>
</file>

<file path=ppt/slides/_rels/slide48.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gif"/><Relationship Id="rId1" Type="http://schemas.microsoft.com/office/2007/relationships/media" Target="../media/media1.gif"/><Relationship Id="rId6" Type="http://schemas.openxmlformats.org/officeDocument/2006/relationships/image" Target="../media/image74.svg"/><Relationship Id="rId5" Type="http://schemas.openxmlformats.org/officeDocument/2006/relationships/image" Target="../media/image73.png"/><Relationship Id="rId4" Type="http://schemas.openxmlformats.org/officeDocument/2006/relationships/image" Target="../media/image72.png"/></Relationships>
</file>

<file path=ppt/slides/_rels/slide5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5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80.png"/></Relationships>
</file>

<file path=ppt/slides/_rels/slide5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6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052736"/>
            <a:ext cx="7851648" cy="3456384"/>
          </a:xfrm>
        </p:spPr>
        <p:txBody>
          <a:bodyPr>
            <a:normAutofit fontScale="90000"/>
          </a:bodyPr>
          <a:lstStyle/>
          <a:p>
            <a:pPr algn="ctr"/>
            <a:br>
              <a:rPr lang="en-US" dirty="0">
                <a:solidFill>
                  <a:schemeClr val="tx1"/>
                </a:solidFill>
              </a:rPr>
            </a:br>
            <a:r>
              <a:rPr lang="en-US" sz="8000" dirty="0">
                <a:solidFill>
                  <a:srgbClr val="FFC000"/>
                </a:solidFill>
                <a:effectLst>
                  <a:outerShdw blurRad="38100" dist="38100" dir="2700000" algn="tl">
                    <a:srgbClr val="000000">
                      <a:alpha val="43137"/>
                    </a:srgbClr>
                  </a:outerShdw>
                </a:effectLst>
              </a:rPr>
              <a:t>Tutorial</a:t>
            </a:r>
            <a:br>
              <a:rPr lang="en-US" sz="8000" dirty="0">
                <a:solidFill>
                  <a:srgbClr val="FFC000"/>
                </a:solidFill>
                <a:effectLst>
                  <a:outerShdw blurRad="38100" dist="38100" dir="2700000" algn="tl">
                    <a:srgbClr val="000000">
                      <a:alpha val="43137"/>
                    </a:srgbClr>
                  </a:outerShdw>
                </a:effectLst>
              </a:rPr>
            </a:br>
            <a:r>
              <a:rPr lang="en-US" sz="4400" dirty="0">
                <a:solidFill>
                  <a:srgbClr val="FFC000"/>
                </a:solidFill>
                <a:effectLst>
                  <a:outerShdw blurRad="38100" dist="38100" dir="2700000" algn="tl">
                    <a:srgbClr val="000000">
                      <a:alpha val="43137"/>
                    </a:srgbClr>
                  </a:outerShdw>
                </a:effectLst>
              </a:rPr>
              <a:t>on</a:t>
            </a:r>
            <a:br>
              <a:rPr lang="en-US" dirty="0">
                <a:solidFill>
                  <a:schemeClr val="tx1"/>
                </a:solidFill>
              </a:rPr>
            </a:br>
            <a:r>
              <a:rPr lang="en-US" dirty="0">
                <a:solidFill>
                  <a:schemeClr val="tx1"/>
                </a:solidFill>
              </a:rPr>
              <a:t>Processing Slides</a:t>
            </a:r>
            <a:br>
              <a:rPr lang="en-US" dirty="0">
                <a:solidFill>
                  <a:schemeClr val="tx1"/>
                </a:solidFill>
              </a:rPr>
            </a:br>
            <a:r>
              <a:rPr lang="en-US" dirty="0">
                <a:solidFill>
                  <a:schemeClr val="tx1"/>
                </a:solidFill>
              </a:rPr>
              <a:t>and Embedding Animations</a:t>
            </a:r>
          </a:p>
        </p:txBody>
      </p:sp>
      <p:sp>
        <p:nvSpPr>
          <p:cNvPr id="3" name="Subtitle 2"/>
          <p:cNvSpPr>
            <a:spLocks noGrp="1"/>
          </p:cNvSpPr>
          <p:nvPr>
            <p:ph type="subTitle" idx="1"/>
          </p:nvPr>
        </p:nvSpPr>
        <p:spPr>
          <a:xfrm>
            <a:off x="107504" y="5157192"/>
            <a:ext cx="6192688" cy="1512168"/>
          </a:xfrm>
        </p:spPr>
        <p:txBody>
          <a:bodyPr>
            <a:normAutofit fontScale="92500"/>
          </a:bodyPr>
          <a:lstStyle/>
          <a:p>
            <a:pPr algn="l"/>
            <a:r>
              <a:rPr lang="en-US" b="1" dirty="0">
                <a:solidFill>
                  <a:srgbClr val="FFC000"/>
                </a:solidFill>
              </a:rPr>
              <a:t>Michaela Marx</a:t>
            </a:r>
          </a:p>
          <a:p>
            <a:pPr algn="l"/>
            <a:r>
              <a:rPr lang="en-US" dirty="0"/>
              <a:t>DESY, Hamburg, Germany</a:t>
            </a:r>
          </a:p>
          <a:p>
            <a:pPr algn="l"/>
            <a:r>
              <a:rPr lang="en-US" dirty="0"/>
              <a:t>JACoW Team Meeting, Dec. 2021, Trieste, Italy </a:t>
            </a:r>
          </a:p>
          <a:p>
            <a:pPr algn="l"/>
            <a:endParaRPr lang="en-US" dirty="0">
              <a:solidFill>
                <a:srgbClr val="FFC000"/>
              </a:solidFill>
            </a:endParaRPr>
          </a:p>
          <a:p>
            <a:pPr algn="l"/>
            <a:endParaRPr lang="en-US" dirty="0">
              <a:solidFill>
                <a:schemeClr val="accent4">
                  <a:lumMod val="60000"/>
                  <a:lumOff val="40000"/>
                </a:schemeClr>
              </a:solidFill>
            </a:endParaRPr>
          </a:p>
        </p:txBody>
      </p:sp>
    </p:spTree>
    <p:extLst>
      <p:ext uri="{BB962C8B-B14F-4D97-AF65-F5344CB8AC3E}">
        <p14:creationId xmlns:p14="http://schemas.microsoft.com/office/powerpoint/2010/main" val="33309082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45" y="592504"/>
            <a:ext cx="8527175" cy="722344"/>
          </a:xfrm>
        </p:spPr>
        <p:txBody>
          <a:bodyPr>
            <a:normAutofit fontScale="90000"/>
          </a:bodyPr>
          <a:lstStyle/>
          <a:p>
            <a:r>
              <a:rPr lang="en-US" sz="4400" dirty="0"/>
              <a:t>Processing Slides: the SPMS environment</a:t>
            </a:r>
          </a:p>
        </p:txBody>
      </p:sp>
      <p:sp>
        <p:nvSpPr>
          <p:cNvPr id="4" name="Slide Number Placeholder 3"/>
          <p:cNvSpPr>
            <a:spLocks noGrp="1"/>
          </p:cNvSpPr>
          <p:nvPr>
            <p:ph type="sldNum" sz="quarter" idx="12"/>
          </p:nvPr>
        </p:nvSpPr>
        <p:spPr/>
        <p:txBody>
          <a:bodyPr/>
          <a:lstStyle/>
          <a:p>
            <a:fld id="{59DE6EB8-52AB-45EA-A660-3E1EBFA72987}" type="slidenum">
              <a:rPr lang="en-US" smtClean="0"/>
              <a:t>10</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207676"/>
            <a:ext cx="7741965"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23528" y="1700808"/>
            <a:ext cx="5052922" cy="461665"/>
          </a:xfrm>
          <a:prstGeom prst="rect">
            <a:avLst/>
          </a:prstGeom>
          <a:noFill/>
        </p:spPr>
        <p:txBody>
          <a:bodyPr wrap="none" rtlCol="0">
            <a:spAutoFit/>
          </a:bodyPr>
          <a:lstStyle/>
          <a:p>
            <a:r>
              <a:rPr lang="en-US" sz="2400">
                <a:solidFill>
                  <a:srgbClr val="FFC000"/>
                </a:solidFill>
                <a:sym typeface="Wingdings 3"/>
              </a:rPr>
              <a:t></a:t>
            </a:r>
            <a:r>
              <a:rPr lang="en-US" sz="2400">
                <a:sym typeface="Wingdings 3"/>
              </a:rPr>
              <a:t> select a day to download the slides</a:t>
            </a:r>
            <a:endParaRPr lang="en-US" sz="2400"/>
          </a:p>
        </p:txBody>
      </p:sp>
      <p:sp>
        <p:nvSpPr>
          <p:cNvPr id="6" name="Curved Right Arrow 5"/>
          <p:cNvSpPr/>
          <p:nvPr/>
        </p:nvSpPr>
        <p:spPr>
          <a:xfrm>
            <a:off x="179512" y="2636912"/>
            <a:ext cx="827584" cy="2808312"/>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7" name="Straight Arrow Connector 6">
            <a:extLst>
              <a:ext uri="{FF2B5EF4-FFF2-40B4-BE49-F238E27FC236}">
                <a16:creationId xmlns:a16="http://schemas.microsoft.com/office/drawing/2014/main" id="{6A70FAB2-20D5-4727-BC0B-C83878433FAE}"/>
              </a:ext>
            </a:extLst>
          </p:cNvPr>
          <p:cNvCxnSpPr>
            <a:cxnSpLocks/>
          </p:cNvCxnSpPr>
          <p:nvPr/>
        </p:nvCxnSpPr>
        <p:spPr>
          <a:xfrm flipV="1">
            <a:off x="3851920" y="5229200"/>
            <a:ext cx="0" cy="504056"/>
          </a:xfrm>
          <a:prstGeom prst="straightConnector1">
            <a:avLst/>
          </a:prstGeom>
          <a:ln>
            <a:solidFill>
              <a:srgbClr val="FFC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6681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463" y="666152"/>
            <a:ext cx="8527175" cy="794352"/>
          </a:xfrm>
        </p:spPr>
        <p:txBody>
          <a:bodyPr>
            <a:normAutofit fontScale="90000"/>
          </a:bodyPr>
          <a:lstStyle/>
          <a:p>
            <a:r>
              <a:rPr lang="en-US" dirty="0"/>
              <a:t>Processing Slides: download screen                                                     </a:t>
            </a:r>
          </a:p>
        </p:txBody>
      </p:sp>
      <p:sp>
        <p:nvSpPr>
          <p:cNvPr id="4" name="Slide Number Placeholder 3"/>
          <p:cNvSpPr>
            <a:spLocks noGrp="1"/>
          </p:cNvSpPr>
          <p:nvPr>
            <p:ph type="sldNum" sz="quarter" idx="12"/>
          </p:nvPr>
        </p:nvSpPr>
        <p:spPr/>
        <p:txBody>
          <a:bodyPr/>
          <a:lstStyle/>
          <a:p>
            <a:fld id="{59DE6EB8-52AB-45EA-A660-3E1EBFA72987}" type="slidenum">
              <a:rPr lang="en-US" smtClean="0"/>
              <a:t>11</a:t>
            </a:fld>
            <a:endParaRPr lang="en-US"/>
          </a:p>
        </p:txBody>
      </p:sp>
      <p:pic>
        <p:nvPicPr>
          <p:cNvPr id="8" name="Picture 7" descr="download menue"/>
          <p:cNvPicPr/>
          <p:nvPr/>
        </p:nvPicPr>
        <p:blipFill>
          <a:blip r:embed="rId2">
            <a:extLst>
              <a:ext uri="{28A0092B-C50C-407E-A947-70E740481C1C}">
                <a14:useLocalDpi xmlns:a14="http://schemas.microsoft.com/office/drawing/2010/main" val="0"/>
              </a:ext>
            </a:extLst>
          </a:blip>
          <a:srcRect/>
          <a:stretch>
            <a:fillRect/>
          </a:stretch>
        </p:blipFill>
        <p:spPr bwMode="auto">
          <a:xfrm>
            <a:off x="2441235" y="2371905"/>
            <a:ext cx="4291760" cy="3503837"/>
          </a:xfrm>
          <a:prstGeom prst="rect">
            <a:avLst/>
          </a:prstGeom>
          <a:noFill/>
          <a:ln>
            <a:noFill/>
          </a:ln>
        </p:spPr>
      </p:pic>
      <p:sp>
        <p:nvSpPr>
          <p:cNvPr id="9" name="TextBox 8"/>
          <p:cNvSpPr txBox="1"/>
          <p:nvPr/>
        </p:nvSpPr>
        <p:spPr>
          <a:xfrm>
            <a:off x="86108" y="1506670"/>
            <a:ext cx="8712968" cy="954107"/>
          </a:xfrm>
          <a:prstGeom prst="rect">
            <a:avLst/>
          </a:prstGeom>
          <a:noFill/>
        </p:spPr>
        <p:txBody>
          <a:bodyPr wrap="square" rtlCol="0">
            <a:spAutoFit/>
          </a:bodyPr>
          <a:lstStyle/>
          <a:p>
            <a:r>
              <a:rPr lang="en-US" sz="2000" b="1" dirty="0"/>
              <a:t>The download screen shows all files which have already been uploaded to the database by the author or by an editor.</a:t>
            </a:r>
          </a:p>
          <a:p>
            <a:endParaRPr lang="en-US" sz="800" dirty="0">
              <a:solidFill>
                <a:schemeClr val="accent2"/>
              </a:solidFill>
              <a:latin typeface="+mj-lt"/>
              <a:sym typeface="Wingdings 3"/>
            </a:endParaRPr>
          </a:p>
          <a:p>
            <a:endParaRPr lang="en-US" sz="800" dirty="0">
              <a:latin typeface="+mj-lt"/>
            </a:endParaRPr>
          </a:p>
        </p:txBody>
      </p:sp>
      <p:sp>
        <p:nvSpPr>
          <p:cNvPr id="10" name="Curved Right Arrow 9"/>
          <p:cNvSpPr/>
          <p:nvPr/>
        </p:nvSpPr>
        <p:spPr>
          <a:xfrm>
            <a:off x="758432" y="3637180"/>
            <a:ext cx="1440160" cy="1440161"/>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TextBox 2">
            <a:extLst>
              <a:ext uri="{FF2B5EF4-FFF2-40B4-BE49-F238E27FC236}">
                <a16:creationId xmlns:a16="http://schemas.microsoft.com/office/drawing/2014/main" id="{1B582E04-9A8D-477F-8026-3F3525B5FEB7}"/>
              </a:ext>
            </a:extLst>
          </p:cNvPr>
          <p:cNvSpPr txBox="1"/>
          <p:nvPr/>
        </p:nvSpPr>
        <p:spPr>
          <a:xfrm>
            <a:off x="0" y="5875742"/>
            <a:ext cx="7989751" cy="1046440"/>
          </a:xfrm>
          <a:prstGeom prst="rect">
            <a:avLst/>
          </a:prstGeom>
          <a:noFill/>
        </p:spPr>
        <p:txBody>
          <a:bodyPr wrap="none" rtlCol="0">
            <a:spAutoFit/>
          </a:bodyPr>
          <a:lstStyle/>
          <a:p>
            <a:r>
              <a:rPr lang="en-US" b="1" dirty="0">
                <a:solidFill>
                  <a:srgbClr val="C00000"/>
                </a:solidFill>
                <a:latin typeface="Arial" panose="020B0604020202020204" pitchFamily="34" charset="0"/>
                <a:cs typeface="Arial" panose="020B0604020202020204" pitchFamily="34" charset="0"/>
                <a:sym typeface="Wingdings 3"/>
              </a:rPr>
              <a:t>► </a:t>
            </a:r>
            <a:r>
              <a:rPr lang="en-US" b="1" dirty="0">
                <a:sym typeface="Wingdings 3"/>
              </a:rPr>
              <a:t>talks are named *_</a:t>
            </a:r>
            <a:r>
              <a:rPr lang="en-US" b="1" dirty="0">
                <a:solidFill>
                  <a:srgbClr val="C00000"/>
                </a:solidFill>
                <a:sym typeface="Wingdings 3"/>
              </a:rPr>
              <a:t>TALK.PPT</a:t>
            </a:r>
            <a:r>
              <a:rPr lang="en-US" b="1" dirty="0">
                <a:sym typeface="Wingdings 3"/>
              </a:rPr>
              <a:t>, *_</a:t>
            </a:r>
            <a:r>
              <a:rPr lang="en-US" b="1" dirty="0">
                <a:solidFill>
                  <a:srgbClr val="C00000"/>
                </a:solidFill>
                <a:sym typeface="Wingdings 3"/>
              </a:rPr>
              <a:t>TALK.PPTX</a:t>
            </a:r>
            <a:r>
              <a:rPr lang="en-US" b="1" dirty="0">
                <a:sym typeface="Wingdings 3"/>
              </a:rPr>
              <a:t>, *_</a:t>
            </a:r>
            <a:r>
              <a:rPr lang="en-US" b="1" dirty="0">
                <a:solidFill>
                  <a:srgbClr val="C00000"/>
                </a:solidFill>
                <a:sym typeface="Wingdings 3"/>
              </a:rPr>
              <a:t>TALK.PDF</a:t>
            </a:r>
            <a:r>
              <a:rPr lang="en-US" b="1" dirty="0">
                <a:sym typeface="Wingdings 3"/>
              </a:rPr>
              <a:t>, *_</a:t>
            </a:r>
            <a:r>
              <a:rPr lang="en-US" b="1" dirty="0">
                <a:solidFill>
                  <a:srgbClr val="C00000"/>
                </a:solidFill>
                <a:sym typeface="Wingdings 3"/>
              </a:rPr>
              <a:t>TALK.ODP</a:t>
            </a:r>
          </a:p>
          <a:p>
            <a:endParaRPr lang="en-US" sz="800" b="1" dirty="0">
              <a:solidFill>
                <a:srgbClr val="C00000"/>
              </a:solidFill>
              <a:sym typeface="Wingdings 3"/>
            </a:endParaRPr>
          </a:p>
          <a:p>
            <a:r>
              <a:rPr lang="en-US" b="1" dirty="0">
                <a:solidFill>
                  <a:srgbClr val="C00000"/>
                </a:solidFill>
                <a:sym typeface="Wingdings 3"/>
              </a:rPr>
              <a:t>     </a:t>
            </a:r>
            <a:r>
              <a:rPr lang="en-US" b="1" dirty="0">
                <a:sym typeface="Wingdings 3"/>
              </a:rPr>
              <a:t>ODP = open document presentation (Open Office)</a:t>
            </a:r>
          </a:p>
          <a:p>
            <a:endParaRPr lang="en-US" dirty="0"/>
          </a:p>
        </p:txBody>
      </p:sp>
    </p:spTree>
    <p:extLst>
      <p:ext uri="{BB962C8B-B14F-4D97-AF65-F5344CB8AC3E}">
        <p14:creationId xmlns:p14="http://schemas.microsoft.com/office/powerpoint/2010/main" val="3095267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12</a:t>
            </a:fld>
            <a:endParaRPr lang="en-US"/>
          </a:p>
        </p:txBody>
      </p:sp>
      <p:sp>
        <p:nvSpPr>
          <p:cNvPr id="7" name="Title 1">
            <a:extLst>
              <a:ext uri="{FF2B5EF4-FFF2-40B4-BE49-F238E27FC236}">
                <a16:creationId xmlns:a16="http://schemas.microsoft.com/office/drawing/2014/main" id="{C863F43C-5568-407C-898A-2DED59749E65}"/>
              </a:ext>
            </a:extLst>
          </p:cNvPr>
          <p:cNvSpPr txBox="1">
            <a:spLocks/>
          </p:cNvSpPr>
          <p:nvPr/>
        </p:nvSpPr>
        <p:spPr>
          <a:xfrm>
            <a:off x="251520" y="637855"/>
            <a:ext cx="8784976" cy="3012437"/>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000" dirty="0"/>
              <a:t>Processing slides: Prerequisites</a:t>
            </a:r>
          </a:p>
          <a:p>
            <a:r>
              <a:rPr lang="en-US" sz="3600" dirty="0">
                <a:solidFill>
                  <a:schemeClr val="bg2">
                    <a:lumMod val="50000"/>
                  </a:schemeClr>
                </a:solidFill>
                <a:latin typeface="Calibri" panose="020F0502020204030204" pitchFamily="34" charset="0"/>
                <a:cs typeface="Calibri" panose="020F0502020204030204" pitchFamily="34" charset="0"/>
                <a:sym typeface="Wingdings 3"/>
              </a:rPr>
              <a:t>Preparing your workstation in the proceedings office </a:t>
            </a:r>
            <a:endParaRPr lang="en-US" sz="3600" dirty="0">
              <a:solidFill>
                <a:schemeClr val="bg2">
                  <a:lumMod val="50000"/>
                </a:schemeClr>
              </a:solidFill>
              <a:latin typeface="Calibri" panose="020F0502020204030204" pitchFamily="34" charset="0"/>
              <a:cs typeface="Calibri" panose="020F0502020204030204" pitchFamily="34" charset="0"/>
              <a:sym typeface="Wingdings" panose="05000000000000000000" pitchFamily="2" charset="2"/>
            </a:endParaRPr>
          </a:p>
          <a:p>
            <a:endParaRPr lang="en-US" sz="4000" dirty="0"/>
          </a:p>
          <a:p>
            <a:endParaRPr lang="en-US" sz="4000" dirty="0"/>
          </a:p>
        </p:txBody>
      </p:sp>
      <p:grpSp>
        <p:nvGrpSpPr>
          <p:cNvPr id="3" name="Group 2">
            <a:extLst>
              <a:ext uri="{FF2B5EF4-FFF2-40B4-BE49-F238E27FC236}">
                <a16:creationId xmlns:a16="http://schemas.microsoft.com/office/drawing/2014/main" id="{43A000EC-E448-4D94-BBA3-97F5C444AD1B}"/>
              </a:ext>
            </a:extLst>
          </p:cNvPr>
          <p:cNvGrpSpPr/>
          <p:nvPr/>
        </p:nvGrpSpPr>
        <p:grpSpPr>
          <a:xfrm>
            <a:off x="1907704" y="1988840"/>
            <a:ext cx="4968255" cy="4107612"/>
            <a:chOff x="2123728" y="2450272"/>
            <a:chExt cx="4968255" cy="4107612"/>
          </a:xfrm>
        </p:grpSpPr>
        <p:pic>
          <p:nvPicPr>
            <p:cNvPr id="22" name="Picture 21">
              <a:extLst>
                <a:ext uri="{FF2B5EF4-FFF2-40B4-BE49-F238E27FC236}">
                  <a16:creationId xmlns:a16="http://schemas.microsoft.com/office/drawing/2014/main" id="{4BE36D58-04B4-4F49-A70A-13201DE61839}"/>
                </a:ext>
              </a:extLst>
            </p:cNvPr>
            <p:cNvPicPr>
              <a:picLocks noChangeAspect="1"/>
            </p:cNvPicPr>
            <p:nvPr/>
          </p:nvPicPr>
          <p:blipFill>
            <a:blip r:embed="rId3"/>
            <a:stretch>
              <a:fillRect/>
            </a:stretch>
          </p:blipFill>
          <p:spPr>
            <a:xfrm>
              <a:off x="2123728" y="2450272"/>
              <a:ext cx="4968255" cy="4107612"/>
            </a:xfrm>
            <a:prstGeom prst="rect">
              <a:avLst/>
            </a:prstGeom>
          </p:spPr>
        </p:pic>
        <p:grpSp>
          <p:nvGrpSpPr>
            <p:cNvPr id="2" name="Group 1">
              <a:extLst>
                <a:ext uri="{FF2B5EF4-FFF2-40B4-BE49-F238E27FC236}">
                  <a16:creationId xmlns:a16="http://schemas.microsoft.com/office/drawing/2014/main" id="{1BBE956E-EFE0-429F-808C-745C6ECDEE70}"/>
                </a:ext>
              </a:extLst>
            </p:cNvPr>
            <p:cNvGrpSpPr/>
            <p:nvPr/>
          </p:nvGrpSpPr>
          <p:grpSpPr>
            <a:xfrm>
              <a:off x="2483768" y="3140968"/>
              <a:ext cx="2546418" cy="1522289"/>
              <a:chOff x="2523292" y="3172724"/>
              <a:chExt cx="2546418" cy="1522289"/>
            </a:xfrm>
          </p:grpSpPr>
          <p:pic>
            <p:nvPicPr>
              <p:cNvPr id="25" name="Picture 24">
                <a:extLst>
                  <a:ext uri="{FF2B5EF4-FFF2-40B4-BE49-F238E27FC236}">
                    <a16:creationId xmlns:a16="http://schemas.microsoft.com/office/drawing/2014/main" id="{81B2F938-1319-46C9-9733-908A5B6B2885}"/>
                  </a:ext>
                </a:extLst>
              </p:cNvPr>
              <p:cNvPicPr>
                <a:picLocks noChangeAspect="1"/>
              </p:cNvPicPr>
              <p:nvPr/>
            </p:nvPicPr>
            <p:blipFill>
              <a:blip r:embed="rId4"/>
              <a:stretch>
                <a:fillRect/>
              </a:stretch>
            </p:blipFill>
            <p:spPr>
              <a:xfrm>
                <a:off x="2563146" y="3172724"/>
                <a:ext cx="2506564" cy="1522289"/>
              </a:xfrm>
              <a:prstGeom prst="rect">
                <a:avLst/>
              </a:prstGeom>
            </p:spPr>
          </p:pic>
          <p:sp>
            <p:nvSpPr>
              <p:cNvPr id="26" name="TextBox 25">
                <a:extLst>
                  <a:ext uri="{FF2B5EF4-FFF2-40B4-BE49-F238E27FC236}">
                    <a16:creationId xmlns:a16="http://schemas.microsoft.com/office/drawing/2014/main" id="{8F0B9CD5-148A-43B4-B109-273A19BD4819}"/>
                  </a:ext>
                </a:extLst>
              </p:cNvPr>
              <p:cNvSpPr txBox="1"/>
              <p:nvPr/>
            </p:nvSpPr>
            <p:spPr>
              <a:xfrm>
                <a:off x="2523292" y="3184858"/>
                <a:ext cx="1973725"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Transparency Maintenance</a:t>
                </a:r>
              </a:p>
            </p:txBody>
          </p:sp>
        </p:grpSp>
      </p:grpSp>
      <p:sp>
        <p:nvSpPr>
          <p:cNvPr id="9" name="Rectangle 8">
            <a:extLst>
              <a:ext uri="{FF2B5EF4-FFF2-40B4-BE49-F238E27FC236}">
                <a16:creationId xmlns:a16="http://schemas.microsoft.com/office/drawing/2014/main" id="{38F3A222-301A-4A4E-AECF-36BB09B4D125}"/>
              </a:ext>
            </a:extLst>
          </p:cNvPr>
          <p:cNvSpPr/>
          <p:nvPr/>
        </p:nvSpPr>
        <p:spPr>
          <a:xfrm>
            <a:off x="-1791" y="6136700"/>
            <a:ext cx="8966279" cy="646331"/>
          </a:xfrm>
          <a:prstGeom prst="rect">
            <a:avLst/>
          </a:prstGeom>
        </p:spPr>
        <p:txBody>
          <a:bodyPr wrap="square">
            <a:spAutoFit/>
          </a:bodyPr>
          <a:lstStyle/>
          <a:p>
            <a:r>
              <a:rPr lang="en-US" b="1" dirty="0">
                <a:solidFill>
                  <a:srgbClr val="C00000"/>
                </a:solidFill>
              </a:rPr>
              <a:t>The conference organizer is responsible for the PC set-up, but for processing slides some extra work is required.</a:t>
            </a:r>
          </a:p>
        </p:txBody>
      </p:sp>
    </p:spTree>
    <p:extLst>
      <p:ext uri="{BB962C8B-B14F-4D97-AF65-F5344CB8AC3E}">
        <p14:creationId xmlns:p14="http://schemas.microsoft.com/office/powerpoint/2010/main" val="2615417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13</a:t>
            </a:fld>
            <a:endParaRPr lang="en-US"/>
          </a:p>
        </p:txBody>
      </p:sp>
      <p:sp>
        <p:nvSpPr>
          <p:cNvPr id="5" name="Title 1"/>
          <p:cNvSpPr txBox="1">
            <a:spLocks/>
          </p:cNvSpPr>
          <p:nvPr/>
        </p:nvSpPr>
        <p:spPr>
          <a:xfrm>
            <a:off x="332313" y="616078"/>
            <a:ext cx="8479373" cy="584775"/>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dirty="0"/>
              <a:t>Processing PowerPoint slides: </a:t>
            </a:r>
            <a:r>
              <a:rPr lang="en-US" sz="3400" dirty="0"/>
              <a:t>Prerequisites</a:t>
            </a:r>
          </a:p>
        </p:txBody>
      </p:sp>
      <p:sp>
        <p:nvSpPr>
          <p:cNvPr id="7" name="TextBox 6">
            <a:extLst>
              <a:ext uri="{FF2B5EF4-FFF2-40B4-BE49-F238E27FC236}">
                <a16:creationId xmlns:a16="http://schemas.microsoft.com/office/drawing/2014/main" id="{0A21F9A8-856A-41F8-8BAA-529A942C3B1D}"/>
              </a:ext>
            </a:extLst>
          </p:cNvPr>
          <p:cNvSpPr txBox="1"/>
          <p:nvPr/>
        </p:nvSpPr>
        <p:spPr>
          <a:xfrm>
            <a:off x="108303" y="1405085"/>
            <a:ext cx="4463698" cy="584775"/>
          </a:xfrm>
          <a:prstGeom prst="rect">
            <a:avLst/>
          </a:prstGeom>
          <a:noFill/>
        </p:spPr>
        <p:txBody>
          <a:bodyPr wrap="square" rtlCol="0">
            <a:spAutoFit/>
          </a:bodyPr>
          <a:lstStyle/>
          <a:p>
            <a:r>
              <a:rPr lang="en-US" sz="2400" b="1" dirty="0">
                <a:solidFill>
                  <a:schemeClr val="bg2">
                    <a:lumMod val="50000"/>
                  </a:schemeClr>
                </a:solidFill>
                <a:sym typeface="Wingdings 3"/>
              </a:rPr>
              <a:t>What to do before you start</a:t>
            </a:r>
            <a:endParaRPr lang="en-US" sz="2400" b="1" dirty="0">
              <a:solidFill>
                <a:schemeClr val="bg2">
                  <a:lumMod val="50000"/>
                </a:schemeClr>
              </a:solidFill>
              <a:sym typeface="Wingdings" panose="05000000000000000000" pitchFamily="2" charset="2"/>
            </a:endParaRPr>
          </a:p>
          <a:p>
            <a:endParaRPr lang="en-US" sz="800" dirty="0">
              <a:sym typeface="Wingdings" panose="05000000000000000000" pitchFamily="2" charset="2"/>
            </a:endParaRPr>
          </a:p>
        </p:txBody>
      </p:sp>
      <p:sp>
        <p:nvSpPr>
          <p:cNvPr id="8" name="TextBox 7">
            <a:extLst>
              <a:ext uri="{FF2B5EF4-FFF2-40B4-BE49-F238E27FC236}">
                <a16:creationId xmlns:a16="http://schemas.microsoft.com/office/drawing/2014/main" id="{C7B3F67B-FEBE-41D6-992B-19EE8411F30F}"/>
              </a:ext>
            </a:extLst>
          </p:cNvPr>
          <p:cNvSpPr txBox="1"/>
          <p:nvPr/>
        </p:nvSpPr>
        <p:spPr>
          <a:xfrm>
            <a:off x="208897" y="1936170"/>
            <a:ext cx="8654198" cy="2015936"/>
          </a:xfrm>
          <a:prstGeom prst="rect">
            <a:avLst/>
          </a:prstGeom>
          <a:noFill/>
        </p:spPr>
        <p:txBody>
          <a:bodyPr wrap="square" rtlCol="0">
            <a:spAutoFit/>
          </a:bodyPr>
          <a:lstStyle/>
          <a:p>
            <a:pPr marL="285750" indent="-285750">
              <a:buFont typeface="Wingdings 3" panose="05040102010807070707" pitchFamily="18" charset="2"/>
              <a:buChar char="u"/>
            </a:pPr>
            <a:r>
              <a:rPr lang="en-US" b="1" dirty="0">
                <a:solidFill>
                  <a:srgbClr val="FF0000"/>
                </a:solidFill>
              </a:rPr>
              <a:t>install video transcoders (Handbrake &amp; Virtual Dub)</a:t>
            </a:r>
          </a:p>
          <a:p>
            <a:endParaRPr lang="en-US" sz="800" b="1" dirty="0">
              <a:solidFill>
                <a:srgbClr val="FF0000"/>
              </a:solidFill>
            </a:endParaRPr>
          </a:p>
          <a:p>
            <a:pPr marL="285750" indent="-285750">
              <a:buFont typeface="Wingdings 3" panose="05040102010807070707" pitchFamily="18" charset="2"/>
              <a:buChar char="u"/>
            </a:pPr>
            <a:r>
              <a:rPr lang="en-US" b="1" dirty="0">
                <a:solidFill>
                  <a:srgbClr val="7030A0"/>
                </a:solidFill>
              </a:rPr>
              <a:t>install Lightshot (tool for making screenshots)</a:t>
            </a:r>
          </a:p>
          <a:p>
            <a:endParaRPr lang="en-US" sz="800" b="1" dirty="0">
              <a:solidFill>
                <a:srgbClr val="FF0000"/>
              </a:solidFill>
            </a:endParaRPr>
          </a:p>
          <a:p>
            <a:r>
              <a:rPr lang="en-US" dirty="0">
                <a:solidFill>
                  <a:schemeClr val="bg2">
                    <a:lumMod val="50000"/>
                  </a:schemeClr>
                </a:solidFill>
                <a:sym typeface="Wingdings 3"/>
              </a:rPr>
              <a:t> </a:t>
            </a:r>
            <a:r>
              <a:rPr lang="en-US" b="1" dirty="0">
                <a:solidFill>
                  <a:schemeClr val="bg2">
                    <a:lumMod val="50000"/>
                  </a:schemeClr>
                </a:solidFill>
                <a:sym typeface="Wingdings 3"/>
              </a:rPr>
              <a:t>install</a:t>
            </a:r>
            <a:r>
              <a:rPr lang="en-US" b="1" dirty="0">
                <a:solidFill>
                  <a:schemeClr val="bg2">
                    <a:lumMod val="50000"/>
                  </a:schemeClr>
                </a:solidFill>
              </a:rPr>
              <a:t> PPspliT (PowerPoint Add-in) </a:t>
            </a:r>
          </a:p>
          <a:p>
            <a:endParaRPr lang="en-US" sz="1100" b="1" dirty="0"/>
          </a:p>
          <a:p>
            <a:r>
              <a:rPr lang="en-US" dirty="0">
                <a:solidFill>
                  <a:schemeClr val="accent1">
                    <a:lumMod val="75000"/>
                  </a:schemeClr>
                </a:solidFill>
                <a:sym typeface="Wingdings 3"/>
              </a:rPr>
              <a:t></a:t>
            </a:r>
            <a:r>
              <a:rPr lang="en-US" dirty="0"/>
              <a:t> </a:t>
            </a:r>
            <a:r>
              <a:rPr lang="en-US" b="1" dirty="0">
                <a:solidFill>
                  <a:srgbClr val="0070C0"/>
                </a:solidFill>
              </a:rPr>
              <a:t>modify PowerPoint print options: print slides in High Quality </a:t>
            </a:r>
          </a:p>
          <a:p>
            <a:endParaRPr lang="en-US" sz="800" dirty="0"/>
          </a:p>
          <a:p>
            <a:r>
              <a:rPr lang="en-US" dirty="0">
                <a:solidFill>
                  <a:srgbClr val="FFC000"/>
                </a:solidFill>
                <a:sym typeface="Wingdings 3"/>
              </a:rPr>
              <a:t></a:t>
            </a:r>
            <a:r>
              <a:rPr lang="en-US" dirty="0"/>
              <a:t> </a:t>
            </a:r>
            <a:r>
              <a:rPr lang="en-US" b="1" dirty="0">
                <a:solidFill>
                  <a:srgbClr val="FFC000"/>
                </a:solidFill>
              </a:rPr>
              <a:t>install Macintosh Fonts on a Windows PC</a:t>
            </a:r>
          </a:p>
        </p:txBody>
      </p:sp>
      <p:sp>
        <p:nvSpPr>
          <p:cNvPr id="2" name="Rectangle 1">
            <a:extLst>
              <a:ext uri="{FF2B5EF4-FFF2-40B4-BE49-F238E27FC236}">
                <a16:creationId xmlns:a16="http://schemas.microsoft.com/office/drawing/2014/main" id="{58415796-4FFB-4075-BD3B-5E981068BA1A}"/>
              </a:ext>
            </a:extLst>
          </p:cNvPr>
          <p:cNvSpPr/>
          <p:nvPr/>
        </p:nvSpPr>
        <p:spPr>
          <a:xfrm>
            <a:off x="82904" y="4577126"/>
            <a:ext cx="8307591" cy="338554"/>
          </a:xfrm>
          <a:prstGeom prst="rect">
            <a:avLst/>
          </a:prstGeom>
        </p:spPr>
        <p:txBody>
          <a:bodyPr wrap="square">
            <a:spAutoFit/>
          </a:bodyPr>
          <a:lstStyle/>
          <a:p>
            <a:r>
              <a:rPr lang="en-US" sz="1600" b="1" dirty="0">
                <a:solidFill>
                  <a:srgbClr val="C00000"/>
                </a:solidFill>
              </a:rPr>
              <a:t>https://www.jacow.org/JTM2016/ProcessingTransparenciesEmbeddingAnimations</a:t>
            </a:r>
          </a:p>
        </p:txBody>
      </p:sp>
      <p:grpSp>
        <p:nvGrpSpPr>
          <p:cNvPr id="36" name="Group 35">
            <a:extLst>
              <a:ext uri="{FF2B5EF4-FFF2-40B4-BE49-F238E27FC236}">
                <a16:creationId xmlns:a16="http://schemas.microsoft.com/office/drawing/2014/main" id="{B29860D6-DFE1-40A7-8262-C6A06A6D8861}"/>
              </a:ext>
            </a:extLst>
          </p:cNvPr>
          <p:cNvGrpSpPr/>
          <p:nvPr/>
        </p:nvGrpSpPr>
        <p:grpSpPr>
          <a:xfrm>
            <a:off x="150127" y="5042988"/>
            <a:ext cx="8712968" cy="1266643"/>
            <a:chOff x="179512" y="5089706"/>
            <a:chExt cx="8712968" cy="1266643"/>
          </a:xfrm>
        </p:grpSpPr>
        <p:pic>
          <p:nvPicPr>
            <p:cNvPr id="29" name="Picture 28">
              <a:extLst>
                <a:ext uri="{FF2B5EF4-FFF2-40B4-BE49-F238E27FC236}">
                  <a16:creationId xmlns:a16="http://schemas.microsoft.com/office/drawing/2014/main" id="{0A682315-A215-458E-A1F7-27056BAD8170}"/>
                </a:ext>
              </a:extLst>
            </p:cNvPr>
            <p:cNvPicPr>
              <a:picLocks noChangeAspect="1"/>
            </p:cNvPicPr>
            <p:nvPr/>
          </p:nvPicPr>
          <p:blipFill>
            <a:blip r:embed="rId3"/>
            <a:stretch>
              <a:fillRect/>
            </a:stretch>
          </p:blipFill>
          <p:spPr>
            <a:xfrm>
              <a:off x="243317" y="5117909"/>
              <a:ext cx="8115300" cy="1143000"/>
            </a:xfrm>
            <a:prstGeom prst="rect">
              <a:avLst/>
            </a:prstGeom>
          </p:spPr>
        </p:pic>
        <p:sp>
          <p:nvSpPr>
            <p:cNvPr id="30" name="Rectangle 29">
              <a:extLst>
                <a:ext uri="{FF2B5EF4-FFF2-40B4-BE49-F238E27FC236}">
                  <a16:creationId xmlns:a16="http://schemas.microsoft.com/office/drawing/2014/main" id="{55E121EC-5359-4E44-B168-344EC03D637F}"/>
                </a:ext>
              </a:extLst>
            </p:cNvPr>
            <p:cNvSpPr/>
            <p:nvPr/>
          </p:nvSpPr>
          <p:spPr>
            <a:xfrm>
              <a:off x="179512" y="5089706"/>
              <a:ext cx="8712968" cy="1266643"/>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Curved Connector 5">
              <a:extLst>
                <a:ext uri="{FF2B5EF4-FFF2-40B4-BE49-F238E27FC236}">
                  <a16:creationId xmlns:a16="http://schemas.microsoft.com/office/drawing/2014/main" id="{817D3D1F-B2E3-46FF-93E1-340F50C2A272}"/>
                </a:ext>
              </a:extLst>
            </p:cNvPr>
            <p:cNvCxnSpPr>
              <a:cxnSpLocks/>
            </p:cNvCxnSpPr>
            <p:nvPr/>
          </p:nvCxnSpPr>
          <p:spPr>
            <a:xfrm rot="10800000" flipV="1">
              <a:off x="7669815" y="5293938"/>
              <a:ext cx="1061897" cy="462660"/>
            </a:xfrm>
            <a:prstGeom prst="curvedConnector3">
              <a:avLst>
                <a:gd name="adj1" fmla="val 49238"/>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D71357CE-A326-4FBA-B9EB-EB8BED41E936}"/>
              </a:ext>
            </a:extLst>
          </p:cNvPr>
          <p:cNvSpPr txBox="1"/>
          <p:nvPr/>
        </p:nvSpPr>
        <p:spPr>
          <a:xfrm>
            <a:off x="82904" y="4242618"/>
            <a:ext cx="8273693" cy="523220"/>
          </a:xfrm>
          <a:prstGeom prst="rect">
            <a:avLst/>
          </a:prstGeom>
          <a:noFill/>
        </p:spPr>
        <p:txBody>
          <a:bodyPr wrap="square" rtlCol="0">
            <a:spAutoFit/>
          </a:bodyPr>
          <a:lstStyle/>
          <a:p>
            <a:r>
              <a:rPr lang="en-US" sz="2000" b="1" dirty="0">
                <a:solidFill>
                  <a:schemeClr val="bg2">
                    <a:lumMod val="50000"/>
                  </a:schemeClr>
                </a:solidFill>
                <a:sym typeface="Wingdings 3"/>
              </a:rPr>
              <a:t>Prerequisites are available in detail on the JACoW-wiki pages:</a:t>
            </a:r>
            <a:endParaRPr lang="en-US" sz="2000" b="1" dirty="0">
              <a:solidFill>
                <a:schemeClr val="bg2">
                  <a:lumMod val="50000"/>
                </a:schemeClr>
              </a:solidFill>
              <a:sym typeface="Wingdings" panose="05000000000000000000" pitchFamily="2" charset="2"/>
            </a:endParaRPr>
          </a:p>
          <a:p>
            <a:endParaRPr lang="en-US" sz="800" dirty="0">
              <a:sym typeface="Wingdings" panose="05000000000000000000" pitchFamily="2" charset="2"/>
            </a:endParaRPr>
          </a:p>
        </p:txBody>
      </p:sp>
      <p:pic>
        <p:nvPicPr>
          <p:cNvPr id="13" name="Picture 12">
            <a:extLst>
              <a:ext uri="{FF2B5EF4-FFF2-40B4-BE49-F238E27FC236}">
                <a16:creationId xmlns:a16="http://schemas.microsoft.com/office/drawing/2014/main" id="{88BCE514-808B-4757-9DC0-263A280A3A44}"/>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588224" y="1352359"/>
            <a:ext cx="1278984" cy="899286"/>
          </a:xfrm>
          <a:prstGeom prst="rect">
            <a:avLst/>
          </a:prstGeom>
        </p:spPr>
      </p:pic>
    </p:spTree>
    <p:extLst>
      <p:ext uri="{BB962C8B-B14F-4D97-AF65-F5344CB8AC3E}">
        <p14:creationId xmlns:p14="http://schemas.microsoft.com/office/powerpoint/2010/main" val="15495827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14</a:t>
            </a:fld>
            <a:endParaRPr lang="en-US"/>
          </a:p>
        </p:txBody>
      </p:sp>
      <p:sp>
        <p:nvSpPr>
          <p:cNvPr id="5" name="Title 1"/>
          <p:cNvSpPr txBox="1">
            <a:spLocks/>
          </p:cNvSpPr>
          <p:nvPr/>
        </p:nvSpPr>
        <p:spPr>
          <a:xfrm>
            <a:off x="227163" y="424890"/>
            <a:ext cx="7848872" cy="584775"/>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400" dirty="0"/>
              <a:t>Processing PowerPoint slides: Prerequisites</a:t>
            </a:r>
          </a:p>
        </p:txBody>
      </p:sp>
      <p:sp>
        <p:nvSpPr>
          <p:cNvPr id="6" name="Rectangle 5">
            <a:extLst>
              <a:ext uri="{FF2B5EF4-FFF2-40B4-BE49-F238E27FC236}">
                <a16:creationId xmlns:a16="http://schemas.microsoft.com/office/drawing/2014/main" id="{F04DF9D5-5334-45AC-85EE-6F64396DA5EA}"/>
              </a:ext>
            </a:extLst>
          </p:cNvPr>
          <p:cNvSpPr/>
          <p:nvPr/>
        </p:nvSpPr>
        <p:spPr>
          <a:xfrm>
            <a:off x="180540" y="1073315"/>
            <a:ext cx="8856984" cy="430887"/>
          </a:xfrm>
          <a:prstGeom prst="rect">
            <a:avLst/>
          </a:prstGeom>
        </p:spPr>
        <p:txBody>
          <a:bodyPr wrap="square">
            <a:spAutoFit/>
          </a:bodyPr>
          <a:lstStyle/>
          <a:p>
            <a:r>
              <a:rPr lang="en-US" sz="2200" b="1" dirty="0">
                <a:solidFill>
                  <a:schemeClr val="bg2">
                    <a:lumMod val="50000"/>
                  </a:schemeClr>
                </a:solidFill>
              </a:rPr>
              <a:t>Software you need: Video transcoders and a screen capture tool </a:t>
            </a:r>
          </a:p>
        </p:txBody>
      </p:sp>
      <p:sp>
        <p:nvSpPr>
          <p:cNvPr id="9" name="Rectangle 8">
            <a:extLst>
              <a:ext uri="{FF2B5EF4-FFF2-40B4-BE49-F238E27FC236}">
                <a16:creationId xmlns:a16="http://schemas.microsoft.com/office/drawing/2014/main" id="{DA3829CD-E799-41C9-883E-34CB008F223B}"/>
              </a:ext>
            </a:extLst>
          </p:cNvPr>
          <p:cNvSpPr/>
          <p:nvPr/>
        </p:nvSpPr>
        <p:spPr>
          <a:xfrm>
            <a:off x="167930" y="2357831"/>
            <a:ext cx="8869593" cy="4524315"/>
          </a:xfrm>
          <a:prstGeom prst="rect">
            <a:avLst/>
          </a:prstGeom>
        </p:spPr>
        <p:txBody>
          <a:bodyPr wrap="square">
            <a:spAutoFit/>
          </a:bodyPr>
          <a:lstStyle/>
          <a:p>
            <a:r>
              <a:rPr lang="en-US" sz="1600" b="1" dirty="0">
                <a:solidFill>
                  <a:srgbClr val="FFC000"/>
                </a:solidFill>
                <a:sym typeface="Wingdings 3"/>
              </a:rPr>
              <a:t></a:t>
            </a:r>
            <a:r>
              <a:rPr lang="en-US" b="1" dirty="0">
                <a:solidFill>
                  <a:srgbClr val="FF0000"/>
                </a:solidFill>
                <a:sym typeface="Wingdings 3"/>
              </a:rPr>
              <a:t> </a:t>
            </a:r>
            <a:r>
              <a:rPr lang="en-US" b="1" dirty="0"/>
              <a:t>Handbrake - </a:t>
            </a:r>
            <a:r>
              <a:rPr lang="en-US" dirty="0"/>
              <a:t>video transcoder to convert video files (avi, wmv etc) to MPEG-4</a:t>
            </a:r>
          </a:p>
          <a:p>
            <a:r>
              <a:rPr lang="en-US" sz="1600" dirty="0">
                <a:solidFill>
                  <a:srgbClr val="002060"/>
                </a:solidFill>
              </a:rPr>
              <a:t>     </a:t>
            </a:r>
            <a:r>
              <a:rPr lang="en-US" sz="1600" dirty="0">
                <a:solidFill>
                  <a:srgbClr val="C00000"/>
                </a:solidFill>
                <a:hlinkClick r:id="rId3">
                  <a:extLst>
                    <a:ext uri="{A12FA001-AC4F-418D-AE19-62706E023703}">
                      <ahyp:hlinkClr xmlns:ahyp="http://schemas.microsoft.com/office/drawing/2018/hyperlinkcolor" val="tx"/>
                    </a:ext>
                  </a:extLst>
                </a:hlinkClick>
              </a:rPr>
              <a:t>https://handbrake.fr/downloads.php</a:t>
            </a:r>
            <a:endParaRPr lang="en-US" sz="1600" dirty="0">
              <a:solidFill>
                <a:srgbClr val="C00000"/>
              </a:solidFill>
            </a:endParaRPr>
          </a:p>
          <a:p>
            <a:endParaRPr lang="en-US" b="1" dirty="0">
              <a:solidFill>
                <a:srgbClr val="002060"/>
              </a:solidFill>
            </a:endParaRPr>
          </a:p>
          <a:p>
            <a:r>
              <a:rPr lang="en-US" sz="1600" b="1" dirty="0">
                <a:solidFill>
                  <a:srgbClr val="FFC000"/>
                </a:solidFill>
                <a:sym typeface="Wingdings 3"/>
              </a:rPr>
              <a:t></a:t>
            </a:r>
            <a:r>
              <a:rPr lang="en-US" b="1" dirty="0">
                <a:solidFill>
                  <a:srgbClr val="FF0000"/>
                </a:solidFill>
              </a:rPr>
              <a:t> </a:t>
            </a:r>
            <a:r>
              <a:rPr lang="en-US" b="1" dirty="0"/>
              <a:t>Virtual Dub </a:t>
            </a:r>
            <a:r>
              <a:rPr lang="en-US" dirty="0"/>
              <a:t>(free video processing software to convert animated gifs to avi)      </a:t>
            </a:r>
          </a:p>
          <a:p>
            <a:r>
              <a:rPr lang="en-US" dirty="0">
                <a:solidFill>
                  <a:srgbClr val="C00000"/>
                </a:solidFill>
              </a:rPr>
              <a:t>     </a:t>
            </a:r>
            <a:r>
              <a:rPr lang="en-US" sz="1600" dirty="0">
                <a:solidFill>
                  <a:srgbClr val="C00000"/>
                </a:solidFill>
                <a:hlinkClick r:id="rId4">
                  <a:extLst>
                    <a:ext uri="{A12FA001-AC4F-418D-AE19-62706E023703}">
                      <ahyp:hlinkClr xmlns:ahyp="http://schemas.microsoft.com/office/drawing/2018/hyperlinkcolor" val="tx"/>
                    </a:ext>
                  </a:extLst>
                </a:hlinkClick>
              </a:rPr>
              <a:t>https://sourceforge.net/projects/virtualdub/</a:t>
            </a:r>
            <a:endParaRPr lang="en-US" sz="1600" dirty="0">
              <a:solidFill>
                <a:srgbClr val="C00000"/>
              </a:solidFill>
            </a:endParaRPr>
          </a:p>
          <a:p>
            <a:endParaRPr lang="en-US" b="1" dirty="0"/>
          </a:p>
          <a:p>
            <a:r>
              <a:rPr lang="en-US" sz="1600" b="1" dirty="0">
                <a:solidFill>
                  <a:srgbClr val="FF0000"/>
                </a:solidFill>
                <a:sym typeface="Wingdings 3"/>
              </a:rPr>
              <a:t> </a:t>
            </a:r>
            <a:r>
              <a:rPr lang="en-US" sz="1600" b="1" dirty="0">
                <a:solidFill>
                  <a:srgbClr val="FFC000"/>
                </a:solidFill>
                <a:sym typeface="Wingdings 3"/>
              </a:rPr>
              <a:t></a:t>
            </a:r>
            <a:r>
              <a:rPr lang="en-US" sz="1600" b="1" dirty="0">
                <a:solidFill>
                  <a:srgbClr val="FF0000"/>
                </a:solidFill>
                <a:sym typeface="Wingdings 3"/>
              </a:rPr>
              <a:t> </a:t>
            </a:r>
            <a:r>
              <a:rPr lang="en-US" b="1" dirty="0">
                <a:solidFill>
                  <a:srgbClr val="FF0000"/>
                </a:solidFill>
              </a:rPr>
              <a:t> </a:t>
            </a:r>
            <a:r>
              <a:rPr lang="en-US" b="1" dirty="0"/>
              <a:t>Adobe Flash Player </a:t>
            </a:r>
          </a:p>
          <a:p>
            <a:r>
              <a:rPr lang="en-US" dirty="0">
                <a:solidFill>
                  <a:srgbClr val="002060"/>
                </a:solidFill>
              </a:rPr>
              <a:t>     </a:t>
            </a:r>
            <a:endParaRPr lang="en-US" b="1" dirty="0">
              <a:solidFill>
                <a:srgbClr val="00B050"/>
              </a:solidFill>
            </a:endParaRPr>
          </a:p>
          <a:p>
            <a:endParaRPr lang="en-US" sz="2000" b="1" dirty="0">
              <a:solidFill>
                <a:srgbClr val="00B050"/>
              </a:solidFill>
            </a:endParaRPr>
          </a:p>
          <a:p>
            <a:r>
              <a:rPr lang="en-US" sz="2000" b="1" dirty="0">
                <a:solidFill>
                  <a:srgbClr val="00B050"/>
                </a:solidFill>
              </a:rPr>
              <a:t>other useful tools</a:t>
            </a:r>
          </a:p>
          <a:p>
            <a:r>
              <a:rPr lang="en-US" sz="1600" b="1" dirty="0">
                <a:solidFill>
                  <a:srgbClr val="FFC000"/>
                </a:solidFill>
                <a:sym typeface="Wingdings 3"/>
              </a:rPr>
              <a:t></a:t>
            </a:r>
            <a:r>
              <a:rPr lang="en-US" b="1" dirty="0">
                <a:solidFill>
                  <a:srgbClr val="FF0000"/>
                </a:solidFill>
              </a:rPr>
              <a:t> </a:t>
            </a:r>
            <a:r>
              <a:rPr lang="en-US" b="1" dirty="0"/>
              <a:t>VLC Player </a:t>
            </a:r>
            <a:r>
              <a:rPr lang="en-US" dirty="0"/>
              <a:t>(free cross-platform multimedia player)</a:t>
            </a:r>
          </a:p>
          <a:p>
            <a:r>
              <a:rPr lang="en-US" b="1" dirty="0"/>
              <a:t>  </a:t>
            </a:r>
            <a:r>
              <a:rPr lang="en-US" dirty="0"/>
              <a:t>   </a:t>
            </a:r>
            <a:r>
              <a:rPr lang="en-US" sz="1600" dirty="0">
                <a:solidFill>
                  <a:srgbClr val="C00000"/>
                </a:solidFill>
                <a:hlinkClick r:id="rId5">
                  <a:extLst>
                    <a:ext uri="{A12FA001-AC4F-418D-AE19-62706E023703}">
                      <ahyp:hlinkClr xmlns:ahyp="http://schemas.microsoft.com/office/drawing/2018/hyperlinkcolor" val="tx"/>
                    </a:ext>
                  </a:extLst>
                </a:hlinkClick>
              </a:rPr>
              <a:t>https://sourceforge.net/projects/vlc/</a:t>
            </a:r>
            <a:endParaRPr lang="en-US" sz="1600" dirty="0">
              <a:solidFill>
                <a:srgbClr val="C00000"/>
              </a:solidFill>
            </a:endParaRPr>
          </a:p>
          <a:p>
            <a:endParaRPr lang="en-US" b="1" dirty="0"/>
          </a:p>
          <a:p>
            <a:r>
              <a:rPr lang="en-US" sz="1600" b="1" dirty="0">
                <a:solidFill>
                  <a:srgbClr val="FFC000"/>
                </a:solidFill>
                <a:sym typeface="Wingdings 3"/>
              </a:rPr>
              <a:t></a:t>
            </a:r>
            <a:r>
              <a:rPr lang="en-US" b="1" dirty="0">
                <a:solidFill>
                  <a:srgbClr val="FF0000"/>
                </a:solidFill>
              </a:rPr>
              <a:t> </a:t>
            </a:r>
            <a:r>
              <a:rPr lang="en-US" b="1" dirty="0"/>
              <a:t>Lightshot</a:t>
            </a:r>
            <a:r>
              <a:rPr lang="en-US" b="1" dirty="0">
                <a:solidFill>
                  <a:srgbClr val="FF0000"/>
                </a:solidFill>
              </a:rPr>
              <a:t> </a:t>
            </a:r>
            <a:r>
              <a:rPr lang="en-US" dirty="0"/>
              <a:t>(to take customizable screenshots)</a:t>
            </a:r>
          </a:p>
          <a:p>
            <a:r>
              <a:rPr lang="en-US" sz="1600" b="1" dirty="0">
                <a:solidFill>
                  <a:srgbClr val="C00000"/>
                </a:solidFill>
              </a:rPr>
              <a:t>     </a:t>
            </a:r>
            <a:r>
              <a:rPr lang="en-US" sz="1600" dirty="0">
                <a:solidFill>
                  <a:srgbClr val="C00000"/>
                </a:solidFill>
                <a:hlinkClick r:id="rId6">
                  <a:extLst>
                    <a:ext uri="{A12FA001-AC4F-418D-AE19-62706E023703}">
                      <ahyp:hlinkClr xmlns:ahyp="http://schemas.microsoft.com/office/drawing/2018/hyperlinkcolor" val="tx"/>
                    </a:ext>
                  </a:extLst>
                </a:hlinkClick>
              </a:rPr>
              <a:t>https://app.prntscr.com/en/index.html</a:t>
            </a:r>
            <a:endParaRPr lang="en-US" sz="1600" dirty="0">
              <a:solidFill>
                <a:srgbClr val="C00000"/>
              </a:solidFill>
            </a:endParaRPr>
          </a:p>
          <a:p>
            <a:endParaRPr lang="en-US" b="1" dirty="0">
              <a:solidFill>
                <a:srgbClr val="FF0000"/>
              </a:solidFill>
            </a:endParaRPr>
          </a:p>
        </p:txBody>
      </p:sp>
      <p:grpSp>
        <p:nvGrpSpPr>
          <p:cNvPr id="3" name="Group 2">
            <a:extLst>
              <a:ext uri="{FF2B5EF4-FFF2-40B4-BE49-F238E27FC236}">
                <a16:creationId xmlns:a16="http://schemas.microsoft.com/office/drawing/2014/main" id="{BC67FA11-2646-41B8-AF1C-B2AC42EE8D27}"/>
              </a:ext>
            </a:extLst>
          </p:cNvPr>
          <p:cNvGrpSpPr/>
          <p:nvPr/>
        </p:nvGrpSpPr>
        <p:grpSpPr>
          <a:xfrm>
            <a:off x="1324729" y="1501581"/>
            <a:ext cx="5950537" cy="701155"/>
            <a:chOff x="1731678" y="1508998"/>
            <a:chExt cx="5950537" cy="701155"/>
          </a:xfrm>
        </p:grpSpPr>
        <p:pic>
          <p:nvPicPr>
            <p:cNvPr id="11" name="Picture 2">
              <a:extLst>
                <a:ext uri="{FF2B5EF4-FFF2-40B4-BE49-F238E27FC236}">
                  <a16:creationId xmlns:a16="http://schemas.microsoft.com/office/drawing/2014/main" id="{1D683BBA-E26D-494F-B12F-6A1870B6006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31678" y="1724430"/>
              <a:ext cx="1468434" cy="382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oup 12">
              <a:extLst>
                <a:ext uri="{FF2B5EF4-FFF2-40B4-BE49-F238E27FC236}">
                  <a16:creationId xmlns:a16="http://schemas.microsoft.com/office/drawing/2014/main" id="{6CA0AE30-64E4-491E-A709-8C49803F74D5}"/>
                </a:ext>
              </a:extLst>
            </p:cNvPr>
            <p:cNvGrpSpPr/>
            <p:nvPr/>
          </p:nvGrpSpPr>
          <p:grpSpPr>
            <a:xfrm>
              <a:off x="3481908" y="1508998"/>
              <a:ext cx="871868" cy="701155"/>
              <a:chOff x="2244358" y="980729"/>
              <a:chExt cx="1031499" cy="1015006"/>
            </a:xfrm>
          </p:grpSpPr>
          <p:pic>
            <p:nvPicPr>
              <p:cNvPr id="18" name="Picture 2" descr="File:VirtualDub Logo.svg">
                <a:extLst>
                  <a:ext uri="{FF2B5EF4-FFF2-40B4-BE49-F238E27FC236}">
                    <a16:creationId xmlns:a16="http://schemas.microsoft.com/office/drawing/2014/main" id="{C68AA5A6-1FD5-42CC-BD7E-EE462605902E}"/>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11761" y="980729"/>
                <a:ext cx="864096" cy="86409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51E941D7-12EC-41C8-BF5E-4B21E3278316}"/>
                  </a:ext>
                </a:extLst>
              </p:cNvPr>
              <p:cNvSpPr txBox="1"/>
              <p:nvPr/>
            </p:nvSpPr>
            <p:spPr>
              <a:xfrm>
                <a:off x="2244358" y="1749514"/>
                <a:ext cx="772969" cy="246221"/>
              </a:xfrm>
              <a:prstGeom prst="rect">
                <a:avLst/>
              </a:prstGeom>
              <a:noFill/>
            </p:spPr>
            <p:txBody>
              <a:bodyPr wrap="none" rtlCol="0">
                <a:spAutoFit/>
              </a:bodyPr>
              <a:lstStyle/>
              <a:p>
                <a:r>
                  <a:rPr lang="en-US" sz="1000"/>
                  <a:t>Virtual Dub</a:t>
                </a:r>
              </a:p>
            </p:txBody>
          </p:sp>
        </p:grpSp>
        <p:grpSp>
          <p:nvGrpSpPr>
            <p:cNvPr id="14" name="Group 13">
              <a:extLst>
                <a:ext uri="{FF2B5EF4-FFF2-40B4-BE49-F238E27FC236}">
                  <a16:creationId xmlns:a16="http://schemas.microsoft.com/office/drawing/2014/main" id="{D3C3A725-918F-4A3F-B205-19E41AA53915}"/>
                </a:ext>
              </a:extLst>
            </p:cNvPr>
            <p:cNvGrpSpPr/>
            <p:nvPr/>
          </p:nvGrpSpPr>
          <p:grpSpPr>
            <a:xfrm>
              <a:off x="4558548" y="1529446"/>
              <a:ext cx="917558" cy="592214"/>
              <a:chOff x="5326691" y="1054189"/>
              <a:chExt cx="1085554" cy="857301"/>
            </a:xfrm>
          </p:grpSpPr>
          <p:pic>
            <p:nvPicPr>
              <p:cNvPr id="16" name="Picture 4">
                <a:extLst>
                  <a:ext uri="{FF2B5EF4-FFF2-40B4-BE49-F238E27FC236}">
                    <a16:creationId xmlns:a16="http://schemas.microsoft.com/office/drawing/2014/main" id="{4A0DB071-6655-43BE-8BF1-93C6AA8A25E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82113" y="1054189"/>
                <a:ext cx="771525"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E7AA1DA2-5D84-4288-A698-061C5F60C578}"/>
                  </a:ext>
                </a:extLst>
              </p:cNvPr>
              <p:cNvSpPr txBox="1"/>
              <p:nvPr/>
            </p:nvSpPr>
            <p:spPr>
              <a:xfrm>
                <a:off x="5326691" y="1665269"/>
                <a:ext cx="1085554" cy="246221"/>
              </a:xfrm>
              <a:prstGeom prst="rect">
                <a:avLst/>
              </a:prstGeom>
              <a:noFill/>
            </p:spPr>
            <p:txBody>
              <a:bodyPr wrap="none" rtlCol="0">
                <a:spAutoFit/>
              </a:bodyPr>
              <a:lstStyle/>
              <a:p>
                <a:r>
                  <a:rPr lang="en-US" sz="1000"/>
                  <a:t>VLC media player</a:t>
                </a:r>
              </a:p>
            </p:txBody>
          </p:sp>
        </p:grpSp>
        <p:pic>
          <p:nvPicPr>
            <p:cNvPr id="15" name="Picture 5">
              <a:extLst>
                <a:ext uri="{FF2B5EF4-FFF2-40B4-BE49-F238E27FC236}">
                  <a16:creationId xmlns:a16="http://schemas.microsoft.com/office/drawing/2014/main" id="{202B53C3-8226-4483-A267-68A3F52E90E2}"/>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948077" y="1551626"/>
              <a:ext cx="1734138" cy="459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22" name="Straight Connector 21">
            <a:extLst>
              <a:ext uri="{FF2B5EF4-FFF2-40B4-BE49-F238E27FC236}">
                <a16:creationId xmlns:a16="http://schemas.microsoft.com/office/drawing/2014/main" id="{AD59AB55-FB37-45E2-94F3-0FEF94732E7E}"/>
              </a:ext>
            </a:extLst>
          </p:cNvPr>
          <p:cNvCxnSpPr>
            <a:cxnSpLocks/>
          </p:cNvCxnSpPr>
          <p:nvPr/>
        </p:nvCxnSpPr>
        <p:spPr>
          <a:xfrm flipV="1">
            <a:off x="654928" y="3876712"/>
            <a:ext cx="1790083" cy="52267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01E87C5-234F-484D-8DD3-36EC61EF62BE}"/>
              </a:ext>
            </a:extLst>
          </p:cNvPr>
          <p:cNvCxnSpPr>
            <a:cxnSpLocks/>
          </p:cNvCxnSpPr>
          <p:nvPr/>
        </p:nvCxnSpPr>
        <p:spPr>
          <a:xfrm>
            <a:off x="564487" y="3967336"/>
            <a:ext cx="1520484" cy="43204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46692AF-5868-4532-8F8B-5483A631FE8C}"/>
              </a:ext>
            </a:extLst>
          </p:cNvPr>
          <p:cNvSpPr txBox="1"/>
          <p:nvPr/>
        </p:nvSpPr>
        <p:spPr>
          <a:xfrm>
            <a:off x="3581641" y="3860194"/>
            <a:ext cx="5410242" cy="646331"/>
          </a:xfrm>
          <a:prstGeom prst="rect">
            <a:avLst/>
          </a:prstGeom>
          <a:solidFill>
            <a:schemeClr val="bg2"/>
          </a:solidFill>
          <a:ln w="25400">
            <a:solidFill>
              <a:schemeClr val="bg2">
                <a:lumMod val="50000"/>
              </a:schemeClr>
            </a:solidFill>
          </a:ln>
        </p:spPr>
        <p:txBody>
          <a:bodyPr wrap="square" rtlCol="0">
            <a:spAutoFit/>
          </a:bodyPr>
          <a:lstStyle/>
          <a:p>
            <a:r>
              <a:rPr lang="en-US" b="1" dirty="0">
                <a:solidFill>
                  <a:srgbClr val="C00000"/>
                </a:solidFill>
              </a:rPr>
              <a:t>Adobe stopped the support for the Flash Player – web browsers are able to play videos as well</a:t>
            </a:r>
          </a:p>
        </p:txBody>
      </p:sp>
      <p:pic>
        <p:nvPicPr>
          <p:cNvPr id="2" name="Picture 1">
            <a:extLst>
              <a:ext uri="{FF2B5EF4-FFF2-40B4-BE49-F238E27FC236}">
                <a16:creationId xmlns:a16="http://schemas.microsoft.com/office/drawing/2014/main" id="{E2543792-0958-4793-BEA3-2E7B7DF62BD0}"/>
              </a:ext>
            </a:extLst>
          </p:cNvPr>
          <p:cNvPicPr>
            <a:picLocks noChangeAspect="1"/>
          </p:cNvPicPr>
          <p:nvPr/>
        </p:nvPicPr>
        <p:blipFill>
          <a:blip r:embed="rId11"/>
          <a:stretch>
            <a:fillRect/>
          </a:stretch>
        </p:blipFill>
        <p:spPr>
          <a:xfrm flipH="1">
            <a:off x="2678481" y="3893957"/>
            <a:ext cx="792956" cy="676275"/>
          </a:xfrm>
          <a:prstGeom prst="rect">
            <a:avLst/>
          </a:prstGeom>
        </p:spPr>
      </p:pic>
    </p:spTree>
    <p:extLst>
      <p:ext uri="{BB962C8B-B14F-4D97-AF65-F5344CB8AC3E}">
        <p14:creationId xmlns:p14="http://schemas.microsoft.com/office/powerpoint/2010/main" val="553985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15</a:t>
            </a:fld>
            <a:endParaRPr lang="en-US"/>
          </a:p>
        </p:txBody>
      </p:sp>
      <p:sp>
        <p:nvSpPr>
          <p:cNvPr id="5" name="Title 1"/>
          <p:cNvSpPr txBox="1">
            <a:spLocks/>
          </p:cNvSpPr>
          <p:nvPr/>
        </p:nvSpPr>
        <p:spPr>
          <a:xfrm>
            <a:off x="322162" y="772005"/>
            <a:ext cx="7848872" cy="584775"/>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400" dirty="0"/>
              <a:t>Processing PowerPoint slides: Prerequisites</a:t>
            </a:r>
          </a:p>
        </p:txBody>
      </p:sp>
      <p:sp>
        <p:nvSpPr>
          <p:cNvPr id="20" name="TextBox 19">
            <a:extLst>
              <a:ext uri="{FF2B5EF4-FFF2-40B4-BE49-F238E27FC236}">
                <a16:creationId xmlns:a16="http://schemas.microsoft.com/office/drawing/2014/main" id="{C347E633-2C61-4332-A661-78FAF2534E04}"/>
              </a:ext>
            </a:extLst>
          </p:cNvPr>
          <p:cNvSpPr txBox="1"/>
          <p:nvPr/>
        </p:nvSpPr>
        <p:spPr>
          <a:xfrm>
            <a:off x="186853" y="1480137"/>
            <a:ext cx="8928992" cy="400110"/>
          </a:xfrm>
          <a:prstGeom prst="rect">
            <a:avLst/>
          </a:prstGeom>
          <a:noFill/>
        </p:spPr>
        <p:txBody>
          <a:bodyPr wrap="square" rtlCol="0">
            <a:spAutoFit/>
          </a:bodyPr>
          <a:lstStyle/>
          <a:p>
            <a:r>
              <a:rPr lang="en-GB" sz="2000" b="1" dirty="0">
                <a:solidFill>
                  <a:schemeClr val="bg2">
                    <a:lumMod val="50000"/>
                  </a:schemeClr>
                </a:solidFill>
              </a:rPr>
              <a:t>PPspliT – A Split Animations Add-In for PowerPoint</a:t>
            </a:r>
          </a:p>
        </p:txBody>
      </p:sp>
      <p:sp>
        <p:nvSpPr>
          <p:cNvPr id="26" name="TextBox 25">
            <a:extLst>
              <a:ext uri="{FF2B5EF4-FFF2-40B4-BE49-F238E27FC236}">
                <a16:creationId xmlns:a16="http://schemas.microsoft.com/office/drawing/2014/main" id="{C1526425-79EC-4E50-96D1-6D30DFC1D243}"/>
              </a:ext>
            </a:extLst>
          </p:cNvPr>
          <p:cNvSpPr txBox="1"/>
          <p:nvPr/>
        </p:nvSpPr>
        <p:spPr>
          <a:xfrm>
            <a:off x="19671" y="1935765"/>
            <a:ext cx="8453853" cy="2246769"/>
          </a:xfrm>
          <a:prstGeom prst="rect">
            <a:avLst/>
          </a:prstGeom>
          <a:noFill/>
        </p:spPr>
        <p:txBody>
          <a:bodyPr wrap="none" rtlCol="0">
            <a:spAutoFit/>
          </a:bodyPr>
          <a:lstStyle/>
          <a:p>
            <a:r>
              <a:rPr lang="en-US" dirty="0">
                <a:solidFill>
                  <a:srgbClr val="FFC000"/>
                </a:solidFill>
              </a:rPr>
              <a:t>►</a:t>
            </a:r>
            <a:r>
              <a:rPr lang="en-US" dirty="0"/>
              <a:t> useful tool to separate overlapping objects in PowerPoint (PPT) transparencies</a:t>
            </a:r>
            <a:r>
              <a:rPr lang="en-GB" dirty="0"/>
              <a:t> </a:t>
            </a:r>
          </a:p>
          <a:p>
            <a:endParaRPr lang="en-US" dirty="0">
              <a:solidFill>
                <a:srgbClr val="FFC000"/>
              </a:solidFill>
            </a:endParaRPr>
          </a:p>
          <a:p>
            <a:r>
              <a:rPr lang="en-US" dirty="0">
                <a:solidFill>
                  <a:srgbClr val="FFC000"/>
                </a:solidFill>
              </a:rPr>
              <a:t>►</a:t>
            </a:r>
            <a:r>
              <a:rPr lang="en-US" dirty="0"/>
              <a:t> </a:t>
            </a:r>
            <a:r>
              <a:rPr lang="en-GB" dirty="0"/>
              <a:t>Download the PPsplitT installer from Massimo Rimondini’s web page: </a:t>
            </a:r>
          </a:p>
          <a:p>
            <a:r>
              <a:rPr lang="en-US" sz="1600" dirty="0">
                <a:solidFill>
                  <a:srgbClr val="C00000"/>
                </a:solidFill>
              </a:rPr>
              <a:t>                   http://www.maxonthenet.altervista.org/ppsplit.php</a:t>
            </a:r>
            <a:endParaRPr lang="en-GB" sz="1600" dirty="0"/>
          </a:p>
          <a:p>
            <a:r>
              <a:rPr lang="en-GB" dirty="0"/>
              <a:t>     and use the supplied password “ppsplit” to unzip the file</a:t>
            </a:r>
            <a:endParaRPr lang="en-GB" sz="1600" dirty="0">
              <a:solidFill>
                <a:schemeClr val="bg2">
                  <a:lumMod val="50000"/>
                </a:schemeClr>
              </a:solidFill>
            </a:endParaRPr>
          </a:p>
          <a:p>
            <a:r>
              <a:rPr lang="en-GB" sz="1600" dirty="0">
                <a:solidFill>
                  <a:srgbClr val="C00000"/>
                </a:solidFill>
              </a:rPr>
              <a:t> </a:t>
            </a:r>
          </a:p>
          <a:p>
            <a:r>
              <a:rPr lang="en-US" dirty="0">
                <a:solidFill>
                  <a:srgbClr val="FFC000"/>
                </a:solidFill>
              </a:rPr>
              <a:t>►</a:t>
            </a:r>
            <a:r>
              <a:rPr lang="en-US" dirty="0"/>
              <a:t> </a:t>
            </a:r>
            <a:r>
              <a:rPr lang="en-GB" dirty="0"/>
              <a:t>After the add-in has been installed, PowerPoint offers a new tab named PPspliT.</a:t>
            </a:r>
            <a:endParaRPr lang="en-US" dirty="0"/>
          </a:p>
          <a:p>
            <a:r>
              <a:rPr lang="en-GB" dirty="0"/>
              <a:t>      To run the add-in just click the Split animations button on the left.</a:t>
            </a:r>
            <a:endParaRPr lang="en-US" dirty="0"/>
          </a:p>
        </p:txBody>
      </p:sp>
      <p:sp>
        <p:nvSpPr>
          <p:cNvPr id="28" name="Slide Number Placeholder 10">
            <a:extLst>
              <a:ext uri="{FF2B5EF4-FFF2-40B4-BE49-F238E27FC236}">
                <a16:creationId xmlns:a16="http://schemas.microsoft.com/office/drawing/2014/main" id="{63C81FAE-96AD-42B1-AC9E-C8727B225E00}"/>
              </a:ext>
            </a:extLst>
          </p:cNvPr>
          <p:cNvSpPr txBox="1">
            <a:spLocks/>
          </p:cNvSpPr>
          <p:nvPr/>
        </p:nvSpPr>
        <p:spPr>
          <a:xfrm>
            <a:off x="6481192" y="7868518"/>
            <a:ext cx="2133600" cy="365125"/>
          </a:xfrm>
          <a:prstGeom prst="rect">
            <a:avLst/>
          </a:prstGeom>
        </p:spPr>
        <p:txBody>
          <a:bodyPr vert="horz" lIns="0" tIns="0" rIns="0" bIns="0" anchor="b"/>
          <a:lstStyle>
            <a:defPPr>
              <a:defRPr lang="en-US"/>
            </a:defPPr>
            <a:lvl1pPr marL="0" algn="r" defTabSz="914400" rtl="0" eaLnBrk="1" latinLnBrk="0" hangingPunct="1">
              <a:defRPr kumimoji="0" sz="1200" kern="1200">
                <a:solidFill>
                  <a:schemeClr val="tx2">
                    <a:shade val="9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271803-358A-45E9-8FCD-ACB4343398DA}" type="slidenum">
              <a:rPr lang="en-US" smtClean="0"/>
              <a:pPr/>
              <a:t>15</a:t>
            </a:fld>
            <a:endParaRPr lang="en-US"/>
          </a:p>
        </p:txBody>
      </p:sp>
      <p:grpSp>
        <p:nvGrpSpPr>
          <p:cNvPr id="8" name="Group 7">
            <a:extLst>
              <a:ext uri="{FF2B5EF4-FFF2-40B4-BE49-F238E27FC236}">
                <a16:creationId xmlns:a16="http://schemas.microsoft.com/office/drawing/2014/main" id="{832EFE21-8395-43C0-8986-2CB9BCD1714C}"/>
              </a:ext>
            </a:extLst>
          </p:cNvPr>
          <p:cNvGrpSpPr/>
          <p:nvPr/>
        </p:nvGrpSpPr>
        <p:grpSpPr>
          <a:xfrm>
            <a:off x="186853" y="4386732"/>
            <a:ext cx="8545230" cy="1312063"/>
            <a:chOff x="393982" y="4120711"/>
            <a:chExt cx="8545230" cy="1312063"/>
          </a:xfrm>
        </p:grpSpPr>
        <p:pic>
          <p:nvPicPr>
            <p:cNvPr id="2" name="Picture 1">
              <a:extLst>
                <a:ext uri="{FF2B5EF4-FFF2-40B4-BE49-F238E27FC236}">
                  <a16:creationId xmlns:a16="http://schemas.microsoft.com/office/drawing/2014/main" id="{63F75EFB-C423-4668-9834-9C0093863DCC}"/>
                </a:ext>
              </a:extLst>
            </p:cNvPr>
            <p:cNvPicPr>
              <a:picLocks noChangeAspect="1"/>
            </p:cNvPicPr>
            <p:nvPr/>
          </p:nvPicPr>
          <p:blipFill>
            <a:blip r:embed="rId3"/>
            <a:stretch>
              <a:fillRect/>
            </a:stretch>
          </p:blipFill>
          <p:spPr>
            <a:xfrm>
              <a:off x="393982" y="4120711"/>
              <a:ext cx="8545230" cy="1312063"/>
            </a:xfrm>
            <a:prstGeom prst="rect">
              <a:avLst/>
            </a:prstGeom>
          </p:spPr>
        </p:pic>
        <p:sp>
          <p:nvSpPr>
            <p:cNvPr id="7" name="Rectangle 6">
              <a:extLst>
                <a:ext uri="{FF2B5EF4-FFF2-40B4-BE49-F238E27FC236}">
                  <a16:creationId xmlns:a16="http://schemas.microsoft.com/office/drawing/2014/main" id="{140D793D-BE50-49D3-BC87-93B915B7546B}"/>
                </a:ext>
              </a:extLst>
            </p:cNvPr>
            <p:cNvSpPr/>
            <p:nvPr/>
          </p:nvSpPr>
          <p:spPr>
            <a:xfrm>
              <a:off x="6584029" y="4370525"/>
              <a:ext cx="648072" cy="360040"/>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FAD96ED7-4893-441E-A1D1-B6986FAECF9F}"/>
                </a:ext>
              </a:extLst>
            </p:cNvPr>
            <p:cNvSpPr/>
            <p:nvPr/>
          </p:nvSpPr>
          <p:spPr>
            <a:xfrm>
              <a:off x="413041" y="4653136"/>
              <a:ext cx="574286" cy="745458"/>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A4C12B40-06B2-460A-A5CC-CE3B60588DFB}"/>
              </a:ext>
            </a:extLst>
          </p:cNvPr>
          <p:cNvSpPr txBox="1"/>
          <p:nvPr/>
        </p:nvSpPr>
        <p:spPr>
          <a:xfrm>
            <a:off x="75242" y="5812319"/>
            <a:ext cx="7737118" cy="769441"/>
          </a:xfrm>
          <a:prstGeom prst="rect">
            <a:avLst/>
          </a:prstGeom>
          <a:solidFill>
            <a:schemeClr val="tx2">
              <a:lumMod val="20000"/>
              <a:lumOff val="80000"/>
            </a:schemeClr>
          </a:solidFill>
        </p:spPr>
        <p:txBody>
          <a:bodyPr wrap="square" rtlCol="0">
            <a:spAutoFit/>
          </a:bodyPr>
          <a:lstStyle/>
          <a:p>
            <a:r>
              <a:rPr lang="en-US" sz="2000" dirty="0">
                <a:solidFill>
                  <a:srgbClr val="FFC000"/>
                </a:solidFill>
                <a:sym typeface="Wingdings 3"/>
              </a:rPr>
              <a:t> </a:t>
            </a:r>
            <a:r>
              <a:rPr lang="en-US" sz="2000" dirty="0">
                <a:sym typeface="Wingdings 3"/>
              </a:rPr>
              <a:t>the</a:t>
            </a:r>
            <a:r>
              <a:rPr lang="en-US" sz="2000" dirty="0">
                <a:solidFill>
                  <a:srgbClr val="FFC000"/>
                </a:solidFill>
                <a:sym typeface="Wingdings 3"/>
              </a:rPr>
              <a:t> </a:t>
            </a:r>
            <a:r>
              <a:rPr lang="en-US" sz="2000" dirty="0">
                <a:solidFill>
                  <a:srgbClr val="C00000"/>
                </a:solidFill>
                <a:sym typeface="Wingdings 3"/>
              </a:rPr>
              <a:t>PPspliT</a:t>
            </a:r>
            <a:r>
              <a:rPr lang="en-US" sz="2000" dirty="0">
                <a:sym typeface="Wingdings 3"/>
              </a:rPr>
              <a:t> Add-In </a:t>
            </a:r>
            <a:r>
              <a:rPr lang="en-US" sz="2000" dirty="0"/>
              <a:t>is available on the JACoW website as well:</a:t>
            </a:r>
          </a:p>
          <a:p>
            <a:endParaRPr lang="en-US" sz="800" dirty="0">
              <a:solidFill>
                <a:srgbClr val="C00000"/>
              </a:solidFill>
              <a:sym typeface="Wingdings 3"/>
            </a:endParaRPr>
          </a:p>
          <a:p>
            <a:r>
              <a:rPr lang="en-US" sz="1600" dirty="0">
                <a:solidFill>
                  <a:srgbClr val="C00000"/>
                </a:solidFill>
                <a:sym typeface="Wingdings 3"/>
              </a:rPr>
              <a:t>      https://www.jacow.org/JTM2016/ProcessingTransparenciesEmbeddingAnimations</a:t>
            </a:r>
            <a:endParaRPr lang="en-US" sz="1600" dirty="0">
              <a:solidFill>
                <a:srgbClr val="C00000"/>
              </a:solidFill>
            </a:endParaRPr>
          </a:p>
        </p:txBody>
      </p:sp>
    </p:spTree>
    <p:extLst>
      <p:ext uri="{BB962C8B-B14F-4D97-AF65-F5344CB8AC3E}">
        <p14:creationId xmlns:p14="http://schemas.microsoft.com/office/powerpoint/2010/main" val="437861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16</a:t>
            </a:fld>
            <a:endParaRPr lang="en-US"/>
          </a:p>
        </p:txBody>
      </p:sp>
      <p:sp>
        <p:nvSpPr>
          <p:cNvPr id="5" name="Title 1"/>
          <p:cNvSpPr txBox="1">
            <a:spLocks/>
          </p:cNvSpPr>
          <p:nvPr/>
        </p:nvSpPr>
        <p:spPr>
          <a:xfrm>
            <a:off x="275700" y="560628"/>
            <a:ext cx="7848872" cy="584775"/>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400" dirty="0"/>
              <a:t>Processing PowerPoint slides: Prerequisites</a:t>
            </a:r>
          </a:p>
        </p:txBody>
      </p:sp>
      <p:sp>
        <p:nvSpPr>
          <p:cNvPr id="20" name="TextBox 19">
            <a:extLst>
              <a:ext uri="{FF2B5EF4-FFF2-40B4-BE49-F238E27FC236}">
                <a16:creationId xmlns:a16="http://schemas.microsoft.com/office/drawing/2014/main" id="{C347E633-2C61-4332-A661-78FAF2534E04}"/>
              </a:ext>
            </a:extLst>
          </p:cNvPr>
          <p:cNvSpPr txBox="1"/>
          <p:nvPr/>
        </p:nvSpPr>
        <p:spPr>
          <a:xfrm>
            <a:off x="105466" y="1284133"/>
            <a:ext cx="5671144" cy="461665"/>
          </a:xfrm>
          <a:prstGeom prst="rect">
            <a:avLst/>
          </a:prstGeom>
          <a:noFill/>
        </p:spPr>
        <p:txBody>
          <a:bodyPr wrap="square" rtlCol="0">
            <a:spAutoFit/>
          </a:bodyPr>
          <a:lstStyle/>
          <a:p>
            <a:r>
              <a:rPr lang="en-GB" sz="2400" b="1" dirty="0">
                <a:solidFill>
                  <a:srgbClr val="002060"/>
                </a:solidFill>
                <a:latin typeface="Arial" panose="020B0604020202020204" pitchFamily="34" charset="0"/>
                <a:cs typeface="Arial" panose="020B0604020202020204" pitchFamily="34" charset="0"/>
              </a:rPr>
              <a:t>►</a:t>
            </a:r>
            <a:r>
              <a:rPr lang="en-GB" sz="2400" b="1" dirty="0">
                <a:solidFill>
                  <a:srgbClr val="002060"/>
                </a:solidFill>
              </a:rPr>
              <a:t>Enable High quality print option</a:t>
            </a:r>
          </a:p>
        </p:txBody>
      </p:sp>
      <p:sp>
        <p:nvSpPr>
          <p:cNvPr id="28" name="Slide Number Placeholder 10">
            <a:extLst>
              <a:ext uri="{FF2B5EF4-FFF2-40B4-BE49-F238E27FC236}">
                <a16:creationId xmlns:a16="http://schemas.microsoft.com/office/drawing/2014/main" id="{63C81FAE-96AD-42B1-AC9E-C8727B225E00}"/>
              </a:ext>
            </a:extLst>
          </p:cNvPr>
          <p:cNvSpPr txBox="1">
            <a:spLocks/>
          </p:cNvSpPr>
          <p:nvPr/>
        </p:nvSpPr>
        <p:spPr>
          <a:xfrm>
            <a:off x="6481192" y="7868518"/>
            <a:ext cx="2133600" cy="365125"/>
          </a:xfrm>
          <a:prstGeom prst="rect">
            <a:avLst/>
          </a:prstGeom>
        </p:spPr>
        <p:txBody>
          <a:bodyPr vert="horz" lIns="0" tIns="0" rIns="0" bIns="0" anchor="b"/>
          <a:lstStyle>
            <a:defPPr>
              <a:defRPr lang="en-US"/>
            </a:defPPr>
            <a:lvl1pPr marL="0" algn="r" defTabSz="914400" rtl="0" eaLnBrk="1" latinLnBrk="0" hangingPunct="1">
              <a:defRPr kumimoji="0" sz="1200" kern="1200">
                <a:solidFill>
                  <a:schemeClr val="tx2">
                    <a:shade val="9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271803-358A-45E9-8FCD-ACB4343398DA}" type="slidenum">
              <a:rPr lang="en-US" smtClean="0"/>
              <a:pPr/>
              <a:t>16</a:t>
            </a:fld>
            <a:endParaRPr lang="en-US"/>
          </a:p>
        </p:txBody>
      </p:sp>
      <p:grpSp>
        <p:nvGrpSpPr>
          <p:cNvPr id="6" name="Group 5">
            <a:extLst>
              <a:ext uri="{FF2B5EF4-FFF2-40B4-BE49-F238E27FC236}">
                <a16:creationId xmlns:a16="http://schemas.microsoft.com/office/drawing/2014/main" id="{35959639-5AD9-46FE-975D-994A48FE665B}"/>
              </a:ext>
            </a:extLst>
          </p:cNvPr>
          <p:cNvGrpSpPr/>
          <p:nvPr/>
        </p:nvGrpSpPr>
        <p:grpSpPr>
          <a:xfrm>
            <a:off x="107504" y="2055598"/>
            <a:ext cx="8780115" cy="4648200"/>
            <a:chOff x="258188" y="1892335"/>
            <a:chExt cx="8780115" cy="4648200"/>
          </a:xfrm>
        </p:grpSpPr>
        <p:pic>
          <p:nvPicPr>
            <p:cNvPr id="11" name="Picture 10">
              <a:extLst>
                <a:ext uri="{FF2B5EF4-FFF2-40B4-BE49-F238E27FC236}">
                  <a16:creationId xmlns:a16="http://schemas.microsoft.com/office/drawing/2014/main" id="{8BFCA5FC-E92D-4F62-8A69-2558779AAD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188" y="1892335"/>
              <a:ext cx="1521354" cy="4352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1">
              <a:extLst>
                <a:ext uri="{FF2B5EF4-FFF2-40B4-BE49-F238E27FC236}">
                  <a16:creationId xmlns:a16="http://schemas.microsoft.com/office/drawing/2014/main" id="{49ECC550-90D5-4FEE-8C3A-BDD158F3CE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8428" y="1892335"/>
              <a:ext cx="6619875"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Arrow Connector 12">
              <a:extLst>
                <a:ext uri="{FF2B5EF4-FFF2-40B4-BE49-F238E27FC236}">
                  <a16:creationId xmlns:a16="http://schemas.microsoft.com/office/drawing/2014/main" id="{B5275AA9-5D64-4D36-95A1-177299BBBD65}"/>
                </a:ext>
              </a:extLst>
            </p:cNvPr>
            <p:cNvCxnSpPr>
              <a:cxnSpLocks/>
            </p:cNvCxnSpPr>
            <p:nvPr/>
          </p:nvCxnSpPr>
          <p:spPr>
            <a:xfrm flipV="1">
              <a:off x="1547664" y="3836551"/>
              <a:ext cx="1014780" cy="1824697"/>
            </a:xfrm>
            <a:prstGeom prst="straightConnector1">
              <a:avLst/>
            </a:prstGeom>
            <a:ln w="3810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D2F10A4-C736-4EF3-8784-76A4C0DCCB9F}"/>
                </a:ext>
              </a:extLst>
            </p:cNvPr>
            <p:cNvSpPr/>
            <p:nvPr/>
          </p:nvSpPr>
          <p:spPr>
            <a:xfrm>
              <a:off x="4146620" y="4412615"/>
              <a:ext cx="576064" cy="360040"/>
            </a:xfrm>
            <a:prstGeom prst="rect">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7">
              <a:extLst>
                <a:ext uri="{FF2B5EF4-FFF2-40B4-BE49-F238E27FC236}">
                  <a16:creationId xmlns:a16="http://schemas.microsoft.com/office/drawing/2014/main" id="{15FF6D75-BD14-4435-B46E-F4BAD3345843}"/>
                </a:ext>
              </a:extLst>
            </p:cNvPr>
            <p:cNvSpPr/>
            <p:nvPr/>
          </p:nvSpPr>
          <p:spPr>
            <a:xfrm rot="10800000">
              <a:off x="5298748" y="5510737"/>
              <a:ext cx="648072" cy="252028"/>
            </a:xfrm>
            <a:prstGeom prst="rightArrow">
              <a:avLst/>
            </a:prstGeom>
            <a:solidFill>
              <a:srgbClr val="FF0000"/>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6" name="TextBox 15">
              <a:extLst>
                <a:ext uri="{FF2B5EF4-FFF2-40B4-BE49-F238E27FC236}">
                  <a16:creationId xmlns:a16="http://schemas.microsoft.com/office/drawing/2014/main" id="{EF824290-8945-409B-9493-80882DD69996}"/>
                </a:ext>
              </a:extLst>
            </p:cNvPr>
            <p:cNvSpPr txBox="1"/>
            <p:nvPr/>
          </p:nvSpPr>
          <p:spPr>
            <a:xfrm>
              <a:off x="6018828" y="5447439"/>
              <a:ext cx="1204369" cy="369332"/>
            </a:xfrm>
            <a:prstGeom prst="rect">
              <a:avLst/>
            </a:prstGeom>
            <a:noFill/>
          </p:spPr>
          <p:txBody>
            <a:bodyPr wrap="none" rtlCol="0">
              <a:spAutoFit/>
            </a:bodyPr>
            <a:lstStyle/>
            <a:p>
              <a:r>
                <a:rPr lang="en-US" b="1" dirty="0">
                  <a:solidFill>
                    <a:srgbClr val="FF0000"/>
                  </a:solidFill>
                </a:rPr>
                <a:t>check here</a:t>
              </a:r>
            </a:p>
          </p:txBody>
        </p:sp>
      </p:grpSp>
      <p:pic>
        <p:nvPicPr>
          <p:cNvPr id="18" name="Picture 17">
            <a:extLst>
              <a:ext uri="{FF2B5EF4-FFF2-40B4-BE49-F238E27FC236}">
                <a16:creationId xmlns:a16="http://schemas.microsoft.com/office/drawing/2014/main" id="{2E457891-1DD6-49B3-9847-4671CDA1EF77}"/>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5265871" y="1174781"/>
            <a:ext cx="1060529" cy="745685"/>
          </a:xfrm>
          <a:prstGeom prst="rect">
            <a:avLst/>
          </a:prstGeom>
        </p:spPr>
      </p:pic>
    </p:spTree>
    <p:extLst>
      <p:ext uri="{BB962C8B-B14F-4D97-AF65-F5344CB8AC3E}">
        <p14:creationId xmlns:p14="http://schemas.microsoft.com/office/powerpoint/2010/main" val="4023652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17</a:t>
            </a:fld>
            <a:endParaRPr lang="en-US"/>
          </a:p>
        </p:txBody>
      </p:sp>
      <p:sp>
        <p:nvSpPr>
          <p:cNvPr id="5" name="Title 1"/>
          <p:cNvSpPr txBox="1">
            <a:spLocks/>
          </p:cNvSpPr>
          <p:nvPr/>
        </p:nvSpPr>
        <p:spPr>
          <a:xfrm>
            <a:off x="275700" y="560628"/>
            <a:ext cx="7848872" cy="584775"/>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400" dirty="0"/>
              <a:t>Processing PowerPoint slides: Prerequisites</a:t>
            </a:r>
          </a:p>
        </p:txBody>
      </p:sp>
      <p:sp>
        <p:nvSpPr>
          <p:cNvPr id="20" name="TextBox 19">
            <a:extLst>
              <a:ext uri="{FF2B5EF4-FFF2-40B4-BE49-F238E27FC236}">
                <a16:creationId xmlns:a16="http://schemas.microsoft.com/office/drawing/2014/main" id="{C347E633-2C61-4332-A661-78FAF2534E04}"/>
              </a:ext>
            </a:extLst>
          </p:cNvPr>
          <p:cNvSpPr txBox="1"/>
          <p:nvPr/>
        </p:nvSpPr>
        <p:spPr>
          <a:xfrm>
            <a:off x="204467" y="1157162"/>
            <a:ext cx="7253445" cy="461665"/>
          </a:xfrm>
          <a:prstGeom prst="rect">
            <a:avLst/>
          </a:prstGeom>
          <a:noFill/>
        </p:spPr>
        <p:txBody>
          <a:bodyPr wrap="square" rtlCol="0">
            <a:spAutoFit/>
          </a:bodyPr>
          <a:lstStyle/>
          <a:p>
            <a:r>
              <a:rPr lang="en-GB" sz="2400" b="1" dirty="0">
                <a:solidFill>
                  <a:srgbClr val="FFC000"/>
                </a:solidFill>
              </a:rPr>
              <a:t>Install Macintosh fonts on a Windows PC</a:t>
            </a:r>
          </a:p>
        </p:txBody>
      </p:sp>
      <p:sp>
        <p:nvSpPr>
          <p:cNvPr id="28" name="Slide Number Placeholder 10">
            <a:extLst>
              <a:ext uri="{FF2B5EF4-FFF2-40B4-BE49-F238E27FC236}">
                <a16:creationId xmlns:a16="http://schemas.microsoft.com/office/drawing/2014/main" id="{63C81FAE-96AD-42B1-AC9E-C8727B225E00}"/>
              </a:ext>
            </a:extLst>
          </p:cNvPr>
          <p:cNvSpPr txBox="1">
            <a:spLocks/>
          </p:cNvSpPr>
          <p:nvPr/>
        </p:nvSpPr>
        <p:spPr>
          <a:xfrm>
            <a:off x="6481192" y="7868518"/>
            <a:ext cx="2133600" cy="365125"/>
          </a:xfrm>
          <a:prstGeom prst="rect">
            <a:avLst/>
          </a:prstGeom>
        </p:spPr>
        <p:txBody>
          <a:bodyPr vert="horz" lIns="0" tIns="0" rIns="0" bIns="0" anchor="b"/>
          <a:lstStyle>
            <a:defPPr>
              <a:defRPr lang="en-US"/>
            </a:defPPr>
            <a:lvl1pPr marL="0" algn="r" defTabSz="914400" rtl="0" eaLnBrk="1" latinLnBrk="0" hangingPunct="1">
              <a:defRPr kumimoji="0" sz="1200" kern="1200">
                <a:solidFill>
                  <a:schemeClr val="tx2">
                    <a:shade val="9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271803-358A-45E9-8FCD-ACB4343398DA}" type="slidenum">
              <a:rPr lang="en-US" smtClean="0"/>
              <a:pPr/>
              <a:t>17</a:t>
            </a:fld>
            <a:endParaRPr lang="en-US"/>
          </a:p>
        </p:txBody>
      </p:sp>
      <p:sp>
        <p:nvSpPr>
          <p:cNvPr id="17" name="Rectangle 16">
            <a:extLst>
              <a:ext uri="{FF2B5EF4-FFF2-40B4-BE49-F238E27FC236}">
                <a16:creationId xmlns:a16="http://schemas.microsoft.com/office/drawing/2014/main" id="{77B577A5-FF28-4434-8F79-FECB179E6822}"/>
              </a:ext>
            </a:extLst>
          </p:cNvPr>
          <p:cNvSpPr/>
          <p:nvPr/>
        </p:nvSpPr>
        <p:spPr>
          <a:xfrm>
            <a:off x="65382" y="1651703"/>
            <a:ext cx="8890265" cy="2262158"/>
          </a:xfrm>
          <a:prstGeom prst="rect">
            <a:avLst/>
          </a:prstGeom>
        </p:spPr>
        <p:txBody>
          <a:bodyPr wrap="square">
            <a:spAutoFit/>
          </a:bodyPr>
          <a:lstStyle/>
          <a:p>
            <a:r>
              <a:rPr lang="en-US" dirty="0">
                <a:solidFill>
                  <a:srgbClr val="FFC000"/>
                </a:solidFill>
                <a:sym typeface="Wingdings 3"/>
              </a:rPr>
              <a:t> </a:t>
            </a:r>
            <a:r>
              <a:rPr lang="en-US" dirty="0">
                <a:sym typeface="Wingdings 3"/>
              </a:rPr>
              <a:t>MAC fonts are typically not installed on a Windows PC in the proceedings office,</a:t>
            </a:r>
          </a:p>
          <a:p>
            <a:r>
              <a:rPr lang="en-US" dirty="0">
                <a:sym typeface="Wingdings 3"/>
              </a:rPr>
              <a:t>     but necessary for processing Macintosh slides on a Windows PC</a:t>
            </a:r>
          </a:p>
          <a:p>
            <a:endParaRPr lang="en-US" sz="800" dirty="0">
              <a:sym typeface="Wingdings 3"/>
            </a:endParaRPr>
          </a:p>
          <a:p>
            <a:r>
              <a:rPr lang="en-US" dirty="0">
                <a:solidFill>
                  <a:srgbClr val="FFC000"/>
                </a:solidFill>
                <a:sym typeface="Wingdings 3"/>
              </a:rPr>
              <a:t> </a:t>
            </a:r>
            <a:r>
              <a:rPr lang="en-US" dirty="0">
                <a:sym typeface="Wingdings 3"/>
              </a:rPr>
              <a:t>the transparency editor needs to install the MAC fonts by himself,</a:t>
            </a:r>
          </a:p>
          <a:p>
            <a:r>
              <a:rPr lang="en-US" b="1" dirty="0">
                <a:sym typeface="Wingdings 3"/>
              </a:rPr>
              <a:t>     destination folder is C:\Windows\fonts</a:t>
            </a:r>
          </a:p>
          <a:p>
            <a:endParaRPr lang="en-US" sz="800" dirty="0">
              <a:sym typeface="Wingdings 3"/>
            </a:endParaRPr>
          </a:p>
          <a:p>
            <a:r>
              <a:rPr lang="en-US" dirty="0">
                <a:solidFill>
                  <a:srgbClr val="FFC000"/>
                </a:solidFill>
                <a:sym typeface="Wingdings 3"/>
              </a:rPr>
              <a:t></a:t>
            </a:r>
            <a:r>
              <a:rPr lang="en-US" dirty="0">
                <a:solidFill>
                  <a:srgbClr val="FF0000"/>
                </a:solidFill>
                <a:sym typeface="Wingdings 3"/>
              </a:rPr>
              <a:t> </a:t>
            </a:r>
            <a:r>
              <a:rPr lang="en-US" dirty="0">
                <a:sym typeface="Wingdings 3"/>
              </a:rPr>
              <a:t>MAC fonts can be downloaded from </a:t>
            </a:r>
            <a:r>
              <a:rPr lang="en-US" b="1" dirty="0">
                <a:sym typeface="Wingdings 3"/>
              </a:rPr>
              <a:t>my</a:t>
            </a:r>
            <a:r>
              <a:rPr lang="en-US" dirty="0">
                <a:sym typeface="Wingdings 3"/>
              </a:rPr>
              <a:t> web page</a:t>
            </a:r>
          </a:p>
          <a:p>
            <a:endParaRPr lang="en-US" sz="900" b="1" dirty="0">
              <a:solidFill>
                <a:srgbClr val="00B050"/>
              </a:solidFill>
              <a:sym typeface="Wingdings 3"/>
            </a:endParaRPr>
          </a:p>
          <a:p>
            <a:r>
              <a:rPr lang="en-US" b="1" dirty="0">
                <a:solidFill>
                  <a:srgbClr val="C00000"/>
                </a:solidFill>
                <a:sym typeface="Wingdings 3"/>
              </a:rPr>
              <a:t>     http://adweb.desy.de/home/mpymax/www/JACoW/</a:t>
            </a:r>
            <a:endParaRPr lang="en-US" sz="800" dirty="0">
              <a:sym typeface="Wingdings 3"/>
            </a:endParaRPr>
          </a:p>
          <a:p>
            <a:endParaRPr lang="en-US" sz="800" dirty="0">
              <a:sym typeface="Wingdings 3"/>
            </a:endParaRPr>
          </a:p>
        </p:txBody>
      </p:sp>
      <p:sp>
        <p:nvSpPr>
          <p:cNvPr id="19" name="Rectangle 18">
            <a:extLst>
              <a:ext uri="{FF2B5EF4-FFF2-40B4-BE49-F238E27FC236}">
                <a16:creationId xmlns:a16="http://schemas.microsoft.com/office/drawing/2014/main" id="{7AB95396-D4BD-429D-ABF7-56F28074DEA8}"/>
              </a:ext>
            </a:extLst>
          </p:cNvPr>
          <p:cNvSpPr/>
          <p:nvPr/>
        </p:nvSpPr>
        <p:spPr>
          <a:xfrm>
            <a:off x="309765" y="8189436"/>
            <a:ext cx="8640960" cy="369332"/>
          </a:xfrm>
          <a:prstGeom prst="rect">
            <a:avLst/>
          </a:prstGeom>
        </p:spPr>
        <p:txBody>
          <a:bodyPr wrap="square">
            <a:spAutoFit/>
          </a:bodyPr>
          <a:lstStyle/>
          <a:p>
            <a:r>
              <a:rPr lang="en-US">
                <a:solidFill>
                  <a:srgbClr val="FFC000"/>
                </a:solidFill>
                <a:sym typeface="Wingdings 3"/>
              </a:rPr>
              <a:t></a:t>
            </a:r>
            <a:r>
              <a:rPr lang="en-US">
                <a:solidFill>
                  <a:srgbClr val="FF0000"/>
                </a:solidFill>
                <a:sym typeface="Wingdings 3"/>
              </a:rPr>
              <a:t> </a:t>
            </a:r>
            <a:r>
              <a:rPr lang="en-US">
                <a:sym typeface="Wingdings 3"/>
              </a:rPr>
              <a:t>copy the MAC fonts into folder C:\Windows\fonts on the Windows PC</a:t>
            </a:r>
          </a:p>
        </p:txBody>
      </p:sp>
      <p:grpSp>
        <p:nvGrpSpPr>
          <p:cNvPr id="6" name="Group 5">
            <a:extLst>
              <a:ext uri="{FF2B5EF4-FFF2-40B4-BE49-F238E27FC236}">
                <a16:creationId xmlns:a16="http://schemas.microsoft.com/office/drawing/2014/main" id="{AB594972-65DB-4C2C-9C95-F990CCF082D4}"/>
              </a:ext>
            </a:extLst>
          </p:cNvPr>
          <p:cNvGrpSpPr/>
          <p:nvPr/>
        </p:nvGrpSpPr>
        <p:grpSpPr>
          <a:xfrm>
            <a:off x="395536" y="3429000"/>
            <a:ext cx="5752810" cy="2526245"/>
            <a:chOff x="331358" y="3390230"/>
            <a:chExt cx="5752810" cy="2526245"/>
          </a:xfrm>
        </p:grpSpPr>
        <p:pic>
          <p:nvPicPr>
            <p:cNvPr id="27" name="Picture 3">
              <a:extLst>
                <a:ext uri="{FF2B5EF4-FFF2-40B4-BE49-F238E27FC236}">
                  <a16:creationId xmlns:a16="http://schemas.microsoft.com/office/drawing/2014/main" id="{2A8708E2-0C70-4050-9A04-55AE7F2BD0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3429000"/>
              <a:ext cx="5616624" cy="248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id="{AEE6635D-80CE-456A-8D19-D667E8534CE6}"/>
                </a:ext>
              </a:extLst>
            </p:cNvPr>
            <p:cNvSpPr/>
            <p:nvPr/>
          </p:nvSpPr>
          <p:spPr>
            <a:xfrm>
              <a:off x="331358" y="3390230"/>
              <a:ext cx="5752810" cy="2470308"/>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Rectangle 31">
            <a:extLst>
              <a:ext uri="{FF2B5EF4-FFF2-40B4-BE49-F238E27FC236}">
                <a16:creationId xmlns:a16="http://schemas.microsoft.com/office/drawing/2014/main" id="{9072E163-DF4F-4F9E-9DF4-91EC8F979909}"/>
              </a:ext>
            </a:extLst>
          </p:cNvPr>
          <p:cNvSpPr/>
          <p:nvPr/>
        </p:nvSpPr>
        <p:spPr>
          <a:xfrm>
            <a:off x="14766" y="6020997"/>
            <a:ext cx="7632848" cy="646331"/>
          </a:xfrm>
          <a:prstGeom prst="rect">
            <a:avLst/>
          </a:prstGeom>
        </p:spPr>
        <p:txBody>
          <a:bodyPr wrap="square">
            <a:spAutoFit/>
          </a:bodyPr>
          <a:lstStyle/>
          <a:p>
            <a:r>
              <a:rPr lang="en-US" dirty="0">
                <a:solidFill>
                  <a:srgbClr val="FFC000"/>
                </a:solidFill>
                <a:sym typeface="Wingdings 3"/>
              </a:rPr>
              <a:t></a:t>
            </a:r>
            <a:r>
              <a:rPr lang="en-US" dirty="0">
                <a:solidFill>
                  <a:srgbClr val="FF0000"/>
                </a:solidFill>
                <a:sym typeface="Wingdings 3"/>
              </a:rPr>
              <a:t> </a:t>
            </a:r>
            <a:r>
              <a:rPr lang="en-US" dirty="0">
                <a:sym typeface="Wingdings 3"/>
              </a:rPr>
              <a:t>download both zip files and do a right-mouse-click to extract the files</a:t>
            </a:r>
          </a:p>
          <a:p>
            <a:r>
              <a:rPr lang="en-US" dirty="0">
                <a:solidFill>
                  <a:srgbClr val="FFC000"/>
                </a:solidFill>
                <a:sym typeface="Wingdings 3"/>
              </a:rPr>
              <a:t> </a:t>
            </a:r>
            <a:r>
              <a:rPr lang="en-US" dirty="0">
                <a:sym typeface="Wingdings 3"/>
              </a:rPr>
              <a:t>select all font files and do a </a:t>
            </a:r>
            <a:r>
              <a:rPr lang="en-US" b="1" dirty="0">
                <a:sym typeface="Wingdings 3"/>
              </a:rPr>
              <a:t>right-mouse-click to install </a:t>
            </a:r>
            <a:r>
              <a:rPr lang="en-US" dirty="0">
                <a:sym typeface="Wingdings 3"/>
              </a:rPr>
              <a:t>the fonts</a:t>
            </a:r>
          </a:p>
        </p:txBody>
      </p:sp>
    </p:spTree>
    <p:extLst>
      <p:ext uri="{BB962C8B-B14F-4D97-AF65-F5344CB8AC3E}">
        <p14:creationId xmlns:p14="http://schemas.microsoft.com/office/powerpoint/2010/main" val="2475212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3216342179"/>
              </p:ext>
            </p:extLst>
          </p:nvPr>
        </p:nvGraphicFramePr>
        <p:xfrm>
          <a:off x="755576" y="2852936"/>
          <a:ext cx="4583832" cy="3168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59DE6EB8-52AB-45EA-A660-3E1EBFA72987}" type="slidenum">
              <a:rPr lang="en-US" smtClean="0"/>
              <a:t>18</a:t>
            </a:fld>
            <a:endParaRPr lang="en-US"/>
          </a:p>
        </p:txBody>
      </p:sp>
      <p:sp>
        <p:nvSpPr>
          <p:cNvPr id="5" name="Title 1"/>
          <p:cNvSpPr txBox="1">
            <a:spLocks/>
          </p:cNvSpPr>
          <p:nvPr/>
        </p:nvSpPr>
        <p:spPr>
          <a:xfrm>
            <a:off x="539552" y="980728"/>
            <a:ext cx="6443487" cy="150304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a:t>
            </a:r>
          </a:p>
          <a:p>
            <a:r>
              <a:rPr lang="en-US" sz="4800" dirty="0">
                <a:solidFill>
                  <a:schemeClr val="bg2">
                    <a:lumMod val="50000"/>
                  </a:schemeClr>
                </a:solidFill>
              </a:rPr>
              <a:t>Slides in PDF format</a:t>
            </a:r>
          </a:p>
        </p:txBody>
      </p:sp>
      <p:pic>
        <p:nvPicPr>
          <p:cNvPr id="8" name="Picture 11">
            <a:extLst>
              <a:ext uri="{FF2B5EF4-FFF2-40B4-BE49-F238E27FC236}">
                <a16:creationId xmlns:a16="http://schemas.microsoft.com/office/drawing/2014/main" id="{8D339A5A-E15F-4698-9D0F-B4DE3C72624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96136" y="1042023"/>
            <a:ext cx="1480136" cy="1431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1409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392" y="478546"/>
            <a:ext cx="5958928" cy="794352"/>
          </a:xfrm>
        </p:spPr>
        <p:txBody>
          <a:bodyPr>
            <a:normAutofit fontScale="90000"/>
          </a:bodyPr>
          <a:lstStyle/>
          <a:p>
            <a:r>
              <a:rPr lang="en-US" dirty="0"/>
              <a:t>Processing PDF Slides</a:t>
            </a:r>
          </a:p>
        </p:txBody>
      </p:sp>
      <p:sp>
        <p:nvSpPr>
          <p:cNvPr id="4" name="Slide Number Placeholder 3"/>
          <p:cNvSpPr>
            <a:spLocks noGrp="1"/>
          </p:cNvSpPr>
          <p:nvPr>
            <p:ph type="sldNum" sz="quarter" idx="12"/>
          </p:nvPr>
        </p:nvSpPr>
        <p:spPr/>
        <p:txBody>
          <a:bodyPr/>
          <a:lstStyle/>
          <a:p>
            <a:fld id="{59DE6EB8-52AB-45EA-A660-3E1EBFA72987}" type="slidenum">
              <a:rPr lang="en-US" smtClean="0"/>
              <a:t>19</a:t>
            </a:fld>
            <a:endParaRPr lang="en-US"/>
          </a:p>
        </p:txBody>
      </p:sp>
      <p:sp>
        <p:nvSpPr>
          <p:cNvPr id="9" name="TextBox 8"/>
          <p:cNvSpPr txBox="1"/>
          <p:nvPr/>
        </p:nvSpPr>
        <p:spPr>
          <a:xfrm>
            <a:off x="143508" y="1291358"/>
            <a:ext cx="8712968" cy="1815882"/>
          </a:xfrm>
          <a:prstGeom prst="rect">
            <a:avLst/>
          </a:prstGeom>
          <a:noFill/>
        </p:spPr>
        <p:txBody>
          <a:bodyPr wrap="square" rtlCol="0">
            <a:spAutoFit/>
          </a:bodyPr>
          <a:lstStyle/>
          <a:p>
            <a:r>
              <a:rPr lang="en-US" sz="2400" dirty="0">
                <a:solidFill>
                  <a:srgbClr val="FFC000"/>
                </a:solidFill>
                <a:sym typeface="Wingdings 3"/>
              </a:rPr>
              <a:t></a:t>
            </a:r>
            <a:r>
              <a:rPr lang="en-US" sz="2400" dirty="0">
                <a:solidFill>
                  <a:schemeClr val="accent2"/>
                </a:solidFill>
                <a:sym typeface="Wingdings 3"/>
              </a:rPr>
              <a:t> </a:t>
            </a:r>
            <a:r>
              <a:rPr lang="en-US" sz="2400" dirty="0"/>
              <a:t>If the author uploaded a PDF slides file  …</a:t>
            </a:r>
          </a:p>
          <a:p>
            <a:endParaRPr lang="en-US" sz="800" dirty="0"/>
          </a:p>
          <a:p>
            <a:r>
              <a:rPr lang="en-US" sz="2400" dirty="0"/>
              <a:t>… great </a:t>
            </a:r>
            <a:r>
              <a:rPr lang="en-US" sz="2400" dirty="0">
                <a:sym typeface="Wingdings" panose="05000000000000000000" pitchFamily="2" charset="2"/>
              </a:rPr>
              <a:t></a:t>
            </a:r>
          </a:p>
          <a:p>
            <a:endParaRPr lang="en-US" sz="800" dirty="0">
              <a:sym typeface="Wingdings" panose="05000000000000000000" pitchFamily="2" charset="2"/>
            </a:endParaRPr>
          </a:p>
          <a:p>
            <a:r>
              <a:rPr lang="en-US" sz="2400" dirty="0">
                <a:solidFill>
                  <a:srgbClr val="FFC000"/>
                </a:solidFill>
                <a:sym typeface="Wingdings 3"/>
              </a:rPr>
              <a:t> </a:t>
            </a:r>
            <a:r>
              <a:rPr lang="en-US" sz="2400" dirty="0">
                <a:sym typeface="Wingdings 3"/>
              </a:rPr>
              <a:t>download the PDF slides file, </a:t>
            </a:r>
            <a:r>
              <a:rPr lang="en-US" sz="2400" b="1" dirty="0">
                <a:sym typeface="Wingdings 3"/>
              </a:rPr>
              <a:t>do a visual inspection </a:t>
            </a:r>
            <a:r>
              <a:rPr lang="en-US" sz="2400" dirty="0">
                <a:sym typeface="Wingdings 3"/>
              </a:rPr>
              <a:t>and</a:t>
            </a:r>
          </a:p>
          <a:p>
            <a:r>
              <a:rPr lang="en-US" sz="2400" dirty="0">
                <a:sym typeface="Wingdings 3"/>
              </a:rPr>
              <a:t>     check for missing fonts in </a:t>
            </a:r>
            <a:r>
              <a:rPr lang="en-US" sz="2400" b="1" dirty="0">
                <a:sym typeface="Wingdings 3"/>
              </a:rPr>
              <a:t>Acrobat Pro </a:t>
            </a:r>
            <a:r>
              <a:rPr lang="en-US" sz="2400" dirty="0">
                <a:sym typeface="Wingdings 3"/>
              </a:rPr>
              <a:t>with </a:t>
            </a:r>
            <a:r>
              <a:rPr lang="en-US" sz="2400" b="1" dirty="0">
                <a:solidFill>
                  <a:srgbClr val="C00000"/>
                </a:solidFill>
                <a:sym typeface="Wingdings 3"/>
              </a:rPr>
              <a:t>CTRL-D </a:t>
            </a:r>
            <a:endParaRPr lang="en-US" sz="2400" b="1" dirty="0">
              <a:solidFill>
                <a:srgbClr val="C00000"/>
              </a:solidFill>
            </a:endParaRPr>
          </a:p>
        </p:txBody>
      </p:sp>
      <p:sp>
        <p:nvSpPr>
          <p:cNvPr id="5" name="Right Arrow 4"/>
          <p:cNvSpPr/>
          <p:nvPr/>
        </p:nvSpPr>
        <p:spPr>
          <a:xfrm>
            <a:off x="2267744" y="4753473"/>
            <a:ext cx="1008112" cy="53150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rgbClr val="C00000"/>
                </a:solidFill>
                <a:sym typeface="Wingdings 3"/>
              </a:rPr>
              <a:t>CTRL-D</a:t>
            </a:r>
            <a:endParaRPr lang="en-US" sz="1400"/>
          </a:p>
        </p:txBody>
      </p:sp>
      <p:grpSp>
        <p:nvGrpSpPr>
          <p:cNvPr id="10" name="Group 9"/>
          <p:cNvGrpSpPr/>
          <p:nvPr/>
        </p:nvGrpSpPr>
        <p:grpSpPr>
          <a:xfrm>
            <a:off x="3347864" y="3372674"/>
            <a:ext cx="5157316" cy="3245336"/>
            <a:chOff x="3275856" y="3056733"/>
            <a:chExt cx="5157316" cy="3245336"/>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056733"/>
              <a:ext cx="5157316" cy="3245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3491880" y="3616257"/>
              <a:ext cx="1872208" cy="82085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491880" y="4869160"/>
              <a:ext cx="1872208" cy="72008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p:cNvSpPr txBox="1"/>
          <p:nvPr/>
        </p:nvSpPr>
        <p:spPr>
          <a:xfrm>
            <a:off x="5580112" y="4376287"/>
            <a:ext cx="2316083" cy="1200329"/>
          </a:xfrm>
          <a:prstGeom prst="rect">
            <a:avLst/>
          </a:prstGeom>
          <a:noFill/>
        </p:spPr>
        <p:txBody>
          <a:bodyPr wrap="none" rtlCol="0">
            <a:spAutoFit/>
          </a:bodyPr>
          <a:lstStyle/>
          <a:p>
            <a:r>
              <a:rPr lang="en-US">
                <a:solidFill>
                  <a:srgbClr val="C00000"/>
                </a:solidFill>
              </a:rPr>
              <a:t>in this case</a:t>
            </a:r>
          </a:p>
          <a:p>
            <a:r>
              <a:rPr lang="en-US">
                <a:solidFill>
                  <a:srgbClr val="C00000"/>
                </a:solidFill>
              </a:rPr>
              <a:t>Arial and Arial, Bold</a:t>
            </a:r>
          </a:p>
          <a:p>
            <a:r>
              <a:rPr lang="en-US">
                <a:solidFill>
                  <a:srgbClr val="C00000"/>
                </a:solidFill>
              </a:rPr>
              <a:t>are not embedded</a:t>
            </a:r>
          </a:p>
          <a:p>
            <a:r>
              <a:rPr lang="en-US">
                <a:solidFill>
                  <a:srgbClr val="C00000"/>
                </a:solidFill>
              </a:rPr>
              <a:t>in the PDF document</a:t>
            </a:r>
          </a:p>
        </p:txBody>
      </p:sp>
      <p:pic>
        <p:nvPicPr>
          <p:cNvPr id="14"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715" y="3861048"/>
            <a:ext cx="2009775"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2230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808" y="670644"/>
            <a:ext cx="5176275" cy="787003"/>
          </a:xfrm>
        </p:spPr>
        <p:txBody>
          <a:bodyPr>
            <a:noAutofit/>
          </a:bodyPr>
          <a:lstStyle/>
          <a:p>
            <a:r>
              <a:rPr lang="en-US" sz="5400" dirty="0"/>
              <a:t>Processing slides</a:t>
            </a:r>
          </a:p>
        </p:txBody>
      </p:sp>
      <p:sp>
        <p:nvSpPr>
          <p:cNvPr id="4" name="Slide Number Placeholder 3"/>
          <p:cNvSpPr>
            <a:spLocks noGrp="1"/>
          </p:cNvSpPr>
          <p:nvPr>
            <p:ph type="sldNum" sz="quarter" idx="12"/>
          </p:nvPr>
        </p:nvSpPr>
        <p:spPr/>
        <p:txBody>
          <a:bodyPr/>
          <a:lstStyle/>
          <a:p>
            <a:fld id="{59DE6EB8-52AB-45EA-A660-3E1EBFA72987}" type="slidenum">
              <a:rPr lang="en-US" smtClean="0"/>
              <a:t>2</a:t>
            </a:fld>
            <a:endParaRPr lang="en-US"/>
          </a:p>
        </p:txBody>
      </p:sp>
      <p:sp>
        <p:nvSpPr>
          <p:cNvPr id="7" name="Content Placeholder 2">
            <a:extLst>
              <a:ext uri="{FF2B5EF4-FFF2-40B4-BE49-F238E27FC236}">
                <a16:creationId xmlns:a16="http://schemas.microsoft.com/office/drawing/2014/main" id="{3D10D79C-8C73-4A4C-84E6-A9BD3AD11DC7}"/>
              </a:ext>
            </a:extLst>
          </p:cNvPr>
          <p:cNvSpPr>
            <a:spLocks noGrp="1"/>
          </p:cNvSpPr>
          <p:nvPr>
            <p:ph idx="1"/>
          </p:nvPr>
        </p:nvSpPr>
        <p:spPr>
          <a:xfrm>
            <a:off x="251520" y="2348880"/>
            <a:ext cx="8640960" cy="4320480"/>
          </a:xfrm>
        </p:spPr>
        <p:txBody>
          <a:bodyPr>
            <a:normAutofit lnSpcReduction="10000"/>
          </a:bodyPr>
          <a:lstStyle/>
          <a:p>
            <a:pPr marL="0" indent="0">
              <a:buNone/>
            </a:pPr>
            <a:r>
              <a:rPr lang="en-US" dirty="0"/>
              <a:t>The aim of the Presentation Processing Editor is to produce JACoW compliant PDF files of the presentations for inclusion in the proceedings. </a:t>
            </a:r>
          </a:p>
          <a:p>
            <a:pPr marL="0" indent="0">
              <a:buNone/>
            </a:pPr>
            <a:endParaRPr lang="en-US" sz="1300" dirty="0"/>
          </a:p>
          <a:p>
            <a:pPr marL="0" indent="0">
              <a:buNone/>
            </a:pPr>
            <a:r>
              <a:rPr lang="en-US" dirty="0"/>
              <a:t>You do not have to edit the type setting or layout, but you still have to make sure of the following:</a:t>
            </a:r>
          </a:p>
          <a:p>
            <a:pPr marL="0" indent="0">
              <a:buNone/>
            </a:pPr>
            <a:endParaRPr lang="en-US" sz="1300" dirty="0"/>
          </a:p>
          <a:p>
            <a:r>
              <a:rPr lang="en-US" sz="2400" b="1" dirty="0"/>
              <a:t>All Fonts Must be Embedded</a:t>
            </a:r>
            <a:r>
              <a:rPr lang="en-US" sz="2400" dirty="0"/>
              <a:t> </a:t>
            </a:r>
          </a:p>
          <a:p>
            <a:r>
              <a:rPr lang="en-US" sz="2400" b="1" dirty="0"/>
              <a:t>All Missing Characters Should be Fixed</a:t>
            </a:r>
            <a:r>
              <a:rPr lang="en-US" sz="2400" dirty="0"/>
              <a:t> </a:t>
            </a:r>
          </a:p>
          <a:p>
            <a:r>
              <a:rPr lang="en-US" sz="2400" b="1" dirty="0"/>
              <a:t>Slides Should be Free of Overlapping Issues </a:t>
            </a:r>
          </a:p>
          <a:p>
            <a:r>
              <a:rPr lang="en-US" sz="2400" b="1" dirty="0"/>
              <a:t>Movie Animations Content Should be Embedded</a:t>
            </a:r>
            <a:r>
              <a:rPr lang="en-US" sz="2400" dirty="0"/>
              <a:t> </a:t>
            </a:r>
          </a:p>
          <a:p>
            <a:pPr marL="0" indent="0">
              <a:buNone/>
            </a:pPr>
            <a:endParaRPr lang="en-US" sz="2400" dirty="0">
              <a:cs typeface="Arial"/>
            </a:endParaRPr>
          </a:p>
          <a:p>
            <a:pPr marL="0" indent="0">
              <a:buNone/>
            </a:pPr>
            <a:endParaRPr lang="en-US" dirty="0">
              <a:cs typeface="Arial"/>
            </a:endParaRPr>
          </a:p>
          <a:p>
            <a:pPr marL="0" indent="0">
              <a:buNone/>
            </a:pPr>
            <a:endParaRPr lang="en-US" dirty="0"/>
          </a:p>
          <a:p>
            <a:pPr marL="0" indent="0">
              <a:buNone/>
            </a:pPr>
            <a:endParaRPr lang="en-US" dirty="0"/>
          </a:p>
        </p:txBody>
      </p:sp>
      <p:sp>
        <p:nvSpPr>
          <p:cNvPr id="3" name="TextBox 2">
            <a:extLst>
              <a:ext uri="{FF2B5EF4-FFF2-40B4-BE49-F238E27FC236}">
                <a16:creationId xmlns:a16="http://schemas.microsoft.com/office/drawing/2014/main" id="{DD5F4CC4-537C-4D05-B94F-53E3F8400D65}"/>
              </a:ext>
            </a:extLst>
          </p:cNvPr>
          <p:cNvSpPr txBox="1"/>
          <p:nvPr/>
        </p:nvSpPr>
        <p:spPr>
          <a:xfrm>
            <a:off x="899592" y="1581770"/>
            <a:ext cx="7514301" cy="523220"/>
          </a:xfrm>
          <a:prstGeom prst="rect">
            <a:avLst/>
          </a:prstGeom>
          <a:noFill/>
        </p:spPr>
        <p:txBody>
          <a:bodyPr wrap="none" rtlCol="0">
            <a:spAutoFit/>
          </a:bodyPr>
          <a:lstStyle/>
          <a:p>
            <a:r>
              <a:rPr lang="en-US" sz="2800" dirty="0">
                <a:solidFill>
                  <a:schemeClr val="bg2">
                    <a:lumMod val="50000"/>
                  </a:schemeClr>
                </a:solidFill>
              </a:rPr>
              <a:t> … means producing PDF files of transparencies</a:t>
            </a:r>
          </a:p>
        </p:txBody>
      </p:sp>
    </p:spTree>
    <p:extLst>
      <p:ext uri="{BB962C8B-B14F-4D97-AF65-F5344CB8AC3E}">
        <p14:creationId xmlns:p14="http://schemas.microsoft.com/office/powerpoint/2010/main" val="2235968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686" y="637012"/>
            <a:ext cx="8767240" cy="578328"/>
          </a:xfrm>
        </p:spPr>
        <p:txBody>
          <a:bodyPr>
            <a:normAutofit/>
          </a:bodyPr>
          <a:lstStyle/>
          <a:p>
            <a:r>
              <a:rPr lang="en-US" sz="3200" dirty="0"/>
              <a:t>Processing PDF slides: how to embed missing fonts</a:t>
            </a:r>
          </a:p>
        </p:txBody>
      </p:sp>
      <p:sp>
        <p:nvSpPr>
          <p:cNvPr id="4" name="Slide Number Placeholder 3"/>
          <p:cNvSpPr>
            <a:spLocks noGrp="1"/>
          </p:cNvSpPr>
          <p:nvPr>
            <p:ph type="sldNum" sz="quarter" idx="12"/>
          </p:nvPr>
        </p:nvSpPr>
        <p:spPr/>
        <p:txBody>
          <a:bodyPr/>
          <a:lstStyle/>
          <a:p>
            <a:fld id="{59DE6EB8-52AB-45EA-A660-3E1EBFA72987}" type="slidenum">
              <a:rPr lang="en-US" smtClean="0"/>
              <a:t>20</a:t>
            </a:fld>
            <a:endParaRPr lang="en-US"/>
          </a:p>
        </p:txBody>
      </p:sp>
      <p:sp>
        <p:nvSpPr>
          <p:cNvPr id="15" name="TextBox 14"/>
          <p:cNvSpPr txBox="1"/>
          <p:nvPr/>
        </p:nvSpPr>
        <p:spPr>
          <a:xfrm>
            <a:off x="-36512" y="1320664"/>
            <a:ext cx="7685023" cy="400110"/>
          </a:xfrm>
          <a:prstGeom prst="rect">
            <a:avLst/>
          </a:prstGeom>
          <a:noFill/>
        </p:spPr>
        <p:txBody>
          <a:bodyPr wrap="square" rtlCol="0">
            <a:spAutoFit/>
          </a:bodyPr>
          <a:lstStyle/>
          <a:p>
            <a:pPr algn="ctr"/>
            <a:r>
              <a:rPr lang="en-US" sz="2000" dirty="0">
                <a:solidFill>
                  <a:srgbClr val="FFC000"/>
                </a:solidFill>
                <a:sym typeface="Wingdings 3"/>
              </a:rPr>
              <a:t> </a:t>
            </a:r>
            <a:r>
              <a:rPr lang="en-US" sz="2000" b="1" dirty="0">
                <a:solidFill>
                  <a:srgbClr val="C00000"/>
                </a:solidFill>
              </a:rPr>
              <a:t>in Acrobat Pro (example is version 2017) </a:t>
            </a:r>
            <a:r>
              <a:rPr lang="en-US" sz="2000" dirty="0">
                <a:sym typeface="Wingdings 3"/>
              </a:rPr>
              <a:t> do </a:t>
            </a:r>
            <a:r>
              <a:rPr lang="en-US" sz="2000" b="1" dirty="0">
                <a:solidFill>
                  <a:srgbClr val="C00000"/>
                </a:solidFill>
                <a:sym typeface="Wingdings 3"/>
              </a:rPr>
              <a:t>SHFT-CTRL-X</a:t>
            </a:r>
            <a:endParaRPr lang="en-US" sz="2000" b="1" dirty="0">
              <a:solidFill>
                <a:srgbClr val="C00000"/>
              </a:solidFill>
            </a:endParaRPr>
          </a:p>
        </p:txBody>
      </p:sp>
      <p:sp>
        <p:nvSpPr>
          <p:cNvPr id="3" name="TextBox 2"/>
          <p:cNvSpPr txBox="1"/>
          <p:nvPr/>
        </p:nvSpPr>
        <p:spPr>
          <a:xfrm>
            <a:off x="0" y="1772309"/>
            <a:ext cx="8316826" cy="707886"/>
          </a:xfrm>
          <a:prstGeom prst="rect">
            <a:avLst/>
          </a:prstGeom>
          <a:noFill/>
        </p:spPr>
        <p:txBody>
          <a:bodyPr wrap="square" rtlCol="0">
            <a:spAutoFit/>
          </a:bodyPr>
          <a:lstStyle/>
          <a:p>
            <a:r>
              <a:rPr lang="en-GB" sz="2000" dirty="0">
                <a:solidFill>
                  <a:srgbClr val="C00000"/>
                </a:solidFill>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 and l</a:t>
            </a:r>
            <a:r>
              <a:rPr lang="en-GB" sz="2000" dirty="0"/>
              <a:t>ook under PDF fixups for </a:t>
            </a:r>
            <a:r>
              <a:rPr lang="en-GB" sz="2000" b="1" dirty="0"/>
              <a:t>‘Embed missing fonts</a:t>
            </a:r>
            <a:r>
              <a:rPr lang="en-GB" sz="2000" dirty="0"/>
              <a:t>’</a:t>
            </a:r>
            <a:r>
              <a:rPr lang="en-GB" sz="2000" b="1" dirty="0"/>
              <a:t>.</a:t>
            </a:r>
            <a:r>
              <a:rPr lang="en-GB" sz="2000" dirty="0"/>
              <a:t> </a:t>
            </a:r>
            <a:br>
              <a:rPr lang="en-GB" sz="2000" dirty="0"/>
            </a:br>
            <a:r>
              <a:rPr lang="en-GB" sz="2000" dirty="0"/>
              <a:t>     Click the ‘</a:t>
            </a:r>
            <a:r>
              <a:rPr lang="en-GB" sz="2000" b="1" dirty="0"/>
              <a:t>Analyze and fix</a:t>
            </a:r>
            <a:r>
              <a:rPr lang="en-GB" sz="2000" dirty="0"/>
              <a:t>’ button and you are done </a:t>
            </a:r>
            <a:r>
              <a:rPr lang="en-GB" sz="2000" dirty="0">
                <a:sym typeface="Wingdings" panose="05000000000000000000" pitchFamily="2" charset="2"/>
              </a:rPr>
              <a:t>.</a:t>
            </a:r>
            <a:endParaRPr lang="en-GB" sz="2000" dirty="0"/>
          </a:p>
        </p:txBody>
      </p:sp>
      <p:pic>
        <p:nvPicPr>
          <p:cNvPr id="5" name="Picture 4">
            <a:extLst>
              <a:ext uri="{FF2B5EF4-FFF2-40B4-BE49-F238E27FC236}">
                <a16:creationId xmlns:a16="http://schemas.microsoft.com/office/drawing/2014/main" id="{272DA98B-2BE2-4042-BFC6-E98BF6D2C810}"/>
              </a:ext>
            </a:extLst>
          </p:cNvPr>
          <p:cNvPicPr>
            <a:picLocks noChangeAspect="1"/>
          </p:cNvPicPr>
          <p:nvPr/>
        </p:nvPicPr>
        <p:blipFill>
          <a:blip r:embed="rId2"/>
          <a:stretch>
            <a:fillRect/>
          </a:stretch>
        </p:blipFill>
        <p:spPr>
          <a:xfrm>
            <a:off x="431138" y="2564903"/>
            <a:ext cx="5548015" cy="4156571"/>
          </a:xfrm>
          <a:prstGeom prst="rect">
            <a:avLst/>
          </a:prstGeom>
        </p:spPr>
      </p:pic>
      <p:sp>
        <p:nvSpPr>
          <p:cNvPr id="6" name="Rectangle: Rounded Corners 5">
            <a:extLst>
              <a:ext uri="{FF2B5EF4-FFF2-40B4-BE49-F238E27FC236}">
                <a16:creationId xmlns:a16="http://schemas.microsoft.com/office/drawing/2014/main" id="{895EFD68-2619-46C7-B0E8-94FE3D950502}"/>
              </a:ext>
            </a:extLst>
          </p:cNvPr>
          <p:cNvSpPr/>
          <p:nvPr/>
        </p:nvSpPr>
        <p:spPr>
          <a:xfrm>
            <a:off x="5203138" y="6478737"/>
            <a:ext cx="864096" cy="26813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DE8AB89C-CB53-4F5F-BDB8-10A97F7E0DA4}"/>
              </a:ext>
            </a:extLst>
          </p:cNvPr>
          <p:cNvSpPr/>
          <p:nvPr/>
        </p:nvSpPr>
        <p:spPr>
          <a:xfrm>
            <a:off x="431138" y="5157192"/>
            <a:ext cx="2700702" cy="36004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1224DBF3-5021-489C-9B13-7EB6B5C49ADB}"/>
              </a:ext>
            </a:extLst>
          </p:cNvPr>
          <p:cNvCxnSpPr/>
          <p:nvPr/>
        </p:nvCxnSpPr>
        <p:spPr>
          <a:xfrm>
            <a:off x="29261" y="4437112"/>
            <a:ext cx="510291" cy="0"/>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8564173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4704"/>
            <a:ext cx="8767240" cy="578328"/>
          </a:xfrm>
        </p:spPr>
        <p:txBody>
          <a:bodyPr>
            <a:normAutofit/>
          </a:bodyPr>
          <a:lstStyle/>
          <a:p>
            <a:r>
              <a:rPr lang="en-US" sz="2800" dirty="0"/>
              <a:t>Processing PDF slides: how to embed missing fonts</a:t>
            </a:r>
          </a:p>
        </p:txBody>
      </p:sp>
      <p:sp>
        <p:nvSpPr>
          <p:cNvPr id="4" name="Slide Number Placeholder 3"/>
          <p:cNvSpPr>
            <a:spLocks noGrp="1"/>
          </p:cNvSpPr>
          <p:nvPr>
            <p:ph type="sldNum" sz="quarter" idx="12"/>
          </p:nvPr>
        </p:nvSpPr>
        <p:spPr/>
        <p:txBody>
          <a:bodyPr/>
          <a:lstStyle/>
          <a:p>
            <a:fld id="{59DE6EB8-52AB-45EA-A660-3E1EBFA72987}" type="slidenum">
              <a:rPr lang="en-US" smtClean="0"/>
              <a:t>21</a:t>
            </a:fld>
            <a:endParaRPr lang="en-US"/>
          </a:p>
        </p:txBody>
      </p:sp>
      <p:sp>
        <p:nvSpPr>
          <p:cNvPr id="15" name="TextBox 14"/>
          <p:cNvSpPr txBox="1"/>
          <p:nvPr/>
        </p:nvSpPr>
        <p:spPr>
          <a:xfrm>
            <a:off x="193004" y="1437601"/>
            <a:ext cx="8950996" cy="830997"/>
          </a:xfrm>
          <a:prstGeom prst="rect">
            <a:avLst/>
          </a:prstGeom>
          <a:noFill/>
        </p:spPr>
        <p:txBody>
          <a:bodyPr wrap="square" rtlCol="0">
            <a:spAutoFit/>
          </a:bodyPr>
          <a:lstStyle/>
          <a:p>
            <a:r>
              <a:rPr lang="en-US" sz="2000" b="1" dirty="0">
                <a:solidFill>
                  <a:srgbClr val="C00000"/>
                </a:solidFill>
                <a:sym typeface="Wingdings 3"/>
              </a:rPr>
              <a:t>alternative way, but does the same job:</a:t>
            </a:r>
          </a:p>
          <a:p>
            <a:endParaRPr lang="en-US" sz="800" b="1" dirty="0">
              <a:solidFill>
                <a:srgbClr val="C00000"/>
              </a:solidFill>
              <a:sym typeface="Wingdings 3"/>
            </a:endParaRPr>
          </a:p>
          <a:p>
            <a:r>
              <a:rPr lang="en-US" sz="2000" dirty="0">
                <a:solidFill>
                  <a:srgbClr val="C00000"/>
                </a:solidFill>
                <a:sym typeface="Wingdings 3"/>
              </a:rPr>
              <a:t></a:t>
            </a:r>
            <a:r>
              <a:rPr lang="en-US" sz="2000" dirty="0">
                <a:solidFill>
                  <a:srgbClr val="FFC000"/>
                </a:solidFill>
                <a:sym typeface="Wingdings 3"/>
              </a:rPr>
              <a:t> </a:t>
            </a:r>
            <a:r>
              <a:rPr lang="en-US" sz="2000" dirty="0"/>
              <a:t>click on </a:t>
            </a:r>
            <a:r>
              <a:rPr lang="en-US" sz="2000" b="1" dirty="0"/>
              <a:t>Tools</a:t>
            </a:r>
            <a:r>
              <a:rPr lang="en-US" sz="2000" dirty="0"/>
              <a:t> </a:t>
            </a:r>
            <a:r>
              <a:rPr lang="en-US" sz="2000" dirty="0">
                <a:solidFill>
                  <a:srgbClr val="FFC000"/>
                </a:solidFill>
                <a:sym typeface="Wingdings 3"/>
              </a:rPr>
              <a:t> </a:t>
            </a:r>
            <a:r>
              <a:rPr lang="en-US" sz="2000" b="1" dirty="0">
                <a:sym typeface="Wingdings 3"/>
              </a:rPr>
              <a:t>Print Production </a:t>
            </a:r>
            <a:r>
              <a:rPr lang="en-US" sz="2000" dirty="0">
                <a:solidFill>
                  <a:srgbClr val="FFC000"/>
                </a:solidFill>
                <a:sym typeface="Wingdings 3"/>
              </a:rPr>
              <a:t> </a:t>
            </a:r>
            <a:r>
              <a:rPr lang="en-US" sz="2000" b="1" dirty="0">
                <a:sym typeface="Wingdings 3"/>
              </a:rPr>
              <a:t>Preflight </a:t>
            </a:r>
            <a:r>
              <a:rPr lang="en-US" b="1" dirty="0">
                <a:sym typeface="Wingdings 3"/>
              </a:rPr>
              <a:t> </a:t>
            </a:r>
            <a:r>
              <a:rPr lang="en-US" sz="1600" dirty="0">
                <a:sym typeface="Wingdings 3"/>
              </a:rPr>
              <a:t>(</a:t>
            </a:r>
            <a:r>
              <a:rPr lang="en-US" sz="1600" b="1" dirty="0">
                <a:solidFill>
                  <a:srgbClr val="C00000"/>
                </a:solidFill>
                <a:sym typeface="Wingdings 3"/>
              </a:rPr>
              <a:t>SHFT-CTRL-X</a:t>
            </a:r>
            <a:r>
              <a:rPr lang="en-US" sz="1600" dirty="0">
                <a:sym typeface="Wingdings 3"/>
              </a:rPr>
              <a:t>)</a:t>
            </a:r>
            <a:endParaRPr lang="en-US" sz="1600" dirty="0"/>
          </a:p>
        </p:txBody>
      </p:sp>
      <p:grpSp>
        <p:nvGrpSpPr>
          <p:cNvPr id="27" name="Group 26">
            <a:extLst>
              <a:ext uri="{FF2B5EF4-FFF2-40B4-BE49-F238E27FC236}">
                <a16:creationId xmlns:a16="http://schemas.microsoft.com/office/drawing/2014/main" id="{63BF6A74-3DDA-422D-B3A8-5E9165A2E882}"/>
              </a:ext>
            </a:extLst>
          </p:cNvPr>
          <p:cNvGrpSpPr/>
          <p:nvPr/>
        </p:nvGrpSpPr>
        <p:grpSpPr>
          <a:xfrm>
            <a:off x="225789" y="2287061"/>
            <a:ext cx="8767240" cy="4610100"/>
            <a:chOff x="251520" y="1947800"/>
            <a:chExt cx="8767240" cy="4610100"/>
          </a:xfrm>
        </p:grpSpPr>
        <p:pic>
          <p:nvPicPr>
            <p:cNvPr id="5" name="Picture 4">
              <a:extLst>
                <a:ext uri="{FF2B5EF4-FFF2-40B4-BE49-F238E27FC236}">
                  <a16:creationId xmlns:a16="http://schemas.microsoft.com/office/drawing/2014/main" id="{19FB2FDD-B197-461B-BFF4-3B9E52BE22DD}"/>
                </a:ext>
              </a:extLst>
            </p:cNvPr>
            <p:cNvPicPr>
              <a:picLocks noChangeAspect="1"/>
            </p:cNvPicPr>
            <p:nvPr/>
          </p:nvPicPr>
          <p:blipFill>
            <a:blip r:embed="rId3"/>
            <a:stretch>
              <a:fillRect/>
            </a:stretch>
          </p:blipFill>
          <p:spPr>
            <a:xfrm>
              <a:off x="323528" y="2026646"/>
              <a:ext cx="6457950" cy="1962150"/>
            </a:xfrm>
            <a:prstGeom prst="rect">
              <a:avLst/>
            </a:prstGeom>
          </p:spPr>
        </p:pic>
        <p:pic>
          <p:nvPicPr>
            <p:cNvPr id="6" name="Picture 5">
              <a:extLst>
                <a:ext uri="{FF2B5EF4-FFF2-40B4-BE49-F238E27FC236}">
                  <a16:creationId xmlns:a16="http://schemas.microsoft.com/office/drawing/2014/main" id="{B60E4343-9F66-4557-91D2-4A5D3CDDB7F0}"/>
                </a:ext>
              </a:extLst>
            </p:cNvPr>
            <p:cNvPicPr>
              <a:picLocks noChangeAspect="1"/>
            </p:cNvPicPr>
            <p:nvPr/>
          </p:nvPicPr>
          <p:blipFill>
            <a:blip r:embed="rId4"/>
            <a:stretch>
              <a:fillRect/>
            </a:stretch>
          </p:blipFill>
          <p:spPr>
            <a:xfrm>
              <a:off x="7066135" y="1947800"/>
              <a:ext cx="1952625" cy="4610100"/>
            </a:xfrm>
            <a:prstGeom prst="rect">
              <a:avLst/>
            </a:prstGeom>
          </p:spPr>
        </p:pic>
        <p:pic>
          <p:nvPicPr>
            <p:cNvPr id="9" name="Picture 8">
              <a:extLst>
                <a:ext uri="{FF2B5EF4-FFF2-40B4-BE49-F238E27FC236}">
                  <a16:creationId xmlns:a16="http://schemas.microsoft.com/office/drawing/2014/main" id="{D263C013-F511-42DE-9317-E1CC9459163E}"/>
                </a:ext>
              </a:extLst>
            </p:cNvPr>
            <p:cNvPicPr>
              <a:picLocks noChangeAspect="1"/>
            </p:cNvPicPr>
            <p:nvPr/>
          </p:nvPicPr>
          <p:blipFill>
            <a:blip r:embed="rId5"/>
            <a:stretch>
              <a:fillRect/>
            </a:stretch>
          </p:blipFill>
          <p:spPr>
            <a:xfrm>
              <a:off x="331085" y="4509120"/>
              <a:ext cx="5364088" cy="1232437"/>
            </a:xfrm>
            <a:prstGeom prst="rect">
              <a:avLst/>
            </a:prstGeom>
          </p:spPr>
        </p:pic>
        <p:cxnSp>
          <p:nvCxnSpPr>
            <p:cNvPr id="11" name="Straight Arrow Connector 10">
              <a:extLst>
                <a:ext uri="{FF2B5EF4-FFF2-40B4-BE49-F238E27FC236}">
                  <a16:creationId xmlns:a16="http://schemas.microsoft.com/office/drawing/2014/main" id="{01EC1BCC-611E-455E-831F-EDAE2530869A}"/>
                </a:ext>
              </a:extLst>
            </p:cNvPr>
            <p:cNvCxnSpPr>
              <a:cxnSpLocks/>
            </p:cNvCxnSpPr>
            <p:nvPr/>
          </p:nvCxnSpPr>
          <p:spPr>
            <a:xfrm>
              <a:off x="1763688" y="2924944"/>
              <a:ext cx="2088232" cy="1872208"/>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20F79C53-D4E7-4773-BE00-F3E76892FEF0}"/>
                </a:ext>
              </a:extLst>
            </p:cNvPr>
            <p:cNvCxnSpPr>
              <a:cxnSpLocks/>
            </p:cNvCxnSpPr>
            <p:nvPr/>
          </p:nvCxnSpPr>
          <p:spPr>
            <a:xfrm flipV="1">
              <a:off x="4788024" y="2604973"/>
              <a:ext cx="2206103" cy="2192179"/>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sp>
          <p:nvSpPr>
            <p:cNvPr id="28" name="Rectangle: Rounded Corners 27">
              <a:extLst>
                <a:ext uri="{FF2B5EF4-FFF2-40B4-BE49-F238E27FC236}">
                  <a16:creationId xmlns:a16="http://schemas.microsoft.com/office/drawing/2014/main" id="{101D1BFD-F35F-4A4E-A7CD-134C7497705F}"/>
                </a:ext>
              </a:extLst>
            </p:cNvPr>
            <p:cNvSpPr/>
            <p:nvPr/>
          </p:nvSpPr>
          <p:spPr>
            <a:xfrm>
              <a:off x="251520" y="4429637"/>
              <a:ext cx="1440160" cy="36004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71015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330" y="836712"/>
            <a:ext cx="8767240" cy="434312"/>
          </a:xfrm>
        </p:spPr>
        <p:txBody>
          <a:bodyPr>
            <a:noAutofit/>
          </a:bodyPr>
          <a:lstStyle/>
          <a:p>
            <a:r>
              <a:rPr lang="en-US" sz="2800" dirty="0"/>
              <a:t>Processing PDF slides: how to embed missing fonts</a:t>
            </a:r>
          </a:p>
        </p:txBody>
      </p:sp>
      <p:sp>
        <p:nvSpPr>
          <p:cNvPr id="4" name="Slide Number Placeholder 3"/>
          <p:cNvSpPr>
            <a:spLocks noGrp="1"/>
          </p:cNvSpPr>
          <p:nvPr>
            <p:ph type="sldNum" sz="quarter" idx="12"/>
          </p:nvPr>
        </p:nvSpPr>
        <p:spPr/>
        <p:txBody>
          <a:bodyPr/>
          <a:lstStyle/>
          <a:p>
            <a:fld id="{59DE6EB8-52AB-45EA-A660-3E1EBFA72987}" type="slidenum">
              <a:rPr lang="en-US" smtClean="0"/>
              <a:t>22</a:t>
            </a:fld>
            <a:endParaRPr lang="en-US"/>
          </a:p>
        </p:txBody>
      </p:sp>
      <p:sp>
        <p:nvSpPr>
          <p:cNvPr id="15" name="TextBox 14"/>
          <p:cNvSpPr txBox="1"/>
          <p:nvPr/>
        </p:nvSpPr>
        <p:spPr>
          <a:xfrm>
            <a:off x="33701" y="1291075"/>
            <a:ext cx="8138699" cy="400110"/>
          </a:xfrm>
          <a:prstGeom prst="rect">
            <a:avLst/>
          </a:prstGeom>
          <a:noFill/>
        </p:spPr>
        <p:txBody>
          <a:bodyPr wrap="square" rtlCol="0">
            <a:spAutoFit/>
          </a:bodyPr>
          <a:lstStyle/>
          <a:p>
            <a:r>
              <a:rPr lang="en-US" sz="2000" dirty="0">
                <a:solidFill>
                  <a:srgbClr val="C00000"/>
                </a:solidFill>
                <a:sym typeface="Wingdings 3"/>
              </a:rPr>
              <a:t></a:t>
            </a:r>
            <a:r>
              <a:rPr lang="en-US" sz="2000" dirty="0">
                <a:solidFill>
                  <a:srgbClr val="FFC000"/>
                </a:solidFill>
                <a:sym typeface="Wingdings 3"/>
              </a:rPr>
              <a:t> </a:t>
            </a:r>
            <a:r>
              <a:rPr lang="en-US" sz="2000" dirty="0">
                <a:sym typeface="Wingdings 3"/>
              </a:rPr>
              <a:t>the</a:t>
            </a:r>
            <a:r>
              <a:rPr lang="en-US" sz="2000" b="1" dirty="0">
                <a:sym typeface="Wingdings 3"/>
              </a:rPr>
              <a:t> </a:t>
            </a:r>
            <a:r>
              <a:rPr lang="en-GB" sz="2000" dirty="0"/>
              <a:t>preflight tool results in a list of fonts which have been embedded</a:t>
            </a:r>
            <a:endParaRPr lang="en-US" sz="1600" dirty="0"/>
          </a:p>
        </p:txBody>
      </p:sp>
      <p:grpSp>
        <p:nvGrpSpPr>
          <p:cNvPr id="7" name="Group 6">
            <a:extLst>
              <a:ext uri="{FF2B5EF4-FFF2-40B4-BE49-F238E27FC236}">
                <a16:creationId xmlns:a16="http://schemas.microsoft.com/office/drawing/2014/main" id="{B42815E7-7936-4D13-A825-970A52C1A57A}"/>
              </a:ext>
            </a:extLst>
          </p:cNvPr>
          <p:cNvGrpSpPr/>
          <p:nvPr/>
        </p:nvGrpSpPr>
        <p:grpSpPr>
          <a:xfrm>
            <a:off x="1215439" y="1736486"/>
            <a:ext cx="4658418" cy="3830439"/>
            <a:chOff x="1215439" y="1736486"/>
            <a:chExt cx="4658418" cy="3830439"/>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5439" y="1736486"/>
              <a:ext cx="4658418" cy="3830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ounded Rectangle 2"/>
            <p:cNvSpPr/>
            <p:nvPr/>
          </p:nvSpPr>
          <p:spPr>
            <a:xfrm>
              <a:off x="1403648" y="3068960"/>
              <a:ext cx="3456384" cy="1368152"/>
            </a:xfrm>
            <a:prstGeom prst="roundRect">
              <a:avLst/>
            </a:prstGeom>
            <a:noFill/>
            <a:ln w="635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p:cNvSpPr txBox="1"/>
          <p:nvPr/>
        </p:nvSpPr>
        <p:spPr>
          <a:xfrm>
            <a:off x="127317" y="5741008"/>
            <a:ext cx="8529390" cy="707886"/>
          </a:xfrm>
          <a:prstGeom prst="rect">
            <a:avLst/>
          </a:prstGeom>
          <a:solidFill>
            <a:schemeClr val="bg2">
              <a:lumMod val="90000"/>
            </a:schemeClr>
          </a:solidFill>
        </p:spPr>
        <p:txBody>
          <a:bodyPr wrap="square" rtlCol="0">
            <a:spAutoFit/>
          </a:bodyPr>
          <a:lstStyle/>
          <a:p>
            <a:pPr marL="342900" indent="-342900">
              <a:buFont typeface="Wingdings 3" panose="05040102010807070707" pitchFamily="18" charset="2"/>
              <a:buChar char="u"/>
            </a:pPr>
            <a:r>
              <a:rPr lang="en-US" sz="2000" b="1" dirty="0">
                <a:solidFill>
                  <a:srgbClr val="C00000"/>
                </a:solidFill>
                <a:sym typeface="Wingdings 3"/>
              </a:rPr>
              <a:t>save the PDF file, upload it to the database, leave a comment – and you are done </a:t>
            </a:r>
            <a:r>
              <a:rPr lang="en-US" sz="2000" b="1" dirty="0">
                <a:solidFill>
                  <a:srgbClr val="C00000"/>
                </a:solidFill>
                <a:sym typeface="Wingdings" panose="05000000000000000000" pitchFamily="2" charset="2"/>
              </a:rPr>
              <a:t></a:t>
            </a:r>
            <a:endParaRPr lang="en-US" sz="1600" b="1" dirty="0">
              <a:solidFill>
                <a:srgbClr val="C00000"/>
              </a:solidFill>
            </a:endParaRPr>
          </a:p>
        </p:txBody>
      </p:sp>
    </p:spTree>
    <p:extLst>
      <p:ext uri="{BB962C8B-B14F-4D97-AF65-F5344CB8AC3E}">
        <p14:creationId xmlns:p14="http://schemas.microsoft.com/office/powerpoint/2010/main" val="34790379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08720"/>
            <a:ext cx="8767240" cy="434312"/>
          </a:xfrm>
        </p:spPr>
        <p:txBody>
          <a:bodyPr>
            <a:noAutofit/>
          </a:bodyPr>
          <a:lstStyle/>
          <a:p>
            <a:r>
              <a:rPr lang="en-US" sz="2800" dirty="0"/>
              <a:t>Processing slides: how to upload a slides file in the SPMS</a:t>
            </a:r>
          </a:p>
        </p:txBody>
      </p:sp>
      <p:sp>
        <p:nvSpPr>
          <p:cNvPr id="4" name="Slide Number Placeholder 3"/>
          <p:cNvSpPr>
            <a:spLocks noGrp="1"/>
          </p:cNvSpPr>
          <p:nvPr>
            <p:ph type="sldNum" sz="quarter" idx="12"/>
          </p:nvPr>
        </p:nvSpPr>
        <p:spPr/>
        <p:txBody>
          <a:bodyPr/>
          <a:lstStyle/>
          <a:p>
            <a:fld id="{59DE6EB8-52AB-45EA-A660-3E1EBFA72987}" type="slidenum">
              <a:rPr lang="en-US" smtClean="0"/>
              <a:t>23</a:t>
            </a:fld>
            <a:endParaRPr lang="en-US"/>
          </a:p>
        </p:txBody>
      </p:sp>
      <p:sp>
        <p:nvSpPr>
          <p:cNvPr id="10" name="TextBox 9"/>
          <p:cNvSpPr txBox="1"/>
          <p:nvPr/>
        </p:nvSpPr>
        <p:spPr>
          <a:xfrm>
            <a:off x="58770" y="1484784"/>
            <a:ext cx="8977726" cy="400110"/>
          </a:xfrm>
          <a:prstGeom prst="rect">
            <a:avLst/>
          </a:prstGeom>
          <a:noFill/>
        </p:spPr>
        <p:txBody>
          <a:bodyPr wrap="square" rtlCol="0">
            <a:spAutoFit/>
          </a:bodyPr>
          <a:lstStyle/>
          <a:p>
            <a:r>
              <a:rPr lang="en-US" sz="2000" dirty="0">
                <a:solidFill>
                  <a:srgbClr val="C00000"/>
                </a:solidFill>
                <a:sym typeface="Wingdings 3"/>
              </a:rPr>
              <a:t></a:t>
            </a:r>
            <a:r>
              <a:rPr lang="en-US" sz="2000" dirty="0">
                <a:solidFill>
                  <a:srgbClr val="FFC000"/>
                </a:solidFill>
                <a:sym typeface="Wingdings 3"/>
              </a:rPr>
              <a:t> </a:t>
            </a:r>
            <a:r>
              <a:rPr lang="en-US" sz="2000" dirty="0">
                <a:sym typeface="Wingdings 3"/>
              </a:rPr>
              <a:t>click the </a:t>
            </a:r>
            <a:r>
              <a:rPr lang="en-US" sz="2000" b="1" dirty="0">
                <a:solidFill>
                  <a:srgbClr val="C00000"/>
                </a:solidFill>
                <a:sym typeface="Wingdings 3"/>
              </a:rPr>
              <a:t>Upload</a:t>
            </a:r>
            <a:r>
              <a:rPr lang="en-US" sz="2000" b="1" dirty="0">
                <a:solidFill>
                  <a:schemeClr val="accent1"/>
                </a:solidFill>
                <a:sym typeface="Wingdings 3"/>
              </a:rPr>
              <a:t> </a:t>
            </a:r>
            <a:r>
              <a:rPr lang="en-US" sz="2000" dirty="0">
                <a:sym typeface="Wingdings 3"/>
              </a:rPr>
              <a:t>button and select file type </a:t>
            </a:r>
            <a:r>
              <a:rPr lang="en-US" sz="2000" dirty="0">
                <a:solidFill>
                  <a:srgbClr val="C00000"/>
                </a:solidFill>
                <a:sym typeface="Wingdings 3"/>
              </a:rPr>
              <a:t>‘Transparencies’</a:t>
            </a:r>
            <a:endParaRPr lang="en-US" sz="1600" dirty="0">
              <a:solidFill>
                <a:srgbClr val="C00000"/>
              </a:solidFill>
            </a:endParaRPr>
          </a:p>
        </p:txBody>
      </p:sp>
      <p:pic>
        <p:nvPicPr>
          <p:cNvPr id="12" name="Picture 11">
            <a:extLst>
              <a:ext uri="{FF2B5EF4-FFF2-40B4-BE49-F238E27FC236}">
                <a16:creationId xmlns:a16="http://schemas.microsoft.com/office/drawing/2014/main" id="{900600D9-1F1D-4524-B70B-76802D3AF22B}"/>
              </a:ext>
            </a:extLst>
          </p:cNvPr>
          <p:cNvPicPr>
            <a:picLocks noChangeAspect="1"/>
          </p:cNvPicPr>
          <p:nvPr/>
        </p:nvPicPr>
        <p:blipFill>
          <a:blip r:embed="rId3"/>
          <a:stretch>
            <a:fillRect/>
          </a:stretch>
        </p:blipFill>
        <p:spPr>
          <a:xfrm>
            <a:off x="107504" y="1962935"/>
            <a:ext cx="8663218" cy="1135752"/>
          </a:xfrm>
          <a:prstGeom prst="rect">
            <a:avLst/>
          </a:prstGeom>
        </p:spPr>
      </p:pic>
      <p:pic>
        <p:nvPicPr>
          <p:cNvPr id="13" name="Picture 12">
            <a:extLst>
              <a:ext uri="{FF2B5EF4-FFF2-40B4-BE49-F238E27FC236}">
                <a16:creationId xmlns:a16="http://schemas.microsoft.com/office/drawing/2014/main" id="{5C01E408-C4AE-4A49-A9AB-CBC96BED2467}"/>
              </a:ext>
            </a:extLst>
          </p:cNvPr>
          <p:cNvPicPr>
            <a:picLocks noChangeAspect="1"/>
          </p:cNvPicPr>
          <p:nvPr/>
        </p:nvPicPr>
        <p:blipFill>
          <a:blip r:embed="rId4"/>
          <a:stretch>
            <a:fillRect/>
          </a:stretch>
        </p:blipFill>
        <p:spPr>
          <a:xfrm>
            <a:off x="1191594" y="3271614"/>
            <a:ext cx="4456554" cy="3084736"/>
          </a:xfrm>
          <a:prstGeom prst="rect">
            <a:avLst/>
          </a:prstGeom>
        </p:spPr>
      </p:pic>
      <p:cxnSp>
        <p:nvCxnSpPr>
          <p:cNvPr id="6" name="Curved Connector 5"/>
          <p:cNvCxnSpPr/>
          <p:nvPr/>
        </p:nvCxnSpPr>
        <p:spPr>
          <a:xfrm rot="10800000" flipV="1">
            <a:off x="3286985" y="5197652"/>
            <a:ext cx="2304256" cy="972109"/>
          </a:xfrm>
          <a:prstGeom prst="curvedConnector3">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Curved Connector 5">
            <a:extLst>
              <a:ext uri="{FF2B5EF4-FFF2-40B4-BE49-F238E27FC236}">
                <a16:creationId xmlns:a16="http://schemas.microsoft.com/office/drawing/2014/main" id="{0A2E6B73-CAB9-45AB-AE86-94E007B66385}"/>
              </a:ext>
            </a:extLst>
          </p:cNvPr>
          <p:cNvCxnSpPr>
            <a:cxnSpLocks/>
          </p:cNvCxnSpPr>
          <p:nvPr/>
        </p:nvCxnSpPr>
        <p:spPr>
          <a:xfrm>
            <a:off x="532953" y="4293096"/>
            <a:ext cx="1317282" cy="366319"/>
          </a:xfrm>
          <a:prstGeom prst="curvedConnector3">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C7FAB89-B33F-4823-9174-CB8702463F24}"/>
              </a:ext>
            </a:extLst>
          </p:cNvPr>
          <p:cNvCxnSpPr/>
          <p:nvPr/>
        </p:nvCxnSpPr>
        <p:spPr>
          <a:xfrm>
            <a:off x="1979712" y="1825828"/>
            <a:ext cx="504056" cy="463986"/>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0655141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80" y="547433"/>
            <a:ext cx="8767240" cy="434312"/>
          </a:xfrm>
        </p:spPr>
        <p:txBody>
          <a:bodyPr>
            <a:noAutofit/>
          </a:bodyPr>
          <a:lstStyle/>
          <a:p>
            <a:r>
              <a:rPr lang="en-US" sz="3600" dirty="0"/>
              <a:t>Processing slides: status and comments</a:t>
            </a:r>
          </a:p>
        </p:txBody>
      </p:sp>
      <p:sp>
        <p:nvSpPr>
          <p:cNvPr id="4" name="Slide Number Placeholder 3"/>
          <p:cNvSpPr>
            <a:spLocks noGrp="1"/>
          </p:cNvSpPr>
          <p:nvPr>
            <p:ph type="sldNum" sz="quarter" idx="12"/>
          </p:nvPr>
        </p:nvSpPr>
        <p:spPr/>
        <p:txBody>
          <a:bodyPr/>
          <a:lstStyle/>
          <a:p>
            <a:fld id="{59DE6EB8-52AB-45EA-A660-3E1EBFA72987}" type="slidenum">
              <a:rPr lang="en-US" smtClean="0"/>
              <a:t>24</a:t>
            </a:fld>
            <a:endParaRPr lang="en-US"/>
          </a:p>
        </p:txBody>
      </p:sp>
      <p:sp>
        <p:nvSpPr>
          <p:cNvPr id="10" name="TextBox 9"/>
          <p:cNvSpPr txBox="1"/>
          <p:nvPr/>
        </p:nvSpPr>
        <p:spPr>
          <a:xfrm>
            <a:off x="-1" y="1094019"/>
            <a:ext cx="9060863" cy="400110"/>
          </a:xfrm>
          <a:prstGeom prst="rect">
            <a:avLst/>
          </a:prstGeom>
          <a:noFill/>
        </p:spPr>
        <p:txBody>
          <a:bodyPr wrap="square" rtlCol="0">
            <a:spAutoFit/>
          </a:bodyPr>
          <a:lstStyle/>
          <a:p>
            <a:r>
              <a:rPr lang="en-US" sz="2000" dirty="0">
                <a:solidFill>
                  <a:srgbClr val="C00000"/>
                </a:solidFill>
                <a:sym typeface="Wingdings 3"/>
              </a:rPr>
              <a:t></a:t>
            </a:r>
            <a:r>
              <a:rPr lang="en-US" sz="2000" dirty="0">
                <a:solidFill>
                  <a:srgbClr val="FFC000"/>
                </a:solidFill>
                <a:sym typeface="Wingdings 3"/>
              </a:rPr>
              <a:t> </a:t>
            </a:r>
            <a:r>
              <a:rPr lang="en-US" sz="2000" dirty="0">
                <a:sym typeface="Wingdings 3"/>
              </a:rPr>
              <a:t>after the upload, set the processing status (</a:t>
            </a:r>
            <a:r>
              <a:rPr lang="en-US" sz="2000" dirty="0">
                <a:solidFill>
                  <a:srgbClr val="C00000"/>
                </a:solidFill>
                <a:sym typeface="Wingdings 3"/>
              </a:rPr>
              <a:t>red </a:t>
            </a:r>
            <a:r>
              <a:rPr lang="en-US" sz="2000" dirty="0">
                <a:sym typeface="Wingdings 3"/>
              </a:rPr>
              <a:t>or </a:t>
            </a:r>
            <a:r>
              <a:rPr lang="en-US" sz="2000" dirty="0">
                <a:solidFill>
                  <a:srgbClr val="00B050"/>
                </a:solidFill>
                <a:sym typeface="Wingdings 3"/>
              </a:rPr>
              <a:t>green</a:t>
            </a:r>
            <a:r>
              <a:rPr lang="en-US" sz="2000" dirty="0">
                <a:sym typeface="Wingdings 3"/>
              </a:rPr>
              <a:t>), and leave a comment</a:t>
            </a:r>
            <a:endParaRPr lang="en-US" sz="1600" b="1" dirty="0">
              <a:solidFill>
                <a:schemeClr val="accent1"/>
              </a:solidFill>
            </a:endParaRPr>
          </a:p>
        </p:txBody>
      </p:sp>
      <p:grpSp>
        <p:nvGrpSpPr>
          <p:cNvPr id="15" name="Group 14">
            <a:extLst>
              <a:ext uri="{FF2B5EF4-FFF2-40B4-BE49-F238E27FC236}">
                <a16:creationId xmlns:a16="http://schemas.microsoft.com/office/drawing/2014/main" id="{1AD73F07-7790-4331-9449-DC27A1CB4AB7}"/>
              </a:ext>
            </a:extLst>
          </p:cNvPr>
          <p:cNvGrpSpPr/>
          <p:nvPr/>
        </p:nvGrpSpPr>
        <p:grpSpPr>
          <a:xfrm>
            <a:off x="323528" y="1512360"/>
            <a:ext cx="7181850" cy="3886200"/>
            <a:chOff x="323528" y="1512360"/>
            <a:chExt cx="7181850" cy="3886200"/>
          </a:xfrm>
        </p:grpSpPr>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512360"/>
              <a:ext cx="7181850"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Connector 4">
              <a:extLst>
                <a:ext uri="{FF2B5EF4-FFF2-40B4-BE49-F238E27FC236}">
                  <a16:creationId xmlns:a16="http://schemas.microsoft.com/office/drawing/2014/main" id="{10903232-9003-4ADB-BD2A-9280E411E27F}"/>
                </a:ext>
              </a:extLst>
            </p:cNvPr>
            <p:cNvCxnSpPr>
              <a:cxnSpLocks/>
            </p:cNvCxnSpPr>
            <p:nvPr/>
          </p:nvCxnSpPr>
          <p:spPr>
            <a:xfrm>
              <a:off x="1613556" y="4590266"/>
              <a:ext cx="396078" cy="118324"/>
            </a:xfrm>
            <a:prstGeom prst="line">
              <a:avLst/>
            </a:prstGeom>
            <a:ln>
              <a:solidFill>
                <a:srgbClr val="C00000"/>
              </a:solidFill>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BF2F0E7B-A783-4830-8910-63E4E44AEA1A}"/>
                </a:ext>
              </a:extLst>
            </p:cNvPr>
            <p:cNvCxnSpPr>
              <a:cxnSpLocks/>
            </p:cNvCxnSpPr>
            <p:nvPr/>
          </p:nvCxnSpPr>
          <p:spPr>
            <a:xfrm flipV="1">
              <a:off x="1621940" y="4628198"/>
              <a:ext cx="387694" cy="80392"/>
            </a:xfrm>
            <a:prstGeom prst="line">
              <a:avLst/>
            </a:prstGeom>
            <a:ln>
              <a:solidFill>
                <a:srgbClr val="C00000"/>
              </a:solidFill>
            </a:ln>
          </p:spPr>
          <p:style>
            <a:lnRef idx="1">
              <a:schemeClr val="dk1"/>
            </a:lnRef>
            <a:fillRef idx="0">
              <a:schemeClr val="dk1"/>
            </a:fillRef>
            <a:effectRef idx="0">
              <a:schemeClr val="dk1"/>
            </a:effectRef>
            <a:fontRef idx="minor">
              <a:schemeClr val="tx1"/>
            </a:fontRef>
          </p:style>
        </p:cxnSp>
      </p:grpSp>
      <p:sp>
        <p:nvSpPr>
          <p:cNvPr id="14" name="TextBox 13">
            <a:extLst>
              <a:ext uri="{FF2B5EF4-FFF2-40B4-BE49-F238E27FC236}">
                <a16:creationId xmlns:a16="http://schemas.microsoft.com/office/drawing/2014/main" id="{323D2889-1479-4569-9F8C-7AB194688BE8}"/>
              </a:ext>
            </a:extLst>
          </p:cNvPr>
          <p:cNvSpPr txBox="1"/>
          <p:nvPr/>
        </p:nvSpPr>
        <p:spPr>
          <a:xfrm>
            <a:off x="83137" y="5436492"/>
            <a:ext cx="8977726" cy="1569660"/>
          </a:xfrm>
          <a:prstGeom prst="rect">
            <a:avLst/>
          </a:prstGeom>
          <a:noFill/>
        </p:spPr>
        <p:txBody>
          <a:bodyPr wrap="square" rtlCol="0">
            <a:spAutoFit/>
          </a:bodyPr>
          <a:lstStyle/>
          <a:p>
            <a:endParaRPr lang="en-US" sz="800" dirty="0">
              <a:solidFill>
                <a:srgbClr val="FFC000"/>
              </a:solidFill>
              <a:sym typeface="Wingdings 3"/>
            </a:endParaRPr>
          </a:p>
          <a:p>
            <a:pPr marL="285750" indent="-285750">
              <a:buFont typeface="Wingdings 3" panose="05040102010807070707" pitchFamily="18" charset="2"/>
              <a:buChar char="u"/>
            </a:pPr>
            <a:r>
              <a:rPr lang="en-US" dirty="0">
                <a:solidFill>
                  <a:srgbClr val="00B050"/>
                </a:solidFill>
                <a:sym typeface="Wingdings 3"/>
              </a:rPr>
              <a:t>GREEN: Perfect! </a:t>
            </a:r>
            <a:r>
              <a:rPr lang="en-US" dirty="0">
                <a:sym typeface="Wingdings 3"/>
              </a:rPr>
              <a:t>Leave a nice comment and you are done </a:t>
            </a:r>
            <a:r>
              <a:rPr lang="en-US" dirty="0">
                <a:sym typeface="Wingdings" panose="05000000000000000000" pitchFamily="2" charset="2"/>
              </a:rPr>
              <a:t></a:t>
            </a:r>
            <a:endParaRPr lang="en-US" dirty="0">
              <a:sym typeface="Wingdings 3"/>
            </a:endParaRPr>
          </a:p>
          <a:p>
            <a:pPr marL="285750" indent="-285750">
              <a:buFont typeface="Wingdings 3" panose="05040102010807070707" pitchFamily="18" charset="2"/>
              <a:buChar char="u"/>
            </a:pPr>
            <a:r>
              <a:rPr lang="en-US" dirty="0">
                <a:solidFill>
                  <a:srgbClr val="FF0000"/>
                </a:solidFill>
                <a:sym typeface="Wingdings 3"/>
              </a:rPr>
              <a:t>RED: There is a problem and further action is required!</a:t>
            </a:r>
            <a:endParaRPr lang="en-US" dirty="0">
              <a:solidFill>
                <a:srgbClr val="00B050"/>
              </a:solidFill>
              <a:sym typeface="Wingdings 3"/>
            </a:endParaRPr>
          </a:p>
          <a:p>
            <a:r>
              <a:rPr lang="en-US" dirty="0">
                <a:sym typeface="Wingdings 3"/>
              </a:rPr>
              <a:t>     Describe the problem in the comment field – </a:t>
            </a:r>
          </a:p>
          <a:p>
            <a:r>
              <a:rPr lang="en-US" dirty="0">
                <a:sym typeface="Wingdings 3"/>
              </a:rPr>
              <a:t>     an email with your comment will be send by the SPMS to the speaker</a:t>
            </a:r>
            <a:endParaRPr lang="en-US" dirty="0"/>
          </a:p>
          <a:p>
            <a:pPr marL="285750" indent="-285750">
              <a:buFont typeface="Wingdings 3" panose="05040102010807070707" pitchFamily="18" charset="2"/>
              <a:buChar char="u"/>
            </a:pPr>
            <a:endParaRPr lang="en-US" sz="1600" dirty="0"/>
          </a:p>
        </p:txBody>
      </p:sp>
      <p:sp>
        <p:nvSpPr>
          <p:cNvPr id="6" name="Right Arrow 5"/>
          <p:cNvSpPr/>
          <p:nvPr/>
        </p:nvSpPr>
        <p:spPr>
          <a:xfrm rot="19861005">
            <a:off x="375295" y="4486103"/>
            <a:ext cx="1224136" cy="504056"/>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45534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80" y="560919"/>
            <a:ext cx="8767240" cy="434312"/>
          </a:xfrm>
        </p:spPr>
        <p:txBody>
          <a:bodyPr>
            <a:noAutofit/>
          </a:bodyPr>
          <a:lstStyle/>
          <a:p>
            <a:r>
              <a:rPr lang="en-US" sz="3600" dirty="0"/>
              <a:t>Processing slides: status and comments</a:t>
            </a:r>
          </a:p>
        </p:txBody>
      </p:sp>
      <p:sp>
        <p:nvSpPr>
          <p:cNvPr id="4" name="Slide Number Placeholder 3"/>
          <p:cNvSpPr>
            <a:spLocks noGrp="1"/>
          </p:cNvSpPr>
          <p:nvPr>
            <p:ph type="sldNum" sz="quarter" idx="12"/>
          </p:nvPr>
        </p:nvSpPr>
        <p:spPr/>
        <p:txBody>
          <a:bodyPr/>
          <a:lstStyle/>
          <a:p>
            <a:fld id="{59DE6EB8-52AB-45EA-A660-3E1EBFA72987}" type="slidenum">
              <a:rPr lang="en-US" smtClean="0"/>
              <a:t>25</a:t>
            </a:fld>
            <a:endParaRPr lang="en-US"/>
          </a:p>
        </p:txBody>
      </p:sp>
      <p:sp>
        <p:nvSpPr>
          <p:cNvPr id="10" name="TextBox 9"/>
          <p:cNvSpPr txBox="1"/>
          <p:nvPr/>
        </p:nvSpPr>
        <p:spPr>
          <a:xfrm>
            <a:off x="116841" y="1093370"/>
            <a:ext cx="8977726" cy="3046988"/>
          </a:xfrm>
          <a:prstGeom prst="rect">
            <a:avLst/>
          </a:prstGeom>
          <a:noFill/>
        </p:spPr>
        <p:txBody>
          <a:bodyPr wrap="square" rtlCol="0">
            <a:spAutoFit/>
          </a:bodyPr>
          <a:lstStyle/>
          <a:p>
            <a:r>
              <a:rPr lang="en-US" sz="2400" dirty="0">
                <a:solidFill>
                  <a:srgbClr val="00B050"/>
                </a:solidFill>
                <a:sym typeface="Wingdings 3"/>
              </a:rPr>
              <a:t>some example comments when status is green</a:t>
            </a:r>
          </a:p>
          <a:p>
            <a:endParaRPr lang="en-US" sz="800" dirty="0">
              <a:solidFill>
                <a:srgbClr val="FFC000"/>
              </a:solidFill>
              <a:sym typeface="Wingdings 3"/>
            </a:endParaRPr>
          </a:p>
          <a:p>
            <a:r>
              <a:rPr lang="en-US" dirty="0">
                <a:solidFill>
                  <a:srgbClr val="00B050"/>
                </a:solidFill>
                <a:sym typeface="Wingdings 3"/>
              </a:rPr>
              <a:t></a:t>
            </a:r>
            <a:r>
              <a:rPr lang="en-US" dirty="0">
                <a:solidFill>
                  <a:srgbClr val="FFC000"/>
                </a:solidFill>
                <a:sym typeface="Wingdings 3"/>
              </a:rPr>
              <a:t> </a:t>
            </a:r>
            <a:r>
              <a:rPr lang="en-GB" dirty="0"/>
              <a:t>Your PowerPoint slides were successfully converted to PDF for publication on JACoW. </a:t>
            </a:r>
          </a:p>
          <a:p>
            <a:r>
              <a:rPr lang="en-GB" dirty="0"/>
              <a:t>    Overlapping objects on several slides have been separated. Please download the PDF</a:t>
            </a:r>
          </a:p>
          <a:p>
            <a:r>
              <a:rPr lang="en-GB" dirty="0"/>
              <a:t>    slides file (papercode_TALK.pdf) and check. </a:t>
            </a:r>
            <a:r>
              <a:rPr lang="en-GB" b="1" dirty="0"/>
              <a:t>In case of trouble please reply to    </a:t>
            </a:r>
          </a:p>
          <a:p>
            <a:r>
              <a:rPr lang="en-GB" b="1" dirty="0"/>
              <a:t>     [email address].</a:t>
            </a:r>
            <a:r>
              <a:rPr lang="en-GB" dirty="0"/>
              <a:t> Thank you.</a:t>
            </a:r>
          </a:p>
          <a:p>
            <a:endParaRPr lang="en-US" sz="800" dirty="0"/>
          </a:p>
          <a:p>
            <a:r>
              <a:rPr lang="en-US" dirty="0">
                <a:solidFill>
                  <a:srgbClr val="00B050"/>
                </a:solidFill>
                <a:sym typeface="Wingdings 3"/>
              </a:rPr>
              <a:t></a:t>
            </a:r>
            <a:r>
              <a:rPr lang="en-US" dirty="0">
                <a:solidFill>
                  <a:srgbClr val="C00000"/>
                </a:solidFill>
                <a:sym typeface="Wingdings 3"/>
              </a:rPr>
              <a:t> </a:t>
            </a:r>
            <a:r>
              <a:rPr lang="en-GB" dirty="0"/>
              <a:t>The uploaded PDF slides were checked. Missing fonts have been embedded. </a:t>
            </a:r>
          </a:p>
          <a:p>
            <a:r>
              <a:rPr lang="en-GB" dirty="0"/>
              <a:t>     Please download your slides and check</a:t>
            </a:r>
            <a:r>
              <a:rPr lang="en-GB" b="1" dirty="0"/>
              <a:t>. In case of trouble just send an email </a:t>
            </a:r>
          </a:p>
          <a:p>
            <a:r>
              <a:rPr lang="en-GB" b="1" dirty="0"/>
              <a:t>     to [email address]. </a:t>
            </a:r>
            <a:r>
              <a:rPr lang="en-GB" dirty="0"/>
              <a:t>Thank you.</a:t>
            </a:r>
          </a:p>
          <a:p>
            <a:endParaRPr lang="en-GB" sz="800" dirty="0"/>
          </a:p>
          <a:p>
            <a:r>
              <a:rPr lang="en-US" dirty="0">
                <a:solidFill>
                  <a:srgbClr val="00B050"/>
                </a:solidFill>
                <a:sym typeface="Wingdings 3"/>
              </a:rPr>
              <a:t></a:t>
            </a:r>
            <a:r>
              <a:rPr lang="en-US" dirty="0">
                <a:solidFill>
                  <a:srgbClr val="FFC000"/>
                </a:solidFill>
                <a:sym typeface="Wingdings 3"/>
              </a:rPr>
              <a:t> </a:t>
            </a:r>
            <a:r>
              <a:rPr lang="en-GB" dirty="0"/>
              <a:t>The uploaded PDF slides have been checked - talk looks perfect. Thank you.</a:t>
            </a:r>
            <a:endParaRPr lang="en-US" dirty="0"/>
          </a:p>
        </p:txBody>
      </p:sp>
      <p:sp>
        <p:nvSpPr>
          <p:cNvPr id="8" name="TextBox 7">
            <a:extLst>
              <a:ext uri="{FF2B5EF4-FFF2-40B4-BE49-F238E27FC236}">
                <a16:creationId xmlns:a16="http://schemas.microsoft.com/office/drawing/2014/main" id="{0D3359DE-7126-4DF9-AD23-2E6A4EA19D4A}"/>
              </a:ext>
            </a:extLst>
          </p:cNvPr>
          <p:cNvSpPr txBox="1"/>
          <p:nvPr/>
        </p:nvSpPr>
        <p:spPr>
          <a:xfrm>
            <a:off x="116841" y="4294247"/>
            <a:ext cx="8170139" cy="2062103"/>
          </a:xfrm>
          <a:prstGeom prst="rect">
            <a:avLst/>
          </a:prstGeom>
          <a:noFill/>
        </p:spPr>
        <p:txBody>
          <a:bodyPr wrap="square" rtlCol="0">
            <a:spAutoFit/>
          </a:bodyPr>
          <a:lstStyle/>
          <a:p>
            <a:r>
              <a:rPr lang="en-US" sz="2400" dirty="0">
                <a:solidFill>
                  <a:srgbClr val="C00000"/>
                </a:solidFill>
                <a:sym typeface="Wingdings 3"/>
              </a:rPr>
              <a:t>some examples comments when status is red</a:t>
            </a:r>
          </a:p>
          <a:p>
            <a:endParaRPr lang="en-US" sz="800" dirty="0">
              <a:solidFill>
                <a:srgbClr val="FFC000"/>
              </a:solidFill>
              <a:sym typeface="Wingdings 3"/>
            </a:endParaRPr>
          </a:p>
          <a:p>
            <a:r>
              <a:rPr lang="en-US" dirty="0">
                <a:solidFill>
                  <a:srgbClr val="C00000"/>
                </a:solidFill>
                <a:sym typeface="Wingdings 3"/>
              </a:rPr>
              <a:t> </a:t>
            </a:r>
            <a:r>
              <a:rPr lang="en-GB" dirty="0">
                <a:sym typeface="Wingdings 3"/>
              </a:rPr>
              <a:t>A bad character has been detected on slide #13 which displays as an empty box. </a:t>
            </a:r>
          </a:p>
          <a:p>
            <a:r>
              <a:rPr lang="en-GB" dirty="0">
                <a:sym typeface="Wingdings 3"/>
              </a:rPr>
              <a:t>     Please fix and resubmit the slides. Thank you.</a:t>
            </a:r>
          </a:p>
          <a:p>
            <a:endParaRPr lang="en-GB" sz="800" dirty="0">
              <a:sym typeface="Wingdings 3"/>
            </a:endParaRPr>
          </a:p>
          <a:p>
            <a:r>
              <a:rPr lang="en-US" dirty="0">
                <a:solidFill>
                  <a:srgbClr val="C00000"/>
                </a:solidFill>
                <a:sym typeface="Wingdings 3"/>
              </a:rPr>
              <a:t> </a:t>
            </a:r>
            <a:r>
              <a:rPr lang="en-GB" dirty="0">
                <a:sym typeface="Wingdings 3"/>
              </a:rPr>
              <a:t>A character is missing on slide #5. </a:t>
            </a:r>
          </a:p>
          <a:p>
            <a:r>
              <a:rPr lang="en-GB" dirty="0">
                <a:sym typeface="Wingdings 3"/>
              </a:rPr>
              <a:t>    Please come to the proceedings office to see the slides editor.</a:t>
            </a:r>
            <a:endParaRPr lang="en-US" dirty="0"/>
          </a:p>
          <a:p>
            <a:pPr marL="285750" indent="-285750">
              <a:buFont typeface="Wingdings 3" panose="05040102010807070707" pitchFamily="18" charset="2"/>
              <a:buChar char="u"/>
            </a:pPr>
            <a:endParaRPr lang="en-US" sz="1600" dirty="0"/>
          </a:p>
        </p:txBody>
      </p:sp>
    </p:spTree>
    <p:extLst>
      <p:ext uri="{BB962C8B-B14F-4D97-AF65-F5344CB8AC3E}">
        <p14:creationId xmlns:p14="http://schemas.microsoft.com/office/powerpoint/2010/main" val="2070371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26</a:t>
            </a:fld>
            <a:endParaRPr lang="en-US"/>
          </a:p>
        </p:txBody>
      </p:sp>
      <p:graphicFrame>
        <p:nvGraphicFramePr>
          <p:cNvPr id="6" name="Diagram 5"/>
          <p:cNvGraphicFramePr/>
          <p:nvPr>
            <p:extLst>
              <p:ext uri="{D42A27DB-BD31-4B8C-83A1-F6EECF244321}">
                <p14:modId xmlns:p14="http://schemas.microsoft.com/office/powerpoint/2010/main" val="1667437144"/>
              </p:ext>
            </p:extLst>
          </p:nvPr>
        </p:nvGraphicFramePr>
        <p:xfrm>
          <a:off x="179512" y="2723192"/>
          <a:ext cx="4583832" cy="3168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a:extLst>
              <a:ext uri="{FF2B5EF4-FFF2-40B4-BE49-F238E27FC236}">
                <a16:creationId xmlns:a16="http://schemas.microsoft.com/office/drawing/2014/main" id="{9FDA079E-BF2E-426F-806A-1B33F6D3C5AB}"/>
              </a:ext>
            </a:extLst>
          </p:cNvPr>
          <p:cNvSpPr txBox="1">
            <a:spLocks/>
          </p:cNvSpPr>
          <p:nvPr/>
        </p:nvSpPr>
        <p:spPr>
          <a:xfrm>
            <a:off x="539552" y="980728"/>
            <a:ext cx="6443487" cy="150304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a:t>
            </a:r>
          </a:p>
          <a:p>
            <a:r>
              <a:rPr lang="en-US" sz="4800" dirty="0">
                <a:solidFill>
                  <a:schemeClr val="bg2">
                    <a:lumMod val="50000"/>
                  </a:schemeClr>
                </a:solidFill>
              </a:rPr>
              <a:t>PowerPoint slides</a:t>
            </a:r>
          </a:p>
        </p:txBody>
      </p:sp>
      <p:pic>
        <p:nvPicPr>
          <p:cNvPr id="3" name="Picture 2">
            <a:extLst>
              <a:ext uri="{FF2B5EF4-FFF2-40B4-BE49-F238E27FC236}">
                <a16:creationId xmlns:a16="http://schemas.microsoft.com/office/drawing/2014/main" id="{DC9F6D71-DD9E-4E7F-9342-39CD7814B35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52120" y="1188274"/>
            <a:ext cx="1521346" cy="1415206"/>
          </a:xfrm>
          <a:prstGeom prst="rect">
            <a:avLst/>
          </a:prstGeom>
        </p:spPr>
      </p:pic>
    </p:spTree>
    <p:extLst>
      <p:ext uri="{BB962C8B-B14F-4D97-AF65-F5344CB8AC3E}">
        <p14:creationId xmlns:p14="http://schemas.microsoft.com/office/powerpoint/2010/main" val="35473961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4704"/>
            <a:ext cx="8767240" cy="578328"/>
          </a:xfrm>
        </p:spPr>
        <p:txBody>
          <a:bodyPr>
            <a:noAutofit/>
          </a:bodyPr>
          <a:lstStyle/>
          <a:p>
            <a:r>
              <a:rPr lang="en-US" sz="3600" dirty="0"/>
              <a:t>Now the challenge: Processing PPT slides</a:t>
            </a:r>
          </a:p>
        </p:txBody>
      </p:sp>
      <p:sp>
        <p:nvSpPr>
          <p:cNvPr id="4" name="Slide Number Placeholder 3"/>
          <p:cNvSpPr>
            <a:spLocks noGrp="1"/>
          </p:cNvSpPr>
          <p:nvPr>
            <p:ph type="sldNum" sz="quarter" idx="12"/>
          </p:nvPr>
        </p:nvSpPr>
        <p:spPr/>
        <p:txBody>
          <a:bodyPr/>
          <a:lstStyle/>
          <a:p>
            <a:fld id="{59DE6EB8-52AB-45EA-A660-3E1EBFA72987}" type="slidenum">
              <a:rPr lang="en-US" smtClean="0"/>
              <a:t>27</a:t>
            </a:fld>
            <a:endParaRPr lang="en-US"/>
          </a:p>
        </p:txBody>
      </p:sp>
      <p:sp>
        <p:nvSpPr>
          <p:cNvPr id="7" name="TextBox 6"/>
          <p:cNvSpPr txBox="1"/>
          <p:nvPr/>
        </p:nvSpPr>
        <p:spPr>
          <a:xfrm>
            <a:off x="107504" y="1691845"/>
            <a:ext cx="8712968" cy="4401205"/>
          </a:xfrm>
          <a:prstGeom prst="rect">
            <a:avLst/>
          </a:prstGeom>
          <a:noFill/>
        </p:spPr>
        <p:txBody>
          <a:bodyPr wrap="square" rtlCol="0">
            <a:spAutoFit/>
          </a:bodyPr>
          <a:lstStyle/>
          <a:p>
            <a:r>
              <a:rPr lang="en-US" sz="2400" dirty="0"/>
              <a:t>If the author uploaded PPT (PowerPoint) slides only …</a:t>
            </a:r>
          </a:p>
          <a:p>
            <a:endParaRPr lang="en-US" sz="800" dirty="0">
              <a:sym typeface="Wingdings" panose="05000000000000000000" pitchFamily="2" charset="2"/>
            </a:endParaRPr>
          </a:p>
          <a:p>
            <a:r>
              <a:rPr lang="en-US" sz="2400" dirty="0">
                <a:solidFill>
                  <a:srgbClr val="FFC000"/>
                </a:solidFill>
                <a:sym typeface="Wingdings 3"/>
              </a:rPr>
              <a:t></a:t>
            </a:r>
            <a:r>
              <a:rPr lang="en-US" sz="2400" dirty="0">
                <a:solidFill>
                  <a:schemeClr val="accent2"/>
                </a:solidFill>
                <a:sym typeface="Wingdings 3"/>
              </a:rPr>
              <a:t> </a:t>
            </a:r>
            <a:r>
              <a:rPr lang="en-US" sz="2400" dirty="0">
                <a:sym typeface="Wingdings 3"/>
              </a:rPr>
              <a:t>download the PPT slides file, </a:t>
            </a:r>
            <a:r>
              <a:rPr lang="en-US" sz="2400" b="1" dirty="0">
                <a:sym typeface="Wingdings 3"/>
              </a:rPr>
              <a:t>start the slide show (press F5)   </a:t>
            </a:r>
          </a:p>
          <a:p>
            <a:r>
              <a:rPr lang="en-US" sz="2400" b="1" dirty="0">
                <a:sym typeface="Wingdings 3"/>
              </a:rPr>
              <a:t>     for a visual inspection </a:t>
            </a:r>
            <a:r>
              <a:rPr lang="en-US" sz="2400" dirty="0">
                <a:sym typeface="Wingdings 3"/>
              </a:rPr>
              <a:t>and check for: </a:t>
            </a:r>
          </a:p>
          <a:p>
            <a:r>
              <a:rPr lang="en-US" sz="2400" dirty="0">
                <a:solidFill>
                  <a:srgbClr val="C00000"/>
                </a:solidFill>
                <a:sym typeface="Wingdings 3"/>
              </a:rPr>
              <a:t>            </a:t>
            </a:r>
            <a:r>
              <a:rPr lang="en-US" sz="2400" dirty="0">
                <a:solidFill>
                  <a:srgbClr val="C00000"/>
                </a:solidFill>
                <a:sym typeface="Webdings"/>
              </a:rPr>
              <a:t></a:t>
            </a:r>
            <a:r>
              <a:rPr lang="en-US" sz="2400" dirty="0">
                <a:sym typeface="Webdings"/>
              </a:rPr>
              <a:t> </a:t>
            </a:r>
            <a:r>
              <a:rPr lang="en-US" sz="2400" dirty="0">
                <a:sym typeface="Wingdings 3"/>
              </a:rPr>
              <a:t>overlapping images or text</a:t>
            </a:r>
          </a:p>
          <a:p>
            <a:r>
              <a:rPr lang="en-US" sz="2400" dirty="0">
                <a:sym typeface="Wingdings 3"/>
              </a:rPr>
              <a:t>            </a:t>
            </a:r>
            <a:r>
              <a:rPr lang="en-US" sz="2400" dirty="0">
                <a:solidFill>
                  <a:srgbClr val="C00000"/>
                </a:solidFill>
                <a:sym typeface="Webdings"/>
              </a:rPr>
              <a:t> </a:t>
            </a:r>
            <a:r>
              <a:rPr lang="en-US" sz="2400" dirty="0">
                <a:sym typeface="Wingdings 3"/>
              </a:rPr>
              <a:t>bad or missing characters</a:t>
            </a:r>
          </a:p>
          <a:p>
            <a:r>
              <a:rPr lang="en-US" sz="2400" dirty="0">
                <a:sym typeface="Wingdings 3"/>
              </a:rPr>
              <a:t>            </a:t>
            </a:r>
            <a:r>
              <a:rPr lang="en-US" sz="2400" dirty="0">
                <a:solidFill>
                  <a:srgbClr val="C00000"/>
                </a:solidFill>
                <a:sym typeface="Webdings"/>
              </a:rPr>
              <a:t></a:t>
            </a:r>
            <a:r>
              <a:rPr lang="en-US" sz="2400" dirty="0">
                <a:sym typeface="Wingdings 3"/>
              </a:rPr>
              <a:t> animations and embedded videos</a:t>
            </a:r>
          </a:p>
          <a:p>
            <a:r>
              <a:rPr lang="en-US" sz="2400" dirty="0">
                <a:sym typeface="Wingdings 3"/>
              </a:rPr>
              <a:t>            </a:t>
            </a:r>
            <a:r>
              <a:rPr lang="en-US" sz="2400" dirty="0">
                <a:solidFill>
                  <a:srgbClr val="C00000"/>
                </a:solidFill>
                <a:sym typeface="Webdings"/>
              </a:rPr>
              <a:t> </a:t>
            </a:r>
            <a:r>
              <a:rPr lang="en-US" sz="2400" dirty="0">
                <a:sym typeface="Webdings"/>
              </a:rPr>
              <a:t>the slides format (4:3, widescreen or whatever)</a:t>
            </a:r>
          </a:p>
          <a:p>
            <a:endParaRPr lang="en-US" sz="800" dirty="0">
              <a:sym typeface="Wingdings 3"/>
            </a:endParaRPr>
          </a:p>
          <a:p>
            <a:r>
              <a:rPr lang="en-US" sz="2400" dirty="0">
                <a:solidFill>
                  <a:srgbClr val="FFC000"/>
                </a:solidFill>
                <a:sym typeface="Wingdings 3"/>
              </a:rPr>
              <a:t> </a:t>
            </a:r>
            <a:r>
              <a:rPr lang="en-US" sz="2400" dirty="0">
                <a:sym typeface="Wingdings 3"/>
              </a:rPr>
              <a:t>In case everything looks fine, convert the PPT slides to PDF </a:t>
            </a:r>
          </a:p>
          <a:p>
            <a:r>
              <a:rPr lang="en-US" sz="2400" dirty="0">
                <a:sym typeface="Wingdings 3"/>
              </a:rPr>
              <a:t>     and upload them to the database.</a:t>
            </a:r>
          </a:p>
          <a:p>
            <a:r>
              <a:rPr lang="en-US" sz="2400" dirty="0">
                <a:solidFill>
                  <a:srgbClr val="FFC000"/>
                </a:solidFill>
                <a:sym typeface="Wingdings 3"/>
              </a:rPr>
              <a:t> </a:t>
            </a:r>
            <a:r>
              <a:rPr lang="en-US" sz="2400" dirty="0">
                <a:sym typeface="Wingdings 3"/>
              </a:rPr>
              <a:t>In case you detect overlaps or animations some extra work is </a:t>
            </a:r>
          </a:p>
          <a:p>
            <a:r>
              <a:rPr lang="en-US" sz="2400" dirty="0">
                <a:sym typeface="Wingdings 3"/>
              </a:rPr>
              <a:t>     needed before the slides can be converted to PDF.</a:t>
            </a:r>
          </a:p>
        </p:txBody>
      </p:sp>
    </p:spTree>
    <p:extLst>
      <p:ext uri="{BB962C8B-B14F-4D97-AF65-F5344CB8AC3E}">
        <p14:creationId xmlns:p14="http://schemas.microsoft.com/office/powerpoint/2010/main" val="32028437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28</a:t>
            </a:fld>
            <a:endParaRPr lang="en-US"/>
          </a:p>
        </p:txBody>
      </p:sp>
      <p:pic>
        <p:nvPicPr>
          <p:cNvPr id="6" name="Picture 5" descr="C:\Users\mpymax\AppData\Local\Microsoft\Windows\Temporary Internet Files\Content.IE5\HPOXH217\thinkingman[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824" y="3429000"/>
            <a:ext cx="2496197" cy="2088232"/>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D5EF601B-F586-45F5-BB20-BEF79995F4D5}"/>
              </a:ext>
            </a:extLst>
          </p:cNvPr>
          <p:cNvSpPr txBox="1">
            <a:spLocks/>
          </p:cNvSpPr>
          <p:nvPr/>
        </p:nvSpPr>
        <p:spPr>
          <a:xfrm>
            <a:off x="611560" y="1484784"/>
            <a:ext cx="7560840" cy="150304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 extra work</a:t>
            </a:r>
          </a:p>
          <a:p>
            <a:r>
              <a:rPr lang="en-US" sz="4800" dirty="0">
                <a:solidFill>
                  <a:schemeClr val="bg2">
                    <a:lumMod val="50000"/>
                  </a:schemeClr>
                </a:solidFill>
              </a:rPr>
              <a:t>How to fix overlaps</a:t>
            </a:r>
          </a:p>
        </p:txBody>
      </p:sp>
    </p:spTree>
    <p:extLst>
      <p:ext uri="{BB962C8B-B14F-4D97-AF65-F5344CB8AC3E}">
        <p14:creationId xmlns:p14="http://schemas.microsoft.com/office/powerpoint/2010/main" val="37624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29</a:t>
            </a:fld>
            <a:endParaRPr lang="en-US"/>
          </a:p>
        </p:txBody>
      </p:sp>
      <p:sp>
        <p:nvSpPr>
          <p:cNvPr id="5" name="Title 1"/>
          <p:cNvSpPr txBox="1">
            <a:spLocks/>
          </p:cNvSpPr>
          <p:nvPr/>
        </p:nvSpPr>
        <p:spPr>
          <a:xfrm>
            <a:off x="200650" y="546828"/>
            <a:ext cx="8172400" cy="6075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600" dirty="0"/>
              <a:t>Simple overlaps can be separated manually</a:t>
            </a: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3" y="1812886"/>
            <a:ext cx="7488832" cy="4714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9467" y="1283554"/>
            <a:ext cx="8932547" cy="400110"/>
          </a:xfrm>
          <a:prstGeom prst="rect">
            <a:avLst/>
          </a:prstGeom>
          <a:noFill/>
        </p:spPr>
        <p:txBody>
          <a:bodyPr wrap="square" rtlCol="0">
            <a:spAutoFit/>
          </a:bodyPr>
          <a:lstStyle/>
          <a:p>
            <a:r>
              <a:rPr lang="en-US" sz="2000">
                <a:solidFill>
                  <a:srgbClr val="FFC000"/>
                </a:solidFill>
                <a:sym typeface="Wingdings 3"/>
              </a:rPr>
              <a:t> </a:t>
            </a:r>
            <a:r>
              <a:rPr lang="en-US" sz="2000">
                <a:sym typeface="Wingdings 3"/>
              </a:rPr>
              <a:t>slides containing overlaps or animations are indicated with a star symbol</a:t>
            </a:r>
            <a:endParaRPr lang="en-US" sz="2000"/>
          </a:p>
        </p:txBody>
      </p:sp>
      <p:sp>
        <p:nvSpPr>
          <p:cNvPr id="2" name="Right Arrow 1"/>
          <p:cNvSpPr/>
          <p:nvPr/>
        </p:nvSpPr>
        <p:spPr>
          <a:xfrm>
            <a:off x="69467" y="3737942"/>
            <a:ext cx="765761" cy="432048"/>
          </a:xfrm>
          <a:prstGeom prst="rightArrow">
            <a:avLst/>
          </a:prstGeom>
          <a:solidFill>
            <a:srgbClr val="FFC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6" name="Picture 4" descr="C:\Users\mpymax\AppData\Local\Microsoft\Windows\Temporary Internet Files\Content.IE5\SE1YZI24\simple-star[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93799">
            <a:off x="8395639" y="1205039"/>
            <a:ext cx="516954" cy="557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7637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948416"/>
            <a:ext cx="7776864" cy="794352"/>
          </a:xfrm>
        </p:spPr>
        <p:txBody>
          <a:bodyPr>
            <a:noAutofit/>
          </a:bodyPr>
          <a:lstStyle/>
          <a:p>
            <a:r>
              <a:rPr lang="en-US" sz="5400" dirty="0"/>
              <a:t>Contents of this Tutorial</a:t>
            </a:r>
          </a:p>
        </p:txBody>
      </p:sp>
      <p:sp>
        <p:nvSpPr>
          <p:cNvPr id="4" name="Slide Number Placeholder 3"/>
          <p:cNvSpPr>
            <a:spLocks noGrp="1"/>
          </p:cNvSpPr>
          <p:nvPr>
            <p:ph type="sldNum" sz="quarter" idx="12"/>
          </p:nvPr>
        </p:nvSpPr>
        <p:spPr/>
        <p:txBody>
          <a:bodyPr/>
          <a:lstStyle/>
          <a:p>
            <a:fld id="{59DE6EB8-52AB-45EA-A660-3E1EBFA72987}" type="slidenum">
              <a:rPr lang="en-US" smtClean="0"/>
              <a:t>3</a:t>
            </a:fld>
            <a:endParaRPr lang="en-US"/>
          </a:p>
        </p:txBody>
      </p:sp>
      <p:sp>
        <p:nvSpPr>
          <p:cNvPr id="7" name="Content Placeholder 2">
            <a:extLst>
              <a:ext uri="{FF2B5EF4-FFF2-40B4-BE49-F238E27FC236}">
                <a16:creationId xmlns:a16="http://schemas.microsoft.com/office/drawing/2014/main" id="{3D10D79C-8C73-4A4C-84E6-A9BD3AD11DC7}"/>
              </a:ext>
            </a:extLst>
          </p:cNvPr>
          <p:cNvSpPr>
            <a:spLocks noGrp="1"/>
          </p:cNvSpPr>
          <p:nvPr>
            <p:ph idx="1"/>
          </p:nvPr>
        </p:nvSpPr>
        <p:spPr>
          <a:xfrm>
            <a:off x="107504" y="2002408"/>
            <a:ext cx="8640960" cy="4536504"/>
          </a:xfrm>
        </p:spPr>
        <p:txBody>
          <a:bodyPr>
            <a:normAutofit fontScale="92500" lnSpcReduction="20000"/>
          </a:bodyPr>
          <a:lstStyle/>
          <a:p>
            <a:pPr marL="0" indent="0">
              <a:buNone/>
            </a:pPr>
            <a:endParaRPr lang="en-US" sz="1200" b="1" dirty="0">
              <a:solidFill>
                <a:srgbClr val="C00000"/>
              </a:solidFill>
              <a:sym typeface="Wingdings 3"/>
            </a:endParaRPr>
          </a:p>
          <a:p>
            <a:r>
              <a:rPr lang="en-US" sz="2800" dirty="0">
                <a:sym typeface="Wingdings 3"/>
              </a:rPr>
              <a:t>Documentation (JACoW wiki)</a:t>
            </a:r>
            <a:endParaRPr lang="en-US" sz="2800" dirty="0">
              <a:cs typeface="Arial"/>
            </a:endParaRPr>
          </a:p>
          <a:p>
            <a:r>
              <a:rPr lang="en-US" sz="2800" dirty="0">
                <a:solidFill>
                  <a:srgbClr val="C00000"/>
                </a:solidFill>
                <a:cs typeface="Arial"/>
                <a:sym typeface="Wingdings 3"/>
              </a:rPr>
              <a:t>S</a:t>
            </a:r>
            <a:r>
              <a:rPr lang="en-US" sz="2800" dirty="0">
                <a:solidFill>
                  <a:srgbClr val="C00000"/>
                </a:solidFill>
                <a:cs typeface="Arial"/>
              </a:rPr>
              <a:t>PMS environment (download/upload)</a:t>
            </a:r>
          </a:p>
          <a:p>
            <a:r>
              <a:rPr lang="en-US" sz="2800" dirty="0">
                <a:sym typeface="Wingdings 3"/>
              </a:rPr>
              <a:t>Prerequisites: what to do before you start</a:t>
            </a:r>
          </a:p>
          <a:p>
            <a:r>
              <a:rPr lang="en-US" sz="2800" dirty="0">
                <a:solidFill>
                  <a:srgbClr val="C00000"/>
                </a:solidFill>
                <a:sym typeface="Wingdings 3"/>
              </a:rPr>
              <a:t>Processing PDF slides (check and fix missing fonts)</a:t>
            </a:r>
            <a:endParaRPr lang="en-US" sz="2800" dirty="0">
              <a:solidFill>
                <a:srgbClr val="C00000"/>
              </a:solidFill>
              <a:cs typeface="Arial"/>
            </a:endParaRPr>
          </a:p>
          <a:p>
            <a:r>
              <a:rPr lang="en-US" sz="2800" dirty="0">
                <a:sym typeface="Wingdings 3"/>
              </a:rPr>
              <a:t>Processing PowerPoint slides (fix overlaps)</a:t>
            </a:r>
          </a:p>
          <a:p>
            <a:r>
              <a:rPr lang="en-US" sz="2800" dirty="0">
                <a:solidFill>
                  <a:srgbClr val="C00000"/>
                </a:solidFill>
                <a:sym typeface="Wingdings 3"/>
              </a:rPr>
              <a:t>how to convert slides to PDF </a:t>
            </a:r>
          </a:p>
          <a:p>
            <a:r>
              <a:rPr lang="en-US" sz="2800" dirty="0">
                <a:sym typeface="Wingdings 3"/>
              </a:rPr>
              <a:t>Tips &amp; Tricks (</a:t>
            </a:r>
            <a:r>
              <a:rPr lang="en-US" sz="2800" dirty="0">
                <a:cs typeface="Arial"/>
              </a:rPr>
              <a:t>extracting media files, trouble-shooting)</a:t>
            </a:r>
          </a:p>
          <a:p>
            <a:r>
              <a:rPr lang="en-US" sz="2800" dirty="0">
                <a:solidFill>
                  <a:srgbClr val="C00000"/>
                </a:solidFill>
                <a:sym typeface="Wingdings 3"/>
              </a:rPr>
              <a:t>embedding videos and animations</a:t>
            </a:r>
            <a:endParaRPr lang="en-US" sz="2800" dirty="0">
              <a:solidFill>
                <a:srgbClr val="C00000"/>
              </a:solidFill>
              <a:cs typeface="Arial"/>
            </a:endParaRPr>
          </a:p>
          <a:p>
            <a:r>
              <a:rPr lang="en-US" sz="2800" dirty="0">
                <a:sym typeface="Wingdings 3"/>
              </a:rPr>
              <a:t>Statistics (ppt vs. pdf files)</a:t>
            </a:r>
          </a:p>
          <a:p>
            <a:r>
              <a:rPr lang="en-US" sz="2800" dirty="0">
                <a:solidFill>
                  <a:srgbClr val="C00000"/>
                </a:solidFill>
                <a:sym typeface="Wingdings 3"/>
              </a:rPr>
              <a:t>answering questions</a:t>
            </a:r>
            <a:endParaRPr lang="en-US" sz="2800" dirty="0">
              <a:solidFill>
                <a:srgbClr val="C00000"/>
              </a:solidFill>
              <a:cs typeface="Arial"/>
            </a:endParaRPr>
          </a:p>
          <a:p>
            <a:pPr marL="0" indent="0">
              <a:buNone/>
            </a:pPr>
            <a:endParaRPr lang="en-US" sz="2400" dirty="0">
              <a:cs typeface="Arial"/>
            </a:endParaRPr>
          </a:p>
          <a:p>
            <a:pPr marL="0" indent="0">
              <a:buNone/>
            </a:pPr>
            <a:endParaRPr lang="en-US" dirty="0">
              <a:cs typeface="Arial"/>
            </a:endParaRPr>
          </a:p>
          <a:p>
            <a:pPr marL="0" indent="0">
              <a:buNone/>
            </a:pPr>
            <a:endParaRPr lang="en-US" dirty="0"/>
          </a:p>
          <a:p>
            <a:pPr marL="0" indent="0">
              <a:buNone/>
            </a:pPr>
            <a:endParaRPr lang="en-US" dirty="0"/>
          </a:p>
        </p:txBody>
      </p:sp>
      <p:pic>
        <p:nvPicPr>
          <p:cNvPr id="8" name="Picture 2" descr="http://thumbs.dreamstime.com/x/lernen-von-wie-man-bw-anmeldet-12838542.jpg">
            <a:extLst>
              <a:ext uri="{FF2B5EF4-FFF2-40B4-BE49-F238E27FC236}">
                <a16:creationId xmlns:a16="http://schemas.microsoft.com/office/drawing/2014/main" id="{6B8D3FB8-22BD-42EE-AB65-461B4FACA6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5306" y="1708870"/>
            <a:ext cx="2101677" cy="16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31663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165" y="6374299"/>
            <a:ext cx="6061816" cy="40011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59DE6EB8-52AB-45EA-A660-3E1EBFA72987}" type="slidenum">
              <a:rPr lang="en-US" smtClean="0"/>
              <a:t>30</a:t>
            </a:fld>
            <a:endParaRPr lang="en-US" dirty="0"/>
          </a:p>
        </p:txBody>
      </p:sp>
      <p:sp>
        <p:nvSpPr>
          <p:cNvPr id="5" name="Title 1"/>
          <p:cNvSpPr txBox="1">
            <a:spLocks/>
          </p:cNvSpPr>
          <p:nvPr/>
        </p:nvSpPr>
        <p:spPr>
          <a:xfrm>
            <a:off x="537721" y="764704"/>
            <a:ext cx="8172400" cy="6075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000" dirty="0"/>
              <a:t>How to fix simple overlaps manually?</a:t>
            </a: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988840"/>
            <a:ext cx="2249040" cy="4277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1940" y="1412776"/>
            <a:ext cx="8932547" cy="400110"/>
          </a:xfrm>
          <a:prstGeom prst="rect">
            <a:avLst/>
          </a:prstGeom>
          <a:noFill/>
        </p:spPr>
        <p:txBody>
          <a:bodyPr wrap="square" rtlCol="0">
            <a:spAutoFit/>
          </a:bodyPr>
          <a:lstStyle/>
          <a:p>
            <a:r>
              <a:rPr lang="en-US" sz="2000" dirty="0">
                <a:solidFill>
                  <a:srgbClr val="FFC000"/>
                </a:solidFill>
                <a:sym typeface="Wingdings 3"/>
              </a:rPr>
              <a:t> </a:t>
            </a:r>
            <a:r>
              <a:rPr lang="en-US" sz="2000" dirty="0">
                <a:sym typeface="Wingdings 3"/>
              </a:rPr>
              <a:t>click on that little star icon to </a:t>
            </a:r>
            <a:r>
              <a:rPr lang="en-US" sz="2000" b="1" dirty="0">
                <a:solidFill>
                  <a:srgbClr val="C00000"/>
                </a:solidFill>
                <a:sym typeface="Wingdings 3"/>
              </a:rPr>
              <a:t>Play the Animations</a:t>
            </a:r>
            <a:endParaRPr lang="en-US" sz="2000" b="1" dirty="0">
              <a:solidFill>
                <a:srgbClr val="C00000"/>
              </a:solidFill>
            </a:endParaRPr>
          </a:p>
        </p:txBody>
      </p:sp>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7768" y="1971399"/>
            <a:ext cx="5494009"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1164" y="6349559"/>
            <a:ext cx="6061816" cy="400110"/>
          </a:xfrm>
          <a:prstGeom prst="rect">
            <a:avLst/>
          </a:prstGeom>
          <a:noFill/>
        </p:spPr>
        <p:txBody>
          <a:bodyPr wrap="square" rtlCol="0">
            <a:spAutoFit/>
          </a:bodyPr>
          <a:lstStyle/>
          <a:p>
            <a:r>
              <a:rPr lang="en-US" sz="2000" dirty="0">
                <a:solidFill>
                  <a:srgbClr val="FFC000"/>
                </a:solidFill>
                <a:sym typeface="Wingdings 3"/>
              </a:rPr>
              <a:t> </a:t>
            </a:r>
            <a:r>
              <a:rPr lang="en-US" sz="2000" b="1" dirty="0">
                <a:solidFill>
                  <a:srgbClr val="C00000"/>
                </a:solidFill>
                <a:sym typeface="Wingdings 3"/>
              </a:rPr>
              <a:t>you see an image covering  another image</a:t>
            </a:r>
            <a:endParaRPr lang="en-US" sz="2000" b="1" dirty="0">
              <a:solidFill>
                <a:srgbClr val="C00000"/>
              </a:solidFill>
            </a:endParaRPr>
          </a:p>
        </p:txBody>
      </p:sp>
      <p:sp>
        <p:nvSpPr>
          <p:cNvPr id="10" name="Right Arrow 9"/>
          <p:cNvSpPr/>
          <p:nvPr/>
        </p:nvSpPr>
        <p:spPr>
          <a:xfrm>
            <a:off x="2771800" y="4037467"/>
            <a:ext cx="765761" cy="432048"/>
          </a:xfrm>
          <a:prstGeom prst="rightArrow">
            <a:avLst/>
          </a:prstGeom>
          <a:solidFill>
            <a:srgbClr val="FFC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1" y="3879472"/>
            <a:ext cx="416356" cy="216024"/>
          </a:xfrm>
          <a:prstGeom prst="rightArrow">
            <a:avLst/>
          </a:prstGeom>
          <a:solidFill>
            <a:srgbClr val="FFC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7497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31</a:t>
            </a:fld>
            <a:endParaRPr lang="en-US"/>
          </a:p>
        </p:txBody>
      </p:sp>
      <p:sp>
        <p:nvSpPr>
          <p:cNvPr id="9" name="TextBox 8"/>
          <p:cNvSpPr txBox="1"/>
          <p:nvPr/>
        </p:nvSpPr>
        <p:spPr>
          <a:xfrm>
            <a:off x="105726" y="1228192"/>
            <a:ext cx="8932547" cy="1015663"/>
          </a:xfrm>
          <a:prstGeom prst="rect">
            <a:avLst/>
          </a:prstGeom>
          <a:noFill/>
        </p:spPr>
        <p:txBody>
          <a:bodyPr wrap="square" rtlCol="0">
            <a:spAutoFit/>
          </a:bodyPr>
          <a:lstStyle/>
          <a:p>
            <a:r>
              <a:rPr lang="en-US" sz="2000" b="1" dirty="0">
                <a:solidFill>
                  <a:srgbClr val="FFC000"/>
                </a:solidFill>
                <a:sym typeface="Wingdings 3"/>
              </a:rPr>
              <a:t> </a:t>
            </a:r>
            <a:r>
              <a:rPr lang="en-US" sz="2000" b="1" dirty="0">
                <a:sym typeface="Wingdings 3"/>
              </a:rPr>
              <a:t>copy the slide to get the same slide twice</a:t>
            </a:r>
          </a:p>
          <a:p>
            <a:r>
              <a:rPr lang="en-US" sz="2000" b="1" dirty="0">
                <a:solidFill>
                  <a:srgbClr val="FFC000"/>
                </a:solidFill>
                <a:sym typeface="Wingdings 3"/>
              </a:rPr>
              <a:t> </a:t>
            </a:r>
            <a:r>
              <a:rPr lang="en-US" sz="2000" b="1" dirty="0">
                <a:solidFill>
                  <a:schemeClr val="bg2">
                    <a:lumMod val="50000"/>
                  </a:schemeClr>
                </a:solidFill>
                <a:sym typeface="Wingdings 3"/>
              </a:rPr>
              <a:t>remove the overlapping image from the original slide</a:t>
            </a:r>
          </a:p>
          <a:p>
            <a:r>
              <a:rPr lang="en-US" sz="2000" b="1" dirty="0">
                <a:solidFill>
                  <a:srgbClr val="FFC000"/>
                </a:solidFill>
                <a:sym typeface="Wingdings 3"/>
              </a:rPr>
              <a:t> </a:t>
            </a:r>
            <a:r>
              <a:rPr lang="en-US" sz="2000" b="1" dirty="0">
                <a:sym typeface="Wingdings 3"/>
              </a:rPr>
              <a:t>leave the overlap on the copy and your are done </a:t>
            </a:r>
            <a:r>
              <a:rPr lang="en-US" sz="2000" b="1" dirty="0">
                <a:sym typeface="Wingdings" panose="05000000000000000000" pitchFamily="2" charset="2"/>
              </a:rPr>
              <a:t></a:t>
            </a:r>
          </a:p>
        </p:txBody>
      </p:sp>
      <p:grpSp>
        <p:nvGrpSpPr>
          <p:cNvPr id="2" name="Group 1">
            <a:extLst>
              <a:ext uri="{FF2B5EF4-FFF2-40B4-BE49-F238E27FC236}">
                <a16:creationId xmlns:a16="http://schemas.microsoft.com/office/drawing/2014/main" id="{0BA9F709-E4BE-4AB1-A000-496B989F4474}"/>
              </a:ext>
            </a:extLst>
          </p:cNvPr>
          <p:cNvGrpSpPr/>
          <p:nvPr/>
        </p:nvGrpSpPr>
        <p:grpSpPr>
          <a:xfrm>
            <a:off x="539552" y="2354669"/>
            <a:ext cx="4287049" cy="4358380"/>
            <a:chOff x="1547664" y="2238972"/>
            <a:chExt cx="5079137" cy="4437444"/>
          </a:xfrm>
        </p:grpSpPr>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2276872"/>
              <a:ext cx="1839569" cy="4361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ight Arrow 10"/>
            <p:cNvSpPr/>
            <p:nvPr/>
          </p:nvSpPr>
          <p:spPr>
            <a:xfrm>
              <a:off x="3563888" y="4869160"/>
              <a:ext cx="976584" cy="432048"/>
            </a:xfrm>
            <a:prstGeom prst="rightArrow">
              <a:avLst/>
            </a:prstGeom>
            <a:solidFill>
              <a:srgbClr val="FFC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2238972"/>
              <a:ext cx="1910785" cy="4437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 name="Title 1">
            <a:extLst>
              <a:ext uri="{FF2B5EF4-FFF2-40B4-BE49-F238E27FC236}">
                <a16:creationId xmlns:a16="http://schemas.microsoft.com/office/drawing/2014/main" id="{2A73DB49-6D07-4C7D-85ED-A03F57D70A93}"/>
              </a:ext>
            </a:extLst>
          </p:cNvPr>
          <p:cNvSpPr txBox="1">
            <a:spLocks/>
          </p:cNvSpPr>
          <p:nvPr/>
        </p:nvSpPr>
        <p:spPr>
          <a:xfrm>
            <a:off x="148489" y="598917"/>
            <a:ext cx="8172400" cy="6075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000" dirty="0"/>
              <a:t>How to fix simple overlaps manually?</a:t>
            </a:r>
          </a:p>
        </p:txBody>
      </p:sp>
    </p:spTree>
    <p:extLst>
      <p:ext uri="{BB962C8B-B14F-4D97-AF65-F5344CB8AC3E}">
        <p14:creationId xmlns:p14="http://schemas.microsoft.com/office/powerpoint/2010/main" val="11723094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32</a:t>
            </a:fld>
            <a:endParaRPr lang="en-US"/>
          </a:p>
        </p:txBody>
      </p:sp>
      <p:pic>
        <p:nvPicPr>
          <p:cNvPr id="6" name="Picture 5" descr="C:\Users\mpymax\AppData\Local\Microsoft\Windows\Temporary Internet Files\Content.IE5\HPOXH217\thinkingman[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7824" y="3429000"/>
            <a:ext cx="2496197" cy="2088232"/>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D5EF601B-F586-45F5-BB20-BEF79995F4D5}"/>
              </a:ext>
            </a:extLst>
          </p:cNvPr>
          <p:cNvSpPr txBox="1">
            <a:spLocks/>
          </p:cNvSpPr>
          <p:nvPr/>
        </p:nvSpPr>
        <p:spPr>
          <a:xfrm>
            <a:off x="611560" y="1484784"/>
            <a:ext cx="7560840" cy="150304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a:t>
            </a:r>
          </a:p>
          <a:p>
            <a:r>
              <a:rPr lang="en-US" sz="4800" dirty="0">
                <a:solidFill>
                  <a:schemeClr val="bg2">
                    <a:lumMod val="50000"/>
                  </a:schemeClr>
                </a:solidFill>
              </a:rPr>
              <a:t>fixing overlaps with PPspliT</a:t>
            </a:r>
          </a:p>
        </p:txBody>
      </p:sp>
    </p:spTree>
    <p:extLst>
      <p:ext uri="{BB962C8B-B14F-4D97-AF65-F5344CB8AC3E}">
        <p14:creationId xmlns:p14="http://schemas.microsoft.com/office/powerpoint/2010/main" val="23833519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458" y="618073"/>
            <a:ext cx="8767240" cy="578328"/>
          </a:xfrm>
        </p:spPr>
        <p:txBody>
          <a:bodyPr>
            <a:noAutofit/>
          </a:bodyPr>
          <a:lstStyle/>
          <a:p>
            <a:r>
              <a:rPr lang="en-US" sz="3200" dirty="0"/>
              <a:t>Second way: Fix overlaps using PPspliT</a:t>
            </a:r>
          </a:p>
        </p:txBody>
      </p:sp>
      <p:sp>
        <p:nvSpPr>
          <p:cNvPr id="4" name="Slide Number Placeholder 3"/>
          <p:cNvSpPr>
            <a:spLocks noGrp="1"/>
          </p:cNvSpPr>
          <p:nvPr>
            <p:ph type="sldNum" sz="quarter" idx="12"/>
          </p:nvPr>
        </p:nvSpPr>
        <p:spPr/>
        <p:txBody>
          <a:bodyPr/>
          <a:lstStyle/>
          <a:p>
            <a:fld id="{59DE6EB8-52AB-45EA-A660-3E1EBFA72987}" type="slidenum">
              <a:rPr lang="en-US" smtClean="0"/>
              <a:t>33</a:t>
            </a:fld>
            <a:endParaRPr lang="en-US"/>
          </a:p>
        </p:txBody>
      </p:sp>
      <p:sp>
        <p:nvSpPr>
          <p:cNvPr id="13" name="Slide Number Placeholder 3">
            <a:extLst>
              <a:ext uri="{FF2B5EF4-FFF2-40B4-BE49-F238E27FC236}">
                <a16:creationId xmlns:a16="http://schemas.microsoft.com/office/drawing/2014/main" id="{B7241AAB-5324-4829-8DCA-BD34B11E8E27}"/>
              </a:ext>
            </a:extLst>
          </p:cNvPr>
          <p:cNvSpPr txBox="1">
            <a:spLocks/>
          </p:cNvSpPr>
          <p:nvPr/>
        </p:nvSpPr>
        <p:spPr>
          <a:xfrm>
            <a:off x="7924800" y="6356350"/>
            <a:ext cx="762000" cy="365125"/>
          </a:xfrm>
          <a:prstGeom prst="rect">
            <a:avLst/>
          </a:prstGeom>
        </p:spPr>
        <p:txBody>
          <a:bodyPr vert="horz" lIns="0" tIns="0" rIns="0" bIns="0" anchor="b"/>
          <a:lstStyle>
            <a:defPPr>
              <a:defRPr lang="en-US"/>
            </a:defPPr>
            <a:lvl1pPr marL="0" algn="r" defTabSz="914400" rtl="0" eaLnBrk="1" latinLnBrk="0" hangingPunct="1">
              <a:defRPr kumimoji="0" sz="1200" kern="1200">
                <a:solidFill>
                  <a:schemeClr val="tx2">
                    <a:shade val="9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9DE6EB8-52AB-45EA-A660-3E1EBFA72987}" type="slidenum">
              <a:rPr lang="en-US" smtClean="0"/>
              <a:pPr/>
              <a:t>33</a:t>
            </a:fld>
            <a:endParaRPr lang="en-US"/>
          </a:p>
        </p:txBody>
      </p:sp>
      <p:grpSp>
        <p:nvGrpSpPr>
          <p:cNvPr id="27" name="Group 26">
            <a:extLst>
              <a:ext uri="{FF2B5EF4-FFF2-40B4-BE49-F238E27FC236}">
                <a16:creationId xmlns:a16="http://schemas.microsoft.com/office/drawing/2014/main" id="{F3B15DA5-B256-45DA-B00D-B8849E1C7486}"/>
              </a:ext>
            </a:extLst>
          </p:cNvPr>
          <p:cNvGrpSpPr/>
          <p:nvPr/>
        </p:nvGrpSpPr>
        <p:grpSpPr>
          <a:xfrm>
            <a:off x="125280" y="2636912"/>
            <a:ext cx="8748465" cy="3219753"/>
            <a:chOff x="158227" y="1381320"/>
            <a:chExt cx="8748465" cy="3219753"/>
          </a:xfrm>
        </p:grpSpPr>
        <p:grpSp>
          <p:nvGrpSpPr>
            <p:cNvPr id="12" name="Group 11">
              <a:extLst>
                <a:ext uri="{FF2B5EF4-FFF2-40B4-BE49-F238E27FC236}">
                  <a16:creationId xmlns:a16="http://schemas.microsoft.com/office/drawing/2014/main" id="{9E7F2770-8156-4AE1-81D4-DB6F640F7CDD}"/>
                </a:ext>
              </a:extLst>
            </p:cNvPr>
            <p:cNvGrpSpPr/>
            <p:nvPr/>
          </p:nvGrpSpPr>
          <p:grpSpPr>
            <a:xfrm>
              <a:off x="158227" y="1381320"/>
              <a:ext cx="8748465" cy="3219753"/>
              <a:chOff x="197767" y="3172501"/>
              <a:chExt cx="8748465" cy="3219753"/>
            </a:xfrm>
          </p:grpSpPr>
          <p:grpSp>
            <p:nvGrpSpPr>
              <p:cNvPr id="14" name="Group 13">
                <a:extLst>
                  <a:ext uri="{FF2B5EF4-FFF2-40B4-BE49-F238E27FC236}">
                    <a16:creationId xmlns:a16="http://schemas.microsoft.com/office/drawing/2014/main" id="{154A889B-05F0-4752-826A-62DA9DB481F2}"/>
                  </a:ext>
                </a:extLst>
              </p:cNvPr>
              <p:cNvGrpSpPr/>
              <p:nvPr/>
            </p:nvGrpSpPr>
            <p:grpSpPr>
              <a:xfrm>
                <a:off x="197768" y="3172501"/>
                <a:ext cx="8748464" cy="1323883"/>
                <a:chOff x="253165" y="3233947"/>
                <a:chExt cx="8748464" cy="1323883"/>
              </a:xfrm>
            </p:grpSpPr>
            <p:pic>
              <p:nvPicPr>
                <p:cNvPr id="15" name="Picture 14">
                  <a:extLst>
                    <a:ext uri="{FF2B5EF4-FFF2-40B4-BE49-F238E27FC236}">
                      <a16:creationId xmlns:a16="http://schemas.microsoft.com/office/drawing/2014/main" id="{2214CC9F-4766-401B-9973-14407C74FC2C}"/>
                    </a:ext>
                  </a:extLst>
                </p:cNvPr>
                <p:cNvPicPr>
                  <a:picLocks noChangeAspect="1"/>
                </p:cNvPicPr>
                <p:nvPr/>
              </p:nvPicPr>
              <p:blipFill>
                <a:blip r:embed="rId3"/>
                <a:stretch>
                  <a:fillRect/>
                </a:stretch>
              </p:blipFill>
              <p:spPr>
                <a:xfrm>
                  <a:off x="253165" y="3233947"/>
                  <a:ext cx="8748464" cy="1323883"/>
                </a:xfrm>
                <a:prstGeom prst="rect">
                  <a:avLst/>
                </a:prstGeom>
              </p:spPr>
            </p:pic>
            <p:sp>
              <p:nvSpPr>
                <p:cNvPr id="16" name="Rectangle: Rounded Corners 15">
                  <a:extLst>
                    <a:ext uri="{FF2B5EF4-FFF2-40B4-BE49-F238E27FC236}">
                      <a16:creationId xmlns:a16="http://schemas.microsoft.com/office/drawing/2014/main" id="{0ED84880-6862-4EF4-AC70-014E67F6BF59}"/>
                    </a:ext>
                  </a:extLst>
                </p:cNvPr>
                <p:cNvSpPr/>
                <p:nvPr/>
              </p:nvSpPr>
              <p:spPr>
                <a:xfrm>
                  <a:off x="5940152" y="3429000"/>
                  <a:ext cx="576064" cy="360040"/>
                </a:xfrm>
                <a:prstGeom prst="round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214EB48D-FB3E-4ABB-B2B3-A1D9751EC0DC}"/>
                    </a:ext>
                  </a:extLst>
                </p:cNvPr>
                <p:cNvSpPr/>
                <p:nvPr/>
              </p:nvSpPr>
              <p:spPr>
                <a:xfrm>
                  <a:off x="287033" y="3715868"/>
                  <a:ext cx="502411" cy="721244"/>
                </a:xfrm>
                <a:prstGeom prst="round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8" name="Picture 17">
                <a:extLst>
                  <a:ext uri="{FF2B5EF4-FFF2-40B4-BE49-F238E27FC236}">
                    <a16:creationId xmlns:a16="http://schemas.microsoft.com/office/drawing/2014/main" id="{8BD6DDBD-90A4-4EA6-A412-D79390E00E6F}"/>
                  </a:ext>
                </a:extLst>
              </p:cNvPr>
              <p:cNvPicPr>
                <a:picLocks noChangeAspect="1"/>
              </p:cNvPicPr>
              <p:nvPr/>
            </p:nvPicPr>
            <p:blipFill>
              <a:blip r:embed="rId4"/>
              <a:stretch>
                <a:fillRect/>
              </a:stretch>
            </p:blipFill>
            <p:spPr>
              <a:xfrm>
                <a:off x="3275856" y="4702753"/>
                <a:ext cx="2335820" cy="1689501"/>
              </a:xfrm>
              <a:prstGeom prst="rect">
                <a:avLst/>
              </a:prstGeom>
            </p:spPr>
          </p:pic>
          <p:grpSp>
            <p:nvGrpSpPr>
              <p:cNvPr id="19" name="Group 18">
                <a:extLst>
                  <a:ext uri="{FF2B5EF4-FFF2-40B4-BE49-F238E27FC236}">
                    <a16:creationId xmlns:a16="http://schemas.microsoft.com/office/drawing/2014/main" id="{D7BB70C7-25C7-47E8-AFBE-0F93D64EFEF7}"/>
                  </a:ext>
                </a:extLst>
              </p:cNvPr>
              <p:cNvGrpSpPr/>
              <p:nvPr/>
            </p:nvGrpSpPr>
            <p:grpSpPr>
              <a:xfrm>
                <a:off x="197767" y="4726346"/>
                <a:ext cx="2776514" cy="1665908"/>
                <a:chOff x="197767" y="4726346"/>
                <a:chExt cx="2776514" cy="1665908"/>
              </a:xfrm>
            </p:grpSpPr>
            <p:pic>
              <p:nvPicPr>
                <p:cNvPr id="20" name="Picture 19">
                  <a:extLst>
                    <a:ext uri="{FF2B5EF4-FFF2-40B4-BE49-F238E27FC236}">
                      <a16:creationId xmlns:a16="http://schemas.microsoft.com/office/drawing/2014/main" id="{6BEDE37F-79AE-4629-A0CA-C1920E3390D7}"/>
                    </a:ext>
                  </a:extLst>
                </p:cNvPr>
                <p:cNvPicPr>
                  <a:picLocks noChangeAspect="1"/>
                </p:cNvPicPr>
                <p:nvPr/>
              </p:nvPicPr>
              <p:blipFill>
                <a:blip r:embed="rId5"/>
                <a:stretch>
                  <a:fillRect/>
                </a:stretch>
              </p:blipFill>
              <p:spPr>
                <a:xfrm>
                  <a:off x="197768" y="4726346"/>
                  <a:ext cx="2776513" cy="1665908"/>
                </a:xfrm>
                <a:prstGeom prst="rect">
                  <a:avLst/>
                </a:prstGeom>
              </p:spPr>
            </p:pic>
            <p:sp>
              <p:nvSpPr>
                <p:cNvPr id="21" name="Rectangle 20">
                  <a:extLst>
                    <a:ext uri="{FF2B5EF4-FFF2-40B4-BE49-F238E27FC236}">
                      <a16:creationId xmlns:a16="http://schemas.microsoft.com/office/drawing/2014/main" id="{DF69CF62-3FF3-4EB7-8351-C81C48D263B9}"/>
                    </a:ext>
                  </a:extLst>
                </p:cNvPr>
                <p:cNvSpPr/>
                <p:nvPr/>
              </p:nvSpPr>
              <p:spPr>
                <a:xfrm>
                  <a:off x="197767" y="4726346"/>
                  <a:ext cx="2776513" cy="16300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3" name="Straight Arrow Connector 22">
                <a:extLst>
                  <a:ext uri="{FF2B5EF4-FFF2-40B4-BE49-F238E27FC236}">
                    <a16:creationId xmlns:a16="http://schemas.microsoft.com/office/drawing/2014/main" id="{F8F27AE5-062E-410D-AACD-739E4B016CC8}"/>
                  </a:ext>
                </a:extLst>
              </p:cNvPr>
              <p:cNvCxnSpPr/>
              <p:nvPr/>
            </p:nvCxnSpPr>
            <p:spPr>
              <a:xfrm flipH="1" flipV="1">
                <a:off x="827584" y="4077072"/>
                <a:ext cx="144016" cy="625681"/>
              </a:xfrm>
              <a:prstGeom prst="straightConnector1">
                <a:avLst/>
              </a:prstGeom>
              <a:ln>
                <a:solidFill>
                  <a:srgbClr val="002060"/>
                </a:solidFill>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9ADED0C0-89D1-4B6B-927B-6B2FC66B9787}"/>
                  </a:ext>
                </a:extLst>
              </p:cNvPr>
              <p:cNvCxnSpPr>
                <a:cxnSpLocks/>
              </p:cNvCxnSpPr>
              <p:nvPr/>
            </p:nvCxnSpPr>
            <p:spPr>
              <a:xfrm flipH="1" flipV="1">
                <a:off x="1907704" y="3834442"/>
                <a:ext cx="1710947" cy="832407"/>
              </a:xfrm>
              <a:prstGeom prst="straightConnector1">
                <a:avLst/>
              </a:prstGeom>
              <a:ln>
                <a:solidFill>
                  <a:schemeClr val="bg2">
                    <a:lumMod val="50000"/>
                  </a:schemeClr>
                </a:solidFill>
                <a:tailEnd type="triangle"/>
              </a:ln>
            </p:spPr>
            <p:style>
              <a:lnRef idx="3">
                <a:schemeClr val="dk1"/>
              </a:lnRef>
              <a:fillRef idx="0">
                <a:schemeClr val="dk1"/>
              </a:fillRef>
              <a:effectRef idx="2">
                <a:schemeClr val="dk1"/>
              </a:effectRef>
              <a:fontRef idx="minor">
                <a:schemeClr val="tx1"/>
              </a:fontRef>
            </p:style>
          </p:cxnSp>
        </p:grpSp>
        <p:sp>
          <p:nvSpPr>
            <p:cNvPr id="26" name="Rectangle 25">
              <a:extLst>
                <a:ext uri="{FF2B5EF4-FFF2-40B4-BE49-F238E27FC236}">
                  <a16:creationId xmlns:a16="http://schemas.microsoft.com/office/drawing/2014/main" id="{7390FDF7-E8C3-45A1-B9CA-C94716E2ADB6}"/>
                </a:ext>
              </a:extLst>
            </p:cNvPr>
            <p:cNvSpPr/>
            <p:nvPr/>
          </p:nvSpPr>
          <p:spPr>
            <a:xfrm>
              <a:off x="3217999" y="2887491"/>
              <a:ext cx="2335820" cy="1689501"/>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extBox 30">
            <a:extLst>
              <a:ext uri="{FF2B5EF4-FFF2-40B4-BE49-F238E27FC236}">
                <a16:creationId xmlns:a16="http://schemas.microsoft.com/office/drawing/2014/main" id="{DC6719C8-65D7-4359-AF4C-2801D5D08102}"/>
              </a:ext>
            </a:extLst>
          </p:cNvPr>
          <p:cNvSpPr txBox="1"/>
          <p:nvPr/>
        </p:nvSpPr>
        <p:spPr>
          <a:xfrm>
            <a:off x="107504" y="5952998"/>
            <a:ext cx="7344816" cy="400110"/>
          </a:xfrm>
          <a:prstGeom prst="rect">
            <a:avLst/>
          </a:prstGeom>
          <a:solidFill>
            <a:schemeClr val="tx2">
              <a:lumMod val="20000"/>
              <a:lumOff val="80000"/>
            </a:schemeClr>
          </a:solidFill>
        </p:spPr>
        <p:txBody>
          <a:bodyPr wrap="square" rtlCol="0">
            <a:spAutoFit/>
          </a:bodyPr>
          <a:lstStyle/>
          <a:p>
            <a:r>
              <a:rPr lang="en-US" sz="2000" dirty="0">
                <a:solidFill>
                  <a:srgbClr val="FFC000"/>
                </a:solidFill>
              </a:rPr>
              <a:t>►</a:t>
            </a:r>
            <a:r>
              <a:rPr lang="en-US" sz="2000" dirty="0">
                <a:solidFill>
                  <a:srgbClr val="C00000"/>
                </a:solidFill>
              </a:rPr>
              <a:t> </a:t>
            </a:r>
            <a:r>
              <a:rPr lang="en-US" sz="2000" b="1" dirty="0">
                <a:solidFill>
                  <a:srgbClr val="C00000"/>
                </a:solidFill>
                <a:sym typeface="Wingdings 3"/>
              </a:rPr>
              <a:t>use default settings (leave the checkboxes as they are)</a:t>
            </a:r>
          </a:p>
        </p:txBody>
      </p:sp>
      <p:sp>
        <p:nvSpPr>
          <p:cNvPr id="22" name="TextBox 21">
            <a:extLst>
              <a:ext uri="{FF2B5EF4-FFF2-40B4-BE49-F238E27FC236}">
                <a16:creationId xmlns:a16="http://schemas.microsoft.com/office/drawing/2014/main" id="{FFB193E9-BBD0-47D2-B76F-0D9028B9AE0E}"/>
              </a:ext>
            </a:extLst>
          </p:cNvPr>
          <p:cNvSpPr txBox="1"/>
          <p:nvPr/>
        </p:nvSpPr>
        <p:spPr>
          <a:xfrm>
            <a:off x="105726" y="1268722"/>
            <a:ext cx="8932547" cy="1138773"/>
          </a:xfrm>
          <a:prstGeom prst="rect">
            <a:avLst/>
          </a:prstGeom>
          <a:noFill/>
        </p:spPr>
        <p:txBody>
          <a:bodyPr wrap="square" rtlCol="0">
            <a:spAutoFit/>
          </a:bodyPr>
          <a:lstStyle/>
          <a:p>
            <a:r>
              <a:rPr lang="en-US" sz="2000" b="1" dirty="0">
                <a:solidFill>
                  <a:srgbClr val="FFC000"/>
                </a:solidFill>
                <a:sym typeface="Wingdings 3"/>
              </a:rPr>
              <a:t> </a:t>
            </a:r>
            <a:r>
              <a:rPr lang="en-US" sz="2000" dirty="0">
                <a:sym typeface="Wingdings 3"/>
              </a:rPr>
              <a:t>the PowerPoint Add-in named PPspliT is used for slides where the amount </a:t>
            </a:r>
          </a:p>
          <a:p>
            <a:r>
              <a:rPr lang="en-US" sz="2000" dirty="0">
                <a:sym typeface="Wingdings 3"/>
              </a:rPr>
              <a:t>     of overlapping contents is confusing or far too much</a:t>
            </a:r>
          </a:p>
          <a:p>
            <a:endParaRPr lang="en-US" sz="800" dirty="0">
              <a:sym typeface="Wingdings 3"/>
            </a:endParaRPr>
          </a:p>
          <a:p>
            <a:r>
              <a:rPr lang="en-US" sz="2000" b="1" dirty="0">
                <a:solidFill>
                  <a:srgbClr val="FFC000"/>
                </a:solidFill>
                <a:sym typeface="Wingdings 3"/>
              </a:rPr>
              <a:t> </a:t>
            </a:r>
            <a:r>
              <a:rPr lang="en-US" sz="2000" dirty="0">
                <a:sym typeface="Wingdings 3"/>
              </a:rPr>
              <a:t>you can select just one slide, a range of slides or all slides</a:t>
            </a:r>
          </a:p>
        </p:txBody>
      </p:sp>
    </p:spTree>
    <p:extLst>
      <p:ext uri="{BB962C8B-B14F-4D97-AF65-F5344CB8AC3E}">
        <p14:creationId xmlns:p14="http://schemas.microsoft.com/office/powerpoint/2010/main" val="18303077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34</a:t>
            </a:fld>
            <a:endParaRPr lang="en-US"/>
          </a:p>
        </p:txBody>
      </p:sp>
      <p:sp>
        <p:nvSpPr>
          <p:cNvPr id="9" name="Title 1"/>
          <p:cNvSpPr>
            <a:spLocks noGrp="1"/>
          </p:cNvSpPr>
          <p:nvPr>
            <p:ph type="title"/>
          </p:nvPr>
        </p:nvSpPr>
        <p:spPr>
          <a:xfrm>
            <a:off x="138813" y="780093"/>
            <a:ext cx="8764903" cy="505173"/>
          </a:xfrm>
        </p:spPr>
        <p:txBody>
          <a:bodyPr>
            <a:noAutofit/>
          </a:bodyPr>
          <a:lstStyle/>
          <a:p>
            <a:r>
              <a:rPr lang="en-US" sz="3600" dirty="0"/>
              <a:t>Fix overlaps using PPspliT: Example</a:t>
            </a:r>
          </a:p>
        </p:txBody>
      </p:sp>
      <p:sp>
        <p:nvSpPr>
          <p:cNvPr id="10" name="TextBox 9"/>
          <p:cNvSpPr txBox="1"/>
          <p:nvPr/>
        </p:nvSpPr>
        <p:spPr>
          <a:xfrm>
            <a:off x="153579" y="4437112"/>
            <a:ext cx="8295826" cy="707886"/>
          </a:xfrm>
          <a:prstGeom prst="rect">
            <a:avLst/>
          </a:prstGeom>
          <a:solidFill>
            <a:schemeClr val="tx2">
              <a:lumMod val="20000"/>
              <a:lumOff val="80000"/>
            </a:schemeClr>
          </a:solidFill>
        </p:spPr>
        <p:txBody>
          <a:bodyPr wrap="square" rtlCol="0">
            <a:spAutoFit/>
          </a:bodyPr>
          <a:lstStyle/>
          <a:p>
            <a:r>
              <a:rPr lang="en-US" sz="2000" dirty="0">
                <a:solidFill>
                  <a:srgbClr val="FFC000"/>
                </a:solidFill>
                <a:sym typeface="Wingdings 3"/>
              </a:rPr>
              <a:t> </a:t>
            </a:r>
            <a:r>
              <a:rPr lang="en-US" sz="2000" b="1" dirty="0">
                <a:solidFill>
                  <a:srgbClr val="C00000"/>
                </a:solidFill>
                <a:sym typeface="Wingdings 3"/>
              </a:rPr>
              <a:t>in this example the macro separated the overlaps and </a:t>
            </a:r>
          </a:p>
          <a:p>
            <a:r>
              <a:rPr lang="en-US" sz="2000" b="1" dirty="0">
                <a:solidFill>
                  <a:srgbClr val="C00000"/>
                </a:solidFill>
                <a:sym typeface="Wingdings 3"/>
              </a:rPr>
              <a:t>     split one slide into three</a:t>
            </a:r>
            <a:endParaRPr lang="en-US" sz="2000" b="1" dirty="0">
              <a:solidFill>
                <a:srgbClr val="C00000"/>
              </a:solidFill>
            </a:endParaRPr>
          </a:p>
        </p:txBody>
      </p:sp>
      <p:pic>
        <p:nvPicPr>
          <p:cNvPr id="20" name="Picture 19">
            <a:extLst>
              <a:ext uri="{FF2B5EF4-FFF2-40B4-BE49-F238E27FC236}">
                <a16:creationId xmlns:a16="http://schemas.microsoft.com/office/drawing/2014/main" id="{73853AFF-488A-428F-99FA-345475962194}"/>
              </a:ext>
            </a:extLst>
          </p:cNvPr>
          <p:cNvPicPr>
            <a:picLocks noChangeAspect="1"/>
          </p:cNvPicPr>
          <p:nvPr/>
        </p:nvPicPr>
        <p:blipFill>
          <a:blip r:embed="rId3"/>
          <a:stretch>
            <a:fillRect/>
          </a:stretch>
        </p:blipFill>
        <p:spPr>
          <a:xfrm>
            <a:off x="57016" y="1741430"/>
            <a:ext cx="3883751" cy="2210946"/>
          </a:xfrm>
          <a:prstGeom prst="rect">
            <a:avLst/>
          </a:prstGeom>
        </p:spPr>
      </p:pic>
      <p:grpSp>
        <p:nvGrpSpPr>
          <p:cNvPr id="23" name="Group 22">
            <a:extLst>
              <a:ext uri="{FF2B5EF4-FFF2-40B4-BE49-F238E27FC236}">
                <a16:creationId xmlns:a16="http://schemas.microsoft.com/office/drawing/2014/main" id="{4F4F52A0-0781-460A-AB43-76D3928334DE}"/>
              </a:ext>
            </a:extLst>
          </p:cNvPr>
          <p:cNvGrpSpPr/>
          <p:nvPr/>
        </p:nvGrpSpPr>
        <p:grpSpPr>
          <a:xfrm>
            <a:off x="4165513" y="1362070"/>
            <a:ext cx="4947412" cy="2790735"/>
            <a:chOff x="4165513" y="1362070"/>
            <a:chExt cx="4947412" cy="2790735"/>
          </a:xfrm>
        </p:grpSpPr>
        <p:pic>
          <p:nvPicPr>
            <p:cNvPr id="21" name="Picture 20">
              <a:extLst>
                <a:ext uri="{FF2B5EF4-FFF2-40B4-BE49-F238E27FC236}">
                  <a16:creationId xmlns:a16="http://schemas.microsoft.com/office/drawing/2014/main" id="{1D7E13C2-04A8-43B6-B93B-3B18BF405132}"/>
                </a:ext>
              </a:extLst>
            </p:cNvPr>
            <p:cNvPicPr>
              <a:picLocks noChangeAspect="1"/>
            </p:cNvPicPr>
            <p:nvPr/>
          </p:nvPicPr>
          <p:blipFill>
            <a:blip r:embed="rId4"/>
            <a:stretch>
              <a:fillRect/>
            </a:stretch>
          </p:blipFill>
          <p:spPr>
            <a:xfrm>
              <a:off x="4655927" y="1362070"/>
              <a:ext cx="4456998" cy="2790735"/>
            </a:xfrm>
            <a:prstGeom prst="rect">
              <a:avLst/>
            </a:prstGeom>
          </p:spPr>
        </p:pic>
        <p:sp>
          <p:nvSpPr>
            <p:cNvPr id="22" name="Arrow: Right 21">
              <a:extLst>
                <a:ext uri="{FF2B5EF4-FFF2-40B4-BE49-F238E27FC236}">
                  <a16:creationId xmlns:a16="http://schemas.microsoft.com/office/drawing/2014/main" id="{2A38D780-4BAE-4199-A055-F0F2D5405002}"/>
                </a:ext>
              </a:extLst>
            </p:cNvPr>
            <p:cNvSpPr/>
            <p:nvPr/>
          </p:nvSpPr>
          <p:spPr>
            <a:xfrm>
              <a:off x="4179154" y="2290077"/>
              <a:ext cx="504056" cy="288032"/>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Right 23">
              <a:extLst>
                <a:ext uri="{FF2B5EF4-FFF2-40B4-BE49-F238E27FC236}">
                  <a16:creationId xmlns:a16="http://schemas.microsoft.com/office/drawing/2014/main" id="{F7C45D06-B0FB-4DCA-A56F-30DACB8A0772}"/>
                </a:ext>
              </a:extLst>
            </p:cNvPr>
            <p:cNvSpPr/>
            <p:nvPr/>
          </p:nvSpPr>
          <p:spPr>
            <a:xfrm>
              <a:off x="4179154" y="3700265"/>
              <a:ext cx="504056" cy="288032"/>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E0958AAE-E3D0-4550-8B96-B5173DCE41E3}"/>
                </a:ext>
              </a:extLst>
            </p:cNvPr>
            <p:cNvSpPr/>
            <p:nvPr/>
          </p:nvSpPr>
          <p:spPr>
            <a:xfrm>
              <a:off x="4165513" y="2952161"/>
              <a:ext cx="504056" cy="288032"/>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6">
            <a:extLst>
              <a:ext uri="{FF2B5EF4-FFF2-40B4-BE49-F238E27FC236}">
                <a16:creationId xmlns:a16="http://schemas.microsoft.com/office/drawing/2014/main" id="{A45C561A-24DE-4434-9118-99B17B4C48CB}"/>
              </a:ext>
            </a:extLst>
          </p:cNvPr>
          <p:cNvSpPr txBox="1"/>
          <p:nvPr/>
        </p:nvSpPr>
        <p:spPr>
          <a:xfrm>
            <a:off x="153579" y="5419216"/>
            <a:ext cx="8295826" cy="1015663"/>
          </a:xfrm>
          <a:prstGeom prst="rect">
            <a:avLst/>
          </a:prstGeom>
          <a:solidFill>
            <a:schemeClr val="tx2">
              <a:lumMod val="20000"/>
              <a:lumOff val="80000"/>
            </a:schemeClr>
          </a:solidFill>
        </p:spPr>
        <p:txBody>
          <a:bodyPr wrap="square" rtlCol="0">
            <a:spAutoFit/>
          </a:bodyPr>
          <a:lstStyle/>
          <a:p>
            <a:r>
              <a:rPr lang="en-US" sz="2000" dirty="0">
                <a:solidFill>
                  <a:srgbClr val="FFC000"/>
                </a:solidFill>
              </a:rPr>
              <a:t>►</a:t>
            </a:r>
            <a:r>
              <a:rPr lang="en-US" sz="2000" dirty="0">
                <a:solidFill>
                  <a:srgbClr val="C00000"/>
                </a:solidFill>
              </a:rPr>
              <a:t> </a:t>
            </a:r>
            <a:r>
              <a:rPr lang="en-US" sz="2000" b="1" dirty="0"/>
              <a:t>save the </a:t>
            </a:r>
            <a:r>
              <a:rPr lang="en-US" sz="2000" b="1" dirty="0">
                <a:sym typeface="Wingdings 3"/>
              </a:rPr>
              <a:t>split slides as </a:t>
            </a:r>
            <a:r>
              <a:rPr lang="en-US" sz="2000" b="1" dirty="0">
                <a:solidFill>
                  <a:srgbClr val="C00000"/>
                </a:solidFill>
                <a:sym typeface="Wingdings 3"/>
              </a:rPr>
              <a:t>&lt;filename&gt;_TALK_split.pptx</a:t>
            </a:r>
          </a:p>
          <a:p>
            <a:r>
              <a:rPr lang="en-US" sz="2000" b="1" dirty="0">
                <a:sym typeface="Wingdings 3"/>
              </a:rPr>
              <a:t>and do not forget to upload it to the SPMS as well as the converted PDF file</a:t>
            </a:r>
          </a:p>
        </p:txBody>
      </p:sp>
    </p:spTree>
    <p:extLst>
      <p:ext uri="{BB962C8B-B14F-4D97-AF65-F5344CB8AC3E}">
        <p14:creationId xmlns:p14="http://schemas.microsoft.com/office/powerpoint/2010/main" val="16160353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35</a:t>
            </a:fld>
            <a:endParaRPr lang="en-US"/>
          </a:p>
        </p:txBody>
      </p:sp>
      <p:pic>
        <p:nvPicPr>
          <p:cNvPr id="6" name="Picture 5" descr="C:\Users\mpymax\AppData\Local\Microsoft\Windows\Temporary Internet Files\Content.IE5\HPOXH217\thinkingman[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3848" y="3501008"/>
            <a:ext cx="2496197" cy="2088232"/>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4BF49DB4-8DDC-4CF4-AA87-119B71B4B2B4}"/>
              </a:ext>
            </a:extLst>
          </p:cNvPr>
          <p:cNvSpPr txBox="1">
            <a:spLocks/>
          </p:cNvSpPr>
          <p:nvPr/>
        </p:nvSpPr>
        <p:spPr>
          <a:xfrm>
            <a:off x="311486" y="980728"/>
            <a:ext cx="8725010" cy="2163146"/>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a:t>
            </a:r>
          </a:p>
          <a:p>
            <a:r>
              <a:rPr lang="en-US" sz="4800" dirty="0">
                <a:solidFill>
                  <a:schemeClr val="bg2">
                    <a:lumMod val="50000"/>
                  </a:schemeClr>
                </a:solidFill>
              </a:rPr>
              <a:t>How to convert PowerPoint slides to PDF?</a:t>
            </a:r>
          </a:p>
        </p:txBody>
      </p:sp>
    </p:spTree>
    <p:extLst>
      <p:ext uri="{BB962C8B-B14F-4D97-AF65-F5344CB8AC3E}">
        <p14:creationId xmlns:p14="http://schemas.microsoft.com/office/powerpoint/2010/main" val="17475269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65703D8-017D-4CC9-AC53-3FD119BB033F}"/>
              </a:ext>
            </a:extLst>
          </p:cNvPr>
          <p:cNvSpPr/>
          <p:nvPr/>
        </p:nvSpPr>
        <p:spPr>
          <a:xfrm>
            <a:off x="343703" y="3596174"/>
            <a:ext cx="7745288" cy="792088"/>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59DE6EB8-52AB-45EA-A660-3E1EBFA72987}" type="slidenum">
              <a:rPr lang="en-US" smtClean="0"/>
              <a:t>36</a:t>
            </a:fld>
            <a:endParaRPr lang="en-US"/>
          </a:p>
        </p:txBody>
      </p:sp>
      <p:sp>
        <p:nvSpPr>
          <p:cNvPr id="9" name="Title 1"/>
          <p:cNvSpPr>
            <a:spLocks noGrp="1"/>
          </p:cNvSpPr>
          <p:nvPr>
            <p:ph type="title"/>
          </p:nvPr>
        </p:nvSpPr>
        <p:spPr>
          <a:xfrm>
            <a:off x="301717" y="1196752"/>
            <a:ext cx="8784976" cy="494928"/>
          </a:xfrm>
        </p:spPr>
        <p:txBody>
          <a:bodyPr>
            <a:noAutofit/>
          </a:bodyPr>
          <a:lstStyle/>
          <a:p>
            <a:r>
              <a:rPr lang="en-US" sz="3600" dirty="0"/>
              <a:t>Processing Slides: how to convert PPT to PDF</a:t>
            </a:r>
          </a:p>
        </p:txBody>
      </p:sp>
      <p:sp>
        <p:nvSpPr>
          <p:cNvPr id="12" name="TextBox 11"/>
          <p:cNvSpPr txBox="1"/>
          <p:nvPr/>
        </p:nvSpPr>
        <p:spPr>
          <a:xfrm>
            <a:off x="323528" y="2276872"/>
            <a:ext cx="8640960" cy="3908762"/>
          </a:xfrm>
          <a:prstGeom prst="rect">
            <a:avLst/>
          </a:prstGeom>
          <a:noFill/>
        </p:spPr>
        <p:txBody>
          <a:bodyPr wrap="square" rtlCol="0">
            <a:spAutoFit/>
          </a:bodyPr>
          <a:lstStyle/>
          <a:p>
            <a:r>
              <a:rPr lang="en-US" sz="2800" dirty="0">
                <a:sym typeface="Wingdings 3"/>
              </a:rPr>
              <a:t>There are different ways to convert the PPT slides to PDF – but there is </a:t>
            </a:r>
            <a:r>
              <a:rPr lang="en-US" sz="2800" b="1" dirty="0">
                <a:solidFill>
                  <a:srgbClr val="C00000"/>
                </a:solidFill>
                <a:sym typeface="Wingdings 3"/>
              </a:rPr>
              <a:t>only one way recommended</a:t>
            </a:r>
            <a:r>
              <a:rPr lang="en-US" sz="2800" dirty="0">
                <a:solidFill>
                  <a:srgbClr val="C00000"/>
                </a:solidFill>
                <a:sym typeface="Wingdings 3"/>
              </a:rPr>
              <a:t>:</a:t>
            </a:r>
          </a:p>
          <a:p>
            <a:endParaRPr lang="en-US" sz="800" dirty="0">
              <a:sym typeface="Wingdings 3"/>
            </a:endParaRPr>
          </a:p>
          <a:p>
            <a:endParaRPr lang="en-US" sz="2800" dirty="0">
              <a:solidFill>
                <a:srgbClr val="FFC000"/>
              </a:solidFill>
              <a:sym typeface="Wingdings 3"/>
            </a:endParaRPr>
          </a:p>
          <a:p>
            <a:r>
              <a:rPr lang="en-US" sz="2800" dirty="0">
                <a:solidFill>
                  <a:srgbClr val="FFC000"/>
                </a:solidFill>
                <a:sym typeface="Wingdings 3"/>
              </a:rPr>
              <a:t> </a:t>
            </a:r>
            <a:r>
              <a:rPr lang="en-US" sz="2800" dirty="0">
                <a:solidFill>
                  <a:srgbClr val="C00000"/>
                </a:solidFill>
                <a:sym typeface="Wingdings 3"/>
              </a:rPr>
              <a:t>print the slides to the Adobe PDF printer</a:t>
            </a:r>
          </a:p>
          <a:p>
            <a:endParaRPr lang="en-US" sz="2800" dirty="0">
              <a:solidFill>
                <a:srgbClr val="FFC000"/>
              </a:solidFill>
              <a:sym typeface="Wingdings 3"/>
            </a:endParaRPr>
          </a:p>
          <a:p>
            <a:endParaRPr lang="en-US" sz="2800" dirty="0">
              <a:solidFill>
                <a:schemeClr val="bg1">
                  <a:lumMod val="75000"/>
                </a:schemeClr>
              </a:solidFill>
              <a:sym typeface="Wingdings 3"/>
            </a:endParaRPr>
          </a:p>
          <a:p>
            <a:r>
              <a:rPr lang="en-US" sz="2400" dirty="0">
                <a:solidFill>
                  <a:srgbClr val="C00000"/>
                </a:solidFill>
                <a:sym typeface="Wingdings 3"/>
              </a:rPr>
              <a:t>Not recommended:</a:t>
            </a:r>
          </a:p>
          <a:p>
            <a:r>
              <a:rPr lang="en-US" sz="2400" dirty="0">
                <a:solidFill>
                  <a:schemeClr val="bg1">
                    <a:lumMod val="75000"/>
                  </a:schemeClr>
                </a:solidFill>
                <a:sym typeface="Wingdings 3"/>
              </a:rPr>
              <a:t></a:t>
            </a:r>
            <a:r>
              <a:rPr lang="en-US" sz="2400" dirty="0">
                <a:solidFill>
                  <a:srgbClr val="FFC000"/>
                </a:solidFill>
                <a:sym typeface="Wingdings 3"/>
              </a:rPr>
              <a:t> </a:t>
            </a:r>
            <a:r>
              <a:rPr lang="en-US" sz="2400" dirty="0">
                <a:solidFill>
                  <a:schemeClr val="bg1">
                    <a:lumMod val="75000"/>
                  </a:schemeClr>
                </a:solidFill>
                <a:sym typeface="Wingdings 3"/>
              </a:rPr>
              <a:t>save as type PDF directly from PowerPoint</a:t>
            </a:r>
          </a:p>
          <a:p>
            <a:r>
              <a:rPr lang="en-US" sz="2400" dirty="0">
                <a:solidFill>
                  <a:schemeClr val="bg1">
                    <a:lumMod val="75000"/>
                  </a:schemeClr>
                </a:solidFill>
                <a:sym typeface="Wingdings 3"/>
              </a:rPr>
              <a:t></a:t>
            </a:r>
            <a:r>
              <a:rPr lang="en-US" sz="2400" dirty="0">
                <a:solidFill>
                  <a:srgbClr val="FFC000"/>
                </a:solidFill>
                <a:sym typeface="Wingdings 3"/>
              </a:rPr>
              <a:t> </a:t>
            </a:r>
            <a:r>
              <a:rPr lang="en-US" sz="2400" dirty="0">
                <a:solidFill>
                  <a:schemeClr val="bg1">
                    <a:lumMod val="75000"/>
                  </a:schemeClr>
                </a:solidFill>
                <a:sym typeface="Wingdings 3"/>
              </a:rPr>
              <a:t>create PDF using Acrobat PDFMaker</a:t>
            </a:r>
          </a:p>
        </p:txBody>
      </p:sp>
      <p:sp>
        <p:nvSpPr>
          <p:cNvPr id="6" name="TextBox 5">
            <a:extLst>
              <a:ext uri="{FF2B5EF4-FFF2-40B4-BE49-F238E27FC236}">
                <a16:creationId xmlns:a16="http://schemas.microsoft.com/office/drawing/2014/main" id="{0120875E-3ACE-426C-ABC6-BF924572FFAA}"/>
              </a:ext>
            </a:extLst>
          </p:cNvPr>
          <p:cNvSpPr txBox="1"/>
          <p:nvPr/>
        </p:nvSpPr>
        <p:spPr>
          <a:xfrm>
            <a:off x="343703" y="4388262"/>
            <a:ext cx="8947602" cy="523220"/>
          </a:xfrm>
          <a:prstGeom prst="rect">
            <a:avLst/>
          </a:prstGeom>
          <a:noFill/>
        </p:spPr>
        <p:txBody>
          <a:bodyPr wrap="square" rtlCol="0">
            <a:spAutoFit/>
          </a:bodyPr>
          <a:lstStyle/>
          <a:p>
            <a:r>
              <a:rPr lang="en-US" sz="2800" dirty="0">
                <a:solidFill>
                  <a:srgbClr val="FFC000"/>
                </a:solidFill>
                <a:sym typeface="Wingdings 3"/>
              </a:rPr>
              <a:t> </a:t>
            </a:r>
            <a:r>
              <a:rPr lang="en-US" sz="2800" dirty="0">
                <a:sym typeface="Wingdings 3"/>
              </a:rPr>
              <a:t>only this way makes sure to embed all fonts</a:t>
            </a:r>
            <a:endParaRPr lang="en-US" sz="2800" dirty="0"/>
          </a:p>
        </p:txBody>
      </p:sp>
    </p:spTree>
    <p:extLst>
      <p:ext uri="{BB962C8B-B14F-4D97-AF65-F5344CB8AC3E}">
        <p14:creationId xmlns:p14="http://schemas.microsoft.com/office/powerpoint/2010/main" val="40371498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37</a:t>
            </a:fld>
            <a:endParaRPr lang="en-US"/>
          </a:p>
        </p:txBody>
      </p:sp>
      <p:sp>
        <p:nvSpPr>
          <p:cNvPr id="7" name="Title 1">
            <a:extLst>
              <a:ext uri="{FF2B5EF4-FFF2-40B4-BE49-F238E27FC236}">
                <a16:creationId xmlns:a16="http://schemas.microsoft.com/office/drawing/2014/main" id="{AC8FE5D5-162F-4054-9FC7-6DD5244843D7}"/>
              </a:ext>
            </a:extLst>
          </p:cNvPr>
          <p:cNvSpPr txBox="1">
            <a:spLocks/>
          </p:cNvSpPr>
          <p:nvPr/>
        </p:nvSpPr>
        <p:spPr>
          <a:xfrm>
            <a:off x="323528" y="1916832"/>
            <a:ext cx="8725010" cy="2332789"/>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a:t>
            </a:r>
          </a:p>
          <a:p>
            <a:r>
              <a:rPr lang="en-US" sz="4800" dirty="0">
                <a:solidFill>
                  <a:schemeClr val="bg2">
                    <a:lumMod val="50000"/>
                  </a:schemeClr>
                </a:solidFill>
              </a:rPr>
              <a:t>How to adjust the slides format</a:t>
            </a:r>
          </a:p>
        </p:txBody>
      </p:sp>
    </p:spTree>
    <p:extLst>
      <p:ext uri="{BB962C8B-B14F-4D97-AF65-F5344CB8AC3E}">
        <p14:creationId xmlns:p14="http://schemas.microsoft.com/office/powerpoint/2010/main" val="21402983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0195" y="780319"/>
            <a:ext cx="8640960" cy="707886"/>
          </a:xfrm>
          <a:prstGeom prst="rect">
            <a:avLst/>
          </a:prstGeom>
          <a:noFill/>
        </p:spPr>
        <p:txBody>
          <a:bodyPr wrap="square" rtlCol="0">
            <a:spAutoFit/>
          </a:bodyPr>
          <a:lstStyle/>
          <a:p>
            <a:r>
              <a:rPr lang="en-US" sz="4000" dirty="0">
                <a:solidFill>
                  <a:schemeClr val="tx2"/>
                </a:solidFill>
                <a:latin typeface="+mj-lt"/>
              </a:rPr>
              <a:t>Processing slides: </a:t>
            </a:r>
            <a:r>
              <a:rPr lang="en-US" sz="4000" b="1" dirty="0">
                <a:solidFill>
                  <a:schemeClr val="tx2"/>
                </a:solidFill>
                <a:latin typeface="+mj-lt"/>
              </a:rPr>
              <a:t>different formats</a:t>
            </a:r>
          </a:p>
        </p:txBody>
      </p:sp>
      <p:sp>
        <p:nvSpPr>
          <p:cNvPr id="15" name="Slide Number Placeholder 14"/>
          <p:cNvSpPr>
            <a:spLocks noGrp="1"/>
          </p:cNvSpPr>
          <p:nvPr>
            <p:ph type="sldNum" sz="quarter" idx="12"/>
          </p:nvPr>
        </p:nvSpPr>
        <p:spPr/>
        <p:txBody>
          <a:bodyPr/>
          <a:lstStyle/>
          <a:p>
            <a:fld id="{34271803-358A-45E9-8FCD-ACB4343398DA}" type="slidenum">
              <a:rPr lang="en-US" smtClean="0"/>
              <a:t>38</a:t>
            </a:fld>
            <a:endParaRPr lang="en-US"/>
          </a:p>
        </p:txBody>
      </p:sp>
      <p:pic>
        <p:nvPicPr>
          <p:cNvPr id="307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8677" y="1921614"/>
            <a:ext cx="2648834" cy="1511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41089" y="1919741"/>
            <a:ext cx="2623549" cy="151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12" y="1952634"/>
            <a:ext cx="2466925" cy="1508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244609" y="1571380"/>
            <a:ext cx="8574396" cy="369332"/>
          </a:xfrm>
          <a:prstGeom prst="rect">
            <a:avLst/>
          </a:prstGeom>
          <a:noFill/>
        </p:spPr>
        <p:txBody>
          <a:bodyPr wrap="square" rtlCol="0">
            <a:spAutoFit/>
          </a:bodyPr>
          <a:lstStyle/>
          <a:p>
            <a:r>
              <a:rPr lang="en-US" dirty="0">
                <a:solidFill>
                  <a:srgbClr val="FF0000"/>
                </a:solidFill>
              </a:rPr>
              <a:t>   Standard (4:3)                            Widescreen (16:9)                          Custom Slide Size</a:t>
            </a:r>
          </a:p>
        </p:txBody>
      </p:sp>
      <p:sp>
        <p:nvSpPr>
          <p:cNvPr id="20" name="TextBox 19"/>
          <p:cNvSpPr txBox="1"/>
          <p:nvPr/>
        </p:nvSpPr>
        <p:spPr>
          <a:xfrm>
            <a:off x="94843" y="3737547"/>
            <a:ext cx="6292492" cy="400110"/>
          </a:xfrm>
          <a:prstGeom prst="rect">
            <a:avLst/>
          </a:prstGeom>
          <a:noFill/>
        </p:spPr>
        <p:txBody>
          <a:bodyPr wrap="none" rtlCol="0">
            <a:spAutoFit/>
          </a:bodyPr>
          <a:lstStyle/>
          <a:p>
            <a:r>
              <a:rPr lang="en-US" sz="2000" b="1" dirty="0">
                <a:solidFill>
                  <a:srgbClr val="FFC000"/>
                </a:solidFill>
                <a:sym typeface="Wingdings 3"/>
              </a:rPr>
              <a:t></a:t>
            </a:r>
            <a:r>
              <a:rPr lang="en-US" sz="2000" b="1" dirty="0">
                <a:sym typeface="Wingdings 3"/>
              </a:rPr>
              <a:t> to check the format </a:t>
            </a:r>
            <a:r>
              <a:rPr lang="en-US" sz="2000" b="1" dirty="0">
                <a:sym typeface="Wingdings" panose="05000000000000000000" pitchFamily="2" charset="2"/>
              </a:rPr>
              <a:t> select </a:t>
            </a:r>
            <a:r>
              <a:rPr lang="en-US" sz="2000" b="1" dirty="0">
                <a:sym typeface="Wingdings 3"/>
              </a:rPr>
              <a:t>Design </a:t>
            </a:r>
            <a:r>
              <a:rPr lang="en-US" sz="2000" b="1" dirty="0">
                <a:sym typeface="Wingdings" panose="05000000000000000000" pitchFamily="2" charset="2"/>
              </a:rPr>
              <a:t> Slide Size</a:t>
            </a:r>
            <a:endParaRPr lang="en-US" sz="2000" b="1" dirty="0"/>
          </a:p>
        </p:txBody>
      </p:sp>
      <p:pic>
        <p:nvPicPr>
          <p:cNvPr id="7" name="Picture 6">
            <a:extLst>
              <a:ext uri="{FF2B5EF4-FFF2-40B4-BE49-F238E27FC236}">
                <a16:creationId xmlns:a16="http://schemas.microsoft.com/office/drawing/2014/main" id="{88806BC8-3032-438D-B9A5-5F650D06FB56}"/>
              </a:ext>
            </a:extLst>
          </p:cNvPr>
          <p:cNvPicPr>
            <a:picLocks noChangeAspect="1"/>
          </p:cNvPicPr>
          <p:nvPr/>
        </p:nvPicPr>
        <p:blipFill>
          <a:blip r:embed="rId6"/>
          <a:stretch>
            <a:fillRect/>
          </a:stretch>
        </p:blipFill>
        <p:spPr>
          <a:xfrm>
            <a:off x="114086" y="4207588"/>
            <a:ext cx="5846411" cy="1220973"/>
          </a:xfrm>
          <a:prstGeom prst="rect">
            <a:avLst/>
          </a:prstGeom>
        </p:spPr>
      </p:pic>
      <p:sp>
        <p:nvSpPr>
          <p:cNvPr id="27" name="TextBox 26">
            <a:extLst>
              <a:ext uri="{FF2B5EF4-FFF2-40B4-BE49-F238E27FC236}">
                <a16:creationId xmlns:a16="http://schemas.microsoft.com/office/drawing/2014/main" id="{B4368437-949A-44E1-BDD1-B151EBA6B64B}"/>
              </a:ext>
            </a:extLst>
          </p:cNvPr>
          <p:cNvSpPr txBox="1"/>
          <p:nvPr/>
        </p:nvSpPr>
        <p:spPr>
          <a:xfrm>
            <a:off x="0" y="5677571"/>
            <a:ext cx="4298806" cy="1015663"/>
          </a:xfrm>
          <a:prstGeom prst="rect">
            <a:avLst/>
          </a:prstGeom>
          <a:noFill/>
        </p:spPr>
        <p:txBody>
          <a:bodyPr wrap="none" rtlCol="0">
            <a:spAutoFit/>
          </a:bodyPr>
          <a:lstStyle/>
          <a:p>
            <a:r>
              <a:rPr lang="en-US" sz="2000" b="1" dirty="0">
                <a:solidFill>
                  <a:srgbClr val="FFC000"/>
                </a:solidFill>
                <a:sym typeface="Wingdings 3"/>
              </a:rPr>
              <a:t> </a:t>
            </a:r>
            <a:r>
              <a:rPr lang="en-US" sz="2000" dirty="0">
                <a:sym typeface="Wingdings 3"/>
              </a:rPr>
              <a:t>the slide size is highlighted in grey,</a:t>
            </a:r>
          </a:p>
          <a:p>
            <a:r>
              <a:rPr lang="en-US" sz="2000" dirty="0">
                <a:sym typeface="Wingdings 3"/>
              </a:rPr>
              <a:t>if not, click on </a:t>
            </a:r>
            <a:r>
              <a:rPr lang="en-US" sz="2000" b="1" dirty="0">
                <a:solidFill>
                  <a:schemeClr val="bg2">
                    <a:lumMod val="50000"/>
                  </a:schemeClr>
                </a:solidFill>
                <a:sym typeface="Wingdings 3"/>
              </a:rPr>
              <a:t>Custom Slide Size </a:t>
            </a:r>
            <a:r>
              <a:rPr lang="en-US" sz="2000" dirty="0">
                <a:sym typeface="Wingdings 3"/>
              </a:rPr>
              <a:t>to</a:t>
            </a:r>
          </a:p>
          <a:p>
            <a:r>
              <a:rPr lang="en-US" sz="2000" dirty="0">
                <a:sym typeface="Wingdings 3"/>
              </a:rPr>
              <a:t>get the size</a:t>
            </a:r>
            <a:endParaRPr lang="en-US" sz="2000" dirty="0"/>
          </a:p>
        </p:txBody>
      </p:sp>
      <p:pic>
        <p:nvPicPr>
          <p:cNvPr id="22" name="Picture 21">
            <a:extLst>
              <a:ext uri="{FF2B5EF4-FFF2-40B4-BE49-F238E27FC236}">
                <a16:creationId xmlns:a16="http://schemas.microsoft.com/office/drawing/2014/main" id="{2BA3B9FA-DBA4-4A77-9C56-4C04B9EF7F13}"/>
              </a:ext>
            </a:extLst>
          </p:cNvPr>
          <p:cNvPicPr>
            <a:picLocks noChangeAspect="1"/>
          </p:cNvPicPr>
          <p:nvPr/>
        </p:nvPicPr>
        <p:blipFill>
          <a:blip r:embed="rId7"/>
          <a:stretch>
            <a:fillRect/>
          </a:stretch>
        </p:blipFill>
        <p:spPr>
          <a:xfrm>
            <a:off x="6516216" y="3952313"/>
            <a:ext cx="1657350" cy="1905000"/>
          </a:xfrm>
          <a:prstGeom prst="rect">
            <a:avLst/>
          </a:prstGeom>
        </p:spPr>
      </p:pic>
      <p:cxnSp>
        <p:nvCxnSpPr>
          <p:cNvPr id="26" name="Straight Arrow Connector 25">
            <a:extLst>
              <a:ext uri="{FF2B5EF4-FFF2-40B4-BE49-F238E27FC236}">
                <a16:creationId xmlns:a16="http://schemas.microsoft.com/office/drawing/2014/main" id="{99AB1FFB-BD87-4BC4-AF0D-0FD8018B3F7E}"/>
              </a:ext>
            </a:extLst>
          </p:cNvPr>
          <p:cNvCxnSpPr>
            <a:cxnSpLocks/>
            <a:stCxn id="27" idx="3"/>
            <a:endCxn id="22" idx="1"/>
          </p:cNvCxnSpPr>
          <p:nvPr/>
        </p:nvCxnSpPr>
        <p:spPr>
          <a:xfrm flipV="1">
            <a:off x="4298806" y="4904813"/>
            <a:ext cx="2217410" cy="1280590"/>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3534085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4271803-358A-45E9-8FCD-ACB4343398DA}" type="slidenum">
              <a:rPr lang="en-US" smtClean="0"/>
              <a:t>39</a:t>
            </a:fld>
            <a:endParaRPr lang="en-US"/>
          </a:p>
        </p:txBody>
      </p:sp>
      <p:sp>
        <p:nvSpPr>
          <p:cNvPr id="10" name="TextBox 9">
            <a:extLst>
              <a:ext uri="{FF2B5EF4-FFF2-40B4-BE49-F238E27FC236}">
                <a16:creationId xmlns:a16="http://schemas.microsoft.com/office/drawing/2014/main" id="{493AE17F-DF75-4C8E-8772-3278D8EFB5A0}"/>
              </a:ext>
            </a:extLst>
          </p:cNvPr>
          <p:cNvSpPr txBox="1"/>
          <p:nvPr/>
        </p:nvSpPr>
        <p:spPr>
          <a:xfrm>
            <a:off x="43590" y="391296"/>
            <a:ext cx="8640960" cy="707886"/>
          </a:xfrm>
          <a:prstGeom prst="rect">
            <a:avLst/>
          </a:prstGeom>
          <a:noFill/>
        </p:spPr>
        <p:txBody>
          <a:bodyPr wrap="square" rtlCol="0">
            <a:spAutoFit/>
          </a:bodyPr>
          <a:lstStyle/>
          <a:p>
            <a:r>
              <a:rPr lang="en-US" sz="4000" dirty="0">
                <a:solidFill>
                  <a:schemeClr val="tx2"/>
                </a:solidFill>
                <a:latin typeface="+mj-lt"/>
              </a:rPr>
              <a:t>Processing slides: </a:t>
            </a:r>
            <a:r>
              <a:rPr lang="en-US" sz="4000" b="1" dirty="0">
                <a:solidFill>
                  <a:schemeClr val="tx2"/>
                </a:solidFill>
                <a:latin typeface="+mj-lt"/>
              </a:rPr>
              <a:t>Standard format (4:3)</a:t>
            </a:r>
          </a:p>
        </p:txBody>
      </p:sp>
      <p:sp>
        <p:nvSpPr>
          <p:cNvPr id="15" name="TextBox 14">
            <a:extLst>
              <a:ext uri="{FF2B5EF4-FFF2-40B4-BE49-F238E27FC236}">
                <a16:creationId xmlns:a16="http://schemas.microsoft.com/office/drawing/2014/main" id="{068417F9-0CF0-42E0-A104-984ADBCA8B37}"/>
              </a:ext>
            </a:extLst>
          </p:cNvPr>
          <p:cNvSpPr txBox="1"/>
          <p:nvPr/>
        </p:nvSpPr>
        <p:spPr>
          <a:xfrm>
            <a:off x="117607" y="1087971"/>
            <a:ext cx="8473795" cy="400110"/>
          </a:xfrm>
          <a:prstGeom prst="rect">
            <a:avLst/>
          </a:prstGeom>
          <a:noFill/>
        </p:spPr>
        <p:txBody>
          <a:bodyPr wrap="none" rtlCol="0">
            <a:spAutoFit/>
          </a:bodyPr>
          <a:lstStyle/>
          <a:p>
            <a:r>
              <a:rPr lang="en-US" sz="2000" b="1" dirty="0">
                <a:solidFill>
                  <a:srgbClr val="C00000"/>
                </a:solidFill>
                <a:sym typeface="Wingdings 3"/>
              </a:rPr>
              <a:t> </a:t>
            </a:r>
            <a:r>
              <a:rPr lang="en-US" sz="2000" b="1" dirty="0">
                <a:sym typeface="Wingdings 3"/>
              </a:rPr>
              <a:t>Print the slides</a:t>
            </a:r>
            <a:r>
              <a:rPr lang="en-US" sz="2000" dirty="0">
                <a:sym typeface="Wingdings 3"/>
              </a:rPr>
              <a:t> to the Adobe PDF printer and modify Printer Properties:</a:t>
            </a:r>
            <a:endParaRPr lang="en-US" sz="2000" dirty="0"/>
          </a:p>
        </p:txBody>
      </p:sp>
      <p:sp>
        <p:nvSpPr>
          <p:cNvPr id="20" name="Rounded Rectangle 1">
            <a:extLst>
              <a:ext uri="{FF2B5EF4-FFF2-40B4-BE49-F238E27FC236}">
                <a16:creationId xmlns:a16="http://schemas.microsoft.com/office/drawing/2014/main" id="{6021B627-1801-4434-8A38-E6A0415F1825}"/>
              </a:ext>
            </a:extLst>
          </p:cNvPr>
          <p:cNvSpPr/>
          <p:nvPr/>
        </p:nvSpPr>
        <p:spPr>
          <a:xfrm>
            <a:off x="4388622" y="3764764"/>
            <a:ext cx="2999782" cy="21602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DCB0BDFD-F9CA-4DBF-B2EC-156EF7A62826}"/>
              </a:ext>
            </a:extLst>
          </p:cNvPr>
          <p:cNvGrpSpPr/>
          <p:nvPr/>
        </p:nvGrpSpPr>
        <p:grpSpPr>
          <a:xfrm>
            <a:off x="126653" y="1508305"/>
            <a:ext cx="8091881" cy="4476719"/>
            <a:chOff x="323528" y="1294195"/>
            <a:chExt cx="8091881" cy="4476719"/>
          </a:xfrm>
        </p:grpSpPr>
        <p:pic>
          <p:nvPicPr>
            <p:cNvPr id="14" name="Picture 13">
              <a:extLst>
                <a:ext uri="{FF2B5EF4-FFF2-40B4-BE49-F238E27FC236}">
                  <a16:creationId xmlns:a16="http://schemas.microsoft.com/office/drawing/2014/main" id="{E04B4C3B-0213-4630-900A-3A635E8FACB6}"/>
                </a:ext>
              </a:extLst>
            </p:cNvPr>
            <p:cNvPicPr>
              <a:picLocks noChangeAspect="1"/>
            </p:cNvPicPr>
            <p:nvPr/>
          </p:nvPicPr>
          <p:blipFill>
            <a:blip r:embed="rId2"/>
            <a:stretch>
              <a:fillRect/>
            </a:stretch>
          </p:blipFill>
          <p:spPr>
            <a:xfrm>
              <a:off x="323528" y="1294195"/>
              <a:ext cx="8091881" cy="4476719"/>
            </a:xfrm>
            <a:prstGeom prst="rect">
              <a:avLst/>
            </a:prstGeom>
          </p:spPr>
        </p:pic>
        <p:sp>
          <p:nvSpPr>
            <p:cNvPr id="17" name="Right Arrow Callout 10">
              <a:extLst>
                <a:ext uri="{FF2B5EF4-FFF2-40B4-BE49-F238E27FC236}">
                  <a16:creationId xmlns:a16="http://schemas.microsoft.com/office/drawing/2014/main" id="{5A92F04B-B33D-4AB3-8108-E5DB3A0CF0F5}"/>
                </a:ext>
              </a:extLst>
            </p:cNvPr>
            <p:cNvSpPr/>
            <p:nvPr/>
          </p:nvSpPr>
          <p:spPr>
            <a:xfrm>
              <a:off x="2699792" y="3645024"/>
              <a:ext cx="1512168" cy="504056"/>
            </a:xfrm>
            <a:prstGeom prst="rightArrowCallou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
              <a:extLst>
                <a:ext uri="{FF2B5EF4-FFF2-40B4-BE49-F238E27FC236}">
                  <a16:creationId xmlns:a16="http://schemas.microsoft.com/office/drawing/2014/main" id="{8F84C263-7D5B-467B-9C71-01303BA325C2}"/>
                </a:ext>
              </a:extLst>
            </p:cNvPr>
            <p:cNvSpPr/>
            <p:nvPr/>
          </p:nvSpPr>
          <p:spPr>
            <a:xfrm>
              <a:off x="5420461" y="3002144"/>
              <a:ext cx="2016224" cy="28803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F0887500-C0C9-4817-B812-078626FB5D39}"/>
                </a:ext>
              </a:extLst>
            </p:cNvPr>
            <p:cNvSpPr txBox="1"/>
            <p:nvPr/>
          </p:nvSpPr>
          <p:spPr>
            <a:xfrm>
              <a:off x="7156699" y="4285229"/>
              <a:ext cx="1231876" cy="307777"/>
            </a:xfrm>
            <a:prstGeom prst="rect">
              <a:avLst/>
            </a:prstGeom>
            <a:noFill/>
          </p:spPr>
          <p:txBody>
            <a:bodyPr wrap="none" rtlCol="0">
              <a:spAutoFit/>
            </a:bodyPr>
            <a:lstStyle/>
            <a:p>
              <a:r>
                <a:rPr lang="en-US" sz="1400" dirty="0">
                  <a:solidFill>
                    <a:srgbClr val="C00000"/>
                  </a:solidFill>
                </a:rPr>
                <a:t>uncheck here</a:t>
              </a:r>
            </a:p>
          </p:txBody>
        </p:sp>
        <p:sp>
          <p:nvSpPr>
            <p:cNvPr id="22" name="TextBox 21">
              <a:extLst>
                <a:ext uri="{FF2B5EF4-FFF2-40B4-BE49-F238E27FC236}">
                  <a16:creationId xmlns:a16="http://schemas.microsoft.com/office/drawing/2014/main" id="{5B9AC3B5-6509-4BBC-B801-141302E38B50}"/>
                </a:ext>
              </a:extLst>
            </p:cNvPr>
            <p:cNvSpPr txBox="1"/>
            <p:nvPr/>
          </p:nvSpPr>
          <p:spPr>
            <a:xfrm>
              <a:off x="6428573" y="4771312"/>
              <a:ext cx="1291316" cy="307777"/>
            </a:xfrm>
            <a:prstGeom prst="rect">
              <a:avLst/>
            </a:prstGeom>
            <a:noFill/>
          </p:spPr>
          <p:txBody>
            <a:bodyPr wrap="none" rtlCol="0">
              <a:spAutoFit/>
            </a:bodyPr>
            <a:lstStyle/>
            <a:p>
              <a:r>
                <a:rPr lang="en-US" sz="1400" dirty="0">
                  <a:solidFill>
                    <a:srgbClr val="C00000"/>
                  </a:solidFill>
                </a:rPr>
                <a:t>check this box</a:t>
              </a:r>
            </a:p>
          </p:txBody>
        </p:sp>
        <p:sp>
          <p:nvSpPr>
            <p:cNvPr id="23" name="Left Arrow 4">
              <a:extLst>
                <a:ext uri="{FF2B5EF4-FFF2-40B4-BE49-F238E27FC236}">
                  <a16:creationId xmlns:a16="http://schemas.microsoft.com/office/drawing/2014/main" id="{9B1B4226-2BE3-4E7C-B40C-42C09B543F94}"/>
                </a:ext>
              </a:extLst>
            </p:cNvPr>
            <p:cNvSpPr/>
            <p:nvPr/>
          </p:nvSpPr>
          <p:spPr>
            <a:xfrm>
              <a:off x="5888513" y="4817189"/>
              <a:ext cx="540060" cy="216024"/>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9">
              <a:extLst>
                <a:ext uri="{FF2B5EF4-FFF2-40B4-BE49-F238E27FC236}">
                  <a16:creationId xmlns:a16="http://schemas.microsoft.com/office/drawing/2014/main" id="{83097897-9013-4A32-9DF9-95C067FA490F}"/>
                </a:ext>
              </a:extLst>
            </p:cNvPr>
            <p:cNvSpPr/>
            <p:nvPr/>
          </p:nvSpPr>
          <p:spPr>
            <a:xfrm>
              <a:off x="6622034" y="4362024"/>
              <a:ext cx="540060" cy="216024"/>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D66A04DA-C978-43EB-B0EB-F59CC15B2C4D}"/>
              </a:ext>
            </a:extLst>
          </p:cNvPr>
          <p:cNvSpPr txBox="1"/>
          <p:nvPr/>
        </p:nvSpPr>
        <p:spPr>
          <a:xfrm>
            <a:off x="-20093" y="6056311"/>
            <a:ext cx="8385372" cy="646331"/>
          </a:xfrm>
          <a:prstGeom prst="rect">
            <a:avLst/>
          </a:prstGeom>
          <a:noFill/>
        </p:spPr>
        <p:txBody>
          <a:bodyPr wrap="none" rtlCol="0">
            <a:spAutoFit/>
          </a:bodyPr>
          <a:lstStyle/>
          <a:p>
            <a:r>
              <a:rPr lang="en-US" b="1" dirty="0">
                <a:solidFill>
                  <a:srgbClr val="FFC000"/>
                </a:solidFill>
                <a:sym typeface="Wingdings 3"/>
              </a:rPr>
              <a:t></a:t>
            </a:r>
            <a:r>
              <a:rPr lang="en-US" b="1" dirty="0">
                <a:solidFill>
                  <a:srgbClr val="C00000"/>
                </a:solidFill>
                <a:sym typeface="Wingdings 3"/>
              </a:rPr>
              <a:t> </a:t>
            </a:r>
            <a:r>
              <a:rPr lang="en-US" dirty="0"/>
              <a:t>the </a:t>
            </a:r>
            <a:r>
              <a:rPr lang="en-US" b="1" dirty="0">
                <a:solidFill>
                  <a:srgbClr val="C00000"/>
                </a:solidFill>
              </a:rPr>
              <a:t>JACoW-10 options</a:t>
            </a:r>
            <a:r>
              <a:rPr lang="en-US" dirty="0"/>
              <a:t> make sure that all fonts will be embedded</a:t>
            </a:r>
          </a:p>
          <a:p>
            <a:r>
              <a:rPr lang="en-US" b="1" dirty="0">
                <a:solidFill>
                  <a:srgbClr val="FFC000"/>
                </a:solidFill>
                <a:sym typeface="Wingdings 3"/>
              </a:rPr>
              <a:t></a:t>
            </a:r>
            <a:r>
              <a:rPr lang="en-US" b="1" dirty="0">
                <a:solidFill>
                  <a:srgbClr val="C00000"/>
                </a:solidFill>
                <a:sym typeface="Wingdings 3"/>
              </a:rPr>
              <a:t> </a:t>
            </a:r>
            <a:r>
              <a:rPr lang="en-US" dirty="0">
                <a:sym typeface="Wingdings 3"/>
              </a:rPr>
              <a:t>for the </a:t>
            </a:r>
            <a:r>
              <a:rPr lang="en-US" b="1" dirty="0">
                <a:sym typeface="Wingdings 3"/>
              </a:rPr>
              <a:t>standard format </a:t>
            </a:r>
            <a:r>
              <a:rPr lang="en-US" dirty="0"/>
              <a:t>select </a:t>
            </a:r>
            <a:r>
              <a:rPr lang="en-US" b="1" dirty="0">
                <a:solidFill>
                  <a:srgbClr val="C00000"/>
                </a:solidFill>
              </a:rPr>
              <a:t>Slide 7.5 x 10 </a:t>
            </a:r>
            <a:r>
              <a:rPr lang="en-US" dirty="0"/>
              <a:t>from the list of available page sizes</a:t>
            </a:r>
          </a:p>
        </p:txBody>
      </p:sp>
      <p:pic>
        <p:nvPicPr>
          <p:cNvPr id="26" name="Picture 5" descr="C:\Users\mpymax\AppData\Local\Microsoft\Windows\Temporary Internet Files\Content.IE5\QD2EH3O5\120px-Thumb_up_icon.svg[1].png">
            <a:extLst>
              <a:ext uri="{FF2B5EF4-FFF2-40B4-BE49-F238E27FC236}">
                <a16:creationId xmlns:a16="http://schemas.microsoft.com/office/drawing/2014/main" id="{C2AEFD1B-7551-47FD-AE0D-B3FABFBDA7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6743" y="5854567"/>
            <a:ext cx="571661" cy="571661"/>
          </a:xfrm>
          <a:prstGeom prst="rect">
            <a:avLst/>
          </a:prstGeom>
          <a:noFill/>
          <a:extLst>
            <a:ext uri="{909E8E84-426E-40DD-AFC4-6F175D3DCCD1}">
              <a14:hiddenFill xmlns:a14="http://schemas.microsoft.com/office/drawing/2010/main">
                <a:solidFill>
                  <a:srgbClr val="FFFFFF"/>
                </a:solidFill>
              </a14:hiddenFill>
            </a:ext>
          </a:extLst>
        </p:spPr>
      </p:pic>
      <p:sp>
        <p:nvSpPr>
          <p:cNvPr id="28" name="Rounded Rectangle 1">
            <a:extLst>
              <a:ext uri="{FF2B5EF4-FFF2-40B4-BE49-F238E27FC236}">
                <a16:creationId xmlns:a16="http://schemas.microsoft.com/office/drawing/2014/main" id="{E7444B4B-B370-4625-81F9-9622071DD058}"/>
              </a:ext>
            </a:extLst>
          </p:cNvPr>
          <p:cNvSpPr/>
          <p:nvPr/>
        </p:nvSpPr>
        <p:spPr>
          <a:xfrm>
            <a:off x="5223586" y="3934278"/>
            <a:ext cx="2016224" cy="28803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12D49F3-83D8-4391-9D56-8B04140FFB98}"/>
              </a:ext>
            </a:extLst>
          </p:cNvPr>
          <p:cNvSpPr txBox="1"/>
          <p:nvPr/>
        </p:nvSpPr>
        <p:spPr>
          <a:xfrm>
            <a:off x="5014023" y="2966303"/>
            <a:ext cx="3362331" cy="276999"/>
          </a:xfrm>
          <a:prstGeom prst="rect">
            <a:avLst/>
          </a:prstGeom>
          <a:noFill/>
        </p:spPr>
        <p:txBody>
          <a:bodyPr wrap="none" rtlCol="0">
            <a:spAutoFit/>
          </a:bodyPr>
          <a:lstStyle/>
          <a:p>
            <a:r>
              <a:rPr lang="en-US" sz="1200" dirty="0">
                <a:solidFill>
                  <a:srgbClr val="C00000"/>
                </a:solidFill>
              </a:rPr>
              <a:t>JACoW-10 is a Distiller option, set up in advance</a:t>
            </a:r>
          </a:p>
        </p:txBody>
      </p:sp>
      <p:sp>
        <p:nvSpPr>
          <p:cNvPr id="27" name="TextBox 26">
            <a:extLst>
              <a:ext uri="{FF2B5EF4-FFF2-40B4-BE49-F238E27FC236}">
                <a16:creationId xmlns:a16="http://schemas.microsoft.com/office/drawing/2014/main" id="{AD8B225C-EC4E-4441-862F-6B239A627A2F}"/>
              </a:ext>
            </a:extLst>
          </p:cNvPr>
          <p:cNvSpPr txBox="1"/>
          <p:nvPr/>
        </p:nvSpPr>
        <p:spPr>
          <a:xfrm>
            <a:off x="5821687" y="3954310"/>
            <a:ext cx="1079142" cy="246221"/>
          </a:xfrm>
          <a:prstGeom prst="rect">
            <a:avLst/>
          </a:prstGeom>
          <a:noFill/>
        </p:spPr>
        <p:txBody>
          <a:bodyPr wrap="none" rtlCol="0">
            <a:spAutoFit/>
          </a:bodyPr>
          <a:lstStyle/>
          <a:p>
            <a:r>
              <a:rPr lang="en-US" sz="1000" dirty="0">
                <a:solidFill>
                  <a:srgbClr val="C00000"/>
                </a:solidFill>
              </a:rPr>
              <a:t>standard format</a:t>
            </a:r>
          </a:p>
        </p:txBody>
      </p:sp>
    </p:spTree>
    <p:extLst>
      <p:ext uri="{BB962C8B-B14F-4D97-AF65-F5344CB8AC3E}">
        <p14:creationId xmlns:p14="http://schemas.microsoft.com/office/powerpoint/2010/main" val="1923165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4</a:t>
            </a:fld>
            <a:endParaRPr lang="en-US"/>
          </a:p>
        </p:txBody>
      </p:sp>
      <p:sp>
        <p:nvSpPr>
          <p:cNvPr id="5" name="Title 1"/>
          <p:cNvSpPr txBox="1">
            <a:spLocks/>
          </p:cNvSpPr>
          <p:nvPr/>
        </p:nvSpPr>
        <p:spPr>
          <a:xfrm>
            <a:off x="466938" y="2348880"/>
            <a:ext cx="8334312" cy="150304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 </a:t>
            </a:r>
          </a:p>
          <a:p>
            <a:r>
              <a:rPr lang="en-US" sz="4800" dirty="0">
                <a:solidFill>
                  <a:schemeClr val="bg2">
                    <a:lumMod val="50000"/>
                  </a:schemeClr>
                </a:solidFill>
              </a:rPr>
              <a:t>Documentation</a:t>
            </a:r>
          </a:p>
        </p:txBody>
      </p:sp>
      <p:sp>
        <p:nvSpPr>
          <p:cNvPr id="2" name="AutoShape 8" descr="Image result for newbi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3188653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7385" y="5480513"/>
            <a:ext cx="8353873" cy="646331"/>
          </a:xfrm>
          <a:prstGeom prst="rect">
            <a:avLst/>
          </a:prstGeom>
          <a:noFill/>
        </p:spPr>
        <p:txBody>
          <a:bodyPr wrap="square" rtlCol="0">
            <a:spAutoFit/>
          </a:bodyPr>
          <a:lstStyle/>
          <a:p>
            <a:r>
              <a:rPr lang="en-US" dirty="0">
                <a:solidFill>
                  <a:srgbClr val="C00000"/>
                </a:solidFill>
                <a:latin typeface="Arial" panose="020B0604020202020204" pitchFamily="34" charset="0"/>
                <a:cs typeface="Arial" panose="020B0604020202020204" pitchFamily="34" charset="0"/>
              </a:rPr>
              <a:t>► </a:t>
            </a:r>
            <a:r>
              <a:rPr lang="en-US" dirty="0"/>
              <a:t>choose </a:t>
            </a:r>
            <a:r>
              <a:rPr lang="en-US" b="1" dirty="0">
                <a:solidFill>
                  <a:srgbClr val="C00000"/>
                </a:solidFill>
              </a:rPr>
              <a:t>On-Screen Show (widescreen) </a:t>
            </a:r>
            <a:r>
              <a:rPr lang="en-US" dirty="0"/>
              <a:t>from the list </a:t>
            </a:r>
          </a:p>
          <a:p>
            <a:r>
              <a:rPr lang="en-US" dirty="0"/>
              <a:t>     of available page sizes to convert slides in widescreen format</a:t>
            </a:r>
          </a:p>
        </p:txBody>
      </p:sp>
      <p:sp>
        <p:nvSpPr>
          <p:cNvPr id="8" name="Slide Number Placeholder 7"/>
          <p:cNvSpPr>
            <a:spLocks noGrp="1"/>
          </p:cNvSpPr>
          <p:nvPr>
            <p:ph type="sldNum" sz="quarter" idx="12"/>
          </p:nvPr>
        </p:nvSpPr>
        <p:spPr/>
        <p:txBody>
          <a:bodyPr/>
          <a:lstStyle/>
          <a:p>
            <a:fld id="{34271803-358A-45E9-8FCD-ACB4343398DA}" type="slidenum">
              <a:rPr lang="en-US" smtClean="0"/>
              <a:t>40</a:t>
            </a:fld>
            <a:endParaRPr lang="en-US"/>
          </a:p>
        </p:txBody>
      </p:sp>
      <p:sp>
        <p:nvSpPr>
          <p:cNvPr id="9" name="TextBox 8">
            <a:extLst>
              <a:ext uri="{FF2B5EF4-FFF2-40B4-BE49-F238E27FC236}">
                <a16:creationId xmlns:a16="http://schemas.microsoft.com/office/drawing/2014/main" id="{CCE4E88E-47BD-4218-9C6F-FADD762BA345}"/>
              </a:ext>
            </a:extLst>
          </p:cNvPr>
          <p:cNvSpPr txBox="1"/>
          <p:nvPr/>
        </p:nvSpPr>
        <p:spPr>
          <a:xfrm>
            <a:off x="177385" y="743343"/>
            <a:ext cx="8640960" cy="646331"/>
          </a:xfrm>
          <a:prstGeom prst="rect">
            <a:avLst/>
          </a:prstGeom>
          <a:noFill/>
        </p:spPr>
        <p:txBody>
          <a:bodyPr wrap="square" rtlCol="0">
            <a:spAutoFit/>
          </a:bodyPr>
          <a:lstStyle/>
          <a:p>
            <a:r>
              <a:rPr lang="en-US" sz="3600" dirty="0">
                <a:solidFill>
                  <a:schemeClr val="tx2"/>
                </a:solidFill>
                <a:latin typeface="+mj-lt"/>
              </a:rPr>
              <a:t>Processing slides: </a:t>
            </a:r>
            <a:r>
              <a:rPr lang="en-US" sz="3600" b="1" dirty="0">
                <a:solidFill>
                  <a:schemeClr val="tx2"/>
                </a:solidFill>
                <a:latin typeface="+mj-lt"/>
              </a:rPr>
              <a:t>Widescreen format (16:9)</a:t>
            </a:r>
          </a:p>
        </p:txBody>
      </p:sp>
      <p:grpSp>
        <p:nvGrpSpPr>
          <p:cNvPr id="4" name="Group 3">
            <a:extLst>
              <a:ext uri="{FF2B5EF4-FFF2-40B4-BE49-F238E27FC236}">
                <a16:creationId xmlns:a16="http://schemas.microsoft.com/office/drawing/2014/main" id="{2DF4CC46-9F9F-4242-8C83-6F7F24BDED2F}"/>
              </a:ext>
            </a:extLst>
          </p:cNvPr>
          <p:cNvGrpSpPr/>
          <p:nvPr/>
        </p:nvGrpSpPr>
        <p:grpSpPr>
          <a:xfrm>
            <a:off x="395536" y="1566862"/>
            <a:ext cx="4914900" cy="3724275"/>
            <a:chOff x="331620" y="1169445"/>
            <a:chExt cx="4914900" cy="3724275"/>
          </a:xfrm>
        </p:grpSpPr>
        <p:pic>
          <p:nvPicPr>
            <p:cNvPr id="3" name="Picture 2">
              <a:extLst>
                <a:ext uri="{FF2B5EF4-FFF2-40B4-BE49-F238E27FC236}">
                  <a16:creationId xmlns:a16="http://schemas.microsoft.com/office/drawing/2014/main" id="{2B7145AB-6464-4726-9E35-01235A2845CA}"/>
                </a:ext>
              </a:extLst>
            </p:cNvPr>
            <p:cNvPicPr>
              <a:picLocks noChangeAspect="1"/>
            </p:cNvPicPr>
            <p:nvPr/>
          </p:nvPicPr>
          <p:blipFill>
            <a:blip r:embed="rId2"/>
            <a:stretch>
              <a:fillRect/>
            </a:stretch>
          </p:blipFill>
          <p:spPr>
            <a:xfrm>
              <a:off x="331620" y="1169445"/>
              <a:ext cx="4914900" cy="3724275"/>
            </a:xfrm>
            <a:prstGeom prst="rect">
              <a:avLst/>
            </a:prstGeom>
          </p:spPr>
        </p:pic>
        <p:sp>
          <p:nvSpPr>
            <p:cNvPr id="12" name="Rounded Rectangle 1">
              <a:extLst>
                <a:ext uri="{FF2B5EF4-FFF2-40B4-BE49-F238E27FC236}">
                  <a16:creationId xmlns:a16="http://schemas.microsoft.com/office/drawing/2014/main" id="{2A161F78-EAFB-4BFC-B870-AA4148AD0FD1}"/>
                </a:ext>
              </a:extLst>
            </p:cNvPr>
            <p:cNvSpPr/>
            <p:nvPr/>
          </p:nvSpPr>
          <p:spPr>
            <a:xfrm>
              <a:off x="1956256" y="3356992"/>
              <a:ext cx="2232248" cy="32767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788317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323528" y="692696"/>
            <a:ext cx="3816464" cy="5630956"/>
          </a:xfrm>
          <a:prstGeom prst="rect">
            <a:avLst/>
          </a:prstGeom>
        </p:spPr>
      </p:pic>
      <p:sp>
        <p:nvSpPr>
          <p:cNvPr id="4" name="Rectangle 3"/>
          <p:cNvSpPr/>
          <p:nvPr/>
        </p:nvSpPr>
        <p:spPr>
          <a:xfrm>
            <a:off x="2411760" y="2276872"/>
            <a:ext cx="86409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 name="Down Arrow 5"/>
          <p:cNvSpPr/>
          <p:nvPr/>
        </p:nvSpPr>
        <p:spPr>
          <a:xfrm rot="20069679">
            <a:off x="2995969" y="2577439"/>
            <a:ext cx="267816" cy="1729255"/>
          </a:xfrm>
          <a:prstGeom prst="downArrow">
            <a:avLst>
              <a:gd name="adj1" fmla="val 38633"/>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419872" y="4365104"/>
            <a:ext cx="648072"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p:cNvCxnSpPr>
            <a:cxnSpLocks/>
          </p:cNvCxnSpPr>
          <p:nvPr/>
        </p:nvCxnSpPr>
        <p:spPr>
          <a:xfrm flipV="1">
            <a:off x="4028219" y="1244080"/>
            <a:ext cx="726289" cy="3116249"/>
          </a:xfrm>
          <a:prstGeom prst="straightConnector1">
            <a:avLst/>
          </a:prstGeom>
          <a:ln w="2540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316898" y="2685327"/>
            <a:ext cx="4879349" cy="1077218"/>
          </a:xfrm>
          <a:prstGeom prst="rect">
            <a:avLst/>
          </a:prstGeom>
          <a:noFill/>
        </p:spPr>
        <p:txBody>
          <a:bodyPr wrap="none" rtlCol="0">
            <a:spAutoFit/>
          </a:bodyPr>
          <a:lstStyle/>
          <a:p>
            <a:r>
              <a:rPr lang="en-US" sz="1600" dirty="0">
                <a:solidFill>
                  <a:srgbClr val="7030A0"/>
                </a:solidFill>
                <a:sym typeface="Wingdings 3"/>
              </a:rPr>
              <a:t></a:t>
            </a:r>
            <a:r>
              <a:rPr lang="en-US" sz="1600" dirty="0">
                <a:solidFill>
                  <a:srgbClr val="FF0000"/>
                </a:solidFill>
                <a:sym typeface="Wingdings 3"/>
              </a:rPr>
              <a:t> </a:t>
            </a:r>
            <a:r>
              <a:rPr lang="en-US" sz="1600" dirty="0">
                <a:sym typeface="Wingdings 3"/>
              </a:rPr>
              <a:t>Give the new PDF page size a name, e.g. “custom”</a:t>
            </a:r>
          </a:p>
          <a:p>
            <a:r>
              <a:rPr lang="en-US" sz="1600" dirty="0">
                <a:sym typeface="Wingdings 3"/>
              </a:rPr>
              <a:t>     and take over the size values for width and height</a:t>
            </a:r>
          </a:p>
          <a:p>
            <a:r>
              <a:rPr lang="en-US" sz="1600" dirty="0">
                <a:sym typeface="Wingdings 3"/>
              </a:rPr>
              <a:t>     </a:t>
            </a:r>
            <a:r>
              <a:rPr lang="en-US" sz="1600" b="1" dirty="0">
                <a:sym typeface="Wingdings 3"/>
              </a:rPr>
              <a:t>the other way round</a:t>
            </a:r>
            <a:r>
              <a:rPr lang="en-US" sz="1600" dirty="0">
                <a:sym typeface="Wingdings 3"/>
              </a:rPr>
              <a:t>, which means width will be </a:t>
            </a:r>
          </a:p>
          <a:p>
            <a:r>
              <a:rPr lang="en-US" sz="1600" dirty="0">
                <a:sym typeface="Wingdings 3"/>
              </a:rPr>
              <a:t>     height and height will be width…</a:t>
            </a:r>
            <a:endParaRPr lang="en-US" sz="1600" dirty="0"/>
          </a:p>
        </p:txBody>
      </p:sp>
      <p:sp>
        <p:nvSpPr>
          <p:cNvPr id="39" name="TextBox 38"/>
          <p:cNvSpPr txBox="1"/>
          <p:nvPr/>
        </p:nvSpPr>
        <p:spPr>
          <a:xfrm>
            <a:off x="4316898" y="3767320"/>
            <a:ext cx="4827102" cy="338554"/>
          </a:xfrm>
          <a:prstGeom prst="rect">
            <a:avLst/>
          </a:prstGeom>
          <a:noFill/>
        </p:spPr>
        <p:txBody>
          <a:bodyPr wrap="square" rtlCol="0">
            <a:spAutoFit/>
          </a:bodyPr>
          <a:lstStyle/>
          <a:p>
            <a:r>
              <a:rPr lang="en-US" sz="1600" dirty="0">
                <a:solidFill>
                  <a:srgbClr val="C00000"/>
                </a:solidFill>
                <a:sym typeface="Wingdings 3"/>
              </a:rPr>
              <a:t> select “custom” for the page size to print the slides</a:t>
            </a:r>
            <a:endParaRPr lang="en-US" sz="1600" dirty="0">
              <a:solidFill>
                <a:srgbClr val="C00000"/>
              </a:solidFill>
            </a:endParaRPr>
          </a:p>
        </p:txBody>
      </p:sp>
      <p:grpSp>
        <p:nvGrpSpPr>
          <p:cNvPr id="47" name="Group 46"/>
          <p:cNvGrpSpPr/>
          <p:nvPr/>
        </p:nvGrpSpPr>
        <p:grpSpPr>
          <a:xfrm>
            <a:off x="4469546" y="4147076"/>
            <a:ext cx="3336645" cy="2450276"/>
            <a:chOff x="4965612" y="4147669"/>
            <a:chExt cx="3795649" cy="2678628"/>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5612" y="4147669"/>
              <a:ext cx="3795649" cy="267862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8" name="Rectangle 37"/>
            <p:cNvSpPr/>
            <p:nvPr/>
          </p:nvSpPr>
          <p:spPr>
            <a:xfrm>
              <a:off x="5220072" y="5661248"/>
              <a:ext cx="2952328" cy="28803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grpSp>
      <p:sp>
        <p:nvSpPr>
          <p:cNvPr id="40" name="Rectangle 39"/>
          <p:cNvSpPr/>
          <p:nvPr/>
        </p:nvSpPr>
        <p:spPr>
          <a:xfrm>
            <a:off x="971600" y="1772816"/>
            <a:ext cx="1080120" cy="6120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Arrow Connector 41"/>
          <p:cNvCxnSpPr/>
          <p:nvPr/>
        </p:nvCxnSpPr>
        <p:spPr>
          <a:xfrm>
            <a:off x="1835696" y="2078850"/>
            <a:ext cx="576064" cy="1980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Slide Number Placeholder 43"/>
          <p:cNvSpPr>
            <a:spLocks noGrp="1"/>
          </p:cNvSpPr>
          <p:nvPr>
            <p:ph type="sldNum" sz="quarter" idx="12"/>
          </p:nvPr>
        </p:nvSpPr>
        <p:spPr/>
        <p:txBody>
          <a:bodyPr/>
          <a:lstStyle/>
          <a:p>
            <a:fld id="{34271803-358A-45E9-8FCD-ACB4343398DA}" type="slidenum">
              <a:rPr lang="en-US" smtClean="0"/>
              <a:t>41</a:t>
            </a:fld>
            <a:endParaRPr lang="en-US"/>
          </a:p>
        </p:txBody>
      </p:sp>
      <p:grpSp>
        <p:nvGrpSpPr>
          <p:cNvPr id="45" name="Group 44"/>
          <p:cNvGrpSpPr/>
          <p:nvPr/>
        </p:nvGrpSpPr>
        <p:grpSpPr>
          <a:xfrm>
            <a:off x="4965612" y="719482"/>
            <a:ext cx="3891386" cy="1951686"/>
            <a:chOff x="4965612" y="719482"/>
            <a:chExt cx="3891386" cy="1951686"/>
          </a:xfrm>
        </p:grpSpPr>
        <p:pic>
          <p:nvPicPr>
            <p:cNvPr id="8" name="Picture 7"/>
            <p:cNvPicPr/>
            <p:nvPr/>
          </p:nvPicPr>
          <p:blipFill>
            <a:blip r:embed="rId4">
              <a:extLst>
                <a:ext uri="{28A0092B-C50C-407E-A947-70E740481C1C}">
                  <a14:useLocalDpi xmlns:a14="http://schemas.microsoft.com/office/drawing/2010/main" val="0"/>
                </a:ext>
              </a:extLst>
            </a:blip>
            <a:stretch>
              <a:fillRect/>
            </a:stretch>
          </p:blipFill>
          <p:spPr>
            <a:xfrm>
              <a:off x="4965612" y="719482"/>
              <a:ext cx="3891386" cy="1951686"/>
            </a:xfrm>
            <a:prstGeom prst="rect">
              <a:avLst/>
            </a:prstGeom>
            <a:ln>
              <a:solidFill>
                <a:srgbClr val="7030A0"/>
              </a:solidFill>
            </a:ln>
          </p:spPr>
        </p:pic>
        <p:sp>
          <p:nvSpPr>
            <p:cNvPr id="10" name="Rectangle 9"/>
            <p:cNvSpPr/>
            <p:nvPr/>
          </p:nvSpPr>
          <p:spPr>
            <a:xfrm>
              <a:off x="5347865" y="1124744"/>
              <a:ext cx="1296144" cy="216024"/>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46" name="Rectangle 45"/>
            <p:cNvSpPr/>
            <p:nvPr/>
          </p:nvSpPr>
          <p:spPr>
            <a:xfrm>
              <a:off x="5673438" y="1511787"/>
              <a:ext cx="972108" cy="52205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grpSp>
      <p:sp>
        <p:nvSpPr>
          <p:cNvPr id="22" name="TextBox 21">
            <a:extLst>
              <a:ext uri="{FF2B5EF4-FFF2-40B4-BE49-F238E27FC236}">
                <a16:creationId xmlns:a16="http://schemas.microsoft.com/office/drawing/2014/main" id="{853E4D41-08A3-43E0-A500-B87851A59595}"/>
              </a:ext>
            </a:extLst>
          </p:cNvPr>
          <p:cNvSpPr txBox="1"/>
          <p:nvPr/>
        </p:nvSpPr>
        <p:spPr>
          <a:xfrm>
            <a:off x="287002" y="111403"/>
            <a:ext cx="8640960" cy="646331"/>
          </a:xfrm>
          <a:prstGeom prst="rect">
            <a:avLst/>
          </a:prstGeom>
          <a:noFill/>
        </p:spPr>
        <p:txBody>
          <a:bodyPr wrap="square" rtlCol="0">
            <a:spAutoFit/>
          </a:bodyPr>
          <a:lstStyle/>
          <a:p>
            <a:r>
              <a:rPr lang="en-US" sz="3600" dirty="0">
                <a:solidFill>
                  <a:schemeClr val="tx2"/>
                </a:solidFill>
                <a:latin typeface="+mj-lt"/>
              </a:rPr>
              <a:t>Processing slides: Custom format </a:t>
            </a:r>
          </a:p>
        </p:txBody>
      </p:sp>
      <p:cxnSp>
        <p:nvCxnSpPr>
          <p:cNvPr id="29" name="Straight Arrow Connector 28"/>
          <p:cNvCxnSpPr/>
          <p:nvPr/>
        </p:nvCxnSpPr>
        <p:spPr>
          <a:xfrm>
            <a:off x="4749588" y="1244080"/>
            <a:ext cx="432048" cy="0"/>
          </a:xfrm>
          <a:prstGeom prst="straightConnector1">
            <a:avLst/>
          </a:prstGeom>
          <a:ln w="25400">
            <a:solidFill>
              <a:srgbClr val="7030A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5542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42</a:t>
            </a:fld>
            <a:endParaRPr lang="en-US"/>
          </a:p>
        </p:txBody>
      </p:sp>
      <p:sp>
        <p:nvSpPr>
          <p:cNvPr id="6" name="Title 1"/>
          <p:cNvSpPr>
            <a:spLocks noGrp="1"/>
          </p:cNvSpPr>
          <p:nvPr>
            <p:ph type="title"/>
          </p:nvPr>
        </p:nvSpPr>
        <p:spPr>
          <a:xfrm>
            <a:off x="244577" y="620573"/>
            <a:ext cx="8229600" cy="494928"/>
          </a:xfrm>
        </p:spPr>
        <p:txBody>
          <a:bodyPr>
            <a:noAutofit/>
          </a:bodyPr>
          <a:lstStyle/>
          <a:p>
            <a:r>
              <a:rPr lang="en-US" sz="3600" dirty="0"/>
              <a:t>Convert PPT to PDF: </a:t>
            </a:r>
            <a:r>
              <a:rPr lang="en-US" sz="3600" b="1" dirty="0"/>
              <a:t>Organize pages</a:t>
            </a:r>
          </a:p>
        </p:txBody>
      </p:sp>
      <p:sp>
        <p:nvSpPr>
          <p:cNvPr id="7" name="TextBox 6"/>
          <p:cNvSpPr txBox="1"/>
          <p:nvPr/>
        </p:nvSpPr>
        <p:spPr>
          <a:xfrm>
            <a:off x="107504" y="1079399"/>
            <a:ext cx="9144000" cy="1123384"/>
          </a:xfrm>
          <a:prstGeom prst="rect">
            <a:avLst/>
          </a:prstGeom>
          <a:noFill/>
        </p:spPr>
        <p:txBody>
          <a:bodyPr wrap="square" rtlCol="0">
            <a:spAutoFit/>
          </a:bodyPr>
          <a:lstStyle/>
          <a:p>
            <a:r>
              <a:rPr lang="en-US" sz="2400" b="1" dirty="0">
                <a:sym typeface="Wingdings 3"/>
              </a:rPr>
              <a:t>After conversion to PDF, the page orientation needs to be corrected in Acrobat Pro!</a:t>
            </a:r>
          </a:p>
          <a:p>
            <a:r>
              <a:rPr lang="en-US" sz="1900" dirty="0">
                <a:solidFill>
                  <a:srgbClr val="FFC000"/>
                </a:solidFill>
                <a:sym typeface="Wingdings 3"/>
              </a:rPr>
              <a:t> </a:t>
            </a:r>
            <a:r>
              <a:rPr lang="en-US" sz="1900" dirty="0">
                <a:sym typeface="Wingdings 3"/>
              </a:rPr>
              <a:t>Click on </a:t>
            </a:r>
            <a:r>
              <a:rPr lang="en-US" sz="1900" b="1" dirty="0">
                <a:solidFill>
                  <a:srgbClr val="C00000"/>
                </a:solidFill>
                <a:sym typeface="Wingdings 3"/>
              </a:rPr>
              <a:t>Tools</a:t>
            </a:r>
            <a:r>
              <a:rPr lang="en-US" sz="1900" dirty="0">
                <a:sym typeface="Wingdings 3"/>
              </a:rPr>
              <a:t> </a:t>
            </a:r>
            <a:r>
              <a:rPr lang="en-US" sz="1900" dirty="0">
                <a:solidFill>
                  <a:srgbClr val="C00000"/>
                </a:solidFill>
                <a:sym typeface="Wingdings 3"/>
              </a:rPr>
              <a:t></a:t>
            </a:r>
            <a:r>
              <a:rPr lang="en-US" sz="1900" b="1" dirty="0">
                <a:sym typeface="Wingdings 3"/>
              </a:rPr>
              <a:t> Organize Pages</a:t>
            </a:r>
            <a:r>
              <a:rPr lang="en-US" sz="1900" dirty="0">
                <a:sym typeface="Wingdings 3"/>
              </a:rPr>
              <a:t> </a:t>
            </a:r>
            <a:r>
              <a:rPr lang="en-US" sz="1900" dirty="0">
                <a:solidFill>
                  <a:srgbClr val="C00000"/>
                </a:solidFill>
                <a:sym typeface="Wingdings 3"/>
              </a:rPr>
              <a:t></a:t>
            </a:r>
            <a:r>
              <a:rPr lang="en-US" sz="1900" dirty="0">
                <a:sym typeface="Wingdings 3"/>
              </a:rPr>
              <a:t> choose first </a:t>
            </a:r>
            <a:r>
              <a:rPr lang="en-US" sz="1900" b="1" dirty="0">
                <a:sym typeface="Wingdings 3"/>
              </a:rPr>
              <a:t>All pages</a:t>
            </a:r>
            <a:r>
              <a:rPr lang="en-US" sz="1900" dirty="0">
                <a:sym typeface="Wingdings 3"/>
              </a:rPr>
              <a:t>, then rotate clockwise</a:t>
            </a:r>
            <a:endParaRPr lang="en-US" sz="1900" dirty="0"/>
          </a:p>
        </p:txBody>
      </p:sp>
      <p:sp>
        <p:nvSpPr>
          <p:cNvPr id="10" name="TextBox 9"/>
          <p:cNvSpPr txBox="1"/>
          <p:nvPr/>
        </p:nvSpPr>
        <p:spPr>
          <a:xfrm>
            <a:off x="14888" y="6396339"/>
            <a:ext cx="8947602" cy="400110"/>
          </a:xfrm>
          <a:prstGeom prst="rect">
            <a:avLst/>
          </a:prstGeom>
          <a:noFill/>
        </p:spPr>
        <p:txBody>
          <a:bodyPr wrap="square" rtlCol="0">
            <a:spAutoFit/>
          </a:bodyPr>
          <a:lstStyle/>
          <a:p>
            <a:r>
              <a:rPr lang="en-US" sz="2000" dirty="0">
                <a:solidFill>
                  <a:srgbClr val="C00000"/>
                </a:solidFill>
                <a:sym typeface="Wingdings 3"/>
              </a:rPr>
              <a:t></a:t>
            </a:r>
            <a:r>
              <a:rPr lang="en-US" sz="2000" dirty="0">
                <a:solidFill>
                  <a:srgbClr val="FFC000"/>
                </a:solidFill>
                <a:sym typeface="Wingdings 3"/>
              </a:rPr>
              <a:t> </a:t>
            </a:r>
            <a:r>
              <a:rPr lang="en-US" sz="2000" dirty="0">
                <a:sym typeface="Wingdings 3"/>
              </a:rPr>
              <a:t>save the PDF file, check the fonts and upload the slides to the database</a:t>
            </a:r>
            <a:endParaRPr lang="en-US" sz="1600" dirty="0"/>
          </a:p>
        </p:txBody>
      </p:sp>
      <p:grpSp>
        <p:nvGrpSpPr>
          <p:cNvPr id="18" name="Group 17">
            <a:extLst>
              <a:ext uri="{FF2B5EF4-FFF2-40B4-BE49-F238E27FC236}">
                <a16:creationId xmlns:a16="http://schemas.microsoft.com/office/drawing/2014/main" id="{F08BB068-2292-4A9D-A4BC-7E1A7B481C9C}"/>
              </a:ext>
            </a:extLst>
          </p:cNvPr>
          <p:cNvGrpSpPr/>
          <p:nvPr/>
        </p:nvGrpSpPr>
        <p:grpSpPr>
          <a:xfrm>
            <a:off x="257175" y="2371276"/>
            <a:ext cx="7667625" cy="3867150"/>
            <a:chOff x="302880" y="2489200"/>
            <a:chExt cx="7667625" cy="3867150"/>
          </a:xfrm>
        </p:grpSpPr>
        <p:pic>
          <p:nvPicPr>
            <p:cNvPr id="15" name="Picture 14">
              <a:extLst>
                <a:ext uri="{FF2B5EF4-FFF2-40B4-BE49-F238E27FC236}">
                  <a16:creationId xmlns:a16="http://schemas.microsoft.com/office/drawing/2014/main" id="{C4D28C86-EA2E-4815-90ED-6186B19A9FC9}"/>
                </a:ext>
              </a:extLst>
            </p:cNvPr>
            <p:cNvPicPr>
              <a:picLocks noChangeAspect="1"/>
            </p:cNvPicPr>
            <p:nvPr/>
          </p:nvPicPr>
          <p:blipFill>
            <a:blip r:embed="rId3"/>
            <a:stretch>
              <a:fillRect/>
            </a:stretch>
          </p:blipFill>
          <p:spPr>
            <a:xfrm>
              <a:off x="302880" y="2489200"/>
              <a:ext cx="7667625" cy="3867150"/>
            </a:xfrm>
            <a:prstGeom prst="rect">
              <a:avLst/>
            </a:prstGeom>
          </p:spPr>
        </p:pic>
        <p:sp>
          <p:nvSpPr>
            <p:cNvPr id="16" name="Rectangle: Rounded Corners 15">
              <a:extLst>
                <a:ext uri="{FF2B5EF4-FFF2-40B4-BE49-F238E27FC236}">
                  <a16:creationId xmlns:a16="http://schemas.microsoft.com/office/drawing/2014/main" id="{6F3EE99A-6218-46D4-BBD8-9507F4CDB78C}"/>
                </a:ext>
              </a:extLst>
            </p:cNvPr>
            <p:cNvSpPr/>
            <p:nvPr/>
          </p:nvSpPr>
          <p:spPr>
            <a:xfrm>
              <a:off x="4417680" y="3356992"/>
              <a:ext cx="1378456" cy="28803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8DC5F7DC-3F38-4257-B7D9-D3FB4100EA28}"/>
                </a:ext>
              </a:extLst>
            </p:cNvPr>
            <p:cNvSpPr/>
            <p:nvPr/>
          </p:nvSpPr>
          <p:spPr>
            <a:xfrm>
              <a:off x="6300192" y="3356992"/>
              <a:ext cx="360040" cy="36004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810636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59DE6EB8-52AB-45EA-A660-3E1EBFA72987}" type="slidenum">
              <a:rPr lang="en-US" smtClean="0"/>
              <a:t>43</a:t>
            </a:fld>
            <a:endParaRPr lang="en-US"/>
          </a:p>
        </p:txBody>
      </p:sp>
      <p:sp>
        <p:nvSpPr>
          <p:cNvPr id="21" name="Title 1">
            <a:extLst>
              <a:ext uri="{FF2B5EF4-FFF2-40B4-BE49-F238E27FC236}">
                <a16:creationId xmlns:a16="http://schemas.microsoft.com/office/drawing/2014/main" id="{0C57BF2B-2EA4-4DA0-86E3-3EA6B3DE14AC}"/>
              </a:ext>
            </a:extLst>
          </p:cNvPr>
          <p:cNvSpPr txBox="1">
            <a:spLocks/>
          </p:cNvSpPr>
          <p:nvPr/>
        </p:nvSpPr>
        <p:spPr>
          <a:xfrm>
            <a:off x="323528" y="2204864"/>
            <a:ext cx="8725010" cy="1540701"/>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a:t>
            </a:r>
          </a:p>
          <a:p>
            <a:r>
              <a:rPr lang="en-US" sz="4800" dirty="0">
                <a:solidFill>
                  <a:schemeClr val="bg2">
                    <a:lumMod val="50000"/>
                  </a:schemeClr>
                </a:solidFill>
              </a:rPr>
              <a:t>File upload in the SPMS</a:t>
            </a:r>
          </a:p>
        </p:txBody>
      </p:sp>
    </p:spTree>
    <p:extLst>
      <p:ext uri="{BB962C8B-B14F-4D97-AF65-F5344CB8AC3E}">
        <p14:creationId xmlns:p14="http://schemas.microsoft.com/office/powerpoint/2010/main" val="3362580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44</a:t>
            </a:fld>
            <a:endParaRPr lang="en-US"/>
          </a:p>
        </p:txBody>
      </p:sp>
      <p:sp>
        <p:nvSpPr>
          <p:cNvPr id="5" name="Title 1"/>
          <p:cNvSpPr txBox="1">
            <a:spLocks/>
          </p:cNvSpPr>
          <p:nvPr/>
        </p:nvSpPr>
        <p:spPr>
          <a:xfrm>
            <a:off x="236162" y="519702"/>
            <a:ext cx="8772360" cy="60750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200" dirty="0"/>
              <a:t>SPMS File upload: upload both, pdf and split slides</a:t>
            </a:r>
          </a:p>
        </p:txBody>
      </p:sp>
      <p:sp>
        <p:nvSpPr>
          <p:cNvPr id="9" name="TextBox 8"/>
          <p:cNvSpPr txBox="1"/>
          <p:nvPr/>
        </p:nvSpPr>
        <p:spPr>
          <a:xfrm>
            <a:off x="171762" y="1300200"/>
            <a:ext cx="8932547" cy="1015663"/>
          </a:xfrm>
          <a:prstGeom prst="rect">
            <a:avLst/>
          </a:prstGeom>
          <a:noFill/>
        </p:spPr>
        <p:txBody>
          <a:bodyPr wrap="square" rtlCol="0">
            <a:spAutoFit/>
          </a:bodyPr>
          <a:lstStyle/>
          <a:p>
            <a:r>
              <a:rPr lang="en-US" sz="2000" dirty="0">
                <a:solidFill>
                  <a:srgbClr val="FFC000"/>
                </a:solidFill>
                <a:sym typeface="Wingdings 3"/>
              </a:rPr>
              <a:t> </a:t>
            </a:r>
            <a:r>
              <a:rPr lang="en-US" sz="2000" dirty="0">
                <a:sym typeface="Wingdings 3"/>
              </a:rPr>
              <a:t>save the new PPT file with split objects as </a:t>
            </a:r>
            <a:r>
              <a:rPr lang="en-US" sz="2000" b="1" dirty="0">
                <a:sym typeface="Wingdings 3"/>
              </a:rPr>
              <a:t>Filename_TALK_split.pptx</a:t>
            </a:r>
          </a:p>
          <a:p>
            <a:r>
              <a:rPr lang="en-US" sz="2000" dirty="0">
                <a:solidFill>
                  <a:srgbClr val="FFC000"/>
                </a:solidFill>
                <a:sym typeface="Wingdings 3"/>
              </a:rPr>
              <a:t> </a:t>
            </a:r>
            <a:r>
              <a:rPr lang="en-US" sz="2000" dirty="0">
                <a:sym typeface="Wingdings 3"/>
              </a:rPr>
              <a:t>convert the PPT slides to PDF and save as </a:t>
            </a:r>
            <a:r>
              <a:rPr lang="en-US" sz="2000" b="1" dirty="0">
                <a:sym typeface="Wingdings 3"/>
              </a:rPr>
              <a:t>Filename_TALK.pdf</a:t>
            </a:r>
          </a:p>
          <a:p>
            <a:r>
              <a:rPr lang="en-US" sz="2000" dirty="0">
                <a:solidFill>
                  <a:srgbClr val="FFC000"/>
                </a:solidFill>
                <a:sym typeface="Wingdings 3"/>
              </a:rPr>
              <a:t> </a:t>
            </a:r>
            <a:r>
              <a:rPr lang="en-US" sz="2000" dirty="0">
                <a:sym typeface="Wingdings 3"/>
              </a:rPr>
              <a:t>upload both files to the database</a:t>
            </a:r>
            <a:endParaRPr lang="en-US" sz="2000" b="1" dirty="0">
              <a:sym typeface="Wingdings 3"/>
            </a:endParaRPr>
          </a:p>
        </p:txBody>
      </p:sp>
      <p:sp>
        <p:nvSpPr>
          <p:cNvPr id="7" name="Rectangle 6"/>
          <p:cNvSpPr/>
          <p:nvPr/>
        </p:nvSpPr>
        <p:spPr>
          <a:xfrm>
            <a:off x="264137" y="3811284"/>
            <a:ext cx="4358205" cy="28855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455" y="3888087"/>
            <a:ext cx="4175630" cy="273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862855" y="5262425"/>
            <a:ext cx="3293146" cy="923330"/>
          </a:xfrm>
          <a:prstGeom prst="rect">
            <a:avLst/>
          </a:prstGeom>
          <a:noFill/>
        </p:spPr>
        <p:txBody>
          <a:bodyPr wrap="none" rtlCol="0">
            <a:spAutoFit/>
          </a:bodyPr>
          <a:lstStyle/>
          <a:p>
            <a:r>
              <a:rPr lang="en-US" dirty="0"/>
              <a:t>for uploading the split slides</a:t>
            </a:r>
          </a:p>
          <a:p>
            <a:r>
              <a:rPr lang="en-US" dirty="0"/>
              <a:t>select </a:t>
            </a:r>
            <a:r>
              <a:rPr lang="en-US" b="1" dirty="0">
                <a:solidFill>
                  <a:srgbClr val="C00000"/>
                </a:solidFill>
              </a:rPr>
              <a:t>Other Supporting Files</a:t>
            </a:r>
          </a:p>
          <a:p>
            <a:r>
              <a:rPr lang="en-US" dirty="0"/>
              <a:t>as File Type</a:t>
            </a:r>
          </a:p>
        </p:txBody>
      </p:sp>
      <p:sp>
        <p:nvSpPr>
          <p:cNvPr id="17" name="Left Arrow 16"/>
          <p:cNvSpPr/>
          <p:nvPr/>
        </p:nvSpPr>
        <p:spPr>
          <a:xfrm>
            <a:off x="2823717" y="6437447"/>
            <a:ext cx="2061584" cy="131163"/>
          </a:xfrm>
          <a:prstGeom prst="lef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895678" y="6208704"/>
            <a:ext cx="3287100" cy="588647"/>
          </a:xfrm>
          <a:prstGeom prst="rect">
            <a:avLst/>
          </a:prstGeom>
          <a:noFill/>
        </p:spPr>
        <p:txBody>
          <a:bodyPr wrap="none" rtlCol="0">
            <a:spAutoFit/>
          </a:bodyPr>
          <a:lstStyle/>
          <a:p>
            <a:r>
              <a:rPr lang="en-US"/>
              <a:t>for uploading the PDF slides file</a:t>
            </a:r>
          </a:p>
          <a:p>
            <a:r>
              <a:rPr lang="en-US"/>
              <a:t>select </a:t>
            </a:r>
            <a:r>
              <a:rPr lang="en-US" b="1">
                <a:solidFill>
                  <a:schemeClr val="accent1"/>
                </a:solidFill>
              </a:rPr>
              <a:t>Transparencies</a:t>
            </a:r>
          </a:p>
        </p:txBody>
      </p:sp>
      <p:sp>
        <p:nvSpPr>
          <p:cNvPr id="8" name="Left Arrow 7"/>
          <p:cNvSpPr/>
          <p:nvPr/>
        </p:nvSpPr>
        <p:spPr>
          <a:xfrm>
            <a:off x="2849312" y="5791675"/>
            <a:ext cx="2029874" cy="144016"/>
          </a:xfrm>
          <a:prstGeom prst="lef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5416" y="2315863"/>
            <a:ext cx="6289839" cy="13185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Up-Down Arrow 9"/>
          <p:cNvSpPr/>
          <p:nvPr/>
        </p:nvSpPr>
        <p:spPr>
          <a:xfrm>
            <a:off x="2962885" y="2661851"/>
            <a:ext cx="288032" cy="1440160"/>
          </a:xfrm>
          <a:prstGeom prst="up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44306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59DE6EB8-52AB-45EA-A660-3E1EBFA72987}" type="slidenum">
              <a:rPr lang="en-US" smtClean="0"/>
              <a:t>45</a:t>
            </a:fld>
            <a:endParaRPr lang="en-US"/>
          </a:p>
        </p:txBody>
      </p:sp>
      <p:sp>
        <p:nvSpPr>
          <p:cNvPr id="3" name="Rectangle 2"/>
          <p:cNvSpPr/>
          <p:nvPr/>
        </p:nvSpPr>
        <p:spPr>
          <a:xfrm>
            <a:off x="1979712" y="3649291"/>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246204" y="3649291"/>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517440" y="3645024"/>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783932" y="3645024"/>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056174" y="3653559"/>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322666" y="3653559"/>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593902" y="3649291"/>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860394" y="3649291"/>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136364" y="3649291"/>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402855" y="3649291"/>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674092" y="3645024"/>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940583" y="3645024"/>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212826" y="3653559"/>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479318" y="3653559"/>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736336" y="3657680"/>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994438" y="3657680"/>
            <a:ext cx="197161" cy="5718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
            <a:extLst>
              <a:ext uri="{FF2B5EF4-FFF2-40B4-BE49-F238E27FC236}">
                <a16:creationId xmlns:a16="http://schemas.microsoft.com/office/drawing/2014/main" id="{4167B0E5-8A06-48BF-8B8C-9CF0365CCB43}"/>
              </a:ext>
            </a:extLst>
          </p:cNvPr>
          <p:cNvSpPr txBox="1">
            <a:spLocks/>
          </p:cNvSpPr>
          <p:nvPr/>
        </p:nvSpPr>
        <p:spPr>
          <a:xfrm>
            <a:off x="1074254" y="2204864"/>
            <a:ext cx="7392133" cy="1224136"/>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600" dirty="0"/>
              <a:t>Processing Slides: trouble-shooting</a:t>
            </a:r>
          </a:p>
          <a:p>
            <a:r>
              <a:rPr lang="en-US" sz="3600" dirty="0">
                <a:solidFill>
                  <a:schemeClr val="bg2">
                    <a:lumMod val="50000"/>
                  </a:schemeClr>
                </a:solidFill>
              </a:rPr>
              <a:t>Missing characters</a:t>
            </a:r>
          </a:p>
        </p:txBody>
      </p:sp>
    </p:spTree>
    <p:extLst>
      <p:ext uri="{BB962C8B-B14F-4D97-AF65-F5344CB8AC3E}">
        <p14:creationId xmlns:p14="http://schemas.microsoft.com/office/powerpoint/2010/main" val="22893572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59DE6EB8-52AB-45EA-A660-3E1EBFA72987}" type="slidenum">
              <a:rPr lang="en-US" smtClean="0"/>
              <a:t>46</a:t>
            </a:fld>
            <a:endParaRPr lang="en-US"/>
          </a:p>
        </p:txBody>
      </p:sp>
      <p:sp>
        <p:nvSpPr>
          <p:cNvPr id="5" name="Title 1"/>
          <p:cNvSpPr>
            <a:spLocks noGrp="1"/>
          </p:cNvSpPr>
          <p:nvPr>
            <p:ph type="title"/>
          </p:nvPr>
        </p:nvSpPr>
        <p:spPr>
          <a:xfrm>
            <a:off x="166147" y="615937"/>
            <a:ext cx="8996498" cy="566936"/>
          </a:xfrm>
        </p:spPr>
        <p:txBody>
          <a:bodyPr>
            <a:noAutofit/>
          </a:bodyPr>
          <a:lstStyle/>
          <a:p>
            <a:r>
              <a:rPr lang="en-US" sz="2800" dirty="0"/>
              <a:t>Example: PPT slide containing text, symbols and numbers</a:t>
            </a: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425" y="2131289"/>
            <a:ext cx="7637363" cy="1158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11097" y="1294892"/>
            <a:ext cx="8973613" cy="707886"/>
          </a:xfrm>
          <a:prstGeom prst="rect">
            <a:avLst/>
          </a:prstGeom>
          <a:noFill/>
        </p:spPr>
        <p:txBody>
          <a:bodyPr wrap="square" rtlCol="0">
            <a:spAutoFit/>
          </a:bodyPr>
          <a:lstStyle/>
          <a:p>
            <a:r>
              <a:rPr lang="en-US" b="1" dirty="0">
                <a:solidFill>
                  <a:srgbClr val="FFC000"/>
                </a:solidFill>
                <a:sym typeface="Wingdings 3"/>
              </a:rPr>
              <a:t> </a:t>
            </a:r>
            <a:r>
              <a:rPr lang="en-US" sz="2000" b="1" dirty="0">
                <a:sym typeface="Wingdings 3"/>
              </a:rPr>
              <a:t>when running PowerPoint, not embedded characters appear as a blank box which is a placeholder for a missing font       </a:t>
            </a:r>
            <a:r>
              <a:rPr lang="en-US" sz="2000" b="1" dirty="0">
                <a:solidFill>
                  <a:srgbClr val="C00000"/>
                </a:solidFill>
                <a:sym typeface="Wingdings 3"/>
              </a:rPr>
              <a:t>- quite hard to detect!</a:t>
            </a:r>
          </a:p>
        </p:txBody>
      </p:sp>
      <p:sp>
        <p:nvSpPr>
          <p:cNvPr id="10" name="Rectangle 9"/>
          <p:cNvSpPr/>
          <p:nvPr/>
        </p:nvSpPr>
        <p:spPr>
          <a:xfrm>
            <a:off x="5480052" y="1610357"/>
            <a:ext cx="219799" cy="39712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Explosion 1 10"/>
          <p:cNvSpPr/>
          <p:nvPr/>
        </p:nvSpPr>
        <p:spPr>
          <a:xfrm>
            <a:off x="2339752" y="2492896"/>
            <a:ext cx="1728192" cy="1224136"/>
          </a:xfrm>
          <a:prstGeom prst="irregularSeal1">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4836983"/>
            <a:ext cx="1952625"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21"/>
          <p:cNvSpPr txBox="1"/>
          <p:nvPr/>
        </p:nvSpPr>
        <p:spPr>
          <a:xfrm>
            <a:off x="130381" y="3912887"/>
            <a:ext cx="8854329" cy="707886"/>
          </a:xfrm>
          <a:prstGeom prst="rect">
            <a:avLst/>
          </a:prstGeom>
          <a:noFill/>
          <a:ln>
            <a:solidFill>
              <a:schemeClr val="tx1"/>
            </a:solidFill>
            <a:prstDash val="dash"/>
          </a:ln>
        </p:spPr>
        <p:txBody>
          <a:bodyPr wrap="square" rtlCol="0">
            <a:spAutoFit/>
          </a:bodyPr>
          <a:lstStyle/>
          <a:p>
            <a:r>
              <a:rPr lang="en-US" sz="2000" b="1" dirty="0">
                <a:solidFill>
                  <a:srgbClr val="FFC000"/>
                </a:solidFill>
                <a:sym typeface="Wingdings 3"/>
              </a:rPr>
              <a:t> </a:t>
            </a:r>
            <a:r>
              <a:rPr lang="en-US" sz="2000" dirty="0"/>
              <a:t>when you are not sure how to fix it, </a:t>
            </a:r>
            <a:r>
              <a:rPr lang="en-US" sz="2000" dirty="0">
                <a:solidFill>
                  <a:srgbClr val="C00000"/>
                </a:solidFill>
              </a:rPr>
              <a:t>set status to RED </a:t>
            </a:r>
            <a:r>
              <a:rPr lang="en-US" sz="2000" dirty="0"/>
              <a:t>and contact the author. The missing character in this example was a  </a:t>
            </a:r>
            <a:r>
              <a:rPr lang="en-US" sz="2000" b="1" dirty="0"/>
              <a:t>less than or equal sign</a:t>
            </a:r>
            <a:r>
              <a:rPr lang="en-US" sz="2000" dirty="0"/>
              <a:t>!</a:t>
            </a:r>
          </a:p>
        </p:txBody>
      </p:sp>
      <p:sp>
        <p:nvSpPr>
          <p:cNvPr id="13" name="Down Arrow 12"/>
          <p:cNvSpPr/>
          <p:nvPr/>
        </p:nvSpPr>
        <p:spPr>
          <a:xfrm rot="16200000">
            <a:off x="318425" y="4892714"/>
            <a:ext cx="350024" cy="726738"/>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40285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C:\Users\mpymax\AppData\Local\Microsoft\Windows\Temporary Internet Files\Content.IE5\JLJTO1OB\A_Couple_in_a_Movie_Theater_100127-135647-44000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6117" y="1268760"/>
            <a:ext cx="1872208" cy="148587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5696" y="3154486"/>
            <a:ext cx="4680520" cy="3690617"/>
          </a:xfrm>
          <a:prstGeom prst="rect">
            <a:avLst/>
          </a:prstGeom>
        </p:spPr>
      </p:pic>
      <p:sp>
        <p:nvSpPr>
          <p:cNvPr id="3" name="Slide Number Placeholder 2"/>
          <p:cNvSpPr>
            <a:spLocks noGrp="1"/>
          </p:cNvSpPr>
          <p:nvPr>
            <p:ph type="sldNum" sz="quarter" idx="12"/>
          </p:nvPr>
        </p:nvSpPr>
        <p:spPr/>
        <p:txBody>
          <a:bodyPr/>
          <a:lstStyle/>
          <a:p>
            <a:fld id="{59DE6EB8-52AB-45EA-A660-3E1EBFA72987}" type="slidenum">
              <a:rPr lang="en-US" smtClean="0"/>
              <a:t>47</a:t>
            </a:fld>
            <a:endParaRPr lang="en-US"/>
          </a:p>
        </p:txBody>
      </p:sp>
      <p:sp>
        <p:nvSpPr>
          <p:cNvPr id="6" name="Title 1">
            <a:extLst>
              <a:ext uri="{FF2B5EF4-FFF2-40B4-BE49-F238E27FC236}">
                <a16:creationId xmlns:a16="http://schemas.microsoft.com/office/drawing/2014/main" id="{E6182EAB-9B48-4490-B2DA-2FFDFD8DA066}"/>
              </a:ext>
            </a:extLst>
          </p:cNvPr>
          <p:cNvSpPr txBox="1">
            <a:spLocks/>
          </p:cNvSpPr>
          <p:nvPr/>
        </p:nvSpPr>
        <p:spPr>
          <a:xfrm>
            <a:off x="435675" y="1052736"/>
            <a:ext cx="6223139" cy="2485146"/>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a:t>
            </a:r>
          </a:p>
          <a:p>
            <a:r>
              <a:rPr lang="en-US" sz="4800" dirty="0">
                <a:solidFill>
                  <a:schemeClr val="bg2">
                    <a:lumMod val="50000"/>
                  </a:schemeClr>
                </a:solidFill>
              </a:rPr>
              <a:t>Embedding videos and </a:t>
            </a:r>
            <a:br>
              <a:rPr lang="en-US" sz="4800" dirty="0">
                <a:solidFill>
                  <a:schemeClr val="bg2">
                    <a:lumMod val="50000"/>
                  </a:schemeClr>
                </a:solidFill>
              </a:rPr>
            </a:br>
            <a:r>
              <a:rPr lang="en-US" sz="4800" dirty="0">
                <a:solidFill>
                  <a:schemeClr val="bg2">
                    <a:lumMod val="50000"/>
                  </a:schemeClr>
                </a:solidFill>
              </a:rPr>
              <a:t>animated gifs in PDF files</a:t>
            </a:r>
          </a:p>
        </p:txBody>
      </p:sp>
    </p:spTree>
    <p:extLst>
      <p:ext uri="{BB962C8B-B14F-4D97-AF65-F5344CB8AC3E}">
        <p14:creationId xmlns:p14="http://schemas.microsoft.com/office/powerpoint/2010/main" val="33101047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959" y="780925"/>
            <a:ext cx="8229600" cy="504056"/>
          </a:xfrm>
        </p:spPr>
        <p:txBody>
          <a:bodyPr>
            <a:noAutofit/>
          </a:bodyPr>
          <a:lstStyle/>
          <a:p>
            <a:r>
              <a:rPr lang="en-US" sz="3200" dirty="0"/>
              <a:t>Embedding videos and animations in PDF files</a:t>
            </a:r>
          </a:p>
        </p:txBody>
      </p:sp>
      <p:sp>
        <p:nvSpPr>
          <p:cNvPr id="4" name="Slide Number Placeholder 3"/>
          <p:cNvSpPr>
            <a:spLocks noGrp="1"/>
          </p:cNvSpPr>
          <p:nvPr>
            <p:ph type="sldNum" sz="quarter" idx="12"/>
          </p:nvPr>
        </p:nvSpPr>
        <p:spPr/>
        <p:txBody>
          <a:bodyPr/>
          <a:lstStyle/>
          <a:p>
            <a:fld id="{59DE6EB8-52AB-45EA-A660-3E1EBFA72987}" type="slidenum">
              <a:rPr lang="en-US" smtClean="0"/>
              <a:t>48</a:t>
            </a:fld>
            <a:endParaRPr lang="en-US"/>
          </a:p>
        </p:txBody>
      </p:sp>
      <p:sp>
        <p:nvSpPr>
          <p:cNvPr id="15" name="Content Placeholder 2"/>
          <p:cNvSpPr txBox="1">
            <a:spLocks/>
          </p:cNvSpPr>
          <p:nvPr/>
        </p:nvSpPr>
        <p:spPr>
          <a:xfrm>
            <a:off x="117982" y="1556791"/>
            <a:ext cx="8774498" cy="4520284"/>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None/>
            </a:pPr>
            <a:r>
              <a:rPr lang="en-US" sz="2000" dirty="0">
                <a:sym typeface="Wingdings 3"/>
              </a:rPr>
              <a:t>If the PowerPoint presentation contains videos or animated gifs …</a:t>
            </a:r>
          </a:p>
          <a:p>
            <a:pPr marL="0" indent="0">
              <a:buNone/>
            </a:pPr>
            <a:endParaRPr lang="en-US" sz="800" b="1" dirty="0">
              <a:solidFill>
                <a:schemeClr val="bg2">
                  <a:lumMod val="50000"/>
                </a:schemeClr>
              </a:solidFill>
              <a:sym typeface="Wingdings 3"/>
            </a:endParaRPr>
          </a:p>
          <a:p>
            <a:pPr marL="0" indent="0">
              <a:buNone/>
            </a:pPr>
            <a:r>
              <a:rPr lang="en-US" sz="2000" b="1" dirty="0">
                <a:solidFill>
                  <a:schemeClr val="bg2">
                    <a:lumMod val="50000"/>
                  </a:schemeClr>
                </a:solidFill>
                <a:sym typeface="Wingdings 3"/>
              </a:rPr>
              <a:t></a:t>
            </a:r>
            <a:r>
              <a:rPr lang="en-US" sz="2000" b="1" dirty="0">
                <a:solidFill>
                  <a:srgbClr val="C00000"/>
                </a:solidFill>
                <a:sym typeface="Wingdings 3"/>
              </a:rPr>
              <a:t> </a:t>
            </a:r>
            <a:r>
              <a:rPr lang="en-US" sz="2000" dirty="0">
                <a:sym typeface="Wingdings 3"/>
              </a:rPr>
              <a:t>extract the media files</a:t>
            </a:r>
          </a:p>
          <a:p>
            <a:pPr marL="0" indent="0">
              <a:buNone/>
            </a:pPr>
            <a:r>
              <a:rPr lang="en-US" sz="2000" b="1" dirty="0">
                <a:solidFill>
                  <a:srgbClr val="C00000"/>
                </a:solidFill>
                <a:sym typeface="Wingdings 3"/>
              </a:rPr>
              <a:t></a:t>
            </a:r>
            <a:r>
              <a:rPr lang="en-US" sz="2000" b="1" dirty="0">
                <a:solidFill>
                  <a:srgbClr val="FFC000"/>
                </a:solidFill>
                <a:sym typeface="Wingdings 3"/>
              </a:rPr>
              <a:t> </a:t>
            </a:r>
            <a:r>
              <a:rPr lang="en-US" sz="2000" dirty="0">
                <a:sym typeface="Wingdings 3"/>
              </a:rPr>
              <a:t>transform video files (*.avi)  to</a:t>
            </a:r>
            <a:r>
              <a:rPr lang="en-US" sz="2000" b="1" dirty="0">
                <a:solidFill>
                  <a:srgbClr val="FFC000"/>
                </a:solidFill>
                <a:sym typeface="Wingdings 3"/>
              </a:rPr>
              <a:t> </a:t>
            </a:r>
            <a:r>
              <a:rPr lang="en-US" sz="2000" b="1" dirty="0">
                <a:solidFill>
                  <a:srgbClr val="C00000"/>
                </a:solidFill>
                <a:sym typeface="Wingdings 3"/>
              </a:rPr>
              <a:t>MPEG-4</a:t>
            </a:r>
            <a:r>
              <a:rPr lang="en-US" sz="2000" b="1" dirty="0">
                <a:solidFill>
                  <a:srgbClr val="FFC000"/>
                </a:solidFill>
                <a:sym typeface="Wingdings 3"/>
              </a:rPr>
              <a:t> </a:t>
            </a:r>
            <a:r>
              <a:rPr lang="en-US" sz="2000" dirty="0">
                <a:sym typeface="Wingdings 3"/>
              </a:rPr>
              <a:t>(*.mp4)</a:t>
            </a:r>
          </a:p>
          <a:p>
            <a:pPr marL="0" indent="0">
              <a:buNone/>
            </a:pPr>
            <a:r>
              <a:rPr lang="en-US" sz="2000" b="1" dirty="0">
                <a:solidFill>
                  <a:srgbClr val="FFC000"/>
                </a:solidFill>
                <a:sym typeface="Wingdings 3"/>
              </a:rPr>
              <a:t> </a:t>
            </a:r>
            <a:r>
              <a:rPr lang="en-US" sz="2000" dirty="0">
                <a:sym typeface="Wingdings 3"/>
              </a:rPr>
              <a:t>transform animated gifs </a:t>
            </a:r>
            <a:r>
              <a:rPr lang="en-US" sz="2000" b="1" dirty="0"/>
              <a:t>from gif to AVI </a:t>
            </a:r>
            <a:r>
              <a:rPr lang="en-US" sz="2000" dirty="0"/>
              <a:t>and </a:t>
            </a:r>
            <a:r>
              <a:rPr lang="en-US" sz="2000" b="1" dirty="0"/>
              <a:t>from AVI to MPEG-4</a:t>
            </a:r>
          </a:p>
          <a:p>
            <a:pPr marL="0" indent="0">
              <a:buNone/>
            </a:pPr>
            <a:endParaRPr lang="en-US" sz="800" dirty="0"/>
          </a:p>
          <a:p>
            <a:pPr marL="0" indent="0">
              <a:buNone/>
            </a:pPr>
            <a:r>
              <a:rPr lang="en-US" sz="2000" b="1" dirty="0">
                <a:solidFill>
                  <a:schemeClr val="accent1"/>
                </a:solidFill>
                <a:sym typeface="Wingdings 3"/>
              </a:rPr>
              <a:t> convert the PPT slides to PDF by printing to Adobe PDF</a:t>
            </a:r>
          </a:p>
          <a:p>
            <a:pPr marL="0" indent="0">
              <a:buNone/>
            </a:pPr>
            <a:endParaRPr lang="en-US" sz="800" b="1" dirty="0">
              <a:solidFill>
                <a:schemeClr val="accent1"/>
              </a:solidFill>
              <a:sym typeface="Wingdings 3"/>
            </a:endParaRPr>
          </a:p>
          <a:p>
            <a:pPr marL="0" indent="0">
              <a:buNone/>
            </a:pPr>
            <a:endParaRPr lang="en-US" sz="2000" b="1" dirty="0">
              <a:solidFill>
                <a:schemeClr val="accent1"/>
              </a:solidFill>
              <a:sym typeface="Wingdings 3"/>
            </a:endParaRPr>
          </a:p>
          <a:p>
            <a:pPr marL="0" indent="0">
              <a:buNone/>
            </a:pPr>
            <a:endParaRPr lang="en-US" sz="2000" b="1" dirty="0">
              <a:solidFill>
                <a:schemeClr val="accent1"/>
              </a:solidFill>
              <a:sym typeface="Wingdings 3"/>
            </a:endParaRPr>
          </a:p>
          <a:p>
            <a:pPr marL="0" indent="0">
              <a:buFont typeface="Wingdings 2"/>
              <a:buNone/>
            </a:pPr>
            <a:endParaRPr lang="en-US" sz="2000" dirty="0">
              <a:sym typeface="Wingdings 3"/>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0473" y="3727446"/>
            <a:ext cx="2431527" cy="1152128"/>
          </a:xfrm>
          <a:prstGeom prst="rect">
            <a:avLst/>
          </a:prstGeom>
        </p:spPr>
      </p:pic>
      <p:sp>
        <p:nvSpPr>
          <p:cNvPr id="8" name="TextBox 7"/>
          <p:cNvSpPr txBox="1"/>
          <p:nvPr/>
        </p:nvSpPr>
        <p:spPr>
          <a:xfrm>
            <a:off x="189990" y="5151384"/>
            <a:ext cx="8836028" cy="707886"/>
          </a:xfrm>
          <a:prstGeom prst="rect">
            <a:avLst/>
          </a:prstGeom>
          <a:noFill/>
        </p:spPr>
        <p:txBody>
          <a:bodyPr wrap="square" rtlCol="0">
            <a:spAutoFit/>
          </a:bodyPr>
          <a:lstStyle/>
          <a:p>
            <a:r>
              <a:rPr lang="en-US" sz="2000" b="1" dirty="0">
                <a:solidFill>
                  <a:srgbClr val="C00000"/>
                </a:solidFill>
                <a:sym typeface="Wingdings 3"/>
              </a:rPr>
              <a:t> after all these steps, </a:t>
            </a:r>
            <a:r>
              <a:rPr lang="en-US" sz="2000" dirty="0">
                <a:sym typeface="Wingdings 3"/>
              </a:rPr>
              <a:t>open the PDF slides file  and embed the videos and animations</a:t>
            </a:r>
          </a:p>
        </p:txBody>
      </p:sp>
    </p:spTree>
    <p:extLst>
      <p:ext uri="{BB962C8B-B14F-4D97-AF65-F5344CB8AC3E}">
        <p14:creationId xmlns:p14="http://schemas.microsoft.com/office/powerpoint/2010/main" val="10563773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92696"/>
            <a:ext cx="8928992" cy="578328"/>
          </a:xfrm>
        </p:spPr>
        <p:txBody>
          <a:bodyPr>
            <a:noAutofit/>
          </a:bodyPr>
          <a:lstStyle/>
          <a:p>
            <a:r>
              <a:rPr lang="en-US" sz="3200" dirty="0"/>
              <a:t>Embedding videos and animations in PDF files</a:t>
            </a:r>
          </a:p>
        </p:txBody>
      </p:sp>
      <p:sp>
        <p:nvSpPr>
          <p:cNvPr id="3" name="Content Placeholder 2"/>
          <p:cNvSpPr>
            <a:spLocks noGrp="1"/>
          </p:cNvSpPr>
          <p:nvPr>
            <p:ph idx="1"/>
          </p:nvPr>
        </p:nvSpPr>
        <p:spPr>
          <a:xfrm>
            <a:off x="270116" y="1468728"/>
            <a:ext cx="8712968" cy="1234535"/>
          </a:xfrm>
        </p:spPr>
        <p:txBody>
          <a:bodyPr>
            <a:noAutofit/>
          </a:bodyPr>
          <a:lstStyle/>
          <a:p>
            <a:pPr marL="0" indent="0">
              <a:buNone/>
            </a:pPr>
            <a:r>
              <a:rPr lang="en-US" sz="2000" dirty="0">
                <a:solidFill>
                  <a:srgbClr val="C00000"/>
                </a:solidFill>
                <a:sym typeface="Wingdings 3"/>
              </a:rPr>
              <a:t> </a:t>
            </a:r>
            <a:r>
              <a:rPr lang="en-US" sz="2000" dirty="0"/>
              <a:t>Adobe Acrobat supports the </a:t>
            </a:r>
            <a:r>
              <a:rPr lang="en-US" sz="2000" dirty="0">
                <a:solidFill>
                  <a:srgbClr val="C00000"/>
                </a:solidFill>
              </a:rPr>
              <a:t>MPEG-4</a:t>
            </a:r>
            <a:r>
              <a:rPr lang="en-US" sz="2000" dirty="0"/>
              <a:t> video format</a:t>
            </a:r>
            <a:endParaRPr lang="en-US" sz="2000" dirty="0">
              <a:solidFill>
                <a:srgbClr val="FF0000"/>
              </a:solidFill>
            </a:endParaRPr>
          </a:p>
          <a:p>
            <a:pPr marL="0" indent="0">
              <a:buNone/>
            </a:pPr>
            <a:r>
              <a:rPr lang="en-US" sz="2000" dirty="0">
                <a:solidFill>
                  <a:srgbClr val="FFC000"/>
                </a:solidFill>
                <a:sym typeface="Wingdings 3"/>
              </a:rPr>
              <a:t></a:t>
            </a:r>
            <a:r>
              <a:rPr lang="en-US" sz="2000" dirty="0">
                <a:solidFill>
                  <a:srgbClr val="C00000"/>
                </a:solidFill>
                <a:sym typeface="Wingdings 3"/>
              </a:rPr>
              <a:t> </a:t>
            </a:r>
            <a:r>
              <a:rPr lang="en-US" sz="2000" dirty="0">
                <a:sym typeface="Wingdings 3"/>
              </a:rPr>
              <a:t>n</a:t>
            </a:r>
            <a:r>
              <a:rPr lang="en-US" sz="2000" dirty="0"/>
              <a:t>ot supported video formats like </a:t>
            </a:r>
            <a:r>
              <a:rPr lang="en-US" sz="2000" b="1" dirty="0"/>
              <a:t>avi</a:t>
            </a:r>
            <a:r>
              <a:rPr lang="en-US" sz="2000" dirty="0"/>
              <a:t> or </a:t>
            </a:r>
            <a:r>
              <a:rPr lang="en-US" sz="2000" b="1" dirty="0"/>
              <a:t>wmv</a:t>
            </a:r>
            <a:r>
              <a:rPr lang="en-US" sz="2000" dirty="0"/>
              <a:t> files need to be converted</a:t>
            </a:r>
          </a:p>
          <a:p>
            <a:pPr>
              <a:buFont typeface="Wingdings 3" panose="05040102010807070707" pitchFamily="18" charset="2"/>
              <a:buChar char="u"/>
            </a:pPr>
            <a:r>
              <a:rPr lang="en-US" sz="2000" dirty="0">
                <a:sym typeface="Wingdings 3"/>
              </a:rPr>
              <a:t>free </a:t>
            </a:r>
            <a:r>
              <a:rPr lang="en-US" sz="2000" dirty="0"/>
              <a:t>converter tools are </a:t>
            </a:r>
            <a:r>
              <a:rPr lang="en-US" sz="2000" dirty="0">
                <a:solidFill>
                  <a:srgbClr val="C00000"/>
                </a:solidFill>
              </a:rPr>
              <a:t>HandBrake </a:t>
            </a:r>
            <a:r>
              <a:rPr lang="en-US" sz="2000" dirty="0"/>
              <a:t>and</a:t>
            </a:r>
            <a:r>
              <a:rPr lang="en-US" sz="2000" dirty="0">
                <a:solidFill>
                  <a:srgbClr val="C00000"/>
                </a:solidFill>
              </a:rPr>
              <a:t> Virtual Dub</a:t>
            </a:r>
            <a:endParaRPr lang="en-US" sz="2000" dirty="0"/>
          </a:p>
          <a:p>
            <a:pPr marL="0" indent="0">
              <a:buNone/>
            </a:pPr>
            <a:endParaRPr lang="en-US" sz="2000" dirty="0"/>
          </a:p>
          <a:p>
            <a:pPr algn="ctr"/>
            <a:endParaRPr lang="en-US" sz="2000" dirty="0"/>
          </a:p>
        </p:txBody>
      </p:sp>
      <p:sp>
        <p:nvSpPr>
          <p:cNvPr id="5" name="Slide Number Placeholder 4"/>
          <p:cNvSpPr>
            <a:spLocks noGrp="1"/>
          </p:cNvSpPr>
          <p:nvPr>
            <p:ph type="sldNum" sz="quarter" idx="12"/>
          </p:nvPr>
        </p:nvSpPr>
        <p:spPr/>
        <p:txBody>
          <a:bodyPr/>
          <a:lstStyle/>
          <a:p>
            <a:fld id="{59DE6EB8-52AB-45EA-A660-3E1EBFA72987}" type="slidenum">
              <a:rPr lang="en-US" smtClean="0"/>
              <a:t>49</a:t>
            </a:fld>
            <a:endParaRPr lang="en-US"/>
          </a:p>
        </p:txBody>
      </p:sp>
      <p:pic>
        <p:nvPicPr>
          <p:cNvPr id="6" name="Picture 5">
            <a:extLst>
              <a:ext uri="{FF2B5EF4-FFF2-40B4-BE49-F238E27FC236}">
                <a16:creationId xmlns:a16="http://schemas.microsoft.com/office/drawing/2014/main" id="{524052B0-A003-4E14-A2C9-4FFCD1F39734}"/>
              </a:ext>
            </a:extLst>
          </p:cNvPr>
          <p:cNvPicPr>
            <a:picLocks noChangeAspect="1"/>
          </p:cNvPicPr>
          <p:nvPr/>
        </p:nvPicPr>
        <p:blipFill>
          <a:blip r:embed="rId2"/>
          <a:stretch>
            <a:fillRect/>
          </a:stretch>
        </p:blipFill>
        <p:spPr>
          <a:xfrm>
            <a:off x="323528" y="2868120"/>
            <a:ext cx="3559831" cy="1011238"/>
          </a:xfrm>
          <a:prstGeom prst="rect">
            <a:avLst/>
          </a:prstGeom>
        </p:spPr>
      </p:pic>
      <p:pic>
        <p:nvPicPr>
          <p:cNvPr id="7" name="Picture 6">
            <a:extLst>
              <a:ext uri="{FF2B5EF4-FFF2-40B4-BE49-F238E27FC236}">
                <a16:creationId xmlns:a16="http://schemas.microsoft.com/office/drawing/2014/main" id="{93807A85-F447-4A4A-8949-AB179B32FAC4}"/>
              </a:ext>
            </a:extLst>
          </p:cNvPr>
          <p:cNvPicPr>
            <a:picLocks noChangeAspect="1"/>
          </p:cNvPicPr>
          <p:nvPr/>
        </p:nvPicPr>
        <p:blipFill>
          <a:blip r:embed="rId3"/>
          <a:stretch>
            <a:fillRect/>
          </a:stretch>
        </p:blipFill>
        <p:spPr>
          <a:xfrm>
            <a:off x="291989" y="4293096"/>
            <a:ext cx="3532286" cy="648072"/>
          </a:xfrm>
          <a:prstGeom prst="rect">
            <a:avLst/>
          </a:prstGeom>
        </p:spPr>
      </p:pic>
      <p:sp>
        <p:nvSpPr>
          <p:cNvPr id="8" name="Content Placeholder 3">
            <a:extLst>
              <a:ext uri="{FF2B5EF4-FFF2-40B4-BE49-F238E27FC236}">
                <a16:creationId xmlns:a16="http://schemas.microsoft.com/office/drawing/2014/main" id="{635A4A3C-7E0A-4A08-B99A-A609643B8C2B}"/>
              </a:ext>
            </a:extLst>
          </p:cNvPr>
          <p:cNvSpPr txBox="1">
            <a:spLocks/>
          </p:cNvSpPr>
          <p:nvPr/>
        </p:nvSpPr>
        <p:spPr>
          <a:xfrm>
            <a:off x="3995936" y="4293096"/>
            <a:ext cx="4987148" cy="829013"/>
          </a:xfrm>
          <a:prstGeom prst="rect">
            <a:avLst/>
          </a:prstGeom>
        </p:spPr>
        <p:txBody>
          <a:bodyPr vert="horz">
            <a:normAutofit fontScale="325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None/>
            </a:pPr>
            <a:r>
              <a:rPr lang="en-US" sz="6200" dirty="0">
                <a:sym typeface="Wingdings 3"/>
              </a:rPr>
              <a:t>download Virtual Dub from </a:t>
            </a:r>
            <a:r>
              <a:rPr lang="en-US" sz="5600" b="1" dirty="0">
                <a:solidFill>
                  <a:srgbClr val="C00000"/>
                </a:solidFill>
              </a:rPr>
              <a:t>http://sourceforge.net/projects/virtualdub/</a:t>
            </a:r>
            <a:endParaRPr lang="en-US" sz="5600" dirty="0">
              <a:solidFill>
                <a:schemeClr val="accent3">
                  <a:lumMod val="75000"/>
                </a:schemeClr>
              </a:solidFill>
            </a:endParaRPr>
          </a:p>
          <a:p>
            <a:pPr marL="0" indent="0">
              <a:buFont typeface="Wingdings 2"/>
              <a:buNone/>
            </a:pPr>
            <a:r>
              <a:rPr lang="en-US" sz="2400" b="1" dirty="0">
                <a:sym typeface="Wingdings 3"/>
              </a:rPr>
              <a:t> </a:t>
            </a:r>
            <a:endParaRPr lang="en-US" sz="2400" b="1" dirty="0"/>
          </a:p>
        </p:txBody>
      </p:sp>
      <p:sp>
        <p:nvSpPr>
          <p:cNvPr id="9" name="TextBox 8">
            <a:extLst>
              <a:ext uri="{FF2B5EF4-FFF2-40B4-BE49-F238E27FC236}">
                <a16:creationId xmlns:a16="http://schemas.microsoft.com/office/drawing/2014/main" id="{62C8AACE-F24A-4BFC-9EEF-A3B7F3D58117}"/>
              </a:ext>
            </a:extLst>
          </p:cNvPr>
          <p:cNvSpPr txBox="1"/>
          <p:nvPr/>
        </p:nvSpPr>
        <p:spPr>
          <a:xfrm>
            <a:off x="3995936" y="2900967"/>
            <a:ext cx="4730992" cy="954107"/>
          </a:xfrm>
          <a:prstGeom prst="rect">
            <a:avLst/>
          </a:prstGeom>
          <a:noFill/>
        </p:spPr>
        <p:txBody>
          <a:bodyPr wrap="square" rtlCol="0">
            <a:spAutoFit/>
          </a:bodyPr>
          <a:lstStyle/>
          <a:p>
            <a:r>
              <a:rPr lang="en-US" sz="2000" dirty="0"/>
              <a:t>web page and user manual: </a:t>
            </a:r>
          </a:p>
          <a:p>
            <a:r>
              <a:rPr lang="en-US" b="1" dirty="0">
                <a:solidFill>
                  <a:srgbClr val="C00000"/>
                </a:solidFill>
              </a:rPr>
              <a:t>http://handbrake.fr/downloads.php</a:t>
            </a:r>
          </a:p>
          <a:p>
            <a:endParaRPr lang="en-US" dirty="0"/>
          </a:p>
        </p:txBody>
      </p:sp>
    </p:spTree>
    <p:extLst>
      <p:ext uri="{BB962C8B-B14F-4D97-AF65-F5344CB8AC3E}">
        <p14:creationId xmlns:p14="http://schemas.microsoft.com/office/powerpoint/2010/main" val="2173078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5</a:t>
            </a:fld>
            <a:endParaRPr lang="en-US"/>
          </a:p>
        </p:txBody>
      </p:sp>
      <p:sp>
        <p:nvSpPr>
          <p:cNvPr id="15" name="Title 1">
            <a:extLst>
              <a:ext uri="{FF2B5EF4-FFF2-40B4-BE49-F238E27FC236}">
                <a16:creationId xmlns:a16="http://schemas.microsoft.com/office/drawing/2014/main" id="{A862E0B0-A91B-446B-A459-6E1786A02EA8}"/>
              </a:ext>
            </a:extLst>
          </p:cNvPr>
          <p:cNvSpPr>
            <a:spLocks noGrp="1"/>
          </p:cNvSpPr>
          <p:nvPr>
            <p:ph type="title"/>
          </p:nvPr>
        </p:nvSpPr>
        <p:spPr>
          <a:xfrm>
            <a:off x="205611" y="446888"/>
            <a:ext cx="7992888" cy="646849"/>
          </a:xfrm>
        </p:spPr>
        <p:txBody>
          <a:bodyPr>
            <a:noAutofit/>
          </a:bodyPr>
          <a:lstStyle/>
          <a:p>
            <a:r>
              <a:rPr lang="en-US" sz="4000" dirty="0"/>
              <a:t>Processing slides: Documentation</a:t>
            </a:r>
          </a:p>
        </p:txBody>
      </p:sp>
      <p:grpSp>
        <p:nvGrpSpPr>
          <p:cNvPr id="5" name="Group 4">
            <a:extLst>
              <a:ext uri="{FF2B5EF4-FFF2-40B4-BE49-F238E27FC236}">
                <a16:creationId xmlns:a16="http://schemas.microsoft.com/office/drawing/2014/main" id="{C1586C10-FC4E-4C2C-B639-EEE779171856}"/>
              </a:ext>
            </a:extLst>
          </p:cNvPr>
          <p:cNvGrpSpPr/>
          <p:nvPr/>
        </p:nvGrpSpPr>
        <p:grpSpPr>
          <a:xfrm>
            <a:off x="323528" y="2276872"/>
            <a:ext cx="8074962" cy="3170579"/>
            <a:chOff x="223670" y="2287924"/>
            <a:chExt cx="8074962" cy="3170579"/>
          </a:xfrm>
        </p:grpSpPr>
        <p:pic>
          <p:nvPicPr>
            <p:cNvPr id="2" name="Picture 1">
              <a:extLst>
                <a:ext uri="{FF2B5EF4-FFF2-40B4-BE49-F238E27FC236}">
                  <a16:creationId xmlns:a16="http://schemas.microsoft.com/office/drawing/2014/main" id="{E49BD1AB-D805-457B-B6C7-12F9CF4977AC}"/>
                </a:ext>
              </a:extLst>
            </p:cNvPr>
            <p:cNvPicPr>
              <a:picLocks noChangeAspect="1"/>
            </p:cNvPicPr>
            <p:nvPr/>
          </p:nvPicPr>
          <p:blipFill>
            <a:blip r:embed="rId3"/>
            <a:stretch>
              <a:fillRect/>
            </a:stretch>
          </p:blipFill>
          <p:spPr>
            <a:xfrm>
              <a:off x="223670" y="2287924"/>
              <a:ext cx="8074962" cy="3170579"/>
            </a:xfrm>
            <a:prstGeom prst="rect">
              <a:avLst/>
            </a:prstGeom>
          </p:spPr>
        </p:pic>
        <p:sp>
          <p:nvSpPr>
            <p:cNvPr id="9" name="Rectangle 8">
              <a:extLst>
                <a:ext uri="{FF2B5EF4-FFF2-40B4-BE49-F238E27FC236}">
                  <a16:creationId xmlns:a16="http://schemas.microsoft.com/office/drawing/2014/main" id="{57158369-B381-4BFB-856A-726AD16A79A0}"/>
                </a:ext>
              </a:extLst>
            </p:cNvPr>
            <p:cNvSpPr/>
            <p:nvPr/>
          </p:nvSpPr>
          <p:spPr>
            <a:xfrm>
              <a:off x="295678" y="4312703"/>
              <a:ext cx="1152128" cy="21602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75A2160-9B1C-453A-87B5-CFF5458FB2B7}"/>
                </a:ext>
              </a:extLst>
            </p:cNvPr>
            <p:cNvSpPr/>
            <p:nvPr/>
          </p:nvSpPr>
          <p:spPr>
            <a:xfrm>
              <a:off x="2051720" y="2997367"/>
              <a:ext cx="1152128" cy="21602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E4D13561-D235-41EC-8988-CDF0F3166DC5}"/>
              </a:ext>
            </a:extLst>
          </p:cNvPr>
          <p:cNvSpPr/>
          <p:nvPr/>
        </p:nvSpPr>
        <p:spPr>
          <a:xfrm>
            <a:off x="0" y="1123686"/>
            <a:ext cx="8979426" cy="1015663"/>
          </a:xfrm>
          <a:prstGeom prst="rect">
            <a:avLst/>
          </a:prstGeom>
        </p:spPr>
        <p:txBody>
          <a:bodyPr wrap="square">
            <a:spAutoFit/>
          </a:bodyPr>
          <a:lstStyle/>
          <a:p>
            <a:r>
              <a:rPr lang="en-US" sz="2000" dirty="0">
                <a:solidFill>
                  <a:srgbClr val="FFC000"/>
                </a:solidFill>
                <a:latin typeface="Arial" panose="020B0604020202020204" pitchFamily="34" charset="0"/>
                <a:cs typeface="Arial" panose="020B0604020202020204" pitchFamily="34" charset="0"/>
                <a:sym typeface="Wingdings 3"/>
              </a:rPr>
              <a:t>►</a:t>
            </a:r>
            <a:r>
              <a:rPr lang="en-US" sz="2000" b="1" dirty="0">
                <a:sym typeface="Wingdings 3"/>
              </a:rPr>
              <a:t>Guidelines and a manual are available on the JACoW-Wiki pages:</a:t>
            </a:r>
          </a:p>
          <a:p>
            <a:r>
              <a:rPr lang="en-US" sz="2000" b="1" dirty="0">
                <a:solidFill>
                  <a:schemeClr val="bg2">
                    <a:lumMod val="25000"/>
                  </a:schemeClr>
                </a:solidFill>
                <a:sym typeface="Wingdings 3"/>
              </a:rPr>
              <a:t>    </a:t>
            </a:r>
            <a:r>
              <a:rPr lang="en-US" sz="1600" b="1" dirty="0">
                <a:solidFill>
                  <a:srgbClr val="C00000"/>
                </a:solidFill>
                <a:cs typeface="Arial"/>
              </a:rPr>
              <a:t> https://www.jacow.org/JTM2016/ProcessingTransparenciesEmbeddingAnimations</a:t>
            </a:r>
            <a:endParaRPr lang="en-US" sz="2000" dirty="0">
              <a:solidFill>
                <a:srgbClr val="FFC000"/>
              </a:solidFill>
              <a:sym typeface="Wingdings 3"/>
            </a:endParaRPr>
          </a:p>
          <a:p>
            <a:r>
              <a:rPr lang="en-US" sz="2000" b="1" dirty="0">
                <a:solidFill>
                  <a:srgbClr val="FFC000"/>
                </a:solidFill>
                <a:latin typeface="Arial" panose="020B0604020202020204" pitchFamily="34" charset="0"/>
                <a:cs typeface="Arial" panose="020B0604020202020204" pitchFamily="34" charset="0"/>
                <a:sym typeface="Wingdings 3"/>
              </a:rPr>
              <a:t>► </a:t>
            </a:r>
            <a:r>
              <a:rPr lang="en-US" sz="2000" b="1" dirty="0">
                <a:cs typeface="Arial" panose="020B0604020202020204" pitchFamily="34" charset="0"/>
                <a:sym typeface="Wingdings 3"/>
              </a:rPr>
              <a:t>the wiki page will be updated regularly </a:t>
            </a:r>
            <a:endParaRPr lang="en-US" sz="2000" b="1" dirty="0">
              <a:sym typeface="Wingdings 3"/>
            </a:endParaRPr>
          </a:p>
        </p:txBody>
      </p:sp>
    </p:spTree>
    <p:extLst>
      <p:ext uri="{BB962C8B-B14F-4D97-AF65-F5344CB8AC3E}">
        <p14:creationId xmlns:p14="http://schemas.microsoft.com/office/powerpoint/2010/main" val="423599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mpymax\AppData\Local\Microsoft\Windows\Temporary Internet Files\Content.IE5\HPOXH217\thinkingman[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4005064"/>
            <a:ext cx="2496197" cy="208823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59DE6EB8-52AB-45EA-A660-3E1EBFA72987}" type="slidenum">
              <a:rPr lang="en-US" smtClean="0"/>
              <a:t>50</a:t>
            </a:fld>
            <a:endParaRPr lang="en-US"/>
          </a:p>
        </p:txBody>
      </p:sp>
      <p:sp>
        <p:nvSpPr>
          <p:cNvPr id="6" name="Title 1">
            <a:extLst>
              <a:ext uri="{FF2B5EF4-FFF2-40B4-BE49-F238E27FC236}">
                <a16:creationId xmlns:a16="http://schemas.microsoft.com/office/drawing/2014/main" id="{1A57E0C1-3D25-4D3D-AB34-6D6620C7F94A}"/>
              </a:ext>
            </a:extLst>
          </p:cNvPr>
          <p:cNvSpPr txBox="1">
            <a:spLocks/>
          </p:cNvSpPr>
          <p:nvPr/>
        </p:nvSpPr>
        <p:spPr>
          <a:xfrm>
            <a:off x="251520" y="764704"/>
            <a:ext cx="8784976" cy="3709282"/>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a:t>
            </a:r>
          </a:p>
          <a:p>
            <a:r>
              <a:rPr lang="en-US" sz="4800" dirty="0">
                <a:solidFill>
                  <a:schemeClr val="bg2">
                    <a:lumMod val="50000"/>
                  </a:schemeClr>
                </a:solidFill>
              </a:rPr>
              <a:t>How to extract media files like videos and animated gifs from PowerPoint</a:t>
            </a:r>
          </a:p>
          <a:p>
            <a:endParaRPr lang="en-US" sz="4800" dirty="0"/>
          </a:p>
        </p:txBody>
      </p:sp>
    </p:spTree>
    <p:extLst>
      <p:ext uri="{BB962C8B-B14F-4D97-AF65-F5344CB8AC3E}">
        <p14:creationId xmlns:p14="http://schemas.microsoft.com/office/powerpoint/2010/main" val="21659386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250" y="908720"/>
            <a:ext cx="8764127" cy="494928"/>
          </a:xfrm>
        </p:spPr>
        <p:txBody>
          <a:bodyPr>
            <a:normAutofit/>
          </a:bodyPr>
          <a:lstStyle/>
          <a:p>
            <a:r>
              <a:rPr lang="en-US" sz="2800"/>
              <a:t>How to extract Media Files from PowerPoint Presentations</a:t>
            </a:r>
          </a:p>
        </p:txBody>
      </p:sp>
      <p:sp>
        <p:nvSpPr>
          <p:cNvPr id="3" name="Content Placeholder 2"/>
          <p:cNvSpPr>
            <a:spLocks noGrp="1"/>
          </p:cNvSpPr>
          <p:nvPr>
            <p:ph idx="1"/>
          </p:nvPr>
        </p:nvSpPr>
        <p:spPr>
          <a:xfrm>
            <a:off x="51303" y="1628800"/>
            <a:ext cx="9001000" cy="2232248"/>
          </a:xfrm>
        </p:spPr>
        <p:txBody>
          <a:bodyPr>
            <a:normAutofit/>
          </a:bodyPr>
          <a:lstStyle/>
          <a:p>
            <a:r>
              <a:rPr lang="en-US" sz="2000" dirty="0"/>
              <a:t>In PowerPoint go to </a:t>
            </a:r>
            <a:r>
              <a:rPr lang="en-US" sz="2000" b="1" dirty="0"/>
              <a:t>File</a:t>
            </a:r>
            <a:r>
              <a:rPr lang="en-US" sz="2000" dirty="0"/>
              <a:t> and click </a:t>
            </a:r>
            <a:r>
              <a:rPr lang="en-US" sz="2000" b="1" dirty="0"/>
              <a:t>Save As</a:t>
            </a:r>
            <a:r>
              <a:rPr lang="en-US" sz="2000" dirty="0"/>
              <a:t>. Make sure you choose the .pptx format</a:t>
            </a:r>
          </a:p>
          <a:p>
            <a:r>
              <a:rPr lang="en-US" sz="2000" dirty="0"/>
              <a:t>Go to the directory where you saved the presentation and rename the .pptx file to .zip</a:t>
            </a:r>
          </a:p>
          <a:p>
            <a:pPr algn="just"/>
            <a:r>
              <a:rPr lang="en-US" sz="2000" dirty="0"/>
              <a:t>Use an archive extractor tool, e.g. 7-zip, WinZip or (easier) just do a </a:t>
            </a:r>
            <a:br>
              <a:rPr lang="en-US" sz="2000" dirty="0"/>
            </a:br>
            <a:r>
              <a:rPr lang="en-US" sz="2000" dirty="0"/>
              <a:t>right-mouse-click to extract the .zip file contents</a:t>
            </a:r>
          </a:p>
          <a:p>
            <a:pPr marL="0" indent="0">
              <a:buNone/>
            </a:pPr>
            <a:endParaRPr lang="en-US"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361" y="4005064"/>
            <a:ext cx="4400953"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872485"/>
            <a:ext cx="4120263" cy="864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ight Arrow 4"/>
          <p:cNvSpPr/>
          <p:nvPr/>
        </p:nvSpPr>
        <p:spPr>
          <a:xfrm>
            <a:off x="3440077" y="5003998"/>
            <a:ext cx="1512168" cy="594417"/>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FF0000"/>
                </a:solidFill>
              </a:rPr>
              <a:t>new folder</a:t>
            </a:r>
          </a:p>
        </p:txBody>
      </p:sp>
      <p:sp>
        <p:nvSpPr>
          <p:cNvPr id="7" name="Rounded Rectangle 6"/>
          <p:cNvSpPr/>
          <p:nvPr/>
        </p:nvSpPr>
        <p:spPr>
          <a:xfrm>
            <a:off x="1763688" y="5058025"/>
            <a:ext cx="1152128" cy="140919"/>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51</a:t>
            </a:fld>
            <a:endParaRPr lang="en-US"/>
          </a:p>
        </p:txBody>
      </p:sp>
    </p:spTree>
    <p:extLst>
      <p:ext uri="{BB962C8B-B14F-4D97-AF65-F5344CB8AC3E}">
        <p14:creationId xmlns:p14="http://schemas.microsoft.com/office/powerpoint/2010/main" val="19043791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273" y="980728"/>
            <a:ext cx="8579296" cy="578328"/>
          </a:xfrm>
        </p:spPr>
        <p:txBody>
          <a:bodyPr>
            <a:normAutofit/>
          </a:bodyPr>
          <a:lstStyle/>
          <a:p>
            <a:r>
              <a:rPr lang="en-US" sz="2800"/>
              <a:t>How to extract Media Files from PowerPoint Presentations</a:t>
            </a:r>
          </a:p>
        </p:txBody>
      </p:sp>
      <p:sp>
        <p:nvSpPr>
          <p:cNvPr id="12" name="Content Placeholder 2"/>
          <p:cNvSpPr>
            <a:spLocks noGrp="1"/>
          </p:cNvSpPr>
          <p:nvPr>
            <p:ph idx="1"/>
          </p:nvPr>
        </p:nvSpPr>
        <p:spPr>
          <a:xfrm>
            <a:off x="143000" y="1678094"/>
            <a:ext cx="9001000" cy="720080"/>
          </a:xfrm>
        </p:spPr>
        <p:txBody>
          <a:bodyPr>
            <a:normAutofit fontScale="92500" lnSpcReduction="20000"/>
          </a:bodyPr>
          <a:lstStyle/>
          <a:p>
            <a:r>
              <a:rPr lang="en-US" dirty="0"/>
              <a:t>All images, videos and animated gifs are saved in a subfolder named </a:t>
            </a:r>
            <a:r>
              <a:rPr lang="en-US" b="1" dirty="0"/>
              <a:t>media</a:t>
            </a:r>
            <a:r>
              <a:rPr lang="en-US" dirty="0"/>
              <a:t>:</a:t>
            </a:r>
          </a:p>
        </p:txBody>
      </p:sp>
      <p:grpSp>
        <p:nvGrpSpPr>
          <p:cNvPr id="10" name="Group 9"/>
          <p:cNvGrpSpPr/>
          <p:nvPr/>
        </p:nvGrpSpPr>
        <p:grpSpPr>
          <a:xfrm>
            <a:off x="104574" y="2517212"/>
            <a:ext cx="8773082" cy="2495550"/>
            <a:chOff x="113743" y="3068960"/>
            <a:chExt cx="8773082" cy="249555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 y="3068960"/>
              <a:ext cx="8629650" cy="249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urved Right Arrow 5"/>
            <p:cNvSpPr/>
            <p:nvPr/>
          </p:nvSpPr>
          <p:spPr>
            <a:xfrm>
              <a:off x="113743" y="3524647"/>
              <a:ext cx="596568" cy="720080"/>
            </a:xfrm>
            <a:prstGeom prst="curvedRightArrow">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urved Left Arrow 8"/>
            <p:cNvSpPr/>
            <p:nvPr/>
          </p:nvSpPr>
          <p:spPr>
            <a:xfrm rot="21165209">
              <a:off x="1331640" y="4028702"/>
              <a:ext cx="432048" cy="432048"/>
            </a:xfrm>
            <a:prstGeom prst="curvedLeftArrow">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 name="Slide Number Placeholder 2"/>
          <p:cNvSpPr>
            <a:spLocks noGrp="1"/>
          </p:cNvSpPr>
          <p:nvPr>
            <p:ph type="sldNum" sz="quarter" idx="12"/>
          </p:nvPr>
        </p:nvSpPr>
        <p:spPr/>
        <p:txBody>
          <a:bodyPr/>
          <a:lstStyle/>
          <a:p>
            <a:fld id="{59DE6EB8-52AB-45EA-A660-3E1EBFA72987}" type="slidenum">
              <a:rPr lang="en-US" smtClean="0"/>
              <a:t>52</a:t>
            </a:fld>
            <a:endParaRPr lang="en-US"/>
          </a:p>
        </p:txBody>
      </p:sp>
      <p:sp>
        <p:nvSpPr>
          <p:cNvPr id="11" name="TextBox 10">
            <a:extLst>
              <a:ext uri="{FF2B5EF4-FFF2-40B4-BE49-F238E27FC236}">
                <a16:creationId xmlns:a16="http://schemas.microsoft.com/office/drawing/2014/main" id="{5BE47FAF-3CCB-45A3-A934-832C60E2B00F}"/>
              </a:ext>
            </a:extLst>
          </p:cNvPr>
          <p:cNvSpPr txBox="1"/>
          <p:nvPr/>
        </p:nvSpPr>
        <p:spPr>
          <a:xfrm>
            <a:off x="104574" y="5179906"/>
            <a:ext cx="8353873" cy="1600438"/>
          </a:xfrm>
          <a:prstGeom prst="rect">
            <a:avLst/>
          </a:prstGeom>
          <a:noFill/>
        </p:spPr>
        <p:txBody>
          <a:bodyPr wrap="square" rtlCol="0">
            <a:spAutoFit/>
          </a:bodyPr>
          <a:lstStyle/>
          <a:p>
            <a:r>
              <a:rPr lang="en-US" dirty="0">
                <a:solidFill>
                  <a:srgbClr val="C00000"/>
                </a:solidFill>
                <a:latin typeface="Arial" panose="020B0604020202020204" pitchFamily="34" charset="0"/>
                <a:cs typeface="Arial" panose="020B0604020202020204" pitchFamily="34" charset="0"/>
              </a:rPr>
              <a:t>► </a:t>
            </a:r>
            <a:r>
              <a:rPr lang="en-US" dirty="0"/>
              <a:t>these media files (.gif, .avi, .wmv or whatever)  must be converted to mpeg-4 for </a:t>
            </a:r>
          </a:p>
          <a:p>
            <a:r>
              <a:rPr lang="en-US" dirty="0"/>
              <a:t>     embedding in the PDF file</a:t>
            </a:r>
          </a:p>
          <a:p>
            <a:endParaRPr lang="en-US" sz="800" dirty="0"/>
          </a:p>
          <a:p>
            <a:r>
              <a:rPr lang="en-US" dirty="0">
                <a:solidFill>
                  <a:srgbClr val="C00000"/>
                </a:solidFill>
                <a:latin typeface="Arial" panose="020B0604020202020204" pitchFamily="34" charset="0"/>
                <a:cs typeface="Arial" panose="020B0604020202020204" pitchFamily="34" charset="0"/>
              </a:rPr>
              <a:t>► </a:t>
            </a:r>
            <a:r>
              <a:rPr lang="en-US" b="1" dirty="0">
                <a:solidFill>
                  <a:srgbClr val="C00000"/>
                </a:solidFill>
                <a:cs typeface="Arial" panose="020B0604020202020204" pitchFamily="34" charset="0"/>
              </a:rPr>
              <a:t>N</a:t>
            </a:r>
            <a:r>
              <a:rPr lang="en-US" b="1" dirty="0">
                <a:solidFill>
                  <a:srgbClr val="C00000"/>
                </a:solidFill>
              </a:rPr>
              <a:t>ote:</a:t>
            </a:r>
            <a:r>
              <a:rPr lang="en-US" dirty="0"/>
              <a:t> to reduce the size of extracted mpeg-4 files just use Handbrake and    </a:t>
            </a:r>
          </a:p>
          <a:p>
            <a:r>
              <a:rPr lang="en-US" dirty="0"/>
              <a:t>                convert from mpeg-4 to mpeg-4 </a:t>
            </a:r>
            <a:r>
              <a:rPr lang="en-US" dirty="0">
                <a:sym typeface="Wingdings" panose="05000000000000000000" pitchFamily="2" charset="2"/>
              </a:rPr>
              <a:t></a:t>
            </a:r>
            <a:endParaRPr lang="en-US" dirty="0"/>
          </a:p>
          <a:p>
            <a:endParaRPr lang="en-US" dirty="0"/>
          </a:p>
        </p:txBody>
      </p:sp>
    </p:spTree>
    <p:extLst>
      <p:ext uri="{BB962C8B-B14F-4D97-AF65-F5344CB8AC3E}">
        <p14:creationId xmlns:p14="http://schemas.microsoft.com/office/powerpoint/2010/main" val="25964655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410" y="1196752"/>
            <a:ext cx="6552728" cy="722344"/>
          </a:xfrm>
        </p:spPr>
        <p:txBody>
          <a:bodyPr>
            <a:noAutofit/>
          </a:bodyPr>
          <a:lstStyle/>
          <a:p>
            <a:r>
              <a:rPr lang="en-US" sz="4400" dirty="0"/>
              <a:t>animated gifs</a:t>
            </a:r>
          </a:p>
        </p:txBody>
      </p:sp>
      <p:pic>
        <p:nvPicPr>
          <p:cNvPr id="5" name="tumblr_mo92yyMDlp1suhdw4o1_r2_400.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693440" y="2219102"/>
            <a:ext cx="2438400" cy="1828800"/>
          </a:xfrm>
          <a:prstGeom prst="rect">
            <a:avLst/>
          </a:prstGeom>
        </p:spPr>
      </p:pic>
      <p:sp>
        <p:nvSpPr>
          <p:cNvPr id="6" name="Rectangle 5"/>
          <p:cNvSpPr/>
          <p:nvPr/>
        </p:nvSpPr>
        <p:spPr>
          <a:xfrm>
            <a:off x="3319961" y="2219102"/>
            <a:ext cx="4572000" cy="1846659"/>
          </a:xfrm>
          <a:prstGeom prst="rect">
            <a:avLst/>
          </a:prstGeom>
        </p:spPr>
        <p:txBody>
          <a:bodyPr>
            <a:spAutoFit/>
          </a:bodyPr>
          <a:lstStyle/>
          <a:p>
            <a:r>
              <a:rPr lang="en-US" sz="2400" dirty="0">
                <a:solidFill>
                  <a:srgbClr val="FF0000"/>
                </a:solidFill>
              </a:rPr>
              <a:t>Example</a:t>
            </a:r>
          </a:p>
          <a:p>
            <a:endParaRPr lang="en-US" dirty="0"/>
          </a:p>
          <a:p>
            <a:r>
              <a:rPr lang="en-US" dirty="0"/>
              <a:t>Reference:</a:t>
            </a:r>
          </a:p>
          <a:p>
            <a:r>
              <a:rPr lang="en-US" dirty="0"/>
              <a:t>http://visualizingmath.tumblr.com/post/52743559077/a-torus-consists-of-a-central-axis-with-a-vortex</a:t>
            </a:r>
          </a:p>
        </p:txBody>
      </p:sp>
      <p:sp>
        <p:nvSpPr>
          <p:cNvPr id="4" name="Slide Number Placeholder 3"/>
          <p:cNvSpPr>
            <a:spLocks noGrp="1"/>
          </p:cNvSpPr>
          <p:nvPr>
            <p:ph type="sldNum" sz="quarter" idx="12"/>
          </p:nvPr>
        </p:nvSpPr>
        <p:spPr>
          <a:xfrm>
            <a:off x="7924800" y="6918030"/>
            <a:ext cx="762000" cy="365125"/>
          </a:xfrm>
        </p:spPr>
        <p:txBody>
          <a:bodyPr/>
          <a:lstStyle/>
          <a:p>
            <a:fld id="{59DE6EB8-52AB-45EA-A660-3E1EBFA72987}" type="slidenum">
              <a:rPr lang="en-US" smtClean="0"/>
              <a:t>53</a:t>
            </a:fld>
            <a:endParaRPr lang="en-US" dirty="0"/>
          </a:p>
        </p:txBody>
      </p:sp>
      <p:sp>
        <p:nvSpPr>
          <p:cNvPr id="10" name="Content Placeholder 2">
            <a:extLst>
              <a:ext uri="{FF2B5EF4-FFF2-40B4-BE49-F238E27FC236}">
                <a16:creationId xmlns:a16="http://schemas.microsoft.com/office/drawing/2014/main" id="{2512E16B-69C4-4CE9-944B-4EF1F182672E}"/>
              </a:ext>
            </a:extLst>
          </p:cNvPr>
          <p:cNvSpPr txBox="1">
            <a:spLocks/>
          </p:cNvSpPr>
          <p:nvPr/>
        </p:nvSpPr>
        <p:spPr>
          <a:xfrm>
            <a:off x="202365" y="5506034"/>
            <a:ext cx="8496944" cy="469930"/>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Font typeface="Wingdings 2"/>
              <a:buNone/>
            </a:pPr>
            <a:endParaRPr lang="en-US" sz="1600" b="1" dirty="0">
              <a:solidFill>
                <a:srgbClr val="C00000"/>
              </a:solidFill>
            </a:endParaRPr>
          </a:p>
        </p:txBody>
      </p:sp>
      <p:sp>
        <p:nvSpPr>
          <p:cNvPr id="12" name="Content Placeholder 2">
            <a:extLst>
              <a:ext uri="{FF2B5EF4-FFF2-40B4-BE49-F238E27FC236}">
                <a16:creationId xmlns:a16="http://schemas.microsoft.com/office/drawing/2014/main" id="{3FC7C273-77B0-4656-B9BB-1A3DF2A12ECF}"/>
              </a:ext>
            </a:extLst>
          </p:cNvPr>
          <p:cNvSpPr txBox="1">
            <a:spLocks/>
          </p:cNvSpPr>
          <p:nvPr/>
        </p:nvSpPr>
        <p:spPr>
          <a:xfrm>
            <a:off x="202365" y="4469863"/>
            <a:ext cx="8888288" cy="72008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sz="2000" dirty="0">
                <a:sym typeface="Wingdings 3"/>
              </a:rPr>
              <a:t>an animated gif is a</a:t>
            </a:r>
            <a:r>
              <a:rPr lang="en-US" sz="2000" dirty="0"/>
              <a:t> type of gif image that can be animated by combining several images into a single file, like a flip-book</a:t>
            </a:r>
          </a:p>
          <a:p>
            <a:pPr marL="0" indent="0">
              <a:buFont typeface="Wingdings 2"/>
              <a:buNone/>
            </a:pPr>
            <a:endParaRPr lang="en-US" sz="2000" dirty="0"/>
          </a:p>
        </p:txBody>
      </p:sp>
      <p:pic>
        <p:nvPicPr>
          <p:cNvPr id="14" name="Graphic 13">
            <a:extLst>
              <a:ext uri="{FF2B5EF4-FFF2-40B4-BE49-F238E27FC236}">
                <a16:creationId xmlns:a16="http://schemas.microsoft.com/office/drawing/2014/main" id="{DFF62B05-D97A-4A05-8F45-0396A248CF3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8633" y="4603779"/>
            <a:ext cx="2016249" cy="2016249"/>
          </a:xfrm>
          <a:prstGeom prst="rect">
            <a:avLst/>
          </a:prstGeom>
        </p:spPr>
      </p:pic>
      <p:sp>
        <p:nvSpPr>
          <p:cNvPr id="15" name="TextBox 14">
            <a:extLst>
              <a:ext uri="{FF2B5EF4-FFF2-40B4-BE49-F238E27FC236}">
                <a16:creationId xmlns:a16="http://schemas.microsoft.com/office/drawing/2014/main" id="{AC0F697C-EF78-4ABC-85A4-2CC9E2F509BD}"/>
              </a:ext>
            </a:extLst>
          </p:cNvPr>
          <p:cNvSpPr txBox="1"/>
          <p:nvPr/>
        </p:nvSpPr>
        <p:spPr>
          <a:xfrm>
            <a:off x="458633" y="6475558"/>
            <a:ext cx="2839239" cy="246221"/>
          </a:xfrm>
          <a:prstGeom prst="rect">
            <a:avLst/>
          </a:prstGeom>
          <a:noFill/>
        </p:spPr>
        <p:txBody>
          <a:bodyPr wrap="none" rtlCol="0">
            <a:spAutoFit/>
          </a:bodyPr>
          <a:lstStyle/>
          <a:p>
            <a:r>
              <a:rPr lang="en-US" sz="1000" dirty="0"/>
              <a:t>https://www.labbe.de/blog/Mond-Daumenkino</a:t>
            </a:r>
          </a:p>
        </p:txBody>
      </p:sp>
    </p:spTree>
    <p:extLst>
      <p:ext uri="{BB962C8B-B14F-4D97-AF65-F5344CB8AC3E}">
        <p14:creationId xmlns:p14="http://schemas.microsoft.com/office/powerpoint/2010/main" val="350000897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06512"/>
            <a:ext cx="8229600" cy="578328"/>
          </a:xfrm>
        </p:spPr>
        <p:txBody>
          <a:bodyPr>
            <a:noAutofit/>
          </a:bodyPr>
          <a:lstStyle/>
          <a:p>
            <a:r>
              <a:rPr lang="en-US" sz="3600" dirty="0"/>
              <a:t>Transforming animated gifs </a:t>
            </a:r>
            <a:r>
              <a:rPr lang="en-US" sz="3600" b="1" dirty="0"/>
              <a:t>(from gif to avi)</a:t>
            </a:r>
          </a:p>
        </p:txBody>
      </p:sp>
      <p:sp>
        <p:nvSpPr>
          <p:cNvPr id="3" name="Content Placeholder 2"/>
          <p:cNvSpPr>
            <a:spLocks noGrp="1"/>
          </p:cNvSpPr>
          <p:nvPr>
            <p:ph idx="1"/>
          </p:nvPr>
        </p:nvSpPr>
        <p:spPr>
          <a:xfrm>
            <a:off x="108003" y="1539598"/>
            <a:ext cx="8702624" cy="1016150"/>
          </a:xfrm>
        </p:spPr>
        <p:txBody>
          <a:bodyPr>
            <a:normAutofit fontScale="55000" lnSpcReduction="20000"/>
          </a:bodyPr>
          <a:lstStyle/>
          <a:p>
            <a:pPr marL="0" indent="0">
              <a:buNone/>
            </a:pPr>
            <a:r>
              <a:rPr lang="en-US" sz="3600" dirty="0">
                <a:sym typeface="Wingdings 3"/>
              </a:rPr>
              <a:t>A</a:t>
            </a:r>
            <a:r>
              <a:rPr lang="en-US" sz="3600" dirty="0"/>
              <a:t>nimated gifs </a:t>
            </a:r>
            <a:r>
              <a:rPr lang="en-US" sz="3600" b="1" dirty="0"/>
              <a:t>must be converted twice </a:t>
            </a:r>
            <a:r>
              <a:rPr lang="en-US" sz="3600" dirty="0"/>
              <a:t>before they can be embedded in a</a:t>
            </a:r>
          </a:p>
          <a:p>
            <a:pPr marL="0" indent="0">
              <a:buNone/>
            </a:pPr>
            <a:r>
              <a:rPr lang="en-US" sz="3600" dirty="0"/>
              <a:t>PDF document: </a:t>
            </a:r>
            <a:r>
              <a:rPr lang="en-US" sz="3600" dirty="0">
                <a:solidFill>
                  <a:srgbClr val="FFC000"/>
                </a:solidFill>
              </a:rPr>
              <a:t>from gif to AVI </a:t>
            </a:r>
            <a:r>
              <a:rPr lang="en-US" sz="3600" dirty="0"/>
              <a:t>in a first step </a:t>
            </a:r>
            <a:r>
              <a:rPr lang="en-US" sz="3600" dirty="0">
                <a:solidFill>
                  <a:srgbClr val="FFC000"/>
                </a:solidFill>
              </a:rPr>
              <a:t>using Virtual Dub </a:t>
            </a:r>
            <a:r>
              <a:rPr lang="en-US" sz="3600" dirty="0"/>
              <a:t>and in a</a:t>
            </a:r>
          </a:p>
          <a:p>
            <a:pPr marL="0" indent="0">
              <a:buNone/>
            </a:pPr>
            <a:r>
              <a:rPr lang="en-US" sz="3600" dirty="0"/>
              <a:t>second step</a:t>
            </a:r>
            <a:r>
              <a:rPr lang="en-US" sz="3600" dirty="0">
                <a:solidFill>
                  <a:schemeClr val="accent3">
                    <a:lumMod val="75000"/>
                  </a:schemeClr>
                </a:solidFill>
              </a:rPr>
              <a:t> from AVI to MPEG-4 </a:t>
            </a:r>
            <a:r>
              <a:rPr lang="en-US" sz="3600" dirty="0"/>
              <a:t>using</a:t>
            </a:r>
            <a:r>
              <a:rPr lang="en-US" sz="3600" dirty="0">
                <a:solidFill>
                  <a:schemeClr val="accent3">
                    <a:lumMod val="75000"/>
                  </a:schemeClr>
                </a:solidFill>
              </a:rPr>
              <a:t> Handbrake</a:t>
            </a:r>
          </a:p>
        </p:txBody>
      </p:sp>
      <p:sp>
        <p:nvSpPr>
          <p:cNvPr id="4" name="Slide Number Placeholder 3"/>
          <p:cNvSpPr>
            <a:spLocks noGrp="1"/>
          </p:cNvSpPr>
          <p:nvPr>
            <p:ph type="sldNum" sz="quarter" idx="12"/>
          </p:nvPr>
        </p:nvSpPr>
        <p:spPr>
          <a:xfrm>
            <a:off x="7924800" y="6918030"/>
            <a:ext cx="762000" cy="365125"/>
          </a:xfrm>
        </p:spPr>
        <p:txBody>
          <a:bodyPr/>
          <a:lstStyle/>
          <a:p>
            <a:fld id="{59DE6EB8-52AB-45EA-A660-3E1EBFA72987}" type="slidenum">
              <a:rPr lang="en-US" smtClean="0"/>
              <a:t>54</a:t>
            </a:fld>
            <a:endParaRPr lang="en-US" dirty="0"/>
          </a:p>
        </p:txBody>
      </p:sp>
      <p:sp>
        <p:nvSpPr>
          <p:cNvPr id="12" name="Content Placeholder 3">
            <a:extLst>
              <a:ext uri="{FF2B5EF4-FFF2-40B4-BE49-F238E27FC236}">
                <a16:creationId xmlns:a16="http://schemas.microsoft.com/office/drawing/2014/main" id="{0E15357B-6A6B-41AD-AF1A-D7378B716FE6}"/>
              </a:ext>
            </a:extLst>
          </p:cNvPr>
          <p:cNvSpPr txBox="1">
            <a:spLocks/>
          </p:cNvSpPr>
          <p:nvPr/>
        </p:nvSpPr>
        <p:spPr>
          <a:xfrm>
            <a:off x="108003" y="2588870"/>
            <a:ext cx="7488832" cy="505797"/>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Font typeface="Wingdings 2"/>
              <a:buNone/>
            </a:pPr>
            <a:r>
              <a:rPr lang="en-US" sz="2000" dirty="0">
                <a:solidFill>
                  <a:srgbClr val="C00000"/>
                </a:solidFill>
                <a:sym typeface="Wingdings 3"/>
              </a:rPr>
              <a:t></a:t>
            </a:r>
            <a:r>
              <a:rPr lang="en-US" sz="2000" dirty="0">
                <a:sym typeface="Wingdings 3"/>
              </a:rPr>
              <a:t> open the *.gif file in Virtual Dub and save it as type AVI </a:t>
            </a:r>
            <a:r>
              <a:rPr lang="en-US" sz="2000" dirty="0">
                <a:sym typeface="Wingdings" panose="05000000000000000000" pitchFamily="2" charset="2"/>
              </a:rPr>
              <a:t></a:t>
            </a:r>
            <a:endParaRPr lang="en-US" sz="2000" dirty="0"/>
          </a:p>
        </p:txBody>
      </p:sp>
      <p:pic>
        <p:nvPicPr>
          <p:cNvPr id="13" name="Picture 2">
            <a:extLst>
              <a:ext uri="{FF2B5EF4-FFF2-40B4-BE49-F238E27FC236}">
                <a16:creationId xmlns:a16="http://schemas.microsoft.com/office/drawing/2014/main" id="{5E0E31F9-989D-4DFC-BC26-12FF5E3C0E0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3094048"/>
            <a:ext cx="2272178" cy="3536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a:extLst>
              <a:ext uri="{FF2B5EF4-FFF2-40B4-BE49-F238E27FC236}">
                <a16:creationId xmlns:a16="http://schemas.microsoft.com/office/drawing/2014/main" id="{28F133BE-8B8A-4F98-95B7-A16BB314D484}"/>
              </a:ext>
            </a:extLst>
          </p:cNvPr>
          <p:cNvPicPr>
            <a:picLocks noChangeAspect="1"/>
          </p:cNvPicPr>
          <p:nvPr/>
        </p:nvPicPr>
        <p:blipFill>
          <a:blip r:embed="rId3"/>
          <a:stretch>
            <a:fillRect/>
          </a:stretch>
        </p:blipFill>
        <p:spPr>
          <a:xfrm>
            <a:off x="153926" y="3038513"/>
            <a:ext cx="657225" cy="600075"/>
          </a:xfrm>
          <a:prstGeom prst="rect">
            <a:avLst/>
          </a:prstGeom>
        </p:spPr>
      </p:pic>
      <p:sp>
        <p:nvSpPr>
          <p:cNvPr id="14" name="Rounded Rectangle 10">
            <a:extLst>
              <a:ext uri="{FF2B5EF4-FFF2-40B4-BE49-F238E27FC236}">
                <a16:creationId xmlns:a16="http://schemas.microsoft.com/office/drawing/2014/main" id="{2E1369DB-D2B6-480E-B62C-581FE747A57F}"/>
              </a:ext>
            </a:extLst>
          </p:cNvPr>
          <p:cNvSpPr/>
          <p:nvPr/>
        </p:nvSpPr>
        <p:spPr>
          <a:xfrm>
            <a:off x="971600" y="3230539"/>
            <a:ext cx="864096" cy="216024"/>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3">
            <a:extLst>
              <a:ext uri="{FF2B5EF4-FFF2-40B4-BE49-F238E27FC236}">
                <a16:creationId xmlns:a16="http://schemas.microsoft.com/office/drawing/2014/main" id="{BF1CA1FB-0054-4DF1-815D-A52A7370F0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7854" y="3140437"/>
            <a:ext cx="4277731" cy="2005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ounded Rectangle 10">
            <a:extLst>
              <a:ext uri="{FF2B5EF4-FFF2-40B4-BE49-F238E27FC236}">
                <a16:creationId xmlns:a16="http://schemas.microsoft.com/office/drawing/2014/main" id="{D3FCA76D-5BA6-43DF-B539-C96013EC74C5}"/>
              </a:ext>
            </a:extLst>
          </p:cNvPr>
          <p:cNvSpPr/>
          <p:nvPr/>
        </p:nvSpPr>
        <p:spPr>
          <a:xfrm>
            <a:off x="1020731" y="3929329"/>
            <a:ext cx="576064" cy="98911"/>
          </a:xfrm>
          <a:prstGeom prst="round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2049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6973" y="1200432"/>
            <a:ext cx="8791714" cy="540000"/>
          </a:xfrm>
        </p:spPr>
        <p:txBody>
          <a:bodyPr>
            <a:normAutofit/>
          </a:bodyPr>
          <a:lstStyle/>
          <a:p>
            <a:pPr marL="0" indent="0">
              <a:buNone/>
            </a:pPr>
            <a:r>
              <a:rPr lang="en-US" sz="2000" dirty="0">
                <a:solidFill>
                  <a:srgbClr val="C00000"/>
                </a:solidFill>
                <a:latin typeface="Arial" panose="020B0604020202020204" pitchFamily="34" charset="0"/>
                <a:cs typeface="Arial" panose="020B0604020202020204" pitchFamily="34" charset="0"/>
              </a:rPr>
              <a:t>► </a:t>
            </a:r>
            <a:r>
              <a:rPr lang="en-US" sz="2000" dirty="0"/>
              <a:t>in a second step convert the AVI file to MPEG-4 by </a:t>
            </a:r>
            <a:r>
              <a:rPr lang="en-US" sz="2000" b="1" dirty="0">
                <a:solidFill>
                  <a:srgbClr val="C00000"/>
                </a:solidFill>
              </a:rPr>
              <a:t>using Handbrake</a:t>
            </a:r>
          </a:p>
        </p:txBody>
      </p:sp>
      <p:sp>
        <p:nvSpPr>
          <p:cNvPr id="6" name="Title 1"/>
          <p:cNvSpPr>
            <a:spLocks noGrp="1"/>
          </p:cNvSpPr>
          <p:nvPr>
            <p:ph type="title"/>
          </p:nvPr>
        </p:nvSpPr>
        <p:spPr>
          <a:xfrm>
            <a:off x="251520" y="591242"/>
            <a:ext cx="8229600" cy="492664"/>
          </a:xfrm>
        </p:spPr>
        <p:txBody>
          <a:bodyPr>
            <a:noAutofit/>
          </a:bodyPr>
          <a:lstStyle/>
          <a:p>
            <a:r>
              <a:rPr lang="en-US" sz="3200" dirty="0"/>
              <a:t>Transforming animated gifs </a:t>
            </a:r>
            <a:r>
              <a:rPr lang="en-US" sz="3200" b="1" dirty="0"/>
              <a:t>(from avi to mpeg-4)</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9540" y="1740432"/>
            <a:ext cx="6473974" cy="42751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oup 12">
            <a:extLst>
              <a:ext uri="{FF2B5EF4-FFF2-40B4-BE49-F238E27FC236}">
                <a16:creationId xmlns:a16="http://schemas.microsoft.com/office/drawing/2014/main" id="{BF9604B6-7315-4F48-8EF1-9F4F7BA422CC}"/>
              </a:ext>
            </a:extLst>
          </p:cNvPr>
          <p:cNvGrpSpPr/>
          <p:nvPr/>
        </p:nvGrpSpPr>
        <p:grpSpPr>
          <a:xfrm>
            <a:off x="54346" y="1873189"/>
            <a:ext cx="2520281" cy="690017"/>
            <a:chOff x="107503" y="2491175"/>
            <a:chExt cx="2520281" cy="690017"/>
          </a:xfrm>
        </p:grpSpPr>
        <p:sp>
          <p:nvSpPr>
            <p:cNvPr id="5" name="Right Arrow 4"/>
            <p:cNvSpPr/>
            <p:nvPr/>
          </p:nvSpPr>
          <p:spPr>
            <a:xfrm>
              <a:off x="107503" y="2491175"/>
              <a:ext cx="2520281" cy="6900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23326" y="2651518"/>
              <a:ext cx="1479764" cy="369332"/>
            </a:xfrm>
            <a:prstGeom prst="rect">
              <a:avLst/>
            </a:prstGeom>
            <a:noFill/>
          </p:spPr>
          <p:txBody>
            <a:bodyPr wrap="none" rtlCol="0">
              <a:spAutoFit/>
            </a:bodyPr>
            <a:lstStyle/>
            <a:p>
              <a:r>
                <a:rPr lang="en-US" dirty="0"/>
                <a:t>open AVI file</a:t>
              </a:r>
            </a:p>
          </p:txBody>
        </p:sp>
      </p:grpSp>
      <p:grpSp>
        <p:nvGrpSpPr>
          <p:cNvPr id="14" name="Group 13">
            <a:extLst>
              <a:ext uri="{FF2B5EF4-FFF2-40B4-BE49-F238E27FC236}">
                <a16:creationId xmlns:a16="http://schemas.microsoft.com/office/drawing/2014/main" id="{F2EDBF25-8925-43D0-B070-511767C2B806}"/>
              </a:ext>
            </a:extLst>
          </p:cNvPr>
          <p:cNvGrpSpPr/>
          <p:nvPr/>
        </p:nvGrpSpPr>
        <p:grpSpPr>
          <a:xfrm>
            <a:off x="31466" y="2680405"/>
            <a:ext cx="2612968" cy="690017"/>
            <a:chOff x="86824" y="3359463"/>
            <a:chExt cx="2612968" cy="690017"/>
          </a:xfrm>
        </p:grpSpPr>
        <p:sp>
          <p:nvSpPr>
            <p:cNvPr id="10" name="Right Arrow 9"/>
            <p:cNvSpPr/>
            <p:nvPr/>
          </p:nvSpPr>
          <p:spPr>
            <a:xfrm>
              <a:off x="86824" y="3359463"/>
              <a:ext cx="2540960" cy="6900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23326" y="3519805"/>
              <a:ext cx="2576466" cy="369332"/>
            </a:xfrm>
            <a:prstGeom prst="rect">
              <a:avLst/>
            </a:prstGeom>
            <a:noFill/>
          </p:spPr>
          <p:txBody>
            <a:bodyPr wrap="square" rtlCol="0">
              <a:spAutoFit/>
            </a:bodyPr>
            <a:lstStyle/>
            <a:p>
              <a:r>
                <a:rPr lang="en-US" dirty="0"/>
                <a:t>give destination folder</a:t>
              </a:r>
            </a:p>
          </p:txBody>
        </p:sp>
      </p:grpSp>
      <p:sp>
        <p:nvSpPr>
          <p:cNvPr id="8" name="Explosion 1 7"/>
          <p:cNvSpPr/>
          <p:nvPr/>
        </p:nvSpPr>
        <p:spPr>
          <a:xfrm>
            <a:off x="3059832" y="1856958"/>
            <a:ext cx="792088" cy="794559"/>
          </a:xfrm>
          <a:prstGeom prst="irregularSeal1">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34" y="4509986"/>
            <a:ext cx="2016576" cy="17567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Left Arrow 1"/>
          <p:cNvSpPr/>
          <p:nvPr/>
        </p:nvSpPr>
        <p:spPr>
          <a:xfrm>
            <a:off x="2163657" y="4959790"/>
            <a:ext cx="6120328" cy="532636"/>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rgbClr val="FF0000"/>
                </a:solidFill>
              </a:rPr>
              <a:t>Done! Animated gif has been converted to MPEG-4 </a:t>
            </a:r>
          </a:p>
        </p:txBody>
      </p:sp>
      <p:sp>
        <p:nvSpPr>
          <p:cNvPr id="3" name="Slide Number Placeholder 2"/>
          <p:cNvSpPr>
            <a:spLocks noGrp="1"/>
          </p:cNvSpPr>
          <p:nvPr>
            <p:ph type="sldNum" sz="quarter" idx="12"/>
          </p:nvPr>
        </p:nvSpPr>
        <p:spPr/>
        <p:txBody>
          <a:bodyPr/>
          <a:lstStyle/>
          <a:p>
            <a:fld id="{59DE6EB8-52AB-45EA-A660-3E1EBFA72987}" type="slidenum">
              <a:rPr lang="en-US" smtClean="0"/>
              <a:t>55</a:t>
            </a:fld>
            <a:endParaRPr lang="en-US"/>
          </a:p>
        </p:txBody>
      </p:sp>
      <p:grpSp>
        <p:nvGrpSpPr>
          <p:cNvPr id="20" name="Group 19">
            <a:extLst>
              <a:ext uri="{FF2B5EF4-FFF2-40B4-BE49-F238E27FC236}">
                <a16:creationId xmlns:a16="http://schemas.microsoft.com/office/drawing/2014/main" id="{03CA6A9E-B012-4645-8861-2257BA4B816E}"/>
              </a:ext>
            </a:extLst>
          </p:cNvPr>
          <p:cNvGrpSpPr/>
          <p:nvPr/>
        </p:nvGrpSpPr>
        <p:grpSpPr>
          <a:xfrm>
            <a:off x="374532" y="3280116"/>
            <a:ext cx="1417179" cy="1195801"/>
            <a:chOff x="160486" y="3163497"/>
            <a:chExt cx="1459186" cy="1179903"/>
          </a:xfrm>
        </p:grpSpPr>
        <p:sp>
          <p:nvSpPr>
            <p:cNvPr id="9" name="TextBox 8">
              <a:extLst>
                <a:ext uri="{FF2B5EF4-FFF2-40B4-BE49-F238E27FC236}">
                  <a16:creationId xmlns:a16="http://schemas.microsoft.com/office/drawing/2014/main" id="{A3F6E875-1E82-4481-9109-EB321A4ED69D}"/>
                </a:ext>
              </a:extLst>
            </p:cNvPr>
            <p:cNvSpPr txBox="1"/>
            <p:nvPr/>
          </p:nvSpPr>
          <p:spPr>
            <a:xfrm>
              <a:off x="359614" y="3521580"/>
              <a:ext cx="1073627" cy="369332"/>
            </a:xfrm>
            <a:prstGeom prst="rect">
              <a:avLst/>
            </a:prstGeom>
            <a:noFill/>
          </p:spPr>
          <p:txBody>
            <a:bodyPr wrap="none" rtlCol="0">
              <a:spAutoFit/>
            </a:bodyPr>
            <a:lstStyle/>
            <a:p>
              <a:r>
                <a:rPr lang="en-US" b="1" dirty="0">
                  <a:solidFill>
                    <a:srgbClr val="C00000"/>
                  </a:solidFill>
                </a:rPr>
                <a:t>hit Start</a:t>
              </a:r>
            </a:p>
          </p:txBody>
        </p:sp>
        <p:sp>
          <p:nvSpPr>
            <p:cNvPr id="19" name="Explosion: 8 Points 18">
              <a:extLst>
                <a:ext uri="{FF2B5EF4-FFF2-40B4-BE49-F238E27FC236}">
                  <a16:creationId xmlns:a16="http://schemas.microsoft.com/office/drawing/2014/main" id="{D004FEF2-E5EE-4388-91E5-393DC8892392}"/>
                </a:ext>
              </a:extLst>
            </p:cNvPr>
            <p:cNvSpPr/>
            <p:nvPr/>
          </p:nvSpPr>
          <p:spPr>
            <a:xfrm>
              <a:off x="160486" y="3163497"/>
              <a:ext cx="1459186" cy="1179903"/>
            </a:xfrm>
            <a:prstGeom prst="irregularSeal1">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219298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56</a:t>
            </a:fld>
            <a:endParaRPr lang="en-US"/>
          </a:p>
        </p:txBody>
      </p:sp>
      <p:sp>
        <p:nvSpPr>
          <p:cNvPr id="12" name="Title 1"/>
          <p:cNvSpPr>
            <a:spLocks noGrp="1"/>
          </p:cNvSpPr>
          <p:nvPr>
            <p:ph type="title"/>
          </p:nvPr>
        </p:nvSpPr>
        <p:spPr>
          <a:xfrm>
            <a:off x="179512" y="975642"/>
            <a:ext cx="9067960" cy="1257047"/>
          </a:xfrm>
        </p:spPr>
        <p:txBody>
          <a:bodyPr>
            <a:noAutofit/>
          </a:bodyPr>
          <a:lstStyle/>
          <a:p>
            <a:r>
              <a:rPr lang="en-US" sz="4000" dirty="0"/>
              <a:t>Processing slides: </a:t>
            </a:r>
            <a:br>
              <a:rPr lang="en-US" sz="4000" dirty="0"/>
            </a:br>
            <a:r>
              <a:rPr lang="en-US" sz="4000" dirty="0">
                <a:solidFill>
                  <a:schemeClr val="bg2">
                    <a:lumMod val="50000"/>
                  </a:schemeClr>
                </a:solidFill>
              </a:rPr>
              <a:t>How to deal with motion path animations</a:t>
            </a:r>
          </a:p>
        </p:txBody>
      </p:sp>
      <p:grpSp>
        <p:nvGrpSpPr>
          <p:cNvPr id="16" name="Group 20">
            <a:extLst>
              <a:ext uri="{FF2B5EF4-FFF2-40B4-BE49-F238E27FC236}">
                <a16:creationId xmlns:a16="http://schemas.microsoft.com/office/drawing/2014/main" id="{A25EB178-5103-432A-9170-D3CE0A3840D3}"/>
              </a:ext>
            </a:extLst>
          </p:cNvPr>
          <p:cNvGrpSpPr/>
          <p:nvPr/>
        </p:nvGrpSpPr>
        <p:grpSpPr>
          <a:xfrm>
            <a:off x="1691680" y="2661967"/>
            <a:ext cx="5338689" cy="2452339"/>
            <a:chOff x="1554481" y="1047531"/>
            <a:chExt cx="5338689" cy="2452339"/>
          </a:xfrm>
        </p:grpSpPr>
        <p:pic>
          <p:nvPicPr>
            <p:cNvPr id="17" name="Picture 1">
              <a:extLst>
                <a:ext uri="{FF2B5EF4-FFF2-40B4-BE49-F238E27FC236}">
                  <a16:creationId xmlns:a16="http://schemas.microsoft.com/office/drawing/2014/main" id="{F2FC7209-09C2-4A99-90BC-BC618357959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4481" y="1047531"/>
              <a:ext cx="5338689" cy="2452339"/>
            </a:xfrm>
            <a:prstGeom prst="rect">
              <a:avLst/>
            </a:prstGeom>
            <a:noFill/>
            <a:ln w="9525">
              <a:noFill/>
              <a:miter lim="800000"/>
              <a:headEnd/>
              <a:tailEnd/>
            </a:ln>
          </p:spPr>
        </p:pic>
        <p:sp>
          <p:nvSpPr>
            <p:cNvPr id="18" name="5-Point Star 7">
              <a:extLst>
                <a:ext uri="{FF2B5EF4-FFF2-40B4-BE49-F238E27FC236}">
                  <a16:creationId xmlns:a16="http://schemas.microsoft.com/office/drawing/2014/main" id="{B9BDE994-DE04-4A69-B6B0-8A66ACB9FF5A}"/>
                </a:ext>
              </a:extLst>
            </p:cNvPr>
            <p:cNvSpPr/>
            <p:nvPr/>
          </p:nvSpPr>
          <p:spPr bwMode="auto">
            <a:xfrm>
              <a:off x="5645907" y="3186115"/>
              <a:ext cx="140677" cy="161778"/>
            </a:xfrm>
            <a:prstGeom prst="star5">
              <a:avLst/>
            </a:prstGeom>
            <a:solidFill>
              <a:srgbClr val="D6F808"/>
            </a:solidFill>
            <a:ln w="12699" cap="flat" cmpd="sng" algn="ctr">
              <a:solidFill>
                <a:srgbClr val="D6F808"/>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Unicode MS" pitchFamily="34" charset="-128"/>
              </a:endParaRPr>
            </a:p>
          </p:txBody>
        </p:sp>
      </p:grpSp>
      <p:sp>
        <p:nvSpPr>
          <p:cNvPr id="19" name="Oval 18">
            <a:extLst>
              <a:ext uri="{FF2B5EF4-FFF2-40B4-BE49-F238E27FC236}">
                <a16:creationId xmlns:a16="http://schemas.microsoft.com/office/drawing/2014/main" id="{78E8C2A9-A2F1-4CE7-A664-84E06C3896D2}"/>
              </a:ext>
            </a:extLst>
          </p:cNvPr>
          <p:cNvSpPr>
            <a:spLocks noChangeArrowheads="1"/>
          </p:cNvSpPr>
          <p:nvPr/>
        </p:nvSpPr>
        <p:spPr bwMode="auto">
          <a:xfrm>
            <a:off x="6084168" y="2661967"/>
            <a:ext cx="107950" cy="115888"/>
          </a:xfrm>
          <a:prstGeom prst="ellipse">
            <a:avLst/>
          </a:prstGeom>
          <a:solidFill>
            <a:srgbClr val="FF0000"/>
          </a:solidFill>
          <a:ln>
            <a:noFill/>
          </a:ln>
          <a:extLst>
            <a:ext uri="{91240B29-F687-4F45-9708-019B960494DF}">
              <a14:hiddenLine xmlns:a14="http://schemas.microsoft.com/office/drawing/2010/main" w="12699">
                <a:solidFill>
                  <a:srgbClr val="000000"/>
                </a:solidFill>
                <a:round/>
                <a:headEnd/>
                <a:tailEnd/>
              </a14:hiddenLine>
            </a:ext>
          </a:extLst>
        </p:spPr>
        <p:txBody>
          <a:bodyPr lIns="90488" tIns="44450" rIns="90488" bIns="44450" anchor="ctr"/>
          <a:lstStyle/>
          <a:p>
            <a:endParaRPr lang="en-US"/>
          </a:p>
        </p:txBody>
      </p:sp>
    </p:spTree>
    <p:custDataLst>
      <p:tags r:id="rId1"/>
    </p:custDataLst>
    <p:extLst>
      <p:ext uri="{BB962C8B-B14F-4D97-AF65-F5344CB8AC3E}">
        <p14:creationId xmlns:p14="http://schemas.microsoft.com/office/powerpoint/2010/main" val="1381381781"/>
      </p:ext>
    </p:extLst>
  </p:cSld>
  <p:clrMapOvr>
    <a:masterClrMapping/>
  </p:clrMapOvr>
  <mc:AlternateContent xmlns:mc="http://schemas.openxmlformats.org/markup-compatibility/2006" xmlns:p14="http://schemas.microsoft.com/office/powerpoint/2010/main">
    <mc:Choice Requires="p14">
      <p:transition spd="slow" p14:dur="2000" advTm="8420"/>
    </mc:Choice>
    <mc:Fallback xmlns="">
      <p:transition spd="slow" advTm="842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6.11111E-6 8.88889E-6 L -0.02205 0.00185 L -0.0342 0.0074 L -0.04774 0.01458 L -0.05729 0.0206 L -0.07083 0.02407 L -0.36718 0.0206 L -0.38854 0.02013 L -0.39948 0.02129 L -0.41284 0.02615 L -0.43003 0.03402 L -0.43437 0.03819 L -0.44583 0.04976 L -0.4592 0.06736 L -0.46614 0.08541 L -0.47482 0.11088 L -0.47899 0.15069 L -0.47587 0.18564 L -0.47135 0.21157 L -0.46562 0.23194 L -0.45573 0.2581 L -0.44757 0.27384 L -0.43316 0.29189 L -0.42048 0.29814 L -0.40416 0.30856 L -0.39253 0.31226 L -0.35764 0.3118 L -0.08125 0.3162 L 0.00747 0.28888 L 0.02917 0.27916 L 0.04445 0.26967 L 0.05903 0.25787 L 0.06841 0.24791 L 0.07917 0.23194 L 0.08907 0.20763 L 0.09445 0.18819 L 0.09653 0.16713 L 0.09792 0.15324 L 0.09584 0.1368 L 0.09393 0.12361 L 0.09132 0.11296 L 0.08663 0.09791 L 0.07882 0.07847 L 0.08177 0.08588 L 0.07466 0.07152 L 0.07032 0.06574 L 0.06684 0.05833 L 0.05938 0.05069 L 0.04167 0.03888 L 0.03299 0.03449 L 0.02552 0.03125 L 0.0125 0.02685 L -0.01458 0.02615 L -0.02378 0.02685 L -0.36666 0.02407 L -0.39218 0.0199 L -0.40243 0.02222 L -0.41753 0.0287 L -0.42778 0.0324 L -0.44097 0.04606 L -0.45191 0.06898 L -0.46284 0.09444 L -0.46944 0.11203 L -0.47517 0.14074 L -0.47847 0.16412 L -0.47396 0.20694 L -0.46441 0.24074 L -0.45625 0.26134 L -0.43698 0.28287 L -0.42326 0.29652 L -0.40468 0.30486 L -0.39253 0.31111 L -0.35989 0.31388 L -0.08993 0.31319 L -0.08177 0.31342 L 0.00747 0.28634 L 0.02639 0.27777 L 0.04063 0.26828 L 0.05122 0.26041 L 0.05729 0.25439 L 0.06875 0.24189 L 0.07709 0.22777 L 0.08698 0.20486 L 0.09236 0.17986 L 0.09375 0.15648 L 0.09271 0.13472 L 0.08872 0.11643 L 0.08177 0.09305 L 0.0724 0.0743 L 0.06407 0.06088 L 0.05087 0.04768 L 0.05052 0.04375 L 0.04288 0.03657 L 0.02882 0.02893 L 0.01354 0.02268 L 0.00278 0.02152 L -0.36666 0.02685 L -0.38958 0.02685 L -0.41423 0.03217 L -0.43941 0.05254 L -0.45573 0.08148 L -0.47014 0.10671 L -0.46909 0.1162 L -0.47378 0.14583 L -0.4776 0.17592 L -0.4776 0.21111 L -0.47291 0.2324 L -0.45781 0.26782 L -0.44774 0.28541 L -0.42916 0.30023 L -0.4118 0.31018 L -0.39479 0.3155 L -0.35937 0.31782 L -0.02656 0.31365 " pathEditMode="fixed" rAng="0" ptsTypes="AAAAAAAAAAAAAAAAAAAAAAAAAAAAAAAAAAAAAAAAAAAAAAAAAAAAAAAAAAAAAAAAAAAAAAAAAAAAAAAAAAAAAAAAAAAAAAAAAAAAAAAAAAAAAAAAAA">
                                      <p:cBhvr>
                                        <p:cTn id="6" dur="5000" fill="hold"/>
                                        <p:tgtEl>
                                          <p:spTgt spid="19"/>
                                        </p:tgtEl>
                                        <p:attrNameLst>
                                          <p:attrName>ppt_x</p:attrName>
                                          <p:attrName>ppt_y</p:attrName>
                                        </p:attrNameLst>
                                      </p:cBhvr>
                                      <p:rCtr x="-19100" y="15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9DE6EB8-52AB-45EA-A660-3E1EBFA72987}" type="slidenum">
              <a:rPr lang="en-US" smtClean="0"/>
              <a:t>57</a:t>
            </a:fld>
            <a:endParaRPr lang="en-US"/>
          </a:p>
        </p:txBody>
      </p:sp>
      <p:sp>
        <p:nvSpPr>
          <p:cNvPr id="7" name="Title 1"/>
          <p:cNvSpPr txBox="1">
            <a:spLocks/>
          </p:cNvSpPr>
          <p:nvPr/>
        </p:nvSpPr>
        <p:spPr>
          <a:xfrm>
            <a:off x="251520" y="505018"/>
            <a:ext cx="8996498" cy="566936"/>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600" dirty="0"/>
              <a:t>Motion Path Animations</a:t>
            </a:r>
          </a:p>
        </p:txBody>
      </p:sp>
      <p:sp>
        <p:nvSpPr>
          <p:cNvPr id="8" name="Content Placeholder 2"/>
          <p:cNvSpPr txBox="1">
            <a:spLocks/>
          </p:cNvSpPr>
          <p:nvPr/>
        </p:nvSpPr>
        <p:spPr>
          <a:xfrm>
            <a:off x="65980" y="1141528"/>
            <a:ext cx="9258548" cy="84731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None/>
            </a:pPr>
            <a:r>
              <a:rPr lang="en-US" sz="1800" b="1" dirty="0">
                <a:solidFill>
                  <a:srgbClr val="FFC000"/>
                </a:solidFill>
                <a:sym typeface="Wingdings 3"/>
              </a:rPr>
              <a:t> </a:t>
            </a:r>
            <a:r>
              <a:rPr lang="en-US" sz="1800" dirty="0">
                <a:sym typeface="Wingdings 3"/>
              </a:rPr>
              <a:t>motion path animations are a very special visual gimmick in PowerPoint presentations       </a:t>
            </a:r>
          </a:p>
          <a:p>
            <a:pPr marL="0" indent="0">
              <a:buNone/>
            </a:pPr>
            <a:r>
              <a:rPr lang="en-US" sz="1800" b="1" dirty="0">
                <a:solidFill>
                  <a:srgbClr val="FFC000"/>
                </a:solidFill>
                <a:sym typeface="Wingdings 3"/>
              </a:rPr>
              <a:t> </a:t>
            </a:r>
            <a:r>
              <a:rPr lang="en-US" sz="1800" dirty="0">
                <a:sym typeface="Wingdings 3"/>
              </a:rPr>
              <a:t>for embedding in PDF files they must be recorded and saved as a video file</a:t>
            </a:r>
          </a:p>
          <a:p>
            <a:pPr marL="0" indent="0">
              <a:buNone/>
            </a:pPr>
            <a:r>
              <a:rPr lang="en-US" sz="1800" dirty="0">
                <a:sym typeface="Wingdings 3"/>
              </a:rPr>
              <a:t>    </a:t>
            </a:r>
          </a:p>
        </p:txBody>
      </p:sp>
      <p:pic>
        <p:nvPicPr>
          <p:cNvPr id="4" name="Picture 3">
            <a:extLst>
              <a:ext uri="{FF2B5EF4-FFF2-40B4-BE49-F238E27FC236}">
                <a16:creationId xmlns:a16="http://schemas.microsoft.com/office/drawing/2014/main" id="{C76EBBBA-D724-403D-8A9F-62686442DBE0}"/>
              </a:ext>
            </a:extLst>
          </p:cNvPr>
          <p:cNvPicPr>
            <a:picLocks noChangeAspect="1"/>
          </p:cNvPicPr>
          <p:nvPr/>
        </p:nvPicPr>
        <p:blipFill>
          <a:blip r:embed="rId3"/>
          <a:stretch>
            <a:fillRect/>
          </a:stretch>
        </p:blipFill>
        <p:spPr>
          <a:xfrm>
            <a:off x="1344180" y="1951657"/>
            <a:ext cx="7716224" cy="1221992"/>
          </a:xfrm>
          <a:prstGeom prst="rect">
            <a:avLst/>
          </a:prstGeom>
        </p:spPr>
      </p:pic>
      <p:sp>
        <p:nvSpPr>
          <p:cNvPr id="13" name="TextBox 12">
            <a:extLst>
              <a:ext uri="{FF2B5EF4-FFF2-40B4-BE49-F238E27FC236}">
                <a16:creationId xmlns:a16="http://schemas.microsoft.com/office/drawing/2014/main" id="{B8F08D8C-3057-4FA4-B885-187C3AB4E373}"/>
              </a:ext>
            </a:extLst>
          </p:cNvPr>
          <p:cNvSpPr txBox="1"/>
          <p:nvPr/>
        </p:nvSpPr>
        <p:spPr>
          <a:xfrm>
            <a:off x="167946" y="3309611"/>
            <a:ext cx="8487388" cy="646331"/>
          </a:xfrm>
          <a:prstGeom prst="rect">
            <a:avLst/>
          </a:prstGeom>
          <a:solidFill>
            <a:schemeClr val="bg2">
              <a:lumMod val="75000"/>
            </a:schemeClr>
          </a:solidFill>
        </p:spPr>
        <p:txBody>
          <a:bodyPr wrap="none" rtlCol="0">
            <a:spAutoFit/>
          </a:bodyPr>
          <a:lstStyle/>
          <a:p>
            <a:r>
              <a:rPr lang="en-US" b="1" dirty="0">
                <a:solidFill>
                  <a:srgbClr val="FFC000"/>
                </a:solidFill>
                <a:sym typeface="Wingdings 3"/>
              </a:rPr>
              <a:t> </a:t>
            </a:r>
            <a:r>
              <a:rPr lang="en-US" dirty="0">
                <a:solidFill>
                  <a:srgbClr val="C00000"/>
                </a:solidFill>
                <a:sym typeface="Wingdings 3"/>
              </a:rPr>
              <a:t>Separate the movie slide, start and record the slide show, click on File/Export and </a:t>
            </a:r>
          </a:p>
          <a:p>
            <a:r>
              <a:rPr lang="en-US" dirty="0">
                <a:solidFill>
                  <a:srgbClr val="C00000"/>
                </a:solidFill>
                <a:sym typeface="Wingdings 3"/>
              </a:rPr>
              <a:t>select ‘Create a Video’. Hit the button ‘Create Video’ and  save as type MPEG-4 video.</a:t>
            </a:r>
          </a:p>
        </p:txBody>
      </p:sp>
      <p:grpSp>
        <p:nvGrpSpPr>
          <p:cNvPr id="5" name="Group 4">
            <a:extLst>
              <a:ext uri="{FF2B5EF4-FFF2-40B4-BE49-F238E27FC236}">
                <a16:creationId xmlns:a16="http://schemas.microsoft.com/office/drawing/2014/main" id="{6875AA10-CCCA-4BEF-AD14-83AAD205AA21}"/>
              </a:ext>
            </a:extLst>
          </p:cNvPr>
          <p:cNvGrpSpPr/>
          <p:nvPr/>
        </p:nvGrpSpPr>
        <p:grpSpPr>
          <a:xfrm>
            <a:off x="251520" y="4124796"/>
            <a:ext cx="5617549" cy="2376264"/>
            <a:chOff x="47557" y="4139133"/>
            <a:chExt cx="5617549" cy="2376264"/>
          </a:xfrm>
        </p:grpSpPr>
        <p:pic>
          <p:nvPicPr>
            <p:cNvPr id="12" name="Picture 11">
              <a:extLst>
                <a:ext uri="{FF2B5EF4-FFF2-40B4-BE49-F238E27FC236}">
                  <a16:creationId xmlns:a16="http://schemas.microsoft.com/office/drawing/2014/main" id="{7F612EBA-34AA-4F57-875E-A8337F30FECF}"/>
                </a:ext>
              </a:extLst>
            </p:cNvPr>
            <p:cNvPicPr>
              <a:picLocks noChangeAspect="1"/>
            </p:cNvPicPr>
            <p:nvPr/>
          </p:nvPicPr>
          <p:blipFill>
            <a:blip r:embed="rId4"/>
            <a:stretch>
              <a:fillRect/>
            </a:stretch>
          </p:blipFill>
          <p:spPr>
            <a:xfrm>
              <a:off x="47557" y="4139133"/>
              <a:ext cx="5617549" cy="2376264"/>
            </a:xfrm>
            <a:prstGeom prst="rect">
              <a:avLst/>
            </a:prstGeom>
          </p:spPr>
        </p:pic>
        <p:sp>
          <p:nvSpPr>
            <p:cNvPr id="14" name="Rectangle 13">
              <a:extLst>
                <a:ext uri="{FF2B5EF4-FFF2-40B4-BE49-F238E27FC236}">
                  <a16:creationId xmlns:a16="http://schemas.microsoft.com/office/drawing/2014/main" id="{E3629396-E14E-4A82-A464-A1D5342E8465}"/>
                </a:ext>
              </a:extLst>
            </p:cNvPr>
            <p:cNvSpPr/>
            <p:nvPr/>
          </p:nvSpPr>
          <p:spPr>
            <a:xfrm>
              <a:off x="2732955" y="6061748"/>
              <a:ext cx="360040" cy="41215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a:extLst>
              <a:ext uri="{FF2B5EF4-FFF2-40B4-BE49-F238E27FC236}">
                <a16:creationId xmlns:a16="http://schemas.microsoft.com/office/drawing/2014/main" id="{51634D60-27DD-4587-915C-2C56320C5F10}"/>
              </a:ext>
            </a:extLst>
          </p:cNvPr>
          <p:cNvSpPr txBox="1"/>
          <p:nvPr/>
        </p:nvSpPr>
        <p:spPr>
          <a:xfrm>
            <a:off x="19989" y="2025507"/>
            <a:ext cx="1370183" cy="923330"/>
          </a:xfrm>
          <a:prstGeom prst="rect">
            <a:avLst/>
          </a:prstGeom>
          <a:noFill/>
        </p:spPr>
        <p:txBody>
          <a:bodyPr wrap="none" rtlCol="0">
            <a:spAutoFit/>
          </a:bodyPr>
          <a:lstStyle/>
          <a:p>
            <a:r>
              <a:rPr lang="en-US" dirty="0">
                <a:solidFill>
                  <a:srgbClr val="C00000"/>
                </a:solidFill>
              </a:rPr>
              <a:t>PowerPoint</a:t>
            </a:r>
          </a:p>
          <a:p>
            <a:r>
              <a:rPr lang="en-US" dirty="0">
                <a:solidFill>
                  <a:srgbClr val="C00000"/>
                </a:solidFill>
              </a:rPr>
              <a:t>can record</a:t>
            </a:r>
          </a:p>
          <a:p>
            <a:r>
              <a:rPr lang="en-US" dirty="0">
                <a:solidFill>
                  <a:srgbClr val="C00000"/>
                </a:solidFill>
              </a:rPr>
              <a:t>a slide show</a:t>
            </a:r>
          </a:p>
        </p:txBody>
      </p:sp>
    </p:spTree>
    <p:extLst>
      <p:ext uri="{BB962C8B-B14F-4D97-AF65-F5344CB8AC3E}">
        <p14:creationId xmlns:p14="http://schemas.microsoft.com/office/powerpoint/2010/main" val="41379428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59DE6EB8-52AB-45EA-A660-3E1EBFA72987}" type="slidenum">
              <a:rPr lang="en-US" smtClean="0"/>
              <a:t>58</a:t>
            </a:fld>
            <a:endParaRPr lang="en-US"/>
          </a:p>
        </p:txBody>
      </p:sp>
      <p:sp>
        <p:nvSpPr>
          <p:cNvPr id="6" name="Title 1">
            <a:extLst>
              <a:ext uri="{FF2B5EF4-FFF2-40B4-BE49-F238E27FC236}">
                <a16:creationId xmlns:a16="http://schemas.microsoft.com/office/drawing/2014/main" id="{1A57E0C1-3D25-4D3D-AB34-6D6620C7F94A}"/>
              </a:ext>
            </a:extLst>
          </p:cNvPr>
          <p:cNvSpPr txBox="1">
            <a:spLocks/>
          </p:cNvSpPr>
          <p:nvPr/>
        </p:nvSpPr>
        <p:spPr>
          <a:xfrm>
            <a:off x="345301" y="2132856"/>
            <a:ext cx="8784976" cy="162105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a:t>
            </a:r>
          </a:p>
          <a:p>
            <a:r>
              <a:rPr lang="en-US" sz="4800" dirty="0">
                <a:solidFill>
                  <a:schemeClr val="bg2">
                    <a:lumMod val="50000"/>
                  </a:schemeClr>
                </a:solidFill>
              </a:rPr>
              <a:t>How to insert mpeg-4 videos</a:t>
            </a:r>
          </a:p>
          <a:p>
            <a:r>
              <a:rPr lang="en-US" sz="4800" dirty="0">
                <a:solidFill>
                  <a:schemeClr val="bg2">
                    <a:lumMod val="50000"/>
                  </a:schemeClr>
                </a:solidFill>
              </a:rPr>
              <a:t>in PDF documents</a:t>
            </a:r>
            <a:endParaRPr lang="en-US" sz="4800" dirty="0"/>
          </a:p>
        </p:txBody>
      </p:sp>
    </p:spTree>
    <p:extLst>
      <p:ext uri="{BB962C8B-B14F-4D97-AF65-F5344CB8AC3E}">
        <p14:creationId xmlns:p14="http://schemas.microsoft.com/office/powerpoint/2010/main" val="13514465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077" y="655822"/>
            <a:ext cx="8229600" cy="504056"/>
          </a:xfrm>
        </p:spPr>
        <p:txBody>
          <a:bodyPr>
            <a:normAutofit fontScale="90000"/>
          </a:bodyPr>
          <a:lstStyle/>
          <a:p>
            <a:r>
              <a:rPr lang="en-US" sz="4000" dirty="0"/>
              <a:t>How to insert videos in PDF documents</a:t>
            </a:r>
          </a:p>
        </p:txBody>
      </p:sp>
      <p:sp>
        <p:nvSpPr>
          <p:cNvPr id="12" name="Content Placeholder 3"/>
          <p:cNvSpPr>
            <a:spLocks noGrp="1"/>
          </p:cNvSpPr>
          <p:nvPr>
            <p:ph idx="1"/>
          </p:nvPr>
        </p:nvSpPr>
        <p:spPr>
          <a:xfrm>
            <a:off x="64229" y="1231885"/>
            <a:ext cx="8229600" cy="505797"/>
          </a:xfrm>
        </p:spPr>
        <p:txBody>
          <a:bodyPr>
            <a:normAutofit/>
          </a:bodyPr>
          <a:lstStyle/>
          <a:p>
            <a:pPr marL="0" indent="0">
              <a:buNone/>
            </a:pPr>
            <a:r>
              <a:rPr lang="en-US" sz="2400" b="1" dirty="0">
                <a:solidFill>
                  <a:srgbClr val="C00000"/>
                </a:solidFill>
                <a:sym typeface="Wingdings 3"/>
              </a:rPr>
              <a:t> </a:t>
            </a:r>
            <a:r>
              <a:rPr lang="en-US" sz="2400" dirty="0"/>
              <a:t>in </a:t>
            </a:r>
            <a:r>
              <a:rPr lang="en-US" sz="2400" b="1" dirty="0"/>
              <a:t>Acrobat Pro </a:t>
            </a:r>
            <a:r>
              <a:rPr lang="en-US" sz="2400" dirty="0"/>
              <a:t>click on </a:t>
            </a:r>
            <a:r>
              <a:rPr lang="en-US" sz="2400" b="1" dirty="0"/>
              <a:t>Tools</a:t>
            </a:r>
            <a:r>
              <a:rPr lang="en-US" sz="2400" dirty="0"/>
              <a:t> and select </a:t>
            </a:r>
            <a:r>
              <a:rPr lang="en-US" sz="2400" b="1" dirty="0"/>
              <a:t>Rich Media</a:t>
            </a:r>
          </a:p>
        </p:txBody>
      </p:sp>
      <p:sp>
        <p:nvSpPr>
          <p:cNvPr id="4" name="Slide Number Placeholder 3"/>
          <p:cNvSpPr>
            <a:spLocks noGrp="1"/>
          </p:cNvSpPr>
          <p:nvPr>
            <p:ph type="sldNum" sz="quarter" idx="12"/>
          </p:nvPr>
        </p:nvSpPr>
        <p:spPr/>
        <p:txBody>
          <a:bodyPr/>
          <a:lstStyle/>
          <a:p>
            <a:fld id="{59DE6EB8-52AB-45EA-A660-3E1EBFA72987}" type="slidenum">
              <a:rPr lang="en-US" smtClean="0"/>
              <a:t>59</a:t>
            </a:fld>
            <a:endParaRPr lang="en-US"/>
          </a:p>
        </p:txBody>
      </p:sp>
      <p:pic>
        <p:nvPicPr>
          <p:cNvPr id="7" name="Picture 6">
            <a:extLst>
              <a:ext uri="{FF2B5EF4-FFF2-40B4-BE49-F238E27FC236}">
                <a16:creationId xmlns:a16="http://schemas.microsoft.com/office/drawing/2014/main" id="{8675BA1A-E365-4968-9C36-E0F2C44E736C}"/>
              </a:ext>
            </a:extLst>
          </p:cNvPr>
          <p:cNvPicPr>
            <a:picLocks noChangeAspect="1"/>
          </p:cNvPicPr>
          <p:nvPr/>
        </p:nvPicPr>
        <p:blipFill>
          <a:blip r:embed="rId2"/>
          <a:stretch>
            <a:fillRect/>
          </a:stretch>
        </p:blipFill>
        <p:spPr>
          <a:xfrm>
            <a:off x="395536" y="1755190"/>
            <a:ext cx="7121083" cy="2220610"/>
          </a:xfrm>
          <a:prstGeom prst="rect">
            <a:avLst/>
          </a:prstGeom>
        </p:spPr>
      </p:pic>
      <p:pic>
        <p:nvPicPr>
          <p:cNvPr id="8" name="Picture 7">
            <a:extLst>
              <a:ext uri="{FF2B5EF4-FFF2-40B4-BE49-F238E27FC236}">
                <a16:creationId xmlns:a16="http://schemas.microsoft.com/office/drawing/2014/main" id="{46D69723-BFCA-42D2-82AE-5EED407340A6}"/>
              </a:ext>
            </a:extLst>
          </p:cNvPr>
          <p:cNvPicPr>
            <a:picLocks noChangeAspect="1"/>
          </p:cNvPicPr>
          <p:nvPr/>
        </p:nvPicPr>
        <p:blipFill>
          <a:blip r:embed="rId3"/>
          <a:stretch>
            <a:fillRect/>
          </a:stretch>
        </p:blipFill>
        <p:spPr>
          <a:xfrm>
            <a:off x="64229" y="5013176"/>
            <a:ext cx="7632848" cy="1474822"/>
          </a:xfrm>
          <a:prstGeom prst="rect">
            <a:avLst/>
          </a:prstGeom>
        </p:spPr>
      </p:pic>
      <p:sp>
        <p:nvSpPr>
          <p:cNvPr id="15" name="Content Placeholder 3">
            <a:extLst>
              <a:ext uri="{FF2B5EF4-FFF2-40B4-BE49-F238E27FC236}">
                <a16:creationId xmlns:a16="http://schemas.microsoft.com/office/drawing/2014/main" id="{C2321F5F-F476-465B-8DC0-80E790325439}"/>
              </a:ext>
            </a:extLst>
          </p:cNvPr>
          <p:cNvSpPr txBox="1">
            <a:spLocks/>
          </p:cNvSpPr>
          <p:nvPr/>
        </p:nvSpPr>
        <p:spPr>
          <a:xfrm>
            <a:off x="61990" y="4465626"/>
            <a:ext cx="3573906" cy="505797"/>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Font typeface="Wingdings 2"/>
              <a:buNone/>
            </a:pPr>
            <a:r>
              <a:rPr lang="en-US" sz="2400" b="1" dirty="0">
                <a:solidFill>
                  <a:srgbClr val="C00000"/>
                </a:solidFill>
                <a:sym typeface="Wingdings 3"/>
              </a:rPr>
              <a:t> </a:t>
            </a:r>
            <a:r>
              <a:rPr lang="en-US" sz="2400" dirty="0"/>
              <a:t>click on ‘</a:t>
            </a:r>
            <a:r>
              <a:rPr lang="en-US" sz="2400" b="1" dirty="0"/>
              <a:t>Add Video</a:t>
            </a:r>
            <a:r>
              <a:rPr lang="en-US" sz="2400" dirty="0"/>
              <a:t>’</a:t>
            </a:r>
          </a:p>
        </p:txBody>
      </p:sp>
      <p:sp>
        <p:nvSpPr>
          <p:cNvPr id="9" name="Rectangle 8">
            <a:extLst>
              <a:ext uri="{FF2B5EF4-FFF2-40B4-BE49-F238E27FC236}">
                <a16:creationId xmlns:a16="http://schemas.microsoft.com/office/drawing/2014/main" id="{8FF2C96B-7D82-40A3-A3C7-ED0F7FF0AE63}"/>
              </a:ext>
            </a:extLst>
          </p:cNvPr>
          <p:cNvSpPr/>
          <p:nvPr/>
        </p:nvSpPr>
        <p:spPr>
          <a:xfrm>
            <a:off x="305077" y="1737682"/>
            <a:ext cx="7291259" cy="255541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6ACFC907-5B65-482C-B13A-A6D07AFF1E87}"/>
              </a:ext>
            </a:extLst>
          </p:cNvPr>
          <p:cNvCxnSpPr/>
          <p:nvPr/>
        </p:nvCxnSpPr>
        <p:spPr>
          <a:xfrm>
            <a:off x="3275856" y="4797152"/>
            <a:ext cx="2232248" cy="1080120"/>
          </a:xfrm>
          <a:prstGeom prst="straightConnector1">
            <a:avLst/>
          </a:prstGeom>
          <a:ln>
            <a:solidFill>
              <a:schemeClr val="bg2">
                <a:lumMod val="50000"/>
              </a:schemeClr>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20635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51" y="1762173"/>
            <a:ext cx="4499992" cy="1869905"/>
          </a:xfrm>
        </p:spPr>
        <p:txBody>
          <a:bodyPr>
            <a:normAutofit fontScale="90000"/>
          </a:bodyPr>
          <a:lstStyle/>
          <a:p>
            <a:pPr algn="ctr"/>
            <a:r>
              <a:rPr lang="en-US" sz="4000" b="1" dirty="0">
                <a:latin typeface="+mn-lt"/>
              </a:rPr>
              <a:t>Contents of the</a:t>
            </a:r>
            <a:br>
              <a:rPr lang="en-US" sz="4000" b="1" dirty="0">
                <a:latin typeface="+mn-lt"/>
              </a:rPr>
            </a:br>
            <a:r>
              <a:rPr lang="en-US" sz="4000" b="1" dirty="0">
                <a:latin typeface="+mn-lt"/>
              </a:rPr>
              <a:t>slides processing</a:t>
            </a:r>
            <a:br>
              <a:rPr lang="en-US" sz="4000" b="1" dirty="0">
                <a:latin typeface="+mn-lt"/>
              </a:rPr>
            </a:br>
            <a:r>
              <a:rPr lang="en-US" sz="4000" b="1" dirty="0">
                <a:latin typeface="+mn-lt"/>
              </a:rPr>
              <a:t>manual</a:t>
            </a:r>
          </a:p>
        </p:txBody>
      </p:sp>
      <p:sp>
        <p:nvSpPr>
          <p:cNvPr id="3" name="Content Placeholder 2"/>
          <p:cNvSpPr>
            <a:spLocks noGrp="1"/>
          </p:cNvSpPr>
          <p:nvPr>
            <p:ph idx="1"/>
          </p:nvPr>
        </p:nvSpPr>
        <p:spPr>
          <a:xfrm>
            <a:off x="72312" y="4437112"/>
            <a:ext cx="8100088" cy="2958923"/>
          </a:xfrm>
        </p:spPr>
        <p:txBody>
          <a:bodyPr>
            <a:normAutofit/>
          </a:bodyPr>
          <a:lstStyle/>
          <a:p>
            <a:r>
              <a:rPr lang="en-US" sz="2400" dirty="0"/>
              <a:t>the working environment in the SPMS </a:t>
            </a:r>
          </a:p>
          <a:p>
            <a:r>
              <a:rPr lang="en-US" sz="2400" dirty="0"/>
              <a:t>the upload/download procedure</a:t>
            </a:r>
          </a:p>
          <a:p>
            <a:r>
              <a:rPr lang="en-US" sz="2400" dirty="0"/>
              <a:t>the different ways to convert PPT files to PDF</a:t>
            </a:r>
          </a:p>
          <a:p>
            <a:r>
              <a:rPr lang="en-US" sz="2400" dirty="0"/>
              <a:t>the split animations add-in for PowerPoint</a:t>
            </a:r>
          </a:p>
        </p:txBody>
      </p:sp>
      <p:sp>
        <p:nvSpPr>
          <p:cNvPr id="5" name="Slide Number Placeholder 4"/>
          <p:cNvSpPr>
            <a:spLocks noGrp="1"/>
          </p:cNvSpPr>
          <p:nvPr>
            <p:ph type="sldNum" sz="quarter" idx="12"/>
          </p:nvPr>
        </p:nvSpPr>
        <p:spPr/>
        <p:txBody>
          <a:bodyPr/>
          <a:lstStyle/>
          <a:p>
            <a:fld id="{59DE6EB8-52AB-45EA-A660-3E1EBFA72987}" type="slidenum">
              <a:rPr lang="en-US" smtClean="0"/>
              <a:t>6</a:t>
            </a:fld>
            <a:endParaRPr lang="en-US"/>
          </a:p>
        </p:txBody>
      </p:sp>
      <p:pic>
        <p:nvPicPr>
          <p:cNvPr id="7" name="Picture 2" descr="C:\Users\mpymax\AppData\Local\Microsoft\Windows\Temporary Internet Files\Content.IE5\SE1YZI24\443053-Royalty-Free-RF-Clip-Art-Illustration-Of-A-Cartoon-Businessman-Carrying-A-Heavy-Manual[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6291" y="3162804"/>
            <a:ext cx="1151417" cy="1177004"/>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a:extLst>
              <a:ext uri="{FF2B5EF4-FFF2-40B4-BE49-F238E27FC236}">
                <a16:creationId xmlns:a16="http://schemas.microsoft.com/office/drawing/2014/main" id="{A4FEABB1-513B-4003-B7A4-F4D53F186CBC}"/>
              </a:ext>
            </a:extLst>
          </p:cNvPr>
          <p:cNvGrpSpPr/>
          <p:nvPr/>
        </p:nvGrpSpPr>
        <p:grpSpPr>
          <a:xfrm>
            <a:off x="5652120" y="1570153"/>
            <a:ext cx="2903317" cy="3615435"/>
            <a:chOff x="5470766" y="1700808"/>
            <a:chExt cx="3588727" cy="4255939"/>
          </a:xfrm>
        </p:grpSpPr>
        <p:pic>
          <p:nvPicPr>
            <p:cNvPr id="6" name="Picture 5">
              <a:extLst>
                <a:ext uri="{FF2B5EF4-FFF2-40B4-BE49-F238E27FC236}">
                  <a16:creationId xmlns:a16="http://schemas.microsoft.com/office/drawing/2014/main" id="{BABB3F40-F8BA-4AB2-BF82-E0C8D1446FD2}"/>
                </a:ext>
              </a:extLst>
            </p:cNvPr>
            <p:cNvPicPr>
              <a:picLocks noChangeAspect="1"/>
            </p:cNvPicPr>
            <p:nvPr/>
          </p:nvPicPr>
          <p:blipFill>
            <a:blip r:embed="rId3"/>
            <a:stretch>
              <a:fillRect/>
            </a:stretch>
          </p:blipFill>
          <p:spPr>
            <a:xfrm>
              <a:off x="5470766" y="1700808"/>
              <a:ext cx="3588727" cy="4248472"/>
            </a:xfrm>
            <a:prstGeom prst="rect">
              <a:avLst/>
            </a:prstGeom>
          </p:spPr>
        </p:pic>
        <p:sp>
          <p:nvSpPr>
            <p:cNvPr id="9" name="Rectangle 8">
              <a:extLst>
                <a:ext uri="{FF2B5EF4-FFF2-40B4-BE49-F238E27FC236}">
                  <a16:creationId xmlns:a16="http://schemas.microsoft.com/office/drawing/2014/main" id="{FC0AF7A5-FE47-468D-BD8D-00F94EF40472}"/>
                </a:ext>
              </a:extLst>
            </p:cNvPr>
            <p:cNvSpPr/>
            <p:nvPr/>
          </p:nvSpPr>
          <p:spPr>
            <a:xfrm>
              <a:off x="5470766" y="1708275"/>
              <a:ext cx="3588727" cy="424847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itle 1">
            <a:extLst>
              <a:ext uri="{FF2B5EF4-FFF2-40B4-BE49-F238E27FC236}">
                <a16:creationId xmlns:a16="http://schemas.microsoft.com/office/drawing/2014/main" id="{D49707B2-3B6B-4A24-BAB8-33C86F9716C0}"/>
              </a:ext>
            </a:extLst>
          </p:cNvPr>
          <p:cNvSpPr txBox="1">
            <a:spLocks/>
          </p:cNvSpPr>
          <p:nvPr/>
        </p:nvSpPr>
        <p:spPr>
          <a:xfrm>
            <a:off x="283116" y="414768"/>
            <a:ext cx="7992888" cy="646849"/>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000" dirty="0"/>
              <a:t>Processing slides: Manual</a:t>
            </a:r>
          </a:p>
        </p:txBody>
      </p:sp>
      <p:sp>
        <p:nvSpPr>
          <p:cNvPr id="10" name="TextBox 9">
            <a:extLst>
              <a:ext uri="{FF2B5EF4-FFF2-40B4-BE49-F238E27FC236}">
                <a16:creationId xmlns:a16="http://schemas.microsoft.com/office/drawing/2014/main" id="{8C083FD3-07A3-4FF3-B2BB-CE637C85A359}"/>
              </a:ext>
            </a:extLst>
          </p:cNvPr>
          <p:cNvSpPr txBox="1"/>
          <p:nvPr/>
        </p:nvSpPr>
        <p:spPr>
          <a:xfrm>
            <a:off x="115451" y="1109860"/>
            <a:ext cx="7538539" cy="369332"/>
          </a:xfrm>
          <a:prstGeom prst="rect">
            <a:avLst/>
          </a:prstGeom>
          <a:solidFill>
            <a:schemeClr val="tx2">
              <a:lumMod val="40000"/>
              <a:lumOff val="60000"/>
            </a:schemeClr>
          </a:solidFill>
        </p:spPr>
        <p:txBody>
          <a:bodyPr wrap="none" rtlCol="0">
            <a:spAutoFit/>
          </a:bodyPr>
          <a:lstStyle/>
          <a:p>
            <a:r>
              <a:rPr lang="en-US" b="1" dirty="0"/>
              <a:t>Link: </a:t>
            </a:r>
            <a:r>
              <a:rPr lang="en-US" b="1" dirty="0">
                <a:solidFill>
                  <a:srgbClr val="C00000"/>
                </a:solidFill>
              </a:rPr>
              <a:t>www.jacow.org/uploads/Editors/Slides_Processing_Manual_V4</a:t>
            </a:r>
          </a:p>
        </p:txBody>
      </p:sp>
    </p:spTree>
    <p:extLst>
      <p:ext uri="{BB962C8B-B14F-4D97-AF65-F5344CB8AC3E}">
        <p14:creationId xmlns:p14="http://schemas.microsoft.com/office/powerpoint/2010/main" val="33225915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077" y="655822"/>
            <a:ext cx="8229600" cy="504056"/>
          </a:xfrm>
        </p:spPr>
        <p:txBody>
          <a:bodyPr>
            <a:normAutofit fontScale="90000"/>
          </a:bodyPr>
          <a:lstStyle/>
          <a:p>
            <a:r>
              <a:rPr lang="en-US" sz="4000" dirty="0"/>
              <a:t>How to insert videos in PDF documents</a:t>
            </a:r>
          </a:p>
        </p:txBody>
      </p:sp>
      <p:sp>
        <p:nvSpPr>
          <p:cNvPr id="4" name="Slide Number Placeholder 3"/>
          <p:cNvSpPr>
            <a:spLocks noGrp="1"/>
          </p:cNvSpPr>
          <p:nvPr>
            <p:ph type="sldNum" sz="quarter" idx="12"/>
          </p:nvPr>
        </p:nvSpPr>
        <p:spPr/>
        <p:txBody>
          <a:bodyPr/>
          <a:lstStyle/>
          <a:p>
            <a:fld id="{59DE6EB8-52AB-45EA-A660-3E1EBFA72987}" type="slidenum">
              <a:rPr lang="en-US" smtClean="0"/>
              <a:t>60</a:t>
            </a:fld>
            <a:endParaRPr lang="en-US"/>
          </a:p>
        </p:txBody>
      </p:sp>
      <p:sp>
        <p:nvSpPr>
          <p:cNvPr id="15" name="Content Placeholder 3">
            <a:extLst>
              <a:ext uri="{FF2B5EF4-FFF2-40B4-BE49-F238E27FC236}">
                <a16:creationId xmlns:a16="http://schemas.microsoft.com/office/drawing/2014/main" id="{C2321F5F-F476-465B-8DC0-80E790325439}"/>
              </a:ext>
            </a:extLst>
          </p:cNvPr>
          <p:cNvSpPr txBox="1">
            <a:spLocks/>
          </p:cNvSpPr>
          <p:nvPr/>
        </p:nvSpPr>
        <p:spPr>
          <a:xfrm>
            <a:off x="135173" y="1268760"/>
            <a:ext cx="8229600" cy="720080"/>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buFont typeface="Wingdings 3" panose="05040102010807070707" pitchFamily="18" charset="2"/>
              <a:buChar char="u"/>
            </a:pPr>
            <a:r>
              <a:rPr lang="en-US" sz="2000" dirty="0">
                <a:sym typeface="Wingdings 3"/>
              </a:rPr>
              <a:t>draw a </a:t>
            </a:r>
            <a:r>
              <a:rPr lang="en-US" sz="2000" b="1" dirty="0">
                <a:solidFill>
                  <a:srgbClr val="C00000"/>
                </a:solidFill>
                <a:sym typeface="Wingdings 3"/>
              </a:rPr>
              <a:t>place marker </a:t>
            </a:r>
            <a:r>
              <a:rPr lang="en-US" sz="2000" dirty="0">
                <a:sym typeface="Wingdings 3"/>
              </a:rPr>
              <a:t>on the PDF slide or double-click the page to open the ‘Insert Video’ dialog box</a:t>
            </a:r>
            <a:endParaRPr lang="en-US" sz="2000" dirty="0"/>
          </a:p>
        </p:txBody>
      </p:sp>
      <p:grpSp>
        <p:nvGrpSpPr>
          <p:cNvPr id="11" name="Group 10">
            <a:extLst>
              <a:ext uri="{FF2B5EF4-FFF2-40B4-BE49-F238E27FC236}">
                <a16:creationId xmlns:a16="http://schemas.microsoft.com/office/drawing/2014/main" id="{EF612033-E325-42F8-8128-60E8AD951A37}"/>
              </a:ext>
            </a:extLst>
          </p:cNvPr>
          <p:cNvGrpSpPr/>
          <p:nvPr/>
        </p:nvGrpSpPr>
        <p:grpSpPr>
          <a:xfrm>
            <a:off x="586641" y="2092325"/>
            <a:ext cx="7810500" cy="4629150"/>
            <a:chOff x="586641" y="2092325"/>
            <a:chExt cx="7810500" cy="4629150"/>
          </a:xfrm>
        </p:grpSpPr>
        <p:pic>
          <p:nvPicPr>
            <p:cNvPr id="10" name="Picture 9">
              <a:extLst>
                <a:ext uri="{FF2B5EF4-FFF2-40B4-BE49-F238E27FC236}">
                  <a16:creationId xmlns:a16="http://schemas.microsoft.com/office/drawing/2014/main" id="{4481D9AA-61F8-4E67-8FA1-FE22DFB976D7}"/>
                </a:ext>
              </a:extLst>
            </p:cNvPr>
            <p:cNvPicPr>
              <a:picLocks noChangeAspect="1"/>
            </p:cNvPicPr>
            <p:nvPr/>
          </p:nvPicPr>
          <p:blipFill>
            <a:blip r:embed="rId2"/>
            <a:stretch>
              <a:fillRect/>
            </a:stretch>
          </p:blipFill>
          <p:spPr>
            <a:xfrm>
              <a:off x="586641" y="2092325"/>
              <a:ext cx="7810500" cy="4629150"/>
            </a:xfrm>
            <a:prstGeom prst="rect">
              <a:avLst/>
            </a:prstGeom>
          </p:spPr>
        </p:pic>
        <p:sp>
          <p:nvSpPr>
            <p:cNvPr id="9" name="Rectangle 8">
              <a:extLst>
                <a:ext uri="{FF2B5EF4-FFF2-40B4-BE49-F238E27FC236}">
                  <a16:creationId xmlns:a16="http://schemas.microsoft.com/office/drawing/2014/main" id="{DF03959D-6A26-4021-A78E-31906DFAA647}"/>
                </a:ext>
              </a:extLst>
            </p:cNvPr>
            <p:cNvSpPr/>
            <p:nvPr/>
          </p:nvSpPr>
          <p:spPr>
            <a:xfrm>
              <a:off x="1367644" y="2672916"/>
              <a:ext cx="6408712" cy="1512168"/>
            </a:xfrm>
            <a:prstGeom prst="rect">
              <a:avLst/>
            </a:prstGeom>
            <a:solidFill>
              <a:srgbClr val="E7F3FD"/>
            </a:solid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Rectangle 13">
            <a:extLst>
              <a:ext uri="{FF2B5EF4-FFF2-40B4-BE49-F238E27FC236}">
                <a16:creationId xmlns:a16="http://schemas.microsoft.com/office/drawing/2014/main" id="{739CA3E3-E854-4AE0-8C40-62DCF51EF415}"/>
              </a:ext>
            </a:extLst>
          </p:cNvPr>
          <p:cNvSpPr/>
          <p:nvPr/>
        </p:nvSpPr>
        <p:spPr>
          <a:xfrm>
            <a:off x="586641" y="1988840"/>
            <a:ext cx="7810500" cy="47326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C9784C4F-A482-4BF4-9C04-511C91309EF1}"/>
              </a:ext>
            </a:extLst>
          </p:cNvPr>
          <p:cNvCxnSpPr>
            <a:cxnSpLocks/>
          </p:cNvCxnSpPr>
          <p:nvPr/>
        </p:nvCxnSpPr>
        <p:spPr>
          <a:xfrm flipH="1">
            <a:off x="4363525" y="1616186"/>
            <a:ext cx="85300" cy="952277"/>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sp>
        <p:nvSpPr>
          <p:cNvPr id="18" name="TextBox 17">
            <a:extLst>
              <a:ext uri="{FF2B5EF4-FFF2-40B4-BE49-F238E27FC236}">
                <a16:creationId xmlns:a16="http://schemas.microsoft.com/office/drawing/2014/main" id="{6F71EDE0-56BB-4D20-BB42-49D1FC98D465}"/>
              </a:ext>
            </a:extLst>
          </p:cNvPr>
          <p:cNvSpPr txBox="1"/>
          <p:nvPr/>
        </p:nvSpPr>
        <p:spPr>
          <a:xfrm>
            <a:off x="1766650" y="3054587"/>
            <a:ext cx="2653227" cy="369332"/>
          </a:xfrm>
          <a:prstGeom prst="rect">
            <a:avLst/>
          </a:prstGeom>
          <a:noFill/>
        </p:spPr>
        <p:txBody>
          <a:bodyPr wrap="none" rtlCol="0">
            <a:spAutoFit/>
          </a:bodyPr>
          <a:lstStyle/>
          <a:p>
            <a:r>
              <a:rPr lang="en-US" dirty="0"/>
              <a:t>rectangular place marker</a:t>
            </a:r>
          </a:p>
        </p:txBody>
      </p:sp>
      <p:sp>
        <p:nvSpPr>
          <p:cNvPr id="19" name="Rectangle 18">
            <a:extLst>
              <a:ext uri="{FF2B5EF4-FFF2-40B4-BE49-F238E27FC236}">
                <a16:creationId xmlns:a16="http://schemas.microsoft.com/office/drawing/2014/main" id="{283E0FED-8612-4059-9371-0ED522B06238}"/>
              </a:ext>
            </a:extLst>
          </p:cNvPr>
          <p:cNvSpPr/>
          <p:nvPr/>
        </p:nvSpPr>
        <p:spPr>
          <a:xfrm>
            <a:off x="7092280" y="5014046"/>
            <a:ext cx="936104" cy="409857"/>
          </a:xfrm>
          <a:prstGeom prst="rect">
            <a:avLst/>
          </a:prstGeom>
          <a:noFill/>
          <a:ln w="349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37112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E1B6BB-2201-404D-B724-AD55DBF9B779}"/>
              </a:ext>
            </a:extLst>
          </p:cNvPr>
          <p:cNvPicPr>
            <a:picLocks noChangeAspect="1"/>
          </p:cNvPicPr>
          <p:nvPr/>
        </p:nvPicPr>
        <p:blipFill>
          <a:blip r:embed="rId2"/>
          <a:stretch>
            <a:fillRect/>
          </a:stretch>
        </p:blipFill>
        <p:spPr>
          <a:xfrm>
            <a:off x="107504" y="1546124"/>
            <a:ext cx="5777923" cy="1284808"/>
          </a:xfrm>
          <a:prstGeom prst="rect">
            <a:avLst/>
          </a:prstGeom>
        </p:spPr>
      </p:pic>
      <p:sp>
        <p:nvSpPr>
          <p:cNvPr id="2" name="Title 1"/>
          <p:cNvSpPr>
            <a:spLocks noGrp="1"/>
          </p:cNvSpPr>
          <p:nvPr>
            <p:ph type="title"/>
          </p:nvPr>
        </p:nvSpPr>
        <p:spPr>
          <a:xfrm>
            <a:off x="305077" y="655822"/>
            <a:ext cx="8229600" cy="504056"/>
          </a:xfrm>
        </p:spPr>
        <p:txBody>
          <a:bodyPr>
            <a:normAutofit fontScale="90000"/>
          </a:bodyPr>
          <a:lstStyle/>
          <a:p>
            <a:r>
              <a:rPr lang="en-US" sz="4000" dirty="0"/>
              <a:t>How to insert videos in PDF documents</a:t>
            </a:r>
          </a:p>
        </p:txBody>
      </p:sp>
      <p:sp>
        <p:nvSpPr>
          <p:cNvPr id="4" name="Slide Number Placeholder 3"/>
          <p:cNvSpPr>
            <a:spLocks noGrp="1"/>
          </p:cNvSpPr>
          <p:nvPr>
            <p:ph type="sldNum" sz="quarter" idx="12"/>
          </p:nvPr>
        </p:nvSpPr>
        <p:spPr/>
        <p:txBody>
          <a:bodyPr/>
          <a:lstStyle/>
          <a:p>
            <a:fld id="{59DE6EB8-52AB-45EA-A660-3E1EBFA72987}" type="slidenum">
              <a:rPr lang="en-US" smtClean="0"/>
              <a:t>61</a:t>
            </a:fld>
            <a:endParaRPr lang="en-US"/>
          </a:p>
        </p:txBody>
      </p:sp>
      <p:sp>
        <p:nvSpPr>
          <p:cNvPr id="13" name="TextBox 12">
            <a:extLst>
              <a:ext uri="{FF2B5EF4-FFF2-40B4-BE49-F238E27FC236}">
                <a16:creationId xmlns:a16="http://schemas.microsoft.com/office/drawing/2014/main" id="{5FAF27F8-91FE-4A84-92BE-22C0B0C24520}"/>
              </a:ext>
            </a:extLst>
          </p:cNvPr>
          <p:cNvSpPr txBox="1"/>
          <p:nvPr/>
        </p:nvSpPr>
        <p:spPr>
          <a:xfrm>
            <a:off x="6456614" y="1900851"/>
            <a:ext cx="2421237" cy="830997"/>
          </a:xfrm>
          <a:prstGeom prst="rect">
            <a:avLst/>
          </a:prstGeom>
          <a:solidFill>
            <a:srgbClr val="FFC000"/>
          </a:solidFill>
          <a:ln w="28575">
            <a:solidFill>
              <a:srgbClr val="0070C0"/>
            </a:solidFill>
          </a:ln>
        </p:spPr>
        <p:txBody>
          <a:bodyPr wrap="square" rtlCol="0">
            <a:spAutoFit/>
          </a:bodyPr>
          <a:lstStyle/>
          <a:p>
            <a:r>
              <a:rPr lang="en-US" sz="1600" dirty="0"/>
              <a:t>Select </a:t>
            </a:r>
            <a:r>
              <a:rPr lang="en-US" sz="1600" b="1" dirty="0"/>
              <a:t>Snap to content proportions</a:t>
            </a:r>
            <a:r>
              <a:rPr lang="en-US" sz="1600" dirty="0"/>
              <a:t> to maintain</a:t>
            </a:r>
          </a:p>
          <a:p>
            <a:r>
              <a:rPr lang="en-US" sz="1600" dirty="0"/>
              <a:t>the movie’s original size </a:t>
            </a:r>
          </a:p>
        </p:txBody>
      </p:sp>
      <p:sp>
        <p:nvSpPr>
          <p:cNvPr id="16" name="Left Arrow 6">
            <a:extLst>
              <a:ext uri="{FF2B5EF4-FFF2-40B4-BE49-F238E27FC236}">
                <a16:creationId xmlns:a16="http://schemas.microsoft.com/office/drawing/2014/main" id="{B0E6C118-2A2C-484A-A86B-1F8645642273}"/>
              </a:ext>
            </a:extLst>
          </p:cNvPr>
          <p:cNvSpPr/>
          <p:nvPr/>
        </p:nvSpPr>
        <p:spPr>
          <a:xfrm>
            <a:off x="5652120" y="2203926"/>
            <a:ext cx="792088" cy="256097"/>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6F2A461-9A74-4AA8-8BB6-F8C712D8CC1C}"/>
              </a:ext>
            </a:extLst>
          </p:cNvPr>
          <p:cNvSpPr txBox="1"/>
          <p:nvPr/>
        </p:nvSpPr>
        <p:spPr>
          <a:xfrm>
            <a:off x="413904" y="3077361"/>
            <a:ext cx="3149546" cy="830997"/>
          </a:xfrm>
          <a:prstGeom prst="rect">
            <a:avLst/>
          </a:prstGeom>
          <a:solidFill>
            <a:srgbClr val="FFC000"/>
          </a:solidFill>
          <a:ln w="28575">
            <a:solidFill>
              <a:srgbClr val="0070C0"/>
            </a:solidFill>
          </a:ln>
        </p:spPr>
        <p:txBody>
          <a:bodyPr wrap="square" rtlCol="0">
            <a:spAutoFit/>
          </a:bodyPr>
          <a:lstStyle/>
          <a:p>
            <a:r>
              <a:rPr lang="en-US" sz="1600" b="1" dirty="0"/>
              <a:t>Show Advanced Options</a:t>
            </a:r>
            <a:r>
              <a:rPr lang="en-US" sz="1600" dirty="0"/>
              <a:t> to configure the appearance and behavior of the video.</a:t>
            </a:r>
          </a:p>
        </p:txBody>
      </p:sp>
      <p:sp>
        <p:nvSpPr>
          <p:cNvPr id="7" name="Rectangle 6">
            <a:extLst>
              <a:ext uri="{FF2B5EF4-FFF2-40B4-BE49-F238E27FC236}">
                <a16:creationId xmlns:a16="http://schemas.microsoft.com/office/drawing/2014/main" id="{A0CE8EDC-BD55-4C5C-8C7C-CA0535771B8C}"/>
              </a:ext>
            </a:extLst>
          </p:cNvPr>
          <p:cNvSpPr/>
          <p:nvPr/>
        </p:nvSpPr>
        <p:spPr>
          <a:xfrm>
            <a:off x="1835696" y="2420888"/>
            <a:ext cx="1368152" cy="31096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Bent Arrow 10">
            <a:extLst>
              <a:ext uri="{FF2B5EF4-FFF2-40B4-BE49-F238E27FC236}">
                <a16:creationId xmlns:a16="http://schemas.microsoft.com/office/drawing/2014/main" id="{FDE51493-479D-4FF2-AB53-7C3846409F5E}"/>
              </a:ext>
            </a:extLst>
          </p:cNvPr>
          <p:cNvSpPr/>
          <p:nvPr/>
        </p:nvSpPr>
        <p:spPr>
          <a:xfrm rot="5400000">
            <a:off x="2805573" y="2990356"/>
            <a:ext cx="1809516" cy="859241"/>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8" name="Picture 7">
            <a:extLst>
              <a:ext uri="{FF2B5EF4-FFF2-40B4-BE49-F238E27FC236}">
                <a16:creationId xmlns:a16="http://schemas.microsoft.com/office/drawing/2014/main" id="{370235BF-0937-477B-940B-C696528ED5AC}"/>
              </a:ext>
            </a:extLst>
          </p:cNvPr>
          <p:cNvPicPr>
            <a:picLocks noChangeAspect="1"/>
          </p:cNvPicPr>
          <p:nvPr/>
        </p:nvPicPr>
        <p:blipFill>
          <a:blip r:embed="rId3"/>
          <a:stretch>
            <a:fillRect/>
          </a:stretch>
        </p:blipFill>
        <p:spPr>
          <a:xfrm>
            <a:off x="107504" y="4397978"/>
            <a:ext cx="5808170" cy="2199590"/>
          </a:xfrm>
          <a:prstGeom prst="rect">
            <a:avLst/>
          </a:prstGeom>
        </p:spPr>
      </p:pic>
      <p:sp>
        <p:nvSpPr>
          <p:cNvPr id="31" name="Rectangle 30">
            <a:extLst>
              <a:ext uri="{FF2B5EF4-FFF2-40B4-BE49-F238E27FC236}">
                <a16:creationId xmlns:a16="http://schemas.microsoft.com/office/drawing/2014/main" id="{3A21C342-F0B1-49C6-953A-1E83111052AC}"/>
              </a:ext>
            </a:extLst>
          </p:cNvPr>
          <p:cNvSpPr/>
          <p:nvPr/>
        </p:nvSpPr>
        <p:spPr>
          <a:xfrm>
            <a:off x="305076" y="5373216"/>
            <a:ext cx="810539" cy="22201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CD66B5D9-4949-4D7B-8DB8-E02B096E894B}"/>
              </a:ext>
            </a:extLst>
          </p:cNvPr>
          <p:cNvSpPr/>
          <p:nvPr/>
        </p:nvSpPr>
        <p:spPr>
          <a:xfrm>
            <a:off x="1122621" y="5373216"/>
            <a:ext cx="425043" cy="222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1941B2F-0DF2-4CF6-BED3-FC5FC0EBAD7A}"/>
              </a:ext>
            </a:extLst>
          </p:cNvPr>
          <p:cNvSpPr/>
          <p:nvPr/>
        </p:nvSpPr>
        <p:spPr>
          <a:xfrm>
            <a:off x="413904" y="5736299"/>
            <a:ext cx="2717935" cy="31096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a:extLst>
              <a:ext uri="{FF2B5EF4-FFF2-40B4-BE49-F238E27FC236}">
                <a16:creationId xmlns:a16="http://schemas.microsoft.com/office/drawing/2014/main" id="{AE3B8318-8E2F-4B58-A6BF-08BE5A80F547}"/>
              </a:ext>
            </a:extLst>
          </p:cNvPr>
          <p:cNvCxnSpPr/>
          <p:nvPr/>
        </p:nvCxnSpPr>
        <p:spPr>
          <a:xfrm>
            <a:off x="1475656" y="2515218"/>
            <a:ext cx="576064" cy="61150"/>
          </a:xfrm>
          <a:prstGeom prst="straightConnector1">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DFA2FD34-9B88-4716-9B54-DA81E9CD0D88}"/>
              </a:ext>
            </a:extLst>
          </p:cNvPr>
          <p:cNvSpPr/>
          <p:nvPr/>
        </p:nvSpPr>
        <p:spPr>
          <a:xfrm>
            <a:off x="4796666" y="1957496"/>
            <a:ext cx="999470" cy="24196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2F1F1927-EB5A-4654-813E-1B965DE03FFF}"/>
              </a:ext>
            </a:extLst>
          </p:cNvPr>
          <p:cNvCxnSpPr>
            <a:cxnSpLocks/>
          </p:cNvCxnSpPr>
          <p:nvPr/>
        </p:nvCxnSpPr>
        <p:spPr>
          <a:xfrm flipH="1">
            <a:off x="5813599" y="1556302"/>
            <a:ext cx="506445" cy="411372"/>
          </a:xfrm>
          <a:prstGeom prst="straightConnector1">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D243FD08-9CAC-4ACA-BD25-F5E6CA680D1B}"/>
              </a:ext>
            </a:extLst>
          </p:cNvPr>
          <p:cNvSpPr txBox="1"/>
          <p:nvPr/>
        </p:nvSpPr>
        <p:spPr>
          <a:xfrm>
            <a:off x="6364854" y="1361458"/>
            <a:ext cx="1780296" cy="369332"/>
          </a:xfrm>
          <a:prstGeom prst="rect">
            <a:avLst/>
          </a:prstGeom>
          <a:noFill/>
        </p:spPr>
        <p:txBody>
          <a:bodyPr wrap="none" rtlCol="0">
            <a:spAutoFit/>
          </a:bodyPr>
          <a:lstStyle/>
          <a:p>
            <a:r>
              <a:rPr lang="en-US" b="1" dirty="0">
                <a:solidFill>
                  <a:srgbClr val="C00000"/>
                </a:solidFill>
              </a:rPr>
              <a:t>browse the file</a:t>
            </a:r>
          </a:p>
        </p:txBody>
      </p:sp>
    </p:spTree>
    <p:extLst>
      <p:ext uri="{BB962C8B-B14F-4D97-AF65-F5344CB8AC3E}">
        <p14:creationId xmlns:p14="http://schemas.microsoft.com/office/powerpoint/2010/main" val="42392781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890" y="818142"/>
            <a:ext cx="8229600" cy="504056"/>
          </a:xfrm>
        </p:spPr>
        <p:txBody>
          <a:bodyPr>
            <a:normAutofit fontScale="90000"/>
          </a:bodyPr>
          <a:lstStyle/>
          <a:p>
            <a:r>
              <a:rPr lang="en-US" sz="4000" dirty="0"/>
              <a:t>Modify videos in PDF documents</a:t>
            </a:r>
          </a:p>
        </p:txBody>
      </p:sp>
      <p:sp>
        <p:nvSpPr>
          <p:cNvPr id="4" name="Slide Number Placeholder 3"/>
          <p:cNvSpPr>
            <a:spLocks noGrp="1"/>
          </p:cNvSpPr>
          <p:nvPr>
            <p:ph type="sldNum" sz="quarter" idx="12"/>
          </p:nvPr>
        </p:nvSpPr>
        <p:spPr/>
        <p:txBody>
          <a:bodyPr/>
          <a:lstStyle/>
          <a:p>
            <a:fld id="{59DE6EB8-52AB-45EA-A660-3E1EBFA72987}" type="slidenum">
              <a:rPr lang="en-US" smtClean="0"/>
              <a:t>62</a:t>
            </a:fld>
            <a:endParaRPr lang="en-US"/>
          </a:p>
        </p:txBody>
      </p:sp>
      <p:sp>
        <p:nvSpPr>
          <p:cNvPr id="17" name="TextBox 16">
            <a:extLst>
              <a:ext uri="{FF2B5EF4-FFF2-40B4-BE49-F238E27FC236}">
                <a16:creationId xmlns:a16="http://schemas.microsoft.com/office/drawing/2014/main" id="{C99D3A26-760F-48EA-A3DD-B175FC97762E}"/>
              </a:ext>
            </a:extLst>
          </p:cNvPr>
          <p:cNvSpPr txBox="1"/>
          <p:nvPr/>
        </p:nvSpPr>
        <p:spPr>
          <a:xfrm>
            <a:off x="0" y="4522728"/>
            <a:ext cx="9032992" cy="400110"/>
          </a:xfrm>
          <a:prstGeom prst="rect">
            <a:avLst/>
          </a:prstGeom>
          <a:noFill/>
        </p:spPr>
        <p:txBody>
          <a:bodyPr wrap="square" rtlCol="0">
            <a:spAutoFit/>
          </a:bodyPr>
          <a:lstStyle/>
          <a:p>
            <a:r>
              <a:rPr lang="en-US" sz="2000" dirty="0">
                <a:solidFill>
                  <a:srgbClr val="C00000"/>
                </a:solidFill>
                <a:latin typeface="Arial" panose="020B0604020202020204" pitchFamily="34" charset="0"/>
                <a:cs typeface="Arial" panose="020B0604020202020204" pitchFamily="34" charset="0"/>
                <a:sym typeface="Wingdings 3"/>
              </a:rPr>
              <a:t>►</a:t>
            </a:r>
            <a:r>
              <a:rPr lang="en-US" sz="2000" dirty="0">
                <a:sym typeface="Wingdings 3"/>
              </a:rPr>
              <a:t>to modify the </a:t>
            </a:r>
            <a:r>
              <a:rPr lang="en-US" sz="2000" b="1" dirty="0">
                <a:solidFill>
                  <a:srgbClr val="C00000"/>
                </a:solidFill>
                <a:sym typeface="Wingdings 3"/>
              </a:rPr>
              <a:t>position</a:t>
            </a:r>
            <a:r>
              <a:rPr lang="en-US" sz="2000" dirty="0">
                <a:solidFill>
                  <a:srgbClr val="C00000"/>
                </a:solidFill>
                <a:sym typeface="Wingdings 3"/>
              </a:rPr>
              <a:t> </a:t>
            </a:r>
            <a:r>
              <a:rPr lang="en-US" sz="2000" dirty="0">
                <a:sym typeface="Wingdings 3"/>
              </a:rPr>
              <a:t>or the </a:t>
            </a:r>
            <a:r>
              <a:rPr lang="en-US" sz="2000" b="1" dirty="0">
                <a:solidFill>
                  <a:srgbClr val="C00000"/>
                </a:solidFill>
                <a:sym typeface="Wingdings 3"/>
              </a:rPr>
              <a:t>size</a:t>
            </a:r>
            <a:r>
              <a:rPr lang="en-US" sz="2000" dirty="0">
                <a:solidFill>
                  <a:srgbClr val="C00000"/>
                </a:solidFill>
                <a:sym typeface="Wingdings 3"/>
              </a:rPr>
              <a:t> </a:t>
            </a:r>
            <a:r>
              <a:rPr lang="en-US" sz="2000" dirty="0">
                <a:sym typeface="Wingdings 3"/>
              </a:rPr>
              <a:t>of the</a:t>
            </a:r>
            <a:r>
              <a:rPr lang="en-US" sz="2000" dirty="0"/>
              <a:t> video use the </a:t>
            </a:r>
            <a:r>
              <a:rPr lang="en-US" sz="2000" b="1" dirty="0"/>
              <a:t>Select Object tool</a:t>
            </a:r>
            <a:r>
              <a:rPr lang="en-US" sz="2000" dirty="0"/>
              <a:t>       </a:t>
            </a:r>
          </a:p>
        </p:txBody>
      </p:sp>
      <p:grpSp>
        <p:nvGrpSpPr>
          <p:cNvPr id="21" name="Group 20">
            <a:extLst>
              <a:ext uri="{FF2B5EF4-FFF2-40B4-BE49-F238E27FC236}">
                <a16:creationId xmlns:a16="http://schemas.microsoft.com/office/drawing/2014/main" id="{78FB1CF5-D5E4-4676-8E01-C474DE2910AF}"/>
              </a:ext>
            </a:extLst>
          </p:cNvPr>
          <p:cNvGrpSpPr/>
          <p:nvPr/>
        </p:nvGrpSpPr>
        <p:grpSpPr>
          <a:xfrm>
            <a:off x="260890" y="1556792"/>
            <a:ext cx="8862115" cy="2794105"/>
            <a:chOff x="281885" y="1268760"/>
            <a:chExt cx="8862115" cy="2794105"/>
          </a:xfrm>
        </p:grpSpPr>
        <p:pic>
          <p:nvPicPr>
            <p:cNvPr id="5" name="Picture 4">
              <a:extLst>
                <a:ext uri="{FF2B5EF4-FFF2-40B4-BE49-F238E27FC236}">
                  <a16:creationId xmlns:a16="http://schemas.microsoft.com/office/drawing/2014/main" id="{9C662525-F034-4F41-87F5-D032DAB594CE}"/>
                </a:ext>
              </a:extLst>
            </p:cNvPr>
            <p:cNvPicPr>
              <a:picLocks noChangeAspect="1"/>
            </p:cNvPicPr>
            <p:nvPr/>
          </p:nvPicPr>
          <p:blipFill>
            <a:blip r:embed="rId2"/>
            <a:stretch>
              <a:fillRect/>
            </a:stretch>
          </p:blipFill>
          <p:spPr>
            <a:xfrm>
              <a:off x="281885" y="1268760"/>
              <a:ext cx="7924800" cy="2794105"/>
            </a:xfrm>
            <a:prstGeom prst="rect">
              <a:avLst/>
            </a:prstGeom>
          </p:spPr>
        </p:pic>
        <p:sp>
          <p:nvSpPr>
            <p:cNvPr id="11" name="Rectangle: Rounded Corners 10">
              <a:extLst>
                <a:ext uri="{FF2B5EF4-FFF2-40B4-BE49-F238E27FC236}">
                  <a16:creationId xmlns:a16="http://schemas.microsoft.com/office/drawing/2014/main" id="{CE0C49D4-30FF-403D-8FCC-2905698787AA}"/>
                </a:ext>
              </a:extLst>
            </p:cNvPr>
            <p:cNvSpPr/>
            <p:nvPr/>
          </p:nvSpPr>
          <p:spPr>
            <a:xfrm>
              <a:off x="5827684" y="1700808"/>
              <a:ext cx="216024" cy="28803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20B6C3D9-46FF-402A-9E19-A9533716CFEC}"/>
                </a:ext>
              </a:extLst>
            </p:cNvPr>
            <p:cNvPicPr>
              <a:picLocks noChangeAspect="1"/>
            </p:cNvPicPr>
            <p:nvPr/>
          </p:nvPicPr>
          <p:blipFill>
            <a:blip r:embed="rId3"/>
            <a:stretch>
              <a:fillRect/>
            </a:stretch>
          </p:blipFill>
          <p:spPr>
            <a:xfrm>
              <a:off x="5905500" y="2044930"/>
              <a:ext cx="3238500" cy="352425"/>
            </a:xfrm>
            <a:prstGeom prst="rect">
              <a:avLst/>
            </a:prstGeom>
          </p:spPr>
        </p:pic>
      </p:grpSp>
      <p:grpSp>
        <p:nvGrpSpPr>
          <p:cNvPr id="23" name="Group 22">
            <a:extLst>
              <a:ext uri="{FF2B5EF4-FFF2-40B4-BE49-F238E27FC236}">
                <a16:creationId xmlns:a16="http://schemas.microsoft.com/office/drawing/2014/main" id="{41AAE4E8-E8CD-4E1B-B32A-F93CE4CCD5A5}"/>
              </a:ext>
            </a:extLst>
          </p:cNvPr>
          <p:cNvGrpSpPr/>
          <p:nvPr/>
        </p:nvGrpSpPr>
        <p:grpSpPr>
          <a:xfrm>
            <a:off x="8604448" y="4522728"/>
            <a:ext cx="381000" cy="399734"/>
            <a:chOff x="5004048" y="4514031"/>
            <a:chExt cx="381000" cy="399734"/>
          </a:xfrm>
        </p:grpSpPr>
        <p:pic>
          <p:nvPicPr>
            <p:cNvPr id="15" name="Picture 14">
              <a:extLst>
                <a:ext uri="{FF2B5EF4-FFF2-40B4-BE49-F238E27FC236}">
                  <a16:creationId xmlns:a16="http://schemas.microsoft.com/office/drawing/2014/main" id="{953BA1CE-27DF-46BA-8A1B-8BDB32036AF9}"/>
                </a:ext>
              </a:extLst>
            </p:cNvPr>
            <p:cNvPicPr>
              <a:picLocks noChangeAspect="1"/>
            </p:cNvPicPr>
            <p:nvPr/>
          </p:nvPicPr>
          <p:blipFill>
            <a:blip r:embed="rId4"/>
            <a:stretch>
              <a:fillRect/>
            </a:stretch>
          </p:blipFill>
          <p:spPr>
            <a:xfrm>
              <a:off x="5004048" y="4514031"/>
              <a:ext cx="381000" cy="381000"/>
            </a:xfrm>
            <a:prstGeom prst="rect">
              <a:avLst/>
            </a:prstGeom>
          </p:spPr>
        </p:pic>
        <p:sp>
          <p:nvSpPr>
            <p:cNvPr id="22" name="Rectangle: Rounded Corners 21">
              <a:extLst>
                <a:ext uri="{FF2B5EF4-FFF2-40B4-BE49-F238E27FC236}">
                  <a16:creationId xmlns:a16="http://schemas.microsoft.com/office/drawing/2014/main" id="{49D58A09-8997-4987-8408-0DB9463FB976}"/>
                </a:ext>
              </a:extLst>
            </p:cNvPr>
            <p:cNvSpPr/>
            <p:nvPr/>
          </p:nvSpPr>
          <p:spPr>
            <a:xfrm>
              <a:off x="5004048" y="4522728"/>
              <a:ext cx="381000" cy="391037"/>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Tree>
    <p:extLst>
      <p:ext uri="{BB962C8B-B14F-4D97-AF65-F5344CB8AC3E}">
        <p14:creationId xmlns:p14="http://schemas.microsoft.com/office/powerpoint/2010/main" val="39983419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9DE6EB8-52AB-45EA-A660-3E1EBFA72987}" type="slidenum">
              <a:rPr lang="en-US" smtClean="0"/>
              <a:t>63</a:t>
            </a:fld>
            <a:endParaRPr lang="en-US"/>
          </a:p>
        </p:txBody>
      </p:sp>
      <p:sp>
        <p:nvSpPr>
          <p:cNvPr id="7" name="Title 1"/>
          <p:cNvSpPr txBox="1">
            <a:spLocks/>
          </p:cNvSpPr>
          <p:nvPr/>
        </p:nvSpPr>
        <p:spPr>
          <a:xfrm>
            <a:off x="179512" y="1772816"/>
            <a:ext cx="8173993" cy="1359024"/>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5400" b="1"/>
              <a:t>Statistics</a:t>
            </a:r>
          </a:p>
          <a:p>
            <a:pPr algn="ctr"/>
            <a:r>
              <a:rPr lang="en-US" sz="4400"/>
              <a:t>PPT vs PDF slides</a:t>
            </a:r>
          </a:p>
        </p:txBody>
      </p:sp>
      <p:pic>
        <p:nvPicPr>
          <p:cNvPr id="4098" name="Picture 2" descr="C:\Users\mpymax\AppData\Local\Microsoft\Windows\Temporary Internet Files\Content.IE5\SE1YZI24\bingo-statistic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0963" y="3245817"/>
            <a:ext cx="3031157" cy="3031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5991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867" y="407615"/>
            <a:ext cx="5217208" cy="650336"/>
          </a:xfrm>
        </p:spPr>
        <p:txBody>
          <a:bodyPr>
            <a:noAutofit/>
          </a:bodyPr>
          <a:lstStyle/>
          <a:p>
            <a:r>
              <a:rPr lang="en-US" sz="4400" dirty="0"/>
              <a:t>Statistics: PPT vs PDF</a:t>
            </a:r>
          </a:p>
        </p:txBody>
      </p:sp>
      <p:sp>
        <p:nvSpPr>
          <p:cNvPr id="4" name="Slide Number Placeholder 3"/>
          <p:cNvSpPr>
            <a:spLocks noGrp="1"/>
          </p:cNvSpPr>
          <p:nvPr>
            <p:ph type="sldNum" sz="quarter" idx="12"/>
          </p:nvPr>
        </p:nvSpPr>
        <p:spPr/>
        <p:txBody>
          <a:bodyPr/>
          <a:lstStyle/>
          <a:p>
            <a:fld id="{59DE6EB8-52AB-45EA-A660-3E1EBFA72987}" type="slidenum">
              <a:rPr lang="en-US" smtClean="0"/>
              <a:t>64</a:t>
            </a:fld>
            <a:endParaRPr lang="en-US"/>
          </a:p>
        </p:txBody>
      </p:sp>
      <p:sp>
        <p:nvSpPr>
          <p:cNvPr id="10" name="TextBox 9"/>
          <p:cNvSpPr txBox="1"/>
          <p:nvPr/>
        </p:nvSpPr>
        <p:spPr>
          <a:xfrm>
            <a:off x="1371119" y="964094"/>
            <a:ext cx="2025939" cy="369332"/>
          </a:xfrm>
          <a:prstGeom prst="rect">
            <a:avLst/>
          </a:prstGeom>
          <a:noFill/>
        </p:spPr>
        <p:txBody>
          <a:bodyPr wrap="none" rtlCol="0">
            <a:spAutoFit/>
          </a:bodyPr>
          <a:lstStyle/>
          <a:p>
            <a:r>
              <a:rPr lang="en-US" b="1" dirty="0">
                <a:solidFill>
                  <a:schemeClr val="accent5"/>
                </a:solidFill>
              </a:rPr>
              <a:t>small conference</a:t>
            </a:r>
          </a:p>
        </p:txBody>
      </p:sp>
      <p:sp>
        <p:nvSpPr>
          <p:cNvPr id="11" name="TextBox 10"/>
          <p:cNvSpPr txBox="1"/>
          <p:nvPr/>
        </p:nvSpPr>
        <p:spPr>
          <a:xfrm>
            <a:off x="5978071" y="747693"/>
            <a:ext cx="2281715" cy="369332"/>
          </a:xfrm>
          <a:prstGeom prst="rect">
            <a:avLst/>
          </a:prstGeom>
          <a:noFill/>
        </p:spPr>
        <p:txBody>
          <a:bodyPr wrap="none" rtlCol="0">
            <a:spAutoFit/>
          </a:bodyPr>
          <a:lstStyle/>
          <a:p>
            <a:r>
              <a:rPr lang="en-US" b="1">
                <a:solidFill>
                  <a:srgbClr val="002060"/>
                </a:solidFill>
              </a:rPr>
              <a:t>midsize conference</a:t>
            </a:r>
          </a:p>
        </p:txBody>
      </p:sp>
      <p:sp>
        <p:nvSpPr>
          <p:cNvPr id="15" name="Rounded Rectangle 14"/>
          <p:cNvSpPr/>
          <p:nvPr/>
        </p:nvSpPr>
        <p:spPr>
          <a:xfrm>
            <a:off x="3739680" y="4225528"/>
            <a:ext cx="3332789" cy="2529953"/>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4243736" y="3854605"/>
            <a:ext cx="1774268" cy="369332"/>
          </a:xfrm>
          <a:prstGeom prst="rect">
            <a:avLst/>
          </a:prstGeom>
          <a:noFill/>
        </p:spPr>
        <p:txBody>
          <a:bodyPr wrap="none" rtlCol="0">
            <a:spAutoFit/>
          </a:bodyPr>
          <a:lstStyle/>
          <a:p>
            <a:r>
              <a:rPr lang="en-US" b="1" dirty="0">
                <a:solidFill>
                  <a:srgbClr val="FFC000"/>
                </a:solidFill>
              </a:rPr>
              <a:t>big conference</a:t>
            </a:r>
          </a:p>
        </p:txBody>
      </p:sp>
      <p:sp>
        <p:nvSpPr>
          <p:cNvPr id="7" name="Rounded Rectangle 6"/>
          <p:cNvSpPr/>
          <p:nvPr/>
        </p:nvSpPr>
        <p:spPr>
          <a:xfrm>
            <a:off x="5210717" y="1148760"/>
            <a:ext cx="3744416" cy="26642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327AFA3-88AE-42F3-AD85-756F7C17C30F}"/>
              </a:ext>
            </a:extLst>
          </p:cNvPr>
          <p:cNvPicPr>
            <a:picLocks noChangeAspect="1"/>
          </p:cNvPicPr>
          <p:nvPr/>
        </p:nvPicPr>
        <p:blipFill>
          <a:blip r:embed="rId2"/>
          <a:stretch>
            <a:fillRect/>
          </a:stretch>
        </p:blipFill>
        <p:spPr>
          <a:xfrm>
            <a:off x="804410" y="1474706"/>
            <a:ext cx="3107175" cy="1978780"/>
          </a:xfrm>
          <a:prstGeom prst="rect">
            <a:avLst/>
          </a:prstGeom>
        </p:spPr>
      </p:pic>
      <p:sp>
        <p:nvSpPr>
          <p:cNvPr id="9" name="Rounded Rectangle 8"/>
          <p:cNvSpPr/>
          <p:nvPr/>
        </p:nvSpPr>
        <p:spPr>
          <a:xfrm>
            <a:off x="723047" y="1320102"/>
            <a:ext cx="3219939" cy="2374956"/>
          </a:xfrm>
          <a:prstGeom prst="round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C4E14EE1-D885-4A1C-AA8E-0FC77F54BC46}"/>
              </a:ext>
            </a:extLst>
          </p:cNvPr>
          <p:cNvPicPr>
            <a:picLocks noChangeAspect="1"/>
          </p:cNvPicPr>
          <p:nvPr/>
        </p:nvPicPr>
        <p:blipFill>
          <a:blip r:embed="rId3"/>
          <a:stretch>
            <a:fillRect/>
          </a:stretch>
        </p:blipFill>
        <p:spPr>
          <a:xfrm>
            <a:off x="5930346" y="1233595"/>
            <a:ext cx="2375454" cy="2494624"/>
          </a:xfrm>
          <a:prstGeom prst="rect">
            <a:avLst/>
          </a:prstGeom>
        </p:spPr>
      </p:pic>
      <p:pic>
        <p:nvPicPr>
          <p:cNvPr id="22" name="Picture 21">
            <a:extLst>
              <a:ext uri="{FF2B5EF4-FFF2-40B4-BE49-F238E27FC236}">
                <a16:creationId xmlns:a16="http://schemas.microsoft.com/office/drawing/2014/main" id="{CD48CA82-B218-4829-BC7A-B304EC0435CA}"/>
              </a:ext>
            </a:extLst>
          </p:cNvPr>
          <p:cNvPicPr>
            <a:picLocks noChangeAspect="1"/>
          </p:cNvPicPr>
          <p:nvPr/>
        </p:nvPicPr>
        <p:blipFill>
          <a:blip r:embed="rId4"/>
          <a:stretch>
            <a:fillRect/>
          </a:stretch>
        </p:blipFill>
        <p:spPr>
          <a:xfrm>
            <a:off x="4121879" y="4290233"/>
            <a:ext cx="2474233" cy="2340249"/>
          </a:xfrm>
          <a:prstGeom prst="rect">
            <a:avLst/>
          </a:prstGeom>
        </p:spPr>
      </p:pic>
      <p:sp>
        <p:nvSpPr>
          <p:cNvPr id="28" name="TextBox 27">
            <a:extLst>
              <a:ext uri="{FF2B5EF4-FFF2-40B4-BE49-F238E27FC236}">
                <a16:creationId xmlns:a16="http://schemas.microsoft.com/office/drawing/2014/main" id="{7D5EF52C-358C-4AE8-B60A-F1BA593DE131}"/>
              </a:ext>
            </a:extLst>
          </p:cNvPr>
          <p:cNvSpPr txBox="1"/>
          <p:nvPr/>
        </p:nvSpPr>
        <p:spPr>
          <a:xfrm>
            <a:off x="-27163" y="3730198"/>
            <a:ext cx="3252044" cy="1323439"/>
          </a:xfrm>
          <a:prstGeom prst="rect">
            <a:avLst/>
          </a:prstGeom>
          <a:noFill/>
        </p:spPr>
        <p:txBody>
          <a:bodyPr wrap="none" rtlCol="0">
            <a:spAutoFit/>
          </a:bodyPr>
          <a:lstStyle/>
          <a:p>
            <a:r>
              <a:rPr lang="en-US" sz="1600" b="1" dirty="0">
                <a:solidFill>
                  <a:schemeClr val="accent5"/>
                </a:solidFill>
              </a:rPr>
              <a:t>IBIC’21 was a virtual conference.</a:t>
            </a:r>
          </a:p>
          <a:p>
            <a:r>
              <a:rPr lang="en-US" sz="1600" b="1" dirty="0">
                <a:solidFill>
                  <a:schemeClr val="accent5"/>
                </a:solidFill>
              </a:rPr>
              <a:t>Speakers uploaded their </a:t>
            </a:r>
          </a:p>
          <a:p>
            <a:r>
              <a:rPr lang="en-US" sz="1600" b="1" dirty="0">
                <a:solidFill>
                  <a:schemeClr val="accent5"/>
                </a:solidFill>
              </a:rPr>
              <a:t>presentations as prerecorded</a:t>
            </a:r>
          </a:p>
          <a:p>
            <a:r>
              <a:rPr lang="en-US" sz="1600" b="1" dirty="0">
                <a:solidFill>
                  <a:schemeClr val="accent5"/>
                </a:solidFill>
              </a:rPr>
              <a:t>mp4 files, additionally to their</a:t>
            </a:r>
          </a:p>
          <a:p>
            <a:r>
              <a:rPr lang="en-US" sz="1600" b="1" dirty="0">
                <a:solidFill>
                  <a:schemeClr val="accent5"/>
                </a:solidFill>
              </a:rPr>
              <a:t>transparencies.</a:t>
            </a:r>
          </a:p>
        </p:txBody>
      </p:sp>
      <p:sp>
        <p:nvSpPr>
          <p:cNvPr id="14" name="TextBox 13">
            <a:extLst>
              <a:ext uri="{FF2B5EF4-FFF2-40B4-BE49-F238E27FC236}">
                <a16:creationId xmlns:a16="http://schemas.microsoft.com/office/drawing/2014/main" id="{C3736E7E-317D-4C58-ADC2-19FB2AB1CA04}"/>
              </a:ext>
            </a:extLst>
          </p:cNvPr>
          <p:cNvSpPr txBox="1"/>
          <p:nvPr/>
        </p:nvSpPr>
        <p:spPr>
          <a:xfrm>
            <a:off x="125457" y="5328036"/>
            <a:ext cx="3520065" cy="954107"/>
          </a:xfrm>
          <a:prstGeom prst="rect">
            <a:avLst/>
          </a:prstGeom>
          <a:solidFill>
            <a:schemeClr val="tx2">
              <a:lumMod val="40000"/>
              <a:lumOff val="60000"/>
            </a:schemeClr>
          </a:solidFill>
          <a:ln>
            <a:noFill/>
          </a:ln>
        </p:spPr>
        <p:txBody>
          <a:bodyPr wrap="square" rtlCol="0">
            <a:spAutoFit/>
          </a:bodyPr>
          <a:lstStyle/>
          <a:p>
            <a:r>
              <a:rPr lang="en-US" sz="1600" b="1" dirty="0">
                <a:solidFill>
                  <a:srgbClr val="C00000"/>
                </a:solidFill>
                <a:latin typeface="Arial" panose="020B0604020202020204" pitchFamily="34" charset="0"/>
                <a:cs typeface="Arial" panose="020B0604020202020204" pitchFamily="34" charset="0"/>
              </a:rPr>
              <a:t>► </a:t>
            </a:r>
            <a:r>
              <a:rPr lang="en-US" sz="1600" b="1" dirty="0"/>
              <a:t>instruct the speakers about the    </a:t>
            </a:r>
          </a:p>
          <a:p>
            <a:r>
              <a:rPr lang="en-US" sz="1600" b="1" dirty="0"/>
              <a:t>     type of slides you want</a:t>
            </a:r>
          </a:p>
          <a:p>
            <a:endParaRPr lang="en-US" sz="800" b="1" dirty="0"/>
          </a:p>
          <a:p>
            <a:r>
              <a:rPr lang="en-US" sz="1600" b="1" dirty="0">
                <a:solidFill>
                  <a:srgbClr val="C00000"/>
                </a:solidFill>
                <a:latin typeface="Arial" panose="020B0604020202020204" pitchFamily="34" charset="0"/>
                <a:cs typeface="Arial" panose="020B0604020202020204" pitchFamily="34" charset="0"/>
              </a:rPr>
              <a:t>► </a:t>
            </a:r>
            <a:r>
              <a:rPr lang="en-US" sz="1600" b="1" dirty="0"/>
              <a:t>PDF is less effort</a:t>
            </a:r>
            <a:endParaRPr lang="en-US" sz="1600" b="1" dirty="0">
              <a:solidFill>
                <a:srgbClr val="C00000"/>
              </a:solidFill>
            </a:endParaRPr>
          </a:p>
        </p:txBody>
      </p:sp>
    </p:spTree>
    <p:extLst>
      <p:ext uri="{BB962C8B-B14F-4D97-AF65-F5344CB8AC3E}">
        <p14:creationId xmlns:p14="http://schemas.microsoft.com/office/powerpoint/2010/main" val="30508018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2779796"/>
            <a:ext cx="5904656" cy="1298408"/>
          </a:xfrm>
        </p:spPr>
        <p:txBody>
          <a:bodyPr>
            <a:noAutofit/>
          </a:bodyPr>
          <a:lstStyle/>
          <a:p>
            <a:r>
              <a:rPr lang="en-US" sz="8800" dirty="0"/>
              <a:t>Questions?</a:t>
            </a:r>
          </a:p>
        </p:txBody>
      </p:sp>
      <p:sp>
        <p:nvSpPr>
          <p:cNvPr id="4" name="Slide Number Placeholder 3"/>
          <p:cNvSpPr>
            <a:spLocks noGrp="1"/>
          </p:cNvSpPr>
          <p:nvPr>
            <p:ph type="sldNum" sz="quarter" idx="12"/>
          </p:nvPr>
        </p:nvSpPr>
        <p:spPr/>
        <p:txBody>
          <a:bodyPr/>
          <a:lstStyle/>
          <a:p>
            <a:fld id="{59DE6EB8-52AB-45EA-A660-3E1EBFA72987}" type="slidenum">
              <a:rPr lang="en-US" smtClean="0"/>
              <a:t>65</a:t>
            </a:fld>
            <a:endParaRPr lang="en-US"/>
          </a:p>
        </p:txBody>
      </p:sp>
    </p:spTree>
    <p:extLst>
      <p:ext uri="{BB962C8B-B14F-4D97-AF65-F5344CB8AC3E}">
        <p14:creationId xmlns:p14="http://schemas.microsoft.com/office/powerpoint/2010/main" val="204726818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24744"/>
            <a:ext cx="7848872" cy="2522544"/>
          </a:xfrm>
        </p:spPr>
        <p:txBody>
          <a:bodyPr>
            <a:noAutofit/>
          </a:bodyPr>
          <a:lstStyle/>
          <a:p>
            <a:pPr algn="ctr"/>
            <a:r>
              <a:rPr lang="en-US" sz="7200" dirty="0"/>
              <a:t>Thank you </a:t>
            </a:r>
            <a:br>
              <a:rPr lang="en-US" sz="7200" dirty="0"/>
            </a:br>
            <a:r>
              <a:rPr lang="en-US" sz="7200" dirty="0"/>
              <a:t>for your attention</a:t>
            </a:r>
          </a:p>
        </p:txBody>
      </p:sp>
      <p:sp>
        <p:nvSpPr>
          <p:cNvPr id="4" name="Slide Number Placeholder 3"/>
          <p:cNvSpPr>
            <a:spLocks noGrp="1"/>
          </p:cNvSpPr>
          <p:nvPr>
            <p:ph type="sldNum" sz="quarter" idx="12"/>
          </p:nvPr>
        </p:nvSpPr>
        <p:spPr/>
        <p:txBody>
          <a:bodyPr/>
          <a:lstStyle/>
          <a:p>
            <a:fld id="{59DE6EB8-52AB-45EA-A660-3E1EBFA72987}" type="slidenum">
              <a:rPr lang="en-US" smtClean="0"/>
              <a:t>66</a:t>
            </a:fld>
            <a:endParaRPr lang="en-US"/>
          </a:p>
        </p:txBody>
      </p:sp>
      <p:pic>
        <p:nvPicPr>
          <p:cNvPr id="5" name="Picture 4">
            <a:extLst>
              <a:ext uri="{FF2B5EF4-FFF2-40B4-BE49-F238E27FC236}">
                <a16:creationId xmlns:a16="http://schemas.microsoft.com/office/drawing/2014/main" id="{2F19C1A0-ABF6-4B45-A8EA-389AE66BDBC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4150253"/>
            <a:ext cx="1749902" cy="2089323"/>
          </a:xfrm>
          <a:prstGeom prst="rect">
            <a:avLst/>
          </a:prstGeom>
        </p:spPr>
      </p:pic>
      <p:sp>
        <p:nvSpPr>
          <p:cNvPr id="6" name="Title 1">
            <a:extLst>
              <a:ext uri="{FF2B5EF4-FFF2-40B4-BE49-F238E27FC236}">
                <a16:creationId xmlns:a16="http://schemas.microsoft.com/office/drawing/2014/main" id="{24BDAE0C-9E9C-43C4-B5A9-4D1392291124}"/>
              </a:ext>
            </a:extLst>
          </p:cNvPr>
          <p:cNvSpPr txBox="1">
            <a:spLocks/>
          </p:cNvSpPr>
          <p:nvPr/>
        </p:nvSpPr>
        <p:spPr>
          <a:xfrm>
            <a:off x="2987824" y="4797738"/>
            <a:ext cx="5904656" cy="794352"/>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2400" dirty="0">
                <a:solidFill>
                  <a:schemeClr val="bg2">
                    <a:lumMod val="50000"/>
                  </a:schemeClr>
                </a:solidFill>
              </a:rPr>
              <a:t>In case you need help please contact me </a:t>
            </a:r>
            <a:r>
              <a:rPr lang="en-US" sz="2400" dirty="0">
                <a:solidFill>
                  <a:schemeClr val="bg2">
                    <a:lumMod val="50000"/>
                  </a:schemeClr>
                </a:solidFill>
                <a:sym typeface="Wingdings" panose="05000000000000000000" pitchFamily="2" charset="2"/>
              </a:rPr>
              <a:t></a:t>
            </a:r>
            <a:r>
              <a:rPr lang="en-US" sz="2400" dirty="0">
                <a:solidFill>
                  <a:schemeClr val="bg2">
                    <a:lumMod val="50000"/>
                  </a:schemeClr>
                </a:solidFill>
              </a:rPr>
              <a:t> </a:t>
            </a:r>
            <a:r>
              <a:rPr lang="en-US" sz="2400" b="1" dirty="0">
                <a:solidFill>
                  <a:srgbClr val="C00000"/>
                </a:solidFill>
              </a:rPr>
              <a:t>michaela.marx@desy.de</a:t>
            </a:r>
          </a:p>
        </p:txBody>
      </p:sp>
    </p:spTree>
    <p:extLst>
      <p:ext uri="{BB962C8B-B14F-4D97-AF65-F5344CB8AC3E}">
        <p14:creationId xmlns:p14="http://schemas.microsoft.com/office/powerpoint/2010/main" val="1473519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DE6EB8-52AB-45EA-A660-3E1EBFA72987}" type="slidenum">
              <a:rPr lang="en-US" smtClean="0"/>
              <a:t>7</a:t>
            </a:fld>
            <a:endParaRPr lang="en-US"/>
          </a:p>
        </p:txBody>
      </p:sp>
      <p:sp>
        <p:nvSpPr>
          <p:cNvPr id="5" name="Title 1"/>
          <p:cNvSpPr txBox="1">
            <a:spLocks/>
          </p:cNvSpPr>
          <p:nvPr/>
        </p:nvSpPr>
        <p:spPr>
          <a:xfrm>
            <a:off x="466938" y="1484784"/>
            <a:ext cx="8334312" cy="2367136"/>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dirty="0"/>
              <a:t>Processing slides: </a:t>
            </a:r>
          </a:p>
          <a:p>
            <a:r>
              <a:rPr lang="en-US" sz="4800" dirty="0">
                <a:solidFill>
                  <a:schemeClr val="bg2">
                    <a:lumMod val="50000"/>
                  </a:schemeClr>
                </a:solidFill>
              </a:rPr>
              <a:t>The presentations management in the JACoW-SPMS</a:t>
            </a:r>
          </a:p>
        </p:txBody>
      </p:sp>
      <p:sp>
        <p:nvSpPr>
          <p:cNvPr id="2" name="AutoShape 8" descr="Image result for newbi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79988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10" y="759093"/>
            <a:ext cx="8527175" cy="722344"/>
          </a:xfrm>
        </p:spPr>
        <p:txBody>
          <a:bodyPr>
            <a:normAutofit/>
          </a:bodyPr>
          <a:lstStyle/>
          <a:p>
            <a:r>
              <a:rPr lang="en-US" sz="4000" dirty="0"/>
              <a:t>Processing slides: SPMS privileges</a:t>
            </a:r>
          </a:p>
        </p:txBody>
      </p:sp>
      <p:sp>
        <p:nvSpPr>
          <p:cNvPr id="4" name="Slide Number Placeholder 3"/>
          <p:cNvSpPr>
            <a:spLocks noGrp="1"/>
          </p:cNvSpPr>
          <p:nvPr>
            <p:ph type="sldNum" sz="quarter" idx="12"/>
          </p:nvPr>
        </p:nvSpPr>
        <p:spPr/>
        <p:txBody>
          <a:bodyPr/>
          <a:lstStyle/>
          <a:p>
            <a:fld id="{59DE6EB8-52AB-45EA-A660-3E1EBFA72987}" type="slidenum">
              <a:rPr lang="en-US" smtClean="0"/>
              <a:t>8</a:t>
            </a:fld>
            <a:endParaRPr lang="en-US"/>
          </a:p>
        </p:txBody>
      </p:sp>
      <p:sp>
        <p:nvSpPr>
          <p:cNvPr id="8" name="Content Placeholder 2">
            <a:extLst>
              <a:ext uri="{FF2B5EF4-FFF2-40B4-BE49-F238E27FC236}">
                <a16:creationId xmlns:a16="http://schemas.microsoft.com/office/drawing/2014/main" id="{7427BA7E-E19F-415B-8AEB-B435049C0495}"/>
              </a:ext>
            </a:extLst>
          </p:cNvPr>
          <p:cNvSpPr>
            <a:spLocks noGrp="1"/>
          </p:cNvSpPr>
          <p:nvPr>
            <p:ph idx="1"/>
          </p:nvPr>
        </p:nvSpPr>
        <p:spPr>
          <a:xfrm>
            <a:off x="233010" y="1700809"/>
            <a:ext cx="8640960" cy="2448272"/>
          </a:xfrm>
        </p:spPr>
        <p:txBody>
          <a:bodyPr>
            <a:normAutofit fontScale="92500"/>
          </a:bodyPr>
          <a:lstStyle/>
          <a:p>
            <a:pPr marL="0" indent="0">
              <a:buNone/>
            </a:pPr>
            <a:r>
              <a:rPr lang="en-US" sz="2800" b="1" dirty="0">
                <a:solidFill>
                  <a:schemeClr val="bg2">
                    <a:lumMod val="50000"/>
                  </a:schemeClr>
                </a:solidFill>
                <a:sym typeface="Wingdings 3"/>
              </a:rPr>
              <a:t>In the SPMS (S</a:t>
            </a:r>
            <a:r>
              <a:rPr lang="en-US" sz="2800" dirty="0">
                <a:solidFill>
                  <a:schemeClr val="bg2">
                    <a:lumMod val="50000"/>
                  </a:schemeClr>
                </a:solidFill>
                <a:sym typeface="Wingdings 3"/>
              </a:rPr>
              <a:t>cientific</a:t>
            </a:r>
            <a:r>
              <a:rPr lang="en-US" sz="2800" b="1" dirty="0">
                <a:solidFill>
                  <a:schemeClr val="bg2">
                    <a:lumMod val="50000"/>
                  </a:schemeClr>
                </a:solidFill>
                <a:sym typeface="Wingdings 3"/>
              </a:rPr>
              <a:t> P</a:t>
            </a:r>
            <a:r>
              <a:rPr lang="en-US" sz="2800" dirty="0">
                <a:solidFill>
                  <a:schemeClr val="bg2">
                    <a:lumMod val="50000"/>
                  </a:schemeClr>
                </a:solidFill>
                <a:sym typeface="Wingdings 3"/>
              </a:rPr>
              <a:t>rogram</a:t>
            </a:r>
            <a:r>
              <a:rPr lang="en-US" sz="2800" b="1" dirty="0">
                <a:solidFill>
                  <a:schemeClr val="bg2">
                    <a:lumMod val="50000"/>
                  </a:schemeClr>
                </a:solidFill>
                <a:sym typeface="Wingdings 3"/>
              </a:rPr>
              <a:t> M</a:t>
            </a:r>
            <a:r>
              <a:rPr lang="en-US" sz="2800" dirty="0">
                <a:solidFill>
                  <a:schemeClr val="bg2">
                    <a:lumMod val="50000"/>
                  </a:schemeClr>
                </a:solidFill>
                <a:sym typeface="Wingdings 3"/>
              </a:rPr>
              <a:t>anagement</a:t>
            </a:r>
            <a:r>
              <a:rPr lang="en-US" sz="2800" b="1" dirty="0">
                <a:solidFill>
                  <a:schemeClr val="bg2">
                    <a:lumMod val="50000"/>
                  </a:schemeClr>
                </a:solidFill>
                <a:sym typeface="Wingdings 3"/>
              </a:rPr>
              <a:t> S</a:t>
            </a:r>
            <a:r>
              <a:rPr lang="en-US" sz="2800" dirty="0">
                <a:solidFill>
                  <a:schemeClr val="bg2">
                    <a:lumMod val="50000"/>
                  </a:schemeClr>
                </a:solidFill>
                <a:sym typeface="Wingdings 3"/>
              </a:rPr>
              <a:t>ystem</a:t>
            </a:r>
            <a:r>
              <a:rPr lang="en-US" sz="2800" b="1" dirty="0">
                <a:solidFill>
                  <a:schemeClr val="bg2">
                    <a:lumMod val="50000"/>
                  </a:schemeClr>
                </a:solidFill>
                <a:sym typeface="Wingdings 3"/>
              </a:rPr>
              <a:t>)</a:t>
            </a:r>
          </a:p>
          <a:p>
            <a:pPr marL="0" indent="0">
              <a:buNone/>
            </a:pPr>
            <a:endParaRPr lang="en-US" sz="1200" b="1" dirty="0">
              <a:solidFill>
                <a:srgbClr val="C00000"/>
              </a:solidFill>
              <a:sym typeface="Wingdings 3"/>
            </a:endParaRPr>
          </a:p>
          <a:p>
            <a:r>
              <a:rPr lang="en-US" sz="2400" dirty="0"/>
              <a:t>the conference administrator needs to setup the access privileges for you</a:t>
            </a:r>
            <a:endParaRPr lang="en-US" sz="2400" dirty="0">
              <a:cs typeface="Arial"/>
            </a:endParaRPr>
          </a:p>
          <a:p>
            <a:r>
              <a:rPr lang="en-US" sz="2400" dirty="0"/>
              <a:t>after login to the SPMS, check the boxes named </a:t>
            </a:r>
          </a:p>
          <a:p>
            <a:pPr marL="0" indent="0">
              <a:buNone/>
            </a:pPr>
            <a:r>
              <a:rPr lang="en-US" sz="2400" dirty="0"/>
              <a:t>   ‘</a:t>
            </a:r>
            <a:r>
              <a:rPr lang="en-US" sz="2400" dirty="0">
                <a:solidFill>
                  <a:schemeClr val="bg2">
                    <a:lumMod val="50000"/>
                  </a:schemeClr>
                </a:solidFill>
              </a:rPr>
              <a:t>Transparency Editor</a:t>
            </a:r>
            <a:r>
              <a:rPr lang="en-US" sz="2400" dirty="0"/>
              <a:t>’ and ‘</a:t>
            </a:r>
            <a:r>
              <a:rPr lang="en-US" sz="2400" dirty="0">
                <a:solidFill>
                  <a:schemeClr val="bg2">
                    <a:lumMod val="50000"/>
                  </a:schemeClr>
                </a:solidFill>
              </a:rPr>
              <a:t>Transparency Processing</a:t>
            </a:r>
            <a:r>
              <a:rPr lang="en-US" sz="2400" dirty="0"/>
              <a:t>’</a:t>
            </a:r>
            <a:endParaRPr lang="en-US" sz="2400" dirty="0">
              <a:cs typeface="Arial"/>
            </a:endParaRPr>
          </a:p>
          <a:p>
            <a:pPr marL="0" indent="0">
              <a:buNone/>
            </a:pPr>
            <a:endParaRPr lang="en-US" dirty="0">
              <a:cs typeface="Arial"/>
            </a:endParaRPr>
          </a:p>
          <a:p>
            <a:pPr marL="0" indent="0">
              <a:buNone/>
            </a:pPr>
            <a:endParaRPr lang="en-US" dirty="0"/>
          </a:p>
        </p:txBody>
      </p:sp>
      <p:grpSp>
        <p:nvGrpSpPr>
          <p:cNvPr id="9" name="Group 8">
            <a:extLst>
              <a:ext uri="{FF2B5EF4-FFF2-40B4-BE49-F238E27FC236}">
                <a16:creationId xmlns:a16="http://schemas.microsoft.com/office/drawing/2014/main" id="{2FE79929-0682-4BBA-A5DC-8244FF6A377A}"/>
              </a:ext>
            </a:extLst>
          </p:cNvPr>
          <p:cNvGrpSpPr/>
          <p:nvPr/>
        </p:nvGrpSpPr>
        <p:grpSpPr>
          <a:xfrm>
            <a:off x="2195736" y="4149081"/>
            <a:ext cx="3672408" cy="1685925"/>
            <a:chOff x="876001" y="4409753"/>
            <a:chExt cx="3672408" cy="1685925"/>
          </a:xfrm>
        </p:grpSpPr>
        <p:grpSp>
          <p:nvGrpSpPr>
            <p:cNvPr id="10" name="Group 9">
              <a:extLst>
                <a:ext uri="{FF2B5EF4-FFF2-40B4-BE49-F238E27FC236}">
                  <a16:creationId xmlns:a16="http://schemas.microsoft.com/office/drawing/2014/main" id="{87E5888B-B12D-42B0-8B95-CCDBE5BEC3F5}"/>
                </a:ext>
              </a:extLst>
            </p:cNvPr>
            <p:cNvGrpSpPr/>
            <p:nvPr/>
          </p:nvGrpSpPr>
          <p:grpSpPr>
            <a:xfrm>
              <a:off x="876001" y="4409753"/>
              <a:ext cx="3672408" cy="1685925"/>
              <a:chOff x="467544" y="3823662"/>
              <a:chExt cx="3672408" cy="1685925"/>
            </a:xfrm>
          </p:grpSpPr>
          <p:pic>
            <p:nvPicPr>
              <p:cNvPr id="13" name="Picture 12">
                <a:extLst>
                  <a:ext uri="{FF2B5EF4-FFF2-40B4-BE49-F238E27FC236}">
                    <a16:creationId xmlns:a16="http://schemas.microsoft.com/office/drawing/2014/main" id="{3323EFFE-1598-4D80-A091-AB47D47639FC}"/>
                  </a:ext>
                </a:extLst>
              </p:cNvPr>
              <p:cNvPicPr>
                <a:picLocks noChangeAspect="1"/>
              </p:cNvPicPr>
              <p:nvPr/>
            </p:nvPicPr>
            <p:blipFill>
              <a:blip r:embed="rId2"/>
              <a:stretch>
                <a:fillRect/>
              </a:stretch>
            </p:blipFill>
            <p:spPr>
              <a:xfrm>
                <a:off x="467544" y="3823662"/>
                <a:ext cx="3590925" cy="1685925"/>
              </a:xfrm>
              <a:prstGeom prst="rect">
                <a:avLst/>
              </a:prstGeom>
            </p:spPr>
          </p:pic>
          <p:sp>
            <p:nvSpPr>
              <p:cNvPr id="14" name="Rectangle 13">
                <a:extLst>
                  <a:ext uri="{FF2B5EF4-FFF2-40B4-BE49-F238E27FC236}">
                    <a16:creationId xmlns:a16="http://schemas.microsoft.com/office/drawing/2014/main" id="{E8A185D5-0752-4F19-A367-50FA1784D7F6}"/>
                  </a:ext>
                </a:extLst>
              </p:cNvPr>
              <p:cNvSpPr/>
              <p:nvPr/>
            </p:nvSpPr>
            <p:spPr>
              <a:xfrm>
                <a:off x="467544" y="3823662"/>
                <a:ext cx="3672408" cy="16859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 name="Straight Arrow Connector 10">
              <a:extLst>
                <a:ext uri="{FF2B5EF4-FFF2-40B4-BE49-F238E27FC236}">
                  <a16:creationId xmlns:a16="http://schemas.microsoft.com/office/drawing/2014/main" id="{C5CFF966-89F6-4ED0-9F89-3E5C1C908A0A}"/>
                </a:ext>
              </a:extLst>
            </p:cNvPr>
            <p:cNvCxnSpPr/>
            <p:nvPr/>
          </p:nvCxnSpPr>
          <p:spPr>
            <a:xfrm flipH="1">
              <a:off x="2771800" y="5517232"/>
              <a:ext cx="897162" cy="0"/>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cxnSp>
          <p:nvCxnSpPr>
            <p:cNvPr id="12" name="Straight Arrow Connector 11">
              <a:extLst>
                <a:ext uri="{FF2B5EF4-FFF2-40B4-BE49-F238E27FC236}">
                  <a16:creationId xmlns:a16="http://schemas.microsoft.com/office/drawing/2014/main" id="{C42B22FD-EB1C-4926-A266-14D7E7905BAE}"/>
                </a:ext>
              </a:extLst>
            </p:cNvPr>
            <p:cNvCxnSpPr/>
            <p:nvPr/>
          </p:nvCxnSpPr>
          <p:spPr>
            <a:xfrm flipH="1">
              <a:off x="2771800" y="5700888"/>
              <a:ext cx="897162" cy="0"/>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grpSp>
    </p:spTree>
    <p:extLst>
      <p:ext uri="{BB962C8B-B14F-4D97-AF65-F5344CB8AC3E}">
        <p14:creationId xmlns:p14="http://schemas.microsoft.com/office/powerpoint/2010/main" val="3054747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990" y="510694"/>
            <a:ext cx="8608603" cy="725006"/>
          </a:xfrm>
        </p:spPr>
        <p:txBody>
          <a:bodyPr>
            <a:normAutofit/>
          </a:bodyPr>
          <a:lstStyle/>
          <a:p>
            <a:r>
              <a:rPr lang="en-US" sz="4000" dirty="0"/>
              <a:t>Processing slides: the SPMS environment</a:t>
            </a:r>
          </a:p>
        </p:txBody>
      </p:sp>
      <p:sp>
        <p:nvSpPr>
          <p:cNvPr id="4" name="Slide Number Placeholder 3"/>
          <p:cNvSpPr>
            <a:spLocks noGrp="1"/>
          </p:cNvSpPr>
          <p:nvPr>
            <p:ph type="sldNum" sz="quarter" idx="12"/>
          </p:nvPr>
        </p:nvSpPr>
        <p:spPr/>
        <p:txBody>
          <a:bodyPr/>
          <a:lstStyle/>
          <a:p>
            <a:fld id="{59DE6EB8-52AB-45EA-A660-3E1EBFA72987}" type="slidenum">
              <a:rPr lang="en-US" smtClean="0"/>
              <a:t>9</a:t>
            </a:fld>
            <a:endParaRPr lang="en-US"/>
          </a:p>
        </p:txBody>
      </p:sp>
      <p:grpSp>
        <p:nvGrpSpPr>
          <p:cNvPr id="9" name="Group 8">
            <a:extLst>
              <a:ext uri="{FF2B5EF4-FFF2-40B4-BE49-F238E27FC236}">
                <a16:creationId xmlns:a16="http://schemas.microsoft.com/office/drawing/2014/main" id="{086D599B-FF34-4BD3-B528-D5F985B1595D}"/>
              </a:ext>
            </a:extLst>
          </p:cNvPr>
          <p:cNvGrpSpPr/>
          <p:nvPr/>
        </p:nvGrpSpPr>
        <p:grpSpPr>
          <a:xfrm>
            <a:off x="53537" y="1249906"/>
            <a:ext cx="9123395" cy="954107"/>
            <a:chOff x="53537" y="1249906"/>
            <a:chExt cx="9123395" cy="954107"/>
          </a:xfrm>
        </p:grpSpPr>
        <p:sp>
          <p:nvSpPr>
            <p:cNvPr id="22" name="TextBox 21"/>
            <p:cNvSpPr txBox="1"/>
            <p:nvPr/>
          </p:nvSpPr>
          <p:spPr>
            <a:xfrm>
              <a:off x="53537" y="1249906"/>
              <a:ext cx="9123395" cy="954107"/>
            </a:xfrm>
            <a:prstGeom prst="rect">
              <a:avLst/>
            </a:prstGeom>
            <a:noFill/>
          </p:spPr>
          <p:txBody>
            <a:bodyPr wrap="none" rtlCol="0">
              <a:spAutoFit/>
            </a:bodyPr>
            <a:lstStyle/>
            <a:p>
              <a:r>
                <a:rPr lang="en-US" sz="2000" b="1" dirty="0">
                  <a:sym typeface="Wingdings 3"/>
                </a:rPr>
                <a:t>   SPMS </a:t>
              </a:r>
            </a:p>
            <a:p>
              <a:endParaRPr lang="en-US" b="1" dirty="0">
                <a:sym typeface="Wingdings 3"/>
              </a:endParaRPr>
            </a:p>
            <a:p>
              <a:r>
                <a:rPr lang="en-US" dirty="0">
                  <a:solidFill>
                    <a:srgbClr val="FFC000"/>
                  </a:solidFill>
                  <a:sym typeface="Wingdings 3"/>
                </a:rPr>
                <a:t>                </a:t>
              </a:r>
              <a:r>
                <a:rPr lang="en-US" dirty="0">
                  <a:sym typeface="Wingdings 3"/>
                </a:rPr>
                <a:t>Editor/Proc. Admin </a:t>
              </a:r>
              <a:r>
                <a:rPr lang="en-US" dirty="0">
                  <a:solidFill>
                    <a:srgbClr val="FFC000"/>
                  </a:solidFill>
                  <a:sym typeface="Wingdings 3"/>
                </a:rPr>
                <a:t> </a:t>
              </a:r>
              <a:r>
                <a:rPr lang="en-US" dirty="0">
                  <a:sym typeface="Wingdings 3"/>
                </a:rPr>
                <a:t>Presentations Management </a:t>
              </a:r>
              <a:r>
                <a:rPr lang="en-US" dirty="0">
                  <a:solidFill>
                    <a:srgbClr val="FFC000"/>
                  </a:solidFill>
                  <a:sym typeface="Wingdings 3"/>
                </a:rPr>
                <a:t> </a:t>
              </a:r>
              <a:r>
                <a:rPr lang="en-US" b="1" dirty="0">
                  <a:sym typeface="Wingdings 3"/>
                </a:rPr>
                <a:t>Transparency Processing</a:t>
              </a:r>
              <a:endParaRPr lang="en-US" b="1" dirty="0"/>
            </a:p>
          </p:txBody>
        </p:sp>
        <p:sp>
          <p:nvSpPr>
            <p:cNvPr id="23" name="Bent-Up Arrow 22"/>
            <p:cNvSpPr/>
            <p:nvPr/>
          </p:nvSpPr>
          <p:spPr>
            <a:xfrm rot="5400000">
              <a:off x="532979" y="1707662"/>
              <a:ext cx="360040" cy="432048"/>
            </a:xfrm>
            <a:prstGeom prst="ben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BABB23D4-EE43-4C03-8FC9-6EA3F458368F}"/>
              </a:ext>
            </a:extLst>
          </p:cNvPr>
          <p:cNvGrpSpPr/>
          <p:nvPr/>
        </p:nvGrpSpPr>
        <p:grpSpPr>
          <a:xfrm>
            <a:off x="127447" y="2323356"/>
            <a:ext cx="8889105" cy="3600400"/>
            <a:chOff x="168122" y="2925362"/>
            <a:chExt cx="8889105" cy="360040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9883" y="3349032"/>
              <a:ext cx="5567344" cy="2970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a:extLst>
                <a:ext uri="{FF2B5EF4-FFF2-40B4-BE49-F238E27FC236}">
                  <a16:creationId xmlns:a16="http://schemas.microsoft.com/office/drawing/2014/main" id="{77639D65-1E72-4B16-845A-1D999A104911}"/>
                </a:ext>
              </a:extLst>
            </p:cNvPr>
            <p:cNvPicPr>
              <a:picLocks noChangeAspect="1"/>
            </p:cNvPicPr>
            <p:nvPr/>
          </p:nvPicPr>
          <p:blipFill>
            <a:blip r:embed="rId3"/>
            <a:stretch>
              <a:fillRect/>
            </a:stretch>
          </p:blipFill>
          <p:spPr>
            <a:xfrm>
              <a:off x="168122" y="2925362"/>
              <a:ext cx="2349659" cy="3600400"/>
            </a:xfrm>
            <a:prstGeom prst="rect">
              <a:avLst/>
            </a:prstGeom>
          </p:spPr>
        </p:pic>
        <p:sp>
          <p:nvSpPr>
            <p:cNvPr id="6" name="Rectangle 5">
              <a:extLst>
                <a:ext uri="{FF2B5EF4-FFF2-40B4-BE49-F238E27FC236}">
                  <a16:creationId xmlns:a16="http://schemas.microsoft.com/office/drawing/2014/main" id="{28560E68-10E3-44E9-BB57-9BC3C3A8E310}"/>
                </a:ext>
              </a:extLst>
            </p:cNvPr>
            <p:cNvSpPr/>
            <p:nvPr/>
          </p:nvSpPr>
          <p:spPr>
            <a:xfrm>
              <a:off x="168122" y="5373216"/>
              <a:ext cx="2349659" cy="72008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574F3938-04E8-4625-AFBC-363E4C6007D6}"/>
                </a:ext>
              </a:extLst>
            </p:cNvPr>
            <p:cNvCxnSpPr/>
            <p:nvPr/>
          </p:nvCxnSpPr>
          <p:spPr>
            <a:xfrm flipV="1">
              <a:off x="1979712" y="4653136"/>
              <a:ext cx="1510171" cy="1224136"/>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grpSp>
      <p:sp>
        <p:nvSpPr>
          <p:cNvPr id="12" name="Rectangle 11">
            <a:extLst>
              <a:ext uri="{FF2B5EF4-FFF2-40B4-BE49-F238E27FC236}">
                <a16:creationId xmlns:a16="http://schemas.microsoft.com/office/drawing/2014/main" id="{8B3B33B4-5F28-4EC1-B7FB-FC6CCBD4E19A}"/>
              </a:ext>
            </a:extLst>
          </p:cNvPr>
          <p:cNvSpPr/>
          <p:nvPr/>
        </p:nvSpPr>
        <p:spPr>
          <a:xfrm>
            <a:off x="-1791" y="6136700"/>
            <a:ext cx="8966279" cy="646331"/>
          </a:xfrm>
          <a:prstGeom prst="rect">
            <a:avLst/>
          </a:prstGeom>
        </p:spPr>
        <p:txBody>
          <a:bodyPr wrap="square">
            <a:spAutoFit/>
          </a:bodyPr>
          <a:lstStyle/>
          <a:p>
            <a:r>
              <a:rPr lang="en-US" b="1" dirty="0">
                <a:solidFill>
                  <a:srgbClr val="C00000"/>
                </a:solidFill>
              </a:rPr>
              <a:t>Note:</a:t>
            </a:r>
            <a:r>
              <a:rPr lang="en-US" b="1" dirty="0"/>
              <a:t> slides should only be processed after the talk has been given to make sure</a:t>
            </a:r>
          </a:p>
          <a:p>
            <a:r>
              <a:rPr lang="en-US" b="1" dirty="0"/>
              <a:t>that it is the final version without last minute changes.</a:t>
            </a:r>
          </a:p>
        </p:txBody>
      </p:sp>
      <p:cxnSp>
        <p:nvCxnSpPr>
          <p:cNvPr id="7" name="Straight Arrow Connector 6">
            <a:extLst>
              <a:ext uri="{FF2B5EF4-FFF2-40B4-BE49-F238E27FC236}">
                <a16:creationId xmlns:a16="http://schemas.microsoft.com/office/drawing/2014/main" id="{427B55BA-02F0-488F-B86D-5A3BFB39623D}"/>
              </a:ext>
            </a:extLst>
          </p:cNvPr>
          <p:cNvCxnSpPr/>
          <p:nvPr/>
        </p:nvCxnSpPr>
        <p:spPr>
          <a:xfrm>
            <a:off x="0" y="5275266"/>
            <a:ext cx="539552" cy="0"/>
          </a:xfrm>
          <a:prstGeom prst="straightConnector1">
            <a:avLst/>
          </a:prstGeom>
          <a:ln>
            <a:solidFill>
              <a:srgbClr val="FFC00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4670869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0</TotalTime>
  <Words>3181</Words>
  <Application>Microsoft Office PowerPoint</Application>
  <PresentationFormat>On-screen Show (4:3)</PresentationFormat>
  <Paragraphs>495</Paragraphs>
  <Slides>66</Slides>
  <Notes>39</Notes>
  <HiddenSlides>1</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66</vt:i4>
      </vt:variant>
    </vt:vector>
  </HeadingPairs>
  <TitlesOfParts>
    <vt:vector size="75" baseType="lpstr">
      <vt:lpstr>Constantia</vt:lpstr>
      <vt:lpstr>Wingdings 2</vt:lpstr>
      <vt:lpstr>Calibri</vt:lpstr>
      <vt:lpstr>Arial</vt:lpstr>
      <vt:lpstr>Wingdings 3</vt:lpstr>
      <vt:lpstr>Wingdings</vt:lpstr>
      <vt:lpstr>Webdings</vt:lpstr>
      <vt:lpstr>Arial Unicode MS</vt:lpstr>
      <vt:lpstr>Flow</vt:lpstr>
      <vt:lpstr> Tutorial on Processing Slides and Embedding Animations</vt:lpstr>
      <vt:lpstr>Processing slides</vt:lpstr>
      <vt:lpstr>Contents of this Tutorial</vt:lpstr>
      <vt:lpstr>PowerPoint Presentation</vt:lpstr>
      <vt:lpstr>Processing slides: Documentation</vt:lpstr>
      <vt:lpstr>Contents of the slides processing manual</vt:lpstr>
      <vt:lpstr>PowerPoint Presentation</vt:lpstr>
      <vt:lpstr>Processing slides: SPMS privileges</vt:lpstr>
      <vt:lpstr>Processing slides: the SPMS environment</vt:lpstr>
      <vt:lpstr>Processing Slides: the SPMS environment</vt:lpstr>
      <vt:lpstr>Processing Slides: download screen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Processing PDF Slides</vt:lpstr>
      <vt:lpstr>Processing PDF slides: how to embed missing fonts</vt:lpstr>
      <vt:lpstr>Processing PDF slides: how to embed missing fonts</vt:lpstr>
      <vt:lpstr>Processing PDF slides: how to embed missing fonts</vt:lpstr>
      <vt:lpstr>Processing slides: how to upload a slides file in the SPMS</vt:lpstr>
      <vt:lpstr>Processing slides: status and comments</vt:lpstr>
      <vt:lpstr>Processing slides: status and comments</vt:lpstr>
      <vt:lpstr>PowerPoint Presentation</vt:lpstr>
      <vt:lpstr>Now the challenge: Processing PPT slides</vt:lpstr>
      <vt:lpstr>PowerPoint Presentation</vt:lpstr>
      <vt:lpstr>PowerPoint Presentation</vt:lpstr>
      <vt:lpstr>PowerPoint Presentation</vt:lpstr>
      <vt:lpstr>PowerPoint Presentation</vt:lpstr>
      <vt:lpstr>PowerPoint Presentation</vt:lpstr>
      <vt:lpstr>Second way: Fix overlaps using PPspliT</vt:lpstr>
      <vt:lpstr>Fix overlaps using PPspliT: Example</vt:lpstr>
      <vt:lpstr>PowerPoint Presentation</vt:lpstr>
      <vt:lpstr>Processing Slides: how to convert PPT to PDF</vt:lpstr>
      <vt:lpstr>PowerPoint Presentation</vt:lpstr>
      <vt:lpstr>PowerPoint Presentation</vt:lpstr>
      <vt:lpstr>PowerPoint Presentation</vt:lpstr>
      <vt:lpstr>PowerPoint Presentation</vt:lpstr>
      <vt:lpstr>PowerPoint Presentation</vt:lpstr>
      <vt:lpstr>Convert PPT to PDF: Organize pages</vt:lpstr>
      <vt:lpstr>PowerPoint Presentation</vt:lpstr>
      <vt:lpstr>PowerPoint Presentation</vt:lpstr>
      <vt:lpstr>PowerPoint Presentation</vt:lpstr>
      <vt:lpstr>Example: PPT slide containing text, symbols and numbers</vt:lpstr>
      <vt:lpstr>PowerPoint Presentation</vt:lpstr>
      <vt:lpstr>Embedding videos and animations in PDF files</vt:lpstr>
      <vt:lpstr>Embedding videos and animations in PDF files</vt:lpstr>
      <vt:lpstr>PowerPoint Presentation</vt:lpstr>
      <vt:lpstr>How to extract Media Files from PowerPoint Presentations</vt:lpstr>
      <vt:lpstr>How to extract Media Files from PowerPoint Presentations</vt:lpstr>
      <vt:lpstr>animated gifs</vt:lpstr>
      <vt:lpstr>Transforming animated gifs (from gif to avi)</vt:lpstr>
      <vt:lpstr>Transforming animated gifs (from avi to mpeg-4)</vt:lpstr>
      <vt:lpstr>Processing slides:  How to deal with motion path animations</vt:lpstr>
      <vt:lpstr>PowerPoint Presentation</vt:lpstr>
      <vt:lpstr>PowerPoint Presentation</vt:lpstr>
      <vt:lpstr>How to insert videos in PDF documents</vt:lpstr>
      <vt:lpstr>How to insert videos in PDF documents</vt:lpstr>
      <vt:lpstr>How to insert videos in PDF documents</vt:lpstr>
      <vt:lpstr>Modify videos in PDF documents</vt:lpstr>
      <vt:lpstr>PowerPoint Presentation</vt:lpstr>
      <vt:lpstr>Statistics: PPT vs PDF</vt:lpstr>
      <vt:lpstr>Questions?</vt:lpstr>
      <vt:lpstr>Thank you  for your attention</vt:lpstr>
    </vt:vector>
  </TitlesOfParts>
  <Company>DESY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Processing  of  Transparencies and Videos</dc:title>
  <dc:creator>Marx, Michaela</dc:creator>
  <cp:lastModifiedBy>Marx, Michaela</cp:lastModifiedBy>
  <cp:revision>670</cp:revision>
  <cp:lastPrinted>2021-11-19T09:57:25Z</cp:lastPrinted>
  <dcterms:created xsi:type="dcterms:W3CDTF">2014-12-17T16:45:52Z</dcterms:created>
  <dcterms:modified xsi:type="dcterms:W3CDTF">2021-12-14T13:27:02Z</dcterms:modified>
</cp:coreProperties>
</file>