
<file path=[Content_Types].xml><?xml version="1.0" encoding="utf-8"?>
<Types xmlns="http://schemas.openxmlformats.org/package/2006/content-types">
  <Default Extension="bin" ContentType="application/vnd.openxmlformats-officedocument.oleObject"/>
  <Default Extension="emf" ContentType="image/x-emf"/>
  <Default Extension="gif" ContentType="image/gif"/>
  <Default Extension="jpeg" ContentType="image/jpeg"/>
  <Default Extension="png" ContentType="image/png"/>
  <Default Extension="rels" ContentType="application/vnd.openxmlformats-package.relationships+xml"/>
  <Default Extension="svg" ContentType="image/svg+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slideLayouts/slideLayout16.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722" r:id="rId1"/>
    <p:sldMasterId id="2147483724" r:id="rId2"/>
    <p:sldMasterId id="2147483746" r:id="rId3"/>
  </p:sldMasterIdLst>
  <p:notesMasterIdLst>
    <p:notesMasterId r:id="rId23"/>
  </p:notesMasterIdLst>
  <p:handoutMasterIdLst>
    <p:handoutMasterId r:id="rId24"/>
  </p:handoutMasterIdLst>
  <p:sldIdLst>
    <p:sldId id="295" r:id="rId4"/>
    <p:sldId id="300" r:id="rId5"/>
    <p:sldId id="304" r:id="rId6"/>
    <p:sldId id="306" r:id="rId7"/>
    <p:sldId id="307" r:id="rId8"/>
    <p:sldId id="308" r:id="rId9"/>
    <p:sldId id="309" r:id="rId10"/>
    <p:sldId id="310" r:id="rId11"/>
    <p:sldId id="311" r:id="rId12"/>
    <p:sldId id="312" r:id="rId13"/>
    <p:sldId id="313" r:id="rId14"/>
    <p:sldId id="314" r:id="rId15"/>
    <p:sldId id="315" r:id="rId16"/>
    <p:sldId id="316" r:id="rId17"/>
    <p:sldId id="317" r:id="rId18"/>
    <p:sldId id="318" r:id="rId19"/>
    <p:sldId id="326" r:id="rId20"/>
    <p:sldId id="324" r:id="rId21"/>
    <p:sldId id="325" r:id="rId22"/>
  </p:sldIdLst>
  <p:sldSz cx="9144000" cy="5143500" type="screen16x9"/>
  <p:notesSz cx="6858000" cy="9144000"/>
  <p:defaultText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p15:clr>
            <a:srgbClr val="A4A3A4"/>
          </p15:clr>
        </p15:guide>
        <p15:guide id="2" pos="2880">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58595B"/>
    <a:srgbClr val="FF00FF"/>
    <a:srgbClr val="00578B"/>
    <a:srgbClr val="2774AE"/>
    <a:srgbClr val="DBE7F5"/>
    <a:srgbClr val="FFD100"/>
    <a:srgbClr val="898989"/>
    <a:srgbClr val="D2DDE8"/>
    <a:srgbClr val="2C75AC"/>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029" autoAdjust="0"/>
    <p:restoredTop sz="86857" autoAdjust="0"/>
  </p:normalViewPr>
  <p:slideViewPr>
    <p:cSldViewPr snapToGrid="0" snapToObjects="1">
      <p:cViewPr varScale="1">
        <p:scale>
          <a:sx n="120" d="100"/>
          <a:sy n="120" d="100"/>
        </p:scale>
        <p:origin x="288" y="56"/>
      </p:cViewPr>
      <p:guideLst>
        <p:guide orient="horz" pos="1620"/>
        <p:guide pos="2880"/>
      </p:guideLst>
    </p:cSldViewPr>
  </p:slideViewPr>
  <p:notesTextViewPr>
    <p:cViewPr>
      <p:scale>
        <a:sx n="3" d="2"/>
        <a:sy n="3" d="2"/>
      </p:scale>
      <p:origin x="0" y="0"/>
    </p:cViewPr>
  </p:notesTextViewPr>
  <p:sorterViewPr>
    <p:cViewPr>
      <p:scale>
        <a:sx n="100" d="100"/>
        <a:sy n="100" d="100"/>
      </p:scale>
      <p:origin x="0" y="0"/>
    </p:cViewPr>
  </p:sorterViewPr>
  <p:notesViewPr>
    <p:cSldViewPr snapToGrid="0" snapToObjects="1" showGuides="1">
      <p:cViewPr varScale="1">
        <p:scale>
          <a:sx n="88" d="100"/>
          <a:sy n="88" d="100"/>
        </p:scale>
        <p:origin x="-3822" y="-12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slide" Target="slides/slide15.xml"/><Relationship Id="rId26"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slide" Target="slides/slide18.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slide" Target="slides/slide14.xml"/><Relationship Id="rId25"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slide" Target="slides/slide13.xml"/><Relationship Id="rId20" Type="http://schemas.openxmlformats.org/officeDocument/2006/relationships/slide" Target="slides/slide17.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24" Type="http://schemas.openxmlformats.org/officeDocument/2006/relationships/handoutMaster" Target="handoutMasters/handoutMaster1.xml"/><Relationship Id="rId5" Type="http://schemas.openxmlformats.org/officeDocument/2006/relationships/slide" Target="slides/slide2.xml"/><Relationship Id="rId15" Type="http://schemas.openxmlformats.org/officeDocument/2006/relationships/slide" Target="slides/slide12.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7.xml"/><Relationship Id="rId19" Type="http://schemas.openxmlformats.org/officeDocument/2006/relationships/slide" Target="slides/slide16.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slide" Target="slides/slide11.xml"/><Relationship Id="rId22" Type="http://schemas.openxmlformats.org/officeDocument/2006/relationships/slide" Target="slides/slide19.xml"/><Relationship Id="rId27"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09B19DFF-3DA7-494A-B9CA-E379C5E95C0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a:extLst>
              <a:ext uri="{FF2B5EF4-FFF2-40B4-BE49-F238E27FC236}">
                <a16:creationId xmlns:a16="http://schemas.microsoft.com/office/drawing/2014/main" id="{B2B7B050-3277-594A-8B54-BFCDACD4BCFD}"/>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C6C1B0C7-8C7C-9B4B-A0AE-18A84AC299C3}" type="datetimeFigureOut">
              <a:rPr lang="en-US" smtClean="0"/>
              <a:t>8/22/2022</a:t>
            </a:fld>
            <a:endParaRPr lang="en-US"/>
          </a:p>
        </p:txBody>
      </p:sp>
      <p:sp>
        <p:nvSpPr>
          <p:cNvPr id="4" name="Footer Placeholder 3">
            <a:extLst>
              <a:ext uri="{FF2B5EF4-FFF2-40B4-BE49-F238E27FC236}">
                <a16:creationId xmlns:a16="http://schemas.microsoft.com/office/drawing/2014/main" id="{AB379A36-522B-064D-A598-55FC21A01E16}"/>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a:extLst>
              <a:ext uri="{FF2B5EF4-FFF2-40B4-BE49-F238E27FC236}">
                <a16:creationId xmlns:a16="http://schemas.microsoft.com/office/drawing/2014/main" id="{D7467B93-28EF-074C-894E-BCFD2841EB34}"/>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347298D-305E-5C45-8175-7CA456955D79}" type="slidenum">
              <a:rPr lang="en-US" smtClean="0"/>
              <a:t>‹#›</a:t>
            </a:fld>
            <a:endParaRPr lang="en-US"/>
          </a:p>
        </p:txBody>
      </p:sp>
    </p:spTree>
    <p:extLst>
      <p:ext uri="{BB962C8B-B14F-4D97-AF65-F5344CB8AC3E}">
        <p14:creationId xmlns:p14="http://schemas.microsoft.com/office/powerpoint/2010/main" val="349790136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299300ED-965C-BB42-AB66-E65F4D773755}" type="datetimeFigureOut">
              <a:rPr lang="en-US" smtClean="0"/>
              <a:t>8/22/2022</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7B8B67B-6986-4C4D-9BFF-F0FAE7240B0F}" type="slidenum">
              <a:rPr lang="en-US" smtClean="0"/>
              <a:t>‹#›</a:t>
            </a:fld>
            <a:endParaRPr lang="en-US"/>
          </a:p>
        </p:txBody>
      </p:sp>
    </p:spTree>
    <p:extLst>
      <p:ext uri="{BB962C8B-B14F-4D97-AF65-F5344CB8AC3E}">
        <p14:creationId xmlns:p14="http://schemas.microsoft.com/office/powerpoint/2010/main" val="177308074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First we’re going to discuss the limitations</a:t>
            </a:r>
            <a:r>
              <a:rPr lang="en-US" baseline="0" dirty="0"/>
              <a:t> of</a:t>
            </a:r>
            <a:r>
              <a:rPr lang="en-US" dirty="0"/>
              <a:t> Far-infrared free electron lasers as a THz source that can provide high peak and average power.</a:t>
            </a:r>
          </a:p>
          <a:p>
            <a:r>
              <a:rPr lang="en-US" dirty="0"/>
              <a:t>Next we’ll talk about the waveguide zero-slippage condition used in our experiment to produce</a:t>
            </a:r>
            <a:r>
              <a:rPr lang="en-US" baseline="0" dirty="0"/>
              <a:t> high gain.</a:t>
            </a:r>
          </a:p>
          <a:p>
            <a:r>
              <a:rPr lang="en-US" baseline="0" dirty="0"/>
              <a:t>We’ll go over the experiment design of the Pegasus beamline at UCLA as well as the undulator design.</a:t>
            </a:r>
          </a:p>
          <a:p>
            <a:r>
              <a:rPr lang="en-US" baseline="0" dirty="0"/>
              <a:t>Then we’ll present the results of the experiment and show how they agree with the theory of the zero-slippage condition.</a:t>
            </a:r>
          </a:p>
          <a:p>
            <a:r>
              <a:rPr lang="en-US" baseline="0" dirty="0"/>
              <a:t>Finally we’ll talk about our current work to target higher efficiencies at higher frequency and finish with a brief summary. </a:t>
            </a:r>
            <a:endParaRPr lang="en-US" dirty="0"/>
          </a:p>
          <a:p>
            <a:endParaRPr lang="en-US" dirty="0"/>
          </a:p>
        </p:txBody>
      </p:sp>
      <p:sp>
        <p:nvSpPr>
          <p:cNvPr id="4" name="Slide Number Placeholder 3"/>
          <p:cNvSpPr>
            <a:spLocks noGrp="1"/>
          </p:cNvSpPr>
          <p:nvPr>
            <p:ph type="sldNum" sz="quarter" idx="10"/>
          </p:nvPr>
        </p:nvSpPr>
        <p:spPr/>
        <p:txBody>
          <a:bodyPr/>
          <a:lstStyle/>
          <a:p>
            <a:fld id="{57B8B67B-6986-4C4D-9BFF-F0FAE7240B0F}" type="slidenum">
              <a:rPr lang="en-US" smtClean="0"/>
              <a:t>2</a:t>
            </a:fld>
            <a:endParaRPr lang="en-US"/>
          </a:p>
        </p:txBody>
      </p:sp>
    </p:spTree>
    <p:extLst>
      <p:ext uri="{BB962C8B-B14F-4D97-AF65-F5344CB8AC3E}">
        <p14:creationId xmlns:p14="http://schemas.microsoft.com/office/powerpoint/2010/main" val="3422216069"/>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err="1"/>
              <a:t>Emphaside</a:t>
            </a:r>
            <a:r>
              <a:rPr lang="en-US" baseline="0" dirty="0"/>
              <a:t> quadratic growth of THz signal, then linear growth when efficiency saturates.</a:t>
            </a:r>
          </a:p>
          <a:p>
            <a:endParaRPr lang="en-US" dirty="0"/>
          </a:p>
        </p:txBody>
      </p:sp>
      <p:sp>
        <p:nvSpPr>
          <p:cNvPr id="4" name="Slide Number Placeholder 3"/>
          <p:cNvSpPr>
            <a:spLocks noGrp="1"/>
          </p:cNvSpPr>
          <p:nvPr>
            <p:ph type="sldNum" sz="quarter" idx="10"/>
          </p:nvPr>
        </p:nvSpPr>
        <p:spPr/>
        <p:txBody>
          <a:bodyPr/>
          <a:lstStyle/>
          <a:p>
            <a:fld id="{57B8B67B-6986-4C4D-9BFF-F0FAE7240B0F}" type="slidenum">
              <a:rPr lang="en-US" smtClean="0"/>
              <a:t>14</a:t>
            </a:fld>
            <a:endParaRPr lang="en-US"/>
          </a:p>
        </p:txBody>
      </p:sp>
    </p:spTree>
    <p:extLst>
      <p:ext uri="{BB962C8B-B14F-4D97-AF65-F5344CB8AC3E}">
        <p14:creationId xmlns:p14="http://schemas.microsoft.com/office/powerpoint/2010/main" val="3243412231"/>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black</a:t>
            </a:r>
            <a:r>
              <a:rPr lang="en-US" baseline="0" dirty="0"/>
              <a:t> star </a:t>
            </a:r>
            <a:endParaRPr lang="en-US" dirty="0"/>
          </a:p>
        </p:txBody>
      </p:sp>
      <p:sp>
        <p:nvSpPr>
          <p:cNvPr id="4" name="Slide Number Placeholder 3"/>
          <p:cNvSpPr>
            <a:spLocks noGrp="1"/>
          </p:cNvSpPr>
          <p:nvPr>
            <p:ph type="sldNum" sz="quarter" idx="10"/>
          </p:nvPr>
        </p:nvSpPr>
        <p:spPr/>
        <p:txBody>
          <a:bodyPr/>
          <a:lstStyle/>
          <a:p>
            <a:fld id="{57B8B67B-6986-4C4D-9BFF-F0FAE7240B0F}" type="slidenum">
              <a:rPr lang="en-US" smtClean="0"/>
              <a:t>15</a:t>
            </a:fld>
            <a:endParaRPr lang="en-US"/>
          </a:p>
        </p:txBody>
      </p:sp>
    </p:spTree>
    <p:extLst>
      <p:ext uri="{BB962C8B-B14F-4D97-AF65-F5344CB8AC3E}">
        <p14:creationId xmlns:p14="http://schemas.microsoft.com/office/powerpoint/2010/main" val="301481025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Talk about electron beam line and positive and negative group velocity lines. </a:t>
            </a:r>
          </a:p>
        </p:txBody>
      </p:sp>
      <p:sp>
        <p:nvSpPr>
          <p:cNvPr id="4" name="Slide Number Placeholder 3"/>
          <p:cNvSpPr>
            <a:spLocks noGrp="1"/>
          </p:cNvSpPr>
          <p:nvPr>
            <p:ph type="sldNum" sz="quarter" idx="10"/>
          </p:nvPr>
        </p:nvSpPr>
        <p:spPr/>
        <p:txBody>
          <a:bodyPr/>
          <a:lstStyle/>
          <a:p>
            <a:fld id="{57B8B67B-6986-4C4D-9BFF-F0FAE7240B0F}" type="slidenum">
              <a:rPr lang="en-US" smtClean="0"/>
              <a:t>16</a:t>
            </a:fld>
            <a:endParaRPr lang="en-US"/>
          </a:p>
        </p:txBody>
      </p:sp>
    </p:spTree>
    <p:extLst>
      <p:ext uri="{BB962C8B-B14F-4D97-AF65-F5344CB8AC3E}">
        <p14:creationId xmlns:p14="http://schemas.microsoft.com/office/powerpoint/2010/main" val="378840511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Add looking forward: to titles</a:t>
            </a:r>
            <a:r>
              <a:rPr lang="en-US" baseline="0" dirty="0"/>
              <a:t> to be clear</a:t>
            </a:r>
            <a:endParaRPr lang="en-US" dirty="0"/>
          </a:p>
        </p:txBody>
      </p:sp>
      <p:sp>
        <p:nvSpPr>
          <p:cNvPr id="4" name="Slide Number Placeholder 3"/>
          <p:cNvSpPr>
            <a:spLocks noGrp="1"/>
          </p:cNvSpPr>
          <p:nvPr>
            <p:ph type="sldNum" sz="quarter" idx="10"/>
          </p:nvPr>
        </p:nvSpPr>
        <p:spPr/>
        <p:txBody>
          <a:bodyPr/>
          <a:lstStyle/>
          <a:p>
            <a:fld id="{57B8B67B-6986-4C4D-9BFF-F0FAE7240B0F}" type="slidenum">
              <a:rPr lang="en-US" smtClean="0"/>
              <a:t>17</a:t>
            </a:fld>
            <a:endParaRPr lang="en-US"/>
          </a:p>
        </p:txBody>
      </p:sp>
    </p:spTree>
    <p:extLst>
      <p:ext uri="{BB962C8B-B14F-4D97-AF65-F5344CB8AC3E}">
        <p14:creationId xmlns:p14="http://schemas.microsoft.com/office/powerpoint/2010/main" val="242715605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The THz gap is a region of the electromagnetic spectrum where radiation</a:t>
            </a:r>
            <a:r>
              <a:rPr lang="en-US" baseline="0" dirty="0"/>
              <a:t> sources are scare. It falls between the range of electronic sources at lower frequencies and photonic sources at higher frequencies. </a:t>
            </a:r>
          </a:p>
          <a:p>
            <a:r>
              <a:rPr lang="en-US" baseline="0" dirty="0"/>
              <a:t>But there is a wide variety of applications in science and industry and so a lot of effort has been put into creating sources that can fill the gap.</a:t>
            </a:r>
          </a:p>
          <a:p>
            <a:endParaRPr lang="en-US" dirty="0"/>
          </a:p>
        </p:txBody>
      </p:sp>
      <p:sp>
        <p:nvSpPr>
          <p:cNvPr id="4" name="Slide Number Placeholder 3"/>
          <p:cNvSpPr>
            <a:spLocks noGrp="1"/>
          </p:cNvSpPr>
          <p:nvPr>
            <p:ph type="sldNum" sz="quarter" idx="10"/>
          </p:nvPr>
        </p:nvSpPr>
        <p:spPr/>
        <p:txBody>
          <a:bodyPr/>
          <a:lstStyle/>
          <a:p>
            <a:fld id="{57B8B67B-6986-4C4D-9BFF-F0FAE7240B0F}" type="slidenum">
              <a:rPr lang="en-US" smtClean="0"/>
              <a:t>3</a:t>
            </a:fld>
            <a:endParaRPr lang="en-US"/>
          </a:p>
        </p:txBody>
      </p:sp>
    </p:spTree>
    <p:extLst>
      <p:ext uri="{BB962C8B-B14F-4D97-AF65-F5344CB8AC3E}">
        <p14:creationId xmlns:p14="http://schemas.microsoft.com/office/powerpoint/2010/main" val="102077258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600" baseline="0" dirty="0"/>
              <a:t>A free electron laser is based on the interaction between an electron beam and radiation in a sinusoidal magnetic field. </a:t>
            </a:r>
          </a:p>
          <a:p>
            <a:r>
              <a:rPr lang="en-US" sz="1600" baseline="0" dirty="0"/>
              <a:t>The resonant wavelength of the interaction is determined by the FEL resonance condition. </a:t>
            </a:r>
          </a:p>
          <a:p>
            <a:endParaRPr lang="en-US" sz="1600" baseline="0" dirty="0"/>
          </a:p>
          <a:p>
            <a:r>
              <a:rPr lang="en-US" sz="1600" baseline="0" dirty="0"/>
              <a:t>To over come these limitations, many THz facilities use an oscillator cavity configuration where gain can be built up over hundreds of </a:t>
            </a:r>
            <a:r>
              <a:rPr lang="en-US" sz="1600" baseline="0" dirty="0" err="1"/>
              <a:t>micropulses</a:t>
            </a:r>
            <a:r>
              <a:rPr lang="en-US" sz="1600" baseline="0" dirty="0"/>
              <a:t> within a </a:t>
            </a:r>
            <a:r>
              <a:rPr lang="en-US" sz="1600" baseline="0" dirty="0" err="1"/>
              <a:t>macropulse</a:t>
            </a:r>
            <a:r>
              <a:rPr lang="en-US" sz="1600" baseline="0" dirty="0"/>
              <a:t>. </a:t>
            </a:r>
          </a:p>
          <a:p>
            <a:r>
              <a:rPr lang="en-US" sz="1600" baseline="0" dirty="0"/>
              <a:t>But this comes with it own technical challenges including </a:t>
            </a:r>
            <a:r>
              <a:rPr lang="en-US" sz="1600" baseline="0" dirty="0" err="1"/>
              <a:t>outcoupling</a:t>
            </a:r>
            <a:r>
              <a:rPr lang="en-US" sz="1600" baseline="0" dirty="0"/>
              <a:t> and the availability of high-rep rate electron sources, and also still doesn’t convert a lot of the electron beam energy to radiation. </a:t>
            </a:r>
          </a:p>
          <a:p>
            <a:r>
              <a:rPr lang="en-US" sz="1600" baseline="0" dirty="0"/>
              <a:t>Instead of using an oscillator configuration, we can increase the single pass gain using two different FEL concepts. </a:t>
            </a:r>
          </a:p>
          <a:p>
            <a:endParaRPr lang="en-US" baseline="0" dirty="0"/>
          </a:p>
        </p:txBody>
      </p:sp>
      <p:sp>
        <p:nvSpPr>
          <p:cNvPr id="4" name="Slide Number Placeholder 3"/>
          <p:cNvSpPr>
            <a:spLocks noGrp="1"/>
          </p:cNvSpPr>
          <p:nvPr>
            <p:ph type="sldNum" sz="quarter" idx="10"/>
          </p:nvPr>
        </p:nvSpPr>
        <p:spPr/>
        <p:txBody>
          <a:bodyPr/>
          <a:lstStyle/>
          <a:p>
            <a:fld id="{57B8B67B-6986-4C4D-9BFF-F0FAE7240B0F}" type="slidenum">
              <a:rPr lang="en-US" smtClean="0"/>
              <a:t>4</a:t>
            </a:fld>
            <a:endParaRPr lang="en-US"/>
          </a:p>
        </p:txBody>
      </p:sp>
    </p:spTree>
    <p:extLst>
      <p:ext uri="{BB962C8B-B14F-4D97-AF65-F5344CB8AC3E}">
        <p14:creationId xmlns:p14="http://schemas.microsoft.com/office/powerpoint/2010/main" val="15684779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 order to tune the output frequency, you need to vary the waveguide parameters.</a:t>
            </a:r>
            <a:r>
              <a:rPr lang="en-US" baseline="0" dirty="0"/>
              <a:t> </a:t>
            </a:r>
            <a:endParaRPr lang="en-US" dirty="0"/>
          </a:p>
        </p:txBody>
      </p:sp>
      <p:sp>
        <p:nvSpPr>
          <p:cNvPr id="4" name="Slide Number Placeholder 3"/>
          <p:cNvSpPr>
            <a:spLocks noGrp="1"/>
          </p:cNvSpPr>
          <p:nvPr>
            <p:ph type="sldNum" sz="quarter" idx="10"/>
          </p:nvPr>
        </p:nvSpPr>
        <p:spPr/>
        <p:txBody>
          <a:bodyPr/>
          <a:lstStyle/>
          <a:p>
            <a:fld id="{57B8B67B-6986-4C4D-9BFF-F0FAE7240B0F}" type="slidenum">
              <a:rPr lang="en-US" smtClean="0"/>
              <a:t>6</a:t>
            </a:fld>
            <a:endParaRPr lang="en-US"/>
          </a:p>
        </p:txBody>
      </p:sp>
    </p:spTree>
    <p:extLst>
      <p:ext uri="{BB962C8B-B14F-4D97-AF65-F5344CB8AC3E}">
        <p14:creationId xmlns:p14="http://schemas.microsoft.com/office/powerpoint/2010/main" val="15488693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TESSA:</a:t>
            </a:r>
            <a:r>
              <a:rPr lang="en-US" baseline="0" dirty="0"/>
              <a:t> bunch with prebuncher and chicane</a:t>
            </a:r>
          </a:p>
          <a:p>
            <a:r>
              <a:rPr lang="en-US" baseline="0" dirty="0"/>
              <a:t>Tapering: Vary field or period, only field will maintain zero slippage</a:t>
            </a:r>
          </a:p>
          <a:p>
            <a:r>
              <a:rPr lang="en-US" b="1" baseline="0" dirty="0"/>
              <a:t>Cite other high efficiency experiments</a:t>
            </a:r>
          </a:p>
          <a:p>
            <a:endParaRPr lang="en-US" b="1" baseline="0" dirty="0"/>
          </a:p>
          <a:p>
            <a:r>
              <a:rPr lang="en-US" b="0" baseline="0" dirty="0"/>
              <a:t>The tradeoff for undulator designs is that as you increase the strength of the tapering, the area and potential well of the ponderomotive bucket decrease making it easier for electrons to become </a:t>
            </a:r>
            <a:r>
              <a:rPr lang="en-US" b="0" baseline="0" dirty="0" err="1"/>
              <a:t>detrapped</a:t>
            </a:r>
            <a:r>
              <a:rPr lang="en-US" b="0" baseline="0" dirty="0"/>
              <a:t> and fall out of resonance during the interaction. </a:t>
            </a:r>
          </a:p>
        </p:txBody>
      </p:sp>
      <p:sp>
        <p:nvSpPr>
          <p:cNvPr id="4" name="Slide Number Placeholder 3"/>
          <p:cNvSpPr>
            <a:spLocks noGrp="1"/>
          </p:cNvSpPr>
          <p:nvPr>
            <p:ph type="sldNum" sz="quarter" idx="10"/>
          </p:nvPr>
        </p:nvSpPr>
        <p:spPr/>
        <p:txBody>
          <a:bodyPr/>
          <a:lstStyle/>
          <a:p>
            <a:fld id="{57B8B67B-6986-4C4D-9BFF-F0FAE7240B0F}" type="slidenum">
              <a:rPr lang="en-US" smtClean="0"/>
              <a:t>7</a:t>
            </a:fld>
            <a:endParaRPr lang="en-US"/>
          </a:p>
        </p:txBody>
      </p:sp>
    </p:spTree>
    <p:extLst>
      <p:ext uri="{BB962C8B-B14F-4D97-AF65-F5344CB8AC3E}">
        <p14:creationId xmlns:p14="http://schemas.microsoft.com/office/powerpoint/2010/main" val="191782157"/>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aseline="0" dirty="0"/>
              <a:t>Which did introduce some </a:t>
            </a:r>
            <a:r>
              <a:rPr lang="en-US" baseline="0" dirty="0" err="1"/>
              <a:t>ohmic</a:t>
            </a:r>
            <a:r>
              <a:rPr lang="en-US" baseline="0" dirty="0"/>
              <a:t> power losses but made the design much simpler. </a:t>
            </a:r>
          </a:p>
          <a:p>
            <a:r>
              <a:rPr lang="en-US" baseline="0" dirty="0"/>
              <a:t>The vacuum pipe had a radius of 2.27mm which allowed us to target a resonant frequency of 160GHz. </a:t>
            </a:r>
          </a:p>
          <a:p>
            <a:r>
              <a:rPr lang="en-US" baseline="0" dirty="0"/>
              <a:t>It should also be mentioned that our </a:t>
            </a:r>
            <a:r>
              <a:rPr lang="en-US" baseline="0" dirty="0" err="1"/>
              <a:t>photoinjector</a:t>
            </a:r>
            <a:r>
              <a:rPr lang="en-US" baseline="0" dirty="0"/>
              <a:t> is compatible with advanced photocathode designs, which can give the flexibility to use laser shaping while still creating high charge beams. </a:t>
            </a:r>
          </a:p>
          <a:p>
            <a:r>
              <a:rPr lang="en-US" baseline="0" dirty="0"/>
              <a:t>In fact we tested photocathodes from Cornell with this THz FEL setup. </a:t>
            </a:r>
          </a:p>
          <a:p>
            <a:endParaRPr lang="en-US" baseline="0" dirty="0"/>
          </a:p>
        </p:txBody>
      </p:sp>
      <p:sp>
        <p:nvSpPr>
          <p:cNvPr id="4" name="Slide Number Placeholder 3"/>
          <p:cNvSpPr>
            <a:spLocks noGrp="1"/>
          </p:cNvSpPr>
          <p:nvPr>
            <p:ph type="sldNum" sz="quarter" idx="10"/>
          </p:nvPr>
        </p:nvSpPr>
        <p:spPr/>
        <p:txBody>
          <a:bodyPr/>
          <a:lstStyle/>
          <a:p>
            <a:fld id="{57B8B67B-6986-4C4D-9BFF-F0FAE7240B0F}" type="slidenum">
              <a:rPr lang="en-US" smtClean="0"/>
              <a:t>8</a:t>
            </a:fld>
            <a:endParaRPr lang="en-US"/>
          </a:p>
        </p:txBody>
      </p:sp>
    </p:spTree>
    <p:extLst>
      <p:ext uri="{BB962C8B-B14F-4D97-AF65-F5344CB8AC3E}">
        <p14:creationId xmlns:p14="http://schemas.microsoft.com/office/powerpoint/2010/main" val="367069707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100" dirty="0"/>
              <a:t>Tuning the body of the undulator</a:t>
            </a:r>
            <a:r>
              <a:rPr lang="en-US" sz="1100" baseline="0" dirty="0"/>
              <a:t> to minimize slippage between the electrons and radiation. </a:t>
            </a:r>
            <a:endParaRPr lang="en-US" sz="1100" dirty="0"/>
          </a:p>
        </p:txBody>
      </p:sp>
      <p:sp>
        <p:nvSpPr>
          <p:cNvPr id="4" name="Slide Number Placeholder 3"/>
          <p:cNvSpPr>
            <a:spLocks noGrp="1"/>
          </p:cNvSpPr>
          <p:nvPr>
            <p:ph type="sldNum" sz="quarter" idx="10"/>
          </p:nvPr>
        </p:nvSpPr>
        <p:spPr/>
        <p:txBody>
          <a:bodyPr/>
          <a:lstStyle/>
          <a:p>
            <a:fld id="{57B8B67B-6986-4C4D-9BFF-F0FAE7240B0F}" type="slidenum">
              <a:rPr lang="en-US" smtClean="0"/>
              <a:t>10</a:t>
            </a:fld>
            <a:endParaRPr lang="en-US"/>
          </a:p>
        </p:txBody>
      </p:sp>
    </p:spTree>
    <p:extLst>
      <p:ext uri="{BB962C8B-B14F-4D97-AF65-F5344CB8AC3E}">
        <p14:creationId xmlns:p14="http://schemas.microsoft.com/office/powerpoint/2010/main" val="3200271211"/>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Picture</a:t>
            </a:r>
            <a:r>
              <a:rPr lang="en-US" baseline="0" dirty="0"/>
              <a:t> for GPTFEL?</a:t>
            </a:r>
            <a:endParaRPr lang="en-US" dirty="0"/>
          </a:p>
        </p:txBody>
      </p:sp>
      <p:sp>
        <p:nvSpPr>
          <p:cNvPr id="4" name="Slide Number Placeholder 3"/>
          <p:cNvSpPr>
            <a:spLocks noGrp="1"/>
          </p:cNvSpPr>
          <p:nvPr>
            <p:ph type="sldNum" sz="quarter" idx="10"/>
          </p:nvPr>
        </p:nvSpPr>
        <p:spPr/>
        <p:txBody>
          <a:bodyPr/>
          <a:lstStyle/>
          <a:p>
            <a:fld id="{57B8B67B-6986-4C4D-9BFF-F0FAE7240B0F}" type="slidenum">
              <a:rPr lang="en-US" smtClean="0"/>
              <a:t>11</a:t>
            </a:fld>
            <a:endParaRPr lang="en-US"/>
          </a:p>
        </p:txBody>
      </p:sp>
    </p:spTree>
    <p:extLst>
      <p:ext uri="{BB962C8B-B14F-4D97-AF65-F5344CB8AC3E}">
        <p14:creationId xmlns:p14="http://schemas.microsoft.com/office/powerpoint/2010/main" val="198083470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In</a:t>
            </a:r>
            <a:r>
              <a:rPr lang="en-US" baseline="0" dirty="0"/>
              <a:t> reality, we maximized the </a:t>
            </a:r>
            <a:r>
              <a:rPr lang="en-US" baseline="0" dirty="0" err="1"/>
              <a:t>linac</a:t>
            </a:r>
            <a:r>
              <a:rPr lang="en-US" baseline="0" dirty="0"/>
              <a:t> gradient and only adjusted phase. Didn’t achieve full compression at higher energy, but it also happens that high energy produces longer wavelength radiation such that the bunching factor remains essentially constant. </a:t>
            </a:r>
            <a:endParaRPr lang="en-US" dirty="0"/>
          </a:p>
        </p:txBody>
      </p:sp>
      <p:sp>
        <p:nvSpPr>
          <p:cNvPr id="4" name="Slide Number Placeholder 3"/>
          <p:cNvSpPr>
            <a:spLocks noGrp="1"/>
          </p:cNvSpPr>
          <p:nvPr>
            <p:ph type="sldNum" sz="quarter" idx="10"/>
          </p:nvPr>
        </p:nvSpPr>
        <p:spPr/>
        <p:txBody>
          <a:bodyPr/>
          <a:lstStyle/>
          <a:p>
            <a:fld id="{57B8B67B-6986-4C4D-9BFF-F0FAE7240B0F}" type="slidenum">
              <a:rPr lang="en-US" smtClean="0"/>
              <a:t>12</a:t>
            </a:fld>
            <a:endParaRPr lang="en-US"/>
          </a:p>
        </p:txBody>
      </p:sp>
    </p:spTree>
    <p:extLst>
      <p:ext uri="{BB962C8B-B14F-4D97-AF65-F5344CB8AC3E}">
        <p14:creationId xmlns:p14="http://schemas.microsoft.com/office/powerpoint/2010/main" val="290380027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userDrawn="1">
  <p:cSld name="Title Opener">
    <p:spTree>
      <p:nvGrpSpPr>
        <p:cNvPr id="1" name=""/>
        <p:cNvGrpSpPr/>
        <p:nvPr/>
      </p:nvGrpSpPr>
      <p:grpSpPr>
        <a:xfrm>
          <a:off x="0" y="0"/>
          <a:ext cx="0" cy="0"/>
          <a:chOff x="0" y="0"/>
          <a:chExt cx="0" cy="0"/>
        </a:xfrm>
      </p:grpSpPr>
      <p:sp>
        <p:nvSpPr>
          <p:cNvPr id="5" name="Header rule">
            <a:extLst>
              <a:ext uri="{FF2B5EF4-FFF2-40B4-BE49-F238E27FC236}">
                <a16:creationId xmlns:a16="http://schemas.microsoft.com/office/drawing/2014/main" id="{198C97F7-A4B7-A44F-8837-702C9EA03268}"/>
              </a:ext>
            </a:extLst>
          </p:cNvPr>
          <p:cNvSpPr/>
          <p:nvPr userDrawn="1"/>
        </p:nvSpPr>
        <p:spPr>
          <a:xfrm>
            <a:off x="640080" y="3017520"/>
            <a:ext cx="7772400" cy="36576"/>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sp>
        <p:nvSpPr>
          <p:cNvPr id="6" name="Header rule">
            <a:extLst>
              <a:ext uri="{FF2B5EF4-FFF2-40B4-BE49-F238E27FC236}">
                <a16:creationId xmlns:a16="http://schemas.microsoft.com/office/drawing/2014/main" id="{597315B1-292E-3D41-AFF6-A072259E441C}"/>
              </a:ext>
            </a:extLst>
          </p:cNvPr>
          <p:cNvSpPr/>
          <p:nvPr userDrawn="1"/>
        </p:nvSpPr>
        <p:spPr>
          <a:xfrm>
            <a:off x="640080" y="1828800"/>
            <a:ext cx="7772400" cy="36576"/>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sp>
        <p:nvSpPr>
          <p:cNvPr id="9" name="Content Placeholder 4">
            <a:extLst>
              <a:ext uri="{FF2B5EF4-FFF2-40B4-BE49-F238E27FC236}">
                <a16:creationId xmlns:a16="http://schemas.microsoft.com/office/drawing/2014/main" id="{51842526-596D-444C-831F-EDD586E710D2}"/>
              </a:ext>
            </a:extLst>
          </p:cNvPr>
          <p:cNvSpPr>
            <a:spLocks noGrp="1"/>
          </p:cNvSpPr>
          <p:nvPr>
            <p:ph sz="quarter" idx="23" hasCustomPrompt="1"/>
          </p:nvPr>
        </p:nvSpPr>
        <p:spPr>
          <a:xfrm>
            <a:off x="640078" y="4480560"/>
            <a:ext cx="1188720" cy="167097"/>
          </a:xfrm>
          <a:prstGeom prst="rect">
            <a:avLst/>
          </a:prstGeom>
        </p:spPr>
        <p:txBody>
          <a:bodyPr wrap="none" lIns="9144" tIns="0" rIns="0" bIns="0" anchor="b" anchorCtr="0">
            <a:spAutoFit/>
          </a:bodyPr>
          <a:lstStyle>
            <a:lvl1pPr marL="0" indent="0">
              <a:buNone/>
              <a:defRPr sz="1200">
                <a:solidFill>
                  <a:schemeClr val="bg1"/>
                </a:solidFill>
              </a:defRPr>
            </a:lvl1pPr>
          </a:lstStyle>
          <a:p>
            <a:r>
              <a:rPr lang="en-US" dirty="0"/>
              <a:t>Presenter Name</a:t>
            </a:r>
          </a:p>
        </p:txBody>
      </p:sp>
      <p:sp>
        <p:nvSpPr>
          <p:cNvPr id="10" name="Content Placeholder 4">
            <a:extLst>
              <a:ext uri="{FF2B5EF4-FFF2-40B4-BE49-F238E27FC236}">
                <a16:creationId xmlns:a16="http://schemas.microsoft.com/office/drawing/2014/main" id="{7614E81D-36BE-0843-8E17-35D959F5ADC3}"/>
              </a:ext>
            </a:extLst>
          </p:cNvPr>
          <p:cNvSpPr>
            <a:spLocks noGrp="1"/>
          </p:cNvSpPr>
          <p:nvPr>
            <p:ph sz="quarter" idx="24" hasCustomPrompt="1"/>
          </p:nvPr>
        </p:nvSpPr>
        <p:spPr>
          <a:xfrm>
            <a:off x="640078" y="4663440"/>
            <a:ext cx="1624612" cy="167097"/>
          </a:xfrm>
          <a:prstGeom prst="rect">
            <a:avLst/>
          </a:prstGeom>
        </p:spPr>
        <p:txBody>
          <a:bodyPr wrap="none" lIns="9144" tIns="0" rIns="0" bIns="0" anchor="b" anchorCtr="0">
            <a:spAutoFit/>
          </a:bodyPr>
          <a:lstStyle>
            <a:lvl1pPr marL="0" indent="0">
              <a:buNone/>
              <a:defRPr sz="1200">
                <a:solidFill>
                  <a:schemeClr val="bg1"/>
                </a:solidFill>
              </a:defRPr>
            </a:lvl1pPr>
          </a:lstStyle>
          <a:p>
            <a:r>
              <a:rPr lang="en-US" dirty="0"/>
              <a:t>Title, Department Name</a:t>
            </a:r>
          </a:p>
        </p:txBody>
      </p:sp>
      <p:sp>
        <p:nvSpPr>
          <p:cNvPr id="11" name="Text Placeholder 5">
            <a:extLst>
              <a:ext uri="{FF2B5EF4-FFF2-40B4-BE49-F238E27FC236}">
                <a16:creationId xmlns:a16="http://schemas.microsoft.com/office/drawing/2014/main" id="{F1570365-4D0D-EC45-BEDD-AB605BCD2DE9}"/>
              </a:ext>
            </a:extLst>
          </p:cNvPr>
          <p:cNvSpPr>
            <a:spLocks noGrp="1"/>
          </p:cNvSpPr>
          <p:nvPr>
            <p:ph type="body" sz="quarter" idx="25" hasCustomPrompt="1"/>
          </p:nvPr>
        </p:nvSpPr>
        <p:spPr>
          <a:xfrm>
            <a:off x="640080" y="1645920"/>
            <a:ext cx="3383280" cy="91440"/>
          </a:xfrm>
          <a:prstGeom prst="rect">
            <a:avLst/>
          </a:prstGeom>
        </p:spPr>
        <p:txBody>
          <a:bodyPr wrap="none" lIns="18288" tIns="0" rIns="0" bIns="0">
            <a:spAutoFit/>
          </a:bodyPr>
          <a:lstStyle>
            <a:lvl1pPr marL="0" indent="0">
              <a:buNone/>
              <a:defRPr sz="800" cap="all" baseline="0">
                <a:latin typeface="+mn-lt"/>
              </a:defRPr>
            </a:lvl1pPr>
            <a:lvl2pPr marL="0" indent="0">
              <a:buFont typeface="Arial" panose="020B0604020202020204" pitchFamily="34" charset="0"/>
              <a:buNone/>
              <a:defRPr sz="800">
                <a:latin typeface="+mn-lt"/>
              </a:defRPr>
            </a:lvl2pPr>
            <a:lvl3pPr marL="363474" indent="0">
              <a:buNone/>
              <a:defRPr sz="800">
                <a:latin typeface="+mn-lt"/>
              </a:defRPr>
            </a:lvl3pPr>
            <a:lvl4pPr marL="0" indent="0">
              <a:buNone/>
              <a:defRPr sz="800">
                <a:latin typeface="+mn-lt"/>
              </a:defRPr>
            </a:lvl4pPr>
            <a:lvl5pPr marL="0" indent="0">
              <a:buNone/>
              <a:defRPr sz="800">
                <a:latin typeface="+mn-lt"/>
              </a:defRPr>
            </a:lvl5pPr>
          </a:lstStyle>
          <a:p>
            <a:pPr lvl="0"/>
            <a:r>
              <a:rPr lang="en-US" dirty="0"/>
              <a:t>JOB # GOES HERE [REMOVE FOR LIVE AUDIENCE PRESENTATION]</a:t>
            </a:r>
          </a:p>
        </p:txBody>
      </p:sp>
      <p:sp>
        <p:nvSpPr>
          <p:cNvPr id="3" name="Picture Placeholder 2">
            <a:extLst>
              <a:ext uri="{FF2B5EF4-FFF2-40B4-BE49-F238E27FC236}">
                <a16:creationId xmlns:a16="http://schemas.microsoft.com/office/drawing/2014/main" id="{7AAAB01A-F2BD-C546-A22D-F1FB2E43F306}"/>
              </a:ext>
            </a:extLst>
          </p:cNvPr>
          <p:cNvSpPr>
            <a:spLocks noGrp="1"/>
          </p:cNvSpPr>
          <p:nvPr>
            <p:ph type="pic" sz="quarter" idx="27" hasCustomPrompt="1"/>
          </p:nvPr>
        </p:nvSpPr>
        <p:spPr>
          <a:xfrm>
            <a:off x="640079" y="442002"/>
            <a:ext cx="5759450" cy="370101"/>
          </a:xfrm>
          <a:prstGeom prst="rect">
            <a:avLst/>
          </a:prstGeom>
        </p:spPr>
        <p:txBody>
          <a:bodyPr/>
          <a:lstStyle>
            <a:lvl1pPr marL="0" indent="0">
              <a:buNone/>
              <a:defRPr sz="1000"/>
            </a:lvl1pPr>
          </a:lstStyle>
          <a:p>
            <a:r>
              <a:rPr lang="en-US" dirty="0"/>
              <a:t>Click the icon to insert the </a:t>
            </a:r>
            <a:r>
              <a:rPr lang="en-US" dirty="0" err="1"/>
              <a:t>Uxd-Wht</a:t>
            </a:r>
            <a:r>
              <a:rPr lang="en-US" dirty="0"/>
              <a:t> or Unboxed-</a:t>
            </a:r>
            <a:r>
              <a:rPr lang="en-US" dirty="0" err="1"/>
              <a:t>WhiteType</a:t>
            </a:r>
            <a:r>
              <a:rPr lang="en-US" dirty="0"/>
              <a:t>, </a:t>
            </a:r>
            <a:r>
              <a:rPr lang="en-US" dirty="0" err="1"/>
              <a:t>svg</a:t>
            </a:r>
            <a:r>
              <a:rPr lang="en-US" dirty="0"/>
              <a:t> or </a:t>
            </a:r>
            <a:r>
              <a:rPr lang="en-US" dirty="0" err="1"/>
              <a:t>png</a:t>
            </a:r>
            <a:r>
              <a:rPr lang="en-US" dirty="0"/>
              <a:t> format version of your department logo. Follow yellow instructions.</a:t>
            </a:r>
          </a:p>
        </p:txBody>
      </p:sp>
      <p:sp>
        <p:nvSpPr>
          <p:cNvPr id="12" name="Text Placeholder 11">
            <a:extLst>
              <a:ext uri="{FF2B5EF4-FFF2-40B4-BE49-F238E27FC236}">
                <a16:creationId xmlns:a16="http://schemas.microsoft.com/office/drawing/2014/main" id="{3A81CB59-8C90-4649-A0B9-F64FBDA65623}"/>
              </a:ext>
            </a:extLst>
          </p:cNvPr>
          <p:cNvSpPr>
            <a:spLocks noGrp="1"/>
          </p:cNvSpPr>
          <p:nvPr>
            <p:ph type="body" sz="quarter" idx="28" hasCustomPrompt="1"/>
          </p:nvPr>
        </p:nvSpPr>
        <p:spPr>
          <a:xfrm>
            <a:off x="3110248" y="3239110"/>
            <a:ext cx="5867974" cy="343412"/>
          </a:xfrm>
          <a:prstGeom prst="rect">
            <a:avLst/>
          </a:prstGeom>
          <a:noFill/>
        </p:spPr>
        <p:txBody>
          <a:bodyPr lIns="91440" tIns="45720" rIns="91440" bIns="45720"/>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000">
                <a:solidFill>
                  <a:srgbClr val="FFFF00"/>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1. GUIDES – To make sure guides are visible, inside the View ribbon, click the Guides checkbox. </a:t>
            </a:r>
            <a:r>
              <a:rPr lang="en-US"/>
              <a:t>Then click the icon inside the picture frame to add your logo.</a:t>
            </a:r>
            <a:endParaRPr lang="en-US" dirty="0"/>
          </a:p>
        </p:txBody>
      </p:sp>
      <p:sp>
        <p:nvSpPr>
          <p:cNvPr id="16" name="Text Placeholder 11">
            <a:extLst>
              <a:ext uri="{FF2B5EF4-FFF2-40B4-BE49-F238E27FC236}">
                <a16:creationId xmlns:a16="http://schemas.microsoft.com/office/drawing/2014/main" id="{27040403-9017-284E-A963-BB40D99A6B1B}"/>
              </a:ext>
            </a:extLst>
          </p:cNvPr>
          <p:cNvSpPr>
            <a:spLocks noGrp="1"/>
          </p:cNvSpPr>
          <p:nvPr>
            <p:ph type="body" sz="quarter" idx="29" hasCustomPrompt="1"/>
          </p:nvPr>
        </p:nvSpPr>
        <p:spPr>
          <a:xfrm>
            <a:off x="3509494" y="3642860"/>
            <a:ext cx="5468728" cy="364668"/>
          </a:xfrm>
          <a:prstGeom prst="rect">
            <a:avLst/>
          </a:prstGeom>
          <a:noFill/>
        </p:spPr>
        <p:txBody>
          <a:bodyPr lIns="91440" tIns="45720" rIns="91440" bIns="45720"/>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000">
                <a:solidFill>
                  <a:srgbClr val="FFFF00"/>
                </a:solidFill>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dirty="0"/>
              <a:t>2. QUALITY – For the sharpest image, we recommend selecting your logo from the </a:t>
            </a:r>
            <a:r>
              <a:rPr lang="en-US" dirty="0" err="1"/>
              <a:t>svg</a:t>
            </a:r>
            <a:r>
              <a:rPr lang="en-US" dirty="0"/>
              <a:t> folder. Insert the </a:t>
            </a:r>
            <a:r>
              <a:rPr lang="en-US" dirty="0" err="1"/>
              <a:t>Uxd-Wht</a:t>
            </a:r>
            <a:r>
              <a:rPr lang="en-US" dirty="0"/>
              <a:t> or Unboxed-</a:t>
            </a:r>
            <a:r>
              <a:rPr lang="en-US" dirty="0" err="1"/>
              <a:t>WhiteType</a:t>
            </a:r>
            <a:r>
              <a:rPr lang="en-US" dirty="0"/>
              <a:t> version. Your logo will appear in the picture frame. </a:t>
            </a:r>
          </a:p>
        </p:txBody>
      </p:sp>
      <p:sp>
        <p:nvSpPr>
          <p:cNvPr id="18" name="Text Placeholder 11">
            <a:extLst>
              <a:ext uri="{FF2B5EF4-FFF2-40B4-BE49-F238E27FC236}">
                <a16:creationId xmlns:a16="http://schemas.microsoft.com/office/drawing/2014/main" id="{4B946D04-E796-4B4C-BA49-32A74CF316D8}"/>
              </a:ext>
            </a:extLst>
          </p:cNvPr>
          <p:cNvSpPr>
            <a:spLocks noGrp="1"/>
          </p:cNvSpPr>
          <p:nvPr>
            <p:ph type="body" sz="quarter" idx="30" hasCustomPrompt="1"/>
          </p:nvPr>
        </p:nvSpPr>
        <p:spPr>
          <a:xfrm>
            <a:off x="3509494" y="4050407"/>
            <a:ext cx="5468728" cy="735906"/>
          </a:xfrm>
          <a:prstGeom prst="rect">
            <a:avLst/>
          </a:prstGeom>
          <a:noFill/>
        </p:spPr>
        <p:txBody>
          <a:bodyPr lIns="91440" tIns="45720" rIns="91440" bIns="45720"/>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000">
                <a:solidFill>
                  <a:srgbClr val="FFFF00"/>
                </a:solidFill>
              </a:defRPr>
            </a:lvl1pPr>
          </a:lstStyle>
          <a:p>
            <a:pPr lvl="0"/>
            <a:r>
              <a:rPr lang="en-US" dirty="0"/>
              <a:t>3. SCALE – With the picture frame selected, inside the Graphic Format ribbon, click the Format Pane. Click the Size and Properties icon and open the Size section. Make sure the boxes for Lock aspect ratio and Relative to original picture size are checked. Click the RESET button to resize the logo in the frame. Continue resizing using the scaling arrows if necessary. The UCLA logo letters should match up with the top and bottom guides.</a:t>
            </a:r>
          </a:p>
        </p:txBody>
      </p:sp>
      <p:sp>
        <p:nvSpPr>
          <p:cNvPr id="19" name="Text Placeholder 11">
            <a:extLst>
              <a:ext uri="{FF2B5EF4-FFF2-40B4-BE49-F238E27FC236}">
                <a16:creationId xmlns:a16="http://schemas.microsoft.com/office/drawing/2014/main" id="{68E45B7A-8408-374F-A2DC-0F4F9C754E45}"/>
              </a:ext>
            </a:extLst>
          </p:cNvPr>
          <p:cNvSpPr>
            <a:spLocks noGrp="1"/>
          </p:cNvSpPr>
          <p:nvPr>
            <p:ph type="body" sz="quarter" idx="31" hasCustomPrompt="1"/>
          </p:nvPr>
        </p:nvSpPr>
        <p:spPr>
          <a:xfrm>
            <a:off x="3509494" y="4842153"/>
            <a:ext cx="5468728" cy="228205"/>
          </a:xfrm>
          <a:prstGeom prst="rect">
            <a:avLst/>
          </a:prstGeom>
          <a:noFill/>
        </p:spPr>
        <p:txBody>
          <a:bodyPr lIns="91440" tIns="45720" rIns="91440" bIns="45720"/>
          <a:lstStyle>
            <a:lvl1pPr marL="0" marR="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sz="1000">
                <a:solidFill>
                  <a:srgbClr val="FFFF00"/>
                </a:solidFill>
              </a:defRPr>
            </a:lvl1pPr>
          </a:lstStyle>
          <a:p>
            <a:pPr lvl="0"/>
            <a:r>
              <a:rPr lang="en-US" dirty="0"/>
              <a:t>4. POSITION – Align the UCLA logo letters to meet the left guide. </a:t>
            </a:r>
          </a:p>
        </p:txBody>
      </p:sp>
      <p:sp>
        <p:nvSpPr>
          <p:cNvPr id="13" name="Text Placeholder 12">
            <a:extLst>
              <a:ext uri="{FF2B5EF4-FFF2-40B4-BE49-F238E27FC236}">
                <a16:creationId xmlns:a16="http://schemas.microsoft.com/office/drawing/2014/main" id="{4845E9B1-083C-B34E-AC7C-964685DBFAAB}"/>
              </a:ext>
            </a:extLst>
          </p:cNvPr>
          <p:cNvSpPr>
            <a:spLocks noGrp="1"/>
          </p:cNvSpPr>
          <p:nvPr>
            <p:ph type="body" sz="quarter" idx="32" hasCustomPrompt="1"/>
          </p:nvPr>
        </p:nvSpPr>
        <p:spPr>
          <a:xfrm>
            <a:off x="640080" y="1892807"/>
            <a:ext cx="7772400" cy="1106424"/>
          </a:xfrm>
          <a:prstGeom prst="rect">
            <a:avLst/>
          </a:prstGeom>
        </p:spPr>
        <p:txBody>
          <a:bodyPr lIns="0" tIns="0" rIns="0" bIns="0" anchor="ctr" anchorCtr="0"/>
          <a:lstStyle>
            <a:lvl1pPr marL="0" indent="0">
              <a:buNone/>
              <a:defRPr sz="3600" b="1"/>
            </a:lvl1pPr>
            <a:lvl2pPr marL="342900" indent="0">
              <a:buNone/>
              <a:defRPr sz="3600" b="1"/>
            </a:lvl2pPr>
            <a:lvl3pPr marL="685800" indent="0">
              <a:buNone/>
              <a:defRPr sz="3600" b="1"/>
            </a:lvl3pPr>
            <a:lvl4pPr marL="1028700" indent="0">
              <a:buNone/>
              <a:defRPr sz="3600" b="1"/>
            </a:lvl4pPr>
            <a:lvl5pPr marL="1371600" indent="0">
              <a:buNone/>
              <a:defRPr sz="3600" b="1"/>
            </a:lvl5pPr>
          </a:lstStyle>
          <a:p>
            <a:pPr lvl="0"/>
            <a:r>
              <a:rPr lang="en-US" dirty="0"/>
              <a:t>Presentation Opener</a:t>
            </a:r>
          </a:p>
          <a:p>
            <a:pPr lvl="0"/>
            <a:r>
              <a:rPr lang="en-US" dirty="0"/>
              <a:t>Title Goes Here</a:t>
            </a:r>
          </a:p>
        </p:txBody>
      </p:sp>
    </p:spTree>
    <p:extLst>
      <p:ext uri="{BB962C8B-B14F-4D97-AF65-F5344CB8AC3E}">
        <p14:creationId xmlns:p14="http://schemas.microsoft.com/office/powerpoint/2010/main" val="3577556916"/>
      </p:ext>
    </p:extLst>
  </p:cSld>
  <p:clrMapOvr>
    <a:masterClrMapping/>
  </p:clrMapOvr>
  <p:extLst>
    <p:ext uri="{DCECCB84-F9BA-43D5-87BE-67443E8EF086}">
      <p15:sldGuideLst xmlns:p15="http://schemas.microsoft.com/office/powerpoint/2012/main">
        <p15:guide id="1" orient="horz" pos="444" userDrawn="1">
          <p15:clr>
            <a:srgbClr val="FBAE40"/>
          </p15:clr>
        </p15:guide>
        <p15:guide id="2" orient="horz" pos="276" userDrawn="1">
          <p15:clr>
            <a:srgbClr val="FBAE40"/>
          </p15:clr>
        </p15:guide>
        <p15:guide id="3" pos="408" userDrawn="1">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Header w/one image on Right">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C5558416-D4A5-2C4B-BFD9-97D61B9D22FA}" type="datetime4">
              <a:rPr lang="en-US" smtClean="0"/>
              <a:t>August 22, 2022</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421624" y="4754880"/>
            <a:ext cx="457200" cy="365760"/>
          </a:xfrm>
          <a:prstGeom prst="rect">
            <a:avLst/>
          </a:prstGeom>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640080" y="1828800"/>
            <a:ext cx="3840480" cy="1205209"/>
          </a:xfrm>
          <a:prstGeom prst="rect">
            <a:avLst/>
          </a:prstGeom>
        </p:spPr>
        <p:txBody>
          <a:bodyPr lIns="0" rIns="36576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640080" y="1463040"/>
            <a:ext cx="3840479" cy="219456"/>
          </a:xfrm>
          <a:prstGeom prst="rect">
            <a:avLst/>
          </a:prstGeom>
        </p:spPr>
        <p:txBody>
          <a:bodyPr lIns="0" rIns="365760"/>
          <a:lstStyle>
            <a:lvl1pPr marL="0" indent="0">
              <a:lnSpc>
                <a:spcPct val="100000"/>
              </a:lnSpc>
              <a:buFontTx/>
              <a:buNone/>
              <a:defRPr b="1" i="0" cap="all" baseline="0">
                <a:latin typeface="Helvetica" pitchFamily="2" charset="0"/>
              </a:defRPr>
            </a:lvl1pPr>
          </a:lstStyle>
          <a:p>
            <a:pPr lvl="0"/>
            <a:r>
              <a:rPr lang="en-US" dirty="0"/>
              <a:t>SUBHEAD</a:t>
            </a:r>
          </a:p>
        </p:txBody>
      </p:sp>
      <p:sp>
        <p:nvSpPr>
          <p:cNvPr id="3" name="Picture Placeholder 2">
            <a:extLst>
              <a:ext uri="{FF2B5EF4-FFF2-40B4-BE49-F238E27FC236}">
                <a16:creationId xmlns:a16="http://schemas.microsoft.com/office/drawing/2014/main" id="{3567B317-BBC9-8047-B52F-0FE9612A42BF}"/>
              </a:ext>
            </a:extLst>
          </p:cNvPr>
          <p:cNvSpPr>
            <a:spLocks noGrp="1"/>
          </p:cNvSpPr>
          <p:nvPr>
            <p:ph type="pic" sz="quarter" idx="22"/>
          </p:nvPr>
        </p:nvSpPr>
        <p:spPr>
          <a:xfrm>
            <a:off x="4480559" y="1463040"/>
            <a:ext cx="3931920" cy="3108960"/>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2" name="Title 1">
            <a:extLst>
              <a:ext uri="{FF2B5EF4-FFF2-40B4-BE49-F238E27FC236}">
                <a16:creationId xmlns:a16="http://schemas.microsoft.com/office/drawing/2014/main" id="{E9E129D3-DC40-9145-85FB-07D3D32FEFDC}"/>
              </a:ext>
            </a:extLst>
          </p:cNvPr>
          <p:cNvSpPr>
            <a:spLocks noGrp="1"/>
          </p:cNvSpPr>
          <p:nvPr>
            <p:ph type="title" hasCustomPrompt="1"/>
          </p:nvPr>
        </p:nvSpPr>
        <p:spPr/>
        <p:txBody>
          <a:bodyPr/>
          <a:lstStyle/>
          <a:p>
            <a:r>
              <a:rPr lang="en-US" dirty="0"/>
              <a:t>Header w/one image on right</a:t>
            </a:r>
          </a:p>
        </p:txBody>
      </p:sp>
    </p:spTree>
    <p:extLst>
      <p:ext uri="{BB962C8B-B14F-4D97-AF65-F5344CB8AC3E}">
        <p14:creationId xmlns:p14="http://schemas.microsoft.com/office/powerpoint/2010/main" val="3842881282"/>
      </p:ext>
    </p:extLst>
  </p:cSld>
  <p:clrMapOvr>
    <a:masterClrMapping/>
  </p:clrMapOvr>
  <p:extLst>
    <p:ext uri="{DCECCB84-F9BA-43D5-87BE-67443E8EF086}">
      <p15:sldGuideLst xmlns:p15="http://schemas.microsoft.com/office/powerpoint/2012/main"/>
    </p:ext>
  </p:extLst>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Header w/two images">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A44ACDD2-15F2-0B4C-A54B-A39030A6F076}" type="datetime4">
              <a:rPr lang="en-US" smtClean="0"/>
              <a:t>August 22, 2022</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421624" y="4754880"/>
            <a:ext cx="457200" cy="365760"/>
          </a:xfrm>
          <a:prstGeom prst="rect">
            <a:avLst/>
          </a:prstGeom>
        </p:spPr>
        <p:txBody>
          <a:bodyPr/>
          <a:lstStyle/>
          <a:p>
            <a:fld id="{B6238B5B-F19C-E947-A0BC-87BD7983F871}" type="slidenum">
              <a:rPr lang="en-US" smtClean="0"/>
              <a:pPr/>
              <a:t>‹#›</a:t>
            </a:fld>
            <a:endParaRPr lang="en-US" dirty="0"/>
          </a:p>
        </p:txBody>
      </p:sp>
      <p:sp>
        <p:nvSpPr>
          <p:cNvPr id="11" name="Picture Placeholder 2">
            <a:extLst>
              <a:ext uri="{FF2B5EF4-FFF2-40B4-BE49-F238E27FC236}">
                <a16:creationId xmlns:a16="http://schemas.microsoft.com/office/drawing/2014/main" id="{1DAC8BF1-9424-6B48-95ED-2528BCFCB126}"/>
              </a:ext>
            </a:extLst>
          </p:cNvPr>
          <p:cNvSpPr>
            <a:spLocks noGrp="1"/>
          </p:cNvSpPr>
          <p:nvPr>
            <p:ph type="pic" sz="quarter" idx="23"/>
          </p:nvPr>
        </p:nvSpPr>
        <p:spPr>
          <a:xfrm>
            <a:off x="639952" y="1463040"/>
            <a:ext cx="3749039" cy="2057400"/>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2" name="Text Placeholder 19">
            <a:extLst>
              <a:ext uri="{FF2B5EF4-FFF2-40B4-BE49-F238E27FC236}">
                <a16:creationId xmlns:a16="http://schemas.microsoft.com/office/drawing/2014/main" id="{1F4621DD-0EC3-7B40-9C5B-544E9945AB7E}"/>
              </a:ext>
            </a:extLst>
          </p:cNvPr>
          <p:cNvSpPr>
            <a:spLocks noGrp="1"/>
          </p:cNvSpPr>
          <p:nvPr>
            <p:ph type="body" sz="quarter" idx="28" hasCustomPrompt="1"/>
          </p:nvPr>
        </p:nvSpPr>
        <p:spPr>
          <a:xfrm>
            <a:off x="640080" y="3566160"/>
            <a:ext cx="3749039" cy="767454"/>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2" name="Title 1">
            <a:extLst>
              <a:ext uri="{FF2B5EF4-FFF2-40B4-BE49-F238E27FC236}">
                <a16:creationId xmlns:a16="http://schemas.microsoft.com/office/drawing/2014/main" id="{83A7ADB9-B0E1-624C-B3FB-2E094D93977F}"/>
              </a:ext>
            </a:extLst>
          </p:cNvPr>
          <p:cNvSpPr>
            <a:spLocks noGrp="1"/>
          </p:cNvSpPr>
          <p:nvPr>
            <p:ph type="title" hasCustomPrompt="1"/>
          </p:nvPr>
        </p:nvSpPr>
        <p:spPr/>
        <p:txBody>
          <a:bodyPr/>
          <a:lstStyle/>
          <a:p>
            <a:r>
              <a:rPr lang="en-US" dirty="0"/>
              <a:t>Header w/two images</a:t>
            </a:r>
          </a:p>
        </p:txBody>
      </p:sp>
      <p:sp>
        <p:nvSpPr>
          <p:cNvPr id="9" name="Picture Placeholder 2">
            <a:extLst>
              <a:ext uri="{FF2B5EF4-FFF2-40B4-BE49-F238E27FC236}">
                <a16:creationId xmlns:a16="http://schemas.microsoft.com/office/drawing/2014/main" id="{008D5794-D0A3-9A4A-8E55-31C816DBB18B}"/>
              </a:ext>
            </a:extLst>
          </p:cNvPr>
          <p:cNvSpPr>
            <a:spLocks noGrp="1"/>
          </p:cNvSpPr>
          <p:nvPr>
            <p:ph type="pic" sz="quarter" idx="29"/>
          </p:nvPr>
        </p:nvSpPr>
        <p:spPr>
          <a:xfrm>
            <a:off x="4666262" y="1466850"/>
            <a:ext cx="3749039" cy="2057400"/>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0" name="Text Placeholder 19">
            <a:extLst>
              <a:ext uri="{FF2B5EF4-FFF2-40B4-BE49-F238E27FC236}">
                <a16:creationId xmlns:a16="http://schemas.microsoft.com/office/drawing/2014/main" id="{ACEE43D6-E059-E04C-9FC3-7001F8E9216B}"/>
              </a:ext>
            </a:extLst>
          </p:cNvPr>
          <p:cNvSpPr>
            <a:spLocks noGrp="1"/>
          </p:cNvSpPr>
          <p:nvPr>
            <p:ph type="body" sz="quarter" idx="30" hasCustomPrompt="1"/>
          </p:nvPr>
        </p:nvSpPr>
        <p:spPr>
          <a:xfrm>
            <a:off x="4666390" y="3569970"/>
            <a:ext cx="3749039" cy="767454"/>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Tree>
    <p:extLst>
      <p:ext uri="{BB962C8B-B14F-4D97-AF65-F5344CB8AC3E}">
        <p14:creationId xmlns:p14="http://schemas.microsoft.com/office/powerpoint/2010/main" val="1095287017"/>
      </p:ext>
    </p:extLst>
  </p:cSld>
  <p:clrMapOvr>
    <a:masterClrMapping/>
  </p:clrMapOvr>
  <p:extLst>
    <p:ext uri="{DCECCB84-F9BA-43D5-87BE-67443E8EF086}">
      <p15:sldGuideLst xmlns:p15="http://schemas.microsoft.com/office/powerpoint/2012/main"/>
    </p:ext>
  </p:extLst>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Header w/three images">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D74E759E-4D0E-9441-BADB-21737C39DC67}" type="datetime4">
              <a:rPr lang="en-US" smtClean="0"/>
              <a:t>August 22, 2022</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421624" y="4754880"/>
            <a:ext cx="457200" cy="365760"/>
          </a:xfrm>
          <a:prstGeom prst="rect">
            <a:avLst/>
          </a:prstGeom>
        </p:spPr>
        <p:txBody>
          <a:bodyPr/>
          <a:lstStyle/>
          <a:p>
            <a:fld id="{B6238B5B-F19C-E947-A0BC-87BD7983F871}" type="slidenum">
              <a:rPr lang="en-US" smtClean="0"/>
              <a:pPr/>
              <a:t>‹#›</a:t>
            </a:fld>
            <a:endParaRPr lang="en-US" dirty="0"/>
          </a:p>
        </p:txBody>
      </p:sp>
      <p:sp>
        <p:nvSpPr>
          <p:cNvPr id="11" name="Picture Placeholder 2">
            <a:extLst>
              <a:ext uri="{FF2B5EF4-FFF2-40B4-BE49-F238E27FC236}">
                <a16:creationId xmlns:a16="http://schemas.microsoft.com/office/drawing/2014/main" id="{1DAC8BF1-9424-6B48-95ED-2528BCFCB126}"/>
              </a:ext>
            </a:extLst>
          </p:cNvPr>
          <p:cNvSpPr>
            <a:spLocks noGrp="1"/>
          </p:cNvSpPr>
          <p:nvPr>
            <p:ph type="pic" sz="quarter" idx="23"/>
          </p:nvPr>
        </p:nvSpPr>
        <p:spPr>
          <a:xfrm>
            <a:off x="639952" y="1463040"/>
            <a:ext cx="2468880" cy="2057400"/>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6" name="Text Placeholder 19">
            <a:extLst>
              <a:ext uri="{FF2B5EF4-FFF2-40B4-BE49-F238E27FC236}">
                <a16:creationId xmlns:a16="http://schemas.microsoft.com/office/drawing/2014/main" id="{D690DD6C-A294-D34A-8F02-8254600AA0CF}"/>
              </a:ext>
            </a:extLst>
          </p:cNvPr>
          <p:cNvSpPr>
            <a:spLocks noGrp="1"/>
          </p:cNvSpPr>
          <p:nvPr>
            <p:ph type="body" sz="quarter" idx="24" hasCustomPrompt="1"/>
          </p:nvPr>
        </p:nvSpPr>
        <p:spPr>
          <a:xfrm>
            <a:off x="5943600" y="3566160"/>
            <a:ext cx="2468880" cy="1005840"/>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17" name="Picture Placeholder 2">
            <a:extLst>
              <a:ext uri="{FF2B5EF4-FFF2-40B4-BE49-F238E27FC236}">
                <a16:creationId xmlns:a16="http://schemas.microsoft.com/office/drawing/2014/main" id="{4893D48C-9A05-6D48-AEBE-B035AC90CB7B}"/>
              </a:ext>
            </a:extLst>
          </p:cNvPr>
          <p:cNvSpPr>
            <a:spLocks noGrp="1"/>
          </p:cNvSpPr>
          <p:nvPr>
            <p:ph type="pic" sz="quarter" idx="25"/>
          </p:nvPr>
        </p:nvSpPr>
        <p:spPr>
          <a:xfrm>
            <a:off x="5943600" y="1463040"/>
            <a:ext cx="2468880" cy="2057400"/>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8" name="Text Placeholder 19">
            <a:extLst>
              <a:ext uri="{FF2B5EF4-FFF2-40B4-BE49-F238E27FC236}">
                <a16:creationId xmlns:a16="http://schemas.microsoft.com/office/drawing/2014/main" id="{8415C831-E177-844F-9712-8A40A7EF2C79}"/>
              </a:ext>
            </a:extLst>
          </p:cNvPr>
          <p:cNvSpPr>
            <a:spLocks noGrp="1"/>
          </p:cNvSpPr>
          <p:nvPr>
            <p:ph type="body" sz="quarter" idx="26" hasCustomPrompt="1"/>
          </p:nvPr>
        </p:nvSpPr>
        <p:spPr>
          <a:xfrm>
            <a:off x="3291840" y="3566160"/>
            <a:ext cx="2468880" cy="1005840"/>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19" name="Picture Placeholder 2">
            <a:extLst>
              <a:ext uri="{FF2B5EF4-FFF2-40B4-BE49-F238E27FC236}">
                <a16:creationId xmlns:a16="http://schemas.microsoft.com/office/drawing/2014/main" id="{2A52D487-6A99-CB44-ADDA-84E2583B5DE2}"/>
              </a:ext>
            </a:extLst>
          </p:cNvPr>
          <p:cNvSpPr>
            <a:spLocks noGrp="1"/>
          </p:cNvSpPr>
          <p:nvPr>
            <p:ph type="pic" sz="quarter" idx="27"/>
          </p:nvPr>
        </p:nvSpPr>
        <p:spPr>
          <a:xfrm>
            <a:off x="3291776" y="1463040"/>
            <a:ext cx="2468880" cy="2057400"/>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12" name="Text Placeholder 19">
            <a:extLst>
              <a:ext uri="{FF2B5EF4-FFF2-40B4-BE49-F238E27FC236}">
                <a16:creationId xmlns:a16="http://schemas.microsoft.com/office/drawing/2014/main" id="{1F4621DD-0EC3-7B40-9C5B-544E9945AB7E}"/>
              </a:ext>
            </a:extLst>
          </p:cNvPr>
          <p:cNvSpPr>
            <a:spLocks noGrp="1"/>
          </p:cNvSpPr>
          <p:nvPr>
            <p:ph type="body" sz="quarter" idx="28" hasCustomPrompt="1"/>
          </p:nvPr>
        </p:nvSpPr>
        <p:spPr>
          <a:xfrm>
            <a:off x="640080" y="3566158"/>
            <a:ext cx="2468880" cy="1005840"/>
          </a:xfrm>
          <a:prstGeom prst="rect">
            <a:avLst/>
          </a:prstGeom>
        </p:spPr>
        <p:txBody>
          <a:bodyPr lIns="0" tIns="182880" b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a:t>
            </a:r>
          </a:p>
        </p:txBody>
      </p:sp>
      <p:sp>
        <p:nvSpPr>
          <p:cNvPr id="2" name="Title 1">
            <a:extLst>
              <a:ext uri="{FF2B5EF4-FFF2-40B4-BE49-F238E27FC236}">
                <a16:creationId xmlns:a16="http://schemas.microsoft.com/office/drawing/2014/main" id="{83A7ADB9-B0E1-624C-B3FB-2E094D93977F}"/>
              </a:ext>
            </a:extLst>
          </p:cNvPr>
          <p:cNvSpPr>
            <a:spLocks noGrp="1"/>
          </p:cNvSpPr>
          <p:nvPr>
            <p:ph type="title" hasCustomPrompt="1"/>
          </p:nvPr>
        </p:nvSpPr>
        <p:spPr/>
        <p:txBody>
          <a:bodyPr/>
          <a:lstStyle/>
          <a:p>
            <a:r>
              <a:rPr lang="en-US" dirty="0"/>
              <a:t>Header w/three images</a:t>
            </a:r>
          </a:p>
        </p:txBody>
      </p:sp>
    </p:spTree>
    <p:extLst>
      <p:ext uri="{BB962C8B-B14F-4D97-AF65-F5344CB8AC3E}">
        <p14:creationId xmlns:p14="http://schemas.microsoft.com/office/powerpoint/2010/main" val="4033689449"/>
      </p:ext>
    </p:extLst>
  </p:cSld>
  <p:clrMapOvr>
    <a:masterClrMapping/>
  </p:clrMapOvr>
  <p:extLst>
    <p:ext uri="{DCECCB84-F9BA-43D5-87BE-67443E8EF086}">
      <p15:sldGuideLst xmlns:p15="http://schemas.microsoft.com/office/powerpoint/2012/main"/>
    </p:ext>
  </p:extLs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Header/wide image">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E17783BE-84C8-5042-BA6A-13AB4BD0036C}" type="datetime4">
              <a:rPr lang="en-US" smtClean="0"/>
              <a:t>August 22, 2022</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421624" y="4754880"/>
            <a:ext cx="457200" cy="365760"/>
          </a:xfrm>
          <a:prstGeom prst="rect">
            <a:avLst/>
          </a:prstGeom>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640080" y="3931920"/>
            <a:ext cx="7772400" cy="640080"/>
          </a:xfrm>
          <a:prstGeom prst="rect">
            <a:avLst/>
          </a:prstGeom>
        </p:spPr>
        <p:txBody>
          <a:bodyPr lIns="0" tIns="18288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a:t>
            </a:r>
          </a:p>
        </p:txBody>
      </p:sp>
      <p:sp>
        <p:nvSpPr>
          <p:cNvPr id="11" name="Picture Placeholder 2">
            <a:extLst>
              <a:ext uri="{FF2B5EF4-FFF2-40B4-BE49-F238E27FC236}">
                <a16:creationId xmlns:a16="http://schemas.microsoft.com/office/drawing/2014/main" id="{1DAC8BF1-9424-6B48-95ED-2528BCFCB126}"/>
              </a:ext>
            </a:extLst>
          </p:cNvPr>
          <p:cNvSpPr>
            <a:spLocks noGrp="1"/>
          </p:cNvSpPr>
          <p:nvPr>
            <p:ph type="pic" sz="quarter" idx="23"/>
          </p:nvPr>
        </p:nvSpPr>
        <p:spPr>
          <a:xfrm>
            <a:off x="640080" y="1463040"/>
            <a:ext cx="7772400" cy="2423160"/>
          </a:xfrm>
          <a:prstGeom prst="rect">
            <a:avLst/>
          </a:prstGeom>
          <a:solidFill>
            <a:srgbClr val="DBE7F5"/>
          </a:solidFill>
        </p:spPr>
        <p:txBody>
          <a:bodyPr wrap="square" anchor="t" anchorCtr="1">
            <a:spAutoFit/>
          </a:bodyPr>
          <a:lstStyle>
            <a:lvl1pPr marL="0" indent="0" algn="ctr">
              <a:buFontTx/>
              <a:buNone/>
              <a:defRPr b="0" i="0">
                <a:solidFill>
                  <a:srgbClr val="898989"/>
                </a:solidFill>
                <a:latin typeface="Helvetica Regular" pitchFamily="2" charset="0"/>
              </a:defRPr>
            </a:lvl1pPr>
          </a:lstStyle>
          <a:p>
            <a:r>
              <a:rPr lang="en-US"/>
              <a:t>Click icon to add picture</a:t>
            </a:r>
            <a:endParaRPr lang="en-US" dirty="0"/>
          </a:p>
        </p:txBody>
      </p:sp>
      <p:sp>
        <p:nvSpPr>
          <p:cNvPr id="2" name="Title 1">
            <a:extLst>
              <a:ext uri="{FF2B5EF4-FFF2-40B4-BE49-F238E27FC236}">
                <a16:creationId xmlns:a16="http://schemas.microsoft.com/office/drawing/2014/main" id="{786BA509-2CC8-C04F-8CC6-05C0F1AD7FCC}"/>
              </a:ext>
            </a:extLst>
          </p:cNvPr>
          <p:cNvSpPr>
            <a:spLocks noGrp="1"/>
          </p:cNvSpPr>
          <p:nvPr>
            <p:ph type="title" hasCustomPrompt="1"/>
          </p:nvPr>
        </p:nvSpPr>
        <p:spPr/>
        <p:txBody>
          <a:bodyPr/>
          <a:lstStyle/>
          <a:p>
            <a:r>
              <a:rPr lang="en-US" dirty="0"/>
              <a:t>Header w/wide image</a:t>
            </a:r>
          </a:p>
        </p:txBody>
      </p:sp>
    </p:spTree>
    <p:extLst>
      <p:ext uri="{BB962C8B-B14F-4D97-AF65-F5344CB8AC3E}">
        <p14:creationId xmlns:p14="http://schemas.microsoft.com/office/powerpoint/2010/main" val="1479086795"/>
      </p:ext>
    </p:extLst>
  </p:cSld>
  <p:clrMapOvr>
    <a:masterClrMapping/>
  </p:clrMapOvr>
  <p:extLst>
    <p:ext uri="{DCECCB84-F9BA-43D5-87BE-67443E8EF086}">
      <p15:sldGuideLst xmlns:p15="http://schemas.microsoft.com/office/powerpoint/2012/main"/>
    </p:ext>
  </p:extLst>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Header w/video">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B7928292-3211-8341-A661-272FA150A3B9}" type="datetime4">
              <a:rPr lang="en-US" smtClean="0"/>
              <a:t>August 22, 2022</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421624" y="4754880"/>
            <a:ext cx="457200" cy="365760"/>
          </a:xfrm>
          <a:prstGeom prst="rect">
            <a:avLst/>
          </a:prstGeom>
        </p:spPr>
        <p:txBody>
          <a:bodyPr/>
          <a:lstStyle/>
          <a:p>
            <a:fld id="{B6238B5B-F19C-E947-A0BC-87BD7983F871}" type="slidenum">
              <a:rPr lang="en-US" smtClean="0"/>
              <a:pPr/>
              <a:t>‹#›</a:t>
            </a:fld>
            <a:endParaRPr lang="en-US" dirty="0"/>
          </a:p>
        </p:txBody>
      </p:sp>
      <p:sp>
        <p:nvSpPr>
          <p:cNvPr id="4" name="Media Placeholder 3">
            <a:extLst>
              <a:ext uri="{FF2B5EF4-FFF2-40B4-BE49-F238E27FC236}">
                <a16:creationId xmlns:a16="http://schemas.microsoft.com/office/drawing/2014/main" id="{EDEC991D-2A90-BD44-8865-BCD7365AA034}"/>
              </a:ext>
            </a:extLst>
          </p:cNvPr>
          <p:cNvSpPr>
            <a:spLocks noGrp="1"/>
          </p:cNvSpPr>
          <p:nvPr>
            <p:ph type="media" sz="quarter" idx="23"/>
          </p:nvPr>
        </p:nvSpPr>
        <p:spPr>
          <a:xfrm>
            <a:off x="1828800" y="1463040"/>
            <a:ext cx="5486400" cy="3108960"/>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media</a:t>
            </a:r>
            <a:endParaRPr lang="en-US" dirty="0"/>
          </a:p>
        </p:txBody>
      </p:sp>
      <p:sp>
        <p:nvSpPr>
          <p:cNvPr id="2" name="Title 1">
            <a:extLst>
              <a:ext uri="{FF2B5EF4-FFF2-40B4-BE49-F238E27FC236}">
                <a16:creationId xmlns:a16="http://schemas.microsoft.com/office/drawing/2014/main" id="{B215D343-E871-2D4D-89DF-1CBE83C41245}"/>
              </a:ext>
            </a:extLst>
          </p:cNvPr>
          <p:cNvSpPr>
            <a:spLocks noGrp="1"/>
          </p:cNvSpPr>
          <p:nvPr>
            <p:ph type="title" hasCustomPrompt="1"/>
          </p:nvPr>
        </p:nvSpPr>
        <p:spPr/>
        <p:txBody>
          <a:bodyPr/>
          <a:lstStyle/>
          <a:p>
            <a:r>
              <a:rPr lang="en-US" dirty="0"/>
              <a:t>Header w/video</a:t>
            </a:r>
          </a:p>
        </p:txBody>
      </p:sp>
    </p:spTree>
    <p:extLst>
      <p:ext uri="{BB962C8B-B14F-4D97-AF65-F5344CB8AC3E}">
        <p14:creationId xmlns:p14="http://schemas.microsoft.com/office/powerpoint/2010/main" val="2621145831"/>
      </p:ext>
    </p:extLst>
  </p:cSld>
  <p:clrMapOvr>
    <a:masterClrMapping/>
  </p:clrMapOvr>
  <p:extLst>
    <p:ext uri="{DCECCB84-F9BA-43D5-87BE-67443E8EF086}">
      <p15:sldGuideLst xmlns:p15="http://schemas.microsoft.com/office/powerpoint/2012/main"/>
    </p:ext>
  </p:extLst>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Header w/video and copy">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2E3DB65E-7C5A-1446-BA7B-47129C2A3344}" type="datetime4">
              <a:rPr lang="en-US" smtClean="0"/>
              <a:t>August 22, 2022</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421624" y="4754880"/>
            <a:ext cx="457200" cy="365760"/>
          </a:xfrm>
          <a:prstGeom prst="rect">
            <a:avLst/>
          </a:prstGeom>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5669280" y="1828799"/>
            <a:ext cx="2743200" cy="1005840"/>
          </a:xfrm>
          <a:prstGeom prst="rect">
            <a:avLst/>
          </a:prstGeom>
        </p:spPr>
        <p:txBody>
          <a:bodyPr lIns="365760" rIns="0"/>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5669280" y="1463040"/>
            <a:ext cx="2743200" cy="219456"/>
          </a:xfrm>
          <a:prstGeom prst="rect">
            <a:avLst/>
          </a:prstGeom>
        </p:spPr>
        <p:txBody>
          <a:bodyPr lIns="365760" rIns="0"/>
          <a:lstStyle>
            <a:lvl1pPr marL="0" indent="0">
              <a:lnSpc>
                <a:spcPct val="100000"/>
              </a:lnSpc>
              <a:buFontTx/>
              <a:buNone/>
              <a:defRPr b="1" i="0" cap="all" baseline="0">
                <a:latin typeface="Helvetica" pitchFamily="2" charset="0"/>
              </a:defRPr>
            </a:lvl1pPr>
          </a:lstStyle>
          <a:p>
            <a:pPr lvl="0"/>
            <a:r>
              <a:rPr lang="en-US" dirty="0"/>
              <a:t>SUBHEAD</a:t>
            </a:r>
          </a:p>
        </p:txBody>
      </p:sp>
      <p:sp>
        <p:nvSpPr>
          <p:cNvPr id="4" name="Media Placeholder 3">
            <a:extLst>
              <a:ext uri="{FF2B5EF4-FFF2-40B4-BE49-F238E27FC236}">
                <a16:creationId xmlns:a16="http://schemas.microsoft.com/office/drawing/2014/main" id="{EDEC991D-2A90-BD44-8865-BCD7365AA034}"/>
              </a:ext>
            </a:extLst>
          </p:cNvPr>
          <p:cNvSpPr>
            <a:spLocks noGrp="1"/>
          </p:cNvSpPr>
          <p:nvPr>
            <p:ph type="media" sz="quarter" idx="23"/>
          </p:nvPr>
        </p:nvSpPr>
        <p:spPr>
          <a:xfrm>
            <a:off x="640080" y="1463040"/>
            <a:ext cx="5029200" cy="2834640"/>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a:t>Click icon to add media</a:t>
            </a:r>
            <a:endParaRPr lang="en-US" dirty="0"/>
          </a:p>
        </p:txBody>
      </p:sp>
      <p:sp>
        <p:nvSpPr>
          <p:cNvPr id="2" name="Title 1">
            <a:extLst>
              <a:ext uri="{FF2B5EF4-FFF2-40B4-BE49-F238E27FC236}">
                <a16:creationId xmlns:a16="http://schemas.microsoft.com/office/drawing/2014/main" id="{B215D343-E871-2D4D-89DF-1CBE83C41245}"/>
              </a:ext>
            </a:extLst>
          </p:cNvPr>
          <p:cNvSpPr>
            <a:spLocks noGrp="1"/>
          </p:cNvSpPr>
          <p:nvPr>
            <p:ph type="title" hasCustomPrompt="1"/>
          </p:nvPr>
        </p:nvSpPr>
        <p:spPr/>
        <p:txBody>
          <a:bodyPr/>
          <a:lstStyle/>
          <a:p>
            <a:r>
              <a:rPr lang="en-US" dirty="0"/>
              <a:t>Header w/copy and video</a:t>
            </a:r>
          </a:p>
        </p:txBody>
      </p:sp>
    </p:spTree>
    <p:extLst>
      <p:ext uri="{BB962C8B-B14F-4D97-AF65-F5344CB8AC3E}">
        <p14:creationId xmlns:p14="http://schemas.microsoft.com/office/powerpoint/2010/main" val="4214685523"/>
      </p:ext>
    </p:extLst>
  </p:cSld>
  <p:clrMapOvr>
    <a:masterClrMapping/>
  </p:clrMapOvr>
  <p:extLst>
    <p:ext uri="{DCECCB84-F9BA-43D5-87BE-67443E8EF086}">
      <p15:sldGuideLst xmlns:p15="http://schemas.microsoft.com/office/powerpoint/2012/main"/>
    </p:ext>
  </p:extLst>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3" name="Date Placeholder 2">
            <a:extLst>
              <a:ext uri="{FF2B5EF4-FFF2-40B4-BE49-F238E27FC236}">
                <a16:creationId xmlns:a16="http://schemas.microsoft.com/office/drawing/2014/main" id="{A06D62F6-3250-0B4E-8B80-EB8A1F2E2910}"/>
              </a:ext>
            </a:extLst>
          </p:cNvPr>
          <p:cNvSpPr>
            <a:spLocks noGrp="1"/>
          </p:cNvSpPr>
          <p:nvPr>
            <p:ph type="dt" sz="half" idx="10"/>
          </p:nvPr>
        </p:nvSpPr>
        <p:spPr>
          <a:xfrm>
            <a:off x="4297680" y="4764024"/>
            <a:ext cx="2057400" cy="365760"/>
          </a:xfrm>
          <a:prstGeom prst="rect">
            <a:avLst/>
          </a:prstGeom>
        </p:spPr>
        <p:txBody>
          <a:bodyPr/>
          <a:lstStyle/>
          <a:p>
            <a:fld id="{5F005B25-F92E-F241-B3BB-D56013C8D83E}" type="datetime4">
              <a:rPr lang="en-US" smtClean="0"/>
              <a:t>August 22, 2022</a:t>
            </a:fld>
            <a:endParaRPr lang="en-US" dirty="0"/>
          </a:p>
        </p:txBody>
      </p:sp>
      <p:sp>
        <p:nvSpPr>
          <p:cNvPr id="4" name="Slide Number Placeholder 3">
            <a:extLst>
              <a:ext uri="{FF2B5EF4-FFF2-40B4-BE49-F238E27FC236}">
                <a16:creationId xmlns:a16="http://schemas.microsoft.com/office/drawing/2014/main" id="{88CDCE06-F426-2040-BA89-1305FE808600}"/>
              </a:ext>
            </a:extLst>
          </p:cNvPr>
          <p:cNvSpPr>
            <a:spLocks noGrp="1"/>
          </p:cNvSpPr>
          <p:nvPr>
            <p:ph type="sldNum" sz="quarter" idx="11"/>
          </p:nvPr>
        </p:nvSpPr>
        <p:spPr>
          <a:xfrm>
            <a:off x="8421624" y="4764024"/>
            <a:ext cx="457200" cy="365760"/>
          </a:xfrm>
          <a:prstGeom prst="rect">
            <a:avLst/>
          </a:prstGeom>
        </p:spPr>
        <p:txBody>
          <a:bodyPr wrap="square" anchor="t" anchorCtr="0"/>
          <a:lstStyle/>
          <a:p>
            <a:fld id="{B6238B5B-F19C-E947-A0BC-87BD7983F871}" type="slidenum">
              <a:rPr lang="en-US" smtClean="0"/>
              <a:pPr/>
              <a:t>‹#›</a:t>
            </a:fld>
            <a:endParaRPr lang="en-US" dirty="0"/>
          </a:p>
        </p:txBody>
      </p:sp>
      <p:sp>
        <p:nvSpPr>
          <p:cNvPr id="7" name="Text Placeholder 6">
            <a:extLst>
              <a:ext uri="{FF2B5EF4-FFF2-40B4-BE49-F238E27FC236}">
                <a16:creationId xmlns:a16="http://schemas.microsoft.com/office/drawing/2014/main" id="{DF103CBC-1586-8745-A34F-D741C41F2374}"/>
              </a:ext>
            </a:extLst>
          </p:cNvPr>
          <p:cNvSpPr>
            <a:spLocks noGrp="1"/>
          </p:cNvSpPr>
          <p:nvPr>
            <p:ph type="body" sz="quarter" idx="12" hasCustomPrompt="1"/>
          </p:nvPr>
        </p:nvSpPr>
        <p:spPr>
          <a:xfrm>
            <a:off x="1371600" y="1371600"/>
            <a:ext cx="6400800" cy="1665071"/>
          </a:xfrm>
          <a:prstGeom prst="rect">
            <a:avLst/>
          </a:prstGeom>
        </p:spPr>
        <p:txBody>
          <a:bodyPr lIns="0" tIns="0" rIns="0" bIns="0" anchor="ctr" anchorCtr="0">
            <a:spAutoFit/>
          </a:bodyPr>
          <a:lstStyle>
            <a:lvl1pPr marL="0" indent="0" algn="ctr">
              <a:buNone/>
              <a:defRPr sz="4000">
                <a:solidFill>
                  <a:schemeClr val="bg1"/>
                </a:solidFill>
              </a:defRPr>
            </a:lvl1pPr>
          </a:lstStyle>
          <a:p>
            <a:pPr lvl="0"/>
            <a:r>
              <a:rPr lang="en-US" dirty="0"/>
              <a:t>Lorem ipsum dolor sit </a:t>
            </a:r>
            <a:r>
              <a:rPr lang="en-US" dirty="0" err="1"/>
              <a:t>amet</a:t>
            </a:r>
            <a:r>
              <a:rPr lang="en-US" dirty="0"/>
              <a:t> ex </a:t>
            </a:r>
            <a:r>
              <a:rPr lang="en-US" dirty="0" err="1"/>
              <a:t>eum</a:t>
            </a:r>
            <a:r>
              <a:rPr lang="en-US" dirty="0"/>
              <a:t> </a:t>
            </a:r>
            <a:r>
              <a:rPr lang="en-US" dirty="0" err="1"/>
              <a:t>reque</a:t>
            </a:r>
            <a:r>
              <a:rPr lang="en-US" dirty="0"/>
              <a:t> </a:t>
            </a:r>
            <a:r>
              <a:rPr lang="en-US" dirty="0" err="1"/>
              <a:t>graece</a:t>
            </a:r>
            <a:r>
              <a:rPr lang="en-US" dirty="0"/>
              <a:t> </a:t>
            </a:r>
            <a:r>
              <a:rPr lang="en-US" dirty="0" err="1"/>
              <a:t>nam</a:t>
            </a:r>
            <a:r>
              <a:rPr lang="en-US" dirty="0"/>
              <a:t> </a:t>
            </a:r>
            <a:r>
              <a:rPr lang="en-US" dirty="0" err="1"/>
              <a:t>harum</a:t>
            </a:r>
            <a:r>
              <a:rPr lang="en-US" dirty="0"/>
              <a:t> </a:t>
            </a:r>
            <a:r>
              <a:rPr lang="en-US" dirty="0" err="1"/>
              <a:t>vonsequat</a:t>
            </a:r>
            <a:endParaRPr lang="en-US" dirty="0"/>
          </a:p>
        </p:txBody>
      </p:sp>
    </p:spTree>
    <p:extLst>
      <p:ext uri="{BB962C8B-B14F-4D97-AF65-F5344CB8AC3E}">
        <p14:creationId xmlns:p14="http://schemas.microsoft.com/office/powerpoint/2010/main" val="149154047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ection Divider">
    <p:spTree>
      <p:nvGrpSpPr>
        <p:cNvPr id="1" name=""/>
        <p:cNvGrpSpPr/>
        <p:nvPr/>
      </p:nvGrpSpPr>
      <p:grpSpPr>
        <a:xfrm>
          <a:off x="0" y="0"/>
          <a:ext cx="0" cy="0"/>
          <a:chOff x="0" y="0"/>
          <a:chExt cx="0" cy="0"/>
        </a:xfrm>
      </p:grpSpPr>
      <p:sp>
        <p:nvSpPr>
          <p:cNvPr id="3" name="Header rule">
            <a:extLst>
              <a:ext uri="{FF2B5EF4-FFF2-40B4-BE49-F238E27FC236}">
                <a16:creationId xmlns:a16="http://schemas.microsoft.com/office/drawing/2014/main" id="{7A6017F5-68B7-D944-A014-D63BB33FFFAF}"/>
              </a:ext>
            </a:extLst>
          </p:cNvPr>
          <p:cNvSpPr/>
          <p:nvPr userDrawn="1"/>
        </p:nvSpPr>
        <p:spPr>
          <a:xfrm>
            <a:off x="640080" y="2468880"/>
            <a:ext cx="7772400" cy="36576"/>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sp>
        <p:nvSpPr>
          <p:cNvPr id="4" name="TextBox 3">
            <a:extLst>
              <a:ext uri="{FF2B5EF4-FFF2-40B4-BE49-F238E27FC236}">
                <a16:creationId xmlns:a16="http://schemas.microsoft.com/office/drawing/2014/main" id="{95D8306F-5F87-7847-B58F-BCA4CBD4690B}"/>
              </a:ext>
            </a:extLst>
          </p:cNvPr>
          <p:cNvSpPr txBox="1"/>
          <p:nvPr userDrawn="1"/>
        </p:nvSpPr>
        <p:spPr>
          <a:xfrm>
            <a:off x="640080" y="1874520"/>
            <a:ext cx="7772400" cy="553998"/>
          </a:xfrm>
          <a:prstGeom prst="rect">
            <a:avLst/>
          </a:prstGeom>
          <a:noFill/>
        </p:spPr>
        <p:txBody>
          <a:bodyPr wrap="square" lIns="0" tIns="0" rIns="0" bIns="0" rtlCol="0" anchor="b" anchorCtr="0">
            <a:spAutoFit/>
          </a:bodyPr>
          <a:lstStyle/>
          <a:p>
            <a:r>
              <a:rPr lang="en-US" sz="3600" b="1" i="0" baseline="0" dirty="0">
                <a:solidFill>
                  <a:schemeClr val="bg1"/>
                </a:solidFill>
                <a:latin typeface="Helvetica" pitchFamily="2" charset="0"/>
              </a:rPr>
              <a:t>Section Divider</a:t>
            </a:r>
          </a:p>
        </p:txBody>
      </p:sp>
      <p:sp>
        <p:nvSpPr>
          <p:cNvPr id="5" name="Text Placeholder 3">
            <a:extLst>
              <a:ext uri="{FF2B5EF4-FFF2-40B4-BE49-F238E27FC236}">
                <a16:creationId xmlns:a16="http://schemas.microsoft.com/office/drawing/2014/main" id="{461EF51F-6AE7-6944-9BE5-D164F3B6239A}"/>
              </a:ext>
            </a:extLst>
          </p:cNvPr>
          <p:cNvSpPr>
            <a:spLocks noGrp="1"/>
          </p:cNvSpPr>
          <p:nvPr>
            <p:ph type="body" sz="quarter" idx="20" hasCustomPrompt="1"/>
          </p:nvPr>
        </p:nvSpPr>
        <p:spPr>
          <a:xfrm>
            <a:off x="640079" y="2651760"/>
            <a:ext cx="7772400" cy="222818"/>
          </a:xfrm>
          <a:prstGeom prst="rect">
            <a:avLst/>
          </a:prstGeom>
        </p:spPr>
        <p:txBody>
          <a:bodyPr lIns="0" tIns="0" rIns="0" bIns="0">
            <a:spAutoFit/>
          </a:bodyPr>
          <a:lstStyle>
            <a:lvl1pPr marL="0" indent="0">
              <a:buFontTx/>
              <a:buNone/>
              <a:defRPr sz="1600" b="1" i="0" cap="all" baseline="0">
                <a:solidFill>
                  <a:schemeClr val="bg1"/>
                </a:solidFill>
                <a:latin typeface="Helvetica" pitchFamily="2" charset="0"/>
              </a:defRPr>
            </a:lvl1pPr>
            <a:lvl2pPr>
              <a:buFontTx/>
              <a:buNone/>
              <a:defRPr b="1"/>
            </a:lvl2pPr>
            <a:lvl3pPr marL="685800" indent="0">
              <a:buFontTx/>
              <a:buNone/>
              <a:defRPr b="1"/>
            </a:lvl3pPr>
            <a:lvl4pPr marL="1028700" indent="0">
              <a:buFontTx/>
              <a:buNone/>
              <a:defRPr b="1"/>
            </a:lvl4pPr>
            <a:lvl5pPr marL="1371600" indent="0">
              <a:buFontTx/>
              <a:buNone/>
              <a:defRPr b="1"/>
            </a:lvl5pPr>
          </a:lstStyle>
          <a:p>
            <a:pPr lvl="0"/>
            <a:r>
              <a:rPr lang="en-US" dirty="0"/>
              <a:t>ADDITIONAL TEXT GOES HERE </a:t>
            </a:r>
          </a:p>
        </p:txBody>
      </p:sp>
      <p:sp>
        <p:nvSpPr>
          <p:cNvPr id="6" name="Date Placeholder 5">
            <a:extLst>
              <a:ext uri="{FF2B5EF4-FFF2-40B4-BE49-F238E27FC236}">
                <a16:creationId xmlns:a16="http://schemas.microsoft.com/office/drawing/2014/main" id="{72BD122B-0374-B849-861D-9F5D851E2E07}"/>
              </a:ext>
            </a:extLst>
          </p:cNvPr>
          <p:cNvSpPr>
            <a:spLocks noGrp="1"/>
          </p:cNvSpPr>
          <p:nvPr>
            <p:ph type="dt" sz="half" idx="21"/>
          </p:nvPr>
        </p:nvSpPr>
        <p:spPr>
          <a:xfrm>
            <a:off x="4297680" y="4754880"/>
            <a:ext cx="2117634" cy="381643"/>
          </a:xfrm>
          <a:prstGeom prst="rect">
            <a:avLst/>
          </a:prstGeom>
        </p:spPr>
        <p:txBody>
          <a:bodyPr/>
          <a:lstStyle/>
          <a:p>
            <a:fld id="{922CE373-5D4D-0A48-8A4C-7D6A6D8707A3}" type="datetime4">
              <a:rPr lang="en-US" smtClean="0"/>
              <a:t>August 22, 2022</a:t>
            </a:fld>
            <a:endParaRPr lang="en-US" dirty="0"/>
          </a:p>
        </p:txBody>
      </p:sp>
      <p:sp>
        <p:nvSpPr>
          <p:cNvPr id="7" name="Slide Number Placeholder 6">
            <a:extLst>
              <a:ext uri="{FF2B5EF4-FFF2-40B4-BE49-F238E27FC236}">
                <a16:creationId xmlns:a16="http://schemas.microsoft.com/office/drawing/2014/main" id="{DDC6E991-AFE5-8A47-BE30-B779E069309C}"/>
              </a:ext>
            </a:extLst>
          </p:cNvPr>
          <p:cNvSpPr>
            <a:spLocks noGrp="1"/>
          </p:cNvSpPr>
          <p:nvPr>
            <p:ph type="sldNum" sz="quarter" idx="22"/>
          </p:nvPr>
        </p:nvSpPr>
        <p:spPr>
          <a:xfrm>
            <a:off x="8421624" y="4754880"/>
            <a:ext cx="457200" cy="381643"/>
          </a:xfrm>
          <a:prstGeom prst="rect">
            <a:avLst/>
          </a:prstGeom>
        </p:spPr>
        <p:txBody>
          <a:bodyPr/>
          <a:lstStyle/>
          <a:p>
            <a:fld id="{BD59DAAA-0634-FC41-A826-8BC222AF9A3E}" type="slidenum">
              <a:rPr lang="en-US" smtClean="0"/>
              <a:pPr/>
              <a:t>‹#›</a:t>
            </a:fld>
            <a:endParaRPr lang="en-US" dirty="0"/>
          </a:p>
        </p:txBody>
      </p:sp>
    </p:spTree>
    <p:extLst>
      <p:ext uri="{BB962C8B-B14F-4D97-AF65-F5344CB8AC3E}">
        <p14:creationId xmlns:p14="http://schemas.microsoft.com/office/powerpoint/2010/main" val="60982147"/>
      </p:ext>
    </p:extLst>
  </p:cSld>
  <p:clrMapOvr>
    <a:masterClrMapping/>
  </p:clrMapOvr>
  <p:extLst>
    <p:ext uri="{DCECCB84-F9BA-43D5-87BE-67443E8EF086}">
      <p15:sldGuideLst xmlns:p15="http://schemas.microsoft.com/office/powerpoint/2012/main"/>
    </p:ext>
  </p:extLst>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tatement w/dark background">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1FB10969-6186-0542-9A5B-DF719901B397}"/>
              </a:ext>
            </a:extLst>
          </p:cNvPr>
          <p:cNvSpPr>
            <a:spLocks noGrp="1"/>
          </p:cNvSpPr>
          <p:nvPr>
            <p:ph type="dt" sz="half" idx="21"/>
          </p:nvPr>
        </p:nvSpPr>
        <p:spPr>
          <a:xfrm>
            <a:off x="4297680" y="4754880"/>
            <a:ext cx="2117634" cy="381643"/>
          </a:xfrm>
          <a:prstGeom prst="rect">
            <a:avLst/>
          </a:prstGeom>
        </p:spPr>
        <p:txBody>
          <a:bodyPr/>
          <a:lstStyle/>
          <a:p>
            <a:fld id="{4005FD34-7D5E-6A4C-B563-FA008C4FF639}" type="datetime4">
              <a:rPr lang="en-US" smtClean="0"/>
              <a:t>August 22, 2022</a:t>
            </a:fld>
            <a:endParaRPr lang="en-US" dirty="0"/>
          </a:p>
        </p:txBody>
      </p:sp>
      <p:sp>
        <p:nvSpPr>
          <p:cNvPr id="3" name="Slide Number Placeholder 2">
            <a:extLst>
              <a:ext uri="{FF2B5EF4-FFF2-40B4-BE49-F238E27FC236}">
                <a16:creationId xmlns:a16="http://schemas.microsoft.com/office/drawing/2014/main" id="{955D5063-146A-044A-80F5-2156075E54D7}"/>
              </a:ext>
            </a:extLst>
          </p:cNvPr>
          <p:cNvSpPr>
            <a:spLocks noGrp="1"/>
          </p:cNvSpPr>
          <p:nvPr>
            <p:ph type="sldNum" sz="quarter" idx="22"/>
          </p:nvPr>
        </p:nvSpPr>
        <p:spPr>
          <a:xfrm>
            <a:off x="8421624" y="4754880"/>
            <a:ext cx="457200" cy="381643"/>
          </a:xfrm>
          <a:prstGeom prst="rect">
            <a:avLst/>
          </a:prstGeom>
        </p:spPr>
        <p:txBody>
          <a:bodyPr/>
          <a:lstStyle/>
          <a:p>
            <a:fld id="{BD59DAAA-0634-FC41-A826-8BC222AF9A3E}" type="slidenum">
              <a:rPr lang="en-US" smtClean="0"/>
              <a:pPr/>
              <a:t>‹#›</a:t>
            </a:fld>
            <a:endParaRPr lang="en-US" dirty="0"/>
          </a:p>
        </p:txBody>
      </p:sp>
      <p:sp>
        <p:nvSpPr>
          <p:cNvPr id="6" name="Text Placeholder 5">
            <a:extLst>
              <a:ext uri="{FF2B5EF4-FFF2-40B4-BE49-F238E27FC236}">
                <a16:creationId xmlns:a16="http://schemas.microsoft.com/office/drawing/2014/main" id="{3A64EE3B-0EE4-F14E-B999-7AA86E1012D2}"/>
              </a:ext>
            </a:extLst>
          </p:cNvPr>
          <p:cNvSpPr>
            <a:spLocks noGrp="1"/>
          </p:cNvSpPr>
          <p:nvPr>
            <p:ph type="body" sz="quarter" idx="23" hasCustomPrompt="1"/>
          </p:nvPr>
        </p:nvSpPr>
        <p:spPr>
          <a:xfrm>
            <a:off x="1371600" y="1408176"/>
            <a:ext cx="6400800" cy="1665071"/>
          </a:xfrm>
          <a:prstGeom prst="rect">
            <a:avLst/>
          </a:prstGeom>
        </p:spPr>
        <p:txBody>
          <a:bodyPr lIns="0" tIns="0" rIns="0" bIns="0" anchor="ctr" anchorCtr="0">
            <a:spAutoFit/>
          </a:bodyPr>
          <a:lstStyle>
            <a:lvl1pPr marL="0" indent="0" algn="ctr">
              <a:buNone/>
              <a:defRPr sz="4000"/>
            </a:lvl1pPr>
            <a:lvl2pPr marL="342900" indent="0" algn="ctr">
              <a:buNone/>
              <a:defRPr sz="4000"/>
            </a:lvl2pPr>
            <a:lvl3pPr marL="685800" indent="0" algn="ctr">
              <a:buNone/>
              <a:defRPr sz="4000"/>
            </a:lvl3pPr>
            <a:lvl4pPr marL="1028700" indent="0" algn="ctr">
              <a:buNone/>
              <a:defRPr sz="4000"/>
            </a:lvl4pPr>
            <a:lvl5pPr marL="1371600" indent="0" algn="ctr">
              <a:buNone/>
              <a:defRPr sz="4000"/>
            </a:lvl5pPr>
          </a:lstStyle>
          <a:p>
            <a:pPr lvl="0"/>
            <a:r>
              <a:rPr lang="en-US" dirty="0"/>
              <a:t>Lorem ipsum dolor sit </a:t>
            </a:r>
            <a:r>
              <a:rPr lang="en-US" dirty="0" err="1"/>
              <a:t>amet</a:t>
            </a:r>
            <a:r>
              <a:rPr lang="en-US" dirty="0"/>
              <a:t> ex </a:t>
            </a:r>
            <a:r>
              <a:rPr lang="en-US" dirty="0" err="1"/>
              <a:t>eum</a:t>
            </a:r>
            <a:r>
              <a:rPr lang="en-US" dirty="0"/>
              <a:t> </a:t>
            </a:r>
            <a:r>
              <a:rPr lang="en-US" dirty="0" err="1"/>
              <a:t>reque</a:t>
            </a:r>
            <a:r>
              <a:rPr lang="en-US" dirty="0"/>
              <a:t> </a:t>
            </a:r>
            <a:r>
              <a:rPr lang="en-US" dirty="0" err="1"/>
              <a:t>graece</a:t>
            </a:r>
            <a:r>
              <a:rPr lang="en-US" dirty="0"/>
              <a:t> </a:t>
            </a:r>
            <a:r>
              <a:rPr lang="en-US" dirty="0" err="1"/>
              <a:t>nam</a:t>
            </a:r>
            <a:r>
              <a:rPr lang="en-US" dirty="0"/>
              <a:t> </a:t>
            </a:r>
            <a:r>
              <a:rPr lang="en-US" dirty="0" err="1"/>
              <a:t>harum</a:t>
            </a:r>
            <a:r>
              <a:rPr lang="en-US" dirty="0"/>
              <a:t> </a:t>
            </a:r>
            <a:r>
              <a:rPr lang="en-US" dirty="0" err="1"/>
              <a:t>vonsequat</a:t>
            </a:r>
            <a:endParaRPr lang="en-US" dirty="0"/>
          </a:p>
        </p:txBody>
      </p:sp>
    </p:spTree>
    <p:extLst>
      <p:ext uri="{BB962C8B-B14F-4D97-AF65-F5344CB8AC3E}">
        <p14:creationId xmlns:p14="http://schemas.microsoft.com/office/powerpoint/2010/main" val="3378397108"/>
      </p:ext>
    </p:extLst>
  </p:cSld>
  <p:clrMapOvr>
    <a:masterClrMapping/>
  </p:clrMapOvr>
  <p:extLst>
    <p:ext uri="{DCECCB84-F9BA-43D5-87BE-67443E8EF086}">
      <p15:sldGuideLst xmlns:p15="http://schemas.microsoft.com/office/powerpoint/2012/main">
        <p15:guide id="1" pos="2880">
          <p15:clr>
            <a:srgbClr val="FBAE40"/>
          </p15:clr>
        </p15:guide>
      </p15:sldGuideLst>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Thank You">
    <p:spTree>
      <p:nvGrpSpPr>
        <p:cNvPr id="1" name=""/>
        <p:cNvGrpSpPr/>
        <p:nvPr/>
      </p:nvGrpSpPr>
      <p:grpSpPr>
        <a:xfrm>
          <a:off x="0" y="0"/>
          <a:ext cx="0" cy="0"/>
          <a:chOff x="0" y="0"/>
          <a:chExt cx="0" cy="0"/>
        </a:xfrm>
      </p:grpSpPr>
      <p:sp>
        <p:nvSpPr>
          <p:cNvPr id="3" name="Header rule">
            <a:extLst>
              <a:ext uri="{FF2B5EF4-FFF2-40B4-BE49-F238E27FC236}">
                <a16:creationId xmlns:a16="http://schemas.microsoft.com/office/drawing/2014/main" id="{7A6017F5-68B7-D944-A014-D63BB33FFFAF}"/>
              </a:ext>
            </a:extLst>
          </p:cNvPr>
          <p:cNvSpPr/>
          <p:nvPr userDrawn="1"/>
        </p:nvSpPr>
        <p:spPr>
          <a:xfrm>
            <a:off x="640080" y="2468880"/>
            <a:ext cx="7772400" cy="36576"/>
          </a:xfrm>
          <a:prstGeom prst="rect">
            <a:avLst/>
          </a:prstGeom>
          <a:solidFill>
            <a:srgbClr val="FFD100"/>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sp>
        <p:nvSpPr>
          <p:cNvPr id="4" name="TextBox 3">
            <a:extLst>
              <a:ext uri="{FF2B5EF4-FFF2-40B4-BE49-F238E27FC236}">
                <a16:creationId xmlns:a16="http://schemas.microsoft.com/office/drawing/2014/main" id="{95D8306F-5F87-7847-B58F-BCA4CBD4690B}"/>
              </a:ext>
            </a:extLst>
          </p:cNvPr>
          <p:cNvSpPr txBox="1"/>
          <p:nvPr userDrawn="1"/>
        </p:nvSpPr>
        <p:spPr>
          <a:xfrm>
            <a:off x="640080" y="1874520"/>
            <a:ext cx="7772400" cy="553998"/>
          </a:xfrm>
          <a:prstGeom prst="rect">
            <a:avLst/>
          </a:prstGeom>
          <a:noFill/>
        </p:spPr>
        <p:txBody>
          <a:bodyPr wrap="square" lIns="0" tIns="0" rIns="0" bIns="0" rtlCol="0" anchor="b" anchorCtr="0">
            <a:spAutoFit/>
          </a:bodyPr>
          <a:lstStyle/>
          <a:p>
            <a:r>
              <a:rPr lang="en-US" sz="3600" b="1" i="0" baseline="0" dirty="0">
                <a:solidFill>
                  <a:schemeClr val="bg1"/>
                </a:solidFill>
                <a:latin typeface="Helvetica" pitchFamily="2" charset="0"/>
              </a:rPr>
              <a:t>Thank You</a:t>
            </a:r>
          </a:p>
        </p:txBody>
      </p:sp>
      <p:sp>
        <p:nvSpPr>
          <p:cNvPr id="2" name="Date Placeholder 1">
            <a:extLst>
              <a:ext uri="{FF2B5EF4-FFF2-40B4-BE49-F238E27FC236}">
                <a16:creationId xmlns:a16="http://schemas.microsoft.com/office/drawing/2014/main" id="{5B1B4906-5460-2F42-ABCF-26E33993A7F0}"/>
              </a:ext>
            </a:extLst>
          </p:cNvPr>
          <p:cNvSpPr>
            <a:spLocks noGrp="1"/>
          </p:cNvSpPr>
          <p:nvPr>
            <p:ph type="dt" sz="half" idx="10"/>
          </p:nvPr>
        </p:nvSpPr>
        <p:spPr>
          <a:xfrm>
            <a:off x="4297680" y="4754880"/>
            <a:ext cx="2117634" cy="381643"/>
          </a:xfrm>
          <a:prstGeom prst="rect">
            <a:avLst/>
          </a:prstGeom>
        </p:spPr>
        <p:txBody>
          <a:bodyPr/>
          <a:lstStyle/>
          <a:p>
            <a:fld id="{7C26199B-0742-C74E-AD37-ED8934177CB8}" type="datetime4">
              <a:rPr lang="en-US" smtClean="0"/>
              <a:t>August 22, 2022</a:t>
            </a:fld>
            <a:endParaRPr lang="en-US" dirty="0"/>
          </a:p>
        </p:txBody>
      </p:sp>
      <p:sp>
        <p:nvSpPr>
          <p:cNvPr id="5" name="Slide Number Placeholder 4">
            <a:extLst>
              <a:ext uri="{FF2B5EF4-FFF2-40B4-BE49-F238E27FC236}">
                <a16:creationId xmlns:a16="http://schemas.microsoft.com/office/drawing/2014/main" id="{E23D9880-B92E-0743-A2B3-53C6C562B25F}"/>
              </a:ext>
            </a:extLst>
          </p:cNvPr>
          <p:cNvSpPr>
            <a:spLocks noGrp="1"/>
          </p:cNvSpPr>
          <p:nvPr>
            <p:ph type="sldNum" sz="quarter" idx="11"/>
          </p:nvPr>
        </p:nvSpPr>
        <p:spPr>
          <a:xfrm>
            <a:off x="8421624" y="4754880"/>
            <a:ext cx="457200" cy="365760"/>
          </a:xfrm>
          <a:prstGeom prst="rect">
            <a:avLst/>
          </a:prstGeom>
        </p:spPr>
        <p:txBody>
          <a:bodyPr/>
          <a:lstStyle/>
          <a:p>
            <a:fld id="{BD59DAAA-0634-FC41-A826-8BC222AF9A3E}" type="slidenum">
              <a:rPr lang="en-US" smtClean="0"/>
              <a:pPr/>
              <a:t>‹#›</a:t>
            </a:fld>
            <a:endParaRPr lang="en-US" dirty="0"/>
          </a:p>
        </p:txBody>
      </p:sp>
    </p:spTree>
    <p:extLst>
      <p:ext uri="{BB962C8B-B14F-4D97-AF65-F5344CB8AC3E}">
        <p14:creationId xmlns:p14="http://schemas.microsoft.com/office/powerpoint/2010/main" val="2152259692"/>
      </p:ext>
    </p:extLst>
  </p:cSld>
  <p:clrMapOvr>
    <a:masterClrMapping/>
  </p:clrMapOvr>
  <p:extLst>
    <p:ext uri="{DCECCB84-F9BA-43D5-87BE-67443E8EF086}">
      <p15:sldGuideLst xmlns:p15="http://schemas.microsoft.com/office/powerpoint/2012/main"/>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Header w/copy">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A3E27AB-E22C-2E4F-A3EA-44DAE3ABD63C}"/>
              </a:ext>
            </a:extLst>
          </p:cNvPr>
          <p:cNvSpPr>
            <a:spLocks noGrp="1"/>
          </p:cNvSpPr>
          <p:nvPr>
            <p:ph type="body" sz="quarter" idx="13" hasCustomPrompt="1"/>
          </p:nvPr>
        </p:nvSpPr>
        <p:spPr>
          <a:xfrm>
            <a:off x="1097280" y="1828800"/>
            <a:ext cx="6858000" cy="582788"/>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24" name="Text Placeholder 23">
            <a:extLst>
              <a:ext uri="{FF2B5EF4-FFF2-40B4-BE49-F238E27FC236}">
                <a16:creationId xmlns:a16="http://schemas.microsoft.com/office/drawing/2014/main" id="{B75E8B6C-2945-AB43-B572-F1D51C630C53}"/>
              </a:ext>
            </a:extLst>
          </p:cNvPr>
          <p:cNvSpPr>
            <a:spLocks noGrp="1"/>
          </p:cNvSpPr>
          <p:nvPr>
            <p:ph type="body" sz="quarter" idx="15" hasCustomPrompt="1"/>
          </p:nvPr>
        </p:nvSpPr>
        <p:spPr>
          <a:xfrm>
            <a:off x="1097280" y="1463040"/>
            <a:ext cx="6858000" cy="215444"/>
          </a:xfrm>
          <a:prstGeom prst="rect">
            <a:avLst/>
          </a:prstGeom>
        </p:spPr>
        <p:txBody>
          <a:bodyPr>
            <a:spAutoFit/>
          </a:bodyPr>
          <a:lstStyle>
            <a:lvl1pPr marL="0" indent="0">
              <a:lnSpc>
                <a:spcPct val="100000"/>
              </a:lnSpc>
              <a:buFontTx/>
              <a:buNone/>
              <a:defRPr b="1" i="0" cap="all" baseline="0">
                <a:latin typeface="Helvetica" pitchFamily="2" charset="0"/>
              </a:defRPr>
            </a:lvl1pPr>
          </a:lstStyle>
          <a:p>
            <a:pPr lvl="0"/>
            <a:r>
              <a:rPr lang="en-US" dirty="0"/>
              <a:t>SUBHEAD</a:t>
            </a:r>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421624" y="4754880"/>
            <a:ext cx="457200" cy="365760"/>
          </a:xfrm>
          <a:prstGeom prst="rect">
            <a:avLst/>
          </a:prstGeom>
        </p:spPr>
        <p:txBody>
          <a:bodyPr/>
          <a:lstStyle/>
          <a:p>
            <a:fld id="{B6238B5B-F19C-E947-A0BC-87BD7983F871}" type="slidenum">
              <a:rPr lang="en-US" smtClean="0"/>
              <a:pPr/>
              <a:t>‹#›</a:t>
            </a:fld>
            <a:endParaRPr lang="en-US" dirty="0"/>
          </a:p>
        </p:txBody>
      </p:sp>
      <p:sp>
        <p:nvSpPr>
          <p:cNvPr id="3" name="Title 2">
            <a:extLst>
              <a:ext uri="{FF2B5EF4-FFF2-40B4-BE49-F238E27FC236}">
                <a16:creationId xmlns:a16="http://schemas.microsoft.com/office/drawing/2014/main" id="{8B117F2E-F782-844A-A783-F9F40B77A93D}"/>
              </a:ext>
            </a:extLst>
          </p:cNvPr>
          <p:cNvSpPr>
            <a:spLocks noGrp="1"/>
          </p:cNvSpPr>
          <p:nvPr>
            <p:ph type="title" hasCustomPrompt="1"/>
          </p:nvPr>
        </p:nvSpPr>
        <p:spPr/>
        <p:txBody>
          <a:bodyPr/>
          <a:lstStyle/>
          <a:p>
            <a:r>
              <a:rPr lang="en-US" dirty="0"/>
              <a:t>Header w/copy</a:t>
            </a:r>
          </a:p>
        </p:txBody>
      </p:sp>
    </p:spTree>
    <p:extLst>
      <p:ext uri="{BB962C8B-B14F-4D97-AF65-F5344CB8AC3E}">
        <p14:creationId xmlns:p14="http://schemas.microsoft.com/office/powerpoint/2010/main" val="2982164962"/>
      </p:ext>
    </p:extLst>
  </p:cSld>
  <p:clrMapOvr>
    <a:masterClrMapping/>
  </p:clrMapOvr>
  <p:extLst>
    <p:ext uri="{DCECCB84-F9BA-43D5-87BE-67443E8EF086}">
      <p15:sldGuideLst xmlns:p15="http://schemas.microsoft.com/office/powerpoint/2012/main"/>
    </p:ext>
  </p:extLs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Header w/bullets">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A3E27AB-E22C-2E4F-A3EA-44DAE3ABD63C}"/>
              </a:ext>
            </a:extLst>
          </p:cNvPr>
          <p:cNvSpPr>
            <a:spLocks noGrp="1"/>
          </p:cNvSpPr>
          <p:nvPr>
            <p:ph type="body" sz="quarter" idx="13" hasCustomPrompt="1"/>
          </p:nvPr>
        </p:nvSpPr>
        <p:spPr>
          <a:xfrm>
            <a:off x="1097280" y="1828801"/>
            <a:ext cx="6858000" cy="582788"/>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24" name="Text Placeholder 23">
            <a:extLst>
              <a:ext uri="{FF2B5EF4-FFF2-40B4-BE49-F238E27FC236}">
                <a16:creationId xmlns:a16="http://schemas.microsoft.com/office/drawing/2014/main" id="{B75E8B6C-2945-AB43-B572-F1D51C630C53}"/>
              </a:ext>
            </a:extLst>
          </p:cNvPr>
          <p:cNvSpPr>
            <a:spLocks noGrp="1"/>
          </p:cNvSpPr>
          <p:nvPr>
            <p:ph type="body" sz="quarter" idx="15" hasCustomPrompt="1"/>
          </p:nvPr>
        </p:nvSpPr>
        <p:spPr>
          <a:xfrm>
            <a:off x="1097280" y="1463040"/>
            <a:ext cx="6858000" cy="215444"/>
          </a:xfrm>
          <a:prstGeom prst="rect">
            <a:avLst/>
          </a:prstGeom>
        </p:spPr>
        <p:txBody>
          <a:bodyPr>
            <a:spAutoFit/>
          </a:bodyPr>
          <a:lstStyle>
            <a:lvl1pPr marL="0" indent="0">
              <a:lnSpc>
                <a:spcPct val="100000"/>
              </a:lnSpc>
              <a:buFontTx/>
              <a:buNone/>
              <a:defRPr b="1" i="0" cap="all" baseline="0">
                <a:latin typeface="Helvetica" pitchFamily="2" charset="0"/>
              </a:defRPr>
            </a:lvl1pPr>
          </a:lstStyle>
          <a:p>
            <a:pPr lvl="0"/>
            <a:r>
              <a:rPr lang="en-US" dirty="0"/>
              <a:t>SUBHEAD</a:t>
            </a:r>
          </a:p>
        </p:txBody>
      </p:sp>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5BB146B1-0B88-5443-B37C-799D96157DB2}" type="datetime4">
              <a:rPr lang="en-US" smtClean="0"/>
              <a:t>August 22, 2022</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421624" y="4754880"/>
            <a:ext cx="457200" cy="365760"/>
          </a:xfrm>
          <a:prstGeom prst="rect">
            <a:avLst/>
          </a:prstGeom>
        </p:spPr>
        <p:txBody>
          <a:bodyPr/>
          <a:lstStyle/>
          <a:p>
            <a:fld id="{B6238B5B-F19C-E947-A0BC-87BD7983F871}" type="slidenum">
              <a:rPr lang="en-US" smtClean="0"/>
              <a:pPr/>
              <a:t>‹#›</a:t>
            </a:fld>
            <a:endParaRPr lang="en-US" dirty="0"/>
          </a:p>
        </p:txBody>
      </p:sp>
      <p:sp>
        <p:nvSpPr>
          <p:cNvPr id="4" name="Title 3">
            <a:extLst>
              <a:ext uri="{FF2B5EF4-FFF2-40B4-BE49-F238E27FC236}">
                <a16:creationId xmlns:a16="http://schemas.microsoft.com/office/drawing/2014/main" id="{34576D38-1D07-4944-9AE7-710415891258}"/>
              </a:ext>
            </a:extLst>
          </p:cNvPr>
          <p:cNvSpPr>
            <a:spLocks noGrp="1"/>
          </p:cNvSpPr>
          <p:nvPr>
            <p:ph type="title" hasCustomPrompt="1"/>
          </p:nvPr>
        </p:nvSpPr>
        <p:spPr/>
        <p:txBody>
          <a:bodyPr/>
          <a:lstStyle/>
          <a:p>
            <a:r>
              <a:rPr lang="en-US" dirty="0"/>
              <a:t>Header w/copy and bullets</a:t>
            </a:r>
          </a:p>
        </p:txBody>
      </p:sp>
      <p:sp>
        <p:nvSpPr>
          <p:cNvPr id="5" name="Text Placeholder 4">
            <a:extLst>
              <a:ext uri="{FF2B5EF4-FFF2-40B4-BE49-F238E27FC236}">
                <a16:creationId xmlns:a16="http://schemas.microsoft.com/office/drawing/2014/main" id="{0FFD0577-5F1A-6D46-A761-EF474AB9FB11}"/>
              </a:ext>
            </a:extLst>
          </p:cNvPr>
          <p:cNvSpPr>
            <a:spLocks noGrp="1"/>
          </p:cNvSpPr>
          <p:nvPr>
            <p:ph type="body" sz="quarter" idx="20" hasCustomPrompt="1"/>
          </p:nvPr>
        </p:nvSpPr>
        <p:spPr>
          <a:xfrm>
            <a:off x="1097279" y="2560320"/>
            <a:ext cx="6858000" cy="388889"/>
          </a:xfrm>
        </p:spPr>
        <p:txBody>
          <a:bodyPr lIns="365760">
            <a:spAutoFit/>
          </a:bodyPr>
          <a:lstStyle>
            <a:lvl1pPr>
              <a:defRPr/>
            </a:lvl1pPr>
          </a:lstStyle>
          <a:p>
            <a:pPr lvl="0"/>
            <a:r>
              <a:rPr lang="en-US" dirty="0"/>
              <a:t>Most bulleted slides should have no more than 5 bullets with only about 5-6 words per bullet.</a:t>
            </a:r>
          </a:p>
        </p:txBody>
      </p:sp>
    </p:spTree>
    <p:extLst>
      <p:ext uri="{BB962C8B-B14F-4D97-AF65-F5344CB8AC3E}">
        <p14:creationId xmlns:p14="http://schemas.microsoft.com/office/powerpoint/2010/main" val="2339258349"/>
      </p:ext>
    </p:extLst>
  </p:cSld>
  <p:clrMapOvr>
    <a:masterClrMapping/>
  </p:clrMapOvr>
  <p:extLst>
    <p:ext uri="{DCECCB84-F9BA-43D5-87BE-67443E8EF086}">
      <p15:sldGuideLst xmlns:p15="http://schemas.microsoft.com/office/powerpoint/2012/main"/>
    </p:ext>
  </p:extLs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Header w/two columns">
    <p:spTree>
      <p:nvGrpSpPr>
        <p:cNvPr id="1" name=""/>
        <p:cNvGrpSpPr/>
        <p:nvPr/>
      </p:nvGrpSpPr>
      <p:grpSpPr>
        <a:xfrm>
          <a:off x="0" y="0"/>
          <a:ext cx="0" cy="0"/>
          <a:chOff x="0" y="0"/>
          <a:chExt cx="0" cy="0"/>
        </a:xfrm>
      </p:grpSpPr>
      <p:sp>
        <p:nvSpPr>
          <p:cNvPr id="20" name="Text Placeholder 19">
            <a:extLst>
              <a:ext uri="{FF2B5EF4-FFF2-40B4-BE49-F238E27FC236}">
                <a16:creationId xmlns:a16="http://schemas.microsoft.com/office/drawing/2014/main" id="{BA3E27AB-E22C-2E4F-A3EA-44DAE3ABD63C}"/>
              </a:ext>
            </a:extLst>
          </p:cNvPr>
          <p:cNvSpPr>
            <a:spLocks noGrp="1"/>
          </p:cNvSpPr>
          <p:nvPr>
            <p:ph type="body" sz="quarter" idx="13" hasCustomPrompt="1"/>
          </p:nvPr>
        </p:nvSpPr>
        <p:spPr>
          <a:xfrm>
            <a:off x="1097280" y="1828800"/>
            <a:ext cx="3383280" cy="1205209"/>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24" name="Text Placeholder 23">
            <a:extLst>
              <a:ext uri="{FF2B5EF4-FFF2-40B4-BE49-F238E27FC236}">
                <a16:creationId xmlns:a16="http://schemas.microsoft.com/office/drawing/2014/main" id="{B75E8B6C-2945-AB43-B572-F1D51C630C53}"/>
              </a:ext>
            </a:extLst>
          </p:cNvPr>
          <p:cNvSpPr>
            <a:spLocks noGrp="1"/>
          </p:cNvSpPr>
          <p:nvPr>
            <p:ph type="body" sz="quarter" idx="15" hasCustomPrompt="1"/>
          </p:nvPr>
        </p:nvSpPr>
        <p:spPr>
          <a:xfrm>
            <a:off x="1097280" y="1463040"/>
            <a:ext cx="3383280" cy="215444"/>
          </a:xfrm>
          <a:prstGeom prst="rect">
            <a:avLst/>
          </a:prstGeom>
        </p:spPr>
        <p:txBody>
          <a:bodyPr>
            <a:spAutoFit/>
          </a:bodyPr>
          <a:lstStyle>
            <a:lvl1pPr marL="0" indent="0">
              <a:lnSpc>
                <a:spcPct val="100000"/>
              </a:lnSpc>
              <a:buFontTx/>
              <a:buNone/>
              <a:defRPr b="1" i="0" cap="all" baseline="0">
                <a:latin typeface="Helvetica" pitchFamily="2" charset="0"/>
              </a:defRPr>
            </a:lvl1pPr>
          </a:lstStyle>
          <a:p>
            <a:pPr lvl="0"/>
            <a:r>
              <a:rPr lang="en-US" dirty="0"/>
              <a:t>Column One Subhead</a:t>
            </a:r>
          </a:p>
        </p:txBody>
      </p:sp>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0208F493-AC88-434C-85C6-8D8B21A8305D}" type="datetime4">
              <a:rPr lang="en-US" smtClean="0"/>
              <a:t>August 22, 2022</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421624" y="4754880"/>
            <a:ext cx="457200" cy="365760"/>
          </a:xfrm>
          <a:prstGeom prst="rect">
            <a:avLst/>
          </a:prstGeom>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5029200" y="1828800"/>
            <a:ext cx="3383280" cy="1205209"/>
          </a:xfrm>
          <a:prstGeom prst="rect">
            <a:avLst/>
          </a:prstGeom>
        </p:spPr>
        <p:txBody>
          <a:bodyPr>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5029200" y="1463040"/>
            <a:ext cx="3383280" cy="219456"/>
          </a:xfrm>
          <a:prstGeom prst="rect">
            <a:avLst/>
          </a:prstGeom>
        </p:spPr>
        <p:txBody>
          <a:bodyPr/>
          <a:lstStyle>
            <a:lvl1pPr marL="0" indent="0">
              <a:lnSpc>
                <a:spcPct val="100000"/>
              </a:lnSpc>
              <a:buFontTx/>
              <a:buNone/>
              <a:defRPr b="1" i="0" cap="all" baseline="0">
                <a:latin typeface="Helvetica" pitchFamily="2" charset="0"/>
              </a:defRPr>
            </a:lvl1pPr>
          </a:lstStyle>
          <a:p>
            <a:pPr lvl="0"/>
            <a:r>
              <a:rPr lang="en-US" dirty="0"/>
              <a:t>Column Two Subhead</a:t>
            </a:r>
          </a:p>
        </p:txBody>
      </p:sp>
      <p:sp>
        <p:nvSpPr>
          <p:cNvPr id="2" name="Title 1">
            <a:extLst>
              <a:ext uri="{FF2B5EF4-FFF2-40B4-BE49-F238E27FC236}">
                <a16:creationId xmlns:a16="http://schemas.microsoft.com/office/drawing/2014/main" id="{B3E3FFDB-27DF-174A-9ED2-F20F22E29A5C}"/>
              </a:ext>
            </a:extLst>
          </p:cNvPr>
          <p:cNvSpPr>
            <a:spLocks noGrp="1"/>
          </p:cNvSpPr>
          <p:nvPr>
            <p:ph type="title" hasCustomPrompt="1"/>
          </p:nvPr>
        </p:nvSpPr>
        <p:spPr/>
        <p:txBody>
          <a:bodyPr/>
          <a:lstStyle/>
          <a:p>
            <a:r>
              <a:rPr lang="en-US" dirty="0"/>
              <a:t>Header w/two columns</a:t>
            </a:r>
          </a:p>
        </p:txBody>
      </p:sp>
    </p:spTree>
    <p:extLst>
      <p:ext uri="{BB962C8B-B14F-4D97-AF65-F5344CB8AC3E}">
        <p14:creationId xmlns:p14="http://schemas.microsoft.com/office/powerpoint/2010/main" val="3165826815"/>
      </p:ext>
    </p:extLst>
  </p:cSld>
  <p:clrMapOvr>
    <a:masterClrMapping/>
  </p:clrMapOvr>
  <p:extLst>
    <p:ext uri="{DCECCB84-F9BA-43D5-87BE-67443E8EF086}">
      <p15:sldGuideLst xmlns:p15="http://schemas.microsoft.com/office/powerpoint/2012/main"/>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preserve="1">
  <p:cSld name="Header w/table">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8C40A8F1-2A22-F44C-901D-E64020792B60}" type="datetime4">
              <a:rPr lang="en-US" smtClean="0"/>
              <a:t>August 22, 2022</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421624" y="4754880"/>
            <a:ext cx="457200" cy="365760"/>
          </a:xfrm>
          <a:prstGeom prst="rect">
            <a:avLst/>
          </a:prstGeom>
        </p:spPr>
        <p:txBody>
          <a:bodyPr/>
          <a:lstStyle/>
          <a:p>
            <a:fld id="{B6238B5B-F19C-E947-A0BC-87BD7983F871}" type="slidenum">
              <a:rPr lang="en-US" smtClean="0"/>
              <a:pPr/>
              <a:t>‹#›</a:t>
            </a:fld>
            <a:endParaRPr lang="en-US" dirty="0"/>
          </a:p>
        </p:txBody>
      </p:sp>
      <p:sp>
        <p:nvSpPr>
          <p:cNvPr id="3" name="Title 2">
            <a:extLst>
              <a:ext uri="{FF2B5EF4-FFF2-40B4-BE49-F238E27FC236}">
                <a16:creationId xmlns:a16="http://schemas.microsoft.com/office/drawing/2014/main" id="{3BE623E0-A664-AE40-BA0B-DD28927DB98C}"/>
              </a:ext>
            </a:extLst>
          </p:cNvPr>
          <p:cNvSpPr>
            <a:spLocks noGrp="1"/>
          </p:cNvSpPr>
          <p:nvPr>
            <p:ph type="title" hasCustomPrompt="1"/>
          </p:nvPr>
        </p:nvSpPr>
        <p:spPr/>
        <p:txBody>
          <a:bodyPr/>
          <a:lstStyle/>
          <a:p>
            <a:r>
              <a:rPr lang="en-US" dirty="0"/>
              <a:t>Header w/table</a:t>
            </a:r>
          </a:p>
        </p:txBody>
      </p:sp>
      <p:sp>
        <p:nvSpPr>
          <p:cNvPr id="4" name="Table Placeholder 3">
            <a:extLst>
              <a:ext uri="{FF2B5EF4-FFF2-40B4-BE49-F238E27FC236}">
                <a16:creationId xmlns:a16="http://schemas.microsoft.com/office/drawing/2014/main" id="{DC239404-90E7-C24E-AFE4-2269257F0B4F}"/>
              </a:ext>
            </a:extLst>
          </p:cNvPr>
          <p:cNvSpPr>
            <a:spLocks noGrp="1"/>
          </p:cNvSpPr>
          <p:nvPr>
            <p:ph type="tbl" sz="quarter" idx="20"/>
          </p:nvPr>
        </p:nvSpPr>
        <p:spPr>
          <a:xfrm>
            <a:off x="1097280" y="1463040"/>
            <a:ext cx="6400800" cy="3108960"/>
          </a:xfrm>
          <a:prstGeom prst="rect">
            <a:avLst/>
          </a:prstGeom>
          <a:solidFill>
            <a:srgbClr val="DBE7F5"/>
          </a:solidFill>
        </p:spPr>
        <p:txBody>
          <a:bodyPr wrap="none" anchor="t" anchorCtr="1">
            <a:noAutofit/>
          </a:bodyPr>
          <a:lstStyle>
            <a:lvl1pPr marL="0" indent="0" algn="ctr">
              <a:buNone/>
              <a:defRPr>
                <a:solidFill>
                  <a:srgbClr val="898989"/>
                </a:solidFill>
              </a:defRPr>
            </a:lvl1pPr>
          </a:lstStyle>
          <a:p>
            <a:r>
              <a:rPr lang="en-US" dirty="0"/>
              <a:t>Click icon to add table</a:t>
            </a:r>
          </a:p>
        </p:txBody>
      </p:sp>
      <p:sp>
        <p:nvSpPr>
          <p:cNvPr id="7" name="Text Placeholder 3">
            <a:extLst>
              <a:ext uri="{FF2B5EF4-FFF2-40B4-BE49-F238E27FC236}">
                <a16:creationId xmlns:a16="http://schemas.microsoft.com/office/drawing/2014/main" id="{333AD3F6-9F07-D947-93D3-62C883A521CD}"/>
              </a:ext>
            </a:extLst>
          </p:cNvPr>
          <p:cNvSpPr>
            <a:spLocks noGrp="1"/>
          </p:cNvSpPr>
          <p:nvPr>
            <p:ph type="body" sz="quarter" idx="12" hasCustomPrompt="1"/>
          </p:nvPr>
        </p:nvSpPr>
        <p:spPr>
          <a:xfrm>
            <a:off x="7739808" y="1463040"/>
            <a:ext cx="1139015" cy="1231106"/>
          </a:xfrm>
          <a:prstGeom prst="rect">
            <a:avLst/>
          </a:prstGeom>
        </p:spPr>
        <p:txBody>
          <a:bodyPr wrap="square" lIns="0">
            <a:spAutoFit/>
          </a:bodyPr>
          <a:lstStyle>
            <a:lvl1pPr marL="0" indent="0" algn="l">
              <a:lnSpc>
                <a:spcPct val="100000"/>
              </a:lnSpc>
              <a:buNone/>
              <a:defRPr sz="800" b="0">
                <a:solidFill>
                  <a:srgbClr val="FF00FF"/>
                </a:solidFill>
              </a:defRPr>
            </a:lvl1pPr>
            <a:lvl2pPr marL="342900" indent="0">
              <a:buNone/>
              <a:defRPr>
                <a:solidFill>
                  <a:srgbClr val="FF0000"/>
                </a:solidFill>
              </a:defRPr>
            </a:lvl2pPr>
            <a:lvl3pPr marL="685800" indent="0">
              <a:buNone/>
              <a:defRPr>
                <a:solidFill>
                  <a:srgbClr val="FF0000"/>
                </a:solidFill>
              </a:defRPr>
            </a:lvl3pPr>
            <a:lvl4pPr marL="1028700" indent="0">
              <a:buNone/>
              <a:defRPr>
                <a:solidFill>
                  <a:srgbClr val="FF0000"/>
                </a:solidFill>
              </a:defRPr>
            </a:lvl4pPr>
            <a:lvl5pPr marL="1371600" indent="0">
              <a:buNone/>
              <a:defRPr>
                <a:solidFill>
                  <a:srgbClr val="FF0000"/>
                </a:solidFill>
              </a:defRPr>
            </a:lvl5pPr>
          </a:lstStyle>
          <a:p>
            <a:pPr lvl="0"/>
            <a:r>
              <a:rPr lang="en-US" dirty="0"/>
              <a:t>Input data using this custom table. If you’re not sure you’ll need this table, we recommend HIDING the slide temporarily instead of deleting it. If deleted, the custom table can be recovered from the master source file. </a:t>
            </a:r>
          </a:p>
        </p:txBody>
      </p:sp>
    </p:spTree>
    <p:extLst>
      <p:ext uri="{BB962C8B-B14F-4D97-AF65-F5344CB8AC3E}">
        <p14:creationId xmlns:p14="http://schemas.microsoft.com/office/powerpoint/2010/main" val="2358640621"/>
      </p:ext>
    </p:extLst>
  </p:cSld>
  <p:clrMapOvr>
    <a:masterClrMapping/>
  </p:clrMapOvr>
  <p:extLst>
    <p:ext uri="{DCECCB84-F9BA-43D5-87BE-67443E8EF086}">
      <p15:sldGuideLst xmlns:p15="http://schemas.microsoft.com/office/powerpoint/2012/main"/>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Header w/one image on Left">
    <p:spTree>
      <p:nvGrpSpPr>
        <p:cNvPr id="1" name=""/>
        <p:cNvGrpSpPr/>
        <p:nvPr/>
      </p:nvGrpSpPr>
      <p:grpSpPr>
        <a:xfrm>
          <a:off x="0" y="0"/>
          <a:ext cx="0" cy="0"/>
          <a:chOff x="0" y="0"/>
          <a:chExt cx="0" cy="0"/>
        </a:xfrm>
      </p:grpSpPr>
      <p:sp>
        <p:nvSpPr>
          <p:cNvPr id="30" name="Date Placeholder 29">
            <a:extLst>
              <a:ext uri="{FF2B5EF4-FFF2-40B4-BE49-F238E27FC236}">
                <a16:creationId xmlns:a16="http://schemas.microsoft.com/office/drawing/2014/main" id="{1F6F2740-8429-6B4A-A574-66C4F5DDF862}"/>
              </a:ext>
            </a:extLst>
          </p:cNvPr>
          <p:cNvSpPr>
            <a:spLocks noGrp="1"/>
          </p:cNvSpPr>
          <p:nvPr>
            <p:ph type="dt" sz="half" idx="18"/>
          </p:nvPr>
        </p:nvSpPr>
        <p:spPr/>
        <p:txBody>
          <a:bodyPr/>
          <a:lstStyle/>
          <a:p>
            <a:fld id="{AF4F0894-4C05-9C4E-B600-D9ECD898A4E1}" type="datetime4">
              <a:rPr lang="en-US" smtClean="0"/>
              <a:t>August 22, 2022</a:t>
            </a:fld>
            <a:endParaRPr lang="en-US" dirty="0"/>
          </a:p>
        </p:txBody>
      </p:sp>
      <p:sp>
        <p:nvSpPr>
          <p:cNvPr id="31" name="Slide Number Placeholder 30">
            <a:extLst>
              <a:ext uri="{FF2B5EF4-FFF2-40B4-BE49-F238E27FC236}">
                <a16:creationId xmlns:a16="http://schemas.microsoft.com/office/drawing/2014/main" id="{761AA930-3E3D-D743-BA3C-3CC35B2CB369}"/>
              </a:ext>
            </a:extLst>
          </p:cNvPr>
          <p:cNvSpPr>
            <a:spLocks noGrp="1"/>
          </p:cNvSpPr>
          <p:nvPr>
            <p:ph type="sldNum" sz="quarter" idx="19"/>
          </p:nvPr>
        </p:nvSpPr>
        <p:spPr>
          <a:xfrm>
            <a:off x="8421624" y="4754880"/>
            <a:ext cx="457200" cy="365760"/>
          </a:xfrm>
          <a:prstGeom prst="rect">
            <a:avLst/>
          </a:prstGeom>
        </p:spPr>
        <p:txBody>
          <a:bodyPr/>
          <a:lstStyle/>
          <a:p>
            <a:fld id="{B6238B5B-F19C-E947-A0BC-87BD7983F871}" type="slidenum">
              <a:rPr lang="en-US" smtClean="0"/>
              <a:pPr/>
              <a:t>‹#›</a:t>
            </a:fld>
            <a:endParaRPr lang="en-US" dirty="0"/>
          </a:p>
        </p:txBody>
      </p:sp>
      <p:sp>
        <p:nvSpPr>
          <p:cNvPr id="9" name="Text Placeholder 19">
            <a:extLst>
              <a:ext uri="{FF2B5EF4-FFF2-40B4-BE49-F238E27FC236}">
                <a16:creationId xmlns:a16="http://schemas.microsoft.com/office/drawing/2014/main" id="{B011BE62-FF06-D74A-B248-36401D84BE10}"/>
              </a:ext>
            </a:extLst>
          </p:cNvPr>
          <p:cNvSpPr>
            <a:spLocks noGrp="1"/>
          </p:cNvSpPr>
          <p:nvPr>
            <p:ph type="body" sz="quarter" idx="20" hasCustomPrompt="1"/>
          </p:nvPr>
        </p:nvSpPr>
        <p:spPr>
          <a:xfrm>
            <a:off x="4572000" y="1828800"/>
            <a:ext cx="3840478" cy="1205209"/>
          </a:xfrm>
          <a:prstGeom prst="rect">
            <a:avLst/>
          </a:prstGeom>
        </p:spPr>
        <p:txBody>
          <a:bodyPr lIns="365760">
            <a:spAutoFit/>
          </a:bodyPr>
          <a:lstStyle>
            <a:lvl1pPr marL="0" marR="0" indent="0" algn="l" defTabSz="685800" rtl="0" eaLnBrk="1" fontAlgn="auto" latinLnBrk="0" hangingPunct="1">
              <a:lnSpc>
                <a:spcPct val="100000"/>
              </a:lnSpc>
              <a:spcBef>
                <a:spcPts val="750"/>
              </a:spcBef>
              <a:spcAft>
                <a:spcPts val="0"/>
              </a:spcAft>
              <a:buClrTx/>
              <a:buSzTx/>
              <a:buFont typeface="Arial" panose="020B0604020202020204" pitchFamily="34" charset="0"/>
              <a:buNone/>
              <a:tabLst/>
              <a:defRPr b="0" i="0" baseline="0">
                <a:solidFill>
                  <a:srgbClr val="58595B"/>
                </a:solidFill>
                <a:latin typeface="Helvetica Regular" pitchFamily="2" charset="0"/>
              </a:defRPr>
            </a:lvl1pPr>
          </a:lstStyle>
          <a:p>
            <a:pPr marL="0" marR="0" lvl="0" indent="0" algn="l" defTabSz="685800" rtl="0" eaLnBrk="1" fontAlgn="auto" latinLnBrk="0" hangingPunct="1">
              <a:lnSpc>
                <a:spcPct val="90000"/>
              </a:lnSpc>
              <a:spcBef>
                <a:spcPts val="750"/>
              </a:spcBef>
              <a:spcAft>
                <a:spcPts val="0"/>
              </a:spcAft>
              <a:buClrTx/>
              <a:buSzTx/>
              <a:buFont typeface="Arial" panose="020B0604020202020204" pitchFamily="34" charset="0"/>
              <a:buNone/>
              <a:tabLst/>
              <a:defRPr/>
            </a:pPr>
            <a:r>
              <a:rPr lang="en-US" sz="1400" b="0" i="0" kern="1200" dirty="0">
                <a:solidFill>
                  <a:srgbClr val="58595B"/>
                </a:solidFill>
                <a:effectLst/>
                <a:latin typeface="Helvetica" pitchFamily="2" charset="0"/>
                <a:ea typeface="+mn-ea"/>
                <a:cs typeface="+mn-cs"/>
              </a:rPr>
              <a:t>Lorem ipsum dolor sit </a:t>
            </a:r>
            <a:r>
              <a:rPr lang="en-US" sz="1400" b="0" i="0" kern="1200" dirty="0" err="1">
                <a:solidFill>
                  <a:srgbClr val="58595B"/>
                </a:solidFill>
                <a:effectLst/>
                <a:latin typeface="Helvetica" pitchFamily="2" charset="0"/>
                <a:ea typeface="+mn-ea"/>
                <a:cs typeface="+mn-cs"/>
              </a:rPr>
              <a:t>amet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consectetur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adipiscing</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elit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sed</a:t>
            </a:r>
            <a:r>
              <a:rPr lang="en-US" sz="1400" b="0" i="0" kern="1200" dirty="0">
                <a:solidFill>
                  <a:srgbClr val="58595B"/>
                </a:solidFill>
                <a:effectLst/>
                <a:latin typeface="Helvetica" pitchFamily="2" charset="0"/>
                <a:ea typeface="+mn-ea"/>
                <a:cs typeface="+mn-cs"/>
              </a:rPr>
              <a:t> do </a:t>
            </a:r>
            <a:r>
              <a:rPr lang="en-US" sz="1400" b="0" i="0" kern="1200" dirty="0" err="1">
                <a:solidFill>
                  <a:srgbClr val="58595B"/>
                </a:solidFill>
                <a:effectLst/>
                <a:latin typeface="Helvetica" pitchFamily="2" charset="0"/>
                <a:ea typeface="+mn-ea"/>
                <a:cs typeface="+mn-cs"/>
              </a:rPr>
              <a:t>eiusmod</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tempor</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incididunt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labore</a:t>
            </a:r>
            <a:r>
              <a:rPr lang="en-US" sz="1400" b="0" i="0" kern="1200" dirty="0">
                <a:solidFill>
                  <a:srgbClr val="58595B"/>
                </a:solidFill>
                <a:effectLst/>
                <a:latin typeface="Helvetica" pitchFamily="2" charset="0"/>
                <a:ea typeface="+mn-ea"/>
                <a:cs typeface="+mn-cs"/>
              </a:rPr>
              <a:t> et dolore magna </a:t>
            </a:r>
            <a:r>
              <a:rPr lang="en-US" sz="1400" b="0" i="0" kern="1200" dirty="0" err="1">
                <a:solidFill>
                  <a:srgbClr val="58595B"/>
                </a:solidFill>
                <a:effectLst/>
                <a:latin typeface="Helvetica" pitchFamily="2" charset="0"/>
                <a:ea typeface="+mn-ea"/>
                <a:cs typeface="+mn-cs"/>
              </a:rPr>
              <a:t>aliqua</a:t>
            </a:r>
            <a:r>
              <a:rPr lang="en-US" sz="1400" b="0" i="0" kern="1200" dirty="0">
                <a:solidFill>
                  <a:srgbClr val="58595B"/>
                </a:solidFill>
                <a:effectLst/>
                <a:latin typeface="Helvetica" pitchFamily="2" charset="0"/>
                <a:ea typeface="+mn-ea"/>
                <a:cs typeface="+mn-cs"/>
              </a:rPr>
              <a:t>. Ut </a:t>
            </a:r>
            <a:r>
              <a:rPr lang="en-US" sz="1400" b="0" i="0" kern="1200" dirty="0" err="1">
                <a:solidFill>
                  <a:srgbClr val="58595B"/>
                </a:solidFill>
                <a:effectLst/>
                <a:latin typeface="Helvetica" pitchFamily="2" charset="0"/>
                <a:ea typeface="+mn-ea"/>
                <a:cs typeface="+mn-cs"/>
              </a:rPr>
              <a:t>enim</a:t>
            </a:r>
            <a:r>
              <a:rPr lang="en-US" sz="1400" b="0" i="0" kern="1200" dirty="0">
                <a:solidFill>
                  <a:srgbClr val="58595B"/>
                </a:solidFill>
                <a:effectLst/>
                <a:latin typeface="Helvetica" pitchFamily="2" charset="0"/>
                <a:ea typeface="+mn-ea"/>
                <a:cs typeface="+mn-cs"/>
              </a:rPr>
              <a:t> ad minim </a:t>
            </a:r>
            <a:r>
              <a:rPr lang="en-US" sz="1400" b="0" i="0" kern="1200" dirty="0" err="1">
                <a:solidFill>
                  <a:srgbClr val="58595B"/>
                </a:solidFill>
                <a:effectLst/>
                <a:latin typeface="Helvetica" pitchFamily="2" charset="0"/>
                <a:ea typeface="+mn-ea"/>
                <a:cs typeface="+mn-cs"/>
              </a:rPr>
              <a:t>veniam</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quis</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nostrud</a:t>
            </a:r>
            <a:r>
              <a:rPr lang="en-US" sz="1400" b="0" i="0" kern="1200" dirty="0">
                <a:solidFill>
                  <a:srgbClr val="58595B"/>
                </a:solidFill>
                <a:effectLst/>
                <a:latin typeface="Helvetica" pitchFamily="2" charset="0"/>
                <a:ea typeface="+mn-ea"/>
                <a:cs typeface="+mn-cs"/>
              </a:rPr>
              <a:t> exercitation </a:t>
            </a:r>
            <a:r>
              <a:rPr lang="en-US" sz="1400" b="0" i="0" kern="1200" dirty="0" err="1">
                <a:solidFill>
                  <a:srgbClr val="58595B"/>
                </a:solidFill>
                <a:effectLst/>
                <a:latin typeface="Helvetica" pitchFamily="2" charset="0"/>
                <a:ea typeface="+mn-ea"/>
                <a:cs typeface="+mn-cs"/>
              </a:rPr>
              <a:t>ullamco</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laboris</a:t>
            </a:r>
            <a:r>
              <a:rPr lang="en-US" sz="1400" b="0" i="0" kern="1200" dirty="0">
                <a:solidFill>
                  <a:srgbClr val="58595B"/>
                </a:solidFill>
                <a:effectLst/>
                <a:latin typeface="Helvetica" pitchFamily="2" charset="0"/>
                <a:ea typeface="+mn-ea"/>
                <a:cs typeface="+mn-cs"/>
              </a:rPr>
              <a:t> nisi </a:t>
            </a:r>
            <a:r>
              <a:rPr lang="en-US" sz="1400" b="0" i="0" kern="1200" dirty="0" err="1">
                <a:solidFill>
                  <a:srgbClr val="58595B"/>
                </a:solidFill>
                <a:effectLst/>
                <a:latin typeface="Helvetica" pitchFamily="2" charset="0"/>
                <a:ea typeface="+mn-ea"/>
                <a:cs typeface="+mn-cs"/>
              </a:rPr>
              <a:t>ut</a:t>
            </a:r>
            <a:r>
              <a:rPr lang="en-US" sz="1400" b="0" i="0" kern="1200" dirty="0">
                <a:solidFill>
                  <a:srgbClr val="58595B"/>
                </a:solidFill>
                <a:effectLst/>
                <a:latin typeface="Helvetica" pitchFamily="2" charset="0"/>
                <a:ea typeface="+mn-ea"/>
                <a:cs typeface="+mn-cs"/>
              </a:rPr>
              <a:t> </a:t>
            </a:r>
            <a:r>
              <a:rPr lang="en-US" sz="1400" b="0" i="0" kern="1200" dirty="0" err="1">
                <a:solidFill>
                  <a:srgbClr val="58595B"/>
                </a:solidFill>
                <a:effectLst/>
                <a:latin typeface="Helvetica" pitchFamily="2" charset="0"/>
                <a:ea typeface="+mn-ea"/>
                <a:cs typeface="+mn-cs"/>
              </a:rPr>
              <a:t>aliquip</a:t>
            </a:r>
            <a:r>
              <a:rPr lang="en-US" sz="1400" b="0" i="0" kern="1200" dirty="0">
                <a:solidFill>
                  <a:srgbClr val="58595B"/>
                </a:solidFill>
                <a:effectLst/>
                <a:latin typeface="Helvetica" pitchFamily="2" charset="0"/>
                <a:ea typeface="+mn-ea"/>
                <a:cs typeface="+mn-cs"/>
              </a:rPr>
              <a:t> ex </a:t>
            </a:r>
            <a:r>
              <a:rPr lang="en-US" sz="1400" b="0" i="0" kern="1200" dirty="0" err="1">
                <a:solidFill>
                  <a:srgbClr val="58595B"/>
                </a:solidFill>
                <a:effectLst/>
                <a:latin typeface="Helvetica" pitchFamily="2" charset="0"/>
                <a:ea typeface="+mn-ea"/>
                <a:cs typeface="+mn-cs"/>
              </a:rPr>
              <a:t>ead</a:t>
            </a:r>
            <a:r>
              <a:rPr lang="en-US" sz="1400" b="0" i="0" kern="1200" dirty="0">
                <a:solidFill>
                  <a:srgbClr val="58595B"/>
                </a:solidFill>
                <a:effectLst/>
                <a:latin typeface="Helvetica" pitchFamily="2" charset="0"/>
                <a:ea typeface="+mn-ea"/>
                <a:cs typeface="+mn-cs"/>
              </a:rPr>
              <a:t>.</a:t>
            </a:r>
          </a:p>
        </p:txBody>
      </p:sp>
      <p:sp>
        <p:nvSpPr>
          <p:cNvPr id="10" name="Text Placeholder 23">
            <a:extLst>
              <a:ext uri="{FF2B5EF4-FFF2-40B4-BE49-F238E27FC236}">
                <a16:creationId xmlns:a16="http://schemas.microsoft.com/office/drawing/2014/main" id="{EB34CDE8-07FA-F046-AA33-DDF5668DE685}"/>
              </a:ext>
            </a:extLst>
          </p:cNvPr>
          <p:cNvSpPr>
            <a:spLocks noGrp="1"/>
          </p:cNvSpPr>
          <p:nvPr>
            <p:ph type="body" sz="quarter" idx="21" hasCustomPrompt="1"/>
          </p:nvPr>
        </p:nvSpPr>
        <p:spPr>
          <a:xfrm>
            <a:off x="4571999" y="1463040"/>
            <a:ext cx="3840479" cy="219456"/>
          </a:xfrm>
          <a:prstGeom prst="rect">
            <a:avLst/>
          </a:prstGeom>
        </p:spPr>
        <p:txBody>
          <a:bodyPr lIns="365760" rIns="0"/>
          <a:lstStyle>
            <a:lvl1pPr marL="0" indent="0">
              <a:lnSpc>
                <a:spcPct val="100000"/>
              </a:lnSpc>
              <a:buFontTx/>
              <a:buNone/>
              <a:defRPr b="1" i="0" cap="all" baseline="0">
                <a:latin typeface="Helvetica" pitchFamily="2" charset="0"/>
              </a:defRPr>
            </a:lvl1pPr>
          </a:lstStyle>
          <a:p>
            <a:pPr lvl="0"/>
            <a:r>
              <a:rPr lang="en-US" dirty="0"/>
              <a:t>SUBHEAD</a:t>
            </a:r>
          </a:p>
        </p:txBody>
      </p:sp>
      <p:sp>
        <p:nvSpPr>
          <p:cNvPr id="3" name="Picture Placeholder 2">
            <a:extLst>
              <a:ext uri="{FF2B5EF4-FFF2-40B4-BE49-F238E27FC236}">
                <a16:creationId xmlns:a16="http://schemas.microsoft.com/office/drawing/2014/main" id="{3567B317-BBC9-8047-B52F-0FE9612A42BF}"/>
              </a:ext>
            </a:extLst>
          </p:cNvPr>
          <p:cNvSpPr>
            <a:spLocks noGrp="1"/>
          </p:cNvSpPr>
          <p:nvPr>
            <p:ph type="pic" sz="quarter" idx="22"/>
          </p:nvPr>
        </p:nvSpPr>
        <p:spPr>
          <a:xfrm>
            <a:off x="640080" y="1463040"/>
            <a:ext cx="3931920" cy="3108960"/>
          </a:xfrm>
          <a:prstGeom prst="rect">
            <a:avLst/>
          </a:prstGeom>
          <a:solidFill>
            <a:srgbClr val="DBE7F5"/>
          </a:solidFill>
        </p:spPr>
        <p:txBody>
          <a:bodyPr wrap="none" anchor="t" anchorCtr="1">
            <a:noAutofit/>
          </a:bodyPr>
          <a:lstStyle>
            <a:lvl1pPr marL="0" indent="0" algn="ctr">
              <a:buFontTx/>
              <a:buNone/>
              <a:defRPr b="0" i="0">
                <a:solidFill>
                  <a:srgbClr val="898989"/>
                </a:solidFill>
                <a:latin typeface="Helvetica Regular" pitchFamily="2" charset="0"/>
              </a:defRPr>
            </a:lvl1pPr>
          </a:lstStyle>
          <a:p>
            <a:r>
              <a:rPr lang="en-US" dirty="0"/>
              <a:t>Click icon to add picture</a:t>
            </a:r>
          </a:p>
        </p:txBody>
      </p:sp>
      <p:sp>
        <p:nvSpPr>
          <p:cNvPr id="2" name="Title 1">
            <a:extLst>
              <a:ext uri="{FF2B5EF4-FFF2-40B4-BE49-F238E27FC236}">
                <a16:creationId xmlns:a16="http://schemas.microsoft.com/office/drawing/2014/main" id="{E9E129D3-DC40-9145-85FB-07D3D32FEFDC}"/>
              </a:ext>
            </a:extLst>
          </p:cNvPr>
          <p:cNvSpPr>
            <a:spLocks noGrp="1"/>
          </p:cNvSpPr>
          <p:nvPr>
            <p:ph type="title" hasCustomPrompt="1"/>
          </p:nvPr>
        </p:nvSpPr>
        <p:spPr/>
        <p:txBody>
          <a:bodyPr/>
          <a:lstStyle/>
          <a:p>
            <a:r>
              <a:rPr lang="en-US" dirty="0"/>
              <a:t>Header w/one image on left</a:t>
            </a:r>
          </a:p>
        </p:txBody>
      </p:sp>
    </p:spTree>
    <p:extLst>
      <p:ext uri="{BB962C8B-B14F-4D97-AF65-F5344CB8AC3E}">
        <p14:creationId xmlns:p14="http://schemas.microsoft.com/office/powerpoint/2010/main" val="3333401177"/>
      </p:ext>
    </p:extLst>
  </p:cSld>
  <p:clrMapOvr>
    <a:masterClrMapping/>
  </p:clrMapOvr>
  <p:extLst>
    <p:ext uri="{DCECCB84-F9BA-43D5-87BE-67443E8EF086}">
      <p15:sldGuideLst xmlns:p15="http://schemas.microsoft.com/office/powerpoint/2012/main"/>
    </p:ext>
  </p:extLst>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sv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image" Target="../media/image1.png"/><Relationship Id="rId5" Type="http://schemas.openxmlformats.org/officeDocument/2006/relationships/theme" Target="../theme/theme1.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2.xml"/><Relationship Id="rId13" Type="http://schemas.openxmlformats.org/officeDocument/2006/relationships/image" Target="../media/image1.png"/><Relationship Id="rId3" Type="http://schemas.openxmlformats.org/officeDocument/2006/relationships/slideLayout" Target="../slideLayouts/slideLayout7.xml"/><Relationship Id="rId7" Type="http://schemas.openxmlformats.org/officeDocument/2006/relationships/slideLayout" Target="../slideLayouts/slideLayout11.xml"/><Relationship Id="rId12" Type="http://schemas.openxmlformats.org/officeDocument/2006/relationships/theme" Target="../theme/theme2.xml"/><Relationship Id="rId2" Type="http://schemas.openxmlformats.org/officeDocument/2006/relationships/slideLayout" Target="../slideLayouts/slideLayout6.xml"/><Relationship Id="rId1" Type="http://schemas.openxmlformats.org/officeDocument/2006/relationships/slideLayout" Target="../slideLayouts/slideLayout5.xml"/><Relationship Id="rId6" Type="http://schemas.openxmlformats.org/officeDocument/2006/relationships/slideLayout" Target="../slideLayouts/slideLayout10.xml"/><Relationship Id="rId11" Type="http://schemas.openxmlformats.org/officeDocument/2006/relationships/slideLayout" Target="../slideLayouts/slideLayout15.xml"/><Relationship Id="rId5" Type="http://schemas.openxmlformats.org/officeDocument/2006/relationships/slideLayout" Target="../slideLayouts/slideLayout9.xml"/><Relationship Id="rId10" Type="http://schemas.openxmlformats.org/officeDocument/2006/relationships/slideLayout" Target="../slideLayouts/slideLayout14.xml"/><Relationship Id="rId4" Type="http://schemas.openxmlformats.org/officeDocument/2006/relationships/slideLayout" Target="../slideLayouts/slideLayout8.xml"/><Relationship Id="rId9" Type="http://schemas.openxmlformats.org/officeDocument/2006/relationships/slideLayout" Target="../slideLayouts/slideLayout13.xml"/><Relationship Id="rId14" Type="http://schemas.openxmlformats.org/officeDocument/2006/relationships/image" Target="../media/image2.sv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theme" Target="../theme/theme3.xml"/><Relationship Id="rId1" Type="http://schemas.openxmlformats.org/officeDocument/2006/relationships/slideLayout" Target="../slideLayouts/slideLayout16.xml"/><Relationship Id="rId5" Type="http://schemas.openxmlformats.org/officeDocument/2006/relationships/image" Target="../media/image2.svg"/><Relationship Id="rId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gradFill>
          <a:gsLst>
            <a:gs pos="0">
              <a:srgbClr val="00578B"/>
            </a:gs>
            <a:gs pos="100000">
              <a:srgbClr val="2774AE"/>
            </a:gs>
          </a:gsLst>
          <a:lin ang="0" scaled="0"/>
        </a:gradFill>
        <a:effectLst/>
      </p:bgPr>
    </p:bg>
    <p:spTree>
      <p:nvGrpSpPr>
        <p:cNvPr id="1" name=""/>
        <p:cNvGrpSpPr/>
        <p:nvPr/>
      </p:nvGrpSpPr>
      <p:grpSpPr>
        <a:xfrm>
          <a:off x="0" y="0"/>
          <a:ext cx="0" cy="0"/>
          <a:chOff x="0" y="0"/>
          <a:chExt cx="0" cy="0"/>
        </a:xfrm>
      </p:grpSpPr>
      <p:sp>
        <p:nvSpPr>
          <p:cNvPr id="13" name="Text Placeholder-left">
            <a:extLst>
              <a:ext uri="{FF2B5EF4-FFF2-40B4-BE49-F238E27FC236}">
                <a16:creationId xmlns:a16="http://schemas.microsoft.com/office/drawing/2014/main" id="{71380050-84F1-D143-BCF2-F067E310EFE8}"/>
              </a:ext>
            </a:extLst>
          </p:cNvPr>
          <p:cNvSpPr txBox="1">
            <a:spLocks/>
          </p:cNvSpPr>
          <p:nvPr/>
        </p:nvSpPr>
        <p:spPr>
          <a:xfrm>
            <a:off x="365760" y="4764024"/>
            <a:ext cx="3566160" cy="452432"/>
          </a:xfrm>
          <a:prstGeom prst="rect">
            <a:avLst/>
          </a:prstGeom>
        </p:spPr>
        <p:txBody>
          <a:bodyPr wrap="square" lIns="0" tIns="0" rIns="0" bIns="256032">
            <a:spAutoFit/>
          </a:bodyPr>
          <a:lstStyle>
            <a:lvl1pPr marL="0" indent="0" algn="ctr" defTabSz="685800" rtl="0" eaLnBrk="1" latinLnBrk="0" hangingPunct="1">
              <a:lnSpc>
                <a:spcPct val="90000"/>
              </a:lnSpc>
              <a:spcBef>
                <a:spcPts val="750"/>
              </a:spcBef>
              <a:buFontTx/>
              <a:buNone/>
              <a:defRPr sz="800" kern="1200">
                <a:solidFill>
                  <a:srgbClr val="898989"/>
                </a:solidFill>
                <a:latin typeface="Helvetica" pitchFamily="2" charset="0"/>
                <a:ea typeface="+mn-ea"/>
                <a:cs typeface="+mn-cs"/>
              </a:defRPr>
            </a:lvl1pPr>
            <a:lvl2pPr marL="342900" indent="0" algn="l" defTabSz="685800" rtl="0" eaLnBrk="1" latinLnBrk="0" hangingPunct="1">
              <a:lnSpc>
                <a:spcPct val="100000"/>
              </a:lnSpc>
              <a:spcBef>
                <a:spcPts val="375"/>
              </a:spcBef>
              <a:buFontTx/>
              <a:buNone/>
              <a:defRPr sz="800" kern="1200">
                <a:solidFill>
                  <a:srgbClr val="58595B"/>
                </a:solidFill>
                <a:latin typeface="Helvetica" pitchFamily="2"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800" b="1" i="0" kern="1200">
                <a:solidFill>
                  <a:srgbClr val="58595B"/>
                </a:solidFill>
                <a:latin typeface="Helvetica" pitchFamily="2"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r>
              <a:rPr lang="en-US" sz="1400" b="0" i="0" dirty="0">
                <a:solidFill>
                  <a:schemeClr val="bg1"/>
                </a:solidFill>
                <a:latin typeface="Helvetica Regular" pitchFamily="2" charset="0"/>
              </a:rPr>
              <a:t>afisher000@g.ucla.edu</a:t>
            </a:r>
          </a:p>
        </p:txBody>
      </p:sp>
      <p:sp>
        <p:nvSpPr>
          <p:cNvPr id="14" name="Department name placeholder">
            <a:extLst>
              <a:ext uri="{FF2B5EF4-FFF2-40B4-BE49-F238E27FC236}">
                <a16:creationId xmlns:a16="http://schemas.microsoft.com/office/drawing/2014/main" id="{00604508-04C9-9E48-9D56-4DDA3BD4D375}"/>
              </a:ext>
            </a:extLst>
          </p:cNvPr>
          <p:cNvSpPr txBox="1"/>
          <p:nvPr/>
        </p:nvSpPr>
        <p:spPr>
          <a:xfrm>
            <a:off x="6581307" y="207926"/>
            <a:ext cx="2295993" cy="132344"/>
          </a:xfrm>
          <a:prstGeom prst="rect">
            <a:avLst/>
          </a:prstGeom>
          <a:noFill/>
        </p:spPr>
        <p:txBody>
          <a:bodyPr wrap="square" lIns="91440" tIns="4572" rIns="0" bIns="4572" rtlCol="0">
            <a:noAutofit/>
          </a:bodyPr>
          <a:lstStyle/>
          <a:p>
            <a:pPr algn="r"/>
            <a:r>
              <a:rPr lang="en-US" sz="800" dirty="0">
                <a:solidFill>
                  <a:srgbClr val="FFFFFF"/>
                </a:solidFill>
              </a:rPr>
              <a:t>Department Name (edit in Slide Master)</a:t>
            </a:r>
          </a:p>
        </p:txBody>
      </p:sp>
      <p:pic>
        <p:nvPicPr>
          <p:cNvPr id="16" name="Logo">
            <a:extLst>
              <a:ext uri="{FF2B5EF4-FFF2-40B4-BE49-F238E27FC236}">
                <a16:creationId xmlns:a16="http://schemas.microsoft.com/office/drawing/2014/main" id="{0FCED579-A029-5C4C-9E1F-AE7C4BC1CA7A}"/>
              </a:ext>
            </a:extLst>
          </p:cNvPr>
          <p:cNvPicPr>
            <a:picLocks noChangeAspect="1"/>
          </p:cNvPicPr>
          <p:nvPr/>
        </p:nvPicPr>
        <p:blipFill>
          <a:blip r:embed="rId6">
            <a:extLst>
              <a:ext uri="{96DAC541-7B7A-43D3-8B79-37D633B846F1}">
                <asvg:svgBlip xmlns:asvg="http://schemas.microsoft.com/office/drawing/2016/SVG/main" r:embed="rId7"/>
              </a:ext>
            </a:extLst>
          </a:blip>
          <a:stretch>
            <a:fillRect/>
          </a:stretch>
        </p:blipFill>
        <p:spPr>
          <a:xfrm>
            <a:off x="365760" y="175759"/>
            <a:ext cx="423229" cy="136525"/>
          </a:xfrm>
          <a:prstGeom prst="rect">
            <a:avLst/>
          </a:prstGeom>
        </p:spPr>
      </p:pic>
      <p:sp>
        <p:nvSpPr>
          <p:cNvPr id="2" name="Slide Number Placeholder 1">
            <a:extLst>
              <a:ext uri="{FF2B5EF4-FFF2-40B4-BE49-F238E27FC236}">
                <a16:creationId xmlns:a16="http://schemas.microsoft.com/office/drawing/2014/main" id="{5103E32E-3134-564E-BE62-8CC0C9926817}"/>
              </a:ext>
            </a:extLst>
          </p:cNvPr>
          <p:cNvSpPr>
            <a:spLocks noGrp="1"/>
          </p:cNvSpPr>
          <p:nvPr>
            <p:ph type="sldNum" sz="quarter" idx="4"/>
          </p:nvPr>
        </p:nvSpPr>
        <p:spPr>
          <a:xfrm>
            <a:off x="8420100" y="4754880"/>
            <a:ext cx="457200" cy="365760"/>
          </a:xfrm>
          <a:prstGeom prst="rect">
            <a:avLst/>
          </a:prstGeom>
        </p:spPr>
        <p:txBody>
          <a:bodyPr vert="horz" wrap="none" lIns="0" tIns="0" rIns="0" bIns="256032" rtlCol="0" anchor="t" anchorCtr="0">
            <a:noAutofit/>
          </a:bodyPr>
          <a:lstStyle>
            <a:lvl1pPr algn="r">
              <a:defRPr sz="800">
                <a:solidFill>
                  <a:schemeClr val="bg1"/>
                </a:solidFill>
              </a:defRPr>
            </a:lvl1pPr>
          </a:lstStyle>
          <a:p>
            <a:fld id="{8A4D65D6-0FE8-A44D-976B-79BD54D4007E}" type="slidenum">
              <a:rPr lang="en-US" smtClean="0"/>
              <a:pPr/>
              <a:t>‹#›</a:t>
            </a:fld>
            <a:endParaRPr lang="en-US"/>
          </a:p>
        </p:txBody>
      </p:sp>
      <p:sp>
        <p:nvSpPr>
          <p:cNvPr id="3" name="Date Placeholder 2">
            <a:extLst>
              <a:ext uri="{FF2B5EF4-FFF2-40B4-BE49-F238E27FC236}">
                <a16:creationId xmlns:a16="http://schemas.microsoft.com/office/drawing/2014/main" id="{C422141D-5EC8-CC45-B139-F8002F7FA5AC}"/>
              </a:ext>
            </a:extLst>
          </p:cNvPr>
          <p:cNvSpPr>
            <a:spLocks noGrp="1"/>
          </p:cNvSpPr>
          <p:nvPr>
            <p:ph type="dt" sz="half" idx="2"/>
          </p:nvPr>
        </p:nvSpPr>
        <p:spPr>
          <a:xfrm>
            <a:off x="4297680" y="4754880"/>
            <a:ext cx="2057400" cy="381643"/>
          </a:xfrm>
          <a:prstGeom prst="rect">
            <a:avLst/>
          </a:prstGeom>
        </p:spPr>
        <p:txBody>
          <a:bodyPr vert="horz" lIns="0" tIns="0" rIns="0" bIns="256032" rtlCol="0" anchor="t" anchorCtr="0">
            <a:spAutoFit/>
          </a:bodyPr>
          <a:lstStyle>
            <a:lvl1pPr algn="l">
              <a:defRPr sz="800">
                <a:solidFill>
                  <a:schemeClr val="bg1"/>
                </a:solidFill>
              </a:defRPr>
            </a:lvl1pPr>
          </a:lstStyle>
          <a:p>
            <a:r>
              <a:rPr lang="en-US" dirty="0"/>
              <a:t>August 8, 2022</a:t>
            </a:r>
          </a:p>
        </p:txBody>
      </p:sp>
      <p:sp>
        <p:nvSpPr>
          <p:cNvPr id="4" name="Title Placeholder 3">
            <a:extLst>
              <a:ext uri="{FF2B5EF4-FFF2-40B4-BE49-F238E27FC236}">
                <a16:creationId xmlns:a16="http://schemas.microsoft.com/office/drawing/2014/main" id="{B2B7E107-1541-7E40-A6FC-46A0AEFD495E}"/>
              </a:ext>
            </a:extLst>
          </p:cNvPr>
          <p:cNvSpPr>
            <a:spLocks noGrp="1"/>
          </p:cNvSpPr>
          <p:nvPr>
            <p:ph type="title"/>
          </p:nvPr>
        </p:nvSpPr>
        <p:spPr>
          <a:xfrm>
            <a:off x="640080" y="1874520"/>
            <a:ext cx="7780020" cy="557784"/>
          </a:xfrm>
          <a:prstGeom prst="rect">
            <a:avLst/>
          </a:prstGeom>
        </p:spPr>
        <p:txBody>
          <a:bodyPr vert="horz" wrap="square" lIns="0" tIns="0" rIns="0" bIns="0" rtlCol="0" anchor="b" anchorCtr="0">
            <a:spAutoFit/>
          </a:bodyPr>
          <a:lstStyle/>
          <a:p>
            <a:r>
              <a:rPr lang="en-US"/>
              <a:t>Click to edit Master title style</a:t>
            </a:r>
            <a:endParaRPr lang="en-US" dirty="0"/>
          </a:p>
        </p:txBody>
      </p:sp>
      <p:sp>
        <p:nvSpPr>
          <p:cNvPr id="5" name="Text Placeholder 4">
            <a:extLst>
              <a:ext uri="{FF2B5EF4-FFF2-40B4-BE49-F238E27FC236}">
                <a16:creationId xmlns:a16="http://schemas.microsoft.com/office/drawing/2014/main" id="{BCA93CE4-2BD0-C849-B5FE-F6137696E780}"/>
              </a:ext>
            </a:extLst>
          </p:cNvPr>
          <p:cNvSpPr>
            <a:spLocks noGrp="1"/>
          </p:cNvSpPr>
          <p:nvPr>
            <p:ph type="body" idx="1"/>
          </p:nvPr>
        </p:nvSpPr>
        <p:spPr>
          <a:xfrm>
            <a:off x="640080" y="2651760"/>
            <a:ext cx="7772400" cy="1268104"/>
          </a:xfrm>
          <a:prstGeom prst="rect">
            <a:avLst/>
          </a:prstGeom>
        </p:spPr>
        <p:txBody>
          <a:bodyPr vert="horz" lIns="91440" tIns="45720" rIns="91440" bIns="45720" rtlCol="0">
            <a:sp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37590430"/>
      </p:ext>
    </p:extLst>
  </p:cSld>
  <p:clrMap bg1="lt1" tx1="dk1" bg2="lt2" tx2="dk2" accent1="accent1" accent2="accent2" accent3="accent3" accent4="accent4" accent5="accent5" accent6="accent6" hlink="hlink" folHlink="folHlink"/>
  <p:sldLayoutIdLst>
    <p:sldLayoutId id="2147483745" r:id="rId1"/>
    <p:sldLayoutId id="2147483744" r:id="rId2"/>
    <p:sldLayoutId id="2147483723" r:id="rId3"/>
    <p:sldLayoutId id="2147483743" r:id="rId4"/>
  </p:sldLayoutIdLst>
  <p:hf hdr="0" ftr="0"/>
  <p:txStyles>
    <p:titleStyle>
      <a:lvl1pPr algn="l" defTabSz="685800" rtl="0" eaLnBrk="1" latinLnBrk="0" hangingPunct="1">
        <a:lnSpc>
          <a:spcPct val="90000"/>
        </a:lnSpc>
        <a:spcBef>
          <a:spcPct val="0"/>
        </a:spcBef>
        <a:buNone/>
        <a:defRPr sz="3600" b="1" i="0" kern="1200">
          <a:solidFill>
            <a:schemeClr val="bg1"/>
          </a:solidFill>
          <a:latin typeface="Helvetica" pitchFamily="2"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400" b="0" kern="1200">
          <a:solidFill>
            <a:schemeClr val="bg1"/>
          </a:solidFill>
          <a:latin typeface="Helvetica" pitchFamily="2" charset="0"/>
          <a:ea typeface="+mn-ea"/>
          <a:cs typeface="+mn-cs"/>
        </a:defRPr>
      </a:lvl1pPr>
      <a:lvl2pPr marL="448056" indent="-173736" algn="l" defTabSz="685800" rtl="0" eaLnBrk="1" latinLnBrk="0" hangingPunct="1">
        <a:lnSpc>
          <a:spcPct val="90000"/>
        </a:lnSpc>
        <a:spcBef>
          <a:spcPts val="375"/>
        </a:spcBef>
        <a:buFont typeface="Arial" panose="020B0604020202020204" pitchFamily="34" charset="0"/>
        <a:buChar char="•"/>
        <a:defRPr sz="1400" b="0" kern="1200">
          <a:solidFill>
            <a:schemeClr val="bg1"/>
          </a:solidFill>
          <a:latin typeface="Helvetica" pitchFamily="2" charset="0"/>
          <a:ea typeface="+mn-ea"/>
          <a:cs typeface="+mn-cs"/>
        </a:defRPr>
      </a:lvl2pPr>
      <a:lvl3pPr marL="722376" indent="-171450" algn="l" defTabSz="685800" rtl="0" eaLnBrk="1" latinLnBrk="0" hangingPunct="1">
        <a:lnSpc>
          <a:spcPct val="90000"/>
        </a:lnSpc>
        <a:spcBef>
          <a:spcPts val="375"/>
        </a:spcBef>
        <a:buFont typeface="Arial" panose="020B0604020202020204" pitchFamily="34" charset="0"/>
        <a:buChar char="•"/>
        <a:defRPr sz="1400" b="0" kern="1200">
          <a:solidFill>
            <a:schemeClr val="bg1"/>
          </a:solidFill>
          <a:latin typeface="Helvetica" pitchFamily="2" charset="0"/>
          <a:ea typeface="+mn-ea"/>
          <a:cs typeface="+mn-cs"/>
        </a:defRPr>
      </a:lvl3pPr>
      <a:lvl4pPr marL="996696" indent="-171450" algn="l" defTabSz="685800" rtl="0" eaLnBrk="1" latinLnBrk="0" hangingPunct="1">
        <a:lnSpc>
          <a:spcPct val="90000"/>
        </a:lnSpc>
        <a:spcBef>
          <a:spcPts val="375"/>
        </a:spcBef>
        <a:buFont typeface="Arial" panose="020B0604020202020204" pitchFamily="34" charset="0"/>
        <a:buChar char="•"/>
        <a:defRPr sz="1400" b="0" i="0" kern="1200">
          <a:solidFill>
            <a:schemeClr val="bg1"/>
          </a:solidFill>
          <a:latin typeface="Helvetica" pitchFamily="2" charset="0"/>
          <a:ea typeface="+mn-ea"/>
          <a:cs typeface="+mn-cs"/>
        </a:defRPr>
      </a:lvl4pPr>
      <a:lvl5pPr marL="1271016" indent="-171450" algn="l" defTabSz="685800" rtl="0" eaLnBrk="1" latinLnBrk="0" hangingPunct="1">
        <a:lnSpc>
          <a:spcPct val="90000"/>
        </a:lnSpc>
        <a:spcBef>
          <a:spcPts val="375"/>
        </a:spcBef>
        <a:buFont typeface="Arial" panose="020B0604020202020204" pitchFamily="34" charset="0"/>
        <a:buChar char="•"/>
        <a:defRPr sz="1400" b="0" kern="1200">
          <a:solidFill>
            <a:schemeClr val="bg1"/>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7" name="Header rule">
            <a:extLst>
              <a:ext uri="{FF2B5EF4-FFF2-40B4-BE49-F238E27FC236}">
                <a16:creationId xmlns:a16="http://schemas.microsoft.com/office/drawing/2014/main" id="{98E6E0B5-9270-574F-A10E-09DA8982DB02}"/>
              </a:ext>
            </a:extLst>
          </p:cNvPr>
          <p:cNvSpPr/>
          <p:nvPr/>
        </p:nvSpPr>
        <p:spPr>
          <a:xfrm>
            <a:off x="640080" y="1103074"/>
            <a:ext cx="7772400" cy="36576"/>
          </a:xfrm>
          <a:prstGeom prst="rect">
            <a:avLst/>
          </a:prstGeom>
          <a:solidFill>
            <a:srgbClr val="2774AE"/>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t" anchorCtr="0"/>
          <a:lstStyle/>
          <a:p>
            <a:pPr algn="ctr"/>
            <a:endParaRPr lang="en-US" b="0" i="0" dirty="0">
              <a:latin typeface="Helvetica Regular" pitchFamily="2" charset="0"/>
            </a:endParaRPr>
          </a:p>
        </p:txBody>
      </p:sp>
      <p:sp>
        <p:nvSpPr>
          <p:cNvPr id="22" name="Title Placeholder">
            <a:extLst>
              <a:ext uri="{FF2B5EF4-FFF2-40B4-BE49-F238E27FC236}">
                <a16:creationId xmlns:a16="http://schemas.microsoft.com/office/drawing/2014/main" id="{7143B24C-1C3A-8E4C-BD32-A8A3EF401E90}"/>
              </a:ext>
            </a:extLst>
          </p:cNvPr>
          <p:cNvSpPr>
            <a:spLocks noGrp="1"/>
          </p:cNvSpPr>
          <p:nvPr>
            <p:ph type="title"/>
          </p:nvPr>
        </p:nvSpPr>
        <p:spPr>
          <a:xfrm>
            <a:off x="640079" y="640080"/>
            <a:ext cx="7772400" cy="393192"/>
          </a:xfrm>
          <a:prstGeom prst="rect">
            <a:avLst/>
          </a:prstGeom>
        </p:spPr>
        <p:txBody>
          <a:bodyPr vert="horz" wrap="square" lIns="0" tIns="0" rIns="0" bIns="0" rtlCol="0" anchor="b" anchorCtr="0">
            <a:spAutoFit/>
          </a:bodyPr>
          <a:lstStyle/>
          <a:p>
            <a:r>
              <a:rPr lang="en-US" dirty="0"/>
              <a:t>Click to edit Master title</a:t>
            </a:r>
          </a:p>
        </p:txBody>
      </p:sp>
      <p:sp>
        <p:nvSpPr>
          <p:cNvPr id="26" name="Date Placeholder">
            <a:extLst>
              <a:ext uri="{FF2B5EF4-FFF2-40B4-BE49-F238E27FC236}">
                <a16:creationId xmlns:a16="http://schemas.microsoft.com/office/drawing/2014/main" id="{8221B8DE-CEF2-934A-AC4E-99A13E490B7A}"/>
              </a:ext>
            </a:extLst>
          </p:cNvPr>
          <p:cNvSpPr>
            <a:spLocks noGrp="1"/>
          </p:cNvSpPr>
          <p:nvPr>
            <p:ph type="dt" sz="half" idx="2"/>
          </p:nvPr>
        </p:nvSpPr>
        <p:spPr>
          <a:xfrm>
            <a:off x="4297680" y="4754880"/>
            <a:ext cx="2057400" cy="473976"/>
          </a:xfrm>
          <a:prstGeom prst="rect">
            <a:avLst/>
          </a:prstGeom>
        </p:spPr>
        <p:txBody>
          <a:bodyPr vert="horz" wrap="square" lIns="0" tIns="0" rIns="0" bIns="256032" rtlCol="0" anchor="t" anchorCtr="0">
            <a:spAutoFit/>
          </a:bodyPr>
          <a:lstStyle>
            <a:lvl1pPr algn="l">
              <a:lnSpc>
                <a:spcPct val="100000"/>
              </a:lnSpc>
              <a:defRPr sz="1400" b="0" i="0">
                <a:solidFill>
                  <a:srgbClr val="898989"/>
                </a:solidFill>
                <a:latin typeface="Helvetica Regular" pitchFamily="2" charset="0"/>
              </a:defRPr>
            </a:lvl1pPr>
          </a:lstStyle>
          <a:p>
            <a:r>
              <a:rPr lang="en-US" dirty="0"/>
              <a:t>August 8, 2022</a:t>
            </a:r>
          </a:p>
        </p:txBody>
      </p:sp>
      <p:sp>
        <p:nvSpPr>
          <p:cNvPr id="2" name="Rectangle 1">
            <a:extLst>
              <a:ext uri="{FF2B5EF4-FFF2-40B4-BE49-F238E27FC236}">
                <a16:creationId xmlns:a16="http://schemas.microsoft.com/office/drawing/2014/main" id="{3F4D58D5-A817-8C46-AB00-9E4F26EA159C}"/>
              </a:ext>
            </a:extLst>
          </p:cNvPr>
          <p:cNvSpPr/>
          <p:nvPr/>
        </p:nvSpPr>
        <p:spPr>
          <a:xfrm>
            <a:off x="0" y="0"/>
            <a:ext cx="9144000" cy="457200"/>
          </a:xfrm>
          <a:prstGeom prst="rect">
            <a:avLst/>
          </a:prstGeom>
          <a:gradFill>
            <a:gsLst>
              <a:gs pos="0">
                <a:srgbClr val="00578B"/>
              </a:gs>
              <a:gs pos="100000">
                <a:srgbClr val="2774AE"/>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Department name placeholder">
            <a:extLst>
              <a:ext uri="{FF2B5EF4-FFF2-40B4-BE49-F238E27FC236}">
                <a16:creationId xmlns:a16="http://schemas.microsoft.com/office/drawing/2014/main" id="{41828359-8F80-E846-BC68-9046475E0D05}"/>
              </a:ext>
            </a:extLst>
          </p:cNvPr>
          <p:cNvSpPr txBox="1"/>
          <p:nvPr/>
        </p:nvSpPr>
        <p:spPr>
          <a:xfrm>
            <a:off x="6583680" y="210312"/>
            <a:ext cx="2295144" cy="132344"/>
          </a:xfrm>
          <a:prstGeom prst="rect">
            <a:avLst/>
          </a:prstGeom>
          <a:noFill/>
        </p:spPr>
        <p:txBody>
          <a:bodyPr wrap="square" lIns="91440" tIns="4572" rIns="0" bIns="4572" rtlCol="0">
            <a:noAutofit/>
          </a:bodyPr>
          <a:lstStyle/>
          <a:p>
            <a:pPr algn="r"/>
            <a:r>
              <a:rPr lang="en-US" sz="800" dirty="0">
                <a:solidFill>
                  <a:srgbClr val="FFFFFF"/>
                </a:solidFill>
              </a:rPr>
              <a:t>Particle Beam Physics Lab</a:t>
            </a:r>
          </a:p>
        </p:txBody>
      </p:sp>
      <p:pic>
        <p:nvPicPr>
          <p:cNvPr id="12" name="Logo">
            <a:extLst>
              <a:ext uri="{FF2B5EF4-FFF2-40B4-BE49-F238E27FC236}">
                <a16:creationId xmlns:a16="http://schemas.microsoft.com/office/drawing/2014/main" id="{6E1D559F-4EF1-6E45-B5D7-15C84F808AAA}"/>
              </a:ext>
            </a:extLst>
          </p:cNvPr>
          <p:cNvPicPr>
            <a:picLocks noChangeAspect="1"/>
          </p:cNvPicPr>
          <p:nvPr/>
        </p:nvPicPr>
        <p:blipFill>
          <a:blip r:embed="rId13">
            <a:extLst>
              <a:ext uri="{96DAC541-7B7A-43D3-8B79-37D633B846F1}">
                <asvg:svgBlip xmlns:asvg="http://schemas.microsoft.com/office/drawing/2016/SVG/main" r:embed="rId14"/>
              </a:ext>
            </a:extLst>
          </a:blip>
          <a:stretch>
            <a:fillRect/>
          </a:stretch>
        </p:blipFill>
        <p:spPr>
          <a:xfrm>
            <a:off x="365760" y="175759"/>
            <a:ext cx="423229" cy="136525"/>
          </a:xfrm>
          <a:prstGeom prst="rect">
            <a:avLst/>
          </a:prstGeom>
        </p:spPr>
      </p:pic>
      <p:sp>
        <p:nvSpPr>
          <p:cNvPr id="16" name="Text Placeholder-left">
            <a:extLst>
              <a:ext uri="{FF2B5EF4-FFF2-40B4-BE49-F238E27FC236}">
                <a16:creationId xmlns:a16="http://schemas.microsoft.com/office/drawing/2014/main" id="{7AC9189D-0EEA-1842-9A84-2D9C40375164}"/>
              </a:ext>
            </a:extLst>
          </p:cNvPr>
          <p:cNvSpPr txBox="1">
            <a:spLocks/>
          </p:cNvSpPr>
          <p:nvPr/>
        </p:nvSpPr>
        <p:spPr>
          <a:xfrm>
            <a:off x="365760" y="4762024"/>
            <a:ext cx="3566160" cy="457818"/>
          </a:xfrm>
          <a:prstGeom prst="rect">
            <a:avLst/>
          </a:prstGeom>
        </p:spPr>
        <p:txBody>
          <a:bodyPr wrap="square" lIns="0" tIns="0" rIns="0" bIns="256032">
            <a:spAutoFit/>
          </a:bodyPr>
          <a:lstStyle>
            <a:lvl1pPr marL="0" indent="0" algn="ctr" defTabSz="685800" rtl="0" eaLnBrk="1" latinLnBrk="0" hangingPunct="1">
              <a:lnSpc>
                <a:spcPct val="90000"/>
              </a:lnSpc>
              <a:spcBef>
                <a:spcPts val="750"/>
              </a:spcBef>
              <a:buFontTx/>
              <a:buNone/>
              <a:defRPr sz="800" kern="1200">
                <a:solidFill>
                  <a:srgbClr val="898989"/>
                </a:solidFill>
                <a:latin typeface="Helvetica" pitchFamily="2" charset="0"/>
                <a:ea typeface="+mn-ea"/>
                <a:cs typeface="+mn-cs"/>
              </a:defRPr>
            </a:lvl1pPr>
            <a:lvl2pPr marL="342900" indent="0" algn="l" defTabSz="685800" rtl="0" eaLnBrk="1" latinLnBrk="0" hangingPunct="1">
              <a:lnSpc>
                <a:spcPct val="100000"/>
              </a:lnSpc>
              <a:spcBef>
                <a:spcPts val="375"/>
              </a:spcBef>
              <a:buFontTx/>
              <a:buNone/>
              <a:defRPr sz="800" kern="1200">
                <a:solidFill>
                  <a:srgbClr val="58595B"/>
                </a:solidFill>
                <a:latin typeface="Helvetica" pitchFamily="2"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800" b="1" i="0" kern="1200">
                <a:solidFill>
                  <a:srgbClr val="58595B"/>
                </a:solidFill>
                <a:latin typeface="Helvetica" pitchFamily="2"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r>
              <a:rPr lang="en-US" sz="1400" b="0" i="0" dirty="0">
                <a:solidFill>
                  <a:srgbClr val="898989"/>
                </a:solidFill>
                <a:latin typeface="Helvetica Regular" pitchFamily="2" charset="0"/>
              </a:rPr>
              <a:t>afisher000@g.ucla.edu</a:t>
            </a:r>
          </a:p>
        </p:txBody>
      </p:sp>
      <p:sp>
        <p:nvSpPr>
          <p:cNvPr id="4" name="Text Placeholder 3">
            <a:extLst>
              <a:ext uri="{FF2B5EF4-FFF2-40B4-BE49-F238E27FC236}">
                <a16:creationId xmlns:a16="http://schemas.microsoft.com/office/drawing/2014/main" id="{C5A38CAE-CC53-A346-9993-73CC87395D49}"/>
              </a:ext>
            </a:extLst>
          </p:cNvPr>
          <p:cNvSpPr>
            <a:spLocks noGrp="1"/>
          </p:cNvSpPr>
          <p:nvPr>
            <p:ph type="body" idx="1"/>
          </p:nvPr>
        </p:nvSpPr>
        <p:spPr>
          <a:xfrm>
            <a:off x="640080" y="1463040"/>
            <a:ext cx="7772400" cy="980781"/>
          </a:xfrm>
          <a:prstGeom prst="rect">
            <a:avLst/>
          </a:prstGeom>
        </p:spPr>
        <p:txBody>
          <a:bodyPr vert="horz" wrap="square" lIns="0" tIns="0" rIns="0" bIns="0" rtlCol="0">
            <a:sp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975991855"/>
      </p:ext>
    </p:extLst>
  </p:cSld>
  <p:clrMap bg1="lt1" tx1="dk1" bg2="lt2" tx2="dk2" accent1="accent1" accent2="accent2" accent3="accent3" accent4="accent4" accent5="accent5" accent6="accent6" hlink="hlink" folHlink="folHlink"/>
  <p:sldLayoutIdLst>
    <p:sldLayoutId id="2147483729" r:id="rId1"/>
    <p:sldLayoutId id="2147483730" r:id="rId2"/>
    <p:sldLayoutId id="2147483731" r:id="rId3"/>
    <p:sldLayoutId id="2147483732" r:id="rId4"/>
    <p:sldLayoutId id="2147483733" r:id="rId5"/>
    <p:sldLayoutId id="2147483734" r:id="rId6"/>
    <p:sldLayoutId id="2147483735" r:id="rId7"/>
    <p:sldLayoutId id="2147483736" r:id="rId8"/>
    <p:sldLayoutId id="2147483737" r:id="rId9"/>
    <p:sldLayoutId id="2147483741" r:id="rId10"/>
    <p:sldLayoutId id="2147483738" r:id="rId11"/>
  </p:sldLayoutIdLst>
  <p:hf hdr="0" ftr="0"/>
  <p:txStyles>
    <p:titleStyle>
      <a:lvl1pPr algn="l" defTabSz="685800" rtl="0" eaLnBrk="1" latinLnBrk="0" hangingPunct="1">
        <a:lnSpc>
          <a:spcPct val="90000"/>
        </a:lnSpc>
        <a:spcBef>
          <a:spcPct val="0"/>
        </a:spcBef>
        <a:buNone/>
        <a:defRPr sz="2800" b="1" i="0" kern="1200" baseline="0">
          <a:solidFill>
            <a:srgbClr val="58595B"/>
          </a:solidFill>
          <a:latin typeface="Helvetica" pitchFamily="2"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400" b="0" kern="1200">
          <a:solidFill>
            <a:srgbClr val="58595B"/>
          </a:solidFill>
          <a:latin typeface="Helvetica" pitchFamily="2" charset="0"/>
          <a:ea typeface="+mn-ea"/>
          <a:cs typeface="+mn-cs"/>
        </a:defRPr>
      </a:lvl1pPr>
      <a:lvl2pPr marL="448056" indent="-173736" algn="l" defTabSz="685800" rtl="0" eaLnBrk="1" latinLnBrk="0" hangingPunct="1">
        <a:lnSpc>
          <a:spcPct val="90000"/>
        </a:lnSpc>
        <a:spcBef>
          <a:spcPts val="375"/>
        </a:spcBef>
        <a:buFont typeface="Arial" panose="020B0604020202020204" pitchFamily="34" charset="0"/>
        <a:buChar char="•"/>
        <a:defRPr sz="1200" b="0" i="0" kern="1200" baseline="0">
          <a:solidFill>
            <a:srgbClr val="58595B"/>
          </a:solidFill>
          <a:latin typeface="Helvetica" pitchFamily="34" charset="0"/>
          <a:ea typeface="+mn-ea"/>
          <a:cs typeface="+mn-cs"/>
        </a:defRPr>
      </a:lvl2pPr>
      <a:lvl3pPr marL="722376" indent="-171450" algn="l" defTabSz="685800" rtl="0" eaLnBrk="1" latinLnBrk="0" hangingPunct="1">
        <a:lnSpc>
          <a:spcPct val="90000"/>
        </a:lnSpc>
        <a:spcBef>
          <a:spcPts val="375"/>
        </a:spcBef>
        <a:buFont typeface="Arial" panose="020B0604020202020204" pitchFamily="34" charset="0"/>
        <a:buChar char="•"/>
        <a:defRPr sz="1100" b="0" kern="1200">
          <a:solidFill>
            <a:srgbClr val="58595B"/>
          </a:solidFill>
          <a:latin typeface="Helvetica" pitchFamily="2" charset="0"/>
          <a:ea typeface="+mn-ea"/>
          <a:cs typeface="+mn-cs"/>
        </a:defRPr>
      </a:lvl3pPr>
      <a:lvl4pPr marL="996696" indent="-171450" algn="l" defTabSz="685800" rtl="0" eaLnBrk="1" latinLnBrk="0" hangingPunct="1">
        <a:lnSpc>
          <a:spcPct val="90000"/>
        </a:lnSpc>
        <a:spcBef>
          <a:spcPts val="375"/>
        </a:spcBef>
        <a:buFont typeface="Arial" panose="020B0604020202020204" pitchFamily="34" charset="0"/>
        <a:buChar char="•"/>
        <a:defRPr sz="1000" b="0" i="0" kern="1200">
          <a:solidFill>
            <a:srgbClr val="58595B"/>
          </a:solidFill>
          <a:latin typeface="Helvetica" pitchFamily="2" charset="0"/>
          <a:ea typeface="+mn-ea"/>
          <a:cs typeface="+mn-cs"/>
        </a:defRPr>
      </a:lvl4pPr>
      <a:lvl5pPr marL="1271016" indent="-171450" algn="l" defTabSz="685800" rtl="0" eaLnBrk="1" latinLnBrk="0" hangingPunct="1">
        <a:lnSpc>
          <a:spcPct val="90000"/>
        </a:lnSpc>
        <a:spcBef>
          <a:spcPts val="375"/>
        </a:spcBef>
        <a:buFont typeface="Arial" panose="020B0604020202020204" pitchFamily="34" charset="0"/>
        <a:buChar char="•"/>
        <a:defRPr sz="900" b="0" kern="1200">
          <a:solidFill>
            <a:srgbClr val="58595B"/>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image">
            <a:extLst>
              <a:ext uri="{FF2B5EF4-FFF2-40B4-BE49-F238E27FC236}">
                <a16:creationId xmlns:a16="http://schemas.microsoft.com/office/drawing/2014/main" id="{3F4D58D5-A817-8C46-AB00-9E4F26EA159C}"/>
              </a:ext>
            </a:extLst>
          </p:cNvPr>
          <p:cNvSpPr/>
          <p:nvPr/>
        </p:nvSpPr>
        <p:spPr>
          <a:xfrm>
            <a:off x="0" y="0"/>
            <a:ext cx="9144000" cy="5143500"/>
          </a:xfrm>
          <a:prstGeom prst="rect">
            <a:avLst/>
          </a:prstGeom>
          <a:blipFill>
            <a:blip r:embed="rId3"/>
            <a:stretch>
              <a:fillRect/>
            </a:stretch>
          </a:blipFill>
          <a:ln>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a:endParaRPr lang="en-US"/>
          </a:p>
        </p:txBody>
      </p:sp>
      <p:sp>
        <p:nvSpPr>
          <p:cNvPr id="4" name="gradient">
            <a:extLst>
              <a:ext uri="{FF2B5EF4-FFF2-40B4-BE49-F238E27FC236}">
                <a16:creationId xmlns:a16="http://schemas.microsoft.com/office/drawing/2014/main" id="{7C5494A1-EAF6-FE40-8442-13FDACD4A804}"/>
              </a:ext>
            </a:extLst>
          </p:cNvPr>
          <p:cNvSpPr/>
          <p:nvPr/>
        </p:nvSpPr>
        <p:spPr>
          <a:xfrm>
            <a:off x="0" y="0"/>
            <a:ext cx="9144000" cy="5148072"/>
          </a:xfrm>
          <a:prstGeom prst="rect">
            <a:avLst/>
          </a:prstGeom>
          <a:solidFill>
            <a:srgbClr val="00578B">
              <a:alpha val="85098"/>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solidFill>
                <a:schemeClr val="bg1"/>
              </a:solidFill>
            </a:endParaRPr>
          </a:p>
        </p:txBody>
      </p:sp>
      <p:sp>
        <p:nvSpPr>
          <p:cNvPr id="16" name="Text Placeholder-left">
            <a:extLst>
              <a:ext uri="{FF2B5EF4-FFF2-40B4-BE49-F238E27FC236}">
                <a16:creationId xmlns:a16="http://schemas.microsoft.com/office/drawing/2014/main" id="{7AC9189D-0EEA-1842-9A84-2D9C40375164}"/>
              </a:ext>
            </a:extLst>
          </p:cNvPr>
          <p:cNvSpPr txBox="1">
            <a:spLocks/>
          </p:cNvSpPr>
          <p:nvPr/>
        </p:nvSpPr>
        <p:spPr>
          <a:xfrm>
            <a:off x="365760" y="4764024"/>
            <a:ext cx="3566160" cy="369973"/>
          </a:xfrm>
          <a:prstGeom prst="rect">
            <a:avLst/>
          </a:prstGeom>
        </p:spPr>
        <p:txBody>
          <a:bodyPr wrap="square" lIns="0" tIns="0" rIns="0" bIns="256032">
            <a:spAutoFit/>
          </a:bodyPr>
          <a:lstStyle>
            <a:lvl1pPr marL="0" indent="0" algn="ctr" defTabSz="685800" rtl="0" eaLnBrk="1" latinLnBrk="0" hangingPunct="1">
              <a:lnSpc>
                <a:spcPct val="90000"/>
              </a:lnSpc>
              <a:spcBef>
                <a:spcPts val="750"/>
              </a:spcBef>
              <a:buFontTx/>
              <a:buNone/>
              <a:defRPr sz="800" kern="1200">
                <a:solidFill>
                  <a:srgbClr val="898989"/>
                </a:solidFill>
                <a:latin typeface="Helvetica" pitchFamily="2" charset="0"/>
                <a:ea typeface="+mn-ea"/>
                <a:cs typeface="+mn-cs"/>
              </a:defRPr>
            </a:lvl1pPr>
            <a:lvl2pPr marL="342900" indent="0" algn="l" defTabSz="685800" rtl="0" eaLnBrk="1" latinLnBrk="0" hangingPunct="1">
              <a:lnSpc>
                <a:spcPct val="100000"/>
              </a:lnSpc>
              <a:spcBef>
                <a:spcPts val="375"/>
              </a:spcBef>
              <a:buFontTx/>
              <a:buNone/>
              <a:defRPr sz="800" kern="1200">
                <a:solidFill>
                  <a:srgbClr val="58595B"/>
                </a:solidFill>
                <a:latin typeface="Helvetica" pitchFamily="2" charset="0"/>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800" b="1" i="0" kern="1200">
                <a:solidFill>
                  <a:srgbClr val="58595B"/>
                </a:solidFill>
                <a:latin typeface="Helvetica" pitchFamily="2" charset="0"/>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800" kern="1200">
                <a:solidFill>
                  <a:srgbClr val="58595B"/>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algn="l"/>
            <a:r>
              <a:rPr lang="en-US" b="0" i="0" dirty="0">
                <a:solidFill>
                  <a:schemeClr val="bg1"/>
                </a:solidFill>
                <a:latin typeface="Helvetica Regular" pitchFamily="2" charset="0"/>
              </a:rPr>
              <a:t>Presentation Title (edit in Slide Master)</a:t>
            </a:r>
          </a:p>
        </p:txBody>
      </p:sp>
      <p:sp>
        <p:nvSpPr>
          <p:cNvPr id="15" name="Department name placeholder">
            <a:extLst>
              <a:ext uri="{FF2B5EF4-FFF2-40B4-BE49-F238E27FC236}">
                <a16:creationId xmlns:a16="http://schemas.microsoft.com/office/drawing/2014/main" id="{1F7F76C6-7E2A-5149-B69D-8B0273641DA8}"/>
              </a:ext>
            </a:extLst>
          </p:cNvPr>
          <p:cNvSpPr txBox="1"/>
          <p:nvPr/>
        </p:nvSpPr>
        <p:spPr>
          <a:xfrm>
            <a:off x="6583680" y="207926"/>
            <a:ext cx="2295144" cy="132344"/>
          </a:xfrm>
          <a:prstGeom prst="rect">
            <a:avLst/>
          </a:prstGeom>
          <a:noFill/>
        </p:spPr>
        <p:txBody>
          <a:bodyPr wrap="square" lIns="91440" tIns="4572" rIns="0" bIns="4572" rtlCol="0">
            <a:spAutoFit/>
          </a:bodyPr>
          <a:lstStyle/>
          <a:p>
            <a:pPr algn="r"/>
            <a:r>
              <a:rPr lang="en-US" sz="800" dirty="0">
                <a:solidFill>
                  <a:srgbClr val="FFFFFF"/>
                </a:solidFill>
              </a:rPr>
              <a:t>Department Name (edit in Slide Master)</a:t>
            </a:r>
          </a:p>
        </p:txBody>
      </p:sp>
      <p:pic>
        <p:nvPicPr>
          <p:cNvPr id="18" name="Logo">
            <a:extLst>
              <a:ext uri="{FF2B5EF4-FFF2-40B4-BE49-F238E27FC236}">
                <a16:creationId xmlns:a16="http://schemas.microsoft.com/office/drawing/2014/main" id="{A818A722-854C-4B41-BBFB-C5D9429A16F1}"/>
              </a:ext>
            </a:extLst>
          </p:cNvPr>
          <p:cNvPicPr>
            <a:picLocks noChangeAspect="1"/>
          </p:cNvPicPr>
          <p:nvPr/>
        </p:nvPicPr>
        <p:blipFill>
          <a:blip r:embed="rId4">
            <a:extLst>
              <a:ext uri="{96DAC541-7B7A-43D3-8B79-37D633B846F1}">
                <asvg:svgBlip xmlns:asvg="http://schemas.microsoft.com/office/drawing/2016/SVG/main" r:embed="rId5"/>
              </a:ext>
            </a:extLst>
          </a:blip>
          <a:stretch>
            <a:fillRect/>
          </a:stretch>
        </p:blipFill>
        <p:spPr>
          <a:xfrm>
            <a:off x="365760" y="175759"/>
            <a:ext cx="423229" cy="136525"/>
          </a:xfrm>
          <a:prstGeom prst="rect">
            <a:avLst/>
          </a:prstGeom>
        </p:spPr>
      </p:pic>
      <p:sp>
        <p:nvSpPr>
          <p:cNvPr id="3" name="Slide Number Placeholder 2">
            <a:extLst>
              <a:ext uri="{FF2B5EF4-FFF2-40B4-BE49-F238E27FC236}">
                <a16:creationId xmlns:a16="http://schemas.microsoft.com/office/drawing/2014/main" id="{980CCF0D-E503-6141-BE87-62E762B23910}"/>
              </a:ext>
            </a:extLst>
          </p:cNvPr>
          <p:cNvSpPr>
            <a:spLocks noGrp="1"/>
          </p:cNvSpPr>
          <p:nvPr>
            <p:ph type="sldNum" sz="quarter" idx="4"/>
          </p:nvPr>
        </p:nvSpPr>
        <p:spPr>
          <a:xfrm>
            <a:off x="8421624" y="4754880"/>
            <a:ext cx="457200" cy="365760"/>
          </a:xfrm>
          <a:prstGeom prst="rect">
            <a:avLst/>
          </a:prstGeom>
        </p:spPr>
        <p:txBody>
          <a:bodyPr vert="horz" wrap="none" lIns="0" tIns="0" rIns="0" bIns="256032" rtlCol="0" anchor="t" anchorCtr="0">
            <a:noAutofit/>
          </a:bodyPr>
          <a:lstStyle>
            <a:lvl1pPr algn="r">
              <a:defRPr sz="800">
                <a:solidFill>
                  <a:schemeClr val="bg1"/>
                </a:solidFill>
              </a:defRPr>
            </a:lvl1pPr>
          </a:lstStyle>
          <a:p>
            <a:fld id="{06775D5B-78AF-3A4A-8588-791173DFA68C}" type="slidenum">
              <a:rPr lang="en-US" smtClean="0"/>
              <a:pPr/>
              <a:t>‹#›</a:t>
            </a:fld>
            <a:endParaRPr lang="en-US"/>
          </a:p>
        </p:txBody>
      </p:sp>
      <p:sp>
        <p:nvSpPr>
          <p:cNvPr id="6" name="Date Placeholder 5">
            <a:extLst>
              <a:ext uri="{FF2B5EF4-FFF2-40B4-BE49-F238E27FC236}">
                <a16:creationId xmlns:a16="http://schemas.microsoft.com/office/drawing/2014/main" id="{EFF1F436-5B4B-5447-84BC-4469ACBA6CC9}"/>
              </a:ext>
            </a:extLst>
          </p:cNvPr>
          <p:cNvSpPr>
            <a:spLocks noGrp="1"/>
          </p:cNvSpPr>
          <p:nvPr>
            <p:ph type="dt" sz="half" idx="2"/>
          </p:nvPr>
        </p:nvSpPr>
        <p:spPr>
          <a:xfrm>
            <a:off x="4297680" y="4759093"/>
            <a:ext cx="2057400" cy="365760"/>
          </a:xfrm>
          <a:prstGeom prst="rect">
            <a:avLst/>
          </a:prstGeom>
        </p:spPr>
        <p:txBody>
          <a:bodyPr vert="horz" lIns="0" tIns="0" rIns="0" bIns="256032" rtlCol="0" anchor="t" anchorCtr="0">
            <a:spAutoFit/>
          </a:bodyPr>
          <a:lstStyle>
            <a:lvl1pPr algn="l">
              <a:defRPr sz="800">
                <a:solidFill>
                  <a:schemeClr val="bg1"/>
                </a:solidFill>
              </a:defRPr>
            </a:lvl1pPr>
          </a:lstStyle>
          <a:p>
            <a:fld id="{3E537502-922D-9147-8E70-41A9CF08F3D0}" type="datetime4">
              <a:rPr lang="en-US" smtClean="0"/>
              <a:pPr/>
              <a:t>August 22, 2022</a:t>
            </a:fld>
            <a:endParaRPr lang="en-US" dirty="0"/>
          </a:p>
        </p:txBody>
      </p:sp>
    </p:spTree>
    <p:extLst>
      <p:ext uri="{BB962C8B-B14F-4D97-AF65-F5344CB8AC3E}">
        <p14:creationId xmlns:p14="http://schemas.microsoft.com/office/powerpoint/2010/main" val="3275588001"/>
      </p:ext>
    </p:extLst>
  </p:cSld>
  <p:clrMap bg1="lt1" tx1="dk1" bg2="lt2" tx2="dk2" accent1="accent1" accent2="accent2" accent3="accent3" accent4="accent4" accent5="accent5" accent6="accent6" hlink="hlink" folHlink="folHlink"/>
  <p:sldLayoutIdLst>
    <p:sldLayoutId id="2147483748" r:id="rId1"/>
  </p:sldLayoutIdLst>
  <p:hf hdr="0" ftr="0"/>
  <p:txStyles>
    <p:titleStyle>
      <a:lvl1pPr algn="ctr" defTabSz="685800" rtl="0" eaLnBrk="1" latinLnBrk="0" hangingPunct="1">
        <a:lnSpc>
          <a:spcPct val="90000"/>
        </a:lnSpc>
        <a:spcBef>
          <a:spcPct val="0"/>
        </a:spcBef>
        <a:buNone/>
        <a:defRPr sz="3600" b="0" i="0" kern="1200" baseline="0">
          <a:solidFill>
            <a:schemeClr val="bg1"/>
          </a:solidFill>
          <a:latin typeface="Helvetica" pitchFamily="2" charset="0"/>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1400" b="0" kern="1200">
          <a:solidFill>
            <a:schemeClr val="bg1"/>
          </a:solidFill>
          <a:latin typeface="+mn-lt"/>
          <a:ea typeface="+mn-ea"/>
          <a:cs typeface="+mn-cs"/>
        </a:defRPr>
      </a:lvl1pPr>
      <a:lvl2pPr marL="448056" indent="-173736" algn="l" defTabSz="685800" rtl="0" eaLnBrk="1" latinLnBrk="0" hangingPunct="1">
        <a:lnSpc>
          <a:spcPct val="90000"/>
        </a:lnSpc>
        <a:spcBef>
          <a:spcPts val="375"/>
        </a:spcBef>
        <a:buFont typeface="Arial" panose="020B0604020202020204" pitchFamily="34" charset="0"/>
        <a:buChar char="•"/>
        <a:defRPr sz="1400" b="0" i="0" kern="1200" baseline="0">
          <a:solidFill>
            <a:schemeClr val="bg1"/>
          </a:solidFill>
          <a:latin typeface="+mn-lt"/>
          <a:ea typeface="+mn-ea"/>
          <a:cs typeface="+mn-cs"/>
        </a:defRPr>
      </a:lvl2pPr>
      <a:lvl3pPr marL="722376" indent="-171450" algn="l" defTabSz="685800" rtl="0" eaLnBrk="1" latinLnBrk="0" hangingPunct="1">
        <a:lnSpc>
          <a:spcPct val="90000"/>
        </a:lnSpc>
        <a:spcBef>
          <a:spcPts val="375"/>
        </a:spcBef>
        <a:buFont typeface="Arial" panose="020B0604020202020204" pitchFamily="34" charset="0"/>
        <a:buChar char="•"/>
        <a:defRPr sz="1400" b="0" kern="1200">
          <a:solidFill>
            <a:schemeClr val="bg1"/>
          </a:solidFill>
          <a:latin typeface="+mn-lt"/>
          <a:ea typeface="+mn-ea"/>
          <a:cs typeface="+mn-cs"/>
        </a:defRPr>
      </a:lvl3pPr>
      <a:lvl4pPr marL="996696" indent="-171450" algn="l" defTabSz="685800" rtl="0" eaLnBrk="1" latinLnBrk="0" hangingPunct="1">
        <a:lnSpc>
          <a:spcPct val="90000"/>
        </a:lnSpc>
        <a:spcBef>
          <a:spcPts val="375"/>
        </a:spcBef>
        <a:buFont typeface="Arial" panose="020B0604020202020204" pitchFamily="34" charset="0"/>
        <a:buChar char="•"/>
        <a:defRPr sz="1400" b="0" i="0" kern="1200">
          <a:solidFill>
            <a:schemeClr val="bg1"/>
          </a:solidFill>
          <a:latin typeface="+mn-lt"/>
          <a:ea typeface="+mn-ea"/>
          <a:cs typeface="+mn-cs"/>
        </a:defRPr>
      </a:lvl4pPr>
      <a:lvl5pPr marL="1271016" indent="-171450" algn="l" defTabSz="685800" rtl="0" eaLnBrk="1" latinLnBrk="0" hangingPunct="1">
        <a:lnSpc>
          <a:spcPct val="90000"/>
        </a:lnSpc>
        <a:spcBef>
          <a:spcPts val="375"/>
        </a:spcBef>
        <a:buFont typeface="Arial" panose="020B0604020202020204" pitchFamily="34" charset="0"/>
        <a:buChar char="•"/>
        <a:defRPr sz="1400" b="0" kern="1200">
          <a:solidFill>
            <a:schemeClr val="bg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4.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27.jpeg"/><Relationship Id="rId2" Type="http://schemas.openxmlformats.org/officeDocument/2006/relationships/notesSlide" Target="../notesSlides/notesSlide7.xml"/><Relationship Id="rId1" Type="http://schemas.openxmlformats.org/officeDocument/2006/relationships/slideLayout" Target="../slideLayouts/slideLayout6.xml"/><Relationship Id="rId6" Type="http://schemas.openxmlformats.org/officeDocument/2006/relationships/image" Target="../media/image30.jpeg"/><Relationship Id="rId5" Type="http://schemas.openxmlformats.org/officeDocument/2006/relationships/image" Target="../media/image29.jpeg"/><Relationship Id="rId4" Type="http://schemas.openxmlformats.org/officeDocument/2006/relationships/image" Target="../media/image28.jpeg"/></Relationships>
</file>

<file path=ppt/slides/_rels/slide11.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notesSlide" Target="../notesSlides/notesSlide8.xml"/><Relationship Id="rId1" Type="http://schemas.openxmlformats.org/officeDocument/2006/relationships/slideLayout" Target="../slideLayouts/slideLayout6.xml"/><Relationship Id="rId4" Type="http://schemas.openxmlformats.org/officeDocument/2006/relationships/image" Target="../media/image32.png"/></Relationships>
</file>

<file path=ppt/slides/_rels/slide12.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9.xml"/><Relationship Id="rId1" Type="http://schemas.openxmlformats.org/officeDocument/2006/relationships/slideLayout" Target="../slideLayouts/slideLayout6.xml"/><Relationship Id="rId5" Type="http://schemas.openxmlformats.org/officeDocument/2006/relationships/image" Target="../media/image35.jpeg"/><Relationship Id="rId4" Type="http://schemas.openxmlformats.org/officeDocument/2006/relationships/image" Target="../media/image34.png"/></Relationships>
</file>

<file path=ppt/slides/_rels/slide13.xml.rels><?xml version="1.0" encoding="UTF-8" standalone="yes"?>
<Relationships xmlns="http://schemas.openxmlformats.org/package/2006/relationships"><Relationship Id="rId3" Type="http://schemas.openxmlformats.org/officeDocument/2006/relationships/image" Target="../media/image37.png"/><Relationship Id="rId2" Type="http://schemas.openxmlformats.org/officeDocument/2006/relationships/image" Target="../media/image36.png"/><Relationship Id="rId1" Type="http://schemas.openxmlformats.org/officeDocument/2006/relationships/slideLayout" Target="../slideLayouts/slideLayout6.xml"/><Relationship Id="rId4" Type="http://schemas.openxmlformats.org/officeDocument/2006/relationships/image" Target="../media/image38.png"/></Relationships>
</file>

<file path=ppt/slides/_rels/slide14.xml.rels><?xml version="1.0" encoding="UTF-8" standalone="yes"?>
<Relationships xmlns="http://schemas.openxmlformats.org/package/2006/relationships"><Relationship Id="rId3" Type="http://schemas.openxmlformats.org/officeDocument/2006/relationships/image" Target="../media/image39.png"/><Relationship Id="rId7" Type="http://schemas.openxmlformats.org/officeDocument/2006/relationships/image" Target="../media/image42.png"/><Relationship Id="rId2" Type="http://schemas.openxmlformats.org/officeDocument/2006/relationships/notesSlide" Target="../notesSlides/notesSlide10.xml"/><Relationship Id="rId1" Type="http://schemas.openxmlformats.org/officeDocument/2006/relationships/slideLayout" Target="../slideLayouts/slideLayout6.xml"/><Relationship Id="rId6" Type="http://schemas.microsoft.com/office/2007/relationships/hdphoto" Target="../media/hdphoto2.wdp"/><Relationship Id="rId5" Type="http://schemas.openxmlformats.org/officeDocument/2006/relationships/image" Target="../media/image41.png"/><Relationship Id="rId4" Type="http://schemas.openxmlformats.org/officeDocument/2006/relationships/image" Target="../media/image40.png"/></Relationships>
</file>

<file path=ppt/slides/_rels/slide15.xml.rels><?xml version="1.0" encoding="UTF-8" standalone="yes"?>
<Relationships xmlns="http://schemas.openxmlformats.org/package/2006/relationships"><Relationship Id="rId8" Type="http://schemas.openxmlformats.org/officeDocument/2006/relationships/image" Target="../media/image48.jpeg"/><Relationship Id="rId3" Type="http://schemas.openxmlformats.org/officeDocument/2006/relationships/image" Target="../media/image43.jpeg"/><Relationship Id="rId7" Type="http://schemas.openxmlformats.org/officeDocument/2006/relationships/image" Target="../media/image47.jpeg"/><Relationship Id="rId2" Type="http://schemas.openxmlformats.org/officeDocument/2006/relationships/notesSlide" Target="../notesSlides/notesSlide11.xml"/><Relationship Id="rId1" Type="http://schemas.openxmlformats.org/officeDocument/2006/relationships/slideLayout" Target="../slideLayouts/slideLayout6.xml"/><Relationship Id="rId6" Type="http://schemas.openxmlformats.org/officeDocument/2006/relationships/image" Target="../media/image46.jpeg"/><Relationship Id="rId5" Type="http://schemas.openxmlformats.org/officeDocument/2006/relationships/image" Target="../media/image45.jpeg"/><Relationship Id="rId4" Type="http://schemas.openxmlformats.org/officeDocument/2006/relationships/image" Target="../media/image44.jpeg"/><Relationship Id="rId9" Type="http://schemas.openxmlformats.org/officeDocument/2006/relationships/image" Target="../media/image49.jpeg"/></Relationships>
</file>

<file path=ppt/slides/_rels/slide16.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notesSlide" Target="../notesSlides/notesSlide12.xml"/><Relationship Id="rId1" Type="http://schemas.openxmlformats.org/officeDocument/2006/relationships/slideLayout" Target="../slideLayouts/slideLayout6.xml"/><Relationship Id="rId5" Type="http://schemas.openxmlformats.org/officeDocument/2006/relationships/image" Target="../media/image52.png"/><Relationship Id="rId4" Type="http://schemas.openxmlformats.org/officeDocument/2006/relationships/image" Target="../media/image51.png"/></Relationships>
</file>

<file path=ppt/slides/_rels/slide17.xml.rels><?xml version="1.0" encoding="UTF-8" standalone="yes"?>
<Relationships xmlns="http://schemas.openxmlformats.org/package/2006/relationships"><Relationship Id="rId3" Type="http://schemas.openxmlformats.org/officeDocument/2006/relationships/oleObject" Target="../embeddings/oleObject2.bin"/><Relationship Id="rId7" Type="http://schemas.openxmlformats.org/officeDocument/2006/relationships/image" Target="../media/image56.png"/><Relationship Id="rId2" Type="http://schemas.openxmlformats.org/officeDocument/2006/relationships/notesSlide" Target="../notesSlides/notesSlide13.xml"/><Relationship Id="rId1" Type="http://schemas.openxmlformats.org/officeDocument/2006/relationships/slideLayout" Target="../slideLayouts/slideLayout6.xml"/><Relationship Id="rId6" Type="http://schemas.openxmlformats.org/officeDocument/2006/relationships/image" Target="../media/image55.png"/><Relationship Id="rId5" Type="http://schemas.openxmlformats.org/officeDocument/2006/relationships/image" Target="../media/image54.jpeg"/><Relationship Id="rId4" Type="http://schemas.openxmlformats.org/officeDocument/2006/relationships/image" Target="../media/image53.emf"/></Relationships>
</file>

<file path=ppt/slides/_rels/slide18.xml.rels><?xml version="1.0" encoding="UTF-8" standalone="yes"?>
<Relationships xmlns="http://schemas.openxmlformats.org/package/2006/relationships"><Relationship Id="rId2" Type="http://schemas.openxmlformats.org/officeDocument/2006/relationships/image" Target="../media/image57.pn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image" Target="../media/image59.png"/><Relationship Id="rId2" Type="http://schemas.openxmlformats.org/officeDocument/2006/relationships/image" Target="../media/image58.jpeg"/><Relationship Id="rId1" Type="http://schemas.openxmlformats.org/officeDocument/2006/relationships/slideLayout" Target="../slideLayouts/slideLayout6.xml"/><Relationship Id="rId5" Type="http://schemas.openxmlformats.org/officeDocument/2006/relationships/image" Target="../media/image60.emf"/><Relationship Id="rId4" Type="http://schemas.openxmlformats.org/officeDocument/2006/relationships/oleObject" Target="../embeddings/oleObject3.bin"/></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8" Type="http://schemas.openxmlformats.org/officeDocument/2006/relationships/image" Target="../media/image10.png"/><Relationship Id="rId3" Type="http://schemas.openxmlformats.org/officeDocument/2006/relationships/image" Target="../media/image7.png"/><Relationship Id="rId7" Type="http://schemas.openxmlformats.org/officeDocument/2006/relationships/image" Target="../media/image8.emf"/><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oleObject" Target="../embeddings/oleObject1.bin"/><Relationship Id="rId5" Type="http://schemas.openxmlformats.org/officeDocument/2006/relationships/image" Target="../media/image9.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0.png"/><Relationship Id="rId1" Type="http://schemas.openxmlformats.org/officeDocument/2006/relationships/slideLayout" Target="../slideLayouts/slideLayout6.xml"/><Relationship Id="rId6" Type="http://schemas.openxmlformats.org/officeDocument/2006/relationships/image" Target="../media/image14.gif"/><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8.jpeg"/><Relationship Id="rId5" Type="http://schemas.openxmlformats.org/officeDocument/2006/relationships/image" Target="../media/image17.png"/><Relationship Id="rId4" Type="http://schemas.openxmlformats.org/officeDocument/2006/relationships/image" Target="../media/image16.png"/></Relationships>
</file>

<file path=ppt/slides/_rels/slide7.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notesSlide" Target="../notesSlides/notesSlide5.xml"/><Relationship Id="rId1" Type="http://schemas.openxmlformats.org/officeDocument/2006/relationships/slideLayout" Target="../slideLayouts/slideLayout6.xml"/><Relationship Id="rId5" Type="http://schemas.openxmlformats.org/officeDocument/2006/relationships/image" Target="../media/image21.gif"/><Relationship Id="rId4" Type="http://schemas.openxmlformats.org/officeDocument/2006/relationships/image" Target="../media/image20.png"/></Relationships>
</file>

<file path=ppt/slides/_rels/slide8.xml.rels><?xml version="1.0" encoding="UTF-8" standalone="yes"?>
<Relationships xmlns="http://schemas.openxmlformats.org/package/2006/relationships"><Relationship Id="rId3" Type="http://schemas.openxmlformats.org/officeDocument/2006/relationships/image" Target="../media/image22.png"/><Relationship Id="rId2" Type="http://schemas.openxmlformats.org/officeDocument/2006/relationships/notesSlide" Target="../notesSlides/notesSlide6.xml"/><Relationship Id="rId1" Type="http://schemas.openxmlformats.org/officeDocument/2006/relationships/slideLayout" Target="../slideLayouts/slideLayout6.xml"/><Relationship Id="rId4" Type="http://schemas.microsoft.com/office/2007/relationships/hdphoto" Target="../media/hdphoto1.wdp"/></Relationships>
</file>

<file path=ppt/slides/_rels/slide9.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image" Target="../media/image23.png"/><Relationship Id="rId1" Type="http://schemas.openxmlformats.org/officeDocument/2006/relationships/slideLayout" Target="../slideLayouts/slideLayout6.xml"/><Relationship Id="rId5" Type="http://schemas.openxmlformats.org/officeDocument/2006/relationships/image" Target="../media/image26.jpeg"/><Relationship Id="rId4" Type="http://schemas.openxmlformats.org/officeDocument/2006/relationships/image" Target="../media/image25.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Picture 6" descr="ucla.jpg">
            <a:extLst>
              <a:ext uri="{FF2B5EF4-FFF2-40B4-BE49-F238E27FC236}">
                <a16:creationId xmlns:a16="http://schemas.microsoft.com/office/drawing/2014/main" id="{0E4CD0A3-65ED-400E-8ADC-AFCA7B2961EB}"/>
              </a:ext>
            </a:extLst>
          </p:cNvPr>
          <p:cNvPicPr>
            <a:picLocks noChangeAspect="1"/>
          </p:cNvPicPr>
          <p:nvPr/>
        </p:nvPicPr>
        <p:blipFill rotWithShape="1">
          <a:blip r:embed="rId2" cstate="print">
            <a:extLst>
              <a:ext uri="{28A0092B-C50C-407E-A947-70E740481C1C}">
                <a14:useLocalDpi xmlns:a14="http://schemas.microsoft.com/office/drawing/2010/main" val="0"/>
              </a:ext>
            </a:extLst>
          </a:blip>
          <a:srcRect l="97" t="3144" r="10330" b="118"/>
          <a:stretch/>
        </p:blipFill>
        <p:spPr>
          <a:xfrm>
            <a:off x="0" y="0"/>
            <a:ext cx="9144000" cy="5143500"/>
          </a:xfrm>
          <a:prstGeom prst="rect">
            <a:avLst/>
          </a:prstGeom>
        </p:spPr>
      </p:pic>
      <p:sp>
        <p:nvSpPr>
          <p:cNvPr id="2" name="Rectangle 1">
            <a:extLst>
              <a:ext uri="{FF2B5EF4-FFF2-40B4-BE49-F238E27FC236}">
                <a16:creationId xmlns:a16="http://schemas.microsoft.com/office/drawing/2014/main" id="{A5446ECB-0706-438D-9BED-2D2721A0978F}"/>
              </a:ext>
            </a:extLst>
          </p:cNvPr>
          <p:cNvSpPr/>
          <p:nvPr/>
        </p:nvSpPr>
        <p:spPr>
          <a:xfrm>
            <a:off x="0" y="0"/>
            <a:ext cx="9144000" cy="5143500"/>
          </a:xfrm>
          <a:prstGeom prst="rect">
            <a:avLst/>
          </a:prstGeom>
          <a:solidFill>
            <a:schemeClr val="accent1">
              <a:alpha val="74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6" name="Text Placeholder 45">
            <a:extLst>
              <a:ext uri="{FF2B5EF4-FFF2-40B4-BE49-F238E27FC236}">
                <a16:creationId xmlns:a16="http://schemas.microsoft.com/office/drawing/2014/main" id="{298DBC73-D254-7743-90B1-2EFD263248B8}"/>
              </a:ext>
            </a:extLst>
          </p:cNvPr>
          <p:cNvSpPr>
            <a:spLocks noGrp="1"/>
          </p:cNvSpPr>
          <p:nvPr>
            <p:ph type="body" sz="quarter" idx="32"/>
          </p:nvPr>
        </p:nvSpPr>
        <p:spPr>
          <a:xfrm>
            <a:off x="582571" y="1426936"/>
            <a:ext cx="7772400" cy="443198"/>
          </a:xfrm>
        </p:spPr>
        <p:txBody>
          <a:bodyPr/>
          <a:lstStyle/>
          <a:p>
            <a:r>
              <a:rPr lang="en-US" sz="3200" dirty="0"/>
              <a:t>Single Pass High Efficiency THz FEL</a:t>
            </a:r>
          </a:p>
        </p:txBody>
      </p:sp>
      <p:sp>
        <p:nvSpPr>
          <p:cNvPr id="30" name="Text Placeholder 45">
            <a:extLst>
              <a:ext uri="{FF2B5EF4-FFF2-40B4-BE49-F238E27FC236}">
                <a16:creationId xmlns:a16="http://schemas.microsoft.com/office/drawing/2014/main" id="{01ACB0F0-7FE5-4C2A-B354-6CC86C7379FB}"/>
              </a:ext>
            </a:extLst>
          </p:cNvPr>
          <p:cNvSpPr txBox="1">
            <a:spLocks/>
          </p:cNvSpPr>
          <p:nvPr/>
        </p:nvSpPr>
        <p:spPr>
          <a:xfrm>
            <a:off x="640080" y="1945046"/>
            <a:ext cx="7509007" cy="2360646"/>
          </a:xfrm>
          <a:prstGeom prst="rect">
            <a:avLst/>
          </a:prstGeom>
        </p:spPr>
        <p:txBody>
          <a:bodyPr vert="horz" wrap="square" lIns="0" tIns="0" rIns="0" bIns="0" rtlCol="0" anchor="ctr" anchorCtr="0">
            <a:spAutoFit/>
          </a:bodyPr>
          <a:lstStyle>
            <a:lvl1pPr marL="0" indent="0" algn="l" defTabSz="685800" rtl="0" eaLnBrk="1" latinLnBrk="0" hangingPunct="1">
              <a:lnSpc>
                <a:spcPct val="90000"/>
              </a:lnSpc>
              <a:spcBef>
                <a:spcPts val="750"/>
              </a:spcBef>
              <a:buFont typeface="Arial" panose="020B0604020202020204" pitchFamily="34" charset="0"/>
              <a:buNone/>
              <a:defRPr sz="3600" b="1" kern="1200">
                <a:solidFill>
                  <a:schemeClr val="bg1"/>
                </a:solidFill>
                <a:latin typeface="Helvetica" pitchFamily="2" charset="0"/>
                <a:ea typeface="+mn-ea"/>
                <a:cs typeface="+mn-cs"/>
              </a:defRPr>
            </a:lvl1pPr>
            <a:lvl2pPr marL="342900" indent="0" algn="l" defTabSz="685800" rtl="0" eaLnBrk="1" latinLnBrk="0" hangingPunct="1">
              <a:lnSpc>
                <a:spcPct val="90000"/>
              </a:lnSpc>
              <a:spcBef>
                <a:spcPts val="375"/>
              </a:spcBef>
              <a:buFont typeface="Arial" panose="020B0604020202020204" pitchFamily="34" charset="0"/>
              <a:buNone/>
              <a:defRPr sz="3600" b="1" kern="1200">
                <a:solidFill>
                  <a:schemeClr val="bg1"/>
                </a:solidFill>
                <a:latin typeface="Helvetica" pitchFamily="2" charset="0"/>
                <a:ea typeface="+mn-ea"/>
                <a:cs typeface="+mn-cs"/>
              </a:defRPr>
            </a:lvl2pPr>
            <a:lvl3pPr marL="685800" indent="0" algn="l" defTabSz="685800" rtl="0" eaLnBrk="1" latinLnBrk="0" hangingPunct="1">
              <a:lnSpc>
                <a:spcPct val="90000"/>
              </a:lnSpc>
              <a:spcBef>
                <a:spcPts val="375"/>
              </a:spcBef>
              <a:buFont typeface="Arial" panose="020B0604020202020204" pitchFamily="34" charset="0"/>
              <a:buNone/>
              <a:defRPr sz="3600" b="1" kern="1200">
                <a:solidFill>
                  <a:schemeClr val="bg1"/>
                </a:solidFill>
                <a:latin typeface="Helvetica" pitchFamily="2" charset="0"/>
                <a:ea typeface="+mn-ea"/>
                <a:cs typeface="+mn-cs"/>
              </a:defRPr>
            </a:lvl3pPr>
            <a:lvl4pPr marL="1028700" indent="0" algn="l" defTabSz="685800" rtl="0" eaLnBrk="1" latinLnBrk="0" hangingPunct="1">
              <a:lnSpc>
                <a:spcPct val="90000"/>
              </a:lnSpc>
              <a:spcBef>
                <a:spcPts val="375"/>
              </a:spcBef>
              <a:buFont typeface="Arial" panose="020B0604020202020204" pitchFamily="34" charset="0"/>
              <a:buNone/>
              <a:defRPr sz="3600" b="1" i="0" kern="1200">
                <a:solidFill>
                  <a:schemeClr val="bg1"/>
                </a:solidFill>
                <a:latin typeface="Helvetica" pitchFamily="2" charset="0"/>
                <a:ea typeface="+mn-ea"/>
                <a:cs typeface="+mn-cs"/>
              </a:defRPr>
            </a:lvl4pPr>
            <a:lvl5pPr marL="1371600" indent="0" algn="l" defTabSz="685800" rtl="0" eaLnBrk="1" latinLnBrk="0" hangingPunct="1">
              <a:lnSpc>
                <a:spcPct val="90000"/>
              </a:lnSpc>
              <a:spcBef>
                <a:spcPts val="375"/>
              </a:spcBef>
              <a:buFont typeface="Arial" panose="020B0604020202020204" pitchFamily="34" charset="0"/>
              <a:buNone/>
              <a:defRPr sz="3600" b="1" kern="1200">
                <a:solidFill>
                  <a:schemeClr val="bg1"/>
                </a:solidFill>
                <a:latin typeface="Helvetica" pitchFamily="2" charset="0"/>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pPr marL="342900" indent="-342900">
              <a:buAutoNum type="alphaUcPeriod"/>
            </a:pPr>
            <a:r>
              <a:rPr lang="en-US" sz="1800" dirty="0"/>
              <a:t>Fisher</a:t>
            </a:r>
            <a:r>
              <a:rPr lang="en-US" sz="1800" baseline="30000" dirty="0"/>
              <a:t>1</a:t>
            </a:r>
            <a:r>
              <a:rPr lang="en-US" sz="1800" dirty="0"/>
              <a:t>, Y. Park</a:t>
            </a:r>
            <a:r>
              <a:rPr lang="en-US" sz="1800" baseline="30000" dirty="0"/>
              <a:t>1</a:t>
            </a:r>
            <a:r>
              <a:rPr lang="en-US" sz="1800" dirty="0"/>
              <a:t>, M. Lenz</a:t>
            </a:r>
            <a:r>
              <a:rPr lang="en-US" sz="1800" baseline="30000" dirty="0"/>
              <a:t>1</a:t>
            </a:r>
            <a:r>
              <a:rPr lang="en-US" sz="1800" dirty="0"/>
              <a:t>, A. Ody</a:t>
            </a:r>
            <a:r>
              <a:rPr lang="en-US" sz="1800" baseline="30000" dirty="0"/>
              <a:t>1</a:t>
            </a:r>
            <a:r>
              <a:rPr lang="en-US" sz="1800" dirty="0"/>
              <a:t>, R. Agustsson</a:t>
            </a:r>
            <a:r>
              <a:rPr lang="en-US" sz="1800" baseline="30000" dirty="0"/>
              <a:t>2</a:t>
            </a:r>
            <a:r>
              <a:rPr lang="en-US" sz="1800" dirty="0"/>
              <a:t>, T. Hodgetts</a:t>
            </a:r>
            <a:r>
              <a:rPr lang="en-US" sz="1800" baseline="30000" dirty="0"/>
              <a:t>2</a:t>
            </a:r>
            <a:r>
              <a:rPr lang="en-US" sz="1800" dirty="0"/>
              <a:t>, A. Murokh</a:t>
            </a:r>
            <a:r>
              <a:rPr lang="en-US" sz="1800" baseline="30000" dirty="0"/>
              <a:t>2</a:t>
            </a:r>
            <a:r>
              <a:rPr lang="en-US" sz="1800" dirty="0"/>
              <a:t>, and P. Musumeci</a:t>
            </a:r>
            <a:r>
              <a:rPr lang="en-US" sz="1800" baseline="30000" dirty="0"/>
              <a:t>1</a:t>
            </a:r>
          </a:p>
          <a:p>
            <a:r>
              <a:rPr lang="en-US" sz="1200" baseline="30000" dirty="0"/>
              <a:t>1</a:t>
            </a:r>
            <a:r>
              <a:rPr lang="en-US" sz="1200" dirty="0"/>
              <a:t>UCLA Department of Physics, Los Angeles, CA</a:t>
            </a:r>
          </a:p>
          <a:p>
            <a:r>
              <a:rPr lang="en-US" sz="1200" baseline="30000" dirty="0"/>
              <a:t>2</a:t>
            </a:r>
            <a:r>
              <a:rPr lang="en-US" sz="1200" dirty="0"/>
              <a:t>RadiaBeam Technologies, Santa Monica, CA</a:t>
            </a:r>
          </a:p>
          <a:p>
            <a:pPr marL="342900" indent="-342900">
              <a:buAutoNum type="alphaUcPeriod"/>
            </a:pPr>
            <a:endParaRPr lang="en-US" sz="1800" dirty="0"/>
          </a:p>
          <a:p>
            <a:r>
              <a:rPr lang="en-US" sz="1600" b="0" dirty="0"/>
              <a:t>FEL 2022</a:t>
            </a:r>
          </a:p>
          <a:p>
            <a:r>
              <a:rPr lang="en-US" sz="1600" b="0" dirty="0"/>
              <a:t>Trieste, Italy</a:t>
            </a:r>
          </a:p>
          <a:p>
            <a:r>
              <a:rPr lang="en-US" sz="1600" b="0" dirty="0"/>
              <a:t>August 23, 2022 </a:t>
            </a:r>
          </a:p>
        </p:txBody>
      </p:sp>
      <p:pic>
        <p:nvPicPr>
          <p:cNvPr id="10" name="Picture 9" descr="The_University_of_California_UCLA.svg.png">
            <a:extLst>
              <a:ext uri="{FF2B5EF4-FFF2-40B4-BE49-F238E27FC236}">
                <a16:creationId xmlns:a16="http://schemas.microsoft.com/office/drawing/2014/main" id="{9D7D2091-716C-4F53-AD91-553803CB75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7639632" y="146776"/>
            <a:ext cx="1279770" cy="1280160"/>
          </a:xfrm>
          <a:prstGeom prst="rect">
            <a:avLst/>
          </a:prstGeom>
        </p:spPr>
      </p:pic>
    </p:spTree>
    <p:extLst>
      <p:ext uri="{BB962C8B-B14F-4D97-AF65-F5344CB8AC3E}">
        <p14:creationId xmlns:p14="http://schemas.microsoft.com/office/powerpoint/2010/main" val="1724935601"/>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10</a:t>
            </a:fld>
            <a:endParaRPr lang="en-US" dirty="0"/>
          </a:p>
        </p:txBody>
      </p:sp>
      <p:sp>
        <p:nvSpPr>
          <p:cNvPr id="6" name="Title 5"/>
          <p:cNvSpPr>
            <a:spLocks noGrp="1"/>
          </p:cNvSpPr>
          <p:nvPr>
            <p:ph type="title"/>
          </p:nvPr>
        </p:nvSpPr>
        <p:spPr/>
        <p:txBody>
          <a:bodyPr/>
          <a:lstStyle/>
          <a:p>
            <a:r>
              <a:rPr lang="en-US" dirty="0"/>
              <a:t>Undulator Tuning</a:t>
            </a:r>
          </a:p>
        </p:txBody>
      </p:sp>
      <p:sp>
        <p:nvSpPr>
          <p:cNvPr id="7" name="Text Placeholder 6"/>
          <p:cNvSpPr>
            <a:spLocks noGrp="1"/>
          </p:cNvSpPr>
          <p:nvPr>
            <p:ph type="body" sz="quarter" idx="20"/>
          </p:nvPr>
        </p:nvSpPr>
        <p:spPr>
          <a:xfrm>
            <a:off x="243840" y="1334426"/>
            <a:ext cx="6229323" cy="1735860"/>
          </a:xfrm>
        </p:spPr>
        <p:txBody>
          <a:bodyPr/>
          <a:lstStyle/>
          <a:p>
            <a:r>
              <a:rPr lang="en-US" sz="1200" dirty="0"/>
              <a:t>Measured fields with 3-axis Hall Probe</a:t>
            </a:r>
          </a:p>
          <a:p>
            <a:r>
              <a:rPr lang="en-US" sz="1200" dirty="0"/>
              <a:t>Straightened trajectory in entrance/exit periods with pulsed-wire measurements</a:t>
            </a:r>
          </a:p>
          <a:p>
            <a:pPr lvl="1"/>
            <a:r>
              <a:rPr lang="en-US" sz="1100" dirty="0"/>
              <a:t>Performed wire-scans off-axis</a:t>
            </a:r>
          </a:p>
          <a:p>
            <a:r>
              <a:rPr lang="en-US" sz="1200" dirty="0"/>
              <a:t>Recently improved pulsed-wire sensitivity with new design</a:t>
            </a:r>
          </a:p>
          <a:p>
            <a:pPr lvl="1"/>
            <a:r>
              <a:rPr lang="en-US" sz="1100" dirty="0"/>
              <a:t>50um slit to block excess laser</a:t>
            </a:r>
          </a:p>
          <a:p>
            <a:pPr lvl="1"/>
            <a:r>
              <a:rPr lang="en-US" sz="1100" dirty="0"/>
              <a:t>Si Amplified Detector</a:t>
            </a:r>
          </a:p>
          <a:p>
            <a:pPr lvl="1"/>
            <a:r>
              <a:rPr lang="en-US" sz="1100" dirty="0"/>
              <a:t>Oil dampers</a:t>
            </a:r>
          </a:p>
          <a:p>
            <a:pPr lvl="1"/>
            <a:endParaRPr lang="en-US" dirty="0"/>
          </a:p>
        </p:txBody>
      </p:sp>
      <p:grpSp>
        <p:nvGrpSpPr>
          <p:cNvPr id="8" name="Group 7"/>
          <p:cNvGrpSpPr/>
          <p:nvPr/>
        </p:nvGrpSpPr>
        <p:grpSpPr>
          <a:xfrm>
            <a:off x="2457450" y="2920828"/>
            <a:ext cx="2537786" cy="1688725"/>
            <a:chOff x="5987616" y="4522436"/>
            <a:chExt cx="3156384" cy="2186248"/>
          </a:xfrm>
        </p:grpSpPr>
        <p:pic>
          <p:nvPicPr>
            <p:cNvPr id="9" name="Picture 8" descr="C:\Users\afisher\Documents\ATC\Figures\Undulator Tuned Fields.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987616" y="4522436"/>
              <a:ext cx="3156384" cy="2186248"/>
            </a:xfrm>
            <a:prstGeom prst="rect">
              <a:avLst/>
            </a:prstGeom>
            <a:noFill/>
            <a:ln w="9525">
              <a:solidFill>
                <a:schemeClr val="tx1"/>
              </a:solidFill>
            </a:ln>
            <a:extLst>
              <a:ext uri="{909E8E84-426E-40DD-AFC4-6F175D3DCCD1}">
                <a14:hiddenFill xmlns:a14="http://schemas.microsoft.com/office/drawing/2010/main">
                  <a:solidFill>
                    <a:srgbClr val="FFFFFF"/>
                  </a:solidFill>
                </a14:hiddenFill>
              </a:ext>
            </a:extLst>
          </p:spPr>
        </p:pic>
        <p:sp>
          <p:nvSpPr>
            <p:cNvPr id="10" name="Rectangle 9"/>
            <p:cNvSpPr/>
            <p:nvPr/>
          </p:nvSpPr>
          <p:spPr>
            <a:xfrm>
              <a:off x="8382000" y="6146322"/>
              <a:ext cx="152400" cy="228600"/>
            </a:xfrm>
            <a:prstGeom prst="rect">
              <a:avLst/>
            </a:prstGeom>
            <a:solidFill>
              <a:schemeClr val="bg1"/>
            </a:solidFill>
            <a:ln w="9525">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3075" name="Picture 3" descr="C:\Users\afisher\Documents\Archive\Misc. Pictures\Undulator Tuning\Pulse Wire\Laser and Photodiode Pair (pulsed wire).jpg"/>
          <p:cNvPicPr>
            <a:picLocks noChangeAspect="1" noChangeArrowheads="1"/>
          </p:cNvPicPr>
          <p:nvPr/>
        </p:nvPicPr>
        <p:blipFill rotWithShape="1">
          <a:blip r:embed="rId4">
            <a:extLst>
              <a:ext uri="{28A0092B-C50C-407E-A947-70E740481C1C}">
                <a14:useLocalDpi xmlns:a14="http://schemas.microsoft.com/office/drawing/2010/main" val="0"/>
              </a:ext>
            </a:extLst>
          </a:blip>
          <a:srcRect r="34313"/>
          <a:stretch/>
        </p:blipFill>
        <p:spPr bwMode="auto">
          <a:xfrm rot="5400000">
            <a:off x="5046163" y="2725673"/>
            <a:ext cx="1660366" cy="1193634"/>
          </a:xfrm>
          <a:prstGeom prst="rect">
            <a:avLst/>
          </a:prstGeom>
          <a:noFill/>
          <a:extLst>
            <a:ext uri="{909E8E84-426E-40DD-AFC4-6F175D3DCCD1}">
              <a14:hiddenFill xmlns:a14="http://schemas.microsoft.com/office/drawing/2010/main">
                <a:solidFill>
                  <a:srgbClr val="FFFFFF"/>
                </a:solidFill>
              </a14:hiddenFill>
            </a:ext>
          </a:extLst>
        </p:spPr>
      </p:pic>
      <p:pic>
        <p:nvPicPr>
          <p:cNvPr id="3076" name="Picture 4" descr="C:\Users\afisher\Documents\Archive\Misc. Pictures\Undulator Tuning\Pulse Wire\Pulse Wire Setup - with undulator.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6473163" y="1348777"/>
            <a:ext cx="2315076" cy="308676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6689588" y="4435545"/>
            <a:ext cx="2098651" cy="300082"/>
          </a:xfrm>
          <a:prstGeom prst="rect">
            <a:avLst/>
          </a:prstGeom>
          <a:noFill/>
        </p:spPr>
        <p:txBody>
          <a:bodyPr wrap="none" rtlCol="0">
            <a:spAutoFit/>
          </a:bodyPr>
          <a:lstStyle/>
          <a:p>
            <a:r>
              <a:rPr lang="en-US" dirty="0"/>
              <a:t>Pulsed-wire setup - 2020</a:t>
            </a:r>
          </a:p>
        </p:txBody>
      </p:sp>
      <p:sp>
        <p:nvSpPr>
          <p:cNvPr id="13" name="TextBox 12"/>
          <p:cNvSpPr txBox="1"/>
          <p:nvPr/>
        </p:nvSpPr>
        <p:spPr>
          <a:xfrm>
            <a:off x="5388237" y="4209443"/>
            <a:ext cx="1084926" cy="400110"/>
          </a:xfrm>
          <a:prstGeom prst="rect">
            <a:avLst/>
          </a:prstGeom>
          <a:noFill/>
        </p:spPr>
        <p:txBody>
          <a:bodyPr wrap="square" rtlCol="0">
            <a:spAutoFit/>
          </a:bodyPr>
          <a:lstStyle/>
          <a:p>
            <a:r>
              <a:rPr lang="en-US" sz="1000" dirty="0"/>
              <a:t>Redesigned laser-diode pair</a:t>
            </a:r>
          </a:p>
        </p:txBody>
      </p:sp>
      <p:cxnSp>
        <p:nvCxnSpPr>
          <p:cNvPr id="11" name="Straight Arrow Connector 10"/>
          <p:cNvCxnSpPr/>
          <p:nvPr/>
        </p:nvCxnSpPr>
        <p:spPr>
          <a:xfrm flipV="1">
            <a:off x="6355080" y="3473405"/>
            <a:ext cx="690405" cy="72362"/>
          </a:xfrm>
          <a:prstGeom prst="straightConnector1">
            <a:avLst/>
          </a:prstGeom>
          <a:ln w="19050">
            <a:solidFill>
              <a:schemeClr val="bg2"/>
            </a:solidFill>
            <a:headEnd type="arrow"/>
            <a:tailEnd type="arrow"/>
          </a:ln>
        </p:spPr>
        <p:style>
          <a:lnRef idx="1">
            <a:schemeClr val="accent1"/>
          </a:lnRef>
          <a:fillRef idx="0">
            <a:schemeClr val="accent1"/>
          </a:fillRef>
          <a:effectRef idx="0">
            <a:schemeClr val="accent1"/>
          </a:effectRef>
          <a:fontRef idx="minor">
            <a:schemeClr val="tx1"/>
          </a:fontRef>
        </p:style>
      </p:cxnSp>
      <p:pic>
        <p:nvPicPr>
          <p:cNvPr id="14" name="Picture 3" descr="C:\Users\afisher\Documents\THz Experiment\THz Paper Figures\Completed Figures\Design Tapering 3.0.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0" y="2933140"/>
            <a:ext cx="2294756" cy="172106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31129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11</a:t>
            </a:fld>
            <a:endParaRPr lang="en-US" dirty="0"/>
          </a:p>
        </p:txBody>
      </p:sp>
      <p:sp>
        <p:nvSpPr>
          <p:cNvPr id="6" name="Title 5"/>
          <p:cNvSpPr>
            <a:spLocks noGrp="1"/>
          </p:cNvSpPr>
          <p:nvPr>
            <p:ph type="title"/>
          </p:nvPr>
        </p:nvSpPr>
        <p:spPr/>
        <p:txBody>
          <a:bodyPr/>
          <a:lstStyle/>
          <a:p>
            <a:r>
              <a:rPr lang="en-US" dirty="0"/>
              <a:t>Tapering Design</a:t>
            </a:r>
          </a:p>
        </p:txBody>
      </p:sp>
      <p:sp>
        <p:nvSpPr>
          <p:cNvPr id="7" name="Text Placeholder 6"/>
          <p:cNvSpPr>
            <a:spLocks noGrp="1"/>
          </p:cNvSpPr>
          <p:nvPr>
            <p:ph type="body" sz="quarter" idx="20"/>
          </p:nvPr>
        </p:nvSpPr>
        <p:spPr>
          <a:xfrm>
            <a:off x="312419" y="1479142"/>
            <a:ext cx="4564525" cy="3003386"/>
          </a:xfrm>
        </p:spPr>
        <p:txBody>
          <a:bodyPr/>
          <a:lstStyle/>
          <a:p>
            <a:r>
              <a:rPr lang="en-US" dirty="0"/>
              <a:t>FEL interaction simulated with GPTFEL, a custom element extension for GPT code.</a:t>
            </a:r>
          </a:p>
          <a:p>
            <a:pPr lvl="1"/>
            <a:r>
              <a:rPr lang="en-US" dirty="0"/>
              <a:t>Frequency domain</a:t>
            </a:r>
          </a:p>
          <a:p>
            <a:pPr lvl="1"/>
            <a:r>
              <a:rPr lang="en-US" dirty="0"/>
              <a:t>Simulates free space and waveguide modes</a:t>
            </a:r>
          </a:p>
          <a:p>
            <a:r>
              <a:rPr lang="en-US" dirty="0"/>
              <a:t>Utilize GPT functionality</a:t>
            </a:r>
          </a:p>
          <a:p>
            <a:pPr lvl="1"/>
            <a:r>
              <a:rPr lang="en-US" dirty="0"/>
              <a:t>Space charge (Long. and transverse)</a:t>
            </a:r>
          </a:p>
          <a:p>
            <a:pPr lvl="1"/>
            <a:r>
              <a:rPr lang="en-US" dirty="0"/>
              <a:t>CSR calculations</a:t>
            </a:r>
          </a:p>
          <a:p>
            <a:pPr lvl="1"/>
            <a:r>
              <a:rPr lang="en-US" dirty="0"/>
              <a:t>Interface with </a:t>
            </a:r>
            <a:r>
              <a:rPr lang="en-US" dirty="0" err="1"/>
              <a:t>photoinjector</a:t>
            </a:r>
            <a:r>
              <a:rPr lang="en-US" dirty="0"/>
              <a:t>/beam transport</a:t>
            </a:r>
          </a:p>
          <a:p>
            <a:pPr lvl="2"/>
            <a:r>
              <a:rPr lang="en-US" b="1" dirty="0"/>
              <a:t>Start-to-end with single code</a:t>
            </a:r>
          </a:p>
          <a:p>
            <a:r>
              <a:rPr lang="en-US" dirty="0"/>
              <a:t>Design Tapering</a:t>
            </a:r>
          </a:p>
          <a:p>
            <a:pPr lvl="1"/>
            <a:r>
              <a:rPr lang="en-US" dirty="0"/>
              <a:t>No effect from higher order modes</a:t>
            </a:r>
          </a:p>
          <a:p>
            <a:pPr lvl="1"/>
            <a:r>
              <a:rPr lang="en-US" dirty="0"/>
              <a:t>Decelerate resonant electrons &gt;20%</a:t>
            </a:r>
          </a:p>
          <a:p>
            <a:endParaRPr lang="en-US" dirty="0"/>
          </a:p>
        </p:txBody>
      </p:sp>
      <p:pic>
        <p:nvPicPr>
          <p:cNvPr id="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008052" y="1226820"/>
            <a:ext cx="3975928" cy="630557"/>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2" name="TextBox 1"/>
          <p:cNvSpPr txBox="1"/>
          <p:nvPr/>
        </p:nvSpPr>
        <p:spPr>
          <a:xfrm>
            <a:off x="8061960" y="1572079"/>
            <a:ext cx="793807" cy="276999"/>
          </a:xfrm>
          <a:prstGeom prst="rect">
            <a:avLst/>
          </a:prstGeom>
          <a:noFill/>
        </p:spPr>
        <p:txBody>
          <a:bodyPr wrap="none" rtlCol="0">
            <a:spAutoFit/>
          </a:bodyPr>
          <a:lstStyle/>
          <a:p>
            <a:r>
              <a:rPr lang="en-US" sz="1200" b="1" dirty="0"/>
              <a:t>GPTFEL</a:t>
            </a:r>
          </a:p>
        </p:txBody>
      </p:sp>
      <p:pic>
        <p:nvPicPr>
          <p:cNvPr id="10"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391997" y="1936321"/>
            <a:ext cx="3008928" cy="2437559"/>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Tree>
    <p:extLst>
      <p:ext uri="{BB962C8B-B14F-4D97-AF65-F5344CB8AC3E}">
        <p14:creationId xmlns:p14="http://schemas.microsoft.com/office/powerpoint/2010/main" val="288311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12</a:t>
            </a:fld>
            <a:endParaRPr lang="en-US" dirty="0"/>
          </a:p>
        </p:txBody>
      </p:sp>
      <p:sp>
        <p:nvSpPr>
          <p:cNvPr id="6" name="Title 5"/>
          <p:cNvSpPr>
            <a:spLocks noGrp="1"/>
          </p:cNvSpPr>
          <p:nvPr>
            <p:ph type="title"/>
          </p:nvPr>
        </p:nvSpPr>
        <p:spPr/>
        <p:txBody>
          <a:bodyPr/>
          <a:lstStyle/>
          <a:p>
            <a:r>
              <a:rPr lang="en-US" dirty="0"/>
              <a:t>Seeding the Interaction</a:t>
            </a:r>
          </a:p>
        </p:txBody>
      </p:sp>
      <p:sp>
        <p:nvSpPr>
          <p:cNvPr id="7" name="Text Placeholder 6"/>
          <p:cNvSpPr>
            <a:spLocks noGrp="1"/>
          </p:cNvSpPr>
          <p:nvPr>
            <p:ph type="body" sz="quarter" idx="20"/>
          </p:nvPr>
        </p:nvSpPr>
        <p:spPr>
          <a:xfrm>
            <a:off x="494320" y="1347574"/>
            <a:ext cx="4564525" cy="1360372"/>
          </a:xfrm>
        </p:spPr>
        <p:txBody>
          <a:bodyPr/>
          <a:lstStyle/>
          <a:p>
            <a:r>
              <a:rPr lang="en-US" dirty="0"/>
              <a:t>Accelerate and compress with </a:t>
            </a:r>
            <a:r>
              <a:rPr lang="en-US" dirty="0" err="1"/>
              <a:t>linac</a:t>
            </a:r>
            <a:endParaRPr lang="en-US" dirty="0"/>
          </a:p>
          <a:p>
            <a:pPr lvl="1"/>
            <a:r>
              <a:rPr lang="en-US" dirty="0"/>
              <a:t>Limited by maximum accelerating gradient</a:t>
            </a:r>
          </a:p>
          <a:p>
            <a:pPr lvl="1"/>
            <a:r>
              <a:rPr lang="en-US" dirty="0"/>
              <a:t>Bunching factor varies little with energy</a:t>
            </a:r>
          </a:p>
          <a:p>
            <a:r>
              <a:rPr lang="en-US" dirty="0"/>
              <a:t>Match beam into undulator with quad triplet</a:t>
            </a:r>
          </a:p>
          <a:p>
            <a:pPr lvl="1"/>
            <a:r>
              <a:rPr lang="en-US" dirty="0"/>
              <a:t>Strong space charge</a:t>
            </a:r>
          </a:p>
          <a:p>
            <a:pPr lvl="1"/>
            <a:r>
              <a:rPr lang="en-US" dirty="0"/>
              <a:t>Minimum separation limited by beamline real-estate</a:t>
            </a:r>
          </a:p>
        </p:txBody>
      </p:sp>
      <p:pic>
        <p:nvPicPr>
          <p:cNvPr id="8" name="Picture 2" descr="C:\Users\afisher\Documents\NAPAC Conference\Figures\beam_transport_2.27radius.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5204604" y="1556755"/>
            <a:ext cx="3886200" cy="3006458"/>
          </a:xfrm>
          <a:prstGeom prst="rect">
            <a:avLst/>
          </a:prstGeom>
          <a:noFill/>
          <a:extLst>
            <a:ext uri="{909E8E84-426E-40DD-AFC4-6F175D3DCCD1}">
              <a14:hiddenFill xmlns:a14="http://schemas.microsoft.com/office/drawing/2010/main">
                <a:solidFill>
                  <a:srgbClr val="FFFFFF"/>
                </a:solidFill>
              </a14:hiddenFill>
            </a:ext>
          </a:extLst>
        </p:spPr>
      </p:pic>
      <p:pic>
        <p:nvPicPr>
          <p:cNvPr id="409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429105" y="2933974"/>
            <a:ext cx="2138640" cy="16292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099" name="Picture 3" descr="C:\Users\afisher\Documents\NAPAC Conference\Scripts to make figures\linac_compression.jpg"/>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76583" y="2990295"/>
            <a:ext cx="2098023" cy="15729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311290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13</a:t>
            </a:fld>
            <a:endParaRPr lang="en-US" dirty="0"/>
          </a:p>
        </p:txBody>
      </p:sp>
      <p:sp>
        <p:nvSpPr>
          <p:cNvPr id="6" name="Title 5"/>
          <p:cNvSpPr>
            <a:spLocks noGrp="1"/>
          </p:cNvSpPr>
          <p:nvPr>
            <p:ph type="title"/>
          </p:nvPr>
        </p:nvSpPr>
        <p:spPr/>
        <p:txBody>
          <a:bodyPr/>
          <a:lstStyle/>
          <a:p>
            <a:r>
              <a:rPr lang="en-US" dirty="0"/>
              <a:t>Spectrometer Measurements</a:t>
            </a:r>
          </a:p>
        </p:txBody>
      </p:sp>
      <p:sp>
        <p:nvSpPr>
          <p:cNvPr id="7" name="Text Placeholder 6"/>
          <p:cNvSpPr>
            <a:spLocks noGrp="1"/>
          </p:cNvSpPr>
          <p:nvPr>
            <p:ph type="body" sz="quarter" idx="20"/>
          </p:nvPr>
        </p:nvSpPr>
        <p:spPr>
          <a:xfrm>
            <a:off x="265109" y="1221583"/>
            <a:ext cx="6004123" cy="1735860"/>
          </a:xfrm>
        </p:spPr>
        <p:txBody>
          <a:bodyPr/>
          <a:lstStyle/>
          <a:p>
            <a:r>
              <a:rPr lang="en-US" dirty="0"/>
              <a:t>Establish FEL interaction</a:t>
            </a:r>
          </a:p>
          <a:p>
            <a:pPr lvl="1"/>
            <a:r>
              <a:rPr lang="en-US" dirty="0"/>
              <a:t>Charge scan showing maximum 10% efficiency</a:t>
            </a:r>
          </a:p>
          <a:p>
            <a:pPr lvl="1"/>
            <a:r>
              <a:rPr lang="en-US" dirty="0"/>
              <a:t>Energy undulations</a:t>
            </a:r>
          </a:p>
          <a:p>
            <a:r>
              <a:rPr lang="en-US" dirty="0"/>
              <a:t>Streaking with deflector</a:t>
            </a:r>
          </a:p>
          <a:p>
            <a:pPr lvl="1"/>
            <a:r>
              <a:rPr lang="en-US" dirty="0"/>
              <a:t>Single LPS ponderomotive bucket</a:t>
            </a:r>
          </a:p>
          <a:p>
            <a:r>
              <a:rPr lang="en-US" dirty="0"/>
              <a:t>Limited Charge Transmission</a:t>
            </a:r>
          </a:p>
          <a:p>
            <a:pPr marL="0" indent="0">
              <a:buNone/>
            </a:pPr>
            <a:endParaRPr lang="en-US" dirty="0"/>
          </a:p>
        </p:txBody>
      </p:sp>
      <p:pic>
        <p:nvPicPr>
          <p:cNvPr id="8" name="Picture 4"/>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65109" y="2777827"/>
            <a:ext cx="4032571" cy="19453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grpSp>
        <p:nvGrpSpPr>
          <p:cNvPr id="13" name="Group 12"/>
          <p:cNvGrpSpPr/>
          <p:nvPr/>
        </p:nvGrpSpPr>
        <p:grpSpPr>
          <a:xfrm>
            <a:off x="4476487" y="1399201"/>
            <a:ext cx="2202083" cy="2992087"/>
            <a:chOff x="6248400" y="619125"/>
            <a:chExt cx="2209800" cy="3002571"/>
          </a:xfrm>
        </p:grpSpPr>
        <p:pic>
          <p:nvPicPr>
            <p:cNvPr id="14"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6248400" y="619125"/>
              <a:ext cx="2209800" cy="3002571"/>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5" name="TextBox 14"/>
            <p:cNvSpPr txBox="1"/>
            <p:nvPr/>
          </p:nvSpPr>
          <p:spPr>
            <a:xfrm>
              <a:off x="7500619" y="2570847"/>
              <a:ext cx="692029" cy="308855"/>
            </a:xfrm>
            <a:prstGeom prst="rect">
              <a:avLst/>
            </a:prstGeom>
            <a:noFill/>
          </p:spPr>
          <p:txBody>
            <a:bodyPr wrap="none" rtlCol="0">
              <a:spAutoFit/>
            </a:bodyPr>
            <a:lstStyle/>
            <a:p>
              <a:r>
                <a:rPr lang="en-US" sz="1400" dirty="0">
                  <a:solidFill>
                    <a:schemeClr val="bg1"/>
                  </a:solidFill>
                </a:rPr>
                <a:t>150 pC</a:t>
              </a:r>
            </a:p>
          </p:txBody>
        </p:sp>
      </p:grpSp>
      <p:pic>
        <p:nvPicPr>
          <p:cNvPr id="16" name="Picture 3"/>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38078" y="1624111"/>
            <a:ext cx="1959461" cy="276717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3112907"/>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3"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852189" y="2441792"/>
            <a:ext cx="1993062" cy="2216772"/>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14</a:t>
            </a:fld>
            <a:endParaRPr lang="en-US" dirty="0"/>
          </a:p>
        </p:txBody>
      </p:sp>
      <p:sp>
        <p:nvSpPr>
          <p:cNvPr id="6" name="Title 5"/>
          <p:cNvSpPr>
            <a:spLocks noGrp="1"/>
          </p:cNvSpPr>
          <p:nvPr>
            <p:ph type="title"/>
          </p:nvPr>
        </p:nvSpPr>
        <p:spPr/>
        <p:txBody>
          <a:bodyPr/>
          <a:lstStyle/>
          <a:p>
            <a:r>
              <a:rPr lang="en-US" dirty="0"/>
              <a:t>THz Diagnostics</a:t>
            </a:r>
          </a:p>
        </p:txBody>
      </p:sp>
      <p:sp>
        <p:nvSpPr>
          <p:cNvPr id="7" name="Text Placeholder 6"/>
          <p:cNvSpPr>
            <a:spLocks noGrp="1"/>
          </p:cNvSpPr>
          <p:nvPr>
            <p:ph type="body" sz="quarter" idx="20"/>
          </p:nvPr>
        </p:nvSpPr>
        <p:spPr>
          <a:xfrm>
            <a:off x="140119" y="1479142"/>
            <a:ext cx="4345855" cy="1198277"/>
          </a:xfrm>
        </p:spPr>
        <p:txBody>
          <a:bodyPr/>
          <a:lstStyle/>
          <a:p>
            <a:r>
              <a:rPr lang="en-US" dirty="0"/>
              <a:t>THz Diagnostics</a:t>
            </a:r>
          </a:p>
          <a:p>
            <a:pPr lvl="1"/>
            <a:r>
              <a:rPr lang="en-US" dirty="0"/>
              <a:t>Able to measure total energy and spectrum</a:t>
            </a:r>
          </a:p>
          <a:p>
            <a:r>
              <a:rPr lang="en-US" dirty="0"/>
              <a:t>Energy measurement consistent with spectrometer data</a:t>
            </a:r>
          </a:p>
          <a:p>
            <a:r>
              <a:rPr lang="en-US" dirty="0"/>
              <a:t>THz losses</a:t>
            </a:r>
          </a:p>
        </p:txBody>
      </p:sp>
      <p:pic>
        <p:nvPicPr>
          <p:cNvPr id="8" name="Picture 4"/>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806440" y="2586955"/>
            <a:ext cx="3162300" cy="1926447"/>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pic>
        <p:nvPicPr>
          <p:cNvPr id="9" name="Picture 8"/>
          <p:cNvPicPr>
            <a:picLocks noChangeAspect="1" noChangeArrowheads="1"/>
          </p:cNvPicPr>
          <p:nvPr/>
        </p:nvPicPr>
        <p:blipFill>
          <a:blip r:embed="rId5" cstate="print">
            <a:extLst>
              <a:ext uri="{BEBA8EAE-BF5A-486C-A8C5-ECC9F3942E4B}">
                <a14:imgProps xmlns:a14="http://schemas.microsoft.com/office/drawing/2010/main">
                  <a14:imgLayer r:embed="rId6">
                    <a14:imgEffect>
                      <a14:backgroundRemoval t="0" b="100000" l="0" r="100000">
                        <a14:foregroundMark x1="67818" y1="50893" x2="67818" y2="50893"/>
                        <a14:foregroundMark x1="78179" y1="74702" x2="78179" y2="74702"/>
                      </a14:backgroundRemoval>
                    </a14:imgEffect>
                  </a14:imgLayer>
                </a14:imgProps>
              </a:ext>
              <a:ext uri="{28A0092B-C50C-407E-A947-70E740481C1C}">
                <a14:useLocalDpi xmlns:a14="http://schemas.microsoft.com/office/drawing/2010/main" val="0"/>
              </a:ext>
            </a:extLst>
          </a:blip>
          <a:srcRect/>
          <a:stretch>
            <a:fillRect/>
          </a:stretch>
        </p:blipFill>
        <p:spPr bwMode="auto">
          <a:xfrm>
            <a:off x="4485974" y="1140831"/>
            <a:ext cx="3023278" cy="1526175"/>
          </a:xfrm>
          <a:prstGeom prst="rect">
            <a:avLst/>
          </a:prstGeom>
          <a:ln>
            <a:noFill/>
          </a:ln>
          <a:effectLst>
            <a:outerShdw blurRad="292100" dist="139700" dir="2700000" algn="tl" rotWithShape="0">
              <a:srgbClr val="333333">
                <a:alpha val="65000"/>
              </a:srgbClr>
            </a:outerShdw>
          </a:effectLst>
          <a:extLs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5009791" y="1600200"/>
            <a:ext cx="1034303" cy="307764"/>
          </a:xfrm>
          <a:prstGeom prst="rect">
            <a:avLst/>
          </a:prstGeom>
        </p:spPr>
        <p:txBody>
          <a:bodyPr wrap="square" lIns="91428" tIns="45714" rIns="91428" bIns="45714">
            <a:spAutoFit/>
          </a:bodyPr>
          <a:lstStyle/>
          <a:p>
            <a:r>
              <a:rPr lang="en-US" sz="1400" dirty="0"/>
              <a:t>Undulator</a:t>
            </a:r>
            <a:endParaRPr lang="en-US" dirty="0"/>
          </a:p>
        </p:txBody>
      </p:sp>
      <p:sp>
        <p:nvSpPr>
          <p:cNvPr id="11" name="Rectangle 10"/>
          <p:cNvSpPr/>
          <p:nvPr/>
        </p:nvSpPr>
        <p:spPr>
          <a:xfrm>
            <a:off x="6565469" y="1265568"/>
            <a:ext cx="1346554" cy="307764"/>
          </a:xfrm>
          <a:prstGeom prst="rect">
            <a:avLst/>
          </a:prstGeom>
        </p:spPr>
        <p:txBody>
          <a:bodyPr wrap="square" lIns="91428" tIns="45714" rIns="91428" bIns="45714">
            <a:spAutoFit/>
          </a:bodyPr>
          <a:lstStyle/>
          <a:p>
            <a:r>
              <a:rPr lang="en-US" sz="1400" dirty="0"/>
              <a:t>Quad Doublet</a:t>
            </a:r>
          </a:p>
        </p:txBody>
      </p:sp>
      <p:pic>
        <p:nvPicPr>
          <p:cNvPr id="12290" name="Picture 2"/>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9563" y="2790825"/>
            <a:ext cx="2419304" cy="184310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2883112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2" descr="C:\Users\afisher\Documents\ATC\Figures\Before Energy Detuning.jp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74320" y="2560320"/>
            <a:ext cx="2000071" cy="1965960"/>
          </a:xfrm>
          <a:prstGeom prst="rect">
            <a:avLst/>
          </a:prstGeom>
          <a:noFill/>
          <a:extLst>
            <a:ext uri="{909E8E84-426E-40DD-AFC4-6F175D3DCCD1}">
              <a14:hiddenFill xmlns:a14="http://schemas.microsoft.com/office/drawing/2010/main">
                <a:solidFill>
                  <a:srgbClr val="FFFFFF"/>
                </a:solidFill>
              </a14:hiddenFill>
            </a:ext>
          </a:extLst>
        </p:spPr>
      </p:pic>
      <p:pic>
        <p:nvPicPr>
          <p:cNvPr id="11" name="Picture 2" descr="C:\Users\afisher\Documents\ATC\Figures\After Energy Detuning.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74320" y="2560320"/>
            <a:ext cx="2000071" cy="1965960"/>
          </a:xfrm>
          <a:prstGeom prst="rect">
            <a:avLst/>
          </a:prstGeom>
          <a:noFill/>
          <a:extLst>
            <a:ext uri="{909E8E84-426E-40DD-AFC4-6F175D3DCCD1}">
              <a14:hiddenFill xmlns:a14="http://schemas.microsoft.com/office/drawing/2010/main">
                <a:solidFill>
                  <a:srgbClr val="FFFFFF"/>
                </a:solidFill>
              </a14:hiddenFill>
            </a:ext>
          </a:extLst>
        </p:spPr>
      </p:pic>
      <p:pic>
        <p:nvPicPr>
          <p:cNvPr id="12" name="Picture 3" descr="C:\Users\afisher\Documents\Archive\ATC\Figures\Dispersion - At Resonant Energy.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2606040" y="2560320"/>
            <a:ext cx="2000071" cy="1965960"/>
          </a:xfrm>
          <a:prstGeom prst="rect">
            <a:avLst/>
          </a:prstGeom>
          <a:noFill/>
          <a:extLst>
            <a:ext uri="{909E8E84-426E-40DD-AFC4-6F175D3DCCD1}">
              <a14:hiddenFill xmlns:a14="http://schemas.microsoft.com/office/drawing/2010/main">
                <a:solidFill>
                  <a:srgbClr val="FFFFFF"/>
                </a:solidFill>
              </a14:hiddenFill>
            </a:ext>
          </a:extLst>
        </p:spPr>
      </p:pic>
      <p:pic>
        <p:nvPicPr>
          <p:cNvPr id="13" name="Picture 2" descr="C:\Users\afisher\Documents\Archive\ATC\Figures\Dispersion - Above Resonant Energy.jpg"/>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2606040" y="2560320"/>
            <a:ext cx="2000070" cy="1965960"/>
          </a:xfrm>
          <a:prstGeom prst="rect">
            <a:avLst/>
          </a:prstGeom>
          <a:noFill/>
          <a:extLst>
            <a:ext uri="{909E8E84-426E-40DD-AFC4-6F175D3DCCD1}">
              <a14:hiddenFill xmlns:a14="http://schemas.microsoft.com/office/drawing/2010/main">
                <a:solidFill>
                  <a:srgbClr val="FFFFFF"/>
                </a:solidFill>
              </a14:hiddenFill>
            </a:ext>
          </a:extLst>
        </p:spPr>
      </p:pic>
      <p:pic>
        <p:nvPicPr>
          <p:cNvPr id="7170" name="Picture 2" descr="C:\Users\afisher\Documents\NAPAC Conference\Figures\Surfaceplot_layers_BLIS.jpg"/>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00600" y="1463040"/>
            <a:ext cx="36576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7171" name="Picture 3" descr="C:\Users\afisher\Documents\NAPAC Conference\Figures\Surfaceplot_layers_theory.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00600" y="1463040"/>
            <a:ext cx="3657600" cy="2743200"/>
          </a:xfrm>
          <a:prstGeom prst="rect">
            <a:avLst/>
          </a:prstGeom>
          <a:noFill/>
          <a:extLst>
            <a:ext uri="{909E8E84-426E-40DD-AFC4-6F175D3DCCD1}">
              <a14:hiddenFill xmlns:a14="http://schemas.microsoft.com/office/drawing/2010/main">
                <a:solidFill>
                  <a:srgbClr val="FFFFFF"/>
                </a:solidFill>
              </a14:hiddenFill>
            </a:ext>
          </a:extLst>
        </p:spPr>
      </p:pic>
      <p:pic>
        <p:nvPicPr>
          <p:cNvPr id="7172" name="Picture 4" descr="C:\Users\afisher\Documents\NAPAC Conference\Figures\Surfaceplot_layers_simulation.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800600" y="1463040"/>
            <a:ext cx="3657600" cy="2743200"/>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15</a:t>
            </a:fld>
            <a:endParaRPr lang="en-US" dirty="0"/>
          </a:p>
        </p:txBody>
      </p:sp>
      <p:sp>
        <p:nvSpPr>
          <p:cNvPr id="6" name="Title 5"/>
          <p:cNvSpPr>
            <a:spLocks noGrp="1"/>
          </p:cNvSpPr>
          <p:nvPr>
            <p:ph type="title"/>
          </p:nvPr>
        </p:nvSpPr>
        <p:spPr/>
        <p:txBody>
          <a:bodyPr/>
          <a:lstStyle/>
          <a:p>
            <a:r>
              <a:rPr lang="en-US" dirty="0"/>
              <a:t>Energy Resonance</a:t>
            </a:r>
          </a:p>
        </p:txBody>
      </p:sp>
      <p:sp>
        <p:nvSpPr>
          <p:cNvPr id="7" name="Text Placeholder 6"/>
          <p:cNvSpPr>
            <a:spLocks noGrp="1"/>
          </p:cNvSpPr>
          <p:nvPr>
            <p:ph type="body" sz="quarter" idx="20"/>
          </p:nvPr>
        </p:nvSpPr>
        <p:spPr>
          <a:xfrm>
            <a:off x="640079" y="1479142"/>
            <a:ext cx="4564525" cy="707886"/>
          </a:xfrm>
        </p:spPr>
        <p:txBody>
          <a:bodyPr/>
          <a:lstStyle/>
          <a:p>
            <a:r>
              <a:rPr lang="en-US" dirty="0"/>
              <a:t>As energy </a:t>
            </a:r>
            <a:r>
              <a:rPr lang="en-US" b="1" i="1" dirty="0"/>
              <a:t>increases,</a:t>
            </a:r>
            <a:r>
              <a:rPr lang="en-US" dirty="0"/>
              <a:t> frequency </a:t>
            </a:r>
            <a:r>
              <a:rPr lang="en-US" b="1" i="1" dirty="0"/>
              <a:t>decreases</a:t>
            </a:r>
            <a:endParaRPr lang="en-US" b="1" dirty="0"/>
          </a:p>
          <a:p>
            <a:r>
              <a:rPr lang="en-US" dirty="0"/>
              <a:t>Energy detuning</a:t>
            </a:r>
          </a:p>
          <a:p>
            <a:pPr lvl="1"/>
            <a:r>
              <a:rPr lang="en-US" dirty="0"/>
              <a:t>Energy spread and transverse emittance</a:t>
            </a:r>
          </a:p>
        </p:txBody>
      </p:sp>
    </p:spTree>
    <p:extLst>
      <p:ext uri="{BB962C8B-B14F-4D97-AF65-F5344CB8AC3E}">
        <p14:creationId xmlns:p14="http://schemas.microsoft.com/office/powerpoint/2010/main" val="288311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171"/>
                                        </p:tgtEl>
                                        <p:attrNameLst>
                                          <p:attrName>style.visibility</p:attrName>
                                        </p:attrNameLst>
                                      </p:cBhvr>
                                      <p:to>
                                        <p:strVal val="visible"/>
                                      </p:to>
                                    </p:set>
                                    <p:animEffect transition="in" filter="fade">
                                      <p:cBhvr>
                                        <p:cTn id="7" dur="500"/>
                                        <p:tgtEl>
                                          <p:spTgt spid="7171"/>
                                        </p:tgtEl>
                                      </p:cBhvr>
                                    </p:animEffect>
                                  </p:childTnLst>
                                </p:cTn>
                              </p:par>
                              <p:par>
                                <p:cTn id="8" presetID="10" presetClass="entr" presetSubtype="0" fill="hold" nodeType="withEffect">
                                  <p:stCondLst>
                                    <p:cond delay="0"/>
                                  </p:stCondLst>
                                  <p:childTnLst>
                                    <p:set>
                                      <p:cBhvr>
                                        <p:cTn id="9" dur="1" fill="hold">
                                          <p:stCondLst>
                                            <p:cond delay="0"/>
                                          </p:stCondLst>
                                        </p:cTn>
                                        <p:tgtEl>
                                          <p:spTgt spid="13"/>
                                        </p:tgtEl>
                                        <p:attrNameLst>
                                          <p:attrName>style.visibility</p:attrName>
                                        </p:attrNameLst>
                                      </p:cBhvr>
                                      <p:to>
                                        <p:strVal val="visible"/>
                                      </p:to>
                                    </p:set>
                                    <p:animEffect transition="in" filter="fade">
                                      <p:cBhvr>
                                        <p:cTn id="10" dur="500"/>
                                        <p:tgtEl>
                                          <p:spTgt spid="13"/>
                                        </p:tgtEl>
                                      </p:cBhvr>
                                    </p:animEffect>
                                  </p:childTnLst>
                                </p:cTn>
                              </p:par>
                            </p:childTnLst>
                          </p:cTn>
                        </p:par>
                      </p:childTnLst>
                    </p:cTn>
                  </p:par>
                  <p:par>
                    <p:cTn id="11" fill="hold">
                      <p:stCondLst>
                        <p:cond delay="indefinite"/>
                      </p:stCondLst>
                      <p:childTnLst>
                        <p:par>
                          <p:cTn id="12" fill="hold">
                            <p:stCondLst>
                              <p:cond delay="0"/>
                            </p:stCondLst>
                            <p:childTnLst>
                              <p:par>
                                <p:cTn id="13" presetID="10" presetClass="entr" presetSubtype="0" fill="hold" nodeType="clickEffect">
                                  <p:stCondLst>
                                    <p:cond delay="0"/>
                                  </p:stCondLst>
                                  <p:childTnLst>
                                    <p:set>
                                      <p:cBhvr>
                                        <p:cTn id="14" dur="1" fill="hold">
                                          <p:stCondLst>
                                            <p:cond delay="0"/>
                                          </p:stCondLst>
                                        </p:cTn>
                                        <p:tgtEl>
                                          <p:spTgt spid="7172"/>
                                        </p:tgtEl>
                                        <p:attrNameLst>
                                          <p:attrName>style.visibility</p:attrName>
                                        </p:attrNameLst>
                                      </p:cBhvr>
                                      <p:to>
                                        <p:strVal val="visible"/>
                                      </p:to>
                                    </p:set>
                                    <p:animEffect transition="in" filter="fade">
                                      <p:cBhvr>
                                        <p:cTn id="15" dur="500"/>
                                        <p:tgtEl>
                                          <p:spTgt spid="7172"/>
                                        </p:tgtEl>
                                      </p:cBhvr>
                                    </p:animEffect>
                                  </p:childTnLst>
                                </p:cTn>
                              </p:par>
                            </p:childTnLst>
                          </p:cTn>
                        </p:par>
                      </p:childTnLst>
                    </p:cTn>
                  </p:par>
                  <p:par>
                    <p:cTn id="16" fill="hold">
                      <p:stCondLst>
                        <p:cond delay="indefinite"/>
                      </p:stCondLst>
                      <p:childTnLst>
                        <p:par>
                          <p:cTn id="17" fill="hold">
                            <p:stCondLst>
                              <p:cond delay="0"/>
                            </p:stCondLst>
                            <p:childTnLst>
                              <p:par>
                                <p:cTn id="18" presetID="10" presetClass="entr" presetSubtype="0" fill="hold" nodeType="click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fade">
                                      <p:cBhvr>
                                        <p:cTn id="20" dur="500"/>
                                        <p:tgtEl>
                                          <p:spTgt spid="10"/>
                                        </p:tgtEl>
                                      </p:cBhvr>
                                    </p:animEffect>
                                  </p:childTnLst>
                                </p:cTn>
                              </p:par>
                            </p:childTnLst>
                          </p:cTn>
                        </p:par>
                      </p:childTnLst>
                    </p:cTn>
                  </p:par>
                  <p:par>
                    <p:cTn id="21" fill="hold">
                      <p:stCondLst>
                        <p:cond delay="indefinite"/>
                      </p:stCondLst>
                      <p:childTnLst>
                        <p:par>
                          <p:cTn id="22" fill="hold">
                            <p:stCondLst>
                              <p:cond delay="0"/>
                            </p:stCondLst>
                            <p:childTnLst>
                              <p:par>
                                <p:cTn id="23" presetID="10" presetClass="entr" presetSubtype="0" fill="hold" nodeType="clickEffect">
                                  <p:stCondLst>
                                    <p:cond delay="0"/>
                                  </p:stCondLst>
                                  <p:childTnLst>
                                    <p:set>
                                      <p:cBhvr>
                                        <p:cTn id="24" dur="1" fill="hold">
                                          <p:stCondLst>
                                            <p:cond delay="0"/>
                                          </p:stCondLst>
                                        </p:cTn>
                                        <p:tgtEl>
                                          <p:spTgt spid="11"/>
                                        </p:tgtEl>
                                        <p:attrNameLst>
                                          <p:attrName>style.visibility</p:attrName>
                                        </p:attrNameLst>
                                      </p:cBhvr>
                                      <p:to>
                                        <p:strVal val="visible"/>
                                      </p:to>
                                    </p:set>
                                    <p:animEffect transition="in" filter="fade">
                                      <p:cBhvr>
                                        <p:cTn id="25" dur="50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123"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4920657" y="1511336"/>
            <a:ext cx="4091776" cy="227321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16</a:t>
            </a:fld>
            <a:endParaRPr lang="en-US" dirty="0"/>
          </a:p>
        </p:txBody>
      </p:sp>
      <p:sp>
        <p:nvSpPr>
          <p:cNvPr id="6" name="Title 5"/>
          <p:cNvSpPr>
            <a:spLocks noGrp="1"/>
          </p:cNvSpPr>
          <p:nvPr>
            <p:ph type="title"/>
          </p:nvPr>
        </p:nvSpPr>
        <p:spPr/>
        <p:txBody>
          <a:bodyPr/>
          <a:lstStyle/>
          <a:p>
            <a:r>
              <a:rPr lang="en-US" dirty="0"/>
              <a:t>Electro-optic Sampling (EOS)</a:t>
            </a:r>
          </a:p>
        </p:txBody>
      </p:sp>
      <p:sp>
        <p:nvSpPr>
          <p:cNvPr id="7" name="Text Placeholder 6"/>
          <p:cNvSpPr>
            <a:spLocks noGrp="1"/>
          </p:cNvSpPr>
          <p:nvPr>
            <p:ph type="body" sz="quarter" idx="20"/>
          </p:nvPr>
        </p:nvSpPr>
        <p:spPr>
          <a:xfrm>
            <a:off x="640079" y="1479142"/>
            <a:ext cx="4564525" cy="1119281"/>
          </a:xfrm>
        </p:spPr>
        <p:txBody>
          <a:bodyPr/>
          <a:lstStyle/>
          <a:p>
            <a:r>
              <a:rPr lang="en-US" dirty="0"/>
              <a:t>Utilizes crystal birefringence induced by an applied electric field. </a:t>
            </a:r>
          </a:p>
          <a:p>
            <a:r>
              <a:rPr lang="en-US" dirty="0"/>
              <a:t>Measure pulse in time domain </a:t>
            </a:r>
          </a:p>
          <a:p>
            <a:pPr lvl="1"/>
            <a:r>
              <a:rPr lang="en-US" dirty="0"/>
              <a:t>Multi-shot with short IR pulse</a:t>
            </a:r>
          </a:p>
          <a:p>
            <a:pPr lvl="1"/>
            <a:r>
              <a:rPr lang="en-US" dirty="0"/>
              <a:t>Single-shot with stretched IR pulse</a:t>
            </a:r>
          </a:p>
        </p:txBody>
      </p:sp>
      <p:sp>
        <p:nvSpPr>
          <p:cNvPr id="2" name="TextBox 1"/>
          <p:cNvSpPr txBox="1"/>
          <p:nvPr/>
        </p:nvSpPr>
        <p:spPr>
          <a:xfrm>
            <a:off x="6114640" y="1541952"/>
            <a:ext cx="1703810" cy="261610"/>
          </a:xfrm>
          <a:prstGeom prst="rect">
            <a:avLst/>
          </a:prstGeom>
          <a:noFill/>
        </p:spPr>
        <p:txBody>
          <a:bodyPr wrap="square" rtlCol="0">
            <a:spAutoFit/>
          </a:bodyPr>
          <a:lstStyle/>
          <a:p>
            <a:r>
              <a:rPr lang="en-US" sz="1100" b="1" dirty="0"/>
              <a:t>Single-shot setup</a:t>
            </a:r>
          </a:p>
        </p:txBody>
      </p:sp>
      <p:grpSp>
        <p:nvGrpSpPr>
          <p:cNvPr id="9" name="Group 8"/>
          <p:cNvGrpSpPr/>
          <p:nvPr/>
        </p:nvGrpSpPr>
        <p:grpSpPr>
          <a:xfrm>
            <a:off x="329978" y="2680911"/>
            <a:ext cx="2447207" cy="2002986"/>
            <a:chOff x="5940310" y="1246752"/>
            <a:chExt cx="2754995" cy="2254904"/>
          </a:xfrm>
        </p:grpSpPr>
        <p:pic>
          <p:nvPicPr>
            <p:cNvPr id="5122"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940310" y="1246752"/>
              <a:ext cx="2754995" cy="225490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Rectangle 2"/>
            <p:cNvSpPr/>
            <p:nvPr/>
          </p:nvSpPr>
          <p:spPr>
            <a:xfrm>
              <a:off x="6137663" y="3341836"/>
              <a:ext cx="164461" cy="15982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grpSp>
        <p:nvGrpSpPr>
          <p:cNvPr id="11" name="Group 10"/>
          <p:cNvGrpSpPr/>
          <p:nvPr/>
        </p:nvGrpSpPr>
        <p:grpSpPr>
          <a:xfrm>
            <a:off x="2982461" y="2897700"/>
            <a:ext cx="2275204" cy="1715214"/>
            <a:chOff x="2982461" y="2897700"/>
            <a:chExt cx="2275204" cy="1715214"/>
          </a:xfrm>
        </p:grpSpPr>
        <p:pic>
          <p:nvPicPr>
            <p:cNvPr id="5124" name="Picture 4"/>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982461" y="2897700"/>
              <a:ext cx="2275204" cy="171521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ounded Rectangle 9"/>
            <p:cNvSpPr/>
            <p:nvPr/>
          </p:nvSpPr>
          <p:spPr>
            <a:xfrm>
              <a:off x="2982461" y="4420698"/>
              <a:ext cx="247542" cy="159326"/>
            </a:xfrm>
            <a:prstGeom prst="round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spTree>
    <p:extLst>
      <p:ext uri="{BB962C8B-B14F-4D97-AF65-F5344CB8AC3E}">
        <p14:creationId xmlns:p14="http://schemas.microsoft.com/office/powerpoint/2010/main" val="288311290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17</a:t>
            </a:fld>
            <a:endParaRPr lang="en-US" dirty="0"/>
          </a:p>
        </p:txBody>
      </p:sp>
      <p:sp>
        <p:nvSpPr>
          <p:cNvPr id="6" name="Title 5"/>
          <p:cNvSpPr>
            <a:spLocks noGrp="1"/>
          </p:cNvSpPr>
          <p:nvPr>
            <p:ph type="title"/>
          </p:nvPr>
        </p:nvSpPr>
        <p:spPr>
          <a:xfrm>
            <a:off x="640078" y="645474"/>
            <a:ext cx="8238745" cy="387798"/>
          </a:xfrm>
        </p:spPr>
        <p:txBody>
          <a:bodyPr/>
          <a:lstStyle/>
          <a:p>
            <a:r>
              <a:rPr lang="en-US" dirty="0"/>
              <a:t>Looking forward…</a:t>
            </a:r>
          </a:p>
        </p:txBody>
      </p:sp>
      <p:sp>
        <p:nvSpPr>
          <p:cNvPr id="7" name="Text Placeholder 6"/>
          <p:cNvSpPr>
            <a:spLocks noGrp="1"/>
          </p:cNvSpPr>
          <p:nvPr>
            <p:ph type="body" sz="quarter" idx="20"/>
          </p:nvPr>
        </p:nvSpPr>
        <p:spPr>
          <a:xfrm>
            <a:off x="488776" y="1268633"/>
            <a:ext cx="6023858" cy="1953355"/>
          </a:xfrm>
        </p:spPr>
        <p:txBody>
          <a:bodyPr/>
          <a:lstStyle/>
          <a:p>
            <a:r>
              <a:rPr lang="en-US" dirty="0"/>
              <a:t>Experiment to target 330 GHz</a:t>
            </a:r>
          </a:p>
          <a:p>
            <a:pPr lvl="1"/>
            <a:r>
              <a:rPr lang="en-US" dirty="0"/>
              <a:t>E-beam trajectory closer to axis</a:t>
            </a:r>
          </a:p>
          <a:p>
            <a:r>
              <a:rPr lang="en-US" dirty="0"/>
              <a:t>Beam Transport</a:t>
            </a:r>
          </a:p>
          <a:p>
            <a:pPr lvl="1"/>
            <a:r>
              <a:rPr lang="en-US" dirty="0"/>
              <a:t>PM Chicane for compression</a:t>
            </a:r>
          </a:p>
          <a:p>
            <a:pPr lvl="1"/>
            <a:r>
              <a:rPr lang="en-US" dirty="0"/>
              <a:t>Added focusing solenoid</a:t>
            </a:r>
          </a:p>
          <a:p>
            <a:r>
              <a:rPr lang="en-US" dirty="0"/>
              <a:t>Recirculation</a:t>
            </a:r>
          </a:p>
          <a:p>
            <a:endParaRPr lang="en-US" dirty="0"/>
          </a:p>
          <a:p>
            <a:pPr lvl="1"/>
            <a:endParaRPr lang="en-US" dirty="0"/>
          </a:p>
        </p:txBody>
      </p:sp>
      <p:grpSp>
        <p:nvGrpSpPr>
          <p:cNvPr id="2" name="Group 1"/>
          <p:cNvGrpSpPr/>
          <p:nvPr/>
        </p:nvGrpSpPr>
        <p:grpSpPr>
          <a:xfrm>
            <a:off x="6728645" y="1220307"/>
            <a:ext cx="2290524" cy="1432876"/>
            <a:chOff x="4557643" y="1371601"/>
            <a:chExt cx="4022795" cy="2516528"/>
          </a:xfrm>
        </p:grpSpPr>
        <p:graphicFrame>
          <p:nvGraphicFramePr>
            <p:cNvPr id="9" name="Object 8"/>
            <p:cNvGraphicFramePr>
              <a:graphicFrameLocks noChangeAspect="1"/>
            </p:cNvGraphicFramePr>
            <p:nvPr/>
          </p:nvGraphicFramePr>
          <p:xfrm>
            <a:off x="5410200" y="1371601"/>
            <a:ext cx="3170238" cy="2516528"/>
          </p:xfrm>
          <a:graphic>
            <a:graphicData uri="http://schemas.openxmlformats.org/presentationml/2006/ole">
              <mc:AlternateContent xmlns:mc="http://schemas.openxmlformats.org/markup-compatibility/2006">
                <mc:Choice xmlns:v="urn:schemas-microsoft-com:vml" Requires="v">
                  <p:oleObj name="Acrobat Document" r:id="rId3" imgW="9372532" imgH="7438770" progId="AcroExch.Document.DC">
                    <p:embed/>
                  </p:oleObj>
                </mc:Choice>
                <mc:Fallback>
                  <p:oleObj name="Acrobat Document" r:id="rId3" imgW="9372532" imgH="7438770" progId="AcroExch.Document.DC">
                    <p:embed/>
                    <p:pic>
                      <p:nvPicPr>
                        <p:cNvPr id="9" name="Object 8"/>
                        <p:cNvPicPr/>
                        <p:nvPr/>
                      </p:nvPicPr>
                      <p:blipFill>
                        <a:blip r:embed="rId4"/>
                        <a:stretch>
                          <a:fillRect/>
                        </a:stretch>
                      </p:blipFill>
                      <p:spPr>
                        <a:xfrm>
                          <a:off x="5410200" y="1371601"/>
                          <a:ext cx="3170238" cy="2516528"/>
                        </a:xfrm>
                        <a:prstGeom prst="rect">
                          <a:avLst/>
                        </a:prstGeom>
                      </p:spPr>
                    </p:pic>
                  </p:oleObj>
                </mc:Fallback>
              </mc:AlternateContent>
            </a:graphicData>
          </a:graphic>
        </p:graphicFrame>
        <p:cxnSp>
          <p:nvCxnSpPr>
            <p:cNvPr id="10" name="Straight Arrow Connector 9"/>
            <p:cNvCxnSpPr/>
            <p:nvPr/>
          </p:nvCxnSpPr>
          <p:spPr>
            <a:xfrm>
              <a:off x="5334000" y="2590800"/>
              <a:ext cx="152400" cy="990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cxnSp>
          <p:nvCxnSpPr>
            <p:cNvPr id="11" name="Straight Arrow Connector 10"/>
            <p:cNvCxnSpPr/>
            <p:nvPr/>
          </p:nvCxnSpPr>
          <p:spPr>
            <a:xfrm flipH="1">
              <a:off x="6477000" y="3200400"/>
              <a:ext cx="1600200" cy="609600"/>
            </a:xfrm>
            <a:prstGeom prst="straightConnector1">
              <a:avLst/>
            </a:prstGeom>
            <a:ln>
              <a:headEnd type="arrow"/>
              <a:tailEnd type="arrow"/>
            </a:ln>
          </p:spPr>
          <p:style>
            <a:lnRef idx="1">
              <a:schemeClr val="accent1"/>
            </a:lnRef>
            <a:fillRef idx="0">
              <a:schemeClr val="accent1"/>
            </a:fillRef>
            <a:effectRef idx="0">
              <a:schemeClr val="accent1"/>
            </a:effectRef>
            <a:fontRef idx="minor">
              <a:schemeClr val="tx1"/>
            </a:fontRef>
          </p:style>
        </p:cxnSp>
        <p:sp>
          <p:nvSpPr>
            <p:cNvPr id="12" name="TextBox 11"/>
            <p:cNvSpPr txBox="1"/>
            <p:nvPr/>
          </p:nvSpPr>
          <p:spPr>
            <a:xfrm>
              <a:off x="4557643" y="2793724"/>
              <a:ext cx="473181" cy="292376"/>
            </a:xfrm>
            <a:prstGeom prst="rect">
              <a:avLst/>
            </a:prstGeom>
            <a:noFill/>
          </p:spPr>
          <p:txBody>
            <a:bodyPr wrap="none" lIns="91428" tIns="45714" rIns="91428" bIns="45714" rtlCol="0">
              <a:spAutoFit/>
            </a:bodyPr>
            <a:lstStyle/>
            <a:p>
              <a:r>
                <a:rPr lang="en-US" sz="1300" dirty="0"/>
                <a:t>7cm</a:t>
              </a:r>
            </a:p>
          </p:txBody>
        </p:sp>
        <p:sp>
          <p:nvSpPr>
            <p:cNvPr id="13" name="TextBox 12"/>
            <p:cNvSpPr txBox="1"/>
            <p:nvPr/>
          </p:nvSpPr>
          <p:spPr>
            <a:xfrm>
              <a:off x="7162800" y="3502939"/>
              <a:ext cx="558142" cy="292376"/>
            </a:xfrm>
            <a:prstGeom prst="rect">
              <a:avLst/>
            </a:prstGeom>
            <a:noFill/>
          </p:spPr>
          <p:txBody>
            <a:bodyPr wrap="none" lIns="91428" tIns="45714" rIns="91428" bIns="45714" rtlCol="0">
              <a:spAutoFit/>
            </a:bodyPr>
            <a:lstStyle/>
            <a:p>
              <a:r>
                <a:rPr lang="en-US" sz="1300" dirty="0"/>
                <a:t>13cm</a:t>
              </a:r>
            </a:p>
          </p:txBody>
        </p:sp>
      </p:grpSp>
      <p:pic>
        <p:nvPicPr>
          <p:cNvPr id="3" name="Picture 2" descr="C:\Users\afisher\Documents\IPAC 2022 Bangkok\Figures\transport_spotsizes.jpg">
            <a:extLst>
              <a:ext uri="{FF2B5EF4-FFF2-40B4-BE49-F238E27FC236}">
                <a16:creationId xmlns:a16="http://schemas.microsoft.com/office/drawing/2014/main" id="{B694299F-9087-D4F1-BBAE-3ED420482EF0}"/>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b="16199"/>
          <a:stretch/>
        </p:blipFill>
        <p:spPr bwMode="auto">
          <a:xfrm>
            <a:off x="154104" y="2837082"/>
            <a:ext cx="3902217" cy="1716793"/>
          </a:xfrm>
          <a:prstGeom prst="rect">
            <a:avLst/>
          </a:prstGeom>
          <a:noFill/>
          <a:extLst>
            <a:ext uri="{909E8E84-426E-40DD-AFC4-6F175D3DCCD1}">
              <a14:hiddenFill xmlns:a14="http://schemas.microsoft.com/office/drawing/2010/main">
                <a:solidFill>
                  <a:srgbClr val="FFFFFF"/>
                </a:solidFill>
              </a14:hiddenFill>
            </a:ext>
          </a:extLst>
        </p:spPr>
      </p:pic>
      <p:pic>
        <p:nvPicPr>
          <p:cNvPr id="15" name="Picture 2">
            <a:extLst>
              <a:ext uri="{FF2B5EF4-FFF2-40B4-BE49-F238E27FC236}">
                <a16:creationId xmlns:a16="http://schemas.microsoft.com/office/drawing/2014/main" id="{2CC433C1-5EA6-CEF7-11CF-62DD67CF1702}"/>
              </a:ext>
            </a:extLst>
          </p:cNvPr>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94018" y="1323972"/>
            <a:ext cx="2436661" cy="174803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16" name="Picture 3">
            <a:extLst>
              <a:ext uri="{FF2B5EF4-FFF2-40B4-BE49-F238E27FC236}">
                <a16:creationId xmlns:a16="http://schemas.microsoft.com/office/drawing/2014/main" id="{A2E1F3C1-8072-2F68-40D5-1E2F7D24CF5F}"/>
              </a:ext>
            </a:extLst>
          </p:cNvPr>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5045260" y="3147800"/>
            <a:ext cx="3705447" cy="1564028"/>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90846147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18</a:t>
            </a:fld>
            <a:endParaRPr lang="en-US" dirty="0"/>
          </a:p>
        </p:txBody>
      </p:sp>
      <p:sp>
        <p:nvSpPr>
          <p:cNvPr id="6" name="Title 5"/>
          <p:cNvSpPr>
            <a:spLocks noGrp="1"/>
          </p:cNvSpPr>
          <p:nvPr>
            <p:ph type="title"/>
          </p:nvPr>
        </p:nvSpPr>
        <p:spPr/>
        <p:txBody>
          <a:bodyPr/>
          <a:lstStyle/>
          <a:p>
            <a:r>
              <a:rPr lang="en-US" dirty="0"/>
              <a:t>Summary</a:t>
            </a:r>
          </a:p>
        </p:txBody>
      </p:sp>
      <p:sp>
        <p:nvSpPr>
          <p:cNvPr id="7" name="Text Placeholder 6"/>
          <p:cNvSpPr>
            <a:spLocks noGrp="1"/>
          </p:cNvSpPr>
          <p:nvPr>
            <p:ph type="body" sz="quarter" idx="20"/>
          </p:nvPr>
        </p:nvSpPr>
        <p:spPr>
          <a:xfrm>
            <a:off x="640079" y="1479142"/>
            <a:ext cx="4564525" cy="2895152"/>
          </a:xfrm>
        </p:spPr>
        <p:txBody>
          <a:bodyPr/>
          <a:lstStyle/>
          <a:p>
            <a:r>
              <a:rPr lang="en-US" sz="1600" dirty="0"/>
              <a:t>Achieve large efficiency with waveguide “zero-slippage” and strong undulator tapering</a:t>
            </a:r>
          </a:p>
          <a:p>
            <a:r>
              <a:rPr lang="en-US" sz="1600" dirty="0"/>
              <a:t>Start to end with single code</a:t>
            </a:r>
          </a:p>
          <a:p>
            <a:r>
              <a:rPr lang="en-US" sz="1600" dirty="0"/>
              <a:t>Experiment results show high (10%) efficiency as well as frequency branching and energy detuning</a:t>
            </a:r>
          </a:p>
          <a:p>
            <a:r>
              <a:rPr lang="en-US" sz="1600" dirty="0"/>
              <a:t>Follow up experiment at 330 GHz with improved beam transport and compression.</a:t>
            </a:r>
          </a:p>
          <a:p>
            <a:pPr marL="0" indent="0">
              <a:buNone/>
            </a:pPr>
            <a:r>
              <a:rPr lang="en-US" dirty="0"/>
              <a:t> </a:t>
            </a:r>
          </a:p>
          <a:p>
            <a:endParaRPr lang="en-US" dirty="0"/>
          </a:p>
        </p:txBody>
      </p:sp>
      <p:pic>
        <p:nvPicPr>
          <p:cNvPr id="9218" name="Picture 2" descr="C:\Users\afisher\Documents\NAPAC Conference\Figures\nature photonics cover.pn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429250" y="1213880"/>
            <a:ext cx="2381250" cy="3160568"/>
          </a:xfrm>
          <a:prstGeom prst="rect">
            <a:avLst/>
          </a:prstGeom>
          <a:noFill/>
          <a:extLst>
            <a:ext uri="{909E8E84-426E-40DD-AFC4-6F175D3DCCD1}">
              <a14:hiddenFill xmlns:a14="http://schemas.microsoft.com/office/drawing/2010/main">
                <a:solidFill>
                  <a:srgbClr val="FFFFFF"/>
                </a:solidFill>
              </a14:hiddenFill>
            </a:ext>
          </a:extLst>
        </p:spPr>
      </p:pic>
      <p:sp>
        <p:nvSpPr>
          <p:cNvPr id="2" name="TextBox 1"/>
          <p:cNvSpPr txBox="1"/>
          <p:nvPr/>
        </p:nvSpPr>
        <p:spPr>
          <a:xfrm>
            <a:off x="5429251" y="4374448"/>
            <a:ext cx="2305050" cy="300082"/>
          </a:xfrm>
          <a:prstGeom prst="rect">
            <a:avLst/>
          </a:prstGeom>
          <a:noFill/>
        </p:spPr>
        <p:txBody>
          <a:bodyPr wrap="square" rtlCol="0">
            <a:spAutoFit/>
          </a:bodyPr>
          <a:lstStyle/>
          <a:p>
            <a:r>
              <a:rPr lang="en-US" dirty="0"/>
              <a:t>Cover Artwork: </a:t>
            </a:r>
            <a:r>
              <a:rPr lang="en-US" dirty="0" err="1"/>
              <a:t>Youna</a:t>
            </a:r>
            <a:r>
              <a:rPr lang="en-US" dirty="0"/>
              <a:t> Park</a:t>
            </a:r>
          </a:p>
        </p:txBody>
      </p:sp>
    </p:spTree>
    <p:extLst>
      <p:ext uri="{BB962C8B-B14F-4D97-AF65-F5344CB8AC3E}">
        <p14:creationId xmlns:p14="http://schemas.microsoft.com/office/powerpoint/2010/main" val="1051310431"/>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19</a:t>
            </a:fld>
            <a:endParaRPr lang="en-US" dirty="0"/>
          </a:p>
        </p:txBody>
      </p:sp>
      <p:sp>
        <p:nvSpPr>
          <p:cNvPr id="6" name="Title 5"/>
          <p:cNvSpPr>
            <a:spLocks noGrp="1"/>
          </p:cNvSpPr>
          <p:nvPr>
            <p:ph type="title"/>
          </p:nvPr>
        </p:nvSpPr>
        <p:spPr/>
        <p:txBody>
          <a:bodyPr/>
          <a:lstStyle/>
          <a:p>
            <a:r>
              <a:rPr lang="en-US" dirty="0"/>
              <a:t>Thank you for your attention!</a:t>
            </a:r>
          </a:p>
        </p:txBody>
      </p:sp>
      <p:sp>
        <p:nvSpPr>
          <p:cNvPr id="7" name="Text Placeholder 6"/>
          <p:cNvSpPr>
            <a:spLocks noGrp="1"/>
          </p:cNvSpPr>
          <p:nvPr>
            <p:ph type="body" sz="quarter" idx="20"/>
          </p:nvPr>
        </p:nvSpPr>
        <p:spPr>
          <a:xfrm>
            <a:off x="640079" y="1479142"/>
            <a:ext cx="4564525" cy="1961563"/>
          </a:xfrm>
        </p:spPr>
        <p:txBody>
          <a:bodyPr/>
          <a:lstStyle/>
          <a:p>
            <a:r>
              <a:rPr lang="en-US" dirty="0" err="1"/>
              <a:t>RadiaBeam</a:t>
            </a:r>
            <a:r>
              <a:rPr lang="en-US" dirty="0"/>
              <a:t> Technologies</a:t>
            </a:r>
          </a:p>
          <a:p>
            <a:r>
              <a:rPr lang="en-US" dirty="0"/>
              <a:t>Work supported by NSF grant PHY-1734215 and DOE grants DE-SC0009914 and DE-SC0021190 and Julian Schwinger Foundation Fellowship.</a:t>
            </a:r>
          </a:p>
          <a:p>
            <a:r>
              <a:rPr lang="en-US" dirty="0"/>
              <a:t>Undulator construction funded by SBIR/STTR DE-SC0017102 and DE-SC0018559</a:t>
            </a:r>
          </a:p>
          <a:p>
            <a:endParaRPr lang="en-US" dirty="0"/>
          </a:p>
          <a:p>
            <a:endParaRPr lang="en-US" dirty="0"/>
          </a:p>
        </p:txBody>
      </p:sp>
      <p:pic>
        <p:nvPicPr>
          <p:cNvPr id="8194" name="Picture 2" descr="C:\Users\afisher\Documents\NAPAC Conference\Logos\RadiaBeam-logo.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95275" y="3667125"/>
            <a:ext cx="2693276" cy="781050"/>
          </a:xfrm>
          <a:prstGeom prst="rect">
            <a:avLst/>
          </a:prstGeom>
          <a:noFill/>
          <a:extLst>
            <a:ext uri="{909E8E84-426E-40DD-AFC4-6F175D3DCCD1}">
              <a14:hiddenFill xmlns:a14="http://schemas.microsoft.com/office/drawing/2010/main">
                <a:solidFill>
                  <a:srgbClr val="FFFFFF"/>
                </a:solidFill>
              </a14:hiddenFill>
            </a:ext>
          </a:extLst>
        </p:spPr>
      </p:pic>
      <p:pic>
        <p:nvPicPr>
          <p:cNvPr id="8195" name="Picture 3" descr="C:\Users\afisher\Documents\NAPAC Conference\Logos\NSFlogo.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43301" y="3579560"/>
            <a:ext cx="1068704" cy="1074290"/>
          </a:xfrm>
          <a:prstGeom prst="rect">
            <a:avLst/>
          </a:prstGeom>
          <a:noFill/>
          <a:extLst>
            <a:ext uri="{909E8E84-426E-40DD-AFC4-6F175D3DCCD1}">
              <a14:hiddenFill xmlns:a14="http://schemas.microsoft.com/office/drawing/2010/main">
                <a:solidFill>
                  <a:srgbClr val="FFFFFF"/>
                </a:solidFill>
              </a14:hiddenFill>
            </a:ext>
          </a:extLst>
        </p:spPr>
      </p:pic>
      <p:graphicFrame>
        <p:nvGraphicFramePr>
          <p:cNvPr id="3" name="Object 2"/>
          <p:cNvGraphicFramePr>
            <a:graphicFrameLocks noChangeAspect="1"/>
          </p:cNvGraphicFramePr>
          <p:nvPr>
            <p:extLst>
              <p:ext uri="{D42A27DB-BD31-4B8C-83A1-F6EECF244321}">
                <p14:modId xmlns:p14="http://schemas.microsoft.com/office/powerpoint/2010/main" val="1719661906"/>
              </p:ext>
            </p:extLst>
          </p:nvPr>
        </p:nvGraphicFramePr>
        <p:xfrm>
          <a:off x="5394325" y="3579560"/>
          <a:ext cx="986725" cy="986725"/>
        </p:xfrm>
        <a:graphic>
          <a:graphicData uri="http://schemas.openxmlformats.org/presentationml/2006/ole">
            <mc:AlternateContent xmlns:mc="http://schemas.openxmlformats.org/markup-compatibility/2006">
              <mc:Choice xmlns:v="urn:schemas-microsoft-com:vml" Requires="v">
                <p:oleObj name="Acrobat Document" r:id="rId4" imgW="5714932" imgH="5714820" progId="AcroExch.Document.DC">
                  <p:embed/>
                </p:oleObj>
              </mc:Choice>
              <mc:Fallback>
                <p:oleObj name="Acrobat Document" r:id="rId4" imgW="5714932" imgH="5714820" progId="AcroExch.Document.DC">
                  <p:embed/>
                  <p:pic>
                    <p:nvPicPr>
                      <p:cNvPr id="0" name=""/>
                      <p:cNvPicPr/>
                      <p:nvPr/>
                    </p:nvPicPr>
                    <p:blipFill>
                      <a:blip r:embed="rId5"/>
                      <a:stretch>
                        <a:fillRect/>
                      </a:stretch>
                    </p:blipFill>
                    <p:spPr>
                      <a:xfrm>
                        <a:off x="5394325" y="3579560"/>
                        <a:ext cx="986725" cy="986725"/>
                      </a:xfrm>
                      <a:prstGeom prst="rect">
                        <a:avLst/>
                      </a:prstGeom>
                    </p:spPr>
                  </p:pic>
                </p:oleObj>
              </mc:Fallback>
            </mc:AlternateContent>
          </a:graphicData>
        </a:graphic>
      </p:graphicFrame>
    </p:spTree>
    <p:extLst>
      <p:ext uri="{BB962C8B-B14F-4D97-AF65-F5344CB8AC3E}">
        <p14:creationId xmlns:p14="http://schemas.microsoft.com/office/powerpoint/2010/main" val="105131043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2</a:t>
            </a:fld>
            <a:endParaRPr lang="en-US" dirty="0"/>
          </a:p>
        </p:txBody>
      </p:sp>
      <p:sp>
        <p:nvSpPr>
          <p:cNvPr id="6" name="Title 5"/>
          <p:cNvSpPr>
            <a:spLocks noGrp="1"/>
          </p:cNvSpPr>
          <p:nvPr>
            <p:ph type="title"/>
          </p:nvPr>
        </p:nvSpPr>
        <p:spPr/>
        <p:txBody>
          <a:bodyPr/>
          <a:lstStyle/>
          <a:p>
            <a:r>
              <a:rPr lang="en-US" dirty="0"/>
              <a:t>Outline</a:t>
            </a:r>
          </a:p>
        </p:txBody>
      </p:sp>
      <p:sp>
        <p:nvSpPr>
          <p:cNvPr id="7" name="Text Placeholder 6"/>
          <p:cNvSpPr>
            <a:spLocks noGrp="1"/>
          </p:cNvSpPr>
          <p:nvPr>
            <p:ph type="body" sz="quarter" idx="20"/>
          </p:nvPr>
        </p:nvSpPr>
        <p:spPr>
          <a:xfrm>
            <a:off x="640079" y="1479142"/>
            <a:ext cx="7315201" cy="1676356"/>
          </a:xfrm>
        </p:spPr>
        <p:txBody>
          <a:bodyPr/>
          <a:lstStyle/>
          <a:p>
            <a:r>
              <a:rPr lang="en-US" dirty="0"/>
              <a:t>THz sources and FIR-FELs</a:t>
            </a:r>
          </a:p>
          <a:p>
            <a:r>
              <a:rPr lang="en-US" dirty="0"/>
              <a:t>Waveguide “zero-slippage” condition</a:t>
            </a:r>
          </a:p>
          <a:p>
            <a:r>
              <a:rPr lang="en-US" dirty="0"/>
              <a:t>Experiment design</a:t>
            </a:r>
          </a:p>
          <a:p>
            <a:r>
              <a:rPr lang="en-US" dirty="0"/>
              <a:t>Beam and THz measurements</a:t>
            </a:r>
          </a:p>
          <a:p>
            <a:r>
              <a:rPr lang="en-US" dirty="0"/>
              <a:t>Current work</a:t>
            </a:r>
          </a:p>
          <a:p>
            <a:r>
              <a:rPr lang="en-US" dirty="0"/>
              <a:t>Summary</a:t>
            </a:r>
          </a:p>
        </p:txBody>
      </p:sp>
    </p:spTree>
    <p:extLst>
      <p:ext uri="{BB962C8B-B14F-4D97-AF65-F5344CB8AC3E}">
        <p14:creationId xmlns:p14="http://schemas.microsoft.com/office/powerpoint/2010/main" val="385708119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3</a:t>
            </a:fld>
            <a:endParaRPr lang="en-US" dirty="0"/>
          </a:p>
        </p:txBody>
      </p:sp>
      <p:sp>
        <p:nvSpPr>
          <p:cNvPr id="6" name="Title 5"/>
          <p:cNvSpPr>
            <a:spLocks noGrp="1"/>
          </p:cNvSpPr>
          <p:nvPr>
            <p:ph type="title"/>
          </p:nvPr>
        </p:nvSpPr>
        <p:spPr/>
        <p:txBody>
          <a:bodyPr/>
          <a:lstStyle/>
          <a:p>
            <a:r>
              <a:rPr lang="en-US" dirty="0"/>
              <a:t>THz Gap</a:t>
            </a:r>
          </a:p>
        </p:txBody>
      </p:sp>
      <p:sp>
        <p:nvSpPr>
          <p:cNvPr id="7" name="Text Placeholder 6"/>
          <p:cNvSpPr>
            <a:spLocks noGrp="1"/>
          </p:cNvSpPr>
          <p:nvPr>
            <p:ph type="body" sz="quarter" idx="20"/>
          </p:nvPr>
        </p:nvSpPr>
        <p:spPr>
          <a:xfrm>
            <a:off x="640079" y="1479142"/>
            <a:ext cx="3581113" cy="2230354"/>
          </a:xfrm>
        </p:spPr>
        <p:txBody>
          <a:bodyPr/>
          <a:lstStyle/>
          <a:p>
            <a:r>
              <a:rPr lang="en-US" dirty="0"/>
              <a:t>Wide variety of applications</a:t>
            </a:r>
          </a:p>
          <a:p>
            <a:pPr lvl="1"/>
            <a:r>
              <a:rPr lang="en-US" dirty="0"/>
              <a:t>Time domain spectroscopy</a:t>
            </a:r>
          </a:p>
          <a:p>
            <a:pPr lvl="1"/>
            <a:r>
              <a:rPr lang="en-US" dirty="0"/>
              <a:t>Material science</a:t>
            </a:r>
          </a:p>
          <a:p>
            <a:pPr lvl="1"/>
            <a:r>
              <a:rPr lang="en-US" dirty="0"/>
              <a:t>Medical and security imaging</a:t>
            </a:r>
          </a:p>
          <a:p>
            <a:pPr lvl="1"/>
            <a:r>
              <a:rPr lang="en-US" dirty="0"/>
              <a:t>Communications</a:t>
            </a:r>
          </a:p>
          <a:p>
            <a:r>
              <a:rPr lang="en-US" dirty="0"/>
              <a:t>Sources</a:t>
            </a:r>
          </a:p>
          <a:p>
            <a:pPr lvl="1"/>
            <a:r>
              <a:rPr lang="en-US" dirty="0" err="1"/>
              <a:t>Gyrotrons</a:t>
            </a:r>
            <a:endParaRPr lang="en-US" dirty="0"/>
          </a:p>
          <a:p>
            <a:pPr lvl="1"/>
            <a:r>
              <a:rPr lang="en-US" dirty="0"/>
              <a:t>Quantum cascade lasers</a:t>
            </a:r>
          </a:p>
          <a:p>
            <a:pPr lvl="1"/>
            <a:r>
              <a:rPr lang="en-US" dirty="0"/>
              <a:t>Laser-based sources</a:t>
            </a:r>
          </a:p>
          <a:p>
            <a:pPr lvl="1"/>
            <a:r>
              <a:rPr lang="en-US" b="1" dirty="0"/>
              <a:t>Accelerator-based sources</a:t>
            </a:r>
          </a:p>
        </p:txBody>
      </p:sp>
      <p:pic>
        <p:nvPicPr>
          <p:cNvPr id="10243" name="Picture 3" descr="C:\Users\afisher\Documents\NAPAC Conference\Figures\thz_gap.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49992" y="1688692"/>
            <a:ext cx="5210175" cy="220666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51505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40079" y="3355074"/>
            <a:ext cx="3576942" cy="129458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4</a:t>
            </a:fld>
            <a:endParaRPr lang="en-US" dirty="0"/>
          </a:p>
        </p:txBody>
      </p:sp>
      <p:sp>
        <p:nvSpPr>
          <p:cNvPr id="6" name="Title 5"/>
          <p:cNvSpPr>
            <a:spLocks noGrp="1"/>
          </p:cNvSpPr>
          <p:nvPr>
            <p:ph type="title"/>
          </p:nvPr>
        </p:nvSpPr>
        <p:spPr/>
        <p:txBody>
          <a:bodyPr/>
          <a:lstStyle/>
          <a:p>
            <a:r>
              <a:rPr lang="en-US" dirty="0"/>
              <a:t>FIR-FELs</a:t>
            </a:r>
          </a:p>
        </p:txBody>
      </p:sp>
      <mc:AlternateContent xmlns:mc="http://schemas.openxmlformats.org/markup-compatibility/2006" xmlns:a14="http://schemas.microsoft.com/office/drawing/2010/main">
        <mc:Choice Requires="a14">
          <p:sp>
            <p:nvSpPr>
              <p:cNvPr id="7" name="Text Placeholder 6"/>
              <p:cNvSpPr>
                <a:spLocks noGrp="1"/>
              </p:cNvSpPr>
              <p:nvPr>
                <p:ph type="body" sz="quarter" idx="20"/>
              </p:nvPr>
            </p:nvSpPr>
            <p:spPr>
              <a:xfrm>
                <a:off x="525779" y="1322362"/>
                <a:ext cx="4564525" cy="2564100"/>
              </a:xfrm>
            </p:spPr>
            <p:txBody>
              <a:bodyPr/>
              <a:lstStyle/>
              <a:p>
                <a:r>
                  <a:rPr lang="en-US" dirty="0"/>
                  <a:t>FEL Resonance</a:t>
                </a:r>
              </a:p>
              <a:p>
                <a:pPr lvl="1"/>
                <a14:m>
                  <m:oMath xmlns:m="http://schemas.openxmlformats.org/officeDocument/2006/math">
                    <m:r>
                      <a:rPr lang="en-US" i="1">
                        <a:latin typeface="Cambria Math"/>
                        <a:ea typeface="Cambria Math"/>
                      </a:rPr>
                      <m:t>𝜆</m:t>
                    </m:r>
                    <m:r>
                      <a:rPr lang="en-US" i="1">
                        <a:latin typeface="Cambria Math"/>
                        <a:ea typeface="Cambria Math"/>
                      </a:rPr>
                      <m:t>=</m:t>
                    </m:r>
                    <m:f>
                      <m:fPr>
                        <m:ctrlPr>
                          <a:rPr lang="en-US" i="1">
                            <a:latin typeface="Cambria Math" panose="02040503050406030204" pitchFamily="18" charset="0"/>
                            <a:ea typeface="Cambria Math"/>
                          </a:rPr>
                        </m:ctrlPr>
                      </m:fPr>
                      <m:num>
                        <m:sSub>
                          <m:sSubPr>
                            <m:ctrlPr>
                              <a:rPr lang="en-US" i="1">
                                <a:latin typeface="Cambria Math" panose="02040503050406030204" pitchFamily="18" charset="0"/>
                                <a:ea typeface="Cambria Math"/>
                              </a:rPr>
                            </m:ctrlPr>
                          </m:sSubPr>
                          <m:e>
                            <m:r>
                              <a:rPr lang="en-US" i="1">
                                <a:latin typeface="Cambria Math"/>
                                <a:ea typeface="Cambria Math"/>
                              </a:rPr>
                              <m:t>𝜆</m:t>
                            </m:r>
                          </m:e>
                          <m:sub>
                            <m:r>
                              <a:rPr lang="en-US" i="1">
                                <a:latin typeface="Cambria Math"/>
                                <a:ea typeface="Cambria Math"/>
                              </a:rPr>
                              <m:t>𝑢</m:t>
                            </m:r>
                          </m:sub>
                        </m:sSub>
                      </m:num>
                      <m:den>
                        <m:r>
                          <a:rPr lang="en-US" i="1">
                            <a:latin typeface="Cambria Math"/>
                            <a:ea typeface="Cambria Math"/>
                          </a:rPr>
                          <m:t>2</m:t>
                        </m:r>
                        <m:sSup>
                          <m:sSupPr>
                            <m:ctrlPr>
                              <a:rPr lang="en-US" b="0" i="1" smtClean="0">
                                <a:latin typeface="Cambria Math" panose="02040503050406030204" pitchFamily="18" charset="0"/>
                                <a:ea typeface="Cambria Math"/>
                              </a:rPr>
                            </m:ctrlPr>
                          </m:sSupPr>
                          <m:e>
                            <m:r>
                              <a:rPr lang="en-US" i="1">
                                <a:latin typeface="Cambria Math"/>
                                <a:ea typeface="Cambria Math"/>
                              </a:rPr>
                              <m:t>𝛾</m:t>
                            </m:r>
                          </m:e>
                          <m:sup>
                            <m:r>
                              <a:rPr lang="en-US" b="0" i="1" smtClean="0">
                                <a:latin typeface="Cambria Math"/>
                                <a:ea typeface="Cambria Math"/>
                              </a:rPr>
                              <m:t>2</m:t>
                            </m:r>
                          </m:sup>
                        </m:sSup>
                      </m:den>
                    </m:f>
                    <m:d>
                      <m:dPr>
                        <m:ctrlPr>
                          <a:rPr lang="en-US" i="1">
                            <a:latin typeface="Cambria Math" panose="02040503050406030204" pitchFamily="18" charset="0"/>
                            <a:ea typeface="Cambria Math"/>
                          </a:rPr>
                        </m:ctrlPr>
                      </m:dPr>
                      <m:e>
                        <m:r>
                          <a:rPr lang="en-US" i="1">
                            <a:latin typeface="Cambria Math"/>
                            <a:ea typeface="Cambria Math"/>
                          </a:rPr>
                          <m:t>1+</m:t>
                        </m:r>
                        <m:sSubSup>
                          <m:sSubSupPr>
                            <m:ctrlPr>
                              <a:rPr lang="en-US" i="1">
                                <a:latin typeface="Cambria Math" panose="02040503050406030204" pitchFamily="18" charset="0"/>
                                <a:ea typeface="Cambria Math"/>
                              </a:rPr>
                            </m:ctrlPr>
                          </m:sSubSupPr>
                          <m:e>
                            <m:r>
                              <a:rPr lang="en-US" i="1">
                                <a:latin typeface="Cambria Math"/>
                                <a:ea typeface="Cambria Math"/>
                              </a:rPr>
                              <m:t>𝐾</m:t>
                            </m:r>
                          </m:e>
                          <m:sub>
                            <m:r>
                              <a:rPr lang="en-US" i="1">
                                <a:latin typeface="Cambria Math"/>
                                <a:ea typeface="Cambria Math"/>
                              </a:rPr>
                              <m:t>𝑟𝑚𝑠</m:t>
                            </m:r>
                          </m:sub>
                          <m:sup>
                            <m:r>
                              <a:rPr lang="en-US" i="1">
                                <a:latin typeface="Cambria Math"/>
                                <a:ea typeface="Cambria Math"/>
                              </a:rPr>
                              <m:t>2</m:t>
                            </m:r>
                          </m:sup>
                        </m:sSubSup>
                      </m:e>
                    </m:d>
                  </m:oMath>
                </a14:m>
                <a:endParaRPr lang="en-US" dirty="0">
                  <a:ea typeface="Cambria Math"/>
                </a:endParaRPr>
              </a:p>
              <a:p>
                <a:r>
                  <a:rPr lang="en-US" dirty="0"/>
                  <a:t>Gain limited by slippage and diffraction</a:t>
                </a:r>
              </a:p>
              <a:p>
                <a:pPr lvl="1"/>
                <a:r>
                  <a:rPr lang="en-US" dirty="0"/>
                  <a:t>Low peak power</a:t>
                </a:r>
              </a:p>
              <a:p>
                <a:pPr lvl="1"/>
                <a:r>
                  <a:rPr lang="en-US" dirty="0"/>
                  <a:t>Narrow bandwidth</a:t>
                </a:r>
              </a:p>
              <a:p>
                <a:r>
                  <a:rPr lang="en-US" dirty="0"/>
                  <a:t>Oscillators</a:t>
                </a:r>
              </a:p>
              <a:p>
                <a:pPr lvl="1"/>
                <a:r>
                  <a:rPr lang="en-US" dirty="0" err="1"/>
                  <a:t>Outcoupling</a:t>
                </a:r>
                <a:endParaRPr lang="en-US" dirty="0"/>
              </a:p>
              <a:p>
                <a:pPr lvl="1"/>
                <a:r>
                  <a:rPr lang="en-US" dirty="0"/>
                  <a:t>Electron sources</a:t>
                </a:r>
              </a:p>
              <a:p>
                <a:endParaRPr lang="en-US" dirty="0"/>
              </a:p>
              <a:p>
                <a:endParaRPr lang="en-US" dirty="0"/>
              </a:p>
            </p:txBody>
          </p:sp>
        </mc:Choice>
        <mc:Fallback xmlns="">
          <p:sp>
            <p:nvSpPr>
              <p:cNvPr id="7" name="Text Placeholder 6"/>
              <p:cNvSpPr>
                <a:spLocks noGrp="1" noRot="1" noChangeAspect="1" noMove="1" noResize="1" noEditPoints="1" noAdjustHandles="1" noChangeArrowheads="1" noChangeShapeType="1" noTextEdit="1"/>
              </p:cNvSpPr>
              <p:nvPr>
                <p:ph type="body" sz="quarter" idx="20"/>
              </p:nvPr>
            </p:nvSpPr>
            <p:spPr>
              <a:xfrm>
                <a:off x="525779" y="1322362"/>
                <a:ext cx="4564525" cy="2564100"/>
              </a:xfrm>
              <a:blipFill rotWithShape="1">
                <a:blip r:embed="rId5"/>
                <a:stretch>
                  <a:fillRect t="-3088"/>
                </a:stretch>
              </a:blipFill>
            </p:spPr>
            <p:txBody>
              <a:bodyPr/>
              <a:lstStyle/>
              <a:p>
                <a:r>
                  <a:rPr lang="en-US">
                    <a:noFill/>
                  </a:rPr>
                  <a:t> </a:t>
                </a:r>
              </a:p>
            </p:txBody>
          </p:sp>
        </mc:Fallback>
      </mc:AlternateContent>
      <p:graphicFrame>
        <p:nvGraphicFramePr>
          <p:cNvPr id="3" name="Object 2"/>
          <p:cNvGraphicFramePr>
            <a:graphicFrameLocks noChangeAspect="1"/>
          </p:cNvGraphicFramePr>
          <p:nvPr>
            <p:extLst>
              <p:ext uri="{D42A27DB-BD31-4B8C-83A1-F6EECF244321}">
                <p14:modId xmlns:p14="http://schemas.microsoft.com/office/powerpoint/2010/main" val="759090138"/>
              </p:ext>
            </p:extLst>
          </p:nvPr>
        </p:nvGraphicFramePr>
        <p:xfrm>
          <a:off x="4876800" y="1194759"/>
          <a:ext cx="2812482" cy="1946480"/>
        </p:xfrm>
        <a:graphic>
          <a:graphicData uri="http://schemas.openxmlformats.org/presentationml/2006/ole">
            <mc:AlternateContent xmlns:mc="http://schemas.openxmlformats.org/markup-compatibility/2006">
              <mc:Choice xmlns:v="urn:schemas-microsoft-com:vml" Requires="v">
                <p:oleObj name="Acrobat Document" r:id="rId6" imgW="16973533" imgH="11744190" progId="AcroExch.Document.DC">
                  <p:embed/>
                </p:oleObj>
              </mc:Choice>
              <mc:Fallback>
                <p:oleObj name="Acrobat Document" r:id="rId6" imgW="16973533" imgH="11744190" progId="AcroExch.Document.DC">
                  <p:embed/>
                  <p:pic>
                    <p:nvPicPr>
                      <p:cNvPr id="0" name="Object 4"/>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876800" y="1194759"/>
                        <a:ext cx="2812482" cy="1946480"/>
                      </a:xfrm>
                      <a:prstGeom prst="rect">
                        <a:avLst/>
                      </a:prstGeom>
                      <a:noFill/>
                      <a:ln>
                        <a:noFill/>
                      </a:ln>
                    </p:spPr>
                  </p:pic>
                </p:oleObj>
              </mc:Fallback>
            </mc:AlternateContent>
          </a:graphicData>
        </a:graphic>
      </p:graphicFrame>
      <p:pic>
        <p:nvPicPr>
          <p:cNvPr id="9" name="Picture 4"/>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4876800" y="3277300"/>
            <a:ext cx="2699570" cy="133484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172577515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5</a:t>
            </a:fld>
            <a:endParaRPr lang="en-US" dirty="0"/>
          </a:p>
        </p:txBody>
      </p:sp>
      <p:sp>
        <p:nvSpPr>
          <p:cNvPr id="6" name="Title 5"/>
          <p:cNvSpPr>
            <a:spLocks noGrp="1"/>
          </p:cNvSpPr>
          <p:nvPr>
            <p:ph type="title"/>
          </p:nvPr>
        </p:nvSpPr>
        <p:spPr/>
        <p:txBody>
          <a:bodyPr/>
          <a:lstStyle/>
          <a:p>
            <a:r>
              <a:rPr lang="en-US" dirty="0"/>
              <a:t>Waveguide “zero-slippage”</a:t>
            </a:r>
          </a:p>
        </p:txBody>
      </p:sp>
      <p:sp>
        <p:nvSpPr>
          <p:cNvPr id="7" name="Text Placeholder 6"/>
          <p:cNvSpPr>
            <a:spLocks noGrp="1"/>
          </p:cNvSpPr>
          <p:nvPr>
            <p:ph type="body" sz="quarter" idx="20"/>
          </p:nvPr>
        </p:nvSpPr>
        <p:spPr>
          <a:xfrm>
            <a:off x="640079" y="1479142"/>
            <a:ext cx="5260389" cy="1119281"/>
          </a:xfrm>
        </p:spPr>
        <p:txBody>
          <a:bodyPr/>
          <a:lstStyle/>
          <a:p>
            <a:r>
              <a:rPr lang="en-US" dirty="0"/>
              <a:t>Match radiation group velocity to average e-beam velocity</a:t>
            </a:r>
          </a:p>
          <a:p>
            <a:r>
              <a:rPr lang="en-US" dirty="0"/>
              <a:t>No limitations on bunch length</a:t>
            </a:r>
          </a:p>
          <a:p>
            <a:pPr lvl="1"/>
            <a:r>
              <a:rPr lang="en-US" dirty="0"/>
              <a:t>Increase beam current</a:t>
            </a:r>
          </a:p>
          <a:p>
            <a:pPr lvl="1"/>
            <a:r>
              <a:rPr lang="en-US" dirty="0"/>
              <a:t>Using bunching factor to seed interaction</a:t>
            </a:r>
          </a:p>
        </p:txBody>
      </p:sp>
      <mc:AlternateContent xmlns:mc="http://schemas.openxmlformats.org/markup-compatibility/2006" xmlns:a14="http://schemas.microsoft.com/office/drawing/2010/main">
        <mc:Choice Requires="a14">
          <p:sp>
            <p:nvSpPr>
              <p:cNvPr id="8" name="TextBox 7"/>
              <p:cNvSpPr txBox="1"/>
              <p:nvPr/>
            </p:nvSpPr>
            <p:spPr>
              <a:xfrm>
                <a:off x="5973821" y="1835098"/>
                <a:ext cx="2342044" cy="416320"/>
              </a:xfrm>
              <a:prstGeom prst="rect">
                <a:avLst/>
              </a:prstGeom>
              <a:noFill/>
            </p:spPr>
            <p:txBody>
              <a:bodyPr wrap="square" lIns="91428" tIns="45714" rIns="91428" bIns="45714" rtlCol="0">
                <a:spAutoFit/>
              </a:bodyPr>
              <a:lstStyle/>
              <a:p>
                <a:r>
                  <a:rPr lang="en-US" b="0" dirty="0">
                    <a:ea typeface="Cambria Math"/>
                  </a:rPr>
                  <a:t>Waveguide:   </a:t>
                </a:r>
                <a14:m>
                  <m:oMath xmlns:m="http://schemas.openxmlformats.org/officeDocument/2006/math">
                    <m:f>
                      <m:fPr>
                        <m:ctrlPr>
                          <a:rPr lang="en-US" b="0" i="1" smtClean="0">
                            <a:latin typeface="Cambria Math" panose="02040503050406030204" pitchFamily="18" charset="0"/>
                            <a:ea typeface="Cambria Math"/>
                          </a:rPr>
                        </m:ctrlPr>
                      </m:fPr>
                      <m:num>
                        <m:sSup>
                          <m:sSupPr>
                            <m:ctrlPr>
                              <a:rPr lang="en-US" b="0" i="1" smtClean="0">
                                <a:latin typeface="Cambria Math" panose="02040503050406030204" pitchFamily="18" charset="0"/>
                                <a:ea typeface="Cambria Math"/>
                              </a:rPr>
                            </m:ctrlPr>
                          </m:sSupPr>
                          <m:e>
                            <m:r>
                              <a:rPr lang="en-US" i="1" smtClean="0">
                                <a:latin typeface="Cambria Math"/>
                                <a:ea typeface="Cambria Math"/>
                              </a:rPr>
                              <m:t>𝜔</m:t>
                            </m:r>
                          </m:e>
                          <m:sup>
                            <m:r>
                              <a:rPr lang="en-US" b="0" i="1" smtClean="0">
                                <a:latin typeface="Cambria Math"/>
                                <a:ea typeface="Cambria Math"/>
                              </a:rPr>
                              <m:t>2</m:t>
                            </m:r>
                          </m:sup>
                        </m:sSup>
                      </m:num>
                      <m:den>
                        <m:sSup>
                          <m:sSupPr>
                            <m:ctrlPr>
                              <a:rPr lang="en-US" b="0" i="1" smtClean="0">
                                <a:latin typeface="Cambria Math" panose="02040503050406030204" pitchFamily="18" charset="0"/>
                                <a:ea typeface="Cambria Math"/>
                              </a:rPr>
                            </m:ctrlPr>
                          </m:sSupPr>
                          <m:e>
                            <m:r>
                              <a:rPr lang="en-US" b="0" i="1" smtClean="0">
                                <a:latin typeface="Cambria Math"/>
                                <a:ea typeface="Cambria Math"/>
                              </a:rPr>
                              <m:t>𝑐</m:t>
                            </m:r>
                          </m:e>
                          <m:sup>
                            <m:r>
                              <a:rPr lang="en-US" b="0" i="1" smtClean="0">
                                <a:latin typeface="Cambria Math"/>
                                <a:ea typeface="Cambria Math"/>
                              </a:rPr>
                              <m:t>2</m:t>
                            </m:r>
                          </m:sup>
                        </m:sSup>
                      </m:den>
                    </m:f>
                    <m:r>
                      <a:rPr lang="en-US" b="0" i="1" smtClean="0">
                        <a:latin typeface="Cambria Math"/>
                        <a:ea typeface="Cambria Math"/>
                      </a:rPr>
                      <m:t>=</m:t>
                    </m:r>
                    <m:sSubSup>
                      <m:sSubSupPr>
                        <m:ctrlPr>
                          <a:rPr lang="en-US" b="0" i="1" smtClean="0">
                            <a:latin typeface="Cambria Math" panose="02040503050406030204" pitchFamily="18" charset="0"/>
                            <a:ea typeface="Cambria Math"/>
                          </a:rPr>
                        </m:ctrlPr>
                      </m:sSubSupPr>
                      <m:e>
                        <m:r>
                          <a:rPr lang="en-US" b="0" i="1" smtClean="0">
                            <a:latin typeface="Cambria Math"/>
                            <a:ea typeface="Cambria Math"/>
                          </a:rPr>
                          <m:t>𝑘</m:t>
                        </m:r>
                      </m:e>
                      <m:sub>
                        <m:r>
                          <a:rPr lang="en-US" b="0" i="1" smtClean="0">
                            <a:latin typeface="Cambria Math"/>
                            <a:ea typeface="Cambria Math"/>
                          </a:rPr>
                          <m:t>𝑧</m:t>
                        </m:r>
                      </m:sub>
                      <m:sup>
                        <m:r>
                          <a:rPr lang="en-US" b="0" i="1" smtClean="0">
                            <a:latin typeface="Cambria Math"/>
                            <a:ea typeface="Cambria Math"/>
                          </a:rPr>
                          <m:t>2</m:t>
                        </m:r>
                      </m:sup>
                    </m:sSubSup>
                    <m:r>
                      <a:rPr lang="en-US" b="0" i="1" smtClean="0">
                        <a:latin typeface="Cambria Math"/>
                        <a:ea typeface="Cambria Math"/>
                      </a:rPr>
                      <m:t>+</m:t>
                    </m:r>
                    <m:sSubSup>
                      <m:sSubSupPr>
                        <m:ctrlPr>
                          <a:rPr lang="en-US" b="0" i="1" smtClean="0">
                            <a:latin typeface="Cambria Math" panose="02040503050406030204" pitchFamily="18" charset="0"/>
                            <a:ea typeface="Cambria Math"/>
                          </a:rPr>
                        </m:ctrlPr>
                      </m:sSubSupPr>
                      <m:e>
                        <m:r>
                          <a:rPr lang="en-US" b="0" i="1" smtClean="0">
                            <a:latin typeface="Cambria Math"/>
                            <a:ea typeface="Cambria Math"/>
                          </a:rPr>
                          <m:t>𝑘</m:t>
                        </m:r>
                      </m:e>
                      <m:sub>
                        <m:r>
                          <a:rPr lang="en-US" b="0" i="1" smtClean="0">
                            <a:latin typeface="Cambria Math"/>
                            <a:ea typeface="Cambria Math"/>
                          </a:rPr>
                          <m:t>⊥</m:t>
                        </m:r>
                      </m:sub>
                      <m:sup>
                        <m:r>
                          <a:rPr lang="en-US" b="0" i="1" smtClean="0">
                            <a:latin typeface="Cambria Math"/>
                            <a:ea typeface="Cambria Math"/>
                          </a:rPr>
                          <m:t>2</m:t>
                        </m:r>
                      </m:sup>
                    </m:sSubSup>
                  </m:oMath>
                </a14:m>
                <a:endParaRPr lang="en-US" dirty="0"/>
              </a:p>
            </p:txBody>
          </p:sp>
        </mc:Choice>
        <mc:Fallback xmlns="">
          <p:sp>
            <p:nvSpPr>
              <p:cNvPr id="8" name="TextBox 7"/>
              <p:cNvSpPr txBox="1">
                <a:spLocks noRot="1" noChangeAspect="1" noMove="1" noResize="1" noEditPoints="1" noAdjustHandles="1" noChangeArrowheads="1" noChangeShapeType="1" noTextEdit="1"/>
              </p:cNvSpPr>
              <p:nvPr/>
            </p:nvSpPr>
            <p:spPr>
              <a:xfrm>
                <a:off x="5973821" y="1835098"/>
                <a:ext cx="2342044" cy="416320"/>
              </a:xfrm>
              <a:prstGeom prst="rect">
                <a:avLst/>
              </a:prstGeom>
              <a:blipFill rotWithShape="1">
                <a:blip r:embed="rId2"/>
                <a:stretch>
                  <a:fillRect l="-781" b="-1471"/>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9" name="TextBox 8"/>
              <p:cNvSpPr txBox="1"/>
              <p:nvPr/>
            </p:nvSpPr>
            <p:spPr>
              <a:xfrm>
                <a:off x="5210175" y="2233933"/>
                <a:ext cx="3211449" cy="395674"/>
              </a:xfrm>
              <a:prstGeom prst="rect">
                <a:avLst/>
              </a:prstGeom>
              <a:noFill/>
            </p:spPr>
            <p:txBody>
              <a:bodyPr wrap="square" lIns="91428" tIns="45714" rIns="91428" bIns="45714" rtlCol="0">
                <a:spAutoFit/>
              </a:bodyPr>
              <a:lstStyle/>
              <a:p>
                <a:r>
                  <a:rPr lang="en-US" b="0" dirty="0"/>
                  <a:t>FEL phase resonance:   </a:t>
                </a:r>
                <a14:m>
                  <m:oMath xmlns:m="http://schemas.openxmlformats.org/officeDocument/2006/math">
                    <m:sSub>
                      <m:sSubPr>
                        <m:ctrlPr>
                          <a:rPr lang="en-US" b="0" i="1" smtClean="0">
                            <a:latin typeface="Cambria Math" panose="02040503050406030204" pitchFamily="18" charset="0"/>
                          </a:rPr>
                        </m:ctrlPr>
                      </m:sSubPr>
                      <m:e>
                        <m:r>
                          <a:rPr lang="en-US" b="0" i="1" smtClean="0">
                            <a:latin typeface="Cambria Math"/>
                          </a:rPr>
                          <m:t>𝑘</m:t>
                        </m:r>
                      </m:e>
                      <m:sub>
                        <m:r>
                          <a:rPr lang="en-US" b="0" i="1" smtClean="0">
                            <a:latin typeface="Cambria Math"/>
                          </a:rPr>
                          <m:t>𝑧</m:t>
                        </m:r>
                      </m:sub>
                    </m:sSub>
                    <m:r>
                      <a:rPr lang="en-US" b="0" i="1" smtClean="0">
                        <a:latin typeface="Cambria Math"/>
                      </a:rPr>
                      <m:t>+</m:t>
                    </m:r>
                    <m:sSub>
                      <m:sSubPr>
                        <m:ctrlPr>
                          <a:rPr lang="en-US" b="0" i="1" smtClean="0">
                            <a:latin typeface="Cambria Math" panose="02040503050406030204" pitchFamily="18" charset="0"/>
                          </a:rPr>
                        </m:ctrlPr>
                      </m:sSubPr>
                      <m:e>
                        <m:r>
                          <a:rPr lang="en-US" b="0" i="1" smtClean="0">
                            <a:latin typeface="Cambria Math"/>
                          </a:rPr>
                          <m:t>𝑘</m:t>
                        </m:r>
                      </m:e>
                      <m:sub>
                        <m:r>
                          <a:rPr lang="en-US" b="0" i="1" smtClean="0">
                            <a:latin typeface="Cambria Math"/>
                          </a:rPr>
                          <m:t>𝑢</m:t>
                        </m:r>
                      </m:sub>
                    </m:sSub>
                    <m:r>
                      <a:rPr lang="en-US" b="0" i="1" smtClean="0">
                        <a:latin typeface="Cambria Math"/>
                      </a:rPr>
                      <m:t>=</m:t>
                    </m:r>
                    <m:f>
                      <m:fPr>
                        <m:ctrlPr>
                          <a:rPr lang="en-US" b="0" i="1" smtClean="0">
                            <a:latin typeface="Cambria Math" panose="02040503050406030204" pitchFamily="18" charset="0"/>
                          </a:rPr>
                        </m:ctrlPr>
                      </m:fPr>
                      <m:num>
                        <m:r>
                          <a:rPr lang="en-US" b="0" i="1" smtClean="0">
                            <a:latin typeface="Cambria Math"/>
                            <a:ea typeface="Cambria Math"/>
                          </a:rPr>
                          <m:t>𝜔</m:t>
                        </m:r>
                      </m:num>
                      <m:den>
                        <m:sSub>
                          <m:sSubPr>
                            <m:ctrlPr>
                              <a:rPr lang="en-US" b="0" i="1" smtClean="0">
                                <a:latin typeface="Cambria Math" panose="02040503050406030204" pitchFamily="18" charset="0"/>
                                <a:ea typeface="Cambria Math"/>
                              </a:rPr>
                            </m:ctrlPr>
                          </m:sSubPr>
                          <m:e>
                            <m:r>
                              <a:rPr lang="en-US" b="0" i="1" smtClean="0">
                                <a:latin typeface="Cambria Math"/>
                                <a:ea typeface="Cambria Math"/>
                              </a:rPr>
                              <m:t>𝑐</m:t>
                            </m:r>
                            <m:r>
                              <a:rPr lang="en-US" b="0" i="1" smtClean="0">
                                <a:latin typeface="Cambria Math"/>
                                <a:ea typeface="Cambria Math"/>
                              </a:rPr>
                              <m:t>𝛽</m:t>
                            </m:r>
                          </m:e>
                          <m:sub>
                            <m:r>
                              <a:rPr lang="en-US" b="0" i="1" smtClean="0">
                                <a:latin typeface="Cambria Math"/>
                                <a:ea typeface="Cambria Math"/>
                              </a:rPr>
                              <m:t>𝑧</m:t>
                            </m:r>
                          </m:sub>
                        </m:sSub>
                      </m:den>
                    </m:f>
                  </m:oMath>
                </a14:m>
                <a:endParaRPr lang="en-US" dirty="0"/>
              </a:p>
            </p:txBody>
          </p:sp>
        </mc:Choice>
        <mc:Fallback xmlns="">
          <p:sp>
            <p:nvSpPr>
              <p:cNvPr id="9" name="TextBox 8"/>
              <p:cNvSpPr txBox="1">
                <a:spLocks noRot="1" noChangeAspect="1" noMove="1" noResize="1" noEditPoints="1" noAdjustHandles="1" noChangeArrowheads="1" noChangeShapeType="1" noTextEdit="1"/>
              </p:cNvSpPr>
              <p:nvPr/>
            </p:nvSpPr>
            <p:spPr>
              <a:xfrm>
                <a:off x="5210175" y="2233933"/>
                <a:ext cx="3211449" cy="395674"/>
              </a:xfrm>
              <a:prstGeom prst="rect">
                <a:avLst/>
              </a:prstGeom>
              <a:blipFill rotWithShape="1">
                <a:blip r:embed="rId3"/>
                <a:stretch>
                  <a:fillRect l="-569" b="-1538"/>
                </a:stretch>
              </a:blipFill>
            </p:spPr>
            <p:txBody>
              <a:bodyPr/>
              <a:lstStyle/>
              <a:p>
                <a:r>
                  <a:rPr lang="en-US">
                    <a:noFill/>
                  </a:rPr>
                  <a:t> </a:t>
                </a:r>
              </a:p>
            </p:txBody>
          </p:sp>
        </mc:Fallback>
      </mc:AlternateContent>
      <mc:AlternateContent xmlns:mc="http://schemas.openxmlformats.org/markup-compatibility/2006" xmlns:a14="http://schemas.microsoft.com/office/drawing/2010/main">
        <mc:Choice Requires="a14">
          <p:sp>
            <p:nvSpPr>
              <p:cNvPr id="10" name="TextBox 9"/>
              <p:cNvSpPr txBox="1"/>
              <p:nvPr/>
            </p:nvSpPr>
            <p:spPr>
              <a:xfrm>
                <a:off x="5793516" y="2595130"/>
                <a:ext cx="2798394" cy="391570"/>
              </a:xfrm>
              <a:prstGeom prst="rect">
                <a:avLst/>
              </a:prstGeom>
              <a:noFill/>
            </p:spPr>
            <p:txBody>
              <a:bodyPr wrap="square" lIns="91428" tIns="45714" rIns="91428" bIns="45714" rtlCol="0">
                <a:spAutoFit/>
              </a:bodyPr>
              <a:lstStyle/>
              <a:p>
                <a:r>
                  <a:rPr lang="en-US" b="0" dirty="0"/>
                  <a:t>Zero-slippage:   </a:t>
                </a:r>
                <a14:m>
                  <m:oMath xmlns:m="http://schemas.openxmlformats.org/officeDocument/2006/math">
                    <m:r>
                      <a:rPr lang="en-US" b="0" i="1" smtClean="0">
                        <a:latin typeface="Cambria Math"/>
                      </a:rPr>
                      <m:t>𝑐</m:t>
                    </m:r>
                    <m:sSub>
                      <m:sSubPr>
                        <m:ctrlPr>
                          <a:rPr lang="en-US" b="0" i="1" smtClean="0">
                            <a:latin typeface="Cambria Math" panose="02040503050406030204" pitchFamily="18" charset="0"/>
                            <a:ea typeface="Cambria Math"/>
                          </a:rPr>
                        </m:ctrlPr>
                      </m:sSubPr>
                      <m:e>
                        <m:r>
                          <a:rPr lang="en-US" b="0" i="1" smtClean="0">
                            <a:latin typeface="Cambria Math"/>
                            <a:ea typeface="Cambria Math"/>
                          </a:rPr>
                          <m:t>𝛽</m:t>
                        </m:r>
                      </m:e>
                      <m:sub>
                        <m:r>
                          <a:rPr lang="en-US" b="0" i="1" smtClean="0">
                            <a:latin typeface="Cambria Math"/>
                            <a:ea typeface="Cambria Math"/>
                          </a:rPr>
                          <m:t>𝑧</m:t>
                        </m:r>
                      </m:sub>
                    </m:sSub>
                    <m:r>
                      <a:rPr lang="en-US" b="0" i="1" smtClean="0">
                        <a:latin typeface="Cambria Math"/>
                        <a:ea typeface="Cambria Math"/>
                      </a:rPr>
                      <m:t>=</m:t>
                    </m:r>
                    <m:sSup>
                      <m:sSupPr>
                        <m:ctrlPr>
                          <a:rPr lang="en-US" b="0" i="1" smtClean="0">
                            <a:latin typeface="Cambria Math" panose="02040503050406030204" pitchFamily="18" charset="0"/>
                            <a:ea typeface="Cambria Math"/>
                          </a:rPr>
                        </m:ctrlPr>
                      </m:sSupPr>
                      <m:e>
                        <m:r>
                          <a:rPr lang="en-US" b="0" i="1" smtClean="0">
                            <a:latin typeface="Cambria Math"/>
                            <a:ea typeface="Cambria Math"/>
                          </a:rPr>
                          <m:t>𝑐</m:t>
                        </m:r>
                      </m:e>
                      <m:sup>
                        <m:r>
                          <a:rPr lang="en-US" b="0" i="1" smtClean="0">
                            <a:latin typeface="Cambria Math"/>
                            <a:ea typeface="Cambria Math"/>
                          </a:rPr>
                          <m:t>2</m:t>
                        </m:r>
                      </m:sup>
                    </m:sSup>
                    <m:f>
                      <m:fPr>
                        <m:ctrlPr>
                          <a:rPr lang="en-US" b="0" i="1" smtClean="0">
                            <a:latin typeface="Cambria Math" panose="02040503050406030204" pitchFamily="18" charset="0"/>
                            <a:ea typeface="Cambria Math"/>
                          </a:rPr>
                        </m:ctrlPr>
                      </m:fPr>
                      <m:num>
                        <m:sSub>
                          <m:sSubPr>
                            <m:ctrlPr>
                              <a:rPr lang="en-US" b="0" i="1" smtClean="0">
                                <a:latin typeface="Cambria Math" panose="02040503050406030204" pitchFamily="18" charset="0"/>
                                <a:ea typeface="Cambria Math"/>
                              </a:rPr>
                            </m:ctrlPr>
                          </m:sSubPr>
                          <m:e>
                            <m:r>
                              <a:rPr lang="en-US" b="0" i="1" smtClean="0">
                                <a:latin typeface="Cambria Math"/>
                                <a:ea typeface="Cambria Math"/>
                              </a:rPr>
                              <m:t>𝑘</m:t>
                            </m:r>
                          </m:e>
                          <m:sub>
                            <m:r>
                              <a:rPr lang="en-US" b="0" i="1" smtClean="0">
                                <a:latin typeface="Cambria Math"/>
                                <a:ea typeface="Cambria Math"/>
                              </a:rPr>
                              <m:t>𝑧</m:t>
                            </m:r>
                          </m:sub>
                        </m:sSub>
                      </m:num>
                      <m:den>
                        <m:r>
                          <a:rPr lang="en-US" b="0" i="1" smtClean="0">
                            <a:latin typeface="Cambria Math"/>
                            <a:ea typeface="Cambria Math"/>
                          </a:rPr>
                          <m:t>𝜔</m:t>
                        </m:r>
                      </m:den>
                    </m:f>
                    <m:r>
                      <a:rPr lang="en-US" b="0" i="1" smtClean="0">
                        <a:latin typeface="Cambria Math"/>
                        <a:ea typeface="Cambria Math"/>
                      </a:rPr>
                      <m:t>=</m:t>
                    </m:r>
                    <m:sSub>
                      <m:sSubPr>
                        <m:ctrlPr>
                          <a:rPr lang="en-US" b="0" i="1" smtClean="0">
                            <a:latin typeface="Cambria Math" panose="02040503050406030204" pitchFamily="18" charset="0"/>
                            <a:ea typeface="Cambria Math"/>
                          </a:rPr>
                        </m:ctrlPr>
                      </m:sSubPr>
                      <m:e>
                        <m:r>
                          <a:rPr lang="en-US" b="0" i="1" smtClean="0">
                            <a:latin typeface="Cambria Math"/>
                            <a:ea typeface="Cambria Math"/>
                          </a:rPr>
                          <m:t>𝑣</m:t>
                        </m:r>
                      </m:e>
                      <m:sub>
                        <m:r>
                          <a:rPr lang="en-US" b="0" i="1" smtClean="0">
                            <a:latin typeface="Cambria Math"/>
                            <a:ea typeface="Cambria Math"/>
                          </a:rPr>
                          <m:t>𝑔</m:t>
                        </m:r>
                      </m:sub>
                    </m:sSub>
                  </m:oMath>
                </a14:m>
                <a:endParaRPr lang="en-US" dirty="0"/>
              </a:p>
            </p:txBody>
          </p:sp>
        </mc:Choice>
        <mc:Fallback xmlns="">
          <p:sp>
            <p:nvSpPr>
              <p:cNvPr id="10" name="TextBox 9"/>
              <p:cNvSpPr txBox="1">
                <a:spLocks noRot="1" noChangeAspect="1" noMove="1" noResize="1" noEditPoints="1" noAdjustHandles="1" noChangeArrowheads="1" noChangeShapeType="1" noTextEdit="1"/>
              </p:cNvSpPr>
              <p:nvPr/>
            </p:nvSpPr>
            <p:spPr>
              <a:xfrm>
                <a:off x="5793516" y="2595130"/>
                <a:ext cx="2798394" cy="391570"/>
              </a:xfrm>
              <a:prstGeom prst="rect">
                <a:avLst/>
              </a:prstGeom>
              <a:blipFill rotWithShape="1">
                <a:blip r:embed="rId4"/>
                <a:stretch>
                  <a:fillRect l="-436" b="-1563"/>
                </a:stretch>
              </a:blipFill>
            </p:spPr>
            <p:txBody>
              <a:bodyPr/>
              <a:lstStyle/>
              <a:p>
                <a:r>
                  <a:rPr lang="en-US">
                    <a:noFill/>
                  </a:rPr>
                  <a:t> </a:t>
                </a:r>
              </a:p>
            </p:txBody>
          </p:sp>
        </mc:Fallback>
      </mc:AlternateContent>
      <p:sp>
        <p:nvSpPr>
          <p:cNvPr id="11" name="TextBox 10"/>
          <p:cNvSpPr txBox="1"/>
          <p:nvPr/>
        </p:nvSpPr>
        <p:spPr>
          <a:xfrm>
            <a:off x="6469029" y="1458438"/>
            <a:ext cx="1351628" cy="369320"/>
          </a:xfrm>
          <a:prstGeom prst="rect">
            <a:avLst/>
          </a:prstGeom>
          <a:noFill/>
        </p:spPr>
        <p:txBody>
          <a:bodyPr wrap="none" lIns="91428" tIns="45714" rIns="91428" bIns="45714" rtlCol="0">
            <a:spAutoFit/>
          </a:bodyPr>
          <a:lstStyle/>
          <a:p>
            <a:r>
              <a:rPr lang="en-US" sz="1800" dirty="0"/>
              <a:t>Constraints</a:t>
            </a:r>
          </a:p>
        </p:txBody>
      </p:sp>
      <p:pic>
        <p:nvPicPr>
          <p:cNvPr id="12" name="Picture 2"/>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965911" y="2599329"/>
            <a:ext cx="2438649" cy="2014290"/>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3" name="Picture 12"/>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4012722" y="3025279"/>
            <a:ext cx="2117785" cy="1588339"/>
          </a:xfrm>
          <a:prstGeom prst="rect">
            <a:avLst/>
          </a:prstGeom>
        </p:spPr>
      </p:pic>
      <p:sp>
        <p:nvSpPr>
          <p:cNvPr id="2" name="TextBox 1"/>
          <p:cNvSpPr txBox="1"/>
          <p:nvPr/>
        </p:nvSpPr>
        <p:spPr>
          <a:xfrm>
            <a:off x="4012722" y="3173499"/>
            <a:ext cx="1045969" cy="261610"/>
          </a:xfrm>
          <a:prstGeom prst="rect">
            <a:avLst/>
          </a:prstGeom>
          <a:noFill/>
        </p:spPr>
        <p:txBody>
          <a:bodyPr wrap="square" rtlCol="0">
            <a:spAutoFit/>
          </a:bodyPr>
          <a:lstStyle/>
          <a:p>
            <a:r>
              <a:rPr lang="en-US" sz="1050" dirty="0"/>
              <a:t>THz Pulse</a:t>
            </a:r>
          </a:p>
        </p:txBody>
      </p:sp>
      <p:sp>
        <p:nvSpPr>
          <p:cNvPr id="15" name="TextBox 14"/>
          <p:cNvSpPr txBox="1"/>
          <p:nvPr/>
        </p:nvSpPr>
        <p:spPr>
          <a:xfrm>
            <a:off x="5363954" y="4218452"/>
            <a:ext cx="753024" cy="261610"/>
          </a:xfrm>
          <a:prstGeom prst="rect">
            <a:avLst/>
          </a:prstGeom>
          <a:noFill/>
        </p:spPr>
        <p:txBody>
          <a:bodyPr wrap="square" rtlCol="0">
            <a:spAutoFit/>
          </a:bodyPr>
          <a:lstStyle/>
          <a:p>
            <a:r>
              <a:rPr lang="en-US" sz="1050" dirty="0"/>
              <a:t>Electrons</a:t>
            </a:r>
          </a:p>
        </p:txBody>
      </p:sp>
    </p:spTree>
    <p:extLst>
      <p:ext uri="{BB962C8B-B14F-4D97-AF65-F5344CB8AC3E}">
        <p14:creationId xmlns:p14="http://schemas.microsoft.com/office/powerpoint/2010/main" val="28831129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6</a:t>
            </a:fld>
            <a:endParaRPr lang="en-US" dirty="0"/>
          </a:p>
        </p:txBody>
      </p:sp>
      <p:sp>
        <p:nvSpPr>
          <p:cNvPr id="6" name="Title 5"/>
          <p:cNvSpPr>
            <a:spLocks noGrp="1"/>
          </p:cNvSpPr>
          <p:nvPr>
            <p:ph type="title"/>
          </p:nvPr>
        </p:nvSpPr>
        <p:spPr/>
        <p:txBody>
          <a:bodyPr/>
          <a:lstStyle/>
          <a:p>
            <a:r>
              <a:rPr lang="en-US" dirty="0"/>
              <a:t>Consequences</a:t>
            </a:r>
          </a:p>
        </p:txBody>
      </p:sp>
      <mc:AlternateContent xmlns:mc="http://schemas.openxmlformats.org/markup-compatibility/2006" xmlns:a14="http://schemas.microsoft.com/office/drawing/2010/main">
        <mc:Choice Requires="a14">
          <p:sp>
            <p:nvSpPr>
              <p:cNvPr id="7" name="Text Placeholder 6"/>
              <p:cNvSpPr>
                <a:spLocks noGrp="1"/>
              </p:cNvSpPr>
              <p:nvPr>
                <p:ph type="body" sz="quarter" idx="20"/>
              </p:nvPr>
            </p:nvSpPr>
            <p:spPr>
              <a:xfrm>
                <a:off x="640079" y="1479142"/>
                <a:ext cx="4564525" cy="1800493"/>
              </a:xfrm>
            </p:spPr>
            <p:txBody>
              <a:bodyPr/>
              <a:lstStyle/>
              <a:p>
                <a:r>
                  <a:rPr lang="en-US" dirty="0"/>
                  <a:t>Frequency </a:t>
                </a:r>
                <a:r>
                  <a:rPr lang="en-US" dirty="0" err="1"/>
                  <a:t>tunability</a:t>
                </a:r>
                <a:endParaRPr lang="en-US" dirty="0"/>
              </a:p>
              <a:p>
                <a:pPr lvl="1"/>
                <a:r>
                  <a:rPr lang="en-US" dirty="0"/>
                  <a:t>Planar and helical geometries</a:t>
                </a:r>
              </a:p>
              <a:p>
                <a:r>
                  <a:rPr lang="en-US" dirty="0"/>
                  <a:t>E-beam trajectory</a:t>
                </a:r>
              </a:p>
              <a:p>
                <a:pPr lvl="1"/>
                <a14:m>
                  <m:oMath xmlns:m="http://schemas.openxmlformats.org/officeDocument/2006/math">
                    <m:f>
                      <m:fPr>
                        <m:ctrlPr>
                          <a:rPr lang="en-US" i="1">
                            <a:latin typeface="Cambria Math" panose="02040503050406030204" pitchFamily="18" charset="0"/>
                          </a:rPr>
                        </m:ctrlPr>
                      </m:fPr>
                      <m:num>
                        <m:sSub>
                          <m:sSubPr>
                            <m:ctrlPr>
                              <a:rPr lang="en-US" i="1">
                                <a:latin typeface="Cambria Math" panose="02040503050406030204" pitchFamily="18" charset="0"/>
                              </a:rPr>
                            </m:ctrlPr>
                          </m:sSubPr>
                          <m:e>
                            <m:r>
                              <a:rPr lang="en-US" i="1">
                                <a:latin typeface="Cambria Math"/>
                              </a:rPr>
                              <m:t>𝑟</m:t>
                            </m:r>
                          </m:e>
                          <m:sub>
                            <m:r>
                              <a:rPr lang="en-US" i="1">
                                <a:latin typeface="Cambria Math"/>
                              </a:rPr>
                              <m:t>𝑡𝑟𝑎𝑗</m:t>
                            </m:r>
                          </m:sub>
                        </m:sSub>
                      </m:num>
                      <m:den>
                        <m:r>
                          <a:rPr lang="en-US" i="1">
                            <a:latin typeface="Cambria Math"/>
                          </a:rPr>
                          <m:t>𝑅</m:t>
                        </m:r>
                      </m:den>
                    </m:f>
                    <m:r>
                      <a:rPr lang="en-US" i="1">
                        <a:latin typeface="Cambria Math"/>
                      </a:rPr>
                      <m:t>=</m:t>
                    </m:r>
                    <m:f>
                      <m:fPr>
                        <m:ctrlPr>
                          <a:rPr lang="en-US" i="1">
                            <a:latin typeface="Cambria Math" panose="02040503050406030204" pitchFamily="18" charset="0"/>
                          </a:rPr>
                        </m:ctrlPr>
                      </m:fPr>
                      <m:num>
                        <m:r>
                          <a:rPr lang="en-US" i="1">
                            <a:latin typeface="Cambria Math"/>
                          </a:rPr>
                          <m:t>1</m:t>
                        </m:r>
                      </m:num>
                      <m:den>
                        <m:r>
                          <a:rPr lang="en-US" i="1">
                            <a:latin typeface="Cambria Math"/>
                          </a:rPr>
                          <m:t>1.8412</m:t>
                        </m:r>
                      </m:den>
                    </m:f>
                    <m:f>
                      <m:fPr>
                        <m:ctrlPr>
                          <a:rPr lang="en-US" i="1">
                            <a:latin typeface="Cambria Math" panose="02040503050406030204" pitchFamily="18" charset="0"/>
                          </a:rPr>
                        </m:ctrlPr>
                      </m:fPr>
                      <m:num>
                        <m:r>
                          <a:rPr lang="en-US" i="1">
                            <a:latin typeface="Cambria Math"/>
                          </a:rPr>
                          <m:t>𝐾</m:t>
                        </m:r>
                      </m:num>
                      <m:den>
                        <m:rad>
                          <m:radPr>
                            <m:degHide m:val="on"/>
                            <m:ctrlPr>
                              <a:rPr lang="en-US" i="1">
                                <a:latin typeface="Cambria Math" panose="02040503050406030204" pitchFamily="18" charset="0"/>
                              </a:rPr>
                            </m:ctrlPr>
                          </m:radPr>
                          <m:deg/>
                          <m:e>
                            <m:r>
                              <a:rPr lang="en-US" i="1">
                                <a:latin typeface="Cambria Math"/>
                              </a:rPr>
                              <m:t>1+</m:t>
                            </m:r>
                            <m:sSup>
                              <m:sSupPr>
                                <m:ctrlPr>
                                  <a:rPr lang="en-US" i="1">
                                    <a:latin typeface="Cambria Math" panose="02040503050406030204" pitchFamily="18" charset="0"/>
                                  </a:rPr>
                                </m:ctrlPr>
                              </m:sSupPr>
                              <m:e>
                                <m:r>
                                  <a:rPr lang="en-US" i="1">
                                    <a:latin typeface="Cambria Math"/>
                                  </a:rPr>
                                  <m:t>𝐾</m:t>
                                </m:r>
                              </m:e>
                              <m:sup>
                                <m:r>
                                  <a:rPr lang="en-US" i="1">
                                    <a:latin typeface="Cambria Math"/>
                                  </a:rPr>
                                  <m:t>2</m:t>
                                </m:r>
                              </m:sup>
                            </m:sSup>
                          </m:e>
                        </m:rad>
                      </m:den>
                    </m:f>
                    <m:r>
                      <a:rPr lang="en-US" i="1">
                        <a:latin typeface="Cambria Math"/>
                        <a:ea typeface="Cambria Math"/>
                      </a:rPr>
                      <m:t>≤0.54</m:t>
                    </m:r>
                  </m:oMath>
                </a14:m>
                <a:endParaRPr lang="en-US" dirty="0">
                  <a:ea typeface="Cambria Math"/>
                </a:endParaRPr>
              </a:p>
              <a:p>
                <a:r>
                  <a:rPr lang="en-US" dirty="0">
                    <a:ea typeface="Cambria Math"/>
                  </a:rPr>
                  <a:t>Field Tuning</a:t>
                </a:r>
              </a:p>
              <a:p>
                <a:pPr lvl="1"/>
                <a14:m>
                  <m:oMath xmlns:m="http://schemas.openxmlformats.org/officeDocument/2006/math">
                    <m:sSub>
                      <m:sSubPr>
                        <m:ctrlPr>
                          <a:rPr lang="en-US" b="0" i="1" smtClean="0">
                            <a:latin typeface="Cambria Math" panose="02040503050406030204" pitchFamily="18" charset="0"/>
                            <a:ea typeface="Cambria Math"/>
                          </a:rPr>
                        </m:ctrlPr>
                      </m:sSubPr>
                      <m:e>
                        <m:r>
                          <a:rPr lang="en-US" b="0" i="1" smtClean="0">
                            <a:latin typeface="Cambria Math"/>
                            <a:ea typeface="Cambria Math"/>
                          </a:rPr>
                          <m:t>𝑟</m:t>
                        </m:r>
                      </m:e>
                      <m:sub>
                        <m:r>
                          <a:rPr lang="en-US" b="0" i="1" smtClean="0">
                            <a:latin typeface="Cambria Math"/>
                            <a:ea typeface="Cambria Math"/>
                          </a:rPr>
                          <m:t>𝑡𝑟𝑎𝑗</m:t>
                        </m:r>
                      </m:sub>
                    </m:sSub>
                    <m:r>
                      <a:rPr lang="en-US" b="0" i="1" smtClean="0">
                        <a:latin typeface="Cambria Math"/>
                        <a:ea typeface="Cambria Math"/>
                      </a:rPr>
                      <m:t>=1.1 </m:t>
                    </m:r>
                    <m:r>
                      <a:rPr lang="en-US" b="0" i="1" smtClean="0">
                        <a:latin typeface="Cambria Math"/>
                        <a:ea typeface="Cambria Math"/>
                      </a:rPr>
                      <m:t>𝑚𝑚</m:t>
                    </m:r>
                    <m:r>
                      <a:rPr lang="en-US" b="0" i="1" smtClean="0">
                        <a:latin typeface="Cambria Math"/>
                        <a:ea typeface="Cambria Math"/>
                      </a:rPr>
                      <m:t>,  </m:t>
                    </m:r>
                    <m:r>
                      <a:rPr lang="en-US" b="0" i="1" smtClean="0">
                        <a:latin typeface="Cambria Math"/>
                        <a:ea typeface="Cambria Math"/>
                      </a:rPr>
                      <m:t>𝑔𝑎𝑝</m:t>
                    </m:r>
                    <m:r>
                      <a:rPr lang="en-US" b="0" i="1" smtClean="0">
                        <a:latin typeface="Cambria Math"/>
                        <a:ea typeface="Cambria Math"/>
                      </a:rPr>
                      <m:t>≈7 </m:t>
                    </m:r>
                    <m:r>
                      <a:rPr lang="en-US" b="0" i="1" smtClean="0">
                        <a:latin typeface="Cambria Math"/>
                        <a:ea typeface="Cambria Math"/>
                      </a:rPr>
                      <m:t>𝑚𝑚</m:t>
                    </m:r>
                  </m:oMath>
                </a14:m>
                <a:endParaRPr lang="en-US" dirty="0">
                  <a:ea typeface="Cambria Math"/>
                </a:endParaRPr>
              </a:p>
              <a:p>
                <a:pPr lvl="1"/>
                <a:r>
                  <a:rPr lang="en-US" dirty="0"/>
                  <a:t>Mode amplitude</a:t>
                </a:r>
              </a:p>
            </p:txBody>
          </p:sp>
        </mc:Choice>
        <mc:Fallback xmlns="">
          <p:sp>
            <p:nvSpPr>
              <p:cNvPr id="7" name="Text Placeholder 6"/>
              <p:cNvSpPr>
                <a:spLocks noGrp="1" noRot="1" noChangeAspect="1" noMove="1" noResize="1" noEditPoints="1" noAdjustHandles="1" noChangeArrowheads="1" noChangeShapeType="1" noTextEdit="1"/>
              </p:cNvSpPr>
              <p:nvPr>
                <p:ph type="body" sz="quarter" idx="20"/>
              </p:nvPr>
            </p:nvSpPr>
            <p:spPr>
              <a:xfrm>
                <a:off x="640079" y="1479142"/>
                <a:ext cx="4564525" cy="1800493"/>
              </a:xfrm>
              <a:blipFill rotWithShape="1">
                <a:blip r:embed="rId3"/>
                <a:stretch>
                  <a:fillRect t="-4407" b="-1017"/>
                </a:stretch>
              </a:blipFill>
            </p:spPr>
            <p:txBody>
              <a:bodyPr/>
              <a:lstStyle/>
              <a:p>
                <a:r>
                  <a:rPr lang="en-US">
                    <a:noFill/>
                  </a:rPr>
                  <a:t> </a:t>
                </a:r>
              </a:p>
            </p:txBody>
          </p:sp>
        </mc:Fallback>
      </mc:AlternateContent>
      <p:pic>
        <p:nvPicPr>
          <p:cNvPr id="8"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6593418" y="1578095"/>
            <a:ext cx="2208362" cy="191983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TextBox 8"/>
          <p:cNvSpPr txBox="1"/>
          <p:nvPr/>
        </p:nvSpPr>
        <p:spPr>
          <a:xfrm>
            <a:off x="6838757" y="3497927"/>
            <a:ext cx="2236230" cy="507819"/>
          </a:xfrm>
          <a:prstGeom prst="rect">
            <a:avLst/>
          </a:prstGeom>
          <a:noFill/>
        </p:spPr>
        <p:txBody>
          <a:bodyPr wrap="square" lIns="91428" tIns="45714" rIns="91428" bIns="45714" rtlCol="0">
            <a:spAutoFit/>
          </a:bodyPr>
          <a:lstStyle/>
          <a:p>
            <a:r>
              <a:rPr lang="en-US" dirty="0"/>
              <a:t>Curved-parallel-plate</a:t>
            </a:r>
          </a:p>
          <a:p>
            <a:r>
              <a:rPr lang="en-US" dirty="0"/>
              <a:t>Waveguide</a:t>
            </a:r>
          </a:p>
        </p:txBody>
      </p:sp>
      <p:pic>
        <p:nvPicPr>
          <p:cNvPr id="2050" name="Picture 2"/>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093538" y="1199079"/>
            <a:ext cx="3402330" cy="379016"/>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sp>
        <p:nvSpPr>
          <p:cNvPr id="10" name="TextBox 9"/>
          <p:cNvSpPr txBox="1"/>
          <p:nvPr/>
        </p:nvSpPr>
        <p:spPr>
          <a:xfrm rot="16200000">
            <a:off x="6321747" y="2299226"/>
            <a:ext cx="866495" cy="323153"/>
          </a:xfrm>
          <a:prstGeom prst="rect">
            <a:avLst/>
          </a:prstGeom>
          <a:noFill/>
        </p:spPr>
        <p:txBody>
          <a:bodyPr wrap="none" lIns="91428" tIns="45714" rIns="91428" bIns="45714" rtlCol="0">
            <a:spAutoFit/>
          </a:bodyPr>
          <a:lstStyle/>
          <a:p>
            <a:r>
              <a:rPr lang="en-US" sz="1500" dirty="0"/>
              <a:t>Magnets</a:t>
            </a:r>
            <a:endParaRPr lang="en-US" dirty="0"/>
          </a:p>
        </p:txBody>
      </p:sp>
      <p:cxnSp>
        <p:nvCxnSpPr>
          <p:cNvPr id="11" name="Straight Arrow Connector 10"/>
          <p:cNvCxnSpPr/>
          <p:nvPr/>
        </p:nvCxnSpPr>
        <p:spPr>
          <a:xfrm flipH="1" flipV="1">
            <a:off x="7401462" y="3168184"/>
            <a:ext cx="345057" cy="378043"/>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cxnSp>
        <p:nvCxnSpPr>
          <p:cNvPr id="12" name="Straight Arrow Connector 11"/>
          <p:cNvCxnSpPr/>
          <p:nvPr/>
        </p:nvCxnSpPr>
        <p:spPr>
          <a:xfrm flipV="1">
            <a:off x="7781024" y="3168184"/>
            <a:ext cx="244415" cy="378042"/>
          </a:xfrm>
          <a:prstGeom prst="straightConnector1">
            <a:avLst/>
          </a:prstGeom>
          <a:ln w="19050">
            <a:solidFill>
              <a:schemeClr val="tx1"/>
            </a:solidFill>
            <a:tailEnd type="arrow"/>
          </a:ln>
        </p:spPr>
        <p:style>
          <a:lnRef idx="1">
            <a:schemeClr val="accent1"/>
          </a:lnRef>
          <a:fillRef idx="0">
            <a:schemeClr val="accent1"/>
          </a:fillRef>
          <a:effectRef idx="0">
            <a:schemeClr val="accent1"/>
          </a:effectRef>
          <a:fontRef idx="minor">
            <a:schemeClr val="tx1"/>
          </a:fontRef>
        </p:style>
      </p:cxnSp>
      <p:pic>
        <p:nvPicPr>
          <p:cNvPr id="15" name="Picture 3" descr="C:\Users\afisher\Documents\NAPAC Conference\Figures\TE11mode.jp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743861" y="2256028"/>
            <a:ext cx="2699351" cy="20472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88311290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Picture 6" descr="C:\Users\afisher\Documents\NAPAC Conference\Proceedings Figures\hamiltonian vs psir.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24178" y="3105150"/>
            <a:ext cx="3061220" cy="1239330"/>
          </a:xfrm>
          <a:prstGeom prst="rect">
            <a:avLst/>
          </a:prstGeom>
          <a:noFill/>
          <a:extLst>
            <a:ext uri="{909E8E84-426E-40DD-AFC4-6F175D3DCCD1}">
              <a14:hiddenFill xmlns:a14="http://schemas.microsoft.com/office/drawing/2010/main">
                <a:solidFill>
                  <a:srgbClr val="FFFFFF"/>
                </a:solidFill>
              </a14:hiddenFill>
            </a:ext>
          </a:extLst>
        </p:spPr>
      </p:pic>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7</a:t>
            </a:fld>
            <a:endParaRPr lang="en-US" dirty="0"/>
          </a:p>
        </p:txBody>
      </p:sp>
      <p:sp>
        <p:nvSpPr>
          <p:cNvPr id="6" name="Title 5"/>
          <p:cNvSpPr>
            <a:spLocks noGrp="1"/>
          </p:cNvSpPr>
          <p:nvPr>
            <p:ph type="title"/>
          </p:nvPr>
        </p:nvSpPr>
        <p:spPr>
          <a:xfrm>
            <a:off x="640079" y="783973"/>
            <a:ext cx="7772400" cy="249299"/>
          </a:xfrm>
        </p:spPr>
        <p:txBody>
          <a:bodyPr/>
          <a:lstStyle/>
          <a:p>
            <a:r>
              <a:rPr lang="en-US" sz="1800" dirty="0"/>
              <a:t>Tapering Enhanced Stimulated </a:t>
            </a:r>
            <a:r>
              <a:rPr lang="en-US" sz="1800" dirty="0" err="1"/>
              <a:t>Superradiant</a:t>
            </a:r>
            <a:r>
              <a:rPr lang="en-US" sz="1800" dirty="0"/>
              <a:t> Amplification (TESSA)</a:t>
            </a:r>
          </a:p>
        </p:txBody>
      </p:sp>
      <p:sp>
        <p:nvSpPr>
          <p:cNvPr id="7" name="Text Placeholder 6"/>
          <p:cNvSpPr>
            <a:spLocks noGrp="1"/>
          </p:cNvSpPr>
          <p:nvPr>
            <p:ph type="body" sz="quarter" idx="20"/>
          </p:nvPr>
        </p:nvSpPr>
        <p:spPr>
          <a:xfrm>
            <a:off x="120083" y="3105150"/>
            <a:ext cx="3454592" cy="1757917"/>
          </a:xfrm>
        </p:spPr>
        <p:txBody>
          <a:bodyPr/>
          <a:lstStyle/>
          <a:p>
            <a:r>
              <a:rPr lang="en-US" dirty="0"/>
              <a:t>Taper undulator to maintain high gradient deceleration past saturation</a:t>
            </a:r>
          </a:p>
          <a:p>
            <a:pPr lvl="1"/>
            <a:r>
              <a:rPr lang="fr-FR" sz="1100" dirty="0"/>
              <a:t>J </a:t>
            </a:r>
            <a:r>
              <a:rPr lang="fr-FR" sz="1100" dirty="0" err="1"/>
              <a:t>Duris</a:t>
            </a:r>
            <a:r>
              <a:rPr lang="fr-FR" sz="1100" dirty="0"/>
              <a:t> </a:t>
            </a:r>
            <a:r>
              <a:rPr lang="fr-FR" sz="1100" i="1" dirty="0"/>
              <a:t>et al</a:t>
            </a:r>
            <a:r>
              <a:rPr lang="fr-FR" sz="1100" dirty="0"/>
              <a:t> 2015 </a:t>
            </a:r>
            <a:r>
              <a:rPr lang="fr-FR" sz="1100" i="1" dirty="0"/>
              <a:t>New J. Phys.</a:t>
            </a:r>
            <a:r>
              <a:rPr lang="fr-FR" sz="1100" dirty="0"/>
              <a:t> </a:t>
            </a:r>
            <a:r>
              <a:rPr lang="fr-FR" sz="1100" b="1" dirty="0"/>
              <a:t>17</a:t>
            </a:r>
            <a:r>
              <a:rPr lang="fr-FR" sz="1100" dirty="0"/>
              <a:t> 063036</a:t>
            </a:r>
          </a:p>
          <a:p>
            <a:pPr lvl="1"/>
            <a:r>
              <a:rPr lang="en-US" sz="1100" dirty="0"/>
              <a:t>Cannot vary period and maintain zero-slippage</a:t>
            </a:r>
          </a:p>
          <a:p>
            <a:r>
              <a:rPr lang="en-US" dirty="0"/>
              <a:t>FASTGREENS experiment</a:t>
            </a:r>
          </a:p>
          <a:p>
            <a:pPr lvl="1"/>
            <a:r>
              <a:rPr lang="en-US" dirty="0"/>
              <a:t>Target 10% efficiency at 515 nm</a:t>
            </a:r>
          </a:p>
          <a:p>
            <a:endParaRPr lang="en-US" dirty="0"/>
          </a:p>
        </p:txBody>
      </p:sp>
      <p:grpSp>
        <p:nvGrpSpPr>
          <p:cNvPr id="8" name="Group 7"/>
          <p:cNvGrpSpPr/>
          <p:nvPr/>
        </p:nvGrpSpPr>
        <p:grpSpPr>
          <a:xfrm>
            <a:off x="273788" y="1143000"/>
            <a:ext cx="8153400" cy="1676400"/>
            <a:chOff x="228600" y="1371600"/>
            <a:chExt cx="8542020" cy="1818657"/>
          </a:xfrm>
        </p:grpSpPr>
        <p:pic>
          <p:nvPicPr>
            <p:cNvPr id="9"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8600" y="1371600"/>
              <a:ext cx="8542020" cy="181865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10" name="Rectangle 9"/>
            <p:cNvSpPr/>
            <p:nvPr/>
          </p:nvSpPr>
          <p:spPr>
            <a:xfrm>
              <a:off x="381000" y="1524000"/>
              <a:ext cx="533400" cy="381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pic>
        <p:nvPicPr>
          <p:cNvPr id="11" name="Picture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6479875" y="2777706"/>
            <a:ext cx="2089031" cy="1566774"/>
          </a:xfrm>
          <a:prstGeom prst="rect">
            <a:avLst/>
          </a:prstGeom>
        </p:spPr>
      </p:pic>
      <p:cxnSp>
        <p:nvCxnSpPr>
          <p:cNvPr id="3" name="Straight Connector 2"/>
          <p:cNvCxnSpPr/>
          <p:nvPr/>
        </p:nvCxnSpPr>
        <p:spPr>
          <a:xfrm>
            <a:off x="1000664" y="1794294"/>
            <a:ext cx="1662023" cy="0"/>
          </a:xfrm>
          <a:prstGeom prst="line">
            <a:avLst/>
          </a:prstGeom>
          <a:ln w="38100">
            <a:solidFill>
              <a:srgbClr val="58595B"/>
            </a:solidFill>
          </a:ln>
        </p:spPr>
        <p:style>
          <a:lnRef idx="1">
            <a:schemeClr val="dk1"/>
          </a:lnRef>
          <a:fillRef idx="0">
            <a:schemeClr val="dk1"/>
          </a:fillRef>
          <a:effectRef idx="0">
            <a:schemeClr val="dk1"/>
          </a:effectRef>
          <a:fontRef idx="minor">
            <a:schemeClr val="tx1"/>
          </a:fontRef>
        </p:style>
      </p:cxnSp>
      <p:cxnSp>
        <p:nvCxnSpPr>
          <p:cNvPr id="15" name="Straight Connector 14"/>
          <p:cNvCxnSpPr/>
          <p:nvPr/>
        </p:nvCxnSpPr>
        <p:spPr>
          <a:xfrm>
            <a:off x="554966" y="2694317"/>
            <a:ext cx="2412521" cy="0"/>
          </a:xfrm>
          <a:prstGeom prst="line">
            <a:avLst/>
          </a:prstGeom>
          <a:ln w="38100">
            <a:solidFill>
              <a:srgbClr val="58595B"/>
            </a:solidFill>
          </a:ln>
        </p:spPr>
        <p:style>
          <a:lnRef idx="1">
            <a:schemeClr val="dk1"/>
          </a:lnRef>
          <a:fillRef idx="0">
            <a:schemeClr val="dk1"/>
          </a:fillRef>
          <a:effectRef idx="0">
            <a:schemeClr val="dk1"/>
          </a:effectRef>
          <a:fontRef idx="minor">
            <a:schemeClr val="tx1"/>
          </a:fontRef>
        </p:style>
      </p:cxnSp>
      <p:sp>
        <p:nvSpPr>
          <p:cNvPr id="17" name="TextBox 16"/>
          <p:cNvSpPr txBox="1"/>
          <p:nvPr/>
        </p:nvSpPr>
        <p:spPr>
          <a:xfrm>
            <a:off x="673821" y="2389128"/>
            <a:ext cx="2347117" cy="261610"/>
          </a:xfrm>
          <a:prstGeom prst="rect">
            <a:avLst/>
          </a:prstGeom>
          <a:noFill/>
        </p:spPr>
        <p:txBody>
          <a:bodyPr wrap="none" rtlCol="0">
            <a:spAutoFit/>
          </a:bodyPr>
          <a:lstStyle/>
          <a:p>
            <a:r>
              <a:rPr lang="en-US" sz="1100" b="1" dirty="0"/>
              <a:t>Compressed low energy e-beam</a:t>
            </a:r>
          </a:p>
        </p:txBody>
      </p:sp>
      <p:sp>
        <p:nvSpPr>
          <p:cNvPr id="18" name="TextBox 17"/>
          <p:cNvSpPr txBox="1"/>
          <p:nvPr/>
        </p:nvSpPr>
        <p:spPr>
          <a:xfrm>
            <a:off x="1279585" y="1496458"/>
            <a:ext cx="1101584" cy="261610"/>
          </a:xfrm>
          <a:prstGeom prst="rect">
            <a:avLst/>
          </a:prstGeom>
          <a:noFill/>
        </p:spPr>
        <p:txBody>
          <a:bodyPr wrap="none" rtlCol="0">
            <a:spAutoFit/>
          </a:bodyPr>
          <a:lstStyle/>
          <a:p>
            <a:r>
              <a:rPr lang="en-US" sz="1100" b="1" dirty="0"/>
              <a:t>No seed laser</a:t>
            </a:r>
          </a:p>
        </p:txBody>
      </p:sp>
    </p:spTree>
    <p:extLst>
      <p:ext uri="{BB962C8B-B14F-4D97-AF65-F5344CB8AC3E}">
        <p14:creationId xmlns:p14="http://schemas.microsoft.com/office/powerpoint/2010/main" val="288311290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15"/>
                                        </p:tgtEl>
                                        <p:attrNameLst>
                                          <p:attrName>style.visibility</p:attrName>
                                        </p:attrNameLst>
                                      </p:cBhvr>
                                      <p:to>
                                        <p:strVal val="visible"/>
                                      </p:to>
                                    </p:set>
                                    <p:animEffect transition="in" filter="fade">
                                      <p:cBhvr>
                                        <p:cTn id="7" dur="500"/>
                                        <p:tgtEl>
                                          <p:spTgt spid="15"/>
                                        </p:tgtEl>
                                      </p:cBhvr>
                                    </p:animEffect>
                                  </p:childTnLst>
                                </p:cTn>
                              </p:par>
                              <p:par>
                                <p:cTn id="8" presetID="10" presetClass="entr" presetSubtype="0" fill="hold" nodeType="withEffect">
                                  <p:stCondLst>
                                    <p:cond delay="0"/>
                                  </p:stCondLst>
                                  <p:childTnLst>
                                    <p:set>
                                      <p:cBhvr>
                                        <p:cTn id="9" dur="1" fill="hold">
                                          <p:stCondLst>
                                            <p:cond delay="0"/>
                                          </p:stCondLst>
                                        </p:cTn>
                                        <p:tgtEl>
                                          <p:spTgt spid="3"/>
                                        </p:tgtEl>
                                        <p:attrNameLst>
                                          <p:attrName>style.visibility</p:attrName>
                                        </p:attrNameLst>
                                      </p:cBhvr>
                                      <p:to>
                                        <p:strVal val="visible"/>
                                      </p:to>
                                    </p:set>
                                    <p:animEffect transition="in" filter="fade">
                                      <p:cBhvr>
                                        <p:cTn id="10" dur="500"/>
                                        <p:tgtEl>
                                          <p:spTgt spid="3"/>
                                        </p:tgtEl>
                                      </p:cBhvr>
                                    </p:animEffect>
                                  </p:childTnLst>
                                </p:cTn>
                              </p:par>
                              <p:par>
                                <p:cTn id="11" presetID="10" presetClass="entr" presetSubtype="0" fill="hold" grpId="0" nodeType="withEffect">
                                  <p:stCondLst>
                                    <p:cond delay="0"/>
                                  </p:stCondLst>
                                  <p:childTnLst>
                                    <p:set>
                                      <p:cBhvr>
                                        <p:cTn id="12" dur="1" fill="hold">
                                          <p:stCondLst>
                                            <p:cond delay="0"/>
                                          </p:stCondLst>
                                        </p:cTn>
                                        <p:tgtEl>
                                          <p:spTgt spid="18"/>
                                        </p:tgtEl>
                                        <p:attrNameLst>
                                          <p:attrName>style.visibility</p:attrName>
                                        </p:attrNameLst>
                                      </p:cBhvr>
                                      <p:to>
                                        <p:strVal val="visible"/>
                                      </p:to>
                                    </p:set>
                                    <p:animEffect transition="in" filter="fade">
                                      <p:cBhvr>
                                        <p:cTn id="13" dur="500"/>
                                        <p:tgtEl>
                                          <p:spTgt spid="18"/>
                                        </p:tgtEl>
                                      </p:cBhvr>
                                    </p:animEffect>
                                  </p:childTnLst>
                                </p:cTn>
                              </p:par>
                              <p:par>
                                <p:cTn id="14" presetID="10" presetClass="entr" presetSubtype="0" fill="hold" grpId="0" nodeType="withEffect">
                                  <p:stCondLst>
                                    <p:cond delay="0"/>
                                  </p:stCondLst>
                                  <p:childTnLst>
                                    <p:set>
                                      <p:cBhvr>
                                        <p:cTn id="15" dur="1" fill="hold">
                                          <p:stCondLst>
                                            <p:cond delay="0"/>
                                          </p:stCondLst>
                                        </p:cTn>
                                        <p:tgtEl>
                                          <p:spTgt spid="17"/>
                                        </p:tgtEl>
                                        <p:attrNameLst>
                                          <p:attrName>style.visibility</p:attrName>
                                        </p:attrNameLst>
                                      </p:cBhvr>
                                      <p:to>
                                        <p:strVal val="visible"/>
                                      </p:to>
                                    </p:set>
                                    <p:animEffect transition="in" filter="fade">
                                      <p:cBhvr>
                                        <p:cTn id="16"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7" grpId="0"/>
      <p:bldP spid="18"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8</a:t>
            </a:fld>
            <a:endParaRPr lang="en-US" dirty="0"/>
          </a:p>
        </p:txBody>
      </p:sp>
      <p:sp>
        <p:nvSpPr>
          <p:cNvPr id="6" name="Title 5"/>
          <p:cNvSpPr>
            <a:spLocks noGrp="1"/>
          </p:cNvSpPr>
          <p:nvPr>
            <p:ph type="title"/>
          </p:nvPr>
        </p:nvSpPr>
        <p:spPr/>
        <p:txBody>
          <a:bodyPr/>
          <a:lstStyle/>
          <a:p>
            <a:r>
              <a:rPr lang="en-US" dirty="0"/>
              <a:t>Pegasus Beamline (UCLA)</a:t>
            </a:r>
          </a:p>
        </p:txBody>
      </p:sp>
      <p:sp>
        <p:nvSpPr>
          <p:cNvPr id="7" name="Text Placeholder 6"/>
          <p:cNvSpPr>
            <a:spLocks noGrp="1"/>
          </p:cNvSpPr>
          <p:nvPr>
            <p:ph type="body" sz="quarter" idx="20"/>
          </p:nvPr>
        </p:nvSpPr>
        <p:spPr>
          <a:xfrm>
            <a:off x="586102" y="3408806"/>
            <a:ext cx="4564525" cy="980781"/>
          </a:xfrm>
        </p:spPr>
        <p:txBody>
          <a:bodyPr/>
          <a:lstStyle/>
          <a:p>
            <a:r>
              <a:rPr lang="en-US" dirty="0"/>
              <a:t>Spec. 2 and Spec. 3 are high and low resolution, respectively</a:t>
            </a:r>
          </a:p>
          <a:p>
            <a:r>
              <a:rPr lang="en-US" dirty="0"/>
              <a:t>Undulator vacuum pipe doubles as waveguide</a:t>
            </a:r>
          </a:p>
          <a:p>
            <a:r>
              <a:rPr lang="en-US" dirty="0"/>
              <a:t>Advanced photocathodes, laser shaping</a:t>
            </a:r>
          </a:p>
        </p:txBody>
      </p:sp>
      <p:grpSp>
        <p:nvGrpSpPr>
          <p:cNvPr id="8" name="Group 7"/>
          <p:cNvGrpSpPr/>
          <p:nvPr/>
        </p:nvGrpSpPr>
        <p:grpSpPr>
          <a:xfrm rot="261057">
            <a:off x="81159" y="862178"/>
            <a:ext cx="7556605" cy="2422888"/>
            <a:chOff x="595602" y="1217710"/>
            <a:chExt cx="7176798" cy="2117534"/>
          </a:xfrm>
        </p:grpSpPr>
        <p:pic>
          <p:nvPicPr>
            <p:cNvPr id="9" name="Picture 3"/>
            <p:cNvPicPr>
              <a:picLocks noChangeAspect="1" noChangeArrowheads="1"/>
            </p:cNvPicPr>
            <p:nvPr/>
          </p:nvPicPr>
          <p:blipFill>
            <a:blip r:embed="rId3">
              <a:extLst>
                <a:ext uri="{BEBA8EAE-BF5A-486C-A8C5-ECC9F3942E4B}">
                  <a14:imgProps xmlns:a14="http://schemas.microsoft.com/office/drawing/2010/main">
                    <a14:imgLayer r:embed="rId4">
                      <a14:imgEffect>
                        <a14:backgroundRemoval t="0" b="94393" l="5323" r="98604">
                          <a14:foregroundMark x1="75480" y1="44237" x2="75480" y2="44237"/>
                          <a14:foregroundMark x1="75393" y1="45483" x2="75393" y2="45483"/>
                          <a14:foregroundMark x1="75218" y1="47664" x2="75218" y2="47664"/>
                          <a14:foregroundMark x1="14485" y1="59502" x2="14485" y2="59502"/>
                          <a14:foregroundMark x1="87173" y1="25545" x2="87173" y2="25545"/>
                          <a14:foregroundMark x1="86649" y1="15576" x2="86649" y2="15576"/>
                          <a14:backgroundMark x1="44852" y1="56386" x2="44852" y2="56386"/>
                          <a14:backgroundMark x1="89354" y1="23053" x2="89354" y2="23053"/>
                          <a14:backgroundMark x1="89092" y1="23364" x2="89092" y2="23364"/>
                        </a14:backgroundRemoval>
                      </a14:imgEffect>
                    </a14:imgLayer>
                  </a14:imgProps>
                </a:ext>
                <a:ext uri="{28A0092B-C50C-407E-A947-70E740481C1C}">
                  <a14:useLocalDpi xmlns:a14="http://schemas.microsoft.com/office/drawing/2010/main" val="0"/>
                </a:ext>
              </a:extLst>
            </a:blip>
            <a:srcRect/>
            <a:stretch>
              <a:fillRect/>
            </a:stretch>
          </p:blipFill>
          <p:spPr bwMode="auto">
            <a:xfrm>
              <a:off x="762000" y="1371599"/>
              <a:ext cx="7010400" cy="196364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cxnSp>
          <p:nvCxnSpPr>
            <p:cNvPr id="10" name="Straight Arrow Connector 9"/>
            <p:cNvCxnSpPr/>
            <p:nvPr/>
          </p:nvCxnSpPr>
          <p:spPr>
            <a:xfrm flipV="1">
              <a:off x="2070884" y="2057400"/>
              <a:ext cx="1295400" cy="207585"/>
            </a:xfrm>
            <a:prstGeom prst="straightConnector1">
              <a:avLst/>
            </a:prstGeom>
            <a:ln w="19050">
              <a:solidFill>
                <a:srgbClr val="FF0000"/>
              </a:solidFill>
              <a:tailEnd type="arrow"/>
            </a:ln>
          </p:spPr>
          <p:style>
            <a:lnRef idx="1">
              <a:schemeClr val="accent1"/>
            </a:lnRef>
            <a:fillRef idx="0">
              <a:schemeClr val="accent1"/>
            </a:fillRef>
            <a:effectRef idx="0">
              <a:schemeClr val="accent1"/>
            </a:effectRef>
            <a:fontRef idx="minor">
              <a:schemeClr val="tx1"/>
            </a:fontRef>
          </p:style>
        </p:cxnSp>
        <p:sp>
          <p:nvSpPr>
            <p:cNvPr id="11" name="Rectangle 10"/>
            <p:cNvSpPr/>
            <p:nvPr/>
          </p:nvSpPr>
          <p:spPr>
            <a:xfrm>
              <a:off x="2271293" y="1870575"/>
              <a:ext cx="732595" cy="262263"/>
            </a:xfrm>
            <a:prstGeom prst="rect">
              <a:avLst/>
            </a:prstGeom>
          </p:spPr>
          <p:txBody>
            <a:bodyPr wrap="none">
              <a:spAutoFit/>
            </a:bodyPr>
            <a:lstStyle/>
            <a:p>
              <a:r>
                <a:rPr lang="en-US" dirty="0">
                  <a:solidFill>
                    <a:srgbClr val="FF0000"/>
                  </a:solidFill>
                </a:rPr>
                <a:t>e-beam</a:t>
              </a:r>
            </a:p>
          </p:txBody>
        </p:sp>
        <p:sp>
          <p:nvSpPr>
            <p:cNvPr id="12" name="Rectangle 11"/>
            <p:cNvSpPr/>
            <p:nvPr/>
          </p:nvSpPr>
          <p:spPr>
            <a:xfrm>
              <a:off x="595602" y="2271602"/>
              <a:ext cx="961051" cy="250356"/>
            </a:xfrm>
            <a:prstGeom prst="rect">
              <a:avLst/>
            </a:prstGeom>
          </p:spPr>
          <p:txBody>
            <a:bodyPr wrap="none">
              <a:spAutoFit/>
            </a:bodyPr>
            <a:lstStyle/>
            <a:p>
              <a:r>
                <a:rPr lang="en-US" sz="1400" dirty="0"/>
                <a:t>Photoinjector</a:t>
              </a:r>
              <a:endParaRPr lang="en-US" sz="1500" dirty="0"/>
            </a:p>
          </p:txBody>
        </p:sp>
        <p:sp>
          <p:nvSpPr>
            <p:cNvPr id="13" name="Rectangle 12"/>
            <p:cNvSpPr/>
            <p:nvPr/>
          </p:nvSpPr>
          <p:spPr>
            <a:xfrm>
              <a:off x="1501764" y="3048542"/>
              <a:ext cx="665268" cy="250356"/>
            </a:xfrm>
            <a:prstGeom prst="rect">
              <a:avLst/>
            </a:prstGeom>
          </p:spPr>
          <p:txBody>
            <a:bodyPr wrap="none">
              <a:spAutoFit/>
            </a:bodyPr>
            <a:lstStyle/>
            <a:p>
              <a:r>
                <a:rPr lang="en-US" sz="1400" dirty="0"/>
                <a:t>Solenoid</a:t>
              </a:r>
              <a:endParaRPr lang="en-US" dirty="0"/>
            </a:p>
          </p:txBody>
        </p:sp>
        <p:sp>
          <p:nvSpPr>
            <p:cNvPr id="14" name="Rectangle 13"/>
            <p:cNvSpPr/>
            <p:nvPr/>
          </p:nvSpPr>
          <p:spPr>
            <a:xfrm>
              <a:off x="2514600" y="2590800"/>
              <a:ext cx="454030" cy="250356"/>
            </a:xfrm>
            <a:prstGeom prst="rect">
              <a:avLst/>
            </a:prstGeom>
          </p:spPr>
          <p:txBody>
            <a:bodyPr wrap="none">
              <a:spAutoFit/>
            </a:bodyPr>
            <a:lstStyle/>
            <a:p>
              <a:r>
                <a:rPr lang="en-US" sz="1400" dirty="0"/>
                <a:t>Linac</a:t>
              </a:r>
            </a:p>
          </p:txBody>
        </p:sp>
        <p:sp>
          <p:nvSpPr>
            <p:cNvPr id="15" name="Rectangle 14"/>
            <p:cNvSpPr/>
            <p:nvPr/>
          </p:nvSpPr>
          <p:spPr>
            <a:xfrm>
              <a:off x="3591728" y="2723495"/>
              <a:ext cx="571384" cy="250356"/>
            </a:xfrm>
            <a:prstGeom prst="rect">
              <a:avLst/>
            </a:prstGeom>
          </p:spPr>
          <p:txBody>
            <a:bodyPr wrap="none">
              <a:spAutoFit/>
            </a:bodyPr>
            <a:lstStyle/>
            <a:p>
              <a:r>
                <a:rPr lang="en-US" sz="1400" dirty="0"/>
                <a:t>Spec. 1</a:t>
              </a:r>
            </a:p>
          </p:txBody>
        </p:sp>
        <p:sp>
          <p:nvSpPr>
            <p:cNvPr id="16" name="Rectangle 15"/>
            <p:cNvSpPr/>
            <p:nvPr/>
          </p:nvSpPr>
          <p:spPr>
            <a:xfrm>
              <a:off x="3655518" y="1800997"/>
              <a:ext cx="884902" cy="250356"/>
            </a:xfrm>
            <a:prstGeom prst="rect">
              <a:avLst/>
            </a:prstGeom>
          </p:spPr>
          <p:txBody>
            <a:bodyPr wrap="none">
              <a:spAutoFit/>
            </a:bodyPr>
            <a:lstStyle/>
            <a:p>
              <a:r>
                <a:rPr lang="en-US" sz="1400" dirty="0"/>
                <a:t>Quad Triplet</a:t>
              </a:r>
            </a:p>
          </p:txBody>
        </p:sp>
        <p:sp>
          <p:nvSpPr>
            <p:cNvPr id="17" name="Rectangle 16"/>
            <p:cNvSpPr/>
            <p:nvPr/>
          </p:nvSpPr>
          <p:spPr>
            <a:xfrm>
              <a:off x="4740066" y="1768485"/>
              <a:ext cx="753778" cy="250356"/>
            </a:xfrm>
            <a:prstGeom prst="rect">
              <a:avLst/>
            </a:prstGeom>
          </p:spPr>
          <p:txBody>
            <a:bodyPr wrap="none">
              <a:spAutoFit/>
            </a:bodyPr>
            <a:lstStyle/>
            <a:p>
              <a:r>
                <a:rPr lang="en-US" sz="1400" dirty="0"/>
                <a:t>Undulator</a:t>
              </a:r>
              <a:endParaRPr lang="en-US" dirty="0"/>
            </a:p>
          </p:txBody>
        </p:sp>
        <p:sp>
          <p:nvSpPr>
            <p:cNvPr id="18" name="Rectangle 17"/>
            <p:cNvSpPr/>
            <p:nvPr/>
          </p:nvSpPr>
          <p:spPr>
            <a:xfrm>
              <a:off x="5570743" y="1475579"/>
              <a:ext cx="981341" cy="250356"/>
            </a:xfrm>
            <a:prstGeom prst="rect">
              <a:avLst/>
            </a:prstGeom>
          </p:spPr>
          <p:txBody>
            <a:bodyPr wrap="none">
              <a:spAutoFit/>
            </a:bodyPr>
            <a:lstStyle/>
            <a:p>
              <a:r>
                <a:rPr lang="en-US" sz="1400" dirty="0"/>
                <a:t>Quad Doublet</a:t>
              </a:r>
            </a:p>
          </p:txBody>
        </p:sp>
        <p:sp>
          <p:nvSpPr>
            <p:cNvPr id="19" name="Rectangle 18"/>
            <p:cNvSpPr/>
            <p:nvPr/>
          </p:nvSpPr>
          <p:spPr>
            <a:xfrm>
              <a:off x="5356073" y="2415717"/>
              <a:ext cx="1078301" cy="250356"/>
            </a:xfrm>
            <a:prstGeom prst="rect">
              <a:avLst/>
            </a:prstGeom>
          </p:spPr>
          <p:txBody>
            <a:bodyPr wrap="none">
              <a:spAutoFit/>
            </a:bodyPr>
            <a:lstStyle/>
            <a:p>
              <a:r>
                <a:rPr lang="en-US" sz="1400" dirty="0"/>
                <a:t>THz Diagnostics</a:t>
              </a:r>
            </a:p>
          </p:txBody>
        </p:sp>
        <p:sp>
          <p:nvSpPr>
            <p:cNvPr id="20" name="Rectangle 19"/>
            <p:cNvSpPr/>
            <p:nvPr/>
          </p:nvSpPr>
          <p:spPr>
            <a:xfrm>
              <a:off x="6731759" y="1217710"/>
              <a:ext cx="571384" cy="250356"/>
            </a:xfrm>
            <a:prstGeom prst="rect">
              <a:avLst/>
            </a:prstGeom>
          </p:spPr>
          <p:txBody>
            <a:bodyPr wrap="none">
              <a:spAutoFit/>
            </a:bodyPr>
            <a:lstStyle/>
            <a:p>
              <a:r>
                <a:rPr lang="en-US" sz="1400" dirty="0"/>
                <a:t>Spec. 2</a:t>
              </a:r>
            </a:p>
          </p:txBody>
        </p:sp>
        <p:sp>
          <p:nvSpPr>
            <p:cNvPr id="21" name="Rectangle 20"/>
            <p:cNvSpPr/>
            <p:nvPr/>
          </p:nvSpPr>
          <p:spPr>
            <a:xfrm>
              <a:off x="7162800" y="1800997"/>
              <a:ext cx="571384" cy="250356"/>
            </a:xfrm>
            <a:prstGeom prst="rect">
              <a:avLst/>
            </a:prstGeom>
          </p:spPr>
          <p:txBody>
            <a:bodyPr wrap="none">
              <a:spAutoFit/>
            </a:bodyPr>
            <a:lstStyle/>
            <a:p>
              <a:r>
                <a:rPr lang="en-US" sz="1400" dirty="0"/>
                <a:t>Spec. 3</a:t>
              </a:r>
            </a:p>
          </p:txBody>
        </p:sp>
      </p:grpSp>
      <p:graphicFrame>
        <p:nvGraphicFramePr>
          <p:cNvPr id="23" name="Table 22"/>
          <p:cNvGraphicFramePr>
            <a:graphicFrameLocks noGrp="1"/>
          </p:cNvGraphicFramePr>
          <p:nvPr>
            <p:extLst>
              <p:ext uri="{D42A27DB-BD31-4B8C-83A1-F6EECF244321}">
                <p14:modId xmlns:p14="http://schemas.microsoft.com/office/powerpoint/2010/main" val="3994591975"/>
              </p:ext>
            </p:extLst>
          </p:nvPr>
        </p:nvGraphicFramePr>
        <p:xfrm>
          <a:off x="6507719" y="2664719"/>
          <a:ext cx="2400061" cy="1918768"/>
        </p:xfrm>
        <a:graphic>
          <a:graphicData uri="http://schemas.openxmlformats.org/drawingml/2006/table">
            <a:tbl>
              <a:tblPr firstRow="1" bandRow="1">
                <a:tableStyleId>{5C22544A-7EE6-4342-B048-85BDC9FD1C3A}</a:tableStyleId>
              </a:tblPr>
              <a:tblGrid>
                <a:gridCol w="1467422">
                  <a:extLst>
                    <a:ext uri="{9D8B030D-6E8A-4147-A177-3AD203B41FA5}">
                      <a16:colId xmlns:a16="http://schemas.microsoft.com/office/drawing/2014/main" val="20000"/>
                    </a:ext>
                  </a:extLst>
                </a:gridCol>
                <a:gridCol w="932639">
                  <a:extLst>
                    <a:ext uri="{9D8B030D-6E8A-4147-A177-3AD203B41FA5}">
                      <a16:colId xmlns:a16="http://schemas.microsoft.com/office/drawing/2014/main" val="20001"/>
                    </a:ext>
                  </a:extLst>
                </a:gridCol>
              </a:tblGrid>
              <a:tr h="186623">
                <a:tc gridSpan="2">
                  <a:txBody>
                    <a:bodyPr/>
                    <a:lstStyle/>
                    <a:p>
                      <a:pPr algn="ctr"/>
                      <a:r>
                        <a:rPr lang="en-US" sz="1200" dirty="0"/>
                        <a:t>Nominal Parameters</a:t>
                      </a:r>
                    </a:p>
                  </a:txBody>
                  <a:tcPr marL="56966" marR="56966" marT="28483" marB="28483"/>
                </a:tc>
                <a:tc hMerge="1">
                  <a:txBody>
                    <a:bodyPr/>
                    <a:lstStyle/>
                    <a:p>
                      <a:endParaRPr lang="en-US" dirty="0"/>
                    </a:p>
                  </a:txBody>
                  <a:tcPr/>
                </a:tc>
                <a:extLst>
                  <a:ext uri="{0D108BD9-81ED-4DB2-BD59-A6C34878D82A}">
                    <a16:rowId xmlns:a16="http://schemas.microsoft.com/office/drawing/2014/main" val="10000"/>
                  </a:ext>
                </a:extLst>
              </a:tr>
              <a:tr h="186623">
                <a:tc>
                  <a:txBody>
                    <a:bodyPr/>
                    <a:lstStyle/>
                    <a:p>
                      <a:pPr algn="ctr"/>
                      <a:r>
                        <a:rPr lang="en-US" sz="1200" dirty="0"/>
                        <a:t>Beam Charge</a:t>
                      </a:r>
                    </a:p>
                  </a:txBody>
                  <a:tcPr marL="56966" marR="56966" marT="28483" marB="28483" anchor="ctr"/>
                </a:tc>
                <a:tc>
                  <a:txBody>
                    <a:bodyPr/>
                    <a:lstStyle/>
                    <a:p>
                      <a:r>
                        <a:rPr lang="en-US" sz="1200" dirty="0"/>
                        <a:t>200 </a:t>
                      </a:r>
                      <a:r>
                        <a:rPr lang="en-US" sz="1200" dirty="0" err="1"/>
                        <a:t>pC</a:t>
                      </a:r>
                      <a:endParaRPr lang="en-US" sz="1200" dirty="0"/>
                    </a:p>
                  </a:txBody>
                  <a:tcPr marL="56966" marR="56966" marT="28483" marB="28483"/>
                </a:tc>
                <a:extLst>
                  <a:ext uri="{0D108BD9-81ED-4DB2-BD59-A6C34878D82A}">
                    <a16:rowId xmlns:a16="http://schemas.microsoft.com/office/drawing/2014/main" val="10001"/>
                  </a:ext>
                </a:extLst>
              </a:tr>
              <a:tr h="186623">
                <a:tc>
                  <a:txBody>
                    <a:bodyPr/>
                    <a:lstStyle/>
                    <a:p>
                      <a:pPr algn="ctr"/>
                      <a:r>
                        <a:rPr lang="en-US" sz="1200" dirty="0"/>
                        <a:t>Norm. Emittance</a:t>
                      </a:r>
                    </a:p>
                  </a:txBody>
                  <a:tcPr marL="56966" marR="56966" marT="28483" marB="28483" anchor="ctr"/>
                </a:tc>
                <a:tc>
                  <a:txBody>
                    <a:bodyPr/>
                    <a:lstStyle/>
                    <a:p>
                      <a:r>
                        <a:rPr lang="en-US" sz="1200" dirty="0"/>
                        <a:t>2</a:t>
                      </a:r>
                      <a:r>
                        <a:rPr lang="en-US" sz="1200" baseline="0" dirty="0"/>
                        <a:t> mm-</a:t>
                      </a:r>
                      <a:r>
                        <a:rPr lang="en-US" sz="1200" baseline="0" dirty="0" err="1"/>
                        <a:t>mrad</a:t>
                      </a:r>
                      <a:endParaRPr lang="en-US" sz="1200" dirty="0"/>
                    </a:p>
                  </a:txBody>
                  <a:tcPr marL="56966" marR="56966" marT="28483" marB="28483"/>
                </a:tc>
                <a:extLst>
                  <a:ext uri="{0D108BD9-81ED-4DB2-BD59-A6C34878D82A}">
                    <a16:rowId xmlns:a16="http://schemas.microsoft.com/office/drawing/2014/main" val="10002"/>
                  </a:ext>
                </a:extLst>
              </a:tr>
              <a:tr h="186623">
                <a:tc>
                  <a:txBody>
                    <a:bodyPr/>
                    <a:lstStyle/>
                    <a:p>
                      <a:pPr algn="ctr"/>
                      <a:r>
                        <a:rPr lang="en-US" sz="1200" dirty="0"/>
                        <a:t>Beam Energy</a:t>
                      </a:r>
                    </a:p>
                  </a:txBody>
                  <a:tcPr marL="56966" marR="56966" marT="28483" marB="28483" anchor="ctr"/>
                </a:tc>
                <a:tc>
                  <a:txBody>
                    <a:bodyPr/>
                    <a:lstStyle/>
                    <a:p>
                      <a:r>
                        <a:rPr lang="en-US" sz="1200" dirty="0"/>
                        <a:t>5.5 MeV</a:t>
                      </a:r>
                    </a:p>
                  </a:txBody>
                  <a:tcPr marL="56966" marR="56966" marT="28483" marB="28483"/>
                </a:tc>
                <a:extLst>
                  <a:ext uri="{0D108BD9-81ED-4DB2-BD59-A6C34878D82A}">
                    <a16:rowId xmlns:a16="http://schemas.microsoft.com/office/drawing/2014/main" val="10003"/>
                  </a:ext>
                </a:extLst>
              </a:tr>
              <a:tr h="186623">
                <a:tc>
                  <a:txBody>
                    <a:bodyPr/>
                    <a:lstStyle/>
                    <a:p>
                      <a:pPr algn="ctr"/>
                      <a:r>
                        <a:rPr lang="en-US" sz="1200" dirty="0"/>
                        <a:t>Undulator Field</a:t>
                      </a:r>
                    </a:p>
                  </a:txBody>
                  <a:tcPr marL="56966" marR="56966" marT="28483" marB="28483" anchor="ctr"/>
                </a:tc>
                <a:tc>
                  <a:txBody>
                    <a:bodyPr/>
                    <a:lstStyle/>
                    <a:p>
                      <a:r>
                        <a:rPr lang="en-US" sz="1200" dirty="0"/>
                        <a:t>0.73 T</a:t>
                      </a:r>
                    </a:p>
                  </a:txBody>
                  <a:tcPr marL="56966" marR="56966" marT="28483" marB="28483"/>
                </a:tc>
                <a:extLst>
                  <a:ext uri="{0D108BD9-81ED-4DB2-BD59-A6C34878D82A}">
                    <a16:rowId xmlns:a16="http://schemas.microsoft.com/office/drawing/2014/main" val="10004"/>
                  </a:ext>
                </a:extLst>
              </a:tr>
              <a:tr h="186623">
                <a:tc>
                  <a:txBody>
                    <a:bodyPr/>
                    <a:lstStyle/>
                    <a:p>
                      <a:pPr algn="ctr"/>
                      <a:r>
                        <a:rPr lang="en-US" sz="1200" dirty="0"/>
                        <a:t>Undulator Period</a:t>
                      </a:r>
                    </a:p>
                  </a:txBody>
                  <a:tcPr marL="56966" marR="56966" marT="28483" marB="28483" anchor="ctr"/>
                </a:tc>
                <a:tc>
                  <a:txBody>
                    <a:bodyPr/>
                    <a:lstStyle/>
                    <a:p>
                      <a:r>
                        <a:rPr lang="en-US" sz="1200" dirty="0"/>
                        <a:t>3.2</a:t>
                      </a:r>
                      <a:r>
                        <a:rPr lang="en-US" sz="1200" baseline="0" dirty="0"/>
                        <a:t> cm</a:t>
                      </a:r>
                      <a:endParaRPr lang="en-US" sz="1200" dirty="0"/>
                    </a:p>
                  </a:txBody>
                  <a:tcPr marL="56966" marR="56966" marT="28483" marB="28483"/>
                </a:tc>
                <a:extLst>
                  <a:ext uri="{0D108BD9-81ED-4DB2-BD59-A6C34878D82A}">
                    <a16:rowId xmlns:a16="http://schemas.microsoft.com/office/drawing/2014/main" val="10005"/>
                  </a:ext>
                </a:extLst>
              </a:tr>
              <a:tr h="186623">
                <a:tc>
                  <a:txBody>
                    <a:bodyPr/>
                    <a:lstStyle/>
                    <a:p>
                      <a:pPr algn="ctr"/>
                      <a:r>
                        <a:rPr lang="en-US" sz="1200" dirty="0"/>
                        <a:t>Waveguide Radius</a:t>
                      </a:r>
                    </a:p>
                  </a:txBody>
                  <a:tcPr marL="56966" marR="56966" marT="28483" marB="28483" anchor="ctr"/>
                </a:tc>
                <a:tc>
                  <a:txBody>
                    <a:bodyPr/>
                    <a:lstStyle/>
                    <a:p>
                      <a:r>
                        <a:rPr lang="en-US" sz="1200" dirty="0"/>
                        <a:t>2.27 mm</a:t>
                      </a:r>
                    </a:p>
                  </a:txBody>
                  <a:tcPr marL="56966" marR="56966" marT="28483" marB="28483"/>
                </a:tc>
                <a:extLst>
                  <a:ext uri="{0D108BD9-81ED-4DB2-BD59-A6C34878D82A}">
                    <a16:rowId xmlns:a16="http://schemas.microsoft.com/office/drawing/2014/main" val="10006"/>
                  </a:ext>
                </a:extLst>
              </a:tr>
              <a:tr h="232857">
                <a:tc>
                  <a:txBody>
                    <a:bodyPr/>
                    <a:lstStyle/>
                    <a:p>
                      <a:pPr algn="ctr"/>
                      <a:r>
                        <a:rPr lang="en-US" sz="1200" dirty="0"/>
                        <a:t>Frequency</a:t>
                      </a:r>
                    </a:p>
                  </a:txBody>
                  <a:tcPr marL="56966" marR="56966" marT="28483" marB="28483" anchor="ctr"/>
                </a:tc>
                <a:tc>
                  <a:txBody>
                    <a:bodyPr/>
                    <a:lstStyle/>
                    <a:p>
                      <a:r>
                        <a:rPr lang="en-US" sz="1200" dirty="0"/>
                        <a:t>160 GHz</a:t>
                      </a:r>
                    </a:p>
                  </a:txBody>
                  <a:tcPr marL="56966" marR="56966" marT="28483" marB="28483"/>
                </a:tc>
                <a:extLst>
                  <a:ext uri="{0D108BD9-81ED-4DB2-BD59-A6C34878D82A}">
                    <a16:rowId xmlns:a16="http://schemas.microsoft.com/office/drawing/2014/main" val="10007"/>
                  </a:ext>
                </a:extLst>
              </a:tr>
            </a:tbl>
          </a:graphicData>
        </a:graphic>
      </p:graphicFrame>
      <p:sp>
        <p:nvSpPr>
          <p:cNvPr id="22" name="Rectangle 21"/>
          <p:cNvSpPr/>
          <p:nvPr/>
        </p:nvSpPr>
        <p:spPr>
          <a:xfrm rot="261057">
            <a:off x="6077689" y="2047734"/>
            <a:ext cx="901209" cy="307777"/>
          </a:xfrm>
          <a:prstGeom prst="rect">
            <a:avLst/>
          </a:prstGeom>
        </p:spPr>
        <p:txBody>
          <a:bodyPr wrap="none">
            <a:spAutoFit/>
          </a:bodyPr>
          <a:lstStyle/>
          <a:p>
            <a:r>
              <a:rPr lang="en-US" sz="1400" dirty="0"/>
              <a:t>Deflector</a:t>
            </a:r>
          </a:p>
        </p:txBody>
      </p:sp>
    </p:spTree>
    <p:extLst>
      <p:ext uri="{BB962C8B-B14F-4D97-AF65-F5344CB8AC3E}">
        <p14:creationId xmlns:p14="http://schemas.microsoft.com/office/powerpoint/2010/main" val="28831129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e Placeholder 3"/>
          <p:cNvSpPr>
            <a:spLocks noGrp="1"/>
          </p:cNvSpPr>
          <p:nvPr>
            <p:ph type="dt" sz="half" idx="18"/>
          </p:nvPr>
        </p:nvSpPr>
        <p:spPr/>
        <p:txBody>
          <a:bodyPr/>
          <a:lstStyle/>
          <a:p>
            <a:r>
              <a:rPr lang="en-US" dirty="0"/>
              <a:t>August 23, 2022</a:t>
            </a:r>
          </a:p>
        </p:txBody>
      </p:sp>
      <p:sp>
        <p:nvSpPr>
          <p:cNvPr id="5" name="Slide Number Placeholder 4"/>
          <p:cNvSpPr>
            <a:spLocks noGrp="1"/>
          </p:cNvSpPr>
          <p:nvPr>
            <p:ph type="sldNum" sz="quarter" idx="19"/>
          </p:nvPr>
        </p:nvSpPr>
        <p:spPr/>
        <p:txBody>
          <a:bodyPr/>
          <a:lstStyle/>
          <a:p>
            <a:fld id="{B6238B5B-F19C-E947-A0BC-87BD7983F871}" type="slidenum">
              <a:rPr lang="en-US" smtClean="0"/>
              <a:pPr/>
              <a:t>9</a:t>
            </a:fld>
            <a:endParaRPr lang="en-US" dirty="0"/>
          </a:p>
        </p:txBody>
      </p:sp>
      <p:sp>
        <p:nvSpPr>
          <p:cNvPr id="6" name="Title 5"/>
          <p:cNvSpPr>
            <a:spLocks noGrp="1"/>
          </p:cNvSpPr>
          <p:nvPr>
            <p:ph type="title"/>
          </p:nvPr>
        </p:nvSpPr>
        <p:spPr/>
        <p:txBody>
          <a:bodyPr/>
          <a:lstStyle/>
          <a:p>
            <a:r>
              <a:rPr lang="en-US" dirty="0"/>
              <a:t>THESEUS Undulator design</a:t>
            </a:r>
          </a:p>
        </p:txBody>
      </p:sp>
      <p:sp>
        <p:nvSpPr>
          <p:cNvPr id="7" name="Text Placeholder 6"/>
          <p:cNvSpPr>
            <a:spLocks noGrp="1"/>
          </p:cNvSpPr>
          <p:nvPr>
            <p:ph type="body" sz="quarter" idx="20"/>
          </p:nvPr>
        </p:nvSpPr>
        <p:spPr>
          <a:xfrm>
            <a:off x="640080" y="1479142"/>
            <a:ext cx="4459702" cy="1573764"/>
          </a:xfrm>
        </p:spPr>
        <p:txBody>
          <a:bodyPr/>
          <a:lstStyle/>
          <a:p>
            <a:r>
              <a:rPr lang="en-US" dirty="0"/>
              <a:t>Commissioned for TESSA Experiment</a:t>
            </a:r>
          </a:p>
          <a:p>
            <a:r>
              <a:rPr lang="en-US" dirty="0"/>
              <a:t>Helical geometry composed of two permanent magnet </a:t>
            </a:r>
            <a:r>
              <a:rPr lang="en-US" dirty="0" err="1"/>
              <a:t>Halbach</a:t>
            </a:r>
            <a:r>
              <a:rPr lang="en-US" dirty="0"/>
              <a:t> arrays</a:t>
            </a:r>
          </a:p>
          <a:p>
            <a:r>
              <a:rPr lang="en-US" dirty="0"/>
              <a:t>28 full periods</a:t>
            </a:r>
          </a:p>
          <a:p>
            <a:r>
              <a:rPr lang="en-US" dirty="0"/>
              <a:t>Individual magnet tuning capability</a:t>
            </a:r>
          </a:p>
          <a:p>
            <a:endParaRPr lang="en-US" dirty="0"/>
          </a:p>
        </p:txBody>
      </p:sp>
      <p:pic>
        <p:nvPicPr>
          <p:cNvPr id="8"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6304474" y="1239600"/>
            <a:ext cx="2598753" cy="2129038"/>
          </a:xfrm>
          <a:prstGeom prst="rect">
            <a:avLst/>
          </a:prstGeom>
          <a:noFill/>
          <a:ln w="9525">
            <a:noFill/>
            <a:miter lim="800000"/>
            <a:headEnd/>
            <a:tailEnd/>
          </a:ln>
          <a:extLst>
            <a:ext uri="{909E8E84-426E-40DD-AFC4-6F175D3DCCD1}">
              <a14:hiddenFill xmlns:a14="http://schemas.microsoft.com/office/drawing/2010/main">
                <a:solidFill>
                  <a:schemeClr val="accent1"/>
                </a:solidFill>
              </a14:hiddenFill>
            </a:ext>
          </a:extLst>
        </p:spPr>
      </p:pic>
      <p:sp>
        <p:nvSpPr>
          <p:cNvPr id="9" name="TextBox 8"/>
          <p:cNvSpPr txBox="1"/>
          <p:nvPr/>
        </p:nvSpPr>
        <p:spPr>
          <a:xfrm rot="19403699">
            <a:off x="6271743" y="1375281"/>
            <a:ext cx="1320176" cy="523208"/>
          </a:xfrm>
          <a:prstGeom prst="rect">
            <a:avLst/>
          </a:prstGeom>
          <a:noFill/>
        </p:spPr>
        <p:txBody>
          <a:bodyPr wrap="square" lIns="91428" tIns="45714" rIns="91428" bIns="45714" rtlCol="0">
            <a:spAutoFit/>
          </a:bodyPr>
          <a:lstStyle/>
          <a:p>
            <a:r>
              <a:rPr lang="en-US" sz="1400" dirty="0"/>
              <a:t>Designed with RADIA</a:t>
            </a:r>
          </a:p>
        </p:txBody>
      </p:sp>
      <p:pic>
        <p:nvPicPr>
          <p:cNvPr id="10" name="Picture 3" descr="C:\Users\afisher\Documents\Archive\Misc. Pictures\Inserting Magnet.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595084" y="3014258"/>
            <a:ext cx="2104676" cy="1578507"/>
          </a:xfrm>
          <a:prstGeom prst="rect">
            <a:avLst/>
          </a:prstGeom>
          <a:noFill/>
          <a:extLst>
            <a:ext uri="{909E8E84-426E-40DD-AFC4-6F175D3DCCD1}">
              <a14:hiddenFill xmlns:a14="http://schemas.microsoft.com/office/drawing/2010/main">
                <a:solidFill>
                  <a:srgbClr val="FFFFFF"/>
                </a:solidFill>
              </a14:hiddenFill>
            </a:ext>
          </a:extLst>
        </p:spPr>
      </p:pic>
      <p:sp>
        <p:nvSpPr>
          <p:cNvPr id="11" name="TextBox 10"/>
          <p:cNvSpPr txBox="1"/>
          <p:nvPr/>
        </p:nvSpPr>
        <p:spPr>
          <a:xfrm>
            <a:off x="5697544" y="3549601"/>
            <a:ext cx="741356" cy="507819"/>
          </a:xfrm>
          <a:prstGeom prst="rect">
            <a:avLst/>
          </a:prstGeom>
          <a:noFill/>
        </p:spPr>
        <p:txBody>
          <a:bodyPr wrap="square" lIns="91428" tIns="45714" rIns="91428" bIns="45714" rtlCol="0">
            <a:spAutoFit/>
          </a:bodyPr>
          <a:lstStyle/>
          <a:p>
            <a:r>
              <a:rPr lang="en-US" dirty="0"/>
              <a:t>Tuning screws</a:t>
            </a:r>
          </a:p>
        </p:txBody>
      </p:sp>
      <p:cxnSp>
        <p:nvCxnSpPr>
          <p:cNvPr id="12" name="Straight Arrow Connector 11"/>
          <p:cNvCxnSpPr/>
          <p:nvPr/>
        </p:nvCxnSpPr>
        <p:spPr>
          <a:xfrm flipH="1" flipV="1">
            <a:off x="4758869" y="3646170"/>
            <a:ext cx="853475" cy="93618"/>
          </a:xfrm>
          <a:prstGeom prst="straightConnector1">
            <a:avLst/>
          </a:prstGeom>
          <a:ln>
            <a:solidFill>
              <a:schemeClr val="bg1"/>
            </a:solidFill>
            <a:tailEnd type="arrow"/>
          </a:ln>
        </p:spPr>
        <p:style>
          <a:lnRef idx="3">
            <a:schemeClr val="dk1"/>
          </a:lnRef>
          <a:fillRef idx="0">
            <a:schemeClr val="dk1"/>
          </a:fillRef>
          <a:effectRef idx="2">
            <a:schemeClr val="dk1"/>
          </a:effectRef>
          <a:fontRef idx="minor">
            <a:schemeClr val="tx1"/>
          </a:fontRef>
        </p:style>
      </p:cxnSp>
      <p:pic>
        <p:nvPicPr>
          <p:cNvPr id="13" name="Picture 4" descr="C:\Users\afisher\Documents\ATC\Figures\Undulator on Beamline.jp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40078" y="2859678"/>
            <a:ext cx="2346961" cy="1760221"/>
          </a:xfrm>
          <a:prstGeom prst="rect">
            <a:avLst/>
          </a:prstGeom>
          <a:noFill/>
          <a:extLst>
            <a:ext uri="{909E8E84-426E-40DD-AFC4-6F175D3DCCD1}">
              <a14:hiddenFill xmlns:a14="http://schemas.microsoft.com/office/drawing/2010/main">
                <a:solidFill>
                  <a:srgbClr val="FFFFFF"/>
                </a:solidFill>
              </a14:hiddenFill>
            </a:ext>
          </a:extLst>
        </p:spPr>
      </p:pic>
      <p:pic>
        <p:nvPicPr>
          <p:cNvPr id="14" name="Picture 2" descr="C:\Users\afisher\Documents\THz Recirculation\Vacuum and Beamline Design\Pictures\magnet and holder.jpg"/>
          <p:cNvPicPr>
            <a:picLocks noChangeAspect="1" noChangeArrowheads="1"/>
          </p:cNvPicPr>
          <p:nvPr/>
        </p:nvPicPr>
        <p:blipFill rotWithShape="1">
          <a:blip r:embed="rId5" cstate="print">
            <a:extLst>
              <a:ext uri="{28A0092B-C50C-407E-A947-70E740481C1C}">
                <a14:useLocalDpi xmlns:a14="http://schemas.microsoft.com/office/drawing/2010/main" val="0"/>
              </a:ext>
            </a:extLst>
          </a:blip>
          <a:srcRect l="18484" t="23045" r="20658" b="15107"/>
          <a:stretch/>
        </p:blipFill>
        <p:spPr bwMode="auto">
          <a:xfrm>
            <a:off x="5099781" y="1411236"/>
            <a:ext cx="1057694" cy="1433202"/>
          </a:xfrm>
          <a:prstGeom prst="rect">
            <a:avLst/>
          </a:prstGeom>
          <a:noFill/>
          <a:extLst>
            <a:ext uri="{909E8E84-426E-40DD-AFC4-6F175D3DCCD1}">
              <a14:hiddenFill xmlns:a14="http://schemas.microsoft.com/office/drawing/2010/main">
                <a:solidFill>
                  <a:srgbClr val="FFFFFF"/>
                </a:solidFill>
              </a14:hiddenFill>
            </a:ext>
          </a:extLst>
        </p:spPr>
      </p:pic>
      <p:sp>
        <p:nvSpPr>
          <p:cNvPr id="15" name="TextBox 14"/>
          <p:cNvSpPr txBox="1"/>
          <p:nvPr/>
        </p:nvSpPr>
        <p:spPr>
          <a:xfrm>
            <a:off x="5242704" y="1486762"/>
            <a:ext cx="739281" cy="461653"/>
          </a:xfrm>
          <a:prstGeom prst="rect">
            <a:avLst/>
          </a:prstGeom>
          <a:noFill/>
        </p:spPr>
        <p:txBody>
          <a:bodyPr wrap="none" lIns="91428" tIns="45714" rIns="91428" bIns="45714" rtlCol="0">
            <a:spAutoFit/>
          </a:bodyPr>
          <a:lstStyle/>
          <a:p>
            <a:r>
              <a:rPr lang="en-US" sz="1200" dirty="0"/>
              <a:t>Magnet </a:t>
            </a:r>
          </a:p>
          <a:p>
            <a:r>
              <a:rPr lang="en-US" sz="1200" dirty="0"/>
              <a:t>Holder</a:t>
            </a:r>
          </a:p>
        </p:txBody>
      </p:sp>
    </p:spTree>
    <p:extLst>
      <p:ext uri="{BB962C8B-B14F-4D97-AF65-F5344CB8AC3E}">
        <p14:creationId xmlns:p14="http://schemas.microsoft.com/office/powerpoint/2010/main" val="2883112907"/>
      </p:ext>
    </p:extLst>
  </p:cSld>
  <p:clrMapOvr>
    <a:masterClrMapping/>
  </p:clrMapOvr>
</p:sld>
</file>

<file path=ppt/theme/theme1.xml><?xml version="1.0" encoding="utf-8"?>
<a:theme xmlns:a="http://schemas.openxmlformats.org/drawingml/2006/main" name="UCLA_template">
  <a:themeElements>
    <a:clrScheme name="Brand-01-Colors">
      <a:dk1>
        <a:srgbClr val="57585B"/>
      </a:dk1>
      <a:lt1>
        <a:srgbClr val="FFFFFF"/>
      </a:lt1>
      <a:dk2>
        <a:srgbClr val="2774AE"/>
      </a:dk2>
      <a:lt2>
        <a:srgbClr val="FFFFFF"/>
      </a:lt2>
      <a:accent1>
        <a:srgbClr val="2774AE"/>
      </a:accent1>
      <a:accent2>
        <a:srgbClr val="898989"/>
      </a:accent2>
      <a:accent3>
        <a:srgbClr val="DAE6F4"/>
      </a:accent3>
      <a:accent4>
        <a:srgbClr val="8AB8E8"/>
      </a:accent4>
      <a:accent5>
        <a:srgbClr val="FFC72B"/>
      </a:accent5>
      <a:accent6>
        <a:srgbClr val="00375B"/>
      </a:accent6>
      <a:hlink>
        <a:srgbClr val="00375B"/>
      </a:hlink>
      <a:folHlink>
        <a:srgbClr val="5123B0"/>
      </a:folHlink>
    </a:clrScheme>
    <a:fontScheme name="Brand-StratComm">
      <a:majorFont>
        <a:latin typeface="Helvetica"/>
        <a:ea typeface=""/>
        <a:cs typeface=""/>
      </a:majorFont>
      <a:minorFont>
        <a:latin typeface="Helvetic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33121_Telecon_Update" id="{3DAC0AAE-54D0-4B48-8252-E6DCCD2B99B4}" vid="{0871B8B1-90B8-864C-9F33-9FEC9824D109}"/>
    </a:ext>
  </a:extLst>
</a:theme>
</file>

<file path=ppt/theme/theme2.xml><?xml version="1.0" encoding="utf-8"?>
<a:theme xmlns:a="http://schemas.openxmlformats.org/drawingml/2006/main" name="presentation-02">
  <a:themeElements>
    <a:clrScheme name="brand-presentation2">
      <a:dk1>
        <a:srgbClr val="57585B"/>
      </a:dk1>
      <a:lt1>
        <a:srgbClr val="FFFFFF"/>
      </a:lt1>
      <a:dk2>
        <a:srgbClr val="2774AE"/>
      </a:dk2>
      <a:lt2>
        <a:srgbClr val="FFFFFF"/>
      </a:lt2>
      <a:accent1>
        <a:srgbClr val="2774AE"/>
      </a:accent1>
      <a:accent2>
        <a:srgbClr val="898989"/>
      </a:accent2>
      <a:accent3>
        <a:srgbClr val="DAE6F4"/>
      </a:accent3>
      <a:accent4>
        <a:srgbClr val="8AB8E8"/>
      </a:accent4>
      <a:accent5>
        <a:srgbClr val="FFC72B"/>
      </a:accent5>
      <a:accent6>
        <a:srgbClr val="00375B"/>
      </a:accent6>
      <a:hlink>
        <a:srgbClr val="00375B"/>
      </a:hlink>
      <a:folHlink>
        <a:srgbClr val="5123B0"/>
      </a:folHlink>
    </a:clrScheme>
    <a:fontScheme name="Brand-StratComm">
      <a:majorFont>
        <a:latin typeface="Helvetica"/>
        <a:ea typeface=""/>
        <a:cs typeface=""/>
      </a:majorFont>
      <a:minorFont>
        <a:latin typeface="Helvetic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33121_Telecon_Update" id="{3DAC0AAE-54D0-4B48-8252-E6DCCD2B99B4}" vid="{358C54CA-E7DC-F04E-9FF5-B13B260B1EAA}"/>
    </a:ext>
  </a:extLst>
</a:theme>
</file>

<file path=ppt/theme/theme3.xml><?xml version="1.0" encoding="utf-8"?>
<a:theme xmlns:a="http://schemas.openxmlformats.org/drawingml/2006/main" name="presentation-02-aerial">
  <a:themeElements>
    <a:clrScheme name="brand-presentation2">
      <a:dk1>
        <a:srgbClr val="57585B"/>
      </a:dk1>
      <a:lt1>
        <a:srgbClr val="FFFFFF"/>
      </a:lt1>
      <a:dk2>
        <a:srgbClr val="2774AE"/>
      </a:dk2>
      <a:lt2>
        <a:srgbClr val="FFFFFF"/>
      </a:lt2>
      <a:accent1>
        <a:srgbClr val="2774AE"/>
      </a:accent1>
      <a:accent2>
        <a:srgbClr val="898989"/>
      </a:accent2>
      <a:accent3>
        <a:srgbClr val="DAE6F4"/>
      </a:accent3>
      <a:accent4>
        <a:srgbClr val="8AB8E8"/>
      </a:accent4>
      <a:accent5>
        <a:srgbClr val="FFC72B"/>
      </a:accent5>
      <a:accent6>
        <a:srgbClr val="00375B"/>
      </a:accent6>
      <a:hlink>
        <a:srgbClr val="00375B"/>
      </a:hlink>
      <a:folHlink>
        <a:srgbClr val="5123B0"/>
      </a:folHlink>
    </a:clrScheme>
    <a:fontScheme name="Brand-StratComm">
      <a:majorFont>
        <a:latin typeface="Helvetica"/>
        <a:ea typeface=""/>
        <a:cs typeface=""/>
      </a:majorFont>
      <a:minorFont>
        <a:latin typeface="Helvetica"/>
        <a:ea typeface=""/>
        <a:cs typeface=""/>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033121_Telecon_Update" id="{3DAC0AAE-54D0-4B48-8252-E6DCCD2B99B4}" vid="{ADB0A803-AA8B-E748-B6D2-3A624760CDD7}"/>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UCLA_template</Template>
  <TotalTime>8175</TotalTime>
  <Words>1375</Words>
  <Application>Microsoft Office PowerPoint</Application>
  <PresentationFormat>On-screen Show (16:9)</PresentationFormat>
  <Paragraphs>259</Paragraphs>
  <Slides>19</Slides>
  <Notes>13</Notes>
  <HiddenSlides>0</HiddenSlides>
  <MMClips>0</MMClips>
  <ScaleCrop>false</ScaleCrop>
  <HeadingPairs>
    <vt:vector size="8" baseType="variant">
      <vt:variant>
        <vt:lpstr>Fonts Used</vt:lpstr>
      </vt:variant>
      <vt:variant>
        <vt:i4>5</vt:i4>
      </vt:variant>
      <vt:variant>
        <vt:lpstr>Theme</vt:lpstr>
      </vt:variant>
      <vt:variant>
        <vt:i4>3</vt:i4>
      </vt:variant>
      <vt:variant>
        <vt:lpstr>Embedded OLE Servers</vt:lpstr>
      </vt:variant>
      <vt:variant>
        <vt:i4>1</vt:i4>
      </vt:variant>
      <vt:variant>
        <vt:lpstr>Slide Titles</vt:lpstr>
      </vt:variant>
      <vt:variant>
        <vt:i4>19</vt:i4>
      </vt:variant>
    </vt:vector>
  </HeadingPairs>
  <TitlesOfParts>
    <vt:vector size="28" baseType="lpstr">
      <vt:lpstr>Arial</vt:lpstr>
      <vt:lpstr>Calibri</vt:lpstr>
      <vt:lpstr>Cambria Math</vt:lpstr>
      <vt:lpstr>Helvetica</vt:lpstr>
      <vt:lpstr>Helvetica Regular</vt:lpstr>
      <vt:lpstr>UCLA_template</vt:lpstr>
      <vt:lpstr>presentation-02</vt:lpstr>
      <vt:lpstr>presentation-02-aerial</vt:lpstr>
      <vt:lpstr>Acrobat Document</vt:lpstr>
      <vt:lpstr>PowerPoint Presentation</vt:lpstr>
      <vt:lpstr>Outline</vt:lpstr>
      <vt:lpstr>THz Gap</vt:lpstr>
      <vt:lpstr>FIR-FELs</vt:lpstr>
      <vt:lpstr>Waveguide “zero-slippage”</vt:lpstr>
      <vt:lpstr>Consequences</vt:lpstr>
      <vt:lpstr>Tapering Enhanced Stimulated Superradiant Amplification (TESSA)</vt:lpstr>
      <vt:lpstr>Pegasus Beamline (UCLA)</vt:lpstr>
      <vt:lpstr>THESEUS Undulator design</vt:lpstr>
      <vt:lpstr>Undulator Tuning</vt:lpstr>
      <vt:lpstr>Tapering Design</vt:lpstr>
      <vt:lpstr>Seeding the Interaction</vt:lpstr>
      <vt:lpstr>Spectrometer Measurements</vt:lpstr>
      <vt:lpstr>THz Diagnostics</vt:lpstr>
      <vt:lpstr>Energy Resonance</vt:lpstr>
      <vt:lpstr>Electro-optic Sampling (EOS)</vt:lpstr>
      <vt:lpstr>Looking forward…</vt:lpstr>
      <vt:lpstr>Summary</vt:lpstr>
      <vt:lpstr>Thank you for your attention!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Andrew Fisher</dc:creator>
  <cp:lastModifiedBy>andrew fisher</cp:lastModifiedBy>
  <cp:revision>62</cp:revision>
  <dcterms:created xsi:type="dcterms:W3CDTF">2022-07-29T22:31:37Z</dcterms:created>
  <dcterms:modified xsi:type="dcterms:W3CDTF">2022-08-22T08:50:55Z</dcterms:modified>
</cp:coreProperties>
</file>