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0"/>
  </p:notesMasterIdLst>
  <p:sldIdLst>
    <p:sldId id="256" r:id="rId2"/>
    <p:sldId id="340" r:id="rId3"/>
    <p:sldId id="258" r:id="rId4"/>
    <p:sldId id="342" r:id="rId5"/>
    <p:sldId id="341" r:id="rId6"/>
    <p:sldId id="350" r:id="rId7"/>
    <p:sldId id="353" r:id="rId8"/>
    <p:sldId id="335" r:id="rId9"/>
    <p:sldId id="351" r:id="rId10"/>
    <p:sldId id="354" r:id="rId11"/>
    <p:sldId id="301" r:id="rId12"/>
    <p:sldId id="332" r:id="rId13"/>
    <p:sldId id="336" r:id="rId14"/>
    <p:sldId id="352" r:id="rId15"/>
    <p:sldId id="338" r:id="rId16"/>
    <p:sldId id="345" r:id="rId17"/>
    <p:sldId id="355" r:id="rId18"/>
    <p:sldId id="319" r:id="rId19"/>
  </p:sldIdLst>
  <p:sldSz cx="12192000" cy="6858000"/>
  <p:notesSz cx="6858000" cy="9144000"/>
  <p:embeddedFontLst>
    <p:embeddedFont>
      <p:font typeface="Aptos Light" panose="020B0004020202020204" pitchFamily="34" charset="0"/>
      <p:regular r:id="rId21"/>
      <p:italic r:id="rId22"/>
    </p:embeddedFont>
    <p:embeddedFont>
      <p:font typeface="Gadugi" panose="020B0502040204020203" pitchFamily="34" charset="0"/>
      <p:regular r:id="rId23"/>
      <p:bold r:id="rId24"/>
    </p:embeddedFont>
    <p:embeddedFont>
      <p:font typeface="Open Sans" panose="020B0606030504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9300"/>
    <a:srgbClr val="C8D79E"/>
    <a:srgbClr val="FF6C00"/>
    <a:srgbClr val="9437FF"/>
    <a:srgbClr val="72D0D7"/>
    <a:srgbClr val="5C9DFF"/>
    <a:srgbClr val="76D6FF"/>
    <a:srgbClr val="5C9DFE"/>
    <a:srgbClr val="448A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9"/>
    <p:restoredTop sz="96327"/>
  </p:normalViewPr>
  <p:slideViewPr>
    <p:cSldViewPr snapToGrid="0">
      <p:cViewPr>
        <p:scale>
          <a:sx n="95" d="100"/>
          <a:sy n="95" d="100"/>
        </p:scale>
        <p:origin x="1032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B965B-DD69-EB43-8420-F569FA79D66F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ED1A8-CBC1-0E44-93DD-65FB7BBB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9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16A40-81D7-D6E8-E3A6-1B67AC7F5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2DE30-A019-B825-E232-F90BC0BF1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8694D-5196-5B52-827C-D4EDF7B8F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EE0C-007F-50BE-8B62-BBBFCEDE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3267-95E5-E9CF-E362-B3C6D3F38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5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F0C0-9D9D-93FB-AA30-A6D6D009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76700-808E-911F-181D-732461F15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5832A-69E5-B939-DE26-641FE137F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F048F-3A7F-60CB-A7DA-4D3604124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51130-3162-7F17-1CA1-D66B4707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0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ECA3A-26C2-90C3-B8A9-BF3C1118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4BA2D-1C28-4955-408F-DFF5426F3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41C7-AD06-C92A-BC14-17707253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348F8-FB3F-FD09-4329-978D20F56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FD9AE-98DD-DD5C-1BB2-D5ACC33E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3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2DFA-C062-FBF5-3BDC-E6021B76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0382A-5581-9C03-A6DA-B37DEB979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7F924-B6B3-3772-32C4-A6C3BD281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58249-9C4E-5D8F-D825-E88F0EC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876D7-2D55-592B-86CF-72B34ABC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6839-BD40-4AEB-8391-82FBFB7F3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46DA-9C05-CC34-312B-9BFDF6B0C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DC51C-2684-43ED-7895-CA8C9856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137CA-DFC3-5313-43EA-C0AF1C931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A626B-80AF-6147-61D7-5C8ACCB7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4D62B-590B-916B-0D4F-2B8EE107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0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E256-7A37-F11F-86AB-FC92C915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33339"/>
            <a:ext cx="10515600" cy="823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AF256-365F-F30E-72D7-1739E04CB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054" y="1192892"/>
            <a:ext cx="550501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B27C-ED96-04A7-8B6E-54A26B1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7591" y="2213809"/>
            <a:ext cx="5523474" cy="3952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D80AB-94DD-7EB2-06E8-503AA0E7D9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04923"/>
            <a:ext cx="553212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7A5CBC-DE60-AF97-6A3B-B0E3EDCA21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36695"/>
            <a:ext cx="5550676" cy="3952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9E228-CCE6-4570-ACF7-0F4B5267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804F2-8E3D-D674-3671-EAAB3380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4DC01-50BC-5CE7-6D62-B6730F71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C6B8-5CB1-0D17-6B82-B6B424F2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5287AA-8DA5-576E-16D1-B3106AE5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2979D-94C6-22D0-8AE3-61B228580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B5167-0E38-B89A-D18D-8ABAB004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7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7AF79E-87A5-1634-16E3-F773CC59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B906-C505-E585-A88E-29F24C19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8FD50-1374-64FF-B8AB-45C15E94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1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B7B20-A92F-1AF4-08AD-CD48879A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945AD-81AC-E2C5-B999-EC6BC62E4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9606D-166B-C7D5-8F3D-3D78E3C56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9B579-877A-4A76-B305-FD293D0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EB81E-D129-83BF-8834-60D0034ED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715F2-FA5B-EF54-99A2-6B074288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7428-3D0A-0BBD-9A41-748D2C41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29EE27-B2C1-E969-B211-822592A75B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4BF06-B4C4-8DB5-3F2C-0F794C661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EE618-5349-BC56-FCE1-386B94A7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18/05/2026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193E5-B4AD-EC87-56DB-32130B36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8909C-D293-806D-3104-A2127DF6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0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041D6-5CFE-87CE-A6C3-20EE0DABD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4" y="158431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398A3-C259-F837-1926-DE8EA78BE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0758" y="1096615"/>
            <a:ext cx="11375505" cy="4950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342BA-4D02-48CF-A7B6-F71B855AE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0758" y="63344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C9DFE"/>
                </a:solidFill>
              </a:defRPr>
            </a:lvl1pPr>
          </a:lstStyle>
          <a:p>
            <a:fld id="{1B566AAF-A468-6D44-89CE-C89AFA297B4E}" type="datetimeFigureOut">
              <a:rPr lang="en-GB" smtClean="0"/>
              <a:pPr/>
              <a:t>18/05/2026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132E7-7C45-231C-A42C-F96A8C067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0894" y="6356350"/>
            <a:ext cx="526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C9DFE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3DB0-F586-836B-E45A-A01888782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691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C9DFE"/>
                </a:solidFill>
              </a:defRPr>
            </a:lvl1pPr>
          </a:lstStyle>
          <a:p>
            <a:fld id="{5BBDAB5F-C5DB-F24E-A358-AAC8B8CC821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and white sign with a black background&#10;&#10;AI-generated content may be incorrect.">
            <a:extLst>
              <a:ext uri="{FF2B5EF4-FFF2-40B4-BE49-F238E27FC236}">
                <a16:creationId xmlns:a16="http://schemas.microsoft.com/office/drawing/2014/main" id="{63F836A5-7375-74EA-7A25-ACAC4425F98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77520" y="-15876"/>
            <a:ext cx="3898650" cy="9810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0D8E4A-FE14-0F41-5C21-E0831B627F1A}"/>
              </a:ext>
            </a:extLst>
          </p:cNvPr>
          <p:cNvCxnSpPr/>
          <p:nvPr userDrawn="1"/>
        </p:nvCxnSpPr>
        <p:spPr>
          <a:xfrm>
            <a:off x="410759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C9DF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11" Type="http://schemas.openxmlformats.org/officeDocument/2006/relationships/image" Target="../media/image18.JP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s://indico.jacow.org/event/119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jacow.org/event/104/" TargetMode="External"/><Relationship Id="rId5" Type="http://schemas.openxmlformats.org/officeDocument/2006/relationships/hyperlink" Target="http://www.jacow.org/" TargetMode="Externa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cow.org/" TargetMode="External"/><Relationship Id="rId2" Type="http://schemas.openxmlformats.org/officeDocument/2006/relationships/hyperlink" Target="https://www.brevo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jacow.org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ntent@jacow.or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ttermost.web.cern.ch/jacow/channels/wiki-website--md-doc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acow.org/Organizers/HomePag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mattermost.web.cern.ch/jacow/" TargetMode="External"/><Relationship Id="rId3" Type="http://schemas.openxmlformats.org/officeDocument/2006/relationships/hyperlink" Target="mailto:template@jacow.org" TargetMode="External"/><Relationship Id="rId7" Type="http://schemas.openxmlformats.org/officeDocument/2006/relationships/hyperlink" Target="mailto:chair@jacow.org" TargetMode="External"/><Relationship Id="rId2" Type="http://schemas.openxmlformats.org/officeDocument/2006/relationships/hyperlink" Target="mailto:bod@jacow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proceedings@jacow.org" TargetMode="External"/><Relationship Id="rId5" Type="http://schemas.openxmlformats.org/officeDocument/2006/relationships/hyperlink" Target="mailto:repository-manager@jacow.org" TargetMode="External"/><Relationship Id="rId4" Type="http://schemas.openxmlformats.org/officeDocument/2006/relationships/hyperlink" Target="mailto:content@jacow.or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acow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E4EF532-7D70-A2A5-C970-FDFD29A1BF35}"/>
              </a:ext>
            </a:extLst>
          </p:cNvPr>
          <p:cNvSpPr txBox="1">
            <a:spLocks/>
          </p:cNvSpPr>
          <p:nvPr/>
        </p:nvSpPr>
        <p:spPr>
          <a:xfrm>
            <a:off x="326571" y="1700587"/>
            <a:ext cx="11479947" cy="17284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600" b="1" dirty="0">
                <a:solidFill>
                  <a:srgbClr val="0066FF"/>
                </a:solidFill>
              </a:rPr>
              <a:t>J</a:t>
            </a:r>
            <a:r>
              <a:rPr lang="en-GB" sz="5600" dirty="0"/>
              <a:t>oint </a:t>
            </a:r>
            <a:r>
              <a:rPr lang="en-GB" sz="5600" b="1" dirty="0">
                <a:solidFill>
                  <a:srgbClr val="0066FF"/>
                </a:solidFill>
              </a:rPr>
              <a:t>A</a:t>
            </a:r>
            <a:r>
              <a:rPr lang="en-GB" sz="5600" dirty="0"/>
              <a:t>ccelerator </a:t>
            </a:r>
            <a:r>
              <a:rPr lang="en-GB" sz="5600" b="1" dirty="0">
                <a:solidFill>
                  <a:srgbClr val="0066FF"/>
                </a:solidFill>
              </a:rPr>
              <a:t>Co</a:t>
            </a:r>
            <a:r>
              <a:rPr lang="en-GB" sz="5600" dirty="0"/>
              <a:t>nferences </a:t>
            </a:r>
            <a:r>
              <a:rPr lang="en-GB" sz="5600" b="1" dirty="0">
                <a:solidFill>
                  <a:srgbClr val="0066FF"/>
                </a:solidFill>
              </a:rPr>
              <a:t>W</a:t>
            </a:r>
            <a:r>
              <a:rPr lang="en-GB" sz="5600" dirty="0"/>
              <a:t>ebsite</a:t>
            </a:r>
            <a:br>
              <a:rPr lang="en-GB" sz="5600" dirty="0"/>
            </a:br>
            <a:r>
              <a:rPr lang="en-GB" sz="3500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Chair’s report and report from the Board of Directors</a:t>
            </a:r>
            <a:endParaRPr lang="en-GB" sz="3500" dirty="0">
              <a:solidFill>
                <a:srgbClr val="0066FF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53A63E5-6129-E126-36F0-B229E2A1C5D6}"/>
              </a:ext>
            </a:extLst>
          </p:cNvPr>
          <p:cNvSpPr txBox="1">
            <a:spLocks/>
          </p:cNvSpPr>
          <p:nvPr/>
        </p:nvSpPr>
        <p:spPr>
          <a:xfrm>
            <a:off x="326571" y="3708398"/>
            <a:ext cx="11332029" cy="2813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13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JACoW Stakeholders’ Meeting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IPAC’26, Deauville, France</a:t>
            </a:r>
            <a:endParaRPr lang="en-GB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GB" dirty="0"/>
          </a:p>
          <a:p>
            <a:r>
              <a:rPr lang="en-GB" dirty="0"/>
              <a:t>Adriana Rossi (CERN) as 2025-27 JACoW Chair</a:t>
            </a:r>
            <a:br>
              <a:rPr lang="en-GB" sz="19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552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D43C16E-9D4D-C0EF-A29E-EB59427C0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81" y="158431"/>
            <a:ext cx="11353983" cy="725489"/>
          </a:xfrm>
        </p:spPr>
        <p:txBody>
          <a:bodyPr/>
          <a:lstStyle/>
          <a:p>
            <a:r>
              <a:rPr lang="en-US" dirty="0"/>
              <a:t>JACoW Editors @ IPAC’26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BDBC08-1D29-BD47-260F-20455E8686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282" y="1338147"/>
            <a:ext cx="11353983" cy="4694486"/>
          </a:xfrm>
          <a:prstGeom prst="rect">
            <a:avLst/>
          </a:prstGeom>
          <a:noFill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C3D8C76-CC3A-77F6-EC3E-2B640783CEF2}"/>
              </a:ext>
            </a:extLst>
          </p:cNvPr>
          <p:cNvSpPr/>
          <p:nvPr/>
        </p:nvSpPr>
        <p:spPr>
          <a:xfrm>
            <a:off x="1789042" y="2449001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C0C916-7580-A69C-C599-77105F9FE5DF}"/>
              </a:ext>
            </a:extLst>
          </p:cNvPr>
          <p:cNvSpPr/>
          <p:nvPr/>
        </p:nvSpPr>
        <p:spPr>
          <a:xfrm>
            <a:off x="1241727" y="2339009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356D328-065D-6DDE-2C07-A6CF03CC8331}"/>
              </a:ext>
            </a:extLst>
          </p:cNvPr>
          <p:cNvSpPr/>
          <p:nvPr/>
        </p:nvSpPr>
        <p:spPr>
          <a:xfrm>
            <a:off x="1876505" y="2744526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CC6E78C-12A7-B174-8A81-D5B0ABADF80F}"/>
              </a:ext>
            </a:extLst>
          </p:cNvPr>
          <p:cNvSpPr/>
          <p:nvPr/>
        </p:nvSpPr>
        <p:spPr>
          <a:xfrm>
            <a:off x="2475505" y="2427801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A2FDA81-95F8-CBAF-D73C-9F24BB20639B}"/>
              </a:ext>
            </a:extLst>
          </p:cNvPr>
          <p:cNvSpPr/>
          <p:nvPr/>
        </p:nvSpPr>
        <p:spPr>
          <a:xfrm>
            <a:off x="2737895" y="2873072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65A8A5E-E26F-7032-B238-D72743EFD06F}"/>
              </a:ext>
            </a:extLst>
          </p:cNvPr>
          <p:cNvSpPr/>
          <p:nvPr/>
        </p:nvSpPr>
        <p:spPr>
          <a:xfrm>
            <a:off x="2365512" y="2945962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5644CF-B79B-9E88-0A7A-6679FF452B32}"/>
              </a:ext>
            </a:extLst>
          </p:cNvPr>
          <p:cNvSpPr/>
          <p:nvPr/>
        </p:nvSpPr>
        <p:spPr>
          <a:xfrm>
            <a:off x="3033419" y="3073178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C8EA75-1275-E026-0D56-AFDB7351723B}"/>
              </a:ext>
            </a:extLst>
          </p:cNvPr>
          <p:cNvSpPr/>
          <p:nvPr/>
        </p:nvSpPr>
        <p:spPr>
          <a:xfrm>
            <a:off x="3265329" y="2708742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65EC61-E0FA-AAD9-9144-088BEDBCBD87}"/>
              </a:ext>
            </a:extLst>
          </p:cNvPr>
          <p:cNvSpPr/>
          <p:nvPr/>
        </p:nvSpPr>
        <p:spPr>
          <a:xfrm>
            <a:off x="3503866" y="2327084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009E005-E7D7-22BE-6D00-6D98300B3604}"/>
              </a:ext>
            </a:extLst>
          </p:cNvPr>
          <p:cNvSpPr/>
          <p:nvPr/>
        </p:nvSpPr>
        <p:spPr>
          <a:xfrm>
            <a:off x="7829380" y="2335033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8BFBE61-97B5-97F5-BACA-813EF8D492EB}"/>
              </a:ext>
            </a:extLst>
          </p:cNvPr>
          <p:cNvSpPr/>
          <p:nvPr/>
        </p:nvSpPr>
        <p:spPr>
          <a:xfrm>
            <a:off x="8268026" y="2622605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F9B199F-0923-6FD1-D5EC-F133DE3CCA58}"/>
              </a:ext>
            </a:extLst>
          </p:cNvPr>
          <p:cNvSpPr/>
          <p:nvPr/>
        </p:nvSpPr>
        <p:spPr>
          <a:xfrm>
            <a:off x="8896180" y="2304553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4685AA-FE73-D51C-0D82-4DCE6B2C6B86}"/>
              </a:ext>
            </a:extLst>
          </p:cNvPr>
          <p:cNvSpPr/>
          <p:nvPr/>
        </p:nvSpPr>
        <p:spPr>
          <a:xfrm>
            <a:off x="1540628" y="2984972"/>
            <a:ext cx="405517" cy="4055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62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van Andrian">
            <a:extLst>
              <a:ext uri="{FF2B5EF4-FFF2-40B4-BE49-F238E27FC236}">
                <a16:creationId xmlns:a16="http://schemas.microsoft.com/office/drawing/2014/main" id="{CB7882E2-7023-5ACB-527C-FA2BF94BD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5"/>
          <a:stretch>
            <a:fillRect/>
          </a:stretch>
        </p:blipFill>
        <p:spPr bwMode="auto">
          <a:xfrm>
            <a:off x="760773" y="1995323"/>
            <a:ext cx="1124887" cy="10953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JACoW / JTM2023 / Poster Session">
            <a:extLst>
              <a:ext uri="{FF2B5EF4-FFF2-40B4-BE49-F238E27FC236}">
                <a16:creationId xmlns:a16="http://schemas.microsoft.com/office/drawing/2014/main" id="{FC49DA8B-62C4-D4B8-352C-07CE49A2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602" y="2295823"/>
            <a:ext cx="1346004" cy="13281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489B6B8-829F-9864-02B4-B7A23694C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6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165" y="4857099"/>
            <a:ext cx="1346004" cy="1661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949AFE5-E025-7532-69AB-A6F262247C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868" y="1093943"/>
            <a:ext cx="3240869" cy="32183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35864FDB-0A89-55D9-E0F2-BBC73D919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8693" y="4857988"/>
            <a:ext cx="1757604" cy="16108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group of people holding wine glasses&#10;&#10;AI-generated content may be incorrect.">
            <a:extLst>
              <a:ext uri="{FF2B5EF4-FFF2-40B4-BE49-F238E27FC236}">
                <a16:creationId xmlns:a16="http://schemas.microsoft.com/office/drawing/2014/main" id="{581F627F-9087-52BE-1CB3-32BBD4A4C1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685" y="3964532"/>
            <a:ext cx="1124230" cy="14597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Michel Succar - Software engineer at CERN | B. Eng. - Systems and  Computation Engineer | B. Eng. - Industrial Engineer | LinkedIn">
            <a:extLst>
              <a:ext uri="{FF2B5EF4-FFF2-40B4-BE49-F238E27FC236}">
                <a16:creationId xmlns:a16="http://schemas.microsoft.com/office/drawing/2014/main" id="{D4A426E0-00E9-BDAF-D5CD-0838997A7F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"/>
          <a:stretch>
            <a:fillRect/>
          </a:stretch>
        </p:blipFill>
        <p:spPr bwMode="auto">
          <a:xfrm>
            <a:off x="3060619" y="2798376"/>
            <a:ext cx="1216258" cy="148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rst Indico Workshop - Web Frameworks">
            <a:extLst>
              <a:ext uri="{FF2B5EF4-FFF2-40B4-BE49-F238E27FC236}">
                <a16:creationId xmlns:a16="http://schemas.microsoft.com/office/drawing/2014/main" id="{2CF81AC8-ECAB-3B8B-7A7F-B3FC0517B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393" y="3100138"/>
            <a:ext cx="1689383" cy="175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9BAF89-5162-3C84-63FA-A5BE0B202730}"/>
              </a:ext>
            </a:extLst>
          </p:cNvPr>
          <p:cNvSpPr txBox="1"/>
          <p:nvPr/>
        </p:nvSpPr>
        <p:spPr>
          <a:xfrm>
            <a:off x="592432" y="3125879"/>
            <a:ext cx="156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Ivan Andrian</a:t>
            </a:r>
          </a:p>
        </p:txBody>
      </p:sp>
      <p:pic>
        <p:nvPicPr>
          <p:cNvPr id="10" name="Picture 9" descr="A person sitting at a table holding a glass of beer&#10;&#10;AI-generated content may be incorrect.">
            <a:extLst>
              <a:ext uri="{FF2B5EF4-FFF2-40B4-BE49-F238E27FC236}">
                <a16:creationId xmlns:a16="http://schemas.microsoft.com/office/drawing/2014/main" id="{BD948CF0-8C9F-FCE0-5B9B-0145822CFD41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66694" y="1295492"/>
            <a:ext cx="1007599" cy="8879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379403-5392-187D-670F-FCCEB0747D10}"/>
              </a:ext>
            </a:extLst>
          </p:cNvPr>
          <p:cNvSpPr txBox="1"/>
          <p:nvPr/>
        </p:nvSpPr>
        <p:spPr>
          <a:xfrm>
            <a:off x="529541" y="5456875"/>
            <a:ext cx="162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Stefano </a:t>
            </a:r>
            <a:r>
              <a:rPr lang="en-GB" dirty="0" err="1"/>
              <a:t>Deiuri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9B222C-FAE5-9173-9E8B-FF9821FF7AFB}"/>
              </a:ext>
            </a:extLst>
          </p:cNvPr>
          <p:cNvSpPr txBox="1"/>
          <p:nvPr/>
        </p:nvSpPr>
        <p:spPr>
          <a:xfrm>
            <a:off x="2885568" y="2056784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Duarte Galvão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8ECEE0-6C89-26B7-093F-85D58555E71D}"/>
              </a:ext>
            </a:extLst>
          </p:cNvPr>
          <p:cNvSpPr txBox="1"/>
          <p:nvPr/>
        </p:nvSpPr>
        <p:spPr>
          <a:xfrm>
            <a:off x="5340209" y="2056784"/>
            <a:ext cx="1153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Ronny </a:t>
            </a:r>
          </a:p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Billen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0D638C-DBE3-DCE5-BDDE-DCB2B13B0539}"/>
              </a:ext>
            </a:extLst>
          </p:cNvPr>
          <p:cNvSpPr txBox="1"/>
          <p:nvPr/>
        </p:nvSpPr>
        <p:spPr>
          <a:xfrm>
            <a:off x="3071142" y="3695607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Michel Succar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5C66C2-C534-B192-BB6D-58934A6014A8}"/>
              </a:ext>
            </a:extLst>
          </p:cNvPr>
          <p:cNvSpPr txBox="1"/>
          <p:nvPr/>
        </p:nvSpPr>
        <p:spPr>
          <a:xfrm>
            <a:off x="4637403" y="4252876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Adrian Monnich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95AD3D-83D4-2855-533C-42669F42A609}"/>
              </a:ext>
            </a:extLst>
          </p:cNvPr>
          <p:cNvSpPr txBox="1"/>
          <p:nvPr/>
        </p:nvSpPr>
        <p:spPr>
          <a:xfrm>
            <a:off x="6676543" y="2996401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David 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Button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75DEE5-B966-48F5-CB7A-555551739A59}"/>
              </a:ext>
            </a:extLst>
          </p:cNvPr>
          <p:cNvSpPr txBox="1"/>
          <p:nvPr/>
        </p:nvSpPr>
        <p:spPr>
          <a:xfrm>
            <a:off x="7386876" y="2167892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Josh </a:t>
            </a:r>
            <a:br>
              <a:rPr lang="en-GB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Peters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530609-1611-36AA-B561-7E938B0C7A6F}"/>
              </a:ext>
            </a:extLst>
          </p:cNvPr>
          <p:cNvSpPr txBox="1"/>
          <p:nvPr/>
        </p:nvSpPr>
        <p:spPr>
          <a:xfrm>
            <a:off x="7417214" y="5795346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Jan 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Chrin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34420E-B718-B693-5787-05934232BDD2}"/>
              </a:ext>
            </a:extLst>
          </p:cNvPr>
          <p:cNvSpPr txBox="1"/>
          <p:nvPr/>
        </p:nvSpPr>
        <p:spPr>
          <a:xfrm>
            <a:off x="9699717" y="6137624"/>
            <a:ext cx="1580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 err="1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Zhichu</a:t>
            </a:r>
            <a:r>
              <a:rPr lang="en-US" b="0" i="0" dirty="0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 Chen (</a:t>
            </a:r>
            <a:r>
              <a:rPr lang="en-US" b="0" i="0" dirty="0">
                <a:effectLst/>
                <a:latin typeface="Open Sans" panose="020B0606030504020204" pitchFamily="34" charset="0"/>
              </a:rPr>
              <a:t>Ross</a:t>
            </a:r>
            <a:r>
              <a:rPr lang="en-US" b="0" i="0" dirty="0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)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8BAB9E-EEB8-5C4C-310A-CA3D8FE77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4" y="158431"/>
            <a:ext cx="10515600" cy="725489"/>
          </a:xfrm>
        </p:spPr>
        <p:txBody>
          <a:bodyPr/>
          <a:lstStyle/>
          <a:p>
            <a:r>
              <a:rPr lang="en-GB" dirty="0"/>
              <a:t>Active Team members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F7B413-3BE9-13FC-1A07-D8C82CABB7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58096" y="1136588"/>
            <a:ext cx="1242195" cy="14523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812C7B-0299-F7BC-2023-5FA5C5769D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6336" y="2916936"/>
            <a:ext cx="1307592" cy="13258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A2B0A2-D2CD-73F6-EDCE-292B54F92F27}"/>
              </a:ext>
            </a:extLst>
          </p:cNvPr>
          <p:cNvSpPr txBox="1"/>
          <p:nvPr/>
        </p:nvSpPr>
        <p:spPr>
          <a:xfrm>
            <a:off x="9555479" y="3890927"/>
            <a:ext cx="1280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Raphael</a:t>
            </a:r>
            <a:r>
              <a:rPr lang="en-GB" dirty="0"/>
              <a:t> Müller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F6672F-5697-FEE5-DD82-321B8FC593DB}"/>
              </a:ext>
            </a:extLst>
          </p:cNvPr>
          <p:cNvSpPr txBox="1"/>
          <p:nvPr/>
        </p:nvSpPr>
        <p:spPr>
          <a:xfrm>
            <a:off x="9442703" y="2232815"/>
            <a:ext cx="1466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Sumner Brown Gibbs</a:t>
            </a:r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CF762E06-40BF-8AF4-DF83-8DA8A710945B}"/>
              </a:ext>
            </a:extLst>
          </p:cNvPr>
          <p:cNvSpPr/>
          <p:nvPr/>
        </p:nvSpPr>
        <p:spPr>
          <a:xfrm>
            <a:off x="2584172" y="4797287"/>
            <a:ext cx="1815548" cy="1868556"/>
          </a:xfrm>
          <a:prstGeom prst="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endParaRPr lang="en-GB" sz="2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D20529-E21A-FE5C-9BE1-2D7349A8E01C}"/>
              </a:ext>
            </a:extLst>
          </p:cNvPr>
          <p:cNvSpPr txBox="1"/>
          <p:nvPr/>
        </p:nvSpPr>
        <p:spPr>
          <a:xfrm>
            <a:off x="2597427" y="5387873"/>
            <a:ext cx="18022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Long term editors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D0CEB553-1479-245A-84F5-8C4F8F24E7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9011" y="4887019"/>
            <a:ext cx="1320604" cy="1506123"/>
          </a:xfrm>
          <a:prstGeom prst="rect">
            <a:avLst/>
          </a:prstGeom>
          <a:noFill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4AF58ED-8AC3-09BA-DB14-05E8547A0245}"/>
              </a:ext>
            </a:extLst>
          </p:cNvPr>
          <p:cNvSpPr txBox="1"/>
          <p:nvPr/>
        </p:nvSpPr>
        <p:spPr>
          <a:xfrm>
            <a:off x="5248037" y="5872609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Giulia </a:t>
            </a:r>
            <a:r>
              <a:rPr lang="en-GB" dirty="0" err="1">
                <a:solidFill>
                  <a:srgbClr val="FFFF00"/>
                </a:solidFill>
              </a:rPr>
              <a:t>Vinicola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0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7C478-3ADB-646A-586F-FC9FC3CCD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8">
            <a:extLst>
              <a:ext uri="{FF2B5EF4-FFF2-40B4-BE49-F238E27FC236}">
                <a16:creationId xmlns:a16="http://schemas.microsoft.com/office/drawing/2014/main" id="{BC4D730A-858B-63BD-95AE-2989797C6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6" y="123622"/>
            <a:ext cx="10631557" cy="725489"/>
          </a:xfrm>
        </p:spPr>
        <p:txBody>
          <a:bodyPr/>
          <a:lstStyle/>
          <a:p>
            <a:pPr algn="r"/>
            <a:r>
              <a:rPr lang="en-GB"/>
              <a:t>Report of activities 2025-26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9BD595-CEAE-84F2-AA3B-1F78644208B4}"/>
              </a:ext>
            </a:extLst>
          </p:cNvPr>
          <p:cNvGrpSpPr/>
          <p:nvPr/>
        </p:nvGrpSpPr>
        <p:grpSpPr>
          <a:xfrm>
            <a:off x="6417560" y="2889956"/>
            <a:ext cx="5052197" cy="2543682"/>
            <a:chOff x="2007524" y="1902373"/>
            <a:chExt cx="8176951" cy="4116935"/>
          </a:xfrm>
        </p:grpSpPr>
        <p:pic>
          <p:nvPicPr>
            <p:cNvPr id="4" name="Picture 3" descr="Participants at CERN in Prevessin">
              <a:extLst>
                <a:ext uri="{FF2B5EF4-FFF2-40B4-BE49-F238E27FC236}">
                  <a16:creationId xmlns:a16="http://schemas.microsoft.com/office/drawing/2014/main" id="{02ECE1EF-27FE-C663-5B77-63AEC973C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007524" y="1902373"/>
              <a:ext cx="8176951" cy="4116935"/>
            </a:xfrm>
            <a:prstGeom prst="rect">
              <a:avLst/>
            </a:prstGeom>
            <a:noFill/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F363A30-08F8-1DC7-DC9D-E1A910173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6282" y="2037003"/>
              <a:ext cx="501681" cy="52955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8EE6E35-23D5-B9CD-F971-66E6034EC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70736" y="2037003"/>
              <a:ext cx="482600" cy="825500"/>
            </a:xfrm>
            <a:prstGeom prst="rect">
              <a:avLst/>
            </a:prstGeom>
          </p:spPr>
        </p:pic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581384F-7047-1B74-D2FE-CC81530D7B65}"/>
              </a:ext>
            </a:extLst>
          </p:cNvPr>
          <p:cNvSpPr/>
          <p:nvPr/>
        </p:nvSpPr>
        <p:spPr>
          <a:xfrm>
            <a:off x="658906" y="5553635"/>
            <a:ext cx="9291918" cy="914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A067D14-1A47-C10B-5EB0-56A8E1037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1" y="1142140"/>
            <a:ext cx="11063356" cy="55922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b="1" dirty="0"/>
              <a:t>Meetings</a:t>
            </a:r>
            <a:r>
              <a:rPr lang="en-GB" dirty="0"/>
              <a:t>: 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8 </a:t>
            </a:r>
            <a:r>
              <a:rPr lang="en-GB" dirty="0" err="1"/>
              <a:t>BoD</a:t>
            </a:r>
            <a:r>
              <a:rPr lang="en-GB" dirty="0"/>
              <a:t> meetings in 2025+ 1 with Stakeholders @IPAC25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5 </a:t>
            </a:r>
            <a:r>
              <a:rPr lang="en-GB" dirty="0" err="1"/>
              <a:t>BoD</a:t>
            </a:r>
            <a:r>
              <a:rPr lang="en-GB" dirty="0"/>
              <a:t> meetings (1 per month) in 2026</a:t>
            </a:r>
          </a:p>
          <a:p>
            <a:pPr lvl="2">
              <a:buFont typeface="Wingdings" pitchFamily="2" charset="2"/>
              <a:buChar char="§"/>
            </a:pPr>
            <a:r>
              <a:rPr lang="en-GB" dirty="0"/>
              <a:t>Notes from meetings available from </a:t>
            </a:r>
            <a:r>
              <a:rPr lang="en-GB" dirty="0">
                <a:hlinkClick r:id="rId5"/>
              </a:rPr>
              <a:t>www.jacow.org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914400" lvl="2" indent="0">
              <a:buNone/>
            </a:pP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JACoW Team Meeting 2025 </a:t>
            </a:r>
            <a:br>
              <a:rPr lang="en-GB" dirty="0"/>
            </a:br>
            <a:r>
              <a:rPr lang="en-GB" dirty="0"/>
              <a:t>CERN – Nov. 3 </a:t>
            </a:r>
            <a:r>
              <a:rPr lang="en-US" dirty="0"/>
              <a:t>– </a:t>
            </a:r>
            <a:r>
              <a:rPr lang="en-GB" dirty="0"/>
              <a:t>7, 2025 </a:t>
            </a:r>
            <a:br>
              <a:rPr lang="en-GB" dirty="0"/>
            </a:br>
            <a:r>
              <a:rPr lang="en-GB" dirty="0">
                <a:hlinkClick r:id="rId6"/>
              </a:rPr>
              <a:t>https://indico.jacow.org/event/104/</a:t>
            </a:r>
            <a:r>
              <a:rPr lang="en-GB" dirty="0"/>
              <a:t> 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Next JACoW Team Meeting, </a:t>
            </a:r>
            <a:r>
              <a:rPr lang="en-US" dirty="0"/>
              <a:t>Tsukuba, Japan </a:t>
            </a:r>
            <a:r>
              <a:rPr lang="en-GB" dirty="0"/>
              <a:t>–</a:t>
            </a:r>
            <a:r>
              <a:rPr lang="en-US" dirty="0"/>
              <a:t> Oct. 19 – 23, 2026</a:t>
            </a:r>
            <a:br>
              <a:rPr lang="en-US" b="1" dirty="0"/>
            </a:br>
            <a:r>
              <a:rPr lang="en-US" dirty="0">
                <a:hlinkClick r:id="rId7"/>
              </a:rPr>
              <a:t>https://indico.jacow.org/event/119/</a:t>
            </a:r>
            <a:r>
              <a:rPr lang="en-US" dirty="0"/>
              <a:t> 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439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8077E-D028-9E01-55B2-E56600D8F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DBF3BEC-4732-5E7E-6217-83ADA91F2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57" y="1230923"/>
            <a:ext cx="11393555" cy="485385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 place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conference series organised via Indico (since 2023)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Central Repository entirely on Indico (March 2025)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Mailing from CERN to private (</a:t>
            </a:r>
            <a:r>
              <a:rPr lang="en-GB" sz="2200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paying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) provider 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Brevo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(March 2025)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NEW</a:t>
            </a:r>
            <a:r>
              <a:rPr lang="en-GB" sz="2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	 </a:t>
            </a:r>
            <a:endParaRPr lang="en-GB" sz="2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Proceedings publishing/long term archive moved to </a:t>
            </a:r>
            <a:r>
              <a:rPr lang="en-GB" sz="2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Elettra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(Sept. 2025)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Proceedings Search Engine developed and released (Elettra)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hlinkClick r:id="rId3"/>
              </a:rPr>
              <a:t>www.jacow.org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00"/>
                </a:highlight>
              </a:rPr>
              <a:t> restyled (March 2026) with IT and conference guidance  in 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hlinkClick r:id="rId4"/>
              </a:rPr>
              <a:t>https://docs.jacow.org</a:t>
            </a:r>
            <a:endParaRPr lang="en-GB" sz="2200" dirty="0">
              <a:solidFill>
                <a:schemeClr val="tx2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New t</a:t>
            </a: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emplates issued for IPAC’26 (fixing bugs). New versions agreed to be issued </a:t>
            </a:r>
            <a:b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GB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only yearly and by Feb./Mar. before IPAC</a:t>
            </a:r>
          </a:p>
          <a:p>
            <a:pPr marL="1150938" indent="-1150938">
              <a:lnSpc>
                <a:spcPct val="100000"/>
              </a:lnSpc>
              <a:spcBef>
                <a:spcPts val="0"/>
              </a:spcBef>
              <a:buNone/>
            </a:pPr>
            <a:endParaRPr lang="en-GB" sz="2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1150938" indent="-1150938">
              <a:lnSpc>
                <a:spcPct val="100000"/>
              </a:lnSpc>
              <a:spcBef>
                <a:spcPts val="0"/>
              </a:spcBef>
              <a:buNone/>
            </a:pPr>
            <a:endParaRPr lang="en-GB" sz="2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2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457200" lvl="1" indent="0">
              <a:buNone/>
            </a:pPr>
            <a:endParaRPr lang="en-GB" sz="2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Title 18">
            <a:extLst>
              <a:ext uri="{FF2B5EF4-FFF2-40B4-BE49-F238E27FC236}">
                <a16:creationId xmlns:a16="http://schemas.microsoft.com/office/drawing/2014/main" id="{25D95E2F-2896-257A-A26F-B04C9470E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6" y="123622"/>
            <a:ext cx="10631557" cy="725489"/>
          </a:xfrm>
        </p:spPr>
        <p:txBody>
          <a:bodyPr/>
          <a:lstStyle/>
          <a:p>
            <a:pPr algn="r"/>
            <a:r>
              <a:rPr lang="en-GB" dirty="0"/>
              <a:t>Report of activities 2025-26</a:t>
            </a:r>
          </a:p>
        </p:txBody>
      </p:sp>
      <p:sp>
        <p:nvSpPr>
          <p:cNvPr id="3" name="Explosion 1 2">
            <a:extLst>
              <a:ext uri="{FF2B5EF4-FFF2-40B4-BE49-F238E27FC236}">
                <a16:creationId xmlns:a16="http://schemas.microsoft.com/office/drawing/2014/main" id="{4C51CA87-33F5-5302-E797-604543C1FAAF}"/>
              </a:ext>
            </a:extLst>
          </p:cNvPr>
          <p:cNvSpPr/>
          <p:nvPr/>
        </p:nvSpPr>
        <p:spPr>
          <a:xfrm>
            <a:off x="6491434" y="4373206"/>
            <a:ext cx="3399692" cy="1711570"/>
          </a:xfrm>
          <a:prstGeom prst="irregularSeal1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To be improved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CBD4FF-D8F3-92A2-6A03-3F251F70877B}"/>
              </a:ext>
            </a:extLst>
          </p:cNvPr>
          <p:cNvSpPr/>
          <p:nvPr/>
        </p:nvSpPr>
        <p:spPr>
          <a:xfrm>
            <a:off x="9891126" y="3832412"/>
            <a:ext cx="1821262" cy="54079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Give feedback</a:t>
            </a:r>
          </a:p>
        </p:txBody>
      </p:sp>
    </p:spTree>
    <p:extLst>
      <p:ext uri="{BB962C8B-B14F-4D97-AF65-F5344CB8AC3E}">
        <p14:creationId xmlns:p14="http://schemas.microsoft.com/office/powerpoint/2010/main" val="257152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08993-073E-6BE0-6DF2-BE6A0F149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Ongoing  </a:t>
            </a:r>
            <a:endParaRPr lang="en-GB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Privacy Policy with CERN legal service (still ongoing . . .)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FAQ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 in the wiki (</a:t>
            </a:r>
            <a:r>
              <a:rPr lang="en-GB" b="1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please fill free to contribute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JACoW dynamic mailing lists (with Brevo) = users to set preferences for conference announcement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Light Peer Review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module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GB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Planned  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sym typeface="Wingdings" pitchFamily="2" charset="2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Tool consolidation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Consolidation of templates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  <a:sym typeface="Wingdings" pitchFamily="2" charset="2"/>
              </a:rPr>
              <a:t>International collaboration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4" name="Title 18">
            <a:extLst>
              <a:ext uri="{FF2B5EF4-FFF2-40B4-BE49-F238E27FC236}">
                <a16:creationId xmlns:a16="http://schemas.microsoft.com/office/drawing/2014/main" id="{AD90A74E-545C-4DED-4E46-201A312E2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Report of activities 2025-26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643C3AE-2568-1B01-6562-5B298AE7CB2E}"/>
              </a:ext>
            </a:extLst>
          </p:cNvPr>
          <p:cNvSpPr/>
          <p:nvPr/>
        </p:nvSpPr>
        <p:spPr>
          <a:xfrm>
            <a:off x="6427694" y="3630706"/>
            <a:ext cx="5056094" cy="26759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What to do with affiliations ?</a:t>
            </a:r>
            <a:br>
              <a:rPr lang="en-GB" sz="3200" dirty="0"/>
            </a:br>
            <a:r>
              <a:rPr lang="en-GB" sz="3200" dirty="0"/>
              <a:t>ROR ?</a:t>
            </a:r>
          </a:p>
          <a:p>
            <a:pPr algn="ctr"/>
            <a:r>
              <a:rPr lang="en-GB" sz="3200" dirty="0" err="1"/>
              <a:t>OrcID</a:t>
            </a:r>
            <a:r>
              <a:rPr lang="en-GB" sz="3200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286525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2E8DAE2-2539-A4DF-CA6B-71117A42F5D6}"/>
              </a:ext>
            </a:extLst>
          </p:cNvPr>
          <p:cNvSpPr/>
          <p:nvPr/>
        </p:nvSpPr>
        <p:spPr>
          <a:xfrm>
            <a:off x="293914" y="4702630"/>
            <a:ext cx="5908923" cy="108770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E9AF6A-053A-ADE7-B2E1-B0245B1C4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1" y="153337"/>
            <a:ext cx="10597738" cy="725489"/>
          </a:xfrm>
        </p:spPr>
        <p:txBody>
          <a:bodyPr>
            <a:normAutofit/>
          </a:bodyPr>
          <a:lstStyle/>
          <a:p>
            <a:pPr algn="r"/>
            <a:r>
              <a:rPr lang="en-GB" sz="3600" dirty="0"/>
              <a:t>Associated costs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83AF03AF-679F-56BB-9800-D078FE09D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253" y="1189450"/>
            <a:ext cx="5515122" cy="5500722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AE01150D-BD9F-CD99-954F-1FDC8AD58061}"/>
              </a:ext>
            </a:extLst>
          </p:cNvPr>
          <p:cNvSpPr/>
          <p:nvPr/>
        </p:nvSpPr>
        <p:spPr>
          <a:xfrm>
            <a:off x="10471155" y="3695083"/>
            <a:ext cx="141595" cy="1099458"/>
          </a:xfrm>
          <a:custGeom>
            <a:avLst/>
            <a:gdLst>
              <a:gd name="csX0" fmla="*/ 87086 w 174253"/>
              <a:gd name="csY0" fmla="*/ 0 h 1132115"/>
              <a:gd name="csX1" fmla="*/ 32658 w 174253"/>
              <a:gd name="csY1" fmla="*/ 195943 h 1132115"/>
              <a:gd name="csX2" fmla="*/ 43543 w 174253"/>
              <a:gd name="csY2" fmla="*/ 250372 h 1132115"/>
              <a:gd name="csX3" fmla="*/ 97972 w 174253"/>
              <a:gd name="csY3" fmla="*/ 304800 h 1132115"/>
              <a:gd name="csX4" fmla="*/ 152400 w 174253"/>
              <a:gd name="csY4" fmla="*/ 337458 h 1132115"/>
              <a:gd name="csX5" fmla="*/ 163286 w 174253"/>
              <a:gd name="csY5" fmla="*/ 370115 h 1132115"/>
              <a:gd name="csX6" fmla="*/ 130629 w 174253"/>
              <a:gd name="csY6" fmla="*/ 468086 h 1132115"/>
              <a:gd name="csX7" fmla="*/ 87086 w 174253"/>
              <a:gd name="csY7" fmla="*/ 511629 h 1132115"/>
              <a:gd name="csX8" fmla="*/ 76200 w 174253"/>
              <a:gd name="csY8" fmla="*/ 544286 h 1132115"/>
              <a:gd name="csX9" fmla="*/ 54429 w 174253"/>
              <a:gd name="csY9" fmla="*/ 566058 h 1132115"/>
              <a:gd name="csX10" fmla="*/ 65315 w 174253"/>
              <a:gd name="csY10" fmla="*/ 696686 h 1132115"/>
              <a:gd name="csX11" fmla="*/ 87086 w 174253"/>
              <a:gd name="csY11" fmla="*/ 718458 h 1132115"/>
              <a:gd name="csX12" fmla="*/ 152400 w 174253"/>
              <a:gd name="csY12" fmla="*/ 762000 h 1132115"/>
              <a:gd name="csX13" fmla="*/ 163286 w 174253"/>
              <a:gd name="csY13" fmla="*/ 870858 h 1132115"/>
              <a:gd name="csX14" fmla="*/ 141515 w 174253"/>
              <a:gd name="csY14" fmla="*/ 903515 h 1132115"/>
              <a:gd name="csX15" fmla="*/ 119743 w 174253"/>
              <a:gd name="csY15" fmla="*/ 925286 h 1132115"/>
              <a:gd name="csX16" fmla="*/ 54429 w 174253"/>
              <a:gd name="csY16" fmla="*/ 968829 h 1132115"/>
              <a:gd name="csX17" fmla="*/ 32658 w 174253"/>
              <a:gd name="csY17" fmla="*/ 1001486 h 1132115"/>
              <a:gd name="csX18" fmla="*/ 10886 w 174253"/>
              <a:gd name="csY18" fmla="*/ 1023258 h 1132115"/>
              <a:gd name="csX19" fmla="*/ 0 w 174253"/>
              <a:gd name="csY19" fmla="*/ 1055915 h 1132115"/>
              <a:gd name="csX20" fmla="*/ 10886 w 174253"/>
              <a:gd name="csY20" fmla="*/ 1088572 h 1132115"/>
              <a:gd name="csX21" fmla="*/ 65315 w 174253"/>
              <a:gd name="csY21" fmla="*/ 1121229 h 1132115"/>
              <a:gd name="csX22" fmla="*/ 87086 w 174253"/>
              <a:gd name="csY22" fmla="*/ 1132115 h 1132115"/>
              <a:gd name="csX0" fmla="*/ 81165 w 168332"/>
              <a:gd name="csY0" fmla="*/ 0 h 1132115"/>
              <a:gd name="csX1" fmla="*/ 26737 w 168332"/>
              <a:gd name="csY1" fmla="*/ 195943 h 1132115"/>
              <a:gd name="csX2" fmla="*/ 37622 w 168332"/>
              <a:gd name="csY2" fmla="*/ 250372 h 1132115"/>
              <a:gd name="csX3" fmla="*/ 92051 w 168332"/>
              <a:gd name="csY3" fmla="*/ 304800 h 1132115"/>
              <a:gd name="csX4" fmla="*/ 146479 w 168332"/>
              <a:gd name="csY4" fmla="*/ 337458 h 1132115"/>
              <a:gd name="csX5" fmla="*/ 157365 w 168332"/>
              <a:gd name="csY5" fmla="*/ 370115 h 1132115"/>
              <a:gd name="csX6" fmla="*/ 124708 w 168332"/>
              <a:gd name="csY6" fmla="*/ 468086 h 1132115"/>
              <a:gd name="csX7" fmla="*/ 81165 w 168332"/>
              <a:gd name="csY7" fmla="*/ 511629 h 1132115"/>
              <a:gd name="csX8" fmla="*/ 70279 w 168332"/>
              <a:gd name="csY8" fmla="*/ 544286 h 1132115"/>
              <a:gd name="csX9" fmla="*/ 48508 w 168332"/>
              <a:gd name="csY9" fmla="*/ 566058 h 1132115"/>
              <a:gd name="csX10" fmla="*/ 59394 w 168332"/>
              <a:gd name="csY10" fmla="*/ 696686 h 1132115"/>
              <a:gd name="csX11" fmla="*/ 81165 w 168332"/>
              <a:gd name="csY11" fmla="*/ 718458 h 1132115"/>
              <a:gd name="csX12" fmla="*/ 146479 w 168332"/>
              <a:gd name="csY12" fmla="*/ 762000 h 1132115"/>
              <a:gd name="csX13" fmla="*/ 157365 w 168332"/>
              <a:gd name="csY13" fmla="*/ 870858 h 1132115"/>
              <a:gd name="csX14" fmla="*/ 135594 w 168332"/>
              <a:gd name="csY14" fmla="*/ 903515 h 1132115"/>
              <a:gd name="csX15" fmla="*/ 113822 w 168332"/>
              <a:gd name="csY15" fmla="*/ 925286 h 1132115"/>
              <a:gd name="csX16" fmla="*/ 48508 w 168332"/>
              <a:gd name="csY16" fmla="*/ 968829 h 1132115"/>
              <a:gd name="csX17" fmla="*/ 26737 w 168332"/>
              <a:gd name="csY17" fmla="*/ 1001486 h 1132115"/>
              <a:gd name="csX18" fmla="*/ 4965 w 168332"/>
              <a:gd name="csY18" fmla="*/ 1023258 h 1132115"/>
              <a:gd name="csX19" fmla="*/ 4965 w 168332"/>
              <a:gd name="csY19" fmla="*/ 1088572 h 1132115"/>
              <a:gd name="csX20" fmla="*/ 59394 w 168332"/>
              <a:gd name="csY20" fmla="*/ 1121229 h 1132115"/>
              <a:gd name="csX21" fmla="*/ 81165 w 168332"/>
              <a:gd name="csY21" fmla="*/ 1132115 h 1132115"/>
              <a:gd name="csX0" fmla="*/ 77099 w 164266"/>
              <a:gd name="csY0" fmla="*/ 0 h 1132115"/>
              <a:gd name="csX1" fmla="*/ 22671 w 164266"/>
              <a:gd name="csY1" fmla="*/ 195943 h 1132115"/>
              <a:gd name="csX2" fmla="*/ 33556 w 164266"/>
              <a:gd name="csY2" fmla="*/ 250372 h 1132115"/>
              <a:gd name="csX3" fmla="*/ 87985 w 164266"/>
              <a:gd name="csY3" fmla="*/ 304800 h 1132115"/>
              <a:gd name="csX4" fmla="*/ 142413 w 164266"/>
              <a:gd name="csY4" fmla="*/ 337458 h 1132115"/>
              <a:gd name="csX5" fmla="*/ 153299 w 164266"/>
              <a:gd name="csY5" fmla="*/ 370115 h 1132115"/>
              <a:gd name="csX6" fmla="*/ 120642 w 164266"/>
              <a:gd name="csY6" fmla="*/ 468086 h 1132115"/>
              <a:gd name="csX7" fmla="*/ 77099 w 164266"/>
              <a:gd name="csY7" fmla="*/ 511629 h 1132115"/>
              <a:gd name="csX8" fmla="*/ 66213 w 164266"/>
              <a:gd name="csY8" fmla="*/ 544286 h 1132115"/>
              <a:gd name="csX9" fmla="*/ 44442 w 164266"/>
              <a:gd name="csY9" fmla="*/ 566058 h 1132115"/>
              <a:gd name="csX10" fmla="*/ 55328 w 164266"/>
              <a:gd name="csY10" fmla="*/ 696686 h 1132115"/>
              <a:gd name="csX11" fmla="*/ 77099 w 164266"/>
              <a:gd name="csY11" fmla="*/ 718458 h 1132115"/>
              <a:gd name="csX12" fmla="*/ 142413 w 164266"/>
              <a:gd name="csY12" fmla="*/ 762000 h 1132115"/>
              <a:gd name="csX13" fmla="*/ 153299 w 164266"/>
              <a:gd name="csY13" fmla="*/ 870858 h 1132115"/>
              <a:gd name="csX14" fmla="*/ 131528 w 164266"/>
              <a:gd name="csY14" fmla="*/ 903515 h 1132115"/>
              <a:gd name="csX15" fmla="*/ 109756 w 164266"/>
              <a:gd name="csY15" fmla="*/ 925286 h 1132115"/>
              <a:gd name="csX16" fmla="*/ 44442 w 164266"/>
              <a:gd name="csY16" fmla="*/ 968829 h 1132115"/>
              <a:gd name="csX17" fmla="*/ 22671 w 164266"/>
              <a:gd name="csY17" fmla="*/ 1001486 h 1132115"/>
              <a:gd name="csX18" fmla="*/ 899 w 164266"/>
              <a:gd name="csY18" fmla="*/ 1023258 h 1132115"/>
              <a:gd name="csX19" fmla="*/ 55328 w 164266"/>
              <a:gd name="csY19" fmla="*/ 1121229 h 1132115"/>
              <a:gd name="csX20" fmla="*/ 77099 w 164266"/>
              <a:gd name="csY20" fmla="*/ 1132115 h 1132115"/>
              <a:gd name="csX0" fmla="*/ 77099 w 164266"/>
              <a:gd name="csY0" fmla="*/ 0 h 1121229"/>
              <a:gd name="csX1" fmla="*/ 22671 w 164266"/>
              <a:gd name="csY1" fmla="*/ 195943 h 1121229"/>
              <a:gd name="csX2" fmla="*/ 33556 w 164266"/>
              <a:gd name="csY2" fmla="*/ 250372 h 1121229"/>
              <a:gd name="csX3" fmla="*/ 87985 w 164266"/>
              <a:gd name="csY3" fmla="*/ 304800 h 1121229"/>
              <a:gd name="csX4" fmla="*/ 142413 w 164266"/>
              <a:gd name="csY4" fmla="*/ 337458 h 1121229"/>
              <a:gd name="csX5" fmla="*/ 153299 w 164266"/>
              <a:gd name="csY5" fmla="*/ 370115 h 1121229"/>
              <a:gd name="csX6" fmla="*/ 120642 w 164266"/>
              <a:gd name="csY6" fmla="*/ 468086 h 1121229"/>
              <a:gd name="csX7" fmla="*/ 77099 w 164266"/>
              <a:gd name="csY7" fmla="*/ 511629 h 1121229"/>
              <a:gd name="csX8" fmla="*/ 66213 w 164266"/>
              <a:gd name="csY8" fmla="*/ 544286 h 1121229"/>
              <a:gd name="csX9" fmla="*/ 44442 w 164266"/>
              <a:gd name="csY9" fmla="*/ 566058 h 1121229"/>
              <a:gd name="csX10" fmla="*/ 55328 w 164266"/>
              <a:gd name="csY10" fmla="*/ 696686 h 1121229"/>
              <a:gd name="csX11" fmla="*/ 77099 w 164266"/>
              <a:gd name="csY11" fmla="*/ 718458 h 1121229"/>
              <a:gd name="csX12" fmla="*/ 142413 w 164266"/>
              <a:gd name="csY12" fmla="*/ 762000 h 1121229"/>
              <a:gd name="csX13" fmla="*/ 153299 w 164266"/>
              <a:gd name="csY13" fmla="*/ 870858 h 1121229"/>
              <a:gd name="csX14" fmla="*/ 131528 w 164266"/>
              <a:gd name="csY14" fmla="*/ 903515 h 1121229"/>
              <a:gd name="csX15" fmla="*/ 109756 w 164266"/>
              <a:gd name="csY15" fmla="*/ 925286 h 1121229"/>
              <a:gd name="csX16" fmla="*/ 44442 w 164266"/>
              <a:gd name="csY16" fmla="*/ 968829 h 1121229"/>
              <a:gd name="csX17" fmla="*/ 22671 w 164266"/>
              <a:gd name="csY17" fmla="*/ 1001486 h 1121229"/>
              <a:gd name="csX18" fmla="*/ 899 w 164266"/>
              <a:gd name="csY18" fmla="*/ 1023258 h 1121229"/>
              <a:gd name="csX19" fmla="*/ 55328 w 164266"/>
              <a:gd name="csY19" fmla="*/ 1121229 h 1121229"/>
              <a:gd name="csX0" fmla="*/ 77099 w 164266"/>
              <a:gd name="csY0" fmla="*/ 0 h 1023258"/>
              <a:gd name="csX1" fmla="*/ 22671 w 164266"/>
              <a:gd name="csY1" fmla="*/ 195943 h 1023258"/>
              <a:gd name="csX2" fmla="*/ 33556 w 164266"/>
              <a:gd name="csY2" fmla="*/ 250372 h 1023258"/>
              <a:gd name="csX3" fmla="*/ 87985 w 164266"/>
              <a:gd name="csY3" fmla="*/ 304800 h 1023258"/>
              <a:gd name="csX4" fmla="*/ 142413 w 164266"/>
              <a:gd name="csY4" fmla="*/ 337458 h 1023258"/>
              <a:gd name="csX5" fmla="*/ 153299 w 164266"/>
              <a:gd name="csY5" fmla="*/ 370115 h 1023258"/>
              <a:gd name="csX6" fmla="*/ 120642 w 164266"/>
              <a:gd name="csY6" fmla="*/ 468086 h 1023258"/>
              <a:gd name="csX7" fmla="*/ 77099 w 164266"/>
              <a:gd name="csY7" fmla="*/ 511629 h 1023258"/>
              <a:gd name="csX8" fmla="*/ 66213 w 164266"/>
              <a:gd name="csY8" fmla="*/ 544286 h 1023258"/>
              <a:gd name="csX9" fmla="*/ 44442 w 164266"/>
              <a:gd name="csY9" fmla="*/ 566058 h 1023258"/>
              <a:gd name="csX10" fmla="*/ 55328 w 164266"/>
              <a:gd name="csY10" fmla="*/ 696686 h 1023258"/>
              <a:gd name="csX11" fmla="*/ 77099 w 164266"/>
              <a:gd name="csY11" fmla="*/ 718458 h 1023258"/>
              <a:gd name="csX12" fmla="*/ 142413 w 164266"/>
              <a:gd name="csY12" fmla="*/ 762000 h 1023258"/>
              <a:gd name="csX13" fmla="*/ 153299 w 164266"/>
              <a:gd name="csY13" fmla="*/ 870858 h 1023258"/>
              <a:gd name="csX14" fmla="*/ 131528 w 164266"/>
              <a:gd name="csY14" fmla="*/ 903515 h 1023258"/>
              <a:gd name="csX15" fmla="*/ 109756 w 164266"/>
              <a:gd name="csY15" fmla="*/ 925286 h 1023258"/>
              <a:gd name="csX16" fmla="*/ 44442 w 164266"/>
              <a:gd name="csY16" fmla="*/ 968829 h 1023258"/>
              <a:gd name="csX17" fmla="*/ 22671 w 164266"/>
              <a:gd name="csY17" fmla="*/ 1001486 h 1023258"/>
              <a:gd name="csX18" fmla="*/ 899 w 164266"/>
              <a:gd name="csY18" fmla="*/ 1023258 h 1023258"/>
              <a:gd name="csX0" fmla="*/ 54526 w 141693"/>
              <a:gd name="csY0" fmla="*/ 0 h 1099458"/>
              <a:gd name="csX1" fmla="*/ 98 w 141693"/>
              <a:gd name="csY1" fmla="*/ 195943 h 1099458"/>
              <a:gd name="csX2" fmla="*/ 10983 w 141693"/>
              <a:gd name="csY2" fmla="*/ 250372 h 1099458"/>
              <a:gd name="csX3" fmla="*/ 65412 w 141693"/>
              <a:gd name="csY3" fmla="*/ 304800 h 1099458"/>
              <a:gd name="csX4" fmla="*/ 119840 w 141693"/>
              <a:gd name="csY4" fmla="*/ 337458 h 1099458"/>
              <a:gd name="csX5" fmla="*/ 130726 w 141693"/>
              <a:gd name="csY5" fmla="*/ 370115 h 1099458"/>
              <a:gd name="csX6" fmla="*/ 98069 w 141693"/>
              <a:gd name="csY6" fmla="*/ 468086 h 1099458"/>
              <a:gd name="csX7" fmla="*/ 54526 w 141693"/>
              <a:gd name="csY7" fmla="*/ 511629 h 1099458"/>
              <a:gd name="csX8" fmla="*/ 43640 w 141693"/>
              <a:gd name="csY8" fmla="*/ 544286 h 1099458"/>
              <a:gd name="csX9" fmla="*/ 21869 w 141693"/>
              <a:gd name="csY9" fmla="*/ 566058 h 1099458"/>
              <a:gd name="csX10" fmla="*/ 32755 w 141693"/>
              <a:gd name="csY10" fmla="*/ 696686 h 1099458"/>
              <a:gd name="csX11" fmla="*/ 54526 w 141693"/>
              <a:gd name="csY11" fmla="*/ 718458 h 1099458"/>
              <a:gd name="csX12" fmla="*/ 119840 w 141693"/>
              <a:gd name="csY12" fmla="*/ 762000 h 1099458"/>
              <a:gd name="csX13" fmla="*/ 130726 w 141693"/>
              <a:gd name="csY13" fmla="*/ 870858 h 1099458"/>
              <a:gd name="csX14" fmla="*/ 108955 w 141693"/>
              <a:gd name="csY14" fmla="*/ 903515 h 1099458"/>
              <a:gd name="csX15" fmla="*/ 87183 w 141693"/>
              <a:gd name="csY15" fmla="*/ 925286 h 1099458"/>
              <a:gd name="csX16" fmla="*/ 21869 w 141693"/>
              <a:gd name="csY16" fmla="*/ 968829 h 1099458"/>
              <a:gd name="csX17" fmla="*/ 98 w 141693"/>
              <a:gd name="csY17" fmla="*/ 1001486 h 1099458"/>
              <a:gd name="csX18" fmla="*/ 14612 w 141693"/>
              <a:gd name="csY18" fmla="*/ 1099458 h 1099458"/>
              <a:gd name="csX0" fmla="*/ 54428 w 141595"/>
              <a:gd name="csY0" fmla="*/ 0 h 1099458"/>
              <a:gd name="csX1" fmla="*/ 0 w 141595"/>
              <a:gd name="csY1" fmla="*/ 195943 h 1099458"/>
              <a:gd name="csX2" fmla="*/ 10885 w 141595"/>
              <a:gd name="csY2" fmla="*/ 250372 h 1099458"/>
              <a:gd name="csX3" fmla="*/ 65314 w 141595"/>
              <a:gd name="csY3" fmla="*/ 304800 h 1099458"/>
              <a:gd name="csX4" fmla="*/ 119742 w 141595"/>
              <a:gd name="csY4" fmla="*/ 337458 h 1099458"/>
              <a:gd name="csX5" fmla="*/ 130628 w 141595"/>
              <a:gd name="csY5" fmla="*/ 370115 h 1099458"/>
              <a:gd name="csX6" fmla="*/ 97971 w 141595"/>
              <a:gd name="csY6" fmla="*/ 468086 h 1099458"/>
              <a:gd name="csX7" fmla="*/ 54428 w 141595"/>
              <a:gd name="csY7" fmla="*/ 511629 h 1099458"/>
              <a:gd name="csX8" fmla="*/ 43542 w 141595"/>
              <a:gd name="csY8" fmla="*/ 544286 h 1099458"/>
              <a:gd name="csX9" fmla="*/ 21771 w 141595"/>
              <a:gd name="csY9" fmla="*/ 566058 h 1099458"/>
              <a:gd name="csX10" fmla="*/ 32657 w 141595"/>
              <a:gd name="csY10" fmla="*/ 696686 h 1099458"/>
              <a:gd name="csX11" fmla="*/ 54428 w 141595"/>
              <a:gd name="csY11" fmla="*/ 718458 h 1099458"/>
              <a:gd name="csX12" fmla="*/ 119742 w 141595"/>
              <a:gd name="csY12" fmla="*/ 762000 h 1099458"/>
              <a:gd name="csX13" fmla="*/ 130628 w 141595"/>
              <a:gd name="csY13" fmla="*/ 870858 h 1099458"/>
              <a:gd name="csX14" fmla="*/ 108857 w 141595"/>
              <a:gd name="csY14" fmla="*/ 903515 h 1099458"/>
              <a:gd name="csX15" fmla="*/ 87085 w 141595"/>
              <a:gd name="csY15" fmla="*/ 925286 h 1099458"/>
              <a:gd name="csX16" fmla="*/ 21771 w 141595"/>
              <a:gd name="csY16" fmla="*/ 968829 h 1099458"/>
              <a:gd name="csX17" fmla="*/ 10886 w 141595"/>
              <a:gd name="csY17" fmla="*/ 1063172 h 1099458"/>
              <a:gd name="csX18" fmla="*/ 14514 w 141595"/>
              <a:gd name="csY18" fmla="*/ 1099458 h 10994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141595" h="1099458">
                <a:moveTo>
                  <a:pt x="54428" y="0"/>
                </a:moveTo>
                <a:cubicBezTo>
                  <a:pt x="3905" y="151568"/>
                  <a:pt x="18430" y="85355"/>
                  <a:pt x="0" y="195943"/>
                </a:cubicBezTo>
                <a:cubicBezTo>
                  <a:pt x="3628" y="214086"/>
                  <a:pt x="4388" y="233048"/>
                  <a:pt x="10885" y="250372"/>
                </a:cubicBezTo>
                <a:cubicBezTo>
                  <a:pt x="24881" y="287694"/>
                  <a:pt x="36804" y="281992"/>
                  <a:pt x="65314" y="304800"/>
                </a:cubicBezTo>
                <a:cubicBezTo>
                  <a:pt x="108008" y="338956"/>
                  <a:pt x="63027" y="318552"/>
                  <a:pt x="119742" y="337458"/>
                </a:cubicBezTo>
                <a:cubicBezTo>
                  <a:pt x="123371" y="348344"/>
                  <a:pt x="130628" y="358640"/>
                  <a:pt x="130628" y="370115"/>
                </a:cubicBezTo>
                <a:cubicBezTo>
                  <a:pt x="130628" y="413995"/>
                  <a:pt x="124257" y="437418"/>
                  <a:pt x="97971" y="468086"/>
                </a:cubicBezTo>
                <a:cubicBezTo>
                  <a:pt x="84613" y="483671"/>
                  <a:pt x="54428" y="511629"/>
                  <a:pt x="54428" y="511629"/>
                </a:cubicBezTo>
                <a:cubicBezTo>
                  <a:pt x="50799" y="522515"/>
                  <a:pt x="49446" y="534447"/>
                  <a:pt x="43542" y="544286"/>
                </a:cubicBezTo>
                <a:cubicBezTo>
                  <a:pt x="38262" y="553087"/>
                  <a:pt x="22502" y="555821"/>
                  <a:pt x="21771" y="566058"/>
                </a:cubicBezTo>
                <a:cubicBezTo>
                  <a:pt x="18658" y="609641"/>
                  <a:pt x="23502" y="653962"/>
                  <a:pt x="32657" y="696686"/>
                </a:cubicBezTo>
                <a:cubicBezTo>
                  <a:pt x="34807" y="706721"/>
                  <a:pt x="46217" y="712300"/>
                  <a:pt x="54428" y="718458"/>
                </a:cubicBezTo>
                <a:cubicBezTo>
                  <a:pt x="75361" y="734157"/>
                  <a:pt x="119742" y="762000"/>
                  <a:pt x="119742" y="762000"/>
                </a:cubicBezTo>
                <a:cubicBezTo>
                  <a:pt x="138359" y="817851"/>
                  <a:pt x="152221" y="820474"/>
                  <a:pt x="130628" y="870858"/>
                </a:cubicBezTo>
                <a:cubicBezTo>
                  <a:pt x="125474" y="882883"/>
                  <a:pt x="117030" y="893299"/>
                  <a:pt x="108857" y="903515"/>
                </a:cubicBezTo>
                <a:cubicBezTo>
                  <a:pt x="102446" y="911529"/>
                  <a:pt x="95296" y="919128"/>
                  <a:pt x="87085" y="925286"/>
                </a:cubicBezTo>
                <a:cubicBezTo>
                  <a:pt x="66152" y="940985"/>
                  <a:pt x="34471" y="945848"/>
                  <a:pt x="21771" y="968829"/>
                </a:cubicBezTo>
                <a:cubicBezTo>
                  <a:pt x="9071" y="991810"/>
                  <a:pt x="12095" y="1041401"/>
                  <a:pt x="10886" y="1063172"/>
                </a:cubicBezTo>
                <a:cubicBezTo>
                  <a:pt x="9677" y="1084943"/>
                  <a:pt x="9071" y="1079501"/>
                  <a:pt x="14514" y="1099458"/>
                </a:cubicBezTo>
              </a:path>
            </a:pathLst>
          </a:custGeom>
          <a:noFill/>
          <a:effectLst>
            <a:glow rad="2286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7101C-FE49-C94C-CC16-97AE21A1A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88" y="1386099"/>
            <a:ext cx="3637692" cy="2054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00B10D5-C655-6E85-3DA8-8EC44EBC6CCE}"/>
              </a:ext>
            </a:extLst>
          </p:cNvPr>
          <p:cNvCxnSpPr/>
          <p:nvPr/>
        </p:nvCxnSpPr>
        <p:spPr>
          <a:xfrm>
            <a:off x="5250730" y="5825766"/>
            <a:ext cx="95210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21B12D6-65BF-EA95-FE75-6AAEEA1A3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66836"/>
              </p:ext>
            </p:extLst>
          </p:nvPr>
        </p:nvGraphicFramePr>
        <p:xfrm>
          <a:off x="398624" y="3984486"/>
          <a:ext cx="5699569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7512">
                  <a:extLst>
                    <a:ext uri="{9D8B030D-6E8A-4147-A177-3AD203B41FA5}">
                      <a16:colId xmlns:a16="http://schemas.microsoft.com/office/drawing/2014/main" val="969335720"/>
                    </a:ext>
                  </a:extLst>
                </a:gridCol>
                <a:gridCol w="235670">
                  <a:extLst>
                    <a:ext uri="{9D8B030D-6E8A-4147-A177-3AD203B41FA5}">
                      <a16:colId xmlns:a16="http://schemas.microsoft.com/office/drawing/2014/main" val="1281068829"/>
                    </a:ext>
                  </a:extLst>
                </a:gridCol>
                <a:gridCol w="1266447">
                  <a:extLst>
                    <a:ext uri="{9D8B030D-6E8A-4147-A177-3AD203B41FA5}">
                      <a16:colId xmlns:a16="http://schemas.microsoft.com/office/drawing/2014/main" val="249147747"/>
                    </a:ext>
                  </a:extLst>
                </a:gridCol>
                <a:gridCol w="749940">
                  <a:extLst>
                    <a:ext uri="{9D8B030D-6E8A-4147-A177-3AD203B41FA5}">
                      <a16:colId xmlns:a16="http://schemas.microsoft.com/office/drawing/2014/main" val="162899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GB" dirty="0"/>
                        <a:t>CAT maintenance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–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/>
                        <a:t>7500 €</a:t>
                      </a: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3677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GB" dirty="0"/>
                        <a:t>Pitstop (PDF) licence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–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1000</a:t>
                      </a:r>
                      <a:r>
                        <a:rPr lang="en-GB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en-GB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€</a:t>
                      </a:r>
                      <a:endPara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5205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GB" dirty="0"/>
                        <a:t>BREVO mailing server 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–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444 CAD ≅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/>
                        <a:t>285</a:t>
                      </a:r>
                      <a:r>
                        <a:rPr lang="en-GB" dirty="0"/>
                        <a:t> </a:t>
                      </a:r>
                      <a:r>
                        <a:rPr lang="en-GB" b="1" dirty="0"/>
                        <a:t>€</a:t>
                      </a: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5944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GB" dirty="0"/>
                        <a:t>ISBN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–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≅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/>
                        <a:t>30</a:t>
                      </a:r>
                      <a:r>
                        <a:rPr lang="en-GB" dirty="0"/>
                        <a:t> </a:t>
                      </a:r>
                      <a:r>
                        <a:rPr lang="en-GB" b="1" dirty="0"/>
                        <a:t>€</a:t>
                      </a: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2944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GB" dirty="0" err="1"/>
                        <a:t>CatScan</a:t>
                      </a:r>
                      <a:r>
                        <a:rPr lang="en-GB" dirty="0"/>
                        <a:t> &amp; </a:t>
                      </a:r>
                      <a:r>
                        <a:rPr lang="en-GB" dirty="0" err="1"/>
                        <a:t>RefSearch</a:t>
                      </a:r>
                      <a:r>
                        <a:rPr lang="en-GB" dirty="0"/>
                        <a:t> platform 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–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1200 USD ≅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/>
                        <a:t>1032</a:t>
                      </a:r>
                      <a:r>
                        <a:rPr lang="en-GB" dirty="0"/>
                        <a:t> </a:t>
                      </a:r>
                      <a:r>
                        <a:rPr lang="en-GB" b="1" dirty="0"/>
                        <a:t>€</a:t>
                      </a: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77783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≅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9850</a:t>
                      </a:r>
                      <a:r>
                        <a:rPr lang="en-GB" dirty="0"/>
                        <a:t> </a:t>
                      </a:r>
                      <a:r>
                        <a:rPr lang="en-GB" b="1" dirty="0"/>
                        <a:t>€</a:t>
                      </a:r>
                      <a:endParaRPr lang="en-GB" dirty="0"/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684984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EB175-C9FA-4489-3C12-5C3585D8E7BB}"/>
              </a:ext>
            </a:extLst>
          </p:cNvPr>
          <p:cNvCxnSpPr>
            <a:stCxn id="51" idx="1"/>
          </p:cNvCxnSpPr>
          <p:nvPr/>
        </p:nvCxnSpPr>
        <p:spPr>
          <a:xfrm flipH="1">
            <a:off x="5334000" y="3939811"/>
            <a:ext cx="944253" cy="76282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93BEACC-1A97-9C7F-F50F-15291BF31D16}"/>
              </a:ext>
            </a:extLst>
          </p:cNvPr>
          <p:cNvSpPr/>
          <p:nvPr/>
        </p:nvSpPr>
        <p:spPr>
          <a:xfrm>
            <a:off x="4660488" y="2852103"/>
            <a:ext cx="1347024" cy="101268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Working to reduce or suppress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38C829-74F7-883B-9890-F1CBE0A3DA92}"/>
              </a:ext>
            </a:extLst>
          </p:cNvPr>
          <p:cNvCxnSpPr>
            <a:cxnSpLocks/>
          </p:cNvCxnSpPr>
          <p:nvPr/>
        </p:nvCxnSpPr>
        <p:spPr>
          <a:xfrm flipH="1">
            <a:off x="5348614" y="5442007"/>
            <a:ext cx="854223" cy="36271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83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B75CE-CFEB-B4AE-31DA-793CC32A3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 &amp; 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F1EF-D1BE-A72A-DCA0-71B3A3B6D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758" y="1096615"/>
            <a:ext cx="11546780" cy="49508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000" b="1" dirty="0">
                <a:solidFill>
                  <a:srgbClr val="0066FF"/>
                </a:solidFill>
              </a:rPr>
              <a:t>IPAC  </a:t>
            </a:r>
          </a:p>
          <a:p>
            <a:r>
              <a:rPr lang="en-GB" dirty="0"/>
              <a:t>Editor-in-Chief elected by OC + JACoW ? </a:t>
            </a:r>
          </a:p>
          <a:p>
            <a:pPr lvl="1"/>
            <a:r>
              <a:rPr lang="en-GB" dirty="0"/>
              <a:t>Experience could be gained at smaller conferences ? Involve LINAC, IBIC, HB ?</a:t>
            </a:r>
          </a:p>
          <a:p>
            <a:r>
              <a:rPr lang="en-GB" dirty="0"/>
              <a:t>Editor-in-Chief staying on with conference series for &gt; 1 cycle ?</a:t>
            </a:r>
          </a:p>
          <a:p>
            <a:pPr lvl="1"/>
            <a:r>
              <a:rPr lang="en-GB" dirty="0"/>
              <a:t>To ensure fixing problems or adding new features developed for the conference</a:t>
            </a:r>
          </a:p>
          <a:p>
            <a:pPr lvl="1"/>
            <a:r>
              <a:rPr lang="en-GB" dirty="0"/>
              <a:t>Should happen also with smaller conferences</a:t>
            </a:r>
          </a:p>
          <a:p>
            <a:pPr marL="0" indent="0">
              <a:buNone/>
            </a:pPr>
            <a:r>
              <a:rPr lang="en-GB" sz="4000" b="1" dirty="0">
                <a:solidFill>
                  <a:srgbClr val="0066FF"/>
                </a:solidFill>
              </a:rPr>
              <a:t>JACoW</a:t>
            </a:r>
            <a:endParaRPr lang="en-GB" sz="4000" dirty="0"/>
          </a:p>
          <a:p>
            <a:r>
              <a:rPr lang="en-GB" sz="2700" dirty="0"/>
              <a:t>Scientific Secretary of IPAC-N staying with JACoW as coordinator for IPAC-(N+1) ?</a:t>
            </a:r>
          </a:p>
          <a:p>
            <a:pPr lvl="1"/>
            <a:r>
              <a:rPr lang="en-GB" dirty="0"/>
              <a:t>Proposed at IPAC-CC, return at JTM’26 in Japan (hosted by IPAC’28)</a:t>
            </a:r>
          </a:p>
          <a:p>
            <a:r>
              <a:rPr lang="en-GB" dirty="0">
                <a:highlight>
                  <a:srgbClr val="FFFF00"/>
                </a:highlight>
              </a:rPr>
              <a:t>Editors, EiC, IT, … from conferences contributing in JACoW in any capacity</a:t>
            </a:r>
          </a:p>
          <a:p>
            <a:r>
              <a:rPr lang="en-GB" dirty="0">
                <a:highlight>
                  <a:srgbClr val="FFFF00"/>
                </a:highlight>
              </a:rPr>
              <a:t>Indico support at CERN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40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56190-6841-1EA7-B500-4F518AEE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A921C-B31C-2823-D854-FD4551675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33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58F3C-F8EC-8E8A-9B8E-4C4095EB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5934E810-1389-5D34-7076-AD458264E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7" y="123622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JACoW Board of Directors</a:t>
            </a:r>
          </a:p>
        </p:txBody>
      </p:sp>
      <p:pic>
        <p:nvPicPr>
          <p:cNvPr id="1036" name="Picture 12" descr="Volker SCHAA | Senior Scientific Advisor | GSI Helmholtz ...">
            <a:extLst>
              <a:ext uri="{FF2B5EF4-FFF2-40B4-BE49-F238E27FC236}">
                <a16:creationId xmlns:a16="http://schemas.microsoft.com/office/drawing/2014/main" id="{20F8691F-1B26-F266-973C-C5FC73D34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595" y="4529070"/>
            <a:ext cx="1350246" cy="135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Jana Thomson - Physics Conference Organizer and JACoW ...">
            <a:extLst>
              <a:ext uri="{FF2B5EF4-FFF2-40B4-BE49-F238E27FC236}">
                <a16:creationId xmlns:a16="http://schemas.microsoft.com/office/drawing/2014/main" id="{D25036C2-ACF0-E2F3-3F36-3EA54D7359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9693" y="1340950"/>
            <a:ext cx="1449101" cy="132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A25B871-8002-86E1-0ACE-EA44C7CD17F9}"/>
              </a:ext>
            </a:extLst>
          </p:cNvPr>
          <p:cNvSpPr txBox="1"/>
          <p:nvPr/>
        </p:nvSpPr>
        <p:spPr>
          <a:xfrm>
            <a:off x="846595" y="5879316"/>
            <a:ext cx="13502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Volker Schaa GSI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0B87C0-B6B3-0C79-C9BC-19CF5831362A}"/>
              </a:ext>
            </a:extLst>
          </p:cNvPr>
          <p:cNvSpPr txBox="1"/>
          <p:nvPr/>
        </p:nvSpPr>
        <p:spPr>
          <a:xfrm>
            <a:off x="2852430" y="5879313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Johan Olander</a:t>
            </a:r>
            <a:br>
              <a:rPr lang="en-GB" sz="1400" dirty="0"/>
            </a:br>
            <a:r>
              <a:rPr lang="en-GB" sz="1400" dirty="0"/>
              <a:t>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37335C-EB75-9963-8E28-D11EDBFA87D7}"/>
              </a:ext>
            </a:extLst>
          </p:cNvPr>
          <p:cNvSpPr txBox="1"/>
          <p:nvPr/>
        </p:nvSpPr>
        <p:spPr>
          <a:xfrm>
            <a:off x="3904807" y="2687678"/>
            <a:ext cx="1436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Jana Thomson</a:t>
            </a:r>
            <a:br>
              <a:rPr lang="en-GB" sz="1400" dirty="0"/>
            </a:br>
            <a:r>
              <a:rPr lang="en-GB" sz="1400" dirty="0"/>
              <a:t>TRIUMF</a:t>
            </a:r>
          </a:p>
        </p:txBody>
      </p:sp>
      <p:pic>
        <p:nvPicPr>
          <p:cNvPr id="1044" name="Picture 20" descr="JACoW / JTM2021 / Poster Session">
            <a:extLst>
              <a:ext uri="{FF2B5EF4-FFF2-40B4-BE49-F238E27FC236}">
                <a16:creationId xmlns:a16="http://schemas.microsoft.com/office/drawing/2014/main" id="{461F06D6-2BFF-DCCE-4E4B-5DB440E4F7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557" y="4387819"/>
            <a:ext cx="1371547" cy="14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ED53C58-FD0C-E667-D421-D8C4F8A8604A}"/>
              </a:ext>
            </a:extLst>
          </p:cNvPr>
          <p:cNvSpPr txBox="1"/>
          <p:nvPr/>
        </p:nvSpPr>
        <p:spPr>
          <a:xfrm>
            <a:off x="4866241" y="5882410"/>
            <a:ext cx="14368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 err="1"/>
              <a:t>Thakonwat</a:t>
            </a:r>
            <a:r>
              <a:rPr lang="en-GB" sz="1400"/>
              <a:t> </a:t>
            </a:r>
            <a:r>
              <a:rPr lang="en-GB" sz="1400" err="1"/>
              <a:t>Chanwattana</a:t>
            </a:r>
            <a:endParaRPr lang="en-GB" sz="1400"/>
          </a:p>
          <a:p>
            <a:pPr algn="ctr"/>
            <a:r>
              <a:rPr lang="en-GB" sz="1400"/>
              <a:t>SLRI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6B29982-4C4F-FAB1-9B9F-B305C14943CA}"/>
              </a:ext>
            </a:extLst>
          </p:cNvPr>
          <p:cNvSpPr/>
          <p:nvPr/>
        </p:nvSpPr>
        <p:spPr>
          <a:xfrm>
            <a:off x="487759" y="3601000"/>
            <a:ext cx="6104015" cy="31046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F5322B8-CD3E-62C0-D04F-4B2287A7A1A9}"/>
              </a:ext>
            </a:extLst>
          </p:cNvPr>
          <p:cNvSpPr/>
          <p:nvPr/>
        </p:nvSpPr>
        <p:spPr>
          <a:xfrm>
            <a:off x="1161846" y="973704"/>
            <a:ext cx="4755562" cy="251529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A036249-57D0-F6FD-55E4-4ADA941C32C2}"/>
              </a:ext>
            </a:extLst>
          </p:cNvPr>
          <p:cNvSpPr/>
          <p:nvPr/>
        </p:nvSpPr>
        <p:spPr>
          <a:xfrm>
            <a:off x="6934200" y="1000041"/>
            <a:ext cx="4833036" cy="266421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6" descr="Caitlin Hoffman - Administrative Services Group Leader and ...">
            <a:extLst>
              <a:ext uri="{FF2B5EF4-FFF2-40B4-BE49-F238E27FC236}">
                <a16:creationId xmlns:a16="http://schemas.microsoft.com/office/drawing/2014/main" id="{C74728AA-E5C8-1958-AE1B-AF3ACE66B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680" y="1835486"/>
            <a:ext cx="1378752" cy="107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JACoW / JTM2018 / Poster Session">
            <a:extLst>
              <a:ext uri="{FF2B5EF4-FFF2-40B4-BE49-F238E27FC236}">
                <a16:creationId xmlns:a16="http://schemas.microsoft.com/office/drawing/2014/main" id="{DB28F13E-CD05-B62E-66EB-82B66FF44C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0795" y="4365944"/>
            <a:ext cx="1374579" cy="150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807335-21F2-B87D-4CB4-2619C035E2E4}"/>
              </a:ext>
            </a:extLst>
          </p:cNvPr>
          <p:cNvSpPr txBox="1"/>
          <p:nvPr/>
        </p:nvSpPr>
        <p:spPr>
          <a:xfrm>
            <a:off x="7161677" y="2915144"/>
            <a:ext cx="21479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bg1">
                    <a:lumMod val="65000"/>
                  </a:schemeClr>
                </a:solidFill>
              </a:rPr>
              <a:t>Caitlin Hoffman, BNL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387C52-FEC3-2A69-AE40-C66A7B5E49CF}"/>
              </a:ext>
            </a:extLst>
          </p:cNvPr>
          <p:cNvSpPr txBox="1"/>
          <p:nvPr/>
        </p:nvSpPr>
        <p:spPr>
          <a:xfrm>
            <a:off x="9747861" y="3117834"/>
            <a:ext cx="1580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/>
              <a:t>Johan Olander</a:t>
            </a:r>
            <a:br>
              <a:rPr lang="en-GB" sz="1400"/>
            </a:br>
            <a:r>
              <a:rPr lang="en-GB" sz="1400"/>
              <a:t>ESS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216FF7-CDD9-20EC-0D0F-37CF0BA59651}"/>
              </a:ext>
            </a:extLst>
          </p:cNvPr>
          <p:cNvSpPr txBox="1"/>
          <p:nvPr/>
        </p:nvSpPr>
        <p:spPr>
          <a:xfrm>
            <a:off x="7239314" y="1027037"/>
            <a:ext cx="1965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err="1">
                <a:solidFill>
                  <a:schemeClr val="accent1"/>
                </a:solidFill>
              </a:rPr>
              <a:t>DChair</a:t>
            </a:r>
            <a:r>
              <a:rPr lang="en-GB" sz="2000">
                <a:solidFill>
                  <a:schemeClr val="accent1"/>
                </a:solidFill>
              </a:rPr>
              <a:t> resigned</a:t>
            </a:r>
          </a:p>
          <a:p>
            <a:pPr algn="ctr"/>
            <a:r>
              <a:rPr lang="en-GB" sz="2000">
                <a:solidFill>
                  <a:schemeClr val="accent1"/>
                </a:solidFill>
              </a:rPr>
              <a:t>2025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64D509-D7A5-7572-33BE-BF30DD84F6DC}"/>
              </a:ext>
            </a:extLst>
          </p:cNvPr>
          <p:cNvSpPr txBox="1"/>
          <p:nvPr/>
        </p:nvSpPr>
        <p:spPr>
          <a:xfrm>
            <a:off x="487759" y="3608710"/>
            <a:ext cx="61040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1"/>
                </a:solidFill>
              </a:rPr>
              <a:t>3 members coming to end of mandate in 2025 </a:t>
            </a:r>
            <a:br>
              <a:rPr lang="en-GB" sz="2000" dirty="0">
                <a:solidFill>
                  <a:schemeClr val="accent1"/>
                </a:solidFill>
              </a:rPr>
            </a:br>
            <a:r>
              <a:rPr lang="en-GB" sz="2000" dirty="0">
                <a:solidFill>
                  <a:schemeClr val="accent1"/>
                </a:solidFill>
              </a:rPr>
              <a:t>will remain until next elections at </a:t>
            </a:r>
            <a:r>
              <a:rPr lang="en-GB" sz="2000" b="1" dirty="0">
                <a:solidFill>
                  <a:schemeClr val="accent1"/>
                </a:solidFill>
              </a:rPr>
              <a:t>JTM26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2789E9-0D30-3353-8DBC-3270692767FA}"/>
              </a:ext>
            </a:extLst>
          </p:cNvPr>
          <p:cNvSpPr txBox="1"/>
          <p:nvPr/>
        </p:nvSpPr>
        <p:spPr>
          <a:xfrm>
            <a:off x="1751030" y="2687678"/>
            <a:ext cx="13158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/>
              <a:t>Adriana Rossi</a:t>
            </a:r>
            <a:br>
              <a:rPr lang="en-GB" sz="1400"/>
            </a:br>
            <a:r>
              <a:rPr lang="en-GB" sz="1400"/>
              <a:t>CERN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7BE32F-4424-E22A-BFE9-6BBD704BB9A4}"/>
              </a:ext>
            </a:extLst>
          </p:cNvPr>
          <p:cNvSpPr txBox="1"/>
          <p:nvPr/>
        </p:nvSpPr>
        <p:spPr>
          <a:xfrm>
            <a:off x="2022471" y="99330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Chair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1F6EE2-5D74-BC6A-A3BD-DBAB90C61759}"/>
              </a:ext>
            </a:extLst>
          </p:cNvPr>
          <p:cNvSpPr txBox="1"/>
          <p:nvPr/>
        </p:nvSpPr>
        <p:spPr>
          <a:xfrm>
            <a:off x="3910203" y="1000041"/>
            <a:ext cx="144910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>
                <a:solidFill>
                  <a:schemeClr val="accent1"/>
                </a:solidFill>
              </a:rPr>
              <a:t>Coordinator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2B6739F-C883-7517-C0B7-5F5DF69C4BC2}"/>
              </a:ext>
            </a:extLst>
          </p:cNvPr>
          <p:cNvSpPr txBox="1"/>
          <p:nvPr/>
        </p:nvSpPr>
        <p:spPr>
          <a:xfrm>
            <a:off x="2975593" y="3039483"/>
            <a:ext cx="1128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(2025-27) </a:t>
            </a:r>
          </a:p>
        </p:txBody>
      </p:sp>
      <p:pic>
        <p:nvPicPr>
          <p:cNvPr id="41" name="Picture 4" descr="Petr M Anisimov - Los Alamos National Laboratory | LinkedIn">
            <a:extLst>
              <a:ext uri="{FF2B5EF4-FFF2-40B4-BE49-F238E27FC236}">
                <a16:creationId xmlns:a16="http://schemas.microsoft.com/office/drawing/2014/main" id="{E09DB65B-6A88-EE52-50F8-1CFE92361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5427" y="4082534"/>
            <a:ext cx="1376128" cy="13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 descr="A person wearing glasses and a lanyard holding a glass of wine&#10;&#10;AI-generated content may be incorrect.">
            <a:extLst>
              <a:ext uri="{FF2B5EF4-FFF2-40B4-BE49-F238E27FC236}">
                <a16:creationId xmlns:a16="http://schemas.microsoft.com/office/drawing/2014/main" id="{A3523805-ACE4-13CF-8D0F-B8533CF820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2543" y="4076982"/>
            <a:ext cx="1651967" cy="137406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62B53DB9-54D4-51CC-1A03-7889B763A3A6}"/>
              </a:ext>
            </a:extLst>
          </p:cNvPr>
          <p:cNvSpPr txBox="1"/>
          <p:nvPr/>
        </p:nvSpPr>
        <p:spPr>
          <a:xfrm>
            <a:off x="9895427" y="5437827"/>
            <a:ext cx="1376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/>
              <a:t>Petr Anisimov</a:t>
            </a:r>
            <a:br>
              <a:rPr lang="en-GB" sz="1400"/>
            </a:br>
            <a:r>
              <a:rPr lang="en-GB" sz="1400"/>
              <a:t>LANL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5563F89-BA4F-B160-3007-C752CB220017}"/>
              </a:ext>
            </a:extLst>
          </p:cNvPr>
          <p:cNvSpPr txBox="1"/>
          <p:nvPr/>
        </p:nvSpPr>
        <p:spPr>
          <a:xfrm>
            <a:off x="7552542" y="5437827"/>
            <a:ext cx="1651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/>
              <a:t>Maurizio Montis</a:t>
            </a:r>
            <a:br>
              <a:rPr lang="en-GB" sz="1400"/>
            </a:br>
            <a:r>
              <a:rPr lang="en-GB" sz="1400"/>
              <a:t>INFN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5308064-B8E3-A5B2-30D7-3BA621D8E27F}"/>
              </a:ext>
            </a:extLst>
          </p:cNvPr>
          <p:cNvSpPr/>
          <p:nvPr/>
        </p:nvSpPr>
        <p:spPr>
          <a:xfrm>
            <a:off x="7055597" y="3970379"/>
            <a:ext cx="4711639" cy="238847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C65645E-D68C-F456-A797-D7AE5DA5BD50}"/>
              </a:ext>
            </a:extLst>
          </p:cNvPr>
          <p:cNvSpPr txBox="1"/>
          <p:nvPr/>
        </p:nvSpPr>
        <p:spPr>
          <a:xfrm>
            <a:off x="7262391" y="5914825"/>
            <a:ext cx="4231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>
                <a:solidFill>
                  <a:schemeClr val="accent1"/>
                </a:solidFill>
              </a:rPr>
              <a:t>2 new co-opted members (2026-29)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05388B-0609-244F-31ED-60FBF85FA011}"/>
              </a:ext>
            </a:extLst>
          </p:cNvPr>
          <p:cNvSpPr txBox="1"/>
          <p:nvPr/>
        </p:nvSpPr>
        <p:spPr>
          <a:xfrm>
            <a:off x="9634644" y="1008693"/>
            <a:ext cx="1807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solidFill>
                  <a:schemeClr val="accent1"/>
                </a:solidFill>
              </a:rPr>
              <a:t>DChair</a:t>
            </a:r>
            <a:r>
              <a:rPr lang="en-GB" sz="2000" dirty="0">
                <a:solidFill>
                  <a:schemeClr val="accent1"/>
                </a:solidFill>
              </a:rPr>
              <a:t> Interim</a:t>
            </a:r>
          </a:p>
          <a:p>
            <a:pPr algn="ctr"/>
            <a:r>
              <a:rPr lang="en-GB" sz="2000" dirty="0">
                <a:solidFill>
                  <a:schemeClr val="accent1"/>
                </a:solidFill>
              </a:rPr>
              <a:t>until </a:t>
            </a:r>
            <a:r>
              <a:rPr lang="en-GB" sz="2000" b="1" dirty="0">
                <a:solidFill>
                  <a:schemeClr val="accent1"/>
                </a:solidFill>
              </a:rPr>
              <a:t>JTM26</a:t>
            </a:r>
          </a:p>
        </p:txBody>
      </p:sp>
      <p:pic>
        <p:nvPicPr>
          <p:cNvPr id="6" name="Picture 5" descr="Participants at CERN in Prevessin">
            <a:extLst>
              <a:ext uri="{FF2B5EF4-FFF2-40B4-BE49-F238E27FC236}">
                <a16:creationId xmlns:a16="http://schemas.microsoft.com/office/drawing/2014/main" id="{8DA37D03-1B0F-F374-8491-5D97E55B41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51095" y="1693333"/>
            <a:ext cx="1336194" cy="1399821"/>
          </a:xfrm>
          <a:prstGeom prst="rect">
            <a:avLst/>
          </a:prstGeom>
          <a:noFill/>
        </p:spPr>
      </p:pic>
      <p:pic>
        <p:nvPicPr>
          <p:cNvPr id="8" name="Picture 7" descr="Adriana Rossi – CERN | LinkedIn">
            <a:extLst>
              <a:ext uri="{FF2B5EF4-FFF2-40B4-BE49-F238E27FC236}">
                <a16:creationId xmlns:a16="http://schemas.microsoft.com/office/drawing/2014/main" id="{B10ED621-2C3D-9F7F-CFD8-44844F940C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19656" y="1394516"/>
            <a:ext cx="1252728" cy="122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8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63B4DABD-CB81-094D-5EF3-8087B216DC7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981132" y="1027945"/>
            <a:ext cx="10712431" cy="55781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F1CE2C-B0D3-6D53-89A6-2EC6B4779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Outiline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F30B093-1AF0-31CE-72FD-602F03E0F562}"/>
              </a:ext>
            </a:extLst>
          </p:cNvPr>
          <p:cNvGrpSpPr/>
          <p:nvPr/>
        </p:nvGrpSpPr>
        <p:grpSpPr>
          <a:xfrm>
            <a:off x="1632371" y="1630413"/>
            <a:ext cx="8933935" cy="3904735"/>
            <a:chOff x="1401572" y="2130619"/>
            <a:chExt cx="8933935" cy="390473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BBB0E11-7C80-95BD-6246-09313076722C}"/>
                </a:ext>
              </a:extLst>
            </p:cNvPr>
            <p:cNvSpPr/>
            <p:nvPr/>
          </p:nvSpPr>
          <p:spPr>
            <a:xfrm>
              <a:off x="1401572" y="2130619"/>
              <a:ext cx="8933935" cy="39047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F51E540-C2AF-C52D-0E22-0D42AF747857}"/>
                </a:ext>
              </a:extLst>
            </p:cNvPr>
            <p:cNvGrpSpPr/>
            <p:nvPr/>
          </p:nvGrpSpPr>
          <p:grpSpPr>
            <a:xfrm>
              <a:off x="3141823" y="2482069"/>
              <a:ext cx="5187904" cy="3191320"/>
              <a:chOff x="2436121" y="2262554"/>
              <a:chExt cx="5187904" cy="319132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1EC506C3-7730-7271-33EA-6B1EA2B97344}"/>
                  </a:ext>
                </a:extLst>
              </p:cNvPr>
              <p:cNvGrpSpPr/>
              <p:nvPr/>
            </p:nvGrpSpPr>
            <p:grpSpPr>
              <a:xfrm>
                <a:off x="5073189" y="2729749"/>
                <a:ext cx="2550836" cy="2485743"/>
                <a:chOff x="4581064" y="2692803"/>
                <a:chExt cx="2550836" cy="2485743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664F327-E3AD-F0D8-789D-5BA00D3B2333}"/>
                    </a:ext>
                  </a:extLst>
                </p:cNvPr>
                <p:cNvSpPr/>
                <p:nvPr/>
              </p:nvSpPr>
              <p:spPr>
                <a:xfrm>
                  <a:off x="4581064" y="2692803"/>
                  <a:ext cx="2550836" cy="248574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A38BBA1-8505-62A1-84F4-BFF8AF88B4F0}"/>
                    </a:ext>
                  </a:extLst>
                </p:cNvPr>
                <p:cNvSpPr txBox="1"/>
                <p:nvPr/>
              </p:nvSpPr>
              <p:spPr>
                <a:xfrm>
                  <a:off x="5826880" y="4060744"/>
                  <a:ext cx="95212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>
                      <a:solidFill>
                        <a:schemeClr val="bg1"/>
                      </a:solidFill>
                    </a:rPr>
                    <a:t>Team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0881722-95C2-5C94-2737-A7E0D26B9577}"/>
                  </a:ext>
                </a:extLst>
              </p:cNvPr>
              <p:cNvGrpSpPr/>
              <p:nvPr/>
            </p:nvGrpSpPr>
            <p:grpSpPr>
              <a:xfrm>
                <a:off x="5603459" y="3147259"/>
                <a:ext cx="1129994" cy="941873"/>
                <a:chOff x="3485301" y="3396485"/>
                <a:chExt cx="1129994" cy="941873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BC9BAC2-B32B-4B61-8951-C39A69934B4E}"/>
                    </a:ext>
                  </a:extLst>
                </p:cNvPr>
                <p:cNvSpPr/>
                <p:nvPr/>
              </p:nvSpPr>
              <p:spPr>
                <a:xfrm>
                  <a:off x="3485301" y="3396485"/>
                  <a:ext cx="1103590" cy="94187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BEBD015-D0E6-F936-BC25-FD4CB53DB0C9}"/>
                    </a:ext>
                  </a:extLst>
                </p:cNvPr>
                <p:cNvSpPr txBox="1"/>
                <p:nvPr/>
              </p:nvSpPr>
              <p:spPr>
                <a:xfrm>
                  <a:off x="3818282" y="3571698"/>
                  <a:ext cx="7970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err="1">
                      <a:solidFill>
                        <a:schemeClr val="bg1"/>
                      </a:solidFill>
                    </a:rPr>
                    <a:t>BoD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6F58BE0-D597-2BFF-3021-0832903B7ACD}"/>
                  </a:ext>
                </a:extLst>
              </p:cNvPr>
              <p:cNvGrpSpPr/>
              <p:nvPr/>
            </p:nvGrpSpPr>
            <p:grpSpPr>
              <a:xfrm>
                <a:off x="2751191" y="2637478"/>
                <a:ext cx="3285107" cy="2816396"/>
                <a:chOff x="2720200" y="3365737"/>
                <a:chExt cx="3285107" cy="2081244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2AF6AECF-7852-CBB7-1982-0890746E33F8}"/>
                    </a:ext>
                  </a:extLst>
                </p:cNvPr>
                <p:cNvSpPr/>
                <p:nvPr/>
              </p:nvSpPr>
              <p:spPr>
                <a:xfrm>
                  <a:off x="2720200" y="3365737"/>
                  <a:ext cx="3285107" cy="20812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708477F-34C8-AB48-AB7E-0ED30F82E67C}"/>
                    </a:ext>
                  </a:extLst>
                </p:cNvPr>
                <p:cNvSpPr txBox="1"/>
                <p:nvPr/>
              </p:nvSpPr>
              <p:spPr>
                <a:xfrm>
                  <a:off x="3764768" y="4767105"/>
                  <a:ext cx="998158" cy="3411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>
                      <a:solidFill>
                        <a:schemeClr val="bg1"/>
                      </a:solidFill>
                    </a:rPr>
                    <a:t>Users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76513B8-659D-1E83-0CD5-DC170802B241}"/>
                  </a:ext>
                </a:extLst>
              </p:cNvPr>
              <p:cNvGrpSpPr/>
              <p:nvPr/>
            </p:nvGrpSpPr>
            <p:grpSpPr>
              <a:xfrm>
                <a:off x="3771302" y="2262554"/>
                <a:ext cx="2295211" cy="1372585"/>
                <a:chOff x="3786989" y="1740661"/>
                <a:chExt cx="1945543" cy="2236944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32DA80AC-C21D-68E8-F02E-34332CDBEA1B}"/>
                    </a:ext>
                  </a:extLst>
                </p:cNvPr>
                <p:cNvSpPr/>
                <p:nvPr/>
              </p:nvSpPr>
              <p:spPr>
                <a:xfrm>
                  <a:off x="3786989" y="1740661"/>
                  <a:ext cx="1945543" cy="22369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CDD02A0-DBDD-D28E-25DF-D25201597D2B}"/>
                    </a:ext>
                  </a:extLst>
                </p:cNvPr>
                <p:cNvSpPr txBox="1"/>
                <p:nvPr/>
              </p:nvSpPr>
              <p:spPr>
                <a:xfrm>
                  <a:off x="3886274" y="1838870"/>
                  <a:ext cx="1798911" cy="10533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chemeClr val="bg1"/>
                      </a:solidFill>
                    </a:rPr>
                    <a:t>Conference representatives</a:t>
                  </a:r>
                  <a:endParaRPr lang="en-DE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67BBE0C-8836-37D8-4D08-261085B520F3}"/>
                  </a:ext>
                </a:extLst>
              </p:cNvPr>
              <p:cNvGrpSpPr/>
              <p:nvPr/>
            </p:nvGrpSpPr>
            <p:grpSpPr>
              <a:xfrm>
                <a:off x="2436121" y="2971927"/>
                <a:ext cx="2199808" cy="1406976"/>
                <a:chOff x="2590804" y="2885783"/>
                <a:chExt cx="1953622" cy="2274240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129DEEC6-1C79-2824-DF73-99857F697C1F}"/>
                    </a:ext>
                  </a:extLst>
                </p:cNvPr>
                <p:cNvSpPr/>
                <p:nvPr/>
              </p:nvSpPr>
              <p:spPr>
                <a:xfrm>
                  <a:off x="2590804" y="2885783"/>
                  <a:ext cx="1953622" cy="227424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9A77BB5-404B-7079-9EC5-C9C277F73D33}"/>
                    </a:ext>
                  </a:extLst>
                </p:cNvPr>
                <p:cNvSpPr txBox="1"/>
                <p:nvPr/>
              </p:nvSpPr>
              <p:spPr>
                <a:xfrm>
                  <a:off x="2826732" y="3527341"/>
                  <a:ext cx="1648314" cy="10447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chemeClr val="bg1"/>
                      </a:solidFill>
                    </a:rPr>
                    <a:t>Institute representatives</a:t>
                  </a:r>
                  <a:endParaRPr lang="en-DE" b="1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62C61-4C45-BAF4-AB6B-F03F3C25D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53" y="1215616"/>
            <a:ext cx="11198710" cy="5195943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JACoW goals and stakeholders</a:t>
            </a:r>
          </a:p>
          <a:p>
            <a:r>
              <a:rPr lang="en-GB" dirty="0"/>
              <a:t>Short history and overview on how JACoW operates</a:t>
            </a:r>
          </a:p>
          <a:p>
            <a:r>
              <a:rPr lang="en-GB" dirty="0"/>
              <a:t>Sustainability and needs for support</a:t>
            </a:r>
          </a:p>
        </p:txBody>
      </p:sp>
    </p:spTree>
    <p:extLst>
      <p:ext uri="{BB962C8B-B14F-4D97-AF65-F5344CB8AC3E}">
        <p14:creationId xmlns:p14="http://schemas.microsoft.com/office/powerpoint/2010/main" val="57505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7C6C3FC-3080-1575-C950-0406C5AF6E95}"/>
              </a:ext>
            </a:extLst>
          </p:cNvPr>
          <p:cNvSpPr txBox="1"/>
          <p:nvPr/>
        </p:nvSpPr>
        <p:spPr>
          <a:xfrm>
            <a:off x="6975838" y="1093698"/>
            <a:ext cx="495340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0066FF"/>
                </a:solidFill>
              </a:rPr>
              <a:t>19 active conference series </a:t>
            </a:r>
            <a:r>
              <a:rPr lang="en-GB" sz="2000" dirty="0">
                <a:solidFill>
                  <a:srgbClr val="0066FF"/>
                </a:solidFill>
              </a:rPr>
              <a:t>:</a:t>
            </a:r>
            <a:endParaRPr lang="en-GB" sz="2000" dirty="0">
              <a:solidFill>
                <a:srgbClr val="5C9DFF"/>
              </a:solidFill>
            </a:endParaRPr>
          </a:p>
          <a:p>
            <a:pPr marL="651510" lvl="1" indent="-285750">
              <a:buClr>
                <a:srgbClr val="5C9DFF"/>
              </a:buClr>
              <a:buSzPct val="120000"/>
              <a:buFont typeface="Wingdings" pitchFamily="2" charset="2"/>
              <a:buChar char="§"/>
            </a:pPr>
            <a:r>
              <a:rPr lang="en-GB" sz="1400" dirty="0">
                <a:solidFill>
                  <a:srgbClr val="5C9DFF"/>
                </a:solidFill>
              </a:rPr>
              <a:t>IPAC (unifying PAC, EPAC, APAC from 2010)</a:t>
            </a:r>
          </a:p>
          <a:p>
            <a:pPr marL="651510" lvl="1" indent="-285750">
              <a:buSzPct val="120000"/>
              <a:buFont typeface="Wingdings" pitchFamily="2" charset="2"/>
              <a:buChar char="§"/>
            </a:pPr>
            <a:r>
              <a:rPr lang="en-GB" sz="1400" dirty="0">
                <a:solidFill>
                  <a:srgbClr val="5C9DFF"/>
                </a:solidFill>
              </a:rPr>
              <a:t>NA-PAC (formerly PAC)</a:t>
            </a:r>
          </a:p>
          <a:p>
            <a:pPr marL="651510" lvl="1" indent="-285750">
              <a:buSzPct val="120000"/>
              <a:buFont typeface="Wingdings" pitchFamily="2" charset="2"/>
              <a:buChar char="§"/>
            </a:pPr>
            <a:r>
              <a:rPr lang="en-GB" sz="1400" dirty="0">
                <a:solidFill>
                  <a:srgbClr val="5C9DFF"/>
                </a:solidFill>
              </a:rPr>
              <a:t>IBIC (Unifying DIPAC and BIW from 2012)</a:t>
            </a:r>
          </a:p>
          <a:p>
            <a:pPr marL="651510" lvl="1" indent="-285750">
              <a:buSzPct val="120000"/>
              <a:buFont typeface="Wingdings" pitchFamily="2" charset="2"/>
              <a:buChar char="§"/>
            </a:pPr>
            <a:r>
              <a:rPr lang="en-GB" sz="1400" dirty="0">
                <a:solidFill>
                  <a:srgbClr val="5C9DFF"/>
                </a:solidFill>
              </a:rPr>
              <a:t>COOL, CYCLOTRONS, EBIST, ECRIS, EIC, FEL, HIAT, ICAP, ICALEPCS, ICFA ABDW, LINAC, MEDSI, </a:t>
            </a:r>
            <a:r>
              <a:rPr lang="en-GB" sz="1400" dirty="0" err="1">
                <a:solidFill>
                  <a:srgbClr val="5C9DFF"/>
                </a:solidFill>
              </a:rPr>
              <a:t>PCaPAC</a:t>
            </a:r>
            <a:r>
              <a:rPr lang="en-GB" sz="1400" dirty="0">
                <a:solidFill>
                  <a:srgbClr val="5C9DFF"/>
                </a:solidFill>
              </a:rPr>
              <a:t>, RUPAC, SAP, SRF</a:t>
            </a:r>
          </a:p>
          <a:p>
            <a:pPr marL="285750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GB" sz="2200" b="1" dirty="0">
                <a:solidFill>
                  <a:srgbClr val="0066FF"/>
                </a:solidFill>
              </a:rPr>
              <a:t>Publish open and free access 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Series 	     ISSN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Proceedings       ISBN 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Article 	     DOI</a:t>
            </a:r>
          </a:p>
          <a:p>
            <a:pPr marL="285750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GB" sz="2200" b="1" dirty="0">
                <a:solidFill>
                  <a:srgbClr val="0066FF"/>
                </a:solidFill>
              </a:rPr>
              <a:t>Archive </a:t>
            </a:r>
            <a:r>
              <a:rPr lang="en-GB" sz="2200" dirty="0">
                <a:solidFill>
                  <a:srgbClr val="0066FF"/>
                </a:solidFill>
              </a:rPr>
              <a:t>(Opt. Char. Recognition PDF)</a:t>
            </a:r>
          </a:p>
          <a:p>
            <a:pPr marL="285750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GB" sz="2200" b="1" dirty="0">
                <a:solidFill>
                  <a:srgbClr val="0066FF"/>
                </a:solidFill>
              </a:rPr>
              <a:t>Central repository</a:t>
            </a:r>
            <a:r>
              <a:rPr lang="en-GB" sz="2200" dirty="0">
                <a:solidFill>
                  <a:srgbClr val="0066FF"/>
                </a:solidFill>
              </a:rPr>
              <a:t> 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Indico profiles unique per author 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Maintains mailing lists for announcements &amp; communication</a:t>
            </a:r>
          </a:p>
          <a:p>
            <a:pPr marL="285750" indent="-285750">
              <a:spcBef>
                <a:spcPts val="900"/>
              </a:spcBef>
              <a:buFont typeface="Wingdings" pitchFamily="2" charset="2"/>
              <a:buChar char="§"/>
            </a:pPr>
            <a:r>
              <a:rPr lang="en-GB" sz="2200" b="1" dirty="0">
                <a:solidFill>
                  <a:srgbClr val="0066FF"/>
                </a:solidFill>
              </a:rPr>
              <a:t>Conference</a:t>
            </a:r>
            <a:r>
              <a:rPr lang="en-GB" sz="2200" dirty="0">
                <a:solidFill>
                  <a:srgbClr val="0066FF"/>
                </a:solidFill>
              </a:rPr>
              <a:t> </a:t>
            </a:r>
            <a:r>
              <a:rPr lang="en-GB" sz="2200" b="1" dirty="0">
                <a:solidFill>
                  <a:srgbClr val="0066FF"/>
                </a:solidFill>
              </a:rPr>
              <a:t>Tool</a:t>
            </a:r>
            <a:endParaRPr lang="en-GB" sz="2200" dirty="0">
              <a:solidFill>
                <a:srgbClr val="0066FF"/>
              </a:solidFill>
            </a:endParaRP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Delegate registration/communication</a:t>
            </a:r>
          </a:p>
          <a:p>
            <a:pPr marL="651510" lvl="1" indent="-285750">
              <a:buFont typeface="Wingdings" pitchFamily="2" charset="2"/>
              <a:buChar char="§"/>
            </a:pPr>
            <a:r>
              <a:rPr lang="en-GB" sz="1600" dirty="0">
                <a:solidFill>
                  <a:srgbClr val="5C9DFF"/>
                </a:solidFill>
              </a:rPr>
              <a:t>Papers handling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8286604-86BF-FD49-B514-3D3A0074F4D6}"/>
              </a:ext>
            </a:extLst>
          </p:cNvPr>
          <p:cNvCxnSpPr/>
          <p:nvPr/>
        </p:nvCxnSpPr>
        <p:spPr>
          <a:xfrm>
            <a:off x="314960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3E8485-D6C9-C538-9C67-69EF34DA7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0207" y="62992"/>
            <a:ext cx="6640830" cy="6845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B47CFD3-54E9-E17D-6FD1-F937A4697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4" y="158431"/>
            <a:ext cx="10515600" cy="725489"/>
          </a:xfrm>
        </p:spPr>
        <p:txBody>
          <a:bodyPr/>
          <a:lstStyle/>
          <a:p>
            <a:r>
              <a:rPr lang="en-GB" dirty="0"/>
              <a:t>Goals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A926D9-AF40-4F35-AE0E-1B1AE22754FB}"/>
              </a:ext>
            </a:extLst>
          </p:cNvPr>
          <p:cNvSpPr txBox="1"/>
          <p:nvPr/>
        </p:nvSpPr>
        <p:spPr>
          <a:xfrm>
            <a:off x="10337114" y="3291860"/>
            <a:ext cx="1449150" cy="523220"/>
          </a:xfrm>
          <a:prstGeom prst="rect">
            <a:avLst/>
          </a:prstGeom>
          <a:noFill/>
          <a:ln>
            <a:solidFill>
              <a:srgbClr val="5C9DFF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5C9DFF"/>
                </a:solidFill>
              </a:rPr>
              <a:t>Scopus for LINAC and IBIC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6FE5B49-5D8D-2A14-6411-1A74788F3208}"/>
              </a:ext>
            </a:extLst>
          </p:cNvPr>
          <p:cNvSpPr/>
          <p:nvPr/>
        </p:nvSpPr>
        <p:spPr>
          <a:xfrm rot="20919979">
            <a:off x="370157" y="2560744"/>
            <a:ext cx="11193933" cy="1591967"/>
          </a:xfrm>
          <a:prstGeom prst="roundRect">
            <a:avLst/>
          </a:prstGeom>
          <a:solidFill>
            <a:schemeClr val="bg2"/>
          </a:solidFill>
          <a:ln w="38100">
            <a:solidFill>
              <a:srgbClr val="5C9D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5760"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effectLst>
                  <a:glow rad="101600">
                    <a:srgbClr val="0066FF">
                      <a:alpha val="40000"/>
                    </a:srgbClr>
                  </a:glow>
                </a:effectLst>
              </a:rPr>
              <a:t>Please send feedback to </a:t>
            </a:r>
            <a:r>
              <a:rPr lang="en-US" sz="2400" u="sng" dirty="0">
                <a:solidFill>
                  <a:srgbClr val="FF9300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hlinkClick r:id="rId3" tooltip="mailto:content@jacow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content@jacow.org</a:t>
            </a:r>
            <a:endParaRPr lang="en-US" sz="2400" u="sng" dirty="0">
              <a:solidFill>
                <a:srgbClr val="FF9300"/>
              </a:solidFill>
              <a:effectLst>
                <a:glow rad="101600">
                  <a:srgbClr val="FFC000">
                    <a:alpha val="40000"/>
                  </a:srgbClr>
                </a:glow>
              </a:effectLst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effectLst>
                  <a:glow rad="101600">
                    <a:srgbClr val="0066FF">
                      <a:alpha val="40000"/>
                    </a:srgbClr>
                  </a:glow>
                </a:effectLst>
              </a:rPr>
              <a:t>or</a:t>
            </a:r>
            <a:endParaRPr lang="en-US" sz="2400" u="sng" dirty="0">
              <a:solidFill>
                <a:schemeClr val="bg1"/>
              </a:solidFill>
              <a:effectLst>
                <a:glow rad="101600">
                  <a:srgbClr val="FFC000">
                    <a:alpha val="40000"/>
                  </a:srgbClr>
                </a:glow>
              </a:effectLst>
            </a:endParaRPr>
          </a:p>
          <a:p>
            <a:pPr algn="ctr"/>
            <a:r>
              <a:rPr lang="en-GB" sz="2400" u="sng" dirty="0">
                <a:solidFill>
                  <a:srgbClr val="FF9300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https://mattermost.web.cern.ch/jacow/channels/wiki-website--md-docs</a:t>
            </a:r>
            <a:r>
              <a:rPr lang="en-GB" sz="2400" u="sng" dirty="0">
                <a:solidFill>
                  <a:srgbClr val="FF9300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</a:rPr>
              <a:t> </a:t>
            </a:r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742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DE354F-169B-73C0-14E6-7332C4660BB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3281959" y="3768951"/>
            <a:ext cx="5628081" cy="2930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4A70D1-538B-DF33-E1A2-6B63369A9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/>
              <a:t>Volume of published paper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A303838-E86E-6B13-B3B8-DD1304BAFD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93697"/>
              </p:ext>
            </p:extLst>
          </p:nvPr>
        </p:nvGraphicFramePr>
        <p:xfrm>
          <a:off x="2734056" y="4074969"/>
          <a:ext cx="7307717" cy="18542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92901">
                  <a:extLst>
                    <a:ext uri="{9D8B030D-6E8A-4147-A177-3AD203B41FA5}">
                      <a16:colId xmlns:a16="http://schemas.microsoft.com/office/drawing/2014/main" val="3541050780"/>
                    </a:ext>
                  </a:extLst>
                </a:gridCol>
                <a:gridCol w="1486614">
                  <a:extLst>
                    <a:ext uri="{9D8B030D-6E8A-4147-A177-3AD203B41FA5}">
                      <a16:colId xmlns:a16="http://schemas.microsoft.com/office/drawing/2014/main" val="3089055695"/>
                    </a:ext>
                  </a:extLst>
                </a:gridCol>
                <a:gridCol w="1486614">
                  <a:extLst>
                    <a:ext uri="{9D8B030D-6E8A-4147-A177-3AD203B41FA5}">
                      <a16:colId xmlns:a16="http://schemas.microsoft.com/office/drawing/2014/main" val="3946084265"/>
                    </a:ext>
                  </a:extLst>
                </a:gridCol>
                <a:gridCol w="1486614">
                  <a:extLst>
                    <a:ext uri="{9D8B030D-6E8A-4147-A177-3AD203B41FA5}">
                      <a16:colId xmlns:a16="http://schemas.microsoft.com/office/drawing/2014/main" val="2321302403"/>
                    </a:ext>
                  </a:extLst>
                </a:gridCol>
                <a:gridCol w="1354974">
                  <a:extLst>
                    <a:ext uri="{9D8B030D-6E8A-4147-A177-3AD203B41FA5}">
                      <a16:colId xmlns:a16="http://schemas.microsoft.com/office/drawing/2014/main" val="14641182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66FF"/>
                          </a:solidFill>
                        </a:rPr>
                        <a:t>Published</a:t>
                      </a:r>
                    </a:p>
                  </a:txBody>
                  <a:tcPr>
                    <a:lnL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39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accent1"/>
                          </a:solidFill>
                        </a:rPr>
                        <a:t>IPAC’23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B050"/>
                          </a:solidFill>
                        </a:rPr>
                        <a:t>        17.3%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accent1"/>
                          </a:solidFill>
                        </a:rPr>
                        <a:t>61.2%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FF0000"/>
                          </a:solidFill>
                        </a:rPr>
                        <a:t>21.5%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66FF"/>
                          </a:solidFill>
                        </a:rPr>
                        <a:t>1402</a:t>
                      </a:r>
                    </a:p>
                  </a:txBody>
                  <a:tcPr>
                    <a:lnL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557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rgbClr val="00B050"/>
                          </a:solidFill>
                        </a:rPr>
                        <a:t>IPAC’24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B050"/>
                          </a:solidFill>
                        </a:rPr>
                        <a:t>        42.2%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chemeClr val="accent1"/>
                          </a:solidFill>
                        </a:rPr>
                        <a:t>36.7%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FF0000"/>
                          </a:solidFill>
                        </a:rPr>
                        <a:t>21.0%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66FF"/>
                          </a:solidFill>
                        </a:rPr>
                        <a:t>1040</a:t>
                      </a:r>
                    </a:p>
                  </a:txBody>
                  <a:tcPr>
                    <a:lnL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740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rgbClr val="FF0000"/>
                          </a:solidFill>
                        </a:rPr>
                        <a:t>IPAC’25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B050"/>
                          </a:solidFill>
                        </a:rPr>
                        <a:t>        12.2%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accent1"/>
                          </a:solidFill>
                        </a:rPr>
                        <a:t>43.7%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FF0000"/>
                          </a:solidFill>
                        </a:rPr>
                        <a:t>44.1%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66FF"/>
                          </a:solidFill>
                        </a:rPr>
                        <a:t>868</a:t>
                      </a:r>
                    </a:p>
                  </a:txBody>
                  <a:tcPr>
                    <a:lnL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680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rgbClr val="0066FF"/>
                          </a:solidFill>
                        </a:rPr>
                        <a:t>average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23.9%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accent1"/>
                          </a:solidFill>
                        </a:rPr>
                        <a:t>47.2%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28.9%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66FF"/>
                          </a:solidFill>
                        </a:rPr>
                        <a:t>1103</a:t>
                      </a:r>
                    </a:p>
                  </a:txBody>
                  <a:tcPr>
                    <a:lnL w="3175" cap="flat" cmpd="sng" algn="ctr">
                      <a:solidFill>
                        <a:srgbClr val="5C9D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1456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64592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42745C6-2763-B8F6-BF8E-D47E8A29C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9472" y="1266750"/>
            <a:ext cx="4694995" cy="23415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180480-C4B3-D019-2F58-8C2E8E78E9E9}"/>
              </a:ext>
            </a:extLst>
          </p:cNvPr>
          <p:cNvSpPr txBox="1"/>
          <p:nvPr/>
        </p:nvSpPr>
        <p:spPr>
          <a:xfrm>
            <a:off x="7910565" y="1528220"/>
            <a:ext cx="1657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ptos Light" panose="020B0004020202020204" pitchFamily="34" charset="0"/>
              </a:rPr>
              <a:t>9 JACoW</a:t>
            </a:r>
            <a:br>
              <a:rPr lang="en-GB" b="1" dirty="0">
                <a:solidFill>
                  <a:schemeClr val="accent1">
                    <a:lumMod val="75000"/>
                  </a:schemeClr>
                </a:solidFill>
                <a:latin typeface="Aptos Light" panose="020B0004020202020204" pitchFamily="34" charset="0"/>
              </a:rPr>
            </a:b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ptos Light" panose="020B0004020202020204" pitchFamily="34" charset="0"/>
              </a:rPr>
              <a:t>conferences / 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EAE9B8-A6AB-2B08-5AE2-092CBD3BFAF4}"/>
              </a:ext>
            </a:extLst>
          </p:cNvPr>
          <p:cNvGrpSpPr/>
          <p:nvPr/>
        </p:nvGrpSpPr>
        <p:grpSpPr>
          <a:xfrm>
            <a:off x="549722" y="1198182"/>
            <a:ext cx="5116723" cy="2744686"/>
            <a:chOff x="390698" y="1481959"/>
            <a:chExt cx="5116723" cy="27446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54B1A77-F4B8-7984-DDA2-95E5D6BF8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90698" y="1481959"/>
              <a:ext cx="5116723" cy="241011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9F17F9-BED5-CE93-85D4-624562B78D7E}"/>
                </a:ext>
              </a:extLst>
            </p:cNvPr>
            <p:cNvSpPr txBox="1"/>
            <p:nvPr/>
          </p:nvSpPr>
          <p:spPr>
            <a:xfrm>
              <a:off x="711745" y="1658160"/>
              <a:ext cx="29122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  <a:latin typeface="Aptos Light" panose="020B0004020202020204" pitchFamily="34" charset="0"/>
                </a:rPr>
                <a:t>Average TOT number </a:t>
              </a:r>
            </a:p>
            <a:p>
              <a:pPr algn="ctr"/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  <a:latin typeface="Aptos Light" panose="020B0004020202020204" pitchFamily="34" charset="0"/>
                </a:rPr>
                <a:t>~ 2400 papers/ y (50% IPAC)</a:t>
              </a:r>
            </a:p>
            <a:p>
              <a:pPr algn="ctr"/>
              <a:r>
                <a:rPr lang="en-GB" b="1" dirty="0">
                  <a:solidFill>
                    <a:schemeClr val="accent1">
                      <a:lumMod val="75000"/>
                    </a:schemeClr>
                  </a:solidFill>
                  <a:latin typeface="Aptos Light" panose="020B0004020202020204" pitchFamily="34" charset="0"/>
                </a:rPr>
                <a:t>Published by JACOW</a:t>
              </a:r>
            </a:p>
          </p:txBody>
        </p:sp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3E70CBA8-CF6B-F948-9B8F-BDE64FE1CA1D}"/>
                </a:ext>
              </a:extLst>
            </p:cNvPr>
            <p:cNvSpPr/>
            <p:nvPr/>
          </p:nvSpPr>
          <p:spPr>
            <a:xfrm rot="16200000">
              <a:off x="4722098" y="3303197"/>
              <a:ext cx="153472" cy="1164933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DC1ECB9-549B-6B49-4A81-1D8F7785FB25}"/>
                </a:ext>
              </a:extLst>
            </p:cNvPr>
            <p:cNvSpPr txBox="1"/>
            <p:nvPr/>
          </p:nvSpPr>
          <p:spPr>
            <a:xfrm>
              <a:off x="4508938" y="3888091"/>
              <a:ext cx="63062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0" dirty="0">
                  <a:solidFill>
                    <a:schemeClr val="accent1"/>
                  </a:solidFill>
                </a:rPr>
                <a:t>IPAC</a:t>
              </a:r>
              <a:endParaRPr lang="en-GB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0" name="Left Brace 9">
            <a:extLst>
              <a:ext uri="{FF2B5EF4-FFF2-40B4-BE49-F238E27FC236}">
                <a16:creationId xmlns:a16="http://schemas.microsoft.com/office/drawing/2014/main" id="{4AA592C7-4C0A-723B-CB6B-4F5B36366DC5}"/>
              </a:ext>
            </a:extLst>
          </p:cNvPr>
          <p:cNvSpPr/>
          <p:nvPr/>
        </p:nvSpPr>
        <p:spPr>
          <a:xfrm rot="16200000">
            <a:off x="10841986" y="3092139"/>
            <a:ext cx="140867" cy="109052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F89414-D5DA-797A-6E46-7166072537A2}"/>
              </a:ext>
            </a:extLst>
          </p:cNvPr>
          <p:cNvSpPr txBox="1"/>
          <p:nvPr/>
        </p:nvSpPr>
        <p:spPr>
          <a:xfrm>
            <a:off x="10608897" y="3665188"/>
            <a:ext cx="6306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chemeClr val="accent1"/>
                </a:solidFill>
              </a:rPr>
              <a:t>IPAC</a:t>
            </a:r>
            <a:endParaRPr lang="en-GB" sz="1600" dirty="0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E4C102-C40E-DEE3-C98D-08AC08E8758C}"/>
              </a:ext>
            </a:extLst>
          </p:cNvPr>
          <p:cNvCxnSpPr>
            <a:cxnSpLocks/>
            <a:endCxn id="4" idx="3"/>
          </p:cNvCxnSpPr>
          <p:nvPr/>
        </p:nvCxnSpPr>
        <p:spPr>
          <a:xfrm>
            <a:off x="10109675" y="2437523"/>
            <a:ext cx="144479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F03852-81D7-652C-0460-9B97949215AE}"/>
              </a:ext>
            </a:extLst>
          </p:cNvPr>
          <p:cNvCxnSpPr>
            <a:cxnSpLocks/>
          </p:cNvCxnSpPr>
          <p:nvPr/>
        </p:nvCxnSpPr>
        <p:spPr>
          <a:xfrm>
            <a:off x="4100829" y="2403240"/>
            <a:ext cx="14704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00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721B5-58E4-CE07-E082-2AAE5917E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1D30859-0010-7295-6967-4B46F91C6A4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3000"/>
          </a:blip>
          <a:stretch>
            <a:fillRect/>
          </a:stretch>
        </p:blipFill>
        <p:spPr>
          <a:xfrm>
            <a:off x="981132" y="1027945"/>
            <a:ext cx="10712431" cy="55781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010266-EF9A-6344-C280-1513807C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401" y="106681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Stakeholders</a:t>
            </a:r>
          </a:p>
        </p:txBody>
      </p:sp>
      <p:sp>
        <p:nvSpPr>
          <p:cNvPr id="17" name="Title 29">
            <a:extLst>
              <a:ext uri="{FF2B5EF4-FFF2-40B4-BE49-F238E27FC236}">
                <a16:creationId xmlns:a16="http://schemas.microsoft.com/office/drawing/2014/main" id="{2CAEB1CC-036D-7CC4-E7F7-F9670EDBA300}"/>
              </a:ext>
            </a:extLst>
          </p:cNvPr>
          <p:cNvSpPr txBox="1">
            <a:spLocks/>
          </p:cNvSpPr>
          <p:nvPr/>
        </p:nvSpPr>
        <p:spPr>
          <a:xfrm>
            <a:off x="4450292" y="886564"/>
            <a:ext cx="7234965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dirty="0">
                <a:solidFill>
                  <a:schemeClr val="accent1"/>
                </a:solidFill>
              </a:rPr>
              <a:t>A collaboration (gentleman agreement . . .)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F038E9-AA10-31FF-4B64-6B34566EDEE1}"/>
              </a:ext>
            </a:extLst>
          </p:cNvPr>
          <p:cNvGrpSpPr/>
          <p:nvPr/>
        </p:nvGrpSpPr>
        <p:grpSpPr>
          <a:xfrm>
            <a:off x="2250934" y="1833946"/>
            <a:ext cx="7565418" cy="3553285"/>
            <a:chOff x="2020135" y="2334152"/>
            <a:chExt cx="7565418" cy="355328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3F34B00-CEA7-94E2-16F6-E05111D4FDD1}"/>
                </a:ext>
              </a:extLst>
            </p:cNvPr>
            <p:cNvSpPr/>
            <p:nvPr/>
          </p:nvSpPr>
          <p:spPr>
            <a:xfrm>
              <a:off x="2020135" y="2334152"/>
              <a:ext cx="7565418" cy="355328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8F2E7F2-B5B6-00D2-FDE6-46CCFA34735C}"/>
                </a:ext>
              </a:extLst>
            </p:cNvPr>
            <p:cNvGrpSpPr/>
            <p:nvPr/>
          </p:nvGrpSpPr>
          <p:grpSpPr>
            <a:xfrm>
              <a:off x="3141823" y="2482069"/>
              <a:ext cx="5187904" cy="3191320"/>
              <a:chOff x="2436121" y="2262554"/>
              <a:chExt cx="5187904" cy="319132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FCFB544-7261-9BF5-064B-AF4BE7650246}"/>
                  </a:ext>
                </a:extLst>
              </p:cNvPr>
              <p:cNvGrpSpPr/>
              <p:nvPr/>
            </p:nvGrpSpPr>
            <p:grpSpPr>
              <a:xfrm>
                <a:off x="5073189" y="2729749"/>
                <a:ext cx="2550836" cy="2485743"/>
                <a:chOff x="4581064" y="2692803"/>
                <a:chExt cx="2550836" cy="2485743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4A1825F6-81E4-1CA7-1D0C-DFE01C7B8D01}"/>
                    </a:ext>
                  </a:extLst>
                </p:cNvPr>
                <p:cNvSpPr/>
                <p:nvPr/>
              </p:nvSpPr>
              <p:spPr>
                <a:xfrm>
                  <a:off x="4581064" y="2692803"/>
                  <a:ext cx="2550836" cy="248574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730B272-E7F0-1441-18A3-85820F6A8619}"/>
                    </a:ext>
                  </a:extLst>
                </p:cNvPr>
                <p:cNvSpPr txBox="1"/>
                <p:nvPr/>
              </p:nvSpPr>
              <p:spPr>
                <a:xfrm>
                  <a:off x="5826880" y="4060744"/>
                  <a:ext cx="95212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>
                      <a:solidFill>
                        <a:schemeClr val="bg1"/>
                      </a:solidFill>
                    </a:rPr>
                    <a:t>Team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E447794-7300-0C60-5A1A-A8EB9680974D}"/>
                  </a:ext>
                </a:extLst>
              </p:cNvPr>
              <p:cNvGrpSpPr/>
              <p:nvPr/>
            </p:nvGrpSpPr>
            <p:grpSpPr>
              <a:xfrm>
                <a:off x="5603459" y="3147259"/>
                <a:ext cx="1129994" cy="941873"/>
                <a:chOff x="3485301" y="3396485"/>
                <a:chExt cx="1129994" cy="941873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D3E6DA7D-212F-095A-F268-15C9E1FE3205}"/>
                    </a:ext>
                  </a:extLst>
                </p:cNvPr>
                <p:cNvSpPr/>
                <p:nvPr/>
              </p:nvSpPr>
              <p:spPr>
                <a:xfrm>
                  <a:off x="3485301" y="3396485"/>
                  <a:ext cx="1103590" cy="94187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47C60BB-C224-C441-7F2B-2682934B4AF0}"/>
                    </a:ext>
                  </a:extLst>
                </p:cNvPr>
                <p:cNvSpPr txBox="1"/>
                <p:nvPr/>
              </p:nvSpPr>
              <p:spPr>
                <a:xfrm>
                  <a:off x="3818282" y="3571698"/>
                  <a:ext cx="7970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err="1">
                      <a:solidFill>
                        <a:schemeClr val="bg1"/>
                      </a:solidFill>
                    </a:rPr>
                    <a:t>BoD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DF89A3F-9257-6D36-8C5E-0DF86E6696D1}"/>
                  </a:ext>
                </a:extLst>
              </p:cNvPr>
              <p:cNvGrpSpPr/>
              <p:nvPr/>
            </p:nvGrpSpPr>
            <p:grpSpPr>
              <a:xfrm>
                <a:off x="2751191" y="2637478"/>
                <a:ext cx="3285107" cy="2816396"/>
                <a:chOff x="2720200" y="3365737"/>
                <a:chExt cx="3285107" cy="2081244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71607623-3F59-67BF-E4C1-C3F46489F29E}"/>
                    </a:ext>
                  </a:extLst>
                </p:cNvPr>
                <p:cNvSpPr/>
                <p:nvPr/>
              </p:nvSpPr>
              <p:spPr>
                <a:xfrm>
                  <a:off x="2720200" y="3365737"/>
                  <a:ext cx="3285107" cy="20812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C387EA1-3C79-F107-4533-CAAFD1F7C232}"/>
                    </a:ext>
                  </a:extLst>
                </p:cNvPr>
                <p:cNvSpPr txBox="1"/>
                <p:nvPr/>
              </p:nvSpPr>
              <p:spPr>
                <a:xfrm>
                  <a:off x="3764768" y="4767105"/>
                  <a:ext cx="998158" cy="3411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>
                      <a:solidFill>
                        <a:schemeClr val="bg1"/>
                      </a:solidFill>
                    </a:rPr>
                    <a:t>Users</a:t>
                  </a:r>
                  <a:endParaRPr lang="en-DE" sz="24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0EF321E-2EF6-17A2-D35A-5C1391893313}"/>
                  </a:ext>
                </a:extLst>
              </p:cNvPr>
              <p:cNvGrpSpPr/>
              <p:nvPr/>
            </p:nvGrpSpPr>
            <p:grpSpPr>
              <a:xfrm>
                <a:off x="3771302" y="2262554"/>
                <a:ext cx="2295211" cy="1372585"/>
                <a:chOff x="3786989" y="1740661"/>
                <a:chExt cx="1945543" cy="2236944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8F921107-0736-C064-090D-0BCDCE453BF4}"/>
                    </a:ext>
                  </a:extLst>
                </p:cNvPr>
                <p:cNvSpPr/>
                <p:nvPr/>
              </p:nvSpPr>
              <p:spPr>
                <a:xfrm>
                  <a:off x="3786989" y="1740661"/>
                  <a:ext cx="1945543" cy="22369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0AD90A7-340E-FBDE-DA4C-3E9546A7BE29}"/>
                    </a:ext>
                  </a:extLst>
                </p:cNvPr>
                <p:cNvSpPr txBox="1"/>
                <p:nvPr/>
              </p:nvSpPr>
              <p:spPr>
                <a:xfrm>
                  <a:off x="3886274" y="1838870"/>
                  <a:ext cx="1798911" cy="10533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chemeClr val="bg1"/>
                      </a:solidFill>
                    </a:rPr>
                    <a:t>Conference representatives</a:t>
                  </a:r>
                  <a:endParaRPr lang="en-DE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1D581A8-10D2-4A1F-C352-5C52029A7D37}"/>
                  </a:ext>
                </a:extLst>
              </p:cNvPr>
              <p:cNvGrpSpPr/>
              <p:nvPr/>
            </p:nvGrpSpPr>
            <p:grpSpPr>
              <a:xfrm>
                <a:off x="2436121" y="2971927"/>
                <a:ext cx="2199808" cy="1406976"/>
                <a:chOff x="2590804" y="2885783"/>
                <a:chExt cx="1953622" cy="2274240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DC5C923E-807C-2B21-AA24-959364C49383}"/>
                    </a:ext>
                  </a:extLst>
                </p:cNvPr>
                <p:cNvSpPr/>
                <p:nvPr/>
              </p:nvSpPr>
              <p:spPr>
                <a:xfrm>
                  <a:off x="2590804" y="2885783"/>
                  <a:ext cx="1953622" cy="227424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C4D8E96-0147-3622-2CFC-0109684FEF4B}"/>
                    </a:ext>
                  </a:extLst>
                </p:cNvPr>
                <p:cNvSpPr txBox="1"/>
                <p:nvPr/>
              </p:nvSpPr>
              <p:spPr>
                <a:xfrm>
                  <a:off x="2826732" y="3527341"/>
                  <a:ext cx="1648314" cy="10447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>
                      <a:solidFill>
                        <a:schemeClr val="bg1"/>
                      </a:solidFill>
                    </a:rPr>
                    <a:t>Institute representatives</a:t>
                  </a:r>
                  <a:endParaRPr lang="en-DE" b="1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5041984-BC38-DBFD-A654-891D1EA9856F}"/>
              </a:ext>
            </a:extLst>
          </p:cNvPr>
          <p:cNvSpPr txBox="1"/>
          <p:nvPr/>
        </p:nvSpPr>
        <p:spPr>
          <a:xfrm>
            <a:off x="524666" y="5688385"/>
            <a:ext cx="11160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/>
            <a:r>
              <a:rPr lang="en-US" b="0" i="0" dirty="0">
                <a:solidFill>
                  <a:schemeClr val="accent1"/>
                </a:solidFill>
                <a:effectLst/>
                <a:latin typeface="+mj-lt"/>
              </a:rPr>
              <a:t>We have read and understood the JACoW boundary conditions relating to publication on </a:t>
            </a:r>
            <a:r>
              <a:rPr lang="en-US" b="0" i="0" dirty="0" err="1">
                <a:solidFill>
                  <a:schemeClr val="accent1"/>
                </a:solidFill>
                <a:effectLst/>
                <a:latin typeface="+mj-lt"/>
              </a:rPr>
              <a:t>jacow.org</a:t>
            </a:r>
            <a:r>
              <a:rPr lang="en-US" b="0" i="0" dirty="0">
                <a:solidFill>
                  <a:schemeClr val="accent1"/>
                </a:solidFill>
                <a:effectLst/>
                <a:latin typeface="+mj-lt"/>
              </a:rPr>
              <a:t> and in particular the </a:t>
            </a:r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attendance of the Scientific Secretary/Editor-in-Chief/IT Manager at the annual JACoW Team Meetings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EB6298-32A7-98B9-6DB9-DCDFFF1E5223}"/>
              </a:ext>
            </a:extLst>
          </p:cNvPr>
          <p:cNvSpPr txBox="1"/>
          <p:nvPr/>
        </p:nvSpPr>
        <p:spPr>
          <a:xfrm>
            <a:off x="524666" y="5358315"/>
            <a:ext cx="6099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https://jacow.org/Organizers/HomePage</a:t>
            </a:r>
            <a:r>
              <a:rPr lang="en-GB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C95F27-9FFC-F7F7-8713-74AF9232CC37}"/>
              </a:ext>
            </a:extLst>
          </p:cNvPr>
          <p:cNvSpPr txBox="1"/>
          <p:nvPr/>
        </p:nvSpPr>
        <p:spPr>
          <a:xfrm>
            <a:off x="5571653" y="1602600"/>
            <a:ext cx="60993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3200" dirty="0">
                <a:solidFill>
                  <a:schemeClr val="accent1"/>
                </a:solidFill>
              </a:rPr>
              <a:t>NOT a service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9075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953AC-97E5-D1FE-1363-7ADA4FDF4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4" y="108736"/>
            <a:ext cx="10505252" cy="15208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Governing body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94FAE7C-7E97-DB42-D6B9-BB5F8B5F72C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6084" y="1026160"/>
          <a:ext cx="6482556" cy="554244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25756">
                  <a:extLst>
                    <a:ext uri="{9D8B030D-6E8A-4147-A177-3AD203B41FA5}">
                      <a16:colId xmlns:a16="http://schemas.microsoft.com/office/drawing/2014/main" val="2828585298"/>
                    </a:ext>
                  </a:extLst>
                </a:gridCol>
                <a:gridCol w="1809226">
                  <a:extLst>
                    <a:ext uri="{9D8B030D-6E8A-4147-A177-3AD203B41FA5}">
                      <a16:colId xmlns:a16="http://schemas.microsoft.com/office/drawing/2014/main" val="2287828790"/>
                    </a:ext>
                  </a:extLst>
                </a:gridCol>
                <a:gridCol w="1811491">
                  <a:extLst>
                    <a:ext uri="{9D8B030D-6E8A-4147-A177-3AD203B41FA5}">
                      <a16:colId xmlns:a16="http://schemas.microsoft.com/office/drawing/2014/main" val="3469769833"/>
                    </a:ext>
                  </a:extLst>
                </a:gridCol>
                <a:gridCol w="1936083">
                  <a:extLst>
                    <a:ext uri="{9D8B030D-6E8A-4147-A177-3AD203B41FA5}">
                      <a16:colId xmlns:a16="http://schemas.microsoft.com/office/drawing/2014/main" val="3999284577"/>
                    </a:ext>
                  </a:extLst>
                </a:gridCol>
              </a:tblGrid>
              <a:tr h="238928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</a:rPr>
                        <a:t>Year</a:t>
                      </a:r>
                      <a:endParaRPr lang="en-US" sz="1400" b="0" i="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</a:rPr>
                        <a:t>Chair</a:t>
                      </a:r>
                      <a:endParaRPr lang="en-US" sz="1400" b="0" i="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</a:rPr>
                        <a:t>Deputy chair</a:t>
                      </a:r>
                      <a:endParaRPr lang="en-US" sz="1400" b="0" i="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</a:rPr>
                        <a:t>Coordinator</a:t>
                      </a:r>
                      <a:endParaRPr lang="en-US" sz="1400" b="0" i="0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312836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1998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300236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1999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270568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2000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60788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2001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347851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2002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29709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2003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373494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2004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40630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2005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005619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2006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John Poole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662676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2007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773534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2008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5949672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2009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-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827636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2010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61587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2011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632773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2012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8050399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2013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3266272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2014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Volker RW Schaa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025928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2015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Todd 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Satogata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12733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2016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Todd 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Satogata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99075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2017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Todd 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Satogata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976239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2018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Todd 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Satogata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993671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2019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Todd 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Satogata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860454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2020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Dave Button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0108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2021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Ivan Andrian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Dave Button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fr-CH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Christine Petit-Jean-</a:t>
                      </a:r>
                      <a:r>
                        <a:rPr lang="fr-CH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Genaz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627940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2022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Meghan McAteer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Dave Button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Jana Thomson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264892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2023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Meghan McAteer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Rob </a:t>
                      </a:r>
                      <a:r>
                        <a:rPr lang="en-US" sz="1200" kern="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Apsimon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Jana Thomson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527835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2024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Meghan McAteer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Caitlin Hoffman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Jana Thomson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653457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2025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Adriana Rossi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Caitlin Hoffman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Jana Thomson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709189"/>
                  </a:ext>
                </a:extLst>
              </a:tr>
              <a:tr h="17919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b="1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2026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Adriana Rossi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Johan Olander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2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Jana Thomson</a:t>
                      </a:r>
                      <a:endParaRPr lang="en-US" sz="1200" b="0" i="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814368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8D46410-B437-C55C-708F-BA89DF8DEEB3}"/>
              </a:ext>
            </a:extLst>
          </p:cNvPr>
          <p:cNvCxnSpPr/>
          <p:nvPr/>
        </p:nvCxnSpPr>
        <p:spPr>
          <a:xfrm>
            <a:off x="416084" y="3827864"/>
            <a:ext cx="7498079" cy="0"/>
          </a:xfrm>
          <a:prstGeom prst="line">
            <a:avLst/>
          </a:prstGeom>
          <a:ln w="41275" cmpd="dbl">
            <a:solidFill>
              <a:srgbClr val="FF6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D86E15A-F879-0EBF-A647-F2119B1403DC}"/>
              </a:ext>
            </a:extLst>
          </p:cNvPr>
          <p:cNvSpPr txBox="1"/>
          <p:nvPr/>
        </p:nvSpPr>
        <p:spPr>
          <a:xfrm>
            <a:off x="8003172" y="3403778"/>
            <a:ext cx="2807756" cy="823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60"/>
              </a:lnSpc>
            </a:pPr>
            <a:r>
              <a:rPr lang="en-GB" sz="1600" dirty="0">
                <a:solidFill>
                  <a:srgbClr val="FF6C00"/>
                </a:solidFill>
              </a:rPr>
              <a:t>Adoption of Charter with </a:t>
            </a:r>
            <a:r>
              <a:rPr lang="en-GB" sz="1600" dirty="0" err="1">
                <a:solidFill>
                  <a:srgbClr val="FF6C00"/>
                </a:solidFill>
              </a:rPr>
              <a:t>BoD</a:t>
            </a:r>
            <a:r>
              <a:rPr lang="en-GB" sz="1600" dirty="0">
                <a:solidFill>
                  <a:srgbClr val="FF6C00"/>
                </a:solidFill>
              </a:rPr>
              <a:t> </a:t>
            </a:r>
          </a:p>
          <a:p>
            <a:pPr marL="285750" indent="-285750">
              <a:lnSpc>
                <a:spcPts val="1860"/>
              </a:lnSpc>
              <a:buFontTx/>
              <a:buChar char="-"/>
            </a:pPr>
            <a:r>
              <a:rPr lang="en-GB" sz="1600" dirty="0">
                <a:solidFill>
                  <a:srgbClr val="FF6C00"/>
                </a:solidFill>
              </a:rPr>
              <a:t>max. role mandated = 6 y</a:t>
            </a:r>
          </a:p>
          <a:p>
            <a:pPr marL="285750" indent="-285750">
              <a:lnSpc>
                <a:spcPts val="1860"/>
              </a:lnSpc>
              <a:buFontTx/>
              <a:buChar char="-"/>
            </a:pPr>
            <a:r>
              <a:rPr lang="en-GB" sz="1600" dirty="0">
                <a:solidFill>
                  <a:srgbClr val="FF6C00"/>
                </a:solidFill>
              </a:rPr>
              <a:t>separation IPAC/JACoW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212735-8A3A-792C-82CD-D54EEA130309}"/>
              </a:ext>
            </a:extLst>
          </p:cNvPr>
          <p:cNvSpPr txBox="1"/>
          <p:nvPr/>
        </p:nvSpPr>
        <p:spPr>
          <a:xfrm>
            <a:off x="8003172" y="1402649"/>
            <a:ext cx="1659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File Maker Pro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C268A2-8BD4-E5E9-6C4D-6FFA657BA581}"/>
              </a:ext>
            </a:extLst>
          </p:cNvPr>
          <p:cNvSpPr txBox="1"/>
          <p:nvPr/>
        </p:nvSpPr>
        <p:spPr>
          <a:xfrm rot="18900000">
            <a:off x="3777442" y="1672522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B425EB-C481-481B-2013-E6DD2CAA2B12}"/>
              </a:ext>
            </a:extLst>
          </p:cNvPr>
          <p:cNvSpPr txBox="1"/>
          <p:nvPr/>
        </p:nvSpPr>
        <p:spPr>
          <a:xfrm rot="16200000">
            <a:off x="2747489" y="3508900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GSI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EAD232-A25F-1B51-D28D-C32A13F52D9B}"/>
              </a:ext>
            </a:extLst>
          </p:cNvPr>
          <p:cNvSpPr txBox="1"/>
          <p:nvPr/>
        </p:nvSpPr>
        <p:spPr>
          <a:xfrm rot="16200000">
            <a:off x="4322166" y="3612240"/>
            <a:ext cx="860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ELETTRA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2071C5-AAAB-6FC7-17EF-BCF06390DF32}"/>
              </a:ext>
            </a:extLst>
          </p:cNvPr>
          <p:cNvSpPr txBox="1"/>
          <p:nvPr/>
        </p:nvSpPr>
        <p:spPr>
          <a:xfrm rot="16200000">
            <a:off x="4477016" y="4654076"/>
            <a:ext cx="550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JLAB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E16B636-FBEB-B2DC-8410-BB93E2F756EC}"/>
              </a:ext>
            </a:extLst>
          </p:cNvPr>
          <p:cNvSpPr txBox="1">
            <a:spLocks/>
          </p:cNvSpPr>
          <p:nvPr/>
        </p:nvSpPr>
        <p:spPr>
          <a:xfrm>
            <a:off x="1270664" y="108736"/>
            <a:ext cx="10505252" cy="152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GB" dirty="0"/>
          </a:p>
          <a:p>
            <a:pPr>
              <a:lnSpc>
                <a:spcPct val="100000"/>
              </a:lnSpc>
            </a:pPr>
            <a:br>
              <a:rPr lang="en-GB" dirty="0"/>
            </a:br>
            <a:r>
              <a:rPr lang="en-GB" dirty="0"/>
              <a:t>Tools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2CD6AD8-553B-C781-31D8-0FD59DAA53D5}"/>
              </a:ext>
            </a:extLst>
          </p:cNvPr>
          <p:cNvGrpSpPr/>
          <p:nvPr/>
        </p:nvGrpSpPr>
        <p:grpSpPr>
          <a:xfrm>
            <a:off x="6898640" y="4255271"/>
            <a:ext cx="4966108" cy="1275040"/>
            <a:chOff x="6898640" y="4255271"/>
            <a:chExt cx="4966108" cy="127504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E7984E6-B9D8-4A77-CA78-AD01DA212012}"/>
                </a:ext>
              </a:extLst>
            </p:cNvPr>
            <p:cNvCxnSpPr>
              <a:cxnSpLocks/>
            </p:cNvCxnSpPr>
            <p:nvPr/>
          </p:nvCxnSpPr>
          <p:spPr>
            <a:xfrm>
              <a:off x="6898640" y="4539064"/>
              <a:ext cx="731520" cy="0"/>
            </a:xfrm>
            <a:prstGeom prst="line">
              <a:avLst/>
            </a:prstGeom>
            <a:ln w="22225" cmpd="sng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DD3C9B-DB9A-2242-CD02-9F595305EE3D}"/>
                </a:ext>
              </a:extLst>
            </p:cNvPr>
            <p:cNvSpPr txBox="1"/>
            <p:nvPr/>
          </p:nvSpPr>
          <p:spPr>
            <a:xfrm>
              <a:off x="7588789" y="4395038"/>
              <a:ext cx="29070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2"/>
                  </a:solidFill>
                </a:rPr>
                <a:t>Start of JACoW Indico development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8C6D546-31BC-FFC5-22B3-EF19AF67CC8F}"/>
                </a:ext>
              </a:extLst>
            </p:cNvPr>
            <p:cNvCxnSpPr>
              <a:cxnSpLocks/>
            </p:cNvCxnSpPr>
            <p:nvPr/>
          </p:nvCxnSpPr>
          <p:spPr>
            <a:xfrm>
              <a:off x="6898640" y="5217997"/>
              <a:ext cx="731520" cy="0"/>
            </a:xfrm>
            <a:prstGeom prst="line">
              <a:avLst/>
            </a:prstGeom>
            <a:ln w="22225" cmpd="sng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A6BF7B-4D78-5FA2-3B57-6D15D0AC4D0D}"/>
                </a:ext>
              </a:extLst>
            </p:cNvPr>
            <p:cNvSpPr txBox="1"/>
            <p:nvPr/>
          </p:nvSpPr>
          <p:spPr>
            <a:xfrm>
              <a:off x="7588789" y="5028976"/>
              <a:ext cx="1668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CAT (</a:t>
              </a:r>
              <a:r>
                <a:rPr lang="en-GB" b="1" dirty="0">
                  <a:solidFill>
                    <a:schemeClr val="accent2"/>
                  </a:solidFill>
                </a:rPr>
                <a:t>ELETTRA</a:t>
              </a:r>
              <a:r>
                <a:rPr lang="en-GB" dirty="0">
                  <a:solidFill>
                    <a:schemeClr val="accent2"/>
                  </a:solidFill>
                </a:rPr>
                <a:t>)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ABC9783-E7B1-C729-9396-964BA7BA33A5}"/>
                </a:ext>
              </a:extLst>
            </p:cNvPr>
            <p:cNvSpPr txBox="1"/>
            <p:nvPr/>
          </p:nvSpPr>
          <p:spPr>
            <a:xfrm>
              <a:off x="9162071" y="4883980"/>
              <a:ext cx="270267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2"/>
                  </a:solidFill>
                </a:rPr>
                <a:t>(proposal 2019, implementation 2022) </a:t>
              </a:r>
              <a:br>
                <a:rPr lang="en-GB" sz="1200" dirty="0">
                  <a:solidFill>
                    <a:schemeClr val="accent2"/>
                  </a:solidFill>
                </a:rPr>
              </a:br>
              <a:r>
                <a:rPr lang="en-GB" sz="1200" dirty="0">
                  <a:solidFill>
                    <a:schemeClr val="accent2"/>
                  </a:solidFill>
                </a:rPr>
                <a:t>EPS-AG (IPAC23), APS-DPB (IPAC24), NSRRC (IPAC25)</a:t>
              </a:r>
              <a:endParaRPr lang="en-GB" sz="12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333E0F-0A07-B014-0AE4-E12767096B9D}"/>
                </a:ext>
              </a:extLst>
            </p:cNvPr>
            <p:cNvSpPr txBox="1"/>
            <p:nvPr/>
          </p:nvSpPr>
          <p:spPr>
            <a:xfrm>
              <a:off x="10437891" y="4255271"/>
              <a:ext cx="110307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accent2"/>
                  </a:solidFill>
                </a:rPr>
                <a:t>CERN</a:t>
              </a:r>
            </a:p>
            <a:p>
              <a:pPr algn="ctr"/>
              <a:r>
                <a:rPr lang="en-GB" sz="1600" b="1" dirty="0">
                  <a:solidFill>
                    <a:schemeClr val="accent2"/>
                  </a:solidFill>
                </a:rPr>
                <a:t>ELETTRA</a:t>
              </a:r>
              <a:endParaRPr lang="en-GB" sz="160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484E9B8-D5D4-3738-7579-AC10A886886A}"/>
              </a:ext>
            </a:extLst>
          </p:cNvPr>
          <p:cNvSpPr txBox="1"/>
          <p:nvPr/>
        </p:nvSpPr>
        <p:spPr>
          <a:xfrm rot="16200000">
            <a:off x="6149424" y="6011518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TRIUMF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FF72B2-2BD8-0B8D-6553-601F02854B03}"/>
              </a:ext>
            </a:extLst>
          </p:cNvPr>
          <p:cNvSpPr txBox="1"/>
          <p:nvPr/>
        </p:nvSpPr>
        <p:spPr>
          <a:xfrm rot="16200000">
            <a:off x="2722484" y="5734047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HZB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406E67-DA94-9CE0-FC2B-9098E5B84D57}"/>
              </a:ext>
            </a:extLst>
          </p:cNvPr>
          <p:cNvGrpSpPr/>
          <p:nvPr/>
        </p:nvGrpSpPr>
        <p:grpSpPr>
          <a:xfrm>
            <a:off x="416084" y="5638298"/>
            <a:ext cx="11359659" cy="826532"/>
            <a:chOff x="416084" y="5638298"/>
            <a:chExt cx="11359659" cy="82653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FCF7B25-C623-D0C3-90F1-FA50C8FC7FC6}"/>
                </a:ext>
              </a:extLst>
            </p:cNvPr>
            <p:cNvSpPr txBox="1"/>
            <p:nvPr/>
          </p:nvSpPr>
          <p:spPr>
            <a:xfrm>
              <a:off x="8003172" y="5638298"/>
              <a:ext cx="3772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accent1"/>
                  </a:solidFill>
                </a:rPr>
                <a:t>JACoW Indico </a:t>
              </a:r>
              <a:r>
                <a:rPr lang="en-GB" dirty="0">
                  <a:solidFill>
                    <a:schemeClr val="accent1"/>
                  </a:solidFill>
                </a:rPr>
                <a:t>ready for deployment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52DCF3C-B15D-BFAB-C4AB-88DAE3BB1283}"/>
                </a:ext>
              </a:extLst>
            </p:cNvPr>
            <p:cNvCxnSpPr>
              <a:cxnSpLocks/>
            </p:cNvCxnSpPr>
            <p:nvPr/>
          </p:nvCxnSpPr>
          <p:spPr>
            <a:xfrm>
              <a:off x="6898640" y="6286584"/>
              <a:ext cx="1005840" cy="0"/>
            </a:xfrm>
            <a:prstGeom prst="line">
              <a:avLst/>
            </a:prstGeom>
            <a:ln w="41275" cmpd="dbl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233CC49-7E9A-D262-ECA0-2D8D71666ECD}"/>
                </a:ext>
              </a:extLst>
            </p:cNvPr>
            <p:cNvSpPr txBox="1"/>
            <p:nvPr/>
          </p:nvSpPr>
          <p:spPr>
            <a:xfrm>
              <a:off x="8003172" y="6095498"/>
              <a:ext cx="3699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accent1"/>
                  </a:solidFill>
                </a:rPr>
                <a:t>JACoW Indico </a:t>
              </a:r>
              <a:r>
                <a:rPr lang="en-GB" dirty="0">
                  <a:solidFill>
                    <a:schemeClr val="accent1"/>
                  </a:solidFill>
                </a:rPr>
                <a:t>Central Repository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8B8C67A-7B47-5E25-85B0-C485219E8FC9}"/>
                </a:ext>
              </a:extLst>
            </p:cNvPr>
            <p:cNvCxnSpPr/>
            <p:nvPr/>
          </p:nvCxnSpPr>
          <p:spPr>
            <a:xfrm>
              <a:off x="416084" y="5829384"/>
              <a:ext cx="7498079" cy="0"/>
            </a:xfrm>
            <a:prstGeom prst="line">
              <a:avLst/>
            </a:prstGeom>
            <a:ln w="41275" cmpd="dbl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0A675EF-1F41-CD71-14A5-815FF5BEE3BD}"/>
              </a:ext>
            </a:extLst>
          </p:cNvPr>
          <p:cNvSpPr txBox="1"/>
          <p:nvPr/>
        </p:nvSpPr>
        <p:spPr>
          <a:xfrm rot="16200000">
            <a:off x="4504161" y="6030241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BNL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4CDD67-817D-83D5-DA6F-7DD7904DD195}"/>
              </a:ext>
            </a:extLst>
          </p:cNvPr>
          <p:cNvSpPr txBox="1"/>
          <p:nvPr/>
        </p:nvSpPr>
        <p:spPr>
          <a:xfrm rot="16200000">
            <a:off x="4395316" y="5414804"/>
            <a:ext cx="727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ANSTO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3BC782-7C6D-6057-A5B3-F0A3A8D71F44}"/>
              </a:ext>
            </a:extLst>
          </p:cNvPr>
          <p:cNvSpPr txBox="1"/>
          <p:nvPr/>
        </p:nvSpPr>
        <p:spPr>
          <a:xfrm>
            <a:off x="4487330" y="5809464"/>
            <a:ext cx="8515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Lancaster U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22B4BCF-4EAA-D925-E763-7D6B7A392199}"/>
              </a:ext>
            </a:extLst>
          </p:cNvPr>
          <p:cNvSpPr txBox="1"/>
          <p:nvPr/>
        </p:nvSpPr>
        <p:spPr>
          <a:xfrm>
            <a:off x="4552646" y="6337694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ACBFFC6-581B-A44F-BC72-CE185D7ECACF}"/>
              </a:ext>
            </a:extLst>
          </p:cNvPr>
          <p:cNvSpPr txBox="1"/>
          <p:nvPr/>
        </p:nvSpPr>
        <p:spPr>
          <a:xfrm rot="16200000">
            <a:off x="2661081" y="627651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182E817-AE89-8DD1-892A-2FA449241279}"/>
              </a:ext>
            </a:extLst>
          </p:cNvPr>
          <p:cNvSpPr txBox="1"/>
          <p:nvPr/>
        </p:nvSpPr>
        <p:spPr>
          <a:xfrm rot="16200000">
            <a:off x="2546665" y="4866393"/>
            <a:ext cx="860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ELETTRA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E4D0D44-548A-8BA8-341C-9F1388B9E855}"/>
              </a:ext>
            </a:extLst>
          </p:cNvPr>
          <p:cNvGrpSpPr/>
          <p:nvPr/>
        </p:nvGrpSpPr>
        <p:grpSpPr>
          <a:xfrm>
            <a:off x="416083" y="1793751"/>
            <a:ext cx="11261172" cy="3604557"/>
            <a:chOff x="416083" y="1793751"/>
            <a:chExt cx="11261172" cy="360455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D0EACE5-D305-411D-121F-A7EE8198852D}"/>
                </a:ext>
              </a:extLst>
            </p:cNvPr>
            <p:cNvGrpSpPr/>
            <p:nvPr/>
          </p:nvGrpSpPr>
          <p:grpSpPr>
            <a:xfrm>
              <a:off x="416083" y="1793751"/>
              <a:ext cx="11261172" cy="2738849"/>
              <a:chOff x="416083" y="1793751"/>
              <a:chExt cx="11261172" cy="273884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6F0C4158-4FB7-FA03-B8B1-637122A5FDD2}"/>
                  </a:ext>
                </a:extLst>
              </p:cNvPr>
              <p:cNvGrpSpPr/>
              <p:nvPr/>
            </p:nvGrpSpPr>
            <p:grpSpPr>
              <a:xfrm>
                <a:off x="416083" y="2202264"/>
                <a:ext cx="11261172" cy="2330336"/>
                <a:chOff x="416083" y="2202264"/>
                <a:chExt cx="11261172" cy="2330336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4518FA2A-626D-9F78-E506-A4EB0BF83725}"/>
                    </a:ext>
                  </a:extLst>
                </p:cNvPr>
                <p:cNvCxnSpPr/>
                <p:nvPr/>
              </p:nvCxnSpPr>
              <p:spPr>
                <a:xfrm>
                  <a:off x="416083" y="2374984"/>
                  <a:ext cx="7498080" cy="0"/>
                </a:xfrm>
                <a:prstGeom prst="line">
                  <a:avLst/>
                </a:prstGeom>
                <a:ln w="41275" cmpd="dbl">
                  <a:solidFill>
                    <a:schemeClr val="accent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12A6A3B-EE90-4317-BE59-CC6ED12BF8F4}"/>
                    </a:ext>
                  </a:extLst>
                </p:cNvPr>
                <p:cNvSpPr txBox="1"/>
                <p:nvPr/>
              </p:nvSpPr>
              <p:spPr>
                <a:xfrm>
                  <a:off x="8003172" y="2202264"/>
                  <a:ext cx="367408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accent3"/>
                      </a:solidFill>
                    </a:rPr>
                    <a:t>SPMS (FNAL) </a:t>
                  </a:r>
                  <a:r>
                    <a:rPr lang="en-GB" dirty="0">
                      <a:solidFill>
                        <a:schemeClr val="accent3"/>
                      </a:solidFill>
                    </a:rPr>
                    <a:t>ready for deployment</a:t>
                  </a:r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29F45826-9851-ED0E-5DCB-2FC704BBFF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28838" y="2374984"/>
                  <a:ext cx="0" cy="2157616"/>
                </a:xfrm>
                <a:prstGeom prst="straightConnector1">
                  <a:avLst/>
                </a:prstGeom>
                <a:ln>
                  <a:solidFill>
                    <a:schemeClr val="accent3"/>
                  </a:solidFill>
                  <a:headEnd type="none" w="lg" len="sm"/>
                  <a:tailEnd type="stealth" w="lg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165F3D05-1BBC-F7A7-4B35-77A69FF99769}"/>
                    </a:ext>
                  </a:extLst>
                </p:cNvPr>
                <p:cNvSpPr txBox="1"/>
                <p:nvPr/>
              </p:nvSpPr>
              <p:spPr>
                <a:xfrm rot="16200000">
                  <a:off x="6649296" y="2825984"/>
                  <a:ext cx="152841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dirty="0">
                      <a:solidFill>
                        <a:schemeClr val="accent3"/>
                      </a:solidFill>
                    </a:rPr>
                    <a:t>supported</a:t>
                  </a:r>
                  <a:endParaRPr lang="en-GB" dirty="0"/>
                </a:p>
              </p:txBody>
            </p:sp>
          </p:grpSp>
          <p:cxnSp>
            <p:nvCxnSpPr>
              <p:cNvPr id="41" name="Elbow Connector 40">
                <a:extLst>
                  <a:ext uri="{FF2B5EF4-FFF2-40B4-BE49-F238E27FC236}">
                    <a16:creationId xmlns:a16="http://schemas.microsoft.com/office/drawing/2014/main" id="{623D7014-BAEF-D16F-1A9E-25B6593488B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778566" y="1924711"/>
                <a:ext cx="581231" cy="319312"/>
              </a:xfrm>
              <a:prstGeom prst="bentConnector3">
                <a:avLst>
                  <a:gd name="adj1" fmla="val 2066"/>
                </a:avLst>
              </a:prstGeom>
              <a:ln>
                <a:solidFill>
                  <a:schemeClr val="accent3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4A02D441-1ABB-E1B6-EA6F-C3EAA93F72E1}"/>
                </a:ext>
              </a:extLst>
            </p:cNvPr>
            <p:cNvCxnSpPr>
              <a:cxnSpLocks/>
            </p:cNvCxnSpPr>
            <p:nvPr/>
          </p:nvCxnSpPr>
          <p:spPr>
            <a:xfrm>
              <a:off x="7228838" y="4539064"/>
              <a:ext cx="0" cy="859244"/>
            </a:xfrm>
            <a:prstGeom prst="straightConnector1">
              <a:avLst/>
            </a:prstGeom>
            <a:ln>
              <a:solidFill>
                <a:schemeClr val="accent3"/>
              </a:solidFill>
              <a:prstDash val="sysDot"/>
              <a:headEnd type="none" w="lg" len="sm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801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0120-EE0C-FDDE-66FA-CAC7FB113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EF67654E-E845-B15B-2B5F-9345EC6A5297}"/>
              </a:ext>
            </a:extLst>
          </p:cNvPr>
          <p:cNvSpPr/>
          <p:nvPr/>
        </p:nvSpPr>
        <p:spPr>
          <a:xfrm>
            <a:off x="2208619" y="2742719"/>
            <a:ext cx="3321958" cy="195384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0066FF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GB" sz="1400" b="1" dirty="0" err="1">
                <a:solidFill>
                  <a:srgbClr val="FF6C00"/>
                </a:solidFill>
              </a:rPr>
              <a:t>indico.jacow.org</a:t>
            </a:r>
            <a:endParaRPr lang="en-GB" sz="1400" b="1" dirty="0">
              <a:solidFill>
                <a:srgbClr val="FF6C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889C7A-873C-EC2F-57D6-E217274FA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1" y="153337"/>
            <a:ext cx="10597738" cy="725489"/>
          </a:xfrm>
        </p:spPr>
        <p:txBody>
          <a:bodyPr>
            <a:normAutofit/>
          </a:bodyPr>
          <a:lstStyle/>
          <a:p>
            <a:pPr algn="r"/>
            <a:r>
              <a:rPr lang="en-GB" sz="3600" dirty="0"/>
              <a:t>IT tools for </a:t>
            </a:r>
            <a:r>
              <a:rPr lang="en-GB" sz="3600" dirty="0" err="1"/>
              <a:t>conference&amp;proceedings</a:t>
            </a:r>
            <a:endParaRPr lang="en-GB" sz="3600" dirty="0"/>
          </a:p>
        </p:txBody>
      </p:sp>
      <p:sp>
        <p:nvSpPr>
          <p:cNvPr id="53" name="Can 52">
            <a:extLst>
              <a:ext uri="{FF2B5EF4-FFF2-40B4-BE49-F238E27FC236}">
                <a16:creationId xmlns:a16="http://schemas.microsoft.com/office/drawing/2014/main" id="{60762C71-50B2-11A7-AED6-E335C619DA34}"/>
              </a:ext>
            </a:extLst>
          </p:cNvPr>
          <p:cNvSpPr/>
          <p:nvPr/>
        </p:nvSpPr>
        <p:spPr>
          <a:xfrm>
            <a:off x="3811052" y="3066571"/>
            <a:ext cx="1571671" cy="1469602"/>
          </a:xfrm>
          <a:prstGeom prst="can">
            <a:avLst>
              <a:gd name="adj" fmla="val 50000"/>
            </a:avLst>
          </a:pr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822960" bIns="182880" rtlCol="0" anchor="b" anchorCtr="0"/>
          <a:lstStyle/>
          <a:p>
            <a:pPr algn="ctr"/>
            <a:endParaRPr lang="en-GB" sz="1200" b="1" dirty="0">
              <a:solidFill>
                <a:srgbClr val="7030A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GB" sz="1200" b="1" dirty="0">
              <a:solidFill>
                <a:srgbClr val="7030A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GB" sz="1200" b="1" dirty="0">
              <a:solidFill>
                <a:srgbClr val="7030A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0ED5E48-3631-C3E1-1AA3-B7D2DCB84E68}"/>
              </a:ext>
            </a:extLst>
          </p:cNvPr>
          <p:cNvSpPr txBox="1"/>
          <p:nvPr/>
        </p:nvSpPr>
        <p:spPr>
          <a:xfrm>
            <a:off x="3810197" y="3042022"/>
            <a:ext cx="15725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Profiles, </a:t>
            </a:r>
            <a:b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Multiple Affiliations, </a:t>
            </a:r>
            <a:b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Abstracts, Meta Data, </a:t>
            </a:r>
            <a:b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100">
                <a:solidFill>
                  <a:srgbClr val="7030A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Editing logs</a:t>
            </a:r>
            <a:endParaRPr lang="en-GB" sz="11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E4D7643-3670-995E-A225-AD3F0D18960B}"/>
              </a:ext>
            </a:extLst>
          </p:cNvPr>
          <p:cNvGrpSpPr/>
          <p:nvPr/>
        </p:nvGrpSpPr>
        <p:grpSpPr>
          <a:xfrm>
            <a:off x="3212720" y="5347189"/>
            <a:ext cx="1194954" cy="966355"/>
            <a:chOff x="6729846" y="3640138"/>
            <a:chExt cx="1194954" cy="966355"/>
          </a:xfrm>
        </p:grpSpPr>
        <p:sp>
          <p:nvSpPr>
            <p:cNvPr id="64" name="Triangle 63">
              <a:extLst>
                <a:ext uri="{FF2B5EF4-FFF2-40B4-BE49-F238E27FC236}">
                  <a16:creationId xmlns:a16="http://schemas.microsoft.com/office/drawing/2014/main" id="{12425F71-0639-38F3-4892-AB0D42BC0C9C}"/>
                </a:ext>
              </a:extLst>
            </p:cNvPr>
            <p:cNvSpPr/>
            <p:nvPr/>
          </p:nvSpPr>
          <p:spPr>
            <a:xfrm>
              <a:off x="6729846" y="3640138"/>
              <a:ext cx="1194954" cy="966355"/>
            </a:xfrm>
            <a:prstGeom prst="triangle">
              <a:avLst/>
            </a:prstGeom>
            <a:noFill/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solidFill>
                  <a:srgbClr val="0066FF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DB95D62-656B-AA4E-E835-08904D9F9E04}"/>
                </a:ext>
              </a:extLst>
            </p:cNvPr>
            <p:cNvSpPr txBox="1"/>
            <p:nvPr/>
          </p:nvSpPr>
          <p:spPr>
            <a:xfrm>
              <a:off x="6876876" y="4079736"/>
              <a:ext cx="87716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66FF"/>
                  </a:solidFill>
                </a:rPr>
                <a:t>JACoW User</a:t>
              </a:r>
            </a:p>
          </p:txBody>
        </p:sp>
      </p:grpSp>
      <p:sp>
        <p:nvSpPr>
          <p:cNvPr id="67" name="Up Arrow 66">
            <a:extLst>
              <a:ext uri="{FF2B5EF4-FFF2-40B4-BE49-F238E27FC236}">
                <a16:creationId xmlns:a16="http://schemas.microsoft.com/office/drawing/2014/main" id="{EF031D47-D66D-18BC-3EE3-FA9A3F9389DB}"/>
              </a:ext>
            </a:extLst>
          </p:cNvPr>
          <p:cNvSpPr/>
          <p:nvPr/>
        </p:nvSpPr>
        <p:spPr>
          <a:xfrm>
            <a:off x="3677010" y="4615125"/>
            <a:ext cx="242640" cy="757269"/>
          </a:xfrm>
          <a:custGeom>
            <a:avLst/>
            <a:gdLst>
              <a:gd name="csX0" fmla="*/ 0 w 242640"/>
              <a:gd name="csY0" fmla="*/ 121320 h 757269"/>
              <a:gd name="csX1" fmla="*/ 121320 w 242640"/>
              <a:gd name="csY1" fmla="*/ 0 h 757269"/>
              <a:gd name="csX2" fmla="*/ 242640 w 242640"/>
              <a:gd name="csY2" fmla="*/ 121320 h 757269"/>
              <a:gd name="csX3" fmla="*/ 181980 w 242640"/>
              <a:gd name="csY3" fmla="*/ 121320 h 757269"/>
              <a:gd name="csX4" fmla="*/ 181980 w 242640"/>
              <a:gd name="csY4" fmla="*/ 432935 h 757269"/>
              <a:gd name="csX5" fmla="*/ 181980 w 242640"/>
              <a:gd name="csY5" fmla="*/ 757269 h 757269"/>
              <a:gd name="csX6" fmla="*/ 60660 w 242640"/>
              <a:gd name="csY6" fmla="*/ 757269 h 757269"/>
              <a:gd name="csX7" fmla="*/ 60660 w 242640"/>
              <a:gd name="csY7" fmla="*/ 439295 h 757269"/>
              <a:gd name="csX8" fmla="*/ 60660 w 242640"/>
              <a:gd name="csY8" fmla="*/ 121320 h 757269"/>
              <a:gd name="csX9" fmla="*/ 0 w 242640"/>
              <a:gd name="csY9" fmla="*/ 121320 h 75726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242640" h="757269" fill="none" extrusionOk="0">
                <a:moveTo>
                  <a:pt x="0" y="121320"/>
                </a:moveTo>
                <a:cubicBezTo>
                  <a:pt x="52677" y="63961"/>
                  <a:pt x="97367" y="44922"/>
                  <a:pt x="121320" y="0"/>
                </a:cubicBezTo>
                <a:cubicBezTo>
                  <a:pt x="179560" y="56631"/>
                  <a:pt x="207832" y="103290"/>
                  <a:pt x="242640" y="121320"/>
                </a:cubicBezTo>
                <a:cubicBezTo>
                  <a:pt x="219166" y="122762"/>
                  <a:pt x="207751" y="114342"/>
                  <a:pt x="181980" y="121320"/>
                </a:cubicBezTo>
                <a:cubicBezTo>
                  <a:pt x="202056" y="184389"/>
                  <a:pt x="172901" y="362514"/>
                  <a:pt x="181980" y="432935"/>
                </a:cubicBezTo>
                <a:cubicBezTo>
                  <a:pt x="191059" y="503356"/>
                  <a:pt x="147975" y="643901"/>
                  <a:pt x="181980" y="757269"/>
                </a:cubicBezTo>
                <a:cubicBezTo>
                  <a:pt x="139095" y="758661"/>
                  <a:pt x="111720" y="749639"/>
                  <a:pt x="60660" y="757269"/>
                </a:cubicBezTo>
                <a:cubicBezTo>
                  <a:pt x="26269" y="640613"/>
                  <a:pt x="68391" y="507279"/>
                  <a:pt x="60660" y="439295"/>
                </a:cubicBezTo>
                <a:cubicBezTo>
                  <a:pt x="52929" y="371311"/>
                  <a:pt x="60730" y="253249"/>
                  <a:pt x="60660" y="121320"/>
                </a:cubicBezTo>
                <a:cubicBezTo>
                  <a:pt x="44010" y="124087"/>
                  <a:pt x="15836" y="118500"/>
                  <a:pt x="0" y="121320"/>
                </a:cubicBezTo>
                <a:close/>
              </a:path>
              <a:path w="242640" h="757269" stroke="0" extrusionOk="0">
                <a:moveTo>
                  <a:pt x="0" y="121320"/>
                </a:moveTo>
                <a:cubicBezTo>
                  <a:pt x="48170" y="50267"/>
                  <a:pt x="91859" y="29923"/>
                  <a:pt x="121320" y="0"/>
                </a:cubicBezTo>
                <a:cubicBezTo>
                  <a:pt x="173968" y="42051"/>
                  <a:pt x="192483" y="82912"/>
                  <a:pt x="242640" y="121320"/>
                </a:cubicBezTo>
                <a:cubicBezTo>
                  <a:pt x="224454" y="122214"/>
                  <a:pt x="205310" y="116877"/>
                  <a:pt x="181980" y="121320"/>
                </a:cubicBezTo>
                <a:cubicBezTo>
                  <a:pt x="212607" y="210395"/>
                  <a:pt x="156287" y="352944"/>
                  <a:pt x="181980" y="445654"/>
                </a:cubicBezTo>
                <a:cubicBezTo>
                  <a:pt x="207673" y="538364"/>
                  <a:pt x="155931" y="683808"/>
                  <a:pt x="181980" y="757269"/>
                </a:cubicBezTo>
                <a:cubicBezTo>
                  <a:pt x="125728" y="763100"/>
                  <a:pt x="89661" y="752423"/>
                  <a:pt x="60660" y="757269"/>
                </a:cubicBezTo>
                <a:cubicBezTo>
                  <a:pt x="52160" y="634764"/>
                  <a:pt x="86440" y="587702"/>
                  <a:pt x="60660" y="452013"/>
                </a:cubicBezTo>
                <a:cubicBezTo>
                  <a:pt x="34880" y="316324"/>
                  <a:pt x="84623" y="253985"/>
                  <a:pt x="60660" y="121320"/>
                </a:cubicBezTo>
                <a:cubicBezTo>
                  <a:pt x="45201" y="125439"/>
                  <a:pt x="18922" y="120481"/>
                  <a:pt x="0" y="12132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66FF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up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3DF80C6-928C-FFCF-0A39-B37679F3A1FE}"/>
              </a:ext>
            </a:extLst>
          </p:cNvPr>
          <p:cNvSpPr txBox="1"/>
          <p:nvPr/>
        </p:nvSpPr>
        <p:spPr>
          <a:xfrm>
            <a:off x="8607398" y="4977650"/>
            <a:ext cx="2501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066FF"/>
                </a:solidFill>
              </a:rPr>
              <a:t>*   </a:t>
            </a:r>
            <a:r>
              <a:rPr lang="en-GB" sz="1000" b="1" dirty="0">
                <a:solidFill>
                  <a:srgbClr val="0066FF"/>
                </a:solidFill>
              </a:rPr>
              <a:t>JICT</a:t>
            </a:r>
            <a:r>
              <a:rPr lang="en-GB" sz="1000" dirty="0">
                <a:solidFill>
                  <a:srgbClr val="0066FF"/>
                </a:solidFill>
              </a:rPr>
              <a:t> JACoW-Indico Conference Toolbox</a:t>
            </a:r>
            <a:br>
              <a:rPr lang="en-GB" sz="1000" dirty="0">
                <a:solidFill>
                  <a:srgbClr val="0066FF"/>
                </a:solidFill>
              </a:rPr>
            </a:br>
            <a:r>
              <a:rPr lang="en-GB" sz="1000" dirty="0">
                <a:solidFill>
                  <a:srgbClr val="0066FF"/>
                </a:solidFill>
              </a:rPr>
              <a:t>                (utilities)</a:t>
            </a:r>
            <a:br>
              <a:rPr lang="en-GB" sz="1000" dirty="0">
                <a:solidFill>
                  <a:srgbClr val="0066FF"/>
                </a:solidFill>
              </a:rPr>
            </a:br>
            <a:r>
              <a:rPr lang="en-GB" sz="1000" dirty="0">
                <a:solidFill>
                  <a:srgbClr val="0066FF"/>
                </a:solidFill>
              </a:rPr>
              <a:t>*   </a:t>
            </a:r>
            <a:r>
              <a:rPr lang="en-GB" sz="1000" b="1" dirty="0">
                <a:solidFill>
                  <a:srgbClr val="0066FF"/>
                </a:solidFill>
              </a:rPr>
              <a:t>CAT</a:t>
            </a:r>
            <a:r>
              <a:rPr lang="en-GB" sz="1000" dirty="0">
                <a:solidFill>
                  <a:srgbClr val="0066FF"/>
                </a:solidFill>
              </a:rPr>
              <a:t> Conference Assembly Tool</a:t>
            </a:r>
            <a:br>
              <a:rPr lang="en-GB" sz="1000" dirty="0">
                <a:solidFill>
                  <a:srgbClr val="0066FF"/>
                </a:solidFill>
              </a:rPr>
            </a:br>
            <a:r>
              <a:rPr lang="en-GB" sz="1000" dirty="0">
                <a:solidFill>
                  <a:srgbClr val="0066FF"/>
                </a:solidFill>
              </a:rPr>
              <a:t>                 (proceeding production)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B915120-8EAA-7EF4-B390-0CF998D8CB7E}"/>
              </a:ext>
            </a:extLst>
          </p:cNvPr>
          <p:cNvSpPr/>
          <p:nvPr/>
        </p:nvSpPr>
        <p:spPr>
          <a:xfrm>
            <a:off x="5490192" y="5899030"/>
            <a:ext cx="1194954" cy="595307"/>
          </a:xfrm>
          <a:prstGeom prst="rect">
            <a:avLst/>
          </a:prstGeom>
          <a:solidFill>
            <a:srgbClr val="92D050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JACoW</a:t>
            </a:r>
            <a:br>
              <a:rPr lang="en-US" sz="1100" dirty="0"/>
            </a:br>
            <a:r>
              <a:rPr lang="en-US" sz="1100" dirty="0"/>
              <a:t>CAT Scan &amp; </a:t>
            </a:r>
            <a:br>
              <a:rPr lang="en-US" sz="1100" dirty="0"/>
            </a:br>
            <a:r>
              <a:rPr lang="en-US" sz="1100" dirty="0"/>
              <a:t>Refs Search</a:t>
            </a:r>
            <a:endParaRPr lang="en-GB" sz="11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9E73C3C-A3D3-F5C8-0AAA-F537F652C38E}"/>
              </a:ext>
            </a:extLst>
          </p:cNvPr>
          <p:cNvSpPr/>
          <p:nvPr/>
        </p:nvSpPr>
        <p:spPr>
          <a:xfrm>
            <a:off x="5137938" y="4982245"/>
            <a:ext cx="854732" cy="5953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JACoW</a:t>
            </a:r>
            <a:br>
              <a:rPr lang="en-US" sz="1400" dirty="0"/>
            </a:br>
            <a:r>
              <a:rPr lang="en-US" sz="1400" b="1" dirty="0"/>
              <a:t>JICT*</a:t>
            </a:r>
            <a:endParaRPr lang="en-GB" sz="1400" dirty="0"/>
          </a:p>
        </p:txBody>
      </p:sp>
      <p:cxnSp>
        <p:nvCxnSpPr>
          <p:cNvPr id="97" name="Curved Connector 96">
            <a:extLst>
              <a:ext uri="{FF2B5EF4-FFF2-40B4-BE49-F238E27FC236}">
                <a16:creationId xmlns:a16="http://schemas.microsoft.com/office/drawing/2014/main" id="{47828BFF-46D5-0380-D0A8-8D65698D8311}"/>
              </a:ext>
            </a:extLst>
          </p:cNvPr>
          <p:cNvCxnSpPr>
            <a:cxnSpLocks/>
            <a:stCxn id="15" idx="2"/>
          </p:cNvCxnSpPr>
          <p:nvPr/>
        </p:nvCxnSpPr>
        <p:spPr>
          <a:xfrm rot="10800000">
            <a:off x="5367986" y="3871977"/>
            <a:ext cx="939644" cy="4413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>
            <a:extLst>
              <a:ext uri="{FF2B5EF4-FFF2-40B4-BE49-F238E27FC236}">
                <a16:creationId xmlns:a16="http://schemas.microsoft.com/office/drawing/2014/main" id="{05B694CF-EDC7-5880-819F-E6F088776367}"/>
              </a:ext>
            </a:extLst>
          </p:cNvPr>
          <p:cNvCxnSpPr>
            <a:cxnSpLocks/>
            <a:stCxn id="76" idx="1"/>
            <a:endCxn id="65" idx="3"/>
          </p:cNvCxnSpPr>
          <p:nvPr/>
        </p:nvCxnSpPr>
        <p:spPr>
          <a:xfrm rot="10800000">
            <a:off x="4236910" y="6048398"/>
            <a:ext cx="1253282" cy="148287"/>
          </a:xfrm>
          <a:prstGeom prst="curvedConnector3">
            <a:avLst/>
          </a:prstGeom>
          <a:ln>
            <a:solidFill>
              <a:srgbClr val="0066FF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urved Connector 109">
            <a:extLst>
              <a:ext uri="{FF2B5EF4-FFF2-40B4-BE49-F238E27FC236}">
                <a16:creationId xmlns:a16="http://schemas.microsoft.com/office/drawing/2014/main" id="{60B40DA1-77FC-F014-88B6-52FDAE8CB702}"/>
              </a:ext>
            </a:extLst>
          </p:cNvPr>
          <p:cNvCxnSpPr>
            <a:cxnSpLocks/>
            <a:stCxn id="77" idx="1"/>
          </p:cNvCxnSpPr>
          <p:nvPr/>
        </p:nvCxnSpPr>
        <p:spPr>
          <a:xfrm rot="10800000">
            <a:off x="4610682" y="4550233"/>
            <a:ext cx="527257" cy="729666"/>
          </a:xfrm>
          <a:prstGeom prst="curvedConnector2">
            <a:avLst/>
          </a:prstGeom>
          <a:ln>
            <a:solidFill>
              <a:srgbClr val="0066FF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0D63CBCE-81D9-64B1-633C-765B7EA3F636}"/>
              </a:ext>
            </a:extLst>
          </p:cNvPr>
          <p:cNvSpPr txBox="1"/>
          <p:nvPr/>
        </p:nvSpPr>
        <p:spPr>
          <a:xfrm>
            <a:off x="8772498" y="2446284"/>
            <a:ext cx="20694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 err="1">
                <a:solidFill>
                  <a:srgbClr val="FF6C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proceedings.jacow.org</a:t>
            </a:r>
            <a:endParaRPr lang="en-GB" sz="1400" b="1" dirty="0">
              <a:solidFill>
                <a:srgbClr val="FF6C00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4A5CD1A7-8D0B-BBE3-DF27-654980DD631B}"/>
              </a:ext>
            </a:extLst>
          </p:cNvPr>
          <p:cNvSpPr/>
          <p:nvPr/>
        </p:nvSpPr>
        <p:spPr>
          <a:xfrm>
            <a:off x="8988766" y="2791676"/>
            <a:ext cx="1364834" cy="976464"/>
          </a:xfrm>
          <a:prstGeom prst="cube">
            <a:avLst>
              <a:gd name="adj" fmla="val 20498"/>
            </a:avLst>
          </a:prstGeom>
          <a:solidFill>
            <a:srgbClr val="8BE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b="1" dirty="0">
                <a:solidFill>
                  <a:srgbClr val="FF6C00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JACoW proceedings website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7161ED2-4633-029D-DD4F-D695E1CA6B7C}"/>
              </a:ext>
            </a:extLst>
          </p:cNvPr>
          <p:cNvGrpSpPr/>
          <p:nvPr/>
        </p:nvGrpSpPr>
        <p:grpSpPr>
          <a:xfrm>
            <a:off x="6307630" y="3388016"/>
            <a:ext cx="976745" cy="976746"/>
            <a:chOff x="8146473" y="3712874"/>
            <a:chExt cx="976745" cy="97674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4428A1F-4023-C003-56A4-6CEFDD65F951}"/>
                </a:ext>
              </a:extLst>
            </p:cNvPr>
            <p:cNvSpPr txBox="1"/>
            <p:nvPr/>
          </p:nvSpPr>
          <p:spPr>
            <a:xfrm>
              <a:off x="8232197" y="3827502"/>
              <a:ext cx="805295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7030A0"/>
                  </a:solidFill>
                </a:rPr>
                <a:t>Editors &amp; Conf. Admin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842B68-EAF2-BE5C-7D99-FB8E574C60FF}"/>
                </a:ext>
              </a:extLst>
            </p:cNvPr>
            <p:cNvSpPr/>
            <p:nvPr/>
          </p:nvSpPr>
          <p:spPr>
            <a:xfrm>
              <a:off x="8146473" y="3712874"/>
              <a:ext cx="976745" cy="976746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1F09F50-C9DE-CD4B-70F8-25ED7BA83EFE}"/>
              </a:ext>
            </a:extLst>
          </p:cNvPr>
          <p:cNvSpPr txBox="1"/>
          <p:nvPr/>
        </p:nvSpPr>
        <p:spPr>
          <a:xfrm>
            <a:off x="3614421" y="2824470"/>
            <a:ext cx="1974482" cy="1248729"/>
          </a:xfrm>
          <a:custGeom>
            <a:avLst/>
            <a:gdLst>
              <a:gd name="csX0" fmla="*/ 0 w 1195549"/>
              <a:gd name="csY0" fmla="*/ 0 h 1477328"/>
              <a:gd name="csX1" fmla="*/ 1195549 w 1195549"/>
              <a:gd name="csY1" fmla="*/ 0 h 1477328"/>
              <a:gd name="csX2" fmla="*/ 1195549 w 1195549"/>
              <a:gd name="csY2" fmla="*/ 1477328 h 1477328"/>
              <a:gd name="csX3" fmla="*/ 0 w 1195549"/>
              <a:gd name="csY3" fmla="*/ 1477328 h 1477328"/>
              <a:gd name="csX4" fmla="*/ 0 w 1195549"/>
              <a:gd name="csY4" fmla="*/ 0 h 1477328"/>
              <a:gd name="csX0" fmla="*/ 135467 w 1331016"/>
              <a:gd name="csY0" fmla="*/ 0 h 1477328"/>
              <a:gd name="csX1" fmla="*/ 1331016 w 1331016"/>
              <a:gd name="csY1" fmla="*/ 0 h 1477328"/>
              <a:gd name="csX2" fmla="*/ 1331016 w 1331016"/>
              <a:gd name="csY2" fmla="*/ 1477328 h 1477328"/>
              <a:gd name="csX3" fmla="*/ 0 w 1331016"/>
              <a:gd name="csY3" fmla="*/ 1460394 h 1477328"/>
              <a:gd name="csX4" fmla="*/ 135467 w 1331016"/>
              <a:gd name="csY4" fmla="*/ 0 h 1477328"/>
              <a:gd name="csX0" fmla="*/ 135467 w 1551149"/>
              <a:gd name="csY0" fmla="*/ 0 h 1477328"/>
              <a:gd name="csX1" fmla="*/ 1331016 w 1551149"/>
              <a:gd name="csY1" fmla="*/ 0 h 1477328"/>
              <a:gd name="csX2" fmla="*/ 1551149 w 1551149"/>
              <a:gd name="csY2" fmla="*/ 1477328 h 1477328"/>
              <a:gd name="csX3" fmla="*/ 0 w 1551149"/>
              <a:gd name="csY3" fmla="*/ 1460394 h 1477328"/>
              <a:gd name="csX4" fmla="*/ 135467 w 1551149"/>
              <a:gd name="csY4" fmla="*/ 0 h 1477328"/>
              <a:gd name="csX0" fmla="*/ 135467 w 1551149"/>
              <a:gd name="csY0" fmla="*/ 0 h 1477328"/>
              <a:gd name="csX1" fmla="*/ 1551149 w 1551149"/>
              <a:gd name="csY1" fmla="*/ 237066 h 1477328"/>
              <a:gd name="csX2" fmla="*/ 1551149 w 1551149"/>
              <a:gd name="csY2" fmla="*/ 1477328 h 1477328"/>
              <a:gd name="csX3" fmla="*/ 0 w 1551149"/>
              <a:gd name="csY3" fmla="*/ 1460394 h 1477328"/>
              <a:gd name="csX4" fmla="*/ 135467 w 1551149"/>
              <a:gd name="csY4" fmla="*/ 0 h 1477328"/>
              <a:gd name="csX0" fmla="*/ 0 w 1593482"/>
              <a:gd name="csY0" fmla="*/ 0 h 1282594"/>
              <a:gd name="csX1" fmla="*/ 1593482 w 1593482"/>
              <a:gd name="csY1" fmla="*/ 42332 h 1282594"/>
              <a:gd name="csX2" fmla="*/ 1593482 w 1593482"/>
              <a:gd name="csY2" fmla="*/ 1282594 h 1282594"/>
              <a:gd name="csX3" fmla="*/ 42333 w 1593482"/>
              <a:gd name="csY3" fmla="*/ 1265660 h 1282594"/>
              <a:gd name="csX4" fmla="*/ 0 w 1593482"/>
              <a:gd name="csY4" fmla="*/ 0 h 1282594"/>
              <a:gd name="csX0" fmla="*/ 0 w 1585015"/>
              <a:gd name="csY0" fmla="*/ 25401 h 1240262"/>
              <a:gd name="csX1" fmla="*/ 1585015 w 1585015"/>
              <a:gd name="csY1" fmla="*/ 0 h 1240262"/>
              <a:gd name="csX2" fmla="*/ 1585015 w 1585015"/>
              <a:gd name="csY2" fmla="*/ 1240262 h 1240262"/>
              <a:gd name="csX3" fmla="*/ 33866 w 1585015"/>
              <a:gd name="csY3" fmla="*/ 1223328 h 1240262"/>
              <a:gd name="csX4" fmla="*/ 0 w 1585015"/>
              <a:gd name="csY4" fmla="*/ 25401 h 1240262"/>
              <a:gd name="csX0" fmla="*/ 0 w 1788215"/>
              <a:gd name="csY0" fmla="*/ 25401 h 1248729"/>
              <a:gd name="csX1" fmla="*/ 1585015 w 1788215"/>
              <a:gd name="csY1" fmla="*/ 0 h 1248729"/>
              <a:gd name="csX2" fmla="*/ 1788215 w 1788215"/>
              <a:gd name="csY2" fmla="*/ 1248729 h 1248729"/>
              <a:gd name="csX3" fmla="*/ 33866 w 1788215"/>
              <a:gd name="csY3" fmla="*/ 1223328 h 1248729"/>
              <a:gd name="csX4" fmla="*/ 0 w 1788215"/>
              <a:gd name="csY4" fmla="*/ 25401 h 1248729"/>
              <a:gd name="csX0" fmla="*/ 186267 w 1974482"/>
              <a:gd name="csY0" fmla="*/ 25401 h 1248729"/>
              <a:gd name="csX1" fmla="*/ 1771282 w 1974482"/>
              <a:gd name="csY1" fmla="*/ 0 h 1248729"/>
              <a:gd name="csX2" fmla="*/ 1974482 w 1974482"/>
              <a:gd name="csY2" fmla="*/ 1248729 h 1248729"/>
              <a:gd name="csX3" fmla="*/ 0 w 1974482"/>
              <a:gd name="csY3" fmla="*/ 1240261 h 1248729"/>
              <a:gd name="csX4" fmla="*/ 186267 w 1974482"/>
              <a:gd name="csY4" fmla="*/ 25401 h 12487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974482" h="1248729">
                <a:moveTo>
                  <a:pt x="186267" y="25401"/>
                </a:moveTo>
                <a:lnTo>
                  <a:pt x="1771282" y="0"/>
                </a:lnTo>
                <a:lnTo>
                  <a:pt x="1974482" y="1248729"/>
                </a:lnTo>
                <a:lnTo>
                  <a:pt x="0" y="1240261"/>
                </a:lnTo>
                <a:lnTo>
                  <a:pt x="186267" y="25401"/>
                </a:lnTo>
                <a:close/>
              </a:path>
            </a:pathLst>
          </a:cu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GB" sz="1600" dirty="0">
                <a:ln w="0">
                  <a:solidFill>
                    <a:srgbClr val="7030A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Open Sans" panose="020B0606030504020204" pitchFamily="34" charset="0"/>
                <a:cs typeface="Open Sans" panose="020B0606030504020204" pitchFamily="34" charset="0"/>
              </a:rPr>
              <a:t>Conference</a:t>
            </a:r>
            <a:br>
              <a:rPr lang="en-GB" sz="1600" dirty="0">
                <a:ln w="0">
                  <a:solidFill>
                    <a:srgbClr val="7030A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dirty="0">
                <a:ln w="0">
                  <a:solidFill>
                    <a:srgbClr val="7030A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Open Sans" panose="020B0606030504020204" pitchFamily="34" charset="0"/>
                <a:cs typeface="Open Sans" panose="020B0606030504020204" pitchFamily="34" charset="0"/>
              </a:rPr>
              <a:t>Instance</a:t>
            </a:r>
          </a:p>
          <a:p>
            <a:pPr algn="ctr"/>
            <a:endParaRPr lang="en-GB" sz="1600" dirty="0">
              <a:ln w="0">
                <a:solidFill>
                  <a:srgbClr val="7030A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36" name="Curved Connector 35">
            <a:extLst>
              <a:ext uri="{FF2B5EF4-FFF2-40B4-BE49-F238E27FC236}">
                <a16:creationId xmlns:a16="http://schemas.microsoft.com/office/drawing/2014/main" id="{4847D18A-A1CD-9DDB-FA59-421C84450E47}"/>
              </a:ext>
            </a:extLst>
          </p:cNvPr>
          <p:cNvCxnSpPr>
            <a:cxnSpLocks/>
            <a:endCxn id="77" idx="0"/>
          </p:cNvCxnSpPr>
          <p:nvPr/>
        </p:nvCxnSpPr>
        <p:spPr>
          <a:xfrm rot="10800000" flipV="1">
            <a:off x="5565304" y="4202689"/>
            <a:ext cx="881684" cy="779555"/>
          </a:xfrm>
          <a:prstGeom prst="curvedConnector2">
            <a:avLst/>
          </a:prstGeom>
          <a:ln>
            <a:solidFill>
              <a:srgbClr val="7030A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Up Arrow 122">
            <a:extLst>
              <a:ext uri="{FF2B5EF4-FFF2-40B4-BE49-F238E27FC236}">
                <a16:creationId xmlns:a16="http://schemas.microsoft.com/office/drawing/2014/main" id="{8B906653-D85C-9EF4-7CD9-99A8731CC0BA}"/>
              </a:ext>
            </a:extLst>
          </p:cNvPr>
          <p:cNvSpPr/>
          <p:nvPr/>
        </p:nvSpPr>
        <p:spPr>
          <a:xfrm rot="2580000">
            <a:off x="8498036" y="3540122"/>
            <a:ext cx="302358" cy="1927189"/>
          </a:xfrm>
          <a:prstGeom prst="upArrow">
            <a:avLst/>
          </a:prstGeom>
          <a:solidFill>
            <a:schemeClr val="bg1"/>
          </a:solidFill>
          <a:ln>
            <a:solidFill>
              <a:srgbClr val="0066F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A50A2C-8061-7AF4-E1EC-F9EDBEBFC835}"/>
              </a:ext>
            </a:extLst>
          </p:cNvPr>
          <p:cNvSpPr/>
          <p:nvPr/>
        </p:nvSpPr>
        <p:spPr>
          <a:xfrm>
            <a:off x="6898223" y="4998789"/>
            <a:ext cx="1132920" cy="5953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JACoW</a:t>
            </a:r>
            <a:br>
              <a:rPr lang="en-US" sz="1400" dirty="0"/>
            </a:br>
            <a:r>
              <a:rPr lang="en-US" sz="1400" b="1" dirty="0"/>
              <a:t>CAT</a:t>
            </a:r>
            <a:r>
              <a:rPr lang="en-US" sz="1400" dirty="0"/>
              <a:t>*</a:t>
            </a:r>
            <a:endParaRPr lang="en-GB" sz="1400" dirty="0"/>
          </a:p>
        </p:txBody>
      </p:sp>
      <p:cxnSp>
        <p:nvCxnSpPr>
          <p:cNvPr id="174" name="Curved Connector 173">
            <a:extLst>
              <a:ext uri="{FF2B5EF4-FFF2-40B4-BE49-F238E27FC236}">
                <a16:creationId xmlns:a16="http://schemas.microsoft.com/office/drawing/2014/main" id="{CF9B60FD-9CB4-7B0E-4B56-43E34001BFAD}"/>
              </a:ext>
            </a:extLst>
          </p:cNvPr>
          <p:cNvCxnSpPr>
            <a:cxnSpLocks/>
            <a:stCxn id="15" idx="4"/>
            <a:endCxn id="76" idx="0"/>
          </p:cNvCxnSpPr>
          <p:nvPr/>
        </p:nvCxnSpPr>
        <p:spPr>
          <a:xfrm rot="5400000">
            <a:off x="5674702" y="4777729"/>
            <a:ext cx="1534268" cy="708334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Curved Connector 183">
            <a:extLst>
              <a:ext uri="{FF2B5EF4-FFF2-40B4-BE49-F238E27FC236}">
                <a16:creationId xmlns:a16="http://schemas.microsoft.com/office/drawing/2014/main" id="{613B648A-04C5-FAB8-EADB-1158890C6BBB}"/>
              </a:ext>
            </a:extLst>
          </p:cNvPr>
          <p:cNvCxnSpPr>
            <a:cxnSpLocks/>
            <a:stCxn id="15" idx="5"/>
            <a:endCxn id="29" idx="0"/>
          </p:cNvCxnSpPr>
          <p:nvPr/>
        </p:nvCxnSpPr>
        <p:spPr>
          <a:xfrm rot="16200000" flipH="1">
            <a:off x="6914474" y="4448580"/>
            <a:ext cx="777068" cy="323349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B28D1D54-8018-CDE3-377B-5D3C490893CB}"/>
              </a:ext>
            </a:extLst>
          </p:cNvPr>
          <p:cNvGrpSpPr/>
          <p:nvPr/>
        </p:nvGrpSpPr>
        <p:grpSpPr>
          <a:xfrm>
            <a:off x="1493864" y="1126674"/>
            <a:ext cx="7893019" cy="4921722"/>
            <a:chOff x="1493864" y="1126674"/>
            <a:chExt cx="7893019" cy="4921722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07C33FAF-4DF1-25F8-4953-C52C99DE7F84}"/>
                </a:ext>
              </a:extLst>
            </p:cNvPr>
            <p:cNvSpPr txBox="1"/>
            <p:nvPr/>
          </p:nvSpPr>
          <p:spPr>
            <a:xfrm>
              <a:off x="3575944" y="1555536"/>
              <a:ext cx="206947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6C00"/>
                  </a:solidFill>
                </a:rPr>
                <a:t>JACoW Coordinator</a:t>
              </a:r>
            </a:p>
          </p:txBody>
        </p: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584B978A-AB97-25FE-F7D3-EFDDE43CD223}"/>
                </a:ext>
              </a:extLst>
            </p:cNvPr>
            <p:cNvGrpSpPr/>
            <p:nvPr/>
          </p:nvGrpSpPr>
          <p:grpSpPr>
            <a:xfrm>
              <a:off x="1493864" y="1126674"/>
              <a:ext cx="7893019" cy="4921722"/>
              <a:chOff x="1493864" y="1126674"/>
              <a:chExt cx="7893019" cy="4921722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B3422159-8748-36E0-494F-CBDE360523D5}"/>
                  </a:ext>
                </a:extLst>
              </p:cNvPr>
              <p:cNvSpPr txBox="1"/>
              <p:nvPr/>
            </p:nvSpPr>
            <p:spPr>
              <a:xfrm rot="2580000">
                <a:off x="7317409" y="2584363"/>
                <a:ext cx="206947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FF6C00"/>
                    </a:solidFill>
                  </a:rPr>
                  <a:t>JACoW Proc. </a:t>
                </a:r>
              </a:p>
              <a:p>
                <a:pPr algn="ctr"/>
                <a:r>
                  <a:rPr lang="en-GB" sz="1200" b="1" dirty="0">
                    <a:solidFill>
                      <a:srgbClr val="FF6C00"/>
                    </a:solidFill>
                  </a:rPr>
                  <a:t>Webmaster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26C32EF-5B72-4375-E9BE-FDEB0A386A37}"/>
                  </a:ext>
                </a:extLst>
              </p:cNvPr>
              <p:cNvGrpSpPr/>
              <p:nvPr/>
            </p:nvGrpSpPr>
            <p:grpSpPr>
              <a:xfrm>
                <a:off x="6118143" y="1126674"/>
                <a:ext cx="1786685" cy="1378089"/>
                <a:chOff x="7306455" y="1313622"/>
                <a:chExt cx="1786685" cy="1378089"/>
              </a:xfrm>
            </p:grpSpPr>
            <p:sp>
              <p:nvSpPr>
                <p:cNvPr id="4" name="Diamond 3">
                  <a:extLst>
                    <a:ext uri="{FF2B5EF4-FFF2-40B4-BE49-F238E27FC236}">
                      <a16:creationId xmlns:a16="http://schemas.microsoft.com/office/drawing/2014/main" id="{93586F9B-B5BB-36B3-B402-69E9072B2124}"/>
                    </a:ext>
                  </a:extLst>
                </p:cNvPr>
                <p:cNvSpPr/>
                <p:nvPr/>
              </p:nvSpPr>
              <p:spPr>
                <a:xfrm>
                  <a:off x="7306455" y="1313622"/>
                  <a:ext cx="1786685" cy="1378089"/>
                </a:xfrm>
                <a:prstGeom prst="diamond">
                  <a:avLst/>
                </a:prstGeom>
                <a:solidFill>
                  <a:srgbClr val="0066FF"/>
                </a:solidFill>
                <a:ln>
                  <a:solidFill>
                    <a:srgbClr val="FF6C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D4E050E-F8A4-CB6F-5575-3994FBAAF8C4}"/>
                    </a:ext>
                  </a:extLst>
                </p:cNvPr>
                <p:cNvSpPr txBox="1"/>
                <p:nvPr/>
              </p:nvSpPr>
              <p:spPr>
                <a:xfrm>
                  <a:off x="7706569" y="1669377"/>
                  <a:ext cx="990519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FF6C00"/>
                      </a:solidFill>
                    </a:rPr>
                    <a:t>JACoW Officer</a:t>
                  </a:r>
                </a:p>
              </p:txBody>
            </p:sp>
          </p:grp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316EFA02-9553-E0D9-3A72-06794365C3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05345" y="2092372"/>
                <a:ext cx="3187639" cy="346184"/>
              </a:xfrm>
              <a:prstGeom prst="straightConnector1">
                <a:avLst/>
              </a:prstGeom>
              <a:ln cap="rnd">
                <a:solidFill>
                  <a:srgbClr val="FF6C00"/>
                </a:solidFill>
                <a:headEnd type="triangle" w="lg" len="med"/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CD5298F6-4E8C-9210-A877-37143DEEE4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87912" y="2437318"/>
                <a:ext cx="222181" cy="621792"/>
              </a:xfrm>
              <a:prstGeom prst="straightConnector1">
                <a:avLst/>
              </a:prstGeom>
              <a:ln cap="rnd">
                <a:solidFill>
                  <a:srgbClr val="FF6C00"/>
                </a:solidFill>
                <a:headEnd type="triangle" w="lg" len="med"/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EA631537-6DC1-FBEF-ABD2-9A34A3CEC2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558482" y="2087035"/>
                <a:ext cx="1413438" cy="1294769"/>
              </a:xfrm>
              <a:prstGeom prst="straightConnector1">
                <a:avLst/>
              </a:prstGeom>
              <a:ln>
                <a:solidFill>
                  <a:srgbClr val="FF6C00"/>
                </a:solidFill>
                <a:headEnd type="triangle" w="lg" len="med"/>
                <a:tailEnd type="triangl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731FFCF-E2EE-353F-A390-A5C6DAF2D492}"/>
                  </a:ext>
                </a:extLst>
              </p:cNvPr>
              <p:cNvSpPr txBox="1"/>
              <p:nvPr/>
            </p:nvSpPr>
            <p:spPr>
              <a:xfrm rot="21240000">
                <a:off x="3506864" y="2052269"/>
                <a:ext cx="246163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FF6C00"/>
                    </a:solidFill>
                  </a:rPr>
                  <a:t>JACoW Central Rep. Manager</a:t>
                </a:r>
              </a:p>
            </p:txBody>
          </p:sp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A8D960FB-4075-3BA3-AD8F-3447F51F7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14554" y="2269547"/>
                <a:ext cx="1213687" cy="746914"/>
              </a:xfrm>
              <a:prstGeom prst="straightConnector1">
                <a:avLst/>
              </a:prstGeom>
              <a:ln>
                <a:solidFill>
                  <a:srgbClr val="FF6C00"/>
                </a:solidFill>
                <a:headEnd type="triangle" w="lg" len="med"/>
                <a:tailEnd type="triangl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B17D28D1-0199-5F86-E583-743681C9C01A}"/>
                  </a:ext>
                </a:extLst>
              </p:cNvPr>
              <p:cNvSpPr txBox="1"/>
              <p:nvPr/>
            </p:nvSpPr>
            <p:spPr>
              <a:xfrm rot="19680000">
                <a:off x="5476998" y="2307013"/>
                <a:ext cx="101556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FF6C00"/>
                    </a:solidFill>
                  </a:rPr>
                  <a:t>JACoW </a:t>
                </a:r>
                <a:br>
                  <a:rPr lang="en-GB" sz="1200" b="1" dirty="0">
                    <a:solidFill>
                      <a:srgbClr val="FF6C00"/>
                    </a:solidFill>
                  </a:rPr>
                </a:br>
                <a:r>
                  <a:rPr lang="en-GB" sz="1200" b="1" dirty="0">
                    <a:solidFill>
                      <a:srgbClr val="FF6C00"/>
                    </a:solidFill>
                  </a:rPr>
                  <a:t>Indico Manager</a:t>
                </a:r>
              </a:p>
            </p:txBody>
          </p:sp>
          <p:cxnSp>
            <p:nvCxnSpPr>
              <p:cNvPr id="196" name="Elbow Connector 195">
                <a:extLst>
                  <a:ext uri="{FF2B5EF4-FFF2-40B4-BE49-F238E27FC236}">
                    <a16:creationId xmlns:a16="http://schemas.microsoft.com/office/drawing/2014/main" id="{692CF220-0032-720E-A554-0300FE2A688C}"/>
                  </a:ext>
                </a:extLst>
              </p:cNvPr>
              <p:cNvCxnSpPr>
                <a:cxnSpLocks/>
                <a:endCxn id="65" idx="1"/>
              </p:cNvCxnSpPr>
              <p:nvPr/>
            </p:nvCxnSpPr>
            <p:spPr>
              <a:xfrm rot="10800000" flipH="1" flipV="1">
                <a:off x="2016212" y="1804277"/>
                <a:ext cx="1343538" cy="4244119"/>
              </a:xfrm>
              <a:prstGeom prst="bentConnector3">
                <a:avLst>
                  <a:gd name="adj1" fmla="val -17311"/>
                </a:avLst>
              </a:prstGeom>
              <a:ln>
                <a:solidFill>
                  <a:srgbClr val="FF6C00"/>
                </a:solidFill>
                <a:tailEnd type="triangl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>
                <a:extLst>
                  <a:ext uri="{FF2B5EF4-FFF2-40B4-BE49-F238E27FC236}">
                    <a16:creationId xmlns:a16="http://schemas.microsoft.com/office/drawing/2014/main" id="{EB0C82BF-48CB-5747-3AE0-140D3C586262}"/>
                  </a:ext>
                </a:extLst>
              </p:cNvPr>
              <p:cNvCxnSpPr>
                <a:cxnSpLocks/>
                <a:stCxn id="4" idx="1"/>
              </p:cNvCxnSpPr>
              <p:nvPr/>
            </p:nvCxnSpPr>
            <p:spPr>
              <a:xfrm flipH="1" flipV="1">
                <a:off x="3293884" y="1804278"/>
                <a:ext cx="2824259" cy="11441"/>
              </a:xfrm>
              <a:prstGeom prst="straightConnector1">
                <a:avLst/>
              </a:prstGeom>
              <a:ln>
                <a:solidFill>
                  <a:srgbClr val="FF6C00"/>
                </a:solidFill>
                <a:tailEnd type="triangl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FDE85D13-EA45-46A9-3D5A-302F1FF0F17A}"/>
                  </a:ext>
                </a:extLst>
              </p:cNvPr>
              <p:cNvSpPr txBox="1"/>
              <p:nvPr/>
            </p:nvSpPr>
            <p:spPr>
              <a:xfrm rot="16200000">
                <a:off x="160849" y="3639906"/>
                <a:ext cx="2943029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rgbClr val="FF6C00"/>
                    </a:solidFill>
                  </a:rPr>
                  <a:t>JACoW Conference </a:t>
                </a:r>
                <a:r>
                  <a:rPr lang="en-GB" sz="1200" b="1" dirty="0" err="1">
                    <a:solidFill>
                      <a:srgbClr val="FF6C00"/>
                    </a:solidFill>
                  </a:rPr>
                  <a:t>Annoucemenets</a:t>
                </a:r>
                <a:endParaRPr lang="en-GB" sz="1200" b="1" dirty="0">
                  <a:solidFill>
                    <a:srgbClr val="FF6C00"/>
                  </a:solidFill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EE354A6-87C5-A8C6-DF93-8A7572E9BE99}"/>
              </a:ext>
            </a:extLst>
          </p:cNvPr>
          <p:cNvGrpSpPr/>
          <p:nvPr/>
        </p:nvGrpSpPr>
        <p:grpSpPr>
          <a:xfrm>
            <a:off x="7386595" y="1294069"/>
            <a:ext cx="4189053" cy="3704720"/>
            <a:chOff x="7386595" y="1294069"/>
            <a:chExt cx="4189053" cy="3704720"/>
          </a:xfrm>
        </p:grpSpPr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94CE7B87-9344-40A7-7BE3-6B853D595670}"/>
                </a:ext>
              </a:extLst>
            </p:cNvPr>
            <p:cNvCxnSpPr>
              <a:cxnSpLocks/>
              <a:stCxn id="29" idx="0"/>
            </p:cNvCxnSpPr>
            <p:nvPr/>
          </p:nvCxnSpPr>
          <p:spPr>
            <a:xfrm flipH="1" flipV="1">
              <a:off x="7386595" y="2230114"/>
              <a:ext cx="78088" cy="2768675"/>
            </a:xfrm>
            <a:prstGeom prst="straightConnector1">
              <a:avLst/>
            </a:prstGeom>
            <a:ln>
              <a:solidFill>
                <a:srgbClr val="FF6C00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5AF133C3-DD16-317E-1E42-94DCAD8020B2}"/>
                </a:ext>
              </a:extLst>
            </p:cNvPr>
            <p:cNvSpPr txBox="1"/>
            <p:nvPr/>
          </p:nvSpPr>
          <p:spPr>
            <a:xfrm rot="5280000">
              <a:off x="6322457" y="3475951"/>
              <a:ext cx="245432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FF6C00">
                      <a:alpha val="40008"/>
                    </a:srgbClr>
                  </a:solidFill>
                </a:rPr>
                <a:t>JACoW Proceedings  Webmaster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897BDEF-FFDA-7F53-A6EE-2FFD912D9611}"/>
                </a:ext>
              </a:extLst>
            </p:cNvPr>
            <p:cNvSpPr txBox="1"/>
            <p:nvPr/>
          </p:nvSpPr>
          <p:spPr>
            <a:xfrm>
              <a:off x="8487559" y="1294069"/>
              <a:ext cx="30880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v"/>
              </a:pPr>
              <a:r>
                <a:rPr lang="en-GB" sz="1600" u="sng" dirty="0">
                  <a:solidFill>
                    <a:srgbClr val="FF6C00"/>
                  </a:solidFill>
                </a:rPr>
                <a:t>General coordination</a:t>
              </a:r>
            </a:p>
            <a:p>
              <a:pPr marL="285750" indent="-285750">
                <a:buFont typeface="Wingdings" pitchFamily="2" charset="2"/>
                <a:buChar char="v"/>
              </a:pPr>
              <a:r>
                <a:rPr lang="en-GB" sz="1600" dirty="0">
                  <a:solidFill>
                    <a:srgbClr val="FF6C00"/>
                  </a:solidFill>
                </a:rPr>
                <a:t>Templates</a:t>
              </a:r>
            </a:p>
            <a:p>
              <a:pPr marL="285750" indent="-285750">
                <a:buFont typeface="Wingdings" pitchFamily="2" charset="2"/>
                <a:buChar char="v"/>
              </a:pPr>
              <a:r>
                <a:rPr lang="en-GB" sz="1600" dirty="0">
                  <a:solidFill>
                    <a:srgbClr val="FF6C00"/>
                  </a:solidFill>
                </a:rPr>
                <a:t>Webpage and documentation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7A61528-DE07-58F2-923A-E94E90F02E33}"/>
              </a:ext>
            </a:extLst>
          </p:cNvPr>
          <p:cNvGrpSpPr/>
          <p:nvPr/>
        </p:nvGrpSpPr>
        <p:grpSpPr>
          <a:xfrm>
            <a:off x="2012233" y="1294069"/>
            <a:ext cx="1798819" cy="3242104"/>
            <a:chOff x="2012233" y="1294069"/>
            <a:chExt cx="1798819" cy="324210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86F8994-FFA9-58D0-8114-1E066BB1C04D}"/>
                </a:ext>
              </a:extLst>
            </p:cNvPr>
            <p:cNvGrpSpPr/>
            <p:nvPr/>
          </p:nvGrpSpPr>
          <p:grpSpPr>
            <a:xfrm>
              <a:off x="2012233" y="1294069"/>
              <a:ext cx="1798819" cy="3242104"/>
              <a:chOff x="2012233" y="1294069"/>
              <a:chExt cx="1798819" cy="3242104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EF47C85C-B1BA-D51A-DFE9-DF8C8C77C467}"/>
                  </a:ext>
                </a:extLst>
              </p:cNvPr>
              <p:cNvGrpSpPr/>
              <p:nvPr/>
            </p:nvGrpSpPr>
            <p:grpSpPr>
              <a:xfrm>
                <a:off x="2012233" y="1294069"/>
                <a:ext cx="1541304" cy="3242104"/>
                <a:chOff x="2012233" y="1294069"/>
                <a:chExt cx="1541304" cy="3242104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9013D815-C5DE-AA1F-14ED-874386482D3C}"/>
                    </a:ext>
                  </a:extLst>
                </p:cNvPr>
                <p:cNvGrpSpPr/>
                <p:nvPr/>
              </p:nvGrpSpPr>
              <p:grpSpPr>
                <a:xfrm>
                  <a:off x="2348216" y="2310143"/>
                  <a:ext cx="1205321" cy="2226030"/>
                  <a:chOff x="2348216" y="2310143"/>
                  <a:chExt cx="1205321" cy="2226030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F9FAD2B4-AAAF-E511-60E7-2AFE22F2A31E}"/>
                      </a:ext>
                    </a:extLst>
                  </p:cNvPr>
                  <p:cNvGrpSpPr/>
                  <p:nvPr/>
                </p:nvGrpSpPr>
                <p:grpSpPr>
                  <a:xfrm>
                    <a:off x="2348216" y="2894348"/>
                    <a:ext cx="1205321" cy="1641825"/>
                    <a:chOff x="2348216" y="2894348"/>
                    <a:chExt cx="1205321" cy="1641825"/>
                  </a:xfrm>
                </p:grpSpPr>
                <p:sp>
                  <p:nvSpPr>
                    <p:cNvPr id="52" name="Can 51">
                      <a:extLst>
                        <a:ext uri="{FF2B5EF4-FFF2-40B4-BE49-F238E27FC236}">
                          <a16:creationId xmlns:a16="http://schemas.microsoft.com/office/drawing/2014/main" id="{59DE6E23-83F5-BC91-65E3-4C9287C30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8216" y="3075833"/>
                      <a:ext cx="1194954" cy="1460340"/>
                    </a:xfrm>
                    <a:prstGeom prst="can">
                      <a:avLst>
                        <a:gd name="adj" fmla="val 52939"/>
                      </a:avLst>
                    </a:prstGeom>
                    <a:noFill/>
                    <a:ln w="28575">
                      <a:solidFill>
                        <a:srgbClr val="0066FF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bIns="0" rtlCol="0" anchor="ctr"/>
                    <a:lstStyle/>
                    <a:p>
                      <a:pPr algn="ctr"/>
                      <a:endParaRPr lang="en-GB" sz="1200" b="1" dirty="0">
                        <a:solidFill>
                          <a:srgbClr val="FF6C00"/>
                        </a:solidFill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99EC8A7E-C79C-C36E-12B0-FC55C58121F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57988" y="2894348"/>
                      <a:ext cx="1195549" cy="102041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prstTxWarp prst="textArchDown">
                        <a:avLst>
                          <a:gd name="adj" fmla="val 123909"/>
                        </a:avLst>
                      </a:prstTxWarp>
                      <a:spAutoFit/>
                    </a:bodyPr>
                    <a:lstStyle/>
                    <a:p>
                      <a:pPr algn="ctr"/>
                      <a:r>
                        <a:rPr lang="en-GB" sz="1600" dirty="0">
                          <a:ln w="0">
                            <a:solidFill>
                              <a:srgbClr val="FF6C00"/>
                            </a:solidFill>
                          </a:ln>
                          <a:solidFill>
                            <a:srgbClr val="FF6C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JACoW</a:t>
                      </a:r>
                      <a:br>
                        <a:rPr lang="en-GB" sz="1600" dirty="0">
                          <a:ln w="0">
                            <a:solidFill>
                              <a:srgbClr val="FF6C00"/>
                            </a:solidFill>
                          </a:ln>
                          <a:solidFill>
                            <a:srgbClr val="FF6C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</a:br>
                      <a:r>
                        <a:rPr lang="en-GB" sz="1600" dirty="0">
                          <a:ln w="0">
                            <a:solidFill>
                              <a:srgbClr val="FF6C00"/>
                            </a:solidFill>
                          </a:ln>
                          <a:solidFill>
                            <a:srgbClr val="FF6C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indico </a:t>
                      </a:r>
                    </a:p>
                    <a:p>
                      <a:pPr algn="ctr"/>
                      <a:r>
                        <a:rPr lang="en-GB" sz="1600" dirty="0">
                          <a:ln w="0">
                            <a:solidFill>
                              <a:srgbClr val="FF6C00"/>
                            </a:solidFill>
                          </a:ln>
                          <a:solidFill>
                            <a:srgbClr val="FF6C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Repository</a:t>
                      </a:r>
                    </a:p>
                    <a:p>
                      <a:pPr algn="ctr"/>
                      <a:endParaRPr lang="en-GB" sz="1600" dirty="0">
                        <a:ln w="0">
                          <a:solidFill>
                            <a:srgbClr val="FF6C00"/>
                          </a:solidFill>
                        </a:ln>
                        <a:solidFill>
                          <a:srgbClr val="FF6C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</p:txBody>
                </p:sp>
              </p:grpSp>
              <p:sp>
                <p:nvSpPr>
                  <p:cNvPr id="10" name="Up-Down Arrow 9">
                    <a:extLst>
                      <a:ext uri="{FF2B5EF4-FFF2-40B4-BE49-F238E27FC236}">
                        <a16:creationId xmlns:a16="http://schemas.microsoft.com/office/drawing/2014/main" id="{0ECC1ECB-9D0B-69F8-8D20-1D1B1FFF0E6B}"/>
                      </a:ext>
                    </a:extLst>
                  </p:cNvPr>
                  <p:cNvSpPr/>
                  <p:nvPr/>
                </p:nvSpPr>
                <p:spPr>
                  <a:xfrm>
                    <a:off x="2543434" y="2310143"/>
                    <a:ext cx="293934" cy="756428"/>
                  </a:xfrm>
                  <a:prstGeom prst="upDownArrow">
                    <a:avLst/>
                  </a:prstGeom>
                  <a:solidFill>
                    <a:schemeClr val="bg1"/>
                  </a:solidFill>
                  <a:ln>
                    <a:solidFill>
                      <a:srgbClr val="0066FF"/>
                    </a:solidFill>
                    <a:prstDash val="lgDash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8" name="Cloud 17">
                  <a:extLst>
                    <a:ext uri="{FF2B5EF4-FFF2-40B4-BE49-F238E27FC236}">
                      <a16:creationId xmlns:a16="http://schemas.microsoft.com/office/drawing/2014/main" id="{D73B444F-862C-CA0B-3F12-01690DF886E3}"/>
                    </a:ext>
                  </a:extLst>
                </p:cNvPr>
                <p:cNvSpPr/>
                <p:nvPr/>
              </p:nvSpPr>
              <p:spPr>
                <a:xfrm>
                  <a:off x="2012233" y="1294069"/>
                  <a:ext cx="1282720" cy="1020417"/>
                </a:xfrm>
                <a:prstGeom prst="cloud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7000">
                      <a:schemeClr val="bg1">
                        <a:lumMod val="50000"/>
                      </a:schemeClr>
                    </a:gs>
                    <a:gs pos="7800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en-GB" sz="1600" dirty="0"/>
                    <a:t>BREVO</a:t>
                  </a:r>
                  <a:br>
                    <a:rPr lang="en-GB" sz="1600" dirty="0"/>
                  </a:br>
                  <a:r>
                    <a:rPr lang="en-GB" sz="1200" dirty="0"/>
                    <a:t>mailing lists</a:t>
                  </a:r>
                </a:p>
              </p:txBody>
            </p:sp>
          </p:grpSp>
          <p:sp>
            <p:nvSpPr>
              <p:cNvPr id="20" name="Up Arrow 19">
                <a:extLst>
                  <a:ext uri="{FF2B5EF4-FFF2-40B4-BE49-F238E27FC236}">
                    <a16:creationId xmlns:a16="http://schemas.microsoft.com/office/drawing/2014/main" id="{832D6BE0-E9A7-4159-C6C5-F36A6709CD95}"/>
                  </a:ext>
                </a:extLst>
              </p:cNvPr>
              <p:cNvSpPr/>
              <p:nvPr/>
            </p:nvSpPr>
            <p:spPr>
              <a:xfrm rot="5400000">
                <a:off x="3555791" y="3759700"/>
                <a:ext cx="242640" cy="267883"/>
              </a:xfrm>
              <a:prstGeom prst="upArrow">
                <a:avLst>
                  <a:gd name="adj1" fmla="val 42463"/>
                  <a:gd name="adj2" fmla="val 50000"/>
                </a:avLst>
              </a:prstGeom>
              <a:noFill/>
              <a:ln>
                <a:solidFill>
                  <a:srgbClr val="0066FF"/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93296A7-5546-40CD-FD53-7558AD54BFBA}"/>
                </a:ext>
              </a:extLst>
            </p:cNvPr>
            <p:cNvSpPr txBox="1"/>
            <p:nvPr/>
          </p:nvSpPr>
          <p:spPr>
            <a:xfrm>
              <a:off x="2208619" y="3092016"/>
              <a:ext cx="1507349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Account</a:t>
              </a:r>
              <a:r>
                <a:rPr lang="en-GB" sz="1100" dirty="0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br>
                <a:rPr lang="en-GB" sz="1100" dirty="0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en-GB" sz="1100" dirty="0" err="1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Profiles&amp;Affil</a:t>
              </a:r>
              <a:r>
                <a:rPr lang="en-GB" sz="1100" dirty="0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  <a:p>
              <a:pPr algn="ctr"/>
              <a:r>
                <a:rPr lang="en-GB" sz="1100" dirty="0">
                  <a:solidFill>
                    <a:srgbClr val="FF6C00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Conf. Pref. </a:t>
              </a:r>
              <a:endParaRPr lang="en-GB" sz="1100" dirty="0">
                <a:solidFill>
                  <a:srgbClr val="FF6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63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2FC5B-7408-A5A9-1A29-D7344F7F3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4317"/>
            <a:ext cx="10872355" cy="725489"/>
          </a:xfrm>
        </p:spPr>
        <p:txBody>
          <a:bodyPr/>
          <a:lstStyle/>
          <a:p>
            <a:pPr algn="r"/>
            <a:r>
              <a:rPr lang="en-GB" dirty="0"/>
              <a:t>What/who makes things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75471-C31B-2CDA-A471-F53DF3ACA50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78068" y="1164218"/>
            <a:ext cx="11813932" cy="5034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en-US" sz="2400" b="1" dirty="0"/>
          </a:p>
          <a:p>
            <a:pPr indent="-320040">
              <a:buFont typeface="Wingdings" pitchFamily="2" charset="2"/>
              <a:buChar char="§"/>
            </a:pPr>
            <a:r>
              <a:rPr lang="en-US" sz="2400" b="1" dirty="0"/>
              <a:t>JACoW Board of Directors (including Coordinator)</a:t>
            </a:r>
          </a:p>
          <a:p>
            <a:pPr marL="0" indent="0">
              <a:buNone/>
            </a:pPr>
            <a:r>
              <a:rPr lang="en-US" sz="2400" b="1" dirty="0"/>
              <a:t>	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bg2"/>
                </a:solidFill>
              </a:rPr>
              <a:t>– mail to </a:t>
            </a:r>
            <a:r>
              <a:rPr lang="en-US" sz="2400" u="sng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bod@jacow.org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endParaRPr lang="en-US" sz="2400" b="1" dirty="0">
              <a:solidFill>
                <a:schemeClr val="bg2"/>
              </a:solidFill>
            </a:endParaRPr>
          </a:p>
          <a:p>
            <a:pPr indent="-320040">
              <a:buFont typeface="Wingdings" pitchFamily="2" charset="2"/>
              <a:buChar char="§"/>
            </a:pPr>
            <a:r>
              <a:rPr lang="en-US" sz="2400" b="1" dirty="0"/>
              <a:t>WG1 Templates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bg2"/>
                </a:solidFill>
              </a:rPr>
              <a:t>– mail to </a:t>
            </a:r>
            <a:r>
              <a:rPr lang="en-US" sz="2400" u="sng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template@jacow.org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WG2 Documentation &amp; Wiki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bg2"/>
                </a:solidFill>
              </a:rPr>
              <a:t>– mail to </a:t>
            </a:r>
            <a:r>
              <a:rPr lang="en-US" sz="2400" u="sng" dirty="0">
                <a:solidFill>
                  <a:schemeClr val="bg2"/>
                </a:solidFill>
                <a:hlinkClick r:id="rId4" tooltip="mailto:content@jacow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content@jacow.org</a:t>
            </a:r>
            <a:endParaRPr lang="en-US" sz="2400" dirty="0">
              <a:solidFill>
                <a:schemeClr val="bg2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WG3 IT tools</a:t>
            </a:r>
            <a:endParaRPr lang="en-US" sz="2400" dirty="0"/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WG4 Central Repository Manager </a:t>
            </a:r>
            <a:r>
              <a:rPr lang="en-US" sz="2400" dirty="0">
                <a:solidFill>
                  <a:schemeClr val="bg2"/>
                </a:solidFill>
              </a:rPr>
              <a:t>– mail to </a:t>
            </a:r>
            <a:r>
              <a:rPr lang="en-US" sz="2400" u="sng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repository-manager@jacow.org</a:t>
            </a:r>
            <a:endParaRPr lang="en-US" sz="2400" dirty="0">
              <a:solidFill>
                <a:schemeClr val="bg2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WG5 Proceeding publication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bg2"/>
                </a:solidFill>
              </a:rPr>
              <a:t>– mail to </a:t>
            </a:r>
            <a:r>
              <a:rPr lang="en-US" sz="2400" u="sng" dirty="0">
                <a:solidFill>
                  <a:schemeClr val="bg2"/>
                </a:solidFill>
                <a:hlinkClick r:id="rId6" tooltip="mailto:proceedings@jacow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proceedings@jacow.org</a:t>
            </a:r>
            <a:endParaRPr lang="en-US" sz="2400" dirty="0">
              <a:solidFill>
                <a:schemeClr val="bg2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WG6 JACoW international collaboration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bg2"/>
                </a:solidFill>
              </a:rPr>
              <a:t>– contact Chairperson </a:t>
            </a:r>
            <a:r>
              <a:rPr lang="en-US" sz="2400" u="sng" dirty="0">
                <a:solidFill>
                  <a:schemeClr val="bg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chair@jacow.org</a:t>
            </a:r>
            <a:endParaRPr lang="en-US" sz="2400" u="sng" dirty="0">
              <a:solidFill>
                <a:schemeClr val="bg2"/>
              </a:solidFill>
            </a:endParaRPr>
          </a:p>
          <a:p>
            <a:pPr lvl="0">
              <a:spcBef>
                <a:spcPts val="1600"/>
              </a:spcBef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D933B1-F1CB-41C4-414B-EFEB88ED0703}"/>
              </a:ext>
            </a:extLst>
          </p:cNvPr>
          <p:cNvSpPr txBox="1"/>
          <p:nvPr/>
        </p:nvSpPr>
        <p:spPr>
          <a:xfrm>
            <a:off x="7697165" y="1511072"/>
            <a:ext cx="4116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C9DFF"/>
                </a:solidFill>
              </a:rPr>
              <a:t>CERN, ESS, TRIUMF (coordinator) </a:t>
            </a:r>
            <a:br>
              <a:rPr lang="en-GB" dirty="0">
                <a:solidFill>
                  <a:srgbClr val="5C9DFF"/>
                </a:solidFill>
              </a:rPr>
            </a:br>
            <a:r>
              <a:rPr lang="en-GB" dirty="0">
                <a:solidFill>
                  <a:srgbClr val="5C9DFF"/>
                </a:solidFill>
              </a:rPr>
              <a:t>GSI (retiree), LANL, SLRI, INFN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4C868F-F31B-25A6-43EE-4314AEFA4051}"/>
              </a:ext>
            </a:extLst>
          </p:cNvPr>
          <p:cNvSpPr txBox="1"/>
          <p:nvPr/>
        </p:nvSpPr>
        <p:spPr>
          <a:xfrm>
            <a:off x="7697164" y="2572906"/>
            <a:ext cx="4224759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C9DFF"/>
                </a:solidFill>
              </a:rPr>
              <a:t>GSI (retiree), PSI (retiree), ……</a:t>
            </a:r>
          </a:p>
          <a:p>
            <a:endParaRPr lang="en-GB" sz="1400" dirty="0">
              <a:solidFill>
                <a:srgbClr val="5C9DFF"/>
              </a:solidFill>
            </a:endParaRPr>
          </a:p>
          <a:p>
            <a:r>
              <a:rPr lang="en-GB" dirty="0">
                <a:solidFill>
                  <a:srgbClr val="5C9DFF"/>
                </a:solidFill>
              </a:rPr>
              <a:t>ORNL, GSI, with ANSTO, ANL, …</a:t>
            </a:r>
          </a:p>
          <a:p>
            <a:endParaRPr lang="en-GB" dirty="0">
              <a:solidFill>
                <a:srgbClr val="5C9DFF"/>
              </a:solidFill>
            </a:endParaRPr>
          </a:p>
          <a:p>
            <a:r>
              <a:rPr lang="en-GB" dirty="0">
                <a:solidFill>
                  <a:srgbClr val="5C9DFF"/>
                </a:solidFill>
              </a:rPr>
              <a:t>ELETTRA, ESS, INFN, CERN, IJCLAB?</a:t>
            </a:r>
          </a:p>
          <a:p>
            <a:endParaRPr lang="en-GB" dirty="0">
              <a:solidFill>
                <a:srgbClr val="5C9DFF"/>
              </a:solidFill>
            </a:endParaRPr>
          </a:p>
          <a:p>
            <a:r>
              <a:rPr lang="en-GB" dirty="0">
                <a:solidFill>
                  <a:srgbClr val="5C9DFF"/>
                </a:solidFill>
              </a:rPr>
              <a:t>INFN, --China</a:t>
            </a:r>
          </a:p>
          <a:p>
            <a:endParaRPr lang="en-GB" dirty="0">
              <a:solidFill>
                <a:srgbClr val="5C9DFF"/>
              </a:solidFill>
            </a:endParaRPr>
          </a:p>
          <a:p>
            <a:r>
              <a:rPr lang="en-GB" dirty="0">
                <a:solidFill>
                  <a:srgbClr val="5C9DFF"/>
                </a:solidFill>
              </a:rPr>
              <a:t>ELETTRA</a:t>
            </a:r>
          </a:p>
          <a:p>
            <a:endParaRPr lang="en-GB" dirty="0">
              <a:solidFill>
                <a:srgbClr val="5C9DFF"/>
              </a:solidFill>
            </a:endParaRPr>
          </a:p>
          <a:p>
            <a:r>
              <a:rPr lang="en-GB" dirty="0">
                <a:solidFill>
                  <a:srgbClr val="5C9DFF"/>
                </a:solidFill>
              </a:rPr>
              <a:t>CERN, ESS, INFN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59E13E21-E8AE-303D-E584-98FC85C15F4F}"/>
              </a:ext>
            </a:extLst>
          </p:cNvPr>
          <p:cNvSpPr/>
          <p:nvPr/>
        </p:nvSpPr>
        <p:spPr>
          <a:xfrm>
            <a:off x="7650864" y="1511072"/>
            <a:ext cx="162045" cy="6400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ADA8FA1-E0AF-B0FD-6D8E-9025126C5BC3}"/>
              </a:ext>
            </a:extLst>
          </p:cNvPr>
          <p:cNvSpPr txBox="1">
            <a:spLocks/>
          </p:cNvSpPr>
          <p:nvPr/>
        </p:nvSpPr>
        <p:spPr>
          <a:xfrm>
            <a:off x="382551" y="1168701"/>
            <a:ext cx="11813932" cy="503426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endParaRPr lang="en-US" sz="2400" b="1" dirty="0"/>
          </a:p>
          <a:p>
            <a:pPr indent="-320040">
              <a:buFont typeface="Wingdings" pitchFamily="2" charset="2"/>
              <a:buChar char="§"/>
            </a:pPr>
            <a:r>
              <a:rPr lang="en-US" sz="2400" b="1" dirty="0"/>
              <a:t>JACoW Board of Directors (including Coordinator)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/>
              <a:t>	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300"/>
                </a:solidFill>
              </a:rPr>
              <a:t>– mail to </a:t>
            </a:r>
            <a:r>
              <a:rPr lang="en-US" sz="2400" u="sng" dirty="0">
                <a:solidFill>
                  <a:srgbClr val="FF93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bod@jacow.org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endParaRPr lang="en-US" sz="2400" b="1" dirty="0">
              <a:solidFill>
                <a:schemeClr val="bg2"/>
              </a:solidFill>
            </a:endParaRPr>
          </a:p>
          <a:p>
            <a:pPr indent="-320040">
              <a:buFont typeface="Wingdings" pitchFamily="2" charset="2"/>
              <a:buChar char="§"/>
            </a:pPr>
            <a:r>
              <a:rPr lang="en-US" sz="2400" b="1" dirty="0"/>
              <a:t>WG1 Templates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300"/>
                </a:solidFill>
              </a:rPr>
              <a:t>– mail to </a:t>
            </a:r>
            <a:r>
              <a:rPr lang="en-US" sz="2400" u="sng" dirty="0">
                <a:solidFill>
                  <a:srgbClr val="FF93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template@jacow.org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WG2 Documentation &amp; Wiki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300"/>
                </a:solidFill>
              </a:rPr>
              <a:t>– mail to </a:t>
            </a:r>
            <a:r>
              <a:rPr lang="en-US" sz="2400" u="sng" dirty="0">
                <a:solidFill>
                  <a:srgbClr val="FF9300"/>
                </a:solidFill>
                <a:hlinkClick r:id="rId4" tooltip="mailto:content@jacow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content@jacow.org</a:t>
            </a:r>
            <a:endParaRPr lang="en-US" sz="2400" dirty="0">
              <a:solidFill>
                <a:srgbClr val="FF9300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WG3 IT tools</a:t>
            </a:r>
            <a:endParaRPr lang="en-US" sz="2400" dirty="0"/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WG4 Central Repository Manager </a:t>
            </a:r>
            <a:r>
              <a:rPr lang="en-US" sz="2400" dirty="0">
                <a:solidFill>
                  <a:srgbClr val="FF9300"/>
                </a:solidFill>
              </a:rPr>
              <a:t>– mail to </a:t>
            </a:r>
            <a:r>
              <a:rPr lang="en-US" sz="2400" u="sng" dirty="0">
                <a:solidFill>
                  <a:srgbClr val="FF93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repository-manager@jacow.org</a:t>
            </a:r>
            <a:endParaRPr lang="en-US" sz="2400" dirty="0">
              <a:solidFill>
                <a:srgbClr val="FF9300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WG5 Proceeding publication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300"/>
                </a:solidFill>
              </a:rPr>
              <a:t>– mail to </a:t>
            </a:r>
            <a:r>
              <a:rPr lang="en-US" sz="2400" u="sng" dirty="0">
                <a:solidFill>
                  <a:srgbClr val="FF9300"/>
                </a:solidFill>
                <a:hlinkClick r:id="rId6" tooltip="mailto:proceedings@jacow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proceedings@jacow.org</a:t>
            </a:r>
            <a:endParaRPr lang="en-US" sz="2400" dirty="0">
              <a:solidFill>
                <a:srgbClr val="FF9300"/>
              </a:solidFill>
            </a:endParaRPr>
          </a:p>
          <a:p>
            <a:pPr indent="-320040">
              <a:spcBef>
                <a:spcPts val="1600"/>
              </a:spcBef>
              <a:buFont typeface="Wingdings" pitchFamily="2" charset="2"/>
              <a:buChar char="§"/>
            </a:pPr>
            <a:r>
              <a:rPr lang="en-US" sz="2400" b="1" dirty="0"/>
              <a:t>WG6 JACoW international collaboration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300"/>
                </a:solidFill>
              </a:rPr>
              <a:t>– contact Chairperson </a:t>
            </a:r>
            <a:r>
              <a:rPr lang="en-US" sz="2400" u="sng" dirty="0">
                <a:solidFill>
                  <a:srgbClr val="FF93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chair@jacow.org</a:t>
            </a:r>
            <a:endParaRPr lang="en-US" sz="2400" u="sng" dirty="0">
              <a:solidFill>
                <a:srgbClr val="FF9300"/>
              </a:solidFill>
            </a:endParaRPr>
          </a:p>
          <a:p>
            <a:pPr>
              <a:spcBef>
                <a:spcPts val="1600"/>
              </a:spcBef>
              <a:buFont typeface="Wingdings" pitchFamily="2" charset="2"/>
              <a:buChar char="§"/>
            </a:pPr>
            <a:endParaRPr lang="en-US" sz="2400" dirty="0"/>
          </a:p>
        </p:txBody>
      </p:sp>
      <p:sp>
        <p:nvSpPr>
          <p:cNvPr id="10" name="Explosion 1 9">
            <a:extLst>
              <a:ext uri="{FF2B5EF4-FFF2-40B4-BE49-F238E27FC236}">
                <a16:creationId xmlns:a16="http://schemas.microsoft.com/office/drawing/2014/main" id="{C9CB34CF-FF3E-352E-30F2-1F212892FA5D}"/>
              </a:ext>
            </a:extLst>
          </p:cNvPr>
          <p:cNvSpPr/>
          <p:nvPr/>
        </p:nvSpPr>
        <p:spPr>
          <a:xfrm>
            <a:off x="8109696" y="1775012"/>
            <a:ext cx="3600857" cy="1786596"/>
          </a:xfrm>
          <a:prstGeom prst="irregularSeal1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/>
              <a:t>JACoW → LinkedIn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E3E48CB-8BFA-9A75-B0DA-D278ECDF491E}"/>
              </a:ext>
            </a:extLst>
          </p:cNvPr>
          <p:cNvSpPr/>
          <p:nvPr/>
        </p:nvSpPr>
        <p:spPr>
          <a:xfrm>
            <a:off x="510988" y="5768788"/>
            <a:ext cx="11199565" cy="6858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66FF"/>
                </a:solidFill>
              </a:rPr>
              <a:t>Connect with us on</a:t>
            </a:r>
            <a:r>
              <a:rPr lang="en-US" sz="3200" b="1" dirty="0"/>
              <a:t>  </a:t>
            </a:r>
            <a:r>
              <a:rPr lang="en-GB" sz="3200" u="sng" dirty="0">
                <a:solidFill>
                  <a:srgbClr val="FF9300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https://mattermost.web.cern.ch/jacow/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8950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66E23F9-0431-6450-22C8-3D1BB3F4D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64" y="158431"/>
            <a:ext cx="10515600" cy="725489"/>
          </a:xfrm>
        </p:spPr>
        <p:txBody>
          <a:bodyPr/>
          <a:lstStyle/>
          <a:p>
            <a:r>
              <a:rPr lang="en-US" dirty="0"/>
              <a:t>JACoW </a:t>
            </a:r>
            <a:r>
              <a:rPr lang="en-US" dirty="0" err="1"/>
              <a:t>BoD</a:t>
            </a:r>
            <a:r>
              <a:rPr lang="en-US" dirty="0"/>
              <a:t> @ IPAC’26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AC940C-B67D-0700-7583-F3441764E2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0758" y="1096615"/>
            <a:ext cx="8417847" cy="366364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092B10-F210-8249-532B-BEB43ACC8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749988" y="3284443"/>
            <a:ext cx="3680012" cy="27600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FDFCF2-009B-A211-074B-70D700C29BCE}"/>
              </a:ext>
            </a:extLst>
          </p:cNvPr>
          <p:cNvSpPr txBox="1"/>
          <p:nvPr/>
        </p:nvSpPr>
        <p:spPr>
          <a:xfrm>
            <a:off x="410758" y="4972953"/>
            <a:ext cx="65200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</a:rPr>
              <a:t>Monthly meetings with reports from WGs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</a:rPr>
              <a:t>notes available from </a:t>
            </a:r>
            <a:r>
              <a:rPr lang="en-GB" sz="2200" dirty="0">
                <a:solidFill>
                  <a:schemeClr val="accent1"/>
                </a:solidFill>
                <a:hlinkClick r:id="rId4"/>
              </a:rPr>
              <a:t>www.jacow.org</a:t>
            </a:r>
            <a:endParaRPr lang="en-GB" sz="2200" dirty="0">
              <a:solidFill>
                <a:schemeClr val="accent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GB" sz="2200" dirty="0">
                <a:solidFill>
                  <a:schemeClr val="accent1"/>
                </a:solidFill>
              </a:rPr>
              <a:t>Elections coming at JTM26 for Deputy chair and 3 </a:t>
            </a:r>
            <a:br>
              <a:rPr lang="en-GB" sz="2200" dirty="0">
                <a:solidFill>
                  <a:schemeClr val="accent1"/>
                </a:solidFill>
              </a:rPr>
            </a:br>
            <a:r>
              <a:rPr lang="en-GB" sz="2200" dirty="0">
                <a:solidFill>
                  <a:schemeClr val="accent1"/>
                </a:solidFill>
              </a:rPr>
              <a:t>members </a:t>
            </a:r>
          </a:p>
        </p:txBody>
      </p:sp>
    </p:spTree>
    <p:extLst>
      <p:ext uri="{BB962C8B-B14F-4D97-AF65-F5344CB8AC3E}">
        <p14:creationId xmlns:p14="http://schemas.microsoft.com/office/powerpoint/2010/main" val="1413571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25696</TotalTime>
  <Words>1573</Words>
  <Application>Microsoft Macintosh PowerPoint</Application>
  <PresentationFormat>Widescreen</PresentationFormat>
  <Paragraphs>397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Open Sans</vt:lpstr>
      <vt:lpstr>Arial</vt:lpstr>
      <vt:lpstr>Gadugi</vt:lpstr>
      <vt:lpstr>Aptos Display</vt:lpstr>
      <vt:lpstr>Wingdings</vt:lpstr>
      <vt:lpstr>Aptos</vt:lpstr>
      <vt:lpstr>Aptos Light</vt:lpstr>
      <vt:lpstr>Office Theme</vt:lpstr>
      <vt:lpstr>PowerPoint Presentation</vt:lpstr>
      <vt:lpstr>Outiline</vt:lpstr>
      <vt:lpstr>Goals</vt:lpstr>
      <vt:lpstr>Volume of published paper</vt:lpstr>
      <vt:lpstr>Stakeholders</vt:lpstr>
      <vt:lpstr>Governing body </vt:lpstr>
      <vt:lpstr>IT tools for conference&amp;proceedings</vt:lpstr>
      <vt:lpstr>What/who makes things work</vt:lpstr>
      <vt:lpstr>JACoW BoD @ IPAC’26</vt:lpstr>
      <vt:lpstr>JACoW Editors @ IPAC’26</vt:lpstr>
      <vt:lpstr>Active Team members</vt:lpstr>
      <vt:lpstr>Report of activities 2025-26</vt:lpstr>
      <vt:lpstr>Report of activities 2025-26</vt:lpstr>
      <vt:lpstr>Report of activities 2025-26</vt:lpstr>
      <vt:lpstr>Associated costs</vt:lpstr>
      <vt:lpstr>Sustainability &amp; Proposals</vt:lpstr>
      <vt:lpstr>PowerPoint Presentation</vt:lpstr>
      <vt:lpstr>JACoW Board of Directors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151</cp:revision>
  <cp:lastPrinted>2025-10-29T08:55:44Z</cp:lastPrinted>
  <dcterms:created xsi:type="dcterms:W3CDTF">2025-03-02T07:45:49Z</dcterms:created>
  <dcterms:modified xsi:type="dcterms:W3CDTF">2026-05-21T08:38:17Z</dcterms:modified>
</cp:coreProperties>
</file>