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notesMasterIdLst>
    <p:notesMasterId r:id="rId72"/>
  </p:notesMasterIdLst>
  <p:handoutMasterIdLst>
    <p:handoutMasterId r:id="rId73"/>
  </p:handoutMasterIdLst>
  <p:sldIdLst>
    <p:sldId id="756" r:id="rId2"/>
    <p:sldId id="498" r:id="rId3"/>
    <p:sldId id="600" r:id="rId4"/>
    <p:sldId id="499" r:id="rId5"/>
    <p:sldId id="768" r:id="rId6"/>
    <p:sldId id="522" r:id="rId7"/>
    <p:sldId id="531" r:id="rId8"/>
    <p:sldId id="524" r:id="rId9"/>
    <p:sldId id="588" r:id="rId10"/>
    <p:sldId id="535" r:id="rId11"/>
    <p:sldId id="581" r:id="rId12"/>
    <p:sldId id="538" r:id="rId13"/>
    <p:sldId id="594" r:id="rId14"/>
    <p:sldId id="769" r:id="rId15"/>
    <p:sldId id="547" r:id="rId16"/>
    <p:sldId id="548" r:id="rId17"/>
    <p:sldId id="777" r:id="rId18"/>
    <p:sldId id="770" r:id="rId19"/>
    <p:sldId id="508" r:id="rId20"/>
    <p:sldId id="454" r:id="rId21"/>
    <p:sldId id="456" r:id="rId22"/>
    <p:sldId id="771" r:id="rId23"/>
    <p:sldId id="585" r:id="rId24"/>
    <p:sldId id="767" r:id="rId25"/>
    <p:sldId id="443" r:id="rId26"/>
    <p:sldId id="556" r:id="rId27"/>
    <p:sldId id="661" r:id="rId28"/>
    <p:sldId id="465" r:id="rId29"/>
    <p:sldId id="712" r:id="rId30"/>
    <p:sldId id="778" r:id="rId31"/>
    <p:sldId id="779" r:id="rId32"/>
    <p:sldId id="772" r:id="rId33"/>
    <p:sldId id="558" r:id="rId34"/>
    <p:sldId id="559" r:id="rId35"/>
    <p:sldId id="618" r:id="rId36"/>
    <p:sldId id="561" r:id="rId37"/>
    <p:sldId id="753" r:id="rId38"/>
    <p:sldId id="765" r:id="rId39"/>
    <p:sldId id="383" r:id="rId40"/>
    <p:sldId id="386" r:id="rId41"/>
    <p:sldId id="480" r:id="rId42"/>
    <p:sldId id="615" r:id="rId43"/>
    <p:sldId id="620" r:id="rId44"/>
    <p:sldId id="575" r:id="rId45"/>
    <p:sldId id="441" r:id="rId46"/>
    <p:sldId id="442" r:id="rId47"/>
    <p:sldId id="773" r:id="rId48"/>
    <p:sldId id="762" r:id="rId49"/>
    <p:sldId id="370" r:id="rId50"/>
    <p:sldId id="541" r:id="rId51"/>
    <p:sldId id="763" r:id="rId52"/>
    <p:sldId id="649" r:id="rId53"/>
    <p:sldId id="507" r:id="rId54"/>
    <p:sldId id="663" r:id="rId55"/>
    <p:sldId id="426" r:id="rId56"/>
    <p:sldId id="648" r:id="rId57"/>
    <p:sldId id="666" r:id="rId58"/>
    <p:sldId id="667" r:id="rId59"/>
    <p:sldId id="671" r:id="rId60"/>
    <p:sldId id="681" r:id="rId61"/>
    <p:sldId id="758" r:id="rId62"/>
    <p:sldId id="752" r:id="rId63"/>
    <p:sldId id="574" r:id="rId64"/>
    <p:sldId id="775" r:id="rId65"/>
    <p:sldId id="578" r:id="rId66"/>
    <p:sldId id="355" r:id="rId67"/>
    <p:sldId id="571" r:id="rId68"/>
    <p:sldId id="573" r:id="rId69"/>
    <p:sldId id="764" r:id="rId70"/>
    <p:sldId id="776" r:id="rId71"/>
  </p:sldIdLst>
  <p:sldSz cx="9144000" cy="6858000" type="screen4x3"/>
  <p:notesSz cx="9928225" cy="679767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rck, Peter Dr." initials="FPD" lastIdx="1" clrIdx="0">
    <p:extLst>
      <p:ext uri="{19B8F6BF-5375-455C-9EA6-DF929625EA0E}">
        <p15:presenceInfo xmlns:p15="http://schemas.microsoft.com/office/powerpoint/2012/main" userId="S-1-5-21-839522115-515967899-725345543-6908" providerId="AD"/>
      </p:ext>
    </p:extLst>
  </p:cmAuthor>
  <p:cmAuthor id="2" name="Peter Forck" initials="PF" lastIdx="1" clrIdx="1">
    <p:extLst>
      <p:ext uri="{19B8F6BF-5375-455C-9EA6-DF929625EA0E}">
        <p15:presenceInfo xmlns:p15="http://schemas.microsoft.com/office/powerpoint/2012/main" userId="Peter For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CC"/>
    <a:srgbClr val="9900CC"/>
    <a:srgbClr val="0033CC"/>
    <a:srgbClr val="008000"/>
    <a:srgbClr val="3333FF"/>
    <a:srgbClr val="009900"/>
    <a:srgbClr val="0000FF"/>
    <a:srgbClr val="CCCCFF"/>
    <a:srgbClr val="00C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31" autoAdjust="0"/>
    <p:restoredTop sz="79218" autoAdjust="0"/>
  </p:normalViewPr>
  <p:slideViewPr>
    <p:cSldViewPr showGuides="1">
      <p:cViewPr>
        <p:scale>
          <a:sx n="100" d="100"/>
          <a:sy n="100" d="100"/>
        </p:scale>
        <p:origin x="-708" y="-96"/>
      </p:cViewPr>
      <p:guideLst>
        <p:guide orient="horz" pos="1457"/>
        <p:guide pos="5328"/>
      </p:guideLst>
    </p:cSldViewPr>
  </p:slideViewPr>
  <p:outlineViewPr>
    <p:cViewPr>
      <p:scale>
        <a:sx n="33" d="100"/>
        <a:sy n="33" d="100"/>
      </p:scale>
      <p:origin x="0" y="75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6-05-14T18:29:06.118" idx="1">
    <p:pos x="5659" y="1685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6-04-27T18:33:30.46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DC3B935-6345-44A9-963B-C3D5D58B9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11175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903" y="3229121"/>
            <a:ext cx="7282422" cy="305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1C7D331E-7E71-4CFA-9915-11718F668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6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5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2919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08F439D-E276-41E3-AEC1-AC45C42263A9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6C3B18B-5B51-4AA7-93AB-471E20F0C1C5}" type="slidenum">
              <a:rPr lang="en-US" altLang="de-DE" smtClean="0">
                <a:latin typeface="Arial" charset="0"/>
              </a:rPr>
              <a:pPr/>
              <a:t>17</a:t>
            </a:fld>
            <a:endParaRPr lang="en-US" altLang="de-DE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62792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04786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18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584" indent="-286379" defTabSz="92118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15" indent="-229103" defTabSz="92118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20" indent="-229103" defTabSz="92118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26" indent="-229103" defTabSz="92118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32" indent="-229103" algn="ctr" defTabSz="92118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338" indent="-229103" algn="ctr" defTabSz="92118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544" indent="-229103" algn="ctr" defTabSz="92118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750" indent="-229103" algn="ctr" defTabSz="92118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23850BA-6B71-4C7F-A9ED-D204050737CA}" type="slidenum">
              <a:rPr lang="en-US" smtClean="0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920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1644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955" indent="-286522" defTabSz="921644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6086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4520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2954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1388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9823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8257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6691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4E27E03-5DC0-4F5F-9432-80E82CD43349}" type="slidenum">
              <a:rPr lang="en-US" smtClean="0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742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1644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955" indent="-286522" defTabSz="921644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6086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4520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2954" indent="-229218" defTabSz="921644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1388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9823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8257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6691" indent="-229218" algn="ctr" defTabSz="9216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5EE250-8F85-45EA-985F-2CB3AC21B08A}" type="slidenum">
              <a:rPr lang="en-US" smtClean="0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  <p:sp>
        <p:nvSpPr>
          <p:cNvPr id="134147" name="Rectangle 7"/>
          <p:cNvSpPr txBox="1">
            <a:spLocks noGrp="1" noChangeArrowheads="1"/>
          </p:cNvSpPr>
          <p:nvPr/>
        </p:nvSpPr>
        <p:spPr bwMode="auto">
          <a:xfrm>
            <a:off x="4143912" y="9119906"/>
            <a:ext cx="3169578" cy="47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86" tIns="45844" rIns="91686" bIns="45844"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330976A-9A55-41F4-A7FD-C465BA04DEFD}" type="slidenum">
              <a:rPr lang="en-US" sz="1200">
                <a:latin typeface="Arial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US" sz="1200">
              <a:latin typeface="Arial" charset="0"/>
            </a:endParaRPr>
          </a:p>
        </p:txBody>
      </p:sp>
      <p:sp>
        <p:nvSpPr>
          <p:cNvPr id="134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2313"/>
            <a:ext cx="4803775" cy="3602037"/>
          </a:xfrm>
          <a:ln/>
        </p:spPr>
      </p:sp>
      <p:sp>
        <p:nvSpPr>
          <p:cNvPr id="134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82" y="4561497"/>
            <a:ext cx="5852844" cy="43193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86" tIns="45844" rIns="91686" bIns="45844"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587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22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51181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6A837C-3DA4-4BDB-8F5A-32FF9CB7F947}" type="slidenum">
              <a:rPr lang="en-US" altLang="de-DE" smtClean="0">
                <a:latin typeface="Arial" charset="0"/>
              </a:rPr>
              <a:pPr/>
              <a:t>23</a:t>
            </a:fld>
            <a:endParaRPr lang="en-US" altLang="de-DE">
              <a:latin typeface="Arial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735746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24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44555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25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18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4DB75-54F2-47DB-9727-41153E035F3A}" type="slidenum">
              <a:rPr lang="en-US" altLang="de-DE" smtClean="0">
                <a:latin typeface="Arial" charset="0"/>
              </a:rPr>
              <a:pPr/>
              <a:t>6</a:t>
            </a:fld>
            <a:endParaRPr lang="en-US" altLang="de-DE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2105790-E5C4-4A68-B891-E6C95C672AB9}" type="slidenum">
              <a:rPr lang="en-US" altLang="de-DE" smtClean="0">
                <a:latin typeface="Arial" charset="0"/>
              </a:rPr>
              <a:pPr/>
              <a:t>26</a:t>
            </a:fld>
            <a:endParaRPr lang="en-US" altLang="de-DE">
              <a:latin typeface="Arial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27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F5E171-338B-4CE4-958F-A0DB1677D747}" type="slidenum">
              <a:rPr lang="en-US" altLang="de-DE" smtClean="0">
                <a:latin typeface="Arial" charset="0"/>
              </a:rPr>
              <a:pPr/>
              <a:t>28</a:t>
            </a:fld>
            <a:endParaRPr lang="en-US" altLang="de-DE">
              <a:latin typeface="Arial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42565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29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6799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30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32235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83F1E39-28CD-4A92-977D-C134C5CF0649}" type="slidenum">
              <a:rPr lang="en-US" altLang="de-DE" smtClean="0">
                <a:latin typeface="Arial" charset="0"/>
              </a:rPr>
              <a:pPr/>
              <a:t>31</a:t>
            </a:fld>
            <a:endParaRPr lang="en-US" altLang="de-DE">
              <a:latin typeface="Arial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193862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32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092854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AE261D1-3170-4B8B-94E6-A342C9505736}" type="datetime4">
              <a:rPr lang="de-DE" smtClean="0"/>
              <a:pPr>
                <a:defRPr/>
              </a:pPr>
              <a:t>15. Mai 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Fachbereich 18  |  Institut Theorie Elektromagnetischer Felder  |  Prof. Dr.-Ing. Thomas Weiland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8C895085-1A0D-4EB3-872A-BF2FFFEB45E5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5415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D20A98-8CCF-4420-A709-B83C83DCCE07}" type="slidenum">
              <a:rPr lang="en-US" altLang="de-DE" smtClean="0">
                <a:latin typeface="Arial" charset="0"/>
              </a:rPr>
              <a:pPr/>
              <a:t>37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321703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38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31963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BD43CDC-CC1A-4FF5-B52C-354156621B78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8D49508-811F-4527-AB7F-AD0AD3E7BE5B}" type="slidenum">
              <a:rPr lang="en-US" altLang="de-DE" smtClean="0">
                <a:latin typeface="Arial" charset="0"/>
              </a:rPr>
              <a:pPr/>
              <a:t>39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43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82121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212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F8A99D-0EE2-4BD3-84AB-3EEBF89BB3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2120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960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F8A99D-0EE2-4BD3-84AB-3EEBF89BB3A5}" type="slidenum">
              <a:rPr lang="en-US" smtClean="0">
                <a:latin typeface="Arial" charset="0"/>
              </a:rPr>
              <a:pPr/>
              <a:t>45</a:t>
            </a:fld>
            <a:endParaRPr lang="en-US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CA27EC2-373D-484B-9D4E-F133F0520A05}" type="slidenum">
              <a:rPr lang="en-US" altLang="de-DE" smtClean="0">
                <a:latin typeface="Arial" charset="0"/>
              </a:rPr>
              <a:pPr/>
              <a:t>47</a:t>
            </a:fld>
            <a:endParaRPr lang="en-US" altLang="de-DE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713899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48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59045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4B688F-8981-4826-86C4-11A3F9CB2B57}" type="slidenum">
              <a:rPr lang="en-US" altLang="de-DE" smtClean="0">
                <a:latin typeface="Arial" charset="0"/>
              </a:rPr>
              <a:pPr/>
              <a:t>49</a:t>
            </a:fld>
            <a:endParaRPr lang="en-US" altLang="de-DE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CABF8CF-12E4-4A09-95F5-C885179669ED}" type="slidenum">
              <a:rPr lang="en-US" altLang="de-DE" smtClean="0">
                <a:latin typeface="Arial" charset="0"/>
              </a:rPr>
              <a:pPr/>
              <a:t>50</a:t>
            </a:fld>
            <a:endParaRPr lang="en-US" altLang="de-DE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658724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D20A98-8CCF-4420-A709-B83C83DCCE07}" type="slidenum">
              <a:rPr lang="en-US" altLang="de-DE" smtClean="0">
                <a:latin typeface="Arial" charset="0"/>
              </a:rPr>
              <a:pPr/>
              <a:t>51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8568364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5262-0F28-4AA0-B42A-F9592EFA53D1}" type="slidenum">
              <a:rPr lang="en-US" altLang="de-DE">
                <a:latin typeface="Arial" charset="0"/>
              </a:rPr>
              <a:pPr/>
              <a:t>52</a:t>
            </a:fld>
            <a:endParaRPr lang="en-US" altLang="de-DE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57364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C55F7F6-F787-4704-B0D8-0D4388074C95}" type="slidenum">
              <a:rPr lang="en-US" altLang="de-DE" smtClean="0">
                <a:latin typeface="Arial" charset="0"/>
              </a:rPr>
              <a:pPr/>
              <a:t>9</a:t>
            </a:fld>
            <a:endParaRPr lang="en-US" altLang="de-DE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209880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971DF-2800-493B-AEB6-CE11FC47BEA4}" type="slidenum">
              <a:rPr lang="en-US" altLang="de-DE"/>
              <a:pPr/>
              <a:t>53</a:t>
            </a:fld>
            <a:endParaRPr lang="en-US" altLang="de-DE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971DF-2800-493B-AEB6-CE11FC47BEA4}" type="slidenum">
              <a:rPr lang="en-US" altLang="de-DE"/>
              <a:pPr/>
              <a:t>54</a:t>
            </a:fld>
            <a:endParaRPr lang="en-US" altLang="de-DE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9468215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478E-3B5B-4B8E-9193-B5E7BB626CB7}" type="slidenum">
              <a:rPr lang="en-US" altLang="de-DE" smtClean="0">
                <a:latin typeface="Arial" charset="0"/>
              </a:rPr>
              <a:pPr/>
              <a:t>57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478E-3B5B-4B8E-9193-B5E7BB626CB7}" type="slidenum">
              <a:rPr lang="en-US" altLang="de-DE" smtClean="0">
                <a:latin typeface="Arial" charset="0"/>
              </a:rPr>
              <a:pPr/>
              <a:t>58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75290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59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666944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60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480219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D20A98-8CCF-4420-A709-B83C83DCCE07}" type="slidenum">
              <a:rPr lang="en-US" altLang="de-DE" smtClean="0">
                <a:latin typeface="Arial" charset="0"/>
              </a:rPr>
              <a:pPr/>
              <a:t>61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488376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3EE848-9142-4521-A7DE-A48B073083E1}" type="slidenum">
              <a:rPr lang="en-US" smtClean="0">
                <a:latin typeface="Arial" charset="0"/>
              </a:rPr>
              <a:pPr/>
              <a:t>62</a:t>
            </a:fld>
            <a:endParaRPr lang="en-US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DD6C58-C6AF-4D86-AEC3-5A3F5761A45D}" type="slidenum">
              <a:rPr lang="en-US" altLang="de-DE" smtClean="0">
                <a:latin typeface="Arial" charset="0"/>
              </a:rPr>
              <a:pPr/>
              <a:t>63</a:t>
            </a:fld>
            <a:endParaRPr lang="en-US" altLang="de-DE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2834868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64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54786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F4D08B-4DD9-482A-A8BA-037E2F4B7D17}" type="slidenum">
              <a:rPr lang="en-US" altLang="de-DE" smtClean="0">
                <a:latin typeface="Arial" charset="0"/>
              </a:rPr>
              <a:pPr/>
              <a:t>10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B1085-F288-4CAE-894D-3D91B8AC4F79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455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013EC69-D437-4119-B6C9-3B40E5231F9D}" type="slidenum">
              <a:rPr lang="en-US" altLang="de-DE" smtClean="0">
                <a:latin typeface="Arial" charset="0"/>
              </a:rPr>
              <a:pPr/>
              <a:t>66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069314F-1434-4366-AE23-CD1CAD6C2428}" type="slidenum">
              <a:rPr lang="en-US" altLang="de-DE" smtClean="0">
                <a:latin typeface="Arial" charset="0"/>
              </a:rPr>
              <a:pPr/>
              <a:t>67</a:t>
            </a:fld>
            <a:endParaRPr lang="en-US" altLang="de-DE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D055D9-CEFA-420F-9BAF-4778E8F969F9}" type="slidenum">
              <a:rPr lang="en-US" smtClean="0">
                <a:latin typeface="Arial" charset="0"/>
              </a:rPr>
              <a:pPr/>
              <a:t>68</a:t>
            </a:fld>
            <a:endParaRPr lang="en-US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9724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D20A98-8CCF-4420-A709-B83C83DCCE07}" type="slidenum">
              <a:rPr lang="en-US" altLang="de-DE" smtClean="0">
                <a:latin typeface="Arial" charset="0"/>
              </a:rPr>
              <a:pPr/>
              <a:t>69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130124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D20A98-8CCF-4420-A709-B83C83DCCE07}" type="slidenum">
              <a:rPr lang="en-US" altLang="de-DE" smtClean="0">
                <a:latin typeface="Arial" charset="0"/>
              </a:rPr>
              <a:pPr/>
              <a:t>70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4290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EEA69D-C5CF-4498-9D02-C9D76A46DCC2}" type="slidenum">
              <a:rPr lang="en-US" altLang="de-DE" smtClean="0">
                <a:latin typeface="Arial" charset="0"/>
              </a:rPr>
              <a:pPr/>
              <a:t>11</a:t>
            </a:fld>
            <a:endParaRPr lang="en-US" altLang="de-DE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FF91F91-2D54-484C-A3CD-ED03498CC164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14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03938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9DFF69-ABAB-4A98-A40F-AB0004F5D55E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973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601BE-CC9B-4FFE-A5C7-A3BED4A6E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645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DA5A-2268-4AA7-B833-AFE0CBEDA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091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54D17-AEB6-4191-9622-E5515B678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86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24" y="6615528"/>
            <a:ext cx="573335" cy="19111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10668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333333"/>
                </a:solidFill>
                <a:latin typeface="Arial"/>
                <a:cs typeface="Arial"/>
              </a:rPr>
              <a:t>Peter Forck,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333333"/>
                </a:solidFill>
                <a:latin typeface="Arial"/>
                <a:cs typeface="Arial"/>
              </a:rPr>
              <a:t>IPAC 2026, </a:t>
            </a:r>
            <a:r>
              <a:rPr lang="en-US" sz="1100" dirty="0">
                <a:solidFill>
                  <a:srgbClr val="333333"/>
                </a:solidFill>
                <a:latin typeface="Arial"/>
                <a:cs typeface="Arial"/>
              </a:rPr>
              <a:t>Beam Diagnostics and Control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7A8A2AB-8AAB-430B-A288-2C24CCE7A88A}" type="slidenum">
              <a:rPr lang="en-US" sz="1200" smtClean="0">
                <a:solidFill>
                  <a:srgbClr val="000000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CACD551-7648-447F-B7E6-2DADED22FE4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503" y="70561"/>
            <a:ext cx="1146795" cy="56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90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3" r:id="rId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10.png"/><Relationship Id="rId4" Type="http://schemas.openxmlformats.org/officeDocument/2006/relationships/image" Target="../media/image7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84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9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png"/><Relationship Id="rId7" Type="http://schemas.openxmlformats.org/officeDocument/2006/relationships/image" Target="../media/image2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comments" Target="../comments/comment1.xml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0.png"/><Relationship Id="rId3" Type="http://schemas.openxmlformats.org/officeDocument/2006/relationships/image" Target="../media/image501.png"/><Relationship Id="rId7" Type="http://schemas.openxmlformats.org/officeDocument/2006/relationships/image" Target="../media/image75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png"/><Relationship Id="rId11" Type="http://schemas.openxmlformats.org/officeDocument/2006/relationships/image" Target="../media/image52.png"/><Relationship Id="rId5" Type="http://schemas.openxmlformats.org/officeDocument/2006/relationships/image" Target="../media/image122.png"/><Relationship Id="rId10" Type="http://schemas.openxmlformats.org/officeDocument/2006/relationships/image" Target="../media/image127.png"/><Relationship Id="rId4" Type="http://schemas.openxmlformats.org/officeDocument/2006/relationships/image" Target="../media/image514.png"/><Relationship Id="rId9" Type="http://schemas.openxmlformats.org/officeDocument/2006/relationships/image" Target="../media/image126.png"/><Relationship Id="rId14" Type="http://schemas.openxmlformats.org/officeDocument/2006/relationships/image" Target="../media/image1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comments" Target="../comments/comment2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oleObject" Target="../embeddings/oleObject2.bin"/><Relationship Id="rId7" Type="http://schemas.microsoft.com/office/2007/relationships/hdphoto" Target="../media/hdphoto3.wdp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1.wmf"/><Relationship Id="rId9" Type="http://schemas.microsoft.com/office/2007/relationships/hdphoto" Target="../media/hdphoto4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3.png"/><Relationship Id="rId5" Type="http://schemas.openxmlformats.org/officeDocument/2006/relationships/image" Target="../media/image62.wmf"/><Relationship Id="rId4" Type="http://schemas.openxmlformats.org/officeDocument/2006/relationships/oleObject" Target="../embeddings/oleObject3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5.png"/><Relationship Id="rId5" Type="http://schemas.openxmlformats.org/officeDocument/2006/relationships/image" Target="../media/image74.wmf"/><Relationship Id="rId4" Type="http://schemas.openxmlformats.org/officeDocument/2006/relationships/oleObject" Target="../embeddings/oleObject4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4.png"/><Relationship Id="rId4" Type="http://schemas.openxmlformats.org/officeDocument/2006/relationships/image" Target="../media/image9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9.png"/><Relationship Id="rId5" Type="http://schemas.openxmlformats.org/officeDocument/2006/relationships/image" Target="../media/image141.png"/><Relationship Id="rId4" Type="http://schemas.openxmlformats.org/officeDocument/2006/relationships/image" Target="../media/image15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7" Type="http://schemas.openxmlformats.org/officeDocument/2006/relationships/image" Target="../media/image15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97.png"/><Relationship Id="rId4" Type="http://schemas.openxmlformats.org/officeDocument/2006/relationships/image" Target="../media/image15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1.png"/><Relationship Id="rId5" Type="http://schemas.openxmlformats.org/officeDocument/2006/relationships/image" Target="../media/image144.png"/><Relationship Id="rId4" Type="http://schemas.microsoft.com/office/2007/relationships/hdphoto" Target="../media/hdphoto5.wdp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100.wmf"/><Relationship Id="rId7" Type="http://schemas.openxmlformats.org/officeDocument/2006/relationships/image" Target="../media/image9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6.png"/><Relationship Id="rId10" Type="http://schemas.openxmlformats.org/officeDocument/2006/relationships/slide" Target="slide61.xml"/><Relationship Id="rId4" Type="http://schemas.openxmlformats.org/officeDocument/2006/relationships/image" Target="../media/image165.png"/><Relationship Id="rId9" Type="http://schemas.openxmlformats.org/officeDocument/2006/relationships/slide" Target="slide7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emf"/><Relationship Id="rId5" Type="http://schemas.openxmlformats.org/officeDocument/2006/relationships/image" Target="../media/image104.png"/><Relationship Id="rId4" Type="http://schemas.openxmlformats.org/officeDocument/2006/relationships/image" Target="../media/image10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69.xml"/><Relationship Id="rId5" Type="http://schemas.openxmlformats.org/officeDocument/2006/relationships/image" Target="../media/image110.emf"/><Relationship Id="rId4" Type="http://schemas.openxmlformats.org/officeDocument/2006/relationships/image" Target="../media/image24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2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6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8.wmf"/><Relationship Id="rId4" Type="http://schemas.openxmlformats.org/officeDocument/2006/relationships/image" Target="../media/image117.w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0.png"/><Relationship Id="rId3" Type="http://schemas.openxmlformats.org/officeDocument/2006/relationships/image" Target="../media/image7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76.png"/><Relationship Id="rId5" Type="http://schemas.openxmlformats.org/officeDocument/2006/relationships/image" Target="../media/image710.png"/><Relationship Id="rId10" Type="http://schemas.openxmlformats.org/officeDocument/2006/relationships/image" Target="../media/image730.png"/><Relationship Id="rId4" Type="http://schemas.openxmlformats.org/officeDocument/2006/relationships/image" Target="../media/image701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ED3B842-C2F1-4F71-9A41-7B8E504DE3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50"/>
          <a:stretch/>
        </p:blipFill>
        <p:spPr>
          <a:xfrm>
            <a:off x="0" y="0"/>
            <a:ext cx="9174018" cy="6858000"/>
          </a:xfrm>
          <a:prstGeom prst="rect">
            <a:avLst/>
          </a:prstGeom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4520" y="53150"/>
            <a:ext cx="8570870" cy="2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Instrumentation, Controls, Feedback and Operation Aspects </a:t>
            </a:r>
          </a:p>
          <a:p>
            <a:pPr>
              <a:spcBef>
                <a:spcPts val="800"/>
              </a:spcBef>
            </a:pPr>
            <a:r>
              <a:rPr lang="en-US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(Main Classification 6)</a:t>
            </a:r>
          </a:p>
          <a:p>
            <a:pPr>
              <a:spcBef>
                <a:spcPts val="800"/>
              </a:spcBef>
            </a:pPr>
            <a:r>
              <a:rPr lang="en-US" alt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IPAC 2026 Student </a:t>
            </a:r>
            <a:r>
              <a:rPr lang="en-US" alt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alt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2026</a:t>
            </a:r>
          </a:p>
          <a:p>
            <a:endParaRPr lang="en-US" altLang="de-DE" sz="3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E0BF5E1F-81FC-4F1D-9C7A-0B650BB3A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328" y="1844824"/>
            <a:ext cx="7617879" cy="75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22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 Forck</a:t>
            </a:r>
          </a:p>
          <a:p>
            <a:pPr>
              <a:spcBef>
                <a:spcPts val="200"/>
              </a:spcBef>
            </a:pPr>
            <a:r>
              <a:rPr lang="en-US" altLang="de-DE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Gesellschaft </a:t>
            </a:r>
            <a:r>
              <a:rPr lang="en-US" altLang="de-DE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altLang="de-DE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Schwerionenforschung</a:t>
            </a:r>
            <a:r>
              <a:rPr lang="en-US" altLang="de-DE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(GSI), p.forck@gsi.de  </a:t>
            </a:r>
          </a:p>
        </p:txBody>
      </p:sp>
    </p:spTree>
    <p:extLst>
      <p:ext uri="{BB962C8B-B14F-4D97-AF65-F5344CB8AC3E}">
        <p14:creationId xmlns:p14="http://schemas.microsoft.com/office/powerpoint/2010/main" val="407206095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6E35D8FB-6A91-41A9-ABC0-D98E062A07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244" y="3235063"/>
            <a:ext cx="3568700" cy="2619143"/>
          </a:xfrm>
          <a:prstGeom prst="rect">
            <a:avLst/>
          </a:prstGeom>
        </p:spPr>
      </p:pic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2-dim Model for a Button BPM 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25413" y="116959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07950" y="802887"/>
            <a:ext cx="65849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CC"/>
                </a:solidFill>
                <a:latin typeface="Calibri" panose="020F0502020204030204" pitchFamily="34" charset="0"/>
                <a:sym typeface="Symbol" pitchFamily="18" charset="2"/>
              </a:rPr>
              <a:t>‘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Proximity effect’</a:t>
            </a:r>
            <a:r>
              <a:rPr lang="de-DE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 larger signal for closer plate</a:t>
            </a:r>
          </a:p>
          <a:p>
            <a:pPr algn="l">
              <a:spcBef>
                <a:spcPts val="600"/>
              </a:spcBef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</a:rPr>
              <a:t>Ideal 2-dim model:</a:t>
            </a:r>
            <a:r>
              <a:rPr lang="en-US" altLang="de-DE" sz="2000" dirty="0">
                <a:latin typeface="Calibri" panose="020F0502020204030204" pitchFamily="34" charset="0"/>
              </a:rPr>
              <a:t> Cylindrical pipe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2000" dirty="0">
                <a:latin typeface="Calibri" panose="020F0502020204030204" pitchFamily="34" charset="0"/>
              </a:rPr>
              <a:t>image current density </a:t>
            </a:r>
          </a:p>
          <a:p>
            <a:pPr algn="l">
              <a:spcBef>
                <a:spcPts val="600"/>
              </a:spcBef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</a:rPr>
              <a:t>via ‘image charge method’ for ‘pencil’ beam: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90" name="Object 5"/>
              <p:cNvSpPr txBox="1"/>
              <p:nvPr/>
            </p:nvSpPr>
            <p:spPr bwMode="auto">
              <a:xfrm>
                <a:off x="420688" y="1809750"/>
                <a:ext cx="5090580" cy="8366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𝑖𝑚</m:t>
                          </m:r>
                        </m:sub>
                      </m:sSub>
                      <m:r>
                        <a:rPr lang="en-GB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7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GB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𝑎𝑟</m:t>
                              </m:r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func>
                                <m:funcPr>
                                  <m:ctrlP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7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GB"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700" dirty="0"/>
              </a:p>
            </p:txBody>
          </p:sp>
        </mc:Choice>
        <mc:Fallback xmlns="">
          <p:sp>
            <p:nvSpPr>
              <p:cNvPr id="16390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688" y="1809750"/>
                <a:ext cx="5090580" cy="8366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91" name="Picture 6" descr="buttonBPM_Ladungsverteilung"/>
          <p:cNvPicPr>
            <a:picLocks noChangeAspect="1" noChangeArrowheads="1"/>
          </p:cNvPicPr>
          <p:nvPr/>
        </p:nvPicPr>
        <p:blipFill>
          <a:blip r:embed="rId5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3256603"/>
            <a:ext cx="3446462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9496" name="Text Box 8"/>
              <p:cNvSpPr txBox="1">
                <a:spLocks noChangeArrowheads="1"/>
              </p:cNvSpPr>
              <p:nvPr/>
            </p:nvSpPr>
            <p:spPr bwMode="auto">
              <a:xfrm>
                <a:off x="125413" y="2683107"/>
                <a:ext cx="7765923" cy="513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Image current</a:t>
                </a:r>
                <a:r>
                  <a:rPr lang="de-DE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: </a:t>
                </a:r>
                <a:r>
                  <a:rPr lang="en-US" altLang="de-DE" dirty="0">
                    <a:latin typeface="Calibri" panose="020F0502020204030204" pitchFamily="34" charset="0"/>
                  </a:rPr>
                  <a:t>Integration over finite button size: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</a:rPr>
                          <m:t>𝑖𝑚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  <m:nary>
                      <m:naryPr>
                        <m:limLoc m:val="undOvr"/>
                        <m:ctrlP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b>
                      <m:sup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sSub>
                          <m:sSub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𝑖𝑚</m:t>
                            </m:r>
                          </m:sub>
                        </m:sSub>
                        <m:d>
                          <m:d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nary>
                  </m:oMath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949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413" y="2683107"/>
                <a:ext cx="7765923" cy="513346"/>
              </a:xfrm>
              <a:prstGeom prst="rect">
                <a:avLst/>
              </a:prstGeom>
              <a:blipFill>
                <a:blip r:embed="rId6"/>
                <a:stretch>
                  <a:fillRect l="-706" t="-94048" b="-14881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9500" name="Object 12"/>
              <p:cNvSpPr txBox="1"/>
              <p:nvPr/>
            </p:nvSpPr>
            <p:spPr bwMode="auto">
              <a:xfrm>
                <a:off x="6339274" y="4846529"/>
                <a:ext cx="1677987" cy="3460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19500" name="Object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39274" y="4846529"/>
                <a:ext cx="1677987" cy="3460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feld 1"/>
          <p:cNvSpPr txBox="1"/>
          <p:nvPr/>
        </p:nvSpPr>
        <p:spPr>
          <a:xfrm>
            <a:off x="2508547" y="3337247"/>
            <a:ext cx="76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b="1" i="1" dirty="0">
                <a:latin typeface="Calibri" panose="020F0502020204030204" pitchFamily="34" charset="0"/>
                <a:sym typeface="Symbol"/>
              </a:rPr>
              <a:t>, </a:t>
            </a:r>
            <a:r>
              <a:rPr lang="de-DE" sz="1300" b="1" i="1" dirty="0">
                <a:latin typeface="Calibri" panose="020F0502020204030204" pitchFamily="34" charset="0"/>
                <a:sym typeface="Symbol"/>
              </a:rPr>
              <a:t>  </a:t>
            </a:r>
            <a:r>
              <a:rPr lang="de-DE" sz="1300" b="1" dirty="0">
                <a:latin typeface="Calibri" panose="020F0502020204030204" pitchFamily="34" charset="0"/>
                <a:sym typeface="Symbol"/>
              </a:rPr>
              <a:t>= 0</a:t>
            </a:r>
            <a:r>
              <a:rPr lang="de-DE" sz="1300" b="1" baseline="30000" dirty="0">
                <a:latin typeface="Calibri" panose="020F0502020204030204" pitchFamily="34" charset="0"/>
                <a:sym typeface="Symbol"/>
              </a:rPr>
              <a:t>o</a:t>
            </a:r>
            <a:endParaRPr lang="de-DE" sz="1300" b="1" dirty="0">
              <a:latin typeface="Calibri" panose="020F0502020204030204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6120000" y="720000"/>
            <a:ext cx="2696650" cy="2181498"/>
            <a:chOff x="4323622" y="2987660"/>
            <a:chExt cx="2696650" cy="2181498"/>
          </a:xfrm>
        </p:grpSpPr>
        <p:sp>
          <p:nvSpPr>
            <p:cNvPr id="16" name="Bogen 15"/>
            <p:cNvSpPr/>
            <p:nvPr/>
          </p:nvSpPr>
          <p:spPr>
            <a:xfrm>
              <a:off x="5243344" y="3429000"/>
              <a:ext cx="1449556" cy="1482322"/>
            </a:xfrm>
            <a:prstGeom prst="arc">
              <a:avLst>
                <a:gd name="adj1" fmla="val 11493675"/>
                <a:gd name="adj2" fmla="val 20883591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Bogen 16"/>
            <p:cNvSpPr/>
            <p:nvPr/>
          </p:nvSpPr>
          <p:spPr>
            <a:xfrm rot="10800000">
              <a:off x="5243344" y="3429000"/>
              <a:ext cx="1449556" cy="1482322"/>
            </a:xfrm>
            <a:prstGeom prst="arc">
              <a:avLst>
                <a:gd name="adj1" fmla="val 11174409"/>
                <a:gd name="adj2" fmla="val 2123774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Bogen 17"/>
            <p:cNvSpPr/>
            <p:nvPr/>
          </p:nvSpPr>
          <p:spPr>
            <a:xfrm>
              <a:off x="6300192" y="3861048"/>
              <a:ext cx="288032" cy="527091"/>
            </a:xfrm>
            <a:prstGeom prst="arc">
              <a:avLst>
                <a:gd name="adj1" fmla="val 16950599"/>
                <a:gd name="adj2" fmla="val 4263902"/>
              </a:avLst>
            </a:prstGeom>
            <a:ln w="44450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Bogen 18"/>
            <p:cNvSpPr/>
            <p:nvPr/>
          </p:nvSpPr>
          <p:spPr>
            <a:xfrm rot="10984616">
              <a:off x="5350149" y="3868399"/>
              <a:ext cx="288032" cy="527091"/>
            </a:xfrm>
            <a:prstGeom prst="arc">
              <a:avLst>
                <a:gd name="adj1" fmla="val 16950599"/>
                <a:gd name="adj2" fmla="val 4263902"/>
              </a:avLst>
            </a:prstGeom>
            <a:ln w="44450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6588224" y="4149080"/>
              <a:ext cx="432048" cy="0"/>
            </a:xfrm>
            <a:prstGeom prst="line">
              <a:avLst/>
            </a:prstGeom>
            <a:ln w="41275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4904162" y="4149080"/>
              <a:ext cx="432048" cy="0"/>
            </a:xfrm>
            <a:prstGeom prst="line">
              <a:avLst/>
            </a:prstGeom>
            <a:ln w="41275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6012160" y="3706816"/>
              <a:ext cx="354342" cy="442265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Bogen 22"/>
            <p:cNvSpPr/>
            <p:nvPr/>
          </p:nvSpPr>
          <p:spPr>
            <a:xfrm>
              <a:off x="6057215" y="3757988"/>
              <a:ext cx="386993" cy="747912"/>
            </a:xfrm>
            <a:prstGeom prst="arc">
              <a:avLst>
                <a:gd name="adj1" fmla="val 16758666"/>
                <a:gd name="adj2" fmla="val 319374"/>
              </a:avLst>
            </a:prstGeom>
            <a:ln>
              <a:solidFill>
                <a:srgbClr val="008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6084168" y="3779748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solidFill>
                    <a:srgbClr val="008000"/>
                  </a:solidFill>
                  <a:sym typeface="Symbol"/>
                </a:rPr>
                <a:t></a:t>
              </a:r>
              <a:endParaRPr lang="en-US" b="1" i="1" dirty="0">
                <a:solidFill>
                  <a:srgbClr val="008000"/>
                </a:solidFill>
              </a:endParaRPr>
            </a:p>
          </p:txBody>
        </p:sp>
        <p:cxnSp>
          <p:nvCxnSpPr>
            <p:cNvPr id="25" name="Gerade Verbindung 24"/>
            <p:cNvCxnSpPr>
              <a:endCxn id="19" idx="2"/>
            </p:cNvCxnSpPr>
            <p:nvPr/>
          </p:nvCxnSpPr>
          <p:spPr>
            <a:xfrm flipH="1" flipV="1">
              <a:off x="5429683" y="3904950"/>
              <a:ext cx="582478" cy="25342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>
              <a:endCxn id="19" idx="0"/>
            </p:cNvCxnSpPr>
            <p:nvPr/>
          </p:nvCxnSpPr>
          <p:spPr>
            <a:xfrm flipH="1">
              <a:off x="5426957" y="4158372"/>
              <a:ext cx="585203" cy="21449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5364088" y="3933056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solidFill>
                    <a:srgbClr val="0000CC"/>
                  </a:solidFill>
                  <a:sym typeface="Symbol"/>
                </a:rPr>
                <a:t></a:t>
              </a:r>
              <a:endParaRPr lang="en-US" b="1" i="1" dirty="0">
                <a:solidFill>
                  <a:srgbClr val="0000CC"/>
                </a:solidFill>
              </a:endParaRPr>
            </a:p>
          </p:txBody>
        </p:sp>
        <p:cxnSp>
          <p:nvCxnSpPr>
            <p:cNvPr id="28" name="Gerade Verbindung 27"/>
            <p:cNvCxnSpPr/>
            <p:nvPr/>
          </p:nvCxnSpPr>
          <p:spPr>
            <a:xfrm flipH="1" flipV="1">
              <a:off x="6016871" y="3172326"/>
              <a:ext cx="4711" cy="199683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flipV="1">
              <a:off x="5246324" y="3172326"/>
              <a:ext cx="0" cy="97675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>
              <a:off x="5411158" y="2987660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US" b="1" i="1" dirty="0">
                  <a:sym typeface="Symbol"/>
                </a:rPr>
                <a:t>a</a:t>
              </a:r>
              <a:endParaRPr lang="en-US" b="1" i="1" dirty="0"/>
            </a:p>
          </p:txBody>
        </p:sp>
        <p:cxnSp>
          <p:nvCxnSpPr>
            <p:cNvPr id="31" name="Gerade Verbindung 30"/>
            <p:cNvCxnSpPr/>
            <p:nvPr/>
          </p:nvCxnSpPr>
          <p:spPr>
            <a:xfrm>
              <a:off x="5246324" y="3284984"/>
              <a:ext cx="765836" cy="0"/>
            </a:xfrm>
            <a:prstGeom prst="line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6215094" y="4066623"/>
              <a:ext cx="151408" cy="1649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Gerade Verbindung 32"/>
            <p:cNvCxnSpPr/>
            <p:nvPr/>
          </p:nvCxnSpPr>
          <p:spPr>
            <a:xfrm flipV="1">
              <a:off x="6016235" y="4307791"/>
              <a:ext cx="319961" cy="2"/>
            </a:xfrm>
            <a:prstGeom prst="line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5968122" y="4221088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US" b="1" i="1" dirty="0">
                  <a:solidFill>
                    <a:srgbClr val="FF0000"/>
                  </a:solidFill>
                  <a:sym typeface="Symbol"/>
                </a:rPr>
                <a:t>r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323622" y="3789040"/>
              <a:ext cx="896450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r"/>
              <a:r>
                <a:rPr lang="en-US" b="1" dirty="0">
                  <a:solidFill>
                    <a:srgbClr val="0000CC"/>
                  </a:solidFill>
                  <a:latin typeface="Calibri" panose="020F0502020204030204" pitchFamily="34" charset="0"/>
                  <a:sym typeface="Symbol"/>
                </a:rPr>
                <a:t>button</a:t>
              </a:r>
              <a:endParaRPr lang="en-US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5436096" y="4388139"/>
              <a:ext cx="648072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i="1" dirty="0">
                  <a:solidFill>
                    <a:srgbClr val="FF0000"/>
                  </a:solidFill>
                  <a:sym typeface="Symbol"/>
                </a:rPr>
                <a:t></a:t>
              </a:r>
              <a:r>
                <a:rPr lang="en-US" i="1" baseline="30000" dirty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i="1" dirty="0">
                  <a:solidFill>
                    <a:srgbClr val="FF0000"/>
                  </a:solidFill>
                  <a:sym typeface="Symbol"/>
                </a:rPr>
                <a:t>=0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  <p:cxnSp>
          <p:nvCxnSpPr>
            <p:cNvPr id="37" name="Gerade Verbindung 36"/>
            <p:cNvCxnSpPr/>
            <p:nvPr/>
          </p:nvCxnSpPr>
          <p:spPr>
            <a:xfrm>
              <a:off x="6052875" y="4160917"/>
              <a:ext cx="56664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6236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6" grpId="0"/>
      <p:bldP spid="3195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67679"/>
            <a:ext cx="3563177" cy="24201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20" name="Text Box 12"/>
              <p:cNvSpPr txBox="1">
                <a:spLocks noChangeArrowheads="1"/>
              </p:cNvSpPr>
              <p:nvPr/>
            </p:nvSpPr>
            <p:spPr bwMode="auto">
              <a:xfrm>
                <a:off x="107950" y="763517"/>
                <a:ext cx="7560394" cy="20188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Ideal 2-dim model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: Non-linear behavior and </a:t>
                </a:r>
                <a:r>
                  <a:rPr lang="en-US" altLang="de-DE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hor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-vert coupling: </a:t>
                </a:r>
              </a:p>
              <a:p>
                <a:pPr algn="l" eaLnBrk="1" hangingPunct="1">
                  <a:spcBef>
                    <a:spcPts val="500"/>
                  </a:spcBef>
                </a:pP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Sensitivity</a:t>
                </a:r>
                <a:r>
                  <a:rPr lang="en-US" altLang="de-DE" b="1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converts signal to position </a:t>
                </a:r>
                <a14:m>
                  <m:oMath xmlns:m="http://schemas.openxmlformats.org/officeDocument/2006/math">
                    <m:r>
                      <a:rPr lang="de-DE" altLang="de-DE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de-DE" altLang="de-DE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de-DE" altLang="de-DE" sz="2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Σ</m:t>
                        </m:r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den>
                    </m:f>
                    <m:r>
                      <a:rPr lang="de-DE" altLang="de-DE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de-DE" sz="22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</a:p>
              <a:p>
                <a:pPr algn="l" eaLnBrk="1" hangingPunct="1">
                  <a:spcBef>
                    <a:spcPts val="400"/>
                  </a:spcBef>
                </a:pP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with </a:t>
                </a:r>
                <a14:m>
                  <m:oMath xmlns:m="http://schemas.openxmlformats.org/officeDocument/2006/math"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𝑆</m:t>
                    </m:r>
                  </m:oMath>
                </a14:m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= [%/mm] </a:t>
                </a:r>
                <a:r>
                  <a:rPr lang="de-DE" altLang="de-DE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or</a:t>
                </a: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[dB/mm]</a:t>
                </a:r>
              </a:p>
              <a:p>
                <a:pPr algn="l" eaLnBrk="1" hangingPunct="1">
                  <a:spcBef>
                    <a:spcPts val="0"/>
                  </a:spcBef>
                </a:pP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i.e</a:t>
                </a:r>
                <a:r>
                  <a:rPr lang="en-US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en-US" altLang="de-DE" sz="1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𝑺</m:t>
                    </m:r>
                  </m:oMath>
                </a14:m>
                <a:r>
                  <a:rPr lang="en-US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is the derivative of the curve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𝑆</m:t>
                        </m:r>
                      </m:e>
                      <m:sub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sub>
                    </m:sSub>
                    <m:r>
                      <a:rPr lang="de-DE" altLang="de-DE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𝜕</m:t>
                        </m:r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altLang="de-DE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Δ</m:t>
                            </m:r>
                            <m: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𝑈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altLang="de-DE" sz="1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Σ</m:t>
                            </m:r>
                            <m: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𝑈</m:t>
                            </m:r>
                          </m:den>
                        </m:f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)</m:t>
                        </m:r>
                      </m:num>
                      <m:den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𝜕</m:t>
                        </m:r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de-DE" sz="1600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, </a:t>
                </a:r>
                <a:r>
                  <a:rPr lang="en-US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here </a:t>
                </a:r>
                <a14:m>
                  <m:oMath xmlns:m="http://schemas.openxmlformats.org/officeDocument/2006/math">
                    <m:r>
                      <a:rPr lang="en-US" altLang="de-DE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de-DE" sz="1600" i="1" baseline="-250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de-DE" sz="1600" i="1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de-DE" sz="1600" i="1" baseline="-250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de-DE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i.e. non-linear.</a:t>
                </a:r>
              </a:p>
              <a:p>
                <a:pPr algn="l" eaLnBrk="1" hangingPunct="1">
                  <a:lnSpc>
                    <a:spcPct val="60000"/>
                  </a:lnSpc>
                </a:pPr>
                <a:r>
                  <a:rPr lang="en-US" altLang="de-DE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For this example</a:t>
                </a:r>
                <a:r>
                  <a:rPr lang="de-DE" altLang="de-DE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:</a:t>
                </a: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central part</a:t>
                </a: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𝑆</m:t>
                    </m:r>
                  </m:oMath>
                </a14:m>
                <a:r>
                  <a:rPr lang="de-DE" altLang="de-DE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=</a:t>
                </a: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7.4%/mm </a:t>
                </a:r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 </a:t>
                </a:r>
                <a14:m>
                  <m:oMath xmlns:m="http://schemas.openxmlformats.org/officeDocument/2006/math"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𝑘</m:t>
                    </m:r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=1/</m:t>
                    </m:r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𝑆</m:t>
                    </m:r>
                    <m:r>
                      <a:rPr lang="de-DE" altLang="de-DE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=14</m:t>
                    </m:r>
                  </m:oMath>
                </a14:m>
                <a:r>
                  <a:rPr lang="de-DE" altLang="de-DE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 mm</a:t>
                </a:r>
              </a:p>
            </p:txBody>
          </p:sp>
        </mc:Choice>
        <mc:Fallback xmlns="">
          <p:sp>
            <p:nvSpPr>
              <p:cNvPr id="17420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950" y="763517"/>
                <a:ext cx="7560394" cy="2018822"/>
              </a:xfrm>
              <a:prstGeom prst="rect">
                <a:avLst/>
              </a:prstGeom>
              <a:blipFill>
                <a:blip r:embed="rId4"/>
                <a:stretch>
                  <a:fillRect l="-726" t="-1511" b="-48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uppieren 1"/>
          <p:cNvGrpSpPr/>
          <p:nvPr/>
        </p:nvGrpSpPr>
        <p:grpSpPr>
          <a:xfrm>
            <a:off x="4161679" y="2928202"/>
            <a:ext cx="4804521" cy="2644982"/>
            <a:chOff x="4385944" y="2670175"/>
            <a:chExt cx="4285090" cy="2359025"/>
          </a:xfrm>
        </p:grpSpPr>
        <p:pic>
          <p:nvPicPr>
            <p:cNvPr id="17412" name="Picture 3" descr="Model2D"/>
            <p:cNvPicPr>
              <a:picLocks noChangeAspect="1" noChangeArrowheads="1"/>
            </p:cNvPicPr>
            <p:nvPr/>
          </p:nvPicPr>
          <p:blipFill rotWithShape="1">
            <a:blip r:embed="rId5">
              <a:lum bright="-18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67" r="4051" b="7473"/>
            <a:stretch/>
          </p:blipFill>
          <p:spPr bwMode="auto">
            <a:xfrm>
              <a:off x="4385944" y="2670175"/>
              <a:ext cx="3065781" cy="2359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4716512" y="2708920"/>
              <a:ext cx="863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  <a:cs typeface="Arial" panose="020B0604020202020204" pitchFamily="34" charset="0"/>
                </a:rPr>
                <a:t>button</a:t>
              </a:r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>
              <a:off x="5135563" y="3078798"/>
              <a:ext cx="0" cy="39782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7419" name="Line 11"/>
            <p:cNvSpPr>
              <a:spLocks noChangeShapeType="1"/>
            </p:cNvSpPr>
            <p:nvPr/>
          </p:nvSpPr>
          <p:spPr bwMode="auto">
            <a:xfrm>
              <a:off x="5399930" y="2892276"/>
              <a:ext cx="324197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6725741" y="4119463"/>
              <a:ext cx="1945293" cy="567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Times New Roman" pitchFamily="18" charset="0"/>
                  <a:sym typeface="Wingdings" pitchFamily="2" charset="2"/>
                </a:rPr>
                <a:t> </a:t>
              </a:r>
              <a:r>
                <a:rPr lang="en-US" altLang="de-DE" sz="1500" dirty="0">
                  <a:latin typeface="Calibri" panose="020F0502020204030204" pitchFamily="34" charset="0"/>
                </a:rPr>
                <a:t>real position</a:t>
              </a:r>
            </a:p>
            <a:p>
              <a:pPr algn="l">
                <a:lnSpc>
                  <a:spcPct val="10000"/>
                </a:lnSpc>
              </a:pPr>
              <a:r>
                <a:rPr lang="en-US" altLang="de-DE" sz="1500" dirty="0">
                  <a:latin typeface="Calibri" panose="020F0502020204030204" pitchFamily="34" charset="0"/>
                </a:rPr>
                <a:t> </a:t>
              </a:r>
              <a:r>
                <a:rPr lang="en-US" altLang="de-DE" sz="2000" dirty="0">
                  <a:latin typeface="Calibri" panose="020F0502020204030204" pitchFamily="34" charset="0"/>
                </a:rPr>
                <a:t>•</a:t>
              </a:r>
              <a:r>
                <a:rPr lang="en-US" altLang="de-DE" sz="1500" dirty="0">
                  <a:latin typeface="Calibri" panose="020F0502020204030204" pitchFamily="34" charset="0"/>
                </a:rPr>
                <a:t> measured position </a:t>
              </a:r>
            </a:p>
          </p:txBody>
        </p:sp>
      </p:grp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932040" y="2744846"/>
            <a:ext cx="2338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  <a:cs typeface="Arial" panose="020B0604020202020204" pitchFamily="34" charset="0"/>
              </a:rPr>
              <a:t>Position Map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1187624" y="2744845"/>
            <a:ext cx="2338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  <a:cs typeface="Arial" panose="020B0604020202020204" pitchFamily="34" charset="0"/>
              </a:rPr>
              <a:t>Horizontal plane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2-dim Model for a Button BPM 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6120000" y="720000"/>
            <a:ext cx="2696650" cy="2181498"/>
            <a:chOff x="6693886" y="2882957"/>
            <a:chExt cx="2696650" cy="2181498"/>
          </a:xfrm>
        </p:grpSpPr>
        <p:sp>
          <p:nvSpPr>
            <p:cNvPr id="15" name="Bogen 14"/>
            <p:cNvSpPr/>
            <p:nvPr/>
          </p:nvSpPr>
          <p:spPr>
            <a:xfrm>
              <a:off x="7613608" y="3324297"/>
              <a:ext cx="1449556" cy="1482322"/>
            </a:xfrm>
            <a:prstGeom prst="arc">
              <a:avLst>
                <a:gd name="adj1" fmla="val 11493675"/>
                <a:gd name="adj2" fmla="val 20883591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Bogen 17"/>
            <p:cNvSpPr/>
            <p:nvPr/>
          </p:nvSpPr>
          <p:spPr>
            <a:xfrm rot="10800000">
              <a:off x="7613608" y="3324297"/>
              <a:ext cx="1449556" cy="1482322"/>
            </a:xfrm>
            <a:prstGeom prst="arc">
              <a:avLst>
                <a:gd name="adj1" fmla="val 11174409"/>
                <a:gd name="adj2" fmla="val 2123774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Bogen 18"/>
            <p:cNvSpPr/>
            <p:nvPr/>
          </p:nvSpPr>
          <p:spPr>
            <a:xfrm>
              <a:off x="8670456" y="3756345"/>
              <a:ext cx="288032" cy="527091"/>
            </a:xfrm>
            <a:prstGeom prst="arc">
              <a:avLst>
                <a:gd name="adj1" fmla="val 16950599"/>
                <a:gd name="adj2" fmla="val 4263902"/>
              </a:avLst>
            </a:prstGeom>
            <a:ln w="44450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Bogen 19"/>
            <p:cNvSpPr/>
            <p:nvPr/>
          </p:nvSpPr>
          <p:spPr>
            <a:xfrm rot="10984616">
              <a:off x="7720413" y="3763696"/>
              <a:ext cx="288032" cy="527091"/>
            </a:xfrm>
            <a:prstGeom prst="arc">
              <a:avLst>
                <a:gd name="adj1" fmla="val 16950599"/>
                <a:gd name="adj2" fmla="val 4263902"/>
              </a:avLst>
            </a:prstGeom>
            <a:ln w="44450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8958488" y="4044377"/>
              <a:ext cx="432048" cy="0"/>
            </a:xfrm>
            <a:prstGeom prst="line">
              <a:avLst/>
            </a:prstGeom>
            <a:ln w="41275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7274426" y="4044377"/>
              <a:ext cx="432048" cy="0"/>
            </a:xfrm>
            <a:prstGeom prst="line">
              <a:avLst/>
            </a:prstGeom>
            <a:ln w="41275">
              <a:solidFill>
                <a:srgbClr val="00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flipV="1">
              <a:off x="8382424" y="3602113"/>
              <a:ext cx="354342" cy="442265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Bogen 23"/>
            <p:cNvSpPr/>
            <p:nvPr/>
          </p:nvSpPr>
          <p:spPr>
            <a:xfrm>
              <a:off x="8427479" y="3653285"/>
              <a:ext cx="386993" cy="747912"/>
            </a:xfrm>
            <a:prstGeom prst="arc">
              <a:avLst>
                <a:gd name="adj1" fmla="val 16758666"/>
                <a:gd name="adj2" fmla="val 319374"/>
              </a:avLst>
            </a:prstGeom>
            <a:ln>
              <a:solidFill>
                <a:srgbClr val="008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8454432" y="3675045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solidFill>
                    <a:srgbClr val="008000"/>
                  </a:solidFill>
                  <a:sym typeface="Symbol"/>
                </a:rPr>
                <a:t></a:t>
              </a:r>
              <a:endParaRPr lang="en-US" b="1" i="1" dirty="0">
                <a:solidFill>
                  <a:srgbClr val="008000"/>
                </a:solidFill>
              </a:endParaRPr>
            </a:p>
          </p:txBody>
        </p:sp>
        <p:cxnSp>
          <p:nvCxnSpPr>
            <p:cNvPr id="26" name="Gerade Verbindung 25"/>
            <p:cNvCxnSpPr>
              <a:endCxn id="20" idx="2"/>
            </p:cNvCxnSpPr>
            <p:nvPr/>
          </p:nvCxnSpPr>
          <p:spPr>
            <a:xfrm flipH="1" flipV="1">
              <a:off x="7799947" y="3800247"/>
              <a:ext cx="582478" cy="25342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>
              <a:endCxn id="20" idx="0"/>
            </p:cNvCxnSpPr>
            <p:nvPr/>
          </p:nvCxnSpPr>
          <p:spPr>
            <a:xfrm flipH="1">
              <a:off x="7797221" y="4053669"/>
              <a:ext cx="585203" cy="21449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7734352" y="3828353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solidFill>
                    <a:srgbClr val="0000CC"/>
                  </a:solidFill>
                  <a:sym typeface="Symbol"/>
                </a:rPr>
                <a:t></a:t>
              </a:r>
              <a:endParaRPr lang="en-US" b="1" i="1" dirty="0">
                <a:solidFill>
                  <a:srgbClr val="0000CC"/>
                </a:solidFill>
              </a:endParaRPr>
            </a:p>
          </p:txBody>
        </p:sp>
        <p:cxnSp>
          <p:nvCxnSpPr>
            <p:cNvPr id="29" name="Gerade Verbindung 28"/>
            <p:cNvCxnSpPr/>
            <p:nvPr/>
          </p:nvCxnSpPr>
          <p:spPr>
            <a:xfrm flipH="1" flipV="1">
              <a:off x="8387135" y="3067623"/>
              <a:ext cx="4711" cy="199683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flipV="1">
              <a:off x="7616588" y="3067623"/>
              <a:ext cx="0" cy="97675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7781422" y="2882957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US" b="1" i="1" dirty="0">
                  <a:sym typeface="Symbol"/>
                </a:rPr>
                <a:t>a</a:t>
              </a:r>
              <a:endParaRPr lang="en-US" b="1" i="1" dirty="0"/>
            </a:p>
          </p:txBody>
        </p:sp>
        <p:cxnSp>
          <p:nvCxnSpPr>
            <p:cNvPr id="32" name="Gerade Verbindung 31"/>
            <p:cNvCxnSpPr/>
            <p:nvPr/>
          </p:nvCxnSpPr>
          <p:spPr>
            <a:xfrm>
              <a:off x="7616588" y="3180281"/>
              <a:ext cx="765836" cy="0"/>
            </a:xfrm>
            <a:prstGeom prst="line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e 32"/>
            <p:cNvSpPr/>
            <p:nvPr/>
          </p:nvSpPr>
          <p:spPr>
            <a:xfrm>
              <a:off x="8585358" y="4340987"/>
              <a:ext cx="151408" cy="1649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Gerade Verbindung 33"/>
            <p:cNvCxnSpPr/>
            <p:nvPr/>
          </p:nvCxnSpPr>
          <p:spPr>
            <a:xfrm>
              <a:off x="8382424" y="4058600"/>
              <a:ext cx="238551" cy="314269"/>
            </a:xfrm>
            <a:prstGeom prst="line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/>
            <p:cNvSpPr txBox="1"/>
            <p:nvPr/>
          </p:nvSpPr>
          <p:spPr>
            <a:xfrm>
              <a:off x="8244408" y="4149080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US" b="1" i="1" dirty="0">
                  <a:solidFill>
                    <a:srgbClr val="FF0000"/>
                  </a:solidFill>
                  <a:sym typeface="Symbol"/>
                </a:rPr>
                <a:t>r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6693886" y="3684337"/>
              <a:ext cx="896450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r"/>
              <a:r>
                <a:rPr lang="en-US" b="1" dirty="0">
                  <a:solidFill>
                    <a:srgbClr val="0000CC"/>
                  </a:solidFill>
                  <a:latin typeface="Calibri" panose="020F0502020204030204" pitchFamily="34" charset="0"/>
                  <a:sym typeface="Symbol"/>
                </a:rPr>
                <a:t>button</a:t>
              </a:r>
              <a:endParaRPr lang="en-US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8460432" y="3995772"/>
              <a:ext cx="504056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solidFill>
                    <a:srgbClr val="FF0000"/>
                  </a:solidFill>
                  <a:sym typeface="Symbol"/>
                </a:rPr>
                <a:t></a:t>
              </a:r>
              <a:endParaRPr lang="en-US" b="1" i="1" dirty="0">
                <a:solidFill>
                  <a:srgbClr val="008000"/>
                </a:solidFill>
              </a:endParaRPr>
            </a:p>
          </p:txBody>
        </p:sp>
        <p:cxnSp>
          <p:nvCxnSpPr>
            <p:cNvPr id="38" name="Gerade Verbindung 37"/>
            <p:cNvCxnSpPr/>
            <p:nvPr/>
          </p:nvCxnSpPr>
          <p:spPr>
            <a:xfrm>
              <a:off x="8391846" y="4065458"/>
              <a:ext cx="56664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Bogen 38"/>
            <p:cNvSpPr/>
            <p:nvPr/>
          </p:nvSpPr>
          <p:spPr>
            <a:xfrm flipV="1">
              <a:off x="8432798" y="3748223"/>
              <a:ext cx="386993" cy="651403"/>
            </a:xfrm>
            <a:prstGeom prst="arc">
              <a:avLst>
                <a:gd name="adj1" fmla="val 16758666"/>
                <a:gd name="adj2" fmla="val 319374"/>
              </a:avLst>
            </a:prstGeom>
            <a:ln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103563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300038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Button BPM Realization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230413" y="774195"/>
            <a:ext cx="8864600" cy="69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LINACs, e</a:t>
            </a:r>
            <a:r>
              <a:rPr lang="en-US" altLang="de-DE" b="1" baseline="30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-synchrotrons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: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100 MHz &lt; </a:t>
            </a:r>
            <a:r>
              <a:rPr lang="en-US" altLang="de-DE" i="1" dirty="0" err="1">
                <a:latin typeface="Calibri" panose="020F0502020204030204" pitchFamily="34" charset="0"/>
                <a:sym typeface="Symbol" pitchFamily="18" charset="2"/>
              </a:rPr>
              <a:t>f</a:t>
            </a:r>
            <a:r>
              <a:rPr lang="en-US" altLang="de-DE" sz="2400" i="1" baseline="-25000" dirty="0" err="1">
                <a:latin typeface="Calibri" panose="020F0502020204030204" pitchFamily="34" charset="0"/>
                <a:sym typeface="Symbol" pitchFamily="18" charset="2"/>
              </a:rPr>
              <a:t>rf</a:t>
            </a:r>
            <a:r>
              <a:rPr lang="en-US" altLang="de-DE" sz="24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&lt; 3 GHz  bunch length  BPM length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				                50  signal path to prevent reflections</a:t>
            </a:r>
          </a:p>
        </p:txBody>
      </p:sp>
      <p:sp>
        <p:nvSpPr>
          <p:cNvPr id="323593" name="Text Box 9"/>
          <p:cNvSpPr txBox="1">
            <a:spLocks noChangeArrowheads="1"/>
          </p:cNvSpPr>
          <p:nvPr/>
        </p:nvSpPr>
        <p:spPr bwMode="auto">
          <a:xfrm>
            <a:off x="252256" y="1506033"/>
            <a:ext cx="5215731" cy="103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Example: </a:t>
            </a:r>
            <a:r>
              <a:rPr lang="en-US" altLang="de-DE" dirty="0">
                <a:latin typeface="Calibri" panose="020F0502020204030204" pitchFamily="34" charset="0"/>
              </a:rPr>
              <a:t>LHC-type inside cryostat:  </a:t>
            </a:r>
          </a:p>
          <a:p>
            <a:pPr algn="l" eaLnBrk="1" hangingPunct="1">
              <a:lnSpc>
                <a:spcPct val="80000"/>
              </a:lnSpc>
              <a:buFont typeface="Symbol" pitchFamily="18" charset="2"/>
              <a:buChar char="Æ"/>
            </a:pPr>
            <a:r>
              <a:rPr lang="en-US" altLang="de-DE" dirty="0">
                <a:latin typeface="Calibri" panose="020F0502020204030204" pitchFamily="34" charset="0"/>
              </a:rPr>
              <a:t>24 mm, half aperture </a:t>
            </a:r>
            <a:r>
              <a:rPr lang="en-US" altLang="de-DE" i="1" dirty="0">
                <a:latin typeface="Calibri" panose="020F0502020204030204" pitchFamily="34" charset="0"/>
              </a:rPr>
              <a:t>a </a:t>
            </a:r>
            <a:r>
              <a:rPr lang="en-US" altLang="de-DE" dirty="0">
                <a:latin typeface="Calibri" panose="020F0502020204030204" pitchFamily="34" charset="0"/>
              </a:rPr>
              <a:t>= 25 mm, </a:t>
            </a:r>
            <a:r>
              <a:rPr lang="en-US" altLang="de-DE" i="1" dirty="0">
                <a:latin typeface="Calibri" panose="020F0502020204030204" pitchFamily="34" charset="0"/>
              </a:rPr>
              <a:t>C </a:t>
            </a:r>
            <a:r>
              <a:rPr lang="de-DE" altLang="de-DE" dirty="0">
                <a:latin typeface="Calibri" panose="020F0502020204030204" pitchFamily="34" charset="0"/>
                <a:sym typeface="Symbol" pitchFamily="18" charset="2"/>
              </a:rPr>
              <a:t>= 8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pF </a:t>
            </a:r>
          </a:p>
          <a:p>
            <a:pPr algn="l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i="1" dirty="0" err="1">
                <a:latin typeface="Calibri" panose="020F0502020204030204" pitchFamily="34" charset="0"/>
                <a:sym typeface="Symbol" pitchFamily="18" charset="2"/>
              </a:rPr>
              <a:t>f</a:t>
            </a:r>
            <a:r>
              <a:rPr lang="en-US" altLang="de-DE" i="1" baseline="-25000" dirty="0" err="1">
                <a:latin typeface="Calibri" panose="020F0502020204030204" pitchFamily="34" charset="0"/>
                <a:sym typeface="Symbol" pitchFamily="18" charset="2"/>
              </a:rPr>
              <a:t>cut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= 400 MHz, </a:t>
            </a:r>
            <a:r>
              <a:rPr lang="en-US" altLang="de-DE" i="1" dirty="0" err="1">
                <a:latin typeface="Calibri" panose="020F0502020204030204" pitchFamily="34" charset="0"/>
                <a:sym typeface="Symbol" pitchFamily="18" charset="2"/>
              </a:rPr>
              <a:t>Z</a:t>
            </a:r>
            <a:r>
              <a:rPr lang="en-US" altLang="de-DE" sz="2400" i="1" baseline="-25000" dirty="0" err="1">
                <a:latin typeface="Calibri" panose="020F0502020204030204" pitchFamily="34" charset="0"/>
                <a:sym typeface="Symbol" pitchFamily="18" charset="2"/>
              </a:rPr>
              <a:t>t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= 1.3  above </a:t>
            </a:r>
            <a:r>
              <a:rPr lang="en-US" altLang="de-DE" i="1" dirty="0" err="1">
                <a:latin typeface="Calibri" panose="020F0502020204030204" pitchFamily="34" charset="0"/>
                <a:sym typeface="Symbol" pitchFamily="18" charset="2"/>
              </a:rPr>
              <a:t>f</a:t>
            </a:r>
            <a:r>
              <a:rPr lang="en-US" altLang="de-DE" sz="2400" i="1" baseline="-25000" dirty="0" err="1">
                <a:latin typeface="Calibri" panose="020F0502020204030204" pitchFamily="34" charset="0"/>
                <a:sym typeface="Symbol" pitchFamily="18" charset="2"/>
              </a:rPr>
              <a:t>cut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 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4527550" y="3655733"/>
            <a:ext cx="4319588" cy="2505075"/>
            <a:chOff x="4527550" y="3844925"/>
            <a:chExt cx="4319588" cy="2505075"/>
          </a:xfrm>
        </p:grpSpPr>
        <p:pic>
          <p:nvPicPr>
            <p:cNvPr id="323592" name="Picture 8" descr="136-3677_IM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4" t="21823" r="9535" b="14548"/>
            <a:stretch>
              <a:fillRect/>
            </a:stretch>
          </p:blipFill>
          <p:spPr bwMode="auto">
            <a:xfrm>
              <a:off x="4527550" y="3844925"/>
              <a:ext cx="4319588" cy="2505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3595" name="Text Box 11"/>
            <p:cNvSpPr txBox="1">
              <a:spLocks noChangeArrowheads="1"/>
            </p:cNvSpPr>
            <p:nvPr/>
          </p:nvSpPr>
          <p:spPr bwMode="auto">
            <a:xfrm>
              <a:off x="4787900" y="3860800"/>
              <a:ext cx="18716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sz="2000" b="1">
                  <a:latin typeface="Calibri" panose="020F0502020204030204" pitchFamily="34" charset="0"/>
                </a:rPr>
                <a:t>Ø24 mm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-108858" y="2552531"/>
            <a:ext cx="4787900" cy="3586963"/>
            <a:chOff x="-108858" y="2741723"/>
            <a:chExt cx="4787900" cy="3586963"/>
          </a:xfrm>
        </p:grpSpPr>
        <p:graphicFrame>
          <p:nvGraphicFramePr>
            <p:cNvPr id="323596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4827547"/>
                </p:ext>
              </p:extLst>
            </p:nvPr>
          </p:nvGraphicFramePr>
          <p:xfrm>
            <a:off x="-108858" y="2741723"/>
            <a:ext cx="4787900" cy="3586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76" name="Bitmap Image" r:id="rId5" imgW="9563549" imgH="7182692" progId="Paint.Picture">
                    <p:embed/>
                  </p:oleObj>
                </mc:Choice>
                <mc:Fallback>
                  <p:oleObj name="Bitmap Image" r:id="rId5" imgW="9563549" imgH="7182692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08858" y="2741723"/>
                          <a:ext cx="4787900" cy="35869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feld 1"/>
            <p:cNvSpPr txBox="1"/>
            <p:nvPr/>
          </p:nvSpPr>
          <p:spPr>
            <a:xfrm>
              <a:off x="889687" y="4121512"/>
              <a:ext cx="12948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9900"/>
                  </a:solidFill>
                  <a:latin typeface="+mj-lt"/>
                  <a:cs typeface="Arial" panose="020B0604020202020204" pitchFamily="34" charset="0"/>
                  <a:sym typeface="Symbol"/>
                </a:rPr>
                <a:t></a:t>
              </a:r>
            </a:p>
            <a:p>
              <a:pPr>
                <a:spcBef>
                  <a:spcPts val="0"/>
                </a:spcBef>
              </a:pPr>
              <a:r>
                <a:rPr lang="en-US" sz="1600" b="1" dirty="0">
                  <a:solidFill>
                    <a:srgbClr val="FF9900"/>
                  </a:solidFill>
                  <a:latin typeface="+mj-lt"/>
                  <a:cs typeface="Arial" panose="020B0604020202020204" pitchFamily="34" charset="0"/>
                </a:rPr>
                <a:t>5cm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6020104" y="1510072"/>
            <a:ext cx="2808907" cy="2276104"/>
            <a:chOff x="8770711" y="2244725"/>
            <a:chExt cx="2808907" cy="2276104"/>
          </a:xfrm>
        </p:grpSpPr>
        <p:pic>
          <p:nvPicPr>
            <p:cNvPr id="323597" name="Picture 13" descr="Button BPM Schnitt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7138" y="2244725"/>
              <a:ext cx="2732480" cy="2276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feld 13"/>
            <p:cNvSpPr txBox="1"/>
            <p:nvPr/>
          </p:nvSpPr>
          <p:spPr>
            <a:xfrm>
              <a:off x="8893175" y="2260475"/>
              <a:ext cx="1753054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>
                  <a:latin typeface="Calibri" panose="020F0502020204030204" pitchFamily="34" charset="0"/>
                  <a:cs typeface="Arial" panose="020B0604020202020204" pitchFamily="34" charset="0"/>
                  <a:sym typeface="Symbol"/>
                </a:rPr>
                <a:t>N-Connector</a:t>
              </a:r>
              <a:endParaRPr lang="en-US" sz="1700" b="1" dirty="0"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8847138" y="4124553"/>
              <a:ext cx="251754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>
                  <a:latin typeface="Calibri" panose="020F0502020204030204" pitchFamily="34" charset="0"/>
                  <a:cs typeface="Arial" panose="020B0604020202020204" pitchFamily="34" charset="0"/>
                  <a:sym typeface="Symbol"/>
                </a:rPr>
                <a:t>Button electrode</a:t>
              </a:r>
              <a:endParaRPr lang="en-US" sz="1700" b="1" dirty="0"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8770711" y="2837715"/>
              <a:ext cx="1366240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700" b="1" dirty="0">
                  <a:latin typeface="Calibri" panose="020F0502020204030204" pitchFamily="34" charset="0"/>
                  <a:cs typeface="Arial" panose="020B0604020202020204" pitchFamily="34" charset="0"/>
                  <a:sym typeface="Symbol"/>
                </a:rPr>
                <a:t>Ceramic vacuum insulation</a:t>
              </a:r>
              <a:endParaRPr lang="en-US" sz="1700" b="1" dirty="0"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3594" name="Text Box 10"/>
          <p:cNvSpPr txBox="1">
            <a:spLocks noChangeArrowheads="1"/>
          </p:cNvSpPr>
          <p:nvPr/>
        </p:nvSpPr>
        <p:spPr bwMode="auto">
          <a:xfrm>
            <a:off x="502157" y="5992533"/>
            <a:ext cx="2984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1600" dirty="0">
                <a:latin typeface="Calibri" panose="020F0502020204030204" pitchFamily="34" charset="0"/>
              </a:rPr>
              <a:t>Courtesy  C. </a:t>
            </a:r>
            <a:r>
              <a:rPr lang="en-US" altLang="de-DE" sz="1600" dirty="0" err="1">
                <a:latin typeface="Calibri" panose="020F0502020204030204" pitchFamily="34" charset="0"/>
              </a:rPr>
              <a:t>Boccard</a:t>
            </a:r>
            <a:r>
              <a:rPr lang="en-US" altLang="de-DE" sz="1600" dirty="0">
                <a:latin typeface="Calibri" panose="020F0502020204030204" pitchFamily="34" charset="0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3407575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Box 3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Simulations for Button BPM at Synchrotron Light Sources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43590" y="5991427"/>
            <a:ext cx="9099562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Result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</a:rPr>
              <a:t>: - </a:t>
            </a:r>
            <a:r>
              <a:rPr lang="en-US" dirty="0">
                <a:latin typeface="Calibri" panose="020F0502020204030204" pitchFamily="34" charset="0"/>
              </a:rPr>
              <a:t>Non-linearity and </a:t>
            </a:r>
            <a:r>
              <a:rPr lang="en-US" b="1" i="1" dirty="0" err="1">
                <a:latin typeface="Calibri" panose="020F0502020204030204" pitchFamily="34" charset="0"/>
              </a:rPr>
              <a:t>xy</a:t>
            </a:r>
            <a:r>
              <a:rPr lang="en-US" dirty="0">
                <a:latin typeface="Calibri" panose="020F0502020204030204" pitchFamily="34" charset="0"/>
              </a:rPr>
              <a:t>-coupling occur in dependence of button size and position</a:t>
            </a:r>
          </a:p>
          <a:p>
            <a:pPr algn="l">
              <a:spcBef>
                <a:spcPts val="100"/>
              </a:spcBef>
            </a:pPr>
            <a:r>
              <a:rPr lang="en-US" dirty="0">
                <a:latin typeface="Calibri" panose="020F0502020204030204" pitchFamily="34" charset="0"/>
              </a:rPr>
              <a:t>             - Can be corrected by polynomial interpolation for beams much smaller than chamber 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43219" y="1700637"/>
            <a:ext cx="7623672" cy="4374650"/>
            <a:chOff x="164891" y="1293620"/>
            <a:chExt cx="7883839" cy="4523940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3947106" y="1345164"/>
              <a:ext cx="4101624" cy="2273498"/>
              <a:chOff x="294968" y="1162547"/>
              <a:chExt cx="4522599" cy="2506842"/>
            </a:xfrm>
          </p:grpSpPr>
          <p:pic>
            <p:nvPicPr>
              <p:cNvPr id="4403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968" y="1162547"/>
                <a:ext cx="4334373" cy="2344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feld 2"/>
              <p:cNvSpPr txBox="1"/>
              <p:nvPr/>
            </p:nvSpPr>
            <p:spPr>
              <a:xfrm>
                <a:off x="1347773" y="3325666"/>
                <a:ext cx="2680696" cy="343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Calibri" panose="020F0502020204030204" pitchFamily="34" charset="0"/>
                    <a:cs typeface="Arial" panose="020B0604020202020204" pitchFamily="34" charset="0"/>
                  </a:rPr>
                  <a:t>real beam position x [mm]</a:t>
                </a:r>
              </a:p>
            </p:txBody>
          </p:sp>
          <p:sp>
            <p:nvSpPr>
              <p:cNvPr id="4" name="Rechteck 3"/>
              <p:cNvSpPr/>
              <p:nvPr/>
            </p:nvSpPr>
            <p:spPr bwMode="auto">
              <a:xfrm>
                <a:off x="4028469" y="3268516"/>
                <a:ext cx="600872" cy="392827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8" name="Rechteck 7"/>
              <p:cNvSpPr/>
              <p:nvPr/>
            </p:nvSpPr>
            <p:spPr bwMode="auto">
              <a:xfrm>
                <a:off x="1410533" y="1296841"/>
                <a:ext cx="443926" cy="724942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>
                <a:off x="1497664" y="1201749"/>
                <a:ext cx="1449919" cy="82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300" b="1" dirty="0">
                    <a:solidFill>
                      <a:srgbClr val="FF33CC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y = 20 mm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300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y = 10 mm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3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y =   0 mm</a:t>
                </a:r>
              </a:p>
            </p:txBody>
          </p:sp>
          <p:sp>
            <p:nvSpPr>
              <p:cNvPr id="5" name="Textfeld 4"/>
              <p:cNvSpPr txBox="1"/>
              <p:nvPr/>
            </p:nvSpPr>
            <p:spPr>
              <a:xfrm>
                <a:off x="4171919" y="3154216"/>
                <a:ext cx="439311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>
                    <a:latin typeface="Calibri" panose="020F050202020403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2620034" y="2169548"/>
                <a:ext cx="2197533" cy="976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300" b="1" i="1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1300" b="1" i="1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3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(center) = 7.8 %/mm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3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for |x|&lt;5mm &amp; y=0mm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300" b="1" i="1" dirty="0" err="1">
                    <a:latin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1300" b="1" i="1" baseline="-25000" dirty="0" err="1">
                    <a:latin typeface="Calibri" panose="020F050202020403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300" dirty="0">
                    <a:latin typeface="Calibri" panose="020F0502020204030204" pitchFamily="34" charset="0"/>
                    <a:cs typeface="Arial" panose="020B0604020202020204" pitchFamily="34" charset="0"/>
                  </a:rPr>
                  <a:t>(center) = 7.2 %/mm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300" dirty="0">
                    <a:latin typeface="Calibri" panose="020F0502020204030204" pitchFamily="34" charset="0"/>
                    <a:cs typeface="Arial" panose="020B0604020202020204" pitchFamily="34" charset="0"/>
                  </a:rPr>
                  <a:t>for |y|&lt; 5mm &amp; x=0mm</a:t>
                </a:r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164891" y="1293620"/>
              <a:ext cx="3838797" cy="2328362"/>
              <a:chOff x="4583068" y="1118303"/>
              <a:chExt cx="4232796" cy="2567337"/>
            </a:xfrm>
          </p:grpSpPr>
          <p:pic>
            <p:nvPicPr>
              <p:cNvPr id="44036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3068" y="1118303"/>
                <a:ext cx="4229153" cy="2388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feld 11"/>
              <p:cNvSpPr txBox="1"/>
              <p:nvPr/>
            </p:nvSpPr>
            <p:spPr>
              <a:xfrm>
                <a:off x="6008854" y="1251294"/>
                <a:ext cx="998372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2</a:t>
                </a:r>
              </a:p>
            </p:txBody>
          </p:sp>
          <p:sp>
            <p:nvSpPr>
              <p:cNvPr id="7" name="Rechteck 6"/>
              <p:cNvSpPr/>
              <p:nvPr/>
            </p:nvSpPr>
            <p:spPr bwMode="auto">
              <a:xfrm>
                <a:off x="5953125" y="2366079"/>
                <a:ext cx="734994" cy="392827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Rechteck 13"/>
              <p:cNvSpPr/>
              <p:nvPr/>
            </p:nvSpPr>
            <p:spPr bwMode="auto">
              <a:xfrm>
                <a:off x="8134042" y="3292813"/>
                <a:ext cx="681822" cy="392827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5436097" y="3335191"/>
                <a:ext cx="2847975" cy="343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Calibri" panose="020F0502020204030204" pitchFamily="34" charset="0"/>
                    <a:cs typeface="Arial" panose="020B0604020202020204" pitchFamily="34" charset="0"/>
                  </a:rPr>
                  <a:t>position x [mm]</a:t>
                </a: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8065715" y="3189569"/>
                <a:ext cx="466725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>
                    <a:latin typeface="Calibri" panose="020F0502020204030204" pitchFamily="34" charset="0"/>
                    <a:cs typeface="Arial" panose="020B0604020202020204" pitchFamily="34" charset="0"/>
                  </a:rPr>
                  <a:t>30</a:t>
                </a:r>
              </a:p>
            </p:txBody>
          </p:sp>
          <p:sp>
            <p:nvSpPr>
              <p:cNvPr id="17" name="Rechteck 16"/>
              <p:cNvSpPr/>
              <p:nvPr/>
            </p:nvSpPr>
            <p:spPr bwMode="auto">
              <a:xfrm>
                <a:off x="7189751" y="2959324"/>
                <a:ext cx="1535573" cy="213027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11" name="Gerade Verbindung 10"/>
              <p:cNvCxnSpPr/>
              <p:nvPr/>
            </p:nvCxnSpPr>
            <p:spPr bwMode="auto">
              <a:xfrm>
                <a:off x="6326032" y="2863395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Gerade Verbindung 21"/>
              <p:cNvCxnSpPr/>
              <p:nvPr/>
            </p:nvCxnSpPr>
            <p:spPr bwMode="auto">
              <a:xfrm>
                <a:off x="7157875" y="1573475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Gerade Verbindung 22"/>
              <p:cNvCxnSpPr/>
              <p:nvPr/>
            </p:nvCxnSpPr>
            <p:spPr bwMode="auto">
              <a:xfrm>
                <a:off x="6326032" y="1573475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Gerade Verbindung 23"/>
              <p:cNvCxnSpPr/>
              <p:nvPr/>
            </p:nvCxnSpPr>
            <p:spPr bwMode="auto">
              <a:xfrm>
                <a:off x="7157875" y="2854727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" name="Textfeld 24"/>
              <p:cNvSpPr txBox="1"/>
              <p:nvPr/>
            </p:nvSpPr>
            <p:spPr>
              <a:xfrm>
                <a:off x="6860083" y="1238938"/>
                <a:ext cx="998372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1</a:t>
                </a: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6000630" y="2935825"/>
                <a:ext cx="998372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3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6834684" y="2922781"/>
                <a:ext cx="998372" cy="31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4</a:t>
                </a:r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209413" y="3567897"/>
              <a:ext cx="3832437" cy="2249663"/>
              <a:chOff x="4725843" y="3804704"/>
              <a:chExt cx="4147508" cy="2529406"/>
            </a:xfrm>
          </p:grpSpPr>
          <p:pic>
            <p:nvPicPr>
              <p:cNvPr id="44035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5843" y="3804704"/>
                <a:ext cx="4090021" cy="2308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echteck 27"/>
              <p:cNvSpPr/>
              <p:nvPr/>
            </p:nvSpPr>
            <p:spPr bwMode="auto">
              <a:xfrm>
                <a:off x="8191529" y="5893241"/>
                <a:ext cx="681822" cy="400562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8102485" y="5825339"/>
                <a:ext cx="466725" cy="31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>
                    <a:latin typeface="Calibri" panose="020F0502020204030204" pitchFamily="34" charset="0"/>
                    <a:cs typeface="Arial" panose="020B0604020202020204" pitchFamily="34" charset="0"/>
                  </a:rPr>
                  <a:t>30</a:t>
                </a:r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5535372" y="5983619"/>
                <a:ext cx="2847975" cy="350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Calibri" panose="020F0502020204030204" pitchFamily="34" charset="0"/>
                    <a:cs typeface="Arial" panose="020B0604020202020204" pitchFamily="34" charset="0"/>
                  </a:rPr>
                  <a:t>position x [mm]</a:t>
                </a:r>
              </a:p>
            </p:txBody>
          </p:sp>
          <p:cxnSp>
            <p:nvCxnSpPr>
              <p:cNvPr id="31" name="Gerade Verbindung 30"/>
              <p:cNvCxnSpPr/>
              <p:nvPr/>
            </p:nvCxnSpPr>
            <p:spPr bwMode="auto">
              <a:xfrm>
                <a:off x="6401596" y="4221141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Gerade Verbindung 31"/>
              <p:cNvCxnSpPr/>
              <p:nvPr/>
            </p:nvCxnSpPr>
            <p:spPr bwMode="auto">
              <a:xfrm>
                <a:off x="7193103" y="4221141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Gerade Verbindung 32"/>
              <p:cNvCxnSpPr/>
              <p:nvPr/>
            </p:nvCxnSpPr>
            <p:spPr bwMode="auto">
              <a:xfrm>
                <a:off x="6401596" y="5477946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Gerade Verbindung 33"/>
              <p:cNvCxnSpPr/>
              <p:nvPr/>
            </p:nvCxnSpPr>
            <p:spPr bwMode="auto">
              <a:xfrm>
                <a:off x="7193103" y="5477946"/>
                <a:ext cx="332332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5" name="Textfeld 34"/>
              <p:cNvSpPr txBox="1"/>
              <p:nvPr/>
            </p:nvSpPr>
            <p:spPr>
              <a:xfrm>
                <a:off x="6860083" y="3889903"/>
                <a:ext cx="998372" cy="31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1</a:t>
                </a:r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6068576" y="3876285"/>
                <a:ext cx="998372" cy="31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2</a:t>
                </a: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6870575" y="5529365"/>
                <a:ext cx="998372" cy="31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4</a:t>
                </a:r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>
                <a:off x="6061019" y="5527377"/>
                <a:ext cx="998372" cy="31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button 3</a:t>
                </a:r>
              </a:p>
            </p:txBody>
          </p:sp>
        </p:grpSp>
        <p:grpSp>
          <p:nvGrpSpPr>
            <p:cNvPr id="80" name="Gruppieren 79"/>
            <p:cNvGrpSpPr/>
            <p:nvPr/>
          </p:nvGrpSpPr>
          <p:grpSpPr>
            <a:xfrm>
              <a:off x="4408387" y="3608021"/>
              <a:ext cx="3314019" cy="2052140"/>
              <a:chOff x="4738024" y="3648995"/>
              <a:chExt cx="3654157" cy="2262765"/>
            </a:xfrm>
          </p:grpSpPr>
          <p:pic>
            <p:nvPicPr>
              <p:cNvPr id="45" name="Picture 21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13" t="15599" r="5269" b="16318"/>
              <a:stretch>
                <a:fillRect/>
              </a:stretch>
            </p:blipFill>
            <p:spPr bwMode="auto">
              <a:xfrm>
                <a:off x="4738024" y="3810075"/>
                <a:ext cx="3544827" cy="21016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4" name="Gerade Verbindung 43"/>
              <p:cNvCxnSpPr/>
              <p:nvPr/>
            </p:nvCxnSpPr>
            <p:spPr bwMode="auto">
              <a:xfrm flipV="1">
                <a:off x="6499201" y="4856389"/>
                <a:ext cx="1332047" cy="5964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Gerade Verbindung 49"/>
              <p:cNvCxnSpPr/>
              <p:nvPr/>
            </p:nvCxnSpPr>
            <p:spPr bwMode="auto">
              <a:xfrm flipV="1">
                <a:off x="6452427" y="5756192"/>
                <a:ext cx="1283761" cy="1184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Gerade Verbindung 51"/>
              <p:cNvCxnSpPr/>
              <p:nvPr/>
            </p:nvCxnSpPr>
            <p:spPr bwMode="auto">
              <a:xfrm flipV="1">
                <a:off x="7736188" y="5436607"/>
                <a:ext cx="499490" cy="31958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Gerade Verbindung 57"/>
              <p:cNvCxnSpPr/>
              <p:nvPr/>
            </p:nvCxnSpPr>
            <p:spPr bwMode="auto">
              <a:xfrm flipV="1">
                <a:off x="6420738" y="5756192"/>
                <a:ext cx="1283761" cy="1184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Gerade Verbindung 58"/>
              <p:cNvCxnSpPr/>
              <p:nvPr/>
            </p:nvCxnSpPr>
            <p:spPr bwMode="auto">
              <a:xfrm flipV="1">
                <a:off x="8235678" y="5097101"/>
                <a:ext cx="31335" cy="33950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Gerade Verbindung 62"/>
              <p:cNvCxnSpPr/>
              <p:nvPr/>
            </p:nvCxnSpPr>
            <p:spPr bwMode="auto">
              <a:xfrm flipH="1" flipV="1">
                <a:off x="7831248" y="4860916"/>
                <a:ext cx="420097" cy="23618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Gerade Verbindung 65"/>
              <p:cNvCxnSpPr/>
              <p:nvPr/>
            </p:nvCxnSpPr>
            <p:spPr bwMode="auto">
              <a:xfrm flipH="1">
                <a:off x="5961707" y="4916031"/>
                <a:ext cx="548734" cy="35082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 Verbindung 68"/>
              <p:cNvCxnSpPr/>
              <p:nvPr/>
            </p:nvCxnSpPr>
            <p:spPr bwMode="auto">
              <a:xfrm flipH="1" flipV="1">
                <a:off x="5961707" y="5596400"/>
                <a:ext cx="459031" cy="27824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Gerade Verbindung 71"/>
              <p:cNvCxnSpPr/>
              <p:nvPr/>
            </p:nvCxnSpPr>
            <p:spPr bwMode="auto">
              <a:xfrm flipV="1">
                <a:off x="5961707" y="5348918"/>
                <a:ext cx="0" cy="24748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" name="Gerade Verbindung mit Pfeil 72"/>
              <p:cNvCxnSpPr/>
              <p:nvPr/>
            </p:nvCxnSpPr>
            <p:spPr bwMode="auto">
              <a:xfrm flipV="1">
                <a:off x="7529240" y="4839950"/>
                <a:ext cx="0" cy="916243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Gerade Verbindung mit Pfeil 77"/>
              <p:cNvCxnSpPr/>
              <p:nvPr/>
            </p:nvCxnSpPr>
            <p:spPr bwMode="auto">
              <a:xfrm flipV="1">
                <a:off x="5961707" y="5436607"/>
                <a:ext cx="2273971" cy="159793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7" name="Textfeld 76"/>
              <p:cNvSpPr txBox="1"/>
              <p:nvPr/>
            </p:nvSpPr>
            <p:spPr>
              <a:xfrm>
                <a:off x="7499744" y="4986260"/>
                <a:ext cx="831635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Arial" panose="020B0604020202020204" pitchFamily="34" charset="0"/>
                  </a:rPr>
                  <a:t>28 mm</a:t>
                </a:r>
              </a:p>
            </p:txBody>
          </p:sp>
          <p:sp>
            <p:nvSpPr>
              <p:cNvPr id="83" name="Textfeld 82"/>
              <p:cNvSpPr txBox="1"/>
              <p:nvPr/>
            </p:nvSpPr>
            <p:spPr>
              <a:xfrm>
                <a:off x="7560546" y="5463398"/>
                <a:ext cx="831635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Arial" panose="020B0604020202020204" pitchFamily="34" charset="0"/>
                  </a:rPr>
                  <a:t>72 mm</a:t>
                </a:r>
              </a:p>
            </p:txBody>
          </p:sp>
          <p:sp>
            <p:nvSpPr>
              <p:cNvPr id="84" name="Textfeld 83"/>
              <p:cNvSpPr txBox="1"/>
              <p:nvPr/>
            </p:nvSpPr>
            <p:spPr>
              <a:xfrm>
                <a:off x="6668109" y="4401241"/>
                <a:ext cx="1036390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  <a:sym typeface="Symbol"/>
                  </a:rPr>
                  <a:t> </a:t>
                </a:r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</a:rPr>
                  <a:t>7 mm</a:t>
                </a:r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7000607" y="3810073"/>
                <a:ext cx="1040689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  <a:sym typeface="Symbol"/>
                  </a:rPr>
                  <a:t>button 1</a:t>
                </a:r>
                <a:endParaRPr lang="en-US" sz="1400" b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feld 85"/>
              <p:cNvSpPr txBox="1"/>
              <p:nvPr/>
            </p:nvSpPr>
            <p:spPr>
              <a:xfrm>
                <a:off x="5167053" y="3850653"/>
                <a:ext cx="1069020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  <a:sym typeface="Symbol"/>
                  </a:rPr>
                  <a:t>button 2</a:t>
                </a:r>
                <a:endParaRPr lang="en-US" sz="1400" b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feld 86"/>
              <p:cNvSpPr txBox="1"/>
              <p:nvPr/>
            </p:nvSpPr>
            <p:spPr>
              <a:xfrm>
                <a:off x="4782271" y="5388825"/>
                <a:ext cx="1064789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  <a:sym typeface="Symbol"/>
                  </a:rPr>
                  <a:t>button 3</a:t>
                </a:r>
                <a:endParaRPr lang="en-US" sz="1400" b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feld 87"/>
              <p:cNvSpPr txBox="1"/>
              <p:nvPr/>
            </p:nvSpPr>
            <p:spPr>
              <a:xfrm>
                <a:off x="6568664" y="5527473"/>
                <a:ext cx="991882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latin typeface="Calibri" panose="020F0502020204030204" pitchFamily="34" charset="0"/>
                    <a:cs typeface="Arial" panose="020B0604020202020204" pitchFamily="34" charset="0"/>
                    <a:sym typeface="Symbol"/>
                  </a:rPr>
                  <a:t>button 4</a:t>
                </a:r>
                <a:endParaRPr lang="en-US" sz="1400" b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0" name="Gerade Verbindung mit Pfeil 89"/>
              <p:cNvCxnSpPr/>
              <p:nvPr/>
            </p:nvCxnSpPr>
            <p:spPr bwMode="auto">
              <a:xfrm flipV="1">
                <a:off x="6114107" y="3934911"/>
                <a:ext cx="729145" cy="3495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2" name="Textfeld 91"/>
              <p:cNvSpPr txBox="1"/>
              <p:nvPr/>
            </p:nvSpPr>
            <p:spPr>
              <a:xfrm>
                <a:off x="6063912" y="3648995"/>
                <a:ext cx="831635" cy="327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Arial" panose="020B0604020202020204" pitchFamily="34" charset="0"/>
                  </a:rPr>
                  <a:t>18 mm</a:t>
                </a:r>
              </a:p>
            </p:txBody>
          </p:sp>
        </p:grpSp>
        <p:sp>
          <p:nvSpPr>
            <p:cNvPr id="95" name="Textfeld 94"/>
            <p:cNvSpPr txBox="1"/>
            <p:nvPr/>
          </p:nvSpPr>
          <p:spPr>
            <a:xfrm>
              <a:off x="3066073" y="1694948"/>
              <a:ext cx="1325776" cy="806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Aft>
                  <a:spcPts val="200"/>
                </a:spcAft>
              </a:pPr>
              <a:r>
                <a:rPr lang="en-US" sz="1300" b="1" dirty="0">
                  <a:solidFill>
                    <a:srgbClr val="FF33CC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y = 20 mm</a:t>
              </a:r>
            </a:p>
            <a:p>
              <a:pPr algn="l">
                <a:spcBef>
                  <a:spcPts val="0"/>
                </a:spcBef>
                <a:spcAft>
                  <a:spcPts val="200"/>
                </a:spcAft>
              </a:pPr>
              <a:r>
                <a:rPr lang="en-US" sz="1300" b="1" dirty="0">
                  <a:solidFill>
                    <a:srgbClr val="0033CC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y = 10 mm</a:t>
              </a:r>
            </a:p>
            <a:p>
              <a:pPr algn="l">
                <a:spcBef>
                  <a:spcPts val="0"/>
                </a:spcBef>
                <a:spcAft>
                  <a:spcPts val="200"/>
                </a:spcAft>
              </a:pPr>
              <a:r>
                <a:rPr lang="en-US" sz="1300" b="1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y =   0 mm</a:t>
              </a: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784193" y="4335129"/>
              <a:ext cx="7904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>
                  <a:latin typeface="Calibri" panose="020F0502020204030204" pitchFamily="34" charset="0"/>
                  <a:cs typeface="Arial" panose="020B0604020202020204" pitchFamily="34" charset="0"/>
                </a:rPr>
                <a:t>1 mm </a:t>
              </a:r>
            </a:p>
            <a:p>
              <a:pPr algn="l">
                <a:spcBef>
                  <a:spcPts val="0"/>
                </a:spcBef>
              </a:pPr>
              <a:r>
                <a:rPr lang="en-US" sz="1300" b="1" dirty="0">
                  <a:latin typeface="Calibri" panose="020F0502020204030204" pitchFamily="34" charset="0"/>
                  <a:cs typeface="Arial" panose="020B0604020202020204" pitchFamily="34" charset="0"/>
                </a:rPr>
                <a:t>steps</a:t>
              </a: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1403783" y="2399741"/>
              <a:ext cx="148528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>
                  <a:latin typeface="Calibri" panose="020F0502020204030204" pitchFamily="34" charset="0"/>
                  <a:cs typeface="Arial" panose="020B0604020202020204" pitchFamily="34" charset="0"/>
                </a:rPr>
                <a:t>1 mm  steps</a:t>
              </a:r>
            </a:p>
          </p:txBody>
        </p:sp>
        <p:cxnSp>
          <p:nvCxnSpPr>
            <p:cNvPr id="70" name="Gerade Verbindung mit Pfeil 69"/>
            <p:cNvCxnSpPr/>
            <p:nvPr/>
          </p:nvCxnSpPr>
          <p:spPr bwMode="auto">
            <a:xfrm flipV="1">
              <a:off x="4575686" y="4791861"/>
              <a:ext cx="427905" cy="82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Gerade Verbindung mit Pfeil 73"/>
            <p:cNvCxnSpPr/>
            <p:nvPr/>
          </p:nvCxnSpPr>
          <p:spPr bwMode="auto">
            <a:xfrm flipV="1">
              <a:off x="4583056" y="4789860"/>
              <a:ext cx="6069" cy="1322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" name="Textfeld 74"/>
            <p:cNvSpPr txBox="1"/>
            <p:nvPr/>
          </p:nvSpPr>
          <p:spPr>
            <a:xfrm>
              <a:off x="4591726" y="4263712"/>
              <a:ext cx="329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latin typeface="Calibri" panose="020F0502020204030204" pitchFamily="34" charset="0"/>
                  <a:cs typeface="Arial" panose="020B0604020202020204" pitchFamily="34" charset="0"/>
                </a:rPr>
                <a:t>y</a:t>
              </a:r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4723142" y="4514160"/>
              <a:ext cx="329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latin typeface="Calibri" panose="020F050202020403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sp>
        <p:nvSpPr>
          <p:cNvPr id="79" name="Text Box 11"/>
          <p:cNvSpPr txBox="1">
            <a:spLocks noChangeArrowheads="1"/>
          </p:cNvSpPr>
          <p:nvPr/>
        </p:nvSpPr>
        <p:spPr bwMode="auto">
          <a:xfrm>
            <a:off x="7580991" y="5259201"/>
            <a:ext cx="15630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A.A. </a:t>
            </a:r>
            <a:r>
              <a:rPr lang="en-US" altLang="de-DE" sz="1400" dirty="0" err="1">
                <a:latin typeface="Calibri" panose="020F0502020204030204" pitchFamily="34" charset="0"/>
              </a:rPr>
              <a:t>Nosych</a:t>
            </a:r>
            <a:r>
              <a:rPr lang="en-US" altLang="de-DE" sz="1400" dirty="0">
                <a:latin typeface="Calibri" panose="020F0502020204030204" pitchFamily="34" charset="0"/>
              </a:rPr>
              <a:t> et al., </a:t>
            </a:r>
          </a:p>
          <a:p>
            <a:pPr algn="l"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IBIC’14</a:t>
            </a:r>
          </a:p>
        </p:txBody>
      </p:sp>
      <p:sp>
        <p:nvSpPr>
          <p:cNvPr id="89" name="Textfeld 88"/>
          <p:cNvSpPr txBox="1"/>
          <p:nvPr/>
        </p:nvSpPr>
        <p:spPr>
          <a:xfrm>
            <a:off x="6949847" y="3951379"/>
            <a:ext cx="2348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Optimization: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Horizontal distance 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Size of buttons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53904" y="962922"/>
                <a:ext cx="8104296" cy="446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Horizontal:</a:t>
                </a: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sz="16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𝑥</m:t>
                    </m:r>
                    <m:r>
                      <a:rPr lang="de-DE" alt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∝ </m:t>
                    </m:r>
                    <m:box>
                      <m:box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𝑥</m:t>
                                </m:r>
                              </m:sub>
                            </m:sSub>
                          </m:den>
                        </m:f>
                      </m:e>
                    </m:box>
                    <m:r>
                      <a:rPr lang="de-DE" alt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 </m:t>
                    </m:r>
                    <m:d>
                      <m:d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𝑙𝑒𝑓𝑡</m:t>
                        </m:r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−</m:t>
                        </m:r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𝑟𝑖𝑔h𝑡</m:t>
                        </m:r>
                      </m:e>
                    </m:d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     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   </a:t>
                </a:r>
                <a14:m>
                  <m:oMath xmlns:m="http://schemas.openxmlformats.org/officeDocument/2006/math">
                    <m:r>
                      <a:rPr lang="de-DE" altLang="de-DE" i="1">
                        <a:latin typeface="Cambria Math" panose="02040503050406030204" pitchFamily="18" charset="0"/>
                        <a:sym typeface="Symbol" pitchFamily="18" charset="2"/>
                      </a:rPr>
                      <m:t>𝑥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box>
                      <m:box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DE" alt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𝑥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  <m: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∙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</m:e>
                    </m:box>
                    <m:box>
                      <m:boxPr>
                        <m:ctrlP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de-DE" altLang="de-DE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alt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04" y="962922"/>
                <a:ext cx="8104296" cy="446341"/>
              </a:xfrm>
              <a:prstGeom prst="rect">
                <a:avLst/>
              </a:prstGeom>
              <a:blipFill>
                <a:blip r:embed="rId6"/>
                <a:stretch>
                  <a:fillRect l="-602" t="-6849"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feld 90"/>
              <p:cNvSpPr txBox="1"/>
              <p:nvPr/>
            </p:nvSpPr>
            <p:spPr>
              <a:xfrm>
                <a:off x="363085" y="1338323"/>
                <a:ext cx="8230072" cy="470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Vertical:      </a:t>
                </a:r>
                <a:r>
                  <a:rPr lang="en-US" altLang="de-DE" sz="1600" dirty="0">
                    <a:latin typeface="Cambria" panose="02040503050406030204" pitchFamily="18" charset="0"/>
                    <a:ea typeface="Cambria" panose="02040503050406030204" pitchFamily="18" charset="0"/>
                    <a:sym typeface="Symbol" pitchFamily="18" charset="2"/>
                  </a:rPr>
                  <a:t>y</a:t>
                </a:r>
                <a14:m>
                  <m:oMath xmlns:m="http://schemas.openxmlformats.org/officeDocument/2006/math">
                    <m:r>
                      <a:rPr lang="de-DE" altLang="de-DE" sz="16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 </m:t>
                    </m:r>
                    <m:r>
                      <a:rPr lang="de-DE" alt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∝ </m:t>
                    </m:r>
                    <m:box>
                      <m:box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</m:e>
                    </m:box>
                    <m:d>
                      <m:d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𝑡𝑜𝑝</m:t>
                        </m:r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−</m:t>
                        </m:r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𝑏𝑜𝑡𝑡𝑜𝑚</m:t>
                        </m:r>
                      </m:e>
                    </m:d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   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    </a:t>
                </a:r>
                <a:r>
                  <a:rPr lang="de-DE" altLang="de-DE" b="0" dirty="0">
                    <a:sym typeface="Symbol" pitchFamily="18" charset="2"/>
                  </a:rPr>
                  <a:t>y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box>
                      <m:box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  <m: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∙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</m:e>
                    </m:box>
                    <m:box>
                      <m:boxPr>
                        <m:ctrlP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de-DE" altLang="de-DE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alt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itchFamily="18" charset="2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altLang="de-DE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91" name="Textfeld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085" y="1338323"/>
                <a:ext cx="8230072" cy="470257"/>
              </a:xfrm>
              <a:prstGeom prst="rect">
                <a:avLst/>
              </a:prstGeom>
              <a:blipFill>
                <a:blip r:embed="rId7"/>
                <a:stretch>
                  <a:fillRect l="-667" t="-6494" b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feld 80"/>
          <p:cNvSpPr txBox="1"/>
          <p:nvPr/>
        </p:nvSpPr>
        <p:spPr>
          <a:xfrm>
            <a:off x="326872" y="693437"/>
            <a:ext cx="755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</a:rPr>
              <a:t>Example:</a:t>
            </a:r>
            <a:r>
              <a:rPr lang="en-US" dirty="0">
                <a:latin typeface="Calibri" panose="020F0502020204030204" pitchFamily="34" charset="0"/>
              </a:rPr>
              <a:t> Simulation for ALBA light source for 72 x 28 mm</a:t>
            </a:r>
            <a:r>
              <a:rPr lang="en-US" baseline="30000" dirty="0">
                <a:latin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</a:rPr>
              <a:t> chamber</a:t>
            </a:r>
          </a:p>
        </p:txBody>
      </p:sp>
      <p:cxnSp>
        <p:nvCxnSpPr>
          <p:cNvPr id="82" name="Gerade Verbindung mit Pfeil 81"/>
          <p:cNvCxnSpPr>
            <a:endCxn id="75" idx="1"/>
          </p:cNvCxnSpPr>
          <p:nvPr/>
        </p:nvCxnSpPr>
        <p:spPr bwMode="auto">
          <a:xfrm flipV="1">
            <a:off x="4417925" y="4706645"/>
            <a:ext cx="6043" cy="381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8427179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312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BPM measurements</a:t>
            </a:r>
            <a:r>
              <a:rPr lang="en-US" alt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Signal generation and basic usage: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transfer impedance, button BPM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Electronics basics: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     schemes for signal processing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Cavity BPM at FELs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Trajectory measurement, close orbit feedback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Tune and lattice function measurement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with BPMs</a:t>
            </a:r>
          </a:p>
        </p:txBody>
      </p:sp>
    </p:spTree>
    <p:extLst>
      <p:ext uri="{BB962C8B-B14F-4D97-AF65-F5344CB8AC3E}">
        <p14:creationId xmlns:p14="http://schemas.microsoft.com/office/powerpoint/2010/main" val="188259641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Broadband Signal Processing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406400" y="700026"/>
            <a:ext cx="8509000" cy="69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altLang="de-DE" sz="2000">
              <a:solidFill>
                <a:schemeClr val="accent2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altLang="de-DE" sz="2000">
              <a:solidFill>
                <a:schemeClr val="accent2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701" name="Rectangle 4"/>
              <p:cNvSpPr>
                <a:spLocks noChangeArrowheads="1"/>
              </p:cNvSpPr>
              <p:nvPr/>
            </p:nvSpPr>
            <p:spPr bwMode="auto">
              <a:xfrm>
                <a:off x="46038" y="3384171"/>
                <a:ext cx="9097962" cy="1752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20000"/>
                  </a:spcBef>
                  <a:buFont typeface="Wingdings" pitchFamily="2" charset="2"/>
                  <a:buChar char="Ø"/>
                </a:pPr>
                <a:r>
                  <a:rPr lang="en-US" altLang="de-DE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</a:rPr>
                  <a:t>Hybrid or transformer close to beam pipe for analog </a:t>
                </a:r>
                <a14:m>
                  <m:oMath xmlns:m="http://schemas.openxmlformats.org/officeDocument/2006/math">
                    <m:r>
                      <a:rPr lang="el-GR" altLang="de-DE" b="1" i="0" dirty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 &amp; </m:t>
                    </m:r>
                    <m:r>
                      <a:rPr lang="el-GR" altLang="de-DE" b="1" i="0" dirty="0">
                        <a:latin typeface="Cambria Math" panose="02040503050406030204" pitchFamily="18" charset="0"/>
                        <a:cs typeface="Times New Roman" pitchFamily="18" charset="0"/>
                      </a:rPr>
                      <m:t>𝚺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𝑼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generation</a:t>
                </a:r>
                <a:r>
                  <a:rPr lang="en-US" altLang="de-DE" sz="2000" dirty="0">
                    <a:latin typeface="Calibri" panose="020F0502020204030204" pitchFamily="34" charset="0"/>
                    <a:cs typeface="Times New Roman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𝑼</m:t>
                    </m:r>
                    <m:r>
                      <a:rPr lang="en-US" altLang="de-DE" b="1" i="1" baseline="-25000" dirty="0" err="1">
                        <a:latin typeface="Cambria Math" panose="02040503050406030204" pitchFamily="18" charset="0"/>
                        <a:cs typeface="Times New Roman" pitchFamily="18" charset="0"/>
                      </a:rPr>
                      <m:t>𝒍𝒆𝒇𝒕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 &amp;</m:t>
                    </m:r>
                    <m:r>
                      <a:rPr lang="en-US" altLang="de-DE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de-DE" b="1" i="1" dirty="0" err="1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altLang="de-DE" b="1" i="1" baseline="-25000" dirty="0" err="1">
                        <a:latin typeface="Cambria Math" panose="02040503050406030204" pitchFamily="18" charset="0"/>
                      </a:rPr>
                      <m:t>𝒓𝒊𝒈𝒉𝒕</m:t>
                    </m:r>
                  </m:oMath>
                </a14:m>
                <a:endParaRPr lang="en-US" altLang="de-DE" b="1" i="1" baseline="-25000" dirty="0">
                  <a:latin typeface="Calibri" panose="020F0502020204030204" pitchFamily="34" charset="0"/>
                </a:endParaRPr>
              </a:p>
              <a:p>
                <a:pPr algn="l" eaLnBrk="1" hangingPunct="1">
                  <a:spcBef>
                    <a:spcPct val="20000"/>
                  </a:spcBef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 Attenuator/amplifier</a:t>
                </a:r>
              </a:p>
              <a:p>
                <a:pPr algn="l" eaLnBrk="1" hangingPunct="1">
                  <a:spcBef>
                    <a:spcPct val="20000"/>
                  </a:spcBef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 Filter to get the wanted harmonics and to suppress stray signals</a:t>
                </a:r>
              </a:p>
              <a:p>
                <a:pPr algn="l" eaLnBrk="1" hangingPunct="1">
                  <a:lnSpc>
                    <a:spcPct val="80000"/>
                  </a:lnSpc>
                  <a:spcBef>
                    <a:spcPct val="20000"/>
                  </a:spcBef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 ADC: digitalization </a:t>
                </a:r>
                <a:r>
                  <a:rPr lang="en-US" altLang="de-DE" sz="2000" dirty="0">
                    <a:latin typeface="Calibri" panose="020F050202020403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US" altLang="de-DE" sz="2400" dirty="0">
                    <a:latin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</a:rPr>
                  <a:t>followed by calculation of </a:t>
                </a:r>
                <a:r>
                  <a:rPr lang="en-US" altLang="de-DE" dirty="0" err="1">
                    <a:latin typeface="Calibri" panose="020F0502020204030204" pitchFamily="34" charset="0"/>
                  </a:rPr>
                  <a:t>of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altLang="de-DE" b="1" i="0" dirty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 /</m:t>
                    </m:r>
                    <m:r>
                      <a:rPr lang="el-GR" altLang="de-DE" b="1" i="0" dirty="0">
                        <a:latin typeface="Cambria Math" panose="02040503050406030204" pitchFamily="18" charset="0"/>
                      </a:rPr>
                      <m:t>𝚺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altLang="de-DE" sz="2400" baseline="-25000" dirty="0">
                    <a:latin typeface="Calibri" panose="020F0502020204030204" pitchFamily="34" charset="0"/>
                  </a:rPr>
                  <a:t> </a:t>
                </a:r>
                <a:endParaRPr lang="en-US" altLang="de-DE" i="1" dirty="0">
                  <a:latin typeface="Calibri" panose="020F0502020204030204" pitchFamily="34" charset="0"/>
                </a:endParaRPr>
              </a:p>
              <a:p>
                <a:pPr algn="l" eaLnBrk="1" hangingPunct="1">
                  <a:spcBef>
                    <a:spcPct val="20000"/>
                  </a:spcBef>
                </a:pPr>
                <a:r>
                  <a:rPr lang="en-US" altLang="de-DE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9701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038" y="3384171"/>
                <a:ext cx="9097962" cy="1752600"/>
              </a:xfrm>
              <a:prstGeom prst="rect">
                <a:avLst/>
              </a:prstGeom>
              <a:blipFill>
                <a:blip r:embed="rId3"/>
                <a:stretch>
                  <a:fillRect l="-603" t="-1736" b="-52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7926" name="Text Box 6"/>
          <p:cNvSpPr txBox="1">
            <a:spLocks noChangeArrowheads="1"/>
          </p:cNvSpPr>
          <p:nvPr/>
        </p:nvSpPr>
        <p:spPr bwMode="auto">
          <a:xfrm>
            <a:off x="34925" y="4831971"/>
            <a:ext cx="8785225" cy="144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</a:rPr>
              <a:t>Advantage: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Bunch-by-bunch observation possible, versatile post-processing possible 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Disadvantage: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Resolution down to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</a:rPr>
              <a:t> 100 µm for large aperture, i.e.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 0.1% of aperture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</a:rPr>
              <a:t>                          resolution is worse than narrowband processing, see below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Challenge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</a:rPr>
              <a:t>Precise analog electronics with very low drift of amplification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806686"/>
            <a:ext cx="6605588" cy="259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7281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78918"/>
            <a:ext cx="4104902" cy="304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General Noise Consideration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25413" y="115383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4" name="Text Box 5"/>
              <p:cNvSpPr txBox="1">
                <a:spLocks noChangeArrowheads="1"/>
              </p:cNvSpPr>
              <p:nvPr/>
            </p:nvSpPr>
            <p:spPr bwMode="auto">
              <a:xfrm>
                <a:off x="207629" y="863321"/>
                <a:ext cx="7748748" cy="8406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sz="2000" dirty="0">
                    <a:latin typeface="Calibri" panose="020F0502020204030204" pitchFamily="34" charset="0"/>
                    <a:sym typeface="Symbol" pitchFamily="18" charset="2"/>
                  </a:rPr>
                  <a:t>1. Signal voltage given by: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𝑖𝑚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)⋅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de-DE" sz="2000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lnSpc>
                    <a:spcPct val="70000"/>
                  </a:lnSpc>
                  <a:spcBef>
                    <a:spcPts val="2000"/>
                  </a:spcBef>
                  <a:buFont typeface="Wingdings" pitchFamily="2" charset="2"/>
                  <a:buNone/>
                </a:pPr>
                <a:r>
                  <a:rPr lang="en-US" altLang="de-DE" sz="2000" dirty="0">
                    <a:latin typeface="Calibri" panose="020F0502020204030204" pitchFamily="34" charset="0"/>
                    <a:sym typeface="Symbol" pitchFamily="18" charset="2"/>
                  </a:rPr>
                  <a:t>2. Thermal noise voltage given by:</a:t>
                </a:r>
                <a:r>
                  <a:rPr lang="en-GB" sz="20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𝑛𝑜𝑖𝑠𝑒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rad>
                  </m:oMath>
                </a14:m>
                <a:endParaRPr lang="en-US" altLang="de-DE" sz="2000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27654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629" y="863321"/>
                <a:ext cx="7748748" cy="840615"/>
              </a:xfrm>
              <a:prstGeom prst="rect">
                <a:avLst/>
              </a:prstGeom>
              <a:blipFill>
                <a:blip r:embed="rId4"/>
                <a:stretch>
                  <a:fillRect l="-787" t="-13768" b="-101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58" name="Text Box 9"/>
          <p:cNvSpPr txBox="1">
            <a:spLocks noChangeArrowheads="1"/>
          </p:cNvSpPr>
          <p:nvPr/>
        </p:nvSpPr>
        <p:spPr bwMode="auto">
          <a:xfrm>
            <a:off x="4944456" y="1834442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1600" b="1" i="1" dirty="0">
                <a:latin typeface="Calibri" panose="020F0502020204030204" pitchFamily="34" charset="0"/>
              </a:rPr>
              <a:t>Example</a:t>
            </a:r>
            <a:r>
              <a:rPr lang="en-US" altLang="de-DE" sz="1600" i="1" dirty="0">
                <a:latin typeface="Calibri" panose="020F0502020204030204" pitchFamily="34" charset="0"/>
              </a:rPr>
              <a:t>:</a:t>
            </a:r>
            <a:r>
              <a:rPr lang="en-US" altLang="de-DE" sz="1600" dirty="0">
                <a:latin typeface="Calibri" panose="020F0502020204030204" pitchFamily="34" charset="0"/>
              </a:rPr>
              <a:t> GSI-LINAC with </a:t>
            </a:r>
            <a:r>
              <a:rPr lang="en-US" altLang="de-DE" sz="1600" i="1" dirty="0" err="1">
                <a:latin typeface="Calibri" panose="020F0502020204030204" pitchFamily="34" charset="0"/>
              </a:rPr>
              <a:t>f</a:t>
            </a:r>
            <a:r>
              <a:rPr lang="en-US" altLang="de-DE" sz="2000" i="1" baseline="-25000" dirty="0" err="1">
                <a:latin typeface="Calibri" panose="020F0502020204030204" pitchFamily="34" charset="0"/>
              </a:rPr>
              <a:t>rf</a:t>
            </a:r>
            <a:r>
              <a:rPr lang="en-US" altLang="de-DE" sz="1600" dirty="0">
                <a:latin typeface="Calibri" panose="020F0502020204030204" pitchFamily="34" charset="0"/>
              </a:rPr>
              <a:t>=36 MHz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252000" y="1937134"/>
                <a:ext cx="5434362" cy="22159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dirty="0">
                    <a:solidFill>
                      <a:srgbClr val="0000CC"/>
                    </a:solidFill>
                    <a:latin typeface="Calibri" panose="020F0502020204030204" pitchFamily="34" charset="0"/>
                    <a:sym typeface="Symbol" pitchFamily="18" charset="2"/>
                  </a:rPr>
                  <a:t>Signal-to-noise </a:t>
                </a:r>
                <a14:m>
                  <m:oMath xmlns:m="http://schemas.openxmlformats.org/officeDocument/2006/math">
                    <m:r>
                      <a:rPr lang="el-GR" altLang="de-DE" b="1" i="0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𝚫</m:t>
                    </m:r>
                    <m:r>
                      <a:rPr lang="en-US" altLang="de-DE" b="1" i="1" dirty="0" err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𝑼</m:t>
                    </m:r>
                    <m:r>
                      <a:rPr lang="en-US" altLang="de-DE" b="1" i="1" baseline="-25000" dirty="0" err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𝒊𝒎</m:t>
                    </m:r>
                    <m:r>
                      <a:rPr lang="en-US" altLang="de-DE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/</m:t>
                    </m:r>
                    <m:r>
                      <a:rPr lang="en-US" altLang="de-DE" b="1" i="1" dirty="0" err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𝑼</m:t>
                    </m:r>
                    <m:r>
                      <a:rPr lang="en-US" altLang="de-DE" b="1" i="1" baseline="-25000" dirty="0" err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𝒏𝒐𝒊𝒔𝒆</m:t>
                    </m:r>
                    <m:r>
                      <a:rPr lang="en-US" altLang="de-DE" i="1" baseline="-25000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US" altLang="de-DE" dirty="0">
                    <a:solidFill>
                      <a:srgbClr val="0000CC"/>
                    </a:solidFill>
                    <a:latin typeface="Calibri" panose="020F0502020204030204" pitchFamily="34" charset="0"/>
                    <a:sym typeface="Symbol" pitchFamily="18" charset="2"/>
                  </a:rPr>
                  <a:t>is influenced by: 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Input signal amplitude </a:t>
                </a:r>
              </a:p>
              <a:p>
                <a:pPr marL="285750" indent="-285750" algn="l">
                  <a:lnSpc>
                    <a:spcPct val="6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Thermal noise from amplifiers etc.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Bandwidth </a:t>
                </a:r>
                <a14:m>
                  <m:oMath xmlns:m="http://schemas.openxmlformats.org/officeDocument/2006/math">
                    <m:r>
                      <a:rPr lang="el-GR" altLang="de-DE" b="1" i="0" dirty="0" smtClean="0"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𝚫</m:t>
                    </m:r>
                    <m:r>
                      <a:rPr lang="de-DE" altLang="de-DE" b="1" i="1" dirty="0">
                        <a:latin typeface="Cambria Math" panose="02040503050406030204" pitchFamily="18" charset="0"/>
                        <a:cs typeface="Times New Roman" pitchFamily="18" charset="0"/>
                        <a:sym typeface="Symbol" pitchFamily="18" charset="2"/>
                      </a:rPr>
                      <m:t>𝒇</m:t>
                    </m:r>
                  </m:oMath>
                </a14:m>
                <a:endParaRPr lang="el-GR" altLang="de-DE" b="1" i="1" dirty="0">
                  <a:latin typeface="Calibri" panose="020F0502020204030204" pitchFamily="34" charset="0"/>
                  <a:cs typeface="Times New Roman" pitchFamily="18" charset="0"/>
                  <a:sym typeface="Symbol" pitchFamily="18" charset="2"/>
                </a:endParaRP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 </a:t>
                </a:r>
                <a:r>
                  <a:rPr lang="en-US" altLang="de-DE" sz="2000" dirty="0">
                    <a:latin typeface="Calibri" panose="020F0502020204030204" pitchFamily="34" charset="0"/>
                    <a:sym typeface="Symbol" pitchFamily="18" charset="2"/>
                  </a:rPr>
                  <a:t>Restriction of frequency width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None/>
                </a:pPr>
                <a:r>
                  <a:rPr lang="en-US" altLang="de-DE" sz="2000" dirty="0">
                    <a:latin typeface="Calibri" panose="020F0502020204030204" pitchFamily="34" charset="0"/>
                    <a:sym typeface="Symbol" pitchFamily="18" charset="2"/>
                  </a:rPr>
                  <a:t>     as the power is 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None/>
                </a:pPr>
                <a:r>
                  <a:rPr lang="en-US" altLang="de-DE" sz="2000" dirty="0">
                    <a:latin typeface="Calibri" panose="020F0502020204030204" pitchFamily="34" charset="0"/>
                    <a:sym typeface="Symbol" pitchFamily="18" charset="2"/>
                  </a:rPr>
                  <a:t>     concentrated at  harmonics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latin typeface="Cambria Math" panose="02040503050406030204" pitchFamily="18" charset="0"/>
                        <a:sym typeface="Symbol" pitchFamily="18" charset="2"/>
                      </a:rPr>
                      <m:t>𝒏</m:t>
                    </m:r>
                    <m:r>
                      <a:rPr lang="en-US" altLang="de-DE" b="1" i="1" dirty="0" smtClean="0">
                        <a:latin typeface="Cambria Math" panose="02040503050406030204" pitchFamily="18" charset="0"/>
                        <a:sym typeface="Symbol" pitchFamily="18" charset="2"/>
                      </a:rPr>
                      <m:t></m:t>
                    </m:r>
                    <m:r>
                      <a:rPr lang="en-US" altLang="de-DE" b="1" i="1" dirty="0" err="1">
                        <a:latin typeface="Cambria Math" panose="02040503050406030204" pitchFamily="18" charset="0"/>
                        <a:sym typeface="Symbol" pitchFamily="18" charset="2"/>
                      </a:rPr>
                      <m:t>𝒇</m:t>
                    </m:r>
                    <m:r>
                      <a:rPr lang="en-US" altLang="de-DE" b="1" i="1" baseline="-25000" dirty="0" err="1">
                        <a:latin typeface="Cambria Math" panose="02040503050406030204" pitchFamily="18" charset="0"/>
                        <a:sym typeface="Symbol" pitchFamily="18" charset="2"/>
                      </a:rPr>
                      <m:t>𝒓𝒇</m:t>
                    </m:r>
                    <m:r>
                      <a:rPr lang="en-US" altLang="de-DE" b="1" i="1" baseline="-25000" dirty="0">
                        <a:latin typeface="Cambria Math" panose="02040503050406030204" pitchFamily="18" charset="0"/>
                        <a:sym typeface="Symbol" pitchFamily="18" charset="2"/>
                      </a:rPr>
                      <m:t> </m:t>
                    </m:r>
                  </m:oMath>
                </a14:m>
                <a:endParaRPr lang="en-US" altLang="de-DE" b="1" i="1" baseline="-25000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2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" y="1937134"/>
                <a:ext cx="5434362" cy="2215991"/>
              </a:xfrm>
              <a:prstGeom prst="rect">
                <a:avLst/>
              </a:prstGeom>
              <a:blipFill>
                <a:blip r:embed="rId5"/>
                <a:stretch>
                  <a:fillRect l="-897" t="-4683" b="-52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857462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Narrowband Processing for improved Signal-to-Noise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25413" y="11380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5" name="Rectangle 4"/>
              <p:cNvSpPr>
                <a:spLocks noChangeArrowheads="1"/>
              </p:cNvSpPr>
              <p:nvPr/>
            </p:nvSpPr>
            <p:spPr bwMode="auto">
              <a:xfrm>
                <a:off x="97164" y="3314795"/>
                <a:ext cx="8958345" cy="1982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ts val="500"/>
                  </a:spcBef>
                  <a:buFont typeface="Wingdings" pitchFamily="2" charset="2"/>
                  <a:buNone/>
                </a:pPr>
                <a:r>
                  <a:rPr lang="en-US" altLang="de-DE" sz="1700" dirty="0">
                    <a:solidFill>
                      <a:srgbClr val="0000FF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Narrowband processing, analog correspondence heterodyne receiver (AM-radio, spectrum analyzer)</a:t>
                </a:r>
              </a:p>
              <a:p>
                <a:pPr algn="l" eaLnBrk="1" hangingPunct="1">
                  <a:spcBef>
                    <a:spcPts val="500"/>
                  </a:spcBef>
                  <a:buFont typeface="Wingdings" pitchFamily="2" charset="2"/>
                  <a:buChar char="Ø"/>
                </a:pPr>
                <a:r>
                  <a:rPr lang="en-US" altLang="de-DE" sz="1700" dirty="0">
                    <a:solidFill>
                      <a:schemeClr val="tx2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de-DE" sz="17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Attenuator/amplifier</a:t>
                </a:r>
              </a:p>
              <a:p>
                <a:pPr algn="l" eaLnBrk="1" hangingPunct="1">
                  <a:spcBef>
                    <a:spcPts val="500"/>
                  </a:spcBef>
                  <a:buFont typeface="Wingdings" pitchFamily="2" charset="2"/>
                  <a:buChar char="Ø"/>
                </a:pPr>
                <a:r>
                  <a:rPr lang="en-US" altLang="de-DE" sz="17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Mixing with accelerating frequency </a:t>
                </a:r>
                <a14:m>
                  <m:oMath xmlns:m="http://schemas.openxmlformats.org/officeDocument/2006/math">
                    <m:r>
                      <a:rPr lang="en-US" altLang="de-DE" sz="17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r>
                      <a:rPr lang="en-US" altLang="de-DE" sz="1700" b="1" i="1" baseline="-25000" dirty="0" err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𝑳𝑶</m:t>
                    </m:r>
                    <m:r>
                      <a:rPr lang="en-US" altLang="de-DE" sz="1700" b="1" i="1" baseline="-25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de-DE" sz="1700" b="1" baseline="-250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l" eaLnBrk="1" hangingPunct="1">
                  <a:spcBef>
                    <a:spcPts val="500"/>
                  </a:spcBef>
                </a:pPr>
                <a:r>
                  <a:rPr lang="en-US" altLang="de-DE" sz="1700" b="1" baseline="-25000" dirty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 </a:t>
                </a:r>
                <a:r>
                  <a:rPr lang="en-US" altLang="de-DE" sz="1700" b="1" dirty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    </a:t>
                </a:r>
                <a:r>
                  <a:rPr lang="en-US" altLang="de-DE" sz="1700" dirty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 IF-output: signal with difference frequency </a:t>
                </a:r>
                <a14:m>
                  <m:oMath xmlns:m="http://schemas.openxmlformats.org/officeDocument/2006/math">
                    <m:r>
                      <a:rPr lang="en-US" altLang="de-DE" sz="17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𝒇</m:t>
                    </m:r>
                    <m:r>
                      <a:rPr lang="en-US" altLang="de-DE" sz="1700" b="1" i="1" baseline="-25000" dirty="0" err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𝑰𝑭</m:t>
                    </m:r>
                    <m:r>
                      <a:rPr lang="en-US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=</m:t>
                    </m:r>
                    <m:r>
                      <a:rPr lang="en-US" altLang="de-DE" sz="1700" b="1" i="1" dirty="0" err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𝒇</m:t>
                    </m:r>
                    <m:r>
                      <a:rPr lang="en-US" altLang="de-DE" sz="1700" b="1" i="1" baseline="-25000" dirty="0" err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𝑳𝑶</m:t>
                    </m:r>
                    <m:r>
                      <a:rPr lang="en-US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–</m:t>
                    </m:r>
                    <m:r>
                      <a:rPr lang="en-US" altLang="de-DE" sz="1700" b="1" i="1" dirty="0" err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𝒇</m:t>
                    </m:r>
                    <m:r>
                      <a:rPr lang="en-US" altLang="de-DE" sz="1700" b="1" i="1" baseline="-25000" dirty="0" err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𝑹𝑭</m:t>
                    </m:r>
                    <m:r>
                      <a:rPr lang="en-US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itchFamily="18" charset="2"/>
                      </a:rPr>
                      <m:t>  </m:t>
                    </m:r>
                  </m:oMath>
                </a14:m>
                <a:endParaRPr lang="en-US" altLang="de-DE" sz="1700" dirty="0">
                  <a:latin typeface="Calibri" panose="020F0502020204030204" pitchFamily="34" charset="0"/>
                  <a:cs typeface="Times New Roman" panose="02020603050405020304" pitchFamily="18" charset="0"/>
                  <a:sym typeface="Symbol" pitchFamily="18" charset="2"/>
                </a:endParaRPr>
              </a:p>
              <a:p>
                <a:pPr algn="l" eaLnBrk="1" hangingPunct="1">
                  <a:spcBef>
                    <a:spcPts val="500"/>
                  </a:spcBef>
                  <a:buFont typeface="Wingdings" pitchFamily="2" charset="2"/>
                  <a:buChar char="Ø"/>
                </a:pPr>
                <a:r>
                  <a:rPr lang="en-US" altLang="de-DE" sz="17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Bandpass filter of the mixed signal Rectifier: synchronous detector</a:t>
                </a:r>
              </a:p>
              <a:p>
                <a:pPr algn="l" eaLnBrk="1" hangingPunct="1">
                  <a:spcBef>
                    <a:spcPts val="500"/>
                  </a:spcBef>
                  <a:buFont typeface="Wingdings" pitchFamily="2" charset="2"/>
                  <a:buChar char="Ø"/>
                </a:pPr>
                <a:r>
                  <a:rPr lang="en-US" altLang="de-DE" sz="17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ADC: digitalization → followed calculation of </a:t>
                </a:r>
                <a14:m>
                  <m:oMath xmlns:m="http://schemas.openxmlformats.org/officeDocument/2006/math">
                    <m:r>
                      <a:rPr lang="el-GR" altLang="de-DE" sz="17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r>
                      <a:rPr lang="de-DE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𝑼</m:t>
                    </m:r>
                    <m:r>
                      <a:rPr lang="en-US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l-GR" altLang="de-DE" sz="1700" b="1" i="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𝚺</m:t>
                    </m:r>
                    <m:r>
                      <a:rPr lang="en-US" altLang="de-DE" sz="1700" b="1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𝑼</m:t>
                    </m:r>
                  </m:oMath>
                </a14:m>
                <a:endParaRPr lang="en-US" altLang="de-DE" sz="1700" b="1" i="1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72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4" y="3314795"/>
                <a:ext cx="8958345" cy="1982594"/>
              </a:xfrm>
              <a:prstGeom prst="rect">
                <a:avLst/>
              </a:prstGeom>
              <a:blipFill>
                <a:blip r:embed="rId3"/>
                <a:stretch>
                  <a:fillRect l="-477" t="-1231" r="-272" b="-3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9974" name="Text Box 6"/>
          <p:cNvSpPr txBox="1">
            <a:spLocks noChangeArrowheads="1"/>
          </p:cNvSpPr>
          <p:nvPr/>
        </p:nvSpPr>
        <p:spPr bwMode="auto">
          <a:xfrm>
            <a:off x="186609" y="5700747"/>
            <a:ext cx="903605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</a:rPr>
              <a:t>Advantage:</a:t>
            </a:r>
            <a:r>
              <a:rPr lang="en-US" altLang="de-DE" sz="17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700" dirty="0">
                <a:latin typeface="Calibri" panose="020F0502020204030204" pitchFamily="34" charset="0"/>
              </a:rPr>
              <a:t>Spatial resolution about 100 time better than broadband processing</a:t>
            </a: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de-DE" sz="1700" b="1" dirty="0">
                <a:solidFill>
                  <a:srgbClr val="FF0000"/>
                </a:solidFill>
                <a:latin typeface="Calibri" panose="020F0502020204030204" pitchFamily="34" charset="0"/>
              </a:rPr>
              <a:t>Disadvantage:</a:t>
            </a:r>
            <a:r>
              <a:rPr lang="en-US" altLang="de-DE" sz="17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700" dirty="0">
                <a:latin typeface="Calibri" panose="020F0502020204030204" pitchFamily="34" charset="0"/>
              </a:rPr>
              <a:t>No turn-by-turn diagnosis, due to mixing  = ’long averaging time’</a:t>
            </a:r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71" y="810666"/>
            <a:ext cx="6249933" cy="2584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Geschweifte Klammer rechts 1"/>
          <p:cNvSpPr/>
          <p:nvPr/>
        </p:nvSpPr>
        <p:spPr bwMode="auto">
          <a:xfrm>
            <a:off x="6263148" y="3975689"/>
            <a:ext cx="299890" cy="1225576"/>
          </a:xfrm>
          <a:prstGeom prst="rightBrace">
            <a:avLst/>
          </a:prstGeom>
          <a:noFill/>
          <a:ln w="317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735098" y="4126555"/>
            <a:ext cx="23117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CC00CC"/>
                </a:solidFill>
                <a:latin typeface="Calibri" panose="020F0502020204030204" pitchFamily="34" charset="0"/>
              </a:rPr>
              <a:t>Digital</a:t>
            </a:r>
          </a:p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CC00CC"/>
                </a:solidFill>
                <a:latin typeface="Calibri" panose="020F0502020204030204" pitchFamily="34" charset="0"/>
              </a:rPr>
              <a:t>correspondence:</a:t>
            </a:r>
          </a:p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CC00CC"/>
                </a:solidFill>
                <a:latin typeface="Calibri" panose="020F0502020204030204" pitchFamily="34" charset="0"/>
              </a:rPr>
              <a:t>I/Q de-modulation</a:t>
            </a:r>
          </a:p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CC00CC"/>
                </a:solidFill>
                <a:latin typeface="Calibri" panose="020F0502020204030204" pitchFamily="34" charset="0"/>
              </a:rPr>
              <a:t>As today’s technology</a:t>
            </a:r>
          </a:p>
          <a:p>
            <a:pPr algn="l">
              <a:spcBef>
                <a:spcPts val="0"/>
              </a:spcBef>
            </a:pPr>
            <a:endParaRPr lang="en-US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27EB66B-1022-4166-BE67-0DB3A49FDCB3}"/>
              </a:ext>
            </a:extLst>
          </p:cNvPr>
          <p:cNvSpPr/>
          <p:nvPr/>
        </p:nvSpPr>
        <p:spPr>
          <a:xfrm>
            <a:off x="3695964" y="881350"/>
            <a:ext cx="4762235" cy="2336582"/>
          </a:xfrm>
          <a:prstGeom prst="ellipse">
            <a:avLst/>
          </a:prstGeom>
          <a:noFill/>
          <a:ln w="44450">
            <a:solidFill>
              <a:srgbClr val="CC00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0492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4" grpId="0"/>
      <p:bldP spid="2" grpId="0" animBg="1"/>
      <p:bldP spid="3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352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BPM measurements</a:t>
            </a:r>
            <a:r>
              <a:rPr lang="en-US" alt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Signal generation and basic usage: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transfer impedance, button BPM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Electronics basics: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Schemes for signal processing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Cavity BPM at FELs: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information storage for short pulses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Trajectory measurement, close orbit feedback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Tune and lattice function measurement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with BPMs</a:t>
            </a:r>
          </a:p>
        </p:txBody>
      </p:sp>
    </p:spTree>
    <p:extLst>
      <p:ext uri="{BB962C8B-B14F-4D97-AF65-F5344CB8AC3E}">
        <p14:creationId xmlns:p14="http://schemas.microsoft.com/office/powerpoint/2010/main" val="170400567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03200" y="44624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62335" y="1512226"/>
            <a:ext cx="8920235" cy="1878013"/>
            <a:chOff x="223765" y="4725144"/>
            <a:chExt cx="8920235" cy="1878013"/>
          </a:xfrm>
        </p:grpSpPr>
        <p:sp>
          <p:nvSpPr>
            <p:cNvPr id="27652" name="Text Box 3"/>
            <p:cNvSpPr txBox="1">
              <a:spLocks noChangeArrowheads="1"/>
            </p:cNvSpPr>
            <p:nvPr/>
          </p:nvSpPr>
          <p:spPr bwMode="auto">
            <a:xfrm>
              <a:off x="6108700" y="4762500"/>
              <a:ext cx="2857500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sz="1600" baseline="300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21899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" y="4725144"/>
              <a:ext cx="8820150" cy="18780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1900" name="Text Box 12"/>
            <p:cNvSpPr txBox="1">
              <a:spLocks noChangeArrowheads="1"/>
            </p:cNvSpPr>
            <p:nvPr/>
          </p:nvSpPr>
          <p:spPr bwMode="auto">
            <a:xfrm>
              <a:off x="223765" y="4727949"/>
              <a:ext cx="19446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Flash, Hamburg</a:t>
              </a:r>
            </a:p>
          </p:txBody>
        </p:sp>
      </p:grpSp>
      <p:sp>
        <p:nvSpPr>
          <p:cNvPr id="421901" name="Text Box 13"/>
          <p:cNvSpPr txBox="1">
            <a:spLocks noChangeArrowheads="1"/>
          </p:cNvSpPr>
          <p:nvPr/>
        </p:nvSpPr>
        <p:spPr bwMode="auto">
          <a:xfrm>
            <a:off x="179388" y="735410"/>
            <a:ext cx="8964612" cy="72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LINAC-based Light Sources: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1 … 18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coherent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light from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&lt; 1000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temporally short pulse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8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2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Generation Light Sources &amp; Beam Delivery 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471181" y="3364978"/>
            <a:ext cx="334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Single bunch duration &lt; 100 fs: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62420" y="3494553"/>
            <a:ext cx="5392112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Short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bunches with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number of particles</a:t>
            </a:r>
          </a:p>
          <a:p>
            <a:pPr marL="285750" indent="-285750" algn="l">
              <a:spcBef>
                <a:spcPts val="200"/>
              </a:spcBef>
              <a:buFont typeface="Symbol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short, intense laser pulses for electron generation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Requirement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: Position stability  resolution &lt; 1 µm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186560" y="1446198"/>
            <a:ext cx="1681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sz="16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1.3 GHz</a:t>
            </a:r>
          </a:p>
        </p:txBody>
      </p:sp>
      <p:sp>
        <p:nvSpPr>
          <p:cNvPr id="67" name="Text Box 7">
            <a:extLst>
              <a:ext uri="{FF2B5EF4-FFF2-40B4-BE49-F238E27FC236}">
                <a16:creationId xmlns:a16="http://schemas.microsoft.com/office/drawing/2014/main" id="{CA8CA9AD-FDF8-46DB-B401-3DE7D3FB4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2212" y="6260110"/>
            <a:ext cx="6281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de-DE" sz="1400" dirty="0">
                <a:latin typeface="Calibri" panose="020F0502020204030204" pitchFamily="34" charset="0"/>
              </a:rPr>
              <a:t>B. Steffen et al, DIPAC 2009, B. Steffen et al., Phys. Rev. AB </a:t>
            </a:r>
            <a:r>
              <a:rPr lang="en-US" sz="1400" dirty="0">
                <a:latin typeface="Calibri" panose="020F0502020204030204" pitchFamily="34" charset="0"/>
              </a:rPr>
              <a:t>12, 032802 (2009</a:t>
            </a:r>
            <a:r>
              <a:rPr lang="en-US" sz="1400" dirty="0"/>
              <a:t>)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grpSp>
        <p:nvGrpSpPr>
          <p:cNvPr id="68" name="Group 6">
            <a:extLst>
              <a:ext uri="{FF2B5EF4-FFF2-40B4-BE49-F238E27FC236}">
                <a16:creationId xmlns:a16="http://schemas.microsoft.com/office/drawing/2014/main" id="{9B459092-2458-4A0B-A227-0018DF36E85D}"/>
              </a:ext>
            </a:extLst>
          </p:cNvPr>
          <p:cNvGrpSpPr>
            <a:grpSpLocks/>
          </p:cNvGrpSpPr>
          <p:nvPr/>
        </p:nvGrpSpPr>
        <p:grpSpPr bwMode="auto">
          <a:xfrm>
            <a:off x="5531855" y="3652252"/>
            <a:ext cx="2949609" cy="2595929"/>
            <a:chOff x="1632" y="3840"/>
            <a:chExt cx="2304" cy="1960"/>
          </a:xfrm>
        </p:grpSpPr>
        <p:pic>
          <p:nvPicPr>
            <p:cNvPr id="69" name="Picture 7" descr="TDfigAccphase0deg">
              <a:extLst>
                <a:ext uri="{FF2B5EF4-FFF2-40B4-BE49-F238E27FC236}">
                  <a16:creationId xmlns:a16="http://schemas.microsoft.com/office/drawing/2014/main" id="{548A6AD9-1A1B-4DF6-B344-40F1A7D4A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9" t="6126" r="7030" b="6573"/>
            <a:stretch>
              <a:fillRect/>
            </a:stretch>
          </p:blipFill>
          <p:spPr bwMode="auto">
            <a:xfrm>
              <a:off x="1632" y="3840"/>
              <a:ext cx="2304" cy="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0" name="Group 8">
              <a:extLst>
                <a:ext uri="{FF2B5EF4-FFF2-40B4-BE49-F238E27FC236}">
                  <a16:creationId xmlns:a16="http://schemas.microsoft.com/office/drawing/2014/main" id="{B742CCD8-FA29-4D9E-9C18-E6F463B209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" y="4582"/>
              <a:ext cx="1294" cy="314"/>
              <a:chOff x="1634" y="4582"/>
              <a:chExt cx="1294" cy="314"/>
            </a:xfrm>
          </p:grpSpPr>
          <p:sp>
            <p:nvSpPr>
              <p:cNvPr id="72" name="Line 9">
                <a:extLst>
                  <a:ext uri="{FF2B5EF4-FFF2-40B4-BE49-F238E27FC236}">
                    <a16:creationId xmlns:a16="http://schemas.microsoft.com/office/drawing/2014/main" id="{23E47ADF-F103-48D3-B155-DA581E39F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2" y="4896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l"/>
                <a:endParaRPr lang="en-US"/>
              </a:p>
            </p:txBody>
          </p:sp>
          <p:sp>
            <p:nvSpPr>
              <p:cNvPr id="73" name="Line 10">
                <a:extLst>
                  <a:ext uri="{FF2B5EF4-FFF2-40B4-BE49-F238E27FC236}">
                    <a16:creationId xmlns:a16="http://schemas.microsoft.com/office/drawing/2014/main" id="{8096514F-E799-48F4-B786-168C42043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489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l"/>
                <a:endParaRPr lang="en-US"/>
              </a:p>
            </p:txBody>
          </p:sp>
          <p:sp>
            <p:nvSpPr>
              <p:cNvPr id="74" name="Text Box 11">
                <a:extLst>
                  <a:ext uri="{FF2B5EF4-FFF2-40B4-BE49-F238E27FC236}">
                    <a16:creationId xmlns:a16="http://schemas.microsoft.com/office/drawing/2014/main" id="{1BCF19BA-5F7C-4BFE-BE73-F487655024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4" y="4582"/>
                <a:ext cx="984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/>
                <a:r>
                  <a:rPr lang="en-GB" altLang="en-US" b="1" dirty="0">
                    <a:latin typeface="Calibri" panose="020F0502020204030204" pitchFamily="34" charset="0"/>
                  </a:rPr>
                  <a:t>  2</a:t>
                </a:r>
                <a:r>
                  <a:rPr lang="en-GB" altLang="en-US" b="1" dirty="0">
                    <a:latin typeface="Calibri" panose="020F0502020204030204" pitchFamily="34" charset="0"/>
                    <a:sym typeface="Symbol"/>
                  </a:rPr>
                  <a:t> = </a:t>
                </a:r>
                <a:r>
                  <a:rPr lang="en-GB" altLang="en-US" b="1" dirty="0">
                    <a:latin typeface="Calibri" panose="020F0502020204030204" pitchFamily="34" charset="0"/>
                  </a:rPr>
                  <a:t>110 fs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85557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Demands on Beam Diagnostics and Control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775" y="747904"/>
            <a:ext cx="932906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b="1" u="sng" dirty="0">
                <a:solidFill>
                  <a:srgbClr val="0000FF"/>
                </a:solidFill>
                <a:latin typeface="Calibri" panose="020F0502020204030204" pitchFamily="34" charset="0"/>
              </a:rPr>
              <a:t>Beam diagnostics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 the ’sensory organs’ for a real beam in a real environment.</a:t>
            </a:r>
          </a:p>
          <a:p>
            <a:pPr algn="l">
              <a:spcBef>
                <a:spcPts val="600"/>
              </a:spcBef>
            </a:pPr>
            <a:r>
              <a:rPr lang="en-US" sz="2000" b="1" u="sng" dirty="0">
                <a:solidFill>
                  <a:srgbClr val="0000FF"/>
                </a:solidFill>
                <a:latin typeface="Calibri" panose="020F0502020204030204" pitchFamily="34" charset="0"/>
              </a:rPr>
              <a:t>Beam control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 the active influence on beam parameters by a person or machine. 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134599" y="1485909"/>
            <a:ext cx="9269412" cy="230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Different demands lead 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Quick, non-destructive measurements leading to a single number or simple plots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</a:rPr>
              <a:t>     Used as a check for online information.; reliable technology is required 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</a:rPr>
              <a:t>     </a:t>
            </a:r>
            <a:r>
              <a:rPr lang="en-US" b="1" i="1" dirty="0">
                <a:solidFill>
                  <a:srgbClr val="008000"/>
                </a:solidFill>
                <a:latin typeface="Calibri" panose="020F0502020204030204" pitchFamily="34" charset="0"/>
              </a:rPr>
              <a:t>Example: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Beam position (=center-of-mass) by Beam Position Monitor BPM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Complex instruments for severe malfunctions, accelerator commissioning &amp; development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</a:rPr>
              <a:t>     The instrumentation might be destructive and complex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</a:rPr>
              <a:t>     </a:t>
            </a:r>
            <a:r>
              <a:rPr lang="en-US" b="1" i="1" dirty="0">
                <a:solidFill>
                  <a:srgbClr val="008000"/>
                </a:solidFill>
                <a:latin typeface="Calibri" panose="020F0502020204030204" pitchFamily="34" charset="0"/>
              </a:rPr>
              <a:t>Example: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Emittance determination, tune etc. measurement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07610" y="4197622"/>
            <a:ext cx="9269412" cy="121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60000"/>
              </a:lnSpc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General usage of beam instrumentation:</a:t>
            </a:r>
            <a:endParaRPr lang="en-US" dirty="0">
              <a:latin typeface="Calibri" panose="020F0502020204030204" pitchFamily="34" charset="0"/>
            </a:endParaRP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Monitoring of beam parameters for operation, beam alignment &amp; </a:t>
            </a:r>
            <a:r>
              <a:rPr lang="en-US" dirty="0" err="1">
                <a:latin typeface="Calibri" panose="020F0502020204030204" pitchFamily="34" charset="0"/>
              </a:rPr>
              <a:t>accel</a:t>
            </a:r>
            <a:r>
              <a:rPr lang="en-US" dirty="0">
                <a:latin typeface="Calibri" panose="020F0502020204030204" pitchFamily="34" charset="0"/>
              </a:rPr>
              <a:t>. development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 Instruments for automatic, active beam control mostly by a feedback system</a:t>
            </a:r>
          </a:p>
          <a:p>
            <a:pPr algn="l">
              <a:lnSpc>
                <a:spcPct val="60000"/>
              </a:lnSpc>
            </a:pPr>
            <a:r>
              <a:rPr lang="en-US" i="1" dirty="0">
                <a:solidFill>
                  <a:srgbClr val="008000"/>
                </a:solidFill>
                <a:latin typeface="Calibri" panose="020F0502020204030204" pitchFamily="34" charset="0"/>
              </a:rPr>
              <a:t>     </a:t>
            </a:r>
            <a:r>
              <a:rPr lang="en-US" b="1" i="1" dirty="0">
                <a:solidFill>
                  <a:srgbClr val="008000"/>
                </a:solidFill>
                <a:latin typeface="Calibri" panose="020F0502020204030204" pitchFamily="34" charset="0"/>
              </a:rPr>
              <a:t>Example: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Closed orbit feedback at synchrotrons using position measurement by BPMs</a:t>
            </a:r>
          </a:p>
        </p:txBody>
      </p:sp>
    </p:spTree>
    <p:extLst>
      <p:ext uri="{BB962C8B-B14F-4D97-AF65-F5344CB8AC3E}">
        <p14:creationId xmlns:p14="http://schemas.microsoft.com/office/powerpoint/2010/main" val="1696836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6"/>
          <p:cNvGrpSpPr>
            <a:grpSpLocks/>
          </p:cNvGrpSpPr>
          <p:nvPr/>
        </p:nvGrpSpPr>
        <p:grpSpPr bwMode="auto">
          <a:xfrm>
            <a:off x="2126209" y="2545482"/>
            <a:ext cx="7329488" cy="4071938"/>
            <a:chOff x="1022" y="1680"/>
            <a:chExt cx="4617" cy="2565"/>
          </a:xfrm>
        </p:grpSpPr>
        <p:sp>
          <p:nvSpPr>
            <p:cNvPr id="39" name="Text Box 42"/>
            <p:cNvSpPr txBox="1">
              <a:spLocks noChangeArrowheads="1"/>
            </p:cNvSpPr>
            <p:nvPr/>
          </p:nvSpPr>
          <p:spPr bwMode="auto">
            <a:xfrm>
              <a:off x="2539" y="2119"/>
              <a:ext cx="37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US" sz="16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lang="en-US" sz="1600" baseline="-250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  <p:sp>
          <p:nvSpPr>
            <p:cNvPr id="40" name="Text Box 43"/>
            <p:cNvSpPr txBox="1">
              <a:spLocks noChangeArrowheads="1"/>
            </p:cNvSpPr>
            <p:nvPr/>
          </p:nvSpPr>
          <p:spPr bwMode="auto">
            <a:xfrm>
              <a:off x="3322" y="3539"/>
              <a:ext cx="37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US" sz="16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lang="en-US" sz="1600" baseline="-250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11</a:t>
              </a:r>
            </a:p>
          </p:txBody>
        </p: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4610" y="3051"/>
              <a:ext cx="37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US" sz="16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lang="en-US" sz="1600" baseline="-2500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  <p:grpSp>
          <p:nvGrpSpPr>
            <p:cNvPr id="42" name="Group 59"/>
            <p:cNvGrpSpPr>
              <a:grpSpLocks/>
            </p:cNvGrpSpPr>
            <p:nvPr/>
          </p:nvGrpSpPr>
          <p:grpSpPr bwMode="auto">
            <a:xfrm>
              <a:off x="1022" y="1680"/>
              <a:ext cx="4617" cy="2565"/>
              <a:chOff x="6212" y="1267"/>
              <a:chExt cx="3958" cy="2360"/>
            </a:xfrm>
          </p:grpSpPr>
          <p:grpSp>
            <p:nvGrpSpPr>
              <p:cNvPr id="47" name="Group 21"/>
              <p:cNvGrpSpPr>
                <a:grpSpLocks/>
              </p:cNvGrpSpPr>
              <p:nvPr/>
            </p:nvGrpSpPr>
            <p:grpSpPr bwMode="auto">
              <a:xfrm>
                <a:off x="6212" y="1322"/>
                <a:ext cx="3958" cy="2305"/>
                <a:chOff x="3065" y="1071"/>
                <a:chExt cx="2628" cy="1514"/>
              </a:xfrm>
            </p:grpSpPr>
            <p:pic>
              <p:nvPicPr>
                <p:cNvPr id="59" name="Picture 12" descr="resonator_movie_v2_voltage14_lin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312" t="10884" r="9246" b="9043"/>
                <a:stretch/>
              </p:blipFill>
              <p:spPr bwMode="auto">
                <a:xfrm>
                  <a:off x="3188" y="1249"/>
                  <a:ext cx="2336" cy="1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0" name="Rectangle 14"/>
                <p:cNvSpPr>
                  <a:spLocks noChangeArrowheads="1"/>
                </p:cNvSpPr>
                <p:nvPr/>
              </p:nvSpPr>
              <p:spPr bwMode="auto">
                <a:xfrm>
                  <a:off x="4105" y="2432"/>
                  <a:ext cx="544" cy="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0" hangingPunct="0">
                    <a:spcBef>
                      <a:spcPct val="0"/>
                    </a:spcBef>
                    <a:buFontTx/>
                    <a:buNone/>
                  </a:pPr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1" name="Rectangle 15"/>
                <p:cNvSpPr>
                  <a:spLocks noChangeArrowheads="1"/>
                </p:cNvSpPr>
                <p:nvPr/>
              </p:nvSpPr>
              <p:spPr bwMode="auto">
                <a:xfrm>
                  <a:off x="5511" y="1162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0" hangingPunct="0">
                    <a:spcBef>
                      <a:spcPct val="0"/>
                    </a:spcBef>
                    <a:buFontTx/>
                    <a:buNone/>
                  </a:pPr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2" name="Rectangle 16"/>
                <p:cNvSpPr>
                  <a:spLocks noChangeArrowheads="1"/>
                </p:cNvSpPr>
                <p:nvPr/>
              </p:nvSpPr>
              <p:spPr bwMode="auto">
                <a:xfrm>
                  <a:off x="4014" y="1071"/>
                  <a:ext cx="726" cy="13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spcBef>
                      <a:spcPct val="0"/>
                    </a:spcBef>
                    <a:buFontTx/>
                    <a:buNone/>
                  </a:pPr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4" name="Text Box 1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024" y="1379"/>
                  <a:ext cx="170" cy="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1pPr>
                  <a:lvl2pPr marL="742950" indent="-28575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2pPr>
                  <a:lvl3pPr marL="11430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3pPr>
                  <a:lvl4pPr marL="16002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4pPr>
                  <a:lvl5pPr marL="20574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9pPr>
                </a:lstStyle>
                <a:p>
                  <a:pPr algn="ctr">
                    <a:buFontTx/>
                    <a:buNone/>
                  </a:pPr>
                  <a:r>
                    <a:rPr lang="en-US" sz="1000">
                      <a:latin typeface="Calibri" panose="020F0502020204030204" pitchFamily="34" charset="0"/>
                      <a:cs typeface="Calibri" panose="020F0502020204030204" pitchFamily="34" charset="0"/>
                    </a:rPr>
                    <a:t>U / V</a:t>
                  </a:r>
                </a:p>
              </p:txBody>
            </p:sp>
            <p:sp>
              <p:nvSpPr>
                <p:cNvPr id="6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145" y="2462"/>
                  <a:ext cx="565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1pPr>
                  <a:lvl2pPr marL="742950" indent="-28575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2pPr>
                  <a:lvl3pPr marL="11430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3pPr>
                  <a:lvl4pPr marL="16002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4pPr>
                  <a:lvl5pPr marL="20574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9pPr>
                </a:lstStyle>
                <a:p>
                  <a:pPr algn="ctr">
                    <a:buFontTx/>
                    <a:buNone/>
                  </a:pPr>
                  <a:r>
                    <a:rPr lang="en-US" sz="15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frequency </a:t>
                  </a:r>
                  <a:r>
                    <a:rPr lang="en-US" sz="1500" b="1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f</a:t>
                  </a:r>
                  <a:r>
                    <a:rPr lang="en-US" sz="15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[GHz]</a:t>
                  </a:r>
                </a:p>
              </p:txBody>
            </p:sp>
          </p:grpSp>
          <p:sp>
            <p:nvSpPr>
              <p:cNvPr id="48" name="Text Box 23"/>
              <p:cNvSpPr txBox="1">
                <a:spLocks noChangeArrowheads="1"/>
              </p:cNvSpPr>
              <p:nvPr/>
            </p:nvSpPr>
            <p:spPr bwMode="auto">
              <a:xfrm>
                <a:off x="8026" y="1267"/>
                <a:ext cx="10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endParaRPr lang="de-DE" sz="18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9" name="Group 58"/>
              <p:cNvGrpSpPr>
                <a:grpSpLocks/>
              </p:cNvGrpSpPr>
              <p:nvPr/>
            </p:nvGrpSpPr>
            <p:grpSpPr bwMode="auto">
              <a:xfrm>
                <a:off x="6736" y="1825"/>
                <a:ext cx="3181" cy="971"/>
                <a:chOff x="1066" y="1616"/>
                <a:chExt cx="3181" cy="971"/>
              </a:xfrm>
            </p:grpSpPr>
            <p:sp>
              <p:nvSpPr>
                <p:cNvPr id="50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1195" y="2230"/>
                  <a:ext cx="919" cy="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1pPr>
                  <a:lvl2pPr marL="742950" indent="-28575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2pPr>
                  <a:lvl3pPr marL="11430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3pPr>
                  <a:lvl4pPr marL="16002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4pPr>
                  <a:lvl5pPr marL="20574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9pPr>
                </a:lstStyle>
                <a:p>
                  <a:pPr>
                    <a:buFontTx/>
                    <a:buNone/>
                  </a:pPr>
                  <a:r>
                    <a:rPr lang="en-US" sz="1700" b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monopole TM</a:t>
                  </a:r>
                  <a:r>
                    <a:rPr lang="en-US" sz="1900" b="1" baseline="-25000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010</a:t>
                  </a:r>
                </a:p>
                <a:p>
                  <a:pPr>
                    <a:buFontTx/>
                    <a:buNone/>
                  </a:pPr>
                  <a:r>
                    <a:rPr lang="en-US" sz="1700" b="1" i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U </a:t>
                  </a:r>
                  <a:r>
                    <a:rPr lang="en-US" sz="1700" b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</a:t>
                  </a:r>
                  <a:r>
                    <a:rPr lang="en-US" sz="1700" b="1" i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 </a:t>
                  </a:r>
                  <a:r>
                    <a:rPr lang="en-US" sz="1700" b="1" i="1" dirty="0" err="1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I</a:t>
                  </a:r>
                  <a:r>
                    <a:rPr lang="en-US" sz="1700" b="1" i="1" baseline="-25000" dirty="0" err="1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beam</a:t>
                  </a:r>
                  <a:r>
                    <a:rPr lang="en-US" sz="1700" b="1" i="1" baseline="-25000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 </a:t>
                  </a:r>
                  <a:r>
                    <a:rPr lang="en-US" sz="1700" b="1" i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 </a:t>
                  </a:r>
                  <a:endParaRPr lang="en-US" sz="1700" b="1" i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1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297" y="2212"/>
                  <a:ext cx="753" cy="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1pPr>
                  <a:lvl2pPr marL="742950" indent="-28575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2pPr>
                  <a:lvl3pPr marL="11430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3pPr>
                  <a:lvl4pPr marL="16002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4pPr>
                  <a:lvl5pPr marL="20574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9pPr>
                </a:lstStyle>
                <a:p>
                  <a:pPr algn="ctr">
                    <a:buFontTx/>
                    <a:buNone/>
                  </a:pPr>
                  <a:r>
                    <a:rPr lang="en-US" sz="1700" b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dipole TM</a:t>
                  </a:r>
                  <a:r>
                    <a:rPr lang="en-US" sz="1900" b="1" baseline="-25000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011</a:t>
                  </a:r>
                </a:p>
                <a:p>
                  <a:r>
                    <a:rPr lang="en-US" sz="1700" b="1" i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U</a:t>
                  </a:r>
                  <a:r>
                    <a:rPr lang="en-US" sz="1700" b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US" sz="1700" b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</a:t>
                  </a:r>
                  <a:r>
                    <a:rPr lang="en-US" sz="1700" b="1" i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 </a:t>
                  </a:r>
                  <a:r>
                    <a:rPr lang="en-US" sz="1700" b="1" i="1" dirty="0" err="1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I</a:t>
                  </a:r>
                  <a:r>
                    <a:rPr lang="en-US" sz="1700" b="1" i="1" baseline="-25000" dirty="0" err="1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beam</a:t>
                  </a:r>
                  <a:r>
                    <a:rPr lang="en-US" sz="1700" b="1" dirty="0">
                      <a:solidFill>
                        <a:srgbClr val="00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/>
                    </a:rPr>
                    <a:t>x</a:t>
                  </a:r>
                  <a:endParaRPr lang="en-US" sz="1700" b="1" i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2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341" y="2216"/>
                  <a:ext cx="906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1pPr>
                  <a:lvl2pPr marL="742950" indent="-28575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2pPr>
                  <a:lvl3pPr marL="11430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3pPr>
                  <a:lvl4pPr marL="16002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4pPr>
                  <a:lvl5pPr marL="2057400" indent="-228600" algn="l" eaLnBrk="0" hangingPunct="0">
                    <a:spcBef>
                      <a:spcPct val="0"/>
                    </a:spcBef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18" charset="0"/>
                    </a:defRPr>
                  </a:lvl9pPr>
                </a:lstStyle>
                <a:p>
                  <a:pPr algn="ctr">
                    <a:buFontTx/>
                    <a:buNone/>
                  </a:pPr>
                  <a:r>
                    <a:rPr lang="en-US" sz="17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monopole TM</a:t>
                  </a:r>
                  <a:r>
                    <a:rPr lang="en-US" sz="1700" b="1" baseline="-25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020</a:t>
                  </a:r>
                </a:p>
              </p:txBody>
            </p:sp>
            <p:pic>
              <p:nvPicPr>
                <p:cNvPr id="56" name="Picture 55" descr="resonator_movie_v2_06"/>
                <p:cNvPicPr>
                  <a:picLocks noChangeAspect="1" noChangeArrowheads="1" noCrop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6" y="1661"/>
                  <a:ext cx="873" cy="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7" name="Picture 56" descr="resonator_movie_v2_09"/>
                <p:cNvPicPr>
                  <a:picLocks noChangeAspect="1" noChangeArrowheads="1" noCrop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0" y="1616"/>
                  <a:ext cx="953" cy="5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8" name="Picture 57" descr="resonator_movie_v2_10"/>
                <p:cNvPicPr>
                  <a:picLocks noChangeAspect="1" noChangeArrowheads="1" noCrop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52" y="1661"/>
                  <a:ext cx="953" cy="5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43" name="Picture 55" descr="resonator_movie_v2_06"/>
            <p:cNvPicPr>
              <a:picLocks noChangeAspect="1" noChangeArrowheads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0" y="2268"/>
              <a:ext cx="1168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56" descr="resonator_movie_v2_09"/>
            <p:cNvPicPr>
              <a:picLocks noChangeAspect="1" noChangeArrowheads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209"/>
              <a:ext cx="1299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57" descr="resonator_movie_v2_10"/>
            <p:cNvPicPr>
              <a:picLocks noChangeAspect="1" noChangeArrowheads="1" noCrop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" y="2197"/>
              <a:ext cx="1289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Cavity BPM for FEL-LINACs: Principle</a:t>
            </a: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139700" y="800068"/>
            <a:ext cx="8864600" cy="51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High resolution on </a:t>
            </a:r>
            <a:r>
              <a:rPr lang="en-US" b="1" i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 &lt;&lt;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1 </a:t>
            </a:r>
            <a:r>
              <a:rPr lang="el-GR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μ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 time scale can be achieved by excitation of a dipole mode</a:t>
            </a:r>
          </a:p>
          <a:p>
            <a:pPr algn="l">
              <a:lnSpc>
                <a:spcPct val="70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Depictive statement: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‘The position information is stored due to cavity mode excitation’</a:t>
            </a:r>
          </a:p>
        </p:txBody>
      </p:sp>
      <p:sp>
        <p:nvSpPr>
          <p:cNvPr id="56327" name="Text Box 32"/>
          <p:cNvSpPr txBox="1">
            <a:spLocks noChangeArrowheads="1"/>
          </p:cNvSpPr>
          <p:nvPr/>
        </p:nvSpPr>
        <p:spPr bwMode="auto">
          <a:xfrm>
            <a:off x="80493" y="4994170"/>
            <a:ext cx="3563888" cy="186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  <a:buFont typeface="Wingdings" pitchFamily="2" charset="2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‘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δ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excitation’ followed by </a:t>
            </a:r>
          </a:p>
          <a:p>
            <a:pPr algn="l">
              <a:spcBef>
                <a:spcPts val="200"/>
              </a:spcBef>
              <a:buFont typeface="Wingdings" pitchFamily="2" charset="2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oscillation with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Q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 1000</a:t>
            </a:r>
          </a:p>
          <a:p>
            <a:pPr algn="l">
              <a:spcBef>
                <a:spcPts val="200"/>
              </a:spcBef>
              <a:buFont typeface="Wingdings" pitchFamily="2" charset="2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and </a:t>
            </a:r>
            <a:r>
              <a:rPr lang="el-GR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τ </a:t>
            </a:r>
            <a:r>
              <a:rPr lang="en-US" altLang="ja-JP" b="1" i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  <a:sym typeface="Symbol" pitchFamily="18" charset="2"/>
              </a:rPr>
              <a:t>=2Q/2f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00 ns</a:t>
            </a:r>
          </a:p>
          <a:p>
            <a:pPr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‘0.1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μm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resolution</a:t>
            </a:r>
          </a:p>
          <a:p>
            <a:pPr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within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100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ns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‘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40000"/>
              </a:lnSpc>
              <a:buFont typeface="Wingdings" pitchFamily="2" charset="2"/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56328" name="TextBox 40"/>
          <p:cNvSpPr txBox="1">
            <a:spLocks noChangeArrowheads="1"/>
          </p:cNvSpPr>
          <p:nvPr/>
        </p:nvSpPr>
        <p:spPr bwMode="auto">
          <a:xfrm>
            <a:off x="2772346" y="5284805"/>
            <a:ext cx="1871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From D.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Lipka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l">
              <a:spcBef>
                <a:spcPct val="0"/>
              </a:spcBef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DESY, Hamburg</a:t>
            </a:r>
          </a:p>
        </p:txBody>
      </p:sp>
      <p:sp>
        <p:nvSpPr>
          <p:cNvPr id="56329" name="Text Box 34"/>
          <p:cNvSpPr txBox="1">
            <a:spLocks noChangeArrowheads="1"/>
          </p:cNvSpPr>
          <p:nvPr/>
        </p:nvSpPr>
        <p:spPr bwMode="auto">
          <a:xfrm>
            <a:off x="3609396" y="1375141"/>
            <a:ext cx="5435600" cy="175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pill box the resonator modes given by geometry: 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Monopole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mode TM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010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with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010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maximum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at beam center  strong excitation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Dipole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mode TM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011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with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011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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minimum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at center  excitation by beam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offset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Font typeface="Symbol" pitchFamily="18" charset="2"/>
              <a:buChar char="Þ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Detection of dipole mode amplitude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ext Box 17"/>
          <p:cNvSpPr txBox="1">
            <a:spLocks noChangeArrowheads="1"/>
          </p:cNvSpPr>
          <p:nvPr/>
        </p:nvSpPr>
        <p:spPr bwMode="auto">
          <a:xfrm rot="16200000">
            <a:off x="1897143" y="4465252"/>
            <a:ext cx="93878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buFontTx/>
              <a:buNone/>
            </a:pPr>
            <a:r>
              <a:rPr 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voltage </a:t>
            </a:r>
            <a:r>
              <a:rPr lang="en-US" sz="1500" b="1" i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16173" y="1267724"/>
            <a:ext cx="3456400" cy="3137367"/>
            <a:chOff x="-268656" y="980726"/>
            <a:chExt cx="4045851" cy="3672410"/>
          </a:xfrm>
        </p:grpSpPr>
        <p:sp>
          <p:nvSpPr>
            <p:cNvPr id="56331" name="Rectangle 36"/>
            <p:cNvSpPr>
              <a:spLocks noChangeArrowheads="1"/>
            </p:cNvSpPr>
            <p:nvPr/>
          </p:nvSpPr>
          <p:spPr bwMode="auto">
            <a:xfrm>
              <a:off x="1676233" y="3397786"/>
              <a:ext cx="216235" cy="432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5" name="Picture 2" descr="F:\ARD GSI October 2019\Bilder\mono_dipole_mode.png"/>
            <p:cNvPicPr>
              <a:picLocks noChangeAspect="1" noChangeArrowheads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69" t="39392" r="29216" b="38900"/>
            <a:stretch/>
          </p:blipFill>
          <p:spPr bwMode="auto">
            <a:xfrm rot="5400000">
              <a:off x="-21259" y="2241265"/>
              <a:ext cx="3455590" cy="1368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6" name="Gerade Verbindung 65"/>
            <p:cNvCxnSpPr/>
            <p:nvPr/>
          </p:nvCxnSpPr>
          <p:spPr>
            <a:xfrm>
              <a:off x="376828" y="2316731"/>
              <a:ext cx="78964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66"/>
            <p:cNvCxnSpPr/>
            <p:nvPr/>
          </p:nvCxnSpPr>
          <p:spPr>
            <a:xfrm>
              <a:off x="374066" y="3212974"/>
              <a:ext cx="78964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/>
            <p:nvPr/>
          </p:nvCxnSpPr>
          <p:spPr>
            <a:xfrm flipV="1">
              <a:off x="1163714" y="1916830"/>
              <a:ext cx="2762" cy="39990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68"/>
            <p:cNvCxnSpPr/>
            <p:nvPr/>
          </p:nvCxnSpPr>
          <p:spPr>
            <a:xfrm flipV="1">
              <a:off x="1166476" y="3212974"/>
              <a:ext cx="2762" cy="39990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/>
            <p:nvPr/>
          </p:nvCxnSpPr>
          <p:spPr>
            <a:xfrm>
              <a:off x="950452" y="1844822"/>
              <a:ext cx="432048" cy="0"/>
            </a:xfrm>
            <a:prstGeom prst="line">
              <a:avLst/>
            </a:prstGeom>
            <a:ln w="63500">
              <a:solidFill>
                <a:srgbClr val="FF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/>
            <p:nvPr/>
          </p:nvCxnSpPr>
          <p:spPr>
            <a:xfrm>
              <a:off x="886828" y="3717030"/>
              <a:ext cx="432048" cy="0"/>
            </a:xfrm>
            <a:prstGeom prst="line">
              <a:avLst/>
            </a:prstGeom>
            <a:ln w="63500">
              <a:solidFill>
                <a:srgbClr val="FF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71"/>
            <p:cNvCxnSpPr/>
            <p:nvPr/>
          </p:nvCxnSpPr>
          <p:spPr>
            <a:xfrm flipV="1">
              <a:off x="1160695" y="1372912"/>
              <a:ext cx="2762" cy="39990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/>
            <p:nvPr/>
          </p:nvCxnSpPr>
          <p:spPr>
            <a:xfrm flipV="1">
              <a:off x="1163714" y="3821184"/>
              <a:ext cx="2762" cy="39990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73"/>
            <p:cNvCxnSpPr/>
            <p:nvPr/>
          </p:nvCxnSpPr>
          <p:spPr>
            <a:xfrm flipH="1">
              <a:off x="1169239" y="1372912"/>
              <a:ext cx="114936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74"/>
            <p:cNvCxnSpPr/>
            <p:nvPr/>
          </p:nvCxnSpPr>
          <p:spPr>
            <a:xfrm flipH="1">
              <a:off x="1163714" y="4192433"/>
              <a:ext cx="114936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75"/>
            <p:cNvCxnSpPr/>
            <p:nvPr/>
          </p:nvCxnSpPr>
          <p:spPr>
            <a:xfrm flipH="1" flipV="1">
              <a:off x="2313080" y="1372912"/>
              <a:ext cx="5524" cy="94382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76"/>
            <p:cNvCxnSpPr/>
            <p:nvPr/>
          </p:nvCxnSpPr>
          <p:spPr>
            <a:xfrm flipH="1" flipV="1">
              <a:off x="2307555" y="3245120"/>
              <a:ext cx="5524" cy="94382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77"/>
            <p:cNvCxnSpPr/>
            <p:nvPr/>
          </p:nvCxnSpPr>
          <p:spPr>
            <a:xfrm>
              <a:off x="2318604" y="2333264"/>
              <a:ext cx="78964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78"/>
            <p:cNvCxnSpPr/>
            <p:nvPr/>
          </p:nvCxnSpPr>
          <p:spPr>
            <a:xfrm>
              <a:off x="2318604" y="3245120"/>
              <a:ext cx="78964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79"/>
            <p:cNvCxnSpPr/>
            <p:nvPr/>
          </p:nvCxnSpPr>
          <p:spPr>
            <a:xfrm>
              <a:off x="229372" y="2780926"/>
              <a:ext cx="271916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80"/>
            <p:cNvCxnSpPr/>
            <p:nvPr/>
          </p:nvCxnSpPr>
          <p:spPr>
            <a:xfrm>
              <a:off x="261465" y="2590575"/>
              <a:ext cx="3158407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Ellipse 81"/>
            <p:cNvSpPr/>
            <p:nvPr/>
          </p:nvSpPr>
          <p:spPr>
            <a:xfrm>
              <a:off x="2390612" y="2420886"/>
              <a:ext cx="576064" cy="28803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2277190" y="2690465"/>
              <a:ext cx="1029260" cy="4323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2843808" y="2555612"/>
              <a:ext cx="741227" cy="4323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x</a:t>
              </a:r>
              <a:endPara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911732" y="980726"/>
              <a:ext cx="1765489" cy="4323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pillbox cavity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-268656" y="1439674"/>
              <a:ext cx="1447774" cy="4323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r"/>
              <a:r>
                <a:rPr lang="en-US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antenna 1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-268656" y="3702717"/>
              <a:ext cx="1447774" cy="4323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r"/>
              <a:r>
                <a:rPr lang="en-US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antenna 2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2390611" y="3347396"/>
              <a:ext cx="1386584" cy="792581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monopole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lang="en-US" sz="2000" b="1" baseline="-250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010</a:t>
              </a:r>
              <a:r>
                <a:rPr lang="en-US" sz="20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2495704" y="1439673"/>
              <a:ext cx="924167" cy="792581"/>
            </a:xfrm>
            <a:prstGeom prst="rect">
              <a:avLst/>
            </a:prstGeom>
            <a:ln>
              <a:solidFill>
                <a:srgbClr val="0000CC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dipole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lang="en-US" sz="2000" b="1" baseline="-25000" dirty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110</a:t>
              </a:r>
              <a:r>
                <a:rPr lang="en-US" sz="2000" b="1" dirty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90" name="Gerade Verbindung mit Pfeil 89"/>
            <p:cNvCxnSpPr/>
            <p:nvPr/>
          </p:nvCxnSpPr>
          <p:spPr>
            <a:xfrm flipH="1">
              <a:off x="2174588" y="1772814"/>
              <a:ext cx="321116" cy="144016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mit Pfeil 90"/>
            <p:cNvCxnSpPr>
              <a:stCxn id="88" idx="1"/>
            </p:cNvCxnSpPr>
            <p:nvPr/>
          </p:nvCxnSpPr>
          <p:spPr>
            <a:xfrm flipH="1" flipV="1">
              <a:off x="2030574" y="3501009"/>
              <a:ext cx="360037" cy="24267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93"/>
            <p:cNvCxnSpPr/>
            <p:nvPr/>
          </p:nvCxnSpPr>
          <p:spPr>
            <a:xfrm flipH="1">
              <a:off x="1691680" y="1372912"/>
              <a:ext cx="45954" cy="2848174"/>
            </a:xfrm>
            <a:prstGeom prst="line">
              <a:avLst/>
            </a:prstGeom>
            <a:ln w="15875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82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/>
      <p:bldP spid="56328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13"/>
          <p:cNvSpPr>
            <a:spLocks noGrp="1"/>
          </p:cNvSpPr>
          <p:nvPr>
            <p:ph idx="4294967295"/>
          </p:nvPr>
        </p:nvSpPr>
        <p:spPr bwMode="auto">
          <a:xfrm>
            <a:off x="0" y="812664"/>
            <a:ext cx="8772525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Suppression of mono-pole mode: waveguide only for dipole-mode transmission</a:t>
            </a:r>
          </a:p>
        </p:txBody>
      </p:sp>
      <p:grpSp>
        <p:nvGrpSpPr>
          <p:cNvPr id="58372" name="Group 16"/>
          <p:cNvGrpSpPr>
            <a:grpSpLocks/>
          </p:cNvGrpSpPr>
          <p:nvPr/>
        </p:nvGrpSpPr>
        <p:grpSpPr bwMode="auto">
          <a:xfrm>
            <a:off x="379412" y="1661659"/>
            <a:ext cx="8172636" cy="2497138"/>
            <a:chOff x="-64542" y="3838092"/>
            <a:chExt cx="9208542" cy="2813050"/>
          </a:xfrm>
        </p:grpSpPr>
        <p:grpSp>
          <p:nvGrpSpPr>
            <p:cNvPr id="58383" name="Group 8"/>
            <p:cNvGrpSpPr>
              <a:grpSpLocks/>
            </p:cNvGrpSpPr>
            <p:nvPr/>
          </p:nvGrpSpPr>
          <p:grpSpPr bwMode="auto">
            <a:xfrm>
              <a:off x="-5305" y="3838092"/>
              <a:ext cx="5051425" cy="2813050"/>
              <a:chOff x="83" y="1491"/>
              <a:chExt cx="2854" cy="1591"/>
            </a:xfrm>
          </p:grpSpPr>
          <p:pic>
            <p:nvPicPr>
              <p:cNvPr id="58388" name="Picture 5" descr="resonator_movie_v5_waveguide_04"/>
              <p:cNvPicPr>
                <a:picLocks noChangeAspect="1" noChangeArrowheads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" y="1563"/>
                <a:ext cx="2809" cy="15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8389" name="Rectangle 7"/>
              <p:cNvSpPr>
                <a:spLocks noChangeArrowheads="1"/>
              </p:cNvSpPr>
              <p:nvPr/>
            </p:nvSpPr>
            <p:spPr bwMode="auto">
              <a:xfrm>
                <a:off x="2519" y="1491"/>
                <a:ext cx="418" cy="9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58384" name="Picture 6" descr="resonator_movie_v5_waveguide_03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560" y="3966788"/>
              <a:ext cx="4967440" cy="2682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385" name="Rectangle 9"/>
            <p:cNvSpPr>
              <a:spLocks noChangeArrowheads="1"/>
            </p:cNvSpPr>
            <p:nvPr/>
          </p:nvSpPr>
          <p:spPr bwMode="auto">
            <a:xfrm>
              <a:off x="8388864" y="3983058"/>
              <a:ext cx="749831" cy="1577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8386" name="Text Box 11"/>
            <p:cNvSpPr txBox="1">
              <a:spLocks noChangeArrowheads="1"/>
            </p:cNvSpPr>
            <p:nvPr/>
          </p:nvSpPr>
          <p:spPr bwMode="auto">
            <a:xfrm>
              <a:off x="-64542" y="3990100"/>
              <a:ext cx="1992588" cy="416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Monopole Mode</a:t>
              </a:r>
            </a:p>
          </p:txBody>
        </p:sp>
        <p:sp>
          <p:nvSpPr>
            <p:cNvPr id="58387" name="Text Box 12"/>
            <p:cNvSpPr txBox="1">
              <a:spLocks noChangeArrowheads="1"/>
            </p:cNvSpPr>
            <p:nvPr/>
          </p:nvSpPr>
          <p:spPr bwMode="auto">
            <a:xfrm>
              <a:off x="7319505" y="4047327"/>
              <a:ext cx="1588001" cy="416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Dipole Mode</a:t>
              </a:r>
            </a:p>
          </p:txBody>
        </p:sp>
      </p:grpSp>
      <p:sp>
        <p:nvSpPr>
          <p:cNvPr id="58373" name="TextBox 19"/>
          <p:cNvSpPr txBox="1">
            <a:spLocks noChangeArrowheads="1"/>
          </p:cNvSpPr>
          <p:nvPr/>
        </p:nvSpPr>
        <p:spPr bwMode="auto">
          <a:xfrm>
            <a:off x="6705600" y="3393939"/>
            <a:ext cx="2058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D. Lipka,</a:t>
            </a:r>
          </a:p>
          <a:p>
            <a:pPr>
              <a:spcBef>
                <a:spcPct val="0"/>
              </a:spcBef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DESY, Hamburg</a:t>
            </a:r>
          </a:p>
        </p:txBody>
      </p:sp>
      <p:sp>
        <p:nvSpPr>
          <p:cNvPr id="400396" name="Text Box 12"/>
          <p:cNvSpPr txBox="1">
            <a:spLocks noChangeArrowheads="1"/>
          </p:cNvSpPr>
          <p:nvPr/>
        </p:nvSpPr>
        <p:spPr bwMode="auto">
          <a:xfrm>
            <a:off x="74471" y="4949779"/>
            <a:ext cx="8713663" cy="126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ts val="500"/>
              </a:spcBef>
            </a:pP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 BPM for ILC Final Focus:</a:t>
            </a:r>
          </a:p>
          <a:p>
            <a:pPr marL="0" indent="0" algn="l" eaLnBrk="1" hangingPunct="1">
              <a:lnSpc>
                <a:spcPct val="80000"/>
              </a:lnSpc>
              <a:spcBef>
                <a:spcPts val="5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Achieved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(i.e. 3 BPM relative) of 8.7 nm in a 6 × 12 mm beam pipe at ATF2 (KEK, Japan) </a:t>
            </a:r>
          </a:p>
          <a:p>
            <a:pPr marL="0" indent="0" algn="l" eaLnBrk="1" hangingPunct="1">
              <a:lnSpc>
                <a:spcPct val="80000"/>
              </a:lnSpc>
              <a:spcBef>
                <a:spcPts val="1500"/>
              </a:spcBef>
            </a:pP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Remark: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Separated, smaller cavity for monopole mode to have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frequency for normalization</a:t>
            </a:r>
          </a:p>
          <a:p>
            <a:pPr marL="0" indent="0" algn="l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</a:t>
            </a:r>
          </a:p>
        </p:txBody>
      </p:sp>
      <p:sp>
        <p:nvSpPr>
          <p:cNvPr id="58375" name="TextBox 40"/>
          <p:cNvSpPr txBox="1">
            <a:spLocks noChangeArrowheads="1"/>
          </p:cNvSpPr>
          <p:nvPr/>
        </p:nvSpPr>
        <p:spPr bwMode="auto">
          <a:xfrm>
            <a:off x="7164388" y="3412989"/>
            <a:ext cx="2044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Courtesy of D. Lipka,</a:t>
            </a:r>
          </a:p>
          <a:p>
            <a:pPr algn="l">
              <a:spcBef>
                <a:spcPct val="0"/>
              </a:spcBef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DESY, Hamburg</a:t>
            </a:r>
          </a:p>
        </p:txBody>
      </p:sp>
      <p:sp>
        <p:nvSpPr>
          <p:cNvPr id="58376" name="Text Box 14"/>
          <p:cNvSpPr txBox="1">
            <a:spLocks noChangeArrowheads="1"/>
          </p:cNvSpPr>
          <p:nvPr/>
        </p:nvSpPr>
        <p:spPr bwMode="auto">
          <a:xfrm>
            <a:off x="323850" y="2357301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wave guide</a:t>
            </a:r>
          </a:p>
        </p:txBody>
      </p:sp>
      <p:sp>
        <p:nvSpPr>
          <p:cNvPr id="58377" name="Text Box 15"/>
          <p:cNvSpPr txBox="1">
            <a:spLocks noChangeArrowheads="1"/>
          </p:cNvSpPr>
          <p:nvPr/>
        </p:nvSpPr>
        <p:spPr bwMode="auto">
          <a:xfrm>
            <a:off x="298812" y="1636122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Monopole mode</a:t>
            </a:r>
          </a:p>
        </p:txBody>
      </p:sp>
      <p:sp>
        <p:nvSpPr>
          <p:cNvPr id="58379" name="TextBox 20"/>
          <p:cNvSpPr txBox="1">
            <a:spLocks noChangeArrowheads="1"/>
          </p:cNvSpPr>
          <p:nvPr/>
        </p:nvSpPr>
        <p:spPr bwMode="auto">
          <a:xfrm>
            <a:off x="582613" y="0"/>
            <a:ext cx="20589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z="1000">
                <a:solidFill>
                  <a:schemeClr val="bg1"/>
                </a:solidFill>
                <a:cs typeface="Times New Roman" pitchFamily="18" charset="0"/>
              </a:rPr>
              <a:t>Courtesy of D. Lipka &amp; Y. Honda</a:t>
            </a:r>
          </a:p>
        </p:txBody>
      </p:sp>
      <p:pic>
        <p:nvPicPr>
          <p:cNvPr id="40040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5" y="1494474"/>
            <a:ext cx="4319587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0403" name="Text Box 19"/>
          <p:cNvSpPr txBox="1">
            <a:spLocks noChangeArrowheads="1"/>
          </p:cNvSpPr>
          <p:nvPr/>
        </p:nvSpPr>
        <p:spPr bwMode="auto">
          <a:xfrm>
            <a:off x="2804051" y="6274720"/>
            <a:ext cx="6339949" cy="31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Courtesy of D.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Lipka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Y. Honda et al., Phys. Rev.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Accel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Beams 11, 062801 (2008)  </a:t>
            </a:r>
          </a:p>
        </p:txBody>
      </p:sp>
      <p:sp>
        <p:nvSpPr>
          <p:cNvPr id="58382" name="Text Box 20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Cavity BPM: Suppression of monopole Mode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250824" y="1124666"/>
            <a:ext cx="39416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Example: </a:t>
            </a:r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4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dipole,hori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= 5.7 GHz, </a:t>
            </a:r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4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dipole,vert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= 6.4 GHz   </a:t>
            </a: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id="{FA73AB75-C25A-49D7-AE06-567AE0D96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5018" y="1689453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16">
                <a:extLst>
                  <a:ext uri="{FF2B5EF4-FFF2-40B4-BE49-F238E27FC236}">
                    <a16:creationId xmlns:a16="http://schemas.microsoft.com/office/drawing/2014/main" id="{6DDE3577-9214-495B-AC90-33DD088DB6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3" y="1372613"/>
                <a:ext cx="3941618" cy="125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286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Wave-guide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with cut-off frequency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𝒇</m:t>
                    </m:r>
                    <m:r>
                      <a:rPr lang="en-US" sz="1600" b="1" i="0" baseline="-250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𝐜𝐮</m:t>
                    </m:r>
                    <m:r>
                      <a:rPr lang="de-DE" sz="1600" b="1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𝐭</m:t>
                    </m:r>
                    <m:r>
                      <a:rPr lang="de-DE" sz="1600" b="1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  <a:p>
                <a:pPr algn="l" eaLnBrk="1" hangingPunct="1">
                  <a:spcBef>
                    <a:spcPts val="400"/>
                  </a:spcBef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⇔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mono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𝑓</m:t>
                        </m:r>
                      </m:e>
                      <m:sub>
                        <m:r>
                          <a:rPr lang="de-DE" sz="16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cut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dipole</m:t>
                        </m:r>
                      </m:sub>
                    </m:sSub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:</a:t>
                </a:r>
              </a:p>
              <a:p>
                <a:pPr marL="285750" indent="-103188" algn="l" eaLnBrk="1" hangingPunct="1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blocks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monopole-mode </a:t>
                </a:r>
              </a:p>
              <a:p>
                <a:pPr marL="285750" indent="-103188" algn="l" eaLnBrk="1" hangingPunct="1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transmits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dipole-mode</a:t>
                </a:r>
              </a:p>
            </p:txBody>
          </p:sp>
        </mc:Choice>
        <mc:Fallback xmlns="">
          <p:sp>
            <p:nvSpPr>
              <p:cNvPr id="23" name="Text Box 16">
                <a:extLst>
                  <a:ext uri="{FF2B5EF4-FFF2-40B4-BE49-F238E27FC236}">
                    <a16:creationId xmlns:a16="http://schemas.microsoft.com/office/drawing/2014/main" id="{6DDE3577-9214-495B-AC90-33DD088DB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9833" y="1372613"/>
                <a:ext cx="3941618" cy="1253035"/>
              </a:xfrm>
              <a:prstGeom prst="rect">
                <a:avLst/>
              </a:prstGeom>
              <a:blipFill>
                <a:blip r:embed="rId6"/>
                <a:stretch>
                  <a:fillRect l="-927" t="-1456" b="-53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B2004E7-F580-445E-A7BA-1131F51401B7}"/>
              </a:ext>
            </a:extLst>
          </p:cNvPr>
          <p:cNvCxnSpPr>
            <a:cxnSpLocks/>
          </p:cNvCxnSpPr>
          <p:nvPr/>
        </p:nvCxnSpPr>
        <p:spPr>
          <a:xfrm>
            <a:off x="4192442" y="2625648"/>
            <a:ext cx="812466" cy="196651"/>
          </a:xfrm>
          <a:prstGeom prst="straightConnector1">
            <a:avLst/>
          </a:prstGeom>
          <a:ln w="34925">
            <a:solidFill>
              <a:srgbClr val="008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6525BED-04FA-4A44-9F64-27C90E7D38D5}"/>
              </a:ext>
            </a:extLst>
          </p:cNvPr>
          <p:cNvCxnSpPr>
            <a:cxnSpLocks/>
          </p:cNvCxnSpPr>
          <p:nvPr/>
        </p:nvCxnSpPr>
        <p:spPr>
          <a:xfrm flipH="1">
            <a:off x="2804051" y="2268715"/>
            <a:ext cx="604015" cy="70769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35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96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392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BPM measurements</a:t>
            </a:r>
            <a:r>
              <a:rPr lang="en-US" alt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Signal generation and basic usage: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transfer impedance, button BPM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Electronics basics: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Schemes for signal processing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Cavity BPM at FELs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information storage for short pulses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Trajectory measurement, close orbit feedback: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     Beam stabilization methods via real-time control 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Tune and lattice function measurement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with BPMs</a:t>
            </a:r>
          </a:p>
        </p:txBody>
      </p:sp>
    </p:spTree>
    <p:extLst>
      <p:ext uri="{BB962C8B-B14F-4D97-AF65-F5344CB8AC3E}">
        <p14:creationId xmlns:p14="http://schemas.microsoft.com/office/powerpoint/2010/main" val="103928384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125413" y="1053658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152400" y="691708"/>
            <a:ext cx="8991600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3525" indent="-26352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Symbol" pitchFamily="18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Trajectory: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80000"/>
              </a:lnSpc>
              <a:buFont typeface="Symbol" pitchFamily="18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The position delivered by an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individual bunch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within a transfer line or a synchrotron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.  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Main task: Control of matching (center and angle), first-turn diagnostics</a:t>
            </a:r>
          </a:p>
          <a:p>
            <a:pPr algn="l">
              <a:lnSpc>
                <a:spcPct val="90000"/>
              </a:lnSpc>
              <a:buFont typeface="Symbol" pitchFamily="18" charset="2"/>
              <a:buNone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Example: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LHC injection 10/09/08 i.e. first day of operation !</a:t>
            </a:r>
          </a:p>
        </p:txBody>
      </p:sp>
      <p:sp>
        <p:nvSpPr>
          <p:cNvPr id="73738" name="Text Box 6"/>
          <p:cNvSpPr txBox="1">
            <a:spLocks noChangeArrowheads="1"/>
          </p:cNvSpPr>
          <p:nvPr/>
        </p:nvSpPr>
        <p:spPr bwMode="auto">
          <a:xfrm>
            <a:off x="209431" y="5854418"/>
            <a:ext cx="2883171" cy="33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Courtesy R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. Jones (CERN)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735" name="Text Box 20"/>
          <p:cNvSpPr txBox="1">
            <a:spLocks noChangeArrowheads="1"/>
          </p:cNvSpPr>
          <p:nvPr/>
        </p:nvSpPr>
        <p:spPr bwMode="auto">
          <a:xfrm>
            <a:off x="3903663" y="64023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-36513" y="2152208"/>
            <a:ext cx="9072563" cy="3859213"/>
            <a:chOff x="-36513" y="2441575"/>
            <a:chExt cx="9072563" cy="3859213"/>
          </a:xfrm>
        </p:grpSpPr>
        <p:sp>
          <p:nvSpPr>
            <p:cNvPr id="73740" name="Text Box 8"/>
            <p:cNvSpPr txBox="1">
              <a:spLocks noChangeArrowheads="1"/>
            </p:cNvSpPr>
            <p:nvPr/>
          </p:nvSpPr>
          <p:spPr bwMode="auto">
            <a:xfrm>
              <a:off x="-36513" y="3949327"/>
              <a:ext cx="764860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>
                  <a:latin typeface="Arial" charset="0"/>
                </a:rPr>
                <a:t>-10</a:t>
              </a:r>
            </a:p>
          </p:txBody>
        </p:sp>
        <p:sp>
          <p:nvSpPr>
            <p:cNvPr id="73742" name="Text Box 10"/>
            <p:cNvSpPr txBox="1">
              <a:spLocks noChangeArrowheads="1"/>
            </p:cNvSpPr>
            <p:nvPr/>
          </p:nvSpPr>
          <p:spPr bwMode="auto">
            <a:xfrm>
              <a:off x="-36513" y="5541285"/>
              <a:ext cx="764860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>
                  <a:latin typeface="Arial" charset="0"/>
                </a:rPr>
                <a:t>-10</a:t>
              </a:r>
            </a:p>
          </p:txBody>
        </p:sp>
        <p:sp>
          <p:nvSpPr>
            <p:cNvPr id="3" name="Rechteck 2"/>
            <p:cNvSpPr/>
            <p:nvPr/>
          </p:nvSpPr>
          <p:spPr bwMode="auto">
            <a:xfrm>
              <a:off x="218696" y="3018302"/>
              <a:ext cx="299660" cy="1413998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7373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946" y="2441575"/>
              <a:ext cx="8864104" cy="3663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743" name="Text Box 11"/>
            <p:cNvSpPr txBox="1">
              <a:spLocks noChangeArrowheads="1"/>
            </p:cNvSpPr>
            <p:nvPr/>
          </p:nvSpPr>
          <p:spPr bwMode="auto">
            <a:xfrm>
              <a:off x="3787789" y="3018302"/>
              <a:ext cx="1598696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>
                  <a:latin typeface="Arial" charset="0"/>
                </a:rPr>
                <a:t>horizontal</a:t>
              </a:r>
            </a:p>
          </p:txBody>
        </p:sp>
        <p:sp>
          <p:nvSpPr>
            <p:cNvPr id="73744" name="Text Box 12"/>
            <p:cNvSpPr txBox="1">
              <a:spLocks noChangeArrowheads="1"/>
            </p:cNvSpPr>
            <p:nvPr/>
          </p:nvSpPr>
          <p:spPr bwMode="auto">
            <a:xfrm>
              <a:off x="3925740" y="4597550"/>
              <a:ext cx="1598696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>
                  <a:latin typeface="Arial" charset="0"/>
                </a:rPr>
                <a:t>vertical</a:t>
              </a:r>
            </a:p>
          </p:txBody>
        </p:sp>
        <p:sp>
          <p:nvSpPr>
            <p:cNvPr id="73736" name="Text Box 13"/>
            <p:cNvSpPr txBox="1">
              <a:spLocks noChangeArrowheads="1"/>
            </p:cNvSpPr>
            <p:nvPr/>
          </p:nvSpPr>
          <p:spPr bwMode="auto">
            <a:xfrm>
              <a:off x="2627313" y="5949950"/>
              <a:ext cx="4032250" cy="350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  <a:cs typeface="Calibri" panose="020F0502020204030204" pitchFamily="34" charset="0"/>
                </a:rPr>
                <a:t>Monitor number (530 BPMs on 27 km)</a:t>
              </a:r>
            </a:p>
          </p:txBody>
        </p:sp>
        <p:sp>
          <p:nvSpPr>
            <p:cNvPr id="4" name="Rechteck 3"/>
            <p:cNvSpPr/>
            <p:nvPr/>
          </p:nvSpPr>
          <p:spPr bwMode="auto">
            <a:xfrm>
              <a:off x="219192" y="3005602"/>
              <a:ext cx="345958" cy="1426698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739" name="Text Box 7"/>
            <p:cNvSpPr txBox="1">
              <a:spLocks noChangeArrowheads="1"/>
            </p:cNvSpPr>
            <p:nvPr/>
          </p:nvSpPr>
          <p:spPr bwMode="auto">
            <a:xfrm>
              <a:off x="21125" y="2884952"/>
              <a:ext cx="764860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10</a:t>
              </a: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-10797" y="3944502"/>
              <a:ext cx="764860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-10</a:t>
              </a: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246180" y="3412320"/>
              <a:ext cx="406406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0</a:t>
              </a:r>
            </a:p>
          </p:txBody>
        </p:sp>
        <p:sp>
          <p:nvSpPr>
            <p:cNvPr id="73748" name="Text Box 17"/>
            <p:cNvSpPr txBox="1">
              <a:spLocks noChangeArrowheads="1"/>
            </p:cNvSpPr>
            <p:nvPr/>
          </p:nvSpPr>
          <p:spPr bwMode="auto">
            <a:xfrm rot="16200000">
              <a:off x="-199613" y="3463814"/>
              <a:ext cx="984093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x [mm</a:t>
              </a:r>
              <a:r>
                <a:rPr lang="en-US" altLang="de-DE" sz="1700" b="1" dirty="0"/>
                <a:t>]</a:t>
              </a: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207206" y="4616107"/>
              <a:ext cx="345958" cy="1426698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741" name="Text Box 9"/>
            <p:cNvSpPr txBox="1">
              <a:spLocks noChangeArrowheads="1"/>
            </p:cNvSpPr>
            <p:nvPr/>
          </p:nvSpPr>
          <p:spPr bwMode="auto">
            <a:xfrm>
              <a:off x="28341" y="4502568"/>
              <a:ext cx="764860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10</a:t>
              </a: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54191" y="5557960"/>
              <a:ext cx="562473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-10</a:t>
              </a:r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82550" y="5018210"/>
              <a:ext cx="562473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buFont typeface="Wingdings" pitchFamily="2" charset="2"/>
                <a:buNone/>
              </a:pPr>
              <a:r>
                <a:rPr lang="en-US" altLang="de-DE" b="1" dirty="0">
                  <a:latin typeface="Arial" charset="0"/>
                </a:rPr>
                <a:t>0</a:t>
              </a:r>
            </a:p>
          </p:txBody>
        </p:sp>
        <p:sp>
          <p:nvSpPr>
            <p:cNvPr id="73746" name="Text Box 14"/>
            <p:cNvSpPr txBox="1">
              <a:spLocks noChangeArrowheads="1"/>
            </p:cNvSpPr>
            <p:nvPr/>
          </p:nvSpPr>
          <p:spPr bwMode="auto">
            <a:xfrm rot="16200000">
              <a:off x="-193990" y="5081246"/>
              <a:ext cx="966491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y [mm]</a:t>
              </a:r>
            </a:p>
          </p:txBody>
        </p:sp>
      </p:grp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166751" y="5952500"/>
            <a:ext cx="39515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Tune </a:t>
            </a:r>
            <a:r>
              <a:rPr lang="de-DE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values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at LHC: </a:t>
            </a:r>
            <a:r>
              <a:rPr lang="de-DE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de-DE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de-DE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= 64.3, </a:t>
            </a:r>
            <a:r>
              <a:rPr lang="de-DE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de-DE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= 59.3 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Trajectory Measurement with BPMs</a:t>
            </a:r>
          </a:p>
        </p:txBody>
      </p:sp>
    </p:spTree>
    <p:extLst>
      <p:ext uri="{BB962C8B-B14F-4D97-AF65-F5344CB8AC3E}">
        <p14:creationId xmlns:p14="http://schemas.microsoft.com/office/powerpoint/2010/main" val="305362854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Measurement with BPMs</a:t>
            </a:r>
          </a:p>
        </p:txBody>
      </p:sp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167761" y="1137774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5" name="Text Box 4"/>
              <p:cNvSpPr txBox="1">
                <a:spLocks noChangeArrowheads="1"/>
              </p:cNvSpPr>
              <p:nvPr/>
            </p:nvSpPr>
            <p:spPr bwMode="auto">
              <a:xfrm>
                <a:off x="231261" y="785984"/>
                <a:ext cx="9144000" cy="651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Orbit measurement: 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Example: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12 beam positions at GSI-SIS during ramping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𝑘𝑖𝑛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8.6 to 500 MeV/u for Ar</a:t>
                </a:r>
                <a:r>
                  <a:rPr lang="en-US" altLang="de-DE" baseline="300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18+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7680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261" y="785984"/>
                <a:ext cx="9144000" cy="651910"/>
              </a:xfrm>
              <a:prstGeom prst="rect">
                <a:avLst/>
              </a:prstGeom>
              <a:blipFill>
                <a:blip r:embed="rId3"/>
                <a:stretch>
                  <a:fillRect l="-733" t="-17757" b="-140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0" y="1490794"/>
            <a:ext cx="4375236" cy="2016224"/>
            <a:chOff x="-42348" y="2132856"/>
            <a:chExt cx="4375236" cy="2016224"/>
          </a:xfrm>
        </p:grpSpPr>
        <p:pic>
          <p:nvPicPr>
            <p:cNvPr id="134147" name="Picture 3" descr="H:\Frankfurt Vorlesung\aaa Frankfurt WS2019\Bilder\2019-11-23_17-03-00-017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63" t="26759" r="1055" b="43780"/>
            <a:stretch/>
          </p:blipFill>
          <p:spPr bwMode="auto">
            <a:xfrm>
              <a:off x="437322" y="2151580"/>
              <a:ext cx="3895566" cy="1565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feld 1"/>
            <p:cNvSpPr txBox="1"/>
            <p:nvPr/>
          </p:nvSpPr>
          <p:spPr>
            <a:xfrm>
              <a:off x="1744965" y="2204864"/>
              <a:ext cx="1530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feedback off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47049" y="3681899"/>
              <a:ext cx="3825366" cy="467181"/>
              <a:chOff x="247049" y="3753907"/>
              <a:chExt cx="3825366" cy="467181"/>
            </a:xfrm>
          </p:grpSpPr>
          <p:sp>
            <p:nvSpPr>
              <p:cNvPr id="36" name="Textfeld 35"/>
              <p:cNvSpPr txBox="1"/>
              <p:nvPr/>
            </p:nvSpPr>
            <p:spPr>
              <a:xfrm>
                <a:off x="1550080" y="3897923"/>
                <a:ext cx="15308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time [</a:t>
                </a:r>
                <a:r>
                  <a:rPr lang="en-US" sz="1500" b="1" dirty="0" err="1">
                    <a:latin typeface="Calibri" panose="020F0502020204030204" pitchFamily="34" charset="0"/>
                  </a:rPr>
                  <a:t>ms</a:t>
                </a:r>
                <a:r>
                  <a:rPr lang="en-US" sz="1500" b="1" dirty="0">
                    <a:latin typeface="Calibri" panose="020F0502020204030204" pitchFamily="34" charset="0"/>
                  </a:rPr>
                  <a:t>]</a:t>
                </a: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3563888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400</a:t>
                </a: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2767329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300</a:t>
                </a: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1043608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100</a:t>
                </a:r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247049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0</a:t>
                </a: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>
              <a:off x="-42348" y="2132856"/>
              <a:ext cx="543660" cy="1547301"/>
              <a:chOff x="4392851" y="2186140"/>
              <a:chExt cx="543660" cy="1547301"/>
            </a:xfrm>
          </p:grpSpPr>
          <p:sp>
            <p:nvSpPr>
              <p:cNvPr id="52" name="Textfeld 51"/>
              <p:cNvSpPr txBox="1"/>
              <p:nvPr/>
            </p:nvSpPr>
            <p:spPr>
              <a:xfrm rot="16200000">
                <a:off x="3788988" y="2790003"/>
                <a:ext cx="15308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position [mm]</a:t>
                </a:r>
              </a:p>
            </p:txBody>
          </p:sp>
          <p:sp>
            <p:nvSpPr>
              <p:cNvPr id="53" name="Textfeld 52"/>
              <p:cNvSpPr txBox="1"/>
              <p:nvPr/>
            </p:nvSpPr>
            <p:spPr>
              <a:xfrm>
                <a:off x="4427984" y="2204864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20</a:t>
                </a:r>
              </a:p>
            </p:txBody>
          </p:sp>
          <p:sp>
            <p:nvSpPr>
              <p:cNvPr id="54" name="Textfeld 53"/>
              <p:cNvSpPr txBox="1"/>
              <p:nvPr/>
            </p:nvSpPr>
            <p:spPr>
              <a:xfrm>
                <a:off x="4427984" y="2601779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10</a:t>
                </a:r>
              </a:p>
            </p:txBody>
          </p:sp>
          <p:sp>
            <p:nvSpPr>
              <p:cNvPr id="55" name="Textfeld 54"/>
              <p:cNvSpPr txBox="1"/>
              <p:nvPr/>
            </p:nvSpPr>
            <p:spPr>
              <a:xfrm>
                <a:off x="4427984" y="3015103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56" name="Textfeld 55"/>
              <p:cNvSpPr txBox="1"/>
              <p:nvPr/>
            </p:nvSpPr>
            <p:spPr>
              <a:xfrm>
                <a:off x="4427984" y="3410276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-10</a:t>
                </a:r>
              </a:p>
            </p:txBody>
          </p:sp>
        </p:grpSp>
        <p:sp>
          <p:nvSpPr>
            <p:cNvPr id="57" name="Textfeld 56"/>
            <p:cNvSpPr txBox="1"/>
            <p:nvPr/>
          </p:nvSpPr>
          <p:spPr>
            <a:xfrm>
              <a:off x="1903233" y="3681899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200</a:t>
              </a:r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1801130" y="2702133"/>
            <a:ext cx="260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position </a:t>
            </a:r>
            <a:r>
              <a:rPr lang="en-US" i="1" dirty="0">
                <a:latin typeface="Calibri" panose="020F0502020204030204" pitchFamily="34" charset="0"/>
              </a:rPr>
              <a:t>x(t)</a:t>
            </a:r>
            <a:r>
              <a:rPr lang="en-US" dirty="0">
                <a:latin typeface="Calibri" panose="020F0502020204030204" pitchFamily="34" charset="0"/>
              </a:rPr>
              <a:t> at 12 BPMs </a:t>
            </a:r>
          </a:p>
        </p:txBody>
      </p:sp>
      <p:sp>
        <p:nvSpPr>
          <p:cNvPr id="62" name="Text Box 7">
            <a:extLst>
              <a:ext uri="{FF2B5EF4-FFF2-40B4-BE49-F238E27FC236}">
                <a16:creationId xmlns:a16="http://schemas.microsoft.com/office/drawing/2014/main" id="{FCB52DC3-6A2B-45CB-A0E1-E559CF79D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146" y="1353308"/>
            <a:ext cx="47107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Closed orbit:</a:t>
            </a:r>
          </a:p>
          <a:p>
            <a:pPr algn="l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Beam position averaged over many turns</a:t>
            </a:r>
          </a:p>
          <a:p>
            <a:pPr algn="l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(i.e.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oscillations). </a:t>
            </a:r>
          </a:p>
          <a:p>
            <a:pPr algn="l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result is the basic tool for alignment &amp; stabilization 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 Box 7">
                <a:extLst>
                  <a:ext uri="{FF2B5EF4-FFF2-40B4-BE49-F238E27FC236}">
                    <a16:creationId xmlns:a16="http://schemas.microsoft.com/office/drawing/2014/main" id="{B03CA995-1DAC-4415-BE30-B7810032CD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44030" y="2592846"/>
                <a:ext cx="4809898" cy="10540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587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2286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indent="0" algn="l" eaLnBrk="1" hangingPunct="1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Position resolution </a:t>
                </a:r>
                <a14:m>
                  <m:oMath xmlns:m="http://schemas.openxmlformats.org/officeDocument/2006/math">
                    <m:r>
                      <a:rPr lang="en-US" alt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de-DE" altLang="de-DE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𝒙</m:t>
                    </m:r>
                  </m:oMath>
                </a14:m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:</a:t>
                </a:r>
              </a:p>
              <a:p>
                <a:pPr indent="0" algn="l" eaLnBrk="1" hangingPunct="1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Required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resol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depends on beam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indent="0" algn="l" eaLnBrk="1" hangingPunct="1">
                  <a:spcBef>
                    <a:spcPts val="400"/>
                  </a:spcBef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Role of thumb:   </a:t>
                </a:r>
                <a14:m>
                  <m:oMath xmlns:m="http://schemas.openxmlformats.org/officeDocument/2006/math">
                    <m:r>
                      <a:rPr lang="en-US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d>
                      <m:dPr>
                        <m:ctrlP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0.1…0.3</m:t>
                        </m:r>
                      </m:e>
                    </m:d>
                    <m:r>
                      <a:rPr lang="de-DE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∙</m:t>
                    </m:r>
                    <m:sSub>
                      <m:sSub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3" name="Text Box 7">
                <a:extLst>
                  <a:ext uri="{FF2B5EF4-FFF2-40B4-BE49-F238E27FC236}">
                    <a16:creationId xmlns:a16="http://schemas.microsoft.com/office/drawing/2014/main" id="{B03CA995-1DAC-4415-BE30-B7810032C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4030" y="2592846"/>
                <a:ext cx="4809898" cy="1054071"/>
              </a:xfrm>
              <a:prstGeom prst="rect">
                <a:avLst/>
              </a:prstGeom>
              <a:blipFill>
                <a:blip r:embed="rId5"/>
                <a:stretch>
                  <a:fillRect t="-2890" b="-57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587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Grafik 24">
            <a:extLst>
              <a:ext uri="{FF2B5EF4-FFF2-40B4-BE49-F238E27FC236}">
                <a16:creationId xmlns:a16="http://schemas.microsoft.com/office/drawing/2014/main" id="{C0B05B17-63B5-4075-A531-48EFCBF5C1A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9415" y="3889083"/>
            <a:ext cx="3973204" cy="153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603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Results</a:t>
            </a:r>
          </a:p>
        </p:txBody>
      </p:sp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167761" y="1137774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5" name="Text Box 4"/>
              <p:cNvSpPr txBox="1">
                <a:spLocks noChangeArrowheads="1"/>
              </p:cNvSpPr>
              <p:nvPr/>
            </p:nvSpPr>
            <p:spPr bwMode="auto">
              <a:xfrm>
                <a:off x="231261" y="785984"/>
                <a:ext cx="9144000" cy="1023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Orbit feedback: 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Example: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12 beam positions at GSI-SIS during ramping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𝑘𝑖𝑛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8.6 to 500 MeV/u for Ar</a:t>
                </a:r>
                <a:r>
                  <a:rPr lang="en-US" altLang="de-DE" baseline="300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18+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endParaRPr lang="en-US" altLang="de-DE" sz="2000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7680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261" y="785984"/>
                <a:ext cx="9144000" cy="1023357"/>
              </a:xfrm>
              <a:prstGeom prst="rect">
                <a:avLst/>
              </a:prstGeom>
              <a:blipFill>
                <a:blip r:embed="rId3"/>
                <a:stretch>
                  <a:fillRect l="-733" t="-113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75815" y="3290994"/>
            <a:ext cx="8522776" cy="188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cs typeface="Times New Roman" pitchFamily="18" charset="0"/>
              </a:rPr>
              <a:t>  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Procedure: </a:t>
            </a:r>
          </a:p>
          <a:p>
            <a:pPr marL="0" indent="22860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1.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Position digitalization of all 12 BPMs </a:t>
            </a:r>
          </a:p>
          <a:p>
            <a:pPr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Calculation of corrector setting on fast (FPGA-based) electronics </a:t>
            </a:r>
          </a:p>
          <a:p>
            <a:pPr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Submission to corrector magnets</a:t>
            </a:r>
          </a:p>
          <a:p>
            <a:pPr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New position measurement </a:t>
            </a:r>
          </a:p>
          <a:p>
            <a:pPr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regulation time down to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0" y="1490794"/>
            <a:ext cx="4375236" cy="2016224"/>
            <a:chOff x="-42348" y="2132856"/>
            <a:chExt cx="4375236" cy="2016224"/>
          </a:xfrm>
        </p:grpSpPr>
        <p:pic>
          <p:nvPicPr>
            <p:cNvPr id="134147" name="Picture 3" descr="H:\Frankfurt Vorlesung\aaa Frankfurt WS2019\Bilder\2019-11-23_17-03-00-017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63" t="26759" r="1055" b="43780"/>
            <a:stretch/>
          </p:blipFill>
          <p:spPr bwMode="auto">
            <a:xfrm>
              <a:off x="437322" y="2151580"/>
              <a:ext cx="3895566" cy="1565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feld 1"/>
            <p:cNvSpPr txBox="1"/>
            <p:nvPr/>
          </p:nvSpPr>
          <p:spPr>
            <a:xfrm>
              <a:off x="1744965" y="2204864"/>
              <a:ext cx="1530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feedback off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47049" y="3681899"/>
              <a:ext cx="3825366" cy="467181"/>
              <a:chOff x="247049" y="3753907"/>
              <a:chExt cx="3825366" cy="467181"/>
            </a:xfrm>
          </p:grpSpPr>
          <p:sp>
            <p:nvSpPr>
              <p:cNvPr id="36" name="Textfeld 35"/>
              <p:cNvSpPr txBox="1"/>
              <p:nvPr/>
            </p:nvSpPr>
            <p:spPr>
              <a:xfrm>
                <a:off x="1550080" y="3897923"/>
                <a:ext cx="15308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time [</a:t>
                </a:r>
                <a:r>
                  <a:rPr lang="en-US" sz="1500" b="1" dirty="0" err="1">
                    <a:latin typeface="Calibri" panose="020F0502020204030204" pitchFamily="34" charset="0"/>
                  </a:rPr>
                  <a:t>ms</a:t>
                </a:r>
                <a:r>
                  <a:rPr lang="en-US" sz="1500" b="1" dirty="0">
                    <a:latin typeface="Calibri" panose="020F0502020204030204" pitchFamily="34" charset="0"/>
                  </a:rPr>
                  <a:t>]</a:t>
                </a: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3563888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400</a:t>
                </a: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2767329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300</a:t>
                </a: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1043608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100</a:t>
                </a:r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247049" y="3753907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0</a:t>
                </a: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>
              <a:off x="-42348" y="2132856"/>
              <a:ext cx="543660" cy="1547301"/>
              <a:chOff x="4392851" y="2186140"/>
              <a:chExt cx="543660" cy="1547301"/>
            </a:xfrm>
          </p:grpSpPr>
          <p:sp>
            <p:nvSpPr>
              <p:cNvPr id="52" name="Textfeld 51"/>
              <p:cNvSpPr txBox="1"/>
              <p:nvPr/>
            </p:nvSpPr>
            <p:spPr>
              <a:xfrm rot="16200000">
                <a:off x="3788988" y="2790003"/>
                <a:ext cx="15308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position [mm]</a:t>
                </a:r>
              </a:p>
            </p:txBody>
          </p:sp>
          <p:sp>
            <p:nvSpPr>
              <p:cNvPr id="53" name="Textfeld 52"/>
              <p:cNvSpPr txBox="1"/>
              <p:nvPr/>
            </p:nvSpPr>
            <p:spPr>
              <a:xfrm>
                <a:off x="4427984" y="2204864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20</a:t>
                </a:r>
              </a:p>
            </p:txBody>
          </p:sp>
          <p:sp>
            <p:nvSpPr>
              <p:cNvPr id="54" name="Textfeld 53"/>
              <p:cNvSpPr txBox="1"/>
              <p:nvPr/>
            </p:nvSpPr>
            <p:spPr>
              <a:xfrm>
                <a:off x="4427984" y="2601779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10</a:t>
                </a:r>
              </a:p>
            </p:txBody>
          </p:sp>
          <p:sp>
            <p:nvSpPr>
              <p:cNvPr id="55" name="Textfeld 54"/>
              <p:cNvSpPr txBox="1"/>
              <p:nvPr/>
            </p:nvSpPr>
            <p:spPr>
              <a:xfrm>
                <a:off x="4427984" y="3015103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56" name="Textfeld 55"/>
              <p:cNvSpPr txBox="1"/>
              <p:nvPr/>
            </p:nvSpPr>
            <p:spPr>
              <a:xfrm>
                <a:off x="4427984" y="3410276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-10</a:t>
                </a:r>
              </a:p>
            </p:txBody>
          </p:sp>
        </p:grpSp>
        <p:sp>
          <p:nvSpPr>
            <p:cNvPr id="57" name="Textfeld 56"/>
            <p:cNvSpPr txBox="1"/>
            <p:nvPr/>
          </p:nvSpPr>
          <p:spPr>
            <a:xfrm>
              <a:off x="1903233" y="3681899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200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435199" y="1562802"/>
            <a:ext cx="4557420" cy="1962941"/>
            <a:chOff x="4392851" y="2186139"/>
            <a:chExt cx="4557420" cy="1962941"/>
          </a:xfrm>
        </p:grpSpPr>
        <p:pic>
          <p:nvPicPr>
            <p:cNvPr id="134146" name="Picture 2" descr="H:\Frankfurt Vorlesung\aaa Frankfurt WS2019\Bilder\2019-11-23_16-57-24-064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05" t="27284" r="1015" b="43847"/>
            <a:stretch/>
          </p:blipFill>
          <p:spPr bwMode="auto">
            <a:xfrm>
              <a:off x="4843220" y="2186139"/>
              <a:ext cx="4107051" cy="1530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feld 29"/>
            <p:cNvSpPr txBox="1"/>
            <p:nvPr/>
          </p:nvSpPr>
          <p:spPr>
            <a:xfrm>
              <a:off x="6353477" y="2186139"/>
              <a:ext cx="1530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feedback on</a:t>
              </a:r>
            </a:p>
          </p:txBody>
        </p:sp>
        <p:cxnSp>
          <p:nvCxnSpPr>
            <p:cNvPr id="5" name="Gerade Verbindung mit Pfeil 4"/>
            <p:cNvCxnSpPr/>
            <p:nvPr/>
          </p:nvCxnSpPr>
          <p:spPr bwMode="auto">
            <a:xfrm>
              <a:off x="5364088" y="2546179"/>
              <a:ext cx="2808312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Textfeld 34"/>
            <p:cNvSpPr txBox="1"/>
            <p:nvPr/>
          </p:nvSpPr>
          <p:spPr>
            <a:xfrm>
              <a:off x="6158846" y="3825915"/>
              <a:ext cx="153089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time [</a:t>
              </a:r>
              <a:r>
                <a:rPr lang="en-US" sz="1500" b="1" dirty="0" err="1">
                  <a:latin typeface="Calibri" panose="020F0502020204030204" pitchFamily="34" charset="0"/>
                </a:rPr>
                <a:t>ms</a:t>
              </a:r>
              <a:r>
                <a:rPr lang="en-US" sz="1500" b="1" dirty="0">
                  <a:latin typeface="Calibri" panose="020F0502020204030204" pitchFamily="34" charset="0"/>
                </a:rPr>
                <a:t>]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644213" y="3645024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5603378" y="3645024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100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7447849" y="3645024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300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8383953" y="3645024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400</a:t>
              </a:r>
            </a:p>
          </p:txBody>
        </p:sp>
        <p:grpSp>
          <p:nvGrpSpPr>
            <p:cNvPr id="7" name="Gruppieren 6"/>
            <p:cNvGrpSpPr/>
            <p:nvPr/>
          </p:nvGrpSpPr>
          <p:grpSpPr>
            <a:xfrm>
              <a:off x="4392851" y="2186140"/>
              <a:ext cx="543660" cy="1530891"/>
              <a:chOff x="4392851" y="2186140"/>
              <a:chExt cx="543660" cy="1530891"/>
            </a:xfrm>
          </p:grpSpPr>
          <p:sp>
            <p:nvSpPr>
              <p:cNvPr id="46" name="Textfeld 45"/>
              <p:cNvSpPr txBox="1"/>
              <p:nvPr/>
            </p:nvSpPr>
            <p:spPr>
              <a:xfrm rot="16200000">
                <a:off x="3788988" y="2790003"/>
                <a:ext cx="15308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Calibri" panose="020F0502020204030204" pitchFamily="34" charset="0"/>
                  </a:rPr>
                  <a:t>position [mm]</a:t>
                </a: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4427984" y="2204864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20</a:t>
                </a:r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4427984" y="2601779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10</a:t>
                </a:r>
              </a:p>
            </p:txBody>
          </p:sp>
          <p:sp>
            <p:nvSpPr>
              <p:cNvPr id="49" name="Textfeld 48"/>
              <p:cNvSpPr txBox="1"/>
              <p:nvPr/>
            </p:nvSpPr>
            <p:spPr>
              <a:xfrm>
                <a:off x="4427984" y="2961819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50" name="Textfeld 49"/>
              <p:cNvSpPr txBox="1"/>
              <p:nvPr/>
            </p:nvSpPr>
            <p:spPr>
              <a:xfrm>
                <a:off x="4427984" y="3356992"/>
                <a:ext cx="5085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Calibri" panose="020F0502020204030204" pitchFamily="34" charset="0"/>
                  </a:rPr>
                  <a:t>-10</a:t>
                </a:r>
              </a:p>
            </p:txBody>
          </p:sp>
        </p:grpSp>
        <p:sp>
          <p:nvSpPr>
            <p:cNvPr id="58" name="Textfeld 57"/>
            <p:cNvSpPr txBox="1"/>
            <p:nvPr/>
          </p:nvSpPr>
          <p:spPr>
            <a:xfrm>
              <a:off x="6513980" y="3645024"/>
              <a:ext cx="5085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alibri" panose="020F0502020204030204" pitchFamily="34" charset="0"/>
                </a:rPr>
                <a:t>200</a:t>
              </a:r>
            </a:p>
          </p:txBody>
        </p:sp>
      </p:grpSp>
      <p:sp>
        <p:nvSpPr>
          <p:cNvPr id="59" name="Text Box 6"/>
          <p:cNvSpPr txBox="1">
            <a:spLocks noChangeArrowheads="1"/>
          </p:cNvSpPr>
          <p:nvPr/>
        </p:nvSpPr>
        <p:spPr bwMode="auto">
          <a:xfrm>
            <a:off x="293868" y="5091194"/>
            <a:ext cx="891414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Rule of thumb: </a:t>
            </a:r>
          </a:p>
          <a:p>
            <a:pPr marL="0"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Movement related to tune i.e. ‘natural oscillations by periodic focusing’ </a:t>
            </a:r>
          </a:p>
          <a:p>
            <a:pPr marL="0"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To determine the ‘sine-like’ oscillation 4 BPMs per oscillation are required</a:t>
            </a:r>
          </a:p>
          <a:p>
            <a:pPr marL="0"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4 BPMs per tune value (but detailed investigation required to determine the # of BPMs)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1801130" y="2702133"/>
            <a:ext cx="260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position </a:t>
            </a:r>
            <a:r>
              <a:rPr lang="en-US" i="1" dirty="0">
                <a:latin typeface="Calibri" panose="020F0502020204030204" pitchFamily="34" charset="0"/>
              </a:rPr>
              <a:t>x(t)</a:t>
            </a:r>
            <a:r>
              <a:rPr lang="en-US" dirty="0">
                <a:latin typeface="Calibri" panose="020F0502020204030204" pitchFamily="34" charset="0"/>
              </a:rPr>
              <a:t> at 12 BPMs </a:t>
            </a: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726C83C5-6156-4755-9115-047A5A0628C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9415" y="3889083"/>
            <a:ext cx="3973204" cy="153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07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Closed Orbit Feedback: Typical Noise Sources</a:t>
            </a:r>
          </a:p>
        </p:txBody>
      </p:sp>
      <p:sp>
        <p:nvSpPr>
          <p:cNvPr id="78852" name="Text Box 3"/>
          <p:cNvSpPr txBox="1">
            <a:spLocks noChangeArrowheads="1"/>
          </p:cNvSpPr>
          <p:nvPr/>
        </p:nvSpPr>
        <p:spPr bwMode="auto">
          <a:xfrm>
            <a:off x="125413" y="1185365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8854" name="Text Box 8"/>
          <p:cNvSpPr txBox="1">
            <a:spLocks noChangeArrowheads="1"/>
          </p:cNvSpPr>
          <p:nvPr/>
        </p:nvSpPr>
        <p:spPr bwMode="auto">
          <a:xfrm>
            <a:off x="3995936" y="6377205"/>
            <a:ext cx="4991938" cy="22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sz="1400" dirty="0">
                <a:latin typeface="Calibri" panose="020F0502020204030204" pitchFamily="34" charset="0"/>
                <a:cs typeface="Times New Roman" pitchFamily="18" charset="0"/>
              </a:rPr>
              <a:t>Courtesy M. </a:t>
            </a:r>
            <a:r>
              <a:rPr lang="en-US" altLang="de-DE" sz="1400" dirty="0" err="1">
                <a:latin typeface="Calibri" panose="020F0502020204030204" pitchFamily="34" charset="0"/>
                <a:cs typeface="Times New Roman" pitchFamily="18" charset="0"/>
              </a:rPr>
              <a:t>Böge</a:t>
            </a:r>
            <a:r>
              <a:rPr lang="en-US" altLang="de-DE" sz="1400" dirty="0">
                <a:latin typeface="Calibri" panose="020F0502020204030204" pitchFamily="34" charset="0"/>
                <a:cs typeface="Times New Roman" pitchFamily="18" charset="0"/>
              </a:rPr>
              <a:t> (PSI) CAS 2008, N. Hubert (Soleil) DIAPC 2009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514376" y="523151"/>
            <a:ext cx="6723655" cy="1957388"/>
            <a:chOff x="3059832" y="610539"/>
            <a:chExt cx="6723655" cy="1957388"/>
          </a:xfrm>
        </p:grpSpPr>
        <p:pic>
          <p:nvPicPr>
            <p:cNvPr id="78856" name="Picture 2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"/>
            <a:stretch/>
          </p:blipFill>
          <p:spPr bwMode="auto">
            <a:xfrm>
              <a:off x="3152182" y="610539"/>
              <a:ext cx="6631305" cy="195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 bwMode="auto">
            <a:xfrm>
              <a:off x="3059832" y="672094"/>
              <a:ext cx="194708" cy="1100722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107504" y="822145"/>
            <a:ext cx="3518991" cy="5367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Beam movement: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Short term (min to 10 </a:t>
            </a:r>
            <a:r>
              <a:rPr lang="en-US" altLang="de-DE" b="1" dirty="0" err="1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ms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):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Traffic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Machine (crane) movements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Water &amp; vacuum pumps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50 Hz main power net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Medium term (day to min):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Movement of chambers 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due to heating by radiation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Day-night variation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Tide, moon cycle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Long term ( &gt; days):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Ground settlement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Seasons, temperature variation</a:t>
            </a:r>
          </a:p>
          <a:p>
            <a:pPr indent="271463"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  <a:cs typeface="Times New Roman" pitchFamily="18" charset="0"/>
              <a:sym typeface="Symbol" pitchFamily="18" charset="2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3442339" y="2352607"/>
            <a:ext cx="5291874" cy="3928110"/>
            <a:chOff x="3491768" y="2290824"/>
            <a:chExt cx="5291874" cy="3928110"/>
          </a:xfrm>
        </p:grpSpPr>
        <p:sp>
          <p:nvSpPr>
            <p:cNvPr id="78857" name="Text Box 5"/>
            <p:cNvSpPr txBox="1">
              <a:spLocks noChangeArrowheads="1"/>
            </p:cNvSpPr>
            <p:nvPr/>
          </p:nvSpPr>
          <p:spPr bwMode="auto">
            <a:xfrm>
              <a:off x="6626605" y="2921545"/>
              <a:ext cx="2157037" cy="36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endParaRPr lang="de-DE" altLang="de-DE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pic>
          <p:nvPicPr>
            <p:cNvPr id="78858" name="Picture 10"/>
            <p:cNvPicPr>
              <a:picLocks noChangeAspect="1" noChangeArrowheads="1"/>
            </p:cNvPicPr>
            <p:nvPr/>
          </p:nvPicPr>
          <p:blipFill>
            <a:blip r:embed="rId4">
              <a:lum bright="-42000" contras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6266" y="2360050"/>
              <a:ext cx="4844240" cy="358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4214977" y="5653390"/>
              <a:ext cx="4505717" cy="3692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78861" name="Text Box 13"/>
            <p:cNvSpPr txBox="1">
              <a:spLocks noChangeArrowheads="1"/>
            </p:cNvSpPr>
            <p:nvPr/>
          </p:nvSpPr>
          <p:spPr bwMode="auto">
            <a:xfrm>
              <a:off x="5450167" y="5607239"/>
              <a:ext cx="633682" cy="36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78862" name="Text Box 14"/>
            <p:cNvSpPr txBox="1">
              <a:spLocks noChangeArrowheads="1"/>
            </p:cNvSpPr>
            <p:nvPr/>
          </p:nvSpPr>
          <p:spPr bwMode="auto">
            <a:xfrm>
              <a:off x="4587073" y="5566217"/>
              <a:ext cx="633682" cy="36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  <a:cs typeface="Times New Roman" pitchFamily="18" charset="0"/>
                </a:rPr>
                <a:t>0.1</a:t>
              </a:r>
            </a:p>
          </p:txBody>
        </p:sp>
        <p:sp>
          <p:nvSpPr>
            <p:cNvPr id="78863" name="Text Box 15"/>
            <p:cNvSpPr txBox="1">
              <a:spLocks noChangeArrowheads="1"/>
            </p:cNvSpPr>
            <p:nvPr/>
          </p:nvSpPr>
          <p:spPr bwMode="auto">
            <a:xfrm>
              <a:off x="7163766" y="5611085"/>
              <a:ext cx="633682" cy="36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  <a:cs typeface="Times New Roman" pitchFamily="18" charset="0"/>
                </a:rPr>
                <a:t>100</a:t>
              </a:r>
            </a:p>
          </p:txBody>
        </p:sp>
        <p:sp>
          <p:nvSpPr>
            <p:cNvPr id="78864" name="Text Box 16"/>
            <p:cNvSpPr txBox="1">
              <a:spLocks noChangeArrowheads="1"/>
            </p:cNvSpPr>
            <p:nvPr/>
          </p:nvSpPr>
          <p:spPr bwMode="auto">
            <a:xfrm>
              <a:off x="6304868" y="5613649"/>
              <a:ext cx="633682" cy="36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  <a:cs typeface="Times New Roman" pitchFamily="18" charset="0"/>
                </a:rPr>
                <a:t>10</a:t>
              </a:r>
            </a:p>
          </p:txBody>
        </p:sp>
        <p:sp>
          <p:nvSpPr>
            <p:cNvPr id="78865" name="Text Box 17"/>
            <p:cNvSpPr txBox="1">
              <a:spLocks noChangeArrowheads="1"/>
            </p:cNvSpPr>
            <p:nvPr/>
          </p:nvSpPr>
          <p:spPr bwMode="auto">
            <a:xfrm>
              <a:off x="8014271" y="5631596"/>
              <a:ext cx="633682" cy="3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  <a:cs typeface="Times New Roman" pitchFamily="18" charset="0"/>
                </a:rPr>
                <a:t>1000</a:t>
              </a:r>
            </a:p>
          </p:txBody>
        </p:sp>
        <p:sp>
          <p:nvSpPr>
            <p:cNvPr id="78866" name="Text Box 18"/>
            <p:cNvSpPr txBox="1">
              <a:spLocks noChangeArrowheads="1"/>
            </p:cNvSpPr>
            <p:nvPr/>
          </p:nvSpPr>
          <p:spPr bwMode="auto">
            <a:xfrm>
              <a:off x="4882932" y="5821528"/>
              <a:ext cx="2666220" cy="397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latin typeface="Calibri" panose="020F0502020204030204" pitchFamily="34" charset="0"/>
                  <a:cs typeface="Times New Roman" pitchFamily="18" charset="0"/>
                </a:rPr>
                <a:t>Frequency [Hz]</a:t>
              </a:r>
            </a:p>
          </p:txBody>
        </p:sp>
        <p:sp>
          <p:nvSpPr>
            <p:cNvPr id="78867" name="Rectangle 20"/>
            <p:cNvSpPr>
              <a:spLocks noChangeArrowheads="1"/>
            </p:cNvSpPr>
            <p:nvPr/>
          </p:nvSpPr>
          <p:spPr bwMode="auto">
            <a:xfrm>
              <a:off x="3669423" y="3735586"/>
              <a:ext cx="254592" cy="3692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78868" name="Text Box 19"/>
            <p:cNvSpPr txBox="1">
              <a:spLocks noChangeArrowheads="1"/>
            </p:cNvSpPr>
            <p:nvPr/>
          </p:nvSpPr>
          <p:spPr bwMode="auto">
            <a:xfrm rot="16200000">
              <a:off x="2032948" y="3749644"/>
              <a:ext cx="3256163" cy="3385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latin typeface="Calibri" panose="020F0502020204030204" pitchFamily="34" charset="0"/>
                  <a:cs typeface="Times New Roman" pitchFamily="18" charset="0"/>
                </a:rPr>
                <a:t>Power spectral density [mm</a:t>
              </a:r>
              <a:r>
                <a:rPr lang="en-US" altLang="de-DE" sz="1600" b="1" baseline="30000" dirty="0">
                  <a:latin typeface="Calibri" panose="020F0502020204030204" pitchFamily="34" charset="0"/>
                  <a:cs typeface="Times New Roman" pitchFamily="18" charset="0"/>
                </a:rPr>
                <a:t>2</a:t>
              </a:r>
              <a:r>
                <a:rPr lang="en-US" altLang="de-DE" sz="1600" b="1" dirty="0">
                  <a:latin typeface="Calibri" panose="020F0502020204030204" pitchFamily="34" charset="0"/>
                  <a:cs typeface="Times New Roman" pitchFamily="18" charset="0"/>
                </a:rPr>
                <a:t>/Hz]</a:t>
              </a:r>
            </a:p>
          </p:txBody>
        </p:sp>
        <p:sp>
          <p:nvSpPr>
            <p:cNvPr id="4" name="Rechteck 3"/>
            <p:cNvSpPr/>
            <p:nvPr/>
          </p:nvSpPr>
          <p:spPr>
            <a:xfrm>
              <a:off x="3935392" y="5654233"/>
              <a:ext cx="254643" cy="150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860" name="Text Box 12"/>
            <p:cNvSpPr txBox="1">
              <a:spLocks noChangeArrowheads="1"/>
            </p:cNvSpPr>
            <p:nvPr/>
          </p:nvSpPr>
          <p:spPr bwMode="auto">
            <a:xfrm>
              <a:off x="3750507" y="5564605"/>
              <a:ext cx="6533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  <a:cs typeface="Times New Roman" pitchFamily="18" charset="0"/>
                </a:rPr>
                <a:t>0.01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012105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BPMs and magnetic Corrector Hardware</a:t>
            </a:r>
          </a:p>
        </p:txBody>
      </p:sp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125413" y="1190128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188913" y="838338"/>
            <a:ext cx="9144000" cy="69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Orbit feedback: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Synchrotron light source  spatial stability of light beam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i="1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Example: </a:t>
            </a: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SLS-Synchrotron at </a:t>
            </a:r>
            <a:r>
              <a:rPr lang="en-US" altLang="de-DE" sz="2000" dirty="0" err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Villigen</a:t>
            </a: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, Switzerland</a:t>
            </a: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6807" name="Text Box 6"/>
          <p:cNvSpPr txBox="1">
            <a:spLocks noChangeArrowheads="1"/>
          </p:cNvSpPr>
          <p:nvPr/>
        </p:nvSpPr>
        <p:spPr bwMode="auto">
          <a:xfrm>
            <a:off x="-106390" y="2795532"/>
            <a:ext cx="5976664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b="1" dirty="0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</a:rPr>
              <a:t>   F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eedback loop: </a:t>
            </a:r>
          </a:p>
          <a:p>
            <a:pPr marL="0" indent="22860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Times New Roman" pitchFamily="18" charset="0"/>
              </a:rPr>
              <a:t>1.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Position from all BPMs </a:t>
            </a:r>
          </a:p>
          <a:p>
            <a:pPr indent="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Times New Roman" pitchFamily="18" charset="0"/>
              </a:rPr>
              <a:t>2.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Calculation of corrector setting via </a:t>
            </a:r>
          </a:p>
          <a:p>
            <a:pPr indent="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    Orbit Response Matrix</a:t>
            </a:r>
          </a:p>
          <a:p>
            <a:pPr indent="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Times New Roman" pitchFamily="18" charset="0"/>
              </a:rPr>
              <a:t>3.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 Change of magnet setting</a:t>
            </a:r>
          </a:p>
          <a:p>
            <a:pPr indent="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Times New Roman" pitchFamily="18" charset="0"/>
              </a:rPr>
              <a:t>1.’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New positon measurement  …..</a:t>
            </a:r>
          </a:p>
          <a:p>
            <a:pPr indent="0" algn="l" eaLnBrk="1" hangingPunct="1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regulation time down to 10 </a:t>
            </a:r>
            <a:r>
              <a:rPr lang="en-US" altLang="de-DE" dirty="0" err="1">
                <a:latin typeface="Calibri" panose="020F0502020204030204" pitchFamily="34" charset="0"/>
                <a:cs typeface="Times New Roman" pitchFamily="18" charset="0"/>
              </a:rPr>
              <a:t>ms</a:t>
            </a:r>
            <a:endParaRPr lang="en-US" altLang="de-DE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6809" name="Text Box 27"/>
          <p:cNvSpPr txBox="1">
            <a:spLocks noChangeArrowheads="1"/>
          </p:cNvSpPr>
          <p:nvPr/>
        </p:nvSpPr>
        <p:spPr bwMode="auto">
          <a:xfrm>
            <a:off x="7230076" y="1674389"/>
            <a:ext cx="17145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sz="1400" dirty="0">
                <a:latin typeface="Calibri" panose="020F0502020204030204" pitchFamily="34" charset="0"/>
                <a:cs typeface="Times New Roman" pitchFamily="18" charset="0"/>
              </a:rPr>
              <a:t>From M. </a:t>
            </a:r>
            <a:r>
              <a:rPr lang="en-US" altLang="de-DE" sz="1400" dirty="0" err="1">
                <a:latin typeface="Calibri" panose="020F0502020204030204" pitchFamily="34" charset="0"/>
                <a:cs typeface="Times New Roman" pitchFamily="18" charset="0"/>
              </a:rPr>
              <a:t>Böge</a:t>
            </a:r>
            <a:r>
              <a:rPr lang="en-US" altLang="de-DE" sz="1400" dirty="0">
                <a:latin typeface="Calibri" panose="020F0502020204030204" pitchFamily="34" charset="0"/>
                <a:cs typeface="Times New Roman" pitchFamily="18" charset="0"/>
              </a:rPr>
              <a:t>, PSI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2273653" y="1230608"/>
            <a:ext cx="7245312" cy="2752212"/>
            <a:chOff x="1320817" y="1670857"/>
            <a:chExt cx="7643796" cy="2984108"/>
          </a:xfrm>
        </p:grpSpPr>
        <p:sp>
          <p:nvSpPr>
            <p:cNvPr id="76806" name="Text Box 5"/>
            <p:cNvSpPr txBox="1">
              <a:spLocks noChangeArrowheads="1"/>
            </p:cNvSpPr>
            <p:nvPr/>
          </p:nvSpPr>
          <p:spPr bwMode="auto">
            <a:xfrm>
              <a:off x="6516688" y="2138363"/>
              <a:ext cx="2447925" cy="40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endParaRPr lang="de-DE" altLang="de-DE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pic>
          <p:nvPicPr>
            <p:cNvPr id="76808" name="Picture 26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54000" contrast="7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56"/>
            <a:stretch/>
          </p:blipFill>
          <p:spPr bwMode="auto">
            <a:xfrm>
              <a:off x="3563816" y="1670857"/>
              <a:ext cx="4771292" cy="2984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6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54000" contrast="7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94"/>
            <a:stretch/>
          </p:blipFill>
          <p:spPr bwMode="auto">
            <a:xfrm>
              <a:off x="1320817" y="1818054"/>
              <a:ext cx="2266445" cy="2252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10"/>
              <p:cNvSpPr txBox="1">
                <a:spLocks noChangeArrowheads="1"/>
              </p:cNvSpPr>
              <p:nvPr/>
            </p:nvSpPr>
            <p:spPr bwMode="auto">
              <a:xfrm>
                <a:off x="109336" y="5124622"/>
                <a:ext cx="6468083" cy="723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587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286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buFont typeface="Wingdings" pitchFamily="2" charset="2"/>
                  <a:buNone/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Uncorrected orbit: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typ.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de-DE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𝑟𝑚𝑠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 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≈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de-DE" alt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mm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endParaRPr lang="de-DE" altLang="de-DE" b="0" dirty="0">
                  <a:latin typeface="Calibri" panose="020F0502020204030204" pitchFamily="34" charset="0"/>
                  <a:ea typeface="Cambria Math" panose="02040503050406030204" pitchFamily="18" charset="0"/>
                  <a:cs typeface="Times New Roman" pitchFamily="18" charset="0"/>
                </a:endParaRPr>
              </a:p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Corrected orbit:      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typ.</a:t>
                </a:r>
                <a:r>
                  <a:rPr lang="en-US" altLang="de-DE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de-DE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de-DE" altLang="de-DE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altLang="de-DE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𝑟𝑚𝑠</m:t>
                        </m:r>
                        <m:r>
                          <a:rPr lang="de-DE" altLang="de-DE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 </m:t>
                        </m:r>
                      </m:sub>
                    </m:sSub>
                    <m:r>
                      <a:rPr lang="en-US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≈</m:t>
                    </m:r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1 </m:t>
                    </m:r>
                    <m:r>
                      <a:rPr lang="de-DE" alt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de-DE" altLang="de-DE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m</m:t>
                    </m:r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up to 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  <a:sym typeface="Symbol"/>
                  </a:rPr>
                  <a:t>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 100 Hz bandwidth! </a:t>
                </a:r>
              </a:p>
            </p:txBody>
          </p:sp>
        </mc:Choice>
        <mc:Fallback xmlns="">
          <p:sp>
            <p:nvSpPr>
              <p:cNvPr id="25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36" y="5124622"/>
                <a:ext cx="6468083" cy="723275"/>
              </a:xfrm>
              <a:prstGeom prst="rect">
                <a:avLst/>
              </a:prstGeom>
              <a:blipFill>
                <a:blip r:embed="rId4"/>
                <a:stretch>
                  <a:fillRect l="-848" t="-5085" r="-471" b="-1355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uppieren 25"/>
          <p:cNvGrpSpPr/>
          <p:nvPr/>
        </p:nvGrpSpPr>
        <p:grpSpPr>
          <a:xfrm>
            <a:off x="3837721" y="3798213"/>
            <a:ext cx="5315867" cy="1688995"/>
            <a:chOff x="2068327" y="4745084"/>
            <a:chExt cx="5315867" cy="1688995"/>
          </a:xfrm>
        </p:grpSpPr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3690327" y="4939607"/>
              <a:ext cx="2644775" cy="338554"/>
            </a:xfrm>
            <a:prstGeom prst="rect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Position from all BPMs</a:t>
              </a:r>
              <a:endParaRPr lang="en-US" altLang="de-DE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3307677" y="5528949"/>
              <a:ext cx="3410073" cy="338554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Calculation of corrector strength</a:t>
              </a:r>
              <a:endParaRPr lang="en-US" alt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3906226" y="6095525"/>
              <a:ext cx="2212975" cy="338554"/>
            </a:xfrm>
            <a:prstGeom prst="rect">
              <a:avLst/>
            </a:prstGeom>
            <a:noFill/>
            <a:ln w="25400" algn="ctr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Setting of correctors</a:t>
              </a:r>
              <a:endParaRPr lang="en-US" altLang="de-DE" sz="16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Gerade Verbindung mit Pfeil 31"/>
            <p:cNvCxnSpPr/>
            <p:nvPr/>
          </p:nvCxnSpPr>
          <p:spPr bwMode="auto">
            <a:xfrm flipH="1">
              <a:off x="5043120" y="5278161"/>
              <a:ext cx="1" cy="25078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 Verbindung mit Pfeil 34"/>
            <p:cNvCxnSpPr/>
            <p:nvPr/>
          </p:nvCxnSpPr>
          <p:spPr bwMode="auto">
            <a:xfrm flipH="1">
              <a:off x="5038356" y="5843954"/>
              <a:ext cx="1" cy="25078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5"/>
            <p:cNvCxnSpPr>
              <a:stCxn id="31" idx="3"/>
            </p:cNvCxnSpPr>
            <p:nvPr/>
          </p:nvCxnSpPr>
          <p:spPr bwMode="auto">
            <a:xfrm>
              <a:off x="6119201" y="6264802"/>
              <a:ext cx="1136835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20"/>
            <p:cNvCxnSpPr/>
            <p:nvPr/>
          </p:nvCxnSpPr>
          <p:spPr bwMode="auto">
            <a:xfrm flipV="1">
              <a:off x="7256036" y="5089266"/>
              <a:ext cx="0" cy="1183372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23"/>
            <p:cNvCxnSpPr/>
            <p:nvPr/>
          </p:nvCxnSpPr>
          <p:spPr bwMode="auto">
            <a:xfrm>
              <a:off x="6330094" y="5108886"/>
              <a:ext cx="925942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stealth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Text Box 6"/>
            <p:cNvSpPr txBox="1">
              <a:spLocks noChangeArrowheads="1"/>
            </p:cNvSpPr>
            <p:nvPr/>
          </p:nvSpPr>
          <p:spPr bwMode="auto">
            <a:xfrm>
              <a:off x="6277707" y="4745084"/>
              <a:ext cx="1106487" cy="33855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feedback</a:t>
              </a:r>
              <a:endParaRPr lang="en-US" altLang="de-DE" sz="16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2068327" y="4939607"/>
              <a:ext cx="1462088" cy="338554"/>
            </a:xfrm>
            <a:prstGeom prst="rect">
              <a:avLst/>
            </a:prstGeom>
            <a:noFill/>
            <a:ln w="31750" algn="ctr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Acc. optics</a:t>
              </a:r>
              <a:endParaRPr lang="en-US" altLang="de-DE" sz="16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Gerade Verbindung mit Pfeil 40"/>
            <p:cNvCxnSpPr>
              <a:endCxn id="30" idx="1"/>
            </p:cNvCxnSpPr>
            <p:nvPr/>
          </p:nvCxnSpPr>
          <p:spPr bwMode="auto">
            <a:xfrm>
              <a:off x="2799371" y="5698226"/>
              <a:ext cx="50830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36"/>
            <p:cNvCxnSpPr/>
            <p:nvPr/>
          </p:nvCxnSpPr>
          <p:spPr bwMode="auto">
            <a:xfrm flipH="1" flipV="1">
              <a:off x="2796440" y="5261285"/>
              <a:ext cx="2931" cy="43694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ext Box 6">
            <a:extLst>
              <a:ext uri="{FF2B5EF4-FFF2-40B4-BE49-F238E27FC236}">
                <a16:creationId xmlns:a16="http://schemas.microsoft.com/office/drawing/2014/main" id="{AD16593F-A5F6-C47E-1E21-1A48514AD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443" y="5769829"/>
            <a:ext cx="89141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Rule of thumb: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4 BPMs per tune value (t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 determine the ‘sine-like’ 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oscillation)</a:t>
            </a:r>
          </a:p>
        </p:txBody>
      </p:sp>
    </p:spTree>
    <p:extLst>
      <p:ext uri="{BB962C8B-B14F-4D97-AF65-F5344CB8AC3E}">
        <p14:creationId xmlns:p14="http://schemas.microsoft.com/office/powerpoint/2010/main" val="2431315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/>
          <p:cNvSpPr>
            <a:spLocks noGrp="1"/>
          </p:cNvSpPr>
          <p:nvPr>
            <p:ph type="sldNum" sz="quarter" idx="10"/>
          </p:nvPr>
        </p:nvSpPr>
        <p:spPr bwMode="auto">
          <a:xfrm>
            <a:off x="3754438" y="65373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1166B8C-DBD6-4C5F-B68C-538C6B6EFA6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1E609792-AB92-4CDB-82A7-4EB70639F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Mathematical Treatment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4">
                <a:extLst>
                  <a:ext uri="{FF2B5EF4-FFF2-40B4-BE49-F238E27FC236}">
                    <a16:creationId xmlns:a16="http://schemas.microsoft.com/office/drawing/2014/main" id="{E0FB0E01-F769-4914-B7E1-A9383983E5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261" y="785984"/>
                <a:ext cx="6797310" cy="3394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Linear beam optics lead to Orbit Response Matrix ORM: </a:t>
                </a:r>
              </a:p>
              <a:p>
                <a:pPr algn="l">
                  <a:spcBef>
                    <a:spcPts val="700"/>
                  </a:spcBef>
                  <a:spcAft>
                    <a:spcPts val="0"/>
                  </a:spcAft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Kick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𝜽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of single </a:t>
                </a:r>
                <a:r>
                  <a:rPr lang="en-US" altLang="de-DE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steerer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𝒋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transferres to an offset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𝒙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at 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BPM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𝒊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:</a:t>
                </a:r>
              </a:p>
              <a:p>
                <a:pPr algn="l">
                  <a:spcBef>
                    <a:spcPts val="1200"/>
                  </a:spcBef>
                  <a:buFont typeface="Wingdings" pitchFamily="2" charset="2"/>
                  <a:buNone/>
                </a:pPr>
                <a:r>
                  <a:rPr lang="en-US" altLang="de-DE" b="1" dirty="0">
                    <a:solidFill>
                      <a:srgbClr val="0000FF"/>
                    </a:solidFill>
                    <a:cs typeface="Calibri" panose="020F0502020204030204" pitchFamily="34" charset="0"/>
                    <a:sym typeface="Symbol" pitchFamily="18" charset="2"/>
                  </a:rPr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𝒙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𝒊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</m:t>
                    </m:r>
                    <m:box>
                      <m:box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2</m:t>
                            </m:r>
                            <m:func>
                              <m:func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  <m:t>𝜋</m:t>
                                </m:r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  <m:t>𝑄</m:t>
                                </m:r>
                              </m:e>
                            </m:func>
                          </m:den>
                        </m:f>
                      </m:e>
                    </m:box>
                    <m:func>
                      <m:func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altLang="de-DE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</m:ctrlPr>
                          </m:d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𝜋</m:t>
                            </m:r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𝑄</m:t>
                            </m:r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  <a:sym typeface="Symbol" pitchFamily="18" charset="2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  <a:sym typeface="Symbol" pitchFamily="18" charset="2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∗</m:t>
                        </m:r>
                        <m:sSub>
                          <m:sSubPr>
                            <m:ctrlPr>
                              <a:rPr lang="de-DE" alt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𝜽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𝒋</m:t>
                            </m:r>
                          </m:sub>
                        </m:sSub>
                      </m:e>
                    </m:func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≡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𝑹</m:t>
                        </m:r>
                      </m:e>
                      <m:sub>
                        <m:r>
                          <a:rPr lang="de-DE" alt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𝒊𝒋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∗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𝜽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𝒋</m:t>
                        </m:r>
                      </m:sub>
                    </m:sSub>
                  </m:oMath>
                </a14:m>
                <a:endParaRPr lang="en-US" altLang="de-DE" sz="1400" b="1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spcBef>
                    <a:spcPts val="1200"/>
                  </a:spcBef>
                  <a:buFont typeface="Wingdings" pitchFamily="2" charset="2"/>
                  <a:buNone/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(</a:t>
                </a:r>
                <a14:m>
                  <m:oMath xmlns:m="http://schemas.openxmlformats.org/officeDocument/2006/math">
                    <m:r>
                      <a:rPr lang="de-DE" altLang="de-DE" sz="1600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𝑄</m:t>
                    </m:r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transverse tune,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alt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de-DE" altLang="de-DE" sz="16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𝜇</m:t>
                            </m:r>
                          </m:e>
                          <m:sub>
                            <m:r>
                              <a:rPr lang="de-DE" altLang="de-DE" sz="16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𝑖</m:t>
                            </m:r>
                          </m:sub>
                        </m:sSub>
                        <m:r>
                          <a:rPr lang="de-DE" altLang="de-DE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−</m:t>
                        </m:r>
                        <m:sSub>
                          <m:sSubPr>
                            <m:ctrlP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de-DE" altLang="de-DE" sz="16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𝜇</m:t>
                            </m:r>
                          </m:e>
                          <m:sub>
                            <m:r>
                              <a:rPr lang="de-DE" altLang="de-DE" sz="16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  <a:sym typeface="Symbol" pitchFamily="18" charset="2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phase advance,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alt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𝛽</m:t>
                        </m:r>
                      </m:e>
                      <m:sub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𝑖</m:t>
                        </m:r>
                      </m:sub>
                    </m:sSub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, </m:t>
                    </m:r>
                    <m:sSub>
                      <m:sSub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𝛽</m:t>
                        </m:r>
                      </m:e>
                      <m:sub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: beta functions )</a:t>
                </a:r>
              </a:p>
              <a:p>
                <a:pPr algn="l">
                  <a:spcBef>
                    <a:spcPts val="6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For all </a:t>
                </a:r>
                <a:r>
                  <a:rPr lang="en-US" altLang="de-DE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steerers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𝒋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=1…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𝑀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and all 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BPM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𝒊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=1…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𝑁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the </a:t>
                </a:r>
              </a:p>
              <a:p>
                <a:pPr algn="l">
                  <a:spcBef>
                    <a:spcPts val="600"/>
                  </a:spcBef>
                  <a:buFont typeface="Wingdings" pitchFamily="2" charset="2"/>
                  <a:buNone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O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rbit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esponse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M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atrix </a:t>
                </a:r>
                <a14:m>
                  <m:oMath xmlns:m="http://schemas.openxmlformats.org/officeDocument/2006/math">
                    <m:r>
                      <a:rPr lang="de-DE" altLang="de-DE" b="1" i="0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𝐑</m:t>
                    </m:r>
                    <m: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is defined as: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de-DE" sz="2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accPr>
                      <m:e>
                        <m:r>
                          <a:rPr lang="de-DE" altLang="de-DE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𝑥</m:t>
                        </m:r>
                      </m:e>
                    </m:acc>
                    <m:r>
                      <a:rPr lang="de-DE" altLang="de-DE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</m:t>
                    </m:r>
                    <m:r>
                      <a:rPr lang="de-DE" altLang="de-DE" sz="2400" b="1" i="0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𝐑</m:t>
                    </m:r>
                    <m:r>
                      <a:rPr lang="de-DE" altLang="de-DE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 </m:t>
                    </m:r>
                    <m:r>
                      <a:rPr lang="de-DE" alt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∗</m:t>
                    </m:r>
                    <m:acc>
                      <m:accPr>
                        <m:chr m:val="⃗"/>
                        <m:ctrlPr>
                          <a:rPr lang="de-DE" altLang="de-DE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accPr>
                      <m:e>
                        <m:r>
                          <a:rPr lang="de-DE" altLang="de-DE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𝜃</m:t>
                        </m:r>
                      </m:e>
                    </m:acc>
                  </m:oMath>
                </a14:m>
                <a:endParaRPr lang="en-US" altLang="de-DE" sz="2400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spcBef>
                    <a:spcPts val="6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The matrix elements must be measured beforehand by </a:t>
                </a:r>
              </a:p>
              <a:p>
                <a:pPr algn="l">
                  <a:spcBef>
                    <a:spcPts val="6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changing each </a:t>
                </a:r>
                <a:r>
                  <a:rPr lang="en-US" altLang="de-DE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steerer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and observing the position at each 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BPM</a:t>
                </a:r>
              </a:p>
            </p:txBody>
          </p:sp>
        </mc:Choice>
        <mc:Fallback xmlns="">
          <p:sp>
            <p:nvSpPr>
              <p:cNvPr id="10" name="Text Box 4">
                <a:extLst>
                  <a:ext uri="{FF2B5EF4-FFF2-40B4-BE49-F238E27FC236}">
                    <a16:creationId xmlns:a16="http://schemas.microsoft.com/office/drawing/2014/main" id="{E0FB0E01-F769-4914-B7E1-A9383983E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261" y="785984"/>
                <a:ext cx="6797310" cy="3394263"/>
              </a:xfrm>
              <a:prstGeom prst="rect">
                <a:avLst/>
              </a:prstGeom>
              <a:blipFill>
                <a:blip r:embed="rId3"/>
                <a:stretch>
                  <a:fillRect l="-807" t="-3052" b="-7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4">
                <a:extLst>
                  <a:ext uri="{FF2B5EF4-FFF2-40B4-BE49-F238E27FC236}">
                    <a16:creationId xmlns:a16="http://schemas.microsoft.com/office/drawing/2014/main" id="{86BB93B9-29F4-4013-906A-A2D46B0CED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260" y="4364290"/>
                <a:ext cx="6088937" cy="2188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Closed orbit feedback: </a:t>
                </a:r>
              </a:p>
              <a:p>
                <a:pPr marL="342900" indent="-342900" algn="l">
                  <a:spcBef>
                    <a:spcPts val="400"/>
                  </a:spcBef>
                  <a:buFont typeface="Wingdings" pitchFamily="2" charset="2"/>
                  <a:buAutoNum type="arabicPeriod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Measurement of the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𝒙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at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all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BPM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s, </a:t>
                </a:r>
              </a:p>
              <a:p>
                <a:pPr marL="342900" indent="-342900" algn="l">
                  <a:spcBef>
                    <a:spcPts val="400"/>
                  </a:spcBef>
                  <a:buFont typeface="Wingdings" pitchFamily="2" charset="2"/>
                  <a:buAutoNum type="arabicPeriod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Determine offset to respect to set value </a:t>
                </a:r>
              </a:p>
              <a:p>
                <a:pPr marL="342900" indent="-342900" algn="l">
                  <a:spcBef>
                    <a:spcPts val="400"/>
                  </a:spcBef>
                  <a:buFont typeface="Wingdings" pitchFamily="2" charset="2"/>
                  <a:buAutoNum type="arabicPeriod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Calculation of new </a:t>
                </a:r>
                <a:r>
                  <a:rPr lang="en-US" altLang="de-DE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steerer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kick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de-DE" alt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𝜽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for correction </a:t>
                </a:r>
              </a:p>
              <a:p>
                <a:pPr algn="l">
                  <a:spcBef>
                    <a:spcPts val="400"/>
                  </a:spcBef>
                </a:pPr>
                <a14:m>
                  <m:oMath xmlns:m="http://schemas.openxmlformats.org/officeDocument/2006/math"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⇒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determination of pseudo-inverse ORM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de-DE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accPr>
                      <m:e>
                        <m:r>
                          <a:rPr lang="en-US" altLang="de-DE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𝜽</m:t>
                        </m:r>
                      </m:e>
                    </m:acc>
                    <m:r>
                      <a:rPr lang="de-DE" altLang="de-DE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= </m:t>
                    </m:r>
                    <m:sSup>
                      <m:sSupPr>
                        <m:ctrlPr>
                          <a:rPr lang="de-DE" altLang="de-DE" sz="2400" b="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de-DE" altLang="de-DE" sz="2400" b="1" i="0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𝐑</m:t>
                        </m:r>
                      </m:e>
                      <m:sup>
                        <m:r>
                          <a:rPr lang="de-DE" altLang="de-DE" sz="2400" b="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−1</m:t>
                        </m:r>
                      </m:sup>
                    </m:sSup>
                    <m:r>
                      <a:rPr lang="de-DE" alt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∗</m:t>
                    </m:r>
                    <m:acc>
                      <m:accPr>
                        <m:chr m:val="⃗"/>
                        <m:ctrlPr>
                          <a:rPr lang="de-DE" altLang="de-DE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accPr>
                      <m:e>
                        <m:r>
                          <a:rPr lang="de-DE" altLang="de-DE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𝒙</m:t>
                        </m:r>
                      </m:e>
                    </m:acc>
                  </m:oMath>
                </a14:m>
                <a:endParaRPr lang="en-US" altLang="de-DE" sz="2400" b="1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US" altLang="de-DE" sz="24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frequently used method: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S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ingular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V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alue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D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ecomposition</a:t>
                </a:r>
              </a:p>
            </p:txBody>
          </p:sp>
        </mc:Choice>
        <mc:Fallback xmlns="">
          <p:sp>
            <p:nvSpPr>
              <p:cNvPr id="11" name="Text Box 4">
                <a:extLst>
                  <a:ext uri="{FF2B5EF4-FFF2-40B4-BE49-F238E27FC236}">
                    <a16:creationId xmlns:a16="http://schemas.microsoft.com/office/drawing/2014/main" id="{86BB93B9-29F4-4013-906A-A2D46B0C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260" y="4364290"/>
                <a:ext cx="6088937" cy="2188997"/>
              </a:xfrm>
              <a:prstGeom prst="rect">
                <a:avLst/>
              </a:prstGeom>
              <a:blipFill>
                <a:blip r:embed="rId4"/>
                <a:stretch>
                  <a:fillRect l="-901" t="-4735" b="-25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F3C0BEE5-E44B-4812-B943-7AF0A8765F3D}"/>
              </a:ext>
            </a:extLst>
          </p:cNvPr>
          <p:cNvGrpSpPr/>
          <p:nvPr/>
        </p:nvGrpSpPr>
        <p:grpSpPr>
          <a:xfrm>
            <a:off x="5931012" y="1367880"/>
            <a:ext cx="3064473" cy="2376264"/>
            <a:chOff x="6079527" y="1492480"/>
            <a:chExt cx="3064473" cy="2376264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24D3BCDF-A43A-4B9F-AAB2-F9E4F7EE0DD5}"/>
                </a:ext>
              </a:extLst>
            </p:cNvPr>
            <p:cNvGrpSpPr/>
            <p:nvPr/>
          </p:nvGrpSpPr>
          <p:grpSpPr>
            <a:xfrm>
              <a:off x="6539048" y="2161148"/>
              <a:ext cx="216024" cy="1295400"/>
              <a:chOff x="7020272" y="2133600"/>
              <a:chExt cx="216024" cy="1295400"/>
            </a:xfrm>
          </p:grpSpPr>
          <p:sp>
            <p:nvSpPr>
              <p:cNvPr id="2" name="Rechteck 1">
                <a:extLst>
                  <a:ext uri="{FF2B5EF4-FFF2-40B4-BE49-F238E27FC236}">
                    <a16:creationId xmlns:a16="http://schemas.microsoft.com/office/drawing/2014/main" id="{DC0D507C-9D83-428E-8FC8-AFA72E88DB3D}"/>
                  </a:ext>
                </a:extLst>
              </p:cNvPr>
              <p:cNvSpPr/>
              <p:nvPr/>
            </p:nvSpPr>
            <p:spPr>
              <a:xfrm>
                <a:off x="7020272" y="2133600"/>
                <a:ext cx="216024" cy="1295400"/>
              </a:xfrm>
              <a:prstGeom prst="rect">
                <a:avLst/>
              </a:prstGeom>
              <a:solidFill>
                <a:srgbClr val="0000FF">
                  <a:alpha val="13000"/>
                </a:srgbClr>
              </a:solidFill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" name="Gerader Verbinder 3">
                <a:extLst>
                  <a:ext uri="{FF2B5EF4-FFF2-40B4-BE49-F238E27FC236}">
                    <a16:creationId xmlns:a16="http://schemas.microsoft.com/office/drawing/2014/main" id="{8B6F6ACB-0EE8-44CB-9F92-95A8347ABDC3}"/>
                  </a:ext>
                </a:extLst>
              </p:cNvPr>
              <p:cNvCxnSpPr/>
              <p:nvPr/>
            </p:nvCxnSpPr>
            <p:spPr>
              <a:xfrm>
                <a:off x="7020272" y="2312988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9F59876A-7BCD-451E-B508-C9DC800ED3C3}"/>
                  </a:ext>
                </a:extLst>
              </p:cNvPr>
              <p:cNvCxnSpPr/>
              <p:nvPr/>
            </p:nvCxnSpPr>
            <p:spPr>
              <a:xfrm>
                <a:off x="7020272" y="2564904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38CEF728-BC74-4073-8245-8590FA134309}"/>
                  </a:ext>
                </a:extLst>
              </p:cNvPr>
              <p:cNvCxnSpPr/>
              <p:nvPr/>
            </p:nvCxnSpPr>
            <p:spPr>
              <a:xfrm>
                <a:off x="7020272" y="2996952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BAB1937D-101B-4188-9F06-F1189CBF2D9A}"/>
                  </a:ext>
                </a:extLst>
              </p:cNvPr>
              <p:cNvCxnSpPr/>
              <p:nvPr/>
            </p:nvCxnSpPr>
            <p:spPr>
              <a:xfrm>
                <a:off x="7020272" y="2772023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82E47ECA-7EE0-4E79-AFCD-DC624EE7BDFD}"/>
                  </a:ext>
                </a:extLst>
              </p:cNvPr>
              <p:cNvCxnSpPr/>
              <p:nvPr/>
            </p:nvCxnSpPr>
            <p:spPr>
              <a:xfrm>
                <a:off x="7020272" y="3212976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FAA2A201-AF64-40CD-B49E-4B1F94875478}"/>
                </a:ext>
              </a:extLst>
            </p:cNvPr>
            <p:cNvGrpSpPr/>
            <p:nvPr/>
          </p:nvGrpSpPr>
          <p:grpSpPr>
            <a:xfrm>
              <a:off x="8817997" y="2133599"/>
              <a:ext cx="218499" cy="1735145"/>
              <a:chOff x="8639051" y="2133599"/>
              <a:chExt cx="218499" cy="1735145"/>
            </a:xfrm>
          </p:grpSpPr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DC3505F3-5EDD-4EF0-825C-5FFE9CCCAF02}"/>
                  </a:ext>
                </a:extLst>
              </p:cNvPr>
              <p:cNvSpPr/>
              <p:nvPr/>
            </p:nvSpPr>
            <p:spPr>
              <a:xfrm>
                <a:off x="8639051" y="2133599"/>
                <a:ext cx="218499" cy="1735145"/>
              </a:xfrm>
              <a:prstGeom prst="rect">
                <a:avLst/>
              </a:prstGeom>
              <a:solidFill>
                <a:srgbClr val="008000">
                  <a:alpha val="11000"/>
                </a:srgbClr>
              </a:solidFill>
              <a:ln w="38100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Gerader Verbinder 25">
                <a:extLst>
                  <a:ext uri="{FF2B5EF4-FFF2-40B4-BE49-F238E27FC236}">
                    <a16:creationId xmlns:a16="http://schemas.microsoft.com/office/drawing/2014/main" id="{F00374D9-16A9-4CB1-B81D-988BFFF1D650}"/>
                  </a:ext>
                </a:extLst>
              </p:cNvPr>
              <p:cNvCxnSpPr/>
              <p:nvPr/>
            </p:nvCxnSpPr>
            <p:spPr>
              <a:xfrm>
                <a:off x="8641526" y="2312988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>
                <a:extLst>
                  <a:ext uri="{FF2B5EF4-FFF2-40B4-BE49-F238E27FC236}">
                    <a16:creationId xmlns:a16="http://schemas.microsoft.com/office/drawing/2014/main" id="{83C20490-ED89-47A5-AFA3-14E473285F59}"/>
                  </a:ext>
                </a:extLst>
              </p:cNvPr>
              <p:cNvCxnSpPr/>
              <p:nvPr/>
            </p:nvCxnSpPr>
            <p:spPr>
              <a:xfrm>
                <a:off x="8641526" y="2564904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AF4B9402-666E-4B06-B47A-100A935BB1E6}"/>
                  </a:ext>
                </a:extLst>
              </p:cNvPr>
              <p:cNvCxnSpPr/>
              <p:nvPr/>
            </p:nvCxnSpPr>
            <p:spPr>
              <a:xfrm>
                <a:off x="8641526" y="2996952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60119D12-3621-49D4-AC92-7BD26E5AA7EF}"/>
                  </a:ext>
                </a:extLst>
              </p:cNvPr>
              <p:cNvCxnSpPr/>
              <p:nvPr/>
            </p:nvCxnSpPr>
            <p:spPr>
              <a:xfrm>
                <a:off x="8641526" y="2772023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>
                <a:extLst>
                  <a:ext uri="{FF2B5EF4-FFF2-40B4-BE49-F238E27FC236}">
                    <a16:creationId xmlns:a16="http://schemas.microsoft.com/office/drawing/2014/main" id="{59DCA038-D9DC-4D5A-89AB-B0D71B196D6D}"/>
                  </a:ext>
                </a:extLst>
              </p:cNvPr>
              <p:cNvCxnSpPr/>
              <p:nvPr/>
            </p:nvCxnSpPr>
            <p:spPr>
              <a:xfrm>
                <a:off x="8641526" y="3212976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C33536C9-39D1-475E-A87B-A2A752382812}"/>
                  </a:ext>
                </a:extLst>
              </p:cNvPr>
              <p:cNvCxnSpPr/>
              <p:nvPr/>
            </p:nvCxnSpPr>
            <p:spPr>
              <a:xfrm>
                <a:off x="8639051" y="3429000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4D7CD44D-200E-4D6C-A851-0237B238EE36}"/>
                  </a:ext>
                </a:extLst>
              </p:cNvPr>
              <p:cNvCxnSpPr/>
              <p:nvPr/>
            </p:nvCxnSpPr>
            <p:spPr>
              <a:xfrm>
                <a:off x="8639051" y="3652720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194DB319-EBDC-4D75-9EF1-5FACE6477A6B}"/>
                    </a:ext>
                  </a:extLst>
                </p:cNvPr>
                <p:cNvSpPr txBox="1"/>
                <p:nvPr/>
              </p:nvSpPr>
              <p:spPr>
                <a:xfrm>
                  <a:off x="6818414" y="2651649"/>
                  <a:ext cx="230832" cy="276999"/>
                </a:xfrm>
                <a:prstGeom prst="rect">
                  <a:avLst/>
                </a:prstGeom>
              </p:spPr>
              <p:txBody>
                <a:bodyPr vert="horz" wrap="none" lIns="0" tIns="0" rIns="0" bIns="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194DB319-EBDC-4D75-9EF1-5FACE6477A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8414" y="2651649"/>
                  <a:ext cx="23083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7895" r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1F1EE0FA-85F9-4F11-BF2C-ACD6C4C04958}"/>
                </a:ext>
              </a:extLst>
            </p:cNvPr>
            <p:cNvSpPr/>
            <p:nvPr/>
          </p:nvSpPr>
          <p:spPr>
            <a:xfrm>
              <a:off x="7112588" y="2133599"/>
              <a:ext cx="1446164" cy="1295401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 Box 4">
                  <a:extLst>
                    <a:ext uri="{FF2B5EF4-FFF2-40B4-BE49-F238E27FC236}">
                      <a16:creationId xmlns:a16="http://schemas.microsoft.com/office/drawing/2014/main" id="{C5194C9E-A573-4791-88B5-FAF1520C24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08870" y="2580104"/>
                  <a:ext cx="1558153" cy="3665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lnSpc>
                      <a:spcPct val="70000"/>
                    </a:lnSpc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ORM matrix</a:t>
                  </a:r>
                  <a:r>
                    <a:rPr lang="en-US" altLang="de-DE" sz="1600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altLang="de-DE" sz="2400" b="1" i="0" smtClean="0">
                          <a:latin typeface="Cambria Math" panose="02040503050406030204" pitchFamily="18" charset="0"/>
                          <a:cs typeface="Calibri" panose="020F0502020204030204" pitchFamily="34" charset="0"/>
                          <a:sym typeface="Symbol" pitchFamily="18" charset="2"/>
                        </a:rPr>
                        <m:t>𝐑</m:t>
                      </m:r>
                    </m:oMath>
                  </a14:m>
                  <a:endParaRPr lang="en-US" altLang="de-DE" sz="24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37" name="Text Box 4">
                  <a:extLst>
                    <a:ext uri="{FF2B5EF4-FFF2-40B4-BE49-F238E27FC236}">
                      <a16:creationId xmlns:a16="http://schemas.microsoft.com/office/drawing/2014/main" id="{C5194C9E-A573-4791-88B5-FAF1520C24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08870" y="2580104"/>
                  <a:ext cx="1558153" cy="366511"/>
                </a:xfrm>
                <a:prstGeom prst="rect">
                  <a:avLst/>
                </a:prstGeom>
                <a:blipFill>
                  <a:blip r:embed="rId6"/>
                  <a:stretch>
                    <a:fillRect l="-2353" t="-6667" b="-1500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 Box 4">
                  <a:extLst>
                    <a:ext uri="{FF2B5EF4-FFF2-40B4-BE49-F238E27FC236}">
                      <a16:creationId xmlns:a16="http://schemas.microsoft.com/office/drawing/2014/main" id="{C1400295-09B4-4A74-8F19-B3DD6877FE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79527" y="1609413"/>
                  <a:ext cx="1029344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position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</m:ctrlPr>
                        </m:accPr>
                        <m:e>
                          <m:r>
                            <a:rPr lang="de-DE" altLang="de-DE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𝒙</m:t>
                          </m:r>
                        </m:e>
                      </m:acc>
                    </m:oMath>
                  </a14:m>
                  <a:endPara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at </a:t>
                  </a:r>
                  <a:r>
                    <a:rPr lang="en-US" altLang="de-DE" sz="16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BPM</a:t>
                  </a:r>
                  <a:endParaRPr lang="en-US" altLang="de-DE" sz="24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38" name="Text Box 4">
                  <a:extLst>
                    <a:ext uri="{FF2B5EF4-FFF2-40B4-BE49-F238E27FC236}">
                      <a16:creationId xmlns:a16="http://schemas.microsoft.com/office/drawing/2014/main" id="{C1400295-09B4-4A74-8F19-B3DD6877FE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79527" y="1609413"/>
                  <a:ext cx="1029344" cy="584775"/>
                </a:xfrm>
                <a:prstGeom prst="rect">
                  <a:avLst/>
                </a:prstGeom>
                <a:blipFill>
                  <a:blip r:embed="rId7"/>
                  <a:stretch>
                    <a:fillRect l="-2959" t="-3158" b="-13684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4">
                  <a:extLst>
                    <a:ext uri="{FF2B5EF4-FFF2-40B4-BE49-F238E27FC236}">
                      <a16:creationId xmlns:a16="http://schemas.microsoft.com/office/drawing/2014/main" id="{86ACF0D4-A65A-40F0-A6EC-77A6AD8EEF3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149319" y="1492480"/>
                  <a:ext cx="994681" cy="6184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angle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</m:ctrlPr>
                        </m:accPr>
                        <m:e>
                          <m:r>
                            <a:rPr lang="en-US" altLang="de-DE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𝜽</m:t>
                          </m:r>
                        </m:e>
                      </m:acc>
                    </m:oMath>
                  </a14:m>
                  <a:endPara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at </a:t>
                  </a:r>
                  <a:r>
                    <a:rPr lang="en-US" altLang="de-DE" sz="1600" b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steerer</a:t>
                  </a:r>
                  <a:endParaRPr lang="en-US" altLang="de-DE" sz="24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39" name="Text Box 4">
                  <a:extLst>
                    <a:ext uri="{FF2B5EF4-FFF2-40B4-BE49-F238E27FC236}">
                      <a16:creationId xmlns:a16="http://schemas.microsoft.com/office/drawing/2014/main" id="{86ACF0D4-A65A-40F0-A6EC-77A6AD8EEF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49319" y="1492480"/>
                  <a:ext cx="994681" cy="618439"/>
                </a:xfrm>
                <a:prstGeom prst="rect">
                  <a:avLst/>
                </a:prstGeom>
                <a:blipFill>
                  <a:blip r:embed="rId8"/>
                  <a:stretch>
                    <a:fillRect l="-3049" r="-3049" b="-1176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id="{9EA95042-AFED-4FF0-9207-78C88902BC55}"/>
                    </a:ext>
                  </a:extLst>
                </p:cNvPr>
                <p:cNvSpPr txBox="1"/>
                <p:nvPr/>
              </p:nvSpPr>
              <p:spPr>
                <a:xfrm>
                  <a:off x="8527352" y="2605332"/>
                  <a:ext cx="230833" cy="369332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id="{9EA95042-AFED-4FF0-9207-78C88902B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7352" y="2605332"/>
                  <a:ext cx="230833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878A5D44-3B2E-4CBF-8D4A-4DEBD0AD9A56}"/>
              </a:ext>
            </a:extLst>
          </p:cNvPr>
          <p:cNvGrpSpPr/>
          <p:nvPr/>
        </p:nvGrpSpPr>
        <p:grpSpPr>
          <a:xfrm>
            <a:off x="5993783" y="3988800"/>
            <a:ext cx="3132922" cy="2344492"/>
            <a:chOff x="5664725" y="3996652"/>
            <a:chExt cx="3132922" cy="2344492"/>
          </a:xfrm>
        </p:grpSpPr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43BB7152-B0D5-4983-9505-BBFEA00A39E7}"/>
                </a:ext>
              </a:extLst>
            </p:cNvPr>
            <p:cNvGrpSpPr/>
            <p:nvPr/>
          </p:nvGrpSpPr>
          <p:grpSpPr>
            <a:xfrm>
              <a:off x="8193477" y="4621288"/>
              <a:ext cx="216024" cy="1295400"/>
              <a:chOff x="7020272" y="2133600"/>
              <a:chExt cx="216024" cy="1295400"/>
            </a:xfrm>
          </p:grpSpPr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F559FF9D-38A4-4CDB-9E83-D4672799C255}"/>
                  </a:ext>
                </a:extLst>
              </p:cNvPr>
              <p:cNvSpPr/>
              <p:nvPr/>
            </p:nvSpPr>
            <p:spPr>
              <a:xfrm>
                <a:off x="7020272" y="2133600"/>
                <a:ext cx="216024" cy="1295400"/>
              </a:xfrm>
              <a:prstGeom prst="rect">
                <a:avLst/>
              </a:prstGeom>
              <a:solidFill>
                <a:srgbClr val="0000FF">
                  <a:alpha val="13000"/>
                </a:srgbClr>
              </a:solidFill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0" name="Gerader Verbinder 59">
                <a:extLst>
                  <a:ext uri="{FF2B5EF4-FFF2-40B4-BE49-F238E27FC236}">
                    <a16:creationId xmlns:a16="http://schemas.microsoft.com/office/drawing/2014/main" id="{A2EA6D2D-C4CF-46D4-B538-9BEFA043F75D}"/>
                  </a:ext>
                </a:extLst>
              </p:cNvPr>
              <p:cNvCxnSpPr/>
              <p:nvPr/>
            </p:nvCxnSpPr>
            <p:spPr>
              <a:xfrm>
                <a:off x="7020272" y="2312988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E51CBB11-3BDC-4547-99B4-50D6DCBDFF38}"/>
                  </a:ext>
                </a:extLst>
              </p:cNvPr>
              <p:cNvCxnSpPr/>
              <p:nvPr/>
            </p:nvCxnSpPr>
            <p:spPr>
              <a:xfrm>
                <a:off x="7020272" y="2564904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4A58B9F3-7019-4295-8621-CC1CB9822D96}"/>
                  </a:ext>
                </a:extLst>
              </p:cNvPr>
              <p:cNvCxnSpPr/>
              <p:nvPr/>
            </p:nvCxnSpPr>
            <p:spPr>
              <a:xfrm>
                <a:off x="7020272" y="2996952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87F224C2-493F-46C7-8345-E8EFC79B1B91}"/>
                  </a:ext>
                </a:extLst>
              </p:cNvPr>
              <p:cNvCxnSpPr/>
              <p:nvPr/>
            </p:nvCxnSpPr>
            <p:spPr>
              <a:xfrm>
                <a:off x="7020272" y="2772023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4E7CD804-4A46-40F1-9DF6-04526C61DECA}"/>
                  </a:ext>
                </a:extLst>
              </p:cNvPr>
              <p:cNvCxnSpPr/>
              <p:nvPr/>
            </p:nvCxnSpPr>
            <p:spPr>
              <a:xfrm>
                <a:off x="7020272" y="3212976"/>
                <a:ext cx="216024" cy="0"/>
              </a:xfrm>
              <a:prstGeom prst="line">
                <a:avLst/>
              </a:prstGeom>
              <a:ln w="1587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B67BD19D-814A-45B8-9BB5-FD9D4AC93DF3}"/>
                </a:ext>
              </a:extLst>
            </p:cNvPr>
            <p:cNvGrpSpPr/>
            <p:nvPr/>
          </p:nvGrpSpPr>
          <p:grpSpPr>
            <a:xfrm>
              <a:off x="6110446" y="4605999"/>
              <a:ext cx="218499" cy="1735145"/>
              <a:chOff x="8639051" y="2133599"/>
              <a:chExt cx="218499" cy="1735145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C7DC4A4E-C04E-48B1-8475-67A827D1324C}"/>
                  </a:ext>
                </a:extLst>
              </p:cNvPr>
              <p:cNvSpPr/>
              <p:nvPr/>
            </p:nvSpPr>
            <p:spPr>
              <a:xfrm>
                <a:off x="8639051" y="2133599"/>
                <a:ext cx="218499" cy="1735145"/>
              </a:xfrm>
              <a:prstGeom prst="rect">
                <a:avLst/>
              </a:prstGeom>
              <a:solidFill>
                <a:srgbClr val="008000">
                  <a:alpha val="11000"/>
                </a:srgbClr>
              </a:solidFill>
              <a:ln w="38100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2" name="Gerader Verbinder 51">
                <a:extLst>
                  <a:ext uri="{FF2B5EF4-FFF2-40B4-BE49-F238E27FC236}">
                    <a16:creationId xmlns:a16="http://schemas.microsoft.com/office/drawing/2014/main" id="{A221E9C7-6F77-4685-BA8F-B63217A131EF}"/>
                  </a:ext>
                </a:extLst>
              </p:cNvPr>
              <p:cNvCxnSpPr/>
              <p:nvPr/>
            </p:nvCxnSpPr>
            <p:spPr>
              <a:xfrm>
                <a:off x="8641526" y="2312988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r Verbinder 52">
                <a:extLst>
                  <a:ext uri="{FF2B5EF4-FFF2-40B4-BE49-F238E27FC236}">
                    <a16:creationId xmlns:a16="http://schemas.microsoft.com/office/drawing/2014/main" id="{EDA08805-284F-4127-9998-1354F61ACD7E}"/>
                  </a:ext>
                </a:extLst>
              </p:cNvPr>
              <p:cNvCxnSpPr/>
              <p:nvPr/>
            </p:nvCxnSpPr>
            <p:spPr>
              <a:xfrm>
                <a:off x="8641526" y="2564904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r Verbinder 53">
                <a:extLst>
                  <a:ext uri="{FF2B5EF4-FFF2-40B4-BE49-F238E27FC236}">
                    <a16:creationId xmlns:a16="http://schemas.microsoft.com/office/drawing/2014/main" id="{2CFBEBB4-BA1B-459F-953A-90FB90D435F9}"/>
                  </a:ext>
                </a:extLst>
              </p:cNvPr>
              <p:cNvCxnSpPr/>
              <p:nvPr/>
            </p:nvCxnSpPr>
            <p:spPr>
              <a:xfrm>
                <a:off x="8641526" y="2996952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r Verbinder 54">
                <a:extLst>
                  <a:ext uri="{FF2B5EF4-FFF2-40B4-BE49-F238E27FC236}">
                    <a16:creationId xmlns:a16="http://schemas.microsoft.com/office/drawing/2014/main" id="{2F8A2BCF-7C3C-473D-B122-F4C33E8A0C50}"/>
                  </a:ext>
                </a:extLst>
              </p:cNvPr>
              <p:cNvCxnSpPr/>
              <p:nvPr/>
            </p:nvCxnSpPr>
            <p:spPr>
              <a:xfrm>
                <a:off x="8641526" y="2772023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0FF057E5-7FD6-4C94-9279-8DE480BB9FA9}"/>
                  </a:ext>
                </a:extLst>
              </p:cNvPr>
              <p:cNvCxnSpPr/>
              <p:nvPr/>
            </p:nvCxnSpPr>
            <p:spPr>
              <a:xfrm>
                <a:off x="8641526" y="3212976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9804AF1D-36AB-4357-85A6-2E589D8C4299}"/>
                  </a:ext>
                </a:extLst>
              </p:cNvPr>
              <p:cNvCxnSpPr/>
              <p:nvPr/>
            </p:nvCxnSpPr>
            <p:spPr>
              <a:xfrm>
                <a:off x="8639051" y="3429000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303B1EF0-DBD9-47C2-B0A3-3D2BC1EE7CB9}"/>
                  </a:ext>
                </a:extLst>
              </p:cNvPr>
              <p:cNvCxnSpPr/>
              <p:nvPr/>
            </p:nvCxnSpPr>
            <p:spPr>
              <a:xfrm>
                <a:off x="8639051" y="3652720"/>
                <a:ext cx="216024" cy="0"/>
              </a:xfrm>
              <a:prstGeom prst="line">
                <a:avLst/>
              </a:prstGeom>
              <a:ln w="15875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feld 44">
                  <a:extLst>
                    <a:ext uri="{FF2B5EF4-FFF2-40B4-BE49-F238E27FC236}">
                      <a16:creationId xmlns:a16="http://schemas.microsoft.com/office/drawing/2014/main" id="{5E763B25-1C57-46DC-9A70-821ED7370987}"/>
                    </a:ext>
                  </a:extLst>
                </p:cNvPr>
                <p:cNvSpPr txBox="1"/>
                <p:nvPr/>
              </p:nvSpPr>
              <p:spPr>
                <a:xfrm>
                  <a:off x="6383319" y="5313489"/>
                  <a:ext cx="230832" cy="276999"/>
                </a:xfrm>
                <a:prstGeom prst="rect">
                  <a:avLst/>
                </a:prstGeom>
              </p:spPr>
              <p:txBody>
                <a:bodyPr vert="horz" wrap="none" lIns="0" tIns="0" rIns="0" bIns="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5" name="Textfeld 44">
                  <a:extLst>
                    <a:ext uri="{FF2B5EF4-FFF2-40B4-BE49-F238E27FC236}">
                      <a16:creationId xmlns:a16="http://schemas.microsoft.com/office/drawing/2014/main" id="{5E763B25-1C57-46DC-9A70-821ED7370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3319" y="5313489"/>
                  <a:ext cx="23083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7895" r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9BB86B0A-2ED7-41C8-838D-FD2BF0541B47}"/>
                </a:ext>
              </a:extLst>
            </p:cNvPr>
            <p:cNvSpPr/>
            <p:nvPr/>
          </p:nvSpPr>
          <p:spPr>
            <a:xfrm>
              <a:off x="6659406" y="4593221"/>
              <a:ext cx="1259064" cy="1746840"/>
            </a:xfrm>
            <a:prstGeom prst="rect">
              <a:avLst/>
            </a:prstGeom>
            <a:solidFill>
              <a:srgbClr val="9900CC">
                <a:alpha val="11000"/>
              </a:srgbClr>
            </a:solidFill>
            <a:ln w="38100">
              <a:solidFill>
                <a:srgbClr val="9900C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 Box 4">
                  <a:extLst>
                    <a:ext uri="{FF2B5EF4-FFF2-40B4-BE49-F238E27FC236}">
                      <a16:creationId xmlns:a16="http://schemas.microsoft.com/office/drawing/2014/main" id="{3AEBEF97-CE8F-4B54-AB76-1340142755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98809" y="4842371"/>
                  <a:ext cx="1865669" cy="7303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lnSpc>
                      <a:spcPct val="70000"/>
                    </a:lnSpc>
                    <a:buFont typeface="Wingdings" pitchFamily="2" charset="2"/>
                    <a:buNone/>
                  </a:pPr>
                  <a:r>
                    <a:rPr lang="en-US" altLang="de-DE" sz="1500" b="1" dirty="0">
                      <a:solidFill>
                        <a:srgbClr val="99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pseudo-inverse</a:t>
                  </a:r>
                  <a:r>
                    <a:rPr lang="en-US" altLang="de-DE" sz="1600" dirty="0">
                      <a:solidFill>
                        <a:srgbClr val="99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 </a:t>
                  </a:r>
                </a:p>
                <a:p>
                  <a:pPr algn="l">
                    <a:lnSpc>
                      <a:spcPct val="70000"/>
                    </a:lnSpc>
                    <a:buFont typeface="Wingdings" pitchFamily="2" charset="2"/>
                    <a:buNone/>
                  </a:pPr>
                  <a:r>
                    <a:rPr lang="en-US" altLang="de-DE" sz="1600" b="1" dirty="0">
                      <a:solidFill>
                        <a:srgbClr val="99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ORM</a:t>
                  </a:r>
                  <a:r>
                    <a:rPr lang="en-US" altLang="de-DE" sz="1600" dirty="0">
                      <a:solidFill>
                        <a:srgbClr val="9900CC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de-DE" altLang="de-DE" sz="2400" b="1" i="1" smtClean="0">
                              <a:solidFill>
                                <a:srgbClr val="9900CC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de-DE" altLang="de-DE" sz="2400" b="1" i="0" smtClean="0">
                              <a:solidFill>
                                <a:srgbClr val="9900CC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𝐑</m:t>
                          </m:r>
                        </m:e>
                        <m:sup>
                          <m:r>
                            <a:rPr lang="de-DE" altLang="de-DE" sz="2400" b="1" i="1" smtClean="0">
                              <a:solidFill>
                                <a:srgbClr val="9900CC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−</m:t>
                          </m:r>
                          <m:r>
                            <a:rPr lang="de-DE" altLang="de-DE" sz="2400" b="1" i="1" smtClean="0">
                              <a:solidFill>
                                <a:srgbClr val="9900CC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𝟏</m:t>
                          </m:r>
                        </m:sup>
                      </m:sSup>
                    </m:oMath>
                  </a14:m>
                  <a:endParaRPr lang="en-US" altLang="de-DE" sz="2400" b="1" dirty="0">
                    <a:solidFill>
                      <a:srgbClr val="9900CC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47" name="Text Box 4">
                  <a:extLst>
                    <a:ext uri="{FF2B5EF4-FFF2-40B4-BE49-F238E27FC236}">
                      <a16:creationId xmlns:a16="http://schemas.microsoft.com/office/drawing/2014/main" id="{3AEBEF97-CE8F-4B54-AB76-1340142755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98809" y="4842371"/>
                  <a:ext cx="1865669" cy="730393"/>
                </a:xfrm>
                <a:prstGeom prst="rect">
                  <a:avLst/>
                </a:prstGeom>
                <a:blipFill>
                  <a:blip r:embed="rId11"/>
                  <a:stretch>
                    <a:fillRect l="-1629" t="-8333" b="-666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 Box 4">
                  <a:extLst>
                    <a:ext uri="{FF2B5EF4-FFF2-40B4-BE49-F238E27FC236}">
                      <a16:creationId xmlns:a16="http://schemas.microsoft.com/office/drawing/2014/main" id="{B6CB49B1-4D5F-4164-8D46-DCDF279A51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68303" y="4016428"/>
                  <a:ext cx="1029344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position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</m:ctrlPr>
                        </m:accPr>
                        <m:e>
                          <m:r>
                            <a:rPr lang="de-DE" altLang="de-DE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𝒙</m:t>
                          </m:r>
                        </m:e>
                      </m:acc>
                    </m:oMath>
                  </a14:m>
                  <a:endPara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at </a:t>
                  </a:r>
                  <a:r>
                    <a:rPr lang="en-US" altLang="de-DE" sz="16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BPM</a:t>
                  </a:r>
                  <a:endParaRPr lang="en-US" altLang="de-DE" sz="24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48" name="Text Box 4">
                  <a:extLst>
                    <a:ext uri="{FF2B5EF4-FFF2-40B4-BE49-F238E27FC236}">
                      <a16:creationId xmlns:a16="http://schemas.microsoft.com/office/drawing/2014/main" id="{B6CB49B1-4D5F-4164-8D46-DCDF279A51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68303" y="4016428"/>
                  <a:ext cx="1029344" cy="584775"/>
                </a:xfrm>
                <a:prstGeom prst="rect">
                  <a:avLst/>
                </a:prstGeom>
                <a:blipFill>
                  <a:blip r:embed="rId12"/>
                  <a:stretch>
                    <a:fillRect l="-2367" t="-3125" b="-1250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 Box 4">
                  <a:extLst>
                    <a:ext uri="{FF2B5EF4-FFF2-40B4-BE49-F238E27FC236}">
                      <a16:creationId xmlns:a16="http://schemas.microsoft.com/office/drawing/2014/main" id="{9C5690F5-8E70-49AA-AF3C-D7D0E4842C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64725" y="3996652"/>
                  <a:ext cx="994681" cy="6184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angle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</m:ctrlPr>
                        </m:accPr>
                        <m:e>
                          <m:r>
                            <a:rPr lang="en-US" altLang="de-DE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itchFamily="18" charset="2"/>
                            </a:rPr>
                            <m:t>𝜽</m:t>
                          </m:r>
                        </m:e>
                      </m:acc>
                    </m:oMath>
                  </a14:m>
                  <a:endPara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  <a:p>
                  <a:pPr>
                    <a:spcBef>
                      <a:spcPts val="0"/>
                    </a:spcBef>
                    <a:buFont typeface="Wingdings" pitchFamily="2" charset="2"/>
                    <a:buNone/>
                  </a:pPr>
                  <a:r>
                    <a:rPr lang="en-US" altLang="de-DE" sz="1600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at </a:t>
                  </a:r>
                  <a:r>
                    <a:rPr lang="en-US" altLang="de-DE" sz="1600" b="1" dirty="0">
                      <a:solidFill>
                        <a:srgbClr val="008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  <a:sym typeface="Symbol" pitchFamily="18" charset="2"/>
                    </a:rPr>
                    <a:t>steerer</a:t>
                  </a:r>
                  <a:endParaRPr lang="en-US" altLang="de-DE" sz="24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49" name="Text Box 4">
                  <a:extLst>
                    <a:ext uri="{FF2B5EF4-FFF2-40B4-BE49-F238E27FC236}">
                      <a16:creationId xmlns:a16="http://schemas.microsoft.com/office/drawing/2014/main" id="{9C5690F5-8E70-49AA-AF3C-D7D0E4842C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64725" y="3996652"/>
                  <a:ext cx="994681" cy="618439"/>
                </a:xfrm>
                <a:prstGeom prst="rect">
                  <a:avLst/>
                </a:prstGeom>
                <a:blipFill>
                  <a:blip r:embed="rId13"/>
                  <a:stretch>
                    <a:fillRect l="-3067" r="-3681" b="-1176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feld 49">
                  <a:extLst>
                    <a:ext uri="{FF2B5EF4-FFF2-40B4-BE49-F238E27FC236}">
                      <a16:creationId xmlns:a16="http://schemas.microsoft.com/office/drawing/2014/main" id="{BF93CF89-FEF2-478E-ACDD-E42FFB2A2FBE}"/>
                    </a:ext>
                  </a:extLst>
                </p:cNvPr>
                <p:cNvSpPr txBox="1"/>
                <p:nvPr/>
              </p:nvSpPr>
              <p:spPr>
                <a:xfrm>
                  <a:off x="7908090" y="5240922"/>
                  <a:ext cx="230833" cy="369332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0" name="Textfeld 49">
                  <a:extLst>
                    <a:ext uri="{FF2B5EF4-FFF2-40B4-BE49-F238E27FC236}">
                      <a16:creationId xmlns:a16="http://schemas.microsoft.com/office/drawing/2014/main" id="{BF93CF89-FEF2-478E-ACDD-E42FFB2A2F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8090" y="5240922"/>
                  <a:ext cx="230833" cy="369332"/>
                </a:xfrm>
                <a:prstGeom prst="rect">
                  <a:avLst/>
                </a:prstGeom>
                <a:blipFill>
                  <a:blip r:embed="rId14"/>
                  <a:stretch>
                    <a:fillRect r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74872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Controller Principle</a:t>
            </a:r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231261" y="785984"/>
            <a:ext cx="6572987" cy="69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 feedback is modelled by Control Theory!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Visualization for a control loop: 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3D32F926-5CBE-4213-9FC0-21296504503D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1051176" y="2357203"/>
            <a:ext cx="1002291" cy="4831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22503BF7-A4E7-4649-812D-A07954D3D8DF}"/>
              </a:ext>
            </a:extLst>
          </p:cNvPr>
          <p:cNvSpPr/>
          <p:nvPr/>
        </p:nvSpPr>
        <p:spPr>
          <a:xfrm>
            <a:off x="2053467" y="2203077"/>
            <a:ext cx="288032" cy="317913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8C7E057-C285-4083-9E9A-980918903B64}"/>
              </a:ext>
            </a:extLst>
          </p:cNvPr>
          <p:cNvCxnSpPr>
            <a:cxnSpLocks/>
            <a:endCxn id="6" idx="4"/>
          </p:cNvCxnSpPr>
          <p:nvPr/>
        </p:nvCxnSpPr>
        <p:spPr>
          <a:xfrm flipV="1">
            <a:off x="2192861" y="2520990"/>
            <a:ext cx="4622" cy="79872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6AE39381-C434-4900-8DF8-75A69AEBDD64}"/>
              </a:ext>
            </a:extLst>
          </p:cNvPr>
          <p:cNvSpPr txBox="1"/>
          <p:nvPr/>
        </p:nvSpPr>
        <p:spPr>
          <a:xfrm>
            <a:off x="1799214" y="2023949"/>
            <a:ext cx="28803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b="1" dirty="0"/>
              <a:t>+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89478E-6492-493E-BCE3-FFDBB4A5B546}"/>
              </a:ext>
            </a:extLst>
          </p:cNvPr>
          <p:cNvSpPr txBox="1"/>
          <p:nvPr/>
        </p:nvSpPr>
        <p:spPr>
          <a:xfrm>
            <a:off x="1901631" y="2400172"/>
            <a:ext cx="28803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b="1" dirty="0"/>
              <a:t>-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BE960ED-55C0-4425-8A7F-DEDD8B00AAC2}"/>
              </a:ext>
            </a:extLst>
          </p:cNvPr>
          <p:cNvCxnSpPr>
            <a:cxnSpLocks/>
            <a:stCxn id="6" idx="6"/>
            <a:endCxn id="12" idx="1"/>
          </p:cNvCxnSpPr>
          <p:nvPr/>
        </p:nvCxnSpPr>
        <p:spPr>
          <a:xfrm flipV="1">
            <a:off x="2341499" y="2357159"/>
            <a:ext cx="868494" cy="48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62E2843-9484-4E61-913A-6A5A8102CB7B}"/>
              </a:ext>
            </a:extLst>
          </p:cNvPr>
          <p:cNvGrpSpPr/>
          <p:nvPr/>
        </p:nvGrpSpPr>
        <p:grpSpPr>
          <a:xfrm>
            <a:off x="3209993" y="2136711"/>
            <a:ext cx="1234577" cy="440896"/>
            <a:chOff x="3121397" y="2484048"/>
            <a:chExt cx="1234577" cy="440896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339AC84F-54A0-4E1A-B739-69793C988FF4}"/>
                </a:ext>
              </a:extLst>
            </p:cNvPr>
            <p:cNvSpPr/>
            <p:nvPr/>
          </p:nvSpPr>
          <p:spPr>
            <a:xfrm>
              <a:off x="3121397" y="2484048"/>
              <a:ext cx="1234577" cy="44089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A10D24EE-3FB9-4C96-A4B5-653959CB4EB8}"/>
                </a:ext>
              </a:extLst>
            </p:cNvPr>
            <p:cNvSpPr txBox="1"/>
            <p:nvPr/>
          </p:nvSpPr>
          <p:spPr>
            <a:xfrm>
              <a:off x="3141746" y="2533551"/>
              <a:ext cx="1214228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Controller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C8CAFA9-BC22-441F-A951-3CA158748E22}"/>
              </a:ext>
            </a:extLst>
          </p:cNvPr>
          <p:cNvGrpSpPr/>
          <p:nvPr/>
        </p:nvGrpSpPr>
        <p:grpSpPr>
          <a:xfrm>
            <a:off x="5380674" y="2144838"/>
            <a:ext cx="1234577" cy="440896"/>
            <a:chOff x="5004048" y="2461987"/>
            <a:chExt cx="1234577" cy="440896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DB1AF3D-EF5D-4573-A3AA-F7D477A4C759}"/>
                </a:ext>
              </a:extLst>
            </p:cNvPr>
            <p:cNvSpPr/>
            <p:nvPr/>
          </p:nvSpPr>
          <p:spPr>
            <a:xfrm>
              <a:off x="5004048" y="2461987"/>
              <a:ext cx="1234577" cy="44089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F779ADA4-07A3-471F-BA2E-E085B4ED8D84}"/>
                </a:ext>
              </a:extLst>
            </p:cNvPr>
            <p:cNvSpPr txBox="1"/>
            <p:nvPr/>
          </p:nvSpPr>
          <p:spPr>
            <a:xfrm>
              <a:off x="5033106" y="2497769"/>
              <a:ext cx="1205519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System</a:t>
              </a:r>
            </a:p>
          </p:txBody>
        </p:sp>
      </p:grp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7AF9DAD-0194-4B22-B5A4-E851E041C17C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4444570" y="2365286"/>
            <a:ext cx="936104" cy="559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8A4A0EFC-D665-4B9F-BD33-5764BAFDF2EC}"/>
              </a:ext>
            </a:extLst>
          </p:cNvPr>
          <p:cNvCxnSpPr>
            <a:cxnSpLocks/>
          </p:cNvCxnSpPr>
          <p:nvPr/>
        </p:nvCxnSpPr>
        <p:spPr>
          <a:xfrm>
            <a:off x="6631275" y="2379901"/>
            <a:ext cx="1341689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37050937-B38C-4196-B0D7-A6AB5EF410A1}"/>
              </a:ext>
            </a:extLst>
          </p:cNvPr>
          <p:cNvCxnSpPr>
            <a:cxnSpLocks/>
          </p:cNvCxnSpPr>
          <p:nvPr/>
        </p:nvCxnSpPr>
        <p:spPr>
          <a:xfrm>
            <a:off x="7302121" y="2397569"/>
            <a:ext cx="16839" cy="926527"/>
          </a:xfrm>
          <a:prstGeom prst="straightConnector1">
            <a:avLst/>
          </a:prstGeom>
          <a:ln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EF5EC9E-EE3E-44B0-952E-C01FDBA4C5AB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5446537" y="3324096"/>
            <a:ext cx="1872424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9901EDB7-252C-40A3-A16B-1006F34415D1}"/>
              </a:ext>
            </a:extLst>
          </p:cNvPr>
          <p:cNvGrpSpPr/>
          <p:nvPr/>
        </p:nvGrpSpPr>
        <p:grpSpPr>
          <a:xfrm>
            <a:off x="4211960" y="3103648"/>
            <a:ext cx="1234577" cy="440896"/>
            <a:chOff x="5004048" y="2461987"/>
            <a:chExt cx="1234577" cy="440896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5137646D-DB11-4F46-B3C8-99F8885557FE}"/>
                </a:ext>
              </a:extLst>
            </p:cNvPr>
            <p:cNvSpPr/>
            <p:nvPr/>
          </p:nvSpPr>
          <p:spPr>
            <a:xfrm>
              <a:off x="5004048" y="2461987"/>
              <a:ext cx="1234577" cy="44089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41C35C9D-0138-4821-AE03-FD79AEA71F75}"/>
                </a:ext>
              </a:extLst>
            </p:cNvPr>
            <p:cNvSpPr txBox="1"/>
            <p:nvPr/>
          </p:nvSpPr>
          <p:spPr>
            <a:xfrm>
              <a:off x="5033106" y="2497769"/>
              <a:ext cx="1205519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Sensor</a:t>
              </a:r>
            </a:p>
          </p:txBody>
        </p:sp>
      </p:grp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1DE21D7-1AE3-4262-B2B2-C18034C93FF7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2189663" y="3324096"/>
            <a:ext cx="2022297" cy="6133"/>
          </a:xfrm>
          <a:prstGeom prst="straightConnector1">
            <a:avLst/>
          </a:prstGeom>
          <a:ln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23CB202E-5205-4052-AFE5-9E5C2A630EBC}"/>
              </a:ext>
            </a:extLst>
          </p:cNvPr>
          <p:cNvSpPr txBox="1"/>
          <p:nvPr/>
        </p:nvSpPr>
        <p:spPr>
          <a:xfrm>
            <a:off x="148031" y="1872986"/>
            <a:ext cx="195260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orbit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F471F3C-39BA-4C7A-AFCC-6208DF5E9F20}"/>
              </a:ext>
            </a:extLst>
          </p:cNvPr>
          <p:cNvSpPr txBox="1"/>
          <p:nvPr/>
        </p:nvSpPr>
        <p:spPr>
          <a:xfrm>
            <a:off x="2051720" y="1844824"/>
            <a:ext cx="1372855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Deviation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647BA21E-2E6E-457C-B3EF-016B28F4DC23}"/>
              </a:ext>
            </a:extLst>
          </p:cNvPr>
          <p:cNvSpPr txBox="1"/>
          <p:nvPr/>
        </p:nvSpPr>
        <p:spPr>
          <a:xfrm>
            <a:off x="3923986" y="1796470"/>
            <a:ext cx="1952606" cy="5410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Corrector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settings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D4ABA48-5D3F-4E6B-8B1E-72C18D7AA834}"/>
              </a:ext>
            </a:extLst>
          </p:cNvPr>
          <p:cNvSpPr txBox="1"/>
          <p:nvPr/>
        </p:nvSpPr>
        <p:spPr>
          <a:xfrm>
            <a:off x="6369327" y="1838358"/>
            <a:ext cx="1952606" cy="5410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Corrected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closed orbit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8668076A-CBE5-4502-8BDA-F490365DD1EC}"/>
              </a:ext>
            </a:extLst>
          </p:cNvPr>
          <p:cNvSpPr txBox="1"/>
          <p:nvPr/>
        </p:nvSpPr>
        <p:spPr>
          <a:xfrm>
            <a:off x="2102709" y="2781836"/>
            <a:ext cx="1952606" cy="5410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Newly measured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closed orbit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67AAA15-D5EE-4A61-9D63-616A0519013C}"/>
              </a:ext>
            </a:extLst>
          </p:cNvPr>
          <p:cNvSpPr txBox="1"/>
          <p:nvPr/>
        </p:nvSpPr>
        <p:spPr>
          <a:xfrm>
            <a:off x="2890152" y="1628800"/>
            <a:ext cx="1952606" cy="5410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Orbit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950EAB4C-8806-4A52-9D57-814EE232CEA2}"/>
              </a:ext>
            </a:extLst>
          </p:cNvPr>
          <p:cNvSpPr txBox="1"/>
          <p:nvPr/>
        </p:nvSpPr>
        <p:spPr>
          <a:xfrm>
            <a:off x="5067666" y="1628800"/>
            <a:ext cx="1952606" cy="3194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A5CA3CD9-1E3A-4BB0-B69B-BBD5BFF87CA9}"/>
              </a:ext>
            </a:extLst>
          </p:cNvPr>
          <p:cNvSpPr txBox="1"/>
          <p:nvPr/>
        </p:nvSpPr>
        <p:spPr>
          <a:xfrm>
            <a:off x="3903245" y="2799935"/>
            <a:ext cx="1952606" cy="3194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BPM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A3A8FA8C-9B72-4696-8059-22577311D689}"/>
              </a:ext>
            </a:extLst>
          </p:cNvPr>
          <p:cNvSpPr txBox="1"/>
          <p:nvPr/>
        </p:nvSpPr>
        <p:spPr>
          <a:xfrm>
            <a:off x="7318960" y="2444926"/>
            <a:ext cx="1341689" cy="2816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System output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D381C627-FFF1-4255-97F4-B51B87FC03B9}"/>
              </a:ext>
            </a:extLst>
          </p:cNvPr>
          <p:cNvSpPr txBox="1"/>
          <p:nvPr/>
        </p:nvSpPr>
        <p:spPr>
          <a:xfrm>
            <a:off x="1793885" y="3395763"/>
            <a:ext cx="2434708" cy="2816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Measurement output</a:t>
            </a:r>
          </a:p>
        </p:txBody>
      </p:sp>
      <p:sp>
        <p:nvSpPr>
          <p:cNvPr id="55" name="Text Box 4">
            <a:extLst>
              <a:ext uri="{FF2B5EF4-FFF2-40B4-BE49-F238E27FC236}">
                <a16:creationId xmlns:a16="http://schemas.microsoft.com/office/drawing/2014/main" id="{638EA56B-F428-43BD-98A0-330242AB8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3927783"/>
            <a:ext cx="8901407" cy="164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Mathematical description for multi-input multi-output (MIMO) system: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Synchrotron optics: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Orbit Response Matrix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System reaction: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Model for power supplies, beam </a:t>
            </a: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dynamics, tune spread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etc.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marL="342900" indent="-34290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BPM: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Accuracy and noise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Using Laplace Transformation and frequency domain visualization </a:t>
            </a: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dynamic behavior 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9C8284F1-EB7A-446A-A718-FF5C06A3A866}"/>
              </a:ext>
            </a:extLst>
          </p:cNvPr>
          <p:cNvSpPr txBox="1"/>
          <p:nvPr/>
        </p:nvSpPr>
        <p:spPr>
          <a:xfrm>
            <a:off x="741179" y="2395675"/>
            <a:ext cx="1403648" cy="2816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Reference</a:t>
            </a:r>
          </a:p>
        </p:txBody>
      </p:sp>
      <p:sp>
        <p:nvSpPr>
          <p:cNvPr id="58" name="Arc 4">
            <a:extLst>
              <a:ext uri="{FF2B5EF4-FFF2-40B4-BE49-F238E27FC236}">
                <a16:creationId xmlns:a16="http://schemas.microsoft.com/office/drawing/2014/main" id="{BEB53F92-25F1-BEF4-D8E2-3A44084BDA0E}"/>
              </a:ext>
            </a:extLst>
          </p:cNvPr>
          <p:cNvSpPr/>
          <p:nvPr/>
        </p:nvSpPr>
        <p:spPr>
          <a:xfrm>
            <a:off x="3911664" y="2691130"/>
            <a:ext cx="1935767" cy="364858"/>
          </a:xfrm>
          <a:prstGeom prst="arc">
            <a:avLst>
              <a:gd name="adj1" fmla="val 16200000"/>
              <a:gd name="adj2" fmla="val 13864350"/>
            </a:avLst>
          </a:prstGeom>
          <a:ln w="2222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ACA3AF4-43DF-4966-88DC-2907C6656578}"/>
              </a:ext>
            </a:extLst>
          </p:cNvPr>
          <p:cNvSpPr txBox="1"/>
          <p:nvPr/>
        </p:nvSpPr>
        <p:spPr>
          <a:xfrm>
            <a:off x="2066575" y="2192756"/>
            <a:ext cx="246177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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2D9BA7F-5309-4416-9182-E07A662C100D}"/>
              </a:ext>
            </a:extLst>
          </p:cNvPr>
          <p:cNvSpPr txBox="1"/>
          <p:nvPr/>
        </p:nvSpPr>
        <p:spPr>
          <a:xfrm>
            <a:off x="2073968" y="2370880"/>
            <a:ext cx="1403648" cy="2816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Error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CC86094-DDBA-4E26-881F-B539D0973CA0}"/>
              </a:ext>
            </a:extLst>
          </p:cNvPr>
          <p:cNvSpPr txBox="1"/>
          <p:nvPr/>
        </p:nvSpPr>
        <p:spPr>
          <a:xfrm>
            <a:off x="4211611" y="2377294"/>
            <a:ext cx="1403648" cy="2816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1" name="Text Box 4">
            <a:extLst>
              <a:ext uri="{FF2B5EF4-FFF2-40B4-BE49-F238E27FC236}">
                <a16:creationId xmlns:a16="http://schemas.microsoft.com/office/drawing/2014/main" id="{9AA0A644-FEB6-4685-905D-892A06E98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838" y="6393763"/>
            <a:ext cx="4459658" cy="25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Courtesy  Guenther Rehm (BESSY), IBIC 2019 &amp; CAS 2026</a:t>
            </a:r>
          </a:p>
        </p:txBody>
      </p:sp>
    </p:spTree>
    <p:extLst>
      <p:ext uri="{BB962C8B-B14F-4D97-AF65-F5344CB8AC3E}">
        <p14:creationId xmlns:p14="http://schemas.microsoft.com/office/powerpoint/2010/main" val="1121220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Demands on Beam Diagnostics</a:t>
            </a: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146659" y="1745728"/>
            <a:ext cx="8997341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Non-invasive ( = ’non-intercepting’ or ‘non-destructive’) methods are preferred:</a:t>
            </a:r>
          </a:p>
          <a:p>
            <a:pPr algn="l">
              <a:spcBef>
                <a:spcPts val="4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The beam is not influenced </a:t>
            </a:r>
            <a:r>
              <a:rPr lang="en-US" dirty="0">
                <a:latin typeface="Calibri" panose="020F0502020204030204" pitchFamily="34" charset="0"/>
                <a:sym typeface="Symbol"/>
              </a:rPr>
              <a:t> </a:t>
            </a:r>
            <a:r>
              <a:rPr lang="en-US" b="1" i="1" dirty="0">
                <a:latin typeface="Calibri" panose="020F0502020204030204" pitchFamily="34" charset="0"/>
                <a:sym typeface="Symbol"/>
              </a:rPr>
              <a:t>at transfer line</a:t>
            </a:r>
            <a:r>
              <a:rPr lang="en-US" dirty="0">
                <a:latin typeface="Calibri" panose="020F0502020204030204" pitchFamily="34" charset="0"/>
                <a:sym typeface="Symbol"/>
              </a:rPr>
              <a:t>: the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</a:rPr>
              <a:t>same</a:t>
            </a:r>
            <a:r>
              <a:rPr lang="en-US" dirty="0">
                <a:latin typeface="Calibri" panose="020F0502020204030204" pitchFamily="34" charset="0"/>
              </a:rPr>
              <a:t> beam at several locations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			</a:t>
            </a:r>
            <a:r>
              <a:rPr lang="en-US" dirty="0">
                <a:latin typeface="Calibri" panose="020F0502020204030204" pitchFamily="34" charset="0"/>
                <a:sym typeface="Symbol"/>
              </a:rPr>
              <a:t>  </a:t>
            </a:r>
            <a:r>
              <a:rPr lang="en-US" b="1" i="1" dirty="0">
                <a:latin typeface="Calibri" panose="020F0502020204030204" pitchFamily="34" charset="0"/>
                <a:sym typeface="Symbol"/>
              </a:rPr>
              <a:t>at synchrotron</a:t>
            </a:r>
            <a:r>
              <a:rPr lang="en-US" dirty="0">
                <a:latin typeface="Calibri" panose="020F0502020204030204" pitchFamily="34" charset="0"/>
                <a:sym typeface="Symbol"/>
              </a:rPr>
              <a:t>: properties of the stored beam are monitored 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4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The instrument is not destroyed due to high beam power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7158" y="3175602"/>
            <a:ext cx="9026842" cy="103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Instruments could be different for: </a:t>
            </a:r>
            <a:endParaRPr lang="en-US" altLang="de-DE" sz="20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Transfer lines with single passage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 synchrotrons with multi-passages</a:t>
            </a:r>
          </a:p>
          <a:p>
            <a:pPr algn="l"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 Electrons are mostly relativistic  protons are at the beginning non-relativistic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5717" y="4865888"/>
            <a:ext cx="92291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Remark: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Most instrumentation is installed outside of </a:t>
            </a:r>
            <a:r>
              <a:rPr lang="en-US" altLang="de-DE" dirty="0" err="1">
                <a:latin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</a:rPr>
              <a:t>-cavities to prevent for signal disturbance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43BD7A9-0766-4D9E-AC1E-46767BC1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5" y="747904"/>
            <a:ext cx="932906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b="1" u="sng" dirty="0">
                <a:solidFill>
                  <a:srgbClr val="0000FF"/>
                </a:solidFill>
                <a:latin typeface="Calibri" panose="020F0502020204030204" pitchFamily="34" charset="0"/>
              </a:rPr>
              <a:t>Beam diagnostics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 the ’sensory organs’ for a real beam in a real environment.</a:t>
            </a:r>
          </a:p>
          <a:p>
            <a:pPr algn="l">
              <a:spcBef>
                <a:spcPts val="600"/>
              </a:spcBef>
            </a:pPr>
            <a:r>
              <a:rPr lang="en-US" sz="2000" b="1" u="sng" dirty="0">
                <a:solidFill>
                  <a:srgbClr val="0000FF"/>
                </a:solidFill>
                <a:latin typeface="Calibri" panose="020F0502020204030204" pitchFamily="34" charset="0"/>
              </a:rPr>
              <a:t>Beam control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 the active influence on beam parameters by a person or machine. </a:t>
            </a:r>
          </a:p>
        </p:txBody>
      </p:sp>
    </p:spTree>
    <p:extLst>
      <p:ext uri="{BB962C8B-B14F-4D97-AF65-F5344CB8AC3E}">
        <p14:creationId xmlns:p14="http://schemas.microsoft.com/office/powerpoint/2010/main" val="2503594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System Bandwidth </a:t>
            </a:r>
          </a:p>
        </p:txBody>
      </p:sp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167761" y="1137774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805" name="Text Box 4"/>
              <p:cNvSpPr txBox="1">
                <a:spLocks noChangeArrowheads="1"/>
              </p:cNvSpPr>
              <p:nvPr/>
            </p:nvSpPr>
            <p:spPr bwMode="auto">
              <a:xfrm>
                <a:off x="231261" y="785984"/>
                <a:ext cx="9144000" cy="2020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Reaction depends on bandwidth and latency: 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Performance measure by cross over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𝑓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and latency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itchFamily="18" charset="2"/>
                      </a:rPr>
                      <m:t>𝜏</m:t>
                    </m:r>
                  </m:oMath>
                </a14:m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:</a:t>
                </a:r>
              </a:p>
              <a:p>
                <a:pPr marL="285750" indent="-285750" algn="l">
                  <a:lnSpc>
                    <a:spcPct val="7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Beam </a:t>
                </a:r>
                <a:r>
                  <a:rPr lang="en-US" altLang="de-DE" b="1" i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damping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below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𝑓</m:t>
                        </m:r>
                      </m:e>
                      <m:sub>
                        <m:r>
                          <a:rPr lang="de-DE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by anti-phase correction of disturbance </a:t>
                </a:r>
              </a:p>
              <a:p>
                <a:pPr marL="285750" indent="-285750" algn="l">
                  <a:lnSpc>
                    <a:spcPct val="7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Beam </a:t>
                </a:r>
                <a:r>
                  <a:rPr lang="en-US" altLang="de-DE" b="1" i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excitation</a:t>
                </a: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above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𝑓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by in-phase excitation with respect to disturbance 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Large bandwidth required to enable fast damping 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None/>
                </a:pPr>
                <a:endParaRPr lang="en-US" altLang="de-DE" sz="2000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7680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261" y="785984"/>
                <a:ext cx="9144000" cy="2020553"/>
              </a:xfrm>
              <a:prstGeom prst="rect">
                <a:avLst/>
              </a:prstGeom>
              <a:blipFill>
                <a:blip r:embed="rId3"/>
                <a:stretch>
                  <a:fillRect l="-733" t="-57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4">
            <a:extLst>
              <a:ext uri="{FF2B5EF4-FFF2-40B4-BE49-F238E27FC236}">
                <a16:creationId xmlns:a16="http://schemas.microsoft.com/office/drawing/2014/main" id="{850818D6-DB1E-47BB-A062-A03EAD16C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838" y="6393763"/>
            <a:ext cx="4459658" cy="25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Courtesy  Guenther Rehm (BESSY), IBIC 2019 &amp; CAS 2026</a:t>
            </a:r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71DEC974-9671-4AAF-8507-1EC63C06546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316" y="2693566"/>
            <a:ext cx="4967591" cy="3106737"/>
          </a:xfrm>
          <a:prstGeom prst="rect">
            <a:avLst/>
          </a:prstGeom>
        </p:spPr>
      </p:pic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4B614EFD-CCAF-45D4-A5C3-9472B991B8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2819" b="9497"/>
          <a:stretch/>
        </p:blipFill>
        <p:spPr>
          <a:xfrm>
            <a:off x="167760" y="2759091"/>
            <a:ext cx="4671479" cy="2725331"/>
          </a:xfrm>
          <a:prstGeom prst="rect">
            <a:avLst/>
          </a:prstGeom>
        </p:spPr>
      </p:pic>
      <p:cxnSp>
        <p:nvCxnSpPr>
          <p:cNvPr id="16" name="Straight Arrow Connector 14">
            <a:extLst>
              <a:ext uri="{FF2B5EF4-FFF2-40B4-BE49-F238E27FC236}">
                <a16:creationId xmlns:a16="http://schemas.microsoft.com/office/drawing/2014/main" id="{23B27F54-20E9-46D9-817A-8FEE0CB33D6D}"/>
              </a:ext>
            </a:extLst>
          </p:cNvPr>
          <p:cNvCxnSpPr>
            <a:cxnSpLocks/>
          </p:cNvCxnSpPr>
          <p:nvPr/>
        </p:nvCxnSpPr>
        <p:spPr>
          <a:xfrm flipH="1">
            <a:off x="755493" y="4636772"/>
            <a:ext cx="603046" cy="0"/>
          </a:xfrm>
          <a:prstGeom prst="straightConnector1">
            <a:avLst/>
          </a:prstGeom>
          <a:ln>
            <a:solidFill>
              <a:srgbClr val="9900CC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ADD04FAC-150A-4C36-B92F-FBB718131323}"/>
                  </a:ext>
                </a:extLst>
              </p:cNvPr>
              <p:cNvSpPr txBox="1"/>
              <p:nvPr/>
            </p:nvSpPr>
            <p:spPr>
              <a:xfrm>
                <a:off x="1471518" y="3904453"/>
                <a:ext cx="1910074" cy="90794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crossover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𝑓</m:t>
                        </m:r>
                      </m:e>
                      <m:sub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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bandwidth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slower damping</a:t>
                </a: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ADD04FAC-150A-4C36-B92F-FBB718131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518" y="3904453"/>
                <a:ext cx="1910074" cy="9079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24">
            <a:extLst>
              <a:ext uri="{FF2B5EF4-FFF2-40B4-BE49-F238E27FC236}">
                <a16:creationId xmlns:a16="http://schemas.microsoft.com/office/drawing/2014/main" id="{0BA153A3-7095-43C3-9CD9-DED7024B2A34}"/>
              </a:ext>
            </a:extLst>
          </p:cNvPr>
          <p:cNvCxnSpPr>
            <a:cxnSpLocks/>
          </p:cNvCxnSpPr>
          <p:nvPr/>
        </p:nvCxnSpPr>
        <p:spPr>
          <a:xfrm flipV="1">
            <a:off x="1828609" y="3503047"/>
            <a:ext cx="0" cy="401406"/>
          </a:xfrm>
          <a:prstGeom prst="straightConnector1">
            <a:avLst/>
          </a:prstGeom>
          <a:ln>
            <a:solidFill>
              <a:srgbClr val="9900CC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9">
            <a:extLst>
              <a:ext uri="{FF2B5EF4-FFF2-40B4-BE49-F238E27FC236}">
                <a16:creationId xmlns:a16="http://schemas.microsoft.com/office/drawing/2014/main" id="{547BA2E4-2E14-46CA-BB87-A7B0EF2DC8BB}"/>
              </a:ext>
            </a:extLst>
          </p:cNvPr>
          <p:cNvCxnSpPr>
            <a:cxnSpLocks/>
          </p:cNvCxnSpPr>
          <p:nvPr/>
        </p:nvCxnSpPr>
        <p:spPr>
          <a:xfrm>
            <a:off x="4916499" y="3411920"/>
            <a:ext cx="382176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id="{053C74DC-660F-4306-AFF6-374D95C53E92}"/>
              </a:ext>
            </a:extLst>
          </p:cNvPr>
          <p:cNvCxnSpPr>
            <a:cxnSpLocks/>
          </p:cNvCxnSpPr>
          <p:nvPr/>
        </p:nvCxnSpPr>
        <p:spPr>
          <a:xfrm>
            <a:off x="399354" y="3396806"/>
            <a:ext cx="390172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3">
            <a:extLst>
              <a:ext uri="{FF2B5EF4-FFF2-40B4-BE49-F238E27FC236}">
                <a16:creationId xmlns:a16="http://schemas.microsoft.com/office/drawing/2014/main" id="{530A275F-9462-4E40-98EB-88BF654803DC}"/>
              </a:ext>
            </a:extLst>
          </p:cNvPr>
          <p:cNvCxnSpPr>
            <a:cxnSpLocks/>
          </p:cNvCxnSpPr>
          <p:nvPr/>
        </p:nvCxnSpPr>
        <p:spPr>
          <a:xfrm flipH="1">
            <a:off x="5120154" y="4558736"/>
            <a:ext cx="781908" cy="0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8">
            <a:extLst>
              <a:ext uri="{FF2B5EF4-FFF2-40B4-BE49-F238E27FC236}">
                <a16:creationId xmlns:a16="http://schemas.microsoft.com/office/drawing/2014/main" id="{1145D448-2F7C-4217-AD7F-4906D9CE644D}"/>
              </a:ext>
            </a:extLst>
          </p:cNvPr>
          <p:cNvCxnSpPr>
            <a:cxnSpLocks/>
          </p:cNvCxnSpPr>
          <p:nvPr/>
        </p:nvCxnSpPr>
        <p:spPr>
          <a:xfrm flipV="1">
            <a:off x="6342483" y="3550624"/>
            <a:ext cx="0" cy="626107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Oval 22">
            <a:extLst>
              <a:ext uri="{FF2B5EF4-FFF2-40B4-BE49-F238E27FC236}">
                <a16:creationId xmlns:a16="http://schemas.microsoft.com/office/drawing/2014/main" id="{BCC3D51E-EAE5-408B-ACAA-D3BFBEFD4962}"/>
              </a:ext>
            </a:extLst>
          </p:cNvPr>
          <p:cNvSpPr/>
          <p:nvPr/>
        </p:nvSpPr>
        <p:spPr>
          <a:xfrm flipH="1">
            <a:off x="7918809" y="3376325"/>
            <a:ext cx="104552" cy="116649"/>
          </a:xfrm>
          <a:prstGeom prst="ellipse">
            <a:avLst/>
          </a:prstGeom>
          <a:noFill/>
          <a:ln w="28575">
            <a:solidFill>
              <a:srgbClr val="00B0F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id="{2D9521A0-4624-4122-BFB5-A382D36ECC30}"/>
              </a:ext>
            </a:extLst>
          </p:cNvPr>
          <p:cNvSpPr/>
          <p:nvPr/>
        </p:nvSpPr>
        <p:spPr>
          <a:xfrm flipH="1">
            <a:off x="6921352" y="3374416"/>
            <a:ext cx="111319" cy="120468"/>
          </a:xfrm>
          <a:prstGeom prst="ellipse">
            <a:avLst/>
          </a:prstGeom>
          <a:noFill/>
          <a:ln w="28575">
            <a:solidFill>
              <a:srgbClr val="FFC0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5">
            <a:extLst>
              <a:ext uri="{FF2B5EF4-FFF2-40B4-BE49-F238E27FC236}">
                <a16:creationId xmlns:a16="http://schemas.microsoft.com/office/drawing/2014/main" id="{FF8307ED-54BF-468A-9B1D-DCAA1C3BC09F}"/>
              </a:ext>
            </a:extLst>
          </p:cNvPr>
          <p:cNvSpPr/>
          <p:nvPr/>
        </p:nvSpPr>
        <p:spPr>
          <a:xfrm flipH="1">
            <a:off x="7238423" y="3374416"/>
            <a:ext cx="111321" cy="120468"/>
          </a:xfrm>
          <a:prstGeom prst="ellipse">
            <a:avLst/>
          </a:prstGeom>
          <a:noFill/>
          <a:ln w="28575">
            <a:solidFill>
              <a:srgbClr val="FF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6">
            <a:extLst>
              <a:ext uri="{FF2B5EF4-FFF2-40B4-BE49-F238E27FC236}">
                <a16:creationId xmlns:a16="http://schemas.microsoft.com/office/drawing/2014/main" id="{89B5BBDF-FEE2-4619-917C-807A6C98D90E}"/>
              </a:ext>
            </a:extLst>
          </p:cNvPr>
          <p:cNvSpPr/>
          <p:nvPr/>
        </p:nvSpPr>
        <p:spPr>
          <a:xfrm flipH="1">
            <a:off x="6297037" y="3374416"/>
            <a:ext cx="118809" cy="121659"/>
          </a:xfrm>
          <a:prstGeom prst="ellipse">
            <a:avLst/>
          </a:prstGeom>
          <a:noFill/>
          <a:ln w="28575">
            <a:solidFill>
              <a:srgbClr val="00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7">
            <a:extLst>
              <a:ext uri="{FF2B5EF4-FFF2-40B4-BE49-F238E27FC236}">
                <a16:creationId xmlns:a16="http://schemas.microsoft.com/office/drawing/2014/main" id="{CFC88C77-0969-4026-B7F2-5F7357825BC0}"/>
              </a:ext>
            </a:extLst>
          </p:cNvPr>
          <p:cNvSpPr/>
          <p:nvPr/>
        </p:nvSpPr>
        <p:spPr>
          <a:xfrm flipH="1">
            <a:off x="6653502" y="3379204"/>
            <a:ext cx="85854" cy="121377"/>
          </a:xfrm>
          <a:prstGeom prst="ellipse">
            <a:avLst/>
          </a:prstGeom>
          <a:noFill/>
          <a:ln w="28575">
            <a:solidFill>
              <a:srgbClr val="7030A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Oval 38">
            <a:extLst>
              <a:ext uri="{FF2B5EF4-FFF2-40B4-BE49-F238E27FC236}">
                <a16:creationId xmlns:a16="http://schemas.microsoft.com/office/drawing/2014/main" id="{E53BD389-4268-409B-9BA2-DBB219242276}"/>
              </a:ext>
            </a:extLst>
          </p:cNvPr>
          <p:cNvSpPr/>
          <p:nvPr/>
        </p:nvSpPr>
        <p:spPr>
          <a:xfrm flipH="1">
            <a:off x="2239067" y="3315143"/>
            <a:ext cx="111148" cy="119167"/>
          </a:xfrm>
          <a:prstGeom prst="ellipse">
            <a:avLst/>
          </a:prstGeom>
          <a:noFill/>
          <a:ln w="28575">
            <a:solidFill>
              <a:srgbClr val="00B0F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9">
            <a:extLst>
              <a:ext uri="{FF2B5EF4-FFF2-40B4-BE49-F238E27FC236}">
                <a16:creationId xmlns:a16="http://schemas.microsoft.com/office/drawing/2014/main" id="{B2A4397E-F658-403F-AB92-9CEA633A4A29}"/>
              </a:ext>
            </a:extLst>
          </p:cNvPr>
          <p:cNvSpPr/>
          <p:nvPr/>
        </p:nvSpPr>
        <p:spPr>
          <a:xfrm flipH="1">
            <a:off x="1967473" y="3307051"/>
            <a:ext cx="111146" cy="119167"/>
          </a:xfrm>
          <a:prstGeom prst="ellipse">
            <a:avLst/>
          </a:prstGeom>
          <a:noFill/>
          <a:ln w="28575">
            <a:solidFill>
              <a:srgbClr val="FFC0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40">
            <a:extLst>
              <a:ext uri="{FF2B5EF4-FFF2-40B4-BE49-F238E27FC236}">
                <a16:creationId xmlns:a16="http://schemas.microsoft.com/office/drawing/2014/main" id="{8DDA173F-070F-46B2-BA62-E348A7CEA0C7}"/>
              </a:ext>
            </a:extLst>
          </p:cNvPr>
          <p:cNvSpPr/>
          <p:nvPr/>
        </p:nvSpPr>
        <p:spPr>
          <a:xfrm flipH="1">
            <a:off x="2111486" y="3314891"/>
            <a:ext cx="111147" cy="111327"/>
          </a:xfrm>
          <a:prstGeom prst="ellipse">
            <a:avLst/>
          </a:prstGeom>
          <a:noFill/>
          <a:ln w="28575">
            <a:solidFill>
              <a:srgbClr val="FF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42">
            <a:extLst>
              <a:ext uri="{FF2B5EF4-FFF2-40B4-BE49-F238E27FC236}">
                <a16:creationId xmlns:a16="http://schemas.microsoft.com/office/drawing/2014/main" id="{7EBD8F5C-793E-4B42-AA40-C3577CB0B89B}"/>
              </a:ext>
            </a:extLst>
          </p:cNvPr>
          <p:cNvSpPr/>
          <p:nvPr/>
        </p:nvSpPr>
        <p:spPr>
          <a:xfrm flipH="1">
            <a:off x="1807021" y="3308381"/>
            <a:ext cx="111146" cy="119167"/>
          </a:xfrm>
          <a:prstGeom prst="ellipse">
            <a:avLst/>
          </a:prstGeom>
          <a:noFill/>
          <a:ln w="28575">
            <a:solidFill>
              <a:srgbClr val="7030A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1C863948-9891-4E8E-B70F-212EEA26F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24" y="5133201"/>
            <a:ext cx="1815935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damping  region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8B8E94B-E750-4BF4-95DF-4D19A1670E71}"/>
              </a:ext>
            </a:extLst>
          </p:cNvPr>
          <p:cNvSpPr/>
          <p:nvPr/>
        </p:nvSpPr>
        <p:spPr>
          <a:xfrm>
            <a:off x="3658391" y="4672200"/>
            <a:ext cx="654777" cy="649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5C779C07-6BE1-49A7-8ED1-1DF84D42B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7810" y="5146106"/>
            <a:ext cx="1863972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excitation  region </a:t>
            </a:r>
          </a:p>
        </p:txBody>
      </p:sp>
      <p:pic>
        <p:nvPicPr>
          <p:cNvPr id="36" name="Content Placeholder 3">
            <a:extLst>
              <a:ext uri="{FF2B5EF4-FFF2-40B4-BE49-F238E27FC236}">
                <a16:creationId xmlns:a16="http://schemas.microsoft.com/office/drawing/2014/main" id="{B096BDC0-2F01-45FF-8F15-BDE20D7E9D6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3" t="66572" r="10363" b="12577"/>
          <a:stretch/>
        </p:blipFill>
        <p:spPr>
          <a:xfrm>
            <a:off x="3146495" y="3696218"/>
            <a:ext cx="1449165" cy="1101434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1F0F6FB-8349-43E5-8C48-02C9E6787E21}"/>
              </a:ext>
            </a:extLst>
          </p:cNvPr>
          <p:cNvSpPr/>
          <p:nvPr/>
        </p:nvSpPr>
        <p:spPr>
          <a:xfrm>
            <a:off x="7967728" y="4622846"/>
            <a:ext cx="770539" cy="7187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Content Placeholder 3">
            <a:extLst>
              <a:ext uri="{FF2B5EF4-FFF2-40B4-BE49-F238E27FC236}">
                <a16:creationId xmlns:a16="http://schemas.microsoft.com/office/drawing/2014/main" id="{AF766030-35E6-40BD-8EF3-D18449F974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73" t="63938" r="10292" b="13810"/>
          <a:stretch/>
        </p:blipFill>
        <p:spPr>
          <a:xfrm>
            <a:off x="7757990" y="3758903"/>
            <a:ext cx="1406607" cy="1185328"/>
          </a:xfrm>
          <a:prstGeom prst="rect">
            <a:avLst/>
          </a:prstGeom>
        </p:spPr>
      </p:pic>
      <p:sp>
        <p:nvSpPr>
          <p:cNvPr id="38" name="Text Box 4">
            <a:extLst>
              <a:ext uri="{FF2B5EF4-FFF2-40B4-BE49-F238E27FC236}">
                <a16:creationId xmlns:a16="http://schemas.microsoft.com/office/drawing/2014/main" id="{84F8A941-A449-40CE-92C2-7F93A7225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241" y="5212920"/>
            <a:ext cx="1863972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excitation  region </a:t>
            </a:r>
          </a:p>
        </p:txBody>
      </p:sp>
      <p:sp>
        <p:nvSpPr>
          <p:cNvPr id="39" name="Text Box 4">
            <a:extLst>
              <a:ext uri="{FF2B5EF4-FFF2-40B4-BE49-F238E27FC236}">
                <a16:creationId xmlns:a16="http://schemas.microsoft.com/office/drawing/2014/main" id="{9F4C0E75-E5D1-4168-9262-BCFC157D2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300" y="5185750"/>
            <a:ext cx="1815935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damping  region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20">
                <a:extLst>
                  <a:ext uri="{FF2B5EF4-FFF2-40B4-BE49-F238E27FC236}">
                    <a16:creationId xmlns:a16="http://schemas.microsoft.com/office/drawing/2014/main" id="{4712ECAD-3979-4E4C-8314-465DB2F0200D}"/>
                  </a:ext>
                </a:extLst>
              </p:cNvPr>
              <p:cNvSpPr txBox="1"/>
              <p:nvPr/>
            </p:nvSpPr>
            <p:spPr>
              <a:xfrm>
                <a:off x="5902062" y="4246934"/>
                <a:ext cx="1910075" cy="90794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Higher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latency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𝜏</m:t>
                    </m:r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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bandwidth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slower damping</a:t>
                </a:r>
              </a:p>
            </p:txBody>
          </p:sp>
        </mc:Choice>
        <mc:Fallback xmlns="">
          <p:sp>
            <p:nvSpPr>
              <p:cNvPr id="40" name="TextBox 20">
                <a:extLst>
                  <a:ext uri="{FF2B5EF4-FFF2-40B4-BE49-F238E27FC236}">
                    <a16:creationId xmlns:a16="http://schemas.microsoft.com/office/drawing/2014/main" id="{4712ECAD-3979-4E4C-8314-465DB2F02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062" y="4246934"/>
                <a:ext cx="1910075" cy="9079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Box 4">
            <a:extLst>
              <a:ext uri="{FF2B5EF4-FFF2-40B4-BE49-F238E27FC236}">
                <a16:creationId xmlns:a16="http://schemas.microsoft.com/office/drawing/2014/main" id="{D11260F6-F9CA-4BE3-9CFE-509D88CB8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89" y="5803744"/>
            <a:ext cx="7118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Slow feedback: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time step of orbit correction much lower than system delay  </a:t>
            </a:r>
          </a:p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Fast feedback: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time step of orbit correction comparable to system delay  </a:t>
            </a:r>
          </a:p>
        </p:txBody>
      </p:sp>
      <p:sp>
        <p:nvSpPr>
          <p:cNvPr id="42" name="Text Box 4">
            <a:extLst>
              <a:ext uri="{FF2B5EF4-FFF2-40B4-BE49-F238E27FC236}">
                <a16:creationId xmlns:a16="http://schemas.microsoft.com/office/drawing/2014/main" id="{5203E8B9-F4BB-4640-8091-FD6C6F5F0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396" y="5510474"/>
            <a:ext cx="15743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Frequency [Hz]</a:t>
            </a: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DDF0D1E1-8CA9-4B08-A9E2-CEC5093BC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364" y="5357233"/>
            <a:ext cx="489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9C781AC2-B963-4015-9D72-8D080BC1B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223" y="5352895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100</a:t>
            </a:r>
          </a:p>
        </p:txBody>
      </p:sp>
      <p:sp>
        <p:nvSpPr>
          <p:cNvPr id="45" name="Text Box 4">
            <a:extLst>
              <a:ext uri="{FF2B5EF4-FFF2-40B4-BE49-F238E27FC236}">
                <a16:creationId xmlns:a16="http://schemas.microsoft.com/office/drawing/2014/main" id="{E4D2E920-5E68-490E-BA3E-DE3063814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211" y="5341597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1000</a:t>
            </a:r>
          </a:p>
        </p:txBody>
      </p:sp>
      <p:sp>
        <p:nvSpPr>
          <p:cNvPr id="46" name="Text Box 4">
            <a:extLst>
              <a:ext uri="{FF2B5EF4-FFF2-40B4-BE49-F238E27FC236}">
                <a16:creationId xmlns:a16="http://schemas.microsoft.com/office/drawing/2014/main" id="{4F1B84AC-C74E-41CD-9412-D6042AD46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858" y="5341197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  <a:r>
              <a:rPr lang="en-US" altLang="de-DE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4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7" name="Text Box 4">
            <a:extLst>
              <a:ext uri="{FF2B5EF4-FFF2-40B4-BE49-F238E27FC236}">
                <a16:creationId xmlns:a16="http://schemas.microsoft.com/office/drawing/2014/main" id="{F4AD99A0-5F8A-42BB-92C1-94855EBFFAB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33655" y="4057238"/>
            <a:ext cx="12986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Magnitude</a:t>
            </a:r>
          </a:p>
        </p:txBody>
      </p:sp>
    </p:spTree>
    <p:extLst>
      <p:ext uri="{BB962C8B-B14F-4D97-AF65-F5344CB8AC3E}">
        <p14:creationId xmlns:p14="http://schemas.microsoft.com/office/powerpoint/2010/main" val="678287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8" grpId="0"/>
      <p:bldP spid="39" grpId="0"/>
      <p:bldP spid="40" grpId="0"/>
      <p:bldP spid="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0675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Close Orbit Feedback: Actual Challenges</a:t>
            </a:r>
          </a:p>
        </p:txBody>
      </p:sp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167761" y="1137774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850818D6-DB1E-47BB-A062-A03EAD16C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838" y="6393763"/>
            <a:ext cx="4459658" cy="25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Courtesy  Guenther Rehm (BESSY), IBIC 2019 &amp; CAS 2026</a:t>
            </a:r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71DEC974-9671-4AAF-8507-1EC63C0654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316" y="2693566"/>
            <a:ext cx="4967591" cy="3106737"/>
          </a:xfrm>
          <a:prstGeom prst="rect">
            <a:avLst/>
          </a:prstGeom>
        </p:spPr>
      </p:pic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4B614EFD-CCAF-45D4-A5C3-9472B991B8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2819" b="9497"/>
          <a:stretch/>
        </p:blipFill>
        <p:spPr>
          <a:xfrm>
            <a:off x="167760" y="2759091"/>
            <a:ext cx="4671479" cy="2725331"/>
          </a:xfrm>
          <a:prstGeom prst="rect">
            <a:avLst/>
          </a:prstGeom>
        </p:spPr>
      </p:pic>
      <p:cxnSp>
        <p:nvCxnSpPr>
          <p:cNvPr id="16" name="Straight Arrow Connector 14">
            <a:extLst>
              <a:ext uri="{FF2B5EF4-FFF2-40B4-BE49-F238E27FC236}">
                <a16:creationId xmlns:a16="http://schemas.microsoft.com/office/drawing/2014/main" id="{23B27F54-20E9-46D9-817A-8FEE0CB33D6D}"/>
              </a:ext>
            </a:extLst>
          </p:cNvPr>
          <p:cNvCxnSpPr>
            <a:cxnSpLocks/>
          </p:cNvCxnSpPr>
          <p:nvPr/>
        </p:nvCxnSpPr>
        <p:spPr>
          <a:xfrm flipH="1">
            <a:off x="755493" y="4636772"/>
            <a:ext cx="603046" cy="0"/>
          </a:xfrm>
          <a:prstGeom prst="straightConnector1">
            <a:avLst/>
          </a:prstGeom>
          <a:ln>
            <a:solidFill>
              <a:srgbClr val="9900CC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ADD04FAC-150A-4C36-B92F-FBB718131323}"/>
                  </a:ext>
                </a:extLst>
              </p:cNvPr>
              <p:cNvSpPr txBox="1"/>
              <p:nvPr/>
            </p:nvSpPr>
            <p:spPr>
              <a:xfrm>
                <a:off x="1471518" y="3904453"/>
                <a:ext cx="1910074" cy="90794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crossover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𝑓</m:t>
                        </m:r>
                      </m:e>
                      <m:sub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itchFamily="18" charset="2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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bandwidth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slower damping</a:t>
                </a: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ADD04FAC-150A-4C36-B92F-FBB718131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518" y="3904453"/>
                <a:ext cx="1910074" cy="9079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24">
            <a:extLst>
              <a:ext uri="{FF2B5EF4-FFF2-40B4-BE49-F238E27FC236}">
                <a16:creationId xmlns:a16="http://schemas.microsoft.com/office/drawing/2014/main" id="{0BA153A3-7095-43C3-9CD9-DED7024B2A34}"/>
              </a:ext>
            </a:extLst>
          </p:cNvPr>
          <p:cNvCxnSpPr>
            <a:cxnSpLocks/>
          </p:cNvCxnSpPr>
          <p:nvPr/>
        </p:nvCxnSpPr>
        <p:spPr>
          <a:xfrm flipV="1">
            <a:off x="1828609" y="3503047"/>
            <a:ext cx="0" cy="401406"/>
          </a:xfrm>
          <a:prstGeom prst="straightConnector1">
            <a:avLst/>
          </a:prstGeom>
          <a:ln>
            <a:solidFill>
              <a:srgbClr val="9900CC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9">
            <a:extLst>
              <a:ext uri="{FF2B5EF4-FFF2-40B4-BE49-F238E27FC236}">
                <a16:creationId xmlns:a16="http://schemas.microsoft.com/office/drawing/2014/main" id="{547BA2E4-2E14-46CA-BB87-A7B0EF2DC8BB}"/>
              </a:ext>
            </a:extLst>
          </p:cNvPr>
          <p:cNvCxnSpPr>
            <a:cxnSpLocks/>
          </p:cNvCxnSpPr>
          <p:nvPr/>
        </p:nvCxnSpPr>
        <p:spPr>
          <a:xfrm>
            <a:off x="4916499" y="3411920"/>
            <a:ext cx="382176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id="{053C74DC-660F-4306-AFF6-374D95C53E92}"/>
              </a:ext>
            </a:extLst>
          </p:cNvPr>
          <p:cNvCxnSpPr>
            <a:cxnSpLocks/>
          </p:cNvCxnSpPr>
          <p:nvPr/>
        </p:nvCxnSpPr>
        <p:spPr>
          <a:xfrm>
            <a:off x="399354" y="3396806"/>
            <a:ext cx="390172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3">
            <a:extLst>
              <a:ext uri="{FF2B5EF4-FFF2-40B4-BE49-F238E27FC236}">
                <a16:creationId xmlns:a16="http://schemas.microsoft.com/office/drawing/2014/main" id="{530A275F-9462-4E40-98EB-88BF654803DC}"/>
              </a:ext>
            </a:extLst>
          </p:cNvPr>
          <p:cNvCxnSpPr>
            <a:cxnSpLocks/>
          </p:cNvCxnSpPr>
          <p:nvPr/>
        </p:nvCxnSpPr>
        <p:spPr>
          <a:xfrm flipH="1">
            <a:off x="5120154" y="4558736"/>
            <a:ext cx="781908" cy="0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8">
            <a:extLst>
              <a:ext uri="{FF2B5EF4-FFF2-40B4-BE49-F238E27FC236}">
                <a16:creationId xmlns:a16="http://schemas.microsoft.com/office/drawing/2014/main" id="{1145D448-2F7C-4217-AD7F-4906D9CE644D}"/>
              </a:ext>
            </a:extLst>
          </p:cNvPr>
          <p:cNvCxnSpPr>
            <a:cxnSpLocks/>
          </p:cNvCxnSpPr>
          <p:nvPr/>
        </p:nvCxnSpPr>
        <p:spPr>
          <a:xfrm flipV="1">
            <a:off x="6342483" y="3550624"/>
            <a:ext cx="0" cy="626107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Oval 22">
            <a:extLst>
              <a:ext uri="{FF2B5EF4-FFF2-40B4-BE49-F238E27FC236}">
                <a16:creationId xmlns:a16="http://schemas.microsoft.com/office/drawing/2014/main" id="{BCC3D51E-EAE5-408B-ACAA-D3BFBEFD4962}"/>
              </a:ext>
            </a:extLst>
          </p:cNvPr>
          <p:cNvSpPr/>
          <p:nvPr/>
        </p:nvSpPr>
        <p:spPr>
          <a:xfrm flipH="1">
            <a:off x="7918809" y="3376325"/>
            <a:ext cx="104552" cy="116649"/>
          </a:xfrm>
          <a:prstGeom prst="ellipse">
            <a:avLst/>
          </a:prstGeom>
          <a:noFill/>
          <a:ln w="28575">
            <a:solidFill>
              <a:srgbClr val="00B0F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id="{2D9521A0-4624-4122-BFB5-A382D36ECC30}"/>
              </a:ext>
            </a:extLst>
          </p:cNvPr>
          <p:cNvSpPr/>
          <p:nvPr/>
        </p:nvSpPr>
        <p:spPr>
          <a:xfrm flipH="1">
            <a:off x="6921352" y="3374416"/>
            <a:ext cx="111319" cy="120468"/>
          </a:xfrm>
          <a:prstGeom prst="ellipse">
            <a:avLst/>
          </a:prstGeom>
          <a:noFill/>
          <a:ln w="28575">
            <a:solidFill>
              <a:srgbClr val="FFC0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5">
            <a:extLst>
              <a:ext uri="{FF2B5EF4-FFF2-40B4-BE49-F238E27FC236}">
                <a16:creationId xmlns:a16="http://schemas.microsoft.com/office/drawing/2014/main" id="{FF8307ED-54BF-468A-9B1D-DCAA1C3BC09F}"/>
              </a:ext>
            </a:extLst>
          </p:cNvPr>
          <p:cNvSpPr/>
          <p:nvPr/>
        </p:nvSpPr>
        <p:spPr>
          <a:xfrm flipH="1">
            <a:off x="7238423" y="3374416"/>
            <a:ext cx="111321" cy="120468"/>
          </a:xfrm>
          <a:prstGeom prst="ellipse">
            <a:avLst/>
          </a:prstGeom>
          <a:noFill/>
          <a:ln w="28575">
            <a:solidFill>
              <a:srgbClr val="FF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6">
            <a:extLst>
              <a:ext uri="{FF2B5EF4-FFF2-40B4-BE49-F238E27FC236}">
                <a16:creationId xmlns:a16="http://schemas.microsoft.com/office/drawing/2014/main" id="{89B5BBDF-FEE2-4619-917C-807A6C98D90E}"/>
              </a:ext>
            </a:extLst>
          </p:cNvPr>
          <p:cNvSpPr/>
          <p:nvPr/>
        </p:nvSpPr>
        <p:spPr>
          <a:xfrm flipH="1">
            <a:off x="6297037" y="3374416"/>
            <a:ext cx="118809" cy="121659"/>
          </a:xfrm>
          <a:prstGeom prst="ellipse">
            <a:avLst/>
          </a:prstGeom>
          <a:noFill/>
          <a:ln w="28575">
            <a:solidFill>
              <a:srgbClr val="00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7">
            <a:extLst>
              <a:ext uri="{FF2B5EF4-FFF2-40B4-BE49-F238E27FC236}">
                <a16:creationId xmlns:a16="http://schemas.microsoft.com/office/drawing/2014/main" id="{CFC88C77-0969-4026-B7F2-5F7357825BC0}"/>
              </a:ext>
            </a:extLst>
          </p:cNvPr>
          <p:cNvSpPr/>
          <p:nvPr/>
        </p:nvSpPr>
        <p:spPr>
          <a:xfrm flipH="1">
            <a:off x="6653502" y="3379204"/>
            <a:ext cx="85854" cy="121377"/>
          </a:xfrm>
          <a:prstGeom prst="ellipse">
            <a:avLst/>
          </a:prstGeom>
          <a:noFill/>
          <a:ln w="28575">
            <a:solidFill>
              <a:srgbClr val="7030A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Oval 38">
            <a:extLst>
              <a:ext uri="{FF2B5EF4-FFF2-40B4-BE49-F238E27FC236}">
                <a16:creationId xmlns:a16="http://schemas.microsoft.com/office/drawing/2014/main" id="{E53BD389-4268-409B-9BA2-DBB219242276}"/>
              </a:ext>
            </a:extLst>
          </p:cNvPr>
          <p:cNvSpPr/>
          <p:nvPr/>
        </p:nvSpPr>
        <p:spPr>
          <a:xfrm flipH="1">
            <a:off x="2239067" y="3315143"/>
            <a:ext cx="111148" cy="119167"/>
          </a:xfrm>
          <a:prstGeom prst="ellipse">
            <a:avLst/>
          </a:prstGeom>
          <a:noFill/>
          <a:ln w="28575">
            <a:solidFill>
              <a:srgbClr val="00B0F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9">
            <a:extLst>
              <a:ext uri="{FF2B5EF4-FFF2-40B4-BE49-F238E27FC236}">
                <a16:creationId xmlns:a16="http://schemas.microsoft.com/office/drawing/2014/main" id="{B2A4397E-F658-403F-AB92-9CEA633A4A29}"/>
              </a:ext>
            </a:extLst>
          </p:cNvPr>
          <p:cNvSpPr/>
          <p:nvPr/>
        </p:nvSpPr>
        <p:spPr>
          <a:xfrm flipH="1">
            <a:off x="1967473" y="3307051"/>
            <a:ext cx="111146" cy="119167"/>
          </a:xfrm>
          <a:prstGeom prst="ellipse">
            <a:avLst/>
          </a:prstGeom>
          <a:noFill/>
          <a:ln w="28575">
            <a:solidFill>
              <a:srgbClr val="FFC0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40">
            <a:extLst>
              <a:ext uri="{FF2B5EF4-FFF2-40B4-BE49-F238E27FC236}">
                <a16:creationId xmlns:a16="http://schemas.microsoft.com/office/drawing/2014/main" id="{8DDA173F-070F-46B2-BA62-E348A7CEA0C7}"/>
              </a:ext>
            </a:extLst>
          </p:cNvPr>
          <p:cNvSpPr/>
          <p:nvPr/>
        </p:nvSpPr>
        <p:spPr>
          <a:xfrm flipH="1">
            <a:off x="2111486" y="3314891"/>
            <a:ext cx="111147" cy="111327"/>
          </a:xfrm>
          <a:prstGeom prst="ellipse">
            <a:avLst/>
          </a:prstGeom>
          <a:noFill/>
          <a:ln w="28575">
            <a:solidFill>
              <a:srgbClr val="FF99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42">
            <a:extLst>
              <a:ext uri="{FF2B5EF4-FFF2-40B4-BE49-F238E27FC236}">
                <a16:creationId xmlns:a16="http://schemas.microsoft.com/office/drawing/2014/main" id="{7EBD8F5C-793E-4B42-AA40-C3577CB0B89B}"/>
              </a:ext>
            </a:extLst>
          </p:cNvPr>
          <p:cNvSpPr/>
          <p:nvPr/>
        </p:nvSpPr>
        <p:spPr>
          <a:xfrm flipH="1">
            <a:off x="1807021" y="3308381"/>
            <a:ext cx="111146" cy="119167"/>
          </a:xfrm>
          <a:prstGeom prst="ellipse">
            <a:avLst/>
          </a:prstGeom>
          <a:noFill/>
          <a:ln w="28575">
            <a:solidFill>
              <a:srgbClr val="7030A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1C863948-9891-4E8E-B70F-212EEA26F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24" y="5133201"/>
            <a:ext cx="1815935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damping  region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8B8E94B-E750-4BF4-95DF-4D19A1670E71}"/>
              </a:ext>
            </a:extLst>
          </p:cNvPr>
          <p:cNvSpPr/>
          <p:nvPr/>
        </p:nvSpPr>
        <p:spPr>
          <a:xfrm>
            <a:off x="3658391" y="4672200"/>
            <a:ext cx="654777" cy="649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5C779C07-6BE1-49A7-8ED1-1DF84D42B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7810" y="5146106"/>
            <a:ext cx="1863972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excitation  region </a:t>
            </a:r>
          </a:p>
        </p:txBody>
      </p:sp>
      <p:pic>
        <p:nvPicPr>
          <p:cNvPr id="36" name="Content Placeholder 3">
            <a:extLst>
              <a:ext uri="{FF2B5EF4-FFF2-40B4-BE49-F238E27FC236}">
                <a16:creationId xmlns:a16="http://schemas.microsoft.com/office/drawing/2014/main" id="{B096BDC0-2F01-45FF-8F15-BDE20D7E9D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3" t="66572" r="10363" b="12577"/>
          <a:stretch/>
        </p:blipFill>
        <p:spPr>
          <a:xfrm>
            <a:off x="3146495" y="3696218"/>
            <a:ext cx="1449165" cy="1101434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1F0F6FB-8349-43E5-8C48-02C9E6787E21}"/>
              </a:ext>
            </a:extLst>
          </p:cNvPr>
          <p:cNvSpPr/>
          <p:nvPr/>
        </p:nvSpPr>
        <p:spPr>
          <a:xfrm>
            <a:off x="7967728" y="4622846"/>
            <a:ext cx="770539" cy="7187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Content Placeholder 3">
            <a:extLst>
              <a:ext uri="{FF2B5EF4-FFF2-40B4-BE49-F238E27FC236}">
                <a16:creationId xmlns:a16="http://schemas.microsoft.com/office/drawing/2014/main" id="{AF766030-35E6-40BD-8EF3-D18449F974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73" t="63938" r="10292" b="13810"/>
          <a:stretch/>
        </p:blipFill>
        <p:spPr>
          <a:xfrm>
            <a:off x="7757990" y="3758903"/>
            <a:ext cx="1406607" cy="1185328"/>
          </a:xfrm>
          <a:prstGeom prst="rect">
            <a:avLst/>
          </a:prstGeom>
        </p:spPr>
      </p:pic>
      <p:sp>
        <p:nvSpPr>
          <p:cNvPr id="38" name="Text Box 4">
            <a:extLst>
              <a:ext uri="{FF2B5EF4-FFF2-40B4-BE49-F238E27FC236}">
                <a16:creationId xmlns:a16="http://schemas.microsoft.com/office/drawing/2014/main" id="{84F8A941-A449-40CE-92C2-7F93A7225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241" y="5212920"/>
            <a:ext cx="1863972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excitation  region </a:t>
            </a:r>
          </a:p>
        </p:txBody>
      </p:sp>
      <p:sp>
        <p:nvSpPr>
          <p:cNvPr id="39" name="Text Box 4">
            <a:extLst>
              <a:ext uri="{FF2B5EF4-FFF2-40B4-BE49-F238E27FC236}">
                <a16:creationId xmlns:a16="http://schemas.microsoft.com/office/drawing/2014/main" id="{9F4C0E75-E5D1-4168-9262-BCFC157D2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300" y="5185750"/>
            <a:ext cx="1815935" cy="2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damping  region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20">
                <a:extLst>
                  <a:ext uri="{FF2B5EF4-FFF2-40B4-BE49-F238E27FC236}">
                    <a16:creationId xmlns:a16="http://schemas.microsoft.com/office/drawing/2014/main" id="{4712ECAD-3979-4E4C-8314-465DB2F0200D}"/>
                  </a:ext>
                </a:extLst>
              </p:cNvPr>
              <p:cNvSpPr txBox="1"/>
              <p:nvPr/>
            </p:nvSpPr>
            <p:spPr>
              <a:xfrm>
                <a:off x="5902062" y="4246934"/>
                <a:ext cx="1910075" cy="90794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Higher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latency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𝜏</m:t>
                    </m:r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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bandwidth 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slower damping</a:t>
                </a:r>
              </a:p>
            </p:txBody>
          </p:sp>
        </mc:Choice>
        <mc:Fallback xmlns="">
          <p:sp>
            <p:nvSpPr>
              <p:cNvPr id="40" name="TextBox 20">
                <a:extLst>
                  <a:ext uri="{FF2B5EF4-FFF2-40B4-BE49-F238E27FC236}">
                    <a16:creationId xmlns:a16="http://schemas.microsoft.com/office/drawing/2014/main" id="{4712ECAD-3979-4E4C-8314-465DB2F02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062" y="4246934"/>
                <a:ext cx="1910075" cy="9079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Box 4">
            <a:extLst>
              <a:ext uri="{FF2B5EF4-FFF2-40B4-BE49-F238E27FC236}">
                <a16:creationId xmlns:a16="http://schemas.microsoft.com/office/drawing/2014/main" id="{D11260F6-F9CA-4BE3-9CFE-509D88CB8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89" y="5803744"/>
            <a:ext cx="7118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Slow feedback: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time step of orbit correction much lower than system delay  </a:t>
            </a:r>
          </a:p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Fast feedback: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time step of orbit correction comparable to system delay  </a:t>
            </a:r>
          </a:p>
        </p:txBody>
      </p:sp>
      <p:sp>
        <p:nvSpPr>
          <p:cNvPr id="42" name="Text Box 4">
            <a:extLst>
              <a:ext uri="{FF2B5EF4-FFF2-40B4-BE49-F238E27FC236}">
                <a16:creationId xmlns:a16="http://schemas.microsoft.com/office/drawing/2014/main" id="{5203E8B9-F4BB-4640-8091-FD6C6F5F0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396" y="5510474"/>
            <a:ext cx="15743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Frequency [Hz]</a:t>
            </a: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DDF0D1E1-8CA9-4B08-A9E2-CEC5093BC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364" y="5357233"/>
            <a:ext cx="489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9C781AC2-B963-4015-9D72-8D080BC1B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223" y="5352895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100</a:t>
            </a:r>
          </a:p>
        </p:txBody>
      </p:sp>
      <p:sp>
        <p:nvSpPr>
          <p:cNvPr id="45" name="Text Box 4">
            <a:extLst>
              <a:ext uri="{FF2B5EF4-FFF2-40B4-BE49-F238E27FC236}">
                <a16:creationId xmlns:a16="http://schemas.microsoft.com/office/drawing/2014/main" id="{E4D2E920-5E68-490E-BA3E-DE3063814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211" y="5341597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1000</a:t>
            </a:r>
          </a:p>
        </p:txBody>
      </p:sp>
      <p:sp>
        <p:nvSpPr>
          <p:cNvPr id="46" name="Text Box 4">
            <a:extLst>
              <a:ext uri="{FF2B5EF4-FFF2-40B4-BE49-F238E27FC236}">
                <a16:creationId xmlns:a16="http://schemas.microsoft.com/office/drawing/2014/main" id="{4F1B84AC-C74E-41CD-9412-D6042AD46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858" y="5341197"/>
            <a:ext cx="645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  <a:r>
              <a:rPr lang="en-US" altLang="de-DE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4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7" name="Text Box 4">
            <a:extLst>
              <a:ext uri="{FF2B5EF4-FFF2-40B4-BE49-F238E27FC236}">
                <a16:creationId xmlns:a16="http://schemas.microsoft.com/office/drawing/2014/main" id="{F4AD99A0-5F8A-42BB-92C1-94855EBFFAB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33655" y="4057238"/>
            <a:ext cx="12986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Magnitude</a:t>
            </a:r>
          </a:p>
        </p:txBody>
      </p:sp>
      <p:sp>
        <p:nvSpPr>
          <p:cNvPr id="48" name="Text Box 4">
            <a:extLst>
              <a:ext uri="{FF2B5EF4-FFF2-40B4-BE49-F238E27FC236}">
                <a16:creationId xmlns:a16="http://schemas.microsoft.com/office/drawing/2014/main" id="{7BC784E7-07C3-4FBC-9519-67C09A1C1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81" y="783479"/>
            <a:ext cx="6912759" cy="19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Actual challenges (mainly for 4</a:t>
            </a:r>
            <a:r>
              <a:rPr lang="en-US" altLang="de-DE" sz="20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th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generation light sources): 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Measurement accuracy for BPMs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High bandwidth regulation 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High bandwidth power supplies 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Model inclusion of alignment errors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Technical improvements </a:t>
            </a:r>
          </a:p>
        </p:txBody>
      </p:sp>
      <p:sp>
        <p:nvSpPr>
          <p:cNvPr id="49" name="Text Box 4">
            <a:extLst>
              <a:ext uri="{FF2B5EF4-FFF2-40B4-BE49-F238E27FC236}">
                <a16:creationId xmlns:a16="http://schemas.microsoft.com/office/drawing/2014/main" id="{33E7BA1F-196D-4BEF-BF71-C7356AE9D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2745" y="1154764"/>
            <a:ext cx="4808957" cy="162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Magnets with non-linear field contributions</a:t>
            </a:r>
          </a:p>
          <a:p>
            <a:pPr marL="285750" indent="-285750" algn="l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Space charge and impedance contributions</a:t>
            </a:r>
          </a:p>
          <a:p>
            <a:pPr marL="285750" indent="-285750" algn="l">
              <a:lnSpc>
                <a:spcPct val="70000"/>
              </a:lnSpc>
              <a:buFont typeface="Symbol" panose="05050102010706020507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Linear approx. by ORM might be insufficient</a:t>
            </a:r>
          </a:p>
          <a:p>
            <a:pPr marL="342900" indent="-342900" algn="l">
              <a:lnSpc>
                <a:spcPct val="70000"/>
              </a:lnSpc>
              <a:buFont typeface="Symbol" panose="05050102010706020507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Proposal of Machine Learning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  for non-linear problems  </a:t>
            </a:r>
          </a:p>
        </p:txBody>
      </p:sp>
    </p:spTree>
    <p:extLst>
      <p:ext uri="{BB962C8B-B14F-4D97-AF65-F5344CB8AC3E}">
        <p14:creationId xmlns:p14="http://schemas.microsoft.com/office/powerpoint/2010/main" val="185717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03200" y="908720"/>
            <a:ext cx="9205161" cy="392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BPM measurements</a:t>
            </a:r>
            <a:r>
              <a:rPr lang="en-US" alt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Signal generation and basic usage: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transfer impedance, button BPM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Electronics basics: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Schemes for signal processing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Cavity BPM at FELs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information storage for short pulses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Trajectory measurement, close orbit feedback: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beam stabilization methods via real-time control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Tune and lattice function measurement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with BPMs</a:t>
            </a:r>
          </a:p>
        </p:txBody>
      </p:sp>
    </p:spTree>
    <p:extLst>
      <p:ext uri="{BB962C8B-B14F-4D97-AF65-F5344CB8AC3E}">
        <p14:creationId xmlns:p14="http://schemas.microsoft.com/office/powerpoint/2010/main" val="135091222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616" y="2456664"/>
            <a:ext cx="5898672" cy="33686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56664"/>
            <a:ext cx="5898672" cy="3368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759714">
            <a:off x="7621533" y="5153394"/>
            <a:ext cx="1390124" cy="9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83968" y="2168632"/>
            <a:ext cx="0" cy="4176464"/>
          </a:xfrm>
          <a:prstGeom prst="line">
            <a:avLst/>
          </a:prstGeom>
          <a:ln>
            <a:prstDash val="dash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65125" y="6001404"/>
            <a:ext cx="3338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Graphics by R. Singh, GSI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Tune Measurement: General Considerations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51520" y="1016504"/>
            <a:ext cx="76076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Beam particle’s </a:t>
            </a:r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in-coherent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motion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center-of-mass stays constant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34330" y="728472"/>
            <a:ext cx="7866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9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Coherent excitations are required for the detection by a BPM 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51520" y="1376544"/>
            <a:ext cx="8402637" cy="75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Excitation of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particles by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coherent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motion</a:t>
            </a:r>
          </a:p>
          <a:p>
            <a:pPr algn="l">
              <a:lnSpc>
                <a:spcPct val="6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center-of-mass variation turn-by-turn i.e. center acts as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one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macro-particle</a:t>
            </a:r>
          </a:p>
        </p:txBody>
      </p:sp>
    </p:spTree>
    <p:extLst>
      <p:ext uri="{BB962C8B-B14F-4D97-AF65-F5344CB8AC3E}">
        <p14:creationId xmlns:p14="http://schemas.microsoft.com/office/powerpoint/2010/main" val="2217538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Tune Measurement: The Kick-Method in Time Domain </a:t>
            </a:r>
          </a:p>
        </p:txBody>
      </p:sp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157163" y="707637"/>
            <a:ext cx="4699000" cy="168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dirty="0">
                <a:solidFill>
                  <a:srgbClr val="0000FF"/>
                </a:solidFill>
                <a:latin typeface="Calibri" panose="020F0502020204030204" pitchFamily="34" charset="0"/>
              </a:rPr>
              <a:t>The beam is excited to</a:t>
            </a:r>
          </a:p>
          <a:p>
            <a:pPr algn="l">
              <a:lnSpc>
                <a:spcPct val="40000"/>
              </a:lnSpc>
            </a:pP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coherent</a:t>
            </a:r>
            <a:r>
              <a:rPr lang="en-US" altLang="de-DE" sz="17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700" dirty="0" err="1">
                <a:solidFill>
                  <a:srgbClr val="0000FF"/>
                </a:solidFill>
                <a:latin typeface="Calibri" panose="020F0502020204030204" pitchFamily="34" charset="0"/>
              </a:rPr>
              <a:t>betatron</a:t>
            </a:r>
            <a:r>
              <a:rPr lang="en-US" altLang="de-DE" sz="1700" dirty="0">
                <a:solidFill>
                  <a:srgbClr val="0000FF"/>
                </a:solidFill>
                <a:latin typeface="Calibri" panose="020F0502020204030204" pitchFamily="34" charset="0"/>
              </a:rPr>
              <a:t> oscillation: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altLang="de-DE" sz="1700" dirty="0">
                <a:latin typeface="Calibri" panose="020F0502020204030204" pitchFamily="34" charset="0"/>
              </a:rPr>
              <a:t>Beam position measured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</a:rPr>
              <a:t>      each revolution (’turn-by-turn’)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sz="1700" dirty="0">
                <a:latin typeface="Calibri" panose="020F0502020204030204" pitchFamily="34" charset="0"/>
              </a:rPr>
              <a:t> Fourier Trans. gives non-integer tune </a:t>
            </a:r>
            <a:r>
              <a:rPr lang="en-US" altLang="de-DE" sz="1700" b="1" i="1" dirty="0">
                <a:latin typeface="Calibri" panose="020F0502020204030204" pitchFamily="34" charset="0"/>
              </a:rPr>
              <a:t>q</a:t>
            </a:r>
            <a:r>
              <a:rPr lang="en-US" altLang="de-DE" sz="1700" dirty="0">
                <a:latin typeface="Calibri" panose="020F0502020204030204" pitchFamily="34" charset="0"/>
              </a:rPr>
              <a:t>.</a:t>
            </a:r>
          </a:p>
          <a:p>
            <a:pPr algn="l">
              <a:lnSpc>
                <a:spcPct val="60000"/>
              </a:lnSpc>
            </a:pPr>
            <a:r>
              <a:rPr lang="en-US" altLang="de-DE" sz="1700" dirty="0">
                <a:latin typeface="Calibri" panose="020F0502020204030204" pitchFamily="34" charset="0"/>
              </a:rPr>
              <a:t>Short kick compared to revolution.</a:t>
            </a:r>
          </a:p>
        </p:txBody>
      </p:sp>
      <p:sp>
        <p:nvSpPr>
          <p:cNvPr id="307207" name="Rectangle 7"/>
          <p:cNvSpPr>
            <a:spLocks noChangeArrowheads="1"/>
          </p:cNvSpPr>
          <p:nvPr/>
        </p:nvSpPr>
        <p:spPr bwMode="auto">
          <a:xfrm>
            <a:off x="157163" y="5591375"/>
            <a:ext cx="3973403" cy="64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Here: </a:t>
            </a:r>
            <a:r>
              <a:rPr lang="en-US" altLang="de-DE" b="1" i="1" dirty="0">
                <a:latin typeface="Calibri" panose="020F0502020204030204" pitchFamily="34" charset="0"/>
              </a:rPr>
              <a:t>N </a:t>
            </a:r>
            <a:r>
              <a:rPr lang="en-US" altLang="de-DE" dirty="0">
                <a:latin typeface="Calibri" panose="020F0502020204030204" pitchFamily="34" charset="0"/>
              </a:rPr>
              <a:t>= 200 turn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b="1" dirty="0">
                <a:latin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</a:rPr>
              <a:t>q </a:t>
            </a:r>
            <a:r>
              <a:rPr lang="en-US" altLang="de-DE" dirty="0">
                <a:latin typeface="Calibri" panose="020F0502020204030204" pitchFamily="34" charset="0"/>
              </a:rPr>
              <a:t>&gt; 0.003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(tune spreads can be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</a:rPr>
              <a:t>q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</a:rPr>
              <a:t> 0.001!)</a:t>
            </a:r>
          </a:p>
        </p:txBody>
      </p:sp>
      <p:sp>
        <p:nvSpPr>
          <p:cNvPr id="307208" name="Rectangle 8"/>
          <p:cNvSpPr>
            <a:spLocks noChangeArrowheads="1"/>
          </p:cNvSpPr>
          <p:nvPr/>
        </p:nvSpPr>
        <p:spPr bwMode="auto">
          <a:xfrm>
            <a:off x="61913" y="4640282"/>
            <a:ext cx="5648325" cy="89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dirty="0">
                <a:latin typeface="Calibri" panose="020F0502020204030204" pitchFamily="34" charset="0"/>
              </a:rPr>
              <a:t>The de-coherence time limits the</a:t>
            </a:r>
            <a:r>
              <a:rPr lang="en-US" altLang="de-DE" sz="1700" b="1" dirty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resolution</a:t>
            </a:r>
            <a:r>
              <a:rPr lang="en-US" altLang="de-DE" sz="1700" dirty="0">
                <a:solidFill>
                  <a:srgbClr val="0000FF"/>
                </a:solidFill>
                <a:latin typeface="Calibri" panose="020F0502020204030204" pitchFamily="34" charset="0"/>
              </a:rPr>
              <a:t>:</a:t>
            </a:r>
          </a:p>
          <a:p>
            <a:pPr algn="l">
              <a:lnSpc>
                <a:spcPct val="50000"/>
              </a:lnSpc>
            </a:pPr>
            <a:r>
              <a:rPr lang="en-US" altLang="de-DE" sz="1700" b="1" i="1" dirty="0">
                <a:latin typeface="Calibri" panose="020F0502020204030204" pitchFamily="34" charset="0"/>
              </a:rPr>
              <a:t>N</a:t>
            </a:r>
            <a:r>
              <a:rPr lang="en-US" altLang="de-DE" sz="1700" dirty="0">
                <a:latin typeface="Calibri" panose="020F0502020204030204" pitchFamily="34" charset="0"/>
              </a:rPr>
              <a:t> non-zero samples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1700" dirty="0">
                <a:latin typeface="Calibri" panose="020F0502020204030204" pitchFamily="34" charset="0"/>
              </a:rPr>
              <a:t> General limit of discrete FFT:</a:t>
            </a:r>
          </a:p>
        </p:txBody>
      </p:sp>
      <p:graphicFrame>
        <p:nvGraphicFramePr>
          <p:cNvPr id="3072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602014"/>
              </p:ext>
            </p:extLst>
          </p:nvPr>
        </p:nvGraphicFramePr>
        <p:xfrm>
          <a:off x="3021999" y="5039321"/>
          <a:ext cx="972740" cy="62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95" name="Equation" r:id="rId3" imgW="609336" imgH="393529" progId="Equation.3">
                  <p:embed/>
                </p:oleObj>
              </mc:Choice>
              <mc:Fallback>
                <p:oleObj name="Equation" r:id="rId3" imgW="60933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999" y="5039321"/>
                        <a:ext cx="972740" cy="628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7289077" y="4617125"/>
            <a:ext cx="1854923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500" dirty="0">
                <a:latin typeface="Calibri" panose="020F0502020204030204" pitchFamily="34" charset="0"/>
              </a:rPr>
              <a:t>Decay is caused by de-phasing, </a:t>
            </a:r>
          </a:p>
          <a:p>
            <a:pPr algn="l">
              <a:spcBef>
                <a:spcPts val="0"/>
              </a:spcBef>
            </a:pPr>
            <a:r>
              <a:rPr lang="en-US" altLang="de-DE" sz="1500" b="1" dirty="0">
                <a:latin typeface="Calibri" panose="020F0502020204030204" pitchFamily="34" charset="0"/>
              </a:rPr>
              <a:t>not</a:t>
            </a:r>
            <a:r>
              <a:rPr lang="en-US" altLang="de-DE" sz="1500" dirty="0">
                <a:latin typeface="Calibri" panose="020F0502020204030204" pitchFamily="34" charset="0"/>
              </a:rPr>
              <a:t> by decreasing </a:t>
            </a:r>
          </a:p>
          <a:p>
            <a:pPr algn="l">
              <a:spcBef>
                <a:spcPts val="0"/>
              </a:spcBef>
            </a:pPr>
            <a:r>
              <a:rPr lang="en-US" altLang="de-DE" sz="1500" dirty="0">
                <a:latin typeface="Calibri" panose="020F0502020204030204" pitchFamily="34" charset="0"/>
              </a:rPr>
              <a:t>single particle amplitude.</a:t>
            </a:r>
          </a:p>
        </p:txBody>
      </p:sp>
      <p:pic>
        <p:nvPicPr>
          <p:cNvPr id="138252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54" y="2262746"/>
            <a:ext cx="2770765" cy="237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367" y="875318"/>
            <a:ext cx="3453456" cy="35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71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99" y="4533290"/>
            <a:ext cx="2768983" cy="161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3917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7" grpId="0"/>
      <p:bldP spid="307208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 Measurement: Frequency Chirp Measurement</a:t>
            </a: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88492" y="1680066"/>
            <a:ext cx="872966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992" name="Rectangle 5"/>
          <p:cNvSpPr>
            <a:spLocks noChangeArrowheads="1"/>
          </p:cNvSpPr>
          <p:nvPr/>
        </p:nvSpPr>
        <p:spPr bwMode="auto">
          <a:xfrm>
            <a:off x="591729" y="1584816"/>
            <a:ext cx="4560375" cy="67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SIS-synchrotron: A wide scan with </a:t>
            </a:r>
          </a:p>
          <a:p>
            <a:pPr algn="l">
              <a:spcBef>
                <a:spcPts val="200"/>
              </a:spcBef>
            </a:pP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both sidebands at h=25</a:t>
            </a:r>
            <a:r>
              <a:rPr lang="en-US" altLang="de-DE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-harmonics:</a:t>
            </a:r>
          </a:p>
        </p:txBody>
      </p:sp>
      <p:sp>
        <p:nvSpPr>
          <p:cNvPr id="41993" name="Rectangle 7"/>
          <p:cNvSpPr>
            <a:spLocks noChangeArrowheads="1"/>
          </p:cNvSpPr>
          <p:nvPr/>
        </p:nvSpPr>
        <p:spPr bwMode="auto">
          <a:xfrm>
            <a:off x="610780" y="5219908"/>
            <a:ext cx="68415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From the position of the sidebands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q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0.306 is determined. </a:t>
            </a:r>
          </a:p>
        </p:txBody>
      </p:sp>
      <p:sp>
        <p:nvSpPr>
          <p:cNvPr id="310280" name="Rectangle 8"/>
          <p:cNvSpPr>
            <a:spLocks noChangeArrowheads="1"/>
          </p:cNvSpPr>
          <p:nvPr/>
        </p:nvSpPr>
        <p:spPr bwMode="auto">
          <a:xfrm>
            <a:off x="340492" y="5527250"/>
            <a:ext cx="8612187" cy="99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High resolution, possibility of tune feedback by phase detection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Long sweep time (up to several seconds).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Excitation by band-limited noise with beam ‘picks’ the correct frequency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101817" y="1618154"/>
            <a:ext cx="3971925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A detailed scan for the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 sideband</a:t>
            </a:r>
          </a:p>
          <a:p>
            <a:pPr algn="l">
              <a:lnSpc>
                <a:spcPct val="30000"/>
              </a:lnSpc>
            </a:pP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beam acts like a driven oscillator:</a:t>
            </a:r>
          </a:p>
        </p:txBody>
      </p:sp>
      <p:pic>
        <p:nvPicPr>
          <p:cNvPr id="42039" name="Picture 55" descr="F:\JUAS 2017\temp\btf-sis-2sideband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30" y="2202158"/>
            <a:ext cx="3792276" cy="294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40" name="Picture 56" descr="F:\JUAS 2017\temp\btf-sis-25harm_sideband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586" y="2227754"/>
            <a:ext cx="3508644" cy="291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36998" y="809961"/>
            <a:ext cx="9093816" cy="74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Principle: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Slowly scan of the excitation frequency 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b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eam acts as driven oscillator!</a:t>
            </a:r>
          </a:p>
          <a:p>
            <a:pPr algn="l">
              <a:spcBef>
                <a:spcPts val="300"/>
              </a:spcBef>
            </a:pP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(sometimes refer to as </a:t>
            </a:r>
            <a:r>
              <a:rPr lang="en-US" alt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eam </a:t>
            </a:r>
            <a:r>
              <a:rPr lang="en-US" alt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ransfer </a:t>
            </a:r>
            <a:r>
              <a:rPr lang="en-US" alt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unction </a:t>
            </a:r>
            <a:r>
              <a:rPr lang="en-US" alt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BTF</a:t>
            </a: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or frequency </a:t>
            </a:r>
            <a:r>
              <a:rPr lang="en-US" alt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chirp</a:t>
            </a: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measurement)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618839" y="1622323"/>
            <a:ext cx="41229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ym typeface="Symbol" panose="05050102010706020507" pitchFamily="18" charset="2"/>
              </a:rPr>
              <a:t>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24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8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5068" name="Rectangle 7"/>
              <p:cNvSpPr>
                <a:spLocks noChangeArrowheads="1"/>
              </p:cNvSpPr>
              <p:nvPr/>
            </p:nvSpPr>
            <p:spPr bwMode="auto">
              <a:xfrm>
                <a:off x="200025" y="904020"/>
                <a:ext cx="8124825" cy="2655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b="1" i="1" dirty="0">
                    <a:solidFill>
                      <a:srgbClr val="0000CC"/>
                    </a:solidFill>
                    <a:latin typeface="Calibri" panose="020F0502020204030204" pitchFamily="34" charset="0"/>
                  </a:rPr>
                  <a:t>Chromaticity ξ:</a:t>
                </a:r>
                <a:r>
                  <a:rPr lang="en-US" altLang="de-DE" sz="2000" dirty="0">
                    <a:latin typeface="Calibri" panose="020F0502020204030204" pitchFamily="34" charset="0"/>
                  </a:rPr>
                  <a:t> Change of tune for off-momentum particle</a:t>
                </a:r>
              </a:p>
              <a:p>
                <a:pPr algn="l">
                  <a:spcBef>
                    <a:spcPts val="10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Two step measurement procedure:</a:t>
                </a:r>
              </a:p>
              <a:p>
                <a:pPr algn="l">
                  <a:spcBef>
                    <a:spcPts val="10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1. Change of momentum</a:t>
                </a:r>
                <a:r>
                  <a:rPr lang="en-US" altLang="de-DE" sz="2000" b="1" i="1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p</a:t>
                </a:r>
                <a:r>
                  <a:rPr lang="en-US" altLang="de-DE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by detuned </a:t>
                </a:r>
                <a:r>
                  <a:rPr lang="en-US" altLang="de-DE" sz="2000" dirty="0" err="1">
                    <a:latin typeface="Calibri" panose="020F0502020204030204" pitchFamily="34" charset="0"/>
                    <a:cs typeface="Times New Roman" panose="02020603050405020304" pitchFamily="18" charset="0"/>
                  </a:rPr>
                  <a:t>rf</a:t>
                </a:r>
                <a:r>
                  <a:rPr lang="en-US" altLang="de-DE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-frequency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de-DE" sz="2800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de-DE" altLang="de-DE" sz="2800" i="1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de-DE" altLang="de-DE" sz="2800" i="1">
                                <a:latin typeface="Cambria Math"/>
                              </a:rPr>
                              <m:t>𝑝</m:t>
                            </m:r>
                          </m:den>
                        </m:f>
                      </m:e>
                    </m:box>
                    <m:r>
                      <a:rPr lang="de-DE" altLang="de-DE" sz="2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altLang="de-DE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p>
                        <m:r>
                          <a:rPr lang="de-DE" altLang="de-DE" sz="28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de-DE" altLang="de-DE" sz="2800" i="1">
                        <a:latin typeface="Cambria Math"/>
                        <a:ea typeface="Cambria Math"/>
                      </a:rPr>
                      <m:t>∙</m:t>
                    </m:r>
                    <m:box>
                      <m:boxPr>
                        <m:ctrlPr>
                          <a:rPr lang="de-DE" altLang="de-DE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de-DE" altLang="de-DE" sz="2800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800" i="1">
                                    <a:latin typeface="Cambria Math"/>
                                    <a:ea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2800" i="1">
                                    <a:latin typeface="Cambria Math"/>
                                    <a:ea typeface="Cambria Math"/>
                                  </a:rPr>
                                  <m:t>𝑎𝑐𝑐</m:t>
                                </m:r>
                              </m:sub>
                            </m:sSub>
                          </m:num>
                          <m:den>
                            <m:r>
                              <a:rPr lang="de-DE" altLang="de-DE" sz="2800" i="1"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de-DE" altLang="de-DE" sz="28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800" i="1">
                                    <a:latin typeface="Cambria Math"/>
                                    <a:ea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2800" i="1">
                                    <a:latin typeface="Cambria Math"/>
                                    <a:ea typeface="Cambria Math"/>
                                  </a:rPr>
                                  <m:t>𝑎𝑐𝑐</m:t>
                                </m:r>
                              </m:sub>
                            </m:sSub>
                            <m:r>
                              <a:rPr lang="de-DE" altLang="de-DE" sz="2800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den>
                        </m:f>
                      </m:e>
                    </m:box>
                    <m:r>
                      <a:rPr lang="de-DE" altLang="de-DE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de-DE" sz="28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</a:rPr>
                  <a:t>2. Excitation of coherent </a:t>
                </a:r>
                <a:r>
                  <a:rPr lang="en-US" altLang="de-DE" sz="2000" dirty="0" err="1">
                    <a:latin typeface="Calibri" panose="020F0502020204030204" pitchFamily="34" charset="0"/>
                  </a:rPr>
                  <a:t>betatron</a:t>
                </a:r>
                <a:r>
                  <a:rPr lang="en-US" altLang="de-DE" sz="2000" dirty="0">
                    <a:latin typeface="Calibri" panose="020F0502020204030204" pitchFamily="34" charset="0"/>
                  </a:rPr>
                  <a:t> oscillations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</a:rPr>
                  <a:t>    and  tune measurement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</a:rPr>
                  <a:t>(kick-method, BTF, noise excitation):</a:t>
                </a:r>
              </a:p>
            </p:txBody>
          </p:sp>
        </mc:Choice>
        <mc:Fallback xmlns="">
          <p:sp>
            <p:nvSpPr>
              <p:cNvPr id="4506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0025" y="904020"/>
                <a:ext cx="8124825" cy="2655214"/>
              </a:xfrm>
              <a:prstGeom prst="rect">
                <a:avLst/>
              </a:prstGeom>
              <a:blipFill rotWithShape="1">
                <a:blip r:embed="rId3"/>
                <a:stretch>
                  <a:fillRect l="-825" t="-1147" b="-29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Chromaticity Measurement from Closed Orbit Data </a:t>
            </a:r>
          </a:p>
        </p:txBody>
      </p:sp>
      <p:graphicFrame>
        <p:nvGraphicFramePr>
          <p:cNvPr id="4506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653989"/>
              </p:ext>
            </p:extLst>
          </p:nvPr>
        </p:nvGraphicFramePr>
        <p:xfrm>
          <a:off x="6459411" y="768288"/>
          <a:ext cx="1350962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9" name="Equation" r:id="rId4" imgW="800100" imgH="419100" progId="Equation.3">
                  <p:embed/>
                </p:oleObj>
              </mc:Choice>
              <mc:Fallback>
                <p:oleObj name="Equation" r:id="rId4" imgW="8001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9411" y="768288"/>
                        <a:ext cx="1350962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00025" y="3773447"/>
            <a:ext cx="45720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Plot of </a:t>
            </a:r>
            <a:r>
              <a:rPr lang="el-GR" altLang="de-DE" sz="2000" i="1" dirty="0">
                <a:latin typeface="Calibri" panose="020F0502020204030204" pitchFamily="34" charset="0"/>
                <a:cs typeface="Times New Roman" pitchFamily="18" charset="0"/>
              </a:rPr>
              <a:t>Δ</a:t>
            </a:r>
            <a:r>
              <a:rPr lang="en-US" altLang="de-DE" sz="2000" b="1" i="1" dirty="0">
                <a:latin typeface="Calibri" panose="020F0502020204030204" pitchFamily="34" charset="0"/>
              </a:rPr>
              <a:t>Q/Q</a:t>
            </a:r>
            <a:r>
              <a:rPr lang="en-US" altLang="de-DE" sz="2000" dirty="0">
                <a:latin typeface="Calibri" panose="020F0502020204030204" pitchFamily="34" charset="0"/>
              </a:rPr>
              <a:t> as a function of </a:t>
            </a:r>
            <a:r>
              <a:rPr lang="el-GR" altLang="de-DE" sz="2000" b="1" i="1" dirty="0">
                <a:latin typeface="Calibri" panose="020F0502020204030204" pitchFamily="34" charset="0"/>
                <a:cs typeface="Times New Roman" pitchFamily="18" charset="0"/>
              </a:rPr>
              <a:t>Δ</a:t>
            </a:r>
            <a:r>
              <a:rPr lang="en-US" altLang="de-DE" sz="2000" b="1" i="1" dirty="0">
                <a:latin typeface="Calibri" panose="020F0502020204030204" pitchFamily="34" charset="0"/>
              </a:rPr>
              <a:t>p/p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latin typeface="Calibri" panose="020F0502020204030204" pitchFamily="34" charset="0"/>
              </a:rPr>
              <a:t> slope is dispersion </a:t>
            </a:r>
            <a:r>
              <a:rPr lang="en-US" altLang="de-DE" sz="2000" b="1" i="1" dirty="0">
                <a:latin typeface="Calibri" panose="020F0502020204030204" pitchFamily="34" charset="0"/>
              </a:rPr>
              <a:t>ξ</a:t>
            </a:r>
            <a:r>
              <a:rPr lang="en-US" altLang="de-DE" sz="20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6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829" y="2881537"/>
            <a:ext cx="4025900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664561" y="2512205"/>
            <a:ext cx="34794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Example: Measurement at LEP: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2324" y="5760188"/>
            <a:ext cx="4292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From M Minty, F. Zimmermann, </a:t>
            </a:r>
          </a:p>
          <a:p>
            <a:pPr algn="l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Measurement and Control of charged Particle Beam, </a:t>
            </a:r>
          </a:p>
          <a:p>
            <a:pPr algn="l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Springer </a:t>
            </a:r>
            <a:r>
              <a:rPr lang="en-US" sz="1400" dirty="0" err="1">
                <a:latin typeface="Calibri" panose="020F0502020204030204" pitchFamily="34" charset="0"/>
              </a:rPr>
              <a:t>Verlag</a:t>
            </a:r>
            <a:r>
              <a:rPr lang="en-US" sz="1400" dirty="0">
                <a:latin typeface="Calibri" panose="020F0502020204030204" pitchFamily="34" charset="0"/>
              </a:rPr>
              <a:t> 2003</a:t>
            </a:r>
          </a:p>
        </p:txBody>
      </p:sp>
    </p:spTree>
    <p:extLst>
      <p:ext uri="{BB962C8B-B14F-4D97-AF65-F5344CB8AC3E}">
        <p14:creationId xmlns:p14="http://schemas.microsoft.com/office/powerpoint/2010/main" val="66407636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latin typeface="+mj-lt"/>
                <a:cs typeface="Times New Roman" panose="02020603050405020304" pitchFamily="18" charset="0"/>
              </a:rPr>
              <a:t>Actual Challenges for BPMs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62F7EF-38AA-46D2-81D0-A6B22EF7EC7C}"/>
              </a:ext>
            </a:extLst>
          </p:cNvPr>
          <p:cNvSpPr txBox="1"/>
          <p:nvPr/>
        </p:nvSpPr>
        <p:spPr>
          <a:xfrm>
            <a:off x="247443" y="740930"/>
            <a:ext cx="8892000" cy="269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Actual challenges for BPMs and COFB: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b="1" i="1" dirty="0">
                <a:latin typeface="Calibri" panose="020F0502020204030204" pitchFamily="34" charset="0"/>
              </a:rPr>
              <a:t>Position resolution requirement at 4</a:t>
            </a:r>
            <a:r>
              <a:rPr lang="en-US" b="1" i="1" baseline="30000" dirty="0">
                <a:latin typeface="Calibri" panose="020F0502020204030204" pitchFamily="34" charset="0"/>
              </a:rPr>
              <a:t>th</a:t>
            </a:r>
            <a:r>
              <a:rPr lang="en-US" b="1" i="1" dirty="0">
                <a:latin typeface="Calibri" panose="020F0502020204030204" pitchFamily="34" charset="0"/>
              </a:rPr>
              <a:t> generation circular light sources : about 1 µm (!)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Low drift analog and digital electronics 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Pilot tone or channel multiplexing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Fast signal processing  providing high bandwidth &amp; low latency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Parallel signal processing on powerful FPGAs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Improved accelerator model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</a:t>
            </a:r>
            <a:r>
              <a:rPr lang="en-US" dirty="0">
                <a:latin typeface="Calibri" panose="020F0502020204030204" pitchFamily="34" charset="0"/>
              </a:rPr>
              <a:t>: Machine Learning to include non-linearities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987D35A-F193-498E-9F3F-94F7950AA606}"/>
              </a:ext>
            </a:extLst>
          </p:cNvPr>
          <p:cNvSpPr txBox="1"/>
          <p:nvPr/>
        </p:nvSpPr>
        <p:spPr>
          <a:xfrm>
            <a:off x="245762" y="3390125"/>
            <a:ext cx="8892000" cy="1713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Actual challenges for tune etc. measurement: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Low excitation strength 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Phase-sensitive tracking (PLL-tracking) 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Possible tune &amp; chromaticity feedback 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Under development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ABE20CE-C0A5-487F-8ACE-38438388A31E}"/>
              </a:ext>
            </a:extLst>
          </p:cNvPr>
          <p:cNvSpPr txBox="1"/>
          <p:nvPr/>
        </p:nvSpPr>
        <p:spPr>
          <a:xfrm>
            <a:off x="203200" y="5441925"/>
            <a:ext cx="8934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</a:rPr>
              <a:t>Related talks at IPAC’26 within MC6: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 panose="020F0502020204030204" pitchFamily="34" charset="0"/>
              </a:rPr>
              <a:t>Laura Torino (ALBA), </a:t>
            </a:r>
            <a:r>
              <a:rPr lang="en-US" sz="1400" i="1" dirty="0">
                <a:latin typeface="Calibri" panose="020F0502020204030204" pitchFamily="34" charset="0"/>
              </a:rPr>
              <a:t>Overview of the beam position monitors development for the next generation light sources</a:t>
            </a:r>
          </a:p>
        </p:txBody>
      </p:sp>
    </p:spTree>
    <p:extLst>
      <p:ext uri="{BB962C8B-B14F-4D97-AF65-F5344CB8AC3E}">
        <p14:creationId xmlns:p14="http://schemas.microsoft.com/office/powerpoint/2010/main" val="2189622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272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profile measurements: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Scintillation screens: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emission of light, universal  usage, limited dynamic range 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Optical Transition Radiation: 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light emission due to </a:t>
            </a:r>
            <a:r>
              <a:rPr lang="en-GB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crossing material boundary, mainly for relativistic </a:t>
            </a:r>
            <a:r>
              <a:rPr lang="en-GB" altLang="de-DE" sz="2000" b="1" dirty="0">
                <a:latin typeface="Calibri" panose="020F0502020204030204" pitchFamily="34" charset="0"/>
              </a:rPr>
              <a:t>beams    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Ionization Profile Monitor and Beam Induced Fluorescence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Synchrotron Light Monitors  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  <p:extLst>
      <p:ext uri="{BB962C8B-B14F-4D97-AF65-F5344CB8AC3E}">
        <p14:creationId xmlns:p14="http://schemas.microsoft.com/office/powerpoint/2010/main" val="408600188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cs typeface="Times New Roman" panose="02020603050405020304" pitchFamily="18" charset="0"/>
              </a:rPr>
              <a:t>Scintillation Screen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61925" y="764704"/>
            <a:ext cx="8382000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Scintillation: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Particle’s energy loss in matter causes emission of light   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t</a:t>
            </a:r>
            <a:r>
              <a:rPr lang="en-US" altLang="de-DE" sz="2000" dirty="0">
                <a:latin typeface="Calibri" panose="020F0502020204030204" pitchFamily="34" charset="0"/>
              </a:rPr>
              <a:t>he most direct way of profile observation  as used from the early days on!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4954772" y="1511928"/>
            <a:ext cx="3997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Pneumatic drive with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Ø70 mm screen:</a:t>
            </a:r>
            <a:endParaRPr lang="en-US" altLang="de-DE" i="1" dirty="0">
              <a:latin typeface="Calibri" panose="020F0502020204030204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8" y="1484784"/>
            <a:ext cx="4438379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4936054" y="1760278"/>
            <a:ext cx="3670300" cy="4470400"/>
            <a:chOff x="4554538" y="1772816"/>
            <a:chExt cx="3670300" cy="4470400"/>
          </a:xfrm>
        </p:grpSpPr>
        <p:pic>
          <p:nvPicPr>
            <p:cNvPr id="21" name="Picture 8" descr="P1010004"/>
            <p:cNvPicPr>
              <a:picLocks noChangeAspect="1" noChangeArrowheads="1"/>
            </p:cNvPicPr>
            <p:nvPr/>
          </p:nvPicPr>
          <p:blipFill>
            <a:blip r:embed="rId4">
              <a:lum bright="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8849" y="1873770"/>
              <a:ext cx="3356537" cy="4369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4554538" y="3116495"/>
              <a:ext cx="259767" cy="51898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>
                <a:latin typeface="+mj-lt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4699015" y="2552008"/>
              <a:ext cx="1600922" cy="808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b="1" dirty="0">
                  <a:solidFill>
                    <a:schemeClr val="bg1"/>
                  </a:solidFill>
                  <a:latin typeface="+mj-lt"/>
                </a:rPr>
                <a:t>Flange </a:t>
              </a:r>
            </a:p>
            <a:p>
              <a:pPr algn="l"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b="1" dirty="0">
                  <a:solidFill>
                    <a:schemeClr val="bg1"/>
                  </a:solidFill>
                  <a:latin typeface="+mj-lt"/>
                  <a:sym typeface="Symbol"/>
                </a:rPr>
                <a:t>200 mm</a:t>
              </a:r>
            </a:p>
            <a:p>
              <a:pPr algn="l"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b="1" dirty="0">
                  <a:solidFill>
                    <a:schemeClr val="bg1"/>
                  </a:solidFill>
                  <a:latin typeface="+mj-lt"/>
                </a:rPr>
                <a:t>&amp; window</a:t>
              </a:r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6517382" y="1889410"/>
              <a:ext cx="1707456" cy="794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Screen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2200" b="1" dirty="0">
                  <a:solidFill>
                    <a:srgbClr val="66FFFF"/>
                  </a:solidFill>
                  <a:latin typeface="+mj-lt"/>
                  <a:sym typeface="Symbol" pitchFamily="18" charset="2"/>
                </a:rPr>
                <a:t> </a:t>
              </a:r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70 mm</a:t>
              </a:r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4970457" y="1772816"/>
              <a:ext cx="114851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FF0000"/>
                  </a:solidFill>
                  <a:latin typeface="+mj-lt"/>
                </a:rPr>
                <a:t>beam</a:t>
              </a: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4753011" y="5055944"/>
              <a:ext cx="1684106" cy="681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Pneumatic</a:t>
              </a:r>
            </a:p>
            <a:p>
              <a:pPr algn="l">
                <a:lnSpc>
                  <a:spcPct val="30000"/>
                </a:lnSpc>
              </a:pPr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drive</a:t>
              </a:r>
            </a:p>
          </p:txBody>
        </p:sp>
        <p:sp>
          <p:nvSpPr>
            <p:cNvPr id="27" name="Text Box 14"/>
            <p:cNvSpPr txBox="1">
              <a:spLocks noChangeArrowheads="1"/>
            </p:cNvSpPr>
            <p:nvPr/>
          </p:nvSpPr>
          <p:spPr bwMode="auto">
            <a:xfrm>
              <a:off x="4759891" y="3789620"/>
              <a:ext cx="1270025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Camera</a:t>
              </a:r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4996725" y="2133974"/>
              <a:ext cx="973396" cy="0"/>
            </a:xfrm>
            <a:prstGeom prst="lin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>
                <a:latin typeface="+mj-lt"/>
              </a:endParaRPr>
            </a:p>
          </p:txBody>
        </p:sp>
        <p:cxnSp>
          <p:nvCxnSpPr>
            <p:cNvPr id="29" name="Gerade Verbindung mit Pfeil 28"/>
            <p:cNvCxnSpPr/>
            <p:nvPr/>
          </p:nvCxnSpPr>
          <p:spPr bwMode="auto">
            <a:xfrm flipV="1">
              <a:off x="5499476" y="3628130"/>
              <a:ext cx="470645" cy="237452"/>
            </a:xfrm>
            <a:prstGeom prst="straightConnector1">
              <a:avLst/>
            </a:prstGeom>
            <a:noFill/>
            <a:ln w="3492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mit Pfeil 29"/>
            <p:cNvCxnSpPr/>
            <p:nvPr/>
          </p:nvCxnSpPr>
          <p:spPr>
            <a:xfrm flipV="1">
              <a:off x="7812360" y="3011276"/>
              <a:ext cx="0" cy="301001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6944317" y="4253026"/>
              <a:ext cx="86804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>
                  <a:solidFill>
                    <a:schemeClr val="bg1"/>
                  </a:solidFill>
                  <a:latin typeface="+mj-lt"/>
                  <a:sym typeface="Symbol" panose="05050102010706020507" pitchFamily="18" charset="2"/>
                </a:rPr>
                <a:t> </a:t>
              </a:r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1 m</a:t>
              </a: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Outline of the Tutorial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300038" y="942975"/>
            <a:ext cx="8175624" cy="2745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Part 1 of the lecture on Beam Position Monitors: </a:t>
            </a:r>
          </a:p>
          <a:p>
            <a:pPr indent="266700"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Beam position monitors for bunched beams</a:t>
            </a:r>
          </a:p>
          <a:p>
            <a:pPr indent="266700"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Position measurements and feedback system</a:t>
            </a:r>
          </a:p>
          <a:p>
            <a:pPr indent="266700"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Measurement of tune, chromaticity etc. 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Part 2 of the lecture on transverse and longitudinal diagnostics: 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 </a:t>
            </a:r>
            <a:r>
              <a:rPr lang="en-US" altLang="de-DE" sz="2000" dirty="0">
                <a:latin typeface="Calibri" panose="020F0502020204030204" pitchFamily="34" charset="0"/>
              </a:rPr>
              <a:t>Profile measurement methods</a:t>
            </a:r>
          </a:p>
          <a:p>
            <a:pPr algn="l">
              <a:lnSpc>
                <a:spcPct val="8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 Transverse emittance measure, incl. tomography</a:t>
            </a:r>
          </a:p>
          <a:p>
            <a:pPr algn="l">
              <a:lnSpc>
                <a:spcPct val="8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 Measurement of longitudinal parameters</a:t>
            </a:r>
          </a:p>
        </p:txBody>
      </p:sp>
    </p:spTree>
    <p:extLst>
      <p:ext uri="{BB962C8B-B14F-4D97-AF65-F5344CB8AC3E}">
        <p14:creationId xmlns:p14="http://schemas.microsoft.com/office/powerpoint/2010/main" val="265703730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Group 22"/>
          <p:cNvGrpSpPr>
            <a:grpSpLocks/>
          </p:cNvGrpSpPr>
          <p:nvPr/>
        </p:nvGrpSpPr>
        <p:grpSpPr bwMode="auto">
          <a:xfrm>
            <a:off x="684061" y="1196752"/>
            <a:ext cx="7718578" cy="4303712"/>
            <a:chOff x="183" y="949"/>
            <a:chExt cx="5093" cy="2839"/>
          </a:xfrm>
        </p:grpSpPr>
        <p:pic>
          <p:nvPicPr>
            <p:cNvPr id="717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" y="949"/>
              <a:ext cx="1053" cy="1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77" name="Text Box 3"/>
            <p:cNvSpPr txBox="1">
              <a:spLocks noChangeArrowheads="1"/>
            </p:cNvSpPr>
            <p:nvPr/>
          </p:nvSpPr>
          <p:spPr bwMode="auto">
            <a:xfrm>
              <a:off x="183" y="2115"/>
              <a:ext cx="1148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 dirty="0">
                  <a:latin typeface="Arial" charset="0"/>
                </a:rPr>
                <a:t>Alumina: Al</a:t>
              </a:r>
              <a:r>
                <a:rPr lang="en-US" altLang="de-DE" sz="1600" b="1" baseline="-25000" dirty="0">
                  <a:latin typeface="Arial" charset="0"/>
                </a:rPr>
                <a:t>2</a:t>
              </a:r>
              <a:r>
                <a:rPr lang="en-US" altLang="de-DE" sz="1600" b="1" dirty="0">
                  <a:latin typeface="Arial" charset="0"/>
                </a:rPr>
                <a:t>O</a:t>
              </a:r>
              <a:r>
                <a:rPr lang="en-US" altLang="de-DE" sz="1600" b="1" baseline="-25000" dirty="0">
                  <a:latin typeface="Arial" charset="0"/>
                </a:rPr>
                <a:t>3</a:t>
              </a:r>
              <a:endParaRPr lang="de-DE" altLang="de-DE" sz="1600" b="1" baseline="-25000" dirty="0">
                <a:latin typeface="Arial" charset="0"/>
              </a:endParaRPr>
            </a:p>
          </p:txBody>
        </p:sp>
        <p:pic>
          <p:nvPicPr>
            <p:cNvPr id="717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949"/>
              <a:ext cx="1029" cy="1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79" name="Text Box 5"/>
            <p:cNvSpPr txBox="1">
              <a:spLocks noChangeArrowheads="1"/>
            </p:cNvSpPr>
            <p:nvPr/>
          </p:nvSpPr>
          <p:spPr bwMode="auto">
            <a:xfrm>
              <a:off x="1746" y="2070"/>
              <a:ext cx="771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CsI:Tl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949"/>
              <a:ext cx="1054" cy="1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1" name="Text Box 7"/>
            <p:cNvSpPr txBox="1">
              <a:spLocks noChangeArrowheads="1"/>
            </p:cNvSpPr>
            <p:nvPr/>
          </p:nvSpPr>
          <p:spPr bwMode="auto">
            <a:xfrm>
              <a:off x="2653" y="2070"/>
              <a:ext cx="1427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 dirty="0" err="1">
                  <a:latin typeface="Arial" charset="0"/>
                </a:rPr>
                <a:t>Chromox</a:t>
              </a:r>
              <a:r>
                <a:rPr lang="en-US" altLang="de-DE" sz="1600" b="1" dirty="0">
                  <a:latin typeface="Arial" charset="0"/>
                </a:rPr>
                <a:t>: Al</a:t>
              </a:r>
              <a:r>
                <a:rPr lang="en-US" altLang="de-DE" sz="1600" b="1" baseline="-25000" dirty="0">
                  <a:latin typeface="Arial" charset="0"/>
                </a:rPr>
                <a:t>2</a:t>
              </a:r>
              <a:r>
                <a:rPr lang="en-US" altLang="de-DE" sz="1600" b="1" dirty="0">
                  <a:latin typeface="Arial" charset="0"/>
                </a:rPr>
                <a:t>O</a:t>
              </a:r>
              <a:r>
                <a:rPr lang="en-US" altLang="de-DE" sz="1600" b="1" baseline="-25000" dirty="0">
                  <a:latin typeface="Arial" charset="0"/>
                </a:rPr>
                <a:t>3</a:t>
              </a:r>
              <a:r>
                <a:rPr lang="en-US" altLang="de-DE" sz="1600" b="1" dirty="0">
                  <a:latin typeface="Arial" charset="0"/>
                </a:rPr>
                <a:t>:Cr</a:t>
              </a:r>
              <a:endParaRPr lang="de-DE" altLang="de-DE" sz="1600" b="1" dirty="0">
                <a:latin typeface="Arial" charset="0"/>
              </a:endParaRPr>
            </a:p>
          </p:txBody>
        </p:sp>
        <p:pic>
          <p:nvPicPr>
            <p:cNvPr id="718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" y="949"/>
              <a:ext cx="1030" cy="1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3" name="Text Box 9"/>
            <p:cNvSpPr txBox="1">
              <a:spLocks noChangeArrowheads="1"/>
            </p:cNvSpPr>
            <p:nvPr/>
          </p:nvSpPr>
          <p:spPr bwMode="auto">
            <a:xfrm>
              <a:off x="4456" y="2070"/>
              <a:ext cx="624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P43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4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" y="2333"/>
              <a:ext cx="1054" cy="1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5" name="Text Box 11"/>
            <p:cNvSpPr txBox="1">
              <a:spLocks noChangeArrowheads="1"/>
            </p:cNvSpPr>
            <p:nvPr/>
          </p:nvSpPr>
          <p:spPr bwMode="auto">
            <a:xfrm>
              <a:off x="403" y="3566"/>
              <a:ext cx="861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YAG:Ce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6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341"/>
              <a:ext cx="1029" cy="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7" name="Text Box 13"/>
            <p:cNvSpPr txBox="1">
              <a:spLocks noChangeArrowheads="1"/>
            </p:cNvSpPr>
            <p:nvPr/>
          </p:nvSpPr>
          <p:spPr bwMode="auto">
            <a:xfrm>
              <a:off x="1666" y="3521"/>
              <a:ext cx="907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latin typeface="Arial" charset="0"/>
                </a:rPr>
                <a:t>    Quartz</a:t>
              </a:r>
              <a:endParaRPr lang="de-DE" altLang="de-DE" sz="1600" b="1" dirty="0">
                <a:latin typeface="Arial" charset="0"/>
              </a:endParaRPr>
            </a:p>
          </p:txBody>
        </p:sp>
        <p:pic>
          <p:nvPicPr>
            <p:cNvPr id="7188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" y="2327"/>
              <a:ext cx="1031" cy="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9" name="Text Box 15"/>
            <p:cNvSpPr txBox="1">
              <a:spLocks noChangeArrowheads="1"/>
            </p:cNvSpPr>
            <p:nvPr/>
          </p:nvSpPr>
          <p:spPr bwMode="auto">
            <a:xfrm>
              <a:off x="2880" y="3475"/>
              <a:ext cx="110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2000">
                  <a:solidFill>
                    <a:srgbClr val="0000FF"/>
                  </a:solidFill>
                  <a:latin typeface="Century" pitchFamily="18" charset="0"/>
                </a:rPr>
                <a:t>  </a:t>
              </a:r>
              <a:r>
                <a:rPr lang="en-US" altLang="de-DE" sz="1600" b="1">
                  <a:latin typeface="Arial" charset="0"/>
                </a:rPr>
                <a:t>Quartz:Ce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90" name="Picture 1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" y="2296"/>
              <a:ext cx="1020" cy="1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91" name="Text Box 17"/>
            <p:cNvSpPr txBox="1">
              <a:spLocks noChangeArrowheads="1"/>
            </p:cNvSpPr>
            <p:nvPr/>
          </p:nvSpPr>
          <p:spPr bwMode="auto">
            <a:xfrm>
              <a:off x="4216" y="3521"/>
              <a:ext cx="1020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         ZrO</a:t>
              </a:r>
              <a:r>
                <a:rPr lang="en-US" altLang="de-DE" sz="1600" b="1" baseline="-25000">
                  <a:latin typeface="Arial" charset="0"/>
                </a:rPr>
                <a:t>2</a:t>
              </a:r>
              <a:r>
                <a:rPr lang="en-US" altLang="de-DE" sz="1600" b="1">
                  <a:latin typeface="Arial" charset="0"/>
                </a:rPr>
                <a:t>:Mg</a:t>
              </a:r>
              <a:endParaRPr lang="de-DE" altLang="de-DE" sz="1600" b="1">
                <a:latin typeface="Arial" charset="0"/>
              </a:endParaRPr>
            </a:p>
          </p:txBody>
        </p:sp>
      </p:grp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420688" y="6380163"/>
            <a:ext cx="18415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9388" indent="-17938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de-DE" altLang="de-DE" sz="2000"/>
          </a:p>
        </p:txBody>
      </p:sp>
      <p:sp>
        <p:nvSpPr>
          <p:cNvPr id="7173" name="Text Box 19"/>
          <p:cNvSpPr txBox="1">
            <a:spLocks noChangeArrowheads="1"/>
          </p:cNvSpPr>
          <p:nvPr/>
        </p:nvSpPr>
        <p:spPr bwMode="auto">
          <a:xfrm>
            <a:off x="365125" y="5517232"/>
            <a:ext cx="8264525" cy="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sz="1600" b="1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Very different light yield i.e. photons per ion‘s energy loss</a:t>
            </a: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Different wavelength of emitted light  </a:t>
            </a:r>
          </a:p>
        </p:txBody>
      </p:sp>
      <p:sp>
        <p:nvSpPr>
          <p:cNvPr id="7174" name="Text Box 21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output from various Scintillating Screens</a:t>
            </a:r>
          </a:p>
        </p:txBody>
      </p:sp>
      <p:sp>
        <p:nvSpPr>
          <p:cNvPr id="7175" name="Text Box 23"/>
          <p:cNvSpPr txBox="1">
            <a:spLocks noChangeArrowheads="1"/>
          </p:cNvSpPr>
          <p:nvPr/>
        </p:nvSpPr>
        <p:spPr bwMode="auto">
          <a:xfrm>
            <a:off x="107504" y="764704"/>
            <a:ext cx="9018711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700" b="1" i="1" dirty="0">
                <a:latin typeface="Calibri" panose="020F0502020204030204" pitchFamily="34" charset="0"/>
              </a:rPr>
              <a:t>Example:</a:t>
            </a:r>
            <a:r>
              <a:rPr lang="en-US" altLang="de-DE" sz="1700" i="1" dirty="0">
                <a:latin typeface="Calibri" panose="020F0502020204030204" pitchFamily="34" charset="0"/>
              </a:rPr>
              <a:t> Color CCD camera: Images at different particle intensities determined for U at 300 MeV/u</a:t>
            </a:r>
          </a:p>
        </p:txBody>
      </p:sp>
      <p:graphicFrame>
        <p:nvGraphicFramePr>
          <p:cNvPr id="23" name="Group 103">
            <a:extLst>
              <a:ext uri="{FF2B5EF4-FFF2-40B4-BE49-F238E27FC236}">
                <a16:creationId xmlns:a16="http://schemas.microsoft.com/office/drawing/2014/main" id="{98151B5D-07C8-4433-A974-F26B89561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15931"/>
              </p:ext>
            </p:extLst>
          </p:nvPr>
        </p:nvGraphicFramePr>
        <p:xfrm>
          <a:off x="3679961" y="3707182"/>
          <a:ext cx="5377682" cy="2777059"/>
        </p:xfrm>
        <a:graphic>
          <a:graphicData uri="http://schemas.openxmlformats.org/drawingml/2006/table">
            <a:tbl>
              <a:tblPr/>
              <a:tblGrid>
                <a:gridCol w="941828">
                  <a:extLst>
                    <a:ext uri="{9D8B030D-6E8A-4147-A177-3AD203B41FA5}">
                      <a16:colId xmlns:a16="http://schemas.microsoft.com/office/drawing/2014/main" val="3967521046"/>
                    </a:ext>
                  </a:extLst>
                </a:gridCol>
                <a:gridCol w="941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7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63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4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1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Activ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Max. </a:t>
                      </a: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λ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9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Cera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Chromox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Symbol" pitchFamily="18" charset="2"/>
                        </a:rPr>
                        <a:t>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0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Symbol"/>
                        </a:rPr>
                        <a:t>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60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Crystal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YAG:Ce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6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LYSO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Lu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607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Powder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of gains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Ø</a:t>
                      </a:r>
                      <a:r>
                        <a:rPr lang="en-US" altLang="de-DE" sz="1400" dirty="0">
                          <a:solidFill>
                            <a:prstClr val="black"/>
                          </a:solidFill>
                          <a:latin typeface="Calibri" panose="020F0502020204030204" pitchFamily="34" charset="0"/>
                          <a:sym typeface="Symbol" pitchFamily="18" charset="2"/>
                        </a:rPr>
                        <a:t>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r>
                        <a:rPr kumimoji="0" lang="el-G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 glass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Gd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545nm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51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85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SiO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Ce&amp;Tb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Transition Radiation: Depictive Description</a:t>
            </a: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125413" y="748288"/>
            <a:ext cx="8729662" cy="175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Transition Radiation OTR for a single charge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 eaLnBrk="0" fontAlgn="base" hangingPunct="0">
              <a:spcBef>
                <a:spcPts val="200"/>
              </a:spcBef>
              <a:spcAft>
                <a:spcPct val="0"/>
              </a:spcAft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Assuming a charge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approaches an ideal conducting boundary e.g. metal foil: </a:t>
            </a:r>
          </a:p>
          <a:p>
            <a:pPr marL="342900" indent="-342900" algn="l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Image charge is created by electric field with dipole type field pattern</a:t>
            </a:r>
          </a:p>
          <a:p>
            <a:pPr marL="342900" indent="-342900" algn="l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Field distribution depends on velocity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and Lorentz factor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 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due to relativistic trans. field increase </a:t>
            </a:r>
          </a:p>
          <a:p>
            <a:pPr marL="342900" indent="-342900" algn="l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Penetration of charge through surface within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&lt; 10 fs: sudden change of source distribution </a:t>
            </a:r>
          </a:p>
          <a:p>
            <a:pPr marL="342900" indent="-342900" algn="l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Emission of  radiation with dipole characteristic 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grpSp>
        <p:nvGrpSpPr>
          <p:cNvPr id="25" name="Gruppieren 24"/>
          <p:cNvGrpSpPr/>
          <p:nvPr/>
        </p:nvGrpSpPr>
        <p:grpSpPr>
          <a:xfrm>
            <a:off x="192555" y="2971800"/>
            <a:ext cx="2750381" cy="2639199"/>
            <a:chOff x="192555" y="2971800"/>
            <a:chExt cx="2750381" cy="2639199"/>
          </a:xfrm>
        </p:grpSpPr>
        <p:sp>
          <p:nvSpPr>
            <p:cNvPr id="2" name="Rechteck 1"/>
            <p:cNvSpPr/>
            <p:nvPr/>
          </p:nvSpPr>
          <p:spPr bwMode="auto">
            <a:xfrm>
              <a:off x="1704556" y="3016250"/>
              <a:ext cx="1094726" cy="2307500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" name="Gerade Verbindung 3"/>
            <p:cNvCxnSpPr/>
            <p:nvPr/>
          </p:nvCxnSpPr>
          <p:spPr bwMode="auto">
            <a:xfrm>
              <a:off x="1704556" y="3026500"/>
              <a:ext cx="0" cy="23075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Ellipse 5"/>
            <p:cNvSpPr/>
            <p:nvPr/>
          </p:nvSpPr>
          <p:spPr bwMode="auto">
            <a:xfrm>
              <a:off x="690288" y="4020690"/>
              <a:ext cx="243272" cy="265930"/>
            </a:xfrm>
            <a:prstGeom prst="ellipse">
              <a:avLst/>
            </a:prstGeom>
            <a:solidFill>
              <a:srgbClr val="FF0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Ellipse 12"/>
            <p:cNvSpPr/>
            <p:nvPr/>
          </p:nvSpPr>
          <p:spPr bwMode="auto">
            <a:xfrm>
              <a:off x="2475552" y="4020690"/>
              <a:ext cx="243272" cy="265930"/>
            </a:xfrm>
            <a:prstGeom prst="ellipse">
              <a:avLst/>
            </a:prstGeom>
            <a:solidFill>
              <a:srgbClr val="FF3399">
                <a:alpha val="43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892091" y="3890240"/>
              <a:ext cx="1663628" cy="480211"/>
              <a:chOff x="3940748" y="2742478"/>
              <a:chExt cx="2714528" cy="716796"/>
            </a:xfrm>
          </p:grpSpPr>
          <p:sp>
            <p:nvSpPr>
              <p:cNvPr id="15" name="Ellipse 14"/>
              <p:cNvSpPr/>
              <p:nvPr/>
            </p:nvSpPr>
            <p:spPr bwMode="auto">
              <a:xfrm>
                <a:off x="3940748" y="2742478"/>
                <a:ext cx="2714528" cy="417589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3000" h="381722">
                    <a:moveTo>
                      <a:pt x="14781" y="356445"/>
                    </a:moveTo>
                    <a:cubicBezTo>
                      <a:pt x="-139736" y="297972"/>
                      <a:pt x="957227" y="3226"/>
                      <a:pt x="1437975" y="51"/>
                    </a:cubicBezTo>
                    <a:cubicBezTo>
                      <a:pt x="1918723" y="-3124"/>
                      <a:pt x="2899269" y="140564"/>
                      <a:pt x="2899269" y="337395"/>
                    </a:cubicBezTo>
                    <a:cubicBezTo>
                      <a:pt x="2956419" y="394526"/>
                      <a:pt x="2845823" y="347714"/>
                      <a:pt x="2365075" y="350889"/>
                    </a:cubicBezTo>
                    <a:cubicBezTo>
                      <a:pt x="1884327" y="354064"/>
                      <a:pt x="169298" y="414918"/>
                      <a:pt x="14781" y="356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Ellipse 14"/>
              <p:cNvSpPr/>
              <p:nvPr/>
            </p:nvSpPr>
            <p:spPr bwMode="auto">
              <a:xfrm rot="10800000">
                <a:off x="3940748" y="3116526"/>
                <a:ext cx="2714528" cy="3427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3000" h="381722">
                    <a:moveTo>
                      <a:pt x="14781" y="356445"/>
                    </a:moveTo>
                    <a:cubicBezTo>
                      <a:pt x="-139736" y="297972"/>
                      <a:pt x="957227" y="3226"/>
                      <a:pt x="1437975" y="51"/>
                    </a:cubicBezTo>
                    <a:cubicBezTo>
                      <a:pt x="1918723" y="-3124"/>
                      <a:pt x="2899269" y="140564"/>
                      <a:pt x="2899269" y="337395"/>
                    </a:cubicBezTo>
                    <a:cubicBezTo>
                      <a:pt x="2956419" y="394526"/>
                      <a:pt x="2845823" y="347714"/>
                      <a:pt x="2365075" y="350889"/>
                    </a:cubicBezTo>
                    <a:cubicBezTo>
                      <a:pt x="1884327" y="354064"/>
                      <a:pt x="169298" y="414918"/>
                      <a:pt x="14781" y="356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1828800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perfect </a:t>
              </a:r>
            </a:p>
            <a:p>
              <a:pPr>
                <a:spcBef>
                  <a:spcPts val="0"/>
                </a:spcBef>
              </a:pPr>
              <a:r>
                <a:rPr lang="en-US" dirty="0"/>
                <a:t>metal</a:t>
              </a: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838200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453942" y="3294965"/>
              <a:ext cx="1242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rgbClr val="C00000"/>
                  </a:solidFill>
                </a:rPr>
                <a:t>charge </a:t>
              </a:r>
              <a:r>
                <a:rPr lang="en-US" b="1" i="1" dirty="0">
                  <a:solidFill>
                    <a:srgbClr val="C00000"/>
                  </a:solidFill>
                </a:rPr>
                <a:t>e</a:t>
              </a:r>
            </a:p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rgbClr val="C00000"/>
                  </a:solidFill>
                </a:rPr>
                <a:t>velocity</a:t>
              </a:r>
              <a:r>
                <a:rPr lang="en-US" b="1" i="1" dirty="0">
                  <a:solidFill>
                    <a:srgbClr val="C00000"/>
                  </a:solidFill>
                </a:rPr>
                <a:t> </a:t>
              </a:r>
              <a:r>
                <a:rPr lang="en-US" b="1" i="1" dirty="0">
                  <a:solidFill>
                    <a:srgbClr val="C00000"/>
                  </a:solidFill>
                  <a:sym typeface="Symbol"/>
                </a:rPr>
                <a:t></a:t>
              </a:r>
              <a:endParaRPr lang="en-US" b="1" i="1" dirty="0">
                <a:solidFill>
                  <a:srgbClr val="C00000"/>
                </a:solidFill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300038" y="4687669"/>
              <a:ext cx="16328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CC3300"/>
                  </a:solidFill>
                </a:rPr>
                <a:t>E-field 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CC3300"/>
                  </a:solidFill>
                </a:rPr>
                <a:t>pattern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CC3300"/>
                  </a:solidFill>
                </a:rPr>
                <a:t>dipole type</a:t>
              </a:r>
            </a:p>
          </p:txBody>
        </p:sp>
        <p:cxnSp>
          <p:nvCxnSpPr>
            <p:cNvPr id="17" name="Gerade Verbindung mit Pfeil 16"/>
            <p:cNvCxnSpPr/>
            <p:nvPr/>
          </p:nvCxnSpPr>
          <p:spPr bwMode="auto">
            <a:xfrm>
              <a:off x="192555" y="4173877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Textfeld 62"/>
            <p:cNvSpPr txBox="1"/>
            <p:nvPr/>
          </p:nvSpPr>
          <p:spPr>
            <a:xfrm>
              <a:off x="1700068" y="4343400"/>
              <a:ext cx="1242868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3399"/>
                  </a:solidFill>
                </a:rPr>
                <a:t>image </a:t>
              </a:r>
            </a:p>
            <a:p>
              <a:pPr algn="l">
                <a:spcBef>
                  <a:spcPts val="200"/>
                </a:spcBef>
              </a:pPr>
              <a:r>
                <a:rPr lang="en-US" dirty="0">
                  <a:solidFill>
                    <a:srgbClr val="FF3399"/>
                  </a:solidFill>
                </a:rPr>
                <a:t>charge </a:t>
              </a:r>
              <a:r>
                <a:rPr lang="en-US" b="1" i="1" dirty="0">
                  <a:solidFill>
                    <a:srgbClr val="FF3399"/>
                  </a:solidFill>
                </a:rPr>
                <a:t>-e</a:t>
              </a:r>
            </a:p>
            <a:p>
              <a:pPr algn="l">
                <a:spcBef>
                  <a:spcPts val="200"/>
                </a:spcBef>
              </a:pPr>
              <a:r>
                <a:rPr lang="en-US" dirty="0">
                  <a:solidFill>
                    <a:srgbClr val="FF3399"/>
                  </a:solidFill>
                </a:rPr>
                <a:t>velocity</a:t>
              </a:r>
              <a:r>
                <a:rPr lang="en-US" b="1" i="1" dirty="0">
                  <a:solidFill>
                    <a:srgbClr val="FF3399"/>
                  </a:solidFill>
                </a:rPr>
                <a:t> -</a:t>
              </a:r>
              <a:r>
                <a:rPr lang="en-US" b="1" i="1" dirty="0">
                  <a:solidFill>
                    <a:srgbClr val="FF3399"/>
                  </a:solidFill>
                  <a:sym typeface="Symbol"/>
                </a:rPr>
                <a:t></a:t>
              </a:r>
              <a:endParaRPr lang="en-US" b="1" i="1" dirty="0">
                <a:solidFill>
                  <a:srgbClr val="FF3399"/>
                </a:solidFill>
              </a:endParaRPr>
            </a:p>
          </p:txBody>
        </p:sp>
        <p:sp>
          <p:nvSpPr>
            <p:cNvPr id="18" name="Gewitterblitz 17"/>
            <p:cNvSpPr/>
            <p:nvPr/>
          </p:nvSpPr>
          <p:spPr bwMode="auto">
            <a:xfrm flipV="1">
              <a:off x="1185167" y="4414746"/>
              <a:ext cx="345795" cy="663496"/>
            </a:xfrm>
            <a:prstGeom prst="lightningBolt">
              <a:avLst/>
            </a:prstGeom>
            <a:solidFill>
              <a:srgbClr val="FFC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3124200" y="2971800"/>
            <a:ext cx="2762676" cy="2401416"/>
            <a:chOff x="3124200" y="2971800"/>
            <a:chExt cx="2762676" cy="2401416"/>
          </a:xfrm>
        </p:grpSpPr>
        <p:sp>
          <p:nvSpPr>
            <p:cNvPr id="20" name="Rechteck 19"/>
            <p:cNvSpPr/>
            <p:nvPr/>
          </p:nvSpPr>
          <p:spPr bwMode="auto">
            <a:xfrm>
              <a:off x="4544074" y="3016250"/>
              <a:ext cx="1094726" cy="2307500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 bwMode="auto">
            <a:xfrm>
              <a:off x="4544074" y="3026500"/>
              <a:ext cx="0" cy="23075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Ellipse 21"/>
            <p:cNvSpPr/>
            <p:nvPr/>
          </p:nvSpPr>
          <p:spPr bwMode="auto">
            <a:xfrm>
              <a:off x="3987006" y="4013007"/>
              <a:ext cx="243272" cy="265930"/>
            </a:xfrm>
            <a:prstGeom prst="ellipse">
              <a:avLst/>
            </a:prstGeom>
            <a:solidFill>
              <a:srgbClr val="FF0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Ellipse 22"/>
            <p:cNvSpPr/>
            <p:nvPr/>
          </p:nvSpPr>
          <p:spPr bwMode="auto">
            <a:xfrm>
              <a:off x="4862128" y="4020690"/>
              <a:ext cx="243272" cy="265930"/>
            </a:xfrm>
            <a:prstGeom prst="ellipse">
              <a:avLst/>
            </a:prstGeom>
            <a:solidFill>
              <a:srgbClr val="FF3399">
                <a:alpha val="43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7" name="Gruppieren 26"/>
            <p:cNvGrpSpPr/>
            <p:nvPr/>
          </p:nvGrpSpPr>
          <p:grpSpPr>
            <a:xfrm>
              <a:off x="4168720" y="3421547"/>
              <a:ext cx="784280" cy="1417061"/>
              <a:chOff x="3690954" y="2735180"/>
              <a:chExt cx="3032051" cy="715345"/>
            </a:xfrm>
          </p:grpSpPr>
          <p:sp>
            <p:nvSpPr>
              <p:cNvPr id="28" name="Ellipse 14"/>
              <p:cNvSpPr/>
              <p:nvPr/>
            </p:nvSpPr>
            <p:spPr bwMode="auto">
              <a:xfrm>
                <a:off x="3690954" y="2735180"/>
                <a:ext cx="3031981" cy="37978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90636 w 2988855"/>
                  <a:gd name="connsiteY0" fmla="*/ 362059 h 376811"/>
                  <a:gd name="connsiteX1" fmla="*/ 582487 w 2988855"/>
                  <a:gd name="connsiteY1" fmla="*/ 147961 h 376811"/>
                  <a:gd name="connsiteX2" fmla="*/ 1513830 w 2988855"/>
                  <a:gd name="connsiteY2" fmla="*/ 5665 h 376811"/>
                  <a:gd name="connsiteX3" fmla="*/ 2975124 w 2988855"/>
                  <a:gd name="connsiteY3" fmla="*/ 343009 h 376811"/>
                  <a:gd name="connsiteX4" fmla="*/ 2440930 w 2988855"/>
                  <a:gd name="connsiteY4" fmla="*/ 356503 h 376811"/>
                  <a:gd name="connsiteX5" fmla="*/ 90636 w 2988855"/>
                  <a:gd name="connsiteY5" fmla="*/ 362059 h 376811"/>
                  <a:gd name="connsiteX0" fmla="*/ 133762 w 3031981"/>
                  <a:gd name="connsiteY0" fmla="*/ 363743 h 379783"/>
                  <a:gd name="connsiteX1" fmla="*/ 425511 w 3031981"/>
                  <a:gd name="connsiteY1" fmla="*/ 132226 h 379783"/>
                  <a:gd name="connsiteX2" fmla="*/ 1556956 w 3031981"/>
                  <a:gd name="connsiteY2" fmla="*/ 7349 h 379783"/>
                  <a:gd name="connsiteX3" fmla="*/ 3018250 w 3031981"/>
                  <a:gd name="connsiteY3" fmla="*/ 344693 h 379783"/>
                  <a:gd name="connsiteX4" fmla="*/ 2484056 w 3031981"/>
                  <a:gd name="connsiteY4" fmla="*/ 358187 h 379783"/>
                  <a:gd name="connsiteX5" fmla="*/ 133762 w 3031981"/>
                  <a:gd name="connsiteY5" fmla="*/ 363743 h 37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31981" h="379783">
                    <a:moveTo>
                      <a:pt x="133762" y="363743"/>
                    </a:moveTo>
                    <a:cubicBezTo>
                      <a:pt x="-209329" y="326083"/>
                      <a:pt x="188312" y="191625"/>
                      <a:pt x="425511" y="132226"/>
                    </a:cubicBezTo>
                    <a:cubicBezTo>
                      <a:pt x="662710" y="72827"/>
                      <a:pt x="1124833" y="-28062"/>
                      <a:pt x="1556956" y="7349"/>
                    </a:cubicBezTo>
                    <a:cubicBezTo>
                      <a:pt x="1989079" y="42760"/>
                      <a:pt x="3018250" y="147862"/>
                      <a:pt x="3018250" y="344693"/>
                    </a:cubicBezTo>
                    <a:cubicBezTo>
                      <a:pt x="3075400" y="401824"/>
                      <a:pt x="2964804" y="355012"/>
                      <a:pt x="2484056" y="358187"/>
                    </a:cubicBezTo>
                    <a:cubicBezTo>
                      <a:pt x="2003308" y="361362"/>
                      <a:pt x="476853" y="401403"/>
                      <a:pt x="133762" y="3637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Ellipse 14"/>
              <p:cNvSpPr/>
              <p:nvPr/>
            </p:nvSpPr>
            <p:spPr bwMode="auto">
              <a:xfrm rot="10800000">
                <a:off x="3771696" y="3057876"/>
                <a:ext cx="2951309" cy="392649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308" h="392649">
                    <a:moveTo>
                      <a:pt x="16792" y="356404"/>
                    </a:moveTo>
                    <a:cubicBezTo>
                      <a:pt x="-148841" y="295754"/>
                      <a:pt x="953680" y="-1895"/>
                      <a:pt x="1439986" y="10"/>
                    </a:cubicBezTo>
                    <a:cubicBezTo>
                      <a:pt x="1926292" y="1915"/>
                      <a:pt x="2934627" y="171006"/>
                      <a:pt x="2934627" y="367837"/>
                    </a:cubicBezTo>
                    <a:cubicBezTo>
                      <a:pt x="2991777" y="424968"/>
                      <a:pt x="2920093" y="365817"/>
                      <a:pt x="2433787" y="363912"/>
                    </a:cubicBezTo>
                    <a:cubicBezTo>
                      <a:pt x="1947481" y="362007"/>
                      <a:pt x="182425" y="417054"/>
                      <a:pt x="16792" y="35640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64" name="Textfeld 63"/>
            <p:cNvSpPr txBox="1"/>
            <p:nvPr/>
          </p:nvSpPr>
          <p:spPr>
            <a:xfrm>
              <a:off x="4772674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perfect </a:t>
              </a:r>
            </a:p>
            <a:p>
              <a:pPr algn="l">
                <a:spcBef>
                  <a:spcPts val="0"/>
                </a:spcBef>
              </a:pPr>
              <a:r>
                <a:rPr lang="en-US" dirty="0"/>
                <a:t>metal</a:t>
              </a: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3629674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vacuum</a:t>
              </a: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124200" y="3321966"/>
              <a:ext cx="1242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dirty="0">
                  <a:solidFill>
                    <a:srgbClr val="C00000"/>
                  </a:solidFill>
                </a:rPr>
                <a:t>charge </a:t>
              </a:r>
              <a:r>
                <a:rPr lang="en-US" b="1" i="1" dirty="0">
                  <a:solidFill>
                    <a:srgbClr val="C00000"/>
                  </a:solidFill>
                </a:rPr>
                <a:t>e</a:t>
              </a:r>
            </a:p>
            <a:p>
              <a:pPr algn="l">
                <a:spcBef>
                  <a:spcPts val="0"/>
                </a:spcBef>
              </a:pPr>
              <a:r>
                <a:rPr lang="en-US" dirty="0">
                  <a:solidFill>
                    <a:srgbClr val="C00000"/>
                  </a:solidFill>
                </a:rPr>
                <a:t>velocity</a:t>
              </a:r>
              <a:r>
                <a:rPr lang="en-US" b="1" i="1" dirty="0">
                  <a:solidFill>
                    <a:srgbClr val="C00000"/>
                  </a:solidFill>
                </a:rPr>
                <a:t> </a:t>
              </a:r>
              <a:r>
                <a:rPr lang="en-US" b="1" i="1" dirty="0">
                  <a:solidFill>
                    <a:srgbClr val="C00000"/>
                  </a:solidFill>
                  <a:sym typeface="Symbol"/>
                </a:rPr>
                <a:t></a:t>
              </a:r>
              <a:endParaRPr lang="en-US" b="1" i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4644008" y="4398590"/>
              <a:ext cx="1242868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3399"/>
                  </a:solidFill>
                </a:rPr>
                <a:t>image </a:t>
              </a:r>
            </a:p>
            <a:p>
              <a:pPr algn="l">
                <a:spcBef>
                  <a:spcPts val="200"/>
                </a:spcBef>
              </a:pPr>
              <a:r>
                <a:rPr lang="en-US" dirty="0">
                  <a:solidFill>
                    <a:srgbClr val="FF3399"/>
                  </a:solidFill>
                </a:rPr>
                <a:t>charge </a:t>
              </a:r>
              <a:r>
                <a:rPr lang="en-US" b="1" i="1" dirty="0">
                  <a:solidFill>
                    <a:srgbClr val="FF3399"/>
                  </a:solidFill>
                </a:rPr>
                <a:t>-e</a:t>
              </a:r>
            </a:p>
            <a:p>
              <a:pPr algn="l">
                <a:spcBef>
                  <a:spcPts val="200"/>
                </a:spcBef>
              </a:pPr>
              <a:r>
                <a:rPr lang="en-US" dirty="0">
                  <a:solidFill>
                    <a:srgbClr val="FF3399"/>
                  </a:solidFill>
                </a:rPr>
                <a:t>velocity</a:t>
              </a:r>
              <a:r>
                <a:rPr lang="en-US" b="1" i="1" dirty="0">
                  <a:solidFill>
                    <a:srgbClr val="FF3399"/>
                  </a:solidFill>
                </a:rPr>
                <a:t> -</a:t>
              </a:r>
              <a:r>
                <a:rPr lang="en-US" b="1" i="1" dirty="0">
                  <a:solidFill>
                    <a:srgbClr val="FF3399"/>
                  </a:solidFill>
                  <a:sym typeface="Symbol"/>
                </a:rPr>
                <a:t></a:t>
              </a:r>
              <a:endParaRPr lang="en-US" b="1" i="1" dirty="0">
                <a:solidFill>
                  <a:srgbClr val="FF3399"/>
                </a:solidFill>
              </a:endParaRPr>
            </a:p>
          </p:txBody>
        </p:sp>
        <p:cxnSp>
          <p:nvCxnSpPr>
            <p:cNvPr id="72" name="Gerade Verbindung mit Pfeil 71"/>
            <p:cNvCxnSpPr/>
            <p:nvPr/>
          </p:nvCxnSpPr>
          <p:spPr bwMode="auto">
            <a:xfrm>
              <a:off x="3502819" y="4140832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" name="Gruppieren 35"/>
          <p:cNvGrpSpPr/>
          <p:nvPr/>
        </p:nvGrpSpPr>
        <p:grpSpPr>
          <a:xfrm>
            <a:off x="5861089" y="2699618"/>
            <a:ext cx="2901911" cy="2666132"/>
            <a:chOff x="5861089" y="2699618"/>
            <a:chExt cx="2901911" cy="2666132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7467600" y="3048000"/>
              <a:ext cx="1094726" cy="2317750"/>
              <a:chOff x="1676400" y="2844445"/>
              <a:chExt cx="1094726" cy="2317750"/>
            </a:xfrm>
          </p:grpSpPr>
          <p:sp>
            <p:nvSpPr>
              <p:cNvPr id="39" name="Rechteck 38"/>
              <p:cNvSpPr/>
              <p:nvPr/>
            </p:nvSpPr>
            <p:spPr bwMode="auto">
              <a:xfrm>
                <a:off x="1676400" y="2844445"/>
                <a:ext cx="1094726" cy="2307500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0" name="Gerade Verbindung 39"/>
              <p:cNvCxnSpPr/>
              <p:nvPr/>
            </p:nvCxnSpPr>
            <p:spPr bwMode="auto">
              <a:xfrm>
                <a:off x="1676400" y="2854695"/>
                <a:ext cx="0" cy="23075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" name="Ellipse 40"/>
              <p:cNvSpPr/>
              <p:nvPr/>
            </p:nvSpPr>
            <p:spPr bwMode="auto">
              <a:xfrm>
                <a:off x="1737928" y="3848885"/>
                <a:ext cx="243272" cy="265930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 rot="16043696">
              <a:off x="6819118" y="4006416"/>
              <a:ext cx="352439" cy="1234578"/>
              <a:chOff x="6621373" y="2714652"/>
              <a:chExt cx="503197" cy="1762676"/>
            </a:xfrm>
          </p:grpSpPr>
          <p:sp>
            <p:nvSpPr>
              <p:cNvPr id="52" name="Ellipse 14"/>
              <p:cNvSpPr/>
              <p:nvPr/>
            </p:nvSpPr>
            <p:spPr bwMode="auto">
              <a:xfrm rot="13685424">
                <a:off x="5975437" y="3527039"/>
                <a:ext cx="1596225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Ellipse 14"/>
              <p:cNvSpPr/>
              <p:nvPr/>
            </p:nvSpPr>
            <p:spPr bwMode="auto">
              <a:xfrm rot="2853507">
                <a:off x="6176763" y="3343411"/>
                <a:ext cx="1576565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54" name="Gruppieren 53"/>
            <p:cNvGrpSpPr/>
            <p:nvPr/>
          </p:nvGrpSpPr>
          <p:grpSpPr>
            <a:xfrm>
              <a:off x="6834978" y="3180421"/>
              <a:ext cx="352448" cy="1234579"/>
              <a:chOff x="6621370" y="2714654"/>
              <a:chExt cx="503210" cy="1762679"/>
            </a:xfrm>
          </p:grpSpPr>
          <p:sp>
            <p:nvSpPr>
              <p:cNvPr id="55" name="Ellipse 14"/>
              <p:cNvSpPr/>
              <p:nvPr/>
            </p:nvSpPr>
            <p:spPr bwMode="auto">
              <a:xfrm rot="13685424">
                <a:off x="5975434" y="3527043"/>
                <a:ext cx="1596226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Ellipse 14"/>
              <p:cNvSpPr/>
              <p:nvPr/>
            </p:nvSpPr>
            <p:spPr bwMode="auto">
              <a:xfrm rot="2853507">
                <a:off x="6176773" y="3343413"/>
                <a:ext cx="1576566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69" name="Textfeld 68"/>
            <p:cNvSpPr txBox="1"/>
            <p:nvPr/>
          </p:nvSpPr>
          <p:spPr>
            <a:xfrm>
              <a:off x="7515874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perfect </a:t>
              </a:r>
            </a:p>
            <a:p>
              <a:pPr algn="l">
                <a:spcBef>
                  <a:spcPts val="0"/>
                </a:spcBef>
              </a:pPr>
              <a:r>
                <a:rPr lang="en-US" dirty="0"/>
                <a:t>metal</a:t>
              </a: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6601474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vacuum</a:t>
              </a: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7620000" y="4343400"/>
              <a:ext cx="1143000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00000"/>
                  </a:solidFill>
                </a:rPr>
                <a:t>charge </a:t>
              </a:r>
              <a:r>
                <a:rPr lang="en-US" b="1" i="1" dirty="0">
                  <a:solidFill>
                    <a:srgbClr val="C00000"/>
                  </a:solidFill>
                </a:rPr>
                <a:t>e</a:t>
              </a:r>
            </a:p>
            <a:p>
              <a:pPr algn="l">
                <a:spcBef>
                  <a:spcPts val="200"/>
                </a:spcBef>
              </a:pPr>
              <a:r>
                <a:rPr lang="en-US" b="1" dirty="0">
                  <a:solidFill>
                    <a:srgbClr val="C00000"/>
                  </a:solidFill>
                </a:rPr>
                <a:t>inside</a:t>
              </a:r>
            </a:p>
            <a:p>
              <a:pPr algn="l">
                <a:spcBef>
                  <a:spcPts val="200"/>
                </a:spcBef>
              </a:pPr>
              <a:r>
                <a:rPr lang="en-US" dirty="0">
                  <a:solidFill>
                    <a:srgbClr val="C00000"/>
                  </a:solidFill>
                </a:rPr>
                <a:t>metal</a:t>
              </a:r>
            </a:p>
          </p:txBody>
        </p:sp>
        <p:cxnSp>
          <p:nvCxnSpPr>
            <p:cNvPr id="73" name="Gerade Verbindung mit Pfeil 72"/>
            <p:cNvCxnSpPr/>
            <p:nvPr/>
          </p:nvCxnSpPr>
          <p:spPr bwMode="auto">
            <a:xfrm>
              <a:off x="7745413" y="4191000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" name="Textfeld 73"/>
            <p:cNvSpPr txBox="1"/>
            <p:nvPr/>
          </p:nvSpPr>
          <p:spPr>
            <a:xfrm>
              <a:off x="5861089" y="4109627"/>
              <a:ext cx="115925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700" b="1" dirty="0">
                  <a:solidFill>
                    <a:srgbClr val="CC3300"/>
                  </a:solidFill>
                </a:rPr>
                <a:t>dipole </a:t>
              </a:r>
            </a:p>
            <a:p>
              <a:pPr algn="l">
                <a:spcBef>
                  <a:spcPts val="0"/>
                </a:spcBef>
              </a:pPr>
              <a:r>
                <a:rPr lang="en-US" sz="1700" b="1" dirty="0">
                  <a:solidFill>
                    <a:srgbClr val="CC3300"/>
                  </a:solidFill>
                </a:rPr>
                <a:t>radiation</a:t>
              </a:r>
            </a:p>
          </p:txBody>
        </p:sp>
        <p:cxnSp>
          <p:nvCxnSpPr>
            <p:cNvPr id="57" name="Gerade Verbindung 56"/>
            <p:cNvCxnSpPr>
              <a:stCxn id="56" idx="2"/>
            </p:cNvCxnSpPr>
            <p:nvPr/>
          </p:nvCxnSpPr>
          <p:spPr bwMode="auto">
            <a:xfrm flipH="1" flipV="1">
              <a:off x="6300242" y="2971800"/>
              <a:ext cx="1083051" cy="122604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" name="Bogen 60"/>
            <p:cNvSpPr/>
            <p:nvPr/>
          </p:nvSpPr>
          <p:spPr bwMode="auto">
            <a:xfrm rot="14425123">
              <a:off x="6574074" y="3362123"/>
              <a:ext cx="1399150" cy="1590748"/>
            </a:xfrm>
            <a:prstGeom prst="arc">
              <a:avLst>
                <a:gd name="adj1" fmla="val 17832869"/>
                <a:gd name="adj2" fmla="val 21124960"/>
              </a:avLst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6601474" y="3851778"/>
              <a:ext cx="58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ym typeface="Symbol"/>
                </a:rPr>
                <a:t></a:t>
              </a:r>
              <a:endParaRPr lang="en-US" b="1" i="1" dirty="0"/>
            </a:p>
          </p:txBody>
        </p:sp>
        <p:sp>
          <p:nvSpPr>
            <p:cNvPr id="79" name="Textfeld 78"/>
            <p:cNvSpPr txBox="1"/>
            <p:nvPr/>
          </p:nvSpPr>
          <p:spPr>
            <a:xfrm>
              <a:off x="6192317" y="2699618"/>
              <a:ext cx="1404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i="1" dirty="0">
                  <a:sym typeface="Symbol"/>
                </a:rPr>
                <a:t> </a:t>
              </a:r>
              <a:r>
                <a:rPr lang="en-US" b="1" i="1" baseline="-25000" dirty="0">
                  <a:sym typeface="Symbol"/>
                </a:rPr>
                <a:t>max</a:t>
              </a:r>
              <a:r>
                <a:rPr lang="en-US" b="1" i="1" dirty="0">
                  <a:sym typeface="Symbol"/>
                </a:rPr>
                <a:t> 1/</a:t>
              </a:r>
              <a:endParaRPr lang="en-US" b="1" i="1" dirty="0"/>
            </a:p>
          </p:txBody>
        </p:sp>
        <p:cxnSp>
          <p:nvCxnSpPr>
            <p:cNvPr id="75" name="Gerade Verbindung 74"/>
            <p:cNvCxnSpPr>
              <a:stCxn id="39" idx="1"/>
            </p:cNvCxnSpPr>
            <p:nvPr/>
          </p:nvCxnSpPr>
          <p:spPr bwMode="auto">
            <a:xfrm flipH="1">
              <a:off x="6144274" y="4201750"/>
              <a:ext cx="1323326" cy="91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" name="Textfeld 13"/>
          <p:cNvSpPr txBox="1"/>
          <p:nvPr/>
        </p:nvSpPr>
        <p:spPr>
          <a:xfrm>
            <a:off x="5105400" y="5475701"/>
            <a:ext cx="4038600" cy="64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sudden change charge distribution</a:t>
            </a:r>
          </a:p>
          <a:p>
            <a:pPr algn="l">
              <a:spcBef>
                <a:spcPts val="200"/>
              </a:spcBef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rearrangement of sources 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radiation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92554" y="6114866"/>
            <a:ext cx="836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Other physical interpretation: Impedance mismatch at boundary leads to radiation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7914121" y="3736156"/>
            <a:ext cx="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sym typeface="Symbol"/>
              </a:rPr>
              <a:t>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509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7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Realization of Optical Transition Radiation OTR</a:t>
            </a: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153320" y="747075"/>
            <a:ext cx="89265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OTR is  emitted by charged particle passage through a material boundary.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641850" y="5289550"/>
            <a:ext cx="4027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929188" y="5543550"/>
            <a:ext cx="3775075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latin typeface="Calibri" panose="020F0502020204030204" pitchFamily="34" charset="0"/>
              </a:rPr>
              <a:t>Insertion of thin Al-foil under 45</a:t>
            </a:r>
            <a:r>
              <a:rPr lang="en-US" sz="2200" baseline="30000" dirty="0">
                <a:latin typeface="Calibri" panose="020F0502020204030204" pitchFamily="34" charset="0"/>
              </a:rPr>
              <a:t>o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Observation of low light by CCD.</a:t>
            </a:r>
          </a:p>
        </p:txBody>
      </p:sp>
      <p:grpSp>
        <p:nvGrpSpPr>
          <p:cNvPr id="39947" name="Group 11"/>
          <p:cNvGrpSpPr>
            <a:grpSpLocks/>
          </p:cNvGrpSpPr>
          <p:nvPr/>
        </p:nvGrpSpPr>
        <p:grpSpPr bwMode="auto">
          <a:xfrm>
            <a:off x="4620877" y="2117977"/>
            <a:ext cx="4356100" cy="3381375"/>
            <a:chOff x="3192" y="528"/>
            <a:chExt cx="2568" cy="1711"/>
          </a:xfrm>
        </p:grpSpPr>
        <p:pic>
          <p:nvPicPr>
            <p:cNvPr id="39948" name="Picture 12" descr="scheme-otr-ipac10-black"/>
            <p:cNvPicPr>
              <a:picLocks noChangeAspect="1" noChangeArrowheads="1"/>
            </p:cNvPicPr>
            <p:nvPr/>
          </p:nvPicPr>
          <p:blipFill>
            <a:blip r:embed="rId3">
              <a:lum bright="-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2" y="528"/>
              <a:ext cx="2568" cy="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Freeform 13"/>
            <p:cNvSpPr>
              <a:spLocks/>
            </p:cNvSpPr>
            <p:nvPr/>
          </p:nvSpPr>
          <p:spPr bwMode="auto">
            <a:xfrm rot="-10080000">
              <a:off x="4167" y="1369"/>
              <a:ext cx="122" cy="572"/>
            </a:xfrm>
            <a:custGeom>
              <a:avLst/>
              <a:gdLst>
                <a:gd name="T0" fmla="*/ 28 w 169"/>
                <a:gd name="T1" fmla="*/ 0 h 739"/>
                <a:gd name="T2" fmla="*/ 25 w 169"/>
                <a:gd name="T3" fmla="*/ 13 h 739"/>
                <a:gd name="T4" fmla="*/ 19 w 169"/>
                <a:gd name="T5" fmla="*/ 35 h 739"/>
                <a:gd name="T6" fmla="*/ 16 w 169"/>
                <a:gd name="T7" fmla="*/ 87 h 739"/>
                <a:gd name="T8" fmla="*/ 7 w 169"/>
                <a:gd name="T9" fmla="*/ 163 h 739"/>
                <a:gd name="T10" fmla="*/ 2 w 169"/>
                <a:gd name="T11" fmla="*/ 211 h 739"/>
                <a:gd name="T12" fmla="*/ 0 w 169"/>
                <a:gd name="T13" fmla="*/ 255 h 739"/>
                <a:gd name="T14" fmla="*/ 2 w 169"/>
                <a:gd name="T15" fmla="*/ 289 h 739"/>
                <a:gd name="T16" fmla="*/ 9 w 169"/>
                <a:gd name="T17" fmla="*/ 319 h 739"/>
                <a:gd name="T18" fmla="*/ 21 w 169"/>
                <a:gd name="T19" fmla="*/ 338 h 739"/>
                <a:gd name="T20" fmla="*/ 32 w 169"/>
                <a:gd name="T21" fmla="*/ 341 h 739"/>
                <a:gd name="T22" fmla="*/ 46 w 169"/>
                <a:gd name="T23" fmla="*/ 334 h 739"/>
                <a:gd name="T24" fmla="*/ 54 w 169"/>
                <a:gd name="T25" fmla="*/ 309 h 739"/>
                <a:gd name="T26" fmla="*/ 60 w 169"/>
                <a:gd name="T27" fmla="*/ 285 h 739"/>
                <a:gd name="T28" fmla="*/ 63 w 169"/>
                <a:gd name="T29" fmla="*/ 255 h 739"/>
                <a:gd name="T30" fmla="*/ 63 w 169"/>
                <a:gd name="T31" fmla="*/ 231 h 739"/>
                <a:gd name="T32" fmla="*/ 61 w 169"/>
                <a:gd name="T33" fmla="*/ 197 h 739"/>
                <a:gd name="T34" fmla="*/ 56 w 169"/>
                <a:gd name="T35" fmla="*/ 168 h 739"/>
                <a:gd name="T36" fmla="*/ 51 w 169"/>
                <a:gd name="T37" fmla="*/ 132 h 739"/>
                <a:gd name="T38" fmla="*/ 45 w 169"/>
                <a:gd name="T39" fmla="*/ 100 h 739"/>
                <a:gd name="T40" fmla="*/ 43 w 169"/>
                <a:gd name="T41" fmla="*/ 76 h 739"/>
                <a:gd name="T42" fmla="*/ 38 w 169"/>
                <a:gd name="T43" fmla="*/ 46 h 739"/>
                <a:gd name="T44" fmla="*/ 36 w 169"/>
                <a:gd name="T45" fmla="*/ 26 h 739"/>
                <a:gd name="T46" fmla="*/ 33 w 169"/>
                <a:gd name="T47" fmla="*/ 13 h 739"/>
                <a:gd name="T48" fmla="*/ 28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>
                    <a:lumMod val="70000"/>
                    <a:lumOff val="30000"/>
                  </a:srgbClr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0" name="Freeform 14"/>
            <p:cNvSpPr>
              <a:spLocks/>
            </p:cNvSpPr>
            <p:nvPr/>
          </p:nvSpPr>
          <p:spPr bwMode="auto">
            <a:xfrm rot="-4760878">
              <a:off x="4407" y="1745"/>
              <a:ext cx="127" cy="547"/>
            </a:xfrm>
            <a:custGeom>
              <a:avLst/>
              <a:gdLst>
                <a:gd name="T0" fmla="*/ 32 w 169"/>
                <a:gd name="T1" fmla="*/ 0 h 739"/>
                <a:gd name="T2" fmla="*/ 28 w 169"/>
                <a:gd name="T3" fmla="*/ 12 h 739"/>
                <a:gd name="T4" fmla="*/ 23 w 169"/>
                <a:gd name="T5" fmla="*/ 30 h 739"/>
                <a:gd name="T6" fmla="*/ 17 w 169"/>
                <a:gd name="T7" fmla="*/ 76 h 739"/>
                <a:gd name="T8" fmla="*/ 8 w 169"/>
                <a:gd name="T9" fmla="*/ 143 h 739"/>
                <a:gd name="T10" fmla="*/ 2 w 169"/>
                <a:gd name="T11" fmla="*/ 185 h 739"/>
                <a:gd name="T12" fmla="*/ 0 w 169"/>
                <a:gd name="T13" fmla="*/ 223 h 739"/>
                <a:gd name="T14" fmla="*/ 2 w 169"/>
                <a:gd name="T15" fmla="*/ 253 h 739"/>
                <a:gd name="T16" fmla="*/ 10 w 169"/>
                <a:gd name="T17" fmla="*/ 279 h 739"/>
                <a:gd name="T18" fmla="*/ 24 w 169"/>
                <a:gd name="T19" fmla="*/ 296 h 739"/>
                <a:gd name="T20" fmla="*/ 35 w 169"/>
                <a:gd name="T21" fmla="*/ 299 h 739"/>
                <a:gd name="T22" fmla="*/ 52 w 169"/>
                <a:gd name="T23" fmla="*/ 292 h 739"/>
                <a:gd name="T24" fmla="*/ 61 w 169"/>
                <a:gd name="T25" fmla="*/ 269 h 739"/>
                <a:gd name="T26" fmla="*/ 67 w 169"/>
                <a:gd name="T27" fmla="*/ 249 h 739"/>
                <a:gd name="T28" fmla="*/ 71 w 169"/>
                <a:gd name="T29" fmla="*/ 223 h 739"/>
                <a:gd name="T30" fmla="*/ 71 w 169"/>
                <a:gd name="T31" fmla="*/ 201 h 739"/>
                <a:gd name="T32" fmla="*/ 68 w 169"/>
                <a:gd name="T33" fmla="*/ 172 h 739"/>
                <a:gd name="T34" fmla="*/ 62 w 169"/>
                <a:gd name="T35" fmla="*/ 147 h 739"/>
                <a:gd name="T36" fmla="*/ 57 w 169"/>
                <a:gd name="T37" fmla="*/ 116 h 739"/>
                <a:gd name="T38" fmla="*/ 51 w 169"/>
                <a:gd name="T39" fmla="*/ 87 h 739"/>
                <a:gd name="T40" fmla="*/ 48 w 169"/>
                <a:gd name="T41" fmla="*/ 67 h 739"/>
                <a:gd name="T42" fmla="*/ 43 w 169"/>
                <a:gd name="T43" fmla="*/ 40 h 739"/>
                <a:gd name="T44" fmla="*/ 41 w 169"/>
                <a:gd name="T45" fmla="*/ 22 h 739"/>
                <a:gd name="T46" fmla="*/ 38 w 169"/>
                <a:gd name="T47" fmla="*/ 12 h 739"/>
                <a:gd name="T48" fmla="*/ 32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auto">
            <a:xfrm rot="-5957120">
              <a:off x="4420" y="1630"/>
              <a:ext cx="128" cy="547"/>
            </a:xfrm>
            <a:custGeom>
              <a:avLst/>
              <a:gdLst>
                <a:gd name="T0" fmla="*/ 33 w 169"/>
                <a:gd name="T1" fmla="*/ 0 h 739"/>
                <a:gd name="T2" fmla="*/ 28 w 169"/>
                <a:gd name="T3" fmla="*/ 12 h 739"/>
                <a:gd name="T4" fmla="*/ 23 w 169"/>
                <a:gd name="T5" fmla="*/ 30 h 739"/>
                <a:gd name="T6" fmla="*/ 17 w 169"/>
                <a:gd name="T7" fmla="*/ 76 h 739"/>
                <a:gd name="T8" fmla="*/ 8 w 169"/>
                <a:gd name="T9" fmla="*/ 143 h 739"/>
                <a:gd name="T10" fmla="*/ 2 w 169"/>
                <a:gd name="T11" fmla="*/ 185 h 739"/>
                <a:gd name="T12" fmla="*/ 0 w 169"/>
                <a:gd name="T13" fmla="*/ 223 h 739"/>
                <a:gd name="T14" fmla="*/ 2 w 169"/>
                <a:gd name="T15" fmla="*/ 253 h 739"/>
                <a:gd name="T16" fmla="*/ 10 w 169"/>
                <a:gd name="T17" fmla="*/ 279 h 739"/>
                <a:gd name="T18" fmla="*/ 24 w 169"/>
                <a:gd name="T19" fmla="*/ 296 h 739"/>
                <a:gd name="T20" fmla="*/ 36 w 169"/>
                <a:gd name="T21" fmla="*/ 299 h 739"/>
                <a:gd name="T22" fmla="*/ 53 w 169"/>
                <a:gd name="T23" fmla="*/ 292 h 739"/>
                <a:gd name="T24" fmla="*/ 63 w 169"/>
                <a:gd name="T25" fmla="*/ 269 h 739"/>
                <a:gd name="T26" fmla="*/ 69 w 169"/>
                <a:gd name="T27" fmla="*/ 249 h 739"/>
                <a:gd name="T28" fmla="*/ 72 w 169"/>
                <a:gd name="T29" fmla="*/ 223 h 739"/>
                <a:gd name="T30" fmla="*/ 73 w 169"/>
                <a:gd name="T31" fmla="*/ 201 h 739"/>
                <a:gd name="T32" fmla="*/ 70 w 169"/>
                <a:gd name="T33" fmla="*/ 172 h 739"/>
                <a:gd name="T34" fmla="*/ 64 w 169"/>
                <a:gd name="T35" fmla="*/ 147 h 739"/>
                <a:gd name="T36" fmla="*/ 58 w 169"/>
                <a:gd name="T37" fmla="*/ 116 h 739"/>
                <a:gd name="T38" fmla="*/ 52 w 169"/>
                <a:gd name="T39" fmla="*/ 87 h 739"/>
                <a:gd name="T40" fmla="*/ 49 w 169"/>
                <a:gd name="T41" fmla="*/ 67 h 739"/>
                <a:gd name="T42" fmla="*/ 44 w 169"/>
                <a:gd name="T43" fmla="*/ 40 h 739"/>
                <a:gd name="T44" fmla="*/ 42 w 169"/>
                <a:gd name="T45" fmla="*/ 22 h 739"/>
                <a:gd name="T46" fmla="*/ 39 w 169"/>
                <a:gd name="T47" fmla="*/ 12 h 739"/>
                <a:gd name="T48" fmla="*/ 33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2" name="Freeform 16"/>
            <p:cNvSpPr>
              <a:spLocks/>
            </p:cNvSpPr>
            <p:nvPr/>
          </p:nvSpPr>
          <p:spPr bwMode="auto">
            <a:xfrm rot="10140000">
              <a:off x="4044" y="1378"/>
              <a:ext cx="122" cy="572"/>
            </a:xfrm>
            <a:custGeom>
              <a:avLst/>
              <a:gdLst>
                <a:gd name="T0" fmla="*/ 28 w 169"/>
                <a:gd name="T1" fmla="*/ 0 h 739"/>
                <a:gd name="T2" fmla="*/ 25 w 169"/>
                <a:gd name="T3" fmla="*/ 13 h 739"/>
                <a:gd name="T4" fmla="*/ 19 w 169"/>
                <a:gd name="T5" fmla="*/ 35 h 739"/>
                <a:gd name="T6" fmla="*/ 16 w 169"/>
                <a:gd name="T7" fmla="*/ 87 h 739"/>
                <a:gd name="T8" fmla="*/ 7 w 169"/>
                <a:gd name="T9" fmla="*/ 163 h 739"/>
                <a:gd name="T10" fmla="*/ 2 w 169"/>
                <a:gd name="T11" fmla="*/ 211 h 739"/>
                <a:gd name="T12" fmla="*/ 0 w 169"/>
                <a:gd name="T13" fmla="*/ 255 h 739"/>
                <a:gd name="T14" fmla="*/ 2 w 169"/>
                <a:gd name="T15" fmla="*/ 289 h 739"/>
                <a:gd name="T16" fmla="*/ 9 w 169"/>
                <a:gd name="T17" fmla="*/ 319 h 739"/>
                <a:gd name="T18" fmla="*/ 21 w 169"/>
                <a:gd name="T19" fmla="*/ 338 h 739"/>
                <a:gd name="T20" fmla="*/ 32 w 169"/>
                <a:gd name="T21" fmla="*/ 341 h 739"/>
                <a:gd name="T22" fmla="*/ 46 w 169"/>
                <a:gd name="T23" fmla="*/ 334 h 739"/>
                <a:gd name="T24" fmla="*/ 54 w 169"/>
                <a:gd name="T25" fmla="*/ 309 h 739"/>
                <a:gd name="T26" fmla="*/ 60 w 169"/>
                <a:gd name="T27" fmla="*/ 285 h 739"/>
                <a:gd name="T28" fmla="*/ 63 w 169"/>
                <a:gd name="T29" fmla="*/ 255 h 739"/>
                <a:gd name="T30" fmla="*/ 63 w 169"/>
                <a:gd name="T31" fmla="*/ 231 h 739"/>
                <a:gd name="T32" fmla="*/ 61 w 169"/>
                <a:gd name="T33" fmla="*/ 197 h 739"/>
                <a:gd name="T34" fmla="*/ 56 w 169"/>
                <a:gd name="T35" fmla="*/ 168 h 739"/>
                <a:gd name="T36" fmla="*/ 51 w 169"/>
                <a:gd name="T37" fmla="*/ 132 h 739"/>
                <a:gd name="T38" fmla="*/ 45 w 169"/>
                <a:gd name="T39" fmla="*/ 100 h 739"/>
                <a:gd name="T40" fmla="*/ 43 w 169"/>
                <a:gd name="T41" fmla="*/ 76 h 739"/>
                <a:gd name="T42" fmla="*/ 38 w 169"/>
                <a:gd name="T43" fmla="*/ 46 h 739"/>
                <a:gd name="T44" fmla="*/ 36 w 169"/>
                <a:gd name="T45" fmla="*/ 26 h 739"/>
                <a:gd name="T46" fmla="*/ 33 w 169"/>
                <a:gd name="T47" fmla="*/ 13 h 739"/>
                <a:gd name="T48" fmla="*/ 28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53320" y="1081498"/>
            <a:ext cx="3981450" cy="106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latin typeface="Calibri" panose="020F0502020204030204" pitchFamily="34" charset="0"/>
              </a:rPr>
              <a:t>Photon distribution: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</a:rPr>
              <a:t>within a solid angle </a:t>
            </a:r>
            <a:r>
              <a:rPr lang="en-US" b="1" i="1" dirty="0">
                <a:latin typeface="Calibri" panose="020F0502020204030204" pitchFamily="34" charset="0"/>
              </a:rPr>
              <a:t>d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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  and 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Wavelength interval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</a:t>
            </a:r>
            <a:r>
              <a:rPr lang="en-US" sz="2200" b="1" i="1" baseline="-25000" dirty="0">
                <a:latin typeface="Calibri" panose="020F0502020204030204" pitchFamily="34" charset="0"/>
                <a:sym typeface="Symbol" pitchFamily="18" charset="2"/>
              </a:rPr>
              <a:t>begin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to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</a:t>
            </a:r>
            <a:r>
              <a:rPr lang="en-US" sz="2200" b="1" i="1" baseline="-25000" dirty="0">
                <a:latin typeface="Calibri" panose="020F0502020204030204" pitchFamily="34" charset="0"/>
                <a:sym typeface="Symbol" pitchFamily="18" charset="2"/>
              </a:rPr>
              <a:t>end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951664"/>
              </p:ext>
            </p:extLst>
          </p:nvPr>
        </p:nvGraphicFramePr>
        <p:xfrm>
          <a:off x="3177375" y="1246773"/>
          <a:ext cx="5120405" cy="1087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4" name="Equation" r:id="rId4" imgW="3644640" imgH="774360" progId="Equation.3">
                  <p:embed/>
                </p:oleObj>
              </mc:Choice>
              <mc:Fallback>
                <p:oleObj name="Equation" r:id="rId4" imgW="3644640" imgH="774360" progId="Equation.3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7375" y="1246773"/>
                        <a:ext cx="5120405" cy="1087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9"/>
              <p:cNvSpPr txBox="1">
                <a:spLocks noChangeArrowheads="1"/>
              </p:cNvSpPr>
              <p:nvPr/>
            </p:nvSpPr>
            <p:spPr bwMode="auto">
              <a:xfrm>
                <a:off x="0" y="2403470"/>
                <a:ext cx="4796589" cy="1865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 Detection: Optical 400 nm &lt; </a:t>
                </a:r>
                <a:r>
                  <a:rPr lang="en-US" b="1" i="1" dirty="0">
                    <a:latin typeface="Calibri" panose="020F0502020204030204" pitchFamily="34" charset="0"/>
                    <a:sym typeface="Symbol" pitchFamily="18" charset="2"/>
                  </a:rPr>
                  <a:t>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&lt; 800 nm</a:t>
                </a:r>
              </a:p>
              <a:p>
                <a:pPr algn="l"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Larger signal for relativistic beam </a:t>
                </a:r>
                <a:r>
                  <a:rPr lang="en-US" b="1" i="1" dirty="0">
                    <a:latin typeface="Calibri" panose="020F0502020204030204" pitchFamily="34" charset="0"/>
                    <a:sym typeface="Symbol" pitchFamily="18" charset="2"/>
                  </a:rPr>
                  <a:t>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≫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1</a:t>
                </a:r>
              </a:p>
              <a:p>
                <a:pPr algn="l"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Low divergence for </a:t>
                </a:r>
                <a:r>
                  <a:rPr lang="en-US" b="1" i="1" dirty="0">
                    <a:latin typeface="Calibri" panose="020F0502020204030204" pitchFamily="34" charset="0"/>
                    <a:sym typeface="Symbol" pitchFamily="18" charset="2"/>
                  </a:rPr>
                  <a:t>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≫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1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 large signal</a:t>
                </a:r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lnSpc>
                    <a:spcPct val="80000"/>
                  </a:lnSpc>
                  <a:buFont typeface="Symbol" pitchFamily="18" charset="2"/>
                  <a:buChar char="Þ"/>
                </a:pPr>
                <a:r>
                  <a:rPr lang="en-US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itchFamily="18" charset="2"/>
                  </a:rPr>
                  <a:t>  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Well suited for e</a:t>
                </a:r>
                <a:r>
                  <a:rPr lang="en-US" sz="2400" b="1" baseline="30000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-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 beams</a:t>
                </a:r>
              </a:p>
              <a:p>
                <a:pPr algn="l">
                  <a:lnSpc>
                    <a:spcPct val="60000"/>
                  </a:lnSpc>
                  <a:buFont typeface="Symbol" pitchFamily="18" charset="2"/>
                  <a:buChar char="Þ"/>
                </a:pPr>
                <a:r>
                  <a:rPr lang="en-US" b="1" dirty="0">
                    <a:latin typeface="Calibri" panose="020F0502020204030204" pitchFamily="34" charset="0"/>
                    <a:sym typeface="Symbol" pitchFamily="18" charset="2"/>
                  </a:rPr>
                  <a:t>  p-beam used for </a:t>
                </a:r>
                <a:r>
                  <a:rPr lang="en-US" b="1" i="1" dirty="0" err="1">
                    <a:latin typeface="Calibri" panose="020F0502020204030204" pitchFamily="34" charset="0"/>
                    <a:sym typeface="Symbol" pitchFamily="18" charset="2"/>
                  </a:rPr>
                  <a:t>E</a:t>
                </a:r>
                <a:r>
                  <a:rPr lang="en-US" sz="2200" b="1" i="1" baseline="-25000" dirty="0" err="1">
                    <a:latin typeface="Calibri" panose="020F0502020204030204" pitchFamily="34" charset="0"/>
                    <a:sym typeface="Symbol" pitchFamily="18" charset="2"/>
                  </a:rPr>
                  <a:t>kin</a:t>
                </a:r>
                <a:r>
                  <a:rPr lang="en-US" sz="22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≳</m:t>
                    </m:r>
                  </m:oMath>
                </a14:m>
                <a:r>
                  <a:rPr lang="en-US" b="1" dirty="0">
                    <a:latin typeface="Calibri" panose="020F0502020204030204" pitchFamily="34" charset="0"/>
                    <a:sym typeface="Symbol" pitchFamily="18" charset="2"/>
                  </a:rPr>
                  <a:t> 10 GeV  </a:t>
                </a:r>
                <a:r>
                  <a:rPr lang="en-US" b="1" dirty="0">
                    <a:latin typeface="Calibri" panose="020F0502020204030204" pitchFamily="34" charset="0"/>
                    <a:sym typeface="Symbol"/>
                  </a:rPr>
                  <a:t> </a:t>
                </a:r>
                <a:r>
                  <a:rPr lang="en-US" b="1" i="1" dirty="0">
                    <a:latin typeface="Calibri" panose="020F0502020204030204" pitchFamily="34" charset="0"/>
                    <a:sym typeface="Symbol" pitchFamily="18" charset="2"/>
                  </a:rPr>
                  <a:t>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≳</m:t>
                    </m:r>
                  </m:oMath>
                </a14:m>
                <a:r>
                  <a:rPr lang="en-US" b="1" dirty="0">
                    <a:latin typeface="Calibri" panose="020F0502020204030204" pitchFamily="34" charset="0"/>
                    <a:sym typeface="Symbol" pitchFamily="18" charset="2"/>
                  </a:rPr>
                  <a:t> 10</a:t>
                </a:r>
              </a:p>
            </p:txBody>
          </p:sp>
        </mc:Choice>
        <mc:Fallback xmlns="">
          <p:sp>
            <p:nvSpPr>
              <p:cNvPr id="19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403470"/>
                <a:ext cx="4796589" cy="1865126"/>
              </a:xfrm>
              <a:prstGeom prst="rect">
                <a:avLst/>
              </a:prstGeom>
              <a:blipFill>
                <a:blip r:embed="rId6"/>
                <a:stretch>
                  <a:fillRect l="-1017" t="-2288" b="-653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152322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312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Scintillation screens: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emission of light, universal  usage, limited dynamic range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Optical Transition Radiation: 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light emission due to 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crossing material boundary, mainly for relativistic beams    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Ionization Profile Monitor and Beam Induced Fluorescence: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secondary particle detection from interaction beam-residual gas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Synchrotron Light Monitors   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  <p:extLst>
      <p:ext uri="{BB962C8B-B14F-4D97-AF65-F5344CB8AC3E}">
        <p14:creationId xmlns:p14="http://schemas.microsoft.com/office/powerpoint/2010/main" val="2100487330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Interaction between Residual Gas and the Beams</a:t>
            </a:r>
          </a:p>
        </p:txBody>
      </p:sp>
      <p:sp>
        <p:nvSpPr>
          <p:cNvPr id="99" name="Text Box 10">
            <a:extLst>
              <a:ext uri="{FF2B5EF4-FFF2-40B4-BE49-F238E27FC236}">
                <a16:creationId xmlns:a16="http://schemas.microsoft.com/office/drawing/2014/main" id="{B8785175-6A3C-4AF9-B775-4DB82D939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75" y="791607"/>
            <a:ext cx="4829265" cy="234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Physics: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Energy loss of ions in gas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dE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/dx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Profile determination from residual gas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Ionization: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   in average roughly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/>
              </a:rPr>
              <a:t>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100 eV/ionization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Excitation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followed by photon emission: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in average roughly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/>
              </a:rPr>
              <a:t>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300 eV/event e.g. N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However, depends strongly on gas molecule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61A80C6-DAC1-4FFA-8942-DD497CBDE008}"/>
              </a:ext>
            </a:extLst>
          </p:cNvPr>
          <p:cNvGrpSpPr/>
          <p:nvPr/>
        </p:nvGrpSpPr>
        <p:grpSpPr>
          <a:xfrm>
            <a:off x="4716016" y="817968"/>
            <a:ext cx="3971596" cy="1633698"/>
            <a:chOff x="4572000" y="666620"/>
            <a:chExt cx="3971596" cy="1633698"/>
          </a:xfrm>
        </p:grpSpPr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86D7528C-6CF8-49E0-A808-E251E2A5A8E3}"/>
                </a:ext>
              </a:extLst>
            </p:cNvPr>
            <p:cNvCxnSpPr/>
            <p:nvPr/>
          </p:nvCxnSpPr>
          <p:spPr>
            <a:xfrm>
              <a:off x="4572000" y="980728"/>
              <a:ext cx="3887788" cy="0"/>
            </a:xfrm>
            <a:prstGeom prst="line">
              <a:avLst/>
            </a:prstGeom>
            <a:ln w="412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12BFEFAE-666D-4512-9A4C-D2D4A1591506}"/>
                </a:ext>
              </a:extLst>
            </p:cNvPr>
            <p:cNvCxnSpPr/>
            <p:nvPr/>
          </p:nvCxnSpPr>
          <p:spPr>
            <a:xfrm>
              <a:off x="4572000" y="2276872"/>
              <a:ext cx="3887788" cy="0"/>
            </a:xfrm>
            <a:prstGeom prst="line">
              <a:avLst/>
            </a:prstGeom>
            <a:ln w="412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Pfeil: nach rechts 3">
              <a:extLst>
                <a:ext uri="{FF2B5EF4-FFF2-40B4-BE49-F238E27FC236}">
                  <a16:creationId xmlns:a16="http://schemas.microsoft.com/office/drawing/2014/main" id="{02902745-160A-4493-8FA0-239A500773CC}"/>
                </a:ext>
              </a:extLst>
            </p:cNvPr>
            <p:cNvSpPr/>
            <p:nvPr/>
          </p:nvSpPr>
          <p:spPr>
            <a:xfrm>
              <a:off x="4658934" y="1420304"/>
              <a:ext cx="3800854" cy="456660"/>
            </a:xfrm>
            <a:prstGeom prst="rightArrow">
              <a:avLst/>
            </a:prstGeom>
            <a:gradFill flip="none" rotWithShape="1">
              <a:gsLst>
                <a:gs pos="50000">
                  <a:srgbClr val="FF7474">
                    <a:alpha val="87000"/>
                    <a:lumMod val="79000"/>
                  </a:srgbClr>
                </a:gs>
                <a:gs pos="0">
                  <a:srgbClr val="FF0000">
                    <a:lumMod val="0"/>
                    <a:lumOff val="100000"/>
                    <a:alpha val="0"/>
                  </a:srgbClr>
                </a:gs>
                <a:gs pos="100000">
                  <a:srgbClr val="FF0000">
                    <a:lumMod val="0"/>
                    <a:lumOff val="100000"/>
                    <a:alpha val="0"/>
                  </a:srgbClr>
                </a:gs>
              </a:gsLst>
              <a:lin ang="5400000" scaled="1"/>
              <a:tileRect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FC882F1F-8D8B-4F48-ACF1-C02159EAD4F4}"/>
                </a:ext>
              </a:extLst>
            </p:cNvPr>
            <p:cNvGrpSpPr/>
            <p:nvPr/>
          </p:nvGrpSpPr>
          <p:grpSpPr>
            <a:xfrm>
              <a:off x="5341988" y="1901614"/>
              <a:ext cx="587220" cy="339276"/>
              <a:chOff x="5724128" y="1991521"/>
              <a:chExt cx="587220" cy="339276"/>
            </a:xfrm>
          </p:grpSpPr>
          <p:sp>
            <p:nvSpPr>
              <p:cNvPr id="106" name="Oval 27">
                <a:extLst>
                  <a:ext uri="{FF2B5EF4-FFF2-40B4-BE49-F238E27FC236}">
                    <a16:creationId xmlns:a16="http://schemas.microsoft.com/office/drawing/2014/main" id="{81C83D60-BF76-4CAF-883D-C8A7987E5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07" name="Oval 27">
                <a:extLst>
                  <a:ext uri="{FF2B5EF4-FFF2-40B4-BE49-F238E27FC236}">
                    <a16:creationId xmlns:a16="http://schemas.microsoft.com/office/drawing/2014/main" id="{4061B244-6E79-4CED-B38F-496A94894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B174AB14-40A0-41E4-AD7D-B78F8510313C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B4746521-2E5F-4E36-87FE-0D39C08ACE74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226E4F49-2F77-4BD5-A3FA-A3A2DA44BEA2}"/>
                </a:ext>
              </a:extLst>
            </p:cNvPr>
            <p:cNvGrpSpPr/>
            <p:nvPr/>
          </p:nvGrpSpPr>
          <p:grpSpPr>
            <a:xfrm>
              <a:off x="4686341" y="925813"/>
              <a:ext cx="1408733" cy="551966"/>
              <a:chOff x="5622839" y="1778831"/>
              <a:chExt cx="1408733" cy="551966"/>
            </a:xfrm>
          </p:grpSpPr>
          <p:sp>
            <p:nvSpPr>
              <p:cNvPr id="111" name="Oval 27">
                <a:extLst>
                  <a:ext uri="{FF2B5EF4-FFF2-40B4-BE49-F238E27FC236}">
                    <a16:creationId xmlns:a16="http://schemas.microsoft.com/office/drawing/2014/main" id="{C27A1868-C0CB-4478-B285-73830E59A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7">
                <a:extLst>
                  <a:ext uri="{FF2B5EF4-FFF2-40B4-BE49-F238E27FC236}">
                    <a16:creationId xmlns:a16="http://schemas.microsoft.com/office/drawing/2014/main" id="{14F35E5B-83C9-497E-ADBF-E79D28355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Ellipse 112">
                <a:extLst>
                  <a:ext uri="{FF2B5EF4-FFF2-40B4-BE49-F238E27FC236}">
                    <a16:creationId xmlns:a16="http://schemas.microsoft.com/office/drawing/2014/main" id="{B6E3FF73-F69F-4EE4-A40A-8AB2AAC19711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4" name="Textfeld 113">
                <a:extLst>
                  <a:ext uri="{FF2B5EF4-FFF2-40B4-BE49-F238E27FC236}">
                    <a16:creationId xmlns:a16="http://schemas.microsoft.com/office/drawing/2014/main" id="{1654D9FD-FF69-4310-92AF-05E0550DCCF3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  <p:sp>
            <p:nvSpPr>
              <p:cNvPr id="115" name="Textfeld 114">
                <a:extLst>
                  <a:ext uri="{FF2B5EF4-FFF2-40B4-BE49-F238E27FC236}">
                    <a16:creationId xmlns:a16="http://schemas.microsoft.com/office/drawing/2014/main" id="{18D3D5CF-1C6D-4428-B16E-6BC157701D81}"/>
                  </a:ext>
                </a:extLst>
              </p:cNvPr>
              <p:cNvSpPr txBox="1"/>
              <p:nvPr/>
            </p:nvSpPr>
            <p:spPr>
              <a:xfrm>
                <a:off x="5622839" y="1778831"/>
                <a:ext cx="1408733" cy="323165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res. gas atom</a:t>
                </a:r>
              </a:p>
            </p:txBody>
          </p:sp>
        </p:grpSp>
        <p:grpSp>
          <p:nvGrpSpPr>
            <p:cNvPr id="116" name="Gruppieren 115">
              <a:extLst>
                <a:ext uri="{FF2B5EF4-FFF2-40B4-BE49-F238E27FC236}">
                  <a16:creationId xmlns:a16="http://schemas.microsoft.com/office/drawing/2014/main" id="{89D9F538-4421-4FD9-9D11-6CB83DF28A1B}"/>
                </a:ext>
              </a:extLst>
            </p:cNvPr>
            <p:cNvGrpSpPr/>
            <p:nvPr/>
          </p:nvGrpSpPr>
          <p:grpSpPr>
            <a:xfrm>
              <a:off x="6895397" y="1020446"/>
              <a:ext cx="587220" cy="339276"/>
              <a:chOff x="5724128" y="1991521"/>
              <a:chExt cx="587220" cy="339276"/>
            </a:xfrm>
          </p:grpSpPr>
          <p:sp>
            <p:nvSpPr>
              <p:cNvPr id="117" name="Oval 27">
                <a:extLst>
                  <a:ext uri="{FF2B5EF4-FFF2-40B4-BE49-F238E27FC236}">
                    <a16:creationId xmlns:a16="http://schemas.microsoft.com/office/drawing/2014/main" id="{C267FDE9-7BDD-4689-A18E-F2171AD69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7">
                <a:extLst>
                  <a:ext uri="{FF2B5EF4-FFF2-40B4-BE49-F238E27FC236}">
                    <a16:creationId xmlns:a16="http://schemas.microsoft.com/office/drawing/2014/main" id="{CF864AA1-D1BA-44AC-9C67-6A72B1F05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Ellipse 118">
                <a:extLst>
                  <a:ext uri="{FF2B5EF4-FFF2-40B4-BE49-F238E27FC236}">
                    <a16:creationId xmlns:a16="http://schemas.microsoft.com/office/drawing/2014/main" id="{DD4138BD-61FA-41E9-9C4A-0070B2CE630A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0" name="Textfeld 119">
                <a:extLst>
                  <a:ext uri="{FF2B5EF4-FFF2-40B4-BE49-F238E27FC236}">
                    <a16:creationId xmlns:a16="http://schemas.microsoft.com/office/drawing/2014/main" id="{F794D3A1-2E8A-45A5-A2DB-C86C4B78A760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grpSp>
          <p:nvGrpSpPr>
            <p:cNvPr id="181" name="Gruppieren 180">
              <a:extLst>
                <a:ext uri="{FF2B5EF4-FFF2-40B4-BE49-F238E27FC236}">
                  <a16:creationId xmlns:a16="http://schemas.microsoft.com/office/drawing/2014/main" id="{7E9814EF-945C-4427-BE58-AA0B41677B97}"/>
                </a:ext>
              </a:extLst>
            </p:cNvPr>
            <p:cNvGrpSpPr/>
            <p:nvPr/>
          </p:nvGrpSpPr>
          <p:grpSpPr>
            <a:xfrm>
              <a:off x="7956376" y="1053368"/>
              <a:ext cx="587220" cy="339276"/>
              <a:chOff x="5724128" y="1991521"/>
              <a:chExt cx="587220" cy="339276"/>
            </a:xfrm>
          </p:grpSpPr>
          <p:sp>
            <p:nvSpPr>
              <p:cNvPr id="182" name="Oval 27">
                <a:extLst>
                  <a:ext uri="{FF2B5EF4-FFF2-40B4-BE49-F238E27FC236}">
                    <a16:creationId xmlns:a16="http://schemas.microsoft.com/office/drawing/2014/main" id="{9D8830B5-AC76-4A05-948D-DF97E9989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Oval 27">
                <a:extLst>
                  <a:ext uri="{FF2B5EF4-FFF2-40B4-BE49-F238E27FC236}">
                    <a16:creationId xmlns:a16="http://schemas.microsoft.com/office/drawing/2014/main" id="{D06907C4-A73A-49EB-96AA-16624E250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4" name="Ellipse 183">
                <a:extLst>
                  <a:ext uri="{FF2B5EF4-FFF2-40B4-BE49-F238E27FC236}">
                    <a16:creationId xmlns:a16="http://schemas.microsoft.com/office/drawing/2014/main" id="{DDAF8918-1776-4DE9-9307-42F347FBEC9E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5" name="Textfeld 184">
                <a:extLst>
                  <a:ext uri="{FF2B5EF4-FFF2-40B4-BE49-F238E27FC236}">
                    <a16:creationId xmlns:a16="http://schemas.microsoft.com/office/drawing/2014/main" id="{1007DA35-4951-4F15-8949-D5622CD1C0C0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grpSp>
          <p:nvGrpSpPr>
            <p:cNvPr id="186" name="Gruppieren 185">
              <a:extLst>
                <a:ext uri="{FF2B5EF4-FFF2-40B4-BE49-F238E27FC236}">
                  <a16:creationId xmlns:a16="http://schemas.microsoft.com/office/drawing/2014/main" id="{E49298BC-2015-4D9C-A79F-1FE79EB086DB}"/>
                </a:ext>
              </a:extLst>
            </p:cNvPr>
            <p:cNvGrpSpPr/>
            <p:nvPr/>
          </p:nvGrpSpPr>
          <p:grpSpPr>
            <a:xfrm>
              <a:off x="7247411" y="1817169"/>
              <a:ext cx="587220" cy="339276"/>
              <a:chOff x="5724128" y="1991521"/>
              <a:chExt cx="587220" cy="339276"/>
            </a:xfrm>
          </p:grpSpPr>
          <p:sp>
            <p:nvSpPr>
              <p:cNvPr id="187" name="Oval 27">
                <a:extLst>
                  <a:ext uri="{FF2B5EF4-FFF2-40B4-BE49-F238E27FC236}">
                    <a16:creationId xmlns:a16="http://schemas.microsoft.com/office/drawing/2014/main" id="{00C109D3-54CE-48A6-9E68-B193E3EDA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8" name="Oval 27">
                <a:extLst>
                  <a:ext uri="{FF2B5EF4-FFF2-40B4-BE49-F238E27FC236}">
                    <a16:creationId xmlns:a16="http://schemas.microsoft.com/office/drawing/2014/main" id="{3A98F54E-E0EA-4261-B968-0F7816D4D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9" name="Ellipse 188">
                <a:extLst>
                  <a:ext uri="{FF2B5EF4-FFF2-40B4-BE49-F238E27FC236}">
                    <a16:creationId xmlns:a16="http://schemas.microsoft.com/office/drawing/2014/main" id="{9F1FD507-6E38-467F-9268-23CACC4A982E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0" name="Textfeld 189">
                <a:extLst>
                  <a:ext uri="{FF2B5EF4-FFF2-40B4-BE49-F238E27FC236}">
                    <a16:creationId xmlns:a16="http://schemas.microsoft.com/office/drawing/2014/main" id="{24F5BFF3-06C5-49F9-B62E-2C7CEC4BE346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grpSp>
          <p:nvGrpSpPr>
            <p:cNvPr id="196" name="Gruppieren 195">
              <a:extLst>
                <a:ext uri="{FF2B5EF4-FFF2-40B4-BE49-F238E27FC236}">
                  <a16:creationId xmlns:a16="http://schemas.microsoft.com/office/drawing/2014/main" id="{F0DF8A8F-D241-47F1-96E2-F338ACBED12A}"/>
                </a:ext>
              </a:extLst>
            </p:cNvPr>
            <p:cNvGrpSpPr/>
            <p:nvPr/>
          </p:nvGrpSpPr>
          <p:grpSpPr>
            <a:xfrm>
              <a:off x="7599354" y="1315522"/>
              <a:ext cx="587220" cy="339276"/>
              <a:chOff x="5724128" y="1991521"/>
              <a:chExt cx="587220" cy="339276"/>
            </a:xfrm>
          </p:grpSpPr>
          <p:sp>
            <p:nvSpPr>
              <p:cNvPr id="197" name="Oval 27">
                <a:extLst>
                  <a:ext uri="{FF2B5EF4-FFF2-40B4-BE49-F238E27FC236}">
                    <a16:creationId xmlns:a16="http://schemas.microsoft.com/office/drawing/2014/main" id="{6B7A3DE8-931E-46CC-9F43-1837E720C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98" name="Oval 27">
                <a:extLst>
                  <a:ext uri="{FF2B5EF4-FFF2-40B4-BE49-F238E27FC236}">
                    <a16:creationId xmlns:a16="http://schemas.microsoft.com/office/drawing/2014/main" id="{4F7387D3-9278-4936-8973-C8FE1F86C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99" name="Ellipse 198">
                <a:extLst>
                  <a:ext uri="{FF2B5EF4-FFF2-40B4-BE49-F238E27FC236}">
                    <a16:creationId xmlns:a16="http://schemas.microsoft.com/office/drawing/2014/main" id="{0E2F4CDE-B31D-4959-B8B1-E50E89C58CDF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0" name="Textfeld 199">
                <a:extLst>
                  <a:ext uri="{FF2B5EF4-FFF2-40B4-BE49-F238E27FC236}">
                    <a16:creationId xmlns:a16="http://schemas.microsoft.com/office/drawing/2014/main" id="{C7BBFACE-AAC5-4A74-94E6-D62CE5E3757F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grpSp>
          <p:nvGrpSpPr>
            <p:cNvPr id="202" name="Gruppieren 201">
              <a:extLst>
                <a:ext uri="{FF2B5EF4-FFF2-40B4-BE49-F238E27FC236}">
                  <a16:creationId xmlns:a16="http://schemas.microsoft.com/office/drawing/2014/main" id="{1F7DC734-4172-4F98-AD7F-220A12969525}"/>
                </a:ext>
              </a:extLst>
            </p:cNvPr>
            <p:cNvGrpSpPr/>
            <p:nvPr/>
          </p:nvGrpSpPr>
          <p:grpSpPr>
            <a:xfrm>
              <a:off x="7860093" y="1687266"/>
              <a:ext cx="587220" cy="339276"/>
              <a:chOff x="5724128" y="1991521"/>
              <a:chExt cx="587220" cy="339276"/>
            </a:xfrm>
          </p:grpSpPr>
          <p:sp>
            <p:nvSpPr>
              <p:cNvPr id="203" name="Oval 27">
                <a:extLst>
                  <a:ext uri="{FF2B5EF4-FFF2-40B4-BE49-F238E27FC236}">
                    <a16:creationId xmlns:a16="http://schemas.microsoft.com/office/drawing/2014/main" id="{267077D9-99C2-4379-9D0E-0F02836F5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269" y="2114929"/>
                <a:ext cx="80689" cy="96905"/>
              </a:xfrm>
              <a:prstGeom prst="ellipse">
                <a:avLst/>
              </a:prstGeom>
              <a:solidFill>
                <a:srgbClr val="969696"/>
              </a:solidFill>
              <a:ln w="31750" algn="ctr">
                <a:solidFill>
                  <a:srgbClr val="003300"/>
                </a:solidFill>
                <a:round/>
                <a:headEnd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04" name="Oval 27">
                <a:extLst>
                  <a:ext uri="{FF2B5EF4-FFF2-40B4-BE49-F238E27FC236}">
                    <a16:creationId xmlns:a16="http://schemas.microsoft.com/office/drawing/2014/main" id="{C529E35A-2870-41A5-97E2-5264C6602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5498" y="2038601"/>
                <a:ext cx="80689" cy="96905"/>
              </a:xfrm>
              <a:prstGeom prst="ellipse">
                <a:avLst/>
              </a:prstGeom>
              <a:solidFill>
                <a:srgbClr val="00CC66"/>
              </a:solidFill>
              <a:ln w="31750" algn="ctr">
                <a:solidFill>
                  <a:srgbClr val="008000"/>
                </a:solidFill>
                <a:round/>
                <a:headEnd/>
                <a:tailEnd type="none" w="lg" len="lg"/>
              </a:ln>
              <a:effectLst/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05" name="Ellipse 204">
                <a:extLst>
                  <a:ext uri="{FF2B5EF4-FFF2-40B4-BE49-F238E27FC236}">
                    <a16:creationId xmlns:a16="http://schemas.microsoft.com/office/drawing/2014/main" id="{4C86B428-53FF-440A-A6AA-AEAEE5D019CA}"/>
                  </a:ext>
                </a:extLst>
              </p:cNvPr>
              <p:cNvSpPr/>
              <p:nvPr/>
            </p:nvSpPr>
            <p:spPr>
              <a:xfrm>
                <a:off x="5724128" y="2014234"/>
                <a:ext cx="288440" cy="316563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6" name="Textfeld 205">
                <a:extLst>
                  <a:ext uri="{FF2B5EF4-FFF2-40B4-BE49-F238E27FC236}">
                    <a16:creationId xmlns:a16="http://schemas.microsoft.com/office/drawing/2014/main" id="{9F9608F5-D1FF-4474-B83B-A89143BD33BE}"/>
                  </a:ext>
                </a:extLst>
              </p:cNvPr>
              <p:cNvSpPr txBox="1"/>
              <p:nvPr/>
            </p:nvSpPr>
            <p:spPr>
              <a:xfrm>
                <a:off x="5951308" y="1991521"/>
                <a:ext cx="360040" cy="33855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p:grpSp>
        <p:sp>
          <p:nvSpPr>
            <p:cNvPr id="207" name="Textfeld 206">
              <a:extLst>
                <a:ext uri="{FF2B5EF4-FFF2-40B4-BE49-F238E27FC236}">
                  <a16:creationId xmlns:a16="http://schemas.microsoft.com/office/drawing/2014/main" id="{BF8DBE7E-D18C-43A9-A442-623651EA8F53}"/>
                </a:ext>
              </a:extLst>
            </p:cNvPr>
            <p:cNvSpPr txBox="1"/>
            <p:nvPr/>
          </p:nvSpPr>
          <p:spPr>
            <a:xfrm>
              <a:off x="4592577" y="1715458"/>
              <a:ext cx="1109400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208" name="Textfeld 207">
              <a:extLst>
                <a:ext uri="{FF2B5EF4-FFF2-40B4-BE49-F238E27FC236}">
                  <a16:creationId xmlns:a16="http://schemas.microsoft.com/office/drawing/2014/main" id="{9BC59ADF-2286-4093-80CE-1EAEDB61BF2E}"/>
                </a:ext>
              </a:extLst>
            </p:cNvPr>
            <p:cNvSpPr txBox="1"/>
            <p:nvPr/>
          </p:nvSpPr>
          <p:spPr>
            <a:xfrm>
              <a:off x="4745867" y="666620"/>
              <a:ext cx="1553731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beam pipe 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1989654A-B629-4CDD-AEFA-5F1FF4328531}"/>
                </a:ext>
              </a:extLst>
            </p:cNvPr>
            <p:cNvGrpSpPr/>
            <p:nvPr/>
          </p:nvGrpSpPr>
          <p:grpSpPr>
            <a:xfrm>
              <a:off x="5599574" y="899377"/>
              <a:ext cx="1689404" cy="791064"/>
              <a:chOff x="6526662" y="931218"/>
              <a:chExt cx="1689404" cy="791064"/>
            </a:xfrm>
          </p:grpSpPr>
          <p:grpSp>
            <p:nvGrpSpPr>
              <p:cNvPr id="171" name="Gruppieren 170">
                <a:extLst>
                  <a:ext uri="{FF2B5EF4-FFF2-40B4-BE49-F238E27FC236}">
                    <a16:creationId xmlns:a16="http://schemas.microsoft.com/office/drawing/2014/main" id="{7A8C6D3D-E72F-45AA-9F5A-BB11A5903E80}"/>
                  </a:ext>
                </a:extLst>
              </p:cNvPr>
              <p:cNvGrpSpPr/>
              <p:nvPr/>
            </p:nvGrpSpPr>
            <p:grpSpPr>
              <a:xfrm>
                <a:off x="6526662" y="931218"/>
                <a:ext cx="812300" cy="791064"/>
                <a:chOff x="5724128" y="1539733"/>
                <a:chExt cx="812300" cy="791064"/>
              </a:xfrm>
            </p:grpSpPr>
            <p:sp>
              <p:nvSpPr>
                <p:cNvPr id="172" name="Oval 27">
                  <a:extLst>
                    <a:ext uri="{FF2B5EF4-FFF2-40B4-BE49-F238E27FC236}">
                      <a16:creationId xmlns:a16="http://schemas.microsoft.com/office/drawing/2014/main" id="{98E2F90A-FDC4-4D83-BB72-60DDF3B3C0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269" y="2114929"/>
                  <a:ext cx="80689" cy="96905"/>
                </a:xfrm>
                <a:prstGeom prst="ellipse">
                  <a:avLst/>
                </a:prstGeom>
                <a:solidFill>
                  <a:srgbClr val="969696"/>
                </a:solidFill>
                <a:ln w="31750" algn="ctr">
                  <a:solidFill>
                    <a:srgbClr val="003300"/>
                  </a:solidFill>
                  <a:round/>
                  <a:headEnd/>
                  <a:tailEnd type="non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altLang="de-DE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Oval 27">
                  <a:extLst>
                    <a:ext uri="{FF2B5EF4-FFF2-40B4-BE49-F238E27FC236}">
                      <a16:creationId xmlns:a16="http://schemas.microsoft.com/office/drawing/2014/main" id="{BFFDFBB2-10A2-46A4-8A40-F17D9A48A1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9324" y="1745112"/>
                  <a:ext cx="80689" cy="96905"/>
                </a:xfrm>
                <a:prstGeom prst="ellipse">
                  <a:avLst/>
                </a:prstGeom>
                <a:solidFill>
                  <a:srgbClr val="00CC66"/>
                </a:solidFill>
                <a:ln w="31750" algn="ctr">
                  <a:solidFill>
                    <a:srgbClr val="008000"/>
                  </a:solidFill>
                  <a:round/>
                  <a:headEnd/>
                  <a:tailEnd type="none" w="lg" len="lg"/>
                </a:ln>
                <a:effectLst/>
              </p:spPr>
              <p:txBody>
                <a:bodyPr wrap="squar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altLang="de-DE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4" name="Ellipse 173">
                  <a:extLst>
                    <a:ext uri="{FF2B5EF4-FFF2-40B4-BE49-F238E27FC236}">
                      <a16:creationId xmlns:a16="http://schemas.microsoft.com/office/drawing/2014/main" id="{0D7C2B3C-C7A1-43A9-A306-39FA50FFCA32}"/>
                    </a:ext>
                  </a:extLst>
                </p:cNvPr>
                <p:cNvSpPr/>
                <p:nvPr/>
              </p:nvSpPr>
              <p:spPr>
                <a:xfrm>
                  <a:off x="5724128" y="2014234"/>
                  <a:ext cx="288440" cy="316563"/>
                </a:xfrm>
                <a:prstGeom prst="ellipse">
                  <a:avLst/>
                </a:prstGeom>
                <a:noFill/>
                <a:ln w="15875"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75" name="Textfeld 174">
                  <a:extLst>
                    <a:ext uri="{FF2B5EF4-FFF2-40B4-BE49-F238E27FC236}">
                      <a16:creationId xmlns:a16="http://schemas.microsoft.com/office/drawing/2014/main" id="{63A6C32F-3364-4108-96FE-AE28A53A52D5}"/>
                    </a:ext>
                  </a:extLst>
                </p:cNvPr>
                <p:cNvSpPr txBox="1"/>
                <p:nvPr/>
              </p:nvSpPr>
              <p:spPr>
                <a:xfrm>
                  <a:off x="6176388" y="1539733"/>
                  <a:ext cx="360040" cy="338554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e</a:t>
                  </a:r>
                  <a:r>
                    <a:rPr kumimoji="0" lang="en-US" sz="1600" b="1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-</a:t>
                  </a: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 </a:t>
                  </a:r>
                </a:p>
              </p:txBody>
            </p:sp>
          </p:grpSp>
          <p:cxnSp>
            <p:nvCxnSpPr>
              <p:cNvPr id="9" name="Gerade Verbindung mit Pfeil 8">
                <a:extLst>
                  <a:ext uri="{FF2B5EF4-FFF2-40B4-BE49-F238E27FC236}">
                    <a16:creationId xmlns:a16="http://schemas.microsoft.com/office/drawing/2014/main" id="{EB87B303-FC7C-4B2B-B04A-157F78FCF303}"/>
                  </a:ext>
                </a:extLst>
              </p:cNvPr>
              <p:cNvCxnSpPr>
                <a:stCxn id="174" idx="7"/>
                <a:endCxn id="173" idx="3"/>
              </p:cNvCxnSpPr>
              <p:nvPr/>
            </p:nvCxnSpPr>
            <p:spPr>
              <a:xfrm flipV="1">
                <a:off x="6772861" y="1219311"/>
                <a:ext cx="180814" cy="23276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extfeld 208">
                <a:extLst>
                  <a:ext uri="{FF2B5EF4-FFF2-40B4-BE49-F238E27FC236}">
                    <a16:creationId xmlns:a16="http://schemas.microsoft.com/office/drawing/2014/main" id="{9E821247-C9DF-43BB-852E-B9D4F8FE79D0}"/>
                  </a:ext>
                </a:extLst>
              </p:cNvPr>
              <p:cNvSpPr txBox="1"/>
              <p:nvPr/>
            </p:nvSpPr>
            <p:spPr>
              <a:xfrm>
                <a:off x="6850642" y="1214757"/>
                <a:ext cx="1365424" cy="369332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ionization</a:t>
                </a:r>
              </a:p>
            </p:txBody>
          </p: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EC8976A2-2B29-42BC-AA6D-B378E3C51E47}"/>
                </a:ext>
              </a:extLst>
            </p:cNvPr>
            <p:cNvGrpSpPr/>
            <p:nvPr/>
          </p:nvGrpSpPr>
          <p:grpSpPr>
            <a:xfrm>
              <a:off x="6141434" y="1565513"/>
              <a:ext cx="1206055" cy="734805"/>
              <a:chOff x="7101560" y="1602206"/>
              <a:chExt cx="1206055" cy="734805"/>
            </a:xfrm>
          </p:grpSpPr>
          <p:grpSp>
            <p:nvGrpSpPr>
              <p:cNvPr id="191" name="Gruppieren 190">
                <a:extLst>
                  <a:ext uri="{FF2B5EF4-FFF2-40B4-BE49-F238E27FC236}">
                    <a16:creationId xmlns:a16="http://schemas.microsoft.com/office/drawing/2014/main" id="{5FA5714D-F354-421D-831F-46F8EE02FE61}"/>
                  </a:ext>
                </a:extLst>
              </p:cNvPr>
              <p:cNvGrpSpPr/>
              <p:nvPr/>
            </p:nvGrpSpPr>
            <p:grpSpPr>
              <a:xfrm>
                <a:off x="7184180" y="1691127"/>
                <a:ext cx="731100" cy="350135"/>
                <a:chOff x="5724128" y="2017408"/>
                <a:chExt cx="731100" cy="350135"/>
              </a:xfrm>
            </p:grpSpPr>
            <p:sp>
              <p:nvSpPr>
                <p:cNvPr id="192" name="Oval 27">
                  <a:extLst>
                    <a:ext uri="{FF2B5EF4-FFF2-40B4-BE49-F238E27FC236}">
                      <a16:creationId xmlns:a16="http://schemas.microsoft.com/office/drawing/2014/main" id="{858C8A44-C8EE-46CE-A836-8FB7EE2949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269" y="2114929"/>
                  <a:ext cx="80689" cy="96905"/>
                </a:xfrm>
                <a:prstGeom prst="ellipse">
                  <a:avLst/>
                </a:prstGeom>
                <a:solidFill>
                  <a:srgbClr val="969696"/>
                </a:solidFill>
                <a:ln w="31750" algn="ctr">
                  <a:solidFill>
                    <a:srgbClr val="003300"/>
                  </a:solidFill>
                  <a:round/>
                  <a:headEnd/>
                  <a:tailEnd type="non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altLang="de-DE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3" name="Oval 27">
                  <a:extLst>
                    <a:ext uri="{FF2B5EF4-FFF2-40B4-BE49-F238E27FC236}">
                      <a16:creationId xmlns:a16="http://schemas.microsoft.com/office/drawing/2014/main" id="{74BD5330-A3D4-4BD4-8984-74EE7C55C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6916" y="2157738"/>
                  <a:ext cx="80689" cy="96905"/>
                </a:xfrm>
                <a:prstGeom prst="ellipse">
                  <a:avLst/>
                </a:prstGeom>
                <a:solidFill>
                  <a:srgbClr val="00CC66"/>
                </a:solidFill>
                <a:ln w="31750" algn="ctr">
                  <a:solidFill>
                    <a:srgbClr val="008000"/>
                  </a:solidFill>
                  <a:round/>
                  <a:headEnd/>
                  <a:tailEnd type="none" w="lg" len="lg"/>
                </a:ln>
                <a:effectLst/>
              </p:spPr>
              <p:txBody>
                <a:bodyPr wrap="squar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altLang="de-DE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4" name="Ellipse 193">
                  <a:extLst>
                    <a:ext uri="{FF2B5EF4-FFF2-40B4-BE49-F238E27FC236}">
                      <a16:creationId xmlns:a16="http://schemas.microsoft.com/office/drawing/2014/main" id="{C8C57392-0BCE-4660-A731-E1B15902AE05}"/>
                    </a:ext>
                  </a:extLst>
                </p:cNvPr>
                <p:cNvSpPr/>
                <p:nvPr/>
              </p:nvSpPr>
              <p:spPr>
                <a:xfrm>
                  <a:off x="5724128" y="2017408"/>
                  <a:ext cx="298780" cy="313389"/>
                </a:xfrm>
                <a:prstGeom prst="ellipse">
                  <a:avLst/>
                </a:prstGeom>
                <a:noFill/>
                <a:ln w="15875"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95" name="Textfeld 194">
                  <a:extLst>
                    <a:ext uri="{FF2B5EF4-FFF2-40B4-BE49-F238E27FC236}">
                      <a16:creationId xmlns:a16="http://schemas.microsoft.com/office/drawing/2014/main" id="{FEA36609-35B8-443A-82AE-76973E2405CF}"/>
                    </a:ext>
                  </a:extLst>
                </p:cNvPr>
                <p:cNvSpPr txBox="1"/>
                <p:nvPr/>
              </p:nvSpPr>
              <p:spPr>
                <a:xfrm>
                  <a:off x="6095188" y="2028989"/>
                  <a:ext cx="360040" cy="338554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e</a:t>
                  </a:r>
                  <a:r>
                    <a:rPr kumimoji="0" lang="en-US" sz="1600" b="1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-</a:t>
                  </a: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 </a:t>
                  </a:r>
                </a:p>
              </p:txBody>
            </p:sp>
          </p:grpSp>
          <p:sp>
            <p:nvSpPr>
              <p:cNvPr id="210" name="Ellipse 209">
                <a:extLst>
                  <a:ext uri="{FF2B5EF4-FFF2-40B4-BE49-F238E27FC236}">
                    <a16:creationId xmlns:a16="http://schemas.microsoft.com/office/drawing/2014/main" id="{F12033A4-1D34-4DA6-A46C-E6424CF32BA5}"/>
                  </a:ext>
                </a:extLst>
              </p:cNvPr>
              <p:cNvSpPr/>
              <p:nvPr/>
            </p:nvSpPr>
            <p:spPr>
              <a:xfrm>
                <a:off x="7101560" y="1602206"/>
                <a:ext cx="477627" cy="492880"/>
              </a:xfrm>
              <a:prstGeom prst="ellipse">
                <a:avLst/>
              </a:prstGeom>
              <a:noFill/>
              <a:ln w="15875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11" name="Gerade Verbindung mit Pfeil 210">
                <a:extLst>
                  <a:ext uri="{FF2B5EF4-FFF2-40B4-BE49-F238E27FC236}">
                    <a16:creationId xmlns:a16="http://schemas.microsoft.com/office/drawing/2014/main" id="{1119E247-52B0-4502-BCC5-FE6556A29D6D}"/>
                  </a:ext>
                </a:extLst>
              </p:cNvPr>
              <p:cNvCxnSpPr>
                <a:cxnSpLocks/>
                <a:stCxn id="194" idx="4"/>
              </p:cNvCxnSpPr>
              <p:nvPr/>
            </p:nvCxnSpPr>
            <p:spPr>
              <a:xfrm flipV="1">
                <a:off x="7333570" y="1871100"/>
                <a:ext cx="265784" cy="133416"/>
              </a:xfrm>
              <a:prstGeom prst="straightConnector1">
                <a:avLst/>
              </a:prstGeom>
              <a:ln>
                <a:solidFill>
                  <a:srgbClr val="D60093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Textfeld 211">
                <a:extLst>
                  <a:ext uri="{FF2B5EF4-FFF2-40B4-BE49-F238E27FC236}">
                    <a16:creationId xmlns:a16="http://schemas.microsoft.com/office/drawing/2014/main" id="{A8ED215D-BD37-4766-9B4A-0EC8F0B1DFED}"/>
                  </a:ext>
                </a:extLst>
              </p:cNvPr>
              <p:cNvSpPr txBox="1"/>
              <p:nvPr/>
            </p:nvSpPr>
            <p:spPr>
              <a:xfrm>
                <a:off x="7188310" y="1967679"/>
                <a:ext cx="1119305" cy="369332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60093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excitation</a:t>
                </a:r>
              </a:p>
            </p:txBody>
          </p:sp>
        </p:grp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F903A25B-50B5-4C51-8432-609B2E7DEF7A}"/>
              </a:ext>
            </a:extLst>
          </p:cNvPr>
          <p:cNvGrpSpPr/>
          <p:nvPr/>
        </p:nvGrpSpPr>
        <p:grpSpPr>
          <a:xfrm>
            <a:off x="4499993" y="2636912"/>
            <a:ext cx="4541232" cy="3250786"/>
            <a:chOff x="4811208" y="2706979"/>
            <a:chExt cx="4037283" cy="2890041"/>
          </a:xfrm>
        </p:grpSpPr>
        <p:grpSp>
          <p:nvGrpSpPr>
            <p:cNvPr id="92" name="Gruppieren 91">
              <a:extLst>
                <a:ext uri="{FF2B5EF4-FFF2-40B4-BE49-F238E27FC236}">
                  <a16:creationId xmlns:a16="http://schemas.microsoft.com/office/drawing/2014/main" id="{979466E1-752A-4DE7-B3C6-F4432C5A4285}"/>
                </a:ext>
              </a:extLst>
            </p:cNvPr>
            <p:cNvGrpSpPr/>
            <p:nvPr/>
          </p:nvGrpSpPr>
          <p:grpSpPr>
            <a:xfrm>
              <a:off x="4811208" y="2952449"/>
              <a:ext cx="3560660" cy="2644571"/>
              <a:chOff x="7740352" y="1010108"/>
              <a:chExt cx="4131691" cy="3068686"/>
            </a:xfrm>
          </p:grpSpPr>
          <p:pic>
            <p:nvPicPr>
              <p:cNvPr id="94" name="Picture 4" descr="G:\OPAC Meeting May2014\SRIM Calculations\four curves.png">
                <a:extLst>
                  <a:ext uri="{FF2B5EF4-FFF2-40B4-BE49-F238E27FC236}">
                    <a16:creationId xmlns:a16="http://schemas.microsoft.com/office/drawing/2014/main" id="{2A09974C-4D03-433D-AB45-A08E1F0826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10" t="11958" r="14340" b="3564"/>
              <a:stretch/>
            </p:blipFill>
            <p:spPr bwMode="auto">
              <a:xfrm>
                <a:off x="7740352" y="1010108"/>
                <a:ext cx="4131691" cy="30686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02A721ED-11DF-4791-AE4A-D2D70FB05ECB}"/>
                  </a:ext>
                </a:extLst>
              </p:cNvPr>
              <p:cNvSpPr txBox="1"/>
              <p:nvPr/>
            </p:nvSpPr>
            <p:spPr>
              <a:xfrm>
                <a:off x="10908704" y="299695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3333CC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1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CC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96" name="Textfeld 95">
                <a:extLst>
                  <a:ext uri="{FF2B5EF4-FFF2-40B4-BE49-F238E27FC236}">
                    <a16:creationId xmlns:a16="http://schemas.microsoft.com/office/drawing/2014/main" id="{4A1CB646-CE9E-45AD-97EF-242FECEBF350}"/>
                  </a:ext>
                </a:extLst>
              </p:cNvPr>
              <p:cNvSpPr txBox="1"/>
              <p:nvPr/>
            </p:nvSpPr>
            <p:spPr>
              <a:xfrm>
                <a:off x="10770242" y="2286129"/>
                <a:ext cx="820644" cy="464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12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97" name="Textfeld 96">
                <a:extLst>
                  <a:ext uri="{FF2B5EF4-FFF2-40B4-BE49-F238E27FC236}">
                    <a16:creationId xmlns:a16="http://schemas.microsoft.com/office/drawing/2014/main" id="{01AAACFE-7C05-484C-95F7-749DDF84A445}"/>
                  </a:ext>
                </a:extLst>
              </p:cNvPr>
              <p:cNvSpPr txBox="1"/>
              <p:nvPr/>
            </p:nvSpPr>
            <p:spPr>
              <a:xfrm>
                <a:off x="10764688" y="1857281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40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Ar</a:t>
                </a:r>
              </a:p>
            </p:txBody>
          </p:sp>
          <p:sp>
            <p:nvSpPr>
              <p:cNvPr id="98" name="Textfeld 97">
                <a:extLst>
                  <a:ext uri="{FF2B5EF4-FFF2-40B4-BE49-F238E27FC236}">
                    <a16:creationId xmlns:a16="http://schemas.microsoft.com/office/drawing/2014/main" id="{2F2B1933-8B5E-41F3-A747-74229331FB3B}"/>
                  </a:ext>
                </a:extLst>
              </p:cNvPr>
              <p:cNvSpPr txBox="1"/>
              <p:nvPr/>
            </p:nvSpPr>
            <p:spPr>
              <a:xfrm>
                <a:off x="10764688" y="1268760"/>
                <a:ext cx="745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238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U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 Box 16">
                  <a:extLst>
                    <a:ext uri="{FF2B5EF4-FFF2-40B4-BE49-F238E27FC236}">
                      <a16:creationId xmlns:a16="http://schemas.microsoft.com/office/drawing/2014/main" id="{40F5BDB6-C514-4259-B378-F99386E32B4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48781" y="2706979"/>
                  <a:ext cx="3799710" cy="4104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1905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Energy loss in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ＭＳ Ｐゴシック" charset="-128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ＭＳ Ｐゴシック" charset="-128"/>
                              <a:cs typeface="Calibri" panose="020F0502020204030204" pitchFamily="34" charset="0"/>
                            </a:rPr>
                            <m:t>𝑝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ＭＳ Ｐゴシック" charset="-128"/>
                              <a:cs typeface="Calibri" panose="020F0502020204030204" pitchFamily="34" charset="0"/>
                            </a:rPr>
                            <m:t>=10</m:t>
                          </m:r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ＭＳ Ｐゴシック" charset="-128"/>
                              <a:cs typeface="Calibri" panose="020F0502020204030204" pitchFamily="34" charset="0"/>
                            </a:rPr>
                            <m:t>−7</m:t>
                          </m:r>
                        </m:sup>
                      </m:sSup>
                    </m:oMath>
                  </a14:m>
                  <a:r>
                    <a:rPr kumimoji="0" lang="en-US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mbar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N</a:t>
                  </a:r>
                  <a:r>
                    <a:rPr kumimoji="0" lang="en-US" sz="24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2</a:t>
                  </a:r>
                  <a:r>
                    <a:rPr kumimoji="0" 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 </a:t>
                  </a:r>
                  <a:r>
                    <a:rPr kumimoji="0" lang="en-US" sz="1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ＭＳ Ｐゴシック" charset="-128"/>
                      <a:cs typeface="Calibri" panose="020F0502020204030204" pitchFamily="34" charset="0"/>
                    </a:rPr>
                    <a:t>by SRIM</a:t>
                  </a:r>
                </a:p>
              </p:txBody>
            </p:sp>
          </mc:Choice>
          <mc:Fallback xmlns="">
            <p:sp>
              <p:nvSpPr>
                <p:cNvPr id="93" name="Text Box 16">
                  <a:extLst>
                    <a:ext uri="{FF2B5EF4-FFF2-40B4-BE49-F238E27FC236}">
                      <a16:creationId xmlns:a16="http://schemas.microsoft.com/office/drawing/2014/main" id="{40F5BDB6-C514-4259-B378-F99386E32B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48781" y="2706979"/>
                  <a:ext cx="3799710" cy="410433"/>
                </a:xfrm>
                <a:prstGeom prst="rect">
                  <a:avLst/>
                </a:prstGeom>
                <a:blipFill>
                  <a:blip r:embed="rId4"/>
                  <a:stretch>
                    <a:fillRect l="-856" b="-28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DEE6D784-DE5D-4184-AE57-514B791472D1}"/>
                </a:ext>
              </a:extLst>
            </p:cNvPr>
            <p:cNvCxnSpPr>
              <a:cxnSpLocks/>
            </p:cNvCxnSpPr>
            <p:nvPr/>
          </p:nvCxnSpPr>
          <p:spPr>
            <a:xfrm>
              <a:off x="5390512" y="5075531"/>
              <a:ext cx="497298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D14776CF-0572-4B39-92CA-D026529169D5}"/>
                </a:ext>
              </a:extLst>
            </p:cNvPr>
            <p:cNvSpPr txBox="1"/>
            <p:nvPr/>
          </p:nvSpPr>
          <p:spPr>
            <a:xfrm>
              <a:off x="5338846" y="4754638"/>
              <a:ext cx="841542" cy="314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source</a:t>
              </a:r>
            </a:p>
          </p:txBody>
        </p:sp>
        <p:cxnSp>
          <p:nvCxnSpPr>
            <p:cNvPr id="213" name="Gerade Verbindung mit Pfeil 212">
              <a:extLst>
                <a:ext uri="{FF2B5EF4-FFF2-40B4-BE49-F238E27FC236}">
                  <a16:creationId xmlns:a16="http://schemas.microsoft.com/office/drawing/2014/main" id="{0849D0AF-C39F-4C07-9C05-E2EE9A059DA5}"/>
                </a:ext>
              </a:extLst>
            </p:cNvPr>
            <p:cNvCxnSpPr>
              <a:cxnSpLocks/>
            </p:cNvCxnSpPr>
            <p:nvPr/>
          </p:nvCxnSpPr>
          <p:spPr>
            <a:xfrm>
              <a:off x="5815614" y="4795211"/>
              <a:ext cx="1648177" cy="0"/>
            </a:xfrm>
            <a:prstGeom prst="straightConnector1">
              <a:avLst/>
            </a:prstGeom>
            <a:ln>
              <a:solidFill>
                <a:srgbClr val="D60093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feld 213">
              <a:extLst>
                <a:ext uri="{FF2B5EF4-FFF2-40B4-BE49-F238E27FC236}">
                  <a16:creationId xmlns:a16="http://schemas.microsoft.com/office/drawing/2014/main" id="{17C0892F-B6AD-45CE-BEE9-80567A9B1BE3}"/>
                </a:ext>
              </a:extLst>
            </p:cNvPr>
            <p:cNvSpPr txBox="1"/>
            <p:nvPr/>
          </p:nvSpPr>
          <p:spPr>
            <a:xfrm>
              <a:off x="5956338" y="4498549"/>
              <a:ext cx="1204906" cy="314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LINAC, </a:t>
              </a:r>
              <a:r>
                <a:rPr kumimoji="0" lang="en-US" sz="17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cycl</a:t>
              </a:r>
              <a:r>
                <a:rPr kumimoji="0" 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</a:p>
          </p:txBody>
        </p:sp>
        <p:cxnSp>
          <p:nvCxnSpPr>
            <p:cNvPr id="215" name="Gerade Verbindung mit Pfeil 214">
              <a:extLst>
                <a:ext uri="{FF2B5EF4-FFF2-40B4-BE49-F238E27FC236}">
                  <a16:creationId xmlns:a16="http://schemas.microsoft.com/office/drawing/2014/main" id="{48E7D510-A493-44DA-B364-8EDB0D5B0A72}"/>
                </a:ext>
              </a:extLst>
            </p:cNvPr>
            <p:cNvCxnSpPr>
              <a:cxnSpLocks/>
            </p:cNvCxnSpPr>
            <p:nvPr/>
          </p:nvCxnSpPr>
          <p:spPr>
            <a:xfrm>
              <a:off x="7020573" y="5075532"/>
              <a:ext cx="1204906" cy="0"/>
            </a:xfrm>
            <a:prstGeom prst="straightConnector1">
              <a:avLst/>
            </a:prstGeom>
            <a:ln>
              <a:solidFill>
                <a:srgbClr val="008000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feld 215">
              <a:extLst>
                <a:ext uri="{FF2B5EF4-FFF2-40B4-BE49-F238E27FC236}">
                  <a16:creationId xmlns:a16="http://schemas.microsoft.com/office/drawing/2014/main" id="{91739F85-BE9A-4ACF-9DFD-55520C6DEAC2}"/>
                </a:ext>
              </a:extLst>
            </p:cNvPr>
            <p:cNvSpPr txBox="1"/>
            <p:nvPr/>
          </p:nvSpPr>
          <p:spPr>
            <a:xfrm>
              <a:off x="6714471" y="4783926"/>
              <a:ext cx="866799" cy="314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synchr</a:t>
              </a:r>
              <a:r>
                <a:rPr kumimoji="0" 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841096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Profile Monitor at GSI Synchrotron</a:t>
            </a: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0" y="764704"/>
            <a:ext cx="5468938" cy="171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Non-destructive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</a:rPr>
              <a:t> device for proton synchrotron:</a:t>
            </a:r>
            <a:endParaRPr lang="en-US" dirty="0">
              <a:latin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Beam ionizes the residual gas by electronic stopping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Gas ions or e</a:t>
            </a:r>
            <a:r>
              <a:rPr lang="en-US" sz="2200" baseline="30000" dirty="0">
                <a:latin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</a:rPr>
              <a:t> accelerated by E -field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dirty="0">
                <a:latin typeface="Calibri" panose="020F0502020204030204" pitchFamily="34" charset="0"/>
              </a:rPr>
              <a:t>1 kV/cm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Spatial resolved single particle detection</a:t>
            </a:r>
          </a:p>
          <a:p>
            <a:pPr algn="l">
              <a:lnSpc>
                <a:spcPct val="70000"/>
              </a:lnSpc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5903993" y="764704"/>
            <a:ext cx="301148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i="1" dirty="0">
                <a:latin typeface="Calibri" panose="020F0502020204030204" pitchFamily="34" charset="0"/>
              </a:rPr>
              <a:t>Realization at</a:t>
            </a:r>
            <a:r>
              <a:rPr lang="en-US" dirty="0">
                <a:latin typeface="Calibri" panose="020F0502020204030204" pitchFamily="34" charset="0"/>
              </a:rPr>
              <a:t>  </a:t>
            </a:r>
            <a:r>
              <a:rPr lang="en-US" sz="1600" i="1" dirty="0">
                <a:latin typeface="Calibri" panose="020F0502020204030204" pitchFamily="34" charset="0"/>
              </a:rPr>
              <a:t>GSI synchrotron:</a:t>
            </a:r>
          </a:p>
          <a:p>
            <a:pPr algn="l">
              <a:spcBef>
                <a:spcPts val="0"/>
              </a:spcBef>
            </a:pPr>
            <a:r>
              <a:rPr lang="en-US" sz="1600" i="1" dirty="0">
                <a:latin typeface="Calibri" panose="020F0502020204030204" pitchFamily="34" charset="0"/>
              </a:rPr>
              <a:t>One monitor per plane</a:t>
            </a:r>
          </a:p>
        </p:txBody>
      </p:sp>
      <p:pic>
        <p:nvPicPr>
          <p:cNvPr id="12" name="Picture 9" descr="foto-sis-rgm-schri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12776"/>
            <a:ext cx="33448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" name="Gruppieren 86"/>
          <p:cNvGrpSpPr/>
          <p:nvPr/>
        </p:nvGrpSpPr>
        <p:grpSpPr>
          <a:xfrm>
            <a:off x="894320" y="2126759"/>
            <a:ext cx="3576075" cy="3183741"/>
            <a:chOff x="812546" y="2276872"/>
            <a:chExt cx="3576075" cy="3183741"/>
          </a:xfrm>
        </p:grpSpPr>
        <p:cxnSp>
          <p:nvCxnSpPr>
            <p:cNvPr id="88" name="Gerade Verbindung 87"/>
            <p:cNvCxnSpPr/>
            <p:nvPr/>
          </p:nvCxnSpPr>
          <p:spPr bwMode="auto">
            <a:xfrm flipV="1">
              <a:off x="836320" y="2591727"/>
              <a:ext cx="2771195" cy="1847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9" name="Rechteck 88"/>
            <p:cNvSpPr/>
            <p:nvPr/>
          </p:nvSpPr>
          <p:spPr bwMode="auto">
            <a:xfrm>
              <a:off x="1341977" y="4756916"/>
              <a:ext cx="170128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90" name="Rechteck 89"/>
            <p:cNvSpPr/>
            <p:nvPr/>
          </p:nvSpPr>
          <p:spPr bwMode="auto">
            <a:xfrm>
              <a:off x="1331640" y="4806446"/>
              <a:ext cx="1752656" cy="124064"/>
            </a:xfrm>
            <a:prstGeom prst="rect">
              <a:avLst/>
            </a:prstGeom>
            <a:pattFill prst="wdDnDiag">
              <a:fgClr>
                <a:srgbClr val="3333CC"/>
              </a:fgClr>
              <a:bgClr>
                <a:schemeClr val="bg1"/>
              </a:bgClr>
            </a:pattFill>
            <a:ln>
              <a:solidFill>
                <a:srgbClr val="000000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68" name="Gerade Verbindung 167"/>
            <p:cNvCxnSpPr/>
            <p:nvPr/>
          </p:nvCxnSpPr>
          <p:spPr bwMode="auto">
            <a:xfrm>
              <a:off x="817786" y="4756916"/>
              <a:ext cx="488832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Gerade Verbindung 168"/>
            <p:cNvCxnSpPr/>
            <p:nvPr/>
          </p:nvCxnSpPr>
          <p:spPr bwMode="auto">
            <a:xfrm flipV="1">
              <a:off x="1367262" y="5019218"/>
              <a:ext cx="1717034" cy="9237"/>
            </a:xfrm>
            <a:prstGeom prst="line">
              <a:avLst/>
            </a:prstGeom>
            <a:noFill/>
            <a:ln w="381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70" name="Gruppieren 169"/>
            <p:cNvGrpSpPr/>
            <p:nvPr/>
          </p:nvGrpSpPr>
          <p:grpSpPr>
            <a:xfrm>
              <a:off x="3136864" y="2600966"/>
              <a:ext cx="523749" cy="2207172"/>
              <a:chOff x="3353267" y="2686051"/>
              <a:chExt cx="540060" cy="2275911"/>
            </a:xfrm>
          </p:grpSpPr>
          <p:cxnSp>
            <p:nvCxnSpPr>
              <p:cNvPr id="221" name="Gerade Verbindung 220"/>
              <p:cNvCxnSpPr/>
              <p:nvPr/>
            </p:nvCxnSpPr>
            <p:spPr bwMode="auto">
              <a:xfrm>
                <a:off x="3353267" y="4892029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Gerade Verbindung 221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3" name="Rechteck 222"/>
              <p:cNvSpPr/>
              <p:nvPr/>
            </p:nvSpPr>
            <p:spPr bwMode="auto">
              <a:xfrm>
                <a:off x="3815916" y="278092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24" name="Gerade Verbindung 223"/>
              <p:cNvCxnSpPr>
                <a:stCxn id="223" idx="2"/>
              </p:cNvCxnSpPr>
              <p:nvPr/>
            </p:nvCxnSpPr>
            <p:spPr bwMode="auto">
              <a:xfrm flipV="1">
                <a:off x="3851920" y="3140968"/>
                <a:ext cx="1266" cy="20794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hteck 224"/>
              <p:cNvSpPr/>
              <p:nvPr/>
            </p:nvSpPr>
            <p:spPr bwMode="auto">
              <a:xfrm>
                <a:off x="3815916" y="314096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26" name="Gerade Verbindung 225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7" name="Gerade Verbindung 226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8" name="Rechteck 227"/>
              <p:cNvSpPr/>
              <p:nvPr/>
            </p:nvSpPr>
            <p:spPr bwMode="auto">
              <a:xfrm>
                <a:off x="3815916" y="350100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29" name="Rechteck 228"/>
              <p:cNvSpPr/>
              <p:nvPr/>
            </p:nvSpPr>
            <p:spPr bwMode="auto">
              <a:xfrm>
                <a:off x="3815916" y="386104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30" name="Rechteck 229"/>
              <p:cNvSpPr/>
              <p:nvPr/>
            </p:nvSpPr>
            <p:spPr bwMode="auto">
              <a:xfrm>
                <a:off x="3819539" y="4217504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31" name="Gerade Verbindung 230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2" name="Rechteck 231"/>
              <p:cNvSpPr/>
              <p:nvPr/>
            </p:nvSpPr>
            <p:spPr bwMode="auto">
              <a:xfrm>
                <a:off x="3821319" y="458112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33" name="Gerade Verbindung 232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4" name="Gerade Verbindung 233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Gerade Verbindung 234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Gerade Verbindung 235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Gerade Verbindung 236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Gerade Verbindung 237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Gerade Verbindung 238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Gerade Verbindung 239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Gerade Verbindung 240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Gerade Verbindung 241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Gerade Verbindung 242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Gerade Verbindung 243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71" name="Textfeld 170"/>
            <p:cNvSpPr txBox="1"/>
            <p:nvPr/>
          </p:nvSpPr>
          <p:spPr>
            <a:xfrm>
              <a:off x="3655373" y="2623144"/>
              <a:ext cx="38408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i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R</a:t>
              </a:r>
            </a:p>
          </p:txBody>
        </p:sp>
        <p:sp>
          <p:nvSpPr>
            <p:cNvPr id="172" name="Textfeld 171"/>
            <p:cNvSpPr txBox="1"/>
            <p:nvPr/>
          </p:nvSpPr>
          <p:spPr>
            <a:xfrm>
              <a:off x="2630573" y="2324663"/>
              <a:ext cx="1269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3333CC"/>
                  </a:solidFill>
                  <a:latin typeface="Calibri" panose="020F0502020204030204" pitchFamily="34" charset="0"/>
                </a:rPr>
                <a:t>voltage divider</a:t>
              </a:r>
            </a:p>
          </p:txBody>
        </p:sp>
        <p:sp>
          <p:nvSpPr>
            <p:cNvPr id="173" name="Textfeld 172"/>
            <p:cNvSpPr txBox="1"/>
            <p:nvPr/>
          </p:nvSpPr>
          <p:spPr>
            <a:xfrm>
              <a:off x="3637915" y="2413644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+ 6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4" name="Textfeld 173"/>
            <p:cNvSpPr txBox="1"/>
            <p:nvPr/>
          </p:nvSpPr>
          <p:spPr>
            <a:xfrm>
              <a:off x="3620456" y="2797727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+ 5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5" name="Textfeld 174"/>
            <p:cNvSpPr txBox="1"/>
            <p:nvPr/>
          </p:nvSpPr>
          <p:spPr>
            <a:xfrm>
              <a:off x="3620456" y="3147737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+ 4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6" name="Textfeld 175"/>
            <p:cNvSpPr txBox="1"/>
            <p:nvPr/>
          </p:nvSpPr>
          <p:spPr>
            <a:xfrm>
              <a:off x="3620456" y="3846069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+ 2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7" name="Textfeld 176"/>
            <p:cNvSpPr txBox="1"/>
            <p:nvPr/>
          </p:nvSpPr>
          <p:spPr>
            <a:xfrm>
              <a:off x="3620456" y="3508782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+ 3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8" name="Textfeld 177"/>
            <p:cNvSpPr txBox="1"/>
            <p:nvPr/>
          </p:nvSpPr>
          <p:spPr>
            <a:xfrm>
              <a:off x="3620456" y="4195234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+ 1</a:t>
              </a:r>
              <a:r>
                <a:rPr lang="en-US" sz="1500" b="1" i="1" dirty="0">
                  <a:latin typeface="Calibri" panose="020F0502020204030204" pitchFamily="34" charset="0"/>
                </a:rPr>
                <a:t> </a:t>
              </a:r>
              <a:r>
                <a:rPr lang="en-US" sz="1500" dirty="0">
                  <a:latin typeface="Calibri" panose="020F0502020204030204" pitchFamily="34" charset="0"/>
                </a:rPr>
                <a:t>kV</a:t>
              </a:r>
            </a:p>
          </p:txBody>
        </p:sp>
        <p:sp>
          <p:nvSpPr>
            <p:cNvPr id="179" name="Textfeld 178"/>
            <p:cNvSpPr txBox="1"/>
            <p:nvPr/>
          </p:nvSpPr>
          <p:spPr>
            <a:xfrm>
              <a:off x="3620456" y="4564703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latin typeface="Calibri" panose="020F0502020204030204" pitchFamily="34" charset="0"/>
                </a:rPr>
                <a:t>   0 kV</a:t>
              </a:r>
            </a:p>
          </p:txBody>
        </p:sp>
        <p:grpSp>
          <p:nvGrpSpPr>
            <p:cNvPr id="180" name="Gruppieren 179"/>
            <p:cNvGrpSpPr/>
            <p:nvPr/>
          </p:nvGrpSpPr>
          <p:grpSpPr>
            <a:xfrm rot="10800000">
              <a:off x="812546" y="2635049"/>
              <a:ext cx="249656" cy="2139351"/>
              <a:chOff x="3635896" y="2686051"/>
              <a:chExt cx="257431" cy="2205978"/>
            </a:xfrm>
          </p:grpSpPr>
          <p:cxnSp>
            <p:nvCxnSpPr>
              <p:cNvPr id="198" name="Gerade Verbindung 197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9" name="Rechteck 198"/>
              <p:cNvSpPr/>
              <p:nvPr/>
            </p:nvSpPr>
            <p:spPr bwMode="auto">
              <a:xfrm>
                <a:off x="3815916" y="269852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0" name="Gerade Verbindung 199"/>
              <p:cNvCxnSpPr>
                <a:stCxn id="199" idx="2"/>
              </p:cNvCxnSpPr>
              <p:nvPr/>
            </p:nvCxnSpPr>
            <p:spPr bwMode="auto">
              <a:xfrm rot="10800000" flipH="1" flipV="1">
                <a:off x="3851920" y="3079357"/>
                <a:ext cx="1265" cy="61611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1" name="Rechteck 200"/>
              <p:cNvSpPr/>
              <p:nvPr/>
            </p:nvSpPr>
            <p:spPr bwMode="auto">
              <a:xfrm>
                <a:off x="3815916" y="305856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2" name="Gerade Verbindung 201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Gerade Verbindung 202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4" name="Rechteck 203"/>
              <p:cNvSpPr/>
              <p:nvPr/>
            </p:nvSpPr>
            <p:spPr bwMode="auto">
              <a:xfrm>
                <a:off x="3815916" y="3418602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05" name="Rechteck 204"/>
              <p:cNvSpPr/>
              <p:nvPr/>
            </p:nvSpPr>
            <p:spPr bwMode="auto">
              <a:xfrm>
                <a:off x="3815916" y="3778642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06" name="Rechteck 205"/>
              <p:cNvSpPr/>
              <p:nvPr/>
            </p:nvSpPr>
            <p:spPr bwMode="auto">
              <a:xfrm>
                <a:off x="3819539" y="413509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7" name="Gerade Verbindung 206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8" name="Rechteck 207"/>
              <p:cNvSpPr/>
              <p:nvPr/>
            </p:nvSpPr>
            <p:spPr bwMode="auto">
              <a:xfrm>
                <a:off x="3821319" y="449872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9" name="Gerade Verbindung 208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0" name="Gerade Verbindung 209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1" name="Gerade Verbindung 210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2" name="Gerade Verbindung 211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3" name="Gerade Verbindung 212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4" name="Gerade Verbindung 213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5" name="Gerade Verbindung 214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6" name="Gerade Verbindung 215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7" name="Gerade Verbindung 216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Gerade Verbindung 217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Gerade Verbindung 218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Gerade Verbindung 219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1" name="Gerade Verbindung 180"/>
            <p:cNvCxnSpPr/>
            <p:nvPr/>
          </p:nvCxnSpPr>
          <p:spPr bwMode="auto">
            <a:xfrm flipV="1">
              <a:off x="1269530" y="4740317"/>
              <a:ext cx="1867334" cy="1659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2" name="Textfeld 181"/>
            <p:cNvSpPr txBox="1"/>
            <p:nvPr/>
          </p:nvSpPr>
          <p:spPr>
            <a:xfrm>
              <a:off x="3043258" y="4709127"/>
              <a:ext cx="750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MCP</a:t>
              </a:r>
            </a:p>
          </p:txBody>
        </p:sp>
        <p:sp>
          <p:nvSpPr>
            <p:cNvPr id="183" name="Textfeld 182"/>
            <p:cNvSpPr txBox="1"/>
            <p:nvPr/>
          </p:nvSpPr>
          <p:spPr>
            <a:xfrm>
              <a:off x="1348197" y="5085184"/>
              <a:ext cx="80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anode</a:t>
              </a:r>
            </a:p>
          </p:txBody>
        </p:sp>
        <p:cxnSp>
          <p:nvCxnSpPr>
            <p:cNvPr id="184" name="Gerade Verbindung 183"/>
            <p:cNvCxnSpPr/>
            <p:nvPr/>
          </p:nvCxnSpPr>
          <p:spPr bwMode="auto">
            <a:xfrm>
              <a:off x="2225779" y="5028455"/>
              <a:ext cx="0" cy="388015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Gerade Verbindung 184"/>
            <p:cNvCxnSpPr/>
            <p:nvPr/>
          </p:nvCxnSpPr>
          <p:spPr bwMode="auto">
            <a:xfrm>
              <a:off x="2225779" y="5416470"/>
              <a:ext cx="1196772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6" name="Textfeld 185"/>
            <p:cNvSpPr txBox="1"/>
            <p:nvPr/>
          </p:nvSpPr>
          <p:spPr>
            <a:xfrm>
              <a:off x="2361064" y="5091281"/>
              <a:ext cx="1850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position readout</a:t>
              </a:r>
            </a:p>
          </p:txBody>
        </p:sp>
        <p:sp>
          <p:nvSpPr>
            <p:cNvPr id="187" name="Textfeld 186"/>
            <p:cNvSpPr txBox="1"/>
            <p:nvPr/>
          </p:nvSpPr>
          <p:spPr>
            <a:xfrm>
              <a:off x="1071229" y="2276872"/>
              <a:ext cx="1571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latin typeface="Calibri" panose="020F0502020204030204" pitchFamily="34" charset="0"/>
                </a:rPr>
                <a:t>HV electrode</a:t>
              </a:r>
            </a:p>
          </p:txBody>
        </p:sp>
        <p:cxnSp>
          <p:nvCxnSpPr>
            <p:cNvPr id="188" name="Gerade Verbindung mit Pfeil 187"/>
            <p:cNvCxnSpPr/>
            <p:nvPr/>
          </p:nvCxnSpPr>
          <p:spPr bwMode="auto">
            <a:xfrm>
              <a:off x="1269530" y="2954429"/>
              <a:ext cx="0" cy="1378795"/>
            </a:xfrm>
            <a:prstGeom prst="straightConnector1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9" name="Textfeld 188"/>
                <p:cNvSpPr txBox="1"/>
                <p:nvPr/>
              </p:nvSpPr>
              <p:spPr>
                <a:xfrm>
                  <a:off x="1262247" y="3321475"/>
                  <a:ext cx="402882" cy="4720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200" b="1" i="1" smtClean="0">
                                <a:latin typeface="Cambria Math"/>
                              </a:rPr>
                              <m:t>𝑬</m:t>
                            </m:r>
                          </m:e>
                        </m:acc>
                      </m:oMath>
                    </m:oMathPara>
                  </a14:m>
                  <a:endParaRPr lang="en-US" sz="2200" b="1" dirty="0"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89" name="Textfeld 1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2247" y="3321475"/>
                  <a:ext cx="402882" cy="45779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0" name="Ellipse 189"/>
            <p:cNvSpPr/>
            <p:nvPr/>
          </p:nvSpPr>
          <p:spPr bwMode="auto">
            <a:xfrm>
              <a:off x="1734962" y="3391309"/>
              <a:ext cx="1019370" cy="541629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97000"/>
                  </a:srgbClr>
                </a:gs>
                <a:gs pos="51000">
                  <a:srgbClr val="FF0000"/>
                </a:gs>
                <a:gs pos="100000">
                  <a:srgbClr val="FF0000">
                    <a:lumMod val="0"/>
                    <a:lumOff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91" name="Freihandform 190"/>
            <p:cNvSpPr/>
            <p:nvPr/>
          </p:nvSpPr>
          <p:spPr bwMode="auto">
            <a:xfrm>
              <a:off x="2388996" y="3647438"/>
              <a:ext cx="253797" cy="1086953"/>
            </a:xfrm>
            <a:custGeom>
              <a:avLst/>
              <a:gdLst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71450 w 260350"/>
                <a:gd name="connsiteY2" fmla="*/ 27305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84150 w 260350"/>
                <a:gd name="connsiteY2" fmla="*/ 27940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3172"/>
                <a:gd name="connsiteY0" fmla="*/ 0 h 1144480"/>
                <a:gd name="connsiteX1" fmla="*/ 88900 w 263172"/>
                <a:gd name="connsiteY1" fmla="*/ 107950 h 1144480"/>
                <a:gd name="connsiteX2" fmla="*/ 184150 w 263172"/>
                <a:gd name="connsiteY2" fmla="*/ 279400 h 1144480"/>
                <a:gd name="connsiteX3" fmla="*/ 222250 w 263172"/>
                <a:gd name="connsiteY3" fmla="*/ 457200 h 1144480"/>
                <a:gd name="connsiteX4" fmla="*/ 260350 w 263172"/>
                <a:gd name="connsiteY4" fmla="*/ 1092200 h 1144480"/>
                <a:gd name="connsiteX5" fmla="*/ 260350 w 263172"/>
                <a:gd name="connsiteY5" fmla="*/ 1111250 h 1144480"/>
                <a:gd name="connsiteX0" fmla="*/ 0 w 261701"/>
                <a:gd name="connsiteY0" fmla="*/ 0 h 1120804"/>
                <a:gd name="connsiteX1" fmla="*/ 88900 w 261701"/>
                <a:gd name="connsiteY1" fmla="*/ 107950 h 1120804"/>
                <a:gd name="connsiteX2" fmla="*/ 184150 w 261701"/>
                <a:gd name="connsiteY2" fmla="*/ 279400 h 1120804"/>
                <a:gd name="connsiteX3" fmla="*/ 222250 w 261701"/>
                <a:gd name="connsiteY3" fmla="*/ 457200 h 1120804"/>
                <a:gd name="connsiteX4" fmla="*/ 242105 w 261701"/>
                <a:gd name="connsiteY4" fmla="*/ 781779 h 1120804"/>
                <a:gd name="connsiteX5" fmla="*/ 260350 w 261701"/>
                <a:gd name="connsiteY5" fmla="*/ 1092200 h 1120804"/>
                <a:gd name="connsiteX6" fmla="*/ 260350 w 261701"/>
                <a:gd name="connsiteY6" fmla="*/ 1111250 h 11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701" h="1120804">
                  <a:moveTo>
                    <a:pt x="0" y="0"/>
                  </a:moveTo>
                  <a:cubicBezTo>
                    <a:pt x="30162" y="31221"/>
                    <a:pt x="58208" y="61383"/>
                    <a:pt x="88900" y="107950"/>
                  </a:cubicBezTo>
                  <a:cubicBezTo>
                    <a:pt x="119592" y="154517"/>
                    <a:pt x="161925" y="221192"/>
                    <a:pt x="184150" y="279400"/>
                  </a:cubicBezTo>
                  <a:cubicBezTo>
                    <a:pt x="206375" y="337608"/>
                    <a:pt x="212591" y="373470"/>
                    <a:pt x="222250" y="457200"/>
                  </a:cubicBezTo>
                  <a:cubicBezTo>
                    <a:pt x="231909" y="540930"/>
                    <a:pt x="235755" y="675946"/>
                    <a:pt x="242105" y="781779"/>
                  </a:cubicBezTo>
                  <a:cubicBezTo>
                    <a:pt x="248455" y="887612"/>
                    <a:pt x="257309" y="1037288"/>
                    <a:pt x="260350" y="1092200"/>
                  </a:cubicBezTo>
                  <a:cubicBezTo>
                    <a:pt x="263391" y="1147112"/>
                    <a:pt x="260350" y="1104900"/>
                    <a:pt x="260350" y="1111250"/>
                  </a:cubicBezTo>
                </a:path>
              </a:pathLst>
            </a:custGeom>
            <a:noFill/>
            <a:ln w="25400">
              <a:solidFill>
                <a:srgbClr val="008000"/>
              </a:solidFill>
              <a:tailEnd type="stealth" w="lg" len="lg"/>
            </a:ln>
            <a:effectLst/>
          </p:spPr>
          <p:txBody>
            <a:bodyPr rtlCol="0" anchor="ctr"/>
            <a:lstStyle/>
            <a:p>
              <a:pPr algn="l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92" name="Textfeld 191"/>
            <p:cNvSpPr txBox="1"/>
            <p:nvPr/>
          </p:nvSpPr>
          <p:spPr>
            <a:xfrm>
              <a:off x="2597992" y="3740474"/>
              <a:ext cx="890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ion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e.g. H</a:t>
              </a:r>
              <a:r>
                <a:rPr lang="en-US" b="1" baseline="30000" dirty="0">
                  <a:solidFill>
                    <a:srgbClr val="008000"/>
                  </a:solidFill>
                  <a:latin typeface="Calibri" panose="020F0502020204030204" pitchFamily="34" charset="0"/>
                </a:rPr>
                <a:t>+</a:t>
              </a:r>
              <a:r>
                <a:rPr lang="en-US" b="1" dirty="0"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193" name="Textfeld 192"/>
            <p:cNvSpPr txBox="1"/>
            <p:nvPr/>
          </p:nvSpPr>
          <p:spPr>
            <a:xfrm>
              <a:off x="1874628" y="2936560"/>
              <a:ext cx="977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cxnSp>
          <p:nvCxnSpPr>
            <p:cNvPr id="194" name="Gerade Verbindung 193"/>
            <p:cNvCxnSpPr/>
            <p:nvPr/>
          </p:nvCxnSpPr>
          <p:spPr bwMode="auto">
            <a:xfrm>
              <a:off x="922513" y="4845255"/>
              <a:ext cx="256194" cy="1567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5" name="Gerade Verbindung 194"/>
            <p:cNvCxnSpPr/>
            <p:nvPr/>
          </p:nvCxnSpPr>
          <p:spPr bwMode="auto">
            <a:xfrm>
              <a:off x="983982" y="4888252"/>
              <a:ext cx="128099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6" name="Gerade Verbindung 195"/>
            <p:cNvCxnSpPr/>
            <p:nvPr/>
          </p:nvCxnSpPr>
          <p:spPr bwMode="auto">
            <a:xfrm>
              <a:off x="1030735" y="4927638"/>
              <a:ext cx="39746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7" name="Gerade Verbindung 196"/>
            <p:cNvCxnSpPr/>
            <p:nvPr/>
          </p:nvCxnSpPr>
          <p:spPr bwMode="auto">
            <a:xfrm flipV="1">
              <a:off x="1048031" y="4774400"/>
              <a:ext cx="0" cy="70855"/>
            </a:xfrm>
            <a:prstGeom prst="line">
              <a:avLst/>
            </a:prstGeom>
            <a:noFill/>
            <a:ln w="127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1" name="Text Box 4">
            <a:extLst>
              <a:ext uri="{FF2B5EF4-FFF2-40B4-BE49-F238E27FC236}">
                <a16:creationId xmlns:a16="http://schemas.microsoft.com/office/drawing/2014/main" id="{F0A03720-1E3E-4E08-B82F-F5ED76C9A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355" y="5606662"/>
            <a:ext cx="5468938" cy="63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</a:rPr>
              <a:t> Abbreviation: </a:t>
            </a:r>
            <a:r>
              <a:rPr lang="en-US" b="1" u="sng" dirty="0">
                <a:latin typeface="Calibri" panose="020F0502020204030204" pitchFamily="34" charset="0"/>
              </a:rPr>
              <a:t>I</a:t>
            </a:r>
            <a:r>
              <a:rPr lang="en-US" dirty="0">
                <a:latin typeface="Calibri" panose="020F0502020204030204" pitchFamily="34" charset="0"/>
              </a:rPr>
              <a:t>onization </a:t>
            </a:r>
            <a:r>
              <a:rPr lang="en-US" b="1" u="sng" dirty="0">
                <a:latin typeface="Calibri" panose="020F0502020204030204" pitchFamily="34" charset="0"/>
              </a:rPr>
              <a:t>P</a:t>
            </a:r>
            <a:r>
              <a:rPr lang="en-US" dirty="0">
                <a:latin typeface="Calibri" panose="020F0502020204030204" pitchFamily="34" charset="0"/>
              </a:rPr>
              <a:t>rofile </a:t>
            </a:r>
            <a:r>
              <a:rPr lang="en-US" b="1" u="sng" dirty="0">
                <a:latin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</a:rPr>
              <a:t>onitor </a:t>
            </a:r>
            <a:r>
              <a:rPr lang="en-US" b="1" dirty="0">
                <a:latin typeface="Calibri" panose="020F0502020204030204" pitchFamily="34" charset="0"/>
              </a:rPr>
              <a:t>IPM</a:t>
            </a:r>
            <a:r>
              <a:rPr lang="en-US" dirty="0">
                <a:latin typeface="Calibri" panose="020F0502020204030204" pitchFamily="34" charset="0"/>
              </a:rPr>
              <a:t> or 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</a:rPr>
              <a:t> at CERN </a:t>
            </a:r>
            <a:r>
              <a:rPr lang="en-US" b="1" u="sng" dirty="0">
                <a:latin typeface="Calibri" panose="020F0502020204030204" pitchFamily="34" charset="0"/>
              </a:rPr>
              <a:t>B</a:t>
            </a:r>
            <a:r>
              <a:rPr lang="en-US" dirty="0">
                <a:latin typeface="Calibri" panose="020F0502020204030204" pitchFamily="34" charset="0"/>
              </a:rPr>
              <a:t>eam </a:t>
            </a:r>
            <a:r>
              <a:rPr lang="en-US" b="1" u="sng" dirty="0">
                <a:latin typeface="Calibri" panose="020F0502020204030204" pitchFamily="34" charset="0"/>
              </a:rPr>
              <a:t>G</a:t>
            </a:r>
            <a:r>
              <a:rPr lang="en-US" dirty="0">
                <a:latin typeface="Calibri" panose="020F0502020204030204" pitchFamily="34" charset="0"/>
              </a:rPr>
              <a:t>as </a:t>
            </a:r>
            <a:r>
              <a:rPr lang="en-US" b="1" u="sng" dirty="0">
                <a:latin typeface="Calibri" panose="020F0502020204030204" pitchFamily="34" charset="0"/>
              </a:rPr>
              <a:t>I</a:t>
            </a:r>
            <a:r>
              <a:rPr lang="en-US" dirty="0">
                <a:latin typeface="Calibri" panose="020F0502020204030204" pitchFamily="34" charset="0"/>
              </a:rPr>
              <a:t>onization </a:t>
            </a:r>
            <a:r>
              <a:rPr lang="en-US" b="1" dirty="0">
                <a:latin typeface="Calibri" panose="020F0502020204030204" pitchFamily="34" charset="0"/>
              </a:rPr>
              <a:t>BGI</a:t>
            </a:r>
            <a:r>
              <a:rPr lang="en-US" dirty="0">
                <a:latin typeface="Calibri" panose="020F0502020204030204" pitchFamily="34" charset="0"/>
              </a:rPr>
              <a:t> Monitor</a:t>
            </a:r>
          </a:p>
        </p:txBody>
      </p:sp>
    </p:spTree>
    <p:extLst>
      <p:ext uri="{BB962C8B-B14F-4D97-AF65-F5344CB8AC3E}">
        <p14:creationId xmlns:p14="http://schemas.microsoft.com/office/powerpoint/2010/main" val="46225288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Profile Monitor Realization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0" y="764704"/>
            <a:ext cx="635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The realization for the  heavy ion storage ring ESR at GSI:</a:t>
            </a:r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-60407" y="1078657"/>
            <a:ext cx="6283329" cy="4217985"/>
            <a:chOff x="2509" y="426"/>
            <a:chExt cx="3414" cy="2526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5050" y="1223"/>
              <a:ext cx="825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 b="1">
                <a:solidFill>
                  <a:srgbClr val="0099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pic>
          <p:nvPicPr>
            <p:cNvPr id="17" name="Picture 12" descr="CompactIPM_P06_2intank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" y="720"/>
              <a:ext cx="2389" cy="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757" y="2614"/>
              <a:ext cx="1251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Horizontal camera </a:t>
              </a: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2509" y="1083"/>
              <a:ext cx="1246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Horizontal  IPM: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2557" y="1334"/>
              <a:ext cx="82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E-field box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2781" y="2171"/>
              <a:ext cx="39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009900"/>
                  </a:solidFill>
                  <a:latin typeface="Calibri" panose="020F0502020204030204" pitchFamily="34" charset="0"/>
                  <a:ea typeface="ＭＳ Ｐゴシック" charset="-128"/>
                </a:rPr>
                <a:t>MCP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2732" y="677"/>
              <a:ext cx="721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IPM support </a:t>
              </a:r>
            </a:p>
            <a:p>
              <a:pPr algn="l">
                <a:lnSpc>
                  <a:spcPct val="20000"/>
                </a:lnSpc>
              </a:pP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&amp; </a:t>
              </a: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UV lamp</a:t>
              </a:r>
              <a:endParaRPr lang="en-US" altLang="de-DE" sz="16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4308" y="970"/>
              <a:ext cx="615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Ø250 mm</a:t>
              </a:r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flipH="1">
              <a:off x="2627" y="1722"/>
              <a:ext cx="962" cy="3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 rot="20688864">
              <a:off x="2669" y="1682"/>
              <a:ext cx="547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charset="-128"/>
                </a:rPr>
                <a:t>beam</a:t>
              </a:r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flipV="1">
              <a:off x="3111" y="1999"/>
              <a:ext cx="563" cy="293"/>
            </a:xfrm>
            <a:prstGeom prst="line">
              <a:avLst/>
            </a:prstGeom>
            <a:noFill/>
            <a:ln w="44450">
              <a:solidFill>
                <a:srgbClr val="0099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4583" y="2332"/>
              <a:ext cx="1177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solidFill>
                    <a:srgbClr val="0066FF"/>
                  </a:solidFill>
                  <a:latin typeface="Calibri" panose="020F0502020204030204" pitchFamily="34" charset="0"/>
                  <a:ea typeface="ＭＳ Ｐゴシック" charset="-128"/>
                </a:rPr>
                <a:t>E-field separation disks</a:t>
              </a: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5246" y="1894"/>
              <a:ext cx="169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 flipH="1" flipV="1">
              <a:off x="4366" y="2102"/>
              <a:ext cx="428" cy="228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175" y="2473"/>
              <a:ext cx="113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View port </a:t>
              </a:r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Ø150 mm</a:t>
              </a:r>
              <a:endParaRPr lang="en-US" altLang="de-DE" sz="15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2558" y="1460"/>
              <a:ext cx="82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electrodes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3062" y="1548"/>
              <a:ext cx="359" cy="9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V="1">
              <a:off x="4682" y="502"/>
              <a:ext cx="0" cy="4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 rot="20952942">
              <a:off x="3661" y="426"/>
              <a:ext cx="13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Insertion 650 mm</a:t>
              </a:r>
              <a:endParaRPr lang="en-US" altLang="de-DE" sz="1500" baseline="300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5" name="Text Box 30"/>
            <p:cNvSpPr txBox="1">
              <a:spLocks noChangeArrowheads="1"/>
            </p:cNvSpPr>
            <p:nvPr/>
          </p:nvSpPr>
          <p:spPr bwMode="auto">
            <a:xfrm>
              <a:off x="3860" y="1675"/>
              <a:ext cx="408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>
                <a:solidFill>
                  <a:srgbClr val="FFFF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V="1">
              <a:off x="4043" y="1512"/>
              <a:ext cx="0" cy="191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H="1">
              <a:off x="4048" y="1816"/>
              <a:ext cx="1" cy="209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V="1">
              <a:off x="3536" y="567"/>
              <a:ext cx="115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9" name="Line 34"/>
            <p:cNvSpPr>
              <a:spLocks noChangeShapeType="1"/>
            </p:cNvSpPr>
            <p:nvPr/>
          </p:nvSpPr>
          <p:spPr bwMode="auto">
            <a:xfrm flipV="1">
              <a:off x="3540" y="659"/>
              <a:ext cx="0" cy="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 flipH="1" flipV="1">
              <a:off x="4274" y="2174"/>
              <a:ext cx="371" cy="186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3831" y="1629"/>
              <a:ext cx="448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FFFF00"/>
                  </a:solidFill>
                  <a:latin typeface="Calibri" panose="020F0502020204030204" pitchFamily="34" charset="0"/>
                  <a:ea typeface="ＭＳ Ｐゴシック" charset="-128"/>
                </a:rPr>
                <a:t>175mm</a:t>
              </a: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4970" y="1156"/>
              <a:ext cx="91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Vertical IPM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4929" y="1947"/>
              <a:ext cx="99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Vertical camera</a:t>
              </a:r>
            </a:p>
          </p:txBody>
        </p:sp>
      </p:grp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5903993" y="764704"/>
            <a:ext cx="301148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i="1" dirty="0">
                <a:latin typeface="Calibri" panose="020F0502020204030204" pitchFamily="34" charset="0"/>
              </a:rPr>
              <a:t>Realization at</a:t>
            </a:r>
            <a:r>
              <a:rPr lang="en-US" dirty="0">
                <a:latin typeface="Calibri" panose="020F0502020204030204" pitchFamily="34" charset="0"/>
              </a:rPr>
              <a:t>  </a:t>
            </a:r>
            <a:r>
              <a:rPr lang="en-US" sz="1600" i="1" dirty="0">
                <a:latin typeface="Calibri" panose="020F0502020204030204" pitchFamily="34" charset="0"/>
              </a:rPr>
              <a:t>GSI synchrotron:</a:t>
            </a:r>
          </a:p>
          <a:p>
            <a:pPr>
              <a:spcBef>
                <a:spcPts val="0"/>
              </a:spcBef>
            </a:pPr>
            <a:r>
              <a:rPr lang="en-US" sz="1600" i="1" dirty="0">
                <a:latin typeface="Calibri" panose="020F0502020204030204" pitchFamily="34" charset="0"/>
              </a:rPr>
              <a:t>One monitor per plane</a:t>
            </a:r>
          </a:p>
        </p:txBody>
      </p:sp>
      <p:pic>
        <p:nvPicPr>
          <p:cNvPr id="45" name="Picture 9" descr="foto-sis-rgm-schri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12776"/>
            <a:ext cx="33448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784703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04911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65100" y="743403"/>
            <a:ext cx="5198988" cy="180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Large beam power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Non-intercepting method:  </a:t>
            </a:r>
          </a:p>
          <a:p>
            <a:pPr algn="l">
              <a:lnSpc>
                <a:spcPct val="40000"/>
              </a:lnSpc>
              <a:buFont typeface="Symbol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eam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nduced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luorescence BIF</a:t>
            </a:r>
          </a:p>
          <a:p>
            <a:pPr algn="l">
              <a:lnSpc>
                <a:spcPct val="40000"/>
              </a:lnSpc>
              <a:buFont typeface="Symbol" pitchFamily="18" charset="2"/>
              <a:buNone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+ Ion  (N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)</a:t>
            </a:r>
            <a:r>
              <a:rPr lang="en-US" altLang="de-DE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*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 Ion + e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 N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+ 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γ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+ Ion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 e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endParaRPr lang="de-DE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50000"/>
              </a:lnSpc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 single photon detection scheme</a:t>
            </a:r>
          </a:p>
          <a:p>
            <a:pPr algn="l">
              <a:lnSpc>
                <a:spcPct val="50000"/>
              </a:lnSpc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390 nm &lt;  &lt; 470 nm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de-DE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blue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wavelength </a:t>
            </a:r>
            <a:endParaRPr lang="el-GR" altLang="de-DE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non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destructive, compact installation.</a:t>
            </a:r>
            <a:endParaRPr lang="en-US" altLang="de-DE" sz="16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4688115" y="751113"/>
            <a:ext cx="45756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Example: Installation of </a:t>
            </a:r>
            <a:r>
              <a:rPr lang="en-US" altLang="de-DE" i="1" dirty="0" err="1">
                <a:latin typeface="Calibri" panose="020F0502020204030204" pitchFamily="34" charset="0"/>
                <a:cs typeface="Calibri" panose="020F0502020204030204" pitchFamily="34" charset="0"/>
              </a:rPr>
              <a:t>hor&amp;vert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. BIF Monitor:</a:t>
            </a:r>
            <a:endParaRPr lang="de-DE" altLang="de-DE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824" name="Picture 7" descr="ut_hor+ver_aufb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1049110"/>
            <a:ext cx="3743325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07402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Beam Induced Fluorescence for intense Profiles</a:t>
            </a:r>
            <a:endParaRPr lang="en-US" altLang="de-DE" sz="2200" b="1" dirty="0"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469730-0110-48F1-BE36-3B1A6387380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463" y="2616628"/>
            <a:ext cx="5009623" cy="300804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38217B1-ADD3-4F4B-B861-89204B116D98}"/>
              </a:ext>
            </a:extLst>
          </p:cNvPr>
          <p:cNvSpPr txBox="1"/>
          <p:nvPr/>
        </p:nvSpPr>
        <p:spPr>
          <a:xfrm>
            <a:off x="165100" y="5495499"/>
            <a:ext cx="5919068" cy="1025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 gas: </a:t>
            </a:r>
          </a:p>
          <a:p>
            <a:pPr indent="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Either from residual gas or extended gas bump</a:t>
            </a:r>
          </a:p>
          <a:p>
            <a:pPr indent="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Or intersecting gas jet</a:t>
            </a:r>
          </a:p>
        </p:txBody>
      </p:sp>
    </p:spTree>
    <p:extLst>
      <p:ext uri="{BB962C8B-B14F-4D97-AF65-F5344CB8AC3E}">
        <p14:creationId xmlns:p14="http://schemas.microsoft.com/office/powerpoint/2010/main" val="55006094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352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Scintillation screens: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emission of light, universal  usage, limited dynamic range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Optical Transition Radiation: 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light emission due to 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crossing material boundary, mainly for relativistic beams   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Ionization Profile Monitor and Beam Induced Fluorescence: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secondary particle detection from interaction beam-residual gas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Synchrotron Light Monitors   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standard for circular light sources, visible or X-ray range  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  <p:extLst>
      <p:ext uri="{BB962C8B-B14F-4D97-AF65-F5344CB8AC3E}">
        <p14:creationId xmlns:p14="http://schemas.microsoft.com/office/powerpoint/2010/main" val="34761171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Light Monitor</a:t>
            </a: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125413" y="104911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106363" y="755424"/>
            <a:ext cx="83820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electron bent (i.e. accelerated) by a dipole magnet emit synchrotron light.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This light is emitted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into a cone of 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opening 2/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 in lab-frame.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Well suited for rel. e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For protons: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Only for energies </a:t>
            </a:r>
            <a:r>
              <a:rPr lang="en-US" altLang="de-DE" sz="20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 100 GeV </a:t>
            </a:r>
          </a:p>
        </p:txBody>
      </p:sp>
      <p:pic>
        <p:nvPicPr>
          <p:cNvPr id="317447" name="Picture 7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50" y="3993924"/>
            <a:ext cx="6335713" cy="21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48" name="Text Box 8"/>
          <p:cNvSpPr txBox="1">
            <a:spLocks noChangeArrowheads="1"/>
          </p:cNvSpPr>
          <p:nvPr/>
        </p:nvSpPr>
        <p:spPr bwMode="auto">
          <a:xfrm>
            <a:off x="-19363" y="3567134"/>
            <a:ext cx="3871094" cy="168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The light is focused to  a camera</a:t>
            </a:r>
          </a:p>
          <a:p>
            <a:pPr algn="l"/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Signal anyhow available!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3378150" y="1440755"/>
            <a:ext cx="5730354" cy="2551857"/>
            <a:chOff x="3378150" y="1734669"/>
            <a:chExt cx="5730354" cy="255185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636" b="5640"/>
            <a:stretch/>
          </p:blipFill>
          <p:spPr bwMode="auto">
            <a:xfrm>
              <a:off x="3643457" y="2020528"/>
              <a:ext cx="4696625" cy="2209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hteck 11"/>
            <p:cNvSpPr/>
            <p:nvPr/>
          </p:nvSpPr>
          <p:spPr bwMode="auto">
            <a:xfrm>
              <a:off x="3643456" y="3917194"/>
              <a:ext cx="238757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076056" y="2204864"/>
              <a:ext cx="136815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orbit of electrons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7380312" y="2132856"/>
              <a:ext cx="136815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orbit of electrons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659621" y="2409856"/>
              <a:ext cx="776475" cy="318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alt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7308304" y="2492896"/>
              <a:ext cx="776475" cy="318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alt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623617" y="3440643"/>
              <a:ext cx="13681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radiation field</a:t>
              </a: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7120211" y="3267273"/>
              <a:ext cx="13681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radiation field</a:t>
              </a: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6976968" y="3491716"/>
              <a:ext cx="213153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power: </a:t>
              </a:r>
              <a:r>
                <a:rPr lang="en-US" altLang="de-DE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altLang="de-DE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   </a:t>
              </a:r>
              <a:r>
                <a:rPr lang="en-US" altLang="de-DE" b="1" baseline="300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4</a:t>
              </a:r>
              <a:r>
                <a:rPr lang="en-US" altLang="de-DE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/  </a:t>
              </a:r>
              <a:r>
                <a:rPr lang="en-US" altLang="de-DE" b="1" baseline="300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2</a:t>
              </a:r>
              <a:endParaRPr lang="en-US" altLang="de-DE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3378150" y="1743529"/>
              <a:ext cx="2903778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Rest frame of electron:</a:t>
              </a:r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6281928" y="1734669"/>
              <a:ext cx="2489994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Laboratory frame: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6000" y="936000"/>
            <a:ext cx="9205161" cy="272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BPM measurements: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Signal generation and basic usage: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transfer impedance, button BPM</a:t>
            </a:r>
            <a:endParaRPr lang="en-US" altLang="de-DE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Electronics basics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Cavity BPM at FELs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Trajectory measurement, close orbit feedback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Tune and lattice function measurement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with BPMs</a:t>
            </a:r>
          </a:p>
        </p:txBody>
      </p:sp>
    </p:spTree>
    <p:extLst>
      <p:ext uri="{BB962C8B-B14F-4D97-AF65-F5344CB8AC3E}">
        <p14:creationId xmlns:p14="http://schemas.microsoft.com/office/powerpoint/2010/main" val="1874504136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Light Monitor overcoming Diffraction Limit</a:t>
            </a:r>
          </a:p>
        </p:txBody>
      </p:sp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125413" y="107088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8EDCF737-3AA8-4085-884C-96AD49301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59" y="699857"/>
                <a:ext cx="8426450" cy="4036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Problem: </a:t>
                </a: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diffraction limit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de-DE" sz="1600" i="1">
                            <a:latin typeface="Cambria Math"/>
                          </a:rPr>
                          <m:t>𝑑𝑖𝑓𝑓</m:t>
                        </m:r>
                      </m:sub>
                    </m:sSub>
                    <m:r>
                      <a:rPr lang="en-US" sz="16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de-DE" sz="1600" i="1">
                        <a:latin typeface="Cambria Math"/>
                        <a:ea typeface="Cambria Math"/>
                      </a:rPr>
                      <m:t>0.6 </m:t>
                    </m:r>
                    <m:rad>
                      <m:rad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de-DE" sz="1600" i="1">
                            <a:latin typeface="Cambria Math"/>
                            <a:ea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de-DE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sz="1600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p>
                            <m:r>
                              <a:rPr lang="de-DE" sz="16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de-DE" sz="1600" i="1">
                            <a:latin typeface="Cambria Math"/>
                            <a:ea typeface="Cambria Math"/>
                          </a:rPr>
                          <m:t>𝜚</m:t>
                        </m:r>
                        <m:r>
                          <a:rPr lang="de-DE" sz="1600" i="1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rad>
                    <m:r>
                      <a:rPr lang="de-DE" sz="16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≈100 </m:t>
                    </m:r>
                  </m:oMath>
                </a14:m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µm for a typical case</a:t>
                </a:r>
              </a:p>
            </p:txBody>
          </p:sp>
        </mc:Choice>
        <mc:Fallback xmlns=""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8EDCF737-3AA8-4085-884C-96AD493014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859" y="699857"/>
                <a:ext cx="8426450" cy="403637"/>
              </a:xfrm>
              <a:prstGeom prst="rect">
                <a:avLst/>
              </a:prstGeom>
              <a:blipFill>
                <a:blip r:embed="rId3"/>
                <a:stretch>
                  <a:fillRect l="-434" b="-151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rafik 14">
            <a:extLst>
              <a:ext uri="{FF2B5EF4-FFF2-40B4-BE49-F238E27FC236}">
                <a16:creationId xmlns:a16="http://schemas.microsoft.com/office/drawing/2014/main" id="{5A50E14C-BA21-4DA5-AEBF-12DA4D9622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85"/>
          <a:stretch/>
        </p:blipFill>
        <p:spPr>
          <a:xfrm>
            <a:off x="1043608" y="927291"/>
            <a:ext cx="7974979" cy="182948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B978803B-BF11-487D-9556-D771F83346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35" b="31411"/>
          <a:stretch/>
        </p:blipFill>
        <p:spPr>
          <a:xfrm>
            <a:off x="1065585" y="2564904"/>
            <a:ext cx="8002000" cy="2234537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AB645F9-B336-4387-8B59-31DB665E3D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62"/>
          <a:stretch/>
        </p:blipFill>
        <p:spPr>
          <a:xfrm>
            <a:off x="1065585" y="4581128"/>
            <a:ext cx="7879724" cy="1878864"/>
          </a:xfrm>
          <a:prstGeom prst="rect">
            <a:avLst/>
          </a:prstGeom>
        </p:spPr>
      </p:pic>
      <p:sp>
        <p:nvSpPr>
          <p:cNvPr id="14" name="Text Box 4">
            <a:extLst>
              <a:ext uri="{FF2B5EF4-FFF2-40B4-BE49-F238E27FC236}">
                <a16:creationId xmlns:a16="http://schemas.microsoft.com/office/drawing/2014/main" id="{BFF91E4F-4B11-4B39-A23F-575979647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2060848"/>
            <a:ext cx="90152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Direct optical observation:  </a:t>
            </a:r>
            <a:r>
              <a:rPr lang="en-US" sz="16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 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100 µm 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 </a:t>
            </a:r>
            <a:r>
              <a:rPr lang="en-US" sz="1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Relative simple installation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,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but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resolution insufficient for modern light sources </a:t>
            </a: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7B86238D-2ED9-4E85-82EC-C477657BE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38" y="3861048"/>
            <a:ext cx="90152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Direct X-ray observation with shorter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:  </a:t>
            </a:r>
            <a:r>
              <a:rPr lang="en-US" sz="16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 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 µm 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 </a:t>
            </a: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Medium complex but expensive  installation,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  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installed at most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synchr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. light sources referred to as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pinhole camera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805264"/>
            <a:ext cx="76323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Interference optical observation: </a:t>
            </a:r>
            <a:r>
              <a:rPr lang="en-US" sz="16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 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 µm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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Complex installation,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seldom installed; basis: blurring of interference pattern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2191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latin typeface="+mj-lt"/>
                <a:cs typeface="Times New Roman" panose="02020603050405020304" pitchFamily="18" charset="0"/>
              </a:rPr>
              <a:t>Actual Challenges for Profile Measurement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62F7EF-38AA-46D2-81D0-A6B22EF7EC7C}"/>
              </a:ext>
            </a:extLst>
          </p:cNvPr>
          <p:cNvSpPr txBox="1"/>
          <p:nvPr/>
        </p:nvSpPr>
        <p:spPr>
          <a:xfrm>
            <a:off x="252000" y="883533"/>
            <a:ext cx="8892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Actual challenges for profile measurement: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High resolution and dynamic range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Material choice, complicated optical setup,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                                     sensitive electronics and/or optics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Non-invasive methods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Reason: high beam power at hadron acc., multi-location observation      </a:t>
            </a:r>
          </a:p>
          <a:p>
            <a:pPr algn="l"/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    Solution keywords: </a:t>
            </a:r>
            <a:r>
              <a:rPr lang="en-US" dirty="0">
                <a:latin typeface="Calibri" panose="020F0502020204030204" pitchFamily="34" charset="0"/>
              </a:rPr>
              <a:t>Machine Learning based image reconstruction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383D284-9FF2-4DFA-BCBC-387E52402E62}"/>
              </a:ext>
            </a:extLst>
          </p:cNvPr>
          <p:cNvSpPr txBox="1"/>
          <p:nvPr/>
        </p:nvSpPr>
        <p:spPr>
          <a:xfrm>
            <a:off x="136530" y="5103415"/>
            <a:ext cx="9110464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</a:rPr>
              <a:t>Related talks at IPAC’26 within MC6: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Renjun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Yang (CSNS),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Achieve a record dynamic range of halo diagnostics with a novel fluorescence wire concept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Carsten Welsch (University of Liverpool)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Progress in Data-Driven Beam Diagnostics within LIV.INNO  </a:t>
            </a:r>
          </a:p>
        </p:txBody>
      </p:sp>
      <p:sp>
        <p:nvSpPr>
          <p:cNvPr id="9" name="Text Box 5">
            <a:hlinkClick r:id="rId3" action="ppaction://hlinksldjump"/>
            <a:extLst>
              <a:ext uri="{FF2B5EF4-FFF2-40B4-BE49-F238E27FC236}">
                <a16:creationId xmlns:a16="http://schemas.microsoft.com/office/drawing/2014/main" id="{6BF2DDDA-63C8-4C5C-8FCF-BFD6AE26D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848" y="6607057"/>
            <a:ext cx="1738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de-DE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Conclusion</a:t>
            </a:r>
          </a:p>
        </p:txBody>
      </p:sp>
    </p:spTree>
    <p:extLst>
      <p:ext uri="{BB962C8B-B14F-4D97-AF65-F5344CB8AC3E}">
        <p14:creationId xmlns:p14="http://schemas.microsoft.com/office/powerpoint/2010/main" val="36369000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112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 for transverse emittance diagnostics: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Quadrupole strength variation and position measurement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  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emittance from several profile measurement and beam optical calculation</a:t>
            </a:r>
            <a:r>
              <a:rPr lang="en-US" altLang="de-DE" sz="2000" b="1" dirty="0">
                <a:latin typeface="Calibri" panose="020F0502020204030204" pitchFamily="34" charset="0"/>
              </a:rPr>
              <a:t>   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transverse Emittance</a:t>
            </a:r>
          </a:p>
        </p:txBody>
      </p:sp>
    </p:spTree>
    <p:extLst>
      <p:ext uri="{BB962C8B-B14F-4D97-AF65-F5344CB8AC3E}">
        <p14:creationId xmlns:p14="http://schemas.microsoft.com/office/powerpoint/2010/main" val="377989908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de-DE" alt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Coordinates and basic Equations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125413" y="1024689"/>
            <a:ext cx="42814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The basic vector is 6 dimensional: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33159" name="Text Box 7"/>
          <p:cNvSpPr txBox="1">
            <a:spLocks noChangeArrowheads="1"/>
          </p:cNvSpPr>
          <p:nvPr/>
        </p:nvSpPr>
        <p:spPr bwMode="auto">
          <a:xfrm>
            <a:off x="179388" y="2636309"/>
            <a:ext cx="88096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The transformation of a single particle from a location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0000FF"/>
                </a:solidFill>
                <a:latin typeface="Calibri" panose="020F0502020204030204" pitchFamily="34" charset="0"/>
              </a:rPr>
              <a:t>0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to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0000FF"/>
                </a:solidFill>
                <a:latin typeface="Calibri" panose="020F0502020204030204" pitchFamily="34" charset="0"/>
              </a:rPr>
              <a:t>1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is given  by the Transfer Matrix R: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63890" y="3266709"/>
            <a:ext cx="88096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The transformation of a the envelope from a location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0000FF"/>
                </a:solidFill>
                <a:latin typeface="Calibri" panose="020F0502020204030204" pitchFamily="34" charset="0"/>
              </a:rPr>
              <a:t>0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to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0000FF"/>
                </a:solidFill>
                <a:latin typeface="Calibri" panose="020F0502020204030204" pitchFamily="34" charset="0"/>
              </a:rPr>
              <a:t>1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is given  by the </a:t>
            </a:r>
          </a:p>
          <a:p>
            <a:pPr algn="l">
              <a:spcBef>
                <a:spcPts val="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Beam Matrix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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63890" y="4019168"/>
            <a:ext cx="68625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</a:rPr>
              <a:t>6-dim Beam Matrix  with </a:t>
            </a:r>
            <a:r>
              <a:rPr lang="en-US" b="1" i="1" u="sng" dirty="0">
                <a:latin typeface="Calibri" panose="020F0502020204030204" pitchFamily="34" charset="0"/>
              </a:rPr>
              <a:t>decoupled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hor.</a:t>
            </a:r>
            <a:r>
              <a:rPr lang="en-US" b="1" dirty="0">
                <a:latin typeface="Calibri" panose="020F0502020204030204" pitchFamily="34" charset="0"/>
              </a:rPr>
              <a:t>,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vert.  </a:t>
            </a:r>
            <a:r>
              <a:rPr lang="en-US" b="1" dirty="0">
                <a:latin typeface="Calibri" panose="020F0502020204030204" pitchFamily="34" charset="0"/>
              </a:rPr>
              <a:t>and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CC"/>
                </a:solidFill>
                <a:latin typeface="Calibri" panose="020F0502020204030204" pitchFamily="34" charset="0"/>
              </a:rPr>
              <a:t>long.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plane: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5931706" y="4219905"/>
                <a:ext cx="1600044" cy="2128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Horizontal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beam matrix:</a:t>
                </a:r>
              </a:p>
              <a:p>
                <a:pPr algn="l">
                  <a:spcBef>
                    <a:spcPts val="400"/>
                  </a:spcBef>
                </a:pPr>
                <a:endParaRPr lang="en-US" dirty="0">
                  <a:solidFill>
                    <a:srgbClr val="008000"/>
                  </a:solidFill>
                  <a:latin typeface="Calibri" panose="020F0502020204030204" pitchFamily="34" charset="0"/>
                </a:endParaRPr>
              </a:p>
              <a:p>
                <a:pPr algn="l">
                  <a:spcBef>
                    <a:spcPts val="8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𝟏𝟏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b="1" dirty="0">
                  <a:solidFill>
                    <a:srgbClr val="008000"/>
                  </a:solidFill>
                </a:endParaRPr>
              </a:p>
              <a:p>
                <a:pPr algn="l">
                  <a:spcBef>
                    <a:spcPts val="800"/>
                  </a:spcBef>
                </a:pPr>
                <a:r>
                  <a:rPr lang="en-US" b="1" dirty="0">
                    <a:solidFill>
                      <a:srgbClr val="008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′ </m:t>
                        </m:r>
                      </m:e>
                    </m:d>
                  </m:oMath>
                </a14:m>
                <a:endParaRPr lang="en-US" b="1" dirty="0">
                  <a:solidFill>
                    <a:srgbClr val="008000"/>
                  </a:solidFill>
                </a:endParaRPr>
              </a:p>
              <a:p>
                <a:pPr algn="l">
                  <a:spcBef>
                    <a:spcPts val="800"/>
                  </a:spcBef>
                </a:pPr>
                <a:r>
                  <a:rPr lang="en-US" b="1" dirty="0">
                    <a:solidFill>
                      <a:srgbClr val="008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  <m:sup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31706" y="4219905"/>
                <a:ext cx="1600044" cy="2128147"/>
              </a:xfrm>
              <a:prstGeom prst="rect">
                <a:avLst/>
              </a:prstGeom>
              <a:blipFill>
                <a:blip r:embed="rId3"/>
                <a:stretch>
                  <a:fillRect l="-3042" t="-14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7341034" y="4177206"/>
                <a:ext cx="1671532" cy="2081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latin typeface="Calibri" panose="020F0502020204030204" pitchFamily="34" charset="0"/>
                  </a:rPr>
                  <a:t>Beam width for 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the three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coordinates:</a:t>
                </a:r>
              </a:p>
              <a:p>
                <a:pPr algn="l">
                  <a:spcBef>
                    <a:spcPts val="800"/>
                  </a:spcBef>
                </a:pPr>
                <a:r>
                  <a:rPr lang="en-US" b="1" dirty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 smtClean="0">
                        <a:solidFill>
                          <a:srgbClr val="008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𝟏𝟏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  <a:p>
                <a:pPr algn="l">
                  <a:spcBef>
                    <a:spcPts val="800"/>
                  </a:spcBef>
                </a:pPr>
                <a:r>
                  <a:rPr lang="en-US" b="1" dirty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𝟑𝟑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  <a:p>
                <a:pPr algn="l">
                  <a:spcBef>
                    <a:spcPts val="800"/>
                  </a:spcBef>
                </a:pPr>
                <a:r>
                  <a:rPr lang="en-US" b="1" i="1" dirty="0">
                    <a:solidFill>
                      <a:srgbClr val="3333CC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b="1" i="1">
                            <a:solidFill>
                              <a:srgbClr val="3333CC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>
                        <a:solidFill>
                          <a:srgbClr val="3333CC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𝟓𝟓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1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1034" y="4177206"/>
                <a:ext cx="1671532" cy="2081788"/>
              </a:xfrm>
              <a:prstGeom prst="rect">
                <a:avLst/>
              </a:prstGeom>
              <a:blipFill>
                <a:blip r:embed="rId4"/>
                <a:stretch>
                  <a:fillRect l="-2920" t="-1462" r="-65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2783" y="4621532"/>
                <a:ext cx="4309775" cy="1716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de-DE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𝚺</m:t>
                      </m:r>
                      <m:r>
                        <a:rPr lang="de-DE" b="1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𝟒𝟒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𝟔𝟔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83" y="4621532"/>
                <a:ext cx="4309775" cy="17164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309239" y="4847224"/>
            <a:ext cx="176285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</a:rPr>
              <a:t>horizontal</a:t>
            </a:r>
            <a:r>
              <a:rPr lang="en-US" sz="1600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vertical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3333CC"/>
                </a:solidFill>
                <a:latin typeface="Calibri" panose="020F0502020204030204" pitchFamily="34" charset="0"/>
              </a:rPr>
              <a:t>longitudinal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</a:rPr>
              <a:t>hor.-long. coupling 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sym typeface="Symbol"/>
              </a:rPr>
              <a:t> 10</a:t>
            </a:r>
            <a:r>
              <a:rPr lang="en-US" sz="1600" dirty="0">
                <a:latin typeface="Calibri" panose="020F0502020204030204" pitchFamily="34" charset="0"/>
              </a:rPr>
              <a:t> values</a:t>
            </a:r>
          </a:p>
        </p:txBody>
      </p:sp>
      <p:sp>
        <p:nvSpPr>
          <p:cNvPr id="5" name="Rechteck 4"/>
          <p:cNvSpPr/>
          <p:nvPr/>
        </p:nvSpPr>
        <p:spPr bwMode="auto">
          <a:xfrm>
            <a:off x="790175" y="4642069"/>
            <a:ext cx="1045521" cy="595049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908673" y="5218100"/>
            <a:ext cx="579474" cy="36933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073615" y="5724868"/>
            <a:ext cx="579474" cy="369332"/>
          </a:xfrm>
          <a:prstGeom prst="rect">
            <a:avLst/>
          </a:prstGeom>
          <a:noFill/>
          <a:ln w="28575">
            <a:solidFill>
              <a:srgbClr val="0033CC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782860" y="4634755"/>
            <a:ext cx="579474" cy="369332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5"/>
              <p:cNvSpPr txBox="1">
                <a:spLocks noChangeArrowheads="1"/>
              </p:cNvSpPr>
              <p:nvPr/>
            </p:nvSpPr>
            <p:spPr bwMode="auto">
              <a:xfrm>
                <a:off x="3409641" y="755031"/>
                <a:ext cx="6021955" cy="1811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de-DE" alt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𝐡𝐨𝐫𝐢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𝐬𝐩𝐚𝐭𝐢𝐚𝐥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𝐝𝐞𝐯𝐢𝐚𝐭𝐢𝐨𝐧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𝐡𝐨𝐫𝐢𝐳𝐨𝐧𝐭𝐚𝐥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𝐝𝐢𝐯𝐞𝐫𝐠𝐞𝐧𝐜𝐞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𝐯𝐞𝐫𝐭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de-DE" altLang="de-DE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𝐬𝐩𝐚𝐭𝐢𝐚𝐥</m:t>
                                </m:r>
                                <m:r>
                                  <a:rPr lang="de-DE" altLang="de-DE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𝐝𝐞𝐯𝐢𝐚𝐭𝐢𝐨𝐧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𝐯𝐞𝐫𝐭𝐢𝐜𝐚𝐥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𝐝𝐢𝐯𝐞𝐫𝐠𝐞𝐧𝐜𝐞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𝐥𝐨𝐧𝐠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𝐝𝐞𝐯𝐢𝐚𝐭𝐢𝐨𝐧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𝐦𝐨𝐦𝐞𝐧𝐭𝐮𝐦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𝐝𝐞𝐯𝐢𝐚𝐭𝐢𝐨𝐧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de-DE" altLang="de-DE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altLang="de-DE" b="0" i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[10</m:t>
                                    </m:r>
                                  </m:e>
                                  <m:sup>
                                    <m:r>
                                      <a:rPr lang="de-DE" altLang="de-DE" b="0" i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9641" y="755031"/>
                <a:ext cx="6021955" cy="18115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7"/>
              <p:cNvSpPr txBox="1">
                <a:spLocks noChangeArrowheads="1"/>
              </p:cNvSpPr>
              <p:nvPr/>
            </p:nvSpPr>
            <p:spPr bwMode="auto">
              <a:xfrm>
                <a:off x="2406519" y="2947677"/>
                <a:ext cx="3029472" cy="430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d>
                        <m:dPr>
                          <m:ctrlPr>
                            <a:rPr lang="en-US" altLang="de-DE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de-DE" sz="2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de-DE" altLang="de-DE" sz="2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de-DE" altLang="de-DE" sz="2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altLang="de-DE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𝐑</m:t>
                      </m:r>
                      <m:d>
                        <m:dPr>
                          <m:ctrlPr>
                            <a:rPr lang="de-DE" altLang="de-DE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altLang="de-DE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de-DE" altLang="de-DE" sz="2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altLang="de-DE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d>
                        <m:dPr>
                          <m:ctrlPr>
                            <a:rPr lang="en-US" altLang="de-DE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de-DE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de-DE" altLang="de-DE" sz="2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de-DE" sz="2200" b="1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06519" y="2947677"/>
                <a:ext cx="3029472" cy="430887"/>
              </a:xfrm>
              <a:prstGeom prst="rect">
                <a:avLst/>
              </a:prstGeom>
              <a:blipFill>
                <a:blip r:embed="rId7"/>
                <a:stretch>
                  <a:fillRect b="-142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Box 7"/>
              <p:cNvSpPr txBox="1">
                <a:spLocks noChangeArrowheads="1"/>
              </p:cNvSpPr>
              <p:nvPr/>
            </p:nvSpPr>
            <p:spPr bwMode="auto">
              <a:xfrm>
                <a:off x="2426362" y="3569887"/>
                <a:ext cx="4125402" cy="4369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d>
                      <m:dPr>
                        <m:ctrlPr>
                          <a:rPr lang="en-US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d>
                      <m:d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de-DE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d>
                      <m:dPr>
                        <m:ctrlPr>
                          <a:rPr lang="en-US" altLang="de-DE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a:rPr lang="de-DE" altLang="de-DE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𝐓</m:t>
                        </m:r>
                      </m:sup>
                    </m:sSup>
                    <m:d>
                      <m:d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altLang="de-DE" sz="22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6362" y="3569887"/>
                <a:ext cx="4125402" cy="436979"/>
              </a:xfrm>
              <a:prstGeom prst="rect">
                <a:avLst/>
              </a:prstGeom>
              <a:blipFill>
                <a:blip r:embed="rId8"/>
                <a:stretch>
                  <a:fillRect l="-148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239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9" grpId="0"/>
      <p:bldP spid="12" grpId="0"/>
      <p:bldP spid="14" grpId="0"/>
      <p:bldP spid="17" grpId="0"/>
      <p:bldP spid="19" grpId="0"/>
      <p:bldP spid="18" grpId="0"/>
      <p:bldP spid="22" grpId="0"/>
      <p:bldP spid="5" grpId="0" animBg="1"/>
      <p:bldP spid="20" grpId="0" animBg="1"/>
      <p:bldP spid="21" grpId="0" animBg="1"/>
      <p:bldP spid="23" grpId="0" animBg="1"/>
      <p:bldP spid="24" grpId="0"/>
      <p:bldP spid="2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Beam Matrix: 6-dim versus 2-dim Matrices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125413" y="1024689"/>
            <a:ext cx="42814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Generally, the beam matrix </a:t>
            </a:r>
          </a:p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contains all 6-dim variances</a:t>
            </a:r>
          </a:p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(i.e. correlations):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3335313" y="780146"/>
                <a:ext cx="5317244" cy="18527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𝚺</m:t>
                      </m:r>
                      <m:r>
                        <a:rPr lang="de-DE" b="1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</a:rPr>
                                      <m:t>𝒙𝒙</m:t>
                                    </m:r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b="1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1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p>
                                        <m:r>
                                          <a:rPr lang="de-DE" b="1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b="1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1" i="1">
                                            <a:solidFill>
                                              <a:srgbClr val="00B0F0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</m:e>
                                      <m:sup>
                                        <m:r>
                                          <a:rPr lang="de-DE" b="1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𝒚𝒙</m:t>
                                    </m:r>
                                    <m: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de-DE" b="1" i="1">
                                            <a:solidFill>
                                              <a:srgbClr val="FF9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FF99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de-DE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CC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</m:t>
                                    </m:r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𝜹𝜹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35313" y="780146"/>
                <a:ext cx="5317244" cy="18527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Box 7"/>
              <p:cNvSpPr txBox="1">
                <a:spLocks noChangeArrowheads="1"/>
              </p:cNvSpPr>
              <p:nvPr/>
            </p:nvSpPr>
            <p:spPr bwMode="auto">
              <a:xfrm>
                <a:off x="0" y="3528306"/>
                <a:ext cx="9454016" cy="869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For </a:t>
                </a:r>
                <a:r>
                  <a:rPr lang="en-US" altLang="de-DE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linear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forces, the equation </a:t>
                </a:r>
                <a14:m>
                  <m:oMath xmlns:m="http://schemas.openxmlformats.org/officeDocument/2006/math">
                    <m:r>
                      <a:rPr lang="en-US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d>
                      <m:dPr>
                        <m:ctrlPr>
                          <a:rPr lang="en-US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d>
                      <m:d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d>
                      <m:dPr>
                        <m:ctrlPr>
                          <a:rPr lang="en-US" altLang="de-DE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de-DE" altLang="de-DE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a:rPr lang="de-DE" altLang="de-DE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𝐓</m:t>
                        </m:r>
                      </m:sup>
                    </m:sSup>
                    <m:d>
                      <m:dPr>
                        <m:ctrlP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is valid for </a:t>
                </a:r>
                <a:r>
                  <a:rPr lang="en-US" altLang="de-DE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all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dimensions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For </a:t>
                </a:r>
                <a:r>
                  <a:rPr lang="en-US" altLang="de-DE" b="1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linear</a:t>
                </a:r>
                <a:r>
                  <a:rPr lang="en-US" altLang="de-DE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forces, t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he </a:t>
                </a:r>
                <a:r>
                  <a:rPr lang="en-US" altLang="de-DE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6-dim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emittance is preserved: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Sup>
                          <m:sSubSup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  <m:sup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de-DE" alt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r>
                          <a:rPr lang="de-DE" alt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𝚺</m:t>
                        </m:r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de-DE" alt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const</m:t>
                        </m:r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e>
                    </m:func>
                  </m:oMath>
                </a14:m>
                <a:endParaRPr lang="en-US" altLang="de-DE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528306"/>
                <a:ext cx="9454016" cy="869341"/>
              </a:xfrm>
              <a:prstGeom prst="rect">
                <a:avLst/>
              </a:prstGeom>
              <a:blipFill>
                <a:blip r:embed="rId4"/>
                <a:stretch>
                  <a:fillRect l="-387" b="-1126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 Box 7">
                <a:extLst>
                  <a:ext uri="{FF2B5EF4-FFF2-40B4-BE49-F238E27FC236}">
                    <a16:creationId xmlns:a16="http://schemas.microsoft.com/office/drawing/2014/main" id="{6D175D0E-8A28-468A-99F6-7B9354D6A2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413" y="4380783"/>
                <a:ext cx="9054602" cy="23391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Remarks:</a:t>
                </a:r>
              </a:p>
              <a:p>
                <a:pPr marL="285750" indent="-285750" algn="l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A 2-dim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de-DE" alt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was used in textbooks providing simpler formulas </a:t>
                </a:r>
                <a:endParaRPr lang="en-US" altLang="de-DE" b="1" dirty="0">
                  <a:latin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b="1" dirty="0">
                    <a:latin typeface="Calibri" panose="020F0502020204030204" pitchFamily="34" charset="0"/>
                  </a:rPr>
                  <a:t>Non</a:t>
                </a:r>
                <a:r>
                  <a:rPr lang="en-US" altLang="de-DE" dirty="0">
                    <a:latin typeface="Calibri" panose="020F0502020204030204" pitchFamily="34" charset="0"/>
                  </a:rPr>
                  <a:t>-linear forces are e.g.: 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dirty="0" err="1">
                    <a:latin typeface="Calibri" panose="020F0502020204030204" pitchFamily="34" charset="0"/>
                    <a:sym typeface="Symbol" panose="05050102010706020507" pitchFamily="18" charset="2"/>
                  </a:rPr>
                  <a:t>S</a:t>
                </a:r>
                <a:r>
                  <a:rPr lang="en-US" altLang="de-DE" dirty="0" err="1">
                    <a:latin typeface="Calibri" panose="020F0502020204030204" pitchFamily="34" charset="0"/>
                  </a:rPr>
                  <a:t>extupole</a:t>
                </a:r>
                <a:r>
                  <a:rPr lang="en-US" altLang="de-DE" dirty="0">
                    <a:latin typeface="Calibri" panose="020F0502020204030204" pitchFamily="34" charset="0"/>
                  </a:rPr>
                  <a:t>, octupole etc. i.e. higher-order magnetic fields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</a:rPr>
                  <a:t>			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N</a:t>
                </a:r>
                <a:r>
                  <a:rPr lang="en-US" altLang="de-DE" dirty="0">
                    <a:latin typeface="Calibri" panose="020F0502020204030204" pitchFamily="34" charset="0"/>
                  </a:rPr>
                  <a:t>on-linear contribution by longitudinal rf as it is a sine-wave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</a:rPr>
                  <a:t>			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b="1" dirty="0">
                    <a:latin typeface="Calibri" panose="020F0502020204030204" pitchFamily="34" charset="0"/>
                    <a:sym typeface="Symbol" panose="05050102010706020507" pitchFamily="18" charset="2"/>
                  </a:rPr>
                  <a:t>S</a:t>
                </a:r>
                <a:r>
                  <a:rPr lang="en-US" altLang="de-DE" b="1" dirty="0">
                    <a:latin typeface="Calibri" panose="020F0502020204030204" pitchFamily="34" charset="0"/>
                  </a:rPr>
                  <a:t>pace charge forces for intense beams or cooled beams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b="1" dirty="0">
                    <a:latin typeface="Calibri" panose="020F0502020204030204" pitchFamily="34" charset="0"/>
                  </a:rPr>
                  <a:t>			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de-DE" b="1" dirty="0">
                    <a:latin typeface="Calibri" panose="020F0502020204030204" pitchFamily="34" charset="0"/>
                  </a:rPr>
                  <a:t>Impedance contributions</a:t>
                </a:r>
              </a:p>
              <a:p>
                <a:pPr algn="l">
                  <a:spcBef>
                    <a:spcPts val="400"/>
                  </a:spcBef>
                </a:pPr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7" name="Text Box 7">
                <a:extLst>
                  <a:ext uri="{FF2B5EF4-FFF2-40B4-BE49-F238E27FC236}">
                    <a16:creationId xmlns:a16="http://schemas.microsoft.com/office/drawing/2014/main" id="{6D175D0E-8A28-468A-99F6-7B9354D6A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413" y="4380783"/>
                <a:ext cx="9054602" cy="2339102"/>
              </a:xfrm>
              <a:prstGeom prst="rect">
                <a:avLst/>
              </a:prstGeom>
              <a:blipFill>
                <a:blip r:embed="rId5"/>
                <a:stretch>
                  <a:fillRect l="-606" t="-15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 Box 5">
                <a:extLst>
                  <a:ext uri="{FF2B5EF4-FFF2-40B4-BE49-F238E27FC236}">
                    <a16:creationId xmlns:a16="http://schemas.microsoft.com/office/drawing/2014/main" id="{11E6F2DA-75F3-4673-8CA3-F23FBAC649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2000" y="2436570"/>
                <a:ext cx="8334651" cy="11237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14:m>
                  <m:oMath xmlns:m="http://schemas.openxmlformats.org/officeDocument/2006/math">
                    <m:r>
                      <a:rPr lang="en-US" altLang="de-DE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en-US" altLang="de-DE" sz="20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is symmetric matrix  </a:t>
                </a:r>
                <a14:m>
                  <m:oMath xmlns:m="http://schemas.openxmlformats.org/officeDocument/2006/math">
                    <m:r>
                      <a:rPr lang="en-US" altLang="de-DE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r>
                      <a:rPr lang="de-DE" alt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alt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𝚺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p>
                    </m:sSup>
                  </m:oMath>
                </a14:m>
                <a:endParaRPr lang="en-US" altLang="de-DE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US" altLang="de-DE" sz="2000" dirty="0">
                    <a:latin typeface="Calibri" panose="020F0502020204030204" pitchFamily="34" charset="0"/>
                  </a:rPr>
                  <a:t>due to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de-D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sz="2000" b="0" i="1" smtClean="0">
                            <a:latin typeface="Cambria Math" panose="02040503050406030204" pitchFamily="18" charset="0"/>
                          </a:rPr>
                          <m:t>𝑥𝑥</m:t>
                        </m:r>
                        <m:r>
                          <a:rPr lang="de-DE" altLang="de-DE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de-DE" altLang="de-DE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de-DE" alt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alt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de-DE" altLang="de-D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de-DE" sz="20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 etc. </a:t>
                </a:r>
              </a:p>
              <a:p>
                <a:pPr marL="342900" indent="-342900" algn="l">
                  <a:spcBef>
                    <a:spcPts val="400"/>
                  </a:spcBef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r>
                      <a:rPr lang="en-US" altLang="de-DE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r>
                      <a:rPr lang="en-US" altLang="de-D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de-DE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de-DE" altLang="de-DE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sym typeface="Symbol" panose="05050102010706020507" pitchFamily="18" charset="2"/>
                  </a:rPr>
                  <a:t> has 21 independent quantities </a:t>
                </a:r>
                <a:r>
                  <a:rPr lang="en-US" altLang="de-DE" sz="2000" b="1" dirty="0">
                    <a:latin typeface="Calibri" panose="020F0502020204030204" pitchFamily="34" charset="0"/>
                    <a:sym typeface="Symbol" panose="05050102010706020507" pitchFamily="18" charset="2"/>
                  </a:rPr>
                  <a:t>if</a:t>
                </a:r>
                <a:r>
                  <a:rPr lang="en-US" altLang="de-DE" sz="2000" dirty="0">
                    <a:latin typeface="Calibri" panose="020F0502020204030204" pitchFamily="34" charset="0"/>
                    <a:sym typeface="Symbol" panose="05050102010706020507" pitchFamily="18" charset="2"/>
                  </a:rPr>
                  <a:t> all directions are coupled.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8" name="Text Box 5">
                <a:extLst>
                  <a:ext uri="{FF2B5EF4-FFF2-40B4-BE49-F238E27FC236}">
                    <a16:creationId xmlns:a16="http://schemas.microsoft.com/office/drawing/2014/main" id="{11E6F2DA-75F3-4673-8CA3-F23FBAC64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" y="2436570"/>
                <a:ext cx="8334651" cy="1123769"/>
              </a:xfrm>
              <a:prstGeom prst="rect">
                <a:avLst/>
              </a:prstGeom>
              <a:blipFill>
                <a:blip r:embed="rId6"/>
                <a:stretch>
                  <a:fillRect l="-804" t="-543" b="-92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2D4B600-6AD3-4494-B5D9-9C83D9E828EE}"/>
              </a:ext>
            </a:extLst>
          </p:cNvPr>
          <p:cNvSpPr/>
          <p:nvPr/>
        </p:nvSpPr>
        <p:spPr>
          <a:xfrm>
            <a:off x="3256908" y="780146"/>
            <a:ext cx="2301411" cy="637688"/>
          </a:xfrm>
          <a:prstGeom prst="roundRect">
            <a:avLst/>
          </a:prstGeom>
          <a:noFill/>
          <a:ln w="31750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7">
                <a:extLst>
                  <a:ext uri="{FF2B5EF4-FFF2-40B4-BE49-F238E27FC236}">
                    <a16:creationId xmlns:a16="http://schemas.microsoft.com/office/drawing/2014/main" id="{2CFBFD2E-0626-4BCC-89E3-D3F36515CA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79019" y="889422"/>
                <a:ext cx="955177" cy="430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de-DE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de-DE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𝚺</m:t>
                          </m:r>
                        </m:e>
                        <m:sub>
                          <m:r>
                            <a:rPr lang="de-DE" altLang="de-DE" sz="22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DE" altLang="de-DE" sz="22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 Box 7">
                <a:extLst>
                  <a:ext uri="{FF2B5EF4-FFF2-40B4-BE49-F238E27FC236}">
                    <a16:creationId xmlns:a16="http://schemas.microsoft.com/office/drawing/2014/main" id="{2CFBFD2E-0626-4BCC-89E3-D3F36515C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79019" y="889422"/>
                <a:ext cx="955177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2432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Measurement by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Quadrupole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Variation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13447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2" name="Rectangle 5"/>
              <p:cNvSpPr>
                <a:spLocks noChangeArrowheads="1"/>
              </p:cNvSpPr>
              <p:nvPr/>
            </p:nvSpPr>
            <p:spPr bwMode="auto">
              <a:xfrm>
                <a:off x="101600" y="734429"/>
                <a:ext cx="8964613" cy="9437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9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From a profile determination, the emittance can be calculated via linear transformation,</a:t>
                </a:r>
              </a:p>
              <a:p>
                <a:pPr algn="l">
                  <a:lnSpc>
                    <a:spcPct val="50000"/>
                  </a:lnSpc>
                </a:pP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if a well known and constant distribution (e.g. Gaussian) is assumed.</a:t>
                </a:r>
              </a:p>
              <a:p>
                <a:pPr algn="l">
                  <a:lnSpc>
                    <a:spcPct val="50000"/>
                  </a:lnSpc>
                </a:pP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The basis is beam matrix transformation  </a:t>
                </a:r>
                <a14:m>
                  <m:oMath xmlns:m="http://schemas.openxmlformats.org/officeDocument/2006/math">
                    <m:r>
                      <a:rPr lang="en-US" altLang="de-DE" b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altLang="de-DE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𝐑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  <m:r>
                      <a:rPr lang="de-DE" altLang="de-DE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p>
                    </m:sSup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US" altLang="de-DE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46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600" y="734429"/>
                <a:ext cx="8964613" cy="943720"/>
              </a:xfrm>
              <a:prstGeom prst="rect">
                <a:avLst/>
              </a:prstGeom>
              <a:blipFill>
                <a:blip r:embed="rId2"/>
                <a:stretch>
                  <a:fillRect l="-680" t="-3226" b="-122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4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0419"/>
            <a:ext cx="5795952" cy="450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>
                <a:off x="5321921" y="1876949"/>
                <a:ext cx="3584575" cy="794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Measurement of beam width</a:t>
                </a:r>
              </a:p>
              <a:p>
                <a:pPr algn="l"/>
                <a:r>
                  <a:rPr lang="en-US" altLang="de-DE" dirty="0">
                    <a:latin typeface="Calibri" panose="020F0502020204030204" pitchFamily="34" charset="0"/>
                  </a:rPr>
                  <a:t>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de-DE" b="1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altLang="de-DE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de-DE" altLang="de-DE" b="0" i="1" dirty="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de-DE" altLang="de-DE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de-DE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de-DE" sz="2200" b="1" i="1" baseline="-25000" dirty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de-DE" b="1" i="1" dirty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de-DE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21921" y="1876949"/>
                <a:ext cx="3584575" cy="794192"/>
              </a:xfrm>
              <a:prstGeom prst="rect">
                <a:avLst/>
              </a:prstGeom>
              <a:blipFill>
                <a:blip r:embed="rId5"/>
                <a:stretch>
                  <a:fillRect l="-1020" t="-4615" b="-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5153190" y="2951349"/>
                <a:ext cx="3990810" cy="2492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/>
                  </a:rPr>
                  <a:t>With the drift matrix the transfer is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latin typeface="Calibri" panose="020F0502020204030204" pitchFamily="34" charset="0"/>
                    <a:sym typeface="Symbol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de-DE" b="1" i="0" dirty="0" smtClean="0">
                        <a:latin typeface="Cambria Math" panose="02040503050406030204" pitchFamily="18" charset="0"/>
                        <a:sym typeface="Symbol"/>
                      </a:rPr>
                      <m:t>𝐑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sym typeface="Symbol"/>
                      </a:rPr>
                      <m:t>(</m:t>
                    </m:r>
                    <m:r>
                      <a:rPr lang="en-US" altLang="de-DE" i="1" dirty="0" err="1">
                        <a:latin typeface="Cambria Math" panose="02040503050406030204" pitchFamily="18" charset="0"/>
                        <a:sym typeface="Symbol"/>
                      </a:rPr>
                      <m:t>𝑘</m:t>
                    </m:r>
                    <m:r>
                      <a:rPr lang="en-US" altLang="de-DE" i="1" baseline="-25000" dirty="0" err="1">
                        <a:latin typeface="Cambria Math" panose="02040503050406030204" pitchFamily="18" charset="0"/>
                        <a:sym typeface="Symbol"/>
                      </a:rPr>
                      <m:t>𝑖</m:t>
                    </m:r>
                    <m:r>
                      <a:rPr lang="en-US" altLang="de-DE" i="1" baseline="-25000" dirty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sym typeface="Symbol"/>
                      </a:rPr>
                      <m:t>)=</m:t>
                    </m:r>
                    <m:r>
                      <a:rPr lang="en-US" altLang="de-DE" b="1" i="0" dirty="0" err="1">
                        <a:latin typeface="Cambria Math" panose="02040503050406030204" pitchFamily="18" charset="0"/>
                        <a:sym typeface="Symbol"/>
                      </a:rPr>
                      <m:t>𝐑</m:t>
                    </m:r>
                    <m:r>
                      <a:rPr lang="en-US" altLang="de-DE" i="1" baseline="-25000" dirty="0" err="1">
                        <a:latin typeface="Cambria Math" panose="02040503050406030204" pitchFamily="18" charset="0"/>
                        <a:sym typeface="Symbol"/>
                      </a:rPr>
                      <m:t>𝑑𝑟𝑖𝑓𝑡</m:t>
                    </m:r>
                    <m:r>
                      <a:rPr lang="en-US" altLang="de-DE" i="1" baseline="-25000" dirty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sym typeface="Symbol"/>
                      </a:rPr>
                      <m:t> </m:t>
                    </m:r>
                    <m:r>
                      <a:rPr lang="en-US" altLang="de-DE" b="1" i="0" dirty="0" err="1">
                        <a:latin typeface="Cambria Math" panose="02040503050406030204" pitchFamily="18" charset="0"/>
                        <a:sym typeface="Symbol"/>
                      </a:rPr>
                      <m:t>𝐑</m:t>
                    </m:r>
                    <m:r>
                      <a:rPr lang="en-US" altLang="de-DE" i="1" baseline="-25000" dirty="0" err="1">
                        <a:latin typeface="Cambria Math" panose="02040503050406030204" pitchFamily="18" charset="0"/>
                        <a:sym typeface="Symbol"/>
                      </a:rPr>
                      <m:t>𝑓𝑜𝑐𝑢𝑠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sym typeface="Symbol"/>
                      </a:rPr>
                      <m:t>(</m:t>
                    </m:r>
                    <m:r>
                      <a:rPr lang="en-US" altLang="de-DE" i="1" dirty="0" err="1">
                        <a:latin typeface="Cambria Math" panose="02040503050406030204" pitchFamily="18" charset="0"/>
                        <a:sym typeface="Symbol"/>
                      </a:rPr>
                      <m:t>𝑘</m:t>
                    </m:r>
                    <m:r>
                      <a:rPr lang="en-US" altLang="de-DE" i="1" baseline="-25000" dirty="0" err="1">
                        <a:latin typeface="Cambria Math" panose="02040503050406030204" pitchFamily="18" charset="0"/>
                        <a:sym typeface="Symbol"/>
                      </a:rPr>
                      <m:t>𝑖</m:t>
                    </m:r>
                    <m:r>
                      <a:rPr lang="en-US" altLang="de-DE" i="1" baseline="-25000" dirty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sym typeface="Symbol"/>
                      </a:rPr>
                      <m:t>)</m:t>
                    </m:r>
                    <m:r>
                      <a:rPr lang="en-US" altLang="de-DE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/>
                  </a:rPr>
                  <a:t>Transformation of the beam matrix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𝚺</m:t>
                    </m:r>
                    <m:d>
                      <m:dPr>
                        <m:ctrlPr>
                          <a:rPr lang="en-US" altLang="de-DE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a:rPr lang="en-US" altLang="de-DE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  <m:t>1,</m:t>
                        </m:r>
                        <m:sSub>
                          <m:sSubPr>
                            <m:ctrlPr>
                              <a:rPr lang="en-US" altLang="de-DE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altLang="de-DE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de-DE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r>
                      <a:rPr lang="en-US" altLang="de-DE" b="1" i="0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𝐑</m:t>
                    </m:r>
                    <m:d>
                      <m:dPr>
                        <m:ctrlPr>
                          <a:rPr lang="en-US" altLang="de-DE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a:rPr lang="en-US" altLang="de-DE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  <m:t>𝑘</m:t>
                        </m:r>
                        <m:r>
                          <a:rPr lang="en-US" altLang="de-DE" i="1" baseline="-25000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  <m:t>𝑖</m:t>
                        </m:r>
                        <m:r>
                          <a:rPr lang="en-US" altLang="de-DE" i="1" baseline="-250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  <m:t> </m:t>
                        </m:r>
                      </m:e>
                    </m:d>
                    <m:r>
                      <a:rPr lang="de-DE" altLang="de-DE" b="0" i="1" baseline="-2500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 </m:t>
                    </m:r>
                    <m:r>
                      <a:rPr lang="en-US" altLang="de-DE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𝚺</m:t>
                    </m:r>
                    <m:d>
                      <m:dPr>
                        <m:ctrlPr>
                          <a:rPr lang="en-US" altLang="de-DE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a:rPr lang="en-US" altLang="de-DE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  <m:t>0</m:t>
                        </m:r>
                      </m:e>
                    </m:d>
                    <m:r>
                      <a:rPr lang="de-DE" altLang="de-DE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 </m:t>
                    </m:r>
                    <m:r>
                      <a:rPr lang="en-US" altLang="de-DE" b="1" i="0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𝐑</m:t>
                    </m:r>
                    <m:r>
                      <a:rPr lang="en-US" altLang="de-DE" b="1" i="0" baseline="30000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𝐓</m:t>
                    </m:r>
                    <m:r>
                      <a:rPr lang="en-US" altLang="de-DE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 (</m:t>
                    </m:r>
                    <m:r>
                      <a:rPr lang="en-US" altLang="de-DE" i="1" dirty="0" err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𝑘</m:t>
                    </m:r>
                    <m:r>
                      <a:rPr lang="en-US" altLang="de-DE" i="1" baseline="-25000" dirty="0" err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𝑖</m:t>
                    </m:r>
                    <m:r>
                      <a:rPr lang="en-US" altLang="de-DE" i="1" baseline="-25000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altLang="de-DE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/>
                      </a:rPr>
                      <m:t>)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sym typeface="Symbol"/>
                </a:endParaRPr>
              </a:p>
              <a:p>
                <a:pPr algn="l"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Task: Calculation of  matrix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/>
                      </a:rPr>
                      <m:t>(</m:t>
                    </m:r>
                    <m:r>
                      <a:rPr lang="en-US" altLang="de-DE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/>
                      </a:rPr>
                      <m:t>𝟎</m:t>
                    </m:r>
                    <m:r>
                      <a:rPr lang="en-US" altLang="de-DE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/>
                      </a:rPr>
                      <m:t>)</m:t>
                    </m:r>
                  </m:oMath>
                </a14:m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at entrance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/>
                      </a:rPr>
                      <m:t>𝒔</m:t>
                    </m:r>
                    <m:r>
                      <a:rPr lang="en-US" altLang="de-DE" b="1" i="1" baseline="-25000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/>
                      </a:rPr>
                      <m:t>𝟎</m:t>
                    </m:r>
                  </m:oMath>
                </a14:m>
                <a:r>
                  <a:rPr lang="en-US" altLang="de-DE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 </a:t>
                </a: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i.e. all three elements</a:t>
                </a:r>
              </a:p>
              <a:p>
                <a:pPr>
                  <a:spcBef>
                    <a:spcPts val="600"/>
                  </a:spcBef>
                </a:pPr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3190" y="2951349"/>
                <a:ext cx="3990810" cy="2492990"/>
              </a:xfrm>
              <a:prstGeom prst="rect">
                <a:avLst/>
              </a:prstGeom>
              <a:blipFill>
                <a:blip r:embed="rId6"/>
                <a:stretch>
                  <a:fillRect l="-1221" t="-1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2392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46" name="Picture 10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7" y="2730900"/>
            <a:ext cx="4575175" cy="33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251999" y="180000"/>
            <a:ext cx="8495125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transverse Emittance under ideal Conditions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125413" y="113347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247650" y="2190126"/>
            <a:ext cx="4324350" cy="596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 Square of the beam width at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ELETTRA 100 MeV e</a:t>
            </a:r>
            <a:r>
              <a:rPr lang="en-US" altLang="de-DE" sz="2400" b="1" baseline="30000" dirty="0">
                <a:latin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Linac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  <a:r>
              <a:rPr lang="en-US" altLang="de-DE" dirty="0" err="1">
                <a:latin typeface="Calibri" panose="020F0502020204030204" pitchFamily="34" charset="0"/>
              </a:rPr>
              <a:t>YAG:Ce</a:t>
            </a:r>
            <a:r>
              <a:rPr lang="en-US" altLang="de-DE" dirty="0">
                <a:latin typeface="Calibri" panose="020F0502020204030204" pitchFamily="34" charset="0"/>
              </a:rPr>
              <a:t> screen: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0" y="741363"/>
            <a:ext cx="8747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Using the ‘thin lens approximation’ i.e. the quadrupole has a focal length of </a:t>
            </a:r>
            <a:r>
              <a:rPr lang="en-US" altLang="de-DE" b="1" i="1">
                <a:latin typeface="Calibri" panose="020F0502020204030204" pitchFamily="34" charset="0"/>
              </a:rPr>
              <a:t>f</a:t>
            </a:r>
            <a:r>
              <a:rPr lang="en-US" altLang="de-DE">
                <a:latin typeface="Calibri" panose="020F0502020204030204" pitchFamily="34" charset="0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7" name="Object 12"/>
              <p:cNvSpPr txBox="1"/>
              <p:nvPr/>
            </p:nvSpPr>
            <p:spPr bwMode="auto">
              <a:xfrm>
                <a:off x="47625" y="1106717"/>
                <a:ext cx="8991600" cy="7715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𝑓𝑜𝑐𝑢𝑠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𝐑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𝑓𝑜𝑐𝑢𝑠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𝐿𝐾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537" name="Object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625" y="1106717"/>
                <a:ext cx="8991600" cy="771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5949" name="Text Box 13"/>
              <p:cNvSpPr txBox="1">
                <a:spLocks noChangeArrowheads="1"/>
              </p:cNvSpPr>
              <p:nvPr/>
            </p:nvSpPr>
            <p:spPr bwMode="auto">
              <a:xfrm>
                <a:off x="62295" y="1805721"/>
                <a:ext cx="9194915" cy="4154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700" dirty="0">
                    <a:latin typeface="Calibri" panose="020F0502020204030204" pitchFamily="34" charset="0"/>
                  </a:rPr>
                  <a:t>Measurement of matrix-element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de-DE" alt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en-US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US" altLang="de-DE" sz="2000" b="1" i="1" dirty="0">
                    <a:latin typeface="Calibri" panose="020F0502020204030204" pitchFamily="34" charset="0"/>
                  </a:rPr>
                  <a:t> </a:t>
                </a:r>
                <a:r>
                  <a:rPr lang="en-US" altLang="de-DE" sz="1700" dirty="0">
                    <a:latin typeface="Calibri" panose="020F0502020204030204" pitchFamily="34" charset="0"/>
                  </a:rPr>
                  <a:t>from matrices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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(</a:t>
                </a:r>
                <a:r>
                  <a:rPr lang="en-US" altLang="de-DE" sz="2000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s</a:t>
                </a:r>
                <a:r>
                  <a:rPr lang="en-US" altLang="de-DE" sz="2000" i="1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1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,</a:t>
                </a:r>
                <a:r>
                  <a:rPr lang="en-US" altLang="de-DE" sz="2000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K</a:t>
                </a:r>
                <a:r>
                  <a:rPr lang="en-US" altLang="de-DE" sz="2000" i="1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i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) =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R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(</a:t>
                </a:r>
                <a:r>
                  <a:rPr lang="en-US" altLang="de-DE" sz="2000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K</a:t>
                </a:r>
                <a:r>
                  <a:rPr lang="en-US" altLang="de-DE" sz="2000" i="1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i 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)  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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(</a:t>
                </a:r>
                <a:r>
                  <a:rPr lang="en-US" altLang="de-DE" sz="2000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s</a:t>
                </a:r>
                <a:r>
                  <a:rPr lang="en-US" altLang="de-DE" sz="2000" i="1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0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) 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R</a:t>
                </a:r>
                <a:r>
                  <a:rPr lang="en-US" altLang="de-DE" sz="2000" b="1" baseline="30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T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 (</a:t>
                </a:r>
                <a:r>
                  <a:rPr lang="en-US" altLang="de-DE" sz="2000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K</a:t>
                </a:r>
                <a:r>
                  <a:rPr lang="en-US" altLang="de-DE" sz="2000" i="1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i </a:t>
                </a:r>
                <a:r>
                  <a:rPr lang="en-US" altLang="de-DE" sz="2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/>
                  </a:rPr>
                  <a:t>)</a:t>
                </a:r>
                <a:endParaRPr lang="en-US" altLang="de-DE" sz="2000" b="1" i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29594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95" y="1805721"/>
                <a:ext cx="9194915" cy="415498"/>
              </a:xfrm>
              <a:prstGeom prst="rect">
                <a:avLst/>
              </a:prstGeom>
              <a:blipFill>
                <a:blip r:embed="rId5"/>
                <a:stretch>
                  <a:fillRect l="-398" t="-10294" b="-191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951" name="Text Box 15"/>
          <p:cNvSpPr txBox="1">
            <a:spLocks noChangeArrowheads="1"/>
          </p:cNvSpPr>
          <p:nvPr/>
        </p:nvSpPr>
        <p:spPr bwMode="auto">
          <a:xfrm>
            <a:off x="192088" y="6044328"/>
            <a:ext cx="4424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G. </a:t>
            </a:r>
            <a:r>
              <a:rPr lang="en-US" altLang="de-DE" sz="1400" dirty="0" err="1">
                <a:latin typeface="Calibri" panose="020F0502020204030204" pitchFamily="34" charset="0"/>
              </a:rPr>
              <a:t>Penco</a:t>
            </a:r>
            <a:r>
              <a:rPr lang="en-US" altLang="de-DE" sz="1400" dirty="0">
                <a:latin typeface="Calibri" panose="020F0502020204030204" pitchFamily="34" charset="0"/>
              </a:rPr>
              <a:t> (ELETTRA) et al., EPAC’08</a:t>
            </a: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>
            <a:off x="2127250" y="5760522"/>
            <a:ext cx="976313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295954" name="Text Box 18"/>
          <p:cNvSpPr txBox="1">
            <a:spLocks noChangeArrowheads="1"/>
          </p:cNvSpPr>
          <p:nvPr/>
        </p:nvSpPr>
        <p:spPr bwMode="auto">
          <a:xfrm>
            <a:off x="1159591" y="5677990"/>
            <a:ext cx="32139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Focusing strength K= 1/f [m</a:t>
            </a:r>
            <a:r>
              <a:rPr lang="en-US" altLang="de-DE" baseline="30000" dirty="0">
                <a:latin typeface="Calibri" panose="020F0502020204030204" pitchFamily="34" charset="0"/>
              </a:rPr>
              <a:t>-1</a:t>
            </a:r>
            <a:r>
              <a:rPr lang="en-US" altLang="de-DE" dirty="0">
                <a:latin typeface="Calibri" panose="020F0502020204030204" pitchFamily="34" charset="0"/>
              </a:rPr>
              <a:t>]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625823" y="2373740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For completeness</a:t>
            </a:r>
            <a:r>
              <a:rPr lang="en-US" altLang="de-DE" dirty="0">
                <a:latin typeface="Calibri" panose="020F0502020204030204" pitchFamily="34" charset="0"/>
              </a:rPr>
              <a:t>: The relevant formulas </a:t>
            </a:r>
            <a:endParaRPr lang="en-US" altLang="de-DE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543425" y="4307278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A fit delivers the beam matrix elements </a:t>
            </a:r>
            <a:r>
              <a:rPr lang="en-US" altLang="de-DE" b="1" i="1" dirty="0">
                <a:latin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de-DE" b="1" i="1" baseline="-25000" dirty="0" err="1">
                <a:latin typeface="Calibri" panose="020F0502020204030204" pitchFamily="34" charset="0"/>
                <a:sym typeface="Symbol" panose="05050102010706020507" pitchFamily="18" charset="2"/>
              </a:rPr>
              <a:t>ij</a:t>
            </a:r>
            <a:r>
              <a:rPr lang="en-US" altLang="de-DE" b="1" dirty="0">
                <a:latin typeface="Calibri" panose="020F0502020204030204" pitchFamily="34" charset="0"/>
                <a:sym typeface="Symbol" panose="05050102010706020507" pitchFamily="18" charset="2"/>
              </a:rPr>
              <a:t>(</a:t>
            </a:r>
            <a:r>
              <a:rPr lang="en-US" altLang="de-DE" b="1" i="1" dirty="0">
                <a:latin typeface="Calibri" panose="020F0502020204030204" pitchFamily="34" charset="0"/>
                <a:sym typeface="Symbol" panose="05050102010706020507" pitchFamily="18" charset="2"/>
              </a:rPr>
              <a:t>s</a:t>
            </a:r>
            <a:r>
              <a:rPr lang="en-US" altLang="de-DE" b="1" i="1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lang="en-US" altLang="de-DE" b="1" dirty="0">
                <a:latin typeface="Calibri" panose="020F0502020204030204" pitchFamily="34" charset="0"/>
                <a:sym typeface="Symbol" panose="05050102010706020507" pitchFamily="18" charset="2"/>
              </a:rPr>
              <a:t>)</a:t>
            </a:r>
            <a:endParaRPr lang="en-US" altLang="de-DE" dirty="0">
              <a:latin typeface="Calibri" panose="020F05020202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450744"/>
              </p:ext>
            </p:extLst>
          </p:nvPr>
        </p:nvGraphicFramePr>
        <p:xfrm>
          <a:off x="4782113" y="2635659"/>
          <a:ext cx="3832225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7" name="Equation" r:id="rId6" imgW="2628720" imgH="965160" progId="Equation.3">
                  <p:embed/>
                </p:oleObj>
              </mc:Choice>
              <mc:Fallback>
                <p:oleObj name="Equation" r:id="rId6" imgW="2628720" imgH="965160" progId="Equation.3">
                  <p:embed/>
                  <p:pic>
                    <p:nvPicPr>
                      <p:cNvPr id="17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2113" y="2635659"/>
                        <a:ext cx="3832225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5554083" y="4080709"/>
                <a:ext cx="2247006" cy="34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=</m:t>
                      </m:r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𝒂</m:t>
                      </m:r>
                      <m:sSup>
                        <m:sSupPr>
                          <m:ctrlPr>
                            <a:rPr lang="de-DE" altLang="de-DE" sz="1600" b="1" i="1" smtClean="0"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de-DE" altLang="de-DE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∙</m:t>
                          </m:r>
                          <m:d>
                            <m:dPr>
                              <m:ctrlP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dPr>
                            <m:e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𝑲</m:t>
                              </m:r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−</m:t>
                              </m:r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de-DE" altLang="de-DE" sz="1600" b="1" i="1" smtClean="0"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𝟐</m:t>
                          </m:r>
                        </m:sup>
                      </m:sSup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𝒄</m:t>
                      </m:r>
                    </m:oMath>
                  </m:oMathPara>
                </a14:m>
                <a:endParaRPr lang="en-US" altLang="de-DE" sz="1600" b="1" i="1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8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54083" y="4080709"/>
                <a:ext cx="2247006" cy="3441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616450" y="4727094"/>
            <a:ext cx="4572000" cy="1735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Assumptions: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  <a:p>
            <a:pPr marL="285750" indent="-285750" algn="l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W</a:t>
            </a:r>
            <a:r>
              <a:rPr lang="en-US" altLang="de-DE" dirty="0">
                <a:latin typeface="Calibri" panose="020F0502020204030204" pitchFamily="34" charset="0"/>
              </a:rPr>
              <a:t>ell aligned beam, no steering</a:t>
            </a:r>
          </a:p>
          <a:p>
            <a:pPr marL="285750" indent="-285750" algn="l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‘Regular’ phase space distribution</a:t>
            </a:r>
          </a:p>
          <a:p>
            <a:pPr marL="285750" indent="-285750" algn="l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No emittance blow-up due to space charge</a:t>
            </a:r>
          </a:p>
          <a:p>
            <a:pPr algn="l">
              <a:lnSpc>
                <a:spcPct val="80000"/>
              </a:lnSpc>
              <a:spcBef>
                <a:spcPts val="8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Improved methods:</a:t>
            </a:r>
          </a:p>
          <a:p>
            <a:pPr algn="l">
              <a:lnSpc>
                <a:spcPct val="80000"/>
              </a:lnSpc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Based on e.g. tomographic reconstruction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0C388824-1115-4BB4-BE39-7C5F67EEA9E8}"/>
              </a:ext>
            </a:extLst>
          </p:cNvPr>
          <p:cNvSpPr/>
          <p:nvPr/>
        </p:nvSpPr>
        <p:spPr>
          <a:xfrm>
            <a:off x="1996540" y="4874079"/>
            <a:ext cx="967659" cy="44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Focus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 at screen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78AD11BD-21AD-4184-86E4-27019D3B75C8}"/>
              </a:ext>
            </a:extLst>
          </p:cNvPr>
          <p:cNvSpPr/>
          <p:nvPr/>
        </p:nvSpPr>
        <p:spPr>
          <a:xfrm>
            <a:off x="3522585" y="5171971"/>
            <a:ext cx="967659" cy="44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Focus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upstream 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A67DD649-7C0B-4B94-83CD-73AE2E4833D1}"/>
              </a:ext>
            </a:extLst>
          </p:cNvPr>
          <p:cNvSpPr/>
          <p:nvPr/>
        </p:nvSpPr>
        <p:spPr>
          <a:xfrm>
            <a:off x="800608" y="5196556"/>
            <a:ext cx="1236528" cy="44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Focus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rPr>
              <a:t>downstream </a:t>
            </a:r>
          </a:p>
        </p:txBody>
      </p:sp>
      <p:sp>
        <p:nvSpPr>
          <p:cNvPr id="22" name="Text Box 5">
            <a:hlinkClick r:id="rId9" action="ppaction://hlinksldjump"/>
            <a:extLst>
              <a:ext uri="{FF2B5EF4-FFF2-40B4-BE49-F238E27FC236}">
                <a16:creationId xmlns:a16="http://schemas.microsoft.com/office/drawing/2014/main" id="{D27E0E34-94E4-4671-9190-FD8FD7312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9581" y="6607619"/>
            <a:ext cx="1738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de-DE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10" action="ppaction://hlinksldjump"/>
              </a:rPr>
              <a:t> Emittance conclusion</a:t>
            </a:r>
            <a:endParaRPr lang="en-GB" altLang="de-DE" sz="12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50073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95951" grpId="0"/>
      <p:bldP spid="295954" grpId="0"/>
      <p:bldP spid="15" grpId="0"/>
      <p:bldP spid="16" grpId="0"/>
      <p:bldP spid="18" grpId="0"/>
      <p:bldP spid="3" grpId="0"/>
      <p:bldP spid="19" grpId="0"/>
      <p:bldP spid="20" grpId="0"/>
      <p:bldP spid="2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Tomographic Reconstruction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755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745769"/>
            <a:ext cx="4294188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4884738" y="1228369"/>
            <a:ext cx="15414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original object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4672013" y="3596919"/>
            <a:ext cx="2143125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projection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&amp; back-projection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7348538" y="3627081"/>
            <a:ext cx="1795462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after sufficient 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iterations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7812088" y="844194"/>
            <a:ext cx="1541462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aseline="3000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back-</a:t>
            </a:r>
          </a:p>
          <a:p>
            <a:pPr algn="l">
              <a:lnSpc>
                <a:spcPct val="2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projection </a:t>
            </a:r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190500" y="817206"/>
            <a:ext cx="42243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Generation of a n-dim image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from many lower-dim projections  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 application: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2-dim reconstruction using sufficient 1-dim projections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79388" y="4839931"/>
            <a:ext cx="4572000" cy="129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Filtered back projection: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process by redistributing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2-dim image and considering the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differences to the previous iteration step.</a:t>
            </a:r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49750" b="17522"/>
          <a:stretch>
            <a:fillRect/>
          </a:stretch>
        </p:blipFill>
        <p:spPr bwMode="auto">
          <a:xfrm>
            <a:off x="288925" y="2102287"/>
            <a:ext cx="3659188" cy="23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5">
            <a:extLst>
              <a:ext uri="{FF2B5EF4-FFF2-40B4-BE49-F238E27FC236}">
                <a16:creationId xmlns:a16="http://schemas.microsoft.com/office/drawing/2014/main" id="{185AD88F-1D72-49EC-B0E9-CB433055F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6891" y="6222124"/>
            <a:ext cx="22053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de-DE" sz="12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Courtesy S. Hancock et al. 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755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745769"/>
            <a:ext cx="4294188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4884738" y="1228369"/>
            <a:ext cx="15414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original object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4672013" y="3596919"/>
            <a:ext cx="2143125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projection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&amp; back-projection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7348538" y="3627081"/>
            <a:ext cx="1795462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after sufficient 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iterations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7812088" y="844194"/>
            <a:ext cx="1541462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aseline="3000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back-</a:t>
            </a:r>
          </a:p>
          <a:p>
            <a:pPr algn="l">
              <a:lnSpc>
                <a:spcPct val="2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projection 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26815" y="4239896"/>
            <a:ext cx="4572000" cy="263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Most often used:</a:t>
            </a:r>
          </a:p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FBP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iltered 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ack-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rojection     </a:t>
            </a:r>
          </a:p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ART: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 A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lgebraic 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econstruction </a:t>
            </a:r>
            <a:r>
              <a:rPr lang="en-US" b="1" dirty="0">
                <a:latin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echnique</a:t>
            </a:r>
          </a:p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Other methods:</a:t>
            </a:r>
          </a:p>
          <a:p>
            <a:pPr algn="l">
              <a:spcBef>
                <a:spcPts val="200"/>
              </a:spcBef>
            </a:pPr>
            <a:r>
              <a:rPr lang="en-US" sz="1800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MENT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aximum </a:t>
            </a:r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ntropy</a:t>
            </a:r>
          </a:p>
          <a:p>
            <a:pPr algn="l">
              <a:spcBef>
                <a:spcPts val="200"/>
              </a:spcBef>
            </a:pPr>
            <a:r>
              <a:rPr lang="en-US" altLang="de-DE" sz="1800" dirty="0">
                <a:latin typeface="Calibri" panose="020F0502020204030204" pitchFamily="34" charset="0"/>
                <a:cs typeface="Arial" panose="020B0604020202020204" pitchFamily="34" charset="0"/>
              </a:rPr>
              <a:t>Image recognition by </a:t>
            </a:r>
            <a:r>
              <a:rPr lang="en-US" altLang="de-DE" sz="1800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Machine Learning</a:t>
            </a:r>
            <a:endParaRPr lang="en-US" altLang="de-DE" sz="24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86762" y="2077576"/>
            <a:ext cx="4697975" cy="131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 at accelerators:</a:t>
            </a: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Transverse &amp; longitudinal 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     emittance reconstruction in transfer lines</a:t>
            </a: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Longitudinal bunch evolution in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4E65CBA2-5ECB-4BE2-9E20-0AF05413E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817206"/>
            <a:ext cx="42243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Generation of a n-dim image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from many lower-dim projections  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 application: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2-dim reconstruction using sufficient 1-dim projections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060DC024-0D7B-41EE-BFC8-13D3E0872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Tomographic Reconstruction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29F93EE1-52A8-49C3-A697-97525DA9C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6891" y="6222124"/>
            <a:ext cx="22053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altLang="de-DE" sz="12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Courtesy S. Hancock et al. </a:t>
            </a:r>
          </a:p>
        </p:txBody>
      </p:sp>
    </p:spTree>
    <p:extLst>
      <p:ext uri="{BB962C8B-B14F-4D97-AF65-F5344CB8AC3E}">
        <p14:creationId xmlns:p14="http://schemas.microsoft.com/office/powerpoint/2010/main" val="260138739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17681" y="5101981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3" name="Text Box 4"/>
              <p:cNvSpPr txBox="1">
                <a:spLocks noChangeArrowheads="1"/>
              </p:cNvSpPr>
              <p:nvPr/>
            </p:nvSpPr>
            <p:spPr bwMode="auto">
              <a:xfrm>
                <a:off x="356504" y="697959"/>
                <a:ext cx="7242782" cy="35096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ts val="200"/>
                  </a:spcBef>
                </a:pP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Experiments at ALICE dedicated transfer line Daresbury Laboratory (UK):</a:t>
                </a:r>
              </a:p>
              <a:p>
                <a:pPr marL="285750" indent="-285750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Electron LINAC ALICE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𝑘𝑖𝑛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=12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MeV 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 in the frame of EMMA FFAG (up to year 2016), then CLARA</a:t>
                </a:r>
              </a:p>
              <a:p>
                <a:pPr marL="285750" indent="-285750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Dedicated line with typ. 60</a:t>
                </a:r>
                <a:r>
                  <a:rPr lang="en-US" sz="1600" baseline="30000" dirty="0">
                    <a:latin typeface="Calibri" panose="020F050202020403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 err="1">
                    <a:latin typeface="Calibri" panose="020F0502020204030204" pitchFamily="34" charset="0"/>
                    <a:cs typeface="Arial" panose="020B0604020202020204" pitchFamily="34" charset="0"/>
                  </a:rPr>
                  <a:t>betatron</a:t>
                </a: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phase advance 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between </a:t>
                </a:r>
                <a:r>
                  <a:rPr lang="en-US" sz="1600" dirty="0" err="1">
                    <a:latin typeface="Calibri" panose="020F0502020204030204" pitchFamily="34" charset="0"/>
                    <a:cs typeface="Arial" panose="020B0604020202020204" pitchFamily="34" charset="0"/>
                  </a:rPr>
                  <a:t>Yag:Ce</a:t>
                </a: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screens (0.75 m distance each)</a:t>
                </a:r>
              </a:p>
              <a:p>
                <a:pPr marL="285750" indent="-285750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Several quadrupoles for flexible beam setting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6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for versatile experiments</a:t>
                </a:r>
              </a:p>
              <a:p>
                <a:pPr algn="l">
                  <a:spcBef>
                    <a:spcPts val="200"/>
                  </a:spcBef>
                </a:pPr>
                <a:endParaRPr lang="en-US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sz="2000" b="1" dirty="0">
                  <a:solidFill>
                    <a:srgbClr val="0000FF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>
                  <a:lnSpc>
                    <a:spcPct val="60000"/>
                  </a:lnSpc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    </a:t>
                </a:r>
              </a:p>
              <a:p>
                <a:pPr algn="l">
                  <a:lnSpc>
                    <a:spcPct val="80000"/>
                  </a:lnSpc>
                </a:pPr>
                <a:endParaRPr lang="en-US" altLang="de-DE" sz="20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29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504" y="697959"/>
                <a:ext cx="7242782" cy="3509679"/>
              </a:xfrm>
              <a:prstGeom prst="rect">
                <a:avLst/>
              </a:prstGeom>
              <a:blipFill>
                <a:blip r:embed="rId3"/>
                <a:stretch>
                  <a:fillRect l="-673" t="-86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Exemplary Results of 2-dim Emittance Reconstruction 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72444E4B-431A-4714-9A6F-768575A1B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0925" y="6285809"/>
            <a:ext cx="70194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de-DE" sz="12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K.M. Hock, A. Wolski et al., NIM A 753, 38 (2014), M.G. </a:t>
            </a:r>
            <a:r>
              <a:rPr lang="en-GB" altLang="de-DE" sz="12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Ibison</a:t>
            </a:r>
            <a:r>
              <a:rPr lang="en-GB" altLang="de-DE" sz="12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et al., JINST 7, P04016 (2012), IPAC 2013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617DE6E-8183-42F7-B2B4-EC4D346F9900}"/>
              </a:ext>
            </a:extLst>
          </p:cNvPr>
          <p:cNvSpPr txBox="1"/>
          <p:nvPr/>
        </p:nvSpPr>
        <p:spPr>
          <a:xfrm>
            <a:off x="213080" y="3276455"/>
            <a:ext cx="2229233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Typical 2-d trans.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@ YAG:Ce#1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FFE5DB61-1852-43A4-8B4C-4E9FD038D415}"/>
              </a:ext>
            </a:extLst>
          </p:cNvPr>
          <p:cNvGrpSpPr/>
          <p:nvPr/>
        </p:nvGrpSpPr>
        <p:grpSpPr>
          <a:xfrm>
            <a:off x="5133813" y="1031539"/>
            <a:ext cx="4016381" cy="2367845"/>
            <a:chOff x="4758492" y="1064672"/>
            <a:chExt cx="4636669" cy="273353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17FA6EE-7B00-41FF-AEF0-FBDEA4394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58492" y="1064672"/>
              <a:ext cx="4207708" cy="2673892"/>
            </a:xfrm>
            <a:prstGeom prst="rect">
              <a:avLst/>
            </a:prstGeom>
          </p:spPr>
        </p:pic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44A558E3-C80C-4A90-9C01-92C1E0C81CCA}"/>
                </a:ext>
              </a:extLst>
            </p:cNvPr>
            <p:cNvCxnSpPr>
              <a:cxnSpLocks/>
            </p:cNvCxnSpPr>
            <p:nvPr/>
          </p:nvCxnSpPr>
          <p:spPr>
            <a:xfrm>
              <a:off x="6285042" y="3391058"/>
              <a:ext cx="2014911" cy="28645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802C4A05-4B46-4ECD-9D52-30D9CE0C4F55}"/>
                </a:ext>
              </a:extLst>
            </p:cNvPr>
            <p:cNvSpPr txBox="1"/>
            <p:nvPr/>
          </p:nvSpPr>
          <p:spPr>
            <a:xfrm>
              <a:off x="6333236" y="3407366"/>
              <a:ext cx="1058220" cy="39084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1.5 m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817D234-DB51-44F4-8F1E-6BDF659895F2}"/>
                </a:ext>
              </a:extLst>
            </p:cNvPr>
            <p:cNvSpPr txBox="1"/>
            <p:nvPr/>
          </p:nvSpPr>
          <p:spPr>
            <a:xfrm>
              <a:off x="6971368" y="1141126"/>
              <a:ext cx="2423793" cy="39084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YAG:Ce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screens 1 to 3</a:t>
              </a:r>
            </a:p>
          </p:txBody>
        </p:sp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6CAB79AC-CE1D-4FCE-A088-831776537F49}"/>
                </a:ext>
              </a:extLst>
            </p:cNvPr>
            <p:cNvCxnSpPr>
              <a:cxnSpLocks/>
            </p:cNvCxnSpPr>
            <p:nvPr/>
          </p:nvCxnSpPr>
          <p:spPr>
            <a:xfrm>
              <a:off x="5617604" y="2511925"/>
              <a:ext cx="241497" cy="3260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AF717916-1857-4DC7-8481-FC2127B8EA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833" y="2536911"/>
              <a:ext cx="242217" cy="4691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B4E1C553-1323-407B-A608-F683382BD472}"/>
                </a:ext>
              </a:extLst>
            </p:cNvPr>
            <p:cNvSpPr txBox="1"/>
            <p:nvPr/>
          </p:nvSpPr>
          <p:spPr>
            <a:xfrm>
              <a:off x="4943810" y="2361537"/>
              <a:ext cx="673796" cy="355310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5 cm</a:t>
              </a:r>
            </a:p>
          </p:txBody>
        </p: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70B337FA-EEDE-4FFC-9C74-766CF65CE8DC}"/>
                </a:ext>
              </a:extLst>
            </p:cNvPr>
            <p:cNvCxnSpPr/>
            <p:nvPr/>
          </p:nvCxnSpPr>
          <p:spPr>
            <a:xfrm flipH="1">
              <a:off x="6285042" y="2560366"/>
              <a:ext cx="48194" cy="890268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D6769695-21D8-4193-93ED-475209BFBD94}"/>
                </a:ext>
              </a:extLst>
            </p:cNvPr>
            <p:cNvCxnSpPr/>
            <p:nvPr/>
          </p:nvCxnSpPr>
          <p:spPr>
            <a:xfrm flipH="1">
              <a:off x="8329578" y="2864989"/>
              <a:ext cx="48194" cy="890268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C6655B64-6B7A-428A-90E6-9B0CAC7AEAA6}"/>
              </a:ext>
            </a:extLst>
          </p:cNvPr>
          <p:cNvGrpSpPr/>
          <p:nvPr/>
        </p:nvGrpSpPr>
        <p:grpSpPr>
          <a:xfrm>
            <a:off x="252000" y="3891212"/>
            <a:ext cx="2137929" cy="2068818"/>
            <a:chOff x="651400" y="3551731"/>
            <a:chExt cx="2137929" cy="2068818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0A70E24-A01F-4E3D-9A4C-C7BC8983E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948" y="3551731"/>
              <a:ext cx="1942307" cy="2068818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0F9FE335-3CBB-4D3E-837F-526D9A885DEE}"/>
                </a:ext>
              </a:extLst>
            </p:cNvPr>
            <p:cNvSpPr txBox="1"/>
            <p:nvPr/>
          </p:nvSpPr>
          <p:spPr>
            <a:xfrm>
              <a:off x="1938994" y="5186505"/>
              <a:ext cx="850335" cy="338554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hor. x 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88F54B6B-58F3-4C8E-84D8-1603D7221AF3}"/>
                </a:ext>
              </a:extLst>
            </p:cNvPr>
            <p:cNvSpPr txBox="1"/>
            <p:nvPr/>
          </p:nvSpPr>
          <p:spPr>
            <a:xfrm>
              <a:off x="918513" y="3568649"/>
              <a:ext cx="850335" cy="338554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vert. y </a:t>
              </a:r>
            </a:p>
          </p:txBody>
        </p:sp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DC145E29-312E-4CCE-BB90-FA1DEDEE7AD5}"/>
                </a:ext>
              </a:extLst>
            </p:cNvPr>
            <p:cNvCxnSpPr/>
            <p:nvPr/>
          </p:nvCxnSpPr>
          <p:spPr>
            <a:xfrm flipV="1">
              <a:off x="851496" y="3551731"/>
              <a:ext cx="0" cy="905796"/>
            </a:xfrm>
            <a:prstGeom prst="straightConnector1">
              <a:avLst/>
            </a:prstGeom>
            <a:ln w="44450"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2FB7480A-EA6D-4A85-BE62-F6BAF15A4202}"/>
                </a:ext>
              </a:extLst>
            </p:cNvPr>
            <p:cNvCxnSpPr>
              <a:cxnSpLocks/>
            </p:cNvCxnSpPr>
            <p:nvPr/>
          </p:nvCxnSpPr>
          <p:spPr>
            <a:xfrm>
              <a:off x="1908826" y="5525059"/>
              <a:ext cx="711429" cy="0"/>
            </a:xfrm>
            <a:prstGeom prst="straightConnector1">
              <a:avLst/>
            </a:prstGeom>
            <a:ln w="44450"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491D7295-E273-4595-BBB9-2BB3BCEF69A0}"/>
                </a:ext>
              </a:extLst>
            </p:cNvPr>
            <p:cNvCxnSpPr>
              <a:cxnSpLocks/>
            </p:cNvCxnSpPr>
            <p:nvPr/>
          </p:nvCxnSpPr>
          <p:spPr>
            <a:xfrm>
              <a:off x="651400" y="4067714"/>
              <a:ext cx="1995401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2C67E650-A5FE-4307-9D52-40E92207220A}"/>
                </a:ext>
              </a:extLst>
            </p:cNvPr>
            <p:cNvSpPr txBox="1"/>
            <p:nvPr/>
          </p:nvSpPr>
          <p:spPr>
            <a:xfrm>
              <a:off x="1214943" y="3765734"/>
              <a:ext cx="850335" cy="338554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 8 mm</a:t>
              </a:r>
              <a:endParaRPr lang="en-GB" sz="16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923562B7-B67D-4F98-BF88-C479E774079B}"/>
              </a:ext>
            </a:extLst>
          </p:cNvPr>
          <p:cNvSpPr txBox="1"/>
          <p:nvPr/>
        </p:nvSpPr>
        <p:spPr>
          <a:xfrm>
            <a:off x="2452664" y="4135288"/>
            <a:ext cx="3367229" cy="132343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Typically 150 quad-setting Quad 7</a:t>
            </a:r>
          </a:p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(20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… 170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phase)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&amp; profile measurements screen 1 </a:t>
            </a:r>
          </a:p>
          <a:p>
            <a:pPr marL="285750" indent="-285750" algn="l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tomography by FBP</a:t>
            </a:r>
          </a:p>
          <a:p>
            <a:pPr algn="l">
              <a:spcBef>
                <a:spcPts val="0"/>
              </a:spcBef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A23BC3FF-3B58-4E4D-ADA6-067B189DC3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29" t="4767" r="50646" b="51193"/>
          <a:stretch/>
        </p:blipFill>
        <p:spPr>
          <a:xfrm>
            <a:off x="5525940" y="3866081"/>
            <a:ext cx="2877620" cy="2432662"/>
          </a:xfrm>
          <a:prstGeom prst="rect">
            <a:avLst/>
          </a:prstGeom>
        </p:spPr>
      </p:pic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962CAF-1D45-4F85-9BDC-5B2963FC2A6C}"/>
              </a:ext>
            </a:extLst>
          </p:cNvPr>
          <p:cNvCxnSpPr/>
          <p:nvPr/>
        </p:nvCxnSpPr>
        <p:spPr>
          <a:xfrm>
            <a:off x="2559191" y="5362331"/>
            <a:ext cx="2713866" cy="0"/>
          </a:xfrm>
          <a:prstGeom prst="straightConnector1">
            <a:avLst/>
          </a:prstGeom>
          <a:ln w="3175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56513EC6-B6C7-4C84-8E9E-3F63B4726183}"/>
              </a:ext>
            </a:extLst>
          </p:cNvPr>
          <p:cNvSpPr txBox="1"/>
          <p:nvPr/>
        </p:nvSpPr>
        <p:spPr>
          <a:xfrm>
            <a:off x="5877994" y="3407327"/>
            <a:ext cx="3077910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Phase space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at entrance of Quad 7</a:t>
            </a:r>
          </a:p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for low current (20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/bunch)</a:t>
            </a:r>
          </a:p>
        </p:txBody>
      </p:sp>
    </p:spTree>
    <p:extLst>
      <p:ext uri="{BB962C8B-B14F-4D97-AF65-F5344CB8AC3E}">
        <p14:creationId xmlns:p14="http://schemas.microsoft.com/office/powerpoint/2010/main" val="105917010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Pick-Ups for bunched Beams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79400" y="836712"/>
            <a:ext cx="8509000" cy="69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The image current at the beam pipe is monitored on a high frequency basis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i.e. the ac-part given by the bunched beam.</a:t>
            </a:r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8000" contras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5283200" cy="2659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053914" y="1737198"/>
            <a:ext cx="42708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Beam Position Monitor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BPM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is the most frequently used instrument</a:t>
            </a:r>
            <a:r>
              <a:rPr lang="en-US" altLang="de-DE" sz="2000" dirty="0">
                <a:solidFill>
                  <a:srgbClr val="0000CC"/>
                </a:solidFill>
                <a:latin typeface="Calibri" panose="020F0502020204030204" pitchFamily="34" charset="0"/>
              </a:rPr>
              <a:t>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57" name="Text Box 11"/>
              <p:cNvSpPr txBox="1">
                <a:spLocks noChangeArrowheads="1"/>
              </p:cNvSpPr>
              <p:nvPr/>
            </p:nvSpPr>
            <p:spPr bwMode="auto">
              <a:xfrm>
                <a:off x="5606728" y="2923565"/>
                <a:ext cx="3573784" cy="935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GB" sz="1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Relativistic transformation of an electric field</a:t>
                </a:r>
                <a:r>
                  <a:rPr lang="en-US" altLang="de-DE" dirty="0">
                    <a:latin typeface="Calibri" panose="020F0502020204030204" pitchFamily="34" charset="0"/>
                  </a:rPr>
                  <a:t>:</a:t>
                </a:r>
                <a:r>
                  <a:rPr lang="en-US" altLang="de-DE" sz="1600" dirty="0">
                    <a:latin typeface="Calibri" panose="020F0502020204030204" pitchFamily="34" charset="0"/>
                  </a:rPr>
                  <a:t> 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 eaLnBrk="1" hangingPunct="1">
                  <a:spcBef>
                    <a:spcPts val="2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⊥,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𝑟𝑒𝑠𝑡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𝑟𝑒𝑠𝑡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altLang="de-DE" baseline="-25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057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06728" y="2923565"/>
                <a:ext cx="3573784" cy="935513"/>
              </a:xfrm>
              <a:prstGeom prst="rect">
                <a:avLst/>
              </a:prstGeom>
              <a:blipFill>
                <a:blip r:embed="rId5"/>
                <a:stretch>
                  <a:fillRect l="-1536" t="-3922" b="-39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4">
            <a:extLst>
              <a:ext uri="{FF2B5EF4-FFF2-40B4-BE49-F238E27FC236}">
                <a16:creationId xmlns:a16="http://schemas.microsoft.com/office/drawing/2014/main" id="{56A83335-942C-4EB5-9127-A8970AD53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400160"/>
            <a:ext cx="914525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  <a:buFont typeface="Wingdings" pitchFamily="2" charset="2"/>
              <a:buNone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A Beam Position Monitor is an non-destructive device for bunched beams.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spcBef>
                <a:spcPts val="200"/>
              </a:spcBef>
              <a:buFont typeface="Symbol" pitchFamily="18" charset="2"/>
              <a:buNone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It delivers information about the transverse center of the beam: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268288" indent="-268288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Trajectory: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Position of an individual bunch within a transfer line or synchrotron</a:t>
            </a:r>
          </a:p>
          <a:p>
            <a:pPr marL="268288" indent="-268288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Closed orbit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: Central orbit averaged over a period much longer than  a </a:t>
            </a:r>
            <a:r>
              <a:rPr lang="en-US" dirty="0" err="1">
                <a:latin typeface="Calibri" panose="020F0502020204030204" pitchFamily="34" charset="0"/>
                <a:sym typeface="Symbol" pitchFamily="18" charset="2"/>
              </a:rPr>
              <a:t>betatron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oscillation</a:t>
            </a:r>
          </a:p>
          <a:p>
            <a:pPr marL="268288" indent="-268288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Single bunch position: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Determination of parameters like tune, chromaticity, </a:t>
            </a:r>
            <a:r>
              <a:rPr lang="el-GR" b="1" i="1" dirty="0">
                <a:latin typeface="Calibri" panose="020F0502020204030204" pitchFamily="34" charset="0"/>
                <a:cs typeface="Times New Roman" pitchFamily="18" charset="0"/>
                <a:sym typeface="Symbol"/>
              </a:rPr>
              <a:t>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-function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A050B0C0-2A59-4C36-AEB4-B3DF4B0B0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388" y="6007921"/>
            <a:ext cx="8699223" cy="58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1800"/>
              </a:spcBef>
              <a:buFont typeface="Wingdings" pitchFamily="2" charset="2"/>
              <a:buNone/>
            </a:pP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Remarks: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- BPMs have a low cut-off frequency </a:t>
            </a:r>
            <a:r>
              <a:rPr lang="en-US" sz="1600" dirty="0">
                <a:latin typeface="Calibri" panose="020F0502020204030204" pitchFamily="34" charset="0"/>
                <a:sym typeface="Symbol"/>
              </a:rPr>
              <a:t>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dc-beam can’t be monitored</a:t>
            </a:r>
          </a:p>
          <a:p>
            <a:pPr algn="l">
              <a:lnSpc>
                <a:spcPct val="40000"/>
              </a:lnSpc>
              <a:buFont typeface="Wingdings" pitchFamily="2" charset="2"/>
              <a:buNone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                 - The abbreviation </a:t>
            </a:r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BPM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and  pick-up </a:t>
            </a:r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PU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are synonyms</a:t>
            </a:r>
          </a:p>
        </p:txBody>
      </p:sp>
    </p:spTree>
    <p:extLst>
      <p:ext uri="{BB962C8B-B14F-4D97-AF65-F5344CB8AC3E}">
        <p14:creationId xmlns:p14="http://schemas.microsoft.com/office/powerpoint/2010/main" val="24137135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56504" y="697959"/>
            <a:ext cx="7242782" cy="70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Experiments at ALICE dedicated transfer line Daresbury Laboratory (UK):</a:t>
            </a:r>
          </a:p>
          <a:p>
            <a:pPr algn="l"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Beam current effect detected</a:t>
            </a:r>
            <a:endParaRPr lang="en-US" altLang="de-DE" sz="2000" b="1" dirty="0"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Exemplary Results of 2-dim Emittance Reconstruction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23562B7-B67D-4F98-BF88-C479E774079B}"/>
              </a:ext>
            </a:extLst>
          </p:cNvPr>
          <p:cNvSpPr txBox="1"/>
          <p:nvPr/>
        </p:nvSpPr>
        <p:spPr>
          <a:xfrm>
            <a:off x="3355128" y="2637795"/>
            <a:ext cx="1927358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of current </a:t>
            </a:r>
            <a:r>
              <a:rPr lang="en-GB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</a:t>
            </a:r>
            <a:endParaRPr lang="en-GB" sz="16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30F27AC-DFE3-40A7-9EC1-7F6545A6D58B}"/>
              </a:ext>
            </a:extLst>
          </p:cNvPr>
          <p:cNvGrpSpPr/>
          <p:nvPr/>
        </p:nvGrpSpPr>
        <p:grpSpPr>
          <a:xfrm>
            <a:off x="632845" y="1667346"/>
            <a:ext cx="3066361" cy="2740293"/>
            <a:chOff x="141057" y="1378616"/>
            <a:chExt cx="3449241" cy="2944891"/>
          </a:xfrm>
        </p:grpSpPr>
        <p:sp>
          <p:nvSpPr>
            <p:cNvPr id="12292" name="Text Box 3"/>
            <p:cNvSpPr txBox="1">
              <a:spLocks noChangeArrowheads="1"/>
            </p:cNvSpPr>
            <p:nvPr/>
          </p:nvSpPr>
          <p:spPr bwMode="auto">
            <a:xfrm>
              <a:off x="732798" y="3126745"/>
              <a:ext cx="2857500" cy="275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600" baseline="30000">
                <a:solidFill>
                  <a:srgbClr val="0066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A23BC3FF-3B58-4E4D-ADA6-067B189DC3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29" t="4767" r="50646" b="51193"/>
            <a:stretch/>
          </p:blipFill>
          <p:spPr>
            <a:xfrm>
              <a:off x="141057" y="1890845"/>
              <a:ext cx="2877620" cy="2432662"/>
            </a:xfrm>
            <a:prstGeom prst="rect">
              <a:avLst/>
            </a:prstGeom>
          </p:spPr>
        </p:pic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56513EC6-B6C7-4C84-8E9E-3F63B4726183}"/>
                </a:ext>
              </a:extLst>
            </p:cNvPr>
            <p:cNvSpPr txBox="1"/>
            <p:nvPr/>
          </p:nvSpPr>
          <p:spPr>
            <a:xfrm>
              <a:off x="190734" y="1378616"/>
              <a:ext cx="3343270" cy="62843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Phase space 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in front of Quad 7</a:t>
              </a:r>
            </a:p>
            <a:p>
              <a:pPr algn="l">
                <a:spcBef>
                  <a:spcPts val="0"/>
                </a:spcBef>
              </a:pP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for low current 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(20 </a:t>
              </a:r>
              <a:r>
                <a:rPr lang="en-GB" sz="16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pC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/bunch)</a:t>
              </a:r>
            </a:p>
          </p:txBody>
        </p:sp>
      </p:grp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BD2E30E8-4691-4056-B80E-16EBC5790DB6}"/>
              </a:ext>
            </a:extLst>
          </p:cNvPr>
          <p:cNvCxnSpPr>
            <a:cxnSpLocks/>
          </p:cNvCxnSpPr>
          <p:nvPr/>
        </p:nvCxnSpPr>
        <p:spPr>
          <a:xfrm>
            <a:off x="3355128" y="3154381"/>
            <a:ext cx="1773112" cy="0"/>
          </a:xfrm>
          <a:prstGeom prst="straightConnector1">
            <a:avLst/>
          </a:prstGeom>
          <a:ln w="3175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AE0B75C-85A7-4861-96CE-0178180EB436}"/>
              </a:ext>
            </a:extLst>
          </p:cNvPr>
          <p:cNvGrpSpPr/>
          <p:nvPr/>
        </p:nvGrpSpPr>
        <p:grpSpPr>
          <a:xfrm>
            <a:off x="5224984" y="1636455"/>
            <a:ext cx="3296324" cy="2759188"/>
            <a:chOff x="5543399" y="1404710"/>
            <a:chExt cx="3643998" cy="3022859"/>
          </a:xfrm>
        </p:grpSpPr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FFB19257-2C00-4DA8-B3D6-0B91B0623B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5922" r="50369"/>
            <a:stretch/>
          </p:blipFill>
          <p:spPr>
            <a:xfrm>
              <a:off x="5543399" y="1984948"/>
              <a:ext cx="3066361" cy="2442621"/>
            </a:xfrm>
            <a:prstGeom prst="rect">
              <a:avLst/>
            </a:prstGeom>
          </p:spPr>
        </p:pic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60874506-2D4F-4186-A1B9-54246F7F4E83}"/>
                </a:ext>
              </a:extLst>
            </p:cNvPr>
            <p:cNvSpPr txBox="1"/>
            <p:nvPr/>
          </p:nvSpPr>
          <p:spPr>
            <a:xfrm>
              <a:off x="5833498" y="1404710"/>
              <a:ext cx="3353899" cy="64065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Phase space 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in front of Quad 7</a:t>
              </a:r>
            </a:p>
            <a:p>
              <a:pPr algn="l">
                <a:spcBef>
                  <a:spcPts val="0"/>
                </a:spcBef>
              </a:pP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for high current 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(80 </a:t>
              </a:r>
              <a:r>
                <a:rPr lang="en-GB" sz="16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pC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/bunch)</a:t>
              </a:r>
            </a:p>
          </p:txBody>
        </p:sp>
      </p:grpSp>
      <p:sp>
        <p:nvSpPr>
          <p:cNvPr id="43" name="Textfeld 42">
            <a:extLst>
              <a:ext uri="{FF2B5EF4-FFF2-40B4-BE49-F238E27FC236}">
                <a16:creationId xmlns:a16="http://schemas.microsoft.com/office/drawing/2014/main" id="{6A0A01CD-41BF-492A-9081-74B4C24D8376}"/>
              </a:ext>
            </a:extLst>
          </p:cNvPr>
          <p:cNvSpPr txBox="1"/>
          <p:nvPr/>
        </p:nvSpPr>
        <p:spPr>
          <a:xfrm>
            <a:off x="3255669" y="3248050"/>
            <a:ext cx="2279191" cy="83099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Related to </a:t>
            </a:r>
          </a:p>
          <a:p>
            <a:pPr algn="l">
              <a:spcBef>
                <a:spcPts val="0"/>
              </a:spcBef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Space charge defocusing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upstream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Quad 7 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00D675C8-1DB0-48D7-AF32-8D2DE02B8959}"/>
              </a:ext>
            </a:extLst>
          </p:cNvPr>
          <p:cNvSpPr txBox="1"/>
          <p:nvPr/>
        </p:nvSpPr>
        <p:spPr>
          <a:xfrm>
            <a:off x="3260344" y="2124759"/>
            <a:ext cx="2092575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Scan of Quad 7 &amp; </a:t>
            </a:r>
          </a:p>
          <a:p>
            <a:pPr algn="l">
              <a:spcBef>
                <a:spcPts val="0"/>
              </a:spcBef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measure at screen 1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8B232265-70C7-4DD4-B78E-066AFCED2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16" y="4802299"/>
            <a:ext cx="8831334" cy="67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Consistency check: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Comparison of measured beam profile and reconstructed profile at reconstruction location</a:t>
            </a:r>
          </a:p>
        </p:txBody>
      </p:sp>
    </p:spTree>
    <p:extLst>
      <p:ext uri="{BB962C8B-B14F-4D97-AF65-F5344CB8AC3E}">
        <p14:creationId xmlns:p14="http://schemas.microsoft.com/office/powerpoint/2010/main" val="1148403640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latin typeface="+mj-lt"/>
                <a:cs typeface="Times New Roman" panose="02020603050405020304" pitchFamily="18" charset="0"/>
              </a:rPr>
              <a:t>Actual Challenges for Emittance Measurement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62F7EF-38AA-46D2-81D0-A6B22EF7EC7C}"/>
              </a:ext>
            </a:extLst>
          </p:cNvPr>
          <p:cNvSpPr txBox="1"/>
          <p:nvPr/>
        </p:nvSpPr>
        <p:spPr>
          <a:xfrm>
            <a:off x="252000" y="883533"/>
            <a:ext cx="88920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Actual challenges for emittance measurement: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High resolution and dynamic range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Material choice, sensitive electronics and/or optics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Reconstruction algorithms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Tomography with optimized ‘traditional’ methods, 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                                          Machine Learning based image reconstruction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A1ED148-E8A3-4649-9E62-E8FFDCBD4732}"/>
              </a:ext>
            </a:extLst>
          </p:cNvPr>
          <p:cNvSpPr txBox="1"/>
          <p:nvPr/>
        </p:nvSpPr>
        <p:spPr>
          <a:xfrm>
            <a:off x="252000" y="3433267"/>
            <a:ext cx="9110464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</a:rPr>
              <a:t>Related talks at IPAC’26 within MC6: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Sarah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Geffroy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Université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Paris-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Saclay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CNRS/IN2P3,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algn="l">
              <a:spcBef>
                <a:spcPts val="400"/>
              </a:spcBef>
            </a:pPr>
            <a:r>
              <a:rPr 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Emittance measurement of the CERN antimatter beam for the GBAR experiment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Mayu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Wada (The University of Tokyo), </a:t>
            </a:r>
          </a:p>
          <a:p>
            <a:pPr algn="l">
              <a:spcBef>
                <a:spcPts val="400"/>
              </a:spcBef>
            </a:pP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      Development of a new ultraslow muon beam diagnostic system for the J-PARC muon g-2/EDM experiment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A96D682-C068-40CB-8AED-ED69CF8B26C5}"/>
              </a:ext>
            </a:extLst>
          </p:cNvPr>
          <p:cNvSpPr txBox="1"/>
          <p:nvPr/>
        </p:nvSpPr>
        <p:spPr>
          <a:xfrm>
            <a:off x="230116" y="4928840"/>
            <a:ext cx="9110464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</a:rPr>
              <a:t>Related talks at IPAC’26, MC6 on Machine Learning: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Eito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Iwai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(RIKEN),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ML-driven automated tuning of SACLA XFEL: progress and future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Ysabella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Kassandra Ong (INFN),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AI and machine learning techniques for LNL accelerators 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Thorsten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Hellert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(LBNL), </a:t>
            </a:r>
          </a:p>
          <a:p>
            <a:pPr algn="l">
              <a:spcBef>
                <a:spcPts val="300"/>
              </a:spcBef>
            </a:pPr>
            <a:r>
              <a:rPr 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Bridging the Gap Between Control Systems and Natural Language: A Framework for Semantic Channel Finding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Fuhao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Ji (SLAC),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Intelligent scientific facility R&amp;D: AI/ML developments at SLAC MeV-UED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Box 5">
            <a:hlinkClick r:id="rId3" action="ppaction://hlinksldjump"/>
            <a:extLst>
              <a:ext uri="{FF2B5EF4-FFF2-40B4-BE49-F238E27FC236}">
                <a16:creationId xmlns:a16="http://schemas.microsoft.com/office/drawing/2014/main" id="{BD813011-2474-4192-AC05-A03C83F3B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848" y="6607057"/>
            <a:ext cx="1738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de-DE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Conclusion</a:t>
            </a:r>
          </a:p>
        </p:txBody>
      </p:sp>
    </p:spTree>
    <p:extLst>
      <p:ext uri="{BB962C8B-B14F-4D97-AF65-F5344CB8AC3E}">
        <p14:creationId xmlns:p14="http://schemas.microsoft.com/office/powerpoint/2010/main" val="3167350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 dirty="0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98189" y="906810"/>
            <a:ext cx="8550275" cy="15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Measurement of longitudinal parameter: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</a:t>
            </a:r>
          </a:p>
          <a:p>
            <a:pPr algn="l">
              <a:lnSpc>
                <a:spcPct val="80000"/>
              </a:lnSpc>
            </a:pPr>
            <a:r>
              <a:rPr lang="en-US" sz="2000" b="1" dirty="0">
                <a:latin typeface="Calibri" panose="020F0502020204030204" pitchFamily="34" charset="0"/>
              </a:rPr>
              <a:t>Bunch length measurement  at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</a:rPr>
              <a:t> FEL-LINACs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</a:rPr>
              <a:t> Circular synchrotron light facilities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95536" y="3175620"/>
            <a:ext cx="8570664" cy="150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Longitudinal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transverse correspondences: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position relative to rf  	    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</a:rPr>
              <a:t> transverse center-of-mass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bunch structure in time 	    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</a:rPr>
              <a:t> transverse profile 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momentum or energy spread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</a:rPr>
              <a:t> transverse divergence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longitudinal emittance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	      transverse emittance</a:t>
            </a:r>
            <a:r>
              <a:rPr lang="en-US" dirty="0">
                <a:latin typeface="Calibri" panose="020F0502020204030204" pitchFamily="34" charset="0"/>
              </a:rPr>
              <a:t>.    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longitudinal Parameters</a:t>
            </a:r>
          </a:p>
        </p:txBody>
      </p:sp>
    </p:spTree>
    <p:extLst>
      <p:ext uri="{BB962C8B-B14F-4D97-AF65-F5344CB8AC3E}">
        <p14:creationId xmlns:p14="http://schemas.microsoft.com/office/powerpoint/2010/main" val="373275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46931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Emittance by linear Transformation using a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15621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0" y="729177"/>
            <a:ext cx="5302250" cy="121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focusing: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Variation of the bunch shape by a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rf-buncher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components 5 and 6 from 6-dim phase-space </a:t>
            </a:r>
          </a:p>
          <a:p>
            <a:pPr algn="l">
              <a:lnSpc>
                <a:spcPct val="6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Transversal correspondence: Quadrupole variation</a:t>
            </a: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0" y="1941052"/>
            <a:ext cx="503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Transfer matrix of buncher &amp; drift: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4" name="Object 7"/>
              <p:cNvSpPr txBox="1"/>
              <p:nvPr/>
            </p:nvSpPr>
            <p:spPr bwMode="auto">
              <a:xfrm>
                <a:off x="456603" y="2250093"/>
                <a:ext cx="2855912" cy="7286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𝑏𝑢𝑛𝑐h𝑒𝑟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24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6603" y="2250093"/>
                <a:ext cx="2855912" cy="7286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25" name="Text Box 8"/>
              <p:cNvSpPr txBox="1">
                <a:spLocks noChangeArrowheads="1"/>
              </p:cNvSpPr>
              <p:nvPr/>
            </p:nvSpPr>
            <p:spPr bwMode="auto">
              <a:xfrm>
                <a:off x="289864" y="2898012"/>
                <a:ext cx="4229122" cy="6430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with focal length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2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den>
                        </m:f>
                      </m:e>
                    </m:box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num>
                      <m:den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𝐴𝑝</m:t>
                        </m:r>
                        <m:sSup>
                          <m:sSup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225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864" y="2898012"/>
                <a:ext cx="4229122" cy="6430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0826" name="Rectangle 10"/>
              <p:cNvSpPr>
                <a:spLocks noChangeArrowheads="1"/>
              </p:cNvSpPr>
              <p:nvPr/>
            </p:nvSpPr>
            <p:spPr bwMode="auto">
              <a:xfrm>
                <a:off x="151534" y="4378921"/>
                <a:ext cx="5889984" cy="6702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Variation of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buncher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amplitude </a:t>
                </a:r>
                <a14:m>
                  <m:oMath xmlns:m="http://schemas.openxmlformats.org/officeDocument/2006/math">
                    <m:r>
                      <a:rPr lang="en-US" altLang="de-DE" b="1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𝑼</m:t>
                    </m:r>
                  </m:oMath>
                </a14:m>
                <a:endParaRPr lang="en-US" altLang="de-DE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5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different bunch width at monitor location</a:t>
                </a:r>
              </a:p>
            </p:txBody>
          </p:sp>
        </mc:Choice>
        <mc:Fallback xmlns="">
          <p:sp>
            <p:nvSpPr>
              <p:cNvPr id="290826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534" y="4378921"/>
                <a:ext cx="5889984" cy="670248"/>
              </a:xfrm>
              <a:prstGeom prst="rect">
                <a:avLst/>
              </a:prstGeom>
              <a:blipFill>
                <a:blip r:embed="rId5"/>
                <a:stretch>
                  <a:fillRect l="-932" t="-5455" b="-1363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FEF298EA-DD6B-4F29-BF25-6D051C6F044A}"/>
                  </a:ext>
                </a:extLst>
              </p:cNvPr>
              <p:cNvSpPr txBox="1"/>
              <p:nvPr/>
            </p:nvSpPr>
            <p:spPr bwMode="auto">
              <a:xfrm>
                <a:off x="854426" y="3587820"/>
                <a:ext cx="2961100" cy="7286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en-US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FEF298EA-DD6B-4F29-BF25-6D051C6F0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4426" y="3587820"/>
                <a:ext cx="2961100" cy="728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DED27DD-D87F-4618-BD88-7B40E82FF9DB}"/>
              </a:ext>
            </a:extLst>
          </p:cNvPr>
          <p:cNvGrpSpPr/>
          <p:nvPr/>
        </p:nvGrpSpPr>
        <p:grpSpPr>
          <a:xfrm>
            <a:off x="4380087" y="1014376"/>
            <a:ext cx="4667857" cy="3444557"/>
            <a:chOff x="4246448" y="1029385"/>
            <a:chExt cx="4447000" cy="3281580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0F403F0-5EDE-45C2-A4FE-829B7CFB9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6448" y="1029385"/>
              <a:ext cx="4447000" cy="3281580"/>
            </a:xfrm>
            <a:prstGeom prst="rect">
              <a:avLst/>
            </a:prstGeom>
          </p:spPr>
        </p:pic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D31DDF6E-24B0-45CC-8A71-BC132915A758}"/>
                </a:ext>
              </a:extLst>
            </p:cNvPr>
            <p:cNvCxnSpPr/>
            <p:nvPr/>
          </p:nvCxnSpPr>
          <p:spPr>
            <a:xfrm>
              <a:off x="4572000" y="2670175"/>
              <a:ext cx="11123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3">
            <a:extLst>
              <a:ext uri="{FF2B5EF4-FFF2-40B4-BE49-F238E27FC236}">
                <a16:creationId xmlns:a16="http://schemas.microsoft.com/office/drawing/2014/main" id="{EBB902C9-4654-4BAF-87C6-D829B528BAD9}"/>
              </a:ext>
            </a:extLst>
          </p:cNvPr>
          <p:cNvGrpSpPr/>
          <p:nvPr/>
        </p:nvGrpSpPr>
        <p:grpSpPr>
          <a:xfrm>
            <a:off x="332543" y="5154331"/>
            <a:ext cx="5345139" cy="860165"/>
            <a:chOff x="300038" y="5170938"/>
            <a:chExt cx="5345139" cy="860165"/>
          </a:xfrm>
        </p:grpSpPr>
        <p:cxnSp>
          <p:nvCxnSpPr>
            <p:cNvPr id="15" name="Gerade Verbindung 8">
              <a:extLst>
                <a:ext uri="{FF2B5EF4-FFF2-40B4-BE49-F238E27FC236}">
                  <a16:creationId xmlns:a16="http://schemas.microsoft.com/office/drawing/2014/main" id="{F269A0EC-9A8F-42F3-9E36-A4D85BD2954F}"/>
                </a:ext>
              </a:extLst>
            </p:cNvPr>
            <p:cNvCxnSpPr/>
            <p:nvPr/>
          </p:nvCxnSpPr>
          <p:spPr bwMode="auto">
            <a:xfrm flipH="1" flipV="1">
              <a:off x="3159501" y="5842048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9">
              <a:extLst>
                <a:ext uri="{FF2B5EF4-FFF2-40B4-BE49-F238E27FC236}">
                  <a16:creationId xmlns:a16="http://schemas.microsoft.com/office/drawing/2014/main" id="{5567745C-44B4-4347-A991-C75DB638E217}"/>
                </a:ext>
              </a:extLst>
            </p:cNvPr>
            <p:cNvSpPr txBox="1"/>
            <p:nvPr/>
          </p:nvSpPr>
          <p:spPr>
            <a:xfrm>
              <a:off x="2390587" y="5701838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7" name="Textfeld 10">
              <a:extLst>
                <a:ext uri="{FF2B5EF4-FFF2-40B4-BE49-F238E27FC236}">
                  <a16:creationId xmlns:a16="http://schemas.microsoft.com/office/drawing/2014/main" id="{CE6150D6-C6D6-4D9E-A41B-F4AA1DBCF1E6}"/>
                </a:ext>
              </a:extLst>
            </p:cNvPr>
            <p:cNvSpPr txBox="1"/>
            <p:nvPr/>
          </p:nvSpPr>
          <p:spPr>
            <a:xfrm>
              <a:off x="1082623" y="5696661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8" name="Gerade Verbindung 11">
              <a:extLst>
                <a:ext uri="{FF2B5EF4-FFF2-40B4-BE49-F238E27FC236}">
                  <a16:creationId xmlns:a16="http://schemas.microsoft.com/office/drawing/2014/main" id="{4BD317D9-0505-479C-B4C5-1F2FEF027B54}"/>
                </a:ext>
              </a:extLst>
            </p:cNvPr>
            <p:cNvCxnSpPr/>
            <p:nvPr/>
          </p:nvCxnSpPr>
          <p:spPr bwMode="auto">
            <a:xfrm flipH="1" flipV="1">
              <a:off x="1830122" y="5834836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3">
              <a:extLst>
                <a:ext uri="{FF2B5EF4-FFF2-40B4-BE49-F238E27FC236}">
                  <a16:creationId xmlns:a16="http://schemas.microsoft.com/office/drawing/2014/main" id="{20214603-AEDC-4FBB-81CD-447BCBAA81F0}"/>
                </a:ext>
              </a:extLst>
            </p:cNvPr>
            <p:cNvCxnSpPr/>
            <p:nvPr/>
          </p:nvCxnSpPr>
          <p:spPr bwMode="auto">
            <a:xfrm flipH="1" flipV="1">
              <a:off x="678483" y="5834836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Gerade Verbindung 14">
              <a:extLst>
                <a:ext uri="{FF2B5EF4-FFF2-40B4-BE49-F238E27FC236}">
                  <a16:creationId xmlns:a16="http://schemas.microsoft.com/office/drawing/2014/main" id="{A9B65E12-D5F3-4C3D-B427-577C0D9408F6}"/>
                </a:ext>
              </a:extLst>
            </p:cNvPr>
            <p:cNvCxnSpPr>
              <a:stCxn id="21" idx="2"/>
            </p:cNvCxnSpPr>
            <p:nvPr/>
          </p:nvCxnSpPr>
          <p:spPr bwMode="auto">
            <a:xfrm>
              <a:off x="670261" y="5604166"/>
              <a:ext cx="0" cy="237882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feld 15">
              <a:extLst>
                <a:ext uri="{FF2B5EF4-FFF2-40B4-BE49-F238E27FC236}">
                  <a16:creationId xmlns:a16="http://schemas.microsoft.com/office/drawing/2014/main" id="{085AF51F-4A0A-40C2-A2DB-72F8D424BA09}"/>
                </a:ext>
              </a:extLst>
            </p:cNvPr>
            <p:cNvSpPr txBox="1"/>
            <p:nvPr/>
          </p:nvSpPr>
          <p:spPr>
            <a:xfrm>
              <a:off x="300038" y="5281001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22" name="Text Box 4">
              <a:extLst>
                <a:ext uri="{FF2B5EF4-FFF2-40B4-BE49-F238E27FC236}">
                  <a16:creationId xmlns:a16="http://schemas.microsoft.com/office/drawing/2014/main" id="{31BC7964-0EEB-4746-9A98-F5AED92A1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2961" y="5170938"/>
              <a:ext cx="143221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Shape Monitor</a:t>
              </a:r>
            </a:p>
          </p:txBody>
        </p:sp>
        <p:sp>
          <p:nvSpPr>
            <p:cNvPr id="23" name="Textfeld 19">
              <a:extLst>
                <a:ext uri="{FF2B5EF4-FFF2-40B4-BE49-F238E27FC236}">
                  <a16:creationId xmlns:a16="http://schemas.microsoft.com/office/drawing/2014/main" id="{E064FDD8-BA49-43D7-8268-A05527AC0401}"/>
                </a:ext>
              </a:extLst>
            </p:cNvPr>
            <p:cNvSpPr txBox="1"/>
            <p:nvPr/>
          </p:nvSpPr>
          <p:spPr>
            <a:xfrm>
              <a:off x="3517338" y="5701838"/>
              <a:ext cx="372263" cy="323165"/>
            </a:xfrm>
            <a:prstGeom prst="rect">
              <a:avLst/>
            </a:prstGeom>
            <a:noFill/>
            <a:ln w="34925"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B.</a:t>
              </a:r>
            </a:p>
          </p:txBody>
        </p:sp>
        <p:sp>
          <p:nvSpPr>
            <p:cNvPr id="24" name="Text Box 4">
              <a:extLst>
                <a:ext uri="{FF2B5EF4-FFF2-40B4-BE49-F238E27FC236}">
                  <a16:creationId xmlns:a16="http://schemas.microsoft.com/office/drawing/2014/main" id="{D1BA4F4F-FCEA-462A-91EA-71CC782A21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4439" y="5358107"/>
              <a:ext cx="111040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Buncher</a:t>
              </a:r>
              <a:endParaRPr lang="en-US" altLang="de-DE" sz="16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5" name="Gerade Verbindung 21">
              <a:extLst>
                <a:ext uri="{FF2B5EF4-FFF2-40B4-BE49-F238E27FC236}">
                  <a16:creationId xmlns:a16="http://schemas.microsoft.com/office/drawing/2014/main" id="{35389B99-BD61-4A26-AAC1-21DAE590DBB8}"/>
                </a:ext>
              </a:extLst>
            </p:cNvPr>
            <p:cNvCxnSpPr/>
            <p:nvPr/>
          </p:nvCxnSpPr>
          <p:spPr bwMode="auto">
            <a:xfrm flipH="1" flipV="1">
              <a:off x="3896916" y="5844658"/>
              <a:ext cx="704345" cy="589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feld 23">
              <a:extLst>
                <a:ext uri="{FF2B5EF4-FFF2-40B4-BE49-F238E27FC236}">
                  <a16:creationId xmlns:a16="http://schemas.microsoft.com/office/drawing/2014/main" id="{EDBDCDE9-6613-49D9-BD49-007408148637}"/>
                </a:ext>
              </a:extLst>
            </p:cNvPr>
            <p:cNvSpPr txBox="1"/>
            <p:nvPr/>
          </p:nvSpPr>
          <p:spPr>
            <a:xfrm>
              <a:off x="4591428" y="5707938"/>
              <a:ext cx="631014" cy="323165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BSM</a:t>
              </a:r>
            </a:p>
          </p:txBody>
        </p:sp>
        <p:cxnSp>
          <p:nvCxnSpPr>
            <p:cNvPr id="27" name="Gerade Verbindung 24">
              <a:extLst>
                <a:ext uri="{FF2B5EF4-FFF2-40B4-BE49-F238E27FC236}">
                  <a16:creationId xmlns:a16="http://schemas.microsoft.com/office/drawing/2014/main" id="{1CEF77CD-1114-411A-8CC3-09FA6CD4A9DE}"/>
                </a:ext>
              </a:extLst>
            </p:cNvPr>
            <p:cNvCxnSpPr/>
            <p:nvPr/>
          </p:nvCxnSpPr>
          <p:spPr bwMode="auto">
            <a:xfrm flipH="1">
              <a:off x="5234347" y="5858073"/>
              <a:ext cx="352171" cy="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928849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638097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 by electro-optical spectral Decoding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395536" y="5321007"/>
            <a:ext cx="4535812" cy="718260"/>
            <a:chOff x="4306562" y="5400297"/>
            <a:chExt cx="4535812" cy="718260"/>
          </a:xfrm>
        </p:grpSpPr>
        <p:sp>
          <p:nvSpPr>
            <p:cNvPr id="27" name="Textfeld 26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cxnSp>
          <p:nvCxnSpPr>
            <p:cNvPr id="30" name="Gerade Verbindung 2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 Verbindung 34"/>
            <p:cNvCxnSpPr>
              <a:stCxn id="33" idx="3"/>
              <a:endCxn id="27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Textfeld 41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</a:p>
          </p:txBody>
        </p:sp>
      </p:grp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844957" y="6230149"/>
            <a:ext cx="35518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Courtesy </a:t>
            </a:r>
            <a:r>
              <a:rPr lang="en-US" altLang="de-DE" sz="1400" dirty="0" err="1">
                <a:latin typeface="Calibri" panose="020F0502020204030204" pitchFamily="34" charset="0"/>
              </a:rPr>
              <a:t>S.P.Jamison</a:t>
            </a:r>
            <a:r>
              <a:rPr lang="en-US" altLang="de-DE" sz="1400" dirty="0">
                <a:latin typeface="Calibri" panose="020F0502020204030204" pitchFamily="34" charset="0"/>
              </a:rPr>
              <a:t> et al., EPAC 2006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4">
                <a:extLst>
                  <a:ext uri="{FF2B5EF4-FFF2-40B4-BE49-F238E27FC236}">
                    <a16:creationId xmlns:a16="http://schemas.microsoft.com/office/drawing/2014/main" id="{42DB754C-B25B-488C-9A4B-DC8BE23D86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7638" y="725488"/>
                <a:ext cx="9251543" cy="1622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For Free Electron Lasers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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bunch length below 1 </a:t>
                </a:r>
                <a:r>
                  <a:rPr lang="en-US" altLang="de-DE" sz="2000" b="1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ps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is achieved </a:t>
                </a:r>
              </a:p>
              <a:p>
                <a:pPr marL="180975" indent="-180975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Below the resolution of streak camera</a:t>
                </a:r>
              </a:p>
              <a:p>
                <a:pPr marL="180975" indent="-180975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Short laser pulses with </a:t>
                </a:r>
                <a:r>
                  <a:rPr lang="en-US" altLang="de-DE" b="1" i="1" dirty="0">
                    <a:latin typeface="Calibri" panose="020F0502020204030204" pitchFamily="34" charset="0"/>
                    <a:sym typeface="Symbol" pitchFamily="18" charset="2"/>
                  </a:rPr>
                  <a:t>t    </a:t>
                </a:r>
                <a:r>
                  <a:rPr lang="en-US" altLang="de-DE" b="1" dirty="0">
                    <a:latin typeface="Calibri" panose="020F0502020204030204" pitchFamily="34" charset="0"/>
                    <a:sym typeface="Symbol" pitchFamily="18" charset="2"/>
                  </a:rPr>
                  <a:t>10 fs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and electro-optical modulator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Electro optical modulator:  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Birefringent, rotation angle depends on external electric field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Relativistic bunch: transverse </a:t>
                </a:r>
                <a:r>
                  <a:rPr lang="en-US" altLang="de-DE" dirty="0" err="1">
                    <a:latin typeface="Calibri" panose="020F0502020204030204" pitchFamily="34" charset="0"/>
                    <a:sym typeface="Symbol" pitchFamily="18" charset="2"/>
                  </a:rPr>
                  <a:t>elecitc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en-US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⊥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,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𝑙𝑎𝑏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 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𝛾</m:t>
                    </m:r>
                    <m:sSub>
                      <m:sSub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⊥,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𝑟𝑒𝑠𝑡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carries the time information</a:t>
                </a:r>
                <a:r>
                  <a:rPr lang="en-US" altLang="de-DE" dirty="0">
                    <a:solidFill>
                      <a:schemeClr val="accent2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22" name="Text Box 4">
                <a:extLst>
                  <a:ext uri="{FF2B5EF4-FFF2-40B4-BE49-F238E27FC236}">
                    <a16:creationId xmlns:a16="http://schemas.microsoft.com/office/drawing/2014/main" id="{42DB754C-B25B-488C-9A4B-DC8BE23D8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638" y="725488"/>
                <a:ext cx="9251543" cy="1622880"/>
              </a:xfrm>
              <a:prstGeom prst="rect">
                <a:avLst/>
              </a:prstGeom>
              <a:blipFill>
                <a:blip r:embed="rId3"/>
                <a:stretch>
                  <a:fillRect l="-659" t="-2632" b="-45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3CF61F1-AAD2-4130-B6CD-CD530286794D}"/>
              </a:ext>
            </a:extLst>
          </p:cNvPr>
          <p:cNvGrpSpPr/>
          <p:nvPr/>
        </p:nvGrpSpPr>
        <p:grpSpPr>
          <a:xfrm>
            <a:off x="652874" y="2348368"/>
            <a:ext cx="7674739" cy="2472903"/>
            <a:chOff x="502061" y="2348368"/>
            <a:chExt cx="7674739" cy="2472903"/>
          </a:xfrm>
        </p:grpSpPr>
        <p:pic>
          <p:nvPicPr>
            <p:cNvPr id="9523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12"/>
            <a:stretch/>
          </p:blipFill>
          <p:spPr bwMode="auto">
            <a:xfrm>
              <a:off x="502061" y="2358962"/>
              <a:ext cx="7674739" cy="2451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7FD85C0F-8AD8-4739-8848-3F7C6003B1D2}"/>
                </a:ext>
              </a:extLst>
            </p:cNvPr>
            <p:cNvSpPr/>
            <p:nvPr/>
          </p:nvSpPr>
          <p:spPr>
            <a:xfrm>
              <a:off x="531246" y="4375015"/>
              <a:ext cx="2376264" cy="446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 Box 4">
              <a:extLst>
                <a:ext uri="{FF2B5EF4-FFF2-40B4-BE49-F238E27FC236}">
                  <a16:creationId xmlns:a16="http://schemas.microsoft.com/office/drawing/2014/main" id="{6D4F0329-4179-4257-B1A2-490E51191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3229" y="2348368"/>
              <a:ext cx="2205477" cy="319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b="1" dirty="0">
                  <a:solidFill>
                    <a:srgbClr val="3333FF"/>
                  </a:solidFill>
                  <a:latin typeface="Calibri" panose="020F0502020204030204" pitchFamily="34" charset="0"/>
                  <a:sym typeface="Symbol"/>
                </a:rPr>
                <a:t>Spectral decoding</a:t>
              </a:r>
              <a:endParaRPr lang="en-US" altLang="de-DE" b="1" dirty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endParaRPr>
            </a:p>
          </p:txBody>
        </p:sp>
      </p:grp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60338" y="4597592"/>
            <a:ext cx="8694737" cy="58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  <a:sym typeface="Symbol"/>
              </a:rPr>
              <a:t>Optical stretcher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: Separation of colors by different path length </a:t>
            </a:r>
          </a:p>
          <a:p>
            <a:pPr algn="l">
              <a:lnSpc>
                <a:spcPct val="80000"/>
              </a:lnSpc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                                different colors at different time </a:t>
            </a:r>
            <a:r>
              <a:rPr lang="en-US" altLang="de-DE" b="1" dirty="0">
                <a:latin typeface="Calibri" panose="020F0502020204030204" pitchFamily="34" charset="0"/>
                <a:sym typeface="Symbol"/>
              </a:rPr>
              <a:t> single-shot observation</a:t>
            </a: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01479184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6" y="3806456"/>
            <a:ext cx="3580871" cy="26105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of a spectral-decoded EOSD Scanning Setup</a:t>
            </a: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4922791" y="6097894"/>
            <a:ext cx="4113706" cy="548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B. Steffen et al, DIPAC 2009</a:t>
            </a:r>
          </a:p>
          <a:p>
            <a:pPr algn="l"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B. Steffen et al., Phys. Rev. AB </a:t>
            </a:r>
            <a:r>
              <a:rPr lang="en-US" sz="1400" dirty="0">
                <a:latin typeface="Calibri" panose="020F0502020204030204" pitchFamily="34" charset="0"/>
              </a:rPr>
              <a:t>12, 032802 (2009</a:t>
            </a:r>
            <a:r>
              <a:rPr lang="en-US" sz="1400" dirty="0"/>
              <a:t>)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36328" y="4225862"/>
            <a:ext cx="969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>
            <a:off x="850604" y="4539922"/>
            <a:ext cx="352772" cy="1079385"/>
          </a:xfrm>
          <a:prstGeom prst="straightConnector1">
            <a:avLst/>
          </a:prstGeom>
          <a:noFill/>
          <a:ln w="254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H="1" flipV="1">
            <a:off x="276446" y="5251504"/>
            <a:ext cx="719764" cy="864096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923790" y="5706042"/>
            <a:ext cx="969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9" name="Rechteck 8"/>
          <p:cNvSpPr/>
          <p:nvPr/>
        </p:nvSpPr>
        <p:spPr>
          <a:xfrm>
            <a:off x="5364088" y="2537833"/>
            <a:ext cx="418890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altLang="de-DE" b="1" i="1" dirty="0">
                <a:latin typeface="Calibri" panose="020F0502020204030204" pitchFamily="34" charset="0"/>
              </a:rPr>
              <a:t>Example</a:t>
            </a:r>
            <a:r>
              <a:rPr lang="en-US" altLang="de-DE" dirty="0">
                <a:latin typeface="Calibri" panose="020F0502020204030204" pitchFamily="34" charset="0"/>
              </a:rPr>
              <a:t>: Bunch length at  FLASH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100 fs bunch duration = 30 </a:t>
            </a:r>
            <a:r>
              <a:rPr lang="en-US" altLang="de-DE">
                <a:latin typeface="Calibri" panose="020F0502020204030204" pitchFamily="34" charset="0"/>
              </a:rPr>
              <a:t>µm length! 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grpSp>
        <p:nvGrpSpPr>
          <p:cNvPr id="20" name="Group 6">
            <a:extLst>
              <a:ext uri="{FF2B5EF4-FFF2-40B4-BE49-F238E27FC236}">
                <a16:creationId xmlns:a16="http://schemas.microsoft.com/office/drawing/2014/main" id="{9B04D763-10FD-284A-85BC-253371216657}"/>
              </a:ext>
            </a:extLst>
          </p:cNvPr>
          <p:cNvGrpSpPr>
            <a:grpSpLocks/>
          </p:cNvGrpSpPr>
          <p:nvPr/>
        </p:nvGrpSpPr>
        <p:grpSpPr bwMode="auto">
          <a:xfrm>
            <a:off x="5364088" y="3172718"/>
            <a:ext cx="3429000" cy="3017837"/>
            <a:chOff x="1632" y="3840"/>
            <a:chExt cx="2304" cy="1960"/>
          </a:xfrm>
        </p:grpSpPr>
        <p:pic>
          <p:nvPicPr>
            <p:cNvPr id="21" name="Picture 7" descr="TDfigAccphase0deg">
              <a:extLst>
                <a:ext uri="{FF2B5EF4-FFF2-40B4-BE49-F238E27FC236}">
                  <a16:creationId xmlns:a16="http://schemas.microsoft.com/office/drawing/2014/main" id="{5793BC4D-54EE-124A-8355-EBA8EB94E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9" t="6126" r="7030" b="6573"/>
            <a:stretch>
              <a:fillRect/>
            </a:stretch>
          </p:blipFill>
          <p:spPr bwMode="auto">
            <a:xfrm>
              <a:off x="1632" y="3840"/>
              <a:ext cx="2304" cy="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8">
              <a:extLst>
                <a:ext uri="{FF2B5EF4-FFF2-40B4-BE49-F238E27FC236}">
                  <a16:creationId xmlns:a16="http://schemas.microsoft.com/office/drawing/2014/main" id="{B2E02C90-FB16-2742-AADF-41F3D597A8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0" y="4619"/>
              <a:ext cx="1218" cy="277"/>
              <a:chOff x="1710" y="4619"/>
              <a:chExt cx="1218" cy="277"/>
            </a:xfrm>
          </p:grpSpPr>
          <p:sp>
            <p:nvSpPr>
              <p:cNvPr id="23" name="Line 9">
                <a:extLst>
                  <a:ext uri="{FF2B5EF4-FFF2-40B4-BE49-F238E27FC236}">
                    <a16:creationId xmlns:a16="http://schemas.microsoft.com/office/drawing/2014/main" id="{2CEDCEE1-E4D6-E14A-8C1F-5CFFE190F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2" y="4896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l"/>
                <a:endParaRPr lang="en-US"/>
              </a:p>
            </p:txBody>
          </p:sp>
          <p:sp>
            <p:nvSpPr>
              <p:cNvPr id="24" name="Line 10">
                <a:extLst>
                  <a:ext uri="{FF2B5EF4-FFF2-40B4-BE49-F238E27FC236}">
                    <a16:creationId xmlns:a16="http://schemas.microsoft.com/office/drawing/2014/main" id="{55DD3F68-0B15-3D42-9A86-941532B18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489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l"/>
                <a:endParaRPr lang="en-US"/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:a16="http://schemas.microsoft.com/office/drawing/2014/main" id="{957A23A2-3824-D04C-9115-FBB6DE57BC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10" y="4619"/>
                <a:ext cx="984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/>
                <a:r>
                  <a:rPr lang="en-GB" altLang="en-US" b="1" dirty="0">
                    <a:latin typeface="Calibri" panose="020F0502020204030204" pitchFamily="34" charset="0"/>
                  </a:rPr>
                  <a:t>  2</a:t>
                </a:r>
                <a:r>
                  <a:rPr lang="en-GB" altLang="en-US" b="1" dirty="0">
                    <a:latin typeface="Calibri" panose="020F0502020204030204" pitchFamily="34" charset="0"/>
                    <a:sym typeface="Symbol"/>
                  </a:rPr>
                  <a:t> = </a:t>
                </a:r>
                <a:r>
                  <a:rPr lang="en-GB" altLang="en-US" b="1" dirty="0">
                    <a:latin typeface="Calibri" panose="020F0502020204030204" pitchFamily="34" charset="0"/>
                  </a:rPr>
                  <a:t>110 fs</a:t>
                </a:r>
              </a:p>
            </p:txBody>
          </p:sp>
        </p:grpSp>
      </p:grpSp>
      <p:sp>
        <p:nvSpPr>
          <p:cNvPr id="31" name="Textfeld 30"/>
          <p:cNvSpPr txBox="1"/>
          <p:nvPr/>
        </p:nvSpPr>
        <p:spPr>
          <a:xfrm>
            <a:off x="1097073" y="3740308"/>
            <a:ext cx="1997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vacuum flange </a:t>
            </a:r>
          </a:p>
        </p:txBody>
      </p:sp>
      <p:cxnSp>
        <p:nvCxnSpPr>
          <p:cNvPr id="32" name="Gerade Verbindung mit Pfeil 31"/>
          <p:cNvCxnSpPr/>
          <p:nvPr/>
        </p:nvCxnSpPr>
        <p:spPr bwMode="auto">
          <a:xfrm flipH="1">
            <a:off x="1499190" y="4051005"/>
            <a:ext cx="255182" cy="1073889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Grafik 3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958" y="685195"/>
            <a:ext cx="5610493" cy="3202577"/>
          </a:xfrm>
          <a:prstGeom prst="rect">
            <a:avLst/>
          </a:prstGeom>
        </p:spPr>
      </p:pic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118459" y="3275111"/>
            <a:ext cx="35497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S</a:t>
            </a:r>
            <a:r>
              <a:rPr lang="en-US" altLang="de-DE" sz="1300" dirty="0">
                <a:latin typeface="Calibri" panose="020F0502020204030204" pitchFamily="34" charset="0"/>
              </a:rPr>
              <a:t>. </a:t>
            </a:r>
            <a:r>
              <a:rPr lang="en-US" altLang="de-DE" sz="1300" dirty="0" err="1">
                <a:latin typeface="Calibri" panose="020F0502020204030204" pitchFamily="34" charset="0"/>
              </a:rPr>
              <a:t>Funkner</a:t>
            </a:r>
            <a:r>
              <a:rPr lang="en-US" altLang="de-DE" sz="1300" dirty="0">
                <a:latin typeface="Calibri" panose="020F0502020204030204" pitchFamily="34" charset="0"/>
              </a:rPr>
              <a:t> et al., arXiv1912.01323 (2019)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655622" y="762725"/>
            <a:ext cx="4572000" cy="10259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</a:rPr>
              <a:t>Laser: </a:t>
            </a:r>
            <a:r>
              <a:rPr lang="en-US" altLang="de-DE" dirty="0">
                <a:latin typeface="Calibri" panose="020F0502020204030204" pitchFamily="34" charset="0"/>
              </a:rPr>
              <a:t>Commercial </a:t>
            </a:r>
            <a:r>
              <a:rPr lang="en-US" altLang="de-DE" dirty="0" err="1">
                <a:latin typeface="Calibri" panose="020F0502020204030204" pitchFamily="34" charset="0"/>
              </a:rPr>
              <a:t>Ti:Sa</a:t>
            </a:r>
            <a:r>
              <a:rPr lang="en-US" altLang="de-DE" dirty="0">
                <a:latin typeface="Calibri" panose="020F0502020204030204" pitchFamily="34" charset="0"/>
              </a:rPr>
              <a:t> or </a:t>
            </a:r>
            <a:r>
              <a:rPr lang="en-US" altLang="de-DE" dirty="0" err="1">
                <a:latin typeface="Calibri" panose="020F0502020204030204" pitchFamily="34" charset="0"/>
              </a:rPr>
              <a:t>Yb-fibre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            10 fs duration, near IR, </a:t>
            </a:r>
          </a:p>
          <a:p>
            <a:pPr algn="l"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</a:rPr>
              <a:t>Crystal: </a:t>
            </a:r>
            <a:r>
              <a:rPr lang="en-US" altLang="de-DE" dirty="0" err="1">
                <a:latin typeface="Calibri" panose="020F0502020204030204" pitchFamily="34" charset="0"/>
              </a:rPr>
              <a:t>GaP</a:t>
            </a:r>
            <a:r>
              <a:rPr lang="en-US" altLang="de-DE" dirty="0">
                <a:latin typeface="Calibri" panose="020F0502020204030204" pitchFamily="34" charset="0"/>
              </a:rPr>
              <a:t> or </a:t>
            </a:r>
            <a:r>
              <a:rPr lang="en-US" altLang="de-DE" dirty="0" err="1">
                <a:latin typeface="Calibri" panose="020F0502020204030204" pitchFamily="34" charset="0"/>
              </a:rPr>
              <a:t>ZnTe</a:t>
            </a:r>
            <a:r>
              <a:rPr lang="en-US" altLang="de-DE" dirty="0">
                <a:latin typeface="Calibri" panose="020F0502020204030204" pitchFamily="34" charset="0"/>
              </a:rPr>
              <a:t>, 100 µm thickness</a:t>
            </a:r>
          </a:p>
        </p:txBody>
      </p:sp>
      <p:sp>
        <p:nvSpPr>
          <p:cNvPr id="27" name="Text Box 5">
            <a:hlinkClick r:id="rId6" action="ppaction://hlinksldjump"/>
            <a:extLst>
              <a:ext uri="{FF2B5EF4-FFF2-40B4-BE49-F238E27FC236}">
                <a16:creationId xmlns:a16="http://schemas.microsoft.com/office/drawing/2014/main" id="{71EAC669-0C59-413F-A889-5DE4BCF92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848" y="6607057"/>
            <a:ext cx="1738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de-DE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Long. conclusion</a:t>
            </a:r>
          </a:p>
        </p:txBody>
      </p:sp>
    </p:spTree>
    <p:extLst>
      <p:ext uri="{BB962C8B-B14F-4D97-AF65-F5344CB8AC3E}">
        <p14:creationId xmlns:p14="http://schemas.microsoft.com/office/powerpoint/2010/main" val="3837188189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of tomographic Reconstruction at a Synchrotron II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25413" y="105789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282575" y="729280"/>
            <a:ext cx="8432800" cy="6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Bunches from 500 turns at CERN PS and phase space for time slice of shortest bunch,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measured with a Wall Current Monitor WCM:</a:t>
            </a:r>
          </a:p>
        </p:txBody>
      </p:sp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04" y="1436770"/>
            <a:ext cx="3145152" cy="328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2" y="1421430"/>
            <a:ext cx="2991600" cy="323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4115825" y="4799639"/>
            <a:ext cx="5244175" cy="130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rise of rf-amplitude for ‘bunch-rotation’: 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 is compressed in time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Filamentation due to amplitude- dependent synchrotron frequency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7513048-05B9-47A5-8D63-B44124D37689}"/>
              </a:ext>
            </a:extLst>
          </p:cNvPr>
          <p:cNvGrpSpPr/>
          <p:nvPr/>
        </p:nvGrpSpPr>
        <p:grpSpPr>
          <a:xfrm>
            <a:off x="1679758" y="4770933"/>
            <a:ext cx="1944554" cy="1768953"/>
            <a:chOff x="1635308" y="4707433"/>
            <a:chExt cx="1944554" cy="1768953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34FD6FD3-7A69-4F98-B1C3-353DD944CE0E}"/>
                </a:ext>
              </a:extLst>
            </p:cNvPr>
            <p:cNvSpPr txBox="1"/>
            <p:nvPr/>
          </p:nvSpPr>
          <p:spPr>
            <a:xfrm>
              <a:off x="2490075" y="6166232"/>
              <a:ext cx="1089787" cy="29238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cxnSp>
          <p:nvCxnSpPr>
            <p:cNvPr id="12" name="Gerade Verbindung 20">
              <a:extLst>
                <a:ext uri="{FF2B5EF4-FFF2-40B4-BE49-F238E27FC236}">
                  <a16:creationId xmlns:a16="http://schemas.microsoft.com/office/drawing/2014/main" id="{71009A37-3636-46EC-9707-9D2A32A3BD3F}"/>
                </a:ext>
              </a:extLst>
            </p:cNvPr>
            <p:cNvCxnSpPr/>
            <p:nvPr/>
          </p:nvCxnSpPr>
          <p:spPr bwMode="auto">
            <a:xfrm flipH="1">
              <a:off x="1635308" y="5481283"/>
              <a:ext cx="188789" cy="94600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21">
              <a:extLst>
                <a:ext uri="{FF2B5EF4-FFF2-40B4-BE49-F238E27FC236}">
                  <a16:creationId xmlns:a16="http://schemas.microsoft.com/office/drawing/2014/main" id="{31F8AC90-A482-4931-9C04-E5EC349DE05C}"/>
                </a:ext>
              </a:extLst>
            </p:cNvPr>
            <p:cNvCxnSpPr/>
            <p:nvPr/>
          </p:nvCxnSpPr>
          <p:spPr bwMode="auto">
            <a:xfrm>
              <a:off x="3198964" y="5481283"/>
              <a:ext cx="105827" cy="99510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332921AF-BAE1-4C46-B6D5-B12F746A6486}"/>
                </a:ext>
              </a:extLst>
            </p:cNvPr>
            <p:cNvCxnSpPr/>
            <p:nvPr/>
          </p:nvCxnSpPr>
          <p:spPr bwMode="auto">
            <a:xfrm flipV="1">
              <a:off x="1635308" y="5954284"/>
              <a:ext cx="94393" cy="4730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BA486459-EB27-4274-A89F-29F0CEF16DBC}"/>
                </a:ext>
              </a:extLst>
            </p:cNvPr>
            <p:cNvSpPr txBox="1"/>
            <p:nvPr/>
          </p:nvSpPr>
          <p:spPr>
            <a:xfrm>
              <a:off x="1663767" y="6175115"/>
              <a:ext cx="955136" cy="29238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16" name="Abgerundetes Rechteck 33">
              <a:extLst>
                <a:ext uri="{FF2B5EF4-FFF2-40B4-BE49-F238E27FC236}">
                  <a16:creationId xmlns:a16="http://schemas.microsoft.com/office/drawing/2014/main" id="{71298429-5FEC-4B82-BA5F-B3B71D3D4450}"/>
                </a:ext>
              </a:extLst>
            </p:cNvPr>
            <p:cNvSpPr/>
            <p:nvPr/>
          </p:nvSpPr>
          <p:spPr bwMode="auto">
            <a:xfrm>
              <a:off x="1824096" y="4829163"/>
              <a:ext cx="1374867" cy="1337069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C421AB8-DD4A-4863-B9E4-379BF7F9F3DB}"/>
                </a:ext>
              </a:extLst>
            </p:cNvPr>
            <p:cNvSpPr txBox="1"/>
            <p:nvPr/>
          </p:nvSpPr>
          <p:spPr>
            <a:xfrm>
              <a:off x="1878079" y="5591875"/>
              <a:ext cx="12668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8A50FA0-15CF-4AFF-8AE8-2C4C54A9C4FC}"/>
                </a:ext>
              </a:extLst>
            </p:cNvPr>
            <p:cNvSpPr/>
            <p:nvPr/>
          </p:nvSpPr>
          <p:spPr bwMode="auto">
            <a:xfrm>
              <a:off x="2425383" y="4707433"/>
              <a:ext cx="129381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CDE37BD8-5843-432C-8B0D-44DA3819DF1C}"/>
                </a:ext>
              </a:extLst>
            </p:cNvPr>
            <p:cNvSpPr txBox="1"/>
            <p:nvPr/>
          </p:nvSpPr>
          <p:spPr>
            <a:xfrm>
              <a:off x="1824095" y="4916147"/>
              <a:ext cx="135629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 trans.</a:t>
              </a:r>
            </a:p>
            <a:p>
              <a:pPr>
                <a:spcBef>
                  <a:spcPts val="0"/>
                </a:spcBef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FCT or WCM</a:t>
              </a:r>
            </a:p>
          </p:txBody>
        </p:sp>
      </p:grp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Measurement for relativistic Electrons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79388" y="828675"/>
            <a:ext cx="8715375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Electron bunches are too short (</a:t>
            </a:r>
            <a:r>
              <a:rPr lang="en-US" altLang="de-DE" sz="1900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1900" b="1" i="1" baseline="-25000" dirty="0">
                <a:latin typeface="Calibri" panose="020F0502020204030204" pitchFamily="34" charset="0"/>
              </a:rPr>
              <a:t>t</a:t>
            </a:r>
            <a:r>
              <a:rPr lang="en-US" altLang="de-DE" sz="1900" baseline="-25000" dirty="0">
                <a:latin typeface="Calibri" panose="020F0502020204030204" pitchFamily="34" charset="0"/>
              </a:rPr>
              <a:t>  </a:t>
            </a:r>
            <a:r>
              <a:rPr lang="en-US" altLang="de-DE" sz="1900" dirty="0">
                <a:latin typeface="Calibri" panose="020F0502020204030204" pitchFamily="34" charset="0"/>
              </a:rPr>
              <a:t>&lt; 100 </a:t>
            </a:r>
            <a:r>
              <a:rPr lang="en-US" altLang="de-DE" sz="1900" dirty="0" err="1">
                <a:latin typeface="Calibri" panose="020F0502020204030204" pitchFamily="34" charset="0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to be covered by the bandwidth of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</a:rPr>
              <a:t>pick-ups (</a:t>
            </a:r>
            <a:r>
              <a:rPr lang="en-US" altLang="de-DE" sz="1900" b="1" i="1" dirty="0">
                <a:latin typeface="Calibri" panose="020F0502020204030204" pitchFamily="34" charset="0"/>
              </a:rPr>
              <a:t>f</a:t>
            </a:r>
            <a:r>
              <a:rPr lang="en-US" altLang="de-DE" sz="1900" dirty="0">
                <a:latin typeface="Calibri" panose="020F0502020204030204" pitchFamily="34" charset="0"/>
              </a:rPr>
              <a:t>  &lt; 3 GHz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 </a:t>
            </a:r>
            <a:r>
              <a:rPr lang="en-US" altLang="de-DE" sz="1900" b="1" i="1" dirty="0" err="1">
                <a:latin typeface="Calibri" panose="020F0502020204030204" pitchFamily="34" charset="0"/>
                <a:sym typeface="Symbol" pitchFamily="18" charset="2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sym typeface="Symbol" pitchFamily="18" charset="2"/>
              </a:rPr>
              <a:t>rise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&gt; 100 </a:t>
            </a:r>
            <a:r>
              <a:rPr lang="en-US" altLang="de-DE" sz="1900" dirty="0" err="1">
                <a:latin typeface="Calibri" panose="020F0502020204030204" pitchFamily="34" charset="0"/>
                <a:sym typeface="Symbol" pitchFamily="18" charset="2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for structure determination.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sz="1900" dirty="0">
                <a:latin typeface="Calibri" panose="020F0502020204030204" pitchFamily="34" charset="0"/>
              </a:rPr>
              <a:t> Time resolved observation of </a:t>
            </a:r>
            <a:r>
              <a:rPr lang="en-US" altLang="de-DE" sz="1900" dirty="0" err="1">
                <a:latin typeface="Calibri" panose="020F0502020204030204" pitchFamily="34" charset="0"/>
              </a:rPr>
              <a:t>synchr</a:t>
            </a:r>
            <a:r>
              <a:rPr lang="en-US" altLang="de-DE" sz="1900" dirty="0">
                <a:latin typeface="Calibri" panose="020F0502020204030204" pitchFamily="34" charset="0"/>
              </a:rPr>
              <a:t>. light with a streak camera: Resolution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sz="1900" dirty="0">
                <a:latin typeface="Calibri" panose="020F0502020204030204" pitchFamily="34" charset="0"/>
              </a:rPr>
              <a:t> 1 ps.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8" y="2137601"/>
            <a:ext cx="6231433" cy="32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6375618" y="2204864"/>
            <a:ext cx="2873778" cy="2108996"/>
            <a:chOff x="6325849" y="4113875"/>
            <a:chExt cx="2873778" cy="2108996"/>
          </a:xfrm>
        </p:grpSpPr>
        <p:cxnSp>
          <p:nvCxnSpPr>
            <p:cNvPr id="8" name="Gerade Verbindung 7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8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mit Pfeil 9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feld 10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641905" y="4113875"/>
              <a:ext cx="1557722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14" name="Abgerundetes Rechteck 13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559771" y="4989846"/>
              <a:ext cx="15112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500" b="1" baseline="30000" dirty="0">
                  <a:solidFill>
                    <a:srgbClr val="C00000"/>
                  </a:solidFill>
                  <a:latin typeface="Calibri" panose="020F0502020204030204" pitchFamily="34" charset="0"/>
                </a:rPr>
                <a:t>-</a:t>
              </a:r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25" name="Gruppieren 24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30" name="Gruppieren 29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34" name="Rechteck 33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6" name="Gerade Verbindung 35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7" name="Gerade Verbindung 36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31" name="Gerade Verbindung 30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2" name="Bogen 31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Bogen 32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6" name="Gerade Verbindung 25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 Verbindung 26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28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7" name="Gruppieren 16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23" name="Ellipse 22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Freihandform 23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8" name="Gerade Verbindung 17"/>
            <p:cNvCxnSpPr>
              <a:stCxn id="23" idx="0"/>
              <a:endCxn id="34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freq. </a:t>
              </a:r>
              <a:r>
                <a:rPr lang="en-US" altLang="de-DE" sz="1700" b="1" i="1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err="1">
                  <a:solidFill>
                    <a:srgbClr val="CC00CC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CC00CC"/>
                  </a:solidFill>
                  <a:latin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278384" y="1859250"/>
            <a:ext cx="421185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Scheme of a streak camera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6193910" y="4561488"/>
            <a:ext cx="2834481" cy="1980908"/>
            <a:chOff x="5574243" y="2996951"/>
            <a:chExt cx="3606269" cy="2520281"/>
          </a:xfrm>
        </p:grpSpPr>
        <p:pic>
          <p:nvPicPr>
            <p:cNvPr id="40" name="Picture 4" descr="c10910-02 product photo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01" b="15988"/>
            <a:stretch/>
          </p:blipFill>
          <p:spPr bwMode="auto">
            <a:xfrm>
              <a:off x="5633313" y="3040916"/>
              <a:ext cx="3547199" cy="2476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5574243" y="3350319"/>
              <a:ext cx="1843678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Input optics</a:t>
              </a:r>
            </a:p>
          </p:txBody>
        </p:sp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6267917" y="2996951"/>
              <a:ext cx="1817221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Streak tube</a:t>
              </a:r>
            </a:p>
          </p:txBody>
        </p:sp>
        <p:sp>
          <p:nvSpPr>
            <p:cNvPr id="43" name="Text Box 22"/>
            <p:cNvSpPr txBox="1">
              <a:spLocks noChangeArrowheads="1"/>
            </p:cNvSpPr>
            <p:nvPr/>
          </p:nvSpPr>
          <p:spPr bwMode="auto">
            <a:xfrm>
              <a:off x="7939440" y="2996952"/>
              <a:ext cx="1183302" cy="822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</a:rPr>
                <a:t>CMOS </a:t>
              </a:r>
            </a:p>
            <a:p>
              <a:pPr>
                <a:spcBef>
                  <a:spcPts val="0"/>
                </a:spcBef>
              </a:pPr>
              <a:r>
                <a:rPr lang="en-US" altLang="de-DE" b="1" dirty="0">
                  <a:latin typeface="Calibri" panose="020F0502020204030204" pitchFamily="34" charset="0"/>
                </a:rPr>
                <a:t>camera</a:t>
              </a: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 flipV="1">
              <a:off x="5926138" y="5157789"/>
              <a:ext cx="3059113" cy="21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900">
                <a:latin typeface="Calibri" panose="020F0502020204030204" pitchFamily="34" charset="0"/>
              </a:endParaRPr>
            </a:p>
          </p:txBody>
        </p:sp>
        <p:sp>
          <p:nvSpPr>
            <p:cNvPr id="45" name="Text Box 24"/>
            <p:cNvSpPr txBox="1">
              <a:spLocks noChangeArrowheads="1"/>
            </p:cNvSpPr>
            <p:nvPr/>
          </p:nvSpPr>
          <p:spPr bwMode="auto">
            <a:xfrm>
              <a:off x="6934200" y="4868864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1900" b="1">
                  <a:latin typeface="Calibri" panose="020F0502020204030204" pitchFamily="34" charset="0"/>
                </a:rPr>
                <a:t>60 cm</a:t>
              </a:r>
            </a:p>
          </p:txBody>
        </p:sp>
        <p:cxnSp>
          <p:nvCxnSpPr>
            <p:cNvPr id="46" name="Gerade Verbindung mit Pfeil 45"/>
            <p:cNvCxnSpPr/>
            <p:nvPr/>
          </p:nvCxnSpPr>
          <p:spPr bwMode="auto">
            <a:xfrm>
              <a:off x="6130270" y="3684920"/>
              <a:ext cx="107652" cy="3600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mit Pfeil 46"/>
            <p:cNvCxnSpPr/>
            <p:nvPr/>
          </p:nvCxnSpPr>
          <p:spPr bwMode="auto">
            <a:xfrm>
              <a:off x="7406912" y="3356992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mit Pfeil 47"/>
            <p:cNvCxnSpPr/>
            <p:nvPr/>
          </p:nvCxnSpPr>
          <p:spPr bwMode="auto">
            <a:xfrm>
              <a:off x="8481338" y="3633598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37992774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observation by Streak Camera 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203200" y="1654328"/>
            <a:ext cx="8833296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mismatched injection leads to coherent synch. oscillations, coupled bunch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6" name="Rectangle 5"/>
              <p:cNvSpPr>
                <a:spLocks noChangeArrowheads="1"/>
              </p:cNvSpPr>
              <p:nvPr/>
            </p:nvSpPr>
            <p:spPr bwMode="auto">
              <a:xfrm>
                <a:off x="203200" y="1351897"/>
                <a:ext cx="856615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en-US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Example: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Bunch shape oscillations at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Elettra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Trieste,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𝑎𝑐𝑐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=500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MHz :</a:t>
                </a:r>
              </a:p>
            </p:txBody>
          </p:sp>
        </mc:Choice>
        <mc:Fallback xmlns="">
          <p:sp>
            <p:nvSpPr>
              <p:cNvPr id="3584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3200" y="1351897"/>
                <a:ext cx="8566150" cy="369332"/>
              </a:xfrm>
              <a:prstGeom prst="rect">
                <a:avLst/>
              </a:prstGeom>
              <a:blipFill>
                <a:blip r:embed="rId3"/>
                <a:stretch>
                  <a:fillRect l="-569" t="-10000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74" y="2221221"/>
            <a:ext cx="3982394" cy="279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296" y="2240963"/>
            <a:ext cx="3982394" cy="282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25413" y="6112281"/>
            <a:ext cx="243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From M.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Ferianis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CAS’07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43B076B4-3784-4BA9-8C92-0C459BB98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" y="707466"/>
            <a:ext cx="8634413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streak camera delivers a fast scan in horizontal direction (here 441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full scale)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a slower scan in vertical direction (here 9 ns).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78A395BB-56FC-493C-AE6A-F79821F85A2D}"/>
              </a:ext>
            </a:extLst>
          </p:cNvPr>
          <p:cNvGrpSpPr/>
          <p:nvPr/>
        </p:nvGrpSpPr>
        <p:grpSpPr>
          <a:xfrm>
            <a:off x="6375618" y="2204864"/>
            <a:ext cx="2873778" cy="2108996"/>
            <a:chOff x="6325849" y="4113875"/>
            <a:chExt cx="2873778" cy="2108996"/>
          </a:xfrm>
        </p:grpSpPr>
        <p:cxnSp>
          <p:nvCxnSpPr>
            <p:cNvPr id="46" name="Gerade Verbindung 7">
              <a:extLst>
                <a:ext uri="{FF2B5EF4-FFF2-40B4-BE49-F238E27FC236}">
                  <a16:creationId xmlns:a16="http://schemas.microsoft.com/office/drawing/2014/main" id="{D49FCBDC-82C8-4D68-AF4D-335FE353E3ED}"/>
                </a:ext>
              </a:extLst>
            </p:cNvPr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8">
              <a:extLst>
                <a:ext uri="{FF2B5EF4-FFF2-40B4-BE49-F238E27FC236}">
                  <a16:creationId xmlns:a16="http://schemas.microsoft.com/office/drawing/2014/main" id="{5B06F977-7A61-44EA-9D67-21281F0B3B29}"/>
                </a:ext>
              </a:extLst>
            </p:cNvPr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00828463-7EBE-48F0-A51C-FC375E71C88F}"/>
                </a:ext>
              </a:extLst>
            </p:cNvPr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4870FD91-A90D-4020-BBA4-5D4A6EB3AE19}"/>
                </a:ext>
              </a:extLst>
            </p:cNvPr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0B51C8B5-3962-49E1-B248-9D13456B39DF}"/>
                </a:ext>
              </a:extLst>
            </p:cNvPr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51" name="Text Box 4">
              <a:extLst>
                <a:ext uri="{FF2B5EF4-FFF2-40B4-BE49-F238E27FC236}">
                  <a16:creationId xmlns:a16="http://schemas.microsoft.com/office/drawing/2014/main" id="{54DC2570-B238-4B72-A701-301E586CA5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1905" y="4113875"/>
              <a:ext cx="1557722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52" name="Abgerundetes Rechteck 13">
              <a:extLst>
                <a:ext uri="{FF2B5EF4-FFF2-40B4-BE49-F238E27FC236}">
                  <a16:creationId xmlns:a16="http://schemas.microsoft.com/office/drawing/2014/main" id="{606A5C37-9CD0-40EA-A187-B3FBFCA0EDC2}"/>
                </a:ext>
              </a:extLst>
            </p:cNvPr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BC887D14-B18F-4F56-AFBA-9EE6C478494D}"/>
                </a:ext>
              </a:extLst>
            </p:cNvPr>
            <p:cNvSpPr txBox="1"/>
            <p:nvPr/>
          </p:nvSpPr>
          <p:spPr>
            <a:xfrm>
              <a:off x="6559771" y="4989846"/>
              <a:ext cx="15112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500" b="1" baseline="30000" dirty="0">
                  <a:solidFill>
                    <a:srgbClr val="C00000"/>
                  </a:solidFill>
                  <a:latin typeface="Calibri" panose="020F0502020204030204" pitchFamily="34" charset="0"/>
                </a:rPr>
                <a:t>-</a:t>
              </a:r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7EB7BBFF-1E99-46F1-B961-308AE609552C}"/>
                </a:ext>
              </a:extLst>
            </p:cNvPr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63" name="Gruppieren 62">
                <a:extLst>
                  <a:ext uri="{FF2B5EF4-FFF2-40B4-BE49-F238E27FC236}">
                    <a16:creationId xmlns:a16="http://schemas.microsoft.com/office/drawing/2014/main" id="{F0913464-EA06-48B5-828C-43216E4755CC}"/>
                  </a:ext>
                </a:extLst>
              </p:cNvPr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68" name="Gruppieren 67">
                  <a:extLst>
                    <a:ext uri="{FF2B5EF4-FFF2-40B4-BE49-F238E27FC236}">
                      <a16:creationId xmlns:a16="http://schemas.microsoft.com/office/drawing/2014/main" id="{6FDCBB59-FDE2-4841-9763-1A5B619BD2A0}"/>
                    </a:ext>
                  </a:extLst>
                </p:cNvPr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72" name="Rechteck 71">
                    <a:extLst>
                      <a:ext uri="{FF2B5EF4-FFF2-40B4-BE49-F238E27FC236}">
                        <a16:creationId xmlns:a16="http://schemas.microsoft.com/office/drawing/2014/main" id="{71876C79-3292-4BD9-A9ED-9A52AFDAF3F3}"/>
                      </a:ext>
                    </a:extLst>
                  </p:cNvPr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3" name="Rechteck 72">
                    <a:extLst>
                      <a:ext uri="{FF2B5EF4-FFF2-40B4-BE49-F238E27FC236}">
                        <a16:creationId xmlns:a16="http://schemas.microsoft.com/office/drawing/2014/main" id="{A0ADF077-86CC-45F5-B65C-E4DAE340751B}"/>
                      </a:ext>
                    </a:extLst>
                  </p:cNvPr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74" name="Gerade Verbindung 35">
                    <a:extLst>
                      <a:ext uri="{FF2B5EF4-FFF2-40B4-BE49-F238E27FC236}">
                        <a16:creationId xmlns:a16="http://schemas.microsoft.com/office/drawing/2014/main" id="{CF97216F-AC07-4292-B0FA-C4DA2FA87DD5}"/>
                      </a:ext>
                    </a:extLst>
                  </p:cNvPr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" name="Gerade Verbindung 36">
                    <a:extLst>
                      <a:ext uri="{FF2B5EF4-FFF2-40B4-BE49-F238E27FC236}">
                        <a16:creationId xmlns:a16="http://schemas.microsoft.com/office/drawing/2014/main" id="{1AB4F9AF-E2C7-4AA8-B923-BC271C1D817D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69" name="Gerade Verbindung 30">
                  <a:extLst>
                    <a:ext uri="{FF2B5EF4-FFF2-40B4-BE49-F238E27FC236}">
                      <a16:creationId xmlns:a16="http://schemas.microsoft.com/office/drawing/2014/main" id="{0B593F7D-6E25-4F6C-94B5-44375AF1C74C}"/>
                    </a:ext>
                  </a:extLst>
                </p:cNvPr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0" name="Bogen 69">
                  <a:extLst>
                    <a:ext uri="{FF2B5EF4-FFF2-40B4-BE49-F238E27FC236}">
                      <a16:creationId xmlns:a16="http://schemas.microsoft.com/office/drawing/2014/main" id="{542378A7-C375-434C-A7F6-62E7A9609A59}"/>
                    </a:ext>
                  </a:extLst>
                </p:cNvPr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Bogen 70">
                  <a:extLst>
                    <a:ext uri="{FF2B5EF4-FFF2-40B4-BE49-F238E27FC236}">
                      <a16:creationId xmlns:a16="http://schemas.microsoft.com/office/drawing/2014/main" id="{AD3D0BA9-2CCA-43ED-AC91-5500C17BC7D2}"/>
                    </a:ext>
                  </a:extLst>
                </p:cNvPr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4" name="Gerade Verbindung 25">
                <a:extLst>
                  <a:ext uri="{FF2B5EF4-FFF2-40B4-BE49-F238E27FC236}">
                    <a16:creationId xmlns:a16="http://schemas.microsoft.com/office/drawing/2014/main" id="{56ACAC9A-85FD-43D3-9038-8A7BAF34A17D}"/>
                  </a:ext>
                </a:extLst>
              </p:cNvPr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Gerade Verbindung 26">
                <a:extLst>
                  <a:ext uri="{FF2B5EF4-FFF2-40B4-BE49-F238E27FC236}">
                    <a16:creationId xmlns:a16="http://schemas.microsoft.com/office/drawing/2014/main" id="{28567891-4B93-40A4-AE98-BA5ABE11CAA6}"/>
                  </a:ext>
                </a:extLst>
              </p:cNvPr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Gerade Verbindung 27">
                <a:extLst>
                  <a:ext uri="{FF2B5EF4-FFF2-40B4-BE49-F238E27FC236}">
                    <a16:creationId xmlns:a16="http://schemas.microsoft.com/office/drawing/2014/main" id="{60692C67-AB45-42A5-99A2-91256CBC9193}"/>
                  </a:ext>
                </a:extLst>
              </p:cNvPr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Gerade Verbindung 28">
                <a:extLst>
                  <a:ext uri="{FF2B5EF4-FFF2-40B4-BE49-F238E27FC236}">
                    <a16:creationId xmlns:a16="http://schemas.microsoft.com/office/drawing/2014/main" id="{48CEEE79-6807-424C-BFA4-3260C58629CC}"/>
                  </a:ext>
                </a:extLst>
              </p:cNvPr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2AE0116F-DD06-4C75-87AF-78B76FA62B5E}"/>
                </a:ext>
              </a:extLst>
            </p:cNvPr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D69EA134-DDEB-469E-B6EA-EEE677D2802E}"/>
                  </a:ext>
                </a:extLst>
              </p:cNvPr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Freihandform 23">
                <a:extLst>
                  <a:ext uri="{FF2B5EF4-FFF2-40B4-BE49-F238E27FC236}">
                    <a16:creationId xmlns:a16="http://schemas.microsoft.com/office/drawing/2014/main" id="{5A0BB028-B62D-40AE-B219-13DDB169606C}"/>
                  </a:ext>
                </a:extLst>
              </p:cNvPr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56" name="Gerade Verbindung 17">
              <a:extLst>
                <a:ext uri="{FF2B5EF4-FFF2-40B4-BE49-F238E27FC236}">
                  <a16:creationId xmlns:a16="http://schemas.microsoft.com/office/drawing/2014/main" id="{C640644C-E18A-4D07-860A-23FF72AFFBE4}"/>
                </a:ext>
              </a:extLst>
            </p:cNvPr>
            <p:cNvCxnSpPr>
              <a:stCxn id="61" idx="0"/>
              <a:endCxn id="72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Text Box 4">
              <a:extLst>
                <a:ext uri="{FF2B5EF4-FFF2-40B4-BE49-F238E27FC236}">
                  <a16:creationId xmlns:a16="http://schemas.microsoft.com/office/drawing/2014/main" id="{78B0540F-1F76-4EE5-970C-1C802F70B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freq. </a:t>
              </a:r>
              <a:r>
                <a:rPr lang="en-US" altLang="de-DE" sz="1700" b="1" i="1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F00EF98A-1D20-4B51-B966-F1E622B2F8BA}"/>
                </a:ext>
              </a:extLst>
            </p:cNvPr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Text Box 4">
              <a:extLst>
                <a:ext uri="{FF2B5EF4-FFF2-40B4-BE49-F238E27FC236}">
                  <a16:creationId xmlns:a16="http://schemas.microsoft.com/office/drawing/2014/main" id="{45BAC2EB-971D-47C2-8923-5FCD6F6922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err="1">
                  <a:solidFill>
                    <a:srgbClr val="CC00CC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CC00CC"/>
                  </a:solidFill>
                  <a:latin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60" name="Gerade Verbindung 21">
              <a:extLst>
                <a:ext uri="{FF2B5EF4-FFF2-40B4-BE49-F238E27FC236}">
                  <a16:creationId xmlns:a16="http://schemas.microsoft.com/office/drawing/2014/main" id="{A0FA9262-7F25-4D98-86A3-350BF0C7B48F}"/>
                </a:ext>
              </a:extLst>
            </p:cNvPr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978533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latin typeface="+mj-lt"/>
                <a:cs typeface="Times New Roman" panose="02020603050405020304" pitchFamily="18" charset="0"/>
              </a:rPr>
              <a:t>Actual Challenges for Bunch Shape Measurements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62F7EF-38AA-46D2-81D0-A6B22EF7EC7C}"/>
              </a:ext>
            </a:extLst>
          </p:cNvPr>
          <p:cNvSpPr txBox="1"/>
          <p:nvPr/>
        </p:nvSpPr>
        <p:spPr>
          <a:xfrm>
            <a:off x="252000" y="883533"/>
            <a:ext cx="8892000" cy="305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Actual challenges for bunch shape measurement: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High resolution and dynamic range</a:t>
            </a:r>
          </a:p>
          <a:p>
            <a:pPr algn="l">
              <a:spcBef>
                <a:spcPts val="8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FEL-LINACs costly methods such as </a:t>
            </a:r>
            <a:r>
              <a:rPr lang="en-US" b="1" dirty="0">
                <a:latin typeface="Calibri" panose="020F0502020204030204" pitchFamily="34" charset="0"/>
              </a:rPr>
              <a:t>T</a:t>
            </a:r>
            <a:r>
              <a:rPr lang="en-US" dirty="0">
                <a:latin typeface="Calibri" panose="020F0502020204030204" pitchFamily="34" charset="0"/>
              </a:rPr>
              <a:t>ransverse </a:t>
            </a:r>
            <a:r>
              <a:rPr lang="en-US" b="1" dirty="0">
                <a:latin typeface="Calibri" panose="020F0502020204030204" pitchFamily="34" charset="0"/>
              </a:rPr>
              <a:t>D</a:t>
            </a:r>
            <a:r>
              <a:rPr lang="en-US" dirty="0">
                <a:latin typeface="Calibri" panose="020F0502020204030204" pitchFamily="34" charset="0"/>
              </a:rPr>
              <a:t>eflecting </a:t>
            </a:r>
            <a:r>
              <a:rPr lang="en-US" b="1" dirty="0">
                <a:latin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</a:rPr>
              <a:t>avity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Reconstruction algorithms</a:t>
            </a:r>
          </a:p>
          <a:p>
            <a:pPr algn="l">
              <a:spcBef>
                <a:spcPts val="800"/>
              </a:spcBef>
            </a:pPr>
            <a:r>
              <a:rPr lang="en-US" dirty="0">
                <a:latin typeface="Calibri" panose="020F0502020204030204" pitchFamily="34" charset="0"/>
              </a:rPr>
              <a:t>     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Solution keywords: </a:t>
            </a:r>
            <a:r>
              <a:rPr lang="en-US" dirty="0">
                <a:latin typeface="Calibri" panose="020F0502020204030204" pitchFamily="34" charset="0"/>
              </a:rPr>
              <a:t>Tomography with optimized ‘traditional’ methods, </a:t>
            </a:r>
          </a:p>
          <a:p>
            <a:pPr algn="l">
              <a:spcBef>
                <a:spcPts val="800"/>
              </a:spcBef>
            </a:pPr>
            <a:r>
              <a:rPr lang="en-US" dirty="0">
                <a:latin typeface="Calibri" panose="020F0502020204030204" pitchFamily="34" charset="0"/>
              </a:rPr>
              <a:t>                                          Machine Learning based image reconstruction  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For FELs: Synchronization of cavities and experiential trigger</a:t>
            </a:r>
          </a:p>
          <a:p>
            <a:pPr algn="l">
              <a:spcBef>
                <a:spcPts val="8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     Solution keywords: </a:t>
            </a:r>
            <a:r>
              <a:rPr lang="en-US" dirty="0">
                <a:latin typeface="Calibri" panose="020F0502020204030204" pitchFamily="34" charset="0"/>
              </a:rPr>
              <a:t>Electro-optical signal transmission, ultra-accurate electronics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CFC780-656D-4AD7-BD55-AEED60417249}"/>
              </a:ext>
            </a:extLst>
          </p:cNvPr>
          <p:cNvSpPr txBox="1"/>
          <p:nvPr/>
        </p:nvSpPr>
        <p:spPr>
          <a:xfrm>
            <a:off x="357573" y="5589240"/>
            <a:ext cx="8603771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Calibri" panose="020F0502020204030204" pitchFamily="34" charset="0"/>
              </a:rPr>
              <a:t>Related talks at IPAC’26 within MC6: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Frank Ludwig (DESY</a:t>
            </a:r>
            <a:r>
              <a:rPr 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  From femtosecond to attosecond RF field control</a:t>
            </a:r>
            <a:endParaRPr lang="de-DE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3154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10" name="Freeform 214"/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21" name="Freeform 214"/>
          <p:cNvSpPr>
            <a:spLocks/>
          </p:cNvSpPr>
          <p:nvPr/>
        </p:nvSpPr>
        <p:spPr bwMode="auto">
          <a:xfrm>
            <a:off x="7088188" y="1659732"/>
            <a:ext cx="1762125" cy="493712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317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11" name="Freeform 215"/>
          <p:cNvSpPr>
            <a:spLocks/>
          </p:cNvSpPr>
          <p:nvPr/>
        </p:nvSpPr>
        <p:spPr bwMode="auto">
          <a:xfrm>
            <a:off x="7843838" y="1915214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525" y="982663"/>
            <a:ext cx="8902700" cy="2473325"/>
            <a:chOff x="136525" y="982663"/>
            <a:chExt cx="8902700" cy="2473325"/>
          </a:xfrm>
        </p:grpSpPr>
        <p:grpSp>
          <p:nvGrpSpPr>
            <p:cNvPr id="4" name="Group 3"/>
            <p:cNvGrpSpPr/>
            <p:nvPr/>
          </p:nvGrpSpPr>
          <p:grpSpPr>
            <a:xfrm>
              <a:off x="136525" y="2982913"/>
              <a:ext cx="8902700" cy="473075"/>
              <a:chOff x="136525" y="2982913"/>
              <a:chExt cx="8902700" cy="473075"/>
            </a:xfrm>
          </p:grpSpPr>
          <p:sp>
            <p:nvSpPr>
              <p:cNvPr id="208899" name="Rectangle 3"/>
              <p:cNvSpPr>
                <a:spLocks noChangeArrowheads="1"/>
              </p:cNvSpPr>
              <p:nvPr/>
            </p:nvSpPr>
            <p:spPr bwMode="auto">
              <a:xfrm>
                <a:off x="136525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34821" name="Rectangle 4"/>
              <p:cNvSpPr>
                <a:spLocks noChangeArrowheads="1"/>
              </p:cNvSpPr>
              <p:nvPr/>
            </p:nvSpPr>
            <p:spPr bwMode="auto">
              <a:xfrm>
                <a:off x="3225800" y="2982913"/>
                <a:ext cx="1309688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6800" tIns="36000" anchor="ctr"/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34822" name="Rectangle 5"/>
              <p:cNvSpPr>
                <a:spLocks noChangeArrowheads="1"/>
              </p:cNvSpPr>
              <p:nvPr/>
            </p:nvSpPr>
            <p:spPr bwMode="auto">
              <a:xfrm>
                <a:off x="4640263" y="2982913"/>
                <a:ext cx="1309687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08902" name="Rectangle 6"/>
              <p:cNvSpPr>
                <a:spLocks noChangeArrowheads="1"/>
              </p:cNvSpPr>
              <p:nvPr/>
            </p:nvSpPr>
            <p:spPr bwMode="auto">
              <a:xfrm>
                <a:off x="5949950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384550" y="982663"/>
              <a:ext cx="2406650" cy="2473325"/>
              <a:chOff x="3384550" y="982663"/>
              <a:chExt cx="2406650" cy="2473325"/>
            </a:xfrm>
          </p:grpSpPr>
          <p:sp>
            <p:nvSpPr>
              <p:cNvPr id="34828" name="AutoShape 14"/>
              <p:cNvSpPr>
                <a:spLocks noChangeArrowheads="1"/>
              </p:cNvSpPr>
              <p:nvPr/>
            </p:nvSpPr>
            <p:spPr bwMode="auto">
              <a:xfrm flipV="1">
                <a:off x="4548188" y="982663"/>
                <a:ext cx="84137" cy="2247900"/>
              </a:xfrm>
              <a:prstGeom prst="can">
                <a:avLst>
                  <a:gd name="adj" fmla="val 99447"/>
                </a:avLst>
              </a:prstGeom>
              <a:gradFill>
                <a:gsLst>
                  <a:gs pos="20000">
                    <a:srgbClr val="00FFFF"/>
                  </a:gs>
                  <a:gs pos="47000">
                    <a:srgbClr val="0070C0"/>
                  </a:gs>
                  <a:gs pos="80000">
                    <a:srgbClr val="00FFFF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08911" name="Oval 15"/>
              <p:cNvSpPr>
                <a:spLocks noChangeArrowheads="1"/>
              </p:cNvSpPr>
              <p:nvPr/>
            </p:nvSpPr>
            <p:spPr bwMode="auto">
              <a:xfrm>
                <a:off x="3384550" y="3154363"/>
                <a:ext cx="2406650" cy="301625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08912" name="AutoShape 16"/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13" name="Oval 17"/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8915" name="Oval 19"/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34" name="Oval 20"/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35" name="Oval 21"/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36" name="Oval 22"/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37" name="Oval 23"/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8920" name="Oval 24"/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39" name="Oval 25"/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40" name="Oval 26"/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41" name="Oval 27"/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13" name="Oval 117"/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14" name="Oval 118"/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15" name="Oval 119"/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16" name="Oval 120"/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17" name="Oval 121"/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18" name="Oval 122"/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19" name="Oval 123"/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0" name="Oval 124"/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21" name="Oval 125"/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2" name="Oval 126"/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23" name="Oval 127"/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24" name="Oval 128"/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5" name="Oval 129"/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6" name="Oval 130"/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27" name="Oval 131"/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8" name="Oval 132"/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29" name="Oval 133"/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30" name="Oval 134"/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31" name="Oval 135"/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32" name="Oval 136"/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33" name="Oval 137"/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34" name="Oval 138"/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65" name="Oval 139"/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66" name="Oval 140"/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67" name="Oval 141"/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68" name="Oval 142"/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69" name="Oval 143"/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70" name="Oval 144"/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71" name="Oval 145"/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72" name="Oval 146"/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73" name="Oval 147"/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44" name="Oval 148"/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45" name="Oval 149"/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76" name="Oval 150"/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77" name="Oval 151"/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48" name="Oval 152"/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49" name="Oval 153"/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50" name="Oval 154"/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51" name="Oval 155"/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82" name="Oval 156"/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53" name="Oval 157"/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54" name="Oval 158"/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55" name="Oval 159"/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56" name="Oval 160"/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87" name="Oval 161"/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58" name="Oval 162"/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59" name="Oval 163"/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60" name="Oval 164"/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61" name="Oval 165"/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92" name="Oval 166"/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93" name="Oval 167"/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94" name="Oval 168"/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895" name="Oval 169"/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66" name="Oval 170"/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97" name="Oval 171"/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98" name="Oval 172"/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69" name="Oval 173"/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0" name="Oval 174"/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71" name="Oval 175"/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2" name="Oval 176"/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3" name="Oval 177"/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4" name="Oval 178"/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75" name="Oval 179"/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76" name="Oval 180"/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7" name="Oval 181"/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78" name="Oval 182"/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79" name="Oval 183"/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80" name="Oval 184"/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81" name="Oval 185"/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82" name="Oval 186"/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83" name="Oval 187"/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84" name="Oval 188"/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085" name="Oval 189"/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86" name="Oval 190"/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87" name="Oval 191"/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918" name="Oval 192"/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09089" name="Oval 193"/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920" name="AutoShape 194"/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21" name="AutoShape 195"/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2" name="AutoShape 196"/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3" name="AutoShape 197"/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4" name="AutoShape 198"/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5" name="AutoShape 199"/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6" name="AutoShape 200"/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097" name="AutoShape 201"/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0" name="AutoShape 202"/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1" name="AutoShape 203"/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grpSp>
        <p:nvGrpSpPr>
          <p:cNvPr id="34942" name="Group 204"/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34980" name="Line 205"/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981" name="Line 206"/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982" name="Line 207"/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983" name="Line 208"/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209105" name="AutoShape 209"/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6" name="Line 210"/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7" name="Line 211"/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8" name="Line 212"/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949" name="Text Box 213"/>
          <p:cNvSpPr txBox="1">
            <a:spLocks noChangeArrowheads="1"/>
          </p:cNvSpPr>
          <p:nvPr/>
        </p:nvSpPr>
        <p:spPr bwMode="auto">
          <a:xfrm>
            <a:off x="6237982" y="1579563"/>
            <a:ext cx="316112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</a:rPr>
              <a:t>V</a:t>
            </a:r>
          </a:p>
        </p:txBody>
      </p:sp>
      <p:sp>
        <p:nvSpPr>
          <p:cNvPr id="209112" name="Oval 216"/>
          <p:cNvSpPr>
            <a:spLocks noChangeArrowheads="1"/>
          </p:cNvSpPr>
          <p:nvPr/>
        </p:nvSpPr>
        <p:spPr bwMode="auto">
          <a:xfrm>
            <a:off x="3644492" y="3207545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3" name="Oval 217"/>
          <p:cNvSpPr>
            <a:spLocks noChangeArrowheads="1"/>
          </p:cNvSpPr>
          <p:nvPr/>
        </p:nvSpPr>
        <p:spPr bwMode="auto">
          <a:xfrm>
            <a:off x="3880644" y="31781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4" name="Oval 218"/>
          <p:cNvSpPr>
            <a:spLocks noChangeArrowheads="1"/>
          </p:cNvSpPr>
          <p:nvPr/>
        </p:nvSpPr>
        <p:spPr bwMode="auto">
          <a:xfrm>
            <a:off x="4084637" y="316944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5" name="Oval 219"/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6" name="Oval 220"/>
          <p:cNvSpPr>
            <a:spLocks noChangeArrowheads="1"/>
          </p:cNvSpPr>
          <p:nvPr/>
        </p:nvSpPr>
        <p:spPr bwMode="auto">
          <a:xfrm>
            <a:off x="4845844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7" name="Oval 221"/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8" name="Oval 222"/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209119" name="AutoShape 223"/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0" name="AutoShape 224"/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1" name="AutoShape 225"/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2" name="AutoShape 226"/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3" name="AutoShape 227"/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4" name="AutoShape 228"/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09125" name="AutoShape 229"/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28" name="Oval 19"/>
          <p:cNvSpPr>
            <a:spLocks noChangeArrowheads="1"/>
          </p:cNvSpPr>
          <p:nvPr/>
        </p:nvSpPr>
        <p:spPr bwMode="auto">
          <a:xfrm>
            <a:off x="280387" y="580089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33" name="Oval 24"/>
          <p:cNvSpPr>
            <a:spLocks noChangeArrowheads="1"/>
          </p:cNvSpPr>
          <p:nvPr/>
        </p:nvSpPr>
        <p:spPr bwMode="auto">
          <a:xfrm>
            <a:off x="184247" y="557229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35" name="Oval 26"/>
          <p:cNvSpPr>
            <a:spLocks noChangeArrowheads="1"/>
          </p:cNvSpPr>
          <p:nvPr/>
        </p:nvSpPr>
        <p:spPr bwMode="auto">
          <a:xfrm>
            <a:off x="2178147" y="5861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36" name="Oval 27"/>
          <p:cNvSpPr>
            <a:spLocks noChangeArrowheads="1"/>
          </p:cNvSpPr>
          <p:nvPr/>
        </p:nvSpPr>
        <p:spPr bwMode="auto">
          <a:xfrm>
            <a:off x="3056034" y="58512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37" name="Oval 117"/>
          <p:cNvSpPr>
            <a:spLocks noChangeArrowheads="1"/>
          </p:cNvSpPr>
          <p:nvPr/>
        </p:nvSpPr>
        <p:spPr bwMode="auto">
          <a:xfrm>
            <a:off x="558800" y="5686907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0" name="Oval 120"/>
          <p:cNvSpPr>
            <a:spLocks noChangeArrowheads="1"/>
          </p:cNvSpPr>
          <p:nvPr/>
        </p:nvSpPr>
        <p:spPr bwMode="auto">
          <a:xfrm>
            <a:off x="1004190" y="5574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2" name="Oval 122"/>
          <p:cNvSpPr>
            <a:spLocks noChangeArrowheads="1"/>
          </p:cNvSpPr>
          <p:nvPr/>
        </p:nvSpPr>
        <p:spPr bwMode="auto">
          <a:xfrm>
            <a:off x="1153319" y="580279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3" name="Oval 123"/>
          <p:cNvSpPr>
            <a:spLocks noChangeArrowheads="1"/>
          </p:cNvSpPr>
          <p:nvPr/>
        </p:nvSpPr>
        <p:spPr bwMode="auto">
          <a:xfrm>
            <a:off x="1403352" y="559500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4" name="Oval 124"/>
          <p:cNvSpPr>
            <a:spLocks noChangeArrowheads="1"/>
          </p:cNvSpPr>
          <p:nvPr/>
        </p:nvSpPr>
        <p:spPr bwMode="auto">
          <a:xfrm>
            <a:off x="1509713" y="57318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5" name="Oval 125"/>
          <p:cNvSpPr>
            <a:spLocks noChangeArrowheads="1"/>
          </p:cNvSpPr>
          <p:nvPr/>
        </p:nvSpPr>
        <p:spPr bwMode="auto">
          <a:xfrm>
            <a:off x="1865312" y="576738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47" name="Oval 127"/>
          <p:cNvSpPr>
            <a:spLocks noChangeArrowheads="1"/>
          </p:cNvSpPr>
          <p:nvPr/>
        </p:nvSpPr>
        <p:spPr bwMode="auto">
          <a:xfrm>
            <a:off x="1960658" y="5594832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9" name="Oval 129"/>
          <p:cNvSpPr>
            <a:spLocks noChangeArrowheads="1"/>
          </p:cNvSpPr>
          <p:nvPr/>
        </p:nvSpPr>
        <p:spPr bwMode="auto">
          <a:xfrm>
            <a:off x="2173384" y="565515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50" name="Oval 130"/>
          <p:cNvSpPr>
            <a:spLocks noChangeArrowheads="1"/>
          </p:cNvSpPr>
          <p:nvPr/>
        </p:nvSpPr>
        <p:spPr bwMode="auto">
          <a:xfrm>
            <a:off x="2346423" y="561515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2" name="Oval 132"/>
          <p:cNvSpPr>
            <a:spLocks noChangeArrowheads="1"/>
          </p:cNvSpPr>
          <p:nvPr/>
        </p:nvSpPr>
        <p:spPr bwMode="auto">
          <a:xfrm>
            <a:off x="749301" y="5786607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53" name="Oval 133"/>
          <p:cNvSpPr>
            <a:spLocks noChangeArrowheads="1"/>
          </p:cNvSpPr>
          <p:nvPr/>
        </p:nvSpPr>
        <p:spPr bwMode="auto">
          <a:xfrm>
            <a:off x="2538509" y="575516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5" name="Oval 135"/>
          <p:cNvSpPr>
            <a:spLocks noChangeArrowheads="1"/>
          </p:cNvSpPr>
          <p:nvPr/>
        </p:nvSpPr>
        <p:spPr bwMode="auto">
          <a:xfrm>
            <a:off x="2735263" y="57831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57" name="Oval 137"/>
          <p:cNvSpPr>
            <a:spLocks noChangeArrowheads="1"/>
          </p:cNvSpPr>
          <p:nvPr/>
        </p:nvSpPr>
        <p:spPr bwMode="auto">
          <a:xfrm>
            <a:off x="3094038" y="565325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60" name="Oval 140"/>
          <p:cNvSpPr>
            <a:spLocks noChangeArrowheads="1"/>
          </p:cNvSpPr>
          <p:nvPr/>
        </p:nvSpPr>
        <p:spPr bwMode="auto">
          <a:xfrm>
            <a:off x="4084638" y="55886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63" name="Oval 143"/>
          <p:cNvSpPr>
            <a:spLocks noChangeArrowheads="1"/>
          </p:cNvSpPr>
          <p:nvPr/>
        </p:nvSpPr>
        <p:spPr bwMode="auto">
          <a:xfrm>
            <a:off x="5384006" y="56140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64" name="Oval 144"/>
          <p:cNvSpPr>
            <a:spLocks noChangeArrowheads="1"/>
          </p:cNvSpPr>
          <p:nvPr/>
        </p:nvSpPr>
        <p:spPr bwMode="auto">
          <a:xfrm>
            <a:off x="3622772" y="563911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5" name="Oval 145"/>
          <p:cNvSpPr>
            <a:spLocks noChangeArrowheads="1"/>
          </p:cNvSpPr>
          <p:nvPr/>
        </p:nvSpPr>
        <p:spPr bwMode="auto">
          <a:xfrm>
            <a:off x="4895851" y="569943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6" name="Oval 146"/>
          <p:cNvSpPr>
            <a:spLocks noChangeArrowheads="1"/>
          </p:cNvSpPr>
          <p:nvPr/>
        </p:nvSpPr>
        <p:spPr bwMode="auto">
          <a:xfrm>
            <a:off x="6173788" y="5836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8" name="Oval 148"/>
          <p:cNvSpPr>
            <a:spLocks noChangeArrowheads="1"/>
          </p:cNvSpPr>
          <p:nvPr/>
        </p:nvSpPr>
        <p:spPr bwMode="auto">
          <a:xfrm>
            <a:off x="3760980" y="567103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69" name="Oval 149"/>
          <p:cNvSpPr>
            <a:spLocks noChangeArrowheads="1"/>
          </p:cNvSpPr>
          <p:nvPr/>
        </p:nvSpPr>
        <p:spPr bwMode="auto">
          <a:xfrm>
            <a:off x="4284759" y="557560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70" name="Oval 150"/>
          <p:cNvSpPr>
            <a:spLocks noChangeArrowheads="1"/>
          </p:cNvSpPr>
          <p:nvPr/>
        </p:nvSpPr>
        <p:spPr bwMode="auto">
          <a:xfrm>
            <a:off x="3953669" y="569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73" name="Oval 153"/>
          <p:cNvSpPr>
            <a:spLocks noChangeArrowheads="1"/>
          </p:cNvSpPr>
          <p:nvPr/>
        </p:nvSpPr>
        <p:spPr bwMode="auto">
          <a:xfrm>
            <a:off x="4591050" y="5717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74" name="Oval 154"/>
          <p:cNvSpPr>
            <a:spLocks noChangeArrowheads="1"/>
          </p:cNvSpPr>
          <p:nvPr/>
        </p:nvSpPr>
        <p:spPr bwMode="auto">
          <a:xfrm>
            <a:off x="4491037" y="56404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75" name="Oval 155"/>
          <p:cNvSpPr>
            <a:spLocks noChangeArrowheads="1"/>
          </p:cNvSpPr>
          <p:nvPr/>
        </p:nvSpPr>
        <p:spPr bwMode="auto">
          <a:xfrm>
            <a:off x="4904582" y="569943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79" name="Oval 159"/>
          <p:cNvSpPr>
            <a:spLocks noChangeArrowheads="1"/>
          </p:cNvSpPr>
          <p:nvPr/>
        </p:nvSpPr>
        <p:spPr bwMode="auto">
          <a:xfrm>
            <a:off x="5167313" y="568373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0" name="Oval 160"/>
          <p:cNvSpPr>
            <a:spLocks noChangeArrowheads="1"/>
          </p:cNvSpPr>
          <p:nvPr/>
        </p:nvSpPr>
        <p:spPr bwMode="auto">
          <a:xfrm>
            <a:off x="5119688" y="559483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81" name="Oval 161"/>
          <p:cNvSpPr>
            <a:spLocks noChangeArrowheads="1"/>
          </p:cNvSpPr>
          <p:nvPr/>
        </p:nvSpPr>
        <p:spPr bwMode="auto">
          <a:xfrm>
            <a:off x="5583334" y="563752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2" name="Oval 162"/>
          <p:cNvSpPr>
            <a:spLocks noChangeArrowheads="1"/>
          </p:cNvSpPr>
          <p:nvPr/>
        </p:nvSpPr>
        <p:spPr bwMode="auto">
          <a:xfrm>
            <a:off x="5431631" y="562085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84" name="Oval 164"/>
          <p:cNvSpPr>
            <a:spLocks noChangeArrowheads="1"/>
          </p:cNvSpPr>
          <p:nvPr/>
        </p:nvSpPr>
        <p:spPr bwMode="auto">
          <a:xfrm>
            <a:off x="5998150" y="5867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5" name="Oval 165"/>
          <p:cNvSpPr>
            <a:spLocks noChangeArrowheads="1"/>
          </p:cNvSpPr>
          <p:nvPr/>
        </p:nvSpPr>
        <p:spPr bwMode="auto">
          <a:xfrm>
            <a:off x="6403976" y="57961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6" name="Oval 166"/>
          <p:cNvSpPr>
            <a:spLocks noChangeArrowheads="1"/>
          </p:cNvSpPr>
          <p:nvPr/>
        </p:nvSpPr>
        <p:spPr bwMode="auto">
          <a:xfrm>
            <a:off x="7072313" y="556914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8" name="Oval 168"/>
          <p:cNvSpPr>
            <a:spLocks noChangeArrowheads="1"/>
          </p:cNvSpPr>
          <p:nvPr/>
        </p:nvSpPr>
        <p:spPr bwMode="auto">
          <a:xfrm>
            <a:off x="7826950" y="5607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89" name="Oval 169"/>
          <p:cNvSpPr>
            <a:spLocks noChangeArrowheads="1"/>
          </p:cNvSpPr>
          <p:nvPr/>
        </p:nvSpPr>
        <p:spPr bwMode="auto">
          <a:xfrm>
            <a:off x="8598473" y="55818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392" name="Oval 172"/>
          <p:cNvSpPr>
            <a:spLocks noChangeArrowheads="1"/>
          </p:cNvSpPr>
          <p:nvPr/>
        </p:nvSpPr>
        <p:spPr bwMode="auto">
          <a:xfrm>
            <a:off x="8341519" y="585472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93" name="Oval 173"/>
          <p:cNvSpPr>
            <a:spLocks noChangeArrowheads="1"/>
          </p:cNvSpPr>
          <p:nvPr/>
        </p:nvSpPr>
        <p:spPr bwMode="auto">
          <a:xfrm>
            <a:off x="6807199" y="5663091"/>
            <a:ext cx="131764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95" name="Oval 175"/>
          <p:cNvSpPr>
            <a:spLocks noChangeArrowheads="1"/>
          </p:cNvSpPr>
          <p:nvPr/>
        </p:nvSpPr>
        <p:spPr bwMode="auto">
          <a:xfrm>
            <a:off x="7154863" y="574246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99" name="Oval 179"/>
          <p:cNvSpPr>
            <a:spLocks noChangeArrowheads="1"/>
          </p:cNvSpPr>
          <p:nvPr/>
        </p:nvSpPr>
        <p:spPr bwMode="auto">
          <a:xfrm>
            <a:off x="7469761" y="57729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00" name="Oval 180"/>
          <p:cNvSpPr>
            <a:spLocks noChangeArrowheads="1"/>
          </p:cNvSpPr>
          <p:nvPr/>
        </p:nvSpPr>
        <p:spPr bwMode="auto">
          <a:xfrm>
            <a:off x="7578641" y="56326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402" name="Oval 182"/>
          <p:cNvSpPr>
            <a:spLocks noChangeArrowheads="1"/>
          </p:cNvSpPr>
          <p:nvPr/>
        </p:nvSpPr>
        <p:spPr bwMode="auto">
          <a:xfrm>
            <a:off x="7908706" y="57545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404" name="Oval 184"/>
          <p:cNvSpPr>
            <a:spLocks noChangeArrowheads="1"/>
          </p:cNvSpPr>
          <p:nvPr/>
        </p:nvSpPr>
        <p:spPr bwMode="auto">
          <a:xfrm>
            <a:off x="8173244" y="586756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08" name="Oval 188"/>
          <p:cNvSpPr>
            <a:spLocks noChangeArrowheads="1"/>
          </p:cNvSpPr>
          <p:nvPr/>
        </p:nvSpPr>
        <p:spPr bwMode="auto">
          <a:xfrm>
            <a:off x="6700044" y="58807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09" name="Oval 189"/>
          <p:cNvSpPr>
            <a:spLocks noChangeArrowheads="1"/>
          </p:cNvSpPr>
          <p:nvPr/>
        </p:nvSpPr>
        <p:spPr bwMode="auto">
          <a:xfrm>
            <a:off x="8705057" y="576372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414" name="Oval 216"/>
          <p:cNvSpPr>
            <a:spLocks noChangeArrowheads="1"/>
          </p:cNvSpPr>
          <p:nvPr/>
        </p:nvSpPr>
        <p:spPr bwMode="auto">
          <a:xfrm>
            <a:off x="3849880" y="56830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15" name="Oval 217"/>
          <p:cNvSpPr>
            <a:spLocks noChangeArrowheads="1"/>
          </p:cNvSpPr>
          <p:nvPr/>
        </p:nvSpPr>
        <p:spPr bwMode="auto">
          <a:xfrm>
            <a:off x="4336353" y="3162299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16" name="Oval 218"/>
          <p:cNvSpPr>
            <a:spLocks noChangeArrowheads="1"/>
          </p:cNvSpPr>
          <p:nvPr/>
        </p:nvSpPr>
        <p:spPr bwMode="auto">
          <a:xfrm>
            <a:off x="4204590" y="5701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17" name="Oval 219"/>
          <p:cNvSpPr>
            <a:spLocks noChangeArrowheads="1"/>
          </p:cNvSpPr>
          <p:nvPr/>
        </p:nvSpPr>
        <p:spPr bwMode="auto">
          <a:xfrm>
            <a:off x="4677762" y="3157537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18" name="Oval 220"/>
          <p:cNvSpPr>
            <a:spLocks noChangeArrowheads="1"/>
          </p:cNvSpPr>
          <p:nvPr/>
        </p:nvSpPr>
        <p:spPr bwMode="auto">
          <a:xfrm>
            <a:off x="4747418" y="570022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19" name="Oval 221"/>
          <p:cNvSpPr>
            <a:spLocks noChangeArrowheads="1"/>
          </p:cNvSpPr>
          <p:nvPr/>
        </p:nvSpPr>
        <p:spPr bwMode="auto">
          <a:xfrm>
            <a:off x="5478558" y="3221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20" name="Oval 222"/>
          <p:cNvSpPr>
            <a:spLocks noChangeArrowheads="1"/>
          </p:cNvSpPr>
          <p:nvPr/>
        </p:nvSpPr>
        <p:spPr bwMode="auto">
          <a:xfrm>
            <a:off x="5269105" y="567897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-</a:t>
            </a:r>
          </a:p>
        </p:txBody>
      </p:sp>
      <p:sp>
        <p:nvSpPr>
          <p:cNvPr id="422" name="Freeform 214"/>
          <p:cNvSpPr>
            <a:spLocks/>
          </p:cNvSpPr>
          <p:nvPr/>
        </p:nvSpPr>
        <p:spPr bwMode="auto">
          <a:xfrm>
            <a:off x="7868444" y="1924000"/>
            <a:ext cx="981869" cy="184768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  <a:gd name="connsiteX0" fmla="*/ 0 w 10000"/>
              <a:gd name="connsiteY0" fmla="*/ 358 h 3988"/>
              <a:gd name="connsiteX1" fmla="*/ 1919 w 10000"/>
              <a:gd name="connsiteY1" fmla="*/ 215 h 3988"/>
              <a:gd name="connsiteX2" fmla="*/ 4177 w 10000"/>
              <a:gd name="connsiteY2" fmla="*/ 311 h 3988"/>
              <a:gd name="connsiteX3" fmla="*/ 4919 w 10000"/>
              <a:gd name="connsiteY3" fmla="*/ 3975 h 3988"/>
              <a:gd name="connsiteX4" fmla="*/ 6432 w 10000"/>
              <a:gd name="connsiteY4" fmla="*/ 1535 h 3988"/>
              <a:gd name="connsiteX5" fmla="*/ 7459 w 10000"/>
              <a:gd name="connsiteY5" fmla="*/ 760 h 3988"/>
              <a:gd name="connsiteX6" fmla="*/ 10000 w 10000"/>
              <a:gd name="connsiteY6" fmla="*/ 387 h 3988"/>
              <a:gd name="connsiteX0" fmla="*/ 0 w 10000"/>
              <a:gd name="connsiteY0" fmla="*/ 766 h 9869"/>
              <a:gd name="connsiteX1" fmla="*/ 4177 w 10000"/>
              <a:gd name="connsiteY1" fmla="*/ 648 h 9869"/>
              <a:gd name="connsiteX2" fmla="*/ 4919 w 10000"/>
              <a:gd name="connsiteY2" fmla="*/ 9835 h 9869"/>
              <a:gd name="connsiteX3" fmla="*/ 6432 w 10000"/>
              <a:gd name="connsiteY3" fmla="*/ 3717 h 9869"/>
              <a:gd name="connsiteX4" fmla="*/ 7459 w 10000"/>
              <a:gd name="connsiteY4" fmla="*/ 1774 h 9869"/>
              <a:gd name="connsiteX5" fmla="*/ 10000 w 10000"/>
              <a:gd name="connsiteY5" fmla="*/ 838 h 9869"/>
              <a:gd name="connsiteX0" fmla="*/ 0 w 5823"/>
              <a:gd name="connsiteY0" fmla="*/ 0 h 9344"/>
              <a:gd name="connsiteX1" fmla="*/ 742 w 5823"/>
              <a:gd name="connsiteY1" fmla="*/ 9309 h 9344"/>
              <a:gd name="connsiteX2" fmla="*/ 2255 w 5823"/>
              <a:gd name="connsiteY2" fmla="*/ 3109 h 9344"/>
              <a:gd name="connsiteX3" fmla="*/ 3282 w 5823"/>
              <a:gd name="connsiteY3" fmla="*/ 1141 h 9344"/>
              <a:gd name="connsiteX4" fmla="*/ 5823 w 5823"/>
              <a:gd name="connsiteY4" fmla="*/ 192 h 9344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1630"/>
              <a:gd name="connsiteX1" fmla="*/ 1274 w 10000"/>
              <a:gd name="connsiteY1" fmla="*/ 9963 h 11630"/>
              <a:gd name="connsiteX2" fmla="*/ 3873 w 10000"/>
              <a:gd name="connsiteY2" fmla="*/ 3327 h 11630"/>
              <a:gd name="connsiteX3" fmla="*/ 5636 w 10000"/>
              <a:gd name="connsiteY3" fmla="*/ 1221 h 11630"/>
              <a:gd name="connsiteX4" fmla="*/ 10000 w 10000"/>
              <a:gd name="connsiteY4" fmla="*/ 205 h 11630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9916"/>
              <a:gd name="connsiteY0" fmla="*/ 2645 h 9758"/>
              <a:gd name="connsiteX1" fmla="*/ 1190 w 9916"/>
              <a:gd name="connsiteY1" fmla="*/ 9758 h 9758"/>
              <a:gd name="connsiteX2" fmla="*/ 3789 w 9916"/>
              <a:gd name="connsiteY2" fmla="*/ 3122 h 9758"/>
              <a:gd name="connsiteX3" fmla="*/ 5552 w 9916"/>
              <a:gd name="connsiteY3" fmla="*/ 1016 h 9758"/>
              <a:gd name="connsiteX4" fmla="*/ 9916 w 9916"/>
              <a:gd name="connsiteY4" fmla="*/ 0 h 9758"/>
              <a:gd name="connsiteX0" fmla="*/ 0 w 10000"/>
              <a:gd name="connsiteY0" fmla="*/ 2711 h 10001"/>
              <a:gd name="connsiteX1" fmla="*/ 1200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000"/>
              <a:gd name="connsiteY0" fmla="*/ 2711 h 10001"/>
              <a:gd name="connsiteX1" fmla="*/ 1036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187"/>
              <a:gd name="connsiteY0" fmla="*/ 2711 h 10001"/>
              <a:gd name="connsiteX1" fmla="*/ 1223 w 10187"/>
              <a:gd name="connsiteY1" fmla="*/ 10000 h 10001"/>
              <a:gd name="connsiteX2" fmla="*/ 3610 w 10187"/>
              <a:gd name="connsiteY2" fmla="*/ 2366 h 10001"/>
              <a:gd name="connsiteX3" fmla="*/ 5786 w 10187"/>
              <a:gd name="connsiteY3" fmla="*/ 1041 h 10001"/>
              <a:gd name="connsiteX4" fmla="*/ 10187 w 10187"/>
              <a:gd name="connsiteY4" fmla="*/ 0 h 10001"/>
              <a:gd name="connsiteX0" fmla="*/ 0 w 10070"/>
              <a:gd name="connsiteY0" fmla="*/ 2433 h 10000"/>
              <a:gd name="connsiteX1" fmla="*/ 1106 w 10070"/>
              <a:gd name="connsiteY1" fmla="*/ 10000 h 10000"/>
              <a:gd name="connsiteX2" fmla="*/ 3493 w 10070"/>
              <a:gd name="connsiteY2" fmla="*/ 2366 h 10000"/>
              <a:gd name="connsiteX3" fmla="*/ 5669 w 10070"/>
              <a:gd name="connsiteY3" fmla="*/ 1041 h 10000"/>
              <a:gd name="connsiteX4" fmla="*/ 10070 w 10070"/>
              <a:gd name="connsiteY4" fmla="*/ 0 h 10000"/>
              <a:gd name="connsiteX0" fmla="*/ 0 w 10070"/>
              <a:gd name="connsiteY0" fmla="*/ 2433 h 10034"/>
              <a:gd name="connsiteX1" fmla="*/ 1106 w 10070"/>
              <a:gd name="connsiteY1" fmla="*/ 10000 h 10034"/>
              <a:gd name="connsiteX2" fmla="*/ 3966 w 10070"/>
              <a:gd name="connsiteY2" fmla="*/ 5052 h 10034"/>
              <a:gd name="connsiteX3" fmla="*/ 5669 w 10070"/>
              <a:gd name="connsiteY3" fmla="*/ 1041 h 10034"/>
              <a:gd name="connsiteX4" fmla="*/ 10070 w 10070"/>
              <a:gd name="connsiteY4" fmla="*/ 0 h 10034"/>
              <a:gd name="connsiteX0" fmla="*/ 0 w 10070"/>
              <a:gd name="connsiteY0" fmla="*/ 2433 h 10923"/>
              <a:gd name="connsiteX1" fmla="*/ 1579 w 10070"/>
              <a:gd name="connsiteY1" fmla="*/ 10895 h 10923"/>
              <a:gd name="connsiteX2" fmla="*/ 3966 w 10070"/>
              <a:gd name="connsiteY2" fmla="*/ 5052 h 10923"/>
              <a:gd name="connsiteX3" fmla="*/ 5669 w 10070"/>
              <a:gd name="connsiteY3" fmla="*/ 1041 h 10923"/>
              <a:gd name="connsiteX4" fmla="*/ 10070 w 10070"/>
              <a:gd name="connsiteY4" fmla="*/ 0 h 10923"/>
              <a:gd name="connsiteX0" fmla="*/ 0 w 10070"/>
              <a:gd name="connsiteY0" fmla="*/ 2433 h 10922"/>
              <a:gd name="connsiteX1" fmla="*/ 1579 w 10070"/>
              <a:gd name="connsiteY1" fmla="*/ 10895 h 10922"/>
              <a:gd name="connsiteX2" fmla="*/ 3966 w 10070"/>
              <a:gd name="connsiteY2" fmla="*/ 5052 h 10922"/>
              <a:gd name="connsiteX3" fmla="*/ 6448 w 10070"/>
              <a:gd name="connsiteY3" fmla="*/ 3056 h 10922"/>
              <a:gd name="connsiteX4" fmla="*/ 10070 w 10070"/>
              <a:gd name="connsiteY4" fmla="*/ 0 h 10922"/>
              <a:gd name="connsiteX0" fmla="*/ 0 w 11350"/>
              <a:gd name="connsiteY0" fmla="*/ 195 h 8684"/>
              <a:gd name="connsiteX1" fmla="*/ 1579 w 11350"/>
              <a:gd name="connsiteY1" fmla="*/ 8657 h 8684"/>
              <a:gd name="connsiteX2" fmla="*/ 3966 w 11350"/>
              <a:gd name="connsiteY2" fmla="*/ 2814 h 8684"/>
              <a:gd name="connsiteX3" fmla="*/ 6448 w 11350"/>
              <a:gd name="connsiteY3" fmla="*/ 818 h 8684"/>
              <a:gd name="connsiteX4" fmla="*/ 11350 w 11350"/>
              <a:gd name="connsiteY4" fmla="*/ 0 h 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" h="8684">
                <a:moveTo>
                  <a:pt x="0" y="195"/>
                </a:moveTo>
                <a:cubicBezTo>
                  <a:pt x="572" y="5282"/>
                  <a:pt x="918" y="8221"/>
                  <a:pt x="1579" y="8657"/>
                </a:cubicBezTo>
                <a:cubicBezTo>
                  <a:pt x="2240" y="9094"/>
                  <a:pt x="3154" y="4121"/>
                  <a:pt x="3966" y="2814"/>
                </a:cubicBezTo>
                <a:cubicBezTo>
                  <a:pt x="4778" y="1507"/>
                  <a:pt x="5419" y="1350"/>
                  <a:pt x="6448" y="818"/>
                </a:cubicBezTo>
                <a:cubicBezTo>
                  <a:pt x="7479" y="285"/>
                  <a:pt x="10508" y="268"/>
                  <a:pt x="11350" y="0"/>
                </a:cubicBezTo>
              </a:path>
            </a:pathLst>
          </a:cu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23" name="AutoShape 228"/>
          <p:cNvSpPr>
            <a:spLocks noChangeArrowheads="1"/>
          </p:cNvSpPr>
          <p:nvPr/>
        </p:nvSpPr>
        <p:spPr bwMode="auto">
          <a:xfrm rot="16200000">
            <a:off x="4496211" y="6203951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24" name="AutoShape 201"/>
          <p:cNvSpPr>
            <a:spLocks noChangeArrowheads="1"/>
          </p:cNvSpPr>
          <p:nvPr/>
        </p:nvSpPr>
        <p:spPr bwMode="auto">
          <a:xfrm rot="27000000">
            <a:off x="4497358" y="620395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0" y="402589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27" name="Straight Connector 426"/>
          <p:cNvCxnSpPr>
            <a:stCxn id="208898" idx="1"/>
            <a:endCxn id="208898" idx="3"/>
          </p:cNvCxnSpPr>
          <p:nvPr/>
        </p:nvCxnSpPr>
        <p:spPr bwMode="auto">
          <a:xfrm>
            <a:off x="136525" y="4510882"/>
            <a:ext cx="8902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-3432032" y="3685805"/>
            <a:ext cx="3394075" cy="698500"/>
            <a:chOff x="1722" y="11792"/>
            <a:chExt cx="3025" cy="772"/>
          </a:xfrm>
        </p:grpSpPr>
        <p:grpSp>
          <p:nvGrpSpPr>
            <p:cNvPr id="34984" name="Group 29"/>
            <p:cNvGrpSpPr>
              <a:grpSpLocks/>
            </p:cNvGrpSpPr>
            <p:nvPr/>
          </p:nvGrpSpPr>
          <p:grpSpPr bwMode="auto">
            <a:xfrm>
              <a:off x="2011" y="11792"/>
              <a:ext cx="2736" cy="772"/>
              <a:chOff x="2011" y="11792"/>
              <a:chExt cx="2736" cy="772"/>
            </a:xfrm>
          </p:grpSpPr>
          <p:sp>
            <p:nvSpPr>
              <p:cNvPr id="208926" name="Freeform 30"/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8927" name="Oval 31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8" name="Oval 32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9" name="Oval 33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0" name="Oval 34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1" name="Oval 35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2" name="Oval 36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3" name="Oval 37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4" name="Oval 38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5" name="Oval 39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6" name="Oval 40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7" name="Oval 41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8" name="Oval 42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9" name="Oval 43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0" name="Oval 44"/>
              <p:cNvSpPr>
                <a:spLocks noChangeAspect="1" noChangeArrowheads="1"/>
              </p:cNvSpPr>
              <p:nvPr/>
            </p:nvSpPr>
            <p:spPr bwMode="auto">
              <a:xfrm>
                <a:off x="2707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1" name="Oval 45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2" name="Oval 46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3" name="Oval 47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4" name="Oval 48"/>
              <p:cNvSpPr>
                <a:spLocks noChangeAspect="1" noChangeArrowheads="1"/>
              </p:cNvSpPr>
              <p:nvPr/>
            </p:nvSpPr>
            <p:spPr bwMode="auto">
              <a:xfrm>
                <a:off x="3242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5" name="Oval 49"/>
              <p:cNvSpPr>
                <a:spLocks noChangeAspect="1" noChangeArrowheads="1"/>
              </p:cNvSpPr>
              <p:nvPr/>
            </p:nvSpPr>
            <p:spPr bwMode="auto">
              <a:xfrm>
                <a:off x="3242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6" name="Oval 50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7" name="Oval 51"/>
              <p:cNvSpPr>
                <a:spLocks noChangeAspect="1" noChangeArrowheads="1"/>
              </p:cNvSpPr>
              <p:nvPr/>
            </p:nvSpPr>
            <p:spPr bwMode="auto">
              <a:xfrm>
                <a:off x="2217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8" name="Oval 52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9" name="Oval 53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0" name="Oval 54"/>
              <p:cNvSpPr>
                <a:spLocks noChangeAspect="1" noChangeArrowheads="1"/>
              </p:cNvSpPr>
              <p:nvPr/>
            </p:nvSpPr>
            <p:spPr bwMode="auto">
              <a:xfrm>
                <a:off x="2983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1" name="Oval 55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2" name="Oval 56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3" name="Oval 57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4" name="Oval 58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5" name="Oval 59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6" name="Oval 60"/>
              <p:cNvSpPr>
                <a:spLocks noChangeAspect="1" noChangeArrowheads="1"/>
              </p:cNvSpPr>
              <p:nvPr/>
            </p:nvSpPr>
            <p:spPr bwMode="auto">
              <a:xfrm>
                <a:off x="2335" y="12125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7" name="Oval 61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8" name="Oval 62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9" name="Oval 63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0" name="Oval 64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1" name="Oval 65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2" name="Oval 66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3" name="Oval 67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4" name="Oval 68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5" name="Oval 69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6" name="Oval 70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7" name="Oval 71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8" name="Oval 72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9" name="Oval 73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0" name="Oval 74"/>
              <p:cNvSpPr>
                <a:spLocks noChangeAspect="1" noChangeArrowheads="1"/>
              </p:cNvSpPr>
              <p:nvPr/>
            </p:nvSpPr>
            <p:spPr bwMode="auto">
              <a:xfrm flipH="1">
                <a:off x="3825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1" name="Oval 75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2" name="Oval 76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3" name="Oval 77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4" name="Oval 78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5" name="Oval 79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6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7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8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9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0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1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2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3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4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5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6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7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8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9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0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1" name="Oval 95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2" name="Oval 96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3" name="Oval 97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4" name="Oval 98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5" name="Oval 99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6" name="Oval 100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7" name="Oval 101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8" name="Oval 102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9" name="Oval 10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0" name="Oval 104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1" name="Oval 10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2" name="Oval 106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3" name="Oval 107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34985" name="Group 108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34986" name="Group 109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34991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2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3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4987" name="Group 113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34988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89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0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89" name="Text Box 228"/>
          <p:cNvSpPr txBox="1">
            <a:spLocks noChangeArrowheads="1"/>
          </p:cNvSpPr>
          <p:nvPr/>
        </p:nvSpPr>
        <p:spPr bwMode="auto">
          <a:xfrm>
            <a:off x="250825" y="6165850"/>
            <a:ext cx="3671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</a:rPr>
              <a:t>Animation by Rhodri Jones (CERN)</a:t>
            </a:r>
          </a:p>
        </p:txBody>
      </p:sp>
      <p:sp>
        <p:nvSpPr>
          <p:cNvPr id="292" name="Text Box 226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Principle of Signal Generation of a BPMs: off-center Beam </a:t>
            </a:r>
          </a:p>
        </p:txBody>
      </p:sp>
      <p:sp>
        <p:nvSpPr>
          <p:cNvPr id="290" name="Text Box 229"/>
          <p:cNvSpPr txBox="1">
            <a:spLocks noChangeArrowheads="1"/>
          </p:cNvSpPr>
          <p:nvPr/>
        </p:nvSpPr>
        <p:spPr bwMode="auto">
          <a:xfrm>
            <a:off x="179388" y="960485"/>
            <a:ext cx="4427537" cy="943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CC"/>
                </a:solidFill>
                <a:latin typeface="Calibri" panose="020F0502020204030204" pitchFamily="34" charset="0"/>
                <a:sym typeface="Symbol" pitchFamily="18" charset="2"/>
              </a:rPr>
              <a:t>The image current at the wall is    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CC"/>
                </a:solidFill>
                <a:latin typeface="Calibri" panose="020F0502020204030204" pitchFamily="34" charset="0"/>
                <a:sym typeface="Symbol" pitchFamily="18" charset="2"/>
              </a:rPr>
              <a:t>monitored on a high frequency basis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CC"/>
                </a:solidFill>
                <a:latin typeface="Calibri" panose="020F0502020204030204" pitchFamily="34" charset="0"/>
                <a:sym typeface="Symbol" pitchFamily="18" charset="2"/>
              </a:rPr>
              <a:t>i.e. ac-part given by the bunched beam.</a:t>
            </a:r>
          </a:p>
        </p:txBody>
      </p:sp>
    </p:spTree>
    <p:extLst>
      <p:ext uri="{BB962C8B-B14F-4D97-AF65-F5344CB8AC3E}">
        <p14:creationId xmlns:p14="http://schemas.microsoft.com/office/powerpoint/2010/main" val="2502207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0.67327 1.11111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6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8.33333E-7 -0.03333 L -8.33333E-7 -2.59259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0.02848 L 2.5E-6 0.0041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3 -0.02963 L -4.72222E-6 -3.7037E-7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-0.03333 L 2.5E-6 -4.44444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2338 L -0.00018 0.0030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2.77778E-7 -0.02569 L -2.77778E-7 -4.81481E-6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0052 0.04097 L 0.00052 -7.40741E-7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-0.01528 L -0.00104 4.81481E-6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0.03218 L -3.33333E-6 3.7037E-7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0.01412 L -2.22222E-6 -2.22222E-6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1111E-6 -0.02569 L 1.11111E-6 -1.11111E-6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.00052 -0.01528 L -2.5E-6 4.44444E-6 " pathEditMode="relative" rAng="0" ptsTypes="AA">
                                      <p:cBhvr>
                                        <p:cTn id="82" dur="2000" spd="-100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052 -0.01528 L -2.77778E-6 -7.40741E-7 " pathEditMode="relative" rAng="0" ptsTypes="AA">
                                      <p:cBhvr>
                                        <p:cTn id="86" dur="2000" spd="-100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0"/>
                                        <p:tgtEl>
                                          <p:spTgt spid="20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4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2"/>
                                            </p:cond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0"/>
                                            </p:cond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1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2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0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182" dur="2000" spd="-100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94444E-6 -0.01898 L -0.00035 0.00417 " pathEditMode="relative" rAng="0" ptsTypes="AA">
                                      <p:cBhvr>
                                        <p:cTn id="188" dur="2000" spd="-100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5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0034 0.01667 L 0.00034 0.00718 " pathEditMode="relative" rAng="0" ptsTypes="AA">
                                      <p:cBhvr>
                                        <p:cTn id="192" dur="2000" spd="-100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0.00035 -0.01829 L -0.00035 -0.00139 " pathEditMode="relative" rAng="0" ptsTypes="AA">
                                      <p:cBhvr>
                                        <p:cTn id="196" dur="2000" spd="-100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-0.01528 L -0.00105 -7.40741E-7 " pathEditMode="relative" rAng="0" ptsTypes="AA">
                                      <p:cBhvr>
                                        <p:cTn id="204" dur="2000" spd="-100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4.44444E-6 0.01088 L -4.44444E-6 -0.00092 " pathEditMode="relative" rAng="0" ptsTypes="AA">
                                      <p:cBhvr>
                                        <p:cTn id="208" dur="2000" spd="-100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61111E-6 0.01134 L 3.61111E-6 4.44444E-6 " pathEditMode="relative" rAng="0" ptsTypes="AA">
                                      <p:cBhvr>
                                        <p:cTn id="212" dur="2000" spd="-100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-1.48148E-6 L -0.00052 0.04097 " pathEditMode="relative" rAng="0" ptsTypes="AA">
                                      <p:cBhvr>
                                        <p:cTn id="216" dur="2000" spd="-10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88889E-6 -2.96296E-6 L -3.88889E-6 -0.03333 " pathEditMode="relative" rAng="0" ptsTypes="AA">
                                      <p:cBhvr>
                                        <p:cTn id="220" dur="2000" spd="-100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72222E-6 -3.7037E-7 L 0.0007 -0.02986 " pathEditMode="relative" rAng="0" ptsTypes="AA">
                                      <p:cBhvr>
                                        <p:cTn id="226" dur="2000" spd="-100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50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1.11111E-6 -1.48148E-6 L -1.11111E-6 0.02847 " pathEditMode="relative" rAng="0" ptsTypes="AA">
                                      <p:cBhvr>
                                        <p:cTn id="230" dur="2000" spd="-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 -2.22222E-6 L -0.00052 0.04097 " pathEditMode="relative" rAng="0" ptsTypes="AA">
                                      <p:cBhvr>
                                        <p:cTn id="236" dur="2000" spd="-100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4.16667E-6 -3.7037E-6 L 4.16667E-6 -0.03333 " pathEditMode="relative" rAng="0" ptsTypes="AA">
                                      <p:cBhvr>
                                        <p:cTn id="240" dur="2000" spd="-100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0.00324 L -0.00017 0.02338 " pathEditMode="relative" rAng="0" ptsTypes="AA">
                                      <p:cBhvr>
                                        <p:cTn id="248" dur="200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95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22222E-6 -4.44444E-6 L -2.22222E-6 -0.02569 " pathEditMode="relative" rAng="0" ptsTypes="AA">
                                      <p:cBhvr>
                                        <p:cTn id="254" dur="2000" spd="-100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4.44444E-6 L -0.00052 0.04097 " pathEditMode="relative" rAng="0" ptsTypes="AA">
                                      <p:cBhvr>
                                        <p:cTn id="258" dur="2000" spd="-100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1.94444E-6 3.33333E-6 L -0.00052 -0.01528 " pathEditMode="relative" rAng="0" ptsTypes="AA">
                                      <p:cBhvr>
                                        <p:cTn id="264" dur="200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3.61111E-6 -4.07407E-6 L -3.61111E-6 0.03542 " pathEditMode="relative" rAng="0" ptsTypes="AA">
                                      <p:cBhvr>
                                        <p:cTn id="268" dur="2000" spd="-100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E-6 4.81481E-6 L 5E-6 0.01851 " pathEditMode="relative" rAng="0" ptsTypes="AA">
                                      <p:cBhvr>
                                        <p:cTn id="274" dur="2000" spd="-100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77778E-7 -1.48148E-6 L 2.77778E-7 -0.02569 " pathEditMode="relative" rAng="0" ptsTypes="AA">
                                      <p:cBhvr>
                                        <p:cTn id="280" dur="2000" spd="-100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8.33333E-7 -7.40741E-7 L -0.00052 -0.01528 " pathEditMode="relative" rAng="0" ptsTypes="AA">
                                      <p:cBhvr>
                                        <p:cTn id="288" dur="2000" spd="-100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052 -0.01528 " pathEditMode="relative" rAng="0" ptsTypes="AA">
                                      <p:cBhvr>
                                        <p:cTn id="294" dur="2000" spd="-100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111E-6 L 1.38525 1.11111E-6 " pathEditMode="relative" rAng="0" ptsTypes="AA">
                                      <p:cBhvr>
                                        <p:cTn id="29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8" dur="6300"/>
                                        <p:tgtEl>
                                          <p:spTgt spid="209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20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1" dur="6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0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1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2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8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9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6"/>
                                            </p:cond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5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6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3"/>
                                            </p:cond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8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0"/>
                                            </p:cond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9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0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7"/>
                                            </p:cond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5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6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7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4"/>
                                            </p:cond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1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2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7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8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0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6"/>
                                            </p:cond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1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79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0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2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84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386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90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9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2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94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6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98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00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02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04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406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408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10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12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14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16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22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-2.96296E-6 L -2.22222E-6 0.01852 " pathEditMode="relative" rAng="0" ptsTypes="AA">
                                      <p:cBhvr>
                                        <p:cTn id="424" dur="2000" spd="-100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426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81481E-6 L -1.94444E-6 -0.01899 " pathEditMode="relative" rAng="0" ptsTypes="AA">
                                      <p:cBhvr>
                                        <p:cTn id="430" dur="2000" spd="-100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432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2.59259E-6 L 0.00034 0.01667 " pathEditMode="relative" rAng="0" ptsTypes="AA">
                                      <p:cBhvr>
                                        <p:cTn id="434" dur="2000" spd="-100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3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436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2.59259E-6 L -0.00035 -0.01829 " pathEditMode="relative" rAng="0" ptsTypes="AA">
                                      <p:cBhvr>
                                        <p:cTn id="438" dur="2000" spd="-100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26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442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44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1.48148E-6 L -0.00052 -0.01528 " pathEditMode="relative" rAng="0" ptsTypes="AA">
                                      <p:cBhvr>
                                        <p:cTn id="446" dur="2000" spd="-100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448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5E-6 -3.7037E-6 L -2.5E-6 0.01088 " pathEditMode="relative" rAng="0" ptsTypes="AA">
                                      <p:cBhvr>
                                        <p:cTn id="450" dur="2000" spd="-100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452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8.33333E-7 -1.11111E-6 L -8.33333E-7 0.01528 " pathEditMode="relative" rAng="0" ptsTypes="AA">
                                      <p:cBhvr>
                                        <p:cTn id="454" dur="2000" spd="-100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56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58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62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64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66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68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70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72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4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76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8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80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82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484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86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88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90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92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494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96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98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500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4352 L -0.00017 0.00092 " pathEditMode="relative" rAng="0" ptsTypes="AA">
                                      <p:cBhvr>
                                        <p:cTn id="516" dur="2000" spd="-100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-0.03333 L 3.05556E-6 -2.59259E-6 " pathEditMode="relative" rAng="0" ptsTypes="AA">
                                      <p:cBhvr>
                                        <p:cTn id="518" dur="2000" spd="-100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05556E-6 0.02847 L -3.05556E-6 0.00417 " pathEditMode="relative" rAng="0" ptsTypes="AA">
                                      <p:cBhvr>
                                        <p:cTn id="520" dur="2000" spd="-100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6 -0.04445 L 2.77778E-6 3.7037E-6 " pathEditMode="relative" rAng="0" ptsTypes="AA">
                                      <p:cBhvr>
                                        <p:cTn id="522" dur="2000" spd="-100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524" dur="2000" spd="-100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8.33333E-7 -0.03334 L -8.33333E-7 3.7037E-6 " pathEditMode="relative" rAng="0" ptsTypes="AA">
                                      <p:cBhvr>
                                        <p:cTn id="526" dur="2000" spd="-100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11111E-6 0.03542 L -1.11111E-6 0.00324 " pathEditMode="relative" rAng="0" ptsTypes="AA">
                                      <p:cBhvr>
                                        <p:cTn id="528" dur="2000" spd="-100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4.16667E-6 0.01852 L -4.16667E-6 0.0044 " pathEditMode="relative" rAng="0" ptsTypes="AA">
                                      <p:cBhvr>
                                        <p:cTn id="530" dur="2000" spd="-100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018 -0.04352 L -0.00018 0.00092 " pathEditMode="relative" rAng="0" ptsTypes="AA">
                                      <p:cBhvr>
                                        <p:cTn id="532" dur="2000" spd="-100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1.11111E-6 0.01412 L 1.11111E-6 4.07407E-6 " pathEditMode="relative" rAng="0" ptsTypes="AA">
                                      <p:cBhvr>
                                        <p:cTn id="534" dur="2000" spd="-100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4.81481E-6 L -0.00017 -0.04352 " pathEditMode="relative" rAng="0" ptsTypes="AA">
                                      <p:cBhvr>
                                        <p:cTn id="536" dur="2000" spd="-100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-3.7037E-7 L -3.33333E-6 -0.03333 " pathEditMode="relative" rAng="0" ptsTypes="AA">
                                      <p:cBhvr>
                                        <p:cTn id="538" dur="2000" spd="-100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2.77778E-6 -2.96296E-6 L -0.00018 -0.04352 " pathEditMode="relative" rAng="0" ptsTypes="AA">
                                      <p:cBhvr>
                                        <p:cTn id="540" dur="2000" spd="-100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38889E-6 -1.48148E-6 L -1.38889E-6 0.02847 " pathEditMode="relative" rAng="0" ptsTypes="AA">
                                      <p:cBhvr>
                                        <p:cTn id="542" dur="2000" spd="-100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05556E-6 7.40741E-7 L 3.05556E-6 0.01852 " pathEditMode="relative" rAng="0" ptsTypes="AA">
                                      <p:cBhvr>
                                        <p:cTn id="544" dur="2000" spd="-100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2.22222E-6 3.7037E-7 L 2.22222E-6 -0.03333 " pathEditMode="relative" rAng="0" ptsTypes="AA">
                                      <p:cBhvr>
                                        <p:cTn id="546" dur="2000" spd="-100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2.5E-6 -7.40741E-7 L 2.5E-6 0.03542 " pathEditMode="relative" rAng="0" ptsTypes="AA">
                                      <p:cBhvr>
                                        <p:cTn id="548" dur="2000" spd="-100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1.48148E-6 L 3.05556E-6 0.01852 " pathEditMode="relative" rAng="0" ptsTypes="AA">
                                      <p:cBhvr>
                                        <p:cTn id="550" dur="2000" spd="-100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4.44444E-6 1.85185E-6 L -0.00018 -0.04352 " pathEditMode="relative" rAng="0" ptsTypes="AA">
                                      <p:cBhvr>
                                        <p:cTn id="552" dur="2000" spd="-100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2.5E-6 2.59259E-6 L -2.5E-6 0.01852 " pathEditMode="relative" rAng="0" ptsTypes="AA">
                                      <p:cBhvr>
                                        <p:cTn id="554" dur="2000" spd="-100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10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110" grpId="0" animBg="1"/>
      <p:bldP spid="421" grpId="0" animBg="1"/>
      <p:bldP spid="209111" grpId="0" animBg="1"/>
      <p:bldP spid="208915" grpId="0" animBg="1"/>
      <p:bldP spid="208915" grpId="1" animBg="1"/>
      <p:bldP spid="208920" grpId="0" animBg="1"/>
      <p:bldP spid="208920" grpId="1" animBg="1"/>
      <p:bldP spid="209013" grpId="0" animBg="1"/>
      <p:bldP spid="209013" grpId="1" animBg="1"/>
      <p:bldP spid="209014" grpId="0" animBg="1"/>
      <p:bldP spid="209014" grpId="1" animBg="1"/>
      <p:bldP spid="209015" grpId="0" animBg="1"/>
      <p:bldP spid="209015" grpId="1" animBg="1"/>
      <p:bldP spid="209016" grpId="0" animBg="1"/>
      <p:bldP spid="209016" grpId="1" animBg="1"/>
      <p:bldP spid="209017" grpId="0" animBg="1"/>
      <p:bldP spid="209017" grpId="1" animBg="1"/>
      <p:bldP spid="209018" grpId="0" animBg="1"/>
      <p:bldP spid="209018" grpId="1" animBg="1"/>
      <p:bldP spid="209019" grpId="0" animBg="1"/>
      <p:bldP spid="209019" grpId="1" animBg="1"/>
      <p:bldP spid="209020" grpId="0" animBg="1"/>
      <p:bldP spid="209020" grpId="1" animBg="1"/>
      <p:bldP spid="209021" grpId="0" animBg="1"/>
      <p:bldP spid="209021" grpId="1" animBg="1"/>
      <p:bldP spid="209022" grpId="0" animBg="1"/>
      <p:bldP spid="209022" grpId="1" animBg="1"/>
      <p:bldP spid="209023" grpId="0" animBg="1"/>
      <p:bldP spid="209023" grpId="1" animBg="1"/>
      <p:bldP spid="209024" grpId="0" animBg="1"/>
      <p:bldP spid="209024" grpId="1" animBg="1"/>
      <p:bldP spid="209025" grpId="0" animBg="1"/>
      <p:bldP spid="209025" grpId="1" animBg="1"/>
      <p:bldP spid="209026" grpId="0" animBg="1"/>
      <p:bldP spid="209026" grpId="1" animBg="1"/>
      <p:bldP spid="209027" grpId="0" animBg="1"/>
      <p:bldP spid="209027" grpId="1" animBg="1"/>
      <p:bldP spid="209028" grpId="0" animBg="1"/>
      <p:bldP spid="209028" grpId="1" animBg="1"/>
      <p:bldP spid="209029" grpId="0" animBg="1"/>
      <p:bldP spid="209029" grpId="1" animBg="1"/>
      <p:bldP spid="209030" grpId="0" animBg="1"/>
      <p:bldP spid="209030" grpId="1" animBg="1"/>
      <p:bldP spid="209031" grpId="0" animBg="1"/>
      <p:bldP spid="209031" grpId="1" animBg="1"/>
      <p:bldP spid="209032" grpId="0" animBg="1"/>
      <p:bldP spid="209032" grpId="1" animBg="1"/>
      <p:bldP spid="209033" grpId="0" animBg="1"/>
      <p:bldP spid="209033" grpId="1" animBg="1"/>
      <p:bldP spid="209034" grpId="0" animBg="1"/>
      <p:bldP spid="209034" grpId="1" animBg="1"/>
      <p:bldP spid="209044" grpId="0" animBg="1"/>
      <p:bldP spid="209045" grpId="0" animBg="1"/>
      <p:bldP spid="209048" grpId="0" animBg="1"/>
      <p:bldP spid="209049" grpId="0" animBg="1"/>
      <p:bldP spid="209050" grpId="0" animBg="1"/>
      <p:bldP spid="209051" grpId="0" animBg="1"/>
      <p:bldP spid="209053" grpId="0" animBg="1"/>
      <p:bldP spid="209054" grpId="0" animBg="1"/>
      <p:bldP spid="209055" grpId="0" animBg="1"/>
      <p:bldP spid="209056" grpId="0" animBg="1"/>
      <p:bldP spid="209058" grpId="0" animBg="1"/>
      <p:bldP spid="209059" grpId="0" animBg="1"/>
      <p:bldP spid="209060" grpId="0" animBg="1"/>
      <p:bldP spid="209061" grpId="0" animBg="1"/>
      <p:bldP spid="209066" grpId="0" animBg="1"/>
      <p:bldP spid="209069" grpId="0" animBg="1"/>
      <p:bldP spid="209070" grpId="0" animBg="1"/>
      <p:bldP spid="209071" grpId="0" animBg="1"/>
      <p:bldP spid="209072" grpId="0" animBg="1"/>
      <p:bldP spid="209073" grpId="0" animBg="1"/>
      <p:bldP spid="209074" grpId="0" animBg="1"/>
      <p:bldP spid="209075" grpId="0" animBg="1"/>
      <p:bldP spid="209076" grpId="0" animBg="1"/>
      <p:bldP spid="209077" grpId="0" animBg="1"/>
      <p:bldP spid="209078" grpId="0" animBg="1"/>
      <p:bldP spid="209079" grpId="0" animBg="1"/>
      <p:bldP spid="209080" grpId="0" animBg="1"/>
      <p:bldP spid="209081" grpId="0" animBg="1"/>
      <p:bldP spid="209082" grpId="0" animBg="1"/>
      <p:bldP spid="209083" grpId="0" animBg="1"/>
      <p:bldP spid="209084" grpId="0" animBg="1"/>
      <p:bldP spid="209085" grpId="0" animBg="1"/>
      <p:bldP spid="209086" grpId="0" animBg="1"/>
      <p:bldP spid="209087" grpId="0" animBg="1"/>
      <p:bldP spid="209089" grpId="0" animBg="1"/>
      <p:bldP spid="209092" grpId="0" animBg="1"/>
      <p:bldP spid="209092" grpId="1" animBg="1"/>
      <p:bldP spid="209093" grpId="0" animBg="1"/>
      <p:bldP spid="209093" grpId="1" animBg="1"/>
      <p:bldP spid="209094" grpId="0" animBg="1"/>
      <p:bldP spid="209094" grpId="1" animBg="1"/>
      <p:bldP spid="209095" grpId="0" animBg="1"/>
      <p:bldP spid="209095" grpId="1" animBg="1"/>
      <p:bldP spid="209096" grpId="0" animBg="1"/>
      <p:bldP spid="209096" grpId="1" animBg="1"/>
      <p:bldP spid="209097" grpId="0" animBg="1"/>
      <p:bldP spid="209097" grpId="1" animBg="1"/>
      <p:bldP spid="209105" grpId="0" animBg="1"/>
      <p:bldP spid="209105" grpId="1" animBg="1"/>
      <p:bldP spid="209112" grpId="0" animBg="1"/>
      <p:bldP spid="209112" grpId="1" animBg="1"/>
      <p:bldP spid="209113" grpId="0" animBg="1"/>
      <p:bldP spid="209113" grpId="1" animBg="1"/>
      <p:bldP spid="209114" grpId="0" animBg="1"/>
      <p:bldP spid="209114" grpId="1" animBg="1"/>
      <p:bldP spid="209115" grpId="0" animBg="1"/>
      <p:bldP spid="209115" grpId="1" animBg="1"/>
      <p:bldP spid="209116" grpId="0" animBg="1"/>
      <p:bldP spid="209116" grpId="1" animBg="1"/>
      <p:bldP spid="209117" grpId="0" animBg="1"/>
      <p:bldP spid="209117" grpId="1" animBg="1"/>
      <p:bldP spid="209118" grpId="0" animBg="1"/>
      <p:bldP spid="209118" grpId="1" animBg="1"/>
      <p:bldP spid="209119" grpId="0" animBg="1"/>
      <p:bldP spid="209119" grpId="1" animBg="1"/>
      <p:bldP spid="209120" grpId="0" animBg="1"/>
      <p:bldP spid="209120" grpId="1" animBg="1"/>
      <p:bldP spid="209121" grpId="0" animBg="1"/>
      <p:bldP spid="209121" grpId="1" animBg="1"/>
      <p:bldP spid="209122" grpId="0" animBg="1"/>
      <p:bldP spid="209122" grpId="1" animBg="1"/>
      <p:bldP spid="209123" grpId="0" animBg="1"/>
      <p:bldP spid="209123" grpId="1" animBg="1"/>
      <p:bldP spid="209124" grpId="0" animBg="1"/>
      <p:bldP spid="209124" grpId="1" animBg="1"/>
      <p:bldP spid="209125" grpId="0" animBg="1"/>
      <p:bldP spid="209125" grpId="1" animBg="1"/>
      <p:bldP spid="328" grpId="0" animBg="1"/>
      <p:bldP spid="328" grpId="1" animBg="1"/>
      <p:bldP spid="333" grpId="0" animBg="1"/>
      <p:bldP spid="333" grpId="1" animBg="1"/>
      <p:bldP spid="337" grpId="0" animBg="1"/>
      <p:bldP spid="337" grpId="1" animBg="1"/>
      <p:bldP spid="340" grpId="0" animBg="1"/>
      <p:bldP spid="340" grpId="1" animBg="1"/>
      <p:bldP spid="342" grpId="0" animBg="1"/>
      <p:bldP spid="342" grpId="1" animBg="1"/>
      <p:bldP spid="344" grpId="0" animBg="1"/>
      <p:bldP spid="344" grpId="1" animBg="1"/>
      <p:bldP spid="345" grpId="0" animBg="1"/>
      <p:bldP spid="345" grpId="1" animBg="1"/>
      <p:bldP spid="347" grpId="0" animBg="1"/>
      <p:bldP spid="347" grpId="1" animBg="1"/>
      <p:bldP spid="349" grpId="0" animBg="1"/>
      <p:bldP spid="349" grpId="1" animBg="1"/>
      <p:bldP spid="350" grpId="0" animBg="1"/>
      <p:bldP spid="350" grpId="1" animBg="1"/>
      <p:bldP spid="352" grpId="0" animBg="1"/>
      <p:bldP spid="352" grpId="1" animBg="1"/>
      <p:bldP spid="353" grpId="0" animBg="1"/>
      <p:bldP spid="353" grpId="1" animBg="1"/>
      <p:bldP spid="355" grpId="0" animBg="1"/>
      <p:bldP spid="355" grpId="1" animBg="1"/>
      <p:bldP spid="357" grpId="0" animBg="1"/>
      <p:bldP spid="357" grpId="1" animBg="1"/>
      <p:bldP spid="368" grpId="0" animBg="1"/>
      <p:bldP spid="369" grpId="0" animBg="1"/>
      <p:bldP spid="373" grpId="0" animBg="1"/>
      <p:bldP spid="374" grpId="0" animBg="1"/>
      <p:bldP spid="375" grpId="0" animBg="1"/>
      <p:bldP spid="379" grpId="0" animBg="1"/>
      <p:bldP spid="380" grpId="0" animBg="1"/>
      <p:bldP spid="382" grpId="0" animBg="1"/>
      <p:bldP spid="384" grpId="0" animBg="1"/>
      <p:bldP spid="385" grpId="0" animBg="1"/>
      <p:bldP spid="393" grpId="0" animBg="1"/>
      <p:bldP spid="395" grpId="0" animBg="1"/>
      <p:bldP spid="399" grpId="0" animBg="1"/>
      <p:bldP spid="400" grpId="0" animBg="1"/>
      <p:bldP spid="402" grpId="0" animBg="1"/>
      <p:bldP spid="404" grpId="0" animBg="1"/>
      <p:bldP spid="408" grpId="0" animBg="1"/>
      <p:bldP spid="409" grpId="0" animBg="1"/>
      <p:bldP spid="414" grpId="0" animBg="1"/>
      <p:bldP spid="414" grpId="1" animBg="1"/>
      <p:bldP spid="415" grpId="0" animBg="1"/>
      <p:bldP spid="415" grpId="1" animBg="1"/>
      <p:bldP spid="416" grpId="0" animBg="1"/>
      <p:bldP spid="416" grpId="1" animBg="1"/>
      <p:bldP spid="417" grpId="0" animBg="1"/>
      <p:bldP spid="417" grpId="1" animBg="1"/>
      <p:bldP spid="418" grpId="0" animBg="1"/>
      <p:bldP spid="418" grpId="1" animBg="1"/>
      <p:bldP spid="419" grpId="0" animBg="1"/>
      <p:bldP spid="419" grpId="1" animBg="1"/>
      <p:bldP spid="420" grpId="0" animBg="1"/>
      <p:bldP spid="420" grpId="1" animBg="1"/>
      <p:bldP spid="422" grpId="0" animBg="1"/>
      <p:bldP spid="422" grpId="1" animBg="1"/>
      <p:bldP spid="423" grpId="0" animBg="1"/>
      <p:bldP spid="423" grpId="1" animBg="1"/>
      <p:bldP spid="424" grpId="0" animBg="1"/>
      <p:bldP spid="424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100" b="1" dirty="0">
                <a:latin typeface="+mj-lt"/>
                <a:cs typeface="Times New Roman" panose="02020603050405020304" pitchFamily="18" charset="0"/>
              </a:rPr>
              <a:t>Conclusion for Instrumentation and Control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62F7EF-38AA-46D2-81D0-A6B22EF7EC7C}"/>
              </a:ext>
            </a:extLst>
          </p:cNvPr>
          <p:cNvSpPr txBox="1"/>
          <p:nvPr/>
        </p:nvSpPr>
        <p:spPr>
          <a:xfrm>
            <a:off x="252000" y="883533"/>
            <a:ext cx="8892000" cy="3852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Beam instrumentation is required to control the ‘real-world’ beam correctly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Beam Position Monitors:</a:t>
            </a:r>
          </a:p>
          <a:p>
            <a:pPr algn="l">
              <a:spcBef>
                <a:spcPts val="8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r>
              <a:rPr lang="en-US" b="1" dirty="0">
                <a:latin typeface="Calibri" panose="020F0502020204030204" pitchFamily="34" charset="0"/>
              </a:rPr>
              <a:t>Non-invasive, versatile application, sensor for feedback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Profile detectors:</a:t>
            </a:r>
          </a:p>
          <a:p>
            <a:pPr algn="l">
              <a:spcBef>
                <a:spcPts val="8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     </a:t>
            </a:r>
            <a:r>
              <a:rPr lang="en-US" b="1" dirty="0">
                <a:latin typeface="Calibri" panose="020F0502020204030204" pitchFamily="34" charset="0"/>
              </a:rPr>
              <a:t>Various detector types, non-invasive preferred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Emittance determination:</a:t>
            </a:r>
          </a:p>
          <a:p>
            <a:pPr algn="l">
              <a:spcBef>
                <a:spcPts val="8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     </a:t>
            </a:r>
            <a:r>
              <a:rPr lang="en-US" b="1" dirty="0">
                <a:latin typeface="Calibri" panose="020F0502020204030204" pitchFamily="34" charset="0"/>
              </a:rPr>
              <a:t>Reconstruction by beam optics and tomography,  non-linear solutions e.g.by ML </a:t>
            </a:r>
          </a:p>
          <a:p>
            <a:pPr marL="285750" indent="-285750" algn="l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Bunch length determination:</a:t>
            </a:r>
          </a:p>
          <a:p>
            <a:pPr algn="l">
              <a:spcBef>
                <a:spcPts val="8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     </a:t>
            </a:r>
            <a:r>
              <a:rPr lang="en-US" b="1" dirty="0">
                <a:latin typeface="Calibri" panose="020F0502020204030204" pitchFamily="34" charset="0"/>
              </a:rPr>
              <a:t>Various methods, partly complex or costly instruments, tomography</a:t>
            </a:r>
          </a:p>
          <a:p>
            <a:pPr algn="l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135D100-5DBB-4CFE-AF43-3F439A679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24544" y="4890740"/>
            <a:ext cx="8907106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3000" b="1" dirty="0">
                <a:solidFill>
                  <a:srgbClr val="008000"/>
                </a:solidFill>
                <a:latin typeface="Calibri" panose="020F0502020204030204" pitchFamily="34" charset="0"/>
              </a:rPr>
              <a:t>Thank you for your attention</a:t>
            </a:r>
          </a:p>
          <a:p>
            <a:pPr algn="ctr"/>
            <a:r>
              <a:rPr lang="en-US" altLang="de-DE" sz="3000" b="1" dirty="0">
                <a:solidFill>
                  <a:srgbClr val="008000"/>
                </a:solidFill>
                <a:latin typeface="Calibri" panose="020F0502020204030204" pitchFamily="34" charset="0"/>
              </a:rPr>
              <a:t>Do you have 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196289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38" y="1052736"/>
            <a:ext cx="3974391" cy="303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Model for Signal Treatment of capacitive BPMs 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5421546" y="1196752"/>
            <a:ext cx="2811221" cy="31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Equivalent circuit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51009" y="742706"/>
            <a:ext cx="8509000" cy="32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The wall current is monitored by a plate or ring inserted in the beam pipe:</a:t>
            </a:r>
          </a:p>
        </p:txBody>
      </p:sp>
      <p:grpSp>
        <p:nvGrpSpPr>
          <p:cNvPr id="113" name="Gruppieren 112"/>
          <p:cNvGrpSpPr/>
          <p:nvPr/>
        </p:nvGrpSpPr>
        <p:grpSpPr>
          <a:xfrm>
            <a:off x="4944518" y="1484784"/>
            <a:ext cx="3880153" cy="2298056"/>
            <a:chOff x="4571996" y="1303791"/>
            <a:chExt cx="4055810" cy="2402093"/>
          </a:xfrm>
        </p:grpSpPr>
        <p:cxnSp>
          <p:nvCxnSpPr>
            <p:cNvPr id="114" name="Gerade Verbindung 113"/>
            <p:cNvCxnSpPr/>
            <p:nvPr/>
          </p:nvCxnSpPr>
          <p:spPr bwMode="auto">
            <a:xfrm>
              <a:off x="6021703" y="1566068"/>
              <a:ext cx="1785236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Gerade Verbindung 114"/>
            <p:cNvCxnSpPr/>
            <p:nvPr/>
          </p:nvCxnSpPr>
          <p:spPr bwMode="auto">
            <a:xfrm>
              <a:off x="7521551" y="1566068"/>
              <a:ext cx="0" cy="49650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6" name="Rechteck 115"/>
            <p:cNvSpPr/>
            <p:nvPr/>
          </p:nvSpPr>
          <p:spPr bwMode="auto">
            <a:xfrm>
              <a:off x="7456715" y="2062572"/>
              <a:ext cx="153063" cy="496504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17" name="Gerade Verbindung 116"/>
            <p:cNvCxnSpPr/>
            <p:nvPr/>
          </p:nvCxnSpPr>
          <p:spPr bwMode="auto">
            <a:xfrm>
              <a:off x="7539457" y="2559076"/>
              <a:ext cx="0" cy="49650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Gerade Verbindung 117"/>
            <p:cNvCxnSpPr/>
            <p:nvPr/>
          </p:nvCxnSpPr>
          <p:spPr bwMode="auto">
            <a:xfrm>
              <a:off x="5580571" y="3055580"/>
              <a:ext cx="2224329" cy="1026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9" name="Gerade Verbindung 118"/>
            <p:cNvCxnSpPr/>
            <p:nvPr/>
          </p:nvCxnSpPr>
          <p:spPr bwMode="auto">
            <a:xfrm>
              <a:off x="6903966" y="1580521"/>
              <a:ext cx="4548" cy="68065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Gerade Verbindung 119"/>
            <p:cNvCxnSpPr/>
            <p:nvPr/>
          </p:nvCxnSpPr>
          <p:spPr bwMode="auto">
            <a:xfrm>
              <a:off x="6714324" y="2261174"/>
              <a:ext cx="408813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Gerade Verbindung 120"/>
            <p:cNvCxnSpPr/>
            <p:nvPr/>
          </p:nvCxnSpPr>
          <p:spPr bwMode="auto">
            <a:xfrm>
              <a:off x="6715720" y="2410125"/>
              <a:ext cx="408813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Gerade Verbindung 121"/>
            <p:cNvCxnSpPr/>
            <p:nvPr/>
          </p:nvCxnSpPr>
          <p:spPr bwMode="auto">
            <a:xfrm>
              <a:off x="6911417" y="2410125"/>
              <a:ext cx="2903" cy="6693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Gerade Verbindung 122"/>
            <p:cNvCxnSpPr/>
            <p:nvPr/>
          </p:nvCxnSpPr>
          <p:spPr bwMode="auto">
            <a:xfrm>
              <a:off x="6021703" y="1367467"/>
              <a:ext cx="0" cy="44685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Gerade Verbindung 123"/>
            <p:cNvCxnSpPr/>
            <p:nvPr/>
          </p:nvCxnSpPr>
          <p:spPr bwMode="auto">
            <a:xfrm>
              <a:off x="5889363" y="1367467"/>
              <a:ext cx="0" cy="44685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Gerade Verbindung 124"/>
            <p:cNvCxnSpPr/>
            <p:nvPr/>
          </p:nvCxnSpPr>
          <p:spPr bwMode="auto">
            <a:xfrm>
              <a:off x="7339353" y="3204531"/>
              <a:ext cx="408813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Gerade Verbindung 125"/>
            <p:cNvCxnSpPr/>
            <p:nvPr/>
          </p:nvCxnSpPr>
          <p:spPr bwMode="auto">
            <a:xfrm>
              <a:off x="7416442" y="3295075"/>
              <a:ext cx="265709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Gerade Verbindung 126"/>
            <p:cNvCxnSpPr/>
            <p:nvPr/>
          </p:nvCxnSpPr>
          <p:spPr bwMode="auto">
            <a:xfrm>
              <a:off x="7477438" y="3385619"/>
              <a:ext cx="154911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Gerade Verbindung 127"/>
            <p:cNvCxnSpPr/>
            <p:nvPr/>
          </p:nvCxnSpPr>
          <p:spPr bwMode="auto">
            <a:xfrm>
              <a:off x="5580571" y="1566068"/>
              <a:ext cx="307755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9" name="Gerade Verbindung 128"/>
            <p:cNvCxnSpPr>
              <a:endCxn id="130" idx="0"/>
            </p:cNvCxnSpPr>
            <p:nvPr/>
          </p:nvCxnSpPr>
          <p:spPr bwMode="auto">
            <a:xfrm>
              <a:off x="5580571" y="1566068"/>
              <a:ext cx="1436" cy="54615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0" name="Ellipse 129"/>
            <p:cNvSpPr/>
            <p:nvPr/>
          </p:nvSpPr>
          <p:spPr bwMode="auto">
            <a:xfrm>
              <a:off x="5383497" y="2112223"/>
              <a:ext cx="397019" cy="397203"/>
            </a:xfrm>
            <a:prstGeom prst="ellips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31" name="Gerade Verbindung 130"/>
            <p:cNvCxnSpPr/>
            <p:nvPr/>
          </p:nvCxnSpPr>
          <p:spPr bwMode="auto">
            <a:xfrm>
              <a:off x="5582007" y="2519686"/>
              <a:ext cx="1436" cy="54615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" name="Gerade Verbindung 131"/>
            <p:cNvCxnSpPr/>
            <p:nvPr/>
          </p:nvCxnSpPr>
          <p:spPr bwMode="auto">
            <a:xfrm flipH="1">
              <a:off x="7539457" y="3065841"/>
              <a:ext cx="791" cy="13869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Gerade Verbindung mit Pfeil 132"/>
            <p:cNvCxnSpPr/>
            <p:nvPr/>
          </p:nvCxnSpPr>
          <p:spPr bwMode="auto">
            <a:xfrm>
              <a:off x="5858830" y="2082727"/>
              <a:ext cx="0" cy="44685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4" name="Gerade Verbindung mit Pfeil 133"/>
            <p:cNvCxnSpPr/>
            <p:nvPr/>
          </p:nvCxnSpPr>
          <p:spPr bwMode="auto">
            <a:xfrm>
              <a:off x="7925401" y="1566068"/>
              <a:ext cx="4213" cy="148951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Textfeld 134"/>
            <p:cNvSpPr txBox="1"/>
            <p:nvPr/>
          </p:nvSpPr>
          <p:spPr>
            <a:xfrm>
              <a:off x="5836003" y="2097944"/>
              <a:ext cx="845731" cy="3517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US" sz="2000" b="1" i="1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U</a:t>
              </a:r>
              <a:r>
                <a:rPr lang="en-US" sz="20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beam</a:t>
              </a:r>
              <a:endParaRPr lang="en-US" sz="2000" b="1" i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6" name="Textfeld 135"/>
            <p:cNvSpPr txBox="1"/>
            <p:nvPr/>
          </p:nvSpPr>
          <p:spPr>
            <a:xfrm>
              <a:off x="7645072" y="3108792"/>
              <a:ext cx="810618" cy="33954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/>
              <a:r>
                <a:rPr lang="en-US" sz="1500" dirty="0">
                  <a:solidFill>
                    <a:srgbClr val="0000FF"/>
                  </a:solidFill>
                  <a:latin typeface="Calibri" panose="020F0502020204030204" pitchFamily="34" charset="0"/>
                </a:rPr>
                <a:t>ground</a:t>
              </a:r>
            </a:p>
          </p:txBody>
        </p:sp>
        <p:sp>
          <p:nvSpPr>
            <p:cNvPr id="137" name="Textfeld 136"/>
            <p:cNvSpPr txBox="1"/>
            <p:nvPr/>
          </p:nvSpPr>
          <p:spPr>
            <a:xfrm>
              <a:off x="6052823" y="1623745"/>
              <a:ext cx="594397" cy="339545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/>
            <a:p>
              <a:pPr algn="l"/>
              <a:r>
                <a:rPr lang="en-US" sz="2600" b="1" i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C</a:t>
              </a:r>
              <a:r>
                <a:rPr lang="en-US" sz="2600" b="1" i="1" baseline="-25000" dirty="0">
                  <a:solidFill>
                    <a:srgbClr val="0000FF"/>
                  </a:solidFill>
                  <a:latin typeface="Calibri" panose="020F0502020204030204" pitchFamily="34" charset="0"/>
                </a:rPr>
                <a:t>C</a:t>
              </a:r>
              <a:endParaRPr lang="en-US" sz="2600" b="1" i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8" name="Textfeld 137"/>
            <p:cNvSpPr txBox="1"/>
            <p:nvPr/>
          </p:nvSpPr>
          <p:spPr>
            <a:xfrm>
              <a:off x="6927154" y="1920847"/>
              <a:ext cx="594397" cy="339545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/>
            <a:p>
              <a:pPr algn="l"/>
              <a:r>
                <a:rPr lang="en-US" sz="2600" b="1" i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C</a:t>
              </a:r>
            </a:p>
          </p:txBody>
        </p:sp>
        <p:sp>
          <p:nvSpPr>
            <p:cNvPr id="139" name="Textfeld 138"/>
            <p:cNvSpPr txBox="1"/>
            <p:nvPr/>
          </p:nvSpPr>
          <p:spPr>
            <a:xfrm>
              <a:off x="7604261" y="1925296"/>
              <a:ext cx="420056" cy="339545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/>
            <a:p>
              <a:pPr algn="l"/>
              <a:r>
                <a:rPr lang="en-US" sz="2600" b="1" i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R</a:t>
              </a:r>
            </a:p>
          </p:txBody>
        </p:sp>
        <p:cxnSp>
          <p:nvCxnSpPr>
            <p:cNvPr id="140" name="Gerade Verbindung mit Pfeil 139"/>
            <p:cNvCxnSpPr/>
            <p:nvPr/>
          </p:nvCxnSpPr>
          <p:spPr bwMode="auto">
            <a:xfrm>
              <a:off x="5227665" y="1645674"/>
              <a:ext cx="0" cy="126095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1" name="Textfeld 140"/>
            <p:cNvSpPr txBox="1"/>
            <p:nvPr/>
          </p:nvSpPr>
          <p:spPr>
            <a:xfrm>
              <a:off x="4571996" y="2058904"/>
              <a:ext cx="764821" cy="27748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US" sz="2000" b="1" i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I</a:t>
              </a:r>
              <a:r>
                <a:rPr lang="en-US" sz="20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sz="2000" b="1" i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2" name="Freihandform 141"/>
            <p:cNvSpPr/>
            <p:nvPr/>
          </p:nvSpPr>
          <p:spPr bwMode="auto">
            <a:xfrm>
              <a:off x="5483885" y="2205413"/>
              <a:ext cx="229025" cy="204712"/>
            </a:xfrm>
            <a:custGeom>
              <a:avLst/>
              <a:gdLst>
                <a:gd name="connsiteX0" fmla="*/ 0 w 2870791"/>
                <a:gd name="connsiteY0" fmla="*/ 712423 h 1446470"/>
                <a:gd name="connsiteX1" fmla="*/ 95693 w 2870791"/>
                <a:gd name="connsiteY1" fmla="*/ 616730 h 1446470"/>
                <a:gd name="connsiteX2" fmla="*/ 733647 w 2870791"/>
                <a:gd name="connsiteY2" fmla="*/ 41 h 1446470"/>
                <a:gd name="connsiteX3" fmla="*/ 1424763 w 2870791"/>
                <a:gd name="connsiteY3" fmla="*/ 648627 h 1446470"/>
                <a:gd name="connsiteX4" fmla="*/ 2137144 w 2870791"/>
                <a:gd name="connsiteY4" fmla="*/ 1446069 h 1446470"/>
                <a:gd name="connsiteX5" fmla="*/ 2870791 w 2870791"/>
                <a:gd name="connsiteY5" fmla="*/ 733688 h 1446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0791" h="1446470">
                  <a:moveTo>
                    <a:pt x="0" y="712423"/>
                  </a:moveTo>
                  <a:lnTo>
                    <a:pt x="95693" y="616730"/>
                  </a:lnTo>
                  <a:cubicBezTo>
                    <a:pt x="217968" y="498000"/>
                    <a:pt x="512135" y="-5275"/>
                    <a:pt x="733647" y="41"/>
                  </a:cubicBezTo>
                  <a:cubicBezTo>
                    <a:pt x="955159" y="5357"/>
                    <a:pt x="1190847" y="407622"/>
                    <a:pt x="1424763" y="648627"/>
                  </a:cubicBezTo>
                  <a:cubicBezTo>
                    <a:pt x="1658679" y="889632"/>
                    <a:pt x="1896139" y="1431892"/>
                    <a:pt x="2137144" y="1446069"/>
                  </a:cubicBezTo>
                  <a:cubicBezTo>
                    <a:pt x="2378149" y="1460246"/>
                    <a:pt x="2624470" y="1096967"/>
                    <a:pt x="2870791" y="733688"/>
                  </a:cubicBezTo>
                </a:path>
              </a:pathLst>
            </a:cu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 fontScale="40000" lnSpcReduction="20000"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3" name="Rechteck 142"/>
            <p:cNvSpPr/>
            <p:nvPr/>
          </p:nvSpPr>
          <p:spPr bwMode="auto">
            <a:xfrm>
              <a:off x="4571996" y="1303791"/>
              <a:ext cx="1972820" cy="2399654"/>
            </a:xfrm>
            <a:prstGeom prst="rect">
              <a:avLst/>
            </a:prstGeom>
            <a:noFill/>
            <a:ln w="19050" cap="flat" cmpd="sng" algn="ctr">
              <a:solidFill>
                <a:srgbClr val="CC00CC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4" name="Textfeld 143"/>
            <p:cNvSpPr txBox="1"/>
            <p:nvPr/>
          </p:nvSpPr>
          <p:spPr>
            <a:xfrm>
              <a:off x="4571996" y="3141105"/>
              <a:ext cx="1972820" cy="5623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US" sz="1600" dirty="0">
                  <a:solidFill>
                    <a:srgbClr val="CC00CC"/>
                  </a:solidFill>
                  <a:latin typeface="Calibri" panose="020F0502020204030204" pitchFamily="34" charset="0"/>
                </a:rPr>
                <a:t>capacitive coupling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>
                  <a:solidFill>
                    <a:srgbClr val="CC00CC"/>
                  </a:solidFill>
                  <a:latin typeface="Calibri" panose="020F0502020204030204" pitchFamily="34" charset="0"/>
                  <a:sym typeface="Symbol"/>
                </a:rPr>
                <a:t></a:t>
              </a:r>
              <a:r>
                <a:rPr lang="en-US" sz="1600" dirty="0">
                  <a:solidFill>
                    <a:srgbClr val="CC00CC"/>
                  </a:solidFill>
                  <a:latin typeface="Calibri" panose="020F0502020204030204" pitchFamily="34" charset="0"/>
                </a:rPr>
                <a:t> image current</a:t>
              </a:r>
            </a:p>
          </p:txBody>
        </p:sp>
        <p:sp>
          <p:nvSpPr>
            <p:cNvPr id="145" name="Textfeld 144"/>
            <p:cNvSpPr txBox="1"/>
            <p:nvPr/>
          </p:nvSpPr>
          <p:spPr>
            <a:xfrm>
              <a:off x="6603943" y="3385619"/>
              <a:ext cx="2023863" cy="3200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500" dirty="0">
                  <a:solidFill>
                    <a:srgbClr val="008000"/>
                  </a:solidFill>
                  <a:latin typeface="Calibri" panose="020F0502020204030204" pitchFamily="34" charset="0"/>
                </a:rPr>
                <a:t>electronics elements</a:t>
              </a:r>
            </a:p>
          </p:txBody>
        </p:sp>
        <p:sp>
          <p:nvSpPr>
            <p:cNvPr id="146" name="Rechteck 145"/>
            <p:cNvSpPr/>
            <p:nvPr/>
          </p:nvSpPr>
          <p:spPr bwMode="auto">
            <a:xfrm>
              <a:off x="6647220" y="1306230"/>
              <a:ext cx="1888934" cy="2399654"/>
            </a:xfrm>
            <a:prstGeom prst="rect">
              <a:avLst/>
            </a:prstGeom>
            <a:noFill/>
            <a:ln w="19050" cap="flat" cmpd="sng" algn="ctr">
              <a:solidFill>
                <a:srgbClr val="008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7" name="Textfeld 146"/>
            <p:cNvSpPr txBox="1"/>
            <p:nvPr/>
          </p:nvSpPr>
          <p:spPr>
            <a:xfrm>
              <a:off x="7884368" y="2060848"/>
              <a:ext cx="671430" cy="36291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US" sz="2400" b="1" i="1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U</a:t>
              </a:r>
              <a:r>
                <a:rPr lang="en-US" sz="24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im</a:t>
              </a:r>
              <a:endParaRPr lang="en-US" sz="2400" b="1" i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4"/>
              <p:cNvSpPr txBox="1">
                <a:spLocks noChangeArrowheads="1"/>
              </p:cNvSpPr>
              <p:nvPr/>
            </p:nvSpPr>
            <p:spPr bwMode="auto">
              <a:xfrm>
                <a:off x="203194" y="4005064"/>
                <a:ext cx="8509000" cy="1046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At a resistor</a:t>
                </a:r>
                <a:r>
                  <a:rPr lang="en-US" altLang="de-DE" sz="1600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sz="1600" b="1" i="1" dirty="0"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 the voltage </a:t>
                </a:r>
                <a:r>
                  <a:rPr lang="en-US" altLang="de-DE" sz="1600" b="1" i="1" dirty="0" err="1">
                    <a:latin typeface="Calibri" panose="020F0502020204030204" pitchFamily="34" charset="0"/>
                    <a:sym typeface="Symbol" pitchFamily="18" charset="2"/>
                  </a:rPr>
                  <a:t>U</a:t>
                </a:r>
                <a:r>
                  <a:rPr lang="en-US" altLang="de-DE" sz="1600" b="1" i="1" baseline="-25000" dirty="0" err="1">
                    <a:latin typeface="Calibri" panose="020F0502020204030204" pitchFamily="34" charset="0"/>
                    <a:sym typeface="Symbol" pitchFamily="18" charset="2"/>
                  </a:rPr>
                  <a:t>im</a:t>
                </a:r>
                <a:r>
                  <a:rPr lang="en-US" altLang="de-DE" sz="1600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from the image current is measured.</a:t>
                </a:r>
              </a:p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Goal: </a:t>
                </a:r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Connection from beam current to signal strength by transfer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𝒁</m:t>
                        </m:r>
                      </m:e>
                      <m:sub>
                        <m:r>
                          <a:rPr lang="de-DE" altLang="de-DE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𝒕</m:t>
                        </m:r>
                      </m:sub>
                    </m:sSub>
                    <m:d>
                      <m:dPr>
                        <m:ctrlPr>
                          <a:rPr lang="en-US" altLang="de-DE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altLang="de-DE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𝝎</m:t>
                        </m:r>
                      </m:e>
                    </m:d>
                  </m:oMath>
                </a14:m>
                <a:r>
                  <a:rPr lang="en-US" altLang="de-DE" sz="1600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sz="1600" dirty="0">
                    <a:latin typeface="Calibri" panose="020F0502020204030204" pitchFamily="34" charset="0"/>
                    <a:sym typeface="Symbol" pitchFamily="18" charset="2"/>
                  </a:rPr>
                  <a:t>in frequency domain: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𝑼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𝒊𝒎</m:t>
                        </m:r>
                      </m:sub>
                    </m:sSub>
                    <m:d>
                      <m:d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𝝎</m:t>
                        </m:r>
                      </m:e>
                    </m:d>
                    <m:r>
                      <a:rPr lang="de-DE" altLang="de-DE" b="1" i="0" smtClean="0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Symbol" pitchFamily="18" charset="2"/>
                      </a:rPr>
                      <m:t>𝑹</m:t>
                    </m:r>
                    <m:r>
                      <a:rPr lang="de-DE" alt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∙</m:t>
                    </m:r>
                    <m:sSub>
                      <m:sSubPr>
                        <m:ctrlPr>
                          <a:rPr lang="en-US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𝒊𝒎</m:t>
                        </m:r>
                      </m:sub>
                    </m:sSub>
                    <m:d>
                      <m:dPr>
                        <m:ctrlPr>
                          <a:rPr lang="en-US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𝝎</m:t>
                        </m:r>
                      </m:e>
                    </m:d>
                    <m:r>
                      <a:rPr lang="de-DE" alt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𝒁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𝒕</m:t>
                        </m:r>
                      </m:sub>
                    </m:sSub>
                    <m:d>
                      <m:dPr>
                        <m:ctrlPr>
                          <a:rPr lang="en-US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𝝎</m:t>
                        </m:r>
                      </m:e>
                    </m:d>
                    <m:r>
                      <a:rPr lang="en-US" alt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∙</m:t>
                    </m:r>
                    <m:sSub>
                      <m:sSubPr>
                        <m:ctrlPr>
                          <a:rPr lang="en-US" altLang="de-D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  <m:t>𝒃𝒆𝒂𝒎</m:t>
                        </m:r>
                      </m:sub>
                    </m:sSub>
                    <m:d>
                      <m:dPr>
                        <m:ctrlPr>
                          <a:rPr lang="en-US" altLang="de-DE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altLang="de-DE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𝝎</m:t>
                        </m:r>
                      </m:e>
                    </m:d>
                  </m:oMath>
                </a14:m>
                <a:endParaRPr lang="en-US" altLang="de-DE" sz="2000" b="1" i="1" dirty="0">
                  <a:solidFill>
                    <a:srgbClr val="0000FF"/>
                  </a:solidFill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45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3194" y="4005064"/>
                <a:ext cx="8509000" cy="1046440"/>
              </a:xfrm>
              <a:prstGeom prst="rect">
                <a:avLst/>
              </a:prstGeom>
              <a:blipFill>
                <a:blip r:embed="rId4"/>
                <a:stretch>
                  <a:fillRect l="-358" t="-1744" b="-52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4"/>
              <p:cNvSpPr txBox="1">
                <a:spLocks noChangeArrowheads="1"/>
              </p:cNvSpPr>
              <p:nvPr/>
            </p:nvSpPr>
            <p:spPr bwMode="auto">
              <a:xfrm>
                <a:off x="384951" y="5157192"/>
                <a:ext cx="8439719" cy="10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Result: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sz="2200" b="1" i="1" smtClean="0">
                            <a:solidFill>
                              <a:srgbClr val="C00000"/>
                            </a:solidFill>
                            <a:latin typeface="Cambria Math"/>
                            <a:sym typeface="Symbol" pitchFamily="18" charset="2"/>
                          </a:rPr>
                          <m:t>𝒁</m:t>
                        </m:r>
                      </m:e>
                      <m:sub>
                        <m:r>
                          <a:rPr lang="de-DE" altLang="de-DE" sz="2200" b="1" i="1" smtClean="0">
                            <a:solidFill>
                              <a:srgbClr val="C00000"/>
                            </a:solidFill>
                            <a:latin typeface="Cambria Math"/>
                            <a:sym typeface="Symbol" pitchFamily="18" charset="2"/>
                          </a:rPr>
                          <m:t>𝒕</m:t>
                        </m:r>
                      </m:sub>
                    </m:sSub>
                    <m:d>
                      <m:dPr>
                        <m:ctrlPr>
                          <a:rPr lang="de-DE" altLang="de-DE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altLang="de-DE" sz="22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𝝎</m:t>
                        </m:r>
                      </m:e>
                    </m:d>
                    <m:r>
                      <a:rPr lang="de-DE" altLang="de-DE" sz="2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 pitchFamily="18" charset="2"/>
                      </a:rPr>
                      <m:t>= </m:t>
                    </m:r>
                    <m:box>
                      <m:boxPr>
                        <m:ctrlPr>
                          <a:rPr lang="de-DE" altLang="de-DE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 pitchFamily="18" charset="2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altLang="de-DE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𝐴</m:t>
                            </m:r>
                          </m:num>
                          <m:den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2</m:t>
                            </m:r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𝜋</m:t>
                            </m:r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 </m:t>
                            </m:r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𝑎</m:t>
                            </m:r>
                          </m:den>
                        </m:f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 ∙ </m:t>
                        </m:r>
                        <m:box>
                          <m:boxPr>
                            <m:ctrlPr>
                              <a:rPr lang="de-DE" altLang="de-DE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altLang="de-DE" sz="2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sym typeface="Symbol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𝛽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𝑐</m:t>
                                </m:r>
                              </m:den>
                            </m:f>
                          </m:e>
                        </m:box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∙</m:t>
                        </m:r>
                        <m:box>
                          <m:boxPr>
                            <m:ctrlPr>
                              <a:rPr lang="de-DE" altLang="de-DE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altLang="de-DE" sz="2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sym typeface="Symbol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𝐶</m:t>
                                </m:r>
                              </m:den>
                            </m:f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 ∙ </m:t>
                            </m:r>
                          </m:e>
                        </m:box>
                        <m:box>
                          <m:boxPr>
                            <m:ctrlPr>
                              <a:rPr lang="de-DE" altLang="de-DE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altLang="de-DE" sz="2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sym typeface="Symbol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𝑖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𝜔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𝑅𝐶</m:t>
                                </m:r>
                              </m:num>
                              <m:den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1+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𝑖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𝜔</m:t>
                                </m:r>
                                <m:r>
                                  <a:rPr lang="de-DE" altLang="de-DE" sz="2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 pitchFamily="18" charset="2"/>
                                  </a:rPr>
                                  <m:t>𝑅𝐶</m:t>
                                </m:r>
                              </m:den>
                            </m:f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     ∈</m:t>
                            </m:r>
                            <m:r>
                              <a:rPr lang="de-DE" altLang="de-DE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ℂ</m:t>
                            </m:r>
                          </m:e>
                        </m:box>
                        <m:r>
                          <a:rPr lang="de-DE" altLang="de-DE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 </m:t>
                        </m:r>
                      </m:e>
                    </m:box>
                  </m:oMath>
                </a14:m>
                <a:r>
                  <a:rPr lang="en-US" altLang="de-DE" sz="2400" dirty="0">
                    <a:latin typeface="Calibri" panose="020F0502020204030204" pitchFamily="34" charset="0"/>
                    <a:sym typeface="Symbol" pitchFamily="18" charset="2"/>
                  </a:rPr>
                  <a:t>  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i.e. complex function </a:t>
                </a:r>
              </a:p>
              <a:p>
                <a:pPr algn="l" eaLnBrk="1" hangingPunct="1">
                  <a:spcBef>
                    <a:spcPts val="600"/>
                  </a:spcBef>
                </a:pPr>
                <a:r>
                  <a:rPr lang="en-US" altLang="de-DE" sz="2200" i="1" dirty="0">
                    <a:solidFill>
                      <a:schemeClr val="tx1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44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951" y="5157192"/>
                <a:ext cx="8439719" cy="1041632"/>
              </a:xfrm>
              <a:prstGeom prst="rect">
                <a:avLst/>
              </a:prstGeom>
              <a:blipFill>
                <a:blip r:embed="rId5"/>
                <a:stretch>
                  <a:fillRect l="-5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1230344" y="5676900"/>
            <a:ext cx="5765053" cy="670520"/>
            <a:chOff x="1230344" y="5728918"/>
            <a:chExt cx="5765053" cy="670520"/>
          </a:xfrm>
        </p:grpSpPr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1230344" y="5985974"/>
              <a:ext cx="1109802" cy="353943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ts val="600"/>
                </a:spcBef>
              </a:pPr>
              <a:r>
                <a:rPr lang="en-US" altLang="de-DE" sz="1700" dirty="0">
                  <a:solidFill>
                    <a:srgbClr val="0000FF"/>
                  </a:solidFill>
                  <a:latin typeface="Calibri" panose="020F0502020204030204" pitchFamily="34" charset="0"/>
                  <a:sym typeface="Symbol" pitchFamily="18" charset="2"/>
                </a:rPr>
                <a:t>geometry</a:t>
              </a:r>
              <a:endParaRPr lang="en-US" altLang="de-DE" sz="1700" i="1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endParaRPr>
            </a:p>
          </p:txBody>
        </p:sp>
        <p:sp>
          <p:nvSpPr>
            <p:cNvPr id="47" name="Text Box 4"/>
            <p:cNvSpPr txBox="1">
              <a:spLocks noChangeArrowheads="1"/>
            </p:cNvSpPr>
            <p:nvPr/>
          </p:nvSpPr>
          <p:spPr bwMode="auto">
            <a:xfrm>
              <a:off x="2849437" y="6045495"/>
              <a:ext cx="1834796" cy="35394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ts val="600"/>
                </a:spcBef>
              </a:pPr>
              <a:r>
                <a:rPr lang="en-US" altLang="de-DE" sz="1700" dirty="0">
                  <a:solidFill>
                    <a:srgbClr val="FF0000"/>
                  </a:solidFill>
                  <a:latin typeface="Calibri" panose="020F0502020204030204" pitchFamily="34" charset="0"/>
                  <a:sym typeface="Symbol" pitchFamily="18" charset="2"/>
                </a:rPr>
                <a:t>stray capacitance </a:t>
              </a:r>
              <a:endParaRPr lang="en-US" altLang="de-DE" sz="1700" i="1" dirty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endParaRPr>
            </a:p>
          </p:txBody>
        </p:sp>
        <p:sp>
          <p:nvSpPr>
            <p:cNvPr id="48" name="Text Box 4"/>
            <p:cNvSpPr txBox="1">
              <a:spLocks noChangeArrowheads="1"/>
            </p:cNvSpPr>
            <p:nvPr/>
          </p:nvSpPr>
          <p:spPr bwMode="auto">
            <a:xfrm>
              <a:off x="5053664" y="6007395"/>
              <a:ext cx="1941733" cy="3539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ts val="600"/>
                </a:spcBef>
              </a:pPr>
              <a:r>
                <a:rPr lang="en-US" altLang="de-DE" sz="1700" dirty="0">
                  <a:latin typeface="Calibri" panose="020F0502020204030204" pitchFamily="34" charset="0"/>
                  <a:sym typeface="Symbol" pitchFamily="18" charset="2"/>
                </a:rPr>
                <a:t>frequency response</a:t>
              </a:r>
              <a:endParaRPr lang="en-US" altLang="de-DE" sz="1700" i="1" dirty="0">
                <a:latin typeface="Calibri" panose="020F0502020204030204" pitchFamily="34" charset="0"/>
                <a:sym typeface="Symbol" pitchFamily="18" charset="2"/>
              </a:endParaRPr>
            </a:p>
          </p:txBody>
        </p:sp>
        <p:cxnSp>
          <p:nvCxnSpPr>
            <p:cNvPr id="4" name="Gerade Verbindung mit Pfeil 3"/>
            <p:cNvCxnSpPr>
              <a:stCxn id="46" idx="0"/>
            </p:cNvCxnSpPr>
            <p:nvPr/>
          </p:nvCxnSpPr>
          <p:spPr bwMode="auto">
            <a:xfrm flipV="1">
              <a:off x="1785245" y="5796643"/>
              <a:ext cx="554901" cy="18933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mit Pfeil 49"/>
            <p:cNvCxnSpPr>
              <a:stCxn id="47" idx="0"/>
            </p:cNvCxnSpPr>
            <p:nvPr/>
          </p:nvCxnSpPr>
          <p:spPr bwMode="auto">
            <a:xfrm flipV="1">
              <a:off x="3766835" y="5728918"/>
              <a:ext cx="0" cy="31657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mit Pfeil 52"/>
            <p:cNvCxnSpPr>
              <a:stCxn id="48" idx="0"/>
            </p:cNvCxnSpPr>
            <p:nvPr/>
          </p:nvCxnSpPr>
          <p:spPr bwMode="auto">
            <a:xfrm flipH="1" flipV="1">
              <a:off x="4944519" y="5812973"/>
              <a:ext cx="1080012" cy="19442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990644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100" b="1" dirty="0">
                <a:latin typeface="+mj-lt"/>
                <a:cs typeface="Arial" panose="020B0604020202020204" pitchFamily="34" charset="0"/>
              </a:rPr>
              <a:t>Principle of Position </a:t>
            </a:r>
            <a:r>
              <a:rPr lang="en-US" altLang="de-DE" sz="2100" b="1" dirty="0">
                <a:latin typeface="+mj-lt"/>
                <a:cs typeface="Times New Roman" panose="02020603050405020304" pitchFamily="18" charset="0"/>
              </a:rPr>
              <a:t>Determination</a:t>
            </a:r>
            <a:r>
              <a:rPr lang="en-US" altLang="de-DE" sz="2100" b="1" dirty="0">
                <a:latin typeface="+mj-lt"/>
                <a:cs typeface="Arial" panose="020B0604020202020204" pitchFamily="34" charset="0"/>
              </a:rPr>
              <a:t> by a BPM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279400" y="830419"/>
            <a:ext cx="8509000" cy="62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The difference voltage between plates gives the beam’s center-of-mass </a:t>
            </a:r>
          </a:p>
          <a:p>
            <a:pPr algn="l">
              <a:lnSpc>
                <a:spcPct val="40000"/>
              </a:lnSpc>
              <a:buFont typeface="Symbol" pitchFamily="18" charset="2"/>
              <a:buChar char="®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most frequent  application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2085" name="Text Box 5"/>
              <p:cNvSpPr txBox="1">
                <a:spLocks noChangeArrowheads="1"/>
              </p:cNvSpPr>
              <p:nvPr/>
            </p:nvSpPr>
            <p:spPr bwMode="auto">
              <a:xfrm>
                <a:off x="79057" y="3710414"/>
                <a:ext cx="9064943" cy="9014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lnSpc>
                    <a:spcPct val="60000"/>
                  </a:lnSpc>
                </a:pPr>
                <a14:m>
                  <m:oMath xmlns:m="http://schemas.openxmlformats.org/officeDocument/2006/math">
                    <m:r>
                      <a:rPr lang="en-US" altLang="de-DE" sz="2000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𝑺</m:t>
                    </m:r>
                    <m:r>
                      <a:rPr lang="en-US" altLang="de-DE" sz="2000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l-GR" altLang="de-DE" sz="2000" b="1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𝝎</m:t>
                    </m:r>
                    <m:r>
                      <a:rPr lang="en-US" altLang="de-DE" sz="2000" b="1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  <m:r>
                      <a:rPr lang="en-US" altLang="de-DE" sz="2000" b="1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𝒙</m:t>
                    </m:r>
                    <m:r>
                      <a:rPr lang="en-US" altLang="de-DE" sz="2000" b="1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  <m:r>
                      <a:rPr lang="en-US" altLang="de-DE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is called </a:t>
                </a:r>
                <a:r>
                  <a:rPr lang="en-US" altLang="de-DE" b="1" dirty="0">
                    <a:latin typeface="Calibri" panose="020F0502020204030204" pitchFamily="34" charset="0"/>
                    <a:cs typeface="Times New Roman" pitchFamily="18" charset="0"/>
                  </a:rPr>
                  <a:t>position sensitivity; 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sometimes the inverse is used</a:t>
                </a:r>
                <a:r>
                  <a:rPr lang="en-US" altLang="de-DE" b="1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de-DE" b="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de-DE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altLang="de-DE" b="0" i="1" dirty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)=1/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altLang="de-DE" b="0" i="1" dirty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de-DE" b="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  <a:cs typeface="Times New Roman" pitchFamily="18" charset="0"/>
                </a:endParaRPr>
              </a:p>
              <a:p>
                <a:pPr algn="l" eaLnBrk="1" hangingPunct="1">
                  <a:lnSpc>
                    <a:spcPct val="60000"/>
                  </a:lnSpc>
                </a:pPr>
                <a14:m>
                  <m:oMath xmlns:m="http://schemas.openxmlformats.org/officeDocument/2006/math">
                    <m:r>
                      <a:rPr lang="en-US" altLang="de-DE" b="1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𝑺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 is a geometry dependent, non-linear function, </a:t>
                </a:r>
              </a:p>
              <a:p>
                <a:pPr algn="l" eaLnBrk="1" hangingPunct="1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Units:</a:t>
                </a:r>
                <a:r>
                  <a:rPr lang="en-US" altLang="de-DE" b="1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de-DE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𝑆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=[%/mm], sometimes </a:t>
                </a:r>
                <a14:m>
                  <m:oMath xmlns:m="http://schemas.openxmlformats.org/officeDocument/2006/math">
                    <m:r>
                      <a:rPr lang="en-US" altLang="de-DE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𝑆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=[dB/mm] or </a:t>
                </a:r>
                <a14:m>
                  <m:oMath xmlns:m="http://schemas.openxmlformats.org/officeDocument/2006/math">
                    <m:r>
                      <a:rPr lang="en-US" altLang="de-DE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𝑘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Times New Roman" pitchFamily="18" charset="0"/>
                  </a:rPr>
                  <a:t>=[mm].</a:t>
                </a:r>
              </a:p>
            </p:txBody>
          </p:sp>
        </mc:Choice>
        <mc:Fallback xmlns="">
          <p:sp>
            <p:nvSpPr>
              <p:cNvPr id="30208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057" y="3710414"/>
                <a:ext cx="9064943" cy="901465"/>
              </a:xfrm>
              <a:prstGeom prst="rect">
                <a:avLst/>
              </a:prstGeom>
              <a:blipFill>
                <a:blip r:embed="rId3"/>
                <a:stretch>
                  <a:fillRect l="-605" t="-12838" b="-101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21" name="Object 8"/>
              <p:cNvSpPr txBox="1"/>
              <p:nvPr/>
            </p:nvSpPr>
            <p:spPr bwMode="auto">
              <a:xfrm>
                <a:off x="539750" y="1382713"/>
                <a:ext cx="2990850" cy="14382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m:rPr>
                          <m:aln/>
                        </m:rP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321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750" y="1382713"/>
                <a:ext cx="2990850" cy="14382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22" name="Object 9"/>
              <p:cNvSpPr txBox="1"/>
              <p:nvPr/>
            </p:nvSpPr>
            <p:spPr bwMode="auto">
              <a:xfrm>
                <a:off x="309563" y="2770188"/>
                <a:ext cx="3173412" cy="74771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𝑟𝑖𝑔h𝑡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𝑙𝑒𝑓𝑡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𝑟𝑖𝑔h𝑡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𝑙𝑒𝑓𝑡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322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9563" y="2770188"/>
                <a:ext cx="3173412" cy="7477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2090" name="Text Box 10"/>
              <p:cNvSpPr txBox="1">
                <a:spLocks noChangeArrowheads="1"/>
              </p:cNvSpPr>
              <p:nvPr/>
            </p:nvSpPr>
            <p:spPr bwMode="auto">
              <a:xfrm>
                <a:off x="1039161" y="5557414"/>
                <a:ext cx="3564012" cy="581378"/>
              </a:xfrm>
              <a:prstGeom prst="rect">
                <a:avLst/>
              </a:prstGeom>
              <a:noFill/>
              <a:ln w="25400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2286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It is at least: </a:t>
                </a:r>
                <a14:m>
                  <m:oMath xmlns:m="http://schemas.openxmlformats.org/officeDocument/2006/math">
                    <m:r>
                      <a:rPr lang="en-US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  <m:r>
                      <a:rPr lang="de-DE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≪ </m:t>
                    </m:r>
                    <m:box>
                      <m:boxPr>
                        <m:ctrlPr>
                          <a:rPr lang="de-DE" altLang="de-DE" sz="2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altLang="de-DE" sz="2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altLang="de-DE" sz="2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de-DE" altLang="de-DE" sz="2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a:rPr lang="de-DE" altLang="de-DE" sz="2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box>
                    <m:r>
                      <a:rPr lang="de-DE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  <m:r>
                      <a:rPr lang="de-DE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  <m:r>
                      <a:rPr lang="de-DE" altLang="de-DE" sz="2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de-DE" sz="2200" b="1" i="1" dirty="0">
                  <a:solidFill>
                    <a:srgbClr val="0000FF"/>
                  </a:solidFill>
                  <a:latin typeface="Calibri" panose="020F0502020204030204" pitchFamily="34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2090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9161" y="5557414"/>
                <a:ext cx="3564012" cy="581378"/>
              </a:xfrm>
              <a:prstGeom prst="rect">
                <a:avLst/>
              </a:prstGeom>
              <a:blipFill>
                <a:blip r:embed="rId8"/>
                <a:stretch>
                  <a:fillRect b="-3030"/>
                </a:stretch>
              </a:blipFill>
              <a:ln w="25400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uppieren 1"/>
          <p:cNvGrpSpPr/>
          <p:nvPr/>
        </p:nvGrpSpPr>
        <p:grpSpPr>
          <a:xfrm>
            <a:off x="4164197" y="1326178"/>
            <a:ext cx="4751340" cy="2214601"/>
            <a:chOff x="3614738" y="1901982"/>
            <a:chExt cx="5824122" cy="2714625"/>
          </a:xfrm>
        </p:grpSpPr>
        <p:pic>
          <p:nvPicPr>
            <p:cNvPr id="13320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4738" y="1901982"/>
              <a:ext cx="5529262" cy="2714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2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949948" y="2332195"/>
                  <a:ext cx="3488912" cy="4527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r>
                    <a:rPr lang="en-US" altLang="de-DE" b="1" i="1" dirty="0">
                      <a:solidFill>
                        <a:schemeClr val="accent2"/>
                      </a:solidFill>
                      <a:latin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de-DE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altLang="de-DE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altLang="de-DE" dirty="0">
                      <a:solidFill>
                        <a:srgbClr val="0000FF"/>
                      </a:solidFill>
                      <a:latin typeface="Calibri" panose="020F0502020204030204" pitchFamily="34" charset="0"/>
                    </a:rPr>
                    <a:t>from </a:t>
                  </a:r>
                  <a14:m>
                    <m:oMath xmlns:m="http://schemas.openxmlformats.org/officeDocument/2006/math">
                      <m:r>
                        <a:rPr lang="el-GR" altLang="de-DE" b="1" i="0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𝚫</m:t>
                      </m:r>
                      <m:r>
                        <a:rPr lang="de-DE" altLang="de-DE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𝑼</m:t>
                      </m:r>
                      <m:r>
                        <a:rPr lang="de-DE" altLang="de-DE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de-DE" altLang="de-DE" b="1" i="1" dirty="0" err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𝑼</m:t>
                      </m:r>
                      <m:r>
                        <a:rPr lang="de-DE" altLang="de-DE" b="1" i="1" baseline="-25000" dirty="0" err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𝒖𝒑</m:t>
                      </m:r>
                      <m:r>
                        <a:rPr lang="de-DE" altLang="de-DE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de-DE" altLang="de-DE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de-DE" altLang="de-DE" b="1" i="1" dirty="0" err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𝑼</m:t>
                      </m:r>
                      <m:r>
                        <a:rPr lang="de-DE" altLang="de-DE" b="1" i="1" baseline="-25000" dirty="0" err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𝒅𝒐𝒘𝒏</m:t>
                      </m:r>
                    </m:oMath>
                  </a14:m>
                  <a:endParaRPr lang="el-GR" altLang="de-DE" b="1" i="1" dirty="0">
                    <a:solidFill>
                      <a:srgbClr val="0000FF"/>
                    </a:solidFill>
                    <a:latin typeface="Calibri" panose="020F0502020204030204" pitchFamily="34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3324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949948" y="2332195"/>
                  <a:ext cx="3488912" cy="452722"/>
                </a:xfrm>
                <a:prstGeom prst="rect">
                  <a:avLst/>
                </a:prstGeom>
                <a:blipFill>
                  <a:blip r:embed="rId10"/>
                  <a:stretch>
                    <a:fillRect t="-8197" b="-24590"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5"/>
              <p:cNvSpPr txBox="1">
                <a:spLocks noChangeArrowheads="1"/>
              </p:cNvSpPr>
              <p:nvPr/>
            </p:nvSpPr>
            <p:spPr bwMode="auto">
              <a:xfrm>
                <a:off x="144134" y="4706187"/>
                <a:ext cx="5292831" cy="6344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lnSpc>
                    <a:spcPct val="60000"/>
                  </a:lnSpc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Typical desired position resolution: </a:t>
                </a:r>
              </a:p>
              <a:p>
                <a:pPr algn="l" eaLnBrk="1" hangingPunct="1">
                  <a:lnSpc>
                    <a:spcPct val="60000"/>
                  </a:lnSpc>
                </a:pPr>
                <a14:m>
                  <m:oMath xmlns:m="http://schemas.openxmlformats.org/officeDocument/2006/math">
                    <m:r>
                      <a:rPr lang="en-US" altLang="de-DE" sz="2000" b="0" i="1" dirty="0" smtClean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</m:t>
                    </m:r>
                    <m:r>
                      <a:rPr lang="en-US" altLang="de-DE" sz="2000" b="0" i="1" dirty="0" smtClean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𝑥</m:t>
                    </m:r>
                    <m:r>
                      <a:rPr lang="en-US" altLang="de-DE" sz="2000" b="0" i="1" dirty="0" smtClean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  0.1…0.3  </m:t>
                    </m:r>
                    <m:r>
                      <a:rPr lang="en-US" altLang="de-DE" sz="2000" b="1" i="1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</m:t>
                    </m:r>
                    <m:r>
                      <a:rPr lang="en-US" altLang="de-DE" sz="2000" b="1" i="1" baseline="-25000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𝒙</m:t>
                    </m:r>
                    <m:r>
                      <a:rPr lang="en-US" altLang="de-DE" sz="2000" b="1" i="1" baseline="-25000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  </m:t>
                    </m:r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cs typeface="Times New Roman" pitchFamily="18" charset="0"/>
                    <a:sym typeface="Symbol"/>
                  </a:rPr>
                  <a:t>of beam width</a:t>
                </a:r>
                <a:r>
                  <a:rPr lang="en-US" altLang="de-DE" sz="2000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endParaRPr lang="en-US" altLang="de-DE" dirty="0">
                  <a:latin typeface="Calibri" panose="020F0502020204030204" pitchFamily="34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134" y="4706187"/>
                <a:ext cx="5292831" cy="634469"/>
              </a:xfrm>
              <a:prstGeom prst="rect">
                <a:avLst/>
              </a:prstGeom>
              <a:blipFill>
                <a:blip r:embed="rId11"/>
                <a:stretch>
                  <a:fillRect l="-1267" t="-20192" b="-173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uppieren 47"/>
          <p:cNvGrpSpPr/>
          <p:nvPr/>
        </p:nvGrpSpPr>
        <p:grpSpPr>
          <a:xfrm>
            <a:off x="5083679" y="4271610"/>
            <a:ext cx="3831859" cy="2143697"/>
            <a:chOff x="-3964339" y="2368489"/>
            <a:chExt cx="3608740" cy="2018875"/>
          </a:xfrm>
        </p:grpSpPr>
        <p:pic>
          <p:nvPicPr>
            <p:cNvPr id="14" name="Picture 10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28"/>
            <a:stretch/>
          </p:blipFill>
          <p:spPr>
            <a:xfrm>
              <a:off x="-3964339" y="2708920"/>
              <a:ext cx="3407628" cy="1678444"/>
            </a:xfrm>
            <a:prstGeom prst="rect">
              <a:avLst/>
            </a:prstGeom>
          </p:spPr>
        </p:pic>
        <p:sp>
          <p:nvSpPr>
            <p:cNvPr id="3" name="Rechteck 2"/>
            <p:cNvSpPr/>
            <p:nvPr/>
          </p:nvSpPr>
          <p:spPr>
            <a:xfrm>
              <a:off x="-2325776" y="3197984"/>
              <a:ext cx="302104" cy="1935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-1533706" y="3181746"/>
              <a:ext cx="302104" cy="1935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-3376534" y="3432748"/>
              <a:ext cx="14990" cy="277666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 flipH="1" flipV="1">
              <a:off x="-2825646" y="3421505"/>
              <a:ext cx="4738" cy="288909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>
            <a:xfrm flipV="1">
              <a:off x="-2705878" y="3440592"/>
              <a:ext cx="14990" cy="277666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V="1">
              <a:off x="-2052207" y="3432748"/>
              <a:ext cx="14990" cy="277666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V="1">
              <a:off x="-1392194" y="3409309"/>
              <a:ext cx="14990" cy="277666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 flipV="1">
              <a:off x="-720943" y="3406260"/>
              <a:ext cx="5109" cy="273915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 flipH="1" flipV="1">
              <a:off x="-2160885" y="3411316"/>
              <a:ext cx="4738" cy="288909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flipH="1" flipV="1">
              <a:off x="-1505320" y="3421504"/>
              <a:ext cx="4738" cy="288909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flipH="1" flipV="1">
              <a:off x="-844321" y="3410355"/>
              <a:ext cx="4738" cy="288909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-2671997" y="3856220"/>
              <a:ext cx="239843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>
              <a:off x="-2887515" y="3669297"/>
              <a:ext cx="239843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/>
            <p:cNvCxnSpPr/>
            <p:nvPr/>
          </p:nvCxnSpPr>
          <p:spPr>
            <a:xfrm>
              <a:off x="-2234997" y="3680177"/>
              <a:ext cx="239843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/>
            <p:cNvCxnSpPr/>
            <p:nvPr/>
          </p:nvCxnSpPr>
          <p:spPr>
            <a:xfrm>
              <a:off x="-1578736" y="3680176"/>
              <a:ext cx="239843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/>
            <p:cNvCxnSpPr/>
            <p:nvPr/>
          </p:nvCxnSpPr>
          <p:spPr>
            <a:xfrm>
              <a:off x="-874962" y="3680175"/>
              <a:ext cx="239843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/>
            <p:cNvCxnSpPr/>
            <p:nvPr/>
          </p:nvCxnSpPr>
          <p:spPr>
            <a:xfrm flipV="1">
              <a:off x="-998120" y="3458728"/>
              <a:ext cx="335258" cy="349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/>
            <p:cNvCxnSpPr/>
            <p:nvPr/>
          </p:nvCxnSpPr>
          <p:spPr>
            <a:xfrm flipV="1">
              <a:off x="-1662165" y="3458728"/>
              <a:ext cx="427733" cy="350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 flipV="1">
              <a:off x="-1210783" y="3458728"/>
              <a:ext cx="193329" cy="2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/>
            <p:cNvCxnSpPr/>
            <p:nvPr/>
          </p:nvCxnSpPr>
          <p:spPr>
            <a:xfrm flipV="1">
              <a:off x="-1876920" y="3458728"/>
              <a:ext cx="188651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V="1">
              <a:off x="-2321857" y="3458728"/>
              <a:ext cx="428454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r Verbinder 55"/>
            <p:cNvCxnSpPr/>
            <p:nvPr/>
          </p:nvCxnSpPr>
          <p:spPr>
            <a:xfrm flipV="1">
              <a:off x="-2527440" y="3458728"/>
              <a:ext cx="188651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r Verbinder 56"/>
            <p:cNvCxnSpPr/>
            <p:nvPr/>
          </p:nvCxnSpPr>
          <p:spPr>
            <a:xfrm>
              <a:off x="-2993203" y="3456034"/>
              <a:ext cx="435034" cy="0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/>
            <p:cNvCxnSpPr/>
            <p:nvPr/>
          </p:nvCxnSpPr>
          <p:spPr>
            <a:xfrm flipV="1">
              <a:off x="-3195638" y="3456034"/>
              <a:ext cx="188651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r Verbinder 61"/>
            <p:cNvCxnSpPr/>
            <p:nvPr/>
          </p:nvCxnSpPr>
          <p:spPr>
            <a:xfrm flipV="1">
              <a:off x="-3406527" y="3456034"/>
              <a:ext cx="188651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r Verbinder 62"/>
            <p:cNvCxnSpPr/>
            <p:nvPr/>
          </p:nvCxnSpPr>
          <p:spPr>
            <a:xfrm flipV="1">
              <a:off x="-3455870" y="3680174"/>
              <a:ext cx="188651" cy="1"/>
            </a:xfrm>
            <a:prstGeom prst="line">
              <a:avLst/>
            </a:prstGeom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feld 64"/>
            <p:cNvSpPr txBox="1"/>
            <p:nvPr/>
          </p:nvSpPr>
          <p:spPr>
            <a:xfrm>
              <a:off x="-3908755" y="2368489"/>
              <a:ext cx="3553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Example: 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One turn = 4 bunches @ 35 MeV/u</a:t>
              </a:r>
            </a:p>
          </p:txBody>
        </p:sp>
        <p:cxnSp>
          <p:nvCxnSpPr>
            <p:cNvPr id="66" name="Gerade Verbindung 8"/>
            <p:cNvCxnSpPr/>
            <p:nvPr/>
          </p:nvCxnSpPr>
          <p:spPr bwMode="auto">
            <a:xfrm>
              <a:off x="-3353726" y="2821606"/>
              <a:ext cx="314326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7" name="Textfeld 66"/>
            <p:cNvSpPr txBox="1"/>
            <p:nvPr/>
          </p:nvSpPr>
          <p:spPr>
            <a:xfrm>
              <a:off x="-3094803" y="2664198"/>
              <a:ext cx="590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14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right</a:t>
              </a:r>
              <a:r>
                <a:rPr lang="en-US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-2416307" y="2676584"/>
              <a:ext cx="590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14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reft</a:t>
              </a:r>
              <a:r>
                <a:rPr lang="en-US" sz="14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69" name="Gerade Verbindung 8"/>
            <p:cNvCxnSpPr/>
            <p:nvPr/>
          </p:nvCxnSpPr>
          <p:spPr bwMode="auto">
            <a:xfrm>
              <a:off x="-2601383" y="2832678"/>
              <a:ext cx="314326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0012265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5" grpId="0"/>
      <p:bldP spid="302090" grpId="0" animBg="1"/>
      <p:bldP spid="13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7482</Words>
  <Application>Microsoft Office PowerPoint</Application>
  <PresentationFormat>On-screen Show (4:3)</PresentationFormat>
  <Paragraphs>1588</Paragraphs>
  <Slides>70</Slides>
  <Notes>55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70</vt:i4>
      </vt:variant>
    </vt:vector>
  </HeadingPairs>
  <TitlesOfParts>
    <vt:vector size="83" baseType="lpstr">
      <vt:lpstr>Arial</vt:lpstr>
      <vt:lpstr>Calibri</vt:lpstr>
      <vt:lpstr>Cambria</vt:lpstr>
      <vt:lpstr>Cambria Math</vt:lpstr>
      <vt:lpstr>Century</vt:lpstr>
      <vt:lpstr>Comic Sans MS</vt:lpstr>
      <vt:lpstr>Symbol</vt:lpstr>
      <vt:lpstr>Times</vt:lpstr>
      <vt:lpstr>Times New Roman</vt:lpstr>
      <vt:lpstr>Wingdings</vt:lpstr>
      <vt:lpstr>gsi-folienmaster-2014-II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1816</cp:revision>
  <cp:lastPrinted>2018-09-21T15:07:22Z</cp:lastPrinted>
  <dcterms:created xsi:type="dcterms:W3CDTF">2001-11-19T11:22:51Z</dcterms:created>
  <dcterms:modified xsi:type="dcterms:W3CDTF">2026-05-15T10:14:19Z</dcterms:modified>
</cp:coreProperties>
</file>