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9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3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4.xml" ContentType="application/vnd.openxmlformats-officedocument.theme+xml"/>
  <Override PartName="/ppt/slideLayouts/slideLayout141.xml" ContentType="application/vnd.openxmlformats-officedocument.presentationml.slideLayout+xml"/>
  <Override PartName="/ppt/theme/theme15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6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7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8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4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7" r:id="rId3"/>
    <p:sldMasterId id="2147483700" r:id="rId4"/>
    <p:sldMasterId id="2147483738" r:id="rId5"/>
    <p:sldMasterId id="2147483758" r:id="rId6"/>
    <p:sldMasterId id="2147483772" r:id="rId7"/>
    <p:sldMasterId id="2147483785" r:id="rId8"/>
    <p:sldMasterId id="2147483798" r:id="rId9"/>
    <p:sldMasterId id="2147483812" r:id="rId10"/>
    <p:sldMasterId id="2147483815" r:id="rId11"/>
    <p:sldMasterId id="2147483828" r:id="rId12"/>
    <p:sldMasterId id="2147483841" r:id="rId13"/>
    <p:sldMasterId id="2147483844" r:id="rId14"/>
    <p:sldMasterId id="2147483847" r:id="rId15"/>
    <p:sldMasterId id="2147483866" r:id="rId16"/>
    <p:sldMasterId id="2147483872" r:id="rId17"/>
    <p:sldMasterId id="2147483914" r:id="rId18"/>
    <p:sldMasterId id="2147483934" r:id="rId19"/>
  </p:sldMasterIdLst>
  <p:notesMasterIdLst>
    <p:notesMasterId r:id="rId76"/>
  </p:notesMasterIdLst>
  <p:handoutMasterIdLst>
    <p:handoutMasterId r:id="rId77"/>
  </p:handoutMasterIdLst>
  <p:sldIdLst>
    <p:sldId id="11090232" r:id="rId20"/>
    <p:sldId id="11090889" r:id="rId21"/>
    <p:sldId id="405" r:id="rId22"/>
    <p:sldId id="11090901" r:id="rId23"/>
    <p:sldId id="11090899" r:id="rId24"/>
    <p:sldId id="11090358" r:id="rId25"/>
    <p:sldId id="11090844" r:id="rId26"/>
    <p:sldId id="11090854" r:id="rId27"/>
    <p:sldId id="11090919" r:id="rId28"/>
    <p:sldId id="11090855" r:id="rId29"/>
    <p:sldId id="308" r:id="rId30"/>
    <p:sldId id="11090895" r:id="rId31"/>
    <p:sldId id="11090922" r:id="rId32"/>
    <p:sldId id="11090862" r:id="rId33"/>
    <p:sldId id="1196" r:id="rId34"/>
    <p:sldId id="11090860" r:id="rId35"/>
    <p:sldId id="1202" r:id="rId36"/>
    <p:sldId id="11090888" r:id="rId37"/>
    <p:sldId id="1203" r:id="rId38"/>
    <p:sldId id="265" r:id="rId39"/>
    <p:sldId id="11090869" r:id="rId40"/>
    <p:sldId id="11090863" r:id="rId41"/>
    <p:sldId id="11090866" r:id="rId42"/>
    <p:sldId id="11090902" r:id="rId43"/>
    <p:sldId id="11090920" r:id="rId44"/>
    <p:sldId id="11090921" r:id="rId45"/>
    <p:sldId id="1289" r:id="rId46"/>
    <p:sldId id="11090923" r:id="rId47"/>
    <p:sldId id="11090918" r:id="rId48"/>
    <p:sldId id="361" r:id="rId49"/>
    <p:sldId id="1208" r:id="rId50"/>
    <p:sldId id="11090320" r:id="rId51"/>
    <p:sldId id="11090321" r:id="rId52"/>
    <p:sldId id="11090303" r:id="rId53"/>
    <p:sldId id="11090219" r:id="rId54"/>
    <p:sldId id="8928" r:id="rId55"/>
    <p:sldId id="11090871" r:id="rId56"/>
    <p:sldId id="11090307" r:id="rId57"/>
    <p:sldId id="11156" r:id="rId58"/>
    <p:sldId id="11090910" r:id="rId59"/>
    <p:sldId id="11090911" r:id="rId60"/>
    <p:sldId id="11090912" r:id="rId61"/>
    <p:sldId id="11090913" r:id="rId62"/>
    <p:sldId id="11090914" r:id="rId63"/>
    <p:sldId id="11090880" r:id="rId64"/>
    <p:sldId id="11090881" r:id="rId65"/>
    <p:sldId id="8935" r:id="rId66"/>
    <p:sldId id="11090903" r:id="rId67"/>
    <p:sldId id="11090377" r:id="rId68"/>
    <p:sldId id="601" r:id="rId69"/>
    <p:sldId id="11090878" r:id="rId70"/>
    <p:sldId id="11090904" r:id="rId71"/>
    <p:sldId id="11090887" r:id="rId72"/>
    <p:sldId id="11090896" r:id="rId73"/>
    <p:sldId id="11090917" r:id="rId74"/>
    <p:sldId id="11090893" r:id="rId7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EEE"/>
    <a:srgbClr val="333300"/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85681" autoAdjust="0"/>
  </p:normalViewPr>
  <p:slideViewPr>
    <p:cSldViewPr snapToGrid="0">
      <p:cViewPr varScale="1">
        <p:scale>
          <a:sx n="68" d="100"/>
          <a:sy n="68" d="100"/>
        </p:scale>
        <p:origin x="538" y="26"/>
      </p:cViewPr>
      <p:guideLst/>
    </p:cSldViewPr>
  </p:slideViewPr>
  <p:outlineViewPr>
    <p:cViewPr>
      <p:scale>
        <a:sx n="33" d="100"/>
        <a:sy n="33" d="100"/>
      </p:scale>
      <p:origin x="0" y="-777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436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7.xml"/><Relationship Id="rId21" Type="http://schemas.openxmlformats.org/officeDocument/2006/relationships/slide" Target="slides/slide2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63" Type="http://schemas.openxmlformats.org/officeDocument/2006/relationships/slide" Target="slides/slide44.xml"/><Relationship Id="rId68" Type="http://schemas.openxmlformats.org/officeDocument/2006/relationships/slide" Target="slides/slide49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53" Type="http://schemas.openxmlformats.org/officeDocument/2006/relationships/slide" Target="slides/slide34.xml"/><Relationship Id="rId58" Type="http://schemas.openxmlformats.org/officeDocument/2006/relationships/slide" Target="slides/slide39.xml"/><Relationship Id="rId74" Type="http://schemas.openxmlformats.org/officeDocument/2006/relationships/slide" Target="slides/slide55.xml"/><Relationship Id="rId79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2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56" Type="http://schemas.openxmlformats.org/officeDocument/2006/relationships/slide" Target="slides/slide37.xml"/><Relationship Id="rId64" Type="http://schemas.openxmlformats.org/officeDocument/2006/relationships/slide" Target="slides/slide45.xml"/><Relationship Id="rId69" Type="http://schemas.openxmlformats.org/officeDocument/2006/relationships/slide" Target="slides/slide50.xml"/><Relationship Id="rId77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72" Type="http://schemas.openxmlformats.org/officeDocument/2006/relationships/slide" Target="slides/slide53.xml"/><Relationship Id="rId80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59" Type="http://schemas.openxmlformats.org/officeDocument/2006/relationships/slide" Target="slides/slide40.xml"/><Relationship Id="rId67" Type="http://schemas.openxmlformats.org/officeDocument/2006/relationships/slide" Target="slides/slide48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54" Type="http://schemas.openxmlformats.org/officeDocument/2006/relationships/slide" Target="slides/slide35.xml"/><Relationship Id="rId62" Type="http://schemas.openxmlformats.org/officeDocument/2006/relationships/slide" Target="slides/slide43.xml"/><Relationship Id="rId70" Type="http://schemas.openxmlformats.org/officeDocument/2006/relationships/slide" Target="slides/slide51.xml"/><Relationship Id="rId75" Type="http://schemas.openxmlformats.org/officeDocument/2006/relationships/slide" Target="slides/slide5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slide" Target="slides/slide38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slide" Target="slides/slide33.xml"/><Relationship Id="rId60" Type="http://schemas.openxmlformats.org/officeDocument/2006/relationships/slide" Target="slides/slide41.xml"/><Relationship Id="rId65" Type="http://schemas.openxmlformats.org/officeDocument/2006/relationships/slide" Target="slides/slide46.xml"/><Relationship Id="rId73" Type="http://schemas.openxmlformats.org/officeDocument/2006/relationships/slide" Target="slides/slide54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20.xml"/><Relationship Id="rId34" Type="http://schemas.openxmlformats.org/officeDocument/2006/relationships/slide" Target="slides/slide15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76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2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0.xml"/><Relationship Id="rId24" Type="http://schemas.openxmlformats.org/officeDocument/2006/relationships/slide" Target="slides/slide5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66" Type="http://schemas.openxmlformats.org/officeDocument/2006/relationships/slide" Target="slides/slide4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g"/><Relationship Id="rId2" Type="http://schemas.openxmlformats.org/officeDocument/2006/relationships/image" Target="../media/image168.jpg"/><Relationship Id="rId1" Type="http://schemas.openxmlformats.org/officeDocument/2006/relationships/image" Target="../media/image167.jpg"/><Relationship Id="rId4" Type="http://schemas.openxmlformats.org/officeDocument/2006/relationships/image" Target="../media/image170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g"/><Relationship Id="rId2" Type="http://schemas.openxmlformats.org/officeDocument/2006/relationships/image" Target="../media/image168.jpg"/><Relationship Id="rId1" Type="http://schemas.openxmlformats.org/officeDocument/2006/relationships/image" Target="../media/image167.jpg"/><Relationship Id="rId4" Type="http://schemas.openxmlformats.org/officeDocument/2006/relationships/image" Target="../media/image17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5D5FF5-58A4-4322-8E15-91765362ECE0}" type="doc">
      <dgm:prSet loTypeId="urn:microsoft.com/office/officeart/2005/8/layout/hProcess10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0F533B26-6E69-42E4-9471-D34E91F853A3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b="1" dirty="0"/>
            <a:t>Key technologies</a:t>
          </a:r>
          <a:endParaRPr lang="zh-CN" altLang="en-US" b="1" dirty="0"/>
        </a:p>
      </dgm:t>
    </dgm:pt>
    <dgm:pt modelId="{65820061-6CB3-477A-A9E2-6DD7B7DE0894}" type="parTrans" cxnId="{1A6D0385-0A49-4B56-83EA-34CBBC4277F3}">
      <dgm:prSet/>
      <dgm:spPr/>
      <dgm:t>
        <a:bodyPr/>
        <a:lstStyle/>
        <a:p>
          <a:endParaRPr lang="zh-CN" altLang="en-US"/>
        </a:p>
      </dgm:t>
    </dgm:pt>
    <dgm:pt modelId="{20F3603E-92DE-4CEB-B25F-D16F86167C6E}" type="sibTrans" cxnId="{1A6D0385-0A49-4B56-83EA-34CBBC4277F3}">
      <dgm:prSet/>
      <dgm:spPr/>
      <dgm:t>
        <a:bodyPr/>
        <a:lstStyle/>
        <a:p>
          <a:endParaRPr lang="zh-CN" altLang="en-US"/>
        </a:p>
      </dgm:t>
    </dgm:pt>
    <dgm:pt modelId="{B595D32B-D34F-443B-B9EB-1E24F4FCC870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Coils fabrication</a:t>
          </a:r>
          <a:endParaRPr lang="zh-CN" altLang="en-US" dirty="0"/>
        </a:p>
      </dgm:t>
    </dgm:pt>
    <dgm:pt modelId="{A5DDC7EA-F9B1-4454-A95E-38B5D2CDD2B6}" type="parTrans" cxnId="{8D93EEDA-3B7E-4292-B4CB-8ECCC2A969C1}">
      <dgm:prSet/>
      <dgm:spPr/>
      <dgm:t>
        <a:bodyPr/>
        <a:lstStyle/>
        <a:p>
          <a:endParaRPr lang="zh-CN" altLang="en-US"/>
        </a:p>
      </dgm:t>
    </dgm:pt>
    <dgm:pt modelId="{B17DFDE0-F449-4896-9CC1-87F112158459}" type="sibTrans" cxnId="{8D93EEDA-3B7E-4292-B4CB-8ECCC2A969C1}">
      <dgm:prSet/>
      <dgm:spPr/>
      <dgm:t>
        <a:bodyPr/>
        <a:lstStyle/>
        <a:p>
          <a:endParaRPr lang="zh-CN" altLang="en-US"/>
        </a:p>
      </dgm:t>
    </dgm:pt>
    <dgm:pt modelId="{D9490FB7-4377-47B9-BCBF-953FDC9AC772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Keys &amp; Bladder</a:t>
          </a:r>
          <a:endParaRPr lang="zh-CN" altLang="en-US" dirty="0"/>
        </a:p>
      </dgm:t>
    </dgm:pt>
    <dgm:pt modelId="{23B42FF5-F524-401D-BBA5-179CD71CE395}" type="parTrans" cxnId="{AA7ACBFB-6C46-4474-A2B7-65063CF725DE}">
      <dgm:prSet/>
      <dgm:spPr/>
      <dgm:t>
        <a:bodyPr/>
        <a:lstStyle/>
        <a:p>
          <a:endParaRPr lang="zh-CN" altLang="en-US"/>
        </a:p>
      </dgm:t>
    </dgm:pt>
    <dgm:pt modelId="{1BF9512D-284E-4003-89FB-54FF5AC91084}" type="sibTrans" cxnId="{AA7ACBFB-6C46-4474-A2B7-65063CF725DE}">
      <dgm:prSet/>
      <dgm:spPr/>
      <dgm:t>
        <a:bodyPr/>
        <a:lstStyle/>
        <a:p>
          <a:endParaRPr lang="zh-CN" altLang="en-US"/>
        </a:p>
      </dgm:t>
    </dgm:pt>
    <dgm:pt modelId="{E98C334F-D1F9-4902-AD9C-8361E1B9B7E9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600" b="1" dirty="0"/>
            <a:t>½ Prototype </a:t>
          </a:r>
          <a:r>
            <a:rPr lang="en-US" altLang="zh-CN" sz="1600" b="1" dirty="0" err="1"/>
            <a:t>Coldmass</a:t>
          </a:r>
          <a:endParaRPr lang="zh-CN" altLang="en-US" sz="1600" b="1" dirty="0"/>
        </a:p>
      </dgm:t>
    </dgm:pt>
    <dgm:pt modelId="{2268DC8C-CD7A-4BA7-BF78-6F8BF01121D0}" type="parTrans" cxnId="{328145E2-510B-43BC-86B7-AA98A5640FEE}">
      <dgm:prSet/>
      <dgm:spPr/>
      <dgm:t>
        <a:bodyPr/>
        <a:lstStyle/>
        <a:p>
          <a:endParaRPr lang="zh-CN" altLang="en-US"/>
        </a:p>
      </dgm:t>
    </dgm:pt>
    <dgm:pt modelId="{58EA918A-A059-4C1F-8FF1-4D76EC15D965}" type="sibTrans" cxnId="{328145E2-510B-43BC-86B7-AA98A5640FEE}">
      <dgm:prSet/>
      <dgm:spPr/>
      <dgm:t>
        <a:bodyPr/>
        <a:lstStyle/>
        <a:p>
          <a:endParaRPr lang="zh-CN" altLang="en-US"/>
        </a:p>
      </dgm:t>
    </dgm:pt>
    <dgm:pt modelId="{2A913DC6-595D-4C07-BC0F-133407946151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400" dirty="0"/>
            <a:t>Quench protection</a:t>
          </a:r>
          <a:endParaRPr lang="zh-CN" altLang="en-US" sz="1400" dirty="0"/>
        </a:p>
      </dgm:t>
    </dgm:pt>
    <dgm:pt modelId="{09439AEF-18FD-444D-8CED-59F06316A2AB}" type="parTrans" cxnId="{086A38A0-0064-48DE-8BC9-2BA10C7C0A18}">
      <dgm:prSet/>
      <dgm:spPr/>
      <dgm:t>
        <a:bodyPr/>
        <a:lstStyle/>
        <a:p>
          <a:endParaRPr lang="zh-CN" altLang="en-US"/>
        </a:p>
      </dgm:t>
    </dgm:pt>
    <dgm:pt modelId="{91B604FC-ECE9-4702-AEB0-CA0D643EEF80}" type="sibTrans" cxnId="{086A38A0-0064-48DE-8BC9-2BA10C7C0A18}">
      <dgm:prSet/>
      <dgm:spPr/>
      <dgm:t>
        <a:bodyPr/>
        <a:lstStyle/>
        <a:p>
          <a:endParaRPr lang="zh-CN" altLang="en-US"/>
        </a:p>
      </dgm:t>
    </dgm:pt>
    <dgm:pt modelId="{00E15AA0-B8D9-4EB9-B0C9-4C5DFEA1325E}">
      <dgm:prSet phldrT="[文本]"/>
      <dgm:spPr/>
      <dgm:t>
        <a:bodyPr/>
        <a:lstStyle/>
        <a:p>
          <a:r>
            <a:rPr lang="en-US" altLang="zh-CN" b="1" dirty="0"/>
            <a:t>Full Sized </a:t>
          </a:r>
          <a:r>
            <a:rPr lang="en-US" altLang="zh-CN" b="1" dirty="0" err="1"/>
            <a:t>coldmass</a:t>
          </a:r>
          <a:endParaRPr lang="zh-CN" altLang="en-US" b="1" dirty="0"/>
        </a:p>
      </dgm:t>
    </dgm:pt>
    <dgm:pt modelId="{1C2D69F6-BAED-485F-8506-745DBAF4BA47}" type="parTrans" cxnId="{5E9134B2-2B37-4B58-8467-9D39A6D5D098}">
      <dgm:prSet/>
      <dgm:spPr/>
      <dgm:t>
        <a:bodyPr/>
        <a:lstStyle/>
        <a:p>
          <a:endParaRPr lang="zh-CN" altLang="en-US"/>
        </a:p>
      </dgm:t>
    </dgm:pt>
    <dgm:pt modelId="{801B44B9-71B6-4906-AB91-778E2E8E0E60}" type="sibTrans" cxnId="{5E9134B2-2B37-4B58-8467-9D39A6D5D098}">
      <dgm:prSet/>
      <dgm:spPr/>
      <dgm:t>
        <a:bodyPr/>
        <a:lstStyle/>
        <a:p>
          <a:endParaRPr lang="zh-CN" altLang="en-US"/>
        </a:p>
      </dgm:t>
    </dgm:pt>
    <dgm:pt modelId="{974C6E6C-F3A1-4823-B426-999BF20881AA}">
      <dgm:prSet phldrT="[文本]"/>
      <dgm:spPr/>
      <dgm:t>
        <a:bodyPr/>
        <a:lstStyle/>
        <a:p>
          <a:r>
            <a:rPr lang="en-US" altLang="zh-CN" dirty="0"/>
            <a:t>Quality control of mass production</a:t>
          </a:r>
          <a:endParaRPr lang="zh-CN" altLang="en-US" dirty="0"/>
        </a:p>
      </dgm:t>
    </dgm:pt>
    <dgm:pt modelId="{0D9D7CF4-BA1A-41E3-A406-70BBCD162D3C}" type="parTrans" cxnId="{AFC893E6-751A-4F4F-9F8F-158090D79AE0}">
      <dgm:prSet/>
      <dgm:spPr/>
      <dgm:t>
        <a:bodyPr/>
        <a:lstStyle/>
        <a:p>
          <a:endParaRPr lang="zh-CN" altLang="en-US"/>
        </a:p>
      </dgm:t>
    </dgm:pt>
    <dgm:pt modelId="{FDF21456-78D8-4D08-811C-701536DC6DA8}" type="sibTrans" cxnId="{AFC893E6-751A-4F4F-9F8F-158090D79AE0}">
      <dgm:prSet/>
      <dgm:spPr/>
      <dgm:t>
        <a:bodyPr/>
        <a:lstStyle/>
        <a:p>
          <a:endParaRPr lang="zh-CN" altLang="en-US"/>
        </a:p>
      </dgm:t>
    </dgm:pt>
    <dgm:pt modelId="{20DF8A28-053F-469A-B04E-756D6D829BD0}">
      <dgm:prSet phldrT="[文本]"/>
      <dgm:spPr/>
      <dgm:t>
        <a:bodyPr/>
        <a:lstStyle/>
        <a:p>
          <a:r>
            <a:rPr lang="en-US" altLang="zh-CN" dirty="0"/>
            <a:t>Quench protection</a:t>
          </a:r>
          <a:endParaRPr lang="zh-CN" altLang="en-US" dirty="0"/>
        </a:p>
      </dgm:t>
    </dgm:pt>
    <dgm:pt modelId="{D83D15EF-E4EE-4DD5-9AD2-DB4FA5A3A84C}" type="parTrans" cxnId="{5D4F39E1-1DCC-4705-9F30-5C627FC13AED}">
      <dgm:prSet/>
      <dgm:spPr/>
      <dgm:t>
        <a:bodyPr/>
        <a:lstStyle/>
        <a:p>
          <a:endParaRPr lang="zh-CN" altLang="en-US"/>
        </a:p>
      </dgm:t>
    </dgm:pt>
    <dgm:pt modelId="{44B3A4FD-75D0-4967-8901-FFFF8B17E910}" type="sibTrans" cxnId="{5D4F39E1-1DCC-4705-9F30-5C627FC13AED}">
      <dgm:prSet/>
      <dgm:spPr/>
      <dgm:t>
        <a:bodyPr/>
        <a:lstStyle/>
        <a:p>
          <a:endParaRPr lang="zh-CN" altLang="en-US"/>
        </a:p>
      </dgm:t>
    </dgm:pt>
    <dgm:pt modelId="{E6709423-0B27-4427-824F-0AED2B3A0F00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Quench protection</a:t>
          </a:r>
          <a:endParaRPr lang="zh-CN" altLang="en-US" dirty="0"/>
        </a:p>
      </dgm:t>
    </dgm:pt>
    <dgm:pt modelId="{B29D4153-345D-4D4E-AA76-D41DB8742E2E}" type="parTrans" cxnId="{F3B57056-DFFC-4E09-A030-58114D7E5E89}">
      <dgm:prSet/>
      <dgm:spPr/>
      <dgm:t>
        <a:bodyPr/>
        <a:lstStyle/>
        <a:p>
          <a:endParaRPr lang="zh-CN" altLang="en-US"/>
        </a:p>
      </dgm:t>
    </dgm:pt>
    <dgm:pt modelId="{0110A746-2A14-49C5-A528-15E2D4B4B61A}" type="sibTrans" cxnId="{F3B57056-DFFC-4E09-A030-58114D7E5E89}">
      <dgm:prSet/>
      <dgm:spPr/>
      <dgm:t>
        <a:bodyPr/>
        <a:lstStyle/>
        <a:p>
          <a:endParaRPr lang="zh-CN" altLang="en-US"/>
        </a:p>
      </dgm:t>
    </dgm:pt>
    <dgm:pt modelId="{B02F5FCE-BEAA-4095-AB36-FF787BC2559D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Know-how of Nb</a:t>
          </a:r>
          <a:r>
            <a:rPr lang="en-US" altLang="zh-CN" baseline="-25000" dirty="0"/>
            <a:t>3</a:t>
          </a:r>
          <a:r>
            <a:rPr lang="en-US" altLang="zh-CN" dirty="0"/>
            <a:t>Sn coil</a:t>
          </a:r>
          <a:endParaRPr lang="zh-CN" altLang="en-US" dirty="0"/>
        </a:p>
      </dgm:t>
    </dgm:pt>
    <dgm:pt modelId="{B03F6D0D-EC73-45A3-9C4A-9D5B23B8E8D1}" type="parTrans" cxnId="{4520D5C2-B08A-406D-9804-A6F69D98464E}">
      <dgm:prSet/>
      <dgm:spPr/>
      <dgm:t>
        <a:bodyPr/>
        <a:lstStyle/>
        <a:p>
          <a:endParaRPr lang="zh-CN" altLang="en-US"/>
        </a:p>
      </dgm:t>
    </dgm:pt>
    <dgm:pt modelId="{2BB4DAB5-DB4F-466B-A23F-FC58791A02A3}" type="sibTrans" cxnId="{4520D5C2-B08A-406D-9804-A6F69D98464E}">
      <dgm:prSet/>
      <dgm:spPr/>
      <dgm:t>
        <a:bodyPr/>
        <a:lstStyle/>
        <a:p>
          <a:endParaRPr lang="zh-CN" altLang="en-US"/>
        </a:p>
      </dgm:t>
    </dgm:pt>
    <dgm:pt modelId="{E25B6419-4AE5-4B60-AAAD-187486B97A33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400" dirty="0"/>
            <a:t>Quality control and analysis</a:t>
          </a:r>
          <a:endParaRPr lang="zh-CN" altLang="en-US" sz="1400" dirty="0"/>
        </a:p>
      </dgm:t>
    </dgm:pt>
    <dgm:pt modelId="{CDF7F739-B62B-484A-BE75-ED05478C74D4}" type="parTrans" cxnId="{8D8CBCF3-C561-41D8-99EA-02FBEFCE27BA}">
      <dgm:prSet/>
      <dgm:spPr/>
      <dgm:t>
        <a:bodyPr/>
        <a:lstStyle/>
        <a:p>
          <a:endParaRPr lang="zh-CN" altLang="en-US"/>
        </a:p>
      </dgm:t>
    </dgm:pt>
    <dgm:pt modelId="{12BDFD36-D6AC-4964-A504-49C392D7533B}" type="sibTrans" cxnId="{8D8CBCF3-C561-41D8-99EA-02FBEFCE27BA}">
      <dgm:prSet/>
      <dgm:spPr/>
      <dgm:t>
        <a:bodyPr/>
        <a:lstStyle/>
        <a:p>
          <a:endParaRPr lang="zh-CN" altLang="en-US"/>
        </a:p>
      </dgm:t>
    </dgm:pt>
    <dgm:pt modelId="{17069C09-8D19-48A8-A514-2EF6053FAB46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400" dirty="0"/>
            <a:t>SG assisted mechanical assembly</a:t>
          </a:r>
          <a:endParaRPr lang="zh-CN" altLang="en-US" sz="1400" dirty="0"/>
        </a:p>
      </dgm:t>
    </dgm:pt>
    <dgm:pt modelId="{4410BE3B-82E2-4F2A-96A0-BB6B71CEC833}" type="parTrans" cxnId="{FEEC66C1-7E74-4D9C-95BA-4C24531150B4}">
      <dgm:prSet/>
      <dgm:spPr/>
      <dgm:t>
        <a:bodyPr/>
        <a:lstStyle/>
        <a:p>
          <a:endParaRPr lang="zh-CN" altLang="en-US"/>
        </a:p>
      </dgm:t>
    </dgm:pt>
    <dgm:pt modelId="{3E9E8B02-B2B1-41DA-A290-E45CA40A6D31}" type="sibTrans" cxnId="{FEEC66C1-7E74-4D9C-95BA-4C24531150B4}">
      <dgm:prSet/>
      <dgm:spPr/>
      <dgm:t>
        <a:bodyPr/>
        <a:lstStyle/>
        <a:p>
          <a:endParaRPr lang="zh-CN" altLang="en-US"/>
        </a:p>
      </dgm:t>
    </dgm:pt>
    <dgm:pt modelId="{0309C959-DB35-4F92-AE3D-693E46E9D6E8}">
      <dgm:prSet phldrT="[文本]"/>
      <dgm:spPr>
        <a:solidFill>
          <a:schemeClr val="accent2"/>
        </a:solidFill>
      </dgm:spPr>
      <dgm:t>
        <a:bodyPr/>
        <a:lstStyle/>
        <a:p>
          <a:endParaRPr lang="zh-CN" altLang="en-US" sz="1200" dirty="0"/>
        </a:p>
      </dgm:t>
    </dgm:pt>
    <dgm:pt modelId="{A0B237D7-9870-481D-B007-A3444035BB7E}" type="parTrans" cxnId="{BE49185D-2987-4CEB-AB36-AD58E46BF6D9}">
      <dgm:prSet/>
      <dgm:spPr/>
      <dgm:t>
        <a:bodyPr/>
        <a:lstStyle/>
        <a:p>
          <a:endParaRPr lang="zh-CN" altLang="en-US"/>
        </a:p>
      </dgm:t>
    </dgm:pt>
    <dgm:pt modelId="{59349D80-9B85-46E1-8D62-5523EEDB7EBD}" type="sibTrans" cxnId="{BE49185D-2987-4CEB-AB36-AD58E46BF6D9}">
      <dgm:prSet/>
      <dgm:spPr/>
      <dgm:t>
        <a:bodyPr/>
        <a:lstStyle/>
        <a:p>
          <a:endParaRPr lang="zh-CN" altLang="en-US"/>
        </a:p>
      </dgm:t>
    </dgm:pt>
    <dgm:pt modelId="{1C4676C5-B56B-49AB-B721-C9B7FDBA3856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400" dirty="0"/>
            <a:t>Reliability</a:t>
          </a:r>
          <a:endParaRPr lang="zh-CN" altLang="en-US" sz="1400" dirty="0"/>
        </a:p>
      </dgm:t>
    </dgm:pt>
    <dgm:pt modelId="{92CADBB4-350D-4044-A291-E7E4D98F9C92}" type="parTrans" cxnId="{026713BC-AE1E-4139-8310-AA3A1ED52215}">
      <dgm:prSet/>
      <dgm:spPr/>
      <dgm:t>
        <a:bodyPr/>
        <a:lstStyle/>
        <a:p>
          <a:endParaRPr lang="zh-CN" altLang="en-US"/>
        </a:p>
      </dgm:t>
    </dgm:pt>
    <dgm:pt modelId="{371897B3-503E-495A-89FF-725586286F6F}" type="sibTrans" cxnId="{026713BC-AE1E-4139-8310-AA3A1ED52215}">
      <dgm:prSet/>
      <dgm:spPr/>
      <dgm:t>
        <a:bodyPr/>
        <a:lstStyle/>
        <a:p>
          <a:endParaRPr lang="zh-CN" altLang="en-US"/>
        </a:p>
      </dgm:t>
    </dgm:pt>
    <dgm:pt modelId="{F70DEFE4-F0F0-4AA4-9E4D-581E96A70B54}">
      <dgm:prSet phldrT="[文本]"/>
      <dgm:spPr/>
      <dgm:t>
        <a:bodyPr/>
        <a:lstStyle/>
        <a:p>
          <a:r>
            <a:rPr lang="en-US" altLang="zh-CN" dirty="0"/>
            <a:t>Reliability</a:t>
          </a:r>
          <a:endParaRPr lang="zh-CN" altLang="en-US" dirty="0"/>
        </a:p>
      </dgm:t>
    </dgm:pt>
    <dgm:pt modelId="{26428B2F-D944-4762-805A-E0E095591307}" type="parTrans" cxnId="{094118F0-A397-4ABE-AE95-8670FA0D1CDE}">
      <dgm:prSet/>
      <dgm:spPr/>
      <dgm:t>
        <a:bodyPr/>
        <a:lstStyle/>
        <a:p>
          <a:endParaRPr lang="zh-CN" altLang="en-US"/>
        </a:p>
      </dgm:t>
    </dgm:pt>
    <dgm:pt modelId="{C0093873-8CAE-4AAA-8383-A9BBDCF2DEBC}" type="sibTrans" cxnId="{094118F0-A397-4ABE-AE95-8670FA0D1CDE}">
      <dgm:prSet/>
      <dgm:spPr/>
      <dgm:t>
        <a:bodyPr/>
        <a:lstStyle/>
        <a:p>
          <a:endParaRPr lang="zh-CN" altLang="en-US"/>
        </a:p>
      </dgm:t>
    </dgm:pt>
    <dgm:pt modelId="{F546A027-DDFC-463D-8462-B7814DED8224}">
      <dgm:prSet phldrT="[文本]"/>
      <dgm:spPr/>
      <dgm:t>
        <a:bodyPr/>
        <a:lstStyle/>
        <a:p>
          <a:r>
            <a:rPr lang="en-US" altLang="zh-CN" dirty="0"/>
            <a:t>System integration</a:t>
          </a:r>
          <a:endParaRPr lang="zh-CN" altLang="en-US" dirty="0"/>
        </a:p>
      </dgm:t>
    </dgm:pt>
    <dgm:pt modelId="{5F7FEEF8-8C2C-41DE-A8E0-EEDD97533A7D}" type="parTrans" cxnId="{CC3658F0-307A-4F66-8AF5-A851DF8A356F}">
      <dgm:prSet/>
      <dgm:spPr/>
      <dgm:t>
        <a:bodyPr/>
        <a:lstStyle/>
        <a:p>
          <a:endParaRPr lang="zh-CN" altLang="en-US"/>
        </a:p>
      </dgm:t>
    </dgm:pt>
    <dgm:pt modelId="{FA533F19-43F5-4032-9915-F27E0362A39B}" type="sibTrans" cxnId="{CC3658F0-307A-4F66-8AF5-A851DF8A356F}">
      <dgm:prSet/>
      <dgm:spPr/>
      <dgm:t>
        <a:bodyPr/>
        <a:lstStyle/>
        <a:p>
          <a:endParaRPr lang="zh-CN" altLang="en-US"/>
        </a:p>
      </dgm:t>
    </dgm:pt>
    <dgm:pt modelId="{905739BE-B16F-4E78-BAE7-581066049ECF}">
      <dgm:prSet phldrT="[文本]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sz="1700" b="1" dirty="0"/>
            <a:t>FECR Magnet</a:t>
          </a:r>
          <a:endParaRPr lang="zh-CN" altLang="en-US" sz="1700" b="1" dirty="0"/>
        </a:p>
      </dgm:t>
    </dgm:pt>
    <dgm:pt modelId="{C496BD37-DCCC-4283-BFFA-5F19C750620A}" type="parTrans" cxnId="{B247736E-CFA2-46E8-967E-6CA0C7578C32}">
      <dgm:prSet/>
      <dgm:spPr/>
      <dgm:t>
        <a:bodyPr/>
        <a:lstStyle/>
        <a:p>
          <a:endParaRPr lang="zh-CN" altLang="en-US"/>
        </a:p>
      </dgm:t>
    </dgm:pt>
    <dgm:pt modelId="{DDECB1FA-4548-480E-BBC9-7CB2414B3799}" type="sibTrans" cxnId="{B247736E-CFA2-46E8-967E-6CA0C7578C32}">
      <dgm:prSet/>
      <dgm:spPr/>
      <dgm:t>
        <a:bodyPr/>
        <a:lstStyle/>
        <a:p>
          <a:endParaRPr lang="zh-CN" altLang="en-US"/>
        </a:p>
      </dgm:t>
    </dgm:pt>
    <dgm:pt modelId="{CEC673EE-4352-4032-B029-485510CFBCD9}">
      <dgm:prSet phldrT="[文本]" custT="1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sz="1400" dirty="0"/>
            <a:t>System integration</a:t>
          </a:r>
          <a:endParaRPr lang="zh-CN" altLang="en-US" sz="1400" dirty="0"/>
        </a:p>
      </dgm:t>
    </dgm:pt>
    <dgm:pt modelId="{BAD07735-44E6-44D6-97F0-818082CBA9B4}" type="parTrans" cxnId="{492829A6-7319-4591-B05F-E0979744A1DF}">
      <dgm:prSet/>
      <dgm:spPr/>
      <dgm:t>
        <a:bodyPr/>
        <a:lstStyle/>
        <a:p>
          <a:endParaRPr lang="zh-CN" altLang="en-US"/>
        </a:p>
      </dgm:t>
    </dgm:pt>
    <dgm:pt modelId="{6399F8C2-0B45-4189-B6A4-69DE347943A7}" type="sibTrans" cxnId="{492829A6-7319-4591-B05F-E0979744A1DF}">
      <dgm:prSet/>
      <dgm:spPr/>
      <dgm:t>
        <a:bodyPr/>
        <a:lstStyle/>
        <a:p>
          <a:endParaRPr lang="zh-CN" altLang="en-US"/>
        </a:p>
      </dgm:t>
    </dgm:pt>
    <dgm:pt modelId="{89ACCD92-9F5D-4F60-9E27-4111D351B722}">
      <dgm:prSet phldrT="[文本]" custT="1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sz="1400" dirty="0" err="1"/>
            <a:t>Coldmass</a:t>
          </a:r>
          <a:r>
            <a:rPr lang="en-US" altLang="zh-CN" sz="1400" dirty="0"/>
            <a:t> alignment</a:t>
          </a:r>
          <a:endParaRPr lang="zh-CN" altLang="en-US" sz="1400" dirty="0"/>
        </a:p>
      </dgm:t>
    </dgm:pt>
    <dgm:pt modelId="{BA99DB67-CB0A-4053-BE57-AC79544A970D}" type="parTrans" cxnId="{C7003BF6-3189-412F-B5D5-680F346EC0D6}">
      <dgm:prSet/>
      <dgm:spPr/>
      <dgm:t>
        <a:bodyPr/>
        <a:lstStyle/>
        <a:p>
          <a:endParaRPr lang="zh-CN" altLang="en-US"/>
        </a:p>
      </dgm:t>
    </dgm:pt>
    <dgm:pt modelId="{9D6C6EBA-BF49-4757-892F-2BEAAEB3D5ED}" type="sibTrans" cxnId="{C7003BF6-3189-412F-B5D5-680F346EC0D6}">
      <dgm:prSet/>
      <dgm:spPr/>
      <dgm:t>
        <a:bodyPr/>
        <a:lstStyle/>
        <a:p>
          <a:endParaRPr lang="zh-CN" altLang="en-US"/>
        </a:p>
      </dgm:t>
    </dgm:pt>
    <dgm:pt modelId="{829F9B4E-8CD5-405F-BF52-779BDA2D641C}">
      <dgm:prSet phldrT="[文本]" custT="1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sz="1400" dirty="0"/>
            <a:t>Reliable operation</a:t>
          </a:r>
          <a:endParaRPr lang="zh-CN" altLang="en-US" sz="1400" dirty="0"/>
        </a:p>
      </dgm:t>
    </dgm:pt>
    <dgm:pt modelId="{44ED4633-554F-4BA4-9BED-327FEBC65B39}" type="parTrans" cxnId="{D340FCEF-A04D-40D2-AFF6-556B817815CC}">
      <dgm:prSet/>
      <dgm:spPr/>
      <dgm:t>
        <a:bodyPr/>
        <a:lstStyle/>
        <a:p>
          <a:endParaRPr lang="zh-CN" altLang="en-US"/>
        </a:p>
      </dgm:t>
    </dgm:pt>
    <dgm:pt modelId="{2365C183-E51B-48E7-9B5F-8E2D47C88804}" type="sibTrans" cxnId="{D340FCEF-A04D-40D2-AFF6-556B817815CC}">
      <dgm:prSet/>
      <dgm:spPr/>
      <dgm:t>
        <a:bodyPr/>
        <a:lstStyle/>
        <a:p>
          <a:endParaRPr lang="zh-CN" altLang="en-US"/>
        </a:p>
      </dgm:t>
    </dgm:pt>
    <dgm:pt modelId="{AC4C2FBF-34BA-40DB-9816-5E1301592B55}" type="pres">
      <dgm:prSet presAssocID="{575D5FF5-58A4-4322-8E15-91765362ECE0}" presName="Name0" presStyleCnt="0">
        <dgm:presLayoutVars>
          <dgm:dir/>
          <dgm:resizeHandles val="exact"/>
        </dgm:presLayoutVars>
      </dgm:prSet>
      <dgm:spPr/>
    </dgm:pt>
    <dgm:pt modelId="{CC0BF1A2-D3CA-48E6-B153-9CCAD706200A}" type="pres">
      <dgm:prSet presAssocID="{0F533B26-6E69-42E4-9471-D34E91F853A3}" presName="composite" presStyleCnt="0"/>
      <dgm:spPr/>
    </dgm:pt>
    <dgm:pt modelId="{09066683-49E3-4763-9D7F-267D07A2A3A9}" type="pres">
      <dgm:prSet presAssocID="{0F533B26-6E69-42E4-9471-D34E91F853A3}" presName="imagSh" presStyleLbl="bgImgPlace1" presStyleIdx="0" presStyleCnt="4"/>
      <dgm:spPr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</dgm:spPr>
    </dgm:pt>
    <dgm:pt modelId="{A246FD5B-D65D-45AA-8EF5-61166F13E9EC}" type="pres">
      <dgm:prSet presAssocID="{0F533B26-6E69-42E4-9471-D34E91F853A3}" presName="txNode" presStyleLbl="node1" presStyleIdx="0" presStyleCnt="4" custLinFactNeighborX="4070" custLinFactNeighborY="27562">
        <dgm:presLayoutVars>
          <dgm:bulletEnabled val="1"/>
        </dgm:presLayoutVars>
      </dgm:prSet>
      <dgm:spPr/>
    </dgm:pt>
    <dgm:pt modelId="{BFB70AC4-1B4C-4E7D-8EF6-CF8B47FD276A}" type="pres">
      <dgm:prSet presAssocID="{20F3603E-92DE-4CEB-B25F-D16F86167C6E}" presName="sibTrans" presStyleLbl="sibTrans2D1" presStyleIdx="0" presStyleCnt="3"/>
      <dgm:spPr/>
    </dgm:pt>
    <dgm:pt modelId="{B215DDB0-D3A7-4B48-9540-6C4069270CA4}" type="pres">
      <dgm:prSet presAssocID="{20F3603E-92DE-4CEB-B25F-D16F86167C6E}" presName="connTx" presStyleLbl="sibTrans2D1" presStyleIdx="0" presStyleCnt="3"/>
      <dgm:spPr/>
    </dgm:pt>
    <dgm:pt modelId="{E9D2A50B-DDD1-4EAC-B83B-6A1004E166D8}" type="pres">
      <dgm:prSet presAssocID="{E98C334F-D1F9-4902-AD9C-8361E1B9B7E9}" presName="composite" presStyleCnt="0"/>
      <dgm:spPr/>
    </dgm:pt>
    <dgm:pt modelId="{B6B82D85-FC13-45BB-BC78-CAA3C244E824}" type="pres">
      <dgm:prSet presAssocID="{E98C334F-D1F9-4902-AD9C-8361E1B9B7E9}" presName="imagSh" presStyleLbl="b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42076379-1904-4A70-B699-D2ABD63F7660}" type="pres">
      <dgm:prSet presAssocID="{E98C334F-D1F9-4902-AD9C-8361E1B9B7E9}" presName="txNode" presStyleLbl="node1" presStyleIdx="1" presStyleCnt="4" custScaleX="124510" custLinFactNeighborX="-694" custLinFactNeighborY="27562">
        <dgm:presLayoutVars>
          <dgm:bulletEnabled val="1"/>
        </dgm:presLayoutVars>
      </dgm:prSet>
      <dgm:spPr/>
    </dgm:pt>
    <dgm:pt modelId="{758B5F41-AE45-43F9-8F83-915836B57CFE}" type="pres">
      <dgm:prSet presAssocID="{58EA918A-A059-4C1F-8FF1-4D76EC15D965}" presName="sibTrans" presStyleLbl="sibTrans2D1" presStyleIdx="1" presStyleCnt="3"/>
      <dgm:spPr/>
    </dgm:pt>
    <dgm:pt modelId="{3C98BE17-EF62-45CA-BA73-5D8FE9C44ED7}" type="pres">
      <dgm:prSet presAssocID="{58EA918A-A059-4C1F-8FF1-4D76EC15D965}" presName="connTx" presStyleLbl="sibTrans2D1" presStyleIdx="1" presStyleCnt="3"/>
      <dgm:spPr/>
    </dgm:pt>
    <dgm:pt modelId="{C598B2FD-781E-447D-9B18-370D9FA00926}" type="pres">
      <dgm:prSet presAssocID="{00E15AA0-B8D9-4EB9-B0C9-4C5DFEA1325E}" presName="composite" presStyleCnt="0"/>
      <dgm:spPr/>
    </dgm:pt>
    <dgm:pt modelId="{0763F395-3213-483A-A351-09FFC543BB10}" type="pres">
      <dgm:prSet presAssocID="{00E15AA0-B8D9-4EB9-B0C9-4C5DFEA1325E}" presName="imagSh" presStyleLbl="bgImgPlace1" presStyleIdx="2" presStyleCnt="4"/>
      <dgm:spPr>
        <a:blipFill>
          <a:blip xmlns:r="http://schemas.openxmlformats.org/officeDocument/2006/relationships" r:embed="rId3"/>
          <a:srcRect/>
          <a:stretch>
            <a:fillRect l="-25000" r="-25000"/>
          </a:stretch>
        </a:blipFill>
      </dgm:spPr>
    </dgm:pt>
    <dgm:pt modelId="{CEF69AD1-0077-4CC9-9129-EE515E91C70F}" type="pres">
      <dgm:prSet presAssocID="{00E15AA0-B8D9-4EB9-B0C9-4C5DFEA1325E}" presName="txNode" presStyleLbl="node1" presStyleIdx="2" presStyleCnt="4" custScaleX="123544" custLinFactNeighborX="252" custLinFactNeighborY="27562">
        <dgm:presLayoutVars>
          <dgm:bulletEnabled val="1"/>
        </dgm:presLayoutVars>
      </dgm:prSet>
      <dgm:spPr/>
    </dgm:pt>
    <dgm:pt modelId="{273A07AA-103E-44C9-A6DA-9208E7B8C06E}" type="pres">
      <dgm:prSet presAssocID="{801B44B9-71B6-4906-AB91-778E2E8E0E60}" presName="sibTrans" presStyleLbl="sibTrans2D1" presStyleIdx="2" presStyleCnt="3"/>
      <dgm:spPr/>
    </dgm:pt>
    <dgm:pt modelId="{B313A796-42C4-4789-B8B7-703BCBE99E1D}" type="pres">
      <dgm:prSet presAssocID="{801B44B9-71B6-4906-AB91-778E2E8E0E60}" presName="connTx" presStyleLbl="sibTrans2D1" presStyleIdx="2" presStyleCnt="3"/>
      <dgm:spPr/>
    </dgm:pt>
    <dgm:pt modelId="{CAD0893A-C253-44E1-A840-E105FCE357C0}" type="pres">
      <dgm:prSet presAssocID="{905739BE-B16F-4E78-BAE7-581066049ECF}" presName="composite" presStyleCnt="0"/>
      <dgm:spPr/>
    </dgm:pt>
    <dgm:pt modelId="{E249E494-647D-4001-BDE7-19D90B8D5EC1}" type="pres">
      <dgm:prSet presAssocID="{905739BE-B16F-4E78-BAE7-581066049ECF}" presName="imagSh" presStyleLbl="bgImgPlace1" presStyleIdx="3" presStyleCnt="4"/>
      <dgm:spPr>
        <a:blipFill>
          <a:blip xmlns:r="http://schemas.openxmlformats.org/officeDocument/2006/relationships" r:embed="rId4"/>
          <a:srcRect/>
          <a:stretch>
            <a:fillRect l="-24000" r="-24000"/>
          </a:stretch>
        </a:blipFill>
      </dgm:spPr>
    </dgm:pt>
    <dgm:pt modelId="{D61FACAA-D80A-427A-AEE9-2441CE82ED17}" type="pres">
      <dgm:prSet presAssocID="{905739BE-B16F-4E78-BAE7-581066049ECF}" presName="txNode" presStyleLbl="node1" presStyleIdx="3" presStyleCnt="4" custLinFactNeighborX="252" custLinFactNeighborY="27562">
        <dgm:presLayoutVars>
          <dgm:bulletEnabled val="1"/>
        </dgm:presLayoutVars>
      </dgm:prSet>
      <dgm:spPr/>
    </dgm:pt>
  </dgm:ptLst>
  <dgm:cxnLst>
    <dgm:cxn modelId="{31707C06-A32E-470A-BCC1-26FB55234622}" type="presOf" srcId="{20F3603E-92DE-4CEB-B25F-D16F86167C6E}" destId="{B215DDB0-D3A7-4B48-9540-6C4069270CA4}" srcOrd="1" destOrd="0" presId="urn:microsoft.com/office/officeart/2005/8/layout/hProcess10"/>
    <dgm:cxn modelId="{EC9E100B-4B21-4610-B6C2-A5B3013A56A1}" type="presOf" srcId="{E25B6419-4AE5-4B60-AAAD-187486B97A33}" destId="{42076379-1904-4A70-B699-D2ABD63F7660}" srcOrd="0" destOrd="1" presId="urn:microsoft.com/office/officeart/2005/8/layout/hProcess10"/>
    <dgm:cxn modelId="{BBE6410C-3132-46DB-9636-8B4282E0E20A}" type="presOf" srcId="{20DF8A28-053F-469A-B04E-756D6D829BD0}" destId="{CEF69AD1-0077-4CC9-9129-EE515E91C70F}" srcOrd="0" destOrd="2" presId="urn:microsoft.com/office/officeart/2005/8/layout/hProcess10"/>
    <dgm:cxn modelId="{6ADF880E-9C1B-4AD1-B578-395B15D454CA}" type="presOf" srcId="{B02F5FCE-BEAA-4095-AB36-FF787BC2559D}" destId="{A246FD5B-D65D-45AA-8EF5-61166F13E9EC}" srcOrd="0" destOrd="4" presId="urn:microsoft.com/office/officeart/2005/8/layout/hProcess10"/>
    <dgm:cxn modelId="{5340E016-E402-431B-B35D-F11056AB71E1}" type="presOf" srcId="{829F9B4E-8CD5-405F-BF52-779BDA2D641C}" destId="{D61FACAA-D80A-427A-AEE9-2441CE82ED17}" srcOrd="0" destOrd="3" presId="urn:microsoft.com/office/officeart/2005/8/layout/hProcess10"/>
    <dgm:cxn modelId="{D1F00427-297C-4F48-9667-946A71A4E2FB}" type="presOf" srcId="{58EA918A-A059-4C1F-8FF1-4D76EC15D965}" destId="{758B5F41-AE45-43F9-8F83-915836B57CFE}" srcOrd="0" destOrd="0" presId="urn:microsoft.com/office/officeart/2005/8/layout/hProcess10"/>
    <dgm:cxn modelId="{96EB1327-0442-4133-AF7F-353B6A9E6EFC}" type="presOf" srcId="{2A913DC6-595D-4C07-BC0F-133407946151}" destId="{42076379-1904-4A70-B699-D2ABD63F7660}" srcOrd="0" destOrd="3" presId="urn:microsoft.com/office/officeart/2005/8/layout/hProcess10"/>
    <dgm:cxn modelId="{DA9AE92F-C245-43D0-875B-9271484A772A}" type="presOf" srcId="{58EA918A-A059-4C1F-8FF1-4D76EC15D965}" destId="{3C98BE17-EF62-45CA-BA73-5D8FE9C44ED7}" srcOrd="1" destOrd="0" presId="urn:microsoft.com/office/officeart/2005/8/layout/hProcess10"/>
    <dgm:cxn modelId="{9F42EB32-A358-49F2-88F6-1D82C9066E77}" type="presOf" srcId="{575D5FF5-58A4-4322-8E15-91765362ECE0}" destId="{AC4C2FBF-34BA-40DB-9816-5E1301592B55}" srcOrd="0" destOrd="0" presId="urn:microsoft.com/office/officeart/2005/8/layout/hProcess10"/>
    <dgm:cxn modelId="{D9250140-F5A5-47CF-BC08-375B7C9B2105}" type="presOf" srcId="{89ACCD92-9F5D-4F60-9E27-4111D351B722}" destId="{D61FACAA-D80A-427A-AEE9-2441CE82ED17}" srcOrd="0" destOrd="2" presId="urn:microsoft.com/office/officeart/2005/8/layout/hProcess10"/>
    <dgm:cxn modelId="{BE49185D-2987-4CEB-AB36-AD58E46BF6D9}" srcId="{E98C334F-D1F9-4902-AD9C-8361E1B9B7E9}" destId="{0309C959-DB35-4F92-AE3D-693E46E9D6E8}" srcOrd="4" destOrd="0" parTransId="{A0B237D7-9870-481D-B007-A3444035BB7E}" sibTransId="{59349D80-9B85-46E1-8D62-5523EEDB7EBD}"/>
    <dgm:cxn modelId="{0A718560-24E7-4A25-9261-83086FAB86BA}" type="presOf" srcId="{F546A027-DDFC-463D-8462-B7814DED8224}" destId="{CEF69AD1-0077-4CC9-9129-EE515E91C70F}" srcOrd="0" destOrd="4" presId="urn:microsoft.com/office/officeart/2005/8/layout/hProcess10"/>
    <dgm:cxn modelId="{538F8665-B977-40D5-BE28-184D9B8185ED}" type="presOf" srcId="{D9490FB7-4377-47B9-BCBF-953FDC9AC772}" destId="{A246FD5B-D65D-45AA-8EF5-61166F13E9EC}" srcOrd="0" destOrd="2" presId="urn:microsoft.com/office/officeart/2005/8/layout/hProcess10"/>
    <dgm:cxn modelId="{EFFAFE65-14A3-47F7-8702-CF810C77E6BF}" type="presOf" srcId="{B595D32B-D34F-443B-B9EB-1E24F4FCC870}" destId="{A246FD5B-D65D-45AA-8EF5-61166F13E9EC}" srcOrd="0" destOrd="1" presId="urn:microsoft.com/office/officeart/2005/8/layout/hProcess10"/>
    <dgm:cxn modelId="{A53F4A47-7372-4E87-A041-44F2B30A1007}" type="presOf" srcId="{0F533B26-6E69-42E4-9471-D34E91F853A3}" destId="{A246FD5B-D65D-45AA-8EF5-61166F13E9EC}" srcOrd="0" destOrd="0" presId="urn:microsoft.com/office/officeart/2005/8/layout/hProcess10"/>
    <dgm:cxn modelId="{B247736E-CFA2-46E8-967E-6CA0C7578C32}" srcId="{575D5FF5-58A4-4322-8E15-91765362ECE0}" destId="{905739BE-B16F-4E78-BAE7-581066049ECF}" srcOrd="3" destOrd="0" parTransId="{C496BD37-DCCC-4283-BFFA-5F19C750620A}" sibTransId="{DDECB1FA-4548-480E-BBC9-7CB2414B3799}"/>
    <dgm:cxn modelId="{EEC1FF6F-7A4F-4BB2-8490-B725B0C536AF}" type="presOf" srcId="{801B44B9-71B6-4906-AB91-778E2E8E0E60}" destId="{B313A796-42C4-4789-B8B7-703BCBE99E1D}" srcOrd="1" destOrd="0" presId="urn:microsoft.com/office/officeart/2005/8/layout/hProcess10"/>
    <dgm:cxn modelId="{4D889E52-94E6-4F4B-8A8B-D6C518298B78}" type="presOf" srcId="{1C4676C5-B56B-49AB-B721-C9B7FDBA3856}" destId="{42076379-1904-4A70-B699-D2ABD63F7660}" srcOrd="0" destOrd="4" presId="urn:microsoft.com/office/officeart/2005/8/layout/hProcess10"/>
    <dgm:cxn modelId="{9406AA55-D3E8-4D65-8D14-861D1324D03E}" type="presOf" srcId="{00E15AA0-B8D9-4EB9-B0C9-4C5DFEA1325E}" destId="{CEF69AD1-0077-4CC9-9129-EE515E91C70F}" srcOrd="0" destOrd="0" presId="urn:microsoft.com/office/officeart/2005/8/layout/hProcess10"/>
    <dgm:cxn modelId="{F3B57056-DFFC-4E09-A030-58114D7E5E89}" srcId="{0F533B26-6E69-42E4-9471-D34E91F853A3}" destId="{E6709423-0B27-4427-824F-0AED2B3A0F00}" srcOrd="2" destOrd="0" parTransId="{B29D4153-345D-4D4E-AA76-D41DB8742E2E}" sibTransId="{0110A746-2A14-49C5-A528-15E2D4B4B61A}"/>
    <dgm:cxn modelId="{1A6D0385-0A49-4B56-83EA-34CBBC4277F3}" srcId="{575D5FF5-58A4-4322-8E15-91765362ECE0}" destId="{0F533B26-6E69-42E4-9471-D34E91F853A3}" srcOrd="0" destOrd="0" parTransId="{65820061-6CB3-477A-A9E2-6DD7B7DE0894}" sibTransId="{20F3603E-92DE-4CEB-B25F-D16F86167C6E}"/>
    <dgm:cxn modelId="{75B47386-DA5E-4831-8D1E-641C5F8ECA36}" type="presOf" srcId="{E98C334F-D1F9-4902-AD9C-8361E1B9B7E9}" destId="{42076379-1904-4A70-B699-D2ABD63F7660}" srcOrd="0" destOrd="0" presId="urn:microsoft.com/office/officeart/2005/8/layout/hProcess10"/>
    <dgm:cxn modelId="{5609D990-0113-4688-9A23-6D1E7DE02260}" type="presOf" srcId="{974C6E6C-F3A1-4823-B426-999BF20881AA}" destId="{CEF69AD1-0077-4CC9-9129-EE515E91C70F}" srcOrd="0" destOrd="1" presId="urn:microsoft.com/office/officeart/2005/8/layout/hProcess10"/>
    <dgm:cxn modelId="{086A38A0-0064-48DE-8BC9-2BA10C7C0A18}" srcId="{E98C334F-D1F9-4902-AD9C-8361E1B9B7E9}" destId="{2A913DC6-595D-4C07-BC0F-133407946151}" srcOrd="2" destOrd="0" parTransId="{09439AEF-18FD-444D-8CED-59F06316A2AB}" sibTransId="{91B604FC-ECE9-4702-AEB0-CA0D643EEF80}"/>
    <dgm:cxn modelId="{492829A6-7319-4591-B05F-E0979744A1DF}" srcId="{905739BE-B16F-4E78-BAE7-581066049ECF}" destId="{CEC673EE-4352-4032-B029-485510CFBCD9}" srcOrd="0" destOrd="0" parTransId="{BAD07735-44E6-44D6-97F0-818082CBA9B4}" sibTransId="{6399F8C2-0B45-4189-B6A4-69DE347943A7}"/>
    <dgm:cxn modelId="{069961AC-A97E-42E1-8337-DF3EB47232E5}" type="presOf" srcId="{20F3603E-92DE-4CEB-B25F-D16F86167C6E}" destId="{BFB70AC4-1B4C-4E7D-8EF6-CF8B47FD276A}" srcOrd="0" destOrd="0" presId="urn:microsoft.com/office/officeart/2005/8/layout/hProcess10"/>
    <dgm:cxn modelId="{5E9134B2-2B37-4B58-8467-9D39A6D5D098}" srcId="{575D5FF5-58A4-4322-8E15-91765362ECE0}" destId="{00E15AA0-B8D9-4EB9-B0C9-4C5DFEA1325E}" srcOrd="2" destOrd="0" parTransId="{1C2D69F6-BAED-485F-8506-745DBAF4BA47}" sibTransId="{801B44B9-71B6-4906-AB91-778E2E8E0E60}"/>
    <dgm:cxn modelId="{026713BC-AE1E-4139-8310-AA3A1ED52215}" srcId="{E98C334F-D1F9-4902-AD9C-8361E1B9B7E9}" destId="{1C4676C5-B56B-49AB-B721-C9B7FDBA3856}" srcOrd="3" destOrd="0" parTransId="{92CADBB4-350D-4044-A291-E7E4D98F9C92}" sibTransId="{371897B3-503E-495A-89FF-725586286F6F}"/>
    <dgm:cxn modelId="{FEEC66C1-7E74-4D9C-95BA-4C24531150B4}" srcId="{E98C334F-D1F9-4902-AD9C-8361E1B9B7E9}" destId="{17069C09-8D19-48A8-A514-2EF6053FAB46}" srcOrd="1" destOrd="0" parTransId="{4410BE3B-82E2-4F2A-96A0-BB6B71CEC833}" sibTransId="{3E9E8B02-B2B1-41DA-A290-E45CA40A6D31}"/>
    <dgm:cxn modelId="{4520D5C2-B08A-406D-9804-A6F69D98464E}" srcId="{0F533B26-6E69-42E4-9471-D34E91F853A3}" destId="{B02F5FCE-BEAA-4095-AB36-FF787BC2559D}" srcOrd="3" destOrd="0" parTransId="{B03F6D0D-EC73-45A3-9C4A-9D5B23B8E8D1}" sibTransId="{2BB4DAB5-DB4F-466B-A23F-FC58791A02A3}"/>
    <dgm:cxn modelId="{D0CB27C3-2826-4EF2-89FA-B47F2F906D4C}" type="presOf" srcId="{E6709423-0B27-4427-824F-0AED2B3A0F00}" destId="{A246FD5B-D65D-45AA-8EF5-61166F13E9EC}" srcOrd="0" destOrd="3" presId="urn:microsoft.com/office/officeart/2005/8/layout/hProcess10"/>
    <dgm:cxn modelId="{FF8E3CCE-CBE8-459E-A3D1-0CFF0A64A7FE}" type="presOf" srcId="{CEC673EE-4352-4032-B029-485510CFBCD9}" destId="{D61FACAA-D80A-427A-AEE9-2441CE82ED17}" srcOrd="0" destOrd="1" presId="urn:microsoft.com/office/officeart/2005/8/layout/hProcess10"/>
    <dgm:cxn modelId="{105E31D7-1511-41DE-95BF-64D6A8DB8D7A}" type="presOf" srcId="{905739BE-B16F-4E78-BAE7-581066049ECF}" destId="{D61FACAA-D80A-427A-AEE9-2441CE82ED17}" srcOrd="0" destOrd="0" presId="urn:microsoft.com/office/officeart/2005/8/layout/hProcess10"/>
    <dgm:cxn modelId="{8D93EEDA-3B7E-4292-B4CB-8ECCC2A969C1}" srcId="{0F533B26-6E69-42E4-9471-D34E91F853A3}" destId="{B595D32B-D34F-443B-B9EB-1E24F4FCC870}" srcOrd="0" destOrd="0" parTransId="{A5DDC7EA-F9B1-4454-A95E-38B5D2CDD2B6}" sibTransId="{B17DFDE0-F449-4896-9CC1-87F112158459}"/>
    <dgm:cxn modelId="{5D4F39E1-1DCC-4705-9F30-5C627FC13AED}" srcId="{00E15AA0-B8D9-4EB9-B0C9-4C5DFEA1325E}" destId="{20DF8A28-053F-469A-B04E-756D6D829BD0}" srcOrd="1" destOrd="0" parTransId="{D83D15EF-E4EE-4DD5-9AD2-DB4FA5A3A84C}" sibTransId="{44B3A4FD-75D0-4967-8901-FFFF8B17E910}"/>
    <dgm:cxn modelId="{328145E2-510B-43BC-86B7-AA98A5640FEE}" srcId="{575D5FF5-58A4-4322-8E15-91765362ECE0}" destId="{E98C334F-D1F9-4902-AD9C-8361E1B9B7E9}" srcOrd="1" destOrd="0" parTransId="{2268DC8C-CD7A-4BA7-BF78-6F8BF01121D0}" sibTransId="{58EA918A-A059-4C1F-8FF1-4D76EC15D965}"/>
    <dgm:cxn modelId="{AFC893E6-751A-4F4F-9F8F-158090D79AE0}" srcId="{00E15AA0-B8D9-4EB9-B0C9-4C5DFEA1325E}" destId="{974C6E6C-F3A1-4823-B426-999BF20881AA}" srcOrd="0" destOrd="0" parTransId="{0D9D7CF4-BA1A-41E3-A406-70BBCD162D3C}" sibTransId="{FDF21456-78D8-4D08-811C-701536DC6DA8}"/>
    <dgm:cxn modelId="{514295ED-2F60-4A55-8AA6-A09E222EBDE9}" type="presOf" srcId="{17069C09-8D19-48A8-A514-2EF6053FAB46}" destId="{42076379-1904-4A70-B699-D2ABD63F7660}" srcOrd="0" destOrd="2" presId="urn:microsoft.com/office/officeart/2005/8/layout/hProcess10"/>
    <dgm:cxn modelId="{51DBAEEE-8E5A-4E61-9563-609501776900}" type="presOf" srcId="{801B44B9-71B6-4906-AB91-778E2E8E0E60}" destId="{273A07AA-103E-44C9-A6DA-9208E7B8C06E}" srcOrd="0" destOrd="0" presId="urn:microsoft.com/office/officeart/2005/8/layout/hProcess10"/>
    <dgm:cxn modelId="{D340FCEF-A04D-40D2-AFF6-556B817815CC}" srcId="{905739BE-B16F-4E78-BAE7-581066049ECF}" destId="{829F9B4E-8CD5-405F-BF52-779BDA2D641C}" srcOrd="2" destOrd="0" parTransId="{44ED4633-554F-4BA4-9BED-327FEBC65B39}" sibTransId="{2365C183-E51B-48E7-9B5F-8E2D47C88804}"/>
    <dgm:cxn modelId="{094118F0-A397-4ABE-AE95-8670FA0D1CDE}" srcId="{00E15AA0-B8D9-4EB9-B0C9-4C5DFEA1325E}" destId="{F70DEFE4-F0F0-4AA4-9E4D-581E96A70B54}" srcOrd="2" destOrd="0" parTransId="{26428B2F-D944-4762-805A-E0E095591307}" sibTransId="{C0093873-8CAE-4AAA-8383-A9BBDCF2DEBC}"/>
    <dgm:cxn modelId="{CC3658F0-307A-4F66-8AF5-A851DF8A356F}" srcId="{00E15AA0-B8D9-4EB9-B0C9-4C5DFEA1325E}" destId="{F546A027-DDFC-463D-8462-B7814DED8224}" srcOrd="3" destOrd="0" parTransId="{5F7FEEF8-8C2C-41DE-A8E0-EEDD97533A7D}" sibTransId="{FA533F19-43F5-4032-9915-F27E0362A39B}"/>
    <dgm:cxn modelId="{8D8CBCF3-C561-41D8-99EA-02FBEFCE27BA}" srcId="{E98C334F-D1F9-4902-AD9C-8361E1B9B7E9}" destId="{E25B6419-4AE5-4B60-AAAD-187486B97A33}" srcOrd="0" destOrd="0" parTransId="{CDF7F739-B62B-484A-BE75-ED05478C74D4}" sibTransId="{12BDFD36-D6AC-4964-A504-49C392D7533B}"/>
    <dgm:cxn modelId="{C2B2C8F3-FF0D-4C70-82AE-C29E1B8F1341}" type="presOf" srcId="{F70DEFE4-F0F0-4AA4-9E4D-581E96A70B54}" destId="{CEF69AD1-0077-4CC9-9129-EE515E91C70F}" srcOrd="0" destOrd="3" presId="urn:microsoft.com/office/officeart/2005/8/layout/hProcess10"/>
    <dgm:cxn modelId="{C7003BF6-3189-412F-B5D5-680F346EC0D6}" srcId="{905739BE-B16F-4E78-BAE7-581066049ECF}" destId="{89ACCD92-9F5D-4F60-9E27-4111D351B722}" srcOrd="1" destOrd="0" parTransId="{BA99DB67-CB0A-4053-BE57-AC79544A970D}" sibTransId="{9D6C6EBA-BF49-4757-892F-2BEAAEB3D5ED}"/>
    <dgm:cxn modelId="{AA7ACBFB-6C46-4474-A2B7-65063CF725DE}" srcId="{0F533B26-6E69-42E4-9471-D34E91F853A3}" destId="{D9490FB7-4377-47B9-BCBF-953FDC9AC772}" srcOrd="1" destOrd="0" parTransId="{23B42FF5-F524-401D-BBA5-179CD71CE395}" sibTransId="{1BF9512D-284E-4003-89FB-54FF5AC91084}"/>
    <dgm:cxn modelId="{597027FD-933E-45D0-94CF-D74E22606BEB}" type="presOf" srcId="{0309C959-DB35-4F92-AE3D-693E46E9D6E8}" destId="{42076379-1904-4A70-B699-D2ABD63F7660}" srcOrd="0" destOrd="5" presId="urn:microsoft.com/office/officeart/2005/8/layout/hProcess10"/>
    <dgm:cxn modelId="{F9A6FD7A-8D5C-41DF-9BFF-DABE11BA6E7C}" type="presParOf" srcId="{AC4C2FBF-34BA-40DB-9816-5E1301592B55}" destId="{CC0BF1A2-D3CA-48E6-B153-9CCAD706200A}" srcOrd="0" destOrd="0" presId="urn:microsoft.com/office/officeart/2005/8/layout/hProcess10"/>
    <dgm:cxn modelId="{F2416C6F-90E0-4754-BA91-6E8573050F78}" type="presParOf" srcId="{CC0BF1A2-D3CA-48E6-B153-9CCAD706200A}" destId="{09066683-49E3-4763-9D7F-267D07A2A3A9}" srcOrd="0" destOrd="0" presId="urn:microsoft.com/office/officeart/2005/8/layout/hProcess10"/>
    <dgm:cxn modelId="{854E3411-8C4C-499A-853E-5C0570426389}" type="presParOf" srcId="{CC0BF1A2-D3CA-48E6-B153-9CCAD706200A}" destId="{A246FD5B-D65D-45AA-8EF5-61166F13E9EC}" srcOrd="1" destOrd="0" presId="urn:microsoft.com/office/officeart/2005/8/layout/hProcess10"/>
    <dgm:cxn modelId="{5E6BF0D7-F338-46C5-876C-BFEA6C0F57D3}" type="presParOf" srcId="{AC4C2FBF-34BA-40DB-9816-5E1301592B55}" destId="{BFB70AC4-1B4C-4E7D-8EF6-CF8B47FD276A}" srcOrd="1" destOrd="0" presId="urn:microsoft.com/office/officeart/2005/8/layout/hProcess10"/>
    <dgm:cxn modelId="{15CFB350-0085-43E6-AC52-DE0DE840C07E}" type="presParOf" srcId="{BFB70AC4-1B4C-4E7D-8EF6-CF8B47FD276A}" destId="{B215DDB0-D3A7-4B48-9540-6C4069270CA4}" srcOrd="0" destOrd="0" presId="urn:microsoft.com/office/officeart/2005/8/layout/hProcess10"/>
    <dgm:cxn modelId="{96BB8970-E7BB-4285-91D8-89B1F7996868}" type="presParOf" srcId="{AC4C2FBF-34BA-40DB-9816-5E1301592B55}" destId="{E9D2A50B-DDD1-4EAC-B83B-6A1004E166D8}" srcOrd="2" destOrd="0" presId="urn:microsoft.com/office/officeart/2005/8/layout/hProcess10"/>
    <dgm:cxn modelId="{E688EB5D-A620-40D7-A067-1A1206EF5DAA}" type="presParOf" srcId="{E9D2A50B-DDD1-4EAC-B83B-6A1004E166D8}" destId="{B6B82D85-FC13-45BB-BC78-CAA3C244E824}" srcOrd="0" destOrd="0" presId="urn:microsoft.com/office/officeart/2005/8/layout/hProcess10"/>
    <dgm:cxn modelId="{C27111CC-6E5C-4807-9B03-34EA0A80DE50}" type="presParOf" srcId="{E9D2A50B-DDD1-4EAC-B83B-6A1004E166D8}" destId="{42076379-1904-4A70-B699-D2ABD63F7660}" srcOrd="1" destOrd="0" presId="urn:microsoft.com/office/officeart/2005/8/layout/hProcess10"/>
    <dgm:cxn modelId="{8D031C51-6D05-47EB-8812-B4B60E913F0E}" type="presParOf" srcId="{AC4C2FBF-34BA-40DB-9816-5E1301592B55}" destId="{758B5F41-AE45-43F9-8F83-915836B57CFE}" srcOrd="3" destOrd="0" presId="urn:microsoft.com/office/officeart/2005/8/layout/hProcess10"/>
    <dgm:cxn modelId="{1ECED9D3-514C-4910-9356-238FED5519FD}" type="presParOf" srcId="{758B5F41-AE45-43F9-8F83-915836B57CFE}" destId="{3C98BE17-EF62-45CA-BA73-5D8FE9C44ED7}" srcOrd="0" destOrd="0" presId="urn:microsoft.com/office/officeart/2005/8/layout/hProcess10"/>
    <dgm:cxn modelId="{8C7F1257-D6A5-47AF-8B91-5E37049A6E12}" type="presParOf" srcId="{AC4C2FBF-34BA-40DB-9816-5E1301592B55}" destId="{C598B2FD-781E-447D-9B18-370D9FA00926}" srcOrd="4" destOrd="0" presId="urn:microsoft.com/office/officeart/2005/8/layout/hProcess10"/>
    <dgm:cxn modelId="{82F09E7C-3964-4D0F-8C32-446C42C2D497}" type="presParOf" srcId="{C598B2FD-781E-447D-9B18-370D9FA00926}" destId="{0763F395-3213-483A-A351-09FFC543BB10}" srcOrd="0" destOrd="0" presId="urn:microsoft.com/office/officeart/2005/8/layout/hProcess10"/>
    <dgm:cxn modelId="{DF96E65D-93AA-4F49-B4A5-A903D623A205}" type="presParOf" srcId="{C598B2FD-781E-447D-9B18-370D9FA00926}" destId="{CEF69AD1-0077-4CC9-9129-EE515E91C70F}" srcOrd="1" destOrd="0" presId="urn:microsoft.com/office/officeart/2005/8/layout/hProcess10"/>
    <dgm:cxn modelId="{DFEF1E7A-0A7E-48B3-A2EF-07DBB4CCA8EF}" type="presParOf" srcId="{AC4C2FBF-34BA-40DB-9816-5E1301592B55}" destId="{273A07AA-103E-44C9-A6DA-9208E7B8C06E}" srcOrd="5" destOrd="0" presId="urn:microsoft.com/office/officeart/2005/8/layout/hProcess10"/>
    <dgm:cxn modelId="{3987FF3D-B342-45B0-B857-2CD3239023BA}" type="presParOf" srcId="{273A07AA-103E-44C9-A6DA-9208E7B8C06E}" destId="{B313A796-42C4-4789-B8B7-703BCBE99E1D}" srcOrd="0" destOrd="0" presId="urn:microsoft.com/office/officeart/2005/8/layout/hProcess10"/>
    <dgm:cxn modelId="{D7E93FE5-C017-48FE-92A6-A832AEE07660}" type="presParOf" srcId="{AC4C2FBF-34BA-40DB-9816-5E1301592B55}" destId="{CAD0893A-C253-44E1-A840-E105FCE357C0}" srcOrd="6" destOrd="0" presId="urn:microsoft.com/office/officeart/2005/8/layout/hProcess10"/>
    <dgm:cxn modelId="{E82AA050-060A-441A-A49F-4C7099CA618D}" type="presParOf" srcId="{CAD0893A-C253-44E1-A840-E105FCE357C0}" destId="{E249E494-647D-4001-BDE7-19D90B8D5EC1}" srcOrd="0" destOrd="0" presId="urn:microsoft.com/office/officeart/2005/8/layout/hProcess10"/>
    <dgm:cxn modelId="{D24EB5B8-0503-44D0-A29D-52D681EEE865}" type="presParOf" srcId="{CAD0893A-C253-44E1-A840-E105FCE357C0}" destId="{D61FACAA-D80A-427A-AEE9-2441CE82ED17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66683-49E3-4763-9D7F-267D07A2A3A9}">
      <dsp:nvSpPr>
        <dsp:cNvPr id="0" name=""/>
        <dsp:cNvSpPr/>
      </dsp:nvSpPr>
      <dsp:spPr>
        <a:xfrm>
          <a:off x="4865" y="1372793"/>
          <a:ext cx="1794397" cy="179439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246FD5B-D65D-45AA-8EF5-61166F13E9EC}">
      <dsp:nvSpPr>
        <dsp:cNvPr id="0" name=""/>
        <dsp:cNvSpPr/>
      </dsp:nvSpPr>
      <dsp:spPr>
        <a:xfrm>
          <a:off x="370008" y="2944004"/>
          <a:ext cx="1794397" cy="179439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b="1" kern="1200" dirty="0"/>
            <a:t>Key technologies</a:t>
          </a:r>
          <a:endParaRPr lang="zh-CN" altLang="en-US" sz="16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Coils fabrication</a:t>
          </a:r>
          <a:endParaRPr lang="zh-CN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Keys &amp; Bladder</a:t>
          </a:r>
          <a:endParaRPr lang="zh-CN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Quench protection</a:t>
          </a:r>
          <a:endParaRPr lang="zh-CN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Know-how of Nb</a:t>
          </a:r>
          <a:r>
            <a:rPr lang="en-US" altLang="zh-CN" sz="1200" kern="1200" baseline="-25000" dirty="0"/>
            <a:t>3</a:t>
          </a:r>
          <a:r>
            <a:rPr lang="en-US" altLang="zh-CN" sz="1200" kern="1200" dirty="0"/>
            <a:t>Sn coil</a:t>
          </a:r>
          <a:endParaRPr lang="zh-CN" altLang="en-US" sz="1200" kern="1200" dirty="0"/>
        </a:p>
      </dsp:txBody>
      <dsp:txXfrm>
        <a:off x="422564" y="2996560"/>
        <a:ext cx="1689285" cy="1689285"/>
      </dsp:txXfrm>
    </dsp:sp>
    <dsp:sp modelId="{BFB70AC4-1B4C-4E7D-8EF6-CF8B47FD276A}">
      <dsp:nvSpPr>
        <dsp:cNvPr id="0" name=""/>
        <dsp:cNvSpPr/>
      </dsp:nvSpPr>
      <dsp:spPr>
        <a:xfrm>
          <a:off x="2144904" y="2054408"/>
          <a:ext cx="345640" cy="4311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2144904" y="2140642"/>
        <a:ext cx="241948" cy="258700"/>
      </dsp:txXfrm>
    </dsp:sp>
    <dsp:sp modelId="{B6B82D85-FC13-45BB-BC78-CAA3C244E824}">
      <dsp:nvSpPr>
        <dsp:cNvPr id="0" name=""/>
        <dsp:cNvSpPr/>
      </dsp:nvSpPr>
      <dsp:spPr>
        <a:xfrm>
          <a:off x="2786808" y="1372793"/>
          <a:ext cx="1794397" cy="179439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2076379-1904-4A70-B699-D2ABD63F7660}">
      <dsp:nvSpPr>
        <dsp:cNvPr id="0" name=""/>
        <dsp:cNvSpPr/>
      </dsp:nvSpPr>
      <dsp:spPr>
        <a:xfrm>
          <a:off x="2846562" y="2944004"/>
          <a:ext cx="2234204" cy="1794397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b="1" kern="1200" dirty="0"/>
            <a:t>½ Prototype </a:t>
          </a:r>
          <a:r>
            <a:rPr lang="en-US" altLang="zh-CN" sz="1600" b="1" kern="1200" dirty="0" err="1"/>
            <a:t>Coldmass</a:t>
          </a:r>
          <a:endParaRPr lang="zh-CN" altLang="en-US" sz="16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400" kern="1200" dirty="0"/>
            <a:t>Quality control and analysis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400" kern="1200" dirty="0"/>
            <a:t>SG assisted mechanical assembly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400" kern="1200" dirty="0"/>
            <a:t>Quench protection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400" kern="1200" dirty="0"/>
            <a:t>Reliability</a:t>
          </a:r>
          <a:endParaRPr lang="zh-CN" altLang="en-US" sz="14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1200" kern="1200" dirty="0"/>
        </a:p>
      </dsp:txBody>
      <dsp:txXfrm>
        <a:off x="2899118" y="2996560"/>
        <a:ext cx="2129092" cy="1689285"/>
      </dsp:txXfrm>
    </dsp:sp>
    <dsp:sp modelId="{758B5F41-AE45-43F9-8F83-915836B57CFE}">
      <dsp:nvSpPr>
        <dsp:cNvPr id="0" name=""/>
        <dsp:cNvSpPr/>
      </dsp:nvSpPr>
      <dsp:spPr>
        <a:xfrm>
          <a:off x="5003812" y="2054408"/>
          <a:ext cx="422606" cy="4311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5003812" y="2140642"/>
        <a:ext cx="295824" cy="258700"/>
      </dsp:txXfrm>
    </dsp:sp>
    <dsp:sp modelId="{0763F395-3213-483A-A351-09FFC543BB10}">
      <dsp:nvSpPr>
        <dsp:cNvPr id="0" name=""/>
        <dsp:cNvSpPr/>
      </dsp:nvSpPr>
      <dsp:spPr>
        <a:xfrm>
          <a:off x="5788654" y="1372793"/>
          <a:ext cx="1794397" cy="179439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/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EF69AD1-0077-4CC9-9129-EE515E91C70F}">
      <dsp:nvSpPr>
        <dsp:cNvPr id="0" name=""/>
        <dsp:cNvSpPr/>
      </dsp:nvSpPr>
      <dsp:spPr>
        <a:xfrm>
          <a:off x="5874050" y="2944004"/>
          <a:ext cx="2216870" cy="17943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b="1" kern="1200" dirty="0"/>
            <a:t>Full Sized </a:t>
          </a:r>
          <a:r>
            <a:rPr lang="en-US" altLang="zh-CN" sz="1600" b="1" kern="1200" dirty="0" err="1"/>
            <a:t>coldmass</a:t>
          </a:r>
          <a:endParaRPr lang="zh-CN" altLang="en-US" sz="16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Quality control of mass production</a:t>
          </a:r>
          <a:endParaRPr lang="zh-CN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Quench protection</a:t>
          </a:r>
          <a:endParaRPr lang="zh-CN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Reliability</a:t>
          </a:r>
          <a:endParaRPr lang="zh-CN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200" kern="1200" dirty="0"/>
            <a:t>System integration</a:t>
          </a:r>
          <a:endParaRPr lang="zh-CN" altLang="en-US" sz="1200" kern="1200" dirty="0"/>
        </a:p>
      </dsp:txBody>
      <dsp:txXfrm>
        <a:off x="5926606" y="2996560"/>
        <a:ext cx="2111758" cy="1689285"/>
      </dsp:txXfrm>
    </dsp:sp>
    <dsp:sp modelId="{273A07AA-103E-44C9-A6DA-9208E7B8C06E}">
      <dsp:nvSpPr>
        <dsp:cNvPr id="0" name=""/>
        <dsp:cNvSpPr/>
      </dsp:nvSpPr>
      <dsp:spPr>
        <a:xfrm>
          <a:off x="8002625" y="2054408"/>
          <a:ext cx="419573" cy="4311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8002625" y="2140642"/>
        <a:ext cx="293701" cy="258700"/>
      </dsp:txXfrm>
    </dsp:sp>
    <dsp:sp modelId="{E249E494-647D-4001-BDE7-19D90B8D5EC1}">
      <dsp:nvSpPr>
        <dsp:cNvPr id="0" name=""/>
        <dsp:cNvSpPr/>
      </dsp:nvSpPr>
      <dsp:spPr>
        <a:xfrm>
          <a:off x="8781833" y="1372793"/>
          <a:ext cx="1794397" cy="179439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/>
          <a:srcRect/>
          <a:stretch>
            <a:fillRect l="-24000" r="-2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61FACAA-D80A-427A-AEE9-2441CE82ED17}">
      <dsp:nvSpPr>
        <dsp:cNvPr id="0" name=""/>
        <dsp:cNvSpPr/>
      </dsp:nvSpPr>
      <dsp:spPr>
        <a:xfrm>
          <a:off x="9078466" y="2944004"/>
          <a:ext cx="1794397" cy="17943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700" b="1" kern="1200" dirty="0"/>
            <a:t>FECR Magnet</a:t>
          </a:r>
          <a:endParaRPr lang="zh-CN" altLang="en-US" sz="17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400" kern="1200" dirty="0"/>
            <a:t>System integration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400" kern="1200" dirty="0" err="1"/>
            <a:t>Coldmass</a:t>
          </a:r>
          <a:r>
            <a:rPr lang="en-US" altLang="zh-CN" sz="1400" kern="1200" dirty="0"/>
            <a:t> alignment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400" kern="1200" dirty="0"/>
            <a:t>Reliable operation</a:t>
          </a:r>
          <a:endParaRPr lang="zh-CN" altLang="en-US" sz="1400" kern="1200" dirty="0"/>
        </a:p>
      </dsp:txBody>
      <dsp:txXfrm>
        <a:off x="9131022" y="2996560"/>
        <a:ext cx="1689285" cy="16892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48BBFA40-131E-4392-BBCB-0BFAB4F4B9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C19470F-1358-45E8-94C7-491FAA63E4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475C1-7046-4A2A-B2CC-21F6D0A96557}" type="datetimeFigureOut">
              <a:rPr lang="zh-CN" altLang="en-US" smtClean="0"/>
              <a:t>2026/5/15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72F897B-886F-43D6-BF40-FB8C98951D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D99B83A-7F08-427A-B85F-899A4501B6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68B23-26A2-4EA9-98FE-770AF13DE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623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8014D-F066-46CB-8803-94711BF14512}" type="datetimeFigureOut">
              <a:rPr lang="zh-CN" altLang="en-US" smtClean="0"/>
              <a:t>2026/5/15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4D25D-613C-4B50-B038-CC63E4D088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15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Let me start with applications of high-intensity high-power ion beams</a:t>
            </a:r>
            <a:r>
              <a:rPr lang="zh-CN" altLang="en-US" dirty="0"/>
              <a:t>。</a:t>
            </a:r>
            <a:r>
              <a:rPr lang="en-US" altLang="zh-CN" dirty="0"/>
              <a:t>You know, main purpose for us to build hadron accelerators is to </a:t>
            </a:r>
            <a:r>
              <a:rPr lang="en-US" altLang="zh-CN" dirty="0" err="1"/>
              <a:t>to</a:t>
            </a:r>
            <a:r>
              <a:rPr lang="en-US" altLang="zh-CN" dirty="0"/>
              <a:t> deliver beams for users. High-intensity high-power ion beams can be used for fundamental physics research such as, …….</a:t>
            </a:r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092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 would like to address a few key issues and challenges particularly for HIHP ion accelerators. </a:t>
            </a:r>
          </a:p>
          <a:p>
            <a:r>
              <a:rPr lang="en-US" altLang="zh-CN" dirty="0"/>
              <a:t>Key issues and challenges of beam dynamics, because of high intensity, there must be strong interactions….</a:t>
            </a:r>
          </a:p>
          <a:p>
            <a:endParaRPr lang="en-US" altLang="zh-CN" dirty="0"/>
          </a:p>
          <a:p>
            <a:r>
              <a:rPr lang="en-US" altLang="zh-CN" dirty="0"/>
              <a:t>What is the most challenging for HIHP long-term operation is that we need to do engineering design by optimizing all these things  together, beam dynamics, ….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14D25D-613C-4B50-B038-CC63E4D0882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1106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4D5EDD-416F-40F7-B363-76D5A0F3F33F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  <a:noFill/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</a:rPr>
              <a:t>After high intensity ion beam is produced, we usually need a RFQ for high-intensity low energy beam acceleration   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RFQ  is a typical 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735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What you see here are 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14D25D-613C-4B50-B038-CC63E4D0882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18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32077B-4D1F-47F5-B281-AE02CE85095C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4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  <a:noFill/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</a:rPr>
              <a:t>We need SC RF cavities ,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These are typical SRF cavities….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Key issue is to 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437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Future further development of Low and medium β SRF cavity for proton and heavy ions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188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One of technical challenges for SRF </a:t>
            </a:r>
            <a:r>
              <a:rPr lang="en-US" altLang="zh-CN" dirty="0" err="1"/>
              <a:t>linac</a:t>
            </a:r>
            <a:r>
              <a:rPr lang="en-US" altLang="zh-CN" dirty="0"/>
              <a:t> is cryomodule technology. We need integrate all SRF cavities, SC solenoids, ….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14D25D-613C-4B50-B038-CC63E4D0882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1845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Another technical challenge is high field SC magnet. </a:t>
            </a:r>
          </a:p>
          <a:p>
            <a:r>
              <a:rPr lang="en-US" altLang="zh-CN" dirty="0"/>
              <a:t>The driven forces and demands for high field SC magnet come from high intensity high power hadron colliders or accelerators, such as HL-LHC, FCC/SPPC.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This viewgraph shows development …in the last 40 years</a:t>
            </a:r>
            <a:r>
              <a:rPr lang="zh-CN" altLang="en-US" dirty="0"/>
              <a:t>。。。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678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But for future high field ….</a:t>
            </a:r>
          </a:p>
          <a:p>
            <a:r>
              <a:rPr lang="en-US" altLang="zh-CN" dirty="0"/>
              <a:t>Probably HTS magnet is a only technical approach  ….</a:t>
            </a:r>
          </a:p>
          <a:p>
            <a:endParaRPr lang="en-US" altLang="zh-CN" dirty="0"/>
          </a:p>
          <a:p>
            <a:r>
              <a:rPr lang="en-US" altLang="zh-CN" dirty="0"/>
              <a:t>Many laboratories over the world have been involved in key technology R&amp;D for HTS magnets, it is important for future accelerators</a:t>
            </a:r>
          </a:p>
          <a:p>
            <a:endParaRPr lang="en-US" altLang="zh-CN" dirty="0"/>
          </a:p>
          <a:p>
            <a:r>
              <a:rPr lang="en-US" altLang="zh-CN" dirty="0"/>
              <a:t>We have to keep those accelerator demands in mind, field quality,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841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Let’s talk about beam temperature and beam cooling. As you know, the Longitudinal beam temperature can be described as this equation…</a:t>
            </a:r>
          </a:p>
          <a:p>
            <a:r>
              <a:rPr lang="en-US" altLang="zh-CN" dirty="0"/>
              <a:t>So this means beam temperature depends on ….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293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There are three typical beam cooling methods and technologies. Electron cooling, stochastic cooling, Laser cooling.</a:t>
            </a:r>
          </a:p>
          <a:p>
            <a:r>
              <a:rPr lang="en-US" altLang="zh-CN" dirty="0"/>
              <a:t>Electron cooling is a kind of momentum transfer ….</a:t>
            </a:r>
          </a:p>
          <a:p>
            <a:r>
              <a:rPr lang="en-US" altLang="zh-CN" dirty="0"/>
              <a:t>Electron cooling is very effective for low or medium energy…., but cooling is very slow …..</a:t>
            </a:r>
          </a:p>
          <a:p>
            <a:r>
              <a:rPr lang="en-US" altLang="zh-CN" dirty="0"/>
              <a:t>Stochastic cooling is useful for low intensity and hot beams.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333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How can our users utilize the accelerator beams ? Main parameters of ion beam that our users usually concern about includes: ion species, beam intensity, …..</a:t>
            </a:r>
          </a:p>
          <a:p>
            <a:r>
              <a:rPr lang="en-US" altLang="zh-CN" dirty="0"/>
              <a:t>Typically the accelerator beam can be used as a projectile to bombard a target. This target could be a fixed target or moveable target, moveable target means beam-beam collision. Some sort of nuclear reaction may happen through collisions. If the beam energy is low, the reaction products could be ….,</a:t>
            </a:r>
          </a:p>
          <a:p>
            <a:r>
              <a:rPr lang="en-US" altLang="zh-CN" dirty="0"/>
              <a:t>If the beam energy is quite high, the reaction products could be …;</a:t>
            </a:r>
          </a:p>
          <a:p>
            <a:r>
              <a:rPr lang="en-US" altLang="zh-CN" dirty="0"/>
              <a:t>Generally speaking, Beam intensity determines reaction productivity ….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6D22D1-8C36-4E5F-9289-A157FDF8DC8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2062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You may notice that we need fast beam cooling technology dedicated to</a:t>
            </a:r>
            <a:r>
              <a:rPr lang="zh-CN" altLang="en-US" dirty="0"/>
              <a:t>。。。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807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When beam power is at hundreds kW or even MW level, target will be a great issue. </a:t>
            </a:r>
          </a:p>
          <a:p>
            <a:r>
              <a:rPr lang="en-US" altLang="zh-CN" dirty="0"/>
              <a:t>We </a:t>
            </a:r>
            <a:r>
              <a:rPr lang="en-US" altLang="zh-CN" dirty="0" err="1"/>
              <a:t>utlize</a:t>
            </a:r>
            <a:r>
              <a:rPr lang="en-US" altLang="zh-CN" dirty="0"/>
              <a:t> high power beam to produce secondary particles ….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367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This slide shows status and evolution of proton and heavy ion beam power in the past 50 years.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8174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There are many HIHP ion accelerators over the world being operated, under construction and being planed for future…</a:t>
            </a:r>
          </a:p>
          <a:p>
            <a:r>
              <a:rPr lang="en-US" altLang="zh-CN" dirty="0"/>
              <a:t>Such as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5360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The world most powerful proton accelerator facility is SNS accelerator which consists of …</a:t>
            </a:r>
          </a:p>
          <a:p>
            <a:r>
              <a:rPr lang="en-US" altLang="zh-CN" dirty="0"/>
              <a:t>What is amazing is its long-term operation with high power and high availability in the past 10 years…</a:t>
            </a:r>
          </a:p>
          <a:p>
            <a:r>
              <a:rPr lang="en-US" altLang="zh-CN" dirty="0"/>
              <a:t>Currently already achieved 1.7 MW for routine operation, and is being upgraded to 2.8 MW, just in this month, reached 2 MW …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5508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PSI proton cyclotron complex consists of two cyclotrons, with proton energy 590 MeV</a:t>
            </a:r>
            <a:r>
              <a:rPr lang="zh-CN" altLang="en-US" dirty="0"/>
              <a:t>， </a:t>
            </a:r>
            <a:r>
              <a:rPr lang="en-US" altLang="zh-CN" dirty="0"/>
              <a:t>1.4 MW CW beam power in routine operation, and being upgraded to 1.8 MW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5292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ESS, is a high power pulsed </a:t>
            </a:r>
            <a:r>
              <a:rPr lang="en-US" altLang="zh-CN" dirty="0" err="1"/>
              <a:t>linac</a:t>
            </a:r>
            <a:r>
              <a:rPr lang="en-US" altLang="zh-CN" dirty="0"/>
              <a:t>, proton beam final energy 2 GeV…, average beam intensity 2.5 mA, beam power 5 MW.</a:t>
            </a:r>
          </a:p>
          <a:p>
            <a:r>
              <a:rPr lang="en-US" altLang="zh-CN" dirty="0"/>
              <a:t>ESS already started beam commissioning and the plan is to reach 800 MeV beam on target in 2026.</a:t>
            </a:r>
          </a:p>
          <a:p>
            <a:r>
              <a:rPr lang="en-US" altLang="zh-CN" dirty="0"/>
              <a:t>,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B8C16-1C7C-41B9-9F30-E888075286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1869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RIKEN RIBF heavy ion cyclotron complex, which consists of 3 large heavy ion cyclotrons with 3 injectors,….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9561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FRIB is a fully SC heavy ion </a:t>
            </a:r>
            <a:r>
              <a:rPr lang="en-US" altLang="zh-CN" dirty="0" err="1"/>
              <a:t>linac</a:t>
            </a:r>
            <a:r>
              <a:rPr lang="en-US" altLang="zh-CN" dirty="0"/>
              <a:t> which consists of highly-charged ECRIS, heavy ion </a:t>
            </a:r>
            <a:r>
              <a:rPr lang="en-US" altLang="zh-CN" dirty="0" err="1"/>
              <a:t>RFQ,and</a:t>
            </a:r>
            <a:r>
              <a:rPr lang="en-US" altLang="zh-CN" dirty="0"/>
              <a:t> SC acceleration sections with different beta ….</a:t>
            </a:r>
          </a:p>
          <a:p>
            <a:r>
              <a:rPr lang="en-US" altLang="zh-CN" dirty="0"/>
              <a:t>FRIB is The world most powerful heavy ion accelerator!</a:t>
            </a:r>
          </a:p>
          <a:p>
            <a:r>
              <a:rPr lang="en-US" altLang="zh-CN" dirty="0"/>
              <a:t>Designed beam energy….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8926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004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How to achieve high-intensity and high-power ion beam with radiation security</a:t>
            </a:r>
            <a:r>
              <a:rPr lang="zh-CN" altLang="en-US" dirty="0"/>
              <a:t>，</a:t>
            </a:r>
            <a:endParaRPr lang="en-US" altLang="zh-CN" dirty="0"/>
          </a:p>
          <a:p>
            <a:r>
              <a:rPr lang="en-US" altLang="zh-CN" dirty="0"/>
              <a:t>We need to raise ….;</a:t>
            </a:r>
          </a:p>
          <a:p>
            <a:endParaRPr lang="en-US" altLang="zh-CN" dirty="0"/>
          </a:p>
          <a:p>
            <a:r>
              <a:rPr lang="en-US" altLang="zh-CN" dirty="0"/>
              <a:t>For high high-intensity high-power ion accelerator, I would like to remind you significance of exposure to radiation 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2721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HIAF</a:t>
            </a:r>
            <a:r>
              <a:rPr lang="en-US" altLang="zh-CN" baseline="0" dirty="0"/>
              <a:t> is </a:t>
            </a:r>
            <a:r>
              <a:rPr lang="en-US" altLang="zh-CN" dirty="0"/>
              <a:t>High Intensity heavy ion Accelerator Facility dedicated to Nuclear physics research , </a:t>
            </a:r>
            <a:r>
              <a:rPr lang="en-US" altLang="zh-CN" dirty="0" err="1"/>
              <a:t>CiADS</a:t>
            </a:r>
            <a:r>
              <a:rPr lang="en-US" altLang="zh-CN" baseline="0" dirty="0"/>
              <a:t> is </a:t>
            </a:r>
            <a:r>
              <a:rPr lang="en-US" altLang="zh-CN" dirty="0"/>
              <a:t>China Initiative Accelerator Driven System dedicated to Nuclear waste transmutation. Both facilities are being built by IMP in Huizhou Guangdong province.</a:t>
            </a:r>
          </a:p>
          <a:p>
            <a:endParaRPr lang="en-US" altLang="zh-CN" dirty="0"/>
          </a:p>
          <a:p>
            <a:r>
              <a:rPr lang="en-US" altLang="zh-CN" dirty="0"/>
              <a:t>HIAF total budget roughly 2.8</a:t>
            </a:r>
            <a:r>
              <a:rPr lang="en-US" altLang="zh-CN" baseline="0" dirty="0"/>
              <a:t> B Chinese Yuan, 424 M USD, time schedule 2018-2025.</a:t>
            </a:r>
          </a:p>
          <a:p>
            <a:r>
              <a:rPr lang="en-US" altLang="zh-CN" dirty="0"/>
              <a:t> HIAF total budget roughly 2.8 B Chinese Yuan, 424 M USD, time schedule 2018-2025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58884E-D27D-4E8B-B6FF-711F52A31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3562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1200" b="1" dirty="0">
              <a:solidFill>
                <a:srgbClr val="0B5395"/>
              </a:solidFill>
              <a:effectLst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1753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In the past 30 years, we at IMP have put a lot of efforts for development of highly-charged ECR…</a:t>
            </a:r>
          </a:p>
          <a:p>
            <a:r>
              <a:rPr lang="en-US" altLang="zh-CN" dirty="0"/>
              <a:t>Particularly in the last 20 years, we developed and built a few high performance SC ECRIS, solenoids and </a:t>
            </a:r>
            <a:r>
              <a:rPr lang="en-US" altLang="zh-CN" dirty="0" err="1"/>
              <a:t>sextupole</a:t>
            </a:r>
            <a:r>
              <a:rPr lang="en-US" altLang="zh-CN" dirty="0"/>
              <a:t> both are SC coils,</a:t>
            </a:r>
          </a:p>
          <a:p>
            <a:r>
              <a:rPr lang="en-US" altLang="zh-CN" dirty="0"/>
              <a:t>Such as 28 GHz SECRAL SC ECRIS operating at 28 GHz </a:t>
            </a:r>
            <a:r>
              <a:rPr lang="zh-CN" altLang="en-US" dirty="0"/>
              <a:t>。。。</a:t>
            </a:r>
            <a:endParaRPr lang="en-US" altLang="zh-CN" dirty="0"/>
          </a:p>
          <a:p>
            <a:r>
              <a:rPr lang="en-US" altLang="zh-CN" dirty="0"/>
              <a:t>The world first </a:t>
            </a:r>
            <a:r>
              <a:rPr lang="en-US" altLang="zh-CN" dirty="0" err="1"/>
              <a:t>fouth</a:t>
            </a:r>
            <a:r>
              <a:rPr lang="en-US" altLang="zh-CN" dirty="0"/>
              <a:t> generation  ECRIS operating at 45 GHz with Nb3Sn SC magnets…</a:t>
            </a:r>
          </a:p>
          <a:p>
            <a:r>
              <a:rPr lang="en-US" altLang="zh-CN" dirty="0"/>
              <a:t>Because of these SC ECRIS and </a:t>
            </a:r>
            <a:r>
              <a:rPr lang="en-US" altLang="zh-CN" dirty="0" err="1"/>
              <a:t>stabe</a:t>
            </a:r>
            <a:r>
              <a:rPr lang="en-US" altLang="zh-CN" dirty="0"/>
              <a:t> long-term operation, IMP is at the world leading position in the ECRIS community</a:t>
            </a:r>
            <a:r>
              <a:rPr lang="zh-CN" altLang="en-US" dirty="0"/>
              <a:t>。。。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14D25D-613C-4B50-B038-CC63E4D0882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19909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04FCDD-9ED5-46F9-9F2C-1586AA24A14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52173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7741E-89F4-43F7-9984-8C1720E974D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48493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This slide shows details of High power CW superconducting proton </a:t>
            </a:r>
            <a:r>
              <a:rPr lang="en-US" altLang="zh-CN" dirty="0" err="1"/>
              <a:t>linac</a:t>
            </a:r>
            <a:r>
              <a:rPr lang="en-US" altLang="zh-CN" dirty="0"/>
              <a:t> reliability and availability demonstration achieved in 2021. </a:t>
            </a:r>
          </a:p>
          <a:p>
            <a:r>
              <a:rPr lang="en-US" altLang="zh-CN" dirty="0"/>
              <a:t>That’s the world first demonstration.</a:t>
            </a:r>
          </a:p>
          <a:p>
            <a:endParaRPr lang="en-US" altLang="zh-CN" dirty="0"/>
          </a:p>
          <a:p>
            <a:r>
              <a:rPr lang="en-US" altLang="zh-CN" dirty="0"/>
              <a:t>This is the beam intensity history from January 20 to March 10, proton beam intensity measured by a DCCT at the high energy beam line ,</a:t>
            </a:r>
          </a:p>
          <a:p>
            <a:r>
              <a:rPr lang="en-US" altLang="zh-CN" dirty="0"/>
              <a:t>In the very beginning from January to </a:t>
            </a:r>
            <a:r>
              <a:rPr lang="en-US" altLang="zh-CN" dirty="0" err="1"/>
              <a:t>Feberuary</a:t>
            </a:r>
            <a:r>
              <a:rPr lang="en-US" altLang="zh-CN" dirty="0"/>
              <a:t>, the beam intensity was around 2-5 mA, we ever reached 10 mA for short time ,</a:t>
            </a:r>
          </a:p>
          <a:p>
            <a:r>
              <a:rPr lang="en-US" altLang="zh-CN" dirty="0"/>
              <a:t> and then we had several attempts to keep long time beam operation at beam intensity around 7 mA, </a:t>
            </a:r>
          </a:p>
          <a:p>
            <a:r>
              <a:rPr lang="en-US" altLang="zh-CN" dirty="0"/>
              <a:t>finally we demonstrated successfully the beam reliability at 17.18 MeV CW 7.5 mA, continuously for 108 hours, </a:t>
            </a:r>
          </a:p>
          <a:p>
            <a:r>
              <a:rPr lang="en-US" altLang="zh-CN" dirty="0"/>
              <a:t>and then we switched the beam to CW 10 mA for 12 hours operation test continuously, </a:t>
            </a:r>
          </a:p>
          <a:p>
            <a:r>
              <a:rPr lang="en-US" altLang="zh-CN" dirty="0"/>
              <a:t>and the last step we  raised the beam energy </a:t>
            </a:r>
            <a:r>
              <a:rPr lang="en-US" altLang="zh-CN" dirty="0" err="1"/>
              <a:t>upto</a:t>
            </a:r>
            <a:r>
              <a:rPr lang="en-US" altLang="zh-CN" dirty="0"/>
              <a:t> 20 MeV, beam intensity at CW 10 mA for a few  </a:t>
            </a:r>
            <a:r>
              <a:rPr lang="en-US" altLang="zh-CN" dirty="0" err="1"/>
              <a:t>miniutes</a:t>
            </a:r>
            <a:r>
              <a:rPr lang="en-US" altLang="zh-CN" dirty="0"/>
              <a:t>, and reached maximum beam power 205 kW.</a:t>
            </a:r>
          </a:p>
          <a:p>
            <a:r>
              <a:rPr lang="en-US" altLang="zh-CN" dirty="0"/>
              <a:t>  </a:t>
            </a:r>
          </a:p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58884E-D27D-4E8B-B6FF-711F52A31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4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How to produce high intensity ion beams? We need ion source, ion source is a plasma device ….</a:t>
            </a:r>
          </a:p>
          <a:p>
            <a:endParaRPr lang="en-US" altLang="zh-CN" dirty="0"/>
          </a:p>
          <a:p>
            <a:r>
              <a:rPr lang="en-US" altLang="zh-CN" dirty="0"/>
              <a:t>We usually use 2.45 GHz microwave-driven ion source for single-charged ion beam production </a:t>
            </a:r>
          </a:p>
          <a:p>
            <a:r>
              <a:rPr lang="en-US" altLang="zh-CN" dirty="0"/>
              <a:t>The pioneers of 2.45 GHz microwave ion source are Chalk River  ion source group and </a:t>
            </a:r>
            <a:r>
              <a:rPr lang="en-US" altLang="zh-CN" dirty="0" err="1"/>
              <a:t>LosAlamos</a:t>
            </a:r>
            <a:r>
              <a:rPr lang="en-US" altLang="zh-CN" dirty="0"/>
              <a:t> ion source group in 1990’s, </a:t>
            </a:r>
          </a:p>
          <a:p>
            <a:r>
              <a:rPr lang="en-US" altLang="zh-CN" dirty="0"/>
              <a:t>The plasma is produced by 2.45 GHz microwave and confined by the axial magnetic field generated by the two solenoids.</a:t>
            </a:r>
          </a:p>
          <a:p>
            <a:r>
              <a:rPr lang="en-US" altLang="zh-CN" dirty="0"/>
              <a:t>Such ion source can produce 100 mA DC proton beam with emittance 0.1-0.2 </a:t>
            </a:r>
            <a:r>
              <a:rPr lang="zh-CN" altLang="en-US" dirty="0"/>
              <a:t>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498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How to produce high intensity highly-charged heavy ion beams which are needed for all heavy ion accelerators?</a:t>
            </a:r>
          </a:p>
          <a:p>
            <a:r>
              <a:rPr lang="en-US" altLang="zh-CN" dirty="0"/>
              <a:t>So we need highly charged ECR ion source </a:t>
            </a:r>
            <a:r>
              <a:rPr lang="zh-CN" altLang="en-US" dirty="0"/>
              <a:t>。。。</a:t>
            </a:r>
            <a:endParaRPr lang="en-US" altLang="zh-CN" dirty="0"/>
          </a:p>
          <a:p>
            <a:r>
              <a:rPr lang="en-US" altLang="zh-CN" dirty="0"/>
              <a:t>Highly charged ECR ion source is a plasma device. The plasma is produced by </a:t>
            </a:r>
            <a:r>
              <a:rPr lang="zh-CN" altLang="en-US" dirty="0"/>
              <a:t>。。。</a:t>
            </a:r>
            <a:endParaRPr lang="en-US" altLang="zh-CN" dirty="0"/>
          </a:p>
          <a:p>
            <a:r>
              <a:rPr lang="en-US" altLang="zh-CN" dirty="0"/>
              <a:t>The ECR plasma is confined by so called minimum-B magnetic structure which is a superposition of </a:t>
            </a:r>
            <a:r>
              <a:rPr lang="zh-CN" altLang="en-US" dirty="0"/>
              <a:t>。。。。</a:t>
            </a:r>
            <a:endParaRPr lang="en-US" altLang="zh-CN" dirty="0"/>
          </a:p>
          <a:p>
            <a:r>
              <a:rPr lang="en-US" altLang="zh-CN" dirty="0"/>
              <a:t>Highly charged ions are produced by ….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116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Almost all the world record beam  intensities for HCI ion beams were produced , each year SECRAL-II operated more than 5000 hours in the past 10 years demonstrating high performance and long-term stability</a:t>
            </a:r>
            <a:r>
              <a:rPr lang="zh-CN" altLang="en-US" dirty="0"/>
              <a:t>。。。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484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Three typical accelerators for high intensity ion beam acceleration.</a:t>
            </a:r>
          </a:p>
          <a:p>
            <a:r>
              <a:rPr lang="en-US" altLang="zh-CN" dirty="0"/>
              <a:t>Cyclotron, cyclotron is a sort of compact machine being able to deliver high intensity CW beam, but not easy to adjust beam energy.</a:t>
            </a:r>
          </a:p>
          <a:p>
            <a:r>
              <a:rPr lang="en-US" altLang="zh-CN" dirty="0" err="1"/>
              <a:t>Linac</a:t>
            </a:r>
            <a:r>
              <a:rPr lang="en-US" altLang="zh-CN" dirty="0"/>
              <a:t>: </a:t>
            </a:r>
            <a:r>
              <a:rPr lang="en-US" altLang="zh-CN" dirty="0" err="1"/>
              <a:t>Linac</a:t>
            </a:r>
            <a:r>
              <a:rPr lang="en-US" altLang="zh-CN" dirty="0"/>
              <a:t> is able to accelerate high intensity pulsed or CW beam, and easy to adjust beam energy. </a:t>
            </a:r>
          </a:p>
          <a:p>
            <a:r>
              <a:rPr lang="en-US" altLang="zh-CN" dirty="0"/>
              <a:t>Synchrotron: Synchrotron is able  to deliver  only pulsed beam with low repetition rate, but easy to vary beam energy.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251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 few examples,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4D25D-613C-4B50-B038-CC63E4D0882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918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We may have three technical approaches for high-intensity and high-power ion accelerators according to the different applications.</a:t>
            </a:r>
          </a:p>
          <a:p>
            <a:r>
              <a:rPr lang="en-US" altLang="zh-CN" dirty="0"/>
              <a:t>If we need high intensity …, we may utilize SC ion </a:t>
            </a:r>
            <a:r>
              <a:rPr lang="en-US" altLang="zh-CN" dirty="0" err="1"/>
              <a:t>linac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14D25D-613C-4B50-B038-CC63E4D0882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4782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6.tiff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6.tiff"/><Relationship Id="rId4" Type="http://schemas.microsoft.com/office/2007/relationships/hdphoto" Target="../media/hdphoto1.wdp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6.tiff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8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6038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DC182C3-B970-4B28-939D-548882583EC8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9529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12B49-3DDF-4162-B841-B8DEF77C1E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49152B1-FF4D-4514-BA8D-547D15D002B9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93D977B-1E27-4C0C-91A7-EBC8BC80E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15E14E-41DE-47AA-80D7-2C3FFEE8C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63E6FF-AFA3-4B4B-BC01-CE6274A578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6220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165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87DF4C-FB49-4558-8402-DD8AA0892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BC8816-4894-4CF2-ABE5-B3557C0A4BA8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D2CF8A-664F-440A-90CF-D6669248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4F7FE0-855F-4976-8B34-30FE1F0C4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11F772-C59F-40EC-A36F-BC12EF1B49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09113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020A2EA-0FB8-4890-85F5-B3C81330FB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508029C-A82E-4DCD-8E26-8CB1327B00CF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EDE058-42CD-4DC2-9F81-3AAACB42E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119CE4E-7853-424F-83FB-D8D8EEC0D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01E4EB-16FF-46E4-8EB8-3EF03FB249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59388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7A5F89A-A90B-4857-BA2C-AE0C66B3B0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078890F-231C-4007-8093-0D048E3357B5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758A932-096B-4543-AE8E-76EA3EFC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38AC97C-92D5-4C57-AEC6-58290C8D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442D149-1A98-4C0F-B110-264CCEDE3B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36668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E6457C7-EDFE-4DBF-B487-A8F42A1A7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916D6DA-2245-4D53-A3E3-8C0BBADC7C40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B03C637-4AA5-4D75-9531-BD4FE45DA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344FB7C-7F4C-41FC-A021-B88371176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889A63A-9013-4D41-B0DD-3F186CF10F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34468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5F53052-1A74-4482-9C2A-AD07BED1E7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0D278E5-511D-4948-A949-CFF58A26AD00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4462AF-71D9-4629-A006-99D388B53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410CFD-15B4-427E-B0A6-2B9AC3918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2996B9-AF63-4C85-A37D-8B61710420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40340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84A835D-D6DD-43E0-9FCA-5F69FA5541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DA8EC4C-45B7-453B-BE8B-7A55A532D64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91EEDA6-A646-45D8-91B2-997A13C86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7F3DEF-0BFF-4E8D-A257-6D212A028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05CB02C-F9AD-41AC-9FC6-0FC72285A1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22483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F971BB0-F91A-432F-A9E6-E744E7611A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475C9A1-FE0D-4B7F-A024-4DCC6E00904D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824290-4DF5-46F2-847A-2C40FAED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E45BB2E-6CA9-43E1-A636-FE326530C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5400BCE-53FD-41B8-99B3-644E0E6E23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14401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CDFDA4-EC4E-43BE-A23F-2838910E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5234F7-6AE4-41FE-931E-00CEE18809BD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5A3E60-6745-4A6C-A857-3F92BF2F3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657B00-03A5-4D6E-9E66-12B35D424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93BB3C-3154-41DC-AA29-BF1E31B6A4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69583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78F263-4AAB-47B5-8F4C-BFEA139CC3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2B58DED-EF3D-42CC-BD65-504ADC8B85B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391DC1-082E-4654-9B1B-7338D3A0E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FCEF73-3319-489A-81D0-A6DC5167D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A4D3708-831A-41A2-88B8-1039F30366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93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233DDA2-79B5-4787-976A-EF07E0002D45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78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85115" y="-3121"/>
            <a:ext cx="8242146" cy="83983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583958" y="6562726"/>
            <a:ext cx="627184" cy="2952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76C40-5224-4F93-AADC-4FD6B0457A60}" type="slidenum">
              <a:rPr lang="zh-CN" altLang="en-GB"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val="617355666"/>
      </p:ext>
    </p:extLst>
  </p:cSld>
  <p:clrMapOvr>
    <a:masterClrMapping/>
  </p:clrMapOvr>
  <p:transition spd="med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-3175"/>
            <a:ext cx="10632504" cy="55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1187310" y="5265"/>
            <a:ext cx="744371" cy="5362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091313" y="0"/>
            <a:ext cx="10515600" cy="541537"/>
          </a:xfrm>
          <a:prstGeom prst="rect">
            <a:avLst/>
          </a:prstGeom>
        </p:spPr>
        <p:txBody>
          <a:bodyPr/>
          <a:lstStyle>
            <a:lvl1pPr algn="ctr">
              <a:defRPr sz="28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文本框 13"/>
          <p:cNvSpPr txBox="1"/>
          <p:nvPr userDrawn="1"/>
        </p:nvSpPr>
        <p:spPr bwMode="auto">
          <a:xfrm>
            <a:off x="8228330" y="6536408"/>
            <a:ext cx="39604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100" b="1" dirty="0">
                <a:solidFill>
                  <a:schemeClr val="tx1"/>
                </a:solidFill>
                <a:latin typeface="Tw Cen MT Condensed" panose="020B0606020104020203" pitchFamily="34" charset="0"/>
              </a:rPr>
              <a:t>赵红卫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</a:t>
            </a:r>
            <a:r>
              <a:rPr lang="en-US" altLang="zh-CN" sz="1100" i="1" dirty="0">
                <a:solidFill>
                  <a:srgbClr val="FF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LEAF</a:t>
            </a:r>
            <a:r>
              <a:rPr lang="zh-CN" altLang="en-US" sz="1100" i="1" dirty="0">
                <a:solidFill>
                  <a:srgbClr val="FF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项目进展与验收计划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</a:t>
            </a:r>
            <a:r>
              <a:rPr lang="zh-CN" altLang="en-US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东莞              </a:t>
            </a:r>
            <a:fld id="{ACE9A58E-C139-4F31-AD25-C18095E9965D}" type="slidenum">
              <a:rPr lang="en-US" altLang="zh-CN" sz="1100" b="1" smtClean="0">
                <a:solidFill>
                  <a:srgbClr val="0D02E0"/>
                </a:solidFill>
                <a:latin typeface="Tw Cen MT Condensed" panose="020B0606020104020203" pitchFamily="34" charset="0"/>
              </a:rPr>
              <a:pPr eaLnBrk="1" hangingPunct="1"/>
              <a:t>‹#›</a:t>
            </a:fld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/29</a:t>
            </a:r>
            <a:endParaRPr lang="zh-CN" altLang="en-US" sz="1100" b="1" dirty="0">
              <a:solidFill>
                <a:srgbClr val="0D02E0"/>
              </a:solidFill>
              <a:latin typeface="Tw Cen MT Condensed" panose="020B0606020104020203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50E074A9-9397-4632-BBE4-F73E6820C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7143"/>
            <a:ext cx="1312774" cy="54153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F37B21D3-4F05-4BFA-80E0-5EC111382E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9" y="6381328"/>
            <a:ext cx="1104121" cy="34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2437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9"/>
          <p:cNvSpPr>
            <a:spLocks noChangeShapeType="1"/>
          </p:cNvSpPr>
          <p:nvPr userDrawn="1"/>
        </p:nvSpPr>
        <p:spPr bwMode="auto">
          <a:xfrm>
            <a:off x="0" y="647700"/>
            <a:ext cx="12192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7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 userDrawn="1"/>
        </p:nvSpPr>
        <p:spPr>
          <a:xfrm>
            <a:off x="315343" y="2217"/>
            <a:ext cx="744371" cy="665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" y="0"/>
            <a:ext cx="695399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6" y="-25400"/>
            <a:ext cx="695400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标题 8"/>
          <p:cNvSpPr>
            <a:spLocks noGrp="1"/>
          </p:cNvSpPr>
          <p:nvPr>
            <p:ph type="title"/>
          </p:nvPr>
        </p:nvSpPr>
        <p:spPr>
          <a:xfrm>
            <a:off x="1091313" y="0"/>
            <a:ext cx="10515600" cy="541537"/>
          </a:xfrm>
          <a:prstGeom prst="rect">
            <a:avLst/>
          </a:prstGeom>
        </p:spPr>
        <p:txBody>
          <a:bodyPr/>
          <a:lstStyle>
            <a:lvl1pPr algn="ctr">
              <a:defRPr sz="28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5DDB0990-8466-9AB8-24B4-960647C756B1}"/>
              </a:ext>
            </a:extLst>
          </p:cNvPr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E0D3265C-E1B1-5380-8716-875F9E564D6F}"/>
              </a:ext>
            </a:extLst>
          </p:cNvPr>
          <p:cNvSpPr txBox="1"/>
          <p:nvPr userDrawn="1"/>
        </p:nvSpPr>
        <p:spPr bwMode="auto">
          <a:xfrm>
            <a:off x="8472264" y="6547475"/>
            <a:ext cx="36724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100" b="1" dirty="0">
                <a:solidFill>
                  <a:schemeClr val="tx1"/>
                </a:solidFill>
                <a:latin typeface="Tw Cen MT Condensed" panose="020B0606020104020203" pitchFamily="34" charset="0"/>
              </a:rPr>
              <a:t>赵红卫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</a:t>
            </a:r>
            <a:r>
              <a:rPr lang="en-US" altLang="zh-CN" sz="1100" i="1" dirty="0">
                <a:solidFill>
                  <a:srgbClr val="FF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LEAF</a:t>
            </a:r>
            <a:r>
              <a:rPr lang="zh-CN" altLang="en-US" sz="1100" i="1" dirty="0">
                <a:solidFill>
                  <a:srgbClr val="FF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项目进展与验收计划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</a:t>
            </a:r>
            <a:r>
              <a:rPr lang="zh-CN" altLang="en-US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东莞            </a:t>
            </a:r>
            <a:fld id="{ACE9A58E-C139-4F31-AD25-C18095E9965D}" type="slidenum">
              <a:rPr lang="en-US" altLang="zh-CN" sz="1100" b="1" smtClean="0">
                <a:solidFill>
                  <a:srgbClr val="0D02E0"/>
                </a:solidFill>
                <a:latin typeface="Tw Cen MT Condensed" panose="020B0606020104020203" pitchFamily="34" charset="0"/>
              </a:rPr>
              <a:pPr eaLnBrk="1" hangingPunct="1"/>
              <a:t>‹#›</a:t>
            </a:fld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/29</a:t>
            </a:r>
            <a:endParaRPr lang="zh-CN" altLang="en-US" sz="1100" b="1" dirty="0">
              <a:solidFill>
                <a:srgbClr val="0D02E0"/>
              </a:solidFill>
              <a:latin typeface="Tw Cen MT Condensed" panose="020B0606020104020203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855D008-1A23-5349-C4F5-26C3B1456A9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9" y="6381328"/>
            <a:ext cx="1104121" cy="34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5463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1326394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24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24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7F1A78E-FEF8-4453-99F7-DAA8F56DE51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645602-367C-4814-8953-C2AC86CB57CE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15675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6A03397-F29F-4F5D-AE4D-FFF9548612B0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37E972-18C3-4FBA-98B5-DC13665C7657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6046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1CB6B72-5739-4557-99D6-4CDA7B069448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23F1D0-4EDD-42C9-AC9C-E45F0669357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01598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8FC007-05A1-4667-909B-40D86C0B8D63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6121C3-5A96-4115-B52E-5191A294E27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10959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D6620D-4DEA-451C-AB5B-6986A1BAB08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8ED799-6463-45E5-86C0-03765798382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03033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DB46850-69F1-4976-B9FF-2F2DD19A96D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B83480-A989-4EEA-9CF2-E6A28B8E023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716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B8E2F4C-D08B-4F68-9E28-AB6A6A96FDE2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6347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5C02A82-1930-4CC0-9FCF-43BE970FB01C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9863BC-B87E-4E04-9A8B-ECBA3E776EE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60578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AD200DD-F01D-4FF3-BF81-2033F1015728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82B20C-7B66-476E-8511-86F2AE8A66C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76136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8E3E7E-7787-4EE7-BE97-06EBC8B044EF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E89D7D-1F22-4EDD-BA21-19882AB80BBE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549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529193-68D0-4C6B-A22C-DD6B17C70B21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AAC83B-EB55-4D1B-9FDD-26B445FB15B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00807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AD60D09-AEAE-4C89-B3BD-ECDDD1D862AF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FB0122-C6CF-4C58-91EA-14B6E562364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88279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9048456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24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24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FDB81A1-69AE-455B-BBA0-EFA6C25E131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352EEE8-B6B0-4A12-8378-3502E2CCB7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75815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FCB7B85-B0BD-4B18-9DD7-9CF97A6E336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E6BE09-F33A-4062-A07D-CAB182180D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46484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B06FBF-741C-4510-BEE9-4BFCA2753599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B829317-B37E-44FC-BB07-071388988A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75360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862C6BA-3188-480E-B041-49095513EF1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8553B78-CEC5-478A-9C1A-BC21D7DA51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765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64194540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3488B87-A537-4E55-A639-8E51DDBFDB67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868C8B0-119C-46B9-8118-EEB634D0AB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4207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7512FC-ECF9-46A4-900E-41944534EA08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E83EE96-6688-47DD-9C5E-DFBF5F0C75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26645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405FA2-98CE-4650-8622-13C30AD6EAF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13C2B65-F96F-41BD-8259-334F3AF9F8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39054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161A40-3825-4C04-BA82-180749C35FAB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62F3D3C-9418-4BEE-B0B2-4727FBD77F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30740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45F6D0-6304-43B5-9639-A954B12EAEC8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A28C237-A772-4825-9BF4-044A0BC1B5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703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5D87D15-9744-4DA6-9681-BF2570190E31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1AC61FC-84AF-496D-B27B-CE1C92687D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00140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FE0356A-C966-4DDC-8593-28B339655F37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17BC652-3BBA-4732-B028-1BB1680963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27310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315343" y="2217"/>
            <a:ext cx="744371" cy="665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695399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6" y="-25400"/>
            <a:ext cx="695400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091313" y="0"/>
            <a:ext cx="10515600" cy="541537"/>
          </a:xfrm>
          <a:prstGeom prst="rect">
            <a:avLst/>
          </a:prstGeom>
        </p:spPr>
        <p:txBody>
          <a:bodyPr/>
          <a:lstStyle>
            <a:lvl1pPr algn="ctr">
              <a:defRPr sz="28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文本框 13"/>
          <p:cNvSpPr txBox="1"/>
          <p:nvPr userDrawn="1"/>
        </p:nvSpPr>
        <p:spPr bwMode="auto">
          <a:xfrm>
            <a:off x="9959752" y="6530223"/>
            <a:ext cx="223224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chemeClr val="tx1"/>
                </a:solidFill>
                <a:latin typeface="Tw Cen MT Condensed" panose="020B0606020104020203" pitchFamily="34" charset="0"/>
              </a:rPr>
              <a:t>H. W. Zhao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HB’23, Geneva  </a:t>
            </a:r>
            <a:r>
              <a:rPr lang="en-US" altLang="zh-CN" sz="1100" b="1" dirty="0">
                <a:solidFill>
                  <a:srgbClr val="C00000"/>
                </a:solidFill>
                <a:latin typeface="Tw Cen MT Condensed" panose="020B0606020104020203" pitchFamily="34" charset="0"/>
              </a:rPr>
              <a:t>     </a:t>
            </a:r>
            <a:fld id="{ACE9A58E-C139-4F31-AD25-C18095E9965D}" type="slidenum">
              <a:rPr lang="en-US" altLang="zh-CN" sz="1100" b="1" smtClean="0">
                <a:solidFill>
                  <a:srgbClr val="0D02E0"/>
                </a:solidFill>
                <a:latin typeface="Tw Cen MT Condensed" panose="020B0606020104020203" pitchFamily="34" charset="0"/>
              </a:rPr>
              <a:pPr eaLnBrk="1" hangingPunct="1"/>
              <a:t>‹#›</a:t>
            </a:fld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/30</a:t>
            </a:r>
            <a:endParaRPr lang="zh-CN" altLang="en-US" sz="1100" b="1" dirty="0">
              <a:solidFill>
                <a:srgbClr val="0D02E0"/>
              </a:solidFill>
              <a:latin typeface="Tw Cen MT Condensed" panose="020B0606020104020203" pitchFamily="34" charset="0"/>
            </a:endParaRPr>
          </a:p>
        </p:txBody>
      </p:sp>
      <p:pic>
        <p:nvPicPr>
          <p:cNvPr id="2050" name="Picture 2" descr="HB2023">
            <a:extLst>
              <a:ext uri="{FF2B5EF4-FFF2-40B4-BE49-F238E27FC236}">
                <a16:creationId xmlns:a16="http://schemas.microsoft.com/office/drawing/2014/main" id="{35FF0863-EBC1-41BC-B19A-0BFFC7C4E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1" y="6345363"/>
            <a:ext cx="990426" cy="35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26868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9"/>
          <p:cNvSpPr>
            <a:spLocks noChangeShapeType="1"/>
          </p:cNvSpPr>
          <p:nvPr userDrawn="1"/>
        </p:nvSpPr>
        <p:spPr bwMode="auto">
          <a:xfrm>
            <a:off x="0" y="647700"/>
            <a:ext cx="12192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 userDrawn="1"/>
        </p:nvSpPr>
        <p:spPr>
          <a:xfrm>
            <a:off x="315343" y="2217"/>
            <a:ext cx="744371" cy="665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" y="0"/>
            <a:ext cx="695399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6" y="-25400"/>
            <a:ext cx="695400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标题 8"/>
          <p:cNvSpPr>
            <a:spLocks noGrp="1"/>
          </p:cNvSpPr>
          <p:nvPr>
            <p:ph type="title"/>
          </p:nvPr>
        </p:nvSpPr>
        <p:spPr>
          <a:xfrm>
            <a:off x="1091313" y="0"/>
            <a:ext cx="10515600" cy="541537"/>
          </a:xfrm>
          <a:prstGeom prst="rect">
            <a:avLst/>
          </a:prstGeom>
        </p:spPr>
        <p:txBody>
          <a:bodyPr/>
          <a:lstStyle>
            <a:lvl1pPr algn="ctr">
              <a:defRPr sz="28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12" name="Picture 2" descr="HB2023">
            <a:extLst>
              <a:ext uri="{FF2B5EF4-FFF2-40B4-BE49-F238E27FC236}">
                <a16:creationId xmlns:a16="http://schemas.microsoft.com/office/drawing/2014/main" id="{9AA3DC96-313E-4685-9136-7F3F309AD49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1" y="6345363"/>
            <a:ext cx="990426" cy="35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A58FDBF-A2A1-4602-8153-71A3638E63E7}"/>
              </a:ext>
            </a:extLst>
          </p:cNvPr>
          <p:cNvSpPr txBox="1"/>
          <p:nvPr userDrawn="1"/>
        </p:nvSpPr>
        <p:spPr bwMode="auto">
          <a:xfrm>
            <a:off x="9959752" y="6530223"/>
            <a:ext cx="223224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chemeClr val="tx1"/>
                </a:solidFill>
                <a:latin typeface="Tw Cen MT Condensed" panose="020B0606020104020203" pitchFamily="34" charset="0"/>
              </a:rPr>
              <a:t>H. W. Zhao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HB’23, Geneva  </a:t>
            </a:r>
            <a:r>
              <a:rPr lang="en-US" altLang="zh-CN" sz="1100" b="1" dirty="0">
                <a:solidFill>
                  <a:srgbClr val="C00000"/>
                </a:solidFill>
                <a:latin typeface="Tw Cen MT Condensed" panose="020B0606020104020203" pitchFamily="34" charset="0"/>
              </a:rPr>
              <a:t>     </a:t>
            </a:r>
            <a:fld id="{ACE9A58E-C139-4F31-AD25-C18095E9965D}" type="slidenum">
              <a:rPr lang="en-US" altLang="zh-CN" sz="1100" b="1" smtClean="0">
                <a:solidFill>
                  <a:srgbClr val="0D02E0"/>
                </a:solidFill>
                <a:latin typeface="Tw Cen MT Condensed" panose="020B0606020104020203" pitchFamily="34" charset="0"/>
              </a:rPr>
              <a:pPr eaLnBrk="1" hangingPunct="1"/>
              <a:t>‹#›</a:t>
            </a:fld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/30</a:t>
            </a:r>
            <a:endParaRPr lang="zh-CN" altLang="en-US" sz="1100" b="1" dirty="0">
              <a:solidFill>
                <a:srgbClr val="0D02E0"/>
              </a:solidFill>
              <a:latin typeface="Tw Cen MT Condensed" panose="020B06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55736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0CBE8D7-8C38-478F-BEFB-97190C7CB0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39303-C22D-4903-A2CE-6BDEAF769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A7D816-F697-461F-8185-205726F37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2879" y="6524626"/>
            <a:ext cx="57912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6283742-9920-4FC0-816E-5E4C182678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94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24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24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52917E-1D36-4E7B-B247-DED1FE3546C3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8FF9C2F-DD3E-451C-B980-113A56402F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78391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41C731-504D-4A8C-BCBB-3625F69BB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6CBFBA-1792-486D-BF83-00E3B3960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90CC72-C3F9-4431-949B-5D590EA5B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C9D6B-1EDF-4895-A64D-EC019A74A5CE}" type="datetimeFigureOut">
              <a:rPr lang="zh-CN" altLang="en-US" smtClean="0"/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9A9F2F-5B6B-430D-9A94-EFACB150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8BE166-04ED-45CB-A300-3C30DD144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2A9-B4B5-4BC7-A3A0-D953F92B5F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95156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-3175"/>
            <a:ext cx="10632504" cy="55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1187310" y="5265"/>
            <a:ext cx="744371" cy="5362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091313" y="0"/>
            <a:ext cx="10515600" cy="541537"/>
          </a:xfrm>
          <a:prstGeom prst="rect">
            <a:avLst/>
          </a:prstGeom>
        </p:spPr>
        <p:txBody>
          <a:bodyPr/>
          <a:lstStyle>
            <a:lvl1pPr algn="ctr">
              <a:defRPr sz="28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文本框 13"/>
          <p:cNvSpPr txBox="1"/>
          <p:nvPr userDrawn="1"/>
        </p:nvSpPr>
        <p:spPr bwMode="auto">
          <a:xfrm>
            <a:off x="9768408" y="6536408"/>
            <a:ext cx="242036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C00000"/>
                </a:solidFill>
                <a:latin typeface="Tw Cen MT Condensed" panose="020B0606020104020203" pitchFamily="34" charset="0"/>
              </a:rPr>
              <a:t>LEAF</a:t>
            </a:r>
            <a:r>
              <a:rPr lang="zh-CN" altLang="en-US" sz="1100" b="1" dirty="0">
                <a:solidFill>
                  <a:srgbClr val="C00000"/>
                </a:solidFill>
                <a:latin typeface="Tw Cen MT Condensed" panose="020B0606020104020203" pitchFamily="34" charset="0"/>
              </a:rPr>
              <a:t>验收会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</a:t>
            </a:r>
            <a:r>
              <a:rPr lang="zh-CN" altLang="en-US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兰州              </a:t>
            </a:r>
            <a:fld id="{ACE9A58E-C139-4F31-AD25-C18095E9965D}" type="slidenum">
              <a:rPr lang="en-US" altLang="zh-CN" sz="1100" b="1" smtClean="0">
                <a:solidFill>
                  <a:srgbClr val="0D02E0"/>
                </a:solidFill>
                <a:latin typeface="Tw Cen MT Condensed" panose="020B0606020104020203" pitchFamily="34" charset="0"/>
              </a:rPr>
              <a:pPr eaLnBrk="1" hangingPunct="1"/>
              <a:t>‹#›</a:t>
            </a:fld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/97</a:t>
            </a:r>
            <a:endParaRPr lang="zh-CN" altLang="en-US" sz="1100" b="1" dirty="0">
              <a:solidFill>
                <a:srgbClr val="0D02E0"/>
              </a:solidFill>
              <a:latin typeface="Tw Cen MT Condensed" panose="020B0606020104020203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50E074A9-9397-4632-BBE4-F73E6820CD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7143"/>
            <a:ext cx="1312774" cy="54153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F37B21D3-4F05-4BFA-80E0-5EC111382E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9" y="6381328"/>
            <a:ext cx="1104121" cy="34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4599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300766" y="-3121"/>
            <a:ext cx="9440214" cy="83983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7775937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子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 userDrawn="1"/>
        </p:nvSpPr>
        <p:spPr>
          <a:xfrm>
            <a:off x="1576113" y="-76"/>
            <a:ext cx="9252884" cy="839833"/>
          </a:xfrm>
          <a:prstGeom prst="rect">
            <a:avLst/>
          </a:prstGeom>
        </p:spPr>
        <p:txBody>
          <a:bodyPr anchor="ctr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endParaRPr kumimoji="1" lang="zh-CN" altLang="en-US" sz="2955" kern="0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693667" y="18016"/>
            <a:ext cx="8516383" cy="710746"/>
          </a:xfrm>
          <a:prstGeom prst="rect">
            <a:avLst/>
          </a:prstGeom>
        </p:spPr>
        <p:txBody>
          <a:bodyPr anchor="ctr" anchorCtr="0"/>
          <a:lstStyle>
            <a:lvl1pPr algn="ctr">
              <a:defRPr sz="3200" baseline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09083" y="918905"/>
            <a:ext cx="10762208" cy="5445858"/>
          </a:xfrm>
          <a:prstGeom prst="rect">
            <a:avLst/>
          </a:prstGeom>
          <a:ln w="3175" cmpd="sng">
            <a:noFill/>
            <a:prstDash val="solid"/>
          </a:ln>
        </p:spPr>
        <p:txBody>
          <a:bodyPr/>
          <a:lstStyle>
            <a:lvl1pPr>
              <a:buClr>
                <a:srgbClr val="FF0000"/>
              </a:buClr>
              <a:buFont typeface="Wingdings" panose="05000000000000000000" pitchFamily="2" charset="2"/>
              <a:buChar char="p"/>
              <a:defRPr sz="1800"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buClr>
                <a:srgbClr val="FF0000"/>
              </a:buClr>
              <a:buFont typeface="Wingdings" panose="05000000000000000000" pitchFamily="2" charset="2"/>
              <a:buChar char="p"/>
              <a:defRPr sz="1800"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buClr>
                <a:srgbClr val="FF0000"/>
              </a:buClr>
              <a:buFont typeface="Wingdings" panose="05000000000000000000" pitchFamily="2" charset="2"/>
              <a:buChar char="p"/>
              <a:defRPr sz="1800"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buClr>
                <a:srgbClr val="FF0000"/>
              </a:buClr>
              <a:buFont typeface="Wingdings" panose="05000000000000000000" pitchFamily="2" charset="2"/>
              <a:buChar char="p"/>
              <a:defRPr sz="1800"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>
              <a:buClr>
                <a:srgbClr val="FF0000"/>
              </a:buClr>
              <a:buFont typeface="Wingdings" panose="05000000000000000000" pitchFamily="2" charset="2"/>
              <a:buChar char="p"/>
              <a:defRPr sz="1800"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284077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53071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24305860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>
            <a:extLst>
              <a:ext uri="{FF2B5EF4-FFF2-40B4-BE49-F238E27FC236}">
                <a16:creationId xmlns:a16="http://schemas.microsoft.com/office/drawing/2014/main" id="{5455C39F-CEF1-40A1-8E19-3CED8A05C9A9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id="{5C23E2F5-CB74-41DE-B093-652DDEE22CFD}"/>
              </a:ext>
            </a:extLst>
          </p:cNvPr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E28A5FC-E420-42A5-8F0F-99394B69461A}"/>
              </a:ext>
            </a:extLst>
          </p:cNvPr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BB9BA2BB-6C2F-44E0-AD73-65040F94AB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24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24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47FA4810-7B6D-4EE1-A172-06018719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AEE7C08-8A96-4FCE-BC25-312693CD128F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E3DDB51D-6CB6-4599-8BC0-7205165EF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FD1BD942-B804-43DA-B031-C27FC3645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75D7880-4C80-4EE9-80A8-A9F27D28DF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93852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601559-D9F1-4185-A860-2407B578D5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9A40FC-33CD-44DF-AEFA-99766860A67F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30B4029-8251-482D-9CD1-4E47E4543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78DF88-0636-4A9B-92F5-07B87E344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9C3F4F4-DC0B-4B89-9811-C0CFCA3A99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86079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799DCA-95DA-48B3-9BBB-34402A257E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51DCC2-D1CB-4CCA-A775-04E595B845FB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AEC399-7F0F-4EAB-B541-9A8B87CCA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E58FC6-5511-44FB-B37A-D14D0E368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FF7FA62-6DC2-4BC6-82EB-7F0EE14B95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24968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741665-C648-4C16-842A-15F2A897E2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98B20B-FBB8-4275-9F85-9FE32F53C47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D0432E-B032-4874-B125-234BDD478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7100F57-95A7-4C44-9548-9163320C5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FA11ACD-B03F-48E6-B459-4E3575E582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99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DB860B-608D-4C1D-9D67-7DEC47C97187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43AB21-5893-4EA0-A52A-1EF4437816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34565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810FDCD-A24B-4265-8334-861F71D36F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02FE4B4-7662-44EA-B8A7-EE643412966B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159E0A8-A917-4BD4-822E-6565D0F99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99CC74E-BDFF-4DF9-A039-644E11A44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AE348BB-A619-4E46-AE4C-C130F99A33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53463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6A57F3A-A5C3-4504-B5F8-27AE3D150B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33492F-721C-4839-BC67-F5E5CBBC3A05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6E7591B-6ED9-44A5-B046-9040549AE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353078-7907-4FF9-965A-7580CF814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D6F4F07-2E34-456D-97C0-A3439FB558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9031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ADCEE44-EC1C-416B-B10E-718B209BB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1AFD50D-FD6A-48ED-BD05-B61128B08440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EEEBB80-FFE1-41C6-BA99-2A775E81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9A36197-EE1C-4876-AC4F-6E1F19A4E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ACE3F5E-DEF3-4F19-98C1-68C12B4691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26532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69068DA-172B-4CA5-B610-9514B07A5A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D24DA3-2223-4DA6-8C6B-BF025352FA31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3063998-3F7A-4987-BF68-C4A96976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269A17-5939-4F6C-9EBF-9E5CDCF5B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BC933A8-6A30-45A2-A183-C63EE4B7BB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75235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05951E6-CE3B-4A0F-A983-25E3CA1D98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B6741B2-B864-4285-B68B-64FD998AD81D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523B32-0390-48DD-8574-B484E3BA3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8672FFC-40CA-4ADF-BA37-9A41AFA84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F4F0C95-2F05-4D2A-8638-D872872D1C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4746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B11DF6-DF91-49C2-A2DB-74B746DA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29F0A0-0998-4FB1-83A5-2DB762AB0227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86C455-6970-48BD-BD77-AEBEE098A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F7760F-0316-49ED-BD59-853B58B18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FA5A20E-A53F-4A92-8DF4-3206D17B35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860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614B87-9D6E-4C58-BE77-D4E3B689D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4D1150C-A97F-42D0-B96A-2EF376A8967B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CF0260B-53D4-4A1D-817D-36D07F417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5CA573-2B06-428F-AE9C-4A1F5A995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684F206-899F-47BE-887E-CB4C06AEBB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63443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7886689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>
            <a:extLst>
              <a:ext uri="{FF2B5EF4-FFF2-40B4-BE49-F238E27FC236}">
                <a16:creationId xmlns:a16="http://schemas.microsoft.com/office/drawing/2014/main" id="{2BAA548C-F927-4F46-AE3B-64A71597CAD6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id="{C0914692-E7FA-4026-8564-EBD6C4C10A58}"/>
              </a:ext>
            </a:extLst>
          </p:cNvPr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FBAA1FA-A3AB-4DEE-8BB1-12392CC7A8A3}"/>
              </a:ext>
            </a:extLst>
          </p:cNvPr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6DDA959B-96EC-417D-84DA-B34F9EF2F8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>
            <a:lvl1pPr marL="278606" indent="-278606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135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278606" indent="-278606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35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2F3E8AEF-D2CC-414F-8C4A-9F0EA47776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1463C5DA-34D9-4F61-ADD4-B7E0A7256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C4B5C89A-366E-4D79-AFF8-77026411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F85BFDC-4A2A-4A20-8AEB-4AC56841AE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91237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B37468B-C178-4F82-9438-A6094F2211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D48856-F1FE-40C7-B1BA-CFE5F85C2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6EA37A-780F-4322-919D-E3FE2E24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A57A576-A420-460C-BA8E-0AB922C144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587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4DA428C-842D-4FCA-B778-4D2CBBE2DD0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05FB84-957B-496D-90C0-1A3949D006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50967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1238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DE663A-0607-4FFD-B2D6-EB04EC1B20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1DC0D2-02EE-4585-AFC6-2DFF80136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E6F16C-EB31-4975-B14D-69C5015C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F1607-2C5B-433A-8569-FC56C9F5B2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31653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307257C-F2EC-4262-8EFF-F8CBDD94FE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60F00E-628D-4DDB-9391-DA3CC7B00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844740-279E-40CF-AAFA-182435E9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C50D12-8B20-4EE2-88C9-647F2151D9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69008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E3CEFFD-6AE1-4094-80E7-BF88B7A5B1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98B03E2-3FAC-4DFB-B39B-D3A8D5E1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D93FC94-4EA3-4679-B014-58CDF931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E1795F7-9BB8-4B4A-A55D-69F0247150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07025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846BE3D-50AD-401B-9EF0-65C31F79BF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D3C8A23-E32F-47AD-8B9E-B4FD9932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7A11C0C-9A50-4AEE-9DFC-17D1695B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919FCDC-E8F0-4481-9B26-C991D8CF26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17506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0CBE8D7-8C38-478F-BEFB-97190C7CB0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39303-C22D-4903-A2CE-6BDEAF769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A7D816-F697-461F-8185-205726F37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6283742-9920-4FC0-816E-5E4C182678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24895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FAA2FD8-7354-4B05-89BA-C0BA95132E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8580D66-FCB5-4429-9F09-A05D9E078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EE84EE-9CFC-4FAE-94B5-B350506E1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ED092FA-B453-4AE9-B3FF-76B64CFCCB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62271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094C437-F8C3-4C57-AD56-8CB91D39B8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475647-04B9-45AA-AF04-936BF09B9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1DDEA59-1C4A-4078-9500-D18346248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77C626-9930-45CF-9705-3014FCE3FC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67603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B92911-E606-44FA-B65A-D757E839E9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EA3537-664C-4BB8-B27C-FBEBB617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77850A-BC55-4370-87B1-BFF26C29F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1665CC-428D-4ECA-AE64-8DD134DC50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59141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773106-48C3-47D2-B6DE-7702B5FA71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9309D5-06C2-42D1-8785-87DD0A37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407885-D69E-4808-8ECC-3D3849D5E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85E40C6-16C2-4818-ADB7-8A96AD9FF9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26939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85116" y="-3121"/>
            <a:ext cx="8242147" cy="839833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B9FF80F-EBEA-43C7-99FC-BD119B93300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584518" y="6562726"/>
            <a:ext cx="626533" cy="2952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93480-0AB9-4AD7-A754-99C0DF4B61D8}" type="slidenum">
              <a:rPr lang="zh-CN" altLang="en-GB"/>
              <a:pPr>
                <a:defRPr/>
              </a:pPr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val="934994929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8FFF8A5-F803-4578-9532-0D2CA84C2F10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C4B46E8-8E7B-4D29-A1A6-805470E457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46187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327785" y="13337"/>
            <a:ext cx="9489440" cy="803275"/>
          </a:xfrm>
          <a:prstGeom prst="rect">
            <a:avLst/>
          </a:prstGeom>
        </p:spPr>
        <p:txBody>
          <a:bodyPr/>
          <a:lstStyle>
            <a:lvl1pPr algn="ctr">
              <a:defRPr sz="3000"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5BC10B-5BB0-4A98-8662-0328B7CF85C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584518" y="6562726"/>
            <a:ext cx="626533" cy="295275"/>
          </a:xfrm>
          <a:prstGeom prst="rect">
            <a:avLst/>
          </a:prstGeom>
        </p:spPr>
        <p:txBody>
          <a:bodyPr tIns="0"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832EF5A8-C127-41E3-AA4D-A8E00A339DD3}" type="slidenum">
              <a:rPr lang="zh-CN" altLang="en-GB"/>
              <a:pPr>
                <a:defRPr/>
              </a:pPr>
              <a:t>‹#›</a:t>
            </a:fld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87814455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597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90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92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99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28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5542769" y="3236133"/>
            <a:ext cx="1106462" cy="1106462"/>
          </a:xfrm>
          <a:custGeom>
            <a:avLst/>
            <a:gdLst>
              <a:gd name="connsiteX0" fmla="*/ 553231 w 1106462"/>
              <a:gd name="connsiteY0" fmla="*/ 0 h 1106462"/>
              <a:gd name="connsiteX1" fmla="*/ 1106462 w 1106462"/>
              <a:gd name="connsiteY1" fmla="*/ 553231 h 1106462"/>
              <a:gd name="connsiteX2" fmla="*/ 553231 w 1106462"/>
              <a:gd name="connsiteY2" fmla="*/ 1106462 h 1106462"/>
              <a:gd name="connsiteX3" fmla="*/ 0 w 1106462"/>
              <a:gd name="connsiteY3" fmla="*/ 553231 h 1106462"/>
              <a:gd name="connsiteX4" fmla="*/ 553231 w 1106462"/>
              <a:gd name="connsiteY4" fmla="*/ 0 h 1106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62" h="1106462">
                <a:moveTo>
                  <a:pt x="553231" y="0"/>
                </a:moveTo>
                <a:cubicBezTo>
                  <a:pt x="858772" y="0"/>
                  <a:pt x="1106462" y="247690"/>
                  <a:pt x="1106462" y="553231"/>
                </a:cubicBezTo>
                <a:cubicBezTo>
                  <a:pt x="1106462" y="858772"/>
                  <a:pt x="858772" y="1106462"/>
                  <a:pt x="553231" y="1106462"/>
                </a:cubicBezTo>
                <a:cubicBezTo>
                  <a:pt x="247690" y="1106462"/>
                  <a:pt x="0" y="858772"/>
                  <a:pt x="0" y="553231"/>
                </a:cubicBezTo>
                <a:cubicBezTo>
                  <a:pt x="0" y="247690"/>
                  <a:pt x="247690" y="0"/>
                  <a:pt x="553231" y="0"/>
                </a:cubicBezTo>
                <a:close/>
              </a:path>
            </a:pathLst>
          </a:custGeom>
          <a:gradFill>
            <a:gsLst>
              <a:gs pos="0">
                <a:srgbClr val="EEBE81">
                  <a:alpha val="95000"/>
                </a:srgbClr>
              </a:gs>
              <a:gs pos="100000">
                <a:srgbClr val="A36A1E">
                  <a:alpha val="95000"/>
                </a:srgbClr>
              </a:gs>
            </a:gsLst>
            <a:lin ang="5400000" scaled="1"/>
          </a:gradFill>
          <a:ln w="92075">
            <a:solidFill>
              <a:srgbClr val="A36A1E">
                <a:alpha val="18000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0" tIns="0" rIns="0" bIns="0" numCol="1" spcCol="0" rtlCol="0" fromWordArt="0" anchor="ctr" anchorCtr="0" forceAA="0" compatLnSpc="1">
            <a:noAutofit/>
          </a:bodyPr>
          <a:lstStyle>
            <a:lvl1pPr>
              <a:defRPr lang="zh-CN" altLang="en-US" sz="1600">
                <a:solidFill>
                  <a:schemeClr val="bg1"/>
                </a:solidFill>
                <a:latin typeface="+mn-ea"/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68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7800155" y="3275057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16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1242501" y="2732695"/>
            <a:ext cx="1672720" cy="1617064"/>
          </a:xfrm>
          <a:custGeom>
            <a:avLst/>
            <a:gdLst>
              <a:gd name="connsiteX0" fmla="*/ 836360 w 1672720"/>
              <a:gd name="connsiteY0" fmla="*/ 0 h 1617064"/>
              <a:gd name="connsiteX1" fmla="*/ 1672720 w 1672720"/>
              <a:gd name="connsiteY1" fmla="*/ 808532 h 1617064"/>
              <a:gd name="connsiteX2" fmla="*/ 836360 w 1672720"/>
              <a:gd name="connsiteY2" fmla="*/ 1617064 h 1617064"/>
              <a:gd name="connsiteX3" fmla="*/ 0 w 1672720"/>
              <a:gd name="connsiteY3" fmla="*/ 808532 h 1617064"/>
              <a:gd name="connsiteX4" fmla="*/ 836360 w 1672720"/>
              <a:gd name="connsiteY4" fmla="*/ 0 h 1617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720" h="1617064">
                <a:moveTo>
                  <a:pt x="836360" y="0"/>
                </a:moveTo>
                <a:cubicBezTo>
                  <a:pt x="1298269" y="0"/>
                  <a:pt x="1672720" y="361992"/>
                  <a:pt x="1672720" y="808532"/>
                </a:cubicBezTo>
                <a:cubicBezTo>
                  <a:pt x="1672720" y="1255072"/>
                  <a:pt x="1298269" y="1617064"/>
                  <a:pt x="836360" y="1617064"/>
                </a:cubicBezTo>
                <a:cubicBezTo>
                  <a:pt x="374451" y="1617064"/>
                  <a:pt x="0" y="1255072"/>
                  <a:pt x="0" y="808532"/>
                </a:cubicBezTo>
                <a:cubicBezTo>
                  <a:pt x="0" y="361992"/>
                  <a:pt x="374451" y="0"/>
                  <a:pt x="836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/>
          </p:nvPr>
        </p:nvSpPr>
        <p:spPr>
          <a:xfrm>
            <a:off x="9280151" y="2732697"/>
            <a:ext cx="1672720" cy="1617064"/>
          </a:xfrm>
          <a:custGeom>
            <a:avLst/>
            <a:gdLst>
              <a:gd name="connsiteX0" fmla="*/ 836360 w 1672720"/>
              <a:gd name="connsiteY0" fmla="*/ 0 h 1617064"/>
              <a:gd name="connsiteX1" fmla="*/ 1672720 w 1672720"/>
              <a:gd name="connsiteY1" fmla="*/ 808532 h 1617064"/>
              <a:gd name="connsiteX2" fmla="*/ 836360 w 1672720"/>
              <a:gd name="connsiteY2" fmla="*/ 1617064 h 1617064"/>
              <a:gd name="connsiteX3" fmla="*/ 0 w 1672720"/>
              <a:gd name="connsiteY3" fmla="*/ 808532 h 1617064"/>
              <a:gd name="connsiteX4" fmla="*/ 836360 w 1672720"/>
              <a:gd name="connsiteY4" fmla="*/ 0 h 1617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720" h="1617064">
                <a:moveTo>
                  <a:pt x="836360" y="0"/>
                </a:moveTo>
                <a:cubicBezTo>
                  <a:pt x="1298269" y="0"/>
                  <a:pt x="1672720" y="361992"/>
                  <a:pt x="1672720" y="808532"/>
                </a:cubicBezTo>
                <a:cubicBezTo>
                  <a:pt x="1672720" y="1255072"/>
                  <a:pt x="1298269" y="1617064"/>
                  <a:pt x="836360" y="1617064"/>
                </a:cubicBezTo>
                <a:cubicBezTo>
                  <a:pt x="374451" y="1617064"/>
                  <a:pt x="0" y="1255072"/>
                  <a:pt x="0" y="808532"/>
                </a:cubicBezTo>
                <a:cubicBezTo>
                  <a:pt x="0" y="361992"/>
                  <a:pt x="374451" y="0"/>
                  <a:pt x="836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598701" y="2732697"/>
            <a:ext cx="1672720" cy="1617064"/>
          </a:xfrm>
          <a:custGeom>
            <a:avLst/>
            <a:gdLst>
              <a:gd name="connsiteX0" fmla="*/ 836360 w 1672720"/>
              <a:gd name="connsiteY0" fmla="*/ 0 h 1617064"/>
              <a:gd name="connsiteX1" fmla="*/ 1672720 w 1672720"/>
              <a:gd name="connsiteY1" fmla="*/ 808532 h 1617064"/>
              <a:gd name="connsiteX2" fmla="*/ 836360 w 1672720"/>
              <a:gd name="connsiteY2" fmla="*/ 1617064 h 1617064"/>
              <a:gd name="connsiteX3" fmla="*/ 0 w 1672720"/>
              <a:gd name="connsiteY3" fmla="*/ 808532 h 1617064"/>
              <a:gd name="connsiteX4" fmla="*/ 836360 w 1672720"/>
              <a:gd name="connsiteY4" fmla="*/ 0 h 1617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720" h="1617064">
                <a:moveTo>
                  <a:pt x="836360" y="0"/>
                </a:moveTo>
                <a:cubicBezTo>
                  <a:pt x="1298269" y="0"/>
                  <a:pt x="1672720" y="361992"/>
                  <a:pt x="1672720" y="808532"/>
                </a:cubicBezTo>
                <a:cubicBezTo>
                  <a:pt x="1672720" y="1255072"/>
                  <a:pt x="1298269" y="1617064"/>
                  <a:pt x="836360" y="1617064"/>
                </a:cubicBezTo>
                <a:cubicBezTo>
                  <a:pt x="374451" y="1617064"/>
                  <a:pt x="0" y="1255072"/>
                  <a:pt x="0" y="808532"/>
                </a:cubicBezTo>
                <a:cubicBezTo>
                  <a:pt x="0" y="361992"/>
                  <a:pt x="374451" y="0"/>
                  <a:pt x="836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3"/>
          </p:nvPr>
        </p:nvSpPr>
        <p:spPr>
          <a:xfrm>
            <a:off x="3920601" y="2732697"/>
            <a:ext cx="1672720" cy="1617064"/>
          </a:xfrm>
          <a:custGeom>
            <a:avLst/>
            <a:gdLst>
              <a:gd name="connsiteX0" fmla="*/ 836360 w 1672720"/>
              <a:gd name="connsiteY0" fmla="*/ 0 h 1617064"/>
              <a:gd name="connsiteX1" fmla="*/ 1672720 w 1672720"/>
              <a:gd name="connsiteY1" fmla="*/ 808532 h 1617064"/>
              <a:gd name="connsiteX2" fmla="*/ 836360 w 1672720"/>
              <a:gd name="connsiteY2" fmla="*/ 1617064 h 1617064"/>
              <a:gd name="connsiteX3" fmla="*/ 0 w 1672720"/>
              <a:gd name="connsiteY3" fmla="*/ 808532 h 1617064"/>
              <a:gd name="connsiteX4" fmla="*/ 836360 w 1672720"/>
              <a:gd name="connsiteY4" fmla="*/ 0 h 1617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720" h="1617064">
                <a:moveTo>
                  <a:pt x="836360" y="0"/>
                </a:moveTo>
                <a:cubicBezTo>
                  <a:pt x="1298269" y="0"/>
                  <a:pt x="1672720" y="361992"/>
                  <a:pt x="1672720" y="808532"/>
                </a:cubicBezTo>
                <a:cubicBezTo>
                  <a:pt x="1672720" y="1255072"/>
                  <a:pt x="1298269" y="1617064"/>
                  <a:pt x="836360" y="1617064"/>
                </a:cubicBezTo>
                <a:cubicBezTo>
                  <a:pt x="374451" y="1617064"/>
                  <a:pt x="0" y="1255072"/>
                  <a:pt x="0" y="808532"/>
                </a:cubicBezTo>
                <a:cubicBezTo>
                  <a:pt x="0" y="361992"/>
                  <a:pt x="374451" y="0"/>
                  <a:pt x="836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0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874714" y="3343728"/>
            <a:ext cx="2437983" cy="2287588"/>
          </a:xfrm>
          <a:custGeom>
            <a:avLst/>
            <a:gdLst>
              <a:gd name="connsiteX0" fmla="*/ 0 w 2437983"/>
              <a:gd name="connsiteY0" fmla="*/ 0 h 2287588"/>
              <a:gd name="connsiteX1" fmla="*/ 2437983 w 2437983"/>
              <a:gd name="connsiteY1" fmla="*/ 0 h 2287588"/>
              <a:gd name="connsiteX2" fmla="*/ 2437983 w 2437983"/>
              <a:gd name="connsiteY2" fmla="*/ 2287588 h 2287588"/>
              <a:gd name="connsiteX3" fmla="*/ 0 w 2437983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3" h="2287588">
                <a:moveTo>
                  <a:pt x="0" y="0"/>
                </a:moveTo>
                <a:lnTo>
                  <a:pt x="2437983" y="0"/>
                </a:lnTo>
                <a:lnTo>
                  <a:pt x="2437983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3542911" y="2026103"/>
            <a:ext cx="2437982" cy="2287588"/>
          </a:xfrm>
          <a:custGeom>
            <a:avLst/>
            <a:gdLst>
              <a:gd name="connsiteX0" fmla="*/ 0 w 2437982"/>
              <a:gd name="connsiteY0" fmla="*/ 0 h 2287588"/>
              <a:gd name="connsiteX1" fmla="*/ 2437982 w 2437982"/>
              <a:gd name="connsiteY1" fmla="*/ 0 h 2287588"/>
              <a:gd name="connsiteX2" fmla="*/ 2437982 w 2437982"/>
              <a:gd name="connsiteY2" fmla="*/ 2287588 h 2287588"/>
              <a:gd name="connsiteX3" fmla="*/ 0 w 2437982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2" h="2287588">
                <a:moveTo>
                  <a:pt x="0" y="0"/>
                </a:moveTo>
                <a:lnTo>
                  <a:pt x="2437982" y="0"/>
                </a:lnTo>
                <a:lnTo>
                  <a:pt x="2437982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211111" y="3343728"/>
            <a:ext cx="2437983" cy="2287588"/>
          </a:xfrm>
          <a:custGeom>
            <a:avLst/>
            <a:gdLst>
              <a:gd name="connsiteX0" fmla="*/ 0 w 2437983"/>
              <a:gd name="connsiteY0" fmla="*/ 0 h 2287588"/>
              <a:gd name="connsiteX1" fmla="*/ 2437983 w 2437983"/>
              <a:gd name="connsiteY1" fmla="*/ 0 h 2287588"/>
              <a:gd name="connsiteX2" fmla="*/ 2437983 w 2437983"/>
              <a:gd name="connsiteY2" fmla="*/ 2287588 h 2287588"/>
              <a:gd name="connsiteX3" fmla="*/ 0 w 2437983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3" h="2287588">
                <a:moveTo>
                  <a:pt x="0" y="0"/>
                </a:moveTo>
                <a:lnTo>
                  <a:pt x="2437983" y="0"/>
                </a:lnTo>
                <a:lnTo>
                  <a:pt x="2437983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8879307" y="2026103"/>
            <a:ext cx="2437982" cy="2287588"/>
          </a:xfrm>
          <a:custGeom>
            <a:avLst/>
            <a:gdLst>
              <a:gd name="connsiteX0" fmla="*/ 0 w 2437982"/>
              <a:gd name="connsiteY0" fmla="*/ 0 h 2287588"/>
              <a:gd name="connsiteX1" fmla="*/ 2437982 w 2437982"/>
              <a:gd name="connsiteY1" fmla="*/ 0 h 2287588"/>
              <a:gd name="connsiteX2" fmla="*/ 2437982 w 2437982"/>
              <a:gd name="connsiteY2" fmla="*/ 2287588 h 2287588"/>
              <a:gd name="connsiteX3" fmla="*/ 0 w 2437982"/>
              <a:gd name="connsiteY3" fmla="*/ 2287588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982" h="2287588">
                <a:moveTo>
                  <a:pt x="0" y="0"/>
                </a:moveTo>
                <a:lnTo>
                  <a:pt x="2437982" y="0"/>
                </a:lnTo>
                <a:lnTo>
                  <a:pt x="2437982" y="2287588"/>
                </a:lnTo>
                <a:lnTo>
                  <a:pt x="0" y="22875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29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AD6DF2-5A54-490E-B4F9-672230B0F67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B2BCFD-8B9C-462E-B450-2B5E142BED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485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9F3A6EB-5E90-4159-937B-25329872F0F9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75CBD0-375C-4718-85BB-B3B567420E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85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455086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2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18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8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8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9FB7BFC-56D0-4BCC-94E4-9E0AB007E654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86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9DFF57-E970-4592-9AC1-AC71E93B8D2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8CEB97-576B-4BAB-A5C7-43C3414344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141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CD084C6-E8D9-4860-8F2A-FDD64F52781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B0F81E4-B86B-4304-BD23-1FE5CA4AF0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638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2263F4-DFF5-4807-81A9-1A3BA119068B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C9E9439-46F4-4424-A5CA-3A887C64ED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492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D6208F4-23D8-4956-96B6-3D89894557E9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06A7002-085A-4EA5-A7CC-2422CABD5C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055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F931BD-4BDC-47D9-827A-CF9C0A82AC73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5FB6ED5-4D52-4779-8953-E173A8DD6E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2988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825284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18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428864F-0941-4E3D-AFDF-A10BB3828B0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22699E-5083-4253-9963-33E445659B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5716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F9983A-1295-493F-84A2-D1D6790F5BBF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5DCD18-2B4C-4D5A-AF50-9416331CBB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4065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165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0C8B8-0A29-4B17-9DD8-07F0399A51A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503AB4A-D8FD-41BA-BD9C-561DE852E6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4656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8BDCE7-2639-4D86-B0FA-CEE0CDFC82B0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D35E16E-4723-49BE-9449-CC000DC396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4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2481465-B25E-4A2D-BAED-09AD2AFAC5F1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933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4288B5-BCAD-4B97-84B1-B68C85199B5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BB22F8E-9F48-4A0B-A973-18B4EC189D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6857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E7BEC9-505E-4068-844C-30968AE59D6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61D60D-FCAB-421E-8879-F2285F2B61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8494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5F2285-CC64-497A-91DB-9E659BA5423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89E2A45-1D57-41C2-9FBA-D4B1A13A2D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3682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D5E94A-5660-424B-9473-E4D7A13B1FF5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13EBA7-913D-481B-8B94-95DBC4FDE2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9718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6C9AB4-4027-4F92-B25E-7FA17C169E8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7BC4CC-B79A-467A-AF44-DAF53F2AF5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2229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A4640E5-F3B4-4B6E-9FE2-3E544BE79AB5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4C8E313-FAD8-433D-A5CB-4E4128DFA6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7957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1EA212-F788-4FBF-A985-DC118A84D2D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C97B0F7-DDA4-44C3-8D83-1465F47E59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2768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536145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24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24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7F07AE0-0885-4ED2-9255-E0F98664602B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15C68B4-3A8E-4BA1-964D-6852D276AF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911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B44FA28-C20B-4D4B-9052-840E2CE5607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859BECF-E0E8-4453-B6CB-D040DEDBE3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71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165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E08757E-95D2-4070-AF54-6455F551C9D6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755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C9780BE-6C2F-4FCA-943E-75DACF93E0A9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22C4114-30C3-4D1B-9F6C-798B20A7E9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6844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CB46B2-C5C2-4E66-A9AA-47C0CE8DB292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A13080-1957-479D-94D4-BB8992B80B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8316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CFE8F0-1309-4E8E-A9DE-2387BDBABFE2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E0071E1-6997-4CE2-8F87-548BD40669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5639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F02713C-7EBA-4D6B-B5FB-4EDF31A51FD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C94D536-B889-4F45-B337-56283700E2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3214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DB02C82-ACFA-41D4-BB89-0FB0559A542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9448D55-219D-47EA-9ADB-A1AD029491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8718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065EB4-04F9-4E86-A3E6-561D1BDD203D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9DE90A3-4F50-40C5-9BB7-61BB03ED7B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6795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884CEE-1A2C-4A35-A31E-51EEBE40ECF9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1A16B06-98C0-4529-9DCE-52BAC25325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2586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C7EF8EE-B273-492D-BAF1-FD836EEC2335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F69C491-CCE1-4440-A944-FBFE11E560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1154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0F5D2D-92F5-422A-B61C-843A2FD93C41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FCBDCD7-FCCC-4046-9405-6476C5A517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7277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22076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3398B36-99DB-44E3-BAD6-1AB6D97D3191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792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24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24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6851DA1-DA60-4F8D-9A6C-6A1B9C615748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7D14C21C-4BE4-4ADF-8B95-0B1F7FFFF48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7477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2A61ED9-8FDE-4758-9A36-C23B476EABC8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DBC23A15-47ED-4FE0-A7F1-049FCDB0B0B1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027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FA48462-CED7-4449-94B1-DEBD688AA96C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8E799345-72A9-41D0-B3FD-B41FC0597363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7720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1A8DCF4-0715-44A2-83F6-EB770A9B40F1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0E9BEF55-0530-4F66-B26C-92FB3BA56B8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265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23D0CC9-5950-4E63-9874-64766BF9CEE8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3AFE2CA9-A8E1-4DEC-A18A-8AD144D340D6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3661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027BD54-A9BC-4580-8FAC-9DDF98577FBF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6515543A-1BF7-46FA-B1DE-E7A03ECB6C20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55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DC69C44-2C8D-4C80-B9C0-658AEA5809BA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159E853E-2D45-4AD6-981C-D59E198819DB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74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D422A5A-7D83-47CA-B083-B637DC299464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92377343-0AC8-42F0-90FA-E4F260789DC5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540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3283E6-CE35-45DC-917A-BA174690160E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93732234-1889-40A3-8559-061BC3EF2C27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007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9CE88A2-45A1-4DAC-BB36-571B7222E88C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EA3F41F8-1310-4E6B-AE41-6E0DEBB79B69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01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D71E675-E1A2-4D64-AAD8-26E68F1D888B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820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A2E0221-7F6A-4E57-A58C-8FA317931B5A}" type="datetimeFigureOut">
              <a:rPr lang="zh-CN" altLang="en-US">
                <a:solidFill>
                  <a:prstClr val="black"/>
                </a:solidFill>
              </a:rPr>
              <a:pPr>
                <a:defRPr/>
              </a:p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fld id="{3282C486-B177-4434-82FB-68ECE3A2B38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552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50273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173E736-6E14-4641-AC30-A35E4B14A777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A24C224-1B34-4DFD-B6C8-4206A8269A22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黑体" panose="02010600030101010101" pitchFamily="49" charset="-122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353E331-2294-4425-9BFB-3519D97E9481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DFF05D3-9175-43AD-A6B7-E038F91EF31B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430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5B30374-2084-4424-9EBB-E2C58D47BAD9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A925529-7CE0-4A4C-B70E-28B2338ACEF5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8528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647F70E-45F3-412B-B6D8-BE1564D865C4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F11387F-57A0-46D2-95BC-4E41F5F52284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3702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2DBAEF7-C68D-4DF0-9E60-66C6AFEFE088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DDBA405-0B31-4EBD-BF6C-17073C27D88A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229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8AE1C4E-B757-423A-868E-1460047A940D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A84917F-EC37-4BA8-94C2-89B82D53BED2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27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8C3D246-583E-4843-A51C-2383A9D1E66C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41C1DC9-A6A8-4319-80EF-ADEDABBEEF82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191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5BCFC0C-3283-4CB7-BCC8-E56C6BB29CC8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966AED6-6D8F-435C-8B94-22D79F07D0AC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78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8037262-7E9E-496F-AA20-AABC183B5619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541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3C9F99B-73A3-45E2-9C24-1A3E41A9AEA0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5D8D4F-300C-40C2-BE17-C1A40061544E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62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31ED119-7FD4-40C6-9244-01A7C890A384}" type="datetimeFigureOut">
              <a:rPr lang="zh-CN" altLang="en-US">
                <a:solidFill>
                  <a:prstClr val="black"/>
                </a:solidFill>
              </a:rPr>
              <a:t>2026/5/15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CA4886-814A-43A7-AF30-06597FFE53F0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0848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7813"/>
            <a:ext cx="10972800" cy="58531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6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83460FB-F23F-4714-A9E4-A727BDADCEDC}" type="datetime1">
              <a:rPr lang="en-US">
                <a:solidFill>
                  <a:prstClr val="black"/>
                </a:solidFill>
                <a:ea typeface="宋体" panose="02010600030101010101" pitchFamily="2" charset="-122"/>
              </a:rPr>
              <a:t>5/15/2026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6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>
                <a:solidFill>
                  <a:prstClr val="black"/>
                </a:solidFill>
              </a:rPr>
              <a:t>The Operation Status of HIRFL and Commissioning of HIRFL-CSR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6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CDBFB-5EB2-4C9F-848F-AAD455162608}" type="slidenum">
              <a:rPr lang="zh-CN" altLang="en-US">
                <a:solidFill>
                  <a:prstClr val="black"/>
                </a:solidFill>
              </a:rPr>
              <a:t>‹#›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6906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logo透明格式（用做插入word、PPT等办公软件使用）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2768" y="184786"/>
            <a:ext cx="639233" cy="521335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800100" y="182246"/>
            <a:ext cx="211667" cy="523875"/>
            <a:chOff x="11571416" y="3787043"/>
            <a:chExt cx="620584" cy="1895453"/>
          </a:xfrm>
        </p:grpSpPr>
        <p:sp>
          <p:nvSpPr>
            <p:cNvPr id="10" name="矩形 9"/>
            <p:cNvSpPr/>
            <p:nvPr/>
          </p:nvSpPr>
          <p:spPr>
            <a:xfrm>
              <a:off x="11571416" y="3787043"/>
              <a:ext cx="620584" cy="1723137"/>
            </a:xfrm>
            <a:prstGeom prst="rect">
              <a:avLst/>
            </a:prstGeom>
            <a:solidFill>
              <a:srgbClr val="11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1571416" y="4770381"/>
              <a:ext cx="620584" cy="912115"/>
            </a:xfrm>
            <a:prstGeom prst="rect">
              <a:avLst/>
            </a:prstGeom>
            <a:solidFill>
              <a:srgbClr val="E778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2329715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111639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18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428864F-0941-4E3D-AFDF-A10BB3828B0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22699E-5083-4253-9963-33E445659B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5006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F9983A-1295-493F-84A2-D1D6790F5BBF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5DCD18-2B4C-4D5A-AF50-9416331CBB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4219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165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0C8B8-0A29-4B17-9DD8-07F0399A51A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503AB4A-D8FD-41BA-BD9C-561DE852E6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5570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8BDCE7-2639-4D86-B0FA-CEE0CDFC82B0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D35E16E-4723-49BE-9449-CC000DC396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07660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4288B5-BCAD-4B97-84B1-B68C85199B5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BB22F8E-9F48-4A0B-A973-18B4EC189D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70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DD25A0E-3E33-4608-B6CC-B20C117FC62F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7127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E7BEC9-505E-4068-844C-30968AE59D6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61D60D-FCAB-421E-8879-F2285F2B61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5078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5F2285-CC64-497A-91DB-9E659BA54234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89E2A45-1D57-41C2-9FBA-D4B1A13A2D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3865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D5E94A-5660-424B-9473-E4D7A13B1FF5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13EBA7-913D-481B-8B94-95DBC4FDE2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73521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6C9AB4-4027-4F92-B25E-7FA17C169E8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7BC4CC-B79A-467A-AF44-DAF53F2AF5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80865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A4640E5-F3B4-4B6E-9FE2-3E544BE79AB5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4C8E313-FAD8-433D-A5CB-4E4128DFA6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7391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1EA212-F788-4FBF-A985-DC118A84D2D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C97B0F7-DDA4-44C3-8D83-1465F47E59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909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6641968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24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495300" indent="-495300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24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FDB81A1-69AE-455B-BBA0-EFA6C25E131A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52EEE8-B6B0-4A12-8378-3502E2CCB7FD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58048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FCB7B85-B0BD-4B18-9DD7-9CF97A6E336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E6BE09-F33A-4062-A07D-CAB182180D9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02786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zh-CN" altLang="en-US" sz="2200" kern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黑体" pitchFamily="49" charset="-122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B06FBF-741C-4510-BEE9-4BFCA2753599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829317-B37E-44FC-BB07-071388988A0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441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8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2" y="6524628"/>
            <a:ext cx="2832100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CBDA623-8C7D-442C-A4E7-BDF29B342328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7310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862C6BA-3188-480E-B041-49095513EF16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553B78-CEC5-478A-9C1A-BC21D7DA518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88580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3488B87-A537-4E55-A639-8E51DDBFDB67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68C8B0-119C-46B9-8118-EEB634D0AB2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48312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7512FC-ECF9-46A4-900E-41944534EA08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83EE96-6688-47DD-9C5E-DFBF5F0C757F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15313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405FA2-98CE-4650-8622-13C30AD6EAFE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3C2B65-F96F-41BD-8259-334F3AF9F83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19669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161A40-3825-4C04-BA82-180749C35FAB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2F3D3C-9418-4BEE-B0B2-4727FBD77F6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98857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45F6D0-6304-43B5-9639-A954B12EAEC8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28C237-A772-4825-9BF4-044A0BC1B5D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1305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5D87D15-9744-4DA6-9681-BF2570190E31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AC61FC-84AF-496D-B27B-CE1C92687DF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3690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-27518" y="6524626"/>
            <a:ext cx="2762251" cy="33337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FE0356A-C966-4DDC-8593-28B339655F37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9901" y="6524626"/>
            <a:ext cx="28321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7BC652-3BBA-4732-B028-1BB1680963F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97298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28024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>
            <a:extLst>
              <a:ext uri="{FF2B5EF4-FFF2-40B4-BE49-F238E27FC236}">
                <a16:creationId xmlns:a16="http://schemas.microsoft.com/office/drawing/2014/main" id="{ACA9D2F2-DD21-4908-BFA2-6BB177A0B389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952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id="{7D7F266E-0B50-469E-BE0B-90C0E2697653}"/>
              </a:ext>
            </a:extLst>
          </p:cNvPr>
          <p:cNvSpPr/>
          <p:nvPr userDrawn="1"/>
        </p:nvSpPr>
        <p:spPr>
          <a:xfrm>
            <a:off x="455085" y="-3175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90C59F4-6B11-4E94-B3C2-CB2C13C15335}"/>
              </a:ext>
            </a:extLst>
          </p:cNvPr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D651900A-9EFB-47CC-981A-FBEDCCAE69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1" y="-19050"/>
            <a:ext cx="897467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defRPr lang="zh-CN" altLang="en-US" sz="1800" b="1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366CA538-A175-42E2-8244-53BA87B6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817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71187A-831A-4D24-BE5F-92649A60C9E7}" type="datetimeFigureOut">
              <a:rPr lang="zh-CN" altLang="en-US"/>
              <a:pPr>
                <a:defRPr/>
              </a:pPr>
              <a:t>2026/5/15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EE01E800-456C-4A82-B420-0299CE170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30E0B52D-315F-4680-B570-36B23769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684" y="6467476"/>
            <a:ext cx="2844800" cy="365125"/>
          </a:xfrm>
          <a:prstGeom prst="rect">
            <a:avLst/>
          </a:prstGeo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A9A5BB-DD01-46C1-B9EA-F44B73F958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81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41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image" Target="../media/image1.jpe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58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slideLayout" Target="../slideLayouts/slideLayout170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image" Target="../media/image11.jpeg"/><Relationship Id="rId5" Type="http://schemas.openxmlformats.org/officeDocument/2006/relationships/slideLayout" Target="../slideLayouts/slideLayout175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99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8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9" y="3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2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2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031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9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73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5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8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9"/>
          <p:cNvSpPr>
            <a:spLocks noChangeShapeType="1"/>
          </p:cNvSpPr>
          <p:nvPr userDrawn="1"/>
        </p:nvSpPr>
        <p:spPr bwMode="auto">
          <a:xfrm>
            <a:off x="0" y="647700"/>
            <a:ext cx="12192000" cy="0"/>
          </a:xfrm>
          <a:prstGeom prst="line">
            <a:avLst/>
          </a:prstGeom>
          <a:noFill/>
          <a:ln w="57150">
            <a:gradFill flip="none" rotWithShape="1">
              <a:gsLst>
                <a:gs pos="0">
                  <a:schemeClr val="bg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63000">
                  <a:schemeClr val="accent1">
                    <a:lumMod val="45000"/>
                    <a:lumOff val="55000"/>
                  </a:schemeClr>
                </a:gs>
                <a:gs pos="100000">
                  <a:schemeClr val="tx2"/>
                </a:gs>
              </a:gsLst>
              <a:path path="circle">
                <a:fillToRect l="100000" t="100000"/>
              </a:path>
              <a:tileRect r="-100000" b="-100000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310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</p:sldLayoutIdLst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8"/>
          <p:cNvPicPr>
            <a:picLocks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12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5127" name="图片 6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518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zh-CN" altLang="en-US" sz="2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lang="zh-CN" altLang="en-US" sz="24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8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922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9223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328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4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9"/>
          <p:cNvSpPr>
            <a:spLocks noChangeShapeType="1"/>
          </p:cNvSpPr>
          <p:nvPr userDrawn="1"/>
        </p:nvSpPr>
        <p:spPr bwMode="auto">
          <a:xfrm>
            <a:off x="0" y="647700"/>
            <a:ext cx="12192000" cy="0"/>
          </a:xfrm>
          <a:prstGeom prst="line">
            <a:avLst/>
          </a:prstGeom>
          <a:noFill/>
          <a:ln w="57150">
            <a:gradFill flip="none" rotWithShape="1">
              <a:gsLst>
                <a:gs pos="0">
                  <a:schemeClr val="bg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63000">
                  <a:schemeClr val="accent1">
                    <a:lumMod val="45000"/>
                    <a:lumOff val="55000"/>
                  </a:schemeClr>
                </a:gs>
                <a:gs pos="100000">
                  <a:schemeClr val="tx2"/>
                </a:gs>
              </a:gsLst>
              <a:path path="circle">
                <a:fillToRect l="100000" t="100000"/>
              </a:path>
              <a:tileRect r="-100000" b="-100000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103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</p:sldLayoutIdLst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8">
            <a:extLst>
              <a:ext uri="{FF2B5EF4-FFF2-40B4-BE49-F238E27FC236}">
                <a16:creationId xmlns:a16="http://schemas.microsoft.com/office/drawing/2014/main" id="{92260C4C-7F69-4AA8-9241-FA0EFA64B3DB}"/>
              </a:ext>
            </a:extLst>
          </p:cNvPr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id="{0C0D8BE4-06D9-4322-A3F8-36DB1A2CECF1}"/>
              </a:ext>
            </a:extLst>
          </p:cNvPr>
          <p:cNvSpPr/>
          <p:nvPr userDrawn="1"/>
        </p:nvSpPr>
        <p:spPr>
          <a:xfrm>
            <a:off x="3131" y="-7684"/>
            <a:ext cx="99047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71F07A4-0219-47D5-8589-A2FC293EE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8437" name="文本占位符 2">
            <a:extLst>
              <a:ext uri="{FF2B5EF4-FFF2-40B4-BE49-F238E27FC236}">
                <a16:creationId xmlns:a16="http://schemas.microsoft.com/office/drawing/2014/main" id="{F7910A96-5DD5-4C45-8FD9-5BBA82D614B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8395C43-6DEF-4DA1-9AD9-001FDC64A3D8}"/>
              </a:ext>
            </a:extLst>
          </p:cNvPr>
          <p:cNvSpPr/>
          <p:nvPr userDrawn="1"/>
        </p:nvSpPr>
        <p:spPr>
          <a:xfrm>
            <a:off x="0" y="0"/>
            <a:ext cx="536448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pic>
        <p:nvPicPr>
          <p:cNvPr id="18439" name="图片 6">
            <a:extLst>
              <a:ext uri="{FF2B5EF4-FFF2-40B4-BE49-F238E27FC236}">
                <a16:creationId xmlns:a16="http://schemas.microsoft.com/office/drawing/2014/main" id="{22085AB0-53B5-4503-A75A-8AA8DAD030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5" y="-1588"/>
            <a:ext cx="612054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45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</p:sldLayoutIdLst>
  <p:hf hdr="0" ftr="0" dt="0"/>
  <p:txStyles>
    <p:titleStyle>
      <a:lvl1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15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535781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792956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050131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307306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192088" indent="-1920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417513" indent="-1603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3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642938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1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900113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1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157288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1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9"/>
          <p:cNvSpPr>
            <a:spLocks noChangeShapeType="1"/>
          </p:cNvSpPr>
          <p:nvPr userDrawn="1"/>
        </p:nvSpPr>
        <p:spPr bwMode="auto">
          <a:xfrm>
            <a:off x="0" y="647700"/>
            <a:ext cx="12192000" cy="0"/>
          </a:xfrm>
          <a:prstGeom prst="line">
            <a:avLst/>
          </a:prstGeom>
          <a:noFill/>
          <a:ln w="57150">
            <a:gradFill flip="none" rotWithShape="1">
              <a:gsLst>
                <a:gs pos="0">
                  <a:schemeClr val="bg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63000">
                  <a:schemeClr val="accent1">
                    <a:lumMod val="45000"/>
                    <a:lumOff val="55000"/>
                  </a:schemeClr>
                </a:gs>
                <a:gs pos="100000">
                  <a:schemeClr val="tx2"/>
                </a:gs>
              </a:gsLst>
              <a:path path="circle">
                <a:fillToRect l="100000" t="100000"/>
              </a:path>
              <a:tileRect r="-100000" b="-100000"/>
            </a:gra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906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</p:sldLayoutIdLst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6553200"/>
            <a:ext cx="12192000" cy="304800"/>
          </a:xfrm>
          <a:prstGeom prst="rect">
            <a:avLst/>
          </a:prstGeom>
          <a:solidFill>
            <a:srgbClr val="2B519A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Aft>
                <a:spcPct val="35000"/>
              </a:spcAft>
              <a:defRPr/>
            </a:pPr>
            <a:endParaRPr lang="zh-CN" altLang="en-US" sz="2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anose="02010609060101010101" pitchFamily="49" charset="-122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83958" y="6562736"/>
            <a:ext cx="627184" cy="2952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accent1"/>
            </a:outerShdw>
          </a:effectLst>
        </p:spPr>
        <p:txBody>
          <a:bodyPr vert="horz" wrap="square" lIns="91440" tIns="45720" rIns="91440" bIns="45720" numCol="1" anchor="t" anchorCtr="0" compatLnSpc="1"/>
          <a:lstStyle>
            <a:lvl1pPr algn="r">
              <a:lnSpc>
                <a:spcPct val="100000"/>
              </a:lnSpc>
              <a:spcAft>
                <a:spcPct val="0"/>
              </a:spcAft>
              <a:defRPr sz="1200" b="1">
                <a:solidFill>
                  <a:schemeClr val="bg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BAACC9-F65D-4981-9EE3-44C441CEF858}" type="slidenum">
              <a:rPr lang="zh-CN" altLang="en-GB" smtClean="0"/>
              <a:t>‹#›</a:t>
            </a:fld>
            <a:endParaRPr lang="en-GB" altLang="zh-CN"/>
          </a:p>
        </p:txBody>
      </p:sp>
      <p:sp>
        <p:nvSpPr>
          <p:cNvPr id="17" name="椭圆 16"/>
          <p:cNvSpPr/>
          <p:nvPr/>
        </p:nvSpPr>
        <p:spPr bwMode="auto">
          <a:xfrm>
            <a:off x="10438636" y="-1"/>
            <a:ext cx="1063503" cy="718154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6000" tIns="82800" rIns="126000" bIns="8280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</a:pPr>
            <a:endParaRPr kumimoji="0" lang="zh-CN" altLang="en-US" sz="2200" b="1" i="0" u="none" strike="noStrike" cap="none" normalizeH="0" baseline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" name="椭圆 6"/>
          <p:cNvSpPr/>
          <p:nvPr userDrawn="1"/>
        </p:nvSpPr>
        <p:spPr bwMode="auto">
          <a:xfrm>
            <a:off x="8481396" y="1375"/>
            <a:ext cx="856321" cy="718154"/>
          </a:xfrm>
          <a:prstGeom prst="ellipse">
            <a:avLst/>
          </a:prstGeom>
          <a:solidFill>
            <a:schemeClr val="l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6000" tIns="82800" rIns="126000" bIns="82800" numCol="1" rtlCol="0" anchor="t" anchorCtr="0" compatLnSpc="1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6553200"/>
            <a:ext cx="12192000" cy="304800"/>
          </a:xfrm>
          <a:prstGeom prst="rect">
            <a:avLst/>
          </a:prstGeom>
          <a:solidFill>
            <a:srgbClr val="2B519A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spcAft>
                <a:spcPct val="35000"/>
              </a:spcAft>
              <a:defRPr/>
            </a:pPr>
            <a:endParaRPr lang="zh-CN" altLang="en-US" sz="2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anose="02010609060101010101" pitchFamily="49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1131748" y="4581"/>
            <a:ext cx="9777253" cy="791929"/>
          </a:xfrm>
          <a:prstGeom prst="rect">
            <a:avLst/>
          </a:prstGeom>
          <a:solidFill>
            <a:srgbClr val="2B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椭圆 9"/>
          <p:cNvSpPr/>
          <p:nvPr userDrawn="1"/>
        </p:nvSpPr>
        <p:spPr bwMode="auto">
          <a:xfrm>
            <a:off x="10500921" y="-1568"/>
            <a:ext cx="775066" cy="798630"/>
          </a:xfrm>
          <a:prstGeom prst="ellipse">
            <a:avLst/>
          </a:prstGeom>
          <a:solidFill>
            <a:schemeClr val="l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6000" tIns="82800" rIns="126000" bIns="82800" numCol="1" rtlCol="0" anchor="t" anchorCtr="0" compatLnSpc="1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椭圆 14"/>
          <p:cNvSpPr/>
          <p:nvPr userDrawn="1"/>
        </p:nvSpPr>
        <p:spPr bwMode="auto">
          <a:xfrm>
            <a:off x="769411" y="0"/>
            <a:ext cx="823891" cy="799716"/>
          </a:xfrm>
          <a:prstGeom prst="ellipse">
            <a:avLst/>
          </a:prstGeom>
          <a:solidFill>
            <a:schemeClr val="l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6000" tIns="82800" rIns="126000" bIns="82800" numCol="1" rtlCol="0" anchor="t" anchorCtr="0" compatLnSpc="1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200" b="1" i="0" u="none" strike="noStrike" kern="1200" cap="none" spc="0" normalizeH="0" baseline="0" noProof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32786" y="77710"/>
            <a:ext cx="1338705" cy="640443"/>
          </a:xfrm>
          <a:prstGeom prst="rect">
            <a:avLst/>
          </a:prstGeom>
          <a:effectLst>
            <a:outerShdw blurRad="63500" sx="102000" sy="102000" algn="ctr" rotWithShape="0">
              <a:srgbClr val="0070C0">
                <a:alpha val="40000"/>
              </a:srgbClr>
            </a:outerShdw>
          </a:effectLst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357771" y="44351"/>
            <a:ext cx="651931" cy="707160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3" name="Rectangle 4"/>
          <p:cNvSpPr txBox="1">
            <a:spLocks noChangeArrowheads="1"/>
          </p:cNvSpPr>
          <p:nvPr userDrawn="1"/>
        </p:nvSpPr>
        <p:spPr>
          <a:xfrm>
            <a:off x="11543030" y="6562725"/>
            <a:ext cx="668655" cy="304800"/>
          </a:xfrm>
          <a:prstGeom prst="rect">
            <a:avLst/>
          </a:prstGeom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A5002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defRPr/>
            </a:pPr>
            <a:fld id="{D0D76C40-5224-4F93-AADC-4FD6B0457A60}" type="slidenum">
              <a:rPr lang="zh-CN" altLang="en-GB" sz="1600" smtClean="0">
                <a:solidFill>
                  <a:schemeClr val="bg1"/>
                </a:solidFill>
              </a:rPr>
              <a:t>‹#›</a:t>
            </a:fld>
            <a:endParaRPr lang="en-GB" altLang="zh-CN" sz="16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79375" y="6559550"/>
            <a:ext cx="11423015" cy="2984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加速器驱动的先进核裂变能及</a:t>
            </a:r>
            <a:r>
              <a:rPr lang="en-US" altLang="zh-CN" sz="1600" dirty="0" err="1">
                <a:solidFill>
                  <a:schemeClr val="bg1"/>
                </a:solidFill>
              </a:rPr>
              <a:t>CiADS</a:t>
            </a:r>
            <a:r>
              <a:rPr lang="zh-CN" altLang="en-US" sz="1600" dirty="0">
                <a:solidFill>
                  <a:schemeClr val="bg1"/>
                </a:solidFill>
              </a:rPr>
              <a:t>进展，何源</a:t>
            </a:r>
          </a:p>
        </p:txBody>
      </p:sp>
    </p:spTree>
    <p:extLst>
      <p:ext uri="{BB962C8B-B14F-4D97-AF65-F5344CB8AC3E}">
        <p14:creationId xmlns:p14="http://schemas.microsoft.com/office/powerpoint/2010/main" val="201487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</p:sldLayoutIdLst>
  <p:hf sldNum="0"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Arial" panose="020B0604020202020204" pitchFamily="34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Wingdings" panose="05000000000000000000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8">
            <a:extLst>
              <a:ext uri="{FF2B5EF4-FFF2-40B4-BE49-F238E27FC236}">
                <a16:creationId xmlns:a16="http://schemas.microsoft.com/office/drawing/2014/main" id="{A77F19B3-DD21-4B99-86DC-42CBFF2D11BB}"/>
              </a:ext>
            </a:extLst>
          </p:cNvPr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id="{8CEE47F4-79C8-462B-846C-12ED4330ED17}"/>
              </a:ext>
            </a:extLst>
          </p:cNvPr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ACFA237-6ACA-418D-B389-1F07E1B8B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1509" name="文本占位符 2">
            <a:extLst>
              <a:ext uri="{FF2B5EF4-FFF2-40B4-BE49-F238E27FC236}">
                <a16:creationId xmlns:a16="http://schemas.microsoft.com/office/drawing/2014/main" id="{B53ABB29-8AA3-423D-AF31-C5474561D1D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32D69EA-AABB-4406-B2EB-28C13CF9DD6B}"/>
              </a:ext>
            </a:extLst>
          </p:cNvPr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21511" name="图片 6">
            <a:extLst>
              <a:ext uri="{FF2B5EF4-FFF2-40B4-BE49-F238E27FC236}">
                <a16:creationId xmlns:a16="http://schemas.microsoft.com/office/drawing/2014/main" id="{30014897-E5CC-4414-BD9B-0B6A218123A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5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4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8">
            <a:extLst>
              <a:ext uri="{FF2B5EF4-FFF2-40B4-BE49-F238E27FC236}">
                <a16:creationId xmlns:a16="http://schemas.microsoft.com/office/drawing/2014/main" id="{92260C4C-7F69-4AA8-9241-FA0EFA64B3DB}"/>
              </a:ext>
            </a:extLst>
          </p:cNvPr>
          <p:cNvPicPr>
            <a:picLocks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id="{0C0D8BE4-06D9-4322-A3F8-36DB1A2CECF1}"/>
              </a:ext>
            </a:extLst>
          </p:cNvPr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71F07A4-0219-47D5-8589-A2FC293EE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8437" name="文本占位符 2">
            <a:extLst>
              <a:ext uri="{FF2B5EF4-FFF2-40B4-BE49-F238E27FC236}">
                <a16:creationId xmlns:a16="http://schemas.microsoft.com/office/drawing/2014/main" id="{F7910A96-5DD5-4C45-8FD9-5BBA82D614B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8395C43-6DEF-4DA1-9AD9-001FDC64A3D8}"/>
              </a:ext>
            </a:extLst>
          </p:cNvPr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</a:endParaRPr>
          </a:p>
        </p:txBody>
      </p:sp>
      <p:pic>
        <p:nvPicPr>
          <p:cNvPr id="18439" name="图片 6">
            <a:extLst>
              <a:ext uri="{FF2B5EF4-FFF2-40B4-BE49-F238E27FC236}">
                <a16:creationId xmlns:a16="http://schemas.microsoft.com/office/drawing/2014/main" id="{22085AB0-53B5-4503-A75A-8AA8DAD03038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99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  <p:sldLayoutId id="2147483926" r:id="rId12"/>
    <p:sldLayoutId id="2147483927" r:id="rId13"/>
    <p:sldLayoutId id="2147483928" r:id="rId14"/>
  </p:sldLayoutIdLst>
  <p:hf hdr="0" ftr="0" dt="0"/>
  <p:txStyles>
    <p:titleStyle>
      <a:lvl1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15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277813" indent="-277813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535781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792956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050131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307306" indent="-278606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1575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192088" indent="-1920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417513" indent="-1603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3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642938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1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900113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1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157288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1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感谢您下载包图网平台上提供的</a:t>
            </a:r>
            <a:r>
              <a: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PPT</a:t>
            </a: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ibaotu.com</a:t>
            </a:r>
          </a:p>
        </p:txBody>
      </p:sp>
      <p:pic>
        <p:nvPicPr>
          <p:cNvPr id="4" name="图片 3" descr="ͼƬ1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29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8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17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7175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112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4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8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19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8199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95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8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24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10247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14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4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8"/>
          <p:cNvPicPr>
            <a:picLocks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2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1031" name="图片 6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50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zh-CN" altLang="en-US" sz="2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lang="zh-CN" altLang="en-US" sz="24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2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9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anose="020F0502020204030204" pitchFamily="34" charset="0"/>
          <a:ea typeface="黑体" panose="02010600030101010101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anose="020F0502020204030204" pitchFamily="34" charset="0"/>
          <a:ea typeface="黑体" panose="0201060003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200" kern="1200" dirty="0">
          <a:solidFill>
            <a:srgbClr val="376092"/>
          </a:solidFill>
          <a:latin typeface="Arial" panose="020B0604020202020204" pitchFamily="34" charset="0"/>
          <a:ea typeface="黑体" panose="02010600030101010101" pitchFamily="49" charset="-122"/>
          <a:cs typeface="Times New Roman" panose="02020603050405020304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400" kern="1200" dirty="0">
          <a:solidFill>
            <a:srgbClr val="376092"/>
          </a:solidFill>
          <a:latin typeface="Arial" panose="020B0604020202020204" pitchFamily="34" charset="0"/>
          <a:ea typeface="黑体" panose="02010600030101010101" pitchFamily="49" charset="-122"/>
          <a:cs typeface="Times New Roman" panose="02020603050405020304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000" kern="1200" dirty="0">
          <a:solidFill>
            <a:srgbClr val="376092"/>
          </a:solidFill>
          <a:latin typeface="Arial" panose="020B0604020202020204" pitchFamily="34" charset="0"/>
          <a:ea typeface="黑体" panose="02010600030101010101" pitchFamily="49" charset="-122"/>
          <a:cs typeface="Times New Roman" panose="02020603050405020304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000" kern="1200" dirty="0">
          <a:solidFill>
            <a:srgbClr val="376092"/>
          </a:solidFill>
          <a:latin typeface="Arial" panose="020B0604020202020204" pitchFamily="34" charset="0"/>
          <a:ea typeface="黑体" panose="02010600030101010101" pitchFamily="49" charset="-122"/>
          <a:cs typeface="Times New Roman" panose="02020603050405020304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2000" kern="1200" dirty="0">
          <a:solidFill>
            <a:srgbClr val="376092"/>
          </a:solidFill>
          <a:latin typeface="Arial" panose="020B0604020202020204" pitchFamily="34" charset="0"/>
          <a:ea typeface="黑体" panose="02010600030101010101" pitchFamily="49" charset="-122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8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19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8199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71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8"/>
          <p:cNvPicPr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922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9223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76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txStyles>
    <p:titleStyle>
      <a:lvl1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8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495300" indent="-495300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9525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4097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8669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2324100" indent="-495300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8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2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4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20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8">
            <a:extLst>
              <a:ext uri="{FF2B5EF4-FFF2-40B4-BE49-F238E27FC236}">
                <a16:creationId xmlns:a16="http://schemas.microsoft.com/office/drawing/2014/main" id="{0D848C01-DB06-4329-B780-1CC9EE3C2FCB}"/>
              </a:ext>
            </a:extLst>
          </p:cNvPr>
          <p:cNvPicPr>
            <a:picLocks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id="{CDC3E070-9B60-48DB-8F1F-8A7F9D0374B6}"/>
              </a:ext>
            </a:extLst>
          </p:cNvPr>
          <p:cNvSpPr/>
          <p:nvPr userDrawn="1"/>
        </p:nvSpPr>
        <p:spPr>
          <a:xfrm>
            <a:off x="615951" y="0"/>
            <a:ext cx="774700" cy="649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40FFA-1E3A-4134-9DE5-6EAEFF41B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518" y="1"/>
            <a:ext cx="6548967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29" name="文本占位符 2">
            <a:extLst>
              <a:ext uri="{FF2B5EF4-FFF2-40B4-BE49-F238E27FC236}">
                <a16:creationId xmlns:a16="http://schemas.microsoft.com/office/drawing/2014/main" id="{21C30EC0-67AE-4283-A308-504FF75158A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F9ECD50-C4A0-4181-9310-DB06726CD104}"/>
              </a:ext>
            </a:extLst>
          </p:cNvPr>
          <p:cNvSpPr/>
          <p:nvPr userDrawn="1"/>
        </p:nvSpPr>
        <p:spPr>
          <a:xfrm>
            <a:off x="1" y="0"/>
            <a:ext cx="912284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pic>
        <p:nvPicPr>
          <p:cNvPr id="1031" name="图片 6">
            <a:extLst>
              <a:ext uri="{FF2B5EF4-FFF2-40B4-BE49-F238E27FC236}">
                <a16:creationId xmlns:a16="http://schemas.microsoft.com/office/drawing/2014/main" id="{F4CCA640-4B25-4819-A7BD-2FA5716629B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8" y="0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04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</p:sldLayoutIdLst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77.png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0.pn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15.png"/><Relationship Id="rId12" Type="http://schemas.openxmlformats.org/officeDocument/2006/relationships/image" Target="../media/image5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5" Type="http://schemas.openxmlformats.org/officeDocument/2006/relationships/image" Target="../media/image113.png"/><Relationship Id="rId15" Type="http://schemas.openxmlformats.org/officeDocument/2006/relationships/image" Target="../media/image122.png"/><Relationship Id="rId10" Type="http://schemas.openxmlformats.org/officeDocument/2006/relationships/image" Target="../media/image118.png"/><Relationship Id="rId4" Type="http://schemas.openxmlformats.org/officeDocument/2006/relationships/image" Target="../media/image112.jpeg"/><Relationship Id="rId9" Type="http://schemas.openxmlformats.org/officeDocument/2006/relationships/image" Target="../media/image117.png"/><Relationship Id="rId14" Type="http://schemas.openxmlformats.org/officeDocument/2006/relationships/image" Target="../media/image1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g"/><Relationship Id="rId1" Type="http://schemas.openxmlformats.org/officeDocument/2006/relationships/slideLayout" Target="../slideLayouts/slideLayout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12.jpeg"/><Relationship Id="rId10" Type="http://schemas.openxmlformats.org/officeDocument/2006/relationships/image" Target="../media/image25.png"/><Relationship Id="rId4" Type="http://schemas.openxmlformats.org/officeDocument/2006/relationships/image" Target="../media/image20.jpeg"/><Relationship Id="rId9" Type="http://schemas.openxmlformats.org/officeDocument/2006/relationships/image" Target="../media/image24.jpg"/><Relationship Id="rId14" Type="http://schemas.openxmlformats.org/officeDocument/2006/relationships/image" Target="../media/image2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jpeg"/><Relationship Id="rId3" Type="http://schemas.openxmlformats.org/officeDocument/2006/relationships/image" Target="../media/image138.jpeg"/><Relationship Id="rId7" Type="http://schemas.openxmlformats.org/officeDocument/2006/relationships/image" Target="../media/image142.jpe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141.png"/><Relationship Id="rId5" Type="http://schemas.openxmlformats.org/officeDocument/2006/relationships/image" Target="../media/image140.jpeg"/><Relationship Id="rId10" Type="http://schemas.openxmlformats.org/officeDocument/2006/relationships/image" Target="../media/image145.jpeg"/><Relationship Id="rId4" Type="http://schemas.openxmlformats.org/officeDocument/2006/relationships/image" Target="../media/image139.png"/><Relationship Id="rId9" Type="http://schemas.openxmlformats.org/officeDocument/2006/relationships/image" Target="../media/image144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jpeg"/><Relationship Id="rId3" Type="http://schemas.microsoft.com/office/2007/relationships/hdphoto" Target="../media/hdphoto2.wdp"/><Relationship Id="rId7" Type="http://schemas.openxmlformats.org/officeDocument/2006/relationships/image" Target="../media/image149.jp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148.jpeg"/><Relationship Id="rId5" Type="http://schemas.microsoft.com/office/2007/relationships/hdphoto" Target="../media/hdphoto3.wdp"/><Relationship Id="rId10" Type="http://schemas.openxmlformats.org/officeDocument/2006/relationships/image" Target="../media/image152.png"/><Relationship Id="rId4" Type="http://schemas.openxmlformats.org/officeDocument/2006/relationships/image" Target="../media/image147.png"/><Relationship Id="rId9" Type="http://schemas.openxmlformats.org/officeDocument/2006/relationships/image" Target="../media/image1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10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0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3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3" Type="http://schemas.openxmlformats.org/officeDocument/2006/relationships/image" Target="../media/image160.png"/><Relationship Id="rId7" Type="http://schemas.openxmlformats.org/officeDocument/2006/relationships/image" Target="../media/image16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Relationship Id="rId9" Type="http://schemas.openxmlformats.org/officeDocument/2006/relationships/image" Target="../media/image16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3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png"/><Relationship Id="rId3" Type="http://schemas.openxmlformats.org/officeDocument/2006/relationships/image" Target="../media/image174.png"/><Relationship Id="rId7" Type="http://schemas.openxmlformats.org/officeDocument/2006/relationships/image" Target="../media/image17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10" Type="http://schemas.openxmlformats.org/officeDocument/2006/relationships/image" Target="../media/image181.png"/><Relationship Id="rId4" Type="http://schemas.openxmlformats.org/officeDocument/2006/relationships/image" Target="../media/image175.png"/><Relationship Id="rId9" Type="http://schemas.openxmlformats.org/officeDocument/2006/relationships/image" Target="../media/image18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185.png"/><Relationship Id="rId5" Type="http://schemas.openxmlformats.org/officeDocument/2006/relationships/image" Target="../media/image184.png"/><Relationship Id="rId4" Type="http://schemas.openxmlformats.org/officeDocument/2006/relationships/image" Target="../media/image18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eg"/><Relationship Id="rId2" Type="http://schemas.openxmlformats.org/officeDocument/2006/relationships/image" Target="../media/image186.jpeg"/><Relationship Id="rId1" Type="http://schemas.openxmlformats.org/officeDocument/2006/relationships/slideLayout" Target="../slideLayouts/slideLayout105.xml"/><Relationship Id="rId5" Type="http://schemas.openxmlformats.org/officeDocument/2006/relationships/image" Target="../media/image189.emf"/><Relationship Id="rId4" Type="http://schemas.openxmlformats.org/officeDocument/2006/relationships/image" Target="../media/image188.emf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05.xml"/><Relationship Id="rId4" Type="http://schemas.openxmlformats.org/officeDocument/2006/relationships/image" Target="../media/image19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FC2B56F1-10E1-49E7-893C-1FE8A1F6ECA5}"/>
              </a:ext>
            </a:extLst>
          </p:cNvPr>
          <p:cNvSpPr txBox="1">
            <a:spLocks/>
          </p:cNvSpPr>
          <p:nvPr/>
        </p:nvSpPr>
        <p:spPr>
          <a:xfrm>
            <a:off x="1755983" y="80735"/>
            <a:ext cx="9371236" cy="620713"/>
          </a:xfrm>
          <a:prstGeom prst="rect">
            <a:avLst/>
          </a:prstGeom>
        </p:spPr>
        <p:txBody>
          <a:bodyPr>
            <a:noAutofit/>
          </a:bodyPr>
          <a:lstStyle>
            <a:lvl1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1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7143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0572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4001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17430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marL="371475" marR="0" lvl="0" indent="-371475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buSzTx/>
              <a:buFontTx/>
              <a:buNone/>
              <a:tabLst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3AB8E65-81A9-4BC5-BFDD-E721C3148F97}"/>
              </a:ext>
            </a:extLst>
          </p:cNvPr>
          <p:cNvSpPr txBox="1"/>
          <p:nvPr/>
        </p:nvSpPr>
        <p:spPr>
          <a:xfrm>
            <a:off x="1368968" y="1329117"/>
            <a:ext cx="94540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High-intensity High-Power </a:t>
            </a:r>
            <a:r>
              <a:rPr lang="en-US" altLang="zh-CN" sz="3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Ion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Accelerators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and Technical Challenge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10B3198-0F5B-440B-B4DF-7B49E5031E09}"/>
              </a:ext>
            </a:extLst>
          </p:cNvPr>
          <p:cNvSpPr txBox="1"/>
          <p:nvPr/>
        </p:nvSpPr>
        <p:spPr>
          <a:xfrm>
            <a:off x="4656805" y="3801102"/>
            <a:ext cx="3402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Hongwei ZHAO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569E667-B48B-4860-8437-ACD72A134F0E}"/>
              </a:ext>
            </a:extLst>
          </p:cNvPr>
          <p:cNvSpPr txBox="1"/>
          <p:nvPr/>
        </p:nvSpPr>
        <p:spPr>
          <a:xfrm>
            <a:off x="1271276" y="5155916"/>
            <a:ext cx="101220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Institute of Modern Physics (IMP), Chinese Academy of Sciences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Lanzhou, China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C8BDEB7-BE37-47A2-88ED-5E9F774EDCCE}"/>
              </a:ext>
            </a:extLst>
          </p:cNvPr>
          <p:cNvSpPr txBox="1"/>
          <p:nvPr/>
        </p:nvSpPr>
        <p:spPr bwMode="auto">
          <a:xfrm>
            <a:off x="1583473" y="125011"/>
            <a:ext cx="793698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IPAC’26 student tutorial lecture, Deauville, France, 15 May 2026 </a:t>
            </a:r>
          </a:p>
          <a:p>
            <a:pPr eaLnBrk="1" hangingPunct="1"/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683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64D239E-E0AB-45BD-986E-6A0B0B6D19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71" t="2858"/>
          <a:stretch/>
        </p:blipFill>
        <p:spPr>
          <a:xfrm>
            <a:off x="222900" y="1024817"/>
            <a:ext cx="3300353" cy="2671644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FEB4F5F3-85FC-4608-9CC2-68C206617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956" y="3902789"/>
            <a:ext cx="3350158" cy="250785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F5263C7A-7C59-4F96-8A87-360AE9E4FFDF}"/>
              </a:ext>
            </a:extLst>
          </p:cNvPr>
          <p:cNvSpPr txBox="1"/>
          <p:nvPr/>
        </p:nvSpPr>
        <p:spPr bwMode="auto">
          <a:xfrm>
            <a:off x="365752" y="3902789"/>
            <a:ext cx="14670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FFFF00"/>
                </a:solidFill>
                <a:latin typeface="Arial" pitchFamily="34" charset="0"/>
              </a:rPr>
              <a:t>RIKEN-SRC</a:t>
            </a:r>
            <a:endParaRPr lang="zh-CN" altLang="en-US" b="1" dirty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D89D4CF1-6117-4B13-A003-C7FBFE5595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6413" y="2236211"/>
            <a:ext cx="3609612" cy="201801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A43B444-D6FD-4E28-AF48-4D0A5EB285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0410" y="780807"/>
            <a:ext cx="4284348" cy="128029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4CBD97CE-A640-4BB2-93E2-1C6A926C503E}"/>
              </a:ext>
            </a:extLst>
          </p:cNvPr>
          <p:cNvSpPr txBox="1"/>
          <p:nvPr/>
        </p:nvSpPr>
        <p:spPr bwMode="auto">
          <a:xfrm>
            <a:off x="5166655" y="703699"/>
            <a:ext cx="16337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Linac4/CERN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5254EDB-AF99-435A-9189-ABDA07DD3D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3182" y="1163831"/>
            <a:ext cx="3712829" cy="2228665"/>
          </a:xfrm>
          <a:prstGeom prst="rect">
            <a:avLst/>
          </a:prstGeom>
        </p:spPr>
      </p:pic>
      <p:sp>
        <p:nvSpPr>
          <p:cNvPr id="15" name="TextBox 9">
            <a:extLst>
              <a:ext uri="{FF2B5EF4-FFF2-40B4-BE49-F238E27FC236}">
                <a16:creationId xmlns:a16="http://schemas.microsoft.com/office/drawing/2014/main" id="{51B772A9-908A-4562-A844-FFA93DAB7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1570" y="6128655"/>
            <a:ext cx="1276051" cy="3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46" tIns="45056" rIns="89946" bIns="450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HIAF/IMP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A988B1B-C6B4-4E02-A3B1-B2B54FA08468}"/>
              </a:ext>
            </a:extLst>
          </p:cNvPr>
          <p:cNvSpPr txBox="1"/>
          <p:nvPr/>
        </p:nvSpPr>
        <p:spPr bwMode="auto">
          <a:xfrm>
            <a:off x="6709214" y="3854116"/>
            <a:ext cx="14253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FRIB/MSU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06AB051-085E-4055-82AB-DF78B4E01F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3466" y="4455208"/>
            <a:ext cx="3915506" cy="215352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D2C0D7C6-2F9D-465D-B4EF-98240EFBCBC5}"/>
              </a:ext>
            </a:extLst>
          </p:cNvPr>
          <p:cNvSpPr txBox="1"/>
          <p:nvPr/>
        </p:nvSpPr>
        <p:spPr bwMode="auto">
          <a:xfrm>
            <a:off x="4685714" y="5954246"/>
            <a:ext cx="15103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CiADS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/IMP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9">
            <a:extLst>
              <a:ext uri="{FF2B5EF4-FFF2-40B4-BE49-F238E27FC236}">
                <a16:creationId xmlns:a16="http://schemas.microsoft.com/office/drawing/2014/main" id="{43C01B08-CA73-4DFE-9A47-36329F5BC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11905" y="729345"/>
            <a:ext cx="1175382" cy="3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46" tIns="45056" rIns="89946" bIns="450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FAIR/GSI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9C9DC42-D880-46D8-B21E-F26C0E5190C4}"/>
              </a:ext>
            </a:extLst>
          </p:cNvPr>
          <p:cNvSpPr txBox="1"/>
          <p:nvPr/>
        </p:nvSpPr>
        <p:spPr bwMode="auto">
          <a:xfrm>
            <a:off x="1438413" y="16270"/>
            <a:ext cx="10949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Typical accelerators for high intensity ion beam acceleration(2)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AE4C478-FD24-4381-B3E0-25D9B9941F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93945" y="3902789"/>
            <a:ext cx="3487904" cy="210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67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7FD7E4-573F-4858-9C04-A7BA6AF81F13}"/>
              </a:ext>
            </a:extLst>
          </p:cNvPr>
          <p:cNvSpPr txBox="1">
            <a:spLocks/>
          </p:cNvSpPr>
          <p:nvPr/>
        </p:nvSpPr>
        <p:spPr>
          <a:xfrm>
            <a:off x="402043" y="80030"/>
            <a:ext cx="12000973" cy="745245"/>
          </a:xfrm>
          <a:prstGeom prst="rect">
            <a:avLst/>
          </a:prstGeom>
        </p:spPr>
        <p:txBody>
          <a:bodyPr>
            <a:normAutofit fontScale="37500" lnSpcReduction="20000"/>
          </a:bodyPr>
          <a:lstStyle>
            <a:lvl1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8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9525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4097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8669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23241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marL="495300" marR="0" lvl="0" indent="-4953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黑体" pitchFamily="49" charset="-122"/>
                <a:cs typeface="+mn-cs"/>
              </a:rPr>
              <a:t>                             </a:t>
            </a:r>
            <a:r>
              <a:rPr kumimoji="0" lang="en-US" altLang="zh-CN" sz="6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Technical approaches of high-intensity and high-power ion accelerators (1)</a:t>
            </a:r>
            <a:endParaRPr kumimoji="0" lang="zh-CN" altLang="en-US" sz="6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CAAA843-20C3-4501-A912-5B60ACBFD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649" y="1570513"/>
            <a:ext cx="8919982" cy="122746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FCFE84D-4081-4307-88A0-A22DB082F11C}"/>
              </a:ext>
            </a:extLst>
          </p:cNvPr>
          <p:cNvSpPr txBox="1"/>
          <p:nvPr/>
        </p:nvSpPr>
        <p:spPr bwMode="auto">
          <a:xfrm>
            <a:off x="186697" y="680510"/>
            <a:ext cx="114205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High-intensity and high-power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Frontier of intensity and luminosity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 SC ion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linac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(1-10 MW,&lt; 3 GeV,</a:t>
            </a:r>
            <a:r>
              <a:rPr kumimoji="0" lang="en-US" altLang="zh-CN" sz="2000" b="1" i="0" u="none" strike="noStrike" kern="1200" cap="none" spc="0" normalizeH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5-10 mA )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D56F9A5-3098-4D13-8C0A-3F97A7FBA0B7}"/>
              </a:ext>
            </a:extLst>
          </p:cNvPr>
          <p:cNvSpPr txBox="1"/>
          <p:nvPr/>
        </p:nvSpPr>
        <p:spPr bwMode="auto">
          <a:xfrm>
            <a:off x="147143" y="3454008"/>
            <a:ext cx="118789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High-intensity and high-power cyclotrons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(1-3 MW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&lt; 1 GeV/A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&lt;5 mA )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4F3C820-8FF1-499D-AEB5-972199CAD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32" y="4621431"/>
            <a:ext cx="3923014" cy="1515710"/>
          </a:xfrm>
          <a:prstGeom prst="rect">
            <a:avLst/>
          </a:prstGeom>
        </p:spPr>
      </p:pic>
      <p:sp>
        <p:nvSpPr>
          <p:cNvPr id="17" name="TextBox 10">
            <a:extLst>
              <a:ext uri="{FF2B5EF4-FFF2-40B4-BE49-F238E27FC236}">
                <a16:creationId xmlns:a16="http://schemas.microsoft.com/office/drawing/2014/main" id="{E489FEF2-2E83-404C-ADE5-6E3D1E968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8660" y="6184825"/>
            <a:ext cx="21823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PSI  proton cyclotrons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7D6C0B9-995B-4258-B691-1128961AF6C7}"/>
              </a:ext>
            </a:extLst>
          </p:cNvPr>
          <p:cNvSpPr txBox="1"/>
          <p:nvPr/>
        </p:nvSpPr>
        <p:spPr bwMode="auto">
          <a:xfrm>
            <a:off x="2884590" y="2908501"/>
            <a:ext cx="62538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SNS injector, ESS,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CiADS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, FRIB, SPIRAL2,IFMIF…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1A7488E-9ED4-40E1-B095-7B78B5BDF3F7}"/>
              </a:ext>
            </a:extLst>
          </p:cNvPr>
          <p:cNvSpPr txBox="1"/>
          <p:nvPr/>
        </p:nvSpPr>
        <p:spPr bwMode="auto">
          <a:xfrm>
            <a:off x="4736123" y="1645152"/>
            <a:ext cx="97334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NC or SC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2ED0F04-D725-47E9-9F95-B6944CC485D6}"/>
              </a:ext>
            </a:extLst>
          </p:cNvPr>
          <p:cNvSpPr txBox="1"/>
          <p:nvPr/>
        </p:nvSpPr>
        <p:spPr bwMode="auto">
          <a:xfrm>
            <a:off x="6693877" y="1628745"/>
            <a:ext cx="4347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SC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B93742FA-1E61-48DB-89E9-0A22C25F4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168" y="4373360"/>
            <a:ext cx="3986812" cy="1740016"/>
          </a:xfrm>
          <a:prstGeom prst="rect">
            <a:avLst/>
          </a:prstGeom>
        </p:spPr>
      </p:pic>
      <p:sp>
        <p:nvSpPr>
          <p:cNvPr id="20" name="TextBox 8">
            <a:extLst>
              <a:ext uri="{FF2B5EF4-FFF2-40B4-BE49-F238E27FC236}">
                <a16:creationId xmlns:a16="http://schemas.microsoft.com/office/drawing/2014/main" id="{BF8ED169-5CFF-4043-80B5-3EE3F03F1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2566" y="6231323"/>
            <a:ext cx="36908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RIKEN-RIBF—Heavy ion cyclotrons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0B3C739C-5BE0-4A04-B50C-A019897244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683" t="43086" r="17050" b="11187"/>
          <a:stretch/>
        </p:blipFill>
        <p:spPr>
          <a:xfrm>
            <a:off x="8534342" y="4355571"/>
            <a:ext cx="3225327" cy="2047430"/>
          </a:xfrm>
          <a:prstGeom prst="rect">
            <a:avLst/>
          </a:prstGeom>
        </p:spPr>
      </p:pic>
      <p:sp>
        <p:nvSpPr>
          <p:cNvPr id="22" name="TextBox 8">
            <a:extLst>
              <a:ext uri="{FF2B5EF4-FFF2-40B4-BE49-F238E27FC236}">
                <a16:creationId xmlns:a16="http://schemas.microsoft.com/office/drawing/2014/main" id="{21B8DB55-209D-403A-A225-D21A9B4A6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0891" y="6302994"/>
            <a:ext cx="31746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   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GANIL –Heavy ion cyclotrons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8D61686-4750-480C-AC83-B6FB4E6943E3}"/>
              </a:ext>
            </a:extLst>
          </p:cNvPr>
          <p:cNvSpPr txBox="1"/>
          <p:nvPr/>
        </p:nvSpPr>
        <p:spPr bwMode="auto">
          <a:xfrm>
            <a:off x="3018216" y="3855303"/>
            <a:ext cx="44091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GANIL, PSI, RIKEN, IMP, TRIUMF…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82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/>
      <p:bldP spid="8" grpId="0"/>
      <p:bldP spid="9" grpId="0"/>
      <p:bldP spid="18" grpId="0"/>
      <p:bldP spid="20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BE1A5F5-57AC-478B-BCC5-63C11E27B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17" y="2015609"/>
            <a:ext cx="7453619" cy="158426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AE1411F-23FD-42AE-A646-21477AA83197}"/>
              </a:ext>
            </a:extLst>
          </p:cNvPr>
          <p:cNvSpPr txBox="1"/>
          <p:nvPr/>
        </p:nvSpPr>
        <p:spPr>
          <a:xfrm>
            <a:off x="1325125" y="2642786"/>
            <a:ext cx="1563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Linac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injector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7B62481-7239-4E7F-8ADA-4C55C8E15DE8}"/>
              </a:ext>
            </a:extLst>
          </p:cNvPr>
          <p:cNvSpPr txBox="1"/>
          <p:nvPr/>
        </p:nvSpPr>
        <p:spPr>
          <a:xfrm>
            <a:off x="3668643" y="3025122"/>
            <a:ext cx="1537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RCS booster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3D7666E-ECFB-48E3-B69D-77F9BEEB7BF4}"/>
              </a:ext>
            </a:extLst>
          </p:cNvPr>
          <p:cNvSpPr txBox="1"/>
          <p:nvPr/>
        </p:nvSpPr>
        <p:spPr>
          <a:xfrm>
            <a:off x="8565264" y="2146023"/>
            <a:ext cx="3296579" cy="13234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Several synchrotrons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and storage rings for 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acceleration and 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accumulation, compression,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and finally to the target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A78D181-9469-47B9-A6EF-69948CE2048F}"/>
              </a:ext>
            </a:extLst>
          </p:cNvPr>
          <p:cNvSpPr txBox="1"/>
          <p:nvPr/>
        </p:nvSpPr>
        <p:spPr bwMode="auto">
          <a:xfrm>
            <a:off x="232487" y="771988"/>
            <a:ext cx="92562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 High-energy and high-power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Frontier of high energy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Linac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 synchrotrons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(1-5 MW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&gt;3 GeV/A )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爆炸形: 8 pt  6">
            <a:extLst>
              <a:ext uri="{FF2B5EF4-FFF2-40B4-BE49-F238E27FC236}">
                <a16:creationId xmlns:a16="http://schemas.microsoft.com/office/drawing/2014/main" id="{8EDBA7FF-4034-414B-A77C-FA37DFCDECA5}"/>
              </a:ext>
            </a:extLst>
          </p:cNvPr>
          <p:cNvSpPr/>
          <p:nvPr/>
        </p:nvSpPr>
        <p:spPr>
          <a:xfrm>
            <a:off x="7603715" y="2076082"/>
            <a:ext cx="696951" cy="709521"/>
          </a:xfrm>
          <a:prstGeom prst="irregularSeal1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63518F4-CAF0-45C0-B6FE-DFDEF3CB42D2}"/>
              </a:ext>
            </a:extLst>
          </p:cNvPr>
          <p:cNvSpPr txBox="1"/>
          <p:nvPr/>
        </p:nvSpPr>
        <p:spPr bwMode="auto">
          <a:xfrm>
            <a:off x="7515756" y="2820762"/>
            <a:ext cx="8728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Target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E4596E90-DA69-48F6-8343-17B4BE5FAB3B}"/>
              </a:ext>
            </a:extLst>
          </p:cNvPr>
          <p:cNvSpPr txBox="1">
            <a:spLocks/>
          </p:cNvSpPr>
          <p:nvPr/>
        </p:nvSpPr>
        <p:spPr>
          <a:xfrm>
            <a:off x="402043" y="80030"/>
            <a:ext cx="12000973" cy="745245"/>
          </a:xfrm>
          <a:prstGeom prst="rect">
            <a:avLst/>
          </a:prstGeom>
        </p:spPr>
        <p:txBody>
          <a:bodyPr>
            <a:normAutofit fontScale="37500" lnSpcReduction="20000"/>
          </a:bodyPr>
          <a:lstStyle>
            <a:lvl1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8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9525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4097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8669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23241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marL="495300" marR="0" lvl="0" indent="-4953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黑体" pitchFamily="49" charset="-122"/>
                <a:cs typeface="+mn-cs"/>
              </a:rPr>
              <a:t>                             </a:t>
            </a:r>
            <a:r>
              <a:rPr kumimoji="0" lang="en-US" altLang="zh-CN" sz="6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Technical approaches of high-intensity and high-power hadron accelerators (2)</a:t>
            </a:r>
            <a:endParaRPr kumimoji="0" lang="zh-CN" altLang="en-US" sz="6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175BB2D-82AC-41E1-AF96-86963025D999}"/>
              </a:ext>
            </a:extLst>
          </p:cNvPr>
          <p:cNvSpPr/>
          <p:nvPr/>
        </p:nvSpPr>
        <p:spPr>
          <a:xfrm>
            <a:off x="519922" y="3780500"/>
            <a:ext cx="87748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Linac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 RCS synchrotrons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 colliders (1-3 MW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hundred GeV/A –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TeV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D4EEF244-0384-4D66-8510-28C12F7EC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530" y="4467020"/>
            <a:ext cx="4155017" cy="1371714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5162D42-1BE9-4F36-B545-1266BE56AB4E}"/>
              </a:ext>
            </a:extLst>
          </p:cNvPr>
          <p:cNvSpPr txBox="1"/>
          <p:nvPr/>
        </p:nvSpPr>
        <p:spPr bwMode="auto">
          <a:xfrm>
            <a:off x="1634614" y="1609521"/>
            <a:ext cx="71475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SNS, JPARC, CSNS, HIAF, FAIR,FNAL proton complex, ….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16A839B4-3B60-4814-9E3C-F2C94C83F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666" y="4665811"/>
            <a:ext cx="3447988" cy="1198847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93F0562-CA88-4DB8-A41F-063595C653FF}"/>
              </a:ext>
            </a:extLst>
          </p:cNvPr>
          <p:cNvSpPr txBox="1"/>
          <p:nvPr/>
        </p:nvSpPr>
        <p:spPr bwMode="auto">
          <a:xfrm>
            <a:off x="9580054" y="3857444"/>
            <a:ext cx="1941558" cy="64633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Ion beam-beam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collision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37359DF-6E4C-4B74-BA6A-172178D15E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7281" y="4212824"/>
            <a:ext cx="2748475" cy="2227833"/>
          </a:xfrm>
          <a:prstGeom prst="rect">
            <a:avLst/>
          </a:prstGeom>
        </p:spPr>
      </p:pic>
      <p:sp>
        <p:nvSpPr>
          <p:cNvPr id="18" name="TextBox 10">
            <a:extLst>
              <a:ext uri="{FF2B5EF4-FFF2-40B4-BE49-F238E27FC236}">
                <a16:creationId xmlns:a16="http://schemas.microsoft.com/office/drawing/2014/main" id="{BCBE8108-F10E-46D7-BD1D-9E389D5BA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095" y="6128555"/>
            <a:ext cx="11031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CERN LHC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1E2E7470-CB53-469C-9876-BFE2EEE80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136" y="6237895"/>
            <a:ext cx="13796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FCC-</a:t>
            </a:r>
            <a:r>
              <a:rPr kumimoji="0" lang="en-US" altLang="zh-CN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hh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/SPPC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0" name="TextBox 10">
            <a:extLst>
              <a:ext uri="{FF2B5EF4-FFF2-40B4-BE49-F238E27FC236}">
                <a16:creationId xmlns:a16="http://schemas.microsoft.com/office/drawing/2014/main" id="{C4A93084-4E46-4865-BF73-EB8BAB676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8458" y="6084007"/>
            <a:ext cx="106471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BNL RHIC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690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6246" y="1"/>
            <a:ext cx="4911725" cy="620713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Outline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1632221" y="1728683"/>
            <a:ext cx="9171768" cy="410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Brief introduction of HIHPIA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Key technologies and challenges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World-wide HIHPIA and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HIAF&amp;CiADS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at IMP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Conclusion remarks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CA75855-C862-4115-BD9D-536EFFF2894E}"/>
              </a:ext>
            </a:extLst>
          </p:cNvPr>
          <p:cNvSpPr/>
          <p:nvPr/>
        </p:nvSpPr>
        <p:spPr>
          <a:xfrm>
            <a:off x="728562" y="1019666"/>
            <a:ext cx="10467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High-Intensity High-Power Ion Accelerator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HIHPIA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03769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1D10C94-FA95-4A88-86F7-8A2E02AAC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25A0E-3E33-4608-B6CC-B20C117FC62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6C7293C-29A1-4930-9E7C-09142A7A2224}"/>
              </a:ext>
            </a:extLst>
          </p:cNvPr>
          <p:cNvSpPr/>
          <p:nvPr/>
        </p:nvSpPr>
        <p:spPr>
          <a:xfrm>
            <a:off x="1291354" y="731233"/>
            <a:ext cx="2956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Neutron Star Mergers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0A7D20D4-7225-4841-9645-BE7AF11F70A9}"/>
              </a:ext>
            </a:extLst>
          </p:cNvPr>
          <p:cNvSpPr txBox="1"/>
          <p:nvPr/>
        </p:nvSpPr>
        <p:spPr bwMode="auto">
          <a:xfrm>
            <a:off x="977286" y="49546"/>
            <a:ext cx="114387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Key issues &amp; challenges for HIHPIA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AD44A60-CCFE-4D2E-8063-BE9C7A0B4AD1}"/>
              </a:ext>
            </a:extLst>
          </p:cNvPr>
          <p:cNvSpPr/>
          <p:nvPr/>
        </p:nvSpPr>
        <p:spPr>
          <a:xfrm>
            <a:off x="106395" y="716528"/>
            <a:ext cx="8444634" cy="1800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Key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issues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and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challenges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of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beam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dynamics</a:t>
            </a:r>
          </a:p>
          <a:p>
            <a:pPr marL="800100" marR="0" lvl="1" indent="-34290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Interactions between charged-particles;</a:t>
            </a:r>
          </a:p>
          <a:p>
            <a:pPr marL="800100" marR="0" lvl="1" indent="-34290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Interactions between ion beam and electric-magnetic elements</a:t>
            </a:r>
          </a:p>
          <a:p>
            <a:pPr marL="800100" marR="0" lvl="1" indent="-34290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Space-charge effect, instabilities, collective effect,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wakefields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…</a:t>
            </a:r>
          </a:p>
          <a:p>
            <a:pPr marL="800100" marR="0" lvl="1" indent="-34290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Extremely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low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黑体" panose="02010609060101010101" pitchFamily="49" charset="-122"/>
                <a:cs typeface="Times" panose="02020603050405020304" pitchFamily="18" charset="0"/>
              </a:rPr>
              <a:t>beam-losses for HIHPIA ion beam, &lt;1 W/m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黑体" panose="02010609060101010101" pitchFamily="49" charset="-122"/>
              <a:cs typeface="Times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E75B7BD-6A56-42BF-9ED5-71CF5A190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3320" y="853896"/>
            <a:ext cx="1517943" cy="175846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0B0AD9-E7F6-4243-973C-FD439FC2C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3442" y="3140643"/>
            <a:ext cx="4894218" cy="332295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02E7C367-78D0-4391-8DC0-824CAD78DD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9154" y="810286"/>
            <a:ext cx="2131091" cy="199253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D3995328-EC00-489C-A10B-A4E0842CA518}"/>
              </a:ext>
            </a:extLst>
          </p:cNvPr>
          <p:cNvSpPr txBox="1"/>
          <p:nvPr/>
        </p:nvSpPr>
        <p:spPr bwMode="auto">
          <a:xfrm>
            <a:off x="34340" y="2612365"/>
            <a:ext cx="7693590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Technical challenges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few accelerators coupled and connected together, or hundreds SRF cavities, stripping foil for H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and heavy ions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 loss rate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-4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-6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CW: 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15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16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pps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pulsed: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12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15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ppp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Stabilization of  RF frequency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phase and  voltage amplitude  (hundreds SRF cavities) 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 dynamics--LLRF control--beam loss detection--machine protection-- automatic recovery of beam trips – fast feedback and diagnostics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（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tens </a:t>
            </a:r>
            <a:r>
              <a:rPr kumimoji="0" lang="el-GR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μ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for long-term operation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Long-term stability and availability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with MW beam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AI&amp;ML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…..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278FBB3-9467-41EB-A37A-FAC2293D9456}"/>
              </a:ext>
            </a:extLst>
          </p:cNvPr>
          <p:cNvSpPr txBox="1"/>
          <p:nvPr/>
        </p:nvSpPr>
        <p:spPr bwMode="auto">
          <a:xfrm>
            <a:off x="8391292" y="2619840"/>
            <a:ext cx="122180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Beam halo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885318B-B74F-4A01-B59C-6F9960356564}"/>
              </a:ext>
            </a:extLst>
          </p:cNvPr>
          <p:cNvSpPr txBox="1"/>
          <p:nvPr/>
        </p:nvSpPr>
        <p:spPr bwMode="auto">
          <a:xfrm>
            <a:off x="10148494" y="2633546"/>
            <a:ext cx="17475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Beam distortion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31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11"/>
          <p:cNvSpPr txBox="1">
            <a:spLocks noChangeArrowheads="1"/>
          </p:cNvSpPr>
          <p:nvPr/>
        </p:nvSpPr>
        <p:spPr bwMode="auto">
          <a:xfrm>
            <a:off x="8843858" y="1702311"/>
            <a:ext cx="1368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总体设计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理论模拟</a:t>
            </a:r>
          </a:p>
        </p:txBody>
      </p:sp>
      <p:sp>
        <p:nvSpPr>
          <p:cNvPr id="147459" name="矩形 5"/>
          <p:cNvSpPr>
            <a:spLocks noChangeArrowheads="1"/>
          </p:cNvSpPr>
          <p:nvPr/>
        </p:nvSpPr>
        <p:spPr bwMode="auto">
          <a:xfrm>
            <a:off x="2292124" y="1681680"/>
            <a:ext cx="2592179" cy="3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8000" tIns="18000" rIns="18000" bIns="18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400MeV/u@1MW 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重离子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746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8" t="32608" r="23344" b="59644"/>
          <a:stretch>
            <a:fillRect/>
          </a:stretch>
        </p:blipFill>
        <p:spPr bwMode="auto">
          <a:xfrm>
            <a:off x="2292123" y="2030714"/>
            <a:ext cx="789463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1" name="矩形 1"/>
          <p:cNvSpPr>
            <a:spLocks noChangeArrowheads="1"/>
          </p:cNvSpPr>
          <p:nvPr/>
        </p:nvSpPr>
        <p:spPr bwMode="auto">
          <a:xfrm>
            <a:off x="873999" y="631704"/>
            <a:ext cx="107308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RFQ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is a typical low-energy accelerator for high intensity ion beam acceleration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7462" name="矩形 12"/>
          <p:cNvSpPr>
            <a:spLocks noChangeArrowheads="1"/>
          </p:cNvSpPr>
          <p:nvPr/>
        </p:nvSpPr>
        <p:spPr bwMode="auto">
          <a:xfrm>
            <a:off x="1421861" y="2786182"/>
            <a:ext cx="94275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Beam match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focusing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bunching and acceleration in the RFQ cavity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7463" name="TextBox 1"/>
          <p:cNvSpPr txBox="1">
            <a:spLocks noChangeArrowheads="1"/>
          </p:cNvSpPr>
          <p:nvPr/>
        </p:nvSpPr>
        <p:spPr bwMode="auto">
          <a:xfrm>
            <a:off x="2292123" y="1157100"/>
            <a:ext cx="1662425" cy="707886"/>
          </a:xfrm>
          <a:prstGeom prst="rect">
            <a:avLst/>
          </a:prstGeom>
          <a:solidFill>
            <a:srgbClr val="FF00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Transversal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match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7464" name="TextBox 14"/>
          <p:cNvSpPr txBox="1">
            <a:spLocks noChangeArrowheads="1"/>
          </p:cNvSpPr>
          <p:nvPr/>
        </p:nvSpPr>
        <p:spPr bwMode="auto">
          <a:xfrm>
            <a:off x="4204974" y="1178187"/>
            <a:ext cx="1858201" cy="707886"/>
          </a:xfrm>
          <a:prstGeom prst="rect">
            <a:avLst/>
          </a:prstGeom>
          <a:solidFill>
            <a:srgbClr val="FF00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Beam Focusing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and shaping 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7465" name="TextBox 15"/>
          <p:cNvSpPr txBox="1">
            <a:spLocks noChangeArrowheads="1"/>
          </p:cNvSpPr>
          <p:nvPr/>
        </p:nvSpPr>
        <p:spPr bwMode="auto">
          <a:xfrm>
            <a:off x="6303772" y="1200865"/>
            <a:ext cx="1672253" cy="707886"/>
          </a:xfrm>
          <a:prstGeom prst="rect">
            <a:avLst/>
          </a:prstGeom>
          <a:solidFill>
            <a:srgbClr val="FF00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Longitudinal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bunching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7466" name="TextBox 16"/>
          <p:cNvSpPr txBox="1">
            <a:spLocks noChangeArrowheads="1"/>
          </p:cNvSpPr>
          <p:nvPr/>
        </p:nvSpPr>
        <p:spPr bwMode="auto">
          <a:xfrm>
            <a:off x="8216622" y="1335739"/>
            <a:ext cx="1717406" cy="404026"/>
          </a:xfrm>
          <a:prstGeom prst="rect">
            <a:avLst/>
          </a:prstGeom>
          <a:solidFill>
            <a:srgbClr val="FF00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rgbClr val="376092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Acceleration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153" y="3403673"/>
            <a:ext cx="2210243" cy="1659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矩形 2"/>
          <p:cNvSpPr>
            <a:spLocks noChangeArrowheads="1"/>
          </p:cNvSpPr>
          <p:nvPr/>
        </p:nvSpPr>
        <p:spPr bwMode="auto">
          <a:xfrm>
            <a:off x="1834364" y="3687843"/>
            <a:ext cx="148155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Four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rods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RFQ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8531044" y="3687843"/>
            <a:ext cx="15977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Four vane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RFQ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975" y="5120071"/>
            <a:ext cx="11554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Key issues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Stable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and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high-power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electric-magnetic fields for beam focusing, bunching and acceleration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Interaction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between the electric-magnetic fields and the high intensity ion beam in RFQ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en-US" altLang="zh-CN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Long-term operation (weeks) at CW 10 mA  proton and 1 </a:t>
            </a:r>
            <a:r>
              <a:rPr lang="en-US" altLang="zh-CN" sz="20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emA</a:t>
            </a:r>
            <a:r>
              <a:rPr lang="en-US" altLang="zh-CN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heavy ion beams not yet demonstrated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9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8" r="3455"/>
          <a:stretch>
            <a:fillRect/>
          </a:stretch>
        </p:blipFill>
        <p:spPr bwMode="auto">
          <a:xfrm>
            <a:off x="6239442" y="3373063"/>
            <a:ext cx="2183902" cy="184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462A8DD-9E5E-427C-AE8B-C2248866958F}"/>
              </a:ext>
            </a:extLst>
          </p:cNvPr>
          <p:cNvSpPr txBox="1"/>
          <p:nvPr/>
        </p:nvSpPr>
        <p:spPr bwMode="auto">
          <a:xfrm>
            <a:off x="1331051" y="59708"/>
            <a:ext cx="110180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Acceleration of high-intensity low-energy ion beam by RFQ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6282543"/>
      </p:ext>
    </p:extLst>
  </p:cSld>
  <p:clrMapOvr>
    <a:masterClrMapping/>
  </p:clrMapOvr>
  <p:transition advTm="50944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2830EEF-3547-4064-A4BE-4C1D67EAE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25A0E-3E33-4608-B6CC-B20C117FC62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B4D3878-6799-4A59-91E5-33A6B9AF3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002" y="715963"/>
            <a:ext cx="3480698" cy="205485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EA4B82E-4F08-474A-AB2A-6E7402C2D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69" y="3180827"/>
            <a:ext cx="5210941" cy="245366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4C0A2117-1011-4BD8-946E-C4BFA6B8FAF1}"/>
              </a:ext>
            </a:extLst>
          </p:cNvPr>
          <p:cNvSpPr/>
          <p:nvPr/>
        </p:nvSpPr>
        <p:spPr>
          <a:xfrm>
            <a:off x="1644694" y="0"/>
            <a:ext cx="10412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Proton and heavy ion RFQ accelerators developed by IMP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C8E4B1F-4C90-4F90-95E3-0823AD199E3B}"/>
              </a:ext>
            </a:extLst>
          </p:cNvPr>
          <p:cNvSpPr txBox="1"/>
          <p:nvPr/>
        </p:nvSpPr>
        <p:spPr bwMode="auto">
          <a:xfrm>
            <a:off x="276482" y="2729059"/>
            <a:ext cx="117141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2.1 MeV/H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+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10 mA, 2011-2014, 3 such RFQs were built and being operated at IMP (collaborated with LBNL)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4083FA8-3F2F-4364-8D0C-E259D802F935}"/>
              </a:ext>
            </a:extLst>
          </p:cNvPr>
          <p:cNvSpPr txBox="1"/>
          <p:nvPr/>
        </p:nvSpPr>
        <p:spPr bwMode="auto">
          <a:xfrm>
            <a:off x="172476" y="5686724"/>
            <a:ext cx="121317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0.5 MeV/A, A/Q=2-7, 2015-2024, 1 mA O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6+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, 0.2 mA Bi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35+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, 2 such heavy ion RFQs were built for LEAF and HIAF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图片 4">
            <a:extLst>
              <a:ext uri="{FF2B5EF4-FFF2-40B4-BE49-F238E27FC236}">
                <a16:creationId xmlns:a16="http://schemas.microsoft.com/office/drawing/2014/main" id="{13B75F23-2432-431F-805F-17CFECFC3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9" t="2045" r="5661" b="3145"/>
          <a:stretch>
            <a:fillRect/>
          </a:stretch>
        </p:blipFill>
        <p:spPr bwMode="auto">
          <a:xfrm>
            <a:off x="6277242" y="3183696"/>
            <a:ext cx="2458641" cy="244792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图片 7">
            <a:extLst>
              <a:ext uri="{FF2B5EF4-FFF2-40B4-BE49-F238E27FC236}">
                <a16:creationId xmlns:a16="http://schemas.microsoft.com/office/drawing/2014/main" id="{A22551D7-0C24-436F-A657-EFB20B890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5" t="4672" r="11099" b="5257"/>
          <a:stretch>
            <a:fillRect/>
          </a:stretch>
        </p:blipFill>
        <p:spPr bwMode="auto">
          <a:xfrm>
            <a:off x="9347889" y="3190840"/>
            <a:ext cx="2332435" cy="2440781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0384E72-D9F4-405F-BFAE-FE93661139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2009" y="861817"/>
            <a:ext cx="2165786" cy="182656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CBDA7E80-E3CC-4E1C-83B5-0B75462660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5056" y="890031"/>
            <a:ext cx="2871677" cy="1798353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18E3E273-458F-47D2-9AEA-9584875B7D15}"/>
              </a:ext>
            </a:extLst>
          </p:cNvPr>
          <p:cNvSpPr txBox="1"/>
          <p:nvPr/>
        </p:nvSpPr>
        <p:spPr bwMode="auto">
          <a:xfrm>
            <a:off x="1164031" y="6056056"/>
            <a:ext cx="1051629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CW 10 mA proton and 1 mA O</a:t>
            </a:r>
            <a:r>
              <a:rPr kumimoji="0" lang="en-US" altLang="zh-CN" sz="26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6+ </a:t>
            </a:r>
            <a:r>
              <a:rPr kumimoji="0" lang="en-US" altLang="zh-CN" sz="26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beams were demonstrated in hours   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861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ext Box 11"/>
          <p:cNvSpPr txBox="1">
            <a:spLocks noChangeArrowheads="1"/>
          </p:cNvSpPr>
          <p:nvPr/>
        </p:nvSpPr>
        <p:spPr bwMode="auto">
          <a:xfrm>
            <a:off x="8688389" y="2011363"/>
            <a:ext cx="1368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总体设计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理论模拟</a:t>
            </a:r>
          </a:p>
        </p:txBody>
      </p:sp>
      <p:sp>
        <p:nvSpPr>
          <p:cNvPr id="187395" name="矩形 5"/>
          <p:cNvSpPr>
            <a:spLocks noChangeArrowheads="1"/>
          </p:cNvSpPr>
          <p:nvPr/>
        </p:nvSpPr>
        <p:spPr bwMode="auto">
          <a:xfrm>
            <a:off x="1981201" y="2011363"/>
            <a:ext cx="2592179" cy="3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8000" tIns="18000" rIns="18000" bIns="1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400MeV/u@1MW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重离子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1593471" y="34453"/>
            <a:ext cx="11340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4000" rIns="54000"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SRF cavities for high intensity beam acceleration achieving higher E  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5606" y="740283"/>
            <a:ext cx="11550804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Key issues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Generate high electric-field gradient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</a:t>
            </a:r>
            <a:r>
              <a:rPr kumimoji="0" lang="en-US" altLang="zh-CN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acc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with high Q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low RF power loss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low electric and magnetic peak field (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</a:t>
            </a:r>
            <a:r>
              <a:rPr kumimoji="0" lang="en-US" altLang="zh-CN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peak</a:t>
            </a:r>
            <a:r>
              <a:rPr kumimoji="0" lang="zh-CN" alt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</a:t>
            </a:r>
            <a:r>
              <a:rPr kumimoji="0" lang="en-US" altLang="zh-CN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peak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 and stable RF frequency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phase and  voltage amplitude by optimization of cavity structure and cavity surface processing.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Realize acceleration and transmission of high intensity ion beam almost no any beam loss.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9" name="Grafik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879" y="3138889"/>
            <a:ext cx="3142383" cy="135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3" descr="cavity0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9" t="5228" r="39082" b="1939"/>
          <a:stretch>
            <a:fillRect/>
          </a:stretch>
        </p:blipFill>
        <p:spPr bwMode="auto">
          <a:xfrm>
            <a:off x="6324581" y="2928572"/>
            <a:ext cx="2086821" cy="2092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7B500E3-558F-46F2-A39F-3FB1BA492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697" y="6424773"/>
            <a:ext cx="2832100" cy="33337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757A1B-53D2-478E-B2EA-6B5BBDB1D8E3}" type="slidenum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991CB85-A421-48B7-A182-1BFF5A59A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3471" y="3635293"/>
            <a:ext cx="973121" cy="267416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BA308DF-2890-4372-A93E-C2FC584B56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2497" y="2928572"/>
            <a:ext cx="1806753" cy="197165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49BE5A4-B2E2-4089-94A1-5182B2A31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3732" y="5021416"/>
            <a:ext cx="2869691" cy="132208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D95751B-9A5F-49CB-9D4A-36F2913C88E5}"/>
              </a:ext>
            </a:extLst>
          </p:cNvPr>
          <p:cNvSpPr txBox="1"/>
          <p:nvPr/>
        </p:nvSpPr>
        <p:spPr bwMode="auto">
          <a:xfrm>
            <a:off x="6748850" y="5328513"/>
            <a:ext cx="514775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Typical SRF cavities for ion acceleration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with low and high 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β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C1B721D-3218-4C94-A322-3E1049F4CE08}"/>
              </a:ext>
            </a:extLst>
          </p:cNvPr>
          <p:cNvSpPr txBox="1"/>
          <p:nvPr/>
        </p:nvSpPr>
        <p:spPr bwMode="auto">
          <a:xfrm>
            <a:off x="1768086" y="6309460"/>
            <a:ext cx="62388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rgbClr val="0D02E0"/>
                </a:solidFill>
                <a:latin typeface="Arial" pitchFamily="34" charset="0"/>
              </a:rPr>
              <a:t>QWR</a:t>
            </a:r>
            <a:endParaRPr lang="zh-CN" altLang="en-US" sz="1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181B0D5-07FB-47DF-86B1-1EBD092AFA3B}"/>
              </a:ext>
            </a:extLst>
          </p:cNvPr>
          <p:cNvSpPr txBox="1"/>
          <p:nvPr/>
        </p:nvSpPr>
        <p:spPr bwMode="auto">
          <a:xfrm>
            <a:off x="3931201" y="4491586"/>
            <a:ext cx="7232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rgbClr val="0D02E0"/>
                </a:solidFill>
                <a:latin typeface="Arial" pitchFamily="34" charset="0"/>
              </a:rPr>
              <a:t>THWR</a:t>
            </a:r>
            <a:endParaRPr lang="zh-CN" altLang="en-US" sz="1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2424484-1060-444F-A65C-8EED0C1A4F03}"/>
              </a:ext>
            </a:extLst>
          </p:cNvPr>
          <p:cNvSpPr txBox="1"/>
          <p:nvPr/>
        </p:nvSpPr>
        <p:spPr bwMode="auto">
          <a:xfrm>
            <a:off x="7110563" y="4972376"/>
            <a:ext cx="7216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rgbClr val="0D02E0"/>
                </a:solidFill>
                <a:latin typeface="Arial" pitchFamily="34" charset="0"/>
              </a:rPr>
              <a:t>Spoke</a:t>
            </a:r>
            <a:endParaRPr lang="zh-CN" altLang="en-US" sz="1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080B702-D499-44F3-8B44-768FC88AFA5E}"/>
              </a:ext>
            </a:extLst>
          </p:cNvPr>
          <p:cNvSpPr txBox="1"/>
          <p:nvPr/>
        </p:nvSpPr>
        <p:spPr bwMode="auto">
          <a:xfrm>
            <a:off x="3958721" y="6334850"/>
            <a:ext cx="18549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rgbClr val="0D02E0"/>
                </a:solidFill>
                <a:latin typeface="Arial" pitchFamily="34" charset="0"/>
              </a:rPr>
              <a:t>Elliptical multi-cell  </a:t>
            </a:r>
            <a:endParaRPr lang="zh-CN" altLang="en-US" sz="1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E50E7E5-0901-4D71-A707-1C1171F934DE}"/>
              </a:ext>
            </a:extLst>
          </p:cNvPr>
          <p:cNvSpPr txBox="1"/>
          <p:nvPr/>
        </p:nvSpPr>
        <p:spPr bwMode="auto">
          <a:xfrm>
            <a:off x="9984258" y="4972375"/>
            <a:ext cx="61427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rgbClr val="0D02E0"/>
                </a:solidFill>
                <a:latin typeface="Arial" pitchFamily="34" charset="0"/>
              </a:rPr>
              <a:t>HWR</a:t>
            </a:r>
            <a:endParaRPr lang="zh-CN" altLang="en-US" sz="1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0005169"/>
      </p:ext>
    </p:extLst>
  </p:cSld>
  <p:clrMapOvr>
    <a:masterClrMapping/>
  </p:clrMapOvr>
  <p:transition advTm="36083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51C0A052-6964-4EE3-9C98-BE3894DA7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0192" y="844074"/>
            <a:ext cx="3949770" cy="2627331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39520A9-5FF1-4E4E-A4DB-156469C04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25A0E-3E33-4608-B6CC-B20C117FC62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1C9F568-EF57-4F9E-B078-4DA3FD5F40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517"/>
          <a:stretch/>
        </p:blipFill>
        <p:spPr>
          <a:xfrm>
            <a:off x="1912910" y="1338445"/>
            <a:ext cx="2214621" cy="1409464"/>
          </a:xfrm>
          <a:prstGeom prst="rect">
            <a:avLst/>
          </a:prstGeom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66F84829-EF77-4869-B040-689D584EDFA8}"/>
              </a:ext>
            </a:extLst>
          </p:cNvPr>
          <p:cNvSpPr txBox="1"/>
          <p:nvPr/>
        </p:nvSpPr>
        <p:spPr bwMode="auto">
          <a:xfrm>
            <a:off x="1018478" y="59868"/>
            <a:ext cx="1117352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Low and medium </a:t>
            </a:r>
            <a:r>
              <a:rPr kumimoji="0" lang="el-GR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β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SRF cavity for proton and heavy ions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C51505B-2385-4BC5-94E9-9513226B4A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07" y="903984"/>
            <a:ext cx="2006697" cy="107525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7FB921C-D22D-4268-8BBC-B4A4FE66BF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1246" y="903984"/>
            <a:ext cx="3949770" cy="244185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AD56378B-E913-4E25-858C-A00F876CD1EA}"/>
              </a:ext>
            </a:extLst>
          </p:cNvPr>
          <p:cNvSpPr txBox="1"/>
          <p:nvPr/>
        </p:nvSpPr>
        <p:spPr bwMode="auto">
          <a:xfrm>
            <a:off x="5180711" y="3438580"/>
            <a:ext cx="19287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HWR010 by IMP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DD27BCB-96C3-495E-AC5B-953AFA9439F5}"/>
              </a:ext>
            </a:extLst>
          </p:cNvPr>
          <p:cNvSpPr txBox="1"/>
          <p:nvPr/>
        </p:nvSpPr>
        <p:spPr bwMode="auto">
          <a:xfrm>
            <a:off x="9242716" y="3429000"/>
            <a:ext cx="19287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HWR015 by IMP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CD9F7F0-8B01-47CD-B3AE-941DE687FA3C}"/>
              </a:ext>
            </a:extLst>
          </p:cNvPr>
          <p:cNvSpPr/>
          <p:nvPr/>
        </p:nvSpPr>
        <p:spPr>
          <a:xfrm>
            <a:off x="3988405" y="3995283"/>
            <a:ext cx="82035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Gradient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E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acc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and Q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0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need to be improved for both bulk-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Nb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and thin film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New structure and new material need to be developed.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25AECA3-6CFC-4F0F-B500-F40935E4D1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497" y="3660792"/>
            <a:ext cx="3468925" cy="22191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7538A30-60C1-480B-A37A-41E82FC848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984" y="2124913"/>
            <a:ext cx="2052035" cy="160182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7250F97D-B506-49FD-8BEA-C0C144F5DD6B}"/>
              </a:ext>
            </a:extLst>
          </p:cNvPr>
          <p:cNvSpPr/>
          <p:nvPr/>
        </p:nvSpPr>
        <p:spPr>
          <a:xfrm>
            <a:off x="160121" y="5879928"/>
            <a:ext cx="4131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l-G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β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= 0.82. </a:t>
            </a:r>
            <a:r>
              <a:rPr kumimoji="0" lang="en-GB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5-cell prototype built by IMP</a:t>
            </a:r>
          </a:p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   Q</a:t>
            </a:r>
            <a:r>
              <a:rPr kumimoji="0" lang="en-GB" altLang="zh-CN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0 </a:t>
            </a:r>
            <a:r>
              <a:rPr kumimoji="0" lang="en-GB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1 x 10</a:t>
            </a:r>
            <a:r>
              <a:rPr kumimoji="0" lang="en-GB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10</a:t>
            </a:r>
            <a:r>
              <a:rPr kumimoji="0" lang="en-GB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, ~30 MV/m in VT. 650 MHz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58D486D-267A-40CE-8060-74B1B5562B09}"/>
              </a:ext>
            </a:extLst>
          </p:cNvPr>
          <p:cNvSpPr/>
          <p:nvPr/>
        </p:nvSpPr>
        <p:spPr>
          <a:xfrm>
            <a:off x="3988405" y="5187430"/>
            <a:ext cx="80434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Recent surface processing and thin film advances (surface coating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Nb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&amp; Nb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Sn, electro-polishing, N-doping/infusion …) potentially enable much higher performance. </a:t>
            </a:r>
          </a:p>
        </p:txBody>
      </p:sp>
    </p:spTree>
    <p:extLst>
      <p:ext uri="{BB962C8B-B14F-4D97-AF65-F5344CB8AC3E}">
        <p14:creationId xmlns:p14="http://schemas.microsoft.com/office/powerpoint/2010/main" val="217002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B568B4A-B980-4732-A8F4-C4D3F1367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45" y="4427065"/>
            <a:ext cx="3900161" cy="1984918"/>
          </a:xfrm>
          <a:prstGeom prst="rect">
            <a:avLst/>
          </a:prstGeom>
        </p:spPr>
      </p:pic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3922019" y="0"/>
            <a:ext cx="7169150" cy="620713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SRF Cryomodule</a:t>
            </a:r>
            <a:endParaRPr sz="3200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6" descr="CM6-轴向视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045" y="1789771"/>
            <a:ext cx="3556974" cy="2384967"/>
          </a:xfrm>
          <a:prstGeom prst="rect">
            <a:avLst/>
          </a:prstGeom>
          <a:noFill/>
        </p:spPr>
      </p:pic>
      <p:pic>
        <p:nvPicPr>
          <p:cNvPr id="6" name="Picture 15" descr="E:\新建文件夹\孙志和(sunzh)\2016-03-19\15.10.33\总装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6" t="17714" r="8067" b="10628"/>
          <a:stretch>
            <a:fillRect/>
          </a:stretch>
        </p:blipFill>
        <p:spPr bwMode="auto">
          <a:xfrm>
            <a:off x="4456737" y="1716548"/>
            <a:ext cx="2997916" cy="245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194592FA-1FC0-40D4-91D9-DDB5011963D9}"/>
              </a:ext>
            </a:extLst>
          </p:cNvPr>
          <p:cNvSpPr txBox="1"/>
          <p:nvPr/>
        </p:nvSpPr>
        <p:spPr bwMode="auto">
          <a:xfrm>
            <a:off x="273205" y="768003"/>
            <a:ext cx="1183420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Integration of  SRF cavities, SC solenoids, BPM, powers couplers, frequency tuners, 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LHe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vessel,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cavity support, magnetic shielding, multi-layer thermal shielding, …..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9139815-54E7-49CF-A78A-894F03F6E1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9983" y="1789771"/>
            <a:ext cx="3589528" cy="255737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C4209BF-BEB3-448E-A43B-E8E949B641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7508" y="3912309"/>
            <a:ext cx="3538467" cy="272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4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6246" y="1"/>
            <a:ext cx="4911725" cy="620713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Outline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1632221" y="1728683"/>
            <a:ext cx="9171768" cy="410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Brief introduction of HIHPIA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Key </a:t>
            </a:r>
            <a:r>
              <a: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technologies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and challenges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World-wide HIHPIA and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HIAF&amp;CiADS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at IMP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Conclusion remarks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CA75855-C862-4115-BD9D-536EFFF2894E}"/>
              </a:ext>
            </a:extLst>
          </p:cNvPr>
          <p:cNvSpPr/>
          <p:nvPr/>
        </p:nvSpPr>
        <p:spPr>
          <a:xfrm>
            <a:off x="728562" y="1019666"/>
            <a:ext cx="10467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High-Intensity High-Power Ion Accelerator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HIHPIA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963052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43818" y="47577"/>
            <a:ext cx="10956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Accelerator high-B SC magnet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Development and State-of-the-Art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t="1774"/>
          <a:stretch/>
        </p:blipFill>
        <p:spPr>
          <a:xfrm>
            <a:off x="305175" y="787502"/>
            <a:ext cx="8046682" cy="502524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 bwMode="auto">
          <a:xfrm>
            <a:off x="1214282" y="5911145"/>
            <a:ext cx="9769662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Nb</a:t>
            </a:r>
            <a:r>
              <a:rPr kumimoji="0" lang="en-US" altLang="zh-CN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Sn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Q-magnet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11-12T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 series production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；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12-16T dipole in prototyping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HTS Bi2212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REBCO,  solenoids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&gt;20T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16-20T dipole in prototyping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52AD7A8-A744-4156-9520-0707478A12FD}"/>
              </a:ext>
            </a:extLst>
          </p:cNvPr>
          <p:cNvSpPr/>
          <p:nvPr/>
        </p:nvSpPr>
        <p:spPr>
          <a:xfrm>
            <a:off x="8471565" y="1644500"/>
            <a:ext cx="3222934" cy="1497846"/>
          </a:xfrm>
          <a:prstGeom prst="rect">
            <a:avLst/>
          </a:prstGeom>
          <a:ln w="38100">
            <a:solidFill>
              <a:srgbClr val="1E1EEE"/>
            </a:solidFill>
          </a:ln>
        </p:spPr>
        <p:txBody>
          <a:bodyPr wrap="none">
            <a:spAutoFit/>
          </a:bodyPr>
          <a:lstStyle/>
          <a:p>
            <a:pPr marL="108360" marR="0" lvl="0" indent="0" algn="l" defTabSz="914400" rtl="0" eaLnBrk="1" fontAlgn="auto" latinLnBrk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rgbClr val="000000"/>
              </a:buClr>
              <a:buSzPct val="45000"/>
              <a:buFontTx/>
              <a:buNone/>
              <a:tabLst/>
              <a:defRPr/>
            </a:pPr>
            <a:r>
              <a:rPr kumimoji="0" lang="en-GB" altLang="zh-CN" sz="2800" b="1" i="0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Two approaches</a:t>
            </a:r>
          </a:p>
          <a:p>
            <a:pPr marL="45126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GB" altLang="zh-CN" sz="2000" b="1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LTS (Nb3Sn) </a:t>
            </a:r>
          </a:p>
          <a:p>
            <a:pPr marL="45126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GB" altLang="zh-CN" sz="2000" b="1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Wingdings" panose="05000000000000000000" pitchFamily="2" charset="2"/>
              </a:rPr>
              <a:t>HTS (REBCO) conductors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410300B-08D7-4ACA-B12C-A3C58AC6CDB1}"/>
              </a:ext>
            </a:extLst>
          </p:cNvPr>
          <p:cNvSpPr txBox="1"/>
          <p:nvPr/>
        </p:nvSpPr>
        <p:spPr bwMode="auto">
          <a:xfrm>
            <a:off x="8087935" y="3429000"/>
            <a:ext cx="3990195" cy="138499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C00000"/>
                </a:solidFill>
                <a:latin typeface="Arial" pitchFamily="34" charset="0"/>
              </a:rPr>
              <a:t>Demand and</a:t>
            </a:r>
            <a:r>
              <a:rPr lang="zh-CN" altLang="en-US" sz="2400" b="1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latin typeface="Arial" pitchFamily="34" charset="0"/>
              </a:rPr>
              <a:t>challenge</a:t>
            </a:r>
          </a:p>
          <a:p>
            <a:pPr marL="342900" indent="-342900" eaLnBrk="1" hangingPunct="1">
              <a:buFont typeface="Wingdings" panose="05000000000000000000" pitchFamily="2" charset="2"/>
              <a:buChar char="l"/>
            </a:pPr>
            <a:r>
              <a:rPr lang="en-US" altLang="zh-CN" sz="2000" b="1" dirty="0">
                <a:latin typeface="Arial" pitchFamily="34" charset="0"/>
              </a:rPr>
              <a:t>16-20 T dipole magnets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l-GR" altLang="zh-CN" sz="2000" b="1" dirty="0">
                <a:latin typeface="Arial" pitchFamily="34" charset="0"/>
              </a:rPr>
              <a:t>ϕ1-1.5 </a:t>
            </a:r>
            <a:r>
              <a:rPr lang="en-US" altLang="zh-CN" sz="2000" b="1" dirty="0">
                <a:latin typeface="Arial" pitchFamily="34" charset="0"/>
              </a:rPr>
              <a:t>m, 30 T solenoids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000" b="1" dirty="0">
                <a:latin typeface="Arial" pitchFamily="34" charset="0"/>
              </a:rPr>
              <a:t>100-kT/s fast ramping dipole</a:t>
            </a:r>
            <a:endParaRPr lang="zh-CN" altLang="en-US" sz="20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781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1BB58B1-D270-4A40-910C-58A8F88BDF48}"/>
              </a:ext>
            </a:extLst>
          </p:cNvPr>
          <p:cNvSpPr/>
          <p:nvPr/>
        </p:nvSpPr>
        <p:spPr>
          <a:xfrm>
            <a:off x="3088081" y="0"/>
            <a:ext cx="66447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Nb</a:t>
            </a:r>
            <a:r>
              <a:rPr kumimoji="0" lang="en-US" altLang="zh-CN" sz="32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Sn HL-LHC Quadrupole magnet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341DD7D-CBD0-4672-8B03-2DB08A770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42" y="1014218"/>
            <a:ext cx="4169787" cy="482956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B74AE4A-45A6-428A-A800-751946D75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199" y="1146722"/>
            <a:ext cx="7123659" cy="463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70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550048D-5D17-483A-9DF0-4CF2978D2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594" y="693956"/>
            <a:ext cx="3945649" cy="306026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85EFAB63-6199-448C-A54D-8CBF9CDF04B9}"/>
              </a:ext>
            </a:extLst>
          </p:cNvPr>
          <p:cNvSpPr/>
          <p:nvPr/>
        </p:nvSpPr>
        <p:spPr>
          <a:xfrm>
            <a:off x="296649" y="813627"/>
            <a:ext cx="655057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Nb</a:t>
            </a:r>
            <a:r>
              <a:rPr kumimoji="0" lang="en-US" altLang="zh-CN" sz="26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Sn dipole demonstrator: 17 T  achieved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E398B7B-7573-41BD-8BB9-A5CF637C7384}"/>
              </a:ext>
            </a:extLst>
          </p:cNvPr>
          <p:cNvSpPr/>
          <p:nvPr/>
        </p:nvSpPr>
        <p:spPr>
          <a:xfrm>
            <a:off x="713702" y="1418992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Demonstrators: magnets not having all features of a short model, but proving a part of the technology (aperture 50 mm)</a:t>
            </a: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B103760-DCAC-4A7E-B4C9-D33A6BE8A9DC}"/>
              </a:ext>
            </a:extLst>
          </p:cNvPr>
          <p:cNvSpPr/>
          <p:nvPr/>
        </p:nvSpPr>
        <p:spPr>
          <a:xfrm>
            <a:off x="408360" y="2896559"/>
            <a:ext cx="5914381" cy="32867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LTS Nb</a:t>
            </a:r>
            <a:r>
              <a:rPr kumimoji="0" lang="en-US" sz="2400" b="1" i="0" u="none" strike="noStrike" kern="1200" cap="none" spc="-1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R&amp;D directions: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-1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 -</a:t>
            </a: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Improve performance / cost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- Nb</a:t>
            </a:r>
            <a:r>
              <a:rPr kumimoji="0" lang="en-US" sz="2000" b="0" i="0" u="none" strike="noStrike" kern="1200" cap="none" spc="-1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/ </a:t>
            </a:r>
            <a:r>
              <a:rPr kumimoji="0" lang="en-US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NbTi</a:t>
            </a: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hybrid magnets at 1.9 K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- Reduce cryogenic system complexity and cost 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for 4.5 K operation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- Need intensive R&amp;D: verify reproducibility and 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margins, reliable quench protection at high field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62D9F7A-9ADD-453D-9E7B-D21EE2B5B420}"/>
              </a:ext>
            </a:extLst>
          </p:cNvPr>
          <p:cNvSpPr/>
          <p:nvPr/>
        </p:nvSpPr>
        <p:spPr>
          <a:xfrm>
            <a:off x="3816661" y="-4301"/>
            <a:ext cx="48181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LTS Nb</a:t>
            </a:r>
            <a:r>
              <a:rPr kumimoji="0" lang="en-US" altLang="zh-CN" sz="32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Sn dipole magnet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CC2E75D-F74D-4AE7-AF78-F0789E3F9EA6}"/>
              </a:ext>
            </a:extLst>
          </p:cNvPr>
          <p:cNvSpPr txBox="1"/>
          <p:nvPr/>
        </p:nvSpPr>
        <p:spPr bwMode="auto">
          <a:xfrm>
            <a:off x="7759175" y="3702204"/>
            <a:ext cx="3158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©D.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Tommasini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et al, CERN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C4F1F15-59DC-455F-B29A-2717DBB4C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732" y="4071536"/>
            <a:ext cx="3023878" cy="226181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EDAA5D16-5365-4A98-B4FB-3B632530A916}"/>
              </a:ext>
            </a:extLst>
          </p:cNvPr>
          <p:cNvSpPr/>
          <p:nvPr/>
        </p:nvSpPr>
        <p:spPr>
          <a:xfrm>
            <a:off x="7759175" y="6333348"/>
            <a:ext cx="2826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14.5T Dipole by Fermilab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348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52F7A45C-CD24-4C83-ADE8-535A7A38F42B}"/>
              </a:ext>
            </a:extLst>
          </p:cNvPr>
          <p:cNvSpPr/>
          <p:nvPr/>
        </p:nvSpPr>
        <p:spPr>
          <a:xfrm>
            <a:off x="216245" y="1236399"/>
            <a:ext cx="654139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200" dirty="0"/>
              <a:t>Possible to realize  J &gt;1000 A/mm2 , B &gt; 20T, T &gt; 20K </a:t>
            </a:r>
          </a:p>
          <a:p>
            <a:r>
              <a:rPr lang="en-US" altLang="zh-CN" sz="22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200" dirty="0"/>
              <a:t>HTS conductors: </a:t>
            </a:r>
            <a:r>
              <a:rPr lang="en-US" altLang="zh-CN" sz="2200" dirty="0" err="1"/>
              <a:t>ReBCO</a:t>
            </a:r>
            <a:r>
              <a:rPr lang="en-US" altLang="zh-CN" sz="2200" dirty="0"/>
              <a:t>, BSCCO(Bi-2223,2221), IBS </a:t>
            </a:r>
          </a:p>
          <a:p>
            <a:endParaRPr lang="en-US" altLang="zh-CN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200" dirty="0"/>
              <a:t>Key issues:  degradation, quench losses and quench protection, cost</a:t>
            </a:r>
          </a:p>
          <a:p>
            <a:endParaRPr lang="en-US" altLang="zh-CN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200" dirty="0"/>
              <a:t>Accelerator demands: field quality, reproducibility, long-term stability, uniformity</a:t>
            </a:r>
          </a:p>
          <a:p>
            <a:endParaRPr lang="en-US" altLang="zh-CN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200" dirty="0"/>
              <a:t>HTS/LTS hybrid technology: Possible cost saving but still need  1.9 or 4.5K for LTS, strong interaction between the LTS coils and HTS coils.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9FB72807-B405-4155-A9B6-7C1D2E6C3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594" y="909115"/>
            <a:ext cx="5490110" cy="5039769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:a16="http://schemas.microsoft.com/office/drawing/2014/main" id="{805CAA67-58AB-498E-911F-E7530D3C1B73}"/>
              </a:ext>
            </a:extLst>
          </p:cNvPr>
          <p:cNvSpPr/>
          <p:nvPr/>
        </p:nvSpPr>
        <p:spPr>
          <a:xfrm>
            <a:off x="2426415" y="0"/>
            <a:ext cx="79918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Future high field SC magnets:  HTS magnet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6797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33759EA-C81E-426A-8855-7D0AFC6C5DD4}"/>
              </a:ext>
            </a:extLst>
          </p:cNvPr>
          <p:cNvSpPr/>
          <p:nvPr/>
        </p:nvSpPr>
        <p:spPr>
          <a:xfrm>
            <a:off x="3266846" y="0"/>
            <a:ext cx="69557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 Temperature and Beam Cooling</a:t>
            </a:r>
            <a:endParaRPr lang="zh-CN" altLang="en-US" sz="3200" b="1" kern="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BA184BE-7799-4C0C-9886-1A981396EC86}"/>
              </a:ext>
            </a:extLst>
          </p:cNvPr>
          <p:cNvSpPr txBox="1"/>
          <p:nvPr/>
        </p:nvSpPr>
        <p:spPr>
          <a:xfrm>
            <a:off x="364264" y="870232"/>
            <a:ext cx="809248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lvl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2200" b="1" spc="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000" dirty="0">
                <a:solidFill>
                  <a:srgbClr val="3333FF"/>
                </a:solidFill>
                <a:latin typeface="Arial" panose="020B0604020202020204" pitchFamily="34" charset="0"/>
                <a:sym typeface="+mn-ea"/>
              </a:rPr>
              <a:t>The beam particles are generated in a “hot” source</a:t>
            </a:r>
            <a:endParaRPr lang="zh-CN" altLang="en-US" sz="200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8FA0438-747A-49D7-8D7A-815B7438AD2B}"/>
              </a:ext>
            </a:extLst>
          </p:cNvPr>
          <p:cNvSpPr txBox="1"/>
          <p:nvPr/>
        </p:nvSpPr>
        <p:spPr>
          <a:xfrm>
            <a:off x="593612" y="1361084"/>
            <a:ext cx="430802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lvl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2200" b="1" spc="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Longitudinal beam temperature</a:t>
            </a:r>
            <a:endParaRPr lang="zh-CN" altLang="en-US" sz="2000" b="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EB7BEF2-77FE-4B1D-A3E0-6E062D561C5D}"/>
                  </a:ext>
                </a:extLst>
              </p:cNvPr>
              <p:cNvSpPr txBox="1"/>
              <p:nvPr/>
            </p:nvSpPr>
            <p:spPr>
              <a:xfrm>
                <a:off x="1050450" y="1997795"/>
                <a:ext cx="3743269" cy="6770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∥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EB7BEF2-77FE-4B1D-A3E0-6E062D561C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450" y="1997795"/>
                <a:ext cx="3743269" cy="6770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676B33DE-31F4-4650-94C2-A64593FD4054}"/>
              </a:ext>
            </a:extLst>
          </p:cNvPr>
          <p:cNvSpPr txBox="1"/>
          <p:nvPr/>
        </p:nvSpPr>
        <p:spPr>
          <a:xfrm>
            <a:off x="593612" y="2911441"/>
            <a:ext cx="430802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lvl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2200" b="1" spc="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Transverse beam temperature</a:t>
            </a:r>
            <a:endParaRPr lang="zh-CN" altLang="en-US" sz="2000" b="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10BD450-7927-4F55-AA90-6133296B6D0C}"/>
                  </a:ext>
                </a:extLst>
              </p:cNvPr>
              <p:cNvSpPr txBox="1"/>
              <p:nvPr/>
            </p:nvSpPr>
            <p:spPr>
              <a:xfrm>
                <a:off x="1050450" y="3548152"/>
                <a:ext cx="367876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10BD450-7927-4F55-AA90-6133296B6D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450" y="3548152"/>
                <a:ext cx="3678764" cy="518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FAFE5BA-B9DE-4FEC-B96C-CBC7D542EC45}"/>
                  </a:ext>
                </a:extLst>
              </p:cNvPr>
              <p:cNvSpPr txBox="1"/>
              <p:nvPr/>
            </p:nvSpPr>
            <p:spPr>
              <a:xfrm>
                <a:off x="1632832" y="4303357"/>
                <a:ext cx="2229585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b="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FAFE5BA-B9DE-4FEC-B96C-CBC7D542E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832" y="4303357"/>
                <a:ext cx="2229585" cy="7275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组合 9">
            <a:extLst>
              <a:ext uri="{FF2B5EF4-FFF2-40B4-BE49-F238E27FC236}">
                <a16:creationId xmlns:a16="http://schemas.microsoft.com/office/drawing/2014/main" id="{FAD397B9-7D73-4D88-B830-9D7AB1FB139E}"/>
              </a:ext>
            </a:extLst>
          </p:cNvPr>
          <p:cNvGrpSpPr/>
          <p:nvPr/>
        </p:nvGrpSpPr>
        <p:grpSpPr>
          <a:xfrm>
            <a:off x="5713551" y="1759160"/>
            <a:ext cx="2743200" cy="1463203"/>
            <a:chOff x="8731624" y="1174376"/>
            <a:chExt cx="2743200" cy="1463203"/>
          </a:xfrm>
        </p:grpSpPr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15675229-F186-4170-9CD7-9694E91C16E3}"/>
                </a:ext>
              </a:extLst>
            </p:cNvPr>
            <p:cNvCxnSpPr/>
            <p:nvPr/>
          </p:nvCxnSpPr>
          <p:spPr>
            <a:xfrm flipV="1">
              <a:off x="9054353" y="1375152"/>
              <a:ext cx="295835" cy="40011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DF9BF0C5-9EAD-4476-88AF-2BD15FC325AC}"/>
                </a:ext>
              </a:extLst>
            </p:cNvPr>
            <p:cNvCxnSpPr>
              <a:cxnSpLocks/>
            </p:cNvCxnSpPr>
            <p:nvPr/>
          </p:nvCxnSpPr>
          <p:spPr>
            <a:xfrm>
              <a:off x="9206753" y="1927662"/>
              <a:ext cx="475129" cy="11629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4F602E84-84F6-4354-B69C-7170E3B2C3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26388" y="1526027"/>
              <a:ext cx="255494" cy="23320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FDE00D35-8DDB-44DC-828C-35304D7D92FD}"/>
                </a:ext>
              </a:extLst>
            </p:cNvPr>
            <p:cNvCxnSpPr>
              <a:cxnSpLocks/>
            </p:cNvCxnSpPr>
            <p:nvPr/>
          </p:nvCxnSpPr>
          <p:spPr>
            <a:xfrm>
              <a:off x="9455524" y="1830853"/>
              <a:ext cx="551329" cy="7030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E4E8707D-8660-4E12-ABCD-D93460177EB1}"/>
                </a:ext>
              </a:extLst>
            </p:cNvPr>
            <p:cNvCxnSpPr>
              <a:cxnSpLocks/>
            </p:cNvCxnSpPr>
            <p:nvPr/>
          </p:nvCxnSpPr>
          <p:spPr>
            <a:xfrm>
              <a:off x="9583270" y="1326554"/>
              <a:ext cx="493059" cy="14946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23A54C4D-E22D-4FAA-A712-BB8CF7BBE9FE}"/>
                </a:ext>
              </a:extLst>
            </p:cNvPr>
            <p:cNvCxnSpPr/>
            <p:nvPr/>
          </p:nvCxnSpPr>
          <p:spPr>
            <a:xfrm flipV="1">
              <a:off x="10161493" y="1309575"/>
              <a:ext cx="295835" cy="40011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9CDCEB05-5460-4633-956E-3B46683D7931}"/>
                </a:ext>
              </a:extLst>
            </p:cNvPr>
            <p:cNvCxnSpPr/>
            <p:nvPr/>
          </p:nvCxnSpPr>
          <p:spPr>
            <a:xfrm flipV="1">
              <a:off x="9681882" y="2142939"/>
              <a:ext cx="295835" cy="40011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1FE784AF-265A-4C89-9E73-21E7C364EF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8482" y="2204526"/>
              <a:ext cx="405653" cy="9673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BD8C8E6F-1F52-4156-BB0A-7288F883E7EF}"/>
                </a:ext>
              </a:extLst>
            </p:cNvPr>
            <p:cNvCxnSpPr>
              <a:cxnSpLocks/>
            </p:cNvCxnSpPr>
            <p:nvPr/>
          </p:nvCxnSpPr>
          <p:spPr>
            <a:xfrm>
              <a:off x="10260105" y="1857990"/>
              <a:ext cx="488577" cy="18596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69335533-3249-442E-B7ED-7060A60737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93187" y="1709685"/>
              <a:ext cx="443752" cy="6557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D20EAF67-980B-487A-8741-6C1AC0ADB678}"/>
                </a:ext>
              </a:extLst>
            </p:cNvPr>
            <p:cNvCxnSpPr>
              <a:cxnSpLocks/>
            </p:cNvCxnSpPr>
            <p:nvPr/>
          </p:nvCxnSpPr>
          <p:spPr>
            <a:xfrm>
              <a:off x="10227607" y="2200537"/>
              <a:ext cx="459441" cy="24442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F0110116-84A3-49E7-85D0-B8D8068D0CC1}"/>
                </a:ext>
              </a:extLst>
            </p:cNvPr>
            <p:cNvCxnSpPr>
              <a:cxnSpLocks/>
            </p:cNvCxnSpPr>
            <p:nvPr/>
          </p:nvCxnSpPr>
          <p:spPr>
            <a:xfrm>
              <a:off x="10687048" y="2226509"/>
              <a:ext cx="47289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0107A463-8744-4737-983D-B640F3A024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32499" y="1295806"/>
              <a:ext cx="510269" cy="15869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5F0CF00B-6508-480E-9FB9-B309AD6336D1}"/>
                </a:ext>
              </a:extLst>
            </p:cNvPr>
            <p:cNvSpPr/>
            <p:nvPr/>
          </p:nvSpPr>
          <p:spPr>
            <a:xfrm>
              <a:off x="8731624" y="1174376"/>
              <a:ext cx="2743200" cy="14632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0901C44D-D8EA-475C-ACF9-BBFAAD078698}"/>
              </a:ext>
            </a:extLst>
          </p:cNvPr>
          <p:cNvGrpSpPr/>
          <p:nvPr/>
        </p:nvGrpSpPr>
        <p:grpSpPr>
          <a:xfrm>
            <a:off x="9061865" y="1759160"/>
            <a:ext cx="2743200" cy="1463203"/>
            <a:chOff x="8731624" y="2735305"/>
            <a:chExt cx="2743200" cy="1463203"/>
          </a:xfrm>
        </p:grpSpPr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C85DD99C-2824-412B-8790-4BA75159B16A}"/>
                </a:ext>
              </a:extLst>
            </p:cNvPr>
            <p:cNvCxnSpPr>
              <a:cxnSpLocks/>
            </p:cNvCxnSpPr>
            <p:nvPr/>
          </p:nvCxnSpPr>
          <p:spPr>
            <a:xfrm>
              <a:off x="9083488" y="4056247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1719AF7A-6F61-4800-A461-FA1036A33F19}"/>
                </a:ext>
              </a:extLst>
            </p:cNvPr>
            <p:cNvCxnSpPr>
              <a:cxnSpLocks/>
            </p:cNvCxnSpPr>
            <p:nvPr/>
          </p:nvCxnSpPr>
          <p:spPr>
            <a:xfrm>
              <a:off x="9054353" y="3249595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A9600FDE-7EE9-4EAA-B9D3-EE32A64802D0}"/>
                </a:ext>
              </a:extLst>
            </p:cNvPr>
            <p:cNvCxnSpPr>
              <a:cxnSpLocks/>
            </p:cNvCxnSpPr>
            <p:nvPr/>
          </p:nvCxnSpPr>
          <p:spPr>
            <a:xfrm>
              <a:off x="9058835" y="3581117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A0BAD419-AB8A-46FC-9DF5-A894E568FE76}"/>
                </a:ext>
              </a:extLst>
            </p:cNvPr>
            <p:cNvCxnSpPr>
              <a:cxnSpLocks/>
            </p:cNvCxnSpPr>
            <p:nvPr/>
          </p:nvCxnSpPr>
          <p:spPr>
            <a:xfrm>
              <a:off x="9278469" y="3052199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>
              <a:extLst>
                <a:ext uri="{FF2B5EF4-FFF2-40B4-BE49-F238E27FC236}">
                  <a16:creationId xmlns:a16="http://schemas.microsoft.com/office/drawing/2014/main" id="{36D63115-16B4-4581-A563-F19CBC00E797}"/>
                </a:ext>
              </a:extLst>
            </p:cNvPr>
            <p:cNvCxnSpPr>
              <a:cxnSpLocks/>
            </p:cNvCxnSpPr>
            <p:nvPr/>
          </p:nvCxnSpPr>
          <p:spPr>
            <a:xfrm>
              <a:off x="9892152" y="3330106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E47734D6-1C4F-45F5-9CDF-6FA6EAAB93F9}"/>
                </a:ext>
              </a:extLst>
            </p:cNvPr>
            <p:cNvCxnSpPr>
              <a:cxnSpLocks/>
            </p:cNvCxnSpPr>
            <p:nvPr/>
          </p:nvCxnSpPr>
          <p:spPr>
            <a:xfrm>
              <a:off x="9498105" y="3832129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70A4F328-7D46-47B1-876C-712B04DD20AF}"/>
                </a:ext>
              </a:extLst>
            </p:cNvPr>
            <p:cNvCxnSpPr>
              <a:cxnSpLocks/>
            </p:cNvCxnSpPr>
            <p:nvPr/>
          </p:nvCxnSpPr>
          <p:spPr>
            <a:xfrm>
              <a:off x="9977717" y="3652835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6D977C58-02E9-4E26-BFCD-4127A82D9945}"/>
                </a:ext>
              </a:extLst>
            </p:cNvPr>
            <p:cNvCxnSpPr>
              <a:cxnSpLocks/>
            </p:cNvCxnSpPr>
            <p:nvPr/>
          </p:nvCxnSpPr>
          <p:spPr>
            <a:xfrm>
              <a:off x="10039348" y="3145689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C6D64A66-488F-438C-B803-0C39BFF0D5EC}"/>
                </a:ext>
              </a:extLst>
            </p:cNvPr>
            <p:cNvCxnSpPr>
              <a:cxnSpLocks/>
            </p:cNvCxnSpPr>
            <p:nvPr/>
          </p:nvCxnSpPr>
          <p:spPr>
            <a:xfrm>
              <a:off x="10687048" y="2958798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B332D112-727F-4E71-ABA3-A9EDDAFD1131}"/>
                </a:ext>
              </a:extLst>
            </p:cNvPr>
            <p:cNvCxnSpPr>
              <a:cxnSpLocks/>
            </p:cNvCxnSpPr>
            <p:nvPr/>
          </p:nvCxnSpPr>
          <p:spPr>
            <a:xfrm>
              <a:off x="10734874" y="3271724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3F49DE70-A4E7-4CC5-A9DC-EE39690546FD}"/>
                </a:ext>
              </a:extLst>
            </p:cNvPr>
            <p:cNvCxnSpPr>
              <a:cxnSpLocks/>
            </p:cNvCxnSpPr>
            <p:nvPr/>
          </p:nvCxnSpPr>
          <p:spPr>
            <a:xfrm>
              <a:off x="10643343" y="3832129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4A4EC165-DB8C-4680-AE8A-58095C8AB1E7}"/>
                </a:ext>
              </a:extLst>
            </p:cNvPr>
            <p:cNvCxnSpPr>
              <a:cxnSpLocks/>
            </p:cNvCxnSpPr>
            <p:nvPr/>
          </p:nvCxnSpPr>
          <p:spPr>
            <a:xfrm>
              <a:off x="10704618" y="3526826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4D9443FA-A876-4885-A125-E88F390975C2}"/>
                </a:ext>
              </a:extLst>
            </p:cNvPr>
            <p:cNvCxnSpPr>
              <a:cxnSpLocks/>
            </p:cNvCxnSpPr>
            <p:nvPr/>
          </p:nvCxnSpPr>
          <p:spPr>
            <a:xfrm>
              <a:off x="9612405" y="2881870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A55BE148-313E-4DA7-B57B-0F7F18ADCA9B}"/>
                </a:ext>
              </a:extLst>
            </p:cNvPr>
            <p:cNvCxnSpPr>
              <a:cxnSpLocks/>
            </p:cNvCxnSpPr>
            <p:nvPr/>
          </p:nvCxnSpPr>
          <p:spPr>
            <a:xfrm>
              <a:off x="8935570" y="3759234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6C9B34E3-12FA-45B8-BBC8-264D4B0B47BE}"/>
                </a:ext>
              </a:extLst>
            </p:cNvPr>
            <p:cNvCxnSpPr>
              <a:cxnSpLocks/>
            </p:cNvCxnSpPr>
            <p:nvPr/>
          </p:nvCxnSpPr>
          <p:spPr>
            <a:xfrm>
              <a:off x="10087174" y="3974056"/>
              <a:ext cx="647700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FE852566-8893-493A-B479-E7456EA6BF13}"/>
                </a:ext>
              </a:extLst>
            </p:cNvPr>
            <p:cNvSpPr/>
            <p:nvPr/>
          </p:nvSpPr>
          <p:spPr>
            <a:xfrm>
              <a:off x="8731624" y="2735305"/>
              <a:ext cx="2743200" cy="14632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id="{76342E8E-E37A-4016-B1D2-7D53DF554DA8}"/>
              </a:ext>
            </a:extLst>
          </p:cNvPr>
          <p:cNvSpPr txBox="1"/>
          <p:nvPr/>
        </p:nvSpPr>
        <p:spPr>
          <a:xfrm>
            <a:off x="5713551" y="3379800"/>
            <a:ext cx="27432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hot beam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45131742-F1F3-4716-8AE4-7126B8018D21}"/>
              </a:ext>
            </a:extLst>
          </p:cNvPr>
          <p:cNvSpPr txBox="1"/>
          <p:nvPr/>
        </p:nvSpPr>
        <p:spPr>
          <a:xfrm>
            <a:off x="9061865" y="3379800"/>
            <a:ext cx="27432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3333FF"/>
                </a:solidFill>
                <a:latin typeface="Arial" panose="020B0604020202020204" pitchFamily="34" charset="0"/>
                <a:sym typeface="+mn-ea"/>
              </a:rPr>
              <a:t>cold beam</a:t>
            </a:r>
            <a:endParaRPr lang="zh-CN" altLang="en-US" dirty="0">
              <a:solidFill>
                <a:srgbClr val="3333FF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772912C9-4466-4DE9-A84F-59C582F61B71}"/>
              </a:ext>
            </a:extLst>
          </p:cNvPr>
          <p:cNvSpPr txBox="1"/>
          <p:nvPr/>
        </p:nvSpPr>
        <p:spPr>
          <a:xfrm>
            <a:off x="5496152" y="4202854"/>
            <a:ext cx="630891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lvl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2200" b="1" spc="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Beam temperature depends on “</a:t>
            </a:r>
            <a:r>
              <a:rPr lang="en-US" altLang="zh-CN" sz="2000" b="0" dirty="0">
                <a:solidFill>
                  <a:srgbClr val="3333FF"/>
                </a:solidFill>
                <a:latin typeface="Arial" panose="020B0604020202020204" pitchFamily="34" charset="0"/>
                <a:sym typeface="+mn-ea"/>
              </a:rPr>
              <a:t>momentum spread</a:t>
            </a: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” and “</a:t>
            </a:r>
            <a:r>
              <a:rPr lang="en-US" altLang="zh-CN" sz="2000" b="0" dirty="0">
                <a:solidFill>
                  <a:srgbClr val="3333FF"/>
                </a:solidFill>
                <a:latin typeface="Arial" panose="020B0604020202020204" pitchFamily="34" charset="0"/>
                <a:sym typeface="+mn-ea"/>
              </a:rPr>
              <a:t>emittance</a:t>
            </a: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”, the </a:t>
            </a: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sym typeface="+mn-ea"/>
              </a:rPr>
              <a:t>phase space volume</a:t>
            </a:r>
            <a:r>
              <a:rPr lang="en-US" altLang="zh-CN" sz="2000" dirty="0">
                <a:latin typeface="Arial" panose="020B0604020202020204" pitchFamily="34" charset="0"/>
                <a:sym typeface="+mn-ea"/>
              </a:rPr>
              <a:t> </a:t>
            </a:r>
            <a:endParaRPr lang="zh-CN" altLang="en-US" sz="200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5837F144-7A33-4832-926B-9E53BBC8922B}"/>
              </a:ext>
            </a:extLst>
          </p:cNvPr>
          <p:cNvSpPr txBox="1"/>
          <p:nvPr/>
        </p:nvSpPr>
        <p:spPr>
          <a:xfrm>
            <a:off x="821100" y="5372626"/>
            <a:ext cx="10726193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Liouville’s theorem</a:t>
            </a: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(in Hamiltonian dynamics) states that </a:t>
            </a:r>
            <a:r>
              <a:rPr lang="en-US" altLang="zh-CN" sz="2000" b="1" dirty="0">
                <a:solidFill>
                  <a:srgbClr val="3333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volume of phase space is invariant</a:t>
            </a:r>
            <a:r>
              <a:rPr lang="en-US" altLang="zh-CN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under time evolution (conserved).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beam cooling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to reduce momentum spread and emittance.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9044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E41A1DD-A8E5-40F2-AE4B-C23499059D92}"/>
              </a:ext>
            </a:extLst>
          </p:cNvPr>
          <p:cNvSpPr/>
          <p:nvPr/>
        </p:nvSpPr>
        <p:spPr>
          <a:xfrm>
            <a:off x="2394649" y="0"/>
            <a:ext cx="85154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Typical beam cooling methods and technologies</a:t>
            </a:r>
            <a:endParaRPr lang="zh-CN" altLang="en-US" sz="3200" b="1" kern="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19AB180-B623-4CA3-A563-4DA2661239F4}"/>
              </a:ext>
            </a:extLst>
          </p:cNvPr>
          <p:cNvSpPr txBox="1"/>
          <p:nvPr/>
        </p:nvSpPr>
        <p:spPr>
          <a:xfrm>
            <a:off x="500448" y="640864"/>
            <a:ext cx="1105980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2200" b="1" spc="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sym typeface="+mn-ea"/>
              </a:rPr>
              <a:t>Beam cooling </a:t>
            </a: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methods are </a:t>
            </a:r>
            <a:r>
              <a:rPr lang="en-US" altLang="zh-CN" sz="2000" b="0" dirty="0">
                <a:solidFill>
                  <a:srgbClr val="0000CC"/>
                </a:solidFill>
                <a:latin typeface="Arial" panose="020B0604020202020204" pitchFamily="34" charset="0"/>
                <a:sym typeface="+mn-ea"/>
              </a:rPr>
              <a:t>non-</a:t>
            </a:r>
            <a:r>
              <a:rPr lang="en-US" altLang="zh-CN" sz="2000" b="0" dirty="0" err="1">
                <a:solidFill>
                  <a:srgbClr val="0000CC"/>
                </a:solidFill>
                <a:latin typeface="Arial" panose="020B0604020202020204" pitchFamily="34" charset="0"/>
                <a:sym typeface="+mn-ea"/>
              </a:rPr>
              <a:t>Liouvillean</a:t>
            </a:r>
            <a:r>
              <a:rPr lang="en-US" altLang="zh-CN" sz="2000" b="0" dirty="0">
                <a:solidFill>
                  <a:srgbClr val="0000CC"/>
                </a:solidFill>
                <a:latin typeface="Arial" panose="020B0604020202020204" pitchFamily="34" charset="0"/>
                <a:sym typeface="+mn-ea"/>
              </a:rPr>
              <a:t> processes </a:t>
            </a: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which are used for a </a:t>
            </a:r>
            <a:r>
              <a:rPr lang="en-US" altLang="zh-CN" sz="2000" b="0" dirty="0">
                <a:solidFill>
                  <a:srgbClr val="0000CC"/>
                </a:solidFill>
                <a:latin typeface="Arial" panose="020B0604020202020204" pitchFamily="34" charset="0"/>
                <a:sym typeface="+mn-ea"/>
              </a:rPr>
              <a:t>reduction</a:t>
            </a: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 of beam temperature and </a:t>
            </a:r>
            <a:r>
              <a:rPr lang="en-US" altLang="zh-CN" sz="2000" b="0" dirty="0">
                <a:solidFill>
                  <a:srgbClr val="0000CC"/>
                </a:solidFill>
                <a:latin typeface="Arial" panose="020B0604020202020204" pitchFamily="34" charset="0"/>
                <a:sym typeface="+mn-ea"/>
              </a:rPr>
              <a:t>improvement</a:t>
            </a: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 of beam quality  </a:t>
            </a:r>
            <a:endParaRPr lang="zh-CN" altLang="en-US" sz="2000" b="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4F4DCB-93E9-4141-BB81-E7ED2EF3873C}"/>
              </a:ext>
            </a:extLst>
          </p:cNvPr>
          <p:cNvSpPr txBox="1"/>
          <p:nvPr/>
        </p:nvSpPr>
        <p:spPr>
          <a:xfrm>
            <a:off x="379511" y="4723955"/>
            <a:ext cx="38347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low or medium energy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cooling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slow for high energy beam and high beam power.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time ~ </a:t>
            </a:r>
            <a:r>
              <a:rPr lang="el-GR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altLang="zh-CN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01EE87E-8C5D-4E5C-B17F-478B1BEFC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77" y="2705315"/>
            <a:ext cx="3119824" cy="201864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CBEAEAC-883F-4AF1-8B8A-20679358F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713" y="2732781"/>
            <a:ext cx="3109403" cy="18348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511E6CB-BB28-4129-B5BD-0CA1DC64B2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3379" y="2875928"/>
            <a:ext cx="3312000" cy="167741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8F28509-C89C-45FD-9609-2F82E2B3DA7F}"/>
              </a:ext>
            </a:extLst>
          </p:cNvPr>
          <p:cNvSpPr txBox="1"/>
          <p:nvPr/>
        </p:nvSpPr>
        <p:spPr>
          <a:xfrm>
            <a:off x="736977" y="1433090"/>
            <a:ext cx="331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2200" b="1" spc="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342900" indent="-342900" algn="ctr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Electron cooling</a:t>
            </a:r>
            <a:endParaRPr lang="zh-CN" altLang="en-US" sz="2000" b="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15A444-30F7-422E-AA0F-789B679B6E64}"/>
              </a:ext>
            </a:extLst>
          </p:cNvPr>
          <p:cNvSpPr txBox="1"/>
          <p:nvPr/>
        </p:nvSpPr>
        <p:spPr>
          <a:xfrm>
            <a:off x="4646586" y="1448943"/>
            <a:ext cx="331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2200" b="1" spc="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342900" indent="-342900" algn="ctr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Stochastic cooling</a:t>
            </a:r>
            <a:endParaRPr lang="zh-CN" altLang="en-US" sz="2000" b="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0" name="文本框 10">
            <a:extLst>
              <a:ext uri="{FF2B5EF4-FFF2-40B4-BE49-F238E27FC236}">
                <a16:creationId xmlns:a16="http://schemas.microsoft.com/office/drawing/2014/main" id="{2DC50DFE-322C-4410-9798-77FBE77201A0}"/>
              </a:ext>
            </a:extLst>
          </p:cNvPr>
          <p:cNvSpPr txBox="1"/>
          <p:nvPr/>
        </p:nvSpPr>
        <p:spPr>
          <a:xfrm>
            <a:off x="8556195" y="1448944"/>
            <a:ext cx="331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sz="2000" b="0" dirty="0">
                <a:latin typeface="Arial" panose="020B0604020202020204" pitchFamily="34" charset="0"/>
                <a:sym typeface="+mn-ea"/>
              </a:rPr>
              <a:t>Laser cooling</a:t>
            </a:r>
            <a:endParaRPr lang="zh-CN" altLang="en-US" sz="2000" b="0" dirty="0">
              <a:solidFill>
                <a:srgbClr val="3333F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2F8C384-A4AE-43A7-829F-E25DBDD480C7}"/>
              </a:ext>
            </a:extLst>
          </p:cNvPr>
          <p:cNvSpPr txBox="1"/>
          <p:nvPr/>
        </p:nvSpPr>
        <p:spPr>
          <a:xfrm>
            <a:off x="4447896" y="4639712"/>
            <a:ext cx="364303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low intensity and hot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pre-cooling for secondary 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by bandwidth and beam density, slow for high energy and high intensity beam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813F373-CBAA-45AE-8916-83F1C0C5C53B}"/>
              </a:ext>
            </a:extLst>
          </p:cNvPr>
          <p:cNvSpPr txBox="1"/>
          <p:nvPr/>
        </p:nvSpPr>
        <p:spPr>
          <a:xfrm>
            <a:off x="8437221" y="4717085"/>
            <a:ext cx="36914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 fast cooling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strong cooling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quite particular method, limited by laser frequency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61FE75B-7E33-4110-8DFF-41BDF64BC062}"/>
              </a:ext>
            </a:extLst>
          </p:cNvPr>
          <p:cNvSpPr/>
          <p:nvPr/>
        </p:nvSpPr>
        <p:spPr>
          <a:xfrm>
            <a:off x="262705" y="1382260"/>
            <a:ext cx="3976000" cy="48190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EFE6893-CB44-422E-BABE-3AB557DD495A}"/>
              </a:ext>
            </a:extLst>
          </p:cNvPr>
          <p:cNvSpPr/>
          <p:nvPr/>
        </p:nvSpPr>
        <p:spPr>
          <a:xfrm>
            <a:off x="4456860" y="1398113"/>
            <a:ext cx="3691453" cy="48190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B0457D0-4938-4BB0-87CD-F448BE0DE915}"/>
              </a:ext>
            </a:extLst>
          </p:cNvPr>
          <p:cNvSpPr/>
          <p:nvPr/>
        </p:nvSpPr>
        <p:spPr>
          <a:xfrm>
            <a:off x="8373653" y="1398113"/>
            <a:ext cx="3691453" cy="48190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6F99541-7F4B-4452-91E8-E333EF8F8EEB}"/>
              </a:ext>
            </a:extLst>
          </p:cNvPr>
          <p:cNvSpPr txBox="1"/>
          <p:nvPr/>
        </p:nvSpPr>
        <p:spPr>
          <a:xfrm>
            <a:off x="694581" y="1793037"/>
            <a:ext cx="33967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Principle: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momentum transfer by coulomb collisions between electron and ion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13922D9-1DCA-4C90-8282-1418E7532CAC}"/>
              </a:ext>
            </a:extLst>
          </p:cNvPr>
          <p:cNvSpPr txBox="1"/>
          <p:nvPr/>
        </p:nvSpPr>
        <p:spPr>
          <a:xfrm>
            <a:off x="4523248" y="1813545"/>
            <a:ext cx="35943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Principle: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measurement of deviation from ideal orbit is used for correction kick (feedback)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A970F72-3F0F-41E4-B18F-09248B5C374E}"/>
              </a:ext>
            </a:extLst>
          </p:cNvPr>
          <p:cNvSpPr txBox="1"/>
          <p:nvPr/>
        </p:nvSpPr>
        <p:spPr>
          <a:xfrm>
            <a:off x="8513799" y="1826940"/>
            <a:ext cx="33967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Principle: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directed excitation and random emission result in a transfer of momentum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8C60A42B-E971-4E66-BDA2-BB7AD25AF748}"/>
              </a:ext>
            </a:extLst>
          </p:cNvPr>
          <p:cNvSpPr/>
          <p:nvPr/>
        </p:nvSpPr>
        <p:spPr>
          <a:xfrm>
            <a:off x="194799" y="6242728"/>
            <a:ext cx="11802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Coherent electron cooling </a:t>
            </a:r>
            <a:r>
              <a:rPr lang="en-US" altLang="zh-CN" dirty="0"/>
              <a:t>: use electron beam as cooling media and to cool ions stochastically with bandwidth at f 1-100 THz </a:t>
            </a:r>
          </a:p>
        </p:txBody>
      </p:sp>
    </p:spTree>
    <p:extLst>
      <p:ext uri="{BB962C8B-B14F-4D97-AF65-F5344CB8AC3E}">
        <p14:creationId xmlns:p14="http://schemas.microsoft.com/office/powerpoint/2010/main" val="1048189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8029474-831E-4F65-9E9C-A0B1032A12B6}"/>
              </a:ext>
            </a:extLst>
          </p:cNvPr>
          <p:cNvSpPr/>
          <p:nvPr/>
        </p:nvSpPr>
        <p:spPr>
          <a:xfrm>
            <a:off x="3660741" y="0"/>
            <a:ext cx="43909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 cooling challenge </a:t>
            </a:r>
            <a:endParaRPr lang="zh-CN" altLang="en-US" sz="3200" b="1" kern="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E2ED72C-E303-4F67-AF15-B76EE3B704FF}"/>
              </a:ext>
            </a:extLst>
          </p:cNvPr>
          <p:cNvSpPr txBox="1"/>
          <p:nvPr/>
        </p:nvSpPr>
        <p:spPr bwMode="auto">
          <a:xfrm>
            <a:off x="352490" y="704266"/>
            <a:ext cx="11744928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challenge and demand</a:t>
            </a:r>
            <a:r>
              <a:rPr lang="en-US" altLang="zh-CN" sz="2000" b="1" dirty="0">
                <a:latin typeface="Arial" pitchFamily="34" charset="0"/>
              </a:rPr>
              <a:t>:  - </a:t>
            </a:r>
            <a:r>
              <a:rPr lang="en-US" altLang="zh-CN" dirty="0">
                <a:latin typeface="Arial" pitchFamily="34" charset="0"/>
              </a:rPr>
              <a:t>Fast beam cooling dedicated to particle beams with high energy,</a:t>
            </a:r>
            <a:r>
              <a:rPr lang="zh-CN" altLang="en-US" dirty="0">
                <a:latin typeface="Arial" pitchFamily="34" charset="0"/>
              </a:rPr>
              <a:t>  </a:t>
            </a:r>
            <a:endParaRPr lang="en-US" altLang="zh-CN" dirty="0">
              <a:latin typeface="Arial" pitchFamily="34" charset="0"/>
            </a:endParaRPr>
          </a:p>
          <a:p>
            <a:pPr eaLnBrk="1" hangingPunct="1"/>
            <a:r>
              <a:rPr lang="en-US" altLang="zh-CN" dirty="0">
                <a:latin typeface="Arial" pitchFamily="34" charset="0"/>
              </a:rPr>
              <a:t>                                                    high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intensity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and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high momentum spread, such as for proton, heavy ion  </a:t>
            </a:r>
          </a:p>
          <a:p>
            <a:pPr eaLnBrk="1" hangingPunct="1"/>
            <a:r>
              <a:rPr lang="en-US" altLang="zh-CN" dirty="0">
                <a:latin typeface="Arial" pitchFamily="34" charset="0"/>
              </a:rPr>
              <a:t>                                                    or secondary ion beam, muon beam,  not yet demonstrated successfully.  </a:t>
            </a:r>
          </a:p>
          <a:p>
            <a:pPr eaLnBrk="1" hangingPunct="1"/>
            <a:r>
              <a:rPr lang="en-US" altLang="zh-CN" dirty="0">
                <a:latin typeface="Arial" pitchFamily="34" charset="0"/>
              </a:rPr>
              <a:t>                                                  - New ideas</a:t>
            </a:r>
            <a:r>
              <a:rPr lang="zh-CN" altLang="en-US" dirty="0">
                <a:latin typeface="Arial" pitchFamily="34" charset="0"/>
              </a:rPr>
              <a:t>， </a:t>
            </a:r>
            <a:r>
              <a:rPr lang="en-US" altLang="zh-CN" dirty="0">
                <a:latin typeface="Arial" pitchFamily="34" charset="0"/>
              </a:rPr>
              <a:t>new technology,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breakthrough needed urgently. </a:t>
            </a:r>
          </a:p>
          <a:p>
            <a:pPr eaLnBrk="1" hangingPunct="1"/>
            <a:r>
              <a:rPr lang="en-US" altLang="zh-CN" dirty="0">
                <a:latin typeface="Arial" pitchFamily="34" charset="0"/>
              </a:rPr>
              <a:t>                                                   Coherent electron cooling, ionization cooling…,</a:t>
            </a:r>
            <a:r>
              <a:rPr lang="zh-CN" altLang="en-US" dirty="0">
                <a:latin typeface="Arial" pitchFamily="34" charset="0"/>
              </a:rPr>
              <a:t> </a:t>
            </a:r>
            <a:r>
              <a:rPr lang="en-US" altLang="zh-CN" dirty="0">
                <a:latin typeface="Arial" pitchFamily="34" charset="0"/>
              </a:rPr>
              <a:t>not yet demonstrated.</a:t>
            </a:r>
            <a:endParaRPr lang="zh-CN" altLang="en-US" dirty="0">
              <a:latin typeface="Arial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E6C2B4B-F354-4334-971E-A1463D81A211}"/>
              </a:ext>
            </a:extLst>
          </p:cNvPr>
          <p:cNvSpPr/>
          <p:nvPr/>
        </p:nvSpPr>
        <p:spPr>
          <a:xfrm>
            <a:off x="8051687" y="3183988"/>
            <a:ext cx="1687845" cy="6893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6273BDE-5549-440F-9EF9-328F0FCCB64B}"/>
              </a:ext>
            </a:extLst>
          </p:cNvPr>
          <p:cNvSpPr/>
          <p:nvPr/>
        </p:nvSpPr>
        <p:spPr>
          <a:xfrm>
            <a:off x="7231530" y="2518858"/>
            <a:ext cx="2372015" cy="4869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3F44958-AD74-40A8-B6A9-3F8B0DB0B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3651" y="3937986"/>
            <a:ext cx="499556" cy="11732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CE2E8E7-9680-4573-8633-54E567318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992" y="3503323"/>
            <a:ext cx="5036931" cy="26818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D9F0183-E840-4F3C-BED5-56AD4E493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121" y="2367424"/>
            <a:ext cx="3915509" cy="236064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C83A3A3-7E0A-4314-919B-756777E03E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0570" y="2309810"/>
            <a:ext cx="3408596" cy="188950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DA7D2F7-01E5-40BC-839C-FF640340EE3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84" r="3640"/>
          <a:stretch/>
        </p:blipFill>
        <p:spPr>
          <a:xfrm>
            <a:off x="8665020" y="4318289"/>
            <a:ext cx="2959583" cy="234394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84A0E62-F2BD-4026-8431-EC138F726A65}"/>
              </a:ext>
            </a:extLst>
          </p:cNvPr>
          <p:cNvSpPr txBox="1"/>
          <p:nvPr/>
        </p:nvSpPr>
        <p:spPr bwMode="auto">
          <a:xfrm>
            <a:off x="567397" y="5054104"/>
            <a:ext cx="2682240" cy="646331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0D02E0"/>
                </a:solidFill>
                <a:latin typeface="Arial" pitchFamily="34" charset="0"/>
              </a:rPr>
              <a:t>Cooling for EIC high energy proton beam </a:t>
            </a:r>
            <a:endParaRPr lang="zh-CN" altLang="en-US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808D3A6-A5FD-4122-A686-CA4586498785}"/>
              </a:ext>
            </a:extLst>
          </p:cNvPr>
          <p:cNvSpPr/>
          <p:nvPr/>
        </p:nvSpPr>
        <p:spPr>
          <a:xfrm>
            <a:off x="2584047" y="6118078"/>
            <a:ext cx="3584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Times New Roman PS MT"/>
              </a:rPr>
              <a:t>©Vladimir N Litvinenko, SBU, HB2025.</a:t>
            </a:r>
            <a:endParaRPr lang="zh-CN" altLang="en-US" sz="16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F08625A-097F-4DE1-B13E-067FA35FF99F}"/>
              </a:ext>
            </a:extLst>
          </p:cNvPr>
          <p:cNvSpPr txBox="1"/>
          <p:nvPr/>
        </p:nvSpPr>
        <p:spPr bwMode="auto">
          <a:xfrm>
            <a:off x="4754880" y="2462793"/>
            <a:ext cx="29401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C00000"/>
                </a:solidFill>
                <a:latin typeface="Arial" pitchFamily="34" charset="0"/>
              </a:rPr>
              <a:t>Muon ionization cooling for muon collider </a:t>
            </a:r>
            <a:endParaRPr lang="zh-CN" altLang="en-US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5" name="对话气泡: 圆角矩形 14">
            <a:extLst>
              <a:ext uri="{FF2B5EF4-FFF2-40B4-BE49-F238E27FC236}">
                <a16:creationId xmlns:a16="http://schemas.microsoft.com/office/drawing/2014/main" id="{223014F6-C2CA-419D-93AC-141F1289E1BB}"/>
              </a:ext>
            </a:extLst>
          </p:cNvPr>
          <p:cNvSpPr/>
          <p:nvPr/>
        </p:nvSpPr>
        <p:spPr>
          <a:xfrm>
            <a:off x="4754880" y="2425360"/>
            <a:ext cx="2827606" cy="721195"/>
          </a:xfrm>
          <a:prstGeom prst="wedgeRoundRectCallout">
            <a:avLst>
              <a:gd name="adj1" fmla="val 69383"/>
              <a:gd name="adj2" fmla="val 156529"/>
              <a:gd name="adj3" fmla="val 16667"/>
            </a:avLst>
          </a:prstGeom>
          <a:noFill/>
          <a:ln>
            <a:solidFill>
              <a:srgbClr val="1E1E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238A0FD2-F4FD-43E9-A261-F25373E9C8D3}"/>
              </a:ext>
            </a:extLst>
          </p:cNvPr>
          <p:cNvSpPr/>
          <p:nvPr/>
        </p:nvSpPr>
        <p:spPr>
          <a:xfrm>
            <a:off x="6366094" y="6287355"/>
            <a:ext cx="24668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Calibri" panose="020F0502020204030204" pitchFamily="34" charset="0"/>
              </a:rPr>
              <a:t>©E. </a:t>
            </a:r>
            <a:r>
              <a:rPr lang="en-US" altLang="zh-CN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Métral</a:t>
            </a:r>
            <a:r>
              <a:rPr lang="en-US" altLang="zh-CN" sz="1600" dirty="0">
                <a:solidFill>
                  <a:srgbClr val="000000"/>
                </a:solidFill>
                <a:latin typeface="Calibri" panose="020F0502020204030204" pitchFamily="34" charset="0"/>
              </a:rPr>
              <a:t>, CERN, HB2025 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86783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CBE71C12-3B4A-4823-B8AB-9D7DE787DA76}"/>
              </a:ext>
            </a:extLst>
          </p:cNvPr>
          <p:cNvSpPr txBox="1"/>
          <p:nvPr/>
        </p:nvSpPr>
        <p:spPr bwMode="auto">
          <a:xfrm>
            <a:off x="3813025" y="13800"/>
            <a:ext cx="59721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Target for high power beam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1984AF7-FE23-45B9-9F1C-CC96553636F9}"/>
              </a:ext>
            </a:extLst>
          </p:cNvPr>
          <p:cNvSpPr/>
          <p:nvPr/>
        </p:nvSpPr>
        <p:spPr>
          <a:xfrm>
            <a:off x="4181608" y="6378896"/>
            <a:ext cx="3048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SNS 2 MW target design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C7F3D6C-B549-4F6C-9B21-33D53C284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7702" y="708909"/>
            <a:ext cx="3146340" cy="192650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5EBEC2D0-2398-49C7-828E-A73B8BB36711}"/>
              </a:ext>
            </a:extLst>
          </p:cNvPr>
          <p:cNvSpPr/>
          <p:nvPr/>
        </p:nvSpPr>
        <p:spPr>
          <a:xfrm>
            <a:off x="8987873" y="2745746"/>
            <a:ext cx="3096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CSNS target(150-180 kW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5A9237B5-07FC-4CF5-BBAF-88E6821DA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8928" y="3078045"/>
            <a:ext cx="3364436" cy="3457707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F3162873-E876-4CE8-8AD9-5E33DFA74BBE}"/>
              </a:ext>
            </a:extLst>
          </p:cNvPr>
          <p:cNvSpPr/>
          <p:nvPr/>
        </p:nvSpPr>
        <p:spPr>
          <a:xfrm>
            <a:off x="9888709" y="6085994"/>
            <a:ext cx="2209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ESS 5 MW target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1220DE7-96D0-4DFC-AB03-F749728D08E5}"/>
              </a:ext>
            </a:extLst>
          </p:cNvPr>
          <p:cNvSpPr/>
          <p:nvPr/>
        </p:nvSpPr>
        <p:spPr>
          <a:xfrm>
            <a:off x="3301452" y="600956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659823A-5B80-4796-BFBA-3C13D8AA219E}"/>
              </a:ext>
            </a:extLst>
          </p:cNvPr>
          <p:cNvSpPr txBox="1"/>
          <p:nvPr/>
        </p:nvSpPr>
        <p:spPr bwMode="auto">
          <a:xfrm>
            <a:off x="156096" y="608364"/>
            <a:ext cx="8658943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Utilize high power beam on target to produce  secondary particles 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Target for spallation neutrons, ADS, μ and neutrino beam, ~ MW power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Target for </a:t>
            </a:r>
            <a:r>
              <a:rPr lang="en-US" altLang="zh-CN" sz="2000" dirty="0" err="1">
                <a:solidFill>
                  <a:prstClr val="black"/>
                </a:solidFill>
                <a:latin typeface="Arial" pitchFamily="34" charset="0"/>
                <a:ea typeface="宋体" panose="02010600030101010101" pitchFamily="2" charset="-122"/>
              </a:rPr>
              <a:t>radiactive</a:t>
            </a:r>
            <a:r>
              <a:rPr lang="en-US" altLang="zh-CN" sz="2000" dirty="0">
                <a:solidFill>
                  <a:prstClr val="black"/>
                </a:solidFill>
                <a:latin typeface="Arial" pitchFamily="34" charset="0"/>
                <a:ea typeface="宋体" panose="02010600030101010101" pitchFamily="2" charset="-122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isotope.  tens kw-hundreds kW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Graphite, solid metal, flowing liquid metal,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fluidised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powders…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Fixed, rotating, Conveyors,…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Key issues: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    - Rapid temperature cycling, active cooling e.g. forced flow Helium.</a:t>
            </a:r>
          </a:p>
          <a:p>
            <a:pPr lvl="0"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    -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Extreme high-radiation damage, swelling, structural </a:t>
            </a:r>
            <a:r>
              <a:rPr lang="en-US" altLang="zh-CN" sz="2000" dirty="0" err="1">
                <a:solidFill>
                  <a:prstClr val="black"/>
                </a:solidFill>
                <a:latin typeface="Arial" pitchFamily="34" charset="0"/>
              </a:rPr>
              <a:t>degradationTarget</a:t>
            </a:r>
            <a:r>
              <a:rPr lang="en-US" altLang="zh-CN" sz="2000" dirty="0">
                <a:solidFill>
                  <a:prstClr val="black"/>
                </a:solidFill>
                <a:latin typeface="Arial" pitchFamily="34" charset="0"/>
              </a:rPr>
              <a:t>   </a:t>
            </a:r>
          </a:p>
          <a:p>
            <a:pPr lvl="0">
              <a:defRPr/>
            </a:pPr>
            <a:r>
              <a:rPr lang="en-US" altLang="zh-CN" sz="2000" dirty="0">
                <a:solidFill>
                  <a:prstClr val="black"/>
                </a:solidFill>
                <a:latin typeface="Arial" pitchFamily="34" charset="0"/>
              </a:rPr>
              <a:t>     - Lifetime and beam window lifetime (</a:t>
            </a:r>
            <a:r>
              <a:rPr lang="en-US" altLang="zh-CN" sz="2000" dirty="0" err="1">
                <a:solidFill>
                  <a:prstClr val="black"/>
                </a:solidFill>
                <a:latin typeface="Arial" pitchFamily="34" charset="0"/>
              </a:rPr>
              <a:t>Ti</a:t>
            </a:r>
            <a:r>
              <a:rPr lang="en-US" altLang="zh-CN" sz="2000" dirty="0">
                <a:solidFill>
                  <a:prstClr val="black"/>
                </a:solidFill>
                <a:latin typeface="Arial" pitchFamily="34" charset="0"/>
              </a:rPr>
              <a:t>/Al, Be)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prstClr val="black"/>
                </a:solidFill>
                <a:latin typeface="Arial" pitchFamily="34" charset="0"/>
                <a:ea typeface="宋体" panose="02010600030101010101" pitchFamily="2" charset="-122"/>
              </a:rPr>
              <a:t>     - 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   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C9EAF8D-D526-4F07-B5E3-6FC576EC80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7963" y="4083900"/>
            <a:ext cx="5195370" cy="237142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020D33F5-733C-4444-ACF0-31DD3E521F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03" y="4759759"/>
            <a:ext cx="2631689" cy="1386372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DD252E75-18FA-4E50-A5F1-8A4197EF4119}"/>
              </a:ext>
            </a:extLst>
          </p:cNvPr>
          <p:cNvSpPr/>
          <p:nvPr/>
        </p:nvSpPr>
        <p:spPr>
          <a:xfrm>
            <a:off x="122726" y="6146131"/>
            <a:ext cx="288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PSI target for surface </a:t>
            </a:r>
            <a:r>
              <a:rPr kumimoji="0" lang="el-G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μ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85022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6246" y="1"/>
            <a:ext cx="4911725" cy="620713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Outline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1632221" y="1728683"/>
            <a:ext cx="9171768" cy="410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Brief introduction of HIHPIA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Key technologies and challenges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World-wide HIHPIA and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HIAF&amp;CiADS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at IMP</a:t>
            </a:r>
          </a:p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Conclusion remarks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CA75855-C862-4115-BD9D-536EFFF2894E}"/>
              </a:ext>
            </a:extLst>
          </p:cNvPr>
          <p:cNvSpPr/>
          <p:nvPr/>
        </p:nvSpPr>
        <p:spPr>
          <a:xfrm>
            <a:off x="728562" y="1019666"/>
            <a:ext cx="10467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High-Intensity High-Power Ion Accelerator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HIHPIA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712212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F36157F-A0F6-43C8-881E-B78F4FAA2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25A0E-3E33-4608-B6CC-B20C117FC62F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32ABE73-9B4E-4192-972F-ECB97F491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053" y="743221"/>
            <a:ext cx="6072486" cy="5561993"/>
          </a:xfrm>
          <a:prstGeom prst="rect">
            <a:avLst/>
          </a:prstGeom>
        </p:spPr>
      </p:pic>
      <p:sp>
        <p:nvSpPr>
          <p:cNvPr id="5" name="Title 5">
            <a:extLst>
              <a:ext uri="{FF2B5EF4-FFF2-40B4-BE49-F238E27FC236}">
                <a16:creationId xmlns:a16="http://schemas.microsoft.com/office/drawing/2014/main" id="{87D733B8-E011-42FF-8E89-82B3903A2C20}"/>
              </a:ext>
            </a:extLst>
          </p:cNvPr>
          <p:cNvSpPr txBox="1">
            <a:spLocks/>
          </p:cNvSpPr>
          <p:nvPr/>
        </p:nvSpPr>
        <p:spPr bwMode="auto">
          <a:xfrm>
            <a:off x="744024" y="108358"/>
            <a:ext cx="11988800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>
            <a:lvl1pPr marL="371475" indent="-371475"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lang="zh-CN" altLang="en-US" sz="3200" b="1" kern="1200">
                <a:solidFill>
                  <a:srgbClr val="0643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71475" indent="-371475"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marL="371475" indent="-371475"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marL="371475" indent="-371475"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marL="371475" indent="-371475"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080" indent="-371475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162" indent="-371475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241" indent="-371475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323" indent="-371475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>
                <a:srgbClr val="F1AF00"/>
              </a:buClr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Evolution of proton and heavy ion beam power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9EA05F5-508F-47FA-B893-8E2393653CE4}"/>
              </a:ext>
            </a:extLst>
          </p:cNvPr>
          <p:cNvSpPr/>
          <p:nvPr/>
        </p:nvSpPr>
        <p:spPr>
          <a:xfrm>
            <a:off x="3183286" y="6276787"/>
            <a:ext cx="283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©J. Wei, FRIB/MSU, HB2023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AB86477-390E-4E29-A982-39374E78345C}"/>
              </a:ext>
            </a:extLst>
          </p:cNvPr>
          <p:cNvSpPr txBox="1"/>
          <p:nvPr/>
        </p:nvSpPr>
        <p:spPr bwMode="auto">
          <a:xfrm>
            <a:off x="7516837" y="2470340"/>
            <a:ext cx="4115229" cy="95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0D02E0"/>
                </a:solidFill>
                <a:latin typeface="Arial" pitchFamily="34" charset="0"/>
              </a:rPr>
              <a:t>Proton: 1-10 mA, 0.1-5 MW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0D02E0"/>
                </a:solidFill>
                <a:latin typeface="Arial" pitchFamily="34" charset="0"/>
              </a:rPr>
              <a:t>Heavy ion: tens p</a:t>
            </a:r>
            <a:r>
              <a:rPr lang="el-GR" altLang="zh-CN" sz="2000" b="1" dirty="0">
                <a:solidFill>
                  <a:srgbClr val="0D02E0"/>
                </a:solidFill>
                <a:latin typeface="Arial" pitchFamily="34" charset="0"/>
              </a:rPr>
              <a:t>μ</a:t>
            </a:r>
            <a:r>
              <a:rPr lang="en-US" altLang="zh-CN" sz="2000" b="1" dirty="0">
                <a:solidFill>
                  <a:srgbClr val="0D02E0"/>
                </a:solidFill>
                <a:latin typeface="Arial" pitchFamily="34" charset="0"/>
              </a:rPr>
              <a:t>A, 10-400 kW </a:t>
            </a:r>
            <a:endParaRPr lang="zh-CN" altLang="en-US" sz="20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97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1577916" y="6498000"/>
            <a:ext cx="1228167" cy="333375"/>
          </a:xfrm>
        </p:spPr>
        <p:txBody>
          <a:bodyPr/>
          <a:lstStyle/>
          <a:p>
            <a:pPr>
              <a:defRPr/>
            </a:pPr>
            <a:fld id="{3DD25A0E-3E33-4608-B6CC-B20C117FC62F}" type="slidenum">
              <a: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pPr>
                <a:defRPr/>
              </a:pPr>
              <a:t>3</a:t>
            </a:fld>
            <a:endParaRPr lang="zh-CN" altLang="en-US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787093" y="4323"/>
            <a:ext cx="12059112" cy="620713"/>
          </a:xfrm>
          <a:prstGeom prst="rect">
            <a:avLst/>
          </a:prstGeom>
        </p:spPr>
        <p:txBody>
          <a:bodyPr>
            <a:noAutofit/>
          </a:bodyPr>
          <a:lstStyle>
            <a:lvl1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1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7143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0572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4001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17430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en-US" altLang="zh-CN" sz="3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Applications of high-intensity high-power ion beams</a:t>
            </a:r>
            <a:endParaRPr lang="zh-CN" altLang="en-US" sz="3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1020" y="827494"/>
            <a:ext cx="3448400" cy="57531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195885" y="900724"/>
            <a:ext cx="3856737" cy="571054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8376497" y="900724"/>
            <a:ext cx="3479820" cy="5641117"/>
          </a:xfrm>
          <a:prstGeom prst="roundRect">
            <a:avLst/>
          </a:prstGeom>
          <a:solidFill>
            <a:srgbClr val="E4E0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762" y="798622"/>
            <a:ext cx="37724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Particle physics </a:t>
            </a:r>
          </a:p>
          <a:p>
            <a:pPr algn="ctr"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Nuclear physics</a:t>
            </a:r>
          </a:p>
          <a:p>
            <a:pPr algn="ctr"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HED physics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Intens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.&amp;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lumin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frontier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8" name="矩形 7"/>
          <p:cNvSpPr/>
          <p:nvPr/>
        </p:nvSpPr>
        <p:spPr>
          <a:xfrm>
            <a:off x="508804" y="2085260"/>
            <a:ext cx="305235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Neutrino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factory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Muon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source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Collider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Rare isotope facility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Secondary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…..</a:t>
            </a:r>
            <a:endParaRPr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Picture 54" descr="http://www.quantumdiaries.org/wp-content/uploads/2012/06/gluon-timeline-6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04" y="4062037"/>
            <a:ext cx="3148221" cy="8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256" y="4932501"/>
            <a:ext cx="1345228" cy="122268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663432" y="952509"/>
            <a:ext cx="305583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Material science</a:t>
            </a:r>
          </a:p>
          <a:p>
            <a:pPr algn="ctr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Bioscience and medicine</a:t>
            </a:r>
          </a:p>
          <a:p>
            <a:pPr algn="ctr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Condensed</a:t>
            </a:r>
            <a:r>
              <a:rPr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matter</a:t>
            </a:r>
            <a:r>
              <a:rPr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physics</a:t>
            </a:r>
            <a:endParaRPr lang="zh-CN" altLang="en-US" sz="2000" b="1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25954" y="1879535"/>
            <a:ext cx="393079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Neutron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neutron source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Muon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 and muon source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Detection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and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irradiation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Medical isotope production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Particle and radiation imaging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…..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FC684B2-A324-3F49-8B38-918EB3CB3E26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27" b="80043"/>
          <a:stretch/>
        </p:blipFill>
        <p:spPr>
          <a:xfrm rot="5400000">
            <a:off x="6039045" y="4960808"/>
            <a:ext cx="1818157" cy="108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4338" y="5031853"/>
            <a:ext cx="1175084" cy="1335323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4088" y="3814912"/>
            <a:ext cx="1443858" cy="113294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9" name="矩形 18"/>
          <p:cNvSpPr/>
          <p:nvPr/>
        </p:nvSpPr>
        <p:spPr>
          <a:xfrm>
            <a:off x="8701205" y="1140871"/>
            <a:ext cx="29163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Advanced nuclear power</a:t>
            </a:r>
          </a:p>
          <a:p>
            <a:pPr algn="ctr">
              <a:defRPr/>
            </a:pPr>
            <a:endParaRPr lang="zh-CN" altLang="en-US" sz="2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80623" y="1867585"/>
            <a:ext cx="3530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ADS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Advanced nuclear-fission power 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Heavy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ion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driven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fusion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Neutral beam for MCF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Fusion material irradiation</a:t>
            </a:r>
          </a:p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…..</a:t>
            </a:r>
            <a:endParaRPr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5126" y="4261425"/>
            <a:ext cx="2032824" cy="21385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99484" y="5063975"/>
            <a:ext cx="1801636" cy="95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1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Content Placeholder 5" descr="hallway_MLeitner_york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" r="-75"/>
          <a:stretch>
            <a:fillRect/>
          </a:stretch>
        </p:blipFill>
        <p:spPr bwMode="auto">
          <a:xfrm>
            <a:off x="6448233" y="4863884"/>
            <a:ext cx="2639622" cy="14760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230" name="TextBox 8"/>
          <p:cNvSpPr txBox="1">
            <a:spLocks noChangeArrowheads="1"/>
          </p:cNvSpPr>
          <p:nvPr/>
        </p:nvSpPr>
        <p:spPr bwMode="auto">
          <a:xfrm>
            <a:off x="7045505" y="6400764"/>
            <a:ext cx="10791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MSU FRIB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80231" name="TextBox 9"/>
          <p:cNvSpPr txBox="1">
            <a:spLocks noChangeArrowheads="1"/>
          </p:cNvSpPr>
          <p:nvPr/>
        </p:nvSpPr>
        <p:spPr bwMode="auto">
          <a:xfrm>
            <a:off x="1266590" y="2519600"/>
            <a:ext cx="1127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ORNL SNS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80232" name="TextBox 10"/>
          <p:cNvSpPr txBox="1">
            <a:spLocks noChangeArrowheads="1"/>
          </p:cNvSpPr>
          <p:nvPr/>
        </p:nvSpPr>
        <p:spPr bwMode="auto">
          <a:xfrm>
            <a:off x="4096164" y="2525136"/>
            <a:ext cx="14546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PSI </a:t>
            </a:r>
            <a:r>
              <a:rPr lang="en-US" altLang="zh-CN" sz="1400" b="1" dirty="0">
                <a:solidFill>
                  <a:srgbClr val="1E1EE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cyclotrons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80233" name="TextBox 11"/>
          <p:cNvSpPr txBox="1">
            <a:spLocks noChangeArrowheads="1"/>
          </p:cNvSpPr>
          <p:nvPr/>
        </p:nvSpPr>
        <p:spPr bwMode="auto">
          <a:xfrm>
            <a:off x="5975116" y="2462551"/>
            <a:ext cx="32199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FNAL proton accelerator complex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80242" name="TextBox 11"/>
          <p:cNvSpPr txBox="1">
            <a:spLocks noChangeArrowheads="1"/>
          </p:cNvSpPr>
          <p:nvPr/>
        </p:nvSpPr>
        <p:spPr bwMode="auto">
          <a:xfrm>
            <a:off x="3643790" y="6381850"/>
            <a:ext cx="24522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GSI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FAIR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construction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）</a:t>
            </a:r>
          </a:p>
        </p:txBody>
      </p:sp>
      <p:sp>
        <p:nvSpPr>
          <p:cNvPr id="180245" name="TextBox 3"/>
          <p:cNvSpPr txBox="1">
            <a:spLocks noChangeArrowheads="1"/>
          </p:cNvSpPr>
          <p:nvPr/>
        </p:nvSpPr>
        <p:spPr bwMode="auto">
          <a:xfrm>
            <a:off x="9143908" y="6358073"/>
            <a:ext cx="29850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IMP HIAF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started operation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）</a:t>
            </a:r>
          </a:p>
        </p:txBody>
      </p:sp>
      <p:sp>
        <p:nvSpPr>
          <p:cNvPr id="180246" name="TextBox 66"/>
          <p:cNvSpPr txBox="1">
            <a:spLocks noChangeArrowheads="1"/>
          </p:cNvSpPr>
          <p:nvPr/>
        </p:nvSpPr>
        <p:spPr bwMode="auto">
          <a:xfrm>
            <a:off x="838311" y="4487813"/>
            <a:ext cx="27178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IMP CIADS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construction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）</a:t>
            </a:r>
          </a:p>
        </p:txBody>
      </p:sp>
      <p:sp>
        <p:nvSpPr>
          <p:cNvPr id="180247" name="TextBox 2"/>
          <p:cNvSpPr txBox="1">
            <a:spLocks noChangeArrowheads="1"/>
          </p:cNvSpPr>
          <p:nvPr/>
        </p:nvSpPr>
        <p:spPr bwMode="auto">
          <a:xfrm>
            <a:off x="4241769" y="4461655"/>
            <a:ext cx="115448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IHEP CSNS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8" name="矩形 1"/>
          <p:cNvSpPr>
            <a:spLocks noChangeArrowheads="1"/>
          </p:cNvSpPr>
          <p:nvPr/>
        </p:nvSpPr>
        <p:spPr bwMode="auto">
          <a:xfrm>
            <a:off x="1088020" y="39482"/>
            <a:ext cx="11360551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rIns="5400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World-wide high-intensity and high-power ion accelerators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kW-MW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</a:p>
        </p:txBody>
      </p:sp>
      <p:pic>
        <p:nvPicPr>
          <p:cNvPr id="70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2" r="13341" b="8395"/>
          <a:stretch>
            <a:fillRect/>
          </a:stretch>
        </p:blipFill>
        <p:spPr bwMode="auto">
          <a:xfrm>
            <a:off x="463143" y="782639"/>
            <a:ext cx="2890736" cy="172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11"/>
          <p:cNvSpPr txBox="1">
            <a:spLocks noChangeArrowheads="1"/>
          </p:cNvSpPr>
          <p:nvPr/>
        </p:nvSpPr>
        <p:spPr bwMode="auto">
          <a:xfrm>
            <a:off x="6109704" y="4453716"/>
            <a:ext cx="32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ESS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construction and </a:t>
            </a:r>
            <a:r>
              <a:rPr kumimoji="0" lang="en-US" altLang="zh-CN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commiss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.)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77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4" t="20633" r="25725" b="6467"/>
          <a:stretch>
            <a:fillRect/>
          </a:stretch>
        </p:blipFill>
        <p:spPr bwMode="auto">
          <a:xfrm>
            <a:off x="3718843" y="3017154"/>
            <a:ext cx="2108705" cy="1470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5DE003D-9927-4D92-9CDE-72EA46DF9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3431" y="6541854"/>
            <a:ext cx="2832100" cy="33337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341627-1590-4B81-A52A-6E0D63860F24}" type="slidenum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" name="TextBox 10"/>
          <p:cNvSpPr txBox="1">
            <a:spLocks noChangeArrowheads="1"/>
          </p:cNvSpPr>
          <p:nvPr/>
        </p:nvSpPr>
        <p:spPr bwMode="auto">
          <a:xfrm>
            <a:off x="10521020" y="2478038"/>
            <a:ext cx="807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JPARC</a:t>
            </a:r>
            <a:r>
              <a:rPr lang="zh-CN" altLang="en-US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0584" y="767173"/>
            <a:ext cx="1939956" cy="175242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00370608-FDB3-441B-B153-499F0DC311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3205" y="744959"/>
            <a:ext cx="2740877" cy="1682784"/>
          </a:xfrm>
          <a:prstGeom prst="rect">
            <a:avLst/>
          </a:prstGeom>
        </p:spPr>
      </p:pic>
      <p:sp>
        <p:nvSpPr>
          <p:cNvPr id="32" name="TextBox 10">
            <a:extLst>
              <a:ext uri="{FF2B5EF4-FFF2-40B4-BE49-F238E27FC236}">
                <a16:creationId xmlns:a16="http://schemas.microsoft.com/office/drawing/2014/main" id="{1B5EDC0E-DE39-4E61-92D0-2B7F18D63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7663" y="4430258"/>
            <a:ext cx="14446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IFMIF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Plan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）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9C5C5AF-D3F5-41D0-A08C-8DA05196C2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6978" y="2892269"/>
            <a:ext cx="2740877" cy="152707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9B7BDE3-F4B8-40E9-A02F-918236DA50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0148" y="2965186"/>
            <a:ext cx="2707145" cy="135941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EF35900-2EF2-482E-B78D-1140ABCE9C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20584" y="4881919"/>
            <a:ext cx="2048495" cy="146399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C5E9600-871F-48B9-911D-11B3C3AA198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2199" y="5030927"/>
            <a:ext cx="2895851" cy="1263874"/>
          </a:xfrm>
          <a:prstGeom prst="rect">
            <a:avLst/>
          </a:prstGeom>
        </p:spPr>
      </p:pic>
      <p:sp>
        <p:nvSpPr>
          <p:cNvPr id="31" name="TextBox 8">
            <a:extLst>
              <a:ext uri="{FF2B5EF4-FFF2-40B4-BE49-F238E27FC236}">
                <a16:creationId xmlns:a16="http://schemas.microsoft.com/office/drawing/2014/main" id="{48E80B8B-05BA-4FF5-941B-0D90F57B2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517" y="6345911"/>
            <a:ext cx="16097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    </a:t>
            </a:r>
            <a:r>
              <a:rPr lang="en-US" altLang="zh-CN" sz="1400" b="1" dirty="0">
                <a:solidFill>
                  <a:srgbClr val="1E1EE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RIKEN-RIBF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08248D2-30D7-441C-B817-3220E8B6109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97203" y="4950053"/>
            <a:ext cx="2247636" cy="135187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EADB401-EDF1-4680-A902-03AECBF4A5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7517" y="3111607"/>
            <a:ext cx="2405379" cy="13186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5B664F5-D705-4F01-9BD0-96C5A8C6093D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3653" t="13601" b="3361"/>
          <a:stretch/>
        </p:blipFill>
        <p:spPr>
          <a:xfrm>
            <a:off x="9195036" y="719458"/>
            <a:ext cx="2882792" cy="17237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912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795"/>
    </mc:Choice>
    <mc:Fallback xmlns="">
      <p:transition spd="slow" advTm="54795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598247" y="57728"/>
            <a:ext cx="73156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ORNL-SNS average beam power 2 MW 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68E3783-0587-4B77-BBE4-E8300C3C18D8}"/>
              </a:ext>
            </a:extLst>
          </p:cNvPr>
          <p:cNvSpPr txBox="1"/>
          <p:nvPr/>
        </p:nvSpPr>
        <p:spPr bwMode="auto">
          <a:xfrm>
            <a:off x="664145" y="4668808"/>
            <a:ext cx="47188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world most powerful proton accelerator facility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A167D976-4997-409D-89D9-9CE65822D93F}"/>
              </a:ext>
            </a:extLst>
          </p:cNvPr>
          <p:cNvSpPr/>
          <p:nvPr/>
        </p:nvSpPr>
        <p:spPr>
          <a:xfrm>
            <a:off x="584450" y="4594885"/>
            <a:ext cx="4798503" cy="978844"/>
          </a:xfrm>
          <a:prstGeom prst="roundRect">
            <a:avLst/>
          </a:prstGeom>
          <a:noFill/>
          <a:ln w="38100">
            <a:solidFill>
              <a:srgbClr val="1E1E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7953047-03A6-43A3-9B7B-70EE5B25ED07}"/>
              </a:ext>
            </a:extLst>
          </p:cNvPr>
          <p:cNvSpPr txBox="1"/>
          <p:nvPr/>
        </p:nvSpPr>
        <p:spPr bwMode="auto">
          <a:xfrm>
            <a:off x="1068220" y="3867345"/>
            <a:ext cx="39866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C00000"/>
                </a:solidFill>
                <a:latin typeface="Arial" pitchFamily="34" charset="0"/>
              </a:rPr>
              <a:t>To be upgraded to 2.8 MW</a:t>
            </a:r>
            <a:endParaRPr lang="zh-CN" altLang="en-US" sz="2400" b="1" dirty="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12B91AD-8B10-47F2-8EDE-216727AC9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72" y="840295"/>
            <a:ext cx="6207529" cy="291076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2B41CAE-8AA8-4BEA-9F85-77A63855D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9246" y="4044815"/>
            <a:ext cx="4040240" cy="261772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B2937CF-B782-43E4-BEA3-E46EB70732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75" r="2281"/>
          <a:stretch/>
        </p:blipFill>
        <p:spPr>
          <a:xfrm>
            <a:off x="6865033" y="673818"/>
            <a:ext cx="4888666" cy="331671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802B2C5-595D-4793-8B6B-268DE38F589B}"/>
              </a:ext>
            </a:extLst>
          </p:cNvPr>
          <p:cNvSpPr/>
          <p:nvPr/>
        </p:nvSpPr>
        <p:spPr>
          <a:xfrm>
            <a:off x="3220831" y="6017705"/>
            <a:ext cx="3593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https://status.sns.ornl.gov/beam.jsp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094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93CBA6B-FCF1-4622-A136-A3337739D7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56"/>
          <a:stretch/>
        </p:blipFill>
        <p:spPr>
          <a:xfrm>
            <a:off x="-36946" y="974436"/>
            <a:ext cx="6435225" cy="3814618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2738689E-98F6-4F87-8A31-5A8672E1D664}"/>
              </a:ext>
            </a:extLst>
          </p:cNvPr>
          <p:cNvSpPr txBox="1">
            <a:spLocks/>
          </p:cNvSpPr>
          <p:nvPr/>
        </p:nvSpPr>
        <p:spPr>
          <a:xfrm>
            <a:off x="1169409" y="1889"/>
            <a:ext cx="10659898" cy="536812"/>
          </a:xfrm>
          <a:prstGeom prst="rect">
            <a:avLst/>
          </a:prstGeom>
        </p:spPr>
        <p:txBody>
          <a:bodyPr>
            <a:noAutofit/>
          </a:bodyPr>
          <a:lstStyle>
            <a:lvl1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1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7143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0572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4001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17430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marL="371475" marR="0" lvl="0" indent="-371475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PSI proton cyclotron complex 1.4 MW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0BAE13F6-5CD8-4DE1-BB84-0BF36D0ED74D}"/>
              </a:ext>
            </a:extLst>
          </p:cNvPr>
          <p:cNvSpPr/>
          <p:nvPr/>
        </p:nvSpPr>
        <p:spPr>
          <a:xfrm>
            <a:off x="1109709" y="5224789"/>
            <a:ext cx="4338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©Joachim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Grillenberger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, PSI,  talk at HB2023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D2F9244-65E9-4008-A806-63A1DA189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600" y="835891"/>
            <a:ext cx="5845363" cy="4869063"/>
          </a:xfrm>
          <a:prstGeom prst="rect">
            <a:avLst/>
          </a:prstGeom>
        </p:spPr>
      </p:pic>
      <p:sp>
        <p:nvSpPr>
          <p:cNvPr id="3" name="对话气泡: 圆角矩形 2">
            <a:extLst>
              <a:ext uri="{FF2B5EF4-FFF2-40B4-BE49-F238E27FC236}">
                <a16:creationId xmlns:a16="http://schemas.microsoft.com/office/drawing/2014/main" id="{01A6D3C9-17A6-4AE6-9A5D-524B1DF93839}"/>
              </a:ext>
            </a:extLst>
          </p:cNvPr>
          <p:cNvSpPr/>
          <p:nvPr/>
        </p:nvSpPr>
        <p:spPr>
          <a:xfrm>
            <a:off x="6499358" y="5224789"/>
            <a:ext cx="2529658" cy="606564"/>
          </a:xfrm>
          <a:prstGeom prst="wedgeRoundRectCallout">
            <a:avLst>
              <a:gd name="adj1" fmla="val 44102"/>
              <a:gd name="adj2" fmla="val 102219"/>
              <a:gd name="adj3" fmla="val 1666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8152C1D-4386-4A28-99CF-F4093FA7F246}"/>
              </a:ext>
            </a:extLst>
          </p:cNvPr>
          <p:cNvSpPr txBox="1"/>
          <p:nvPr/>
        </p:nvSpPr>
        <p:spPr>
          <a:xfrm>
            <a:off x="7319211" y="6022109"/>
            <a:ext cx="3602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黑体" pitchFamily="49" charset="-122"/>
              </a:rPr>
              <a:t>Being upgraded to 1.8 MW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54000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5A7CC42-F168-4B1D-8512-783C27F4EC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044"/>
          <a:stretch/>
        </p:blipFill>
        <p:spPr>
          <a:xfrm>
            <a:off x="626201" y="734379"/>
            <a:ext cx="7062851" cy="384815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4A7C817-02DB-49C0-BA70-657E6F9BC8CD}"/>
              </a:ext>
            </a:extLst>
          </p:cNvPr>
          <p:cNvSpPr txBox="1"/>
          <p:nvPr/>
        </p:nvSpPr>
        <p:spPr bwMode="auto">
          <a:xfrm>
            <a:off x="2084191" y="23720"/>
            <a:ext cx="69621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ESS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5MW average beam power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8D8657C-24DF-467E-B8A3-61D14672E9A2}"/>
              </a:ext>
            </a:extLst>
          </p:cNvPr>
          <p:cNvSpPr txBox="1"/>
          <p:nvPr/>
        </p:nvSpPr>
        <p:spPr bwMode="auto">
          <a:xfrm>
            <a:off x="8034374" y="853496"/>
            <a:ext cx="29241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linac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2 GeV/5 MW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B29CDDC-BA00-42D9-BF36-C165083545B7}"/>
              </a:ext>
            </a:extLst>
          </p:cNvPr>
          <p:cNvSpPr/>
          <p:nvPr/>
        </p:nvSpPr>
        <p:spPr>
          <a:xfrm>
            <a:off x="7784508" y="1498607"/>
            <a:ext cx="43272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2014 start construction, 3 phases.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Beam on </a:t>
            </a:r>
            <a:r>
              <a:rPr lang="en-US" altLang="zh-CN" b="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t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arget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milestone requires capability for 1.4 MW at 571 MeV with nominal pulse structure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Start Of User Operation requires capability for 2 MW at 870 MeV with nominal pulse structure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Full scope is 5 MW at 2 GeV with 2.86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ms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long pulses at 14 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DFF131D-F933-4D5E-A83E-7643AE84C37B}"/>
              </a:ext>
            </a:extLst>
          </p:cNvPr>
          <p:cNvSpPr txBox="1"/>
          <p:nvPr/>
        </p:nvSpPr>
        <p:spPr>
          <a:xfrm>
            <a:off x="8946473" y="54497"/>
            <a:ext cx="2980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Commissioning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D07CCD0-FB33-4F03-8F16-4B849822C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45" y="4708416"/>
            <a:ext cx="9084196" cy="18951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88EE224-1CC9-4A08-91E3-E76BD6CD34B2}"/>
              </a:ext>
            </a:extLst>
          </p:cNvPr>
          <p:cNvSpPr txBox="1"/>
          <p:nvPr/>
        </p:nvSpPr>
        <p:spPr>
          <a:xfrm>
            <a:off x="8322189" y="4180730"/>
            <a:ext cx="3661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黑体" pitchFamily="49" charset="-122"/>
              </a:rPr>
              <a:t>Commissioning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黑体" pitchFamily="49" charset="-122"/>
              </a:rPr>
              <a:t>800 MeV beam on target in 2026</a:t>
            </a:r>
            <a:endParaRPr lang="zh-CN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黑体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CDD7590-A392-4A02-88C9-25D2DF395C60}"/>
              </a:ext>
            </a:extLst>
          </p:cNvPr>
          <p:cNvSpPr/>
          <p:nvPr/>
        </p:nvSpPr>
        <p:spPr>
          <a:xfrm>
            <a:off x="9496473" y="5422938"/>
            <a:ext cx="24395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© </a:t>
            </a:r>
            <a:r>
              <a:rPr lang="en-US" altLang="zh-CN" dirty="0" err="1"/>
              <a:t>Ciprian</a:t>
            </a:r>
            <a:r>
              <a:rPr lang="en-US" altLang="zh-CN" dirty="0"/>
              <a:t> </a:t>
            </a:r>
            <a:r>
              <a:rPr lang="en-US" altLang="zh-CN" dirty="0" err="1"/>
              <a:t>Plostinar</a:t>
            </a:r>
            <a:r>
              <a:rPr lang="en-US" altLang="zh-CN" dirty="0"/>
              <a:t>, ESS,</a:t>
            </a:r>
          </a:p>
          <a:p>
            <a:r>
              <a:rPr lang="en-US" altLang="zh-CN" dirty="0"/>
              <a:t>     HB2025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19923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E501A454-6781-435A-9EE2-6D55030C1656}"/>
              </a:ext>
            </a:extLst>
          </p:cNvPr>
          <p:cNvSpPr/>
          <p:nvPr/>
        </p:nvSpPr>
        <p:spPr>
          <a:xfrm>
            <a:off x="4488873" y="2567709"/>
            <a:ext cx="3833091" cy="111298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3AAEB541-98F1-43C6-AAA8-102248E29FD6}"/>
              </a:ext>
            </a:extLst>
          </p:cNvPr>
          <p:cNvSpPr/>
          <p:nvPr/>
        </p:nvSpPr>
        <p:spPr>
          <a:xfrm>
            <a:off x="4308763" y="2502626"/>
            <a:ext cx="4193309" cy="111298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0E4414E-91E8-4257-BEF2-2CD0F6628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429" y="1490409"/>
            <a:ext cx="4737414" cy="366778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031F104-ACEA-4F64-855C-DD8A1466A2AA}"/>
              </a:ext>
            </a:extLst>
          </p:cNvPr>
          <p:cNvSpPr txBox="1"/>
          <p:nvPr/>
        </p:nvSpPr>
        <p:spPr>
          <a:xfrm>
            <a:off x="2517584" y="38312"/>
            <a:ext cx="7522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RIKEN RIBF heavy ion cyclotron complex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0B50185-1184-4C31-AA4F-5531F2782E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41" y="896941"/>
            <a:ext cx="6701883" cy="4454518"/>
          </a:xfrm>
          <a:prstGeom prst="rect">
            <a:avLst/>
          </a:prstGeom>
        </p:spPr>
      </p:pic>
      <p:sp>
        <p:nvSpPr>
          <p:cNvPr id="10" name="テキスト ボックス 136">
            <a:extLst>
              <a:ext uri="{FF2B5EF4-FFF2-40B4-BE49-F238E27FC236}">
                <a16:creationId xmlns:a16="http://schemas.microsoft.com/office/drawing/2014/main" id="{BFD08033-3E5E-48C1-ABA9-AD27D9DD8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910" y="5365563"/>
            <a:ext cx="68310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cs typeface="Arial" panose="020B0604020202020204" pitchFamily="34" charset="0"/>
              </a:rPr>
              <a:t>1) AVF-injection mode (&lt; 440 MeV/u) : d, He, O, …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cs typeface="Arial" panose="020B0604020202020204" pitchFamily="34" charset="0"/>
              </a:rPr>
              <a:t>2) Variable-energy mode (&lt; 400 MeV/u) : </a:t>
            </a:r>
            <a:r>
              <a:rPr lang="en-US" altLang="ja-JP" sz="2000" dirty="0" err="1">
                <a:solidFill>
                  <a:srgbClr val="000000"/>
                </a:solidFill>
                <a:cs typeface="Arial" panose="020B0604020202020204" pitchFamily="34" charset="0"/>
              </a:rPr>
              <a:t>Ar</a:t>
            </a:r>
            <a:r>
              <a:rPr lang="en-US" altLang="ja-JP" sz="2000" dirty="0">
                <a:solidFill>
                  <a:srgbClr val="000000"/>
                </a:solidFill>
                <a:cs typeface="Arial" panose="020B0604020202020204" pitchFamily="34" charset="0"/>
              </a:rPr>
              <a:t>, Ca, Zn, Kr, …</a:t>
            </a:r>
            <a:endParaRPr lang="en-US" altLang="ja-JP" sz="16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cs typeface="Arial" panose="020B0604020202020204" pitchFamily="34" charset="0"/>
              </a:rPr>
              <a:t>3) Fixed-energy mode (345 MeV/u) : </a:t>
            </a:r>
            <a:r>
              <a:rPr lang="en-US" altLang="ja-JP" sz="2000" dirty="0" err="1">
                <a:solidFill>
                  <a:srgbClr val="000000"/>
                </a:solidFill>
                <a:cs typeface="Arial" panose="020B0604020202020204" pitchFamily="34" charset="0"/>
              </a:rPr>
              <a:t>Xe</a:t>
            </a:r>
            <a:r>
              <a:rPr lang="en-US" altLang="ja-JP" sz="2000" dirty="0">
                <a:solidFill>
                  <a:srgbClr val="000000"/>
                </a:solidFill>
                <a:cs typeface="Arial" panose="020B0604020202020204" pitchFamily="34" charset="0"/>
              </a:rPr>
              <a:t>, U …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9806CE7-DAA0-4EDE-8815-C9928666D1C6}"/>
              </a:ext>
            </a:extLst>
          </p:cNvPr>
          <p:cNvSpPr/>
          <p:nvPr/>
        </p:nvSpPr>
        <p:spPr>
          <a:xfrm>
            <a:off x="4867670" y="6395667"/>
            <a:ext cx="3818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© H.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Okuno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, RIKEN,  talk at </a:t>
            </a:r>
            <a:r>
              <a:rPr lang="en-US" altLang="zh-CN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HPTW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2023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83D7E36-1244-4DF5-B66A-3774A12F1A63}"/>
              </a:ext>
            </a:extLst>
          </p:cNvPr>
          <p:cNvSpPr txBox="1"/>
          <p:nvPr/>
        </p:nvSpPr>
        <p:spPr>
          <a:xfrm>
            <a:off x="6523193" y="729518"/>
            <a:ext cx="5482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黑体" pitchFamily="49" charset="-122"/>
              </a:rPr>
              <a:t>Highest energy of CW heavy ion accelerator complex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黑体" pitchFamily="49" charset="-122"/>
              </a:rPr>
              <a:t>Used to be a highest power heavy ion accelerator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64842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686481F-909D-4276-A301-EF29A0A90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28" y="719173"/>
            <a:ext cx="8880220" cy="496786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666F379-F27C-44D1-8584-98F9F13E3C70}"/>
              </a:ext>
            </a:extLst>
          </p:cNvPr>
          <p:cNvSpPr txBox="1"/>
          <p:nvPr/>
        </p:nvSpPr>
        <p:spPr bwMode="auto">
          <a:xfrm>
            <a:off x="2997235" y="0"/>
            <a:ext cx="61975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MSU-FRIB Heavy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ion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err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linac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CCC27A8-220D-4721-AB7C-64ED149126E2}"/>
              </a:ext>
            </a:extLst>
          </p:cNvPr>
          <p:cNvSpPr txBox="1"/>
          <p:nvPr/>
        </p:nvSpPr>
        <p:spPr bwMode="auto">
          <a:xfrm>
            <a:off x="5650424" y="4975563"/>
            <a:ext cx="6381743" cy="142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200 MeV/A—400 kW heavy ion beam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now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30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kW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Designed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</a:t>
            </a:r>
            <a:r>
              <a:rPr lang="zh-CN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8-10 p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μ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Started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routine operation in 2022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8DD2F69-255E-454F-B138-3BFD315CA688}"/>
              </a:ext>
            </a:extLst>
          </p:cNvPr>
          <p:cNvSpPr txBox="1"/>
          <p:nvPr/>
        </p:nvSpPr>
        <p:spPr bwMode="auto">
          <a:xfrm>
            <a:off x="997708" y="5723328"/>
            <a:ext cx="38022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C00000"/>
                </a:solidFill>
                <a:latin typeface="Arial" pitchFamily="34" charset="0"/>
              </a:rPr>
              <a:t>The world most powerful heavy ion accelerator!</a:t>
            </a:r>
            <a:endParaRPr lang="zh-CN" altLang="en-US" sz="2400" b="1" dirty="0">
              <a:solidFill>
                <a:srgbClr val="C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249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AF921DA-10DA-41D6-854D-5DBC3C21D242}"/>
              </a:ext>
            </a:extLst>
          </p:cNvPr>
          <p:cNvSpPr txBox="1"/>
          <p:nvPr/>
        </p:nvSpPr>
        <p:spPr bwMode="auto">
          <a:xfrm>
            <a:off x="2917870" y="7529"/>
            <a:ext cx="62881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GSI-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FAIR accelerator complex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06950E2-69DD-410F-916F-62A21B870C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11" t="3007" r="11039" b="5367"/>
          <a:stretch/>
        </p:blipFill>
        <p:spPr>
          <a:xfrm>
            <a:off x="1898024" y="670386"/>
            <a:ext cx="7712412" cy="551722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7DBF263B-04FE-4A8A-A017-A4BC1B002C2C}"/>
              </a:ext>
            </a:extLst>
          </p:cNvPr>
          <p:cNvSpPr txBox="1"/>
          <p:nvPr/>
        </p:nvSpPr>
        <p:spPr bwMode="auto">
          <a:xfrm>
            <a:off x="4008788" y="6058200"/>
            <a:ext cx="4703193" cy="49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238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U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28+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1.5 GeV/A, 5x10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ppp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9403422-8507-4C71-A240-B7890FCA2C7B}"/>
              </a:ext>
            </a:extLst>
          </p:cNvPr>
          <p:cNvSpPr txBox="1"/>
          <p:nvPr/>
        </p:nvSpPr>
        <p:spPr bwMode="auto">
          <a:xfrm>
            <a:off x="9843256" y="1992311"/>
            <a:ext cx="174919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dirty="0">
                <a:solidFill>
                  <a:srgbClr val="0D02E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dirty="0">
                <a:solidFill>
                  <a:srgbClr val="0D02E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 2030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9359CAA-ECE9-48C1-A2DF-066350C50055}"/>
              </a:ext>
            </a:extLst>
          </p:cNvPr>
          <p:cNvSpPr txBox="1"/>
          <p:nvPr/>
        </p:nvSpPr>
        <p:spPr>
          <a:xfrm>
            <a:off x="9927191" y="69085"/>
            <a:ext cx="218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Construction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6128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264A643-0A9C-4DF8-9A0D-F0AE37DBEC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01"/>
          <a:stretch/>
        </p:blipFill>
        <p:spPr>
          <a:xfrm>
            <a:off x="110656" y="3542305"/>
            <a:ext cx="11970688" cy="314871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1E4E1975-13B8-465F-9AC8-BC3B618FFE9A}"/>
              </a:ext>
            </a:extLst>
          </p:cNvPr>
          <p:cNvSpPr txBox="1"/>
          <p:nvPr/>
        </p:nvSpPr>
        <p:spPr>
          <a:xfrm>
            <a:off x="3544374" y="364861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 w="19050">
                  <a:solidFill>
                    <a:srgbClr val="FFFF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HIAF</a:t>
            </a:r>
            <a:endParaRPr kumimoji="1" lang="zh-CN" altLang="en-US" sz="2800" b="1" i="0" u="none" strike="noStrike" kern="1200" cap="none" spc="0" normalizeH="0" baseline="0" noProof="0" dirty="0">
              <a:ln w="19050"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DF4611F-A5E5-45C8-874F-17A60A6B1B7C}"/>
              </a:ext>
            </a:extLst>
          </p:cNvPr>
          <p:cNvSpPr txBox="1"/>
          <p:nvPr/>
        </p:nvSpPr>
        <p:spPr>
          <a:xfrm>
            <a:off x="8318498" y="3770606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 err="1">
                <a:ln w="19050">
                  <a:solidFill>
                    <a:srgbClr val="FFFF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CiADS</a:t>
            </a:r>
            <a:endParaRPr kumimoji="1" lang="zh-CN" altLang="en-US" sz="2800" b="1" i="0" u="none" strike="noStrike" kern="1200" cap="none" spc="0" normalizeH="0" baseline="0" noProof="0" dirty="0">
              <a:ln w="19050"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F8B8BB8-D716-41F7-B16C-E8DB65B80356}"/>
              </a:ext>
            </a:extLst>
          </p:cNvPr>
          <p:cNvSpPr txBox="1"/>
          <p:nvPr/>
        </p:nvSpPr>
        <p:spPr bwMode="auto">
          <a:xfrm>
            <a:off x="2761956" y="5284"/>
            <a:ext cx="80467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HIAF&amp;CiADS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at IMP --- Brief introduction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241AB38-F492-41AB-B179-11AD995CEA92}"/>
              </a:ext>
            </a:extLst>
          </p:cNvPr>
          <p:cNvSpPr txBox="1"/>
          <p:nvPr/>
        </p:nvSpPr>
        <p:spPr bwMode="auto">
          <a:xfrm>
            <a:off x="37940" y="730901"/>
            <a:ext cx="612481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HIAF: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High Intensity heavy ion Accelerator Facility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CiADS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: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China Initiative Accelerator Driven System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Being built by IMP in Huizhou of Guangdong Prov. 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B001D5C-6162-4D2B-90CC-071B358961C8}"/>
              </a:ext>
            </a:extLst>
          </p:cNvPr>
          <p:cNvSpPr txBox="1"/>
          <p:nvPr/>
        </p:nvSpPr>
        <p:spPr bwMode="auto">
          <a:xfrm>
            <a:off x="6088079" y="760413"/>
            <a:ext cx="606598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Two of 16 large-scale scientific infrastructure  facilities approved by China Government during the 12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th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5-year-plan 2016-2020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32B5B57-E737-4AE5-A57F-9AC1E801DFF3}"/>
              </a:ext>
            </a:extLst>
          </p:cNvPr>
          <p:cNvSpPr txBox="1"/>
          <p:nvPr/>
        </p:nvSpPr>
        <p:spPr bwMode="auto">
          <a:xfrm>
            <a:off x="451476" y="1997470"/>
            <a:ext cx="5413854" cy="132343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HIAF: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Nuclear physics research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Total budget: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2.8 B CNY ¥ (424 M USD $)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Schedule: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2018-2025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Construction started officially Dec. 2018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2FF631A-19FD-4B77-98C0-AD67C99BC449}"/>
              </a:ext>
            </a:extLst>
          </p:cNvPr>
          <p:cNvSpPr txBox="1"/>
          <p:nvPr/>
        </p:nvSpPr>
        <p:spPr bwMode="auto">
          <a:xfrm>
            <a:off x="6198429" y="1997470"/>
            <a:ext cx="5542095" cy="132343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CiADS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Nuclear waste transmutation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Total budget: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4.0 B CNY ¥ (606 M USD $)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Schedule: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2021-2027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Construction started officially July. 2021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5603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7A35457-3305-414B-97A4-2B38B5E15D01}"/>
              </a:ext>
            </a:extLst>
          </p:cNvPr>
          <p:cNvSpPr txBox="1"/>
          <p:nvPr/>
        </p:nvSpPr>
        <p:spPr bwMode="auto">
          <a:xfrm>
            <a:off x="3225790" y="16745"/>
            <a:ext cx="72455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HIAF&amp;CiADS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Construction Site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27AFB28-3B74-41F2-A726-6F94A0CEB8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" t="33570" r="4336" b="23015"/>
          <a:stretch/>
        </p:blipFill>
        <p:spPr>
          <a:xfrm>
            <a:off x="179750" y="989428"/>
            <a:ext cx="11908700" cy="496589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1F83468-3B28-4AD5-A0E3-F1BA55C10908}"/>
              </a:ext>
            </a:extLst>
          </p:cNvPr>
          <p:cNvSpPr txBox="1"/>
          <p:nvPr/>
        </p:nvSpPr>
        <p:spPr>
          <a:xfrm>
            <a:off x="2801635" y="2821130"/>
            <a:ext cx="8483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100" b="1" i="0" u="none" strike="noStrike" kern="1200" cap="none" spc="0" normalizeH="0" baseline="0" noProof="0" dirty="0">
                <a:ln w="19050">
                  <a:solidFill>
                    <a:srgbClr val="FFFF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HIAF</a:t>
            </a:r>
            <a:endParaRPr kumimoji="1" lang="zh-CN" altLang="en-US" sz="2100" b="1" i="0" u="none" strike="noStrike" kern="1200" cap="none" spc="0" normalizeH="0" baseline="0" noProof="0" dirty="0">
              <a:ln w="19050"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B07FB3D-67F5-4032-9261-BE6EA61F94D2}"/>
              </a:ext>
            </a:extLst>
          </p:cNvPr>
          <p:cNvSpPr txBox="1"/>
          <p:nvPr/>
        </p:nvSpPr>
        <p:spPr>
          <a:xfrm>
            <a:off x="8117208" y="3348037"/>
            <a:ext cx="10230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100" b="1" i="0" u="none" strike="noStrike" kern="1200" cap="none" spc="0" normalizeH="0" baseline="0" noProof="0" dirty="0" err="1">
                <a:ln w="19050">
                  <a:solidFill>
                    <a:srgbClr val="FFFF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CiADS</a:t>
            </a:r>
            <a:endParaRPr kumimoji="1" lang="zh-CN" altLang="en-US" sz="2100" b="1" i="0" u="none" strike="noStrike" kern="1200" cap="none" spc="0" normalizeH="0" baseline="0" noProof="0" dirty="0">
              <a:ln w="19050">
                <a:solidFill>
                  <a:srgbClr val="FFFF00"/>
                </a:solidFill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2438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5CBE06-6006-43AD-A26A-192634409295}" type="slidenum">
              <a:rPr kumimoji="0" lang="zh-CN" altLang="en-US" sz="2000" b="1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zh-CN" altLang="en-US" sz="20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黑体"/>
              <a:cs typeface="+mn-cs"/>
            </a:endParaRPr>
          </a:p>
        </p:txBody>
      </p:sp>
      <p:sp>
        <p:nvSpPr>
          <p:cNvPr id="17" name="标题 1"/>
          <p:cNvSpPr>
            <a:spLocks noGrp="1"/>
          </p:cNvSpPr>
          <p:nvPr>
            <p:ph type="title" idx="4294967295"/>
          </p:nvPr>
        </p:nvSpPr>
        <p:spPr>
          <a:xfrm>
            <a:off x="1998949" y="-4052"/>
            <a:ext cx="9734550" cy="6397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HIAF general layout and overview</a:t>
            </a:r>
            <a:endParaRPr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225BFC0-9C18-46AE-962E-FFDBAB2DEC38}"/>
              </a:ext>
            </a:extLst>
          </p:cNvPr>
          <p:cNvSpPr txBox="1"/>
          <p:nvPr/>
        </p:nvSpPr>
        <p:spPr>
          <a:xfrm>
            <a:off x="759019" y="582039"/>
            <a:ext cx="11031925" cy="51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2000" marR="0" lvl="0" indent="-4320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 panose="020B0503020204020204" pitchFamily="34" charset="-122"/>
                <a:cs typeface="Times New Roman" panose="02020603050405020304" pitchFamily="18" charset="0"/>
              </a:rPr>
              <a:t>HIAF is aimed to provide the highest intensity heavy ion beams in the world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F4BBA734-3EB9-44C7-BA4C-6852B72F48C0}"/>
              </a:ext>
            </a:extLst>
          </p:cNvPr>
          <p:cNvGrpSpPr/>
          <p:nvPr/>
        </p:nvGrpSpPr>
        <p:grpSpPr>
          <a:xfrm>
            <a:off x="65835" y="1061683"/>
            <a:ext cx="7468408" cy="4815923"/>
            <a:chOff x="263352" y="1268760"/>
            <a:chExt cx="8367770" cy="5599484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A55B700B-F1A5-4749-BBB7-789F71158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352" y="1268760"/>
              <a:ext cx="8367770" cy="5599484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A6AF0E50-540E-4231-BFB4-D4E56B3338ED}"/>
                </a:ext>
              </a:extLst>
            </p:cNvPr>
            <p:cNvSpPr/>
            <p:nvPr/>
          </p:nvSpPr>
          <p:spPr>
            <a:xfrm>
              <a:off x="1679990" y="3369563"/>
              <a:ext cx="946093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imes New Roman" pitchFamily="18" charset="0"/>
                  <a:ea typeface="MS PGothic" pitchFamily="34" charset="-128"/>
                  <a:cs typeface="Times New Roman" pitchFamily="18" charset="0"/>
                </a:rPr>
                <a:t>BRing</a:t>
              </a:r>
              <a:r>
                <a:rPr kumimoji="0" lang="en-US" altLang="zh-CN" sz="1950" b="0" i="0" u="none" strike="noStrike" kern="1200" cap="none" spc="0" normalizeH="0" baseline="0" noProof="0" dirty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imes New Roman" pitchFamily="18" charset="0"/>
                  <a:ea typeface="MS PGothic" pitchFamily="34" charset="-128"/>
                  <a:cs typeface="Times New Roman" pitchFamily="18" charset="0"/>
                </a:rPr>
                <a:t> </a:t>
              </a:r>
              <a:endParaRPr kumimoji="0" lang="zh-CN" alt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 Box 211">
              <a:extLst>
                <a:ext uri="{FF2B5EF4-FFF2-40B4-BE49-F238E27FC236}">
                  <a16:creationId xmlns:a16="http://schemas.microsoft.com/office/drawing/2014/main" id="{90313DFB-A41E-4646-A5DC-FFE7C0DAC2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7914" y="4940527"/>
              <a:ext cx="2928324" cy="118091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itchFamily="49" charset="-122"/>
                  <a:cs typeface="Times New Roman" pitchFamily="18" charset="0"/>
                </a:rPr>
                <a:t>iLinac</a:t>
              </a: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:</a:t>
              </a: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Superconducting </a:t>
              </a:r>
              <a:r>
                <a:rPr kumimoji="0" lang="en-US" altLang="zh-CN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linac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Length:100 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Energy: 17-22 MeV/u(U</a:t>
              </a:r>
              <a:r>
                <a:rPr kumimoji="0" lang="en-US" altLang="zh-CN" sz="1400" b="1" i="0" u="none" strike="noStrike" kern="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35+-46+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0" name="Text Box 211">
              <a:extLst>
                <a:ext uri="{FF2B5EF4-FFF2-40B4-BE49-F238E27FC236}">
                  <a16:creationId xmlns:a16="http://schemas.microsoft.com/office/drawing/2014/main" id="{99016BD6-20C8-4C0C-9F68-E24863FA5E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6497" y="3164896"/>
              <a:ext cx="2499483" cy="2057651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SRing</a:t>
              </a: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: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Spectrometer ring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Circumference: 273m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Rigidity: 15 Tm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Electron/Stochastic cooling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Two TOF detectors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</a:rPr>
                <a:t>Four operation modes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3E2A3D5F-89A0-452D-A3F4-6AE25F915BB7}"/>
                </a:ext>
              </a:extLst>
            </p:cNvPr>
            <p:cNvSpPr/>
            <p:nvPr/>
          </p:nvSpPr>
          <p:spPr>
            <a:xfrm>
              <a:off x="2902606" y="2424285"/>
              <a:ext cx="1903777" cy="3167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151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302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453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604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5755" algn="l" defTabSz="914302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2906" algn="l" defTabSz="914302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057" algn="l" defTabSz="914302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208" algn="l" defTabSz="914302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L: 180m, B</a:t>
              </a:r>
              <a:r>
                <a:rPr kumimoji="0" lang="el-GR" altLang="zh-CN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ρ</a:t>
              </a:r>
              <a:r>
                <a:rPr kumimoji="0" lang="en-US" altLang="zh-CN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: 25 Tm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211">
              <a:extLst>
                <a:ext uri="{FF2B5EF4-FFF2-40B4-BE49-F238E27FC236}">
                  <a16:creationId xmlns:a16="http://schemas.microsoft.com/office/drawing/2014/main" id="{F42C70D9-A49F-499C-BC1C-332C8AAB8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3192" y="3900326"/>
              <a:ext cx="2599839" cy="1492715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marL="0" marR="0" lvl="0" indent="17938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Fast cycle ring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仿宋_GB2312" pitchFamily="49" charset="-122"/>
                <a:cs typeface="Times New Roman" panose="02020603050405020304" pitchFamily="18" charset="0"/>
              </a:endParaRPr>
            </a:p>
            <a:p>
              <a:pPr marL="0" marR="0" lvl="0" indent="17938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Circumference: 570 m</a:t>
              </a:r>
            </a:p>
            <a:p>
              <a:pPr marL="0" marR="0" lvl="0" indent="17938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Rigidity: 34 Tm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Large acceptance (250/120)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Two planes painting injection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Fast ramping rate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（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3-10Hz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）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568799F-9A6F-4E6E-97E9-780078056E54}"/>
                </a:ext>
              </a:extLst>
            </p:cNvPr>
            <p:cNvSpPr/>
            <p:nvPr/>
          </p:nvSpPr>
          <p:spPr>
            <a:xfrm>
              <a:off x="2872071" y="1443157"/>
              <a:ext cx="3129061" cy="3667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itchFamily="49" charset="-122"/>
                  <a:cs typeface="Times New Roman" pitchFamily="18" charset="0"/>
                </a:rPr>
                <a:t>HFRS: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Radioactive beam line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85679AB-AC95-4F0B-A7D9-E3D4A110E743}"/>
                </a:ext>
              </a:extLst>
            </p:cNvPr>
            <p:cNvSpPr/>
            <p:nvPr/>
          </p:nvSpPr>
          <p:spPr>
            <a:xfrm>
              <a:off x="6718026" y="5247589"/>
              <a:ext cx="1703498" cy="8335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itchFamily="49" charset="-122"/>
                  <a:cs typeface="Times New Roman" pitchFamily="18" charset="0"/>
                </a:rPr>
                <a:t>SECR: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Superconducting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panose="02020603050405020304" pitchFamily="18" charset="0"/>
                  <a:ea typeface="仿宋_GB2312" pitchFamily="49" charset="-122"/>
                  <a:cs typeface="Times New Roman" panose="02020603050405020304" pitchFamily="18" charset="0"/>
                </a:rPr>
                <a:t>ECR source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A3AD7249-8A90-4C52-B5E9-16B454BA5691}"/>
                </a:ext>
              </a:extLst>
            </p:cNvPr>
            <p:cNvSpPr txBox="1"/>
            <p:nvPr/>
          </p:nvSpPr>
          <p:spPr>
            <a:xfrm>
              <a:off x="3105884" y="6230000"/>
              <a:ext cx="312906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70A65203-A422-4F97-85ED-821AB6B4751E}"/>
                </a:ext>
              </a:extLst>
            </p:cNvPr>
            <p:cNvSpPr txBox="1"/>
            <p:nvPr/>
          </p:nvSpPr>
          <p:spPr>
            <a:xfrm>
              <a:off x="1215276" y="1721788"/>
              <a:ext cx="312906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BC363D65-BF83-4491-AEE3-3B4C3A5C3642}"/>
                </a:ext>
              </a:extLst>
            </p:cNvPr>
            <p:cNvSpPr txBox="1"/>
            <p:nvPr/>
          </p:nvSpPr>
          <p:spPr>
            <a:xfrm>
              <a:off x="3844805" y="1898868"/>
              <a:ext cx="312906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F0A09F1-F3AE-4176-AED1-05D951065CFB}"/>
                </a:ext>
              </a:extLst>
            </p:cNvPr>
            <p:cNvSpPr txBox="1"/>
            <p:nvPr/>
          </p:nvSpPr>
          <p:spPr>
            <a:xfrm>
              <a:off x="5814817" y="2487855"/>
              <a:ext cx="312906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4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10AE8792-E4CD-45FE-BE2E-534C471D6DE5}"/>
                </a:ext>
              </a:extLst>
            </p:cNvPr>
            <p:cNvSpPr txBox="1"/>
            <p:nvPr/>
          </p:nvSpPr>
          <p:spPr>
            <a:xfrm>
              <a:off x="6994398" y="2455374"/>
              <a:ext cx="312906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5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E375C87C-EE4F-431C-9CCF-F66A0B49F17E}"/>
                </a:ext>
              </a:extLst>
            </p:cNvPr>
            <p:cNvSpPr txBox="1"/>
            <p:nvPr/>
          </p:nvSpPr>
          <p:spPr>
            <a:xfrm>
              <a:off x="6293332" y="1496771"/>
              <a:ext cx="312906" cy="369332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6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3A4CD246-4645-4762-AE22-8753BA859055}"/>
              </a:ext>
            </a:extLst>
          </p:cNvPr>
          <p:cNvSpPr txBox="1"/>
          <p:nvPr/>
        </p:nvSpPr>
        <p:spPr>
          <a:xfrm>
            <a:off x="7405409" y="1649759"/>
            <a:ext cx="4491137" cy="1107996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4</a:t>
            </a:r>
            <a:r>
              <a:rPr kumimoji="0" lang="en-US" altLang="zh-CN" sz="22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th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ECR ion source (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SECR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Superconducting Linac (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iLinac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)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Fast ramping synchrotron (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BRing</a:t>
            </a:r>
            <a:r>
              <a:rPr kumimoji="0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73BB1CF-4327-4BE3-9CC0-391D3B88FDF1}"/>
              </a:ext>
            </a:extLst>
          </p:cNvPr>
          <p:cNvSpPr txBox="1"/>
          <p:nvPr/>
        </p:nvSpPr>
        <p:spPr>
          <a:xfrm>
            <a:off x="7405409" y="3577341"/>
            <a:ext cx="4616921" cy="2364558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Low energy nuclear structure terminal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High energy experimental terminal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High energy fragment separator HFRS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High precision spectrometer ring SRing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Electron ion recombination terminal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Radioactive ion beam physics terminal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2999358-81EE-4A0C-BE7F-9007B44586B6}"/>
              </a:ext>
            </a:extLst>
          </p:cNvPr>
          <p:cNvSpPr/>
          <p:nvPr/>
        </p:nvSpPr>
        <p:spPr>
          <a:xfrm>
            <a:off x="7242362" y="1185510"/>
            <a:ext cx="4491137" cy="448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Accelerator main components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415FD3E0-BDA0-408B-AEAB-F3A319233408}"/>
              </a:ext>
            </a:extLst>
          </p:cNvPr>
          <p:cNvSpPr/>
          <p:nvPr/>
        </p:nvSpPr>
        <p:spPr>
          <a:xfrm>
            <a:off x="7417025" y="3065040"/>
            <a:ext cx="4491137" cy="448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Experimental terminals in Phase-I</a:t>
            </a:r>
          </a:p>
        </p:txBody>
      </p:sp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91E5C21E-D794-4CCB-A50F-46FB4EE8A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713906"/>
              </p:ext>
            </p:extLst>
          </p:nvPr>
        </p:nvGraphicFramePr>
        <p:xfrm>
          <a:off x="721889" y="5817860"/>
          <a:ext cx="4320480" cy="8841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1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4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36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14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GB" sz="180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238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80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35+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0. 8 GeV/u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0. 5-2. 0×10</a:t>
                      </a:r>
                      <a:r>
                        <a:rPr lang="en-GB" sz="180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ppp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23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GB" sz="180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238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80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76+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2. 45 GeV/u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0. 25-0. 5×10</a:t>
                      </a:r>
                      <a:r>
                        <a:rPr lang="en-GB" sz="1800" baseline="300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ppp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6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24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800" dirty="0"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9.3 GeV/u</a:t>
                      </a:r>
                      <a:endParaRPr lang="zh-CN" altLang="zh-CN" sz="1800" dirty="0"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02000"/>
                        </a:lnSpc>
                        <a:spcAft>
                          <a:spcPts val="240"/>
                        </a:spcAft>
                      </a:pPr>
                      <a:r>
                        <a:rPr lang="en-GB" altLang="zh-CN" sz="18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5×10</a:t>
                      </a:r>
                      <a:r>
                        <a:rPr lang="en-GB" altLang="zh-CN" sz="1800" b="1" baseline="300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GB" altLang="zh-CN" sz="1800" b="1" baseline="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ppp</a:t>
                      </a:r>
                      <a:endParaRPr lang="zh-CN" sz="1800" b="1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BD0995C3-9E8F-416C-BCD4-7E99F8CE94F3}"/>
              </a:ext>
            </a:extLst>
          </p:cNvPr>
          <p:cNvCxnSpPr/>
          <p:nvPr/>
        </p:nvCxnSpPr>
        <p:spPr>
          <a:xfrm flipH="1" flipV="1">
            <a:off x="736988" y="4906693"/>
            <a:ext cx="156428" cy="80264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49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1551723" y="142937"/>
            <a:ext cx="979306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How can our users utilize the accelerator beams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pic>
        <p:nvPicPr>
          <p:cNvPr id="4" name="Picture 2" descr="View Image">
            <a:extLst>
              <a:ext uri="{FF2B5EF4-FFF2-40B4-BE49-F238E27FC236}">
                <a16:creationId xmlns:a16="http://schemas.microsoft.com/office/drawing/2014/main" id="{CB48B328-322E-4216-B676-653F15E889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5" b="-1"/>
          <a:stretch/>
        </p:blipFill>
        <p:spPr bwMode="auto">
          <a:xfrm>
            <a:off x="41087" y="949422"/>
            <a:ext cx="12109825" cy="585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>
            <a:extLst>
              <a:ext uri="{FF2B5EF4-FFF2-40B4-BE49-F238E27FC236}">
                <a16:creationId xmlns:a16="http://schemas.microsoft.com/office/drawing/2014/main" id="{9EE206D2-065C-4075-9AD7-A0E120B04C32}"/>
              </a:ext>
            </a:extLst>
          </p:cNvPr>
          <p:cNvGrpSpPr>
            <a:grpSpLocks/>
          </p:cNvGrpSpPr>
          <p:nvPr/>
        </p:nvGrpSpPr>
        <p:grpSpPr bwMode="auto">
          <a:xfrm>
            <a:off x="2718271" y="3322985"/>
            <a:ext cx="571500" cy="647700"/>
            <a:chOff x="3264" y="2064"/>
            <a:chExt cx="624" cy="576"/>
          </a:xfrm>
        </p:grpSpPr>
        <p:sp>
          <p:nvSpPr>
            <p:cNvPr id="6" name="Oval 9">
              <a:extLst>
                <a:ext uri="{FF2B5EF4-FFF2-40B4-BE49-F238E27FC236}">
                  <a16:creationId xmlns:a16="http://schemas.microsoft.com/office/drawing/2014/main" id="{B98E5FDE-EF88-4A16-B168-92FC171A9D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59" y="2064"/>
              <a:ext cx="241" cy="240"/>
            </a:xfrm>
            <a:prstGeom prst="ellipse">
              <a:avLst/>
            </a:prstGeom>
            <a:solidFill>
              <a:srgbClr val="2C07B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" name="Oval 10">
              <a:extLst>
                <a:ext uri="{FF2B5EF4-FFF2-40B4-BE49-F238E27FC236}">
                  <a16:creationId xmlns:a16="http://schemas.microsoft.com/office/drawing/2014/main" id="{4202AF5B-130A-4502-BF1C-B3866E49C2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49" y="2400"/>
              <a:ext cx="239" cy="240"/>
            </a:xfrm>
            <a:prstGeom prst="ellipse">
              <a:avLst/>
            </a:prstGeom>
            <a:solidFill>
              <a:srgbClr val="B6063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id="{F86729AB-6CA3-4E3C-BD25-8600D85AB2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49" y="2112"/>
              <a:ext cx="239" cy="240"/>
            </a:xfrm>
            <a:prstGeom prst="ellipse">
              <a:avLst/>
            </a:prstGeom>
            <a:solidFill>
              <a:srgbClr val="2C07B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" name="Oval 12">
              <a:extLst>
                <a:ext uri="{FF2B5EF4-FFF2-40B4-BE49-F238E27FC236}">
                  <a16:creationId xmlns:a16="http://schemas.microsoft.com/office/drawing/2014/main" id="{B585205A-9D2C-467C-8464-A2BD2FA073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3" y="2400"/>
              <a:ext cx="241" cy="240"/>
            </a:xfrm>
            <a:prstGeom prst="ellipse">
              <a:avLst/>
            </a:prstGeom>
            <a:solidFill>
              <a:srgbClr val="2C07B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" name="Oval 13">
              <a:extLst>
                <a:ext uri="{FF2B5EF4-FFF2-40B4-BE49-F238E27FC236}">
                  <a16:creationId xmlns:a16="http://schemas.microsoft.com/office/drawing/2014/main" id="{15DD7ADD-28D0-4DCC-B472-EB7313EE00F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59" y="2400"/>
              <a:ext cx="241" cy="240"/>
            </a:xfrm>
            <a:prstGeom prst="ellipse">
              <a:avLst/>
            </a:prstGeom>
            <a:solidFill>
              <a:srgbClr val="B6063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2" name="Oval 14">
              <a:extLst>
                <a:ext uri="{FF2B5EF4-FFF2-40B4-BE49-F238E27FC236}">
                  <a16:creationId xmlns:a16="http://schemas.microsoft.com/office/drawing/2014/main" id="{F0136C7D-F876-4A6E-9D49-56308D0C06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64" y="2304"/>
              <a:ext cx="239" cy="240"/>
            </a:xfrm>
            <a:prstGeom prst="ellipse">
              <a:avLst/>
            </a:prstGeom>
            <a:solidFill>
              <a:srgbClr val="2C07B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3" name="Oval 15">
              <a:extLst>
                <a:ext uri="{FF2B5EF4-FFF2-40B4-BE49-F238E27FC236}">
                  <a16:creationId xmlns:a16="http://schemas.microsoft.com/office/drawing/2014/main" id="{D052515F-A78D-48E5-8CB5-4953F106568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64" y="2160"/>
              <a:ext cx="239" cy="240"/>
            </a:xfrm>
            <a:prstGeom prst="ellipse">
              <a:avLst/>
            </a:prstGeom>
            <a:solidFill>
              <a:srgbClr val="B6063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4" name="Oval 16">
              <a:extLst>
                <a:ext uri="{FF2B5EF4-FFF2-40B4-BE49-F238E27FC236}">
                  <a16:creationId xmlns:a16="http://schemas.microsoft.com/office/drawing/2014/main" id="{295FF2D1-8BFF-40D7-886B-095D58F413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52" y="2064"/>
              <a:ext cx="241" cy="240"/>
            </a:xfrm>
            <a:prstGeom prst="ellipse">
              <a:avLst/>
            </a:prstGeom>
            <a:solidFill>
              <a:srgbClr val="B6063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5" name="Oval 17">
              <a:extLst>
                <a:ext uri="{FF2B5EF4-FFF2-40B4-BE49-F238E27FC236}">
                  <a16:creationId xmlns:a16="http://schemas.microsoft.com/office/drawing/2014/main" id="{9BFBDDEE-42DD-48E9-B659-9E4B547F56D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49" y="2256"/>
              <a:ext cx="239" cy="240"/>
            </a:xfrm>
            <a:prstGeom prst="ellipse">
              <a:avLst/>
            </a:prstGeom>
            <a:solidFill>
              <a:srgbClr val="2C07B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6" name="Oval 18">
              <a:extLst>
                <a:ext uri="{FF2B5EF4-FFF2-40B4-BE49-F238E27FC236}">
                  <a16:creationId xmlns:a16="http://schemas.microsoft.com/office/drawing/2014/main" id="{35971BC8-C6A8-4C3C-9E93-DBDB401D0DA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56" y="2208"/>
              <a:ext cx="239" cy="240"/>
            </a:xfrm>
            <a:prstGeom prst="ellipse">
              <a:avLst/>
            </a:prstGeom>
            <a:solidFill>
              <a:srgbClr val="B6063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4518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17" name="AutoShape 31">
            <a:extLst>
              <a:ext uri="{FF2B5EF4-FFF2-40B4-BE49-F238E27FC236}">
                <a16:creationId xmlns:a16="http://schemas.microsoft.com/office/drawing/2014/main" id="{1FA8D14D-C9E3-4BB0-B81A-6A8E3309B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559" y="2703860"/>
            <a:ext cx="1909763" cy="177165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0387" tIns="45252" rIns="90387" bIns="45252" anchor="ctr"/>
          <a:lstStyle/>
          <a:p>
            <a:pPr marL="0" marR="0" lvl="0" indent="0" algn="l" defTabSz="4518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8" name="Picture 2" descr="http://www.ihep.ac.cn/kejiyuandi/qianyan/accelerators/desy/H1-ZEUS_Grafik-HERA%2013.jpg">
            <a:extLst>
              <a:ext uri="{FF2B5EF4-FFF2-40B4-BE49-F238E27FC236}">
                <a16:creationId xmlns:a16="http://schemas.microsoft.com/office/drawing/2014/main" id="{BDE9B874-0E3C-4C5C-B345-ED556C986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588" y="4481357"/>
            <a:ext cx="4889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4" descr="http://www.quantumdiaries.org/wp-content/uploads/2012/06/gluon-timeline-600px.jpg">
            <a:extLst>
              <a:ext uri="{FF2B5EF4-FFF2-40B4-BE49-F238E27FC236}">
                <a16:creationId xmlns:a16="http://schemas.microsoft.com/office/drawing/2014/main" id="{380A2179-37FB-4B26-9F97-23B7AE91F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885" y="4113319"/>
            <a:ext cx="2241550" cy="74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8">
            <a:extLst>
              <a:ext uri="{FF2B5EF4-FFF2-40B4-BE49-F238E27FC236}">
                <a16:creationId xmlns:a16="http://schemas.microsoft.com/office/drawing/2014/main" id="{4F14C248-4C90-48ED-941D-6732E4E51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721" y="2735866"/>
            <a:ext cx="5350172" cy="70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87" tIns="45252" rIns="90387" bIns="45252">
            <a:spAutoFit/>
          </a:bodyPr>
          <a:lstStyle/>
          <a:p>
            <a:pPr marL="342900" marR="0" lvl="0" indent="-34290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Reaction products:</a:t>
            </a:r>
            <a:r>
              <a:rPr kumimoji="0" lang="en-US" altLang="zh-CN" sz="20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secondary beams,</a:t>
            </a:r>
          </a:p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1" baseline="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2000" b="1" baseline="0" dirty="0" err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Photos,neutrons</a:t>
            </a:r>
            <a:r>
              <a:rPr lang="en-US" altLang="zh-CN" sz="2000" b="1" baseline="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47" descr="yzh.png">
            <a:extLst>
              <a:ext uri="{FF2B5EF4-FFF2-40B4-BE49-F238E27FC236}">
                <a16:creationId xmlns:a16="http://schemas.microsoft.com/office/drawing/2014/main" id="{65837B8D-0E70-416D-9607-3D5F8C4430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" t="4559" r="5519" b="4105"/>
          <a:stretch>
            <a:fillRect/>
          </a:stretch>
        </p:blipFill>
        <p:spPr bwMode="auto">
          <a:xfrm>
            <a:off x="8128898" y="4097158"/>
            <a:ext cx="231775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47" descr="yzh.png">
            <a:extLst>
              <a:ext uri="{FF2B5EF4-FFF2-40B4-BE49-F238E27FC236}">
                <a16:creationId xmlns:a16="http://schemas.microsoft.com/office/drawing/2014/main" id="{EDA13A27-971F-415C-93AD-7C14ACAC6F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" t="4559" r="5519" b="4105"/>
          <a:stretch>
            <a:fillRect/>
          </a:stretch>
        </p:blipFill>
        <p:spPr bwMode="auto">
          <a:xfrm>
            <a:off x="8360673" y="4059135"/>
            <a:ext cx="390922" cy="39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47" descr="yzh.png">
            <a:extLst>
              <a:ext uri="{FF2B5EF4-FFF2-40B4-BE49-F238E27FC236}">
                <a16:creationId xmlns:a16="http://schemas.microsoft.com/office/drawing/2014/main" id="{60F3125E-3D24-42F5-B966-081402FC61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" t="4559" r="5519" b="4105"/>
          <a:stretch>
            <a:fillRect/>
          </a:stretch>
        </p:blipFill>
        <p:spPr bwMode="auto">
          <a:xfrm>
            <a:off x="8077551" y="4356437"/>
            <a:ext cx="361223" cy="358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9">
            <a:extLst>
              <a:ext uri="{FF2B5EF4-FFF2-40B4-BE49-F238E27FC236}">
                <a16:creationId xmlns:a16="http://schemas.microsoft.com/office/drawing/2014/main" id="{6F2F3691-87B6-4203-A601-015AF30E7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4095" y="3977050"/>
            <a:ext cx="5067531" cy="70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87" tIns="45252" rIns="90387" bIns="45252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Rare isotopes, elementary particles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Quark,</a:t>
            </a:r>
            <a:r>
              <a:rPr lang="el-GR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μ</a:t>
            </a:r>
            <a:r>
              <a:rPr lang="en-US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el-GR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τ</a:t>
            </a:r>
            <a:r>
              <a:rPr lang="en-US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el-GR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π</a:t>
            </a:r>
            <a:r>
              <a:rPr lang="en-US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0">
            <a:extLst>
              <a:ext uri="{FF2B5EF4-FFF2-40B4-BE49-F238E27FC236}">
                <a16:creationId xmlns:a16="http://schemas.microsoft.com/office/drawing/2014/main" id="{79923B81-4948-45C3-8958-1E6D7A433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4526" y="4538360"/>
            <a:ext cx="182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387" tIns="45252" rIns="90387" bIns="45252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32" name="Picture 76" descr="1k6l_bio_r_250">
            <a:extLst>
              <a:ext uri="{FF2B5EF4-FFF2-40B4-BE49-F238E27FC236}">
                <a16:creationId xmlns:a16="http://schemas.microsoft.com/office/drawing/2014/main" id="{B5A01D81-C369-4E88-AB60-DD057AD39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295" y="1663052"/>
            <a:ext cx="999975" cy="100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">
            <a:extLst>
              <a:ext uri="{FF2B5EF4-FFF2-40B4-BE49-F238E27FC236}">
                <a16:creationId xmlns:a16="http://schemas.microsoft.com/office/drawing/2014/main" id="{A7A1B080-0220-4D9C-B15A-58FF8645F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4026" y="1689070"/>
            <a:ext cx="1688155" cy="95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29C2A7F3-7E41-482E-88CB-73AF02700902}"/>
              </a:ext>
            </a:extLst>
          </p:cNvPr>
          <p:cNvSpPr/>
          <p:nvPr/>
        </p:nvSpPr>
        <p:spPr>
          <a:xfrm>
            <a:off x="3285008" y="2986435"/>
            <a:ext cx="146050" cy="12573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90387" tIns="45252" rIns="90387" bIns="45252" anchor="ctr"/>
          <a:lstStyle/>
          <a:p>
            <a:pPr marL="0" marR="0" lvl="0" indent="0" algn="ctr" defTabSz="4518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右箭头 5">
            <a:extLst>
              <a:ext uri="{FF2B5EF4-FFF2-40B4-BE49-F238E27FC236}">
                <a16:creationId xmlns:a16="http://schemas.microsoft.com/office/drawing/2014/main" id="{7D4159C4-7DAF-4342-99F5-186F6892154F}"/>
              </a:ext>
            </a:extLst>
          </p:cNvPr>
          <p:cNvSpPr/>
          <p:nvPr/>
        </p:nvSpPr>
        <p:spPr>
          <a:xfrm>
            <a:off x="4183168" y="3420616"/>
            <a:ext cx="1684337" cy="50641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0387" tIns="45252" rIns="90387" bIns="45252" anchor="ctr"/>
          <a:lstStyle/>
          <a:p>
            <a:pPr marL="0" marR="0" lvl="0" indent="0" algn="ctr" defTabSz="4518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7" name="图片 36" descr="images.jpg">
            <a:extLst>
              <a:ext uri="{FF2B5EF4-FFF2-40B4-BE49-F238E27FC236}">
                <a16:creationId xmlns:a16="http://schemas.microsoft.com/office/drawing/2014/main" id="{C9290D93-BB7C-4053-A573-4D1AEC0D58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23" y="2865521"/>
            <a:ext cx="2600041" cy="14560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TextBox 72">
            <a:extLst>
              <a:ext uri="{FF2B5EF4-FFF2-40B4-BE49-F238E27FC236}">
                <a16:creationId xmlns:a16="http://schemas.microsoft.com/office/drawing/2014/main" id="{68D0DB2F-87C9-4A8A-9B5C-36385B3A7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9337" y="5105930"/>
            <a:ext cx="8597917" cy="147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5649" tIns="45252" rIns="35649" bIns="45252" anchor="ctr">
            <a:spAutoFit/>
          </a:bodyPr>
          <a:lstStyle>
            <a:lvl1pPr marL="284163" indent="-284163" defTabSz="455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5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5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5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5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84163" marR="0" lvl="0" indent="-284163" algn="just" defTabSz="455613" rtl="0" eaLnBrk="1" fontAlgn="base" latinLnBrk="0" hangingPunct="1">
              <a:spcBef>
                <a:spcPct val="0"/>
              </a:spcBef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Beam intensity determines reaction productivity or event numbers.</a:t>
            </a:r>
          </a:p>
          <a:p>
            <a:pPr marL="284163" marR="0" lvl="0" indent="-284163" algn="just" defTabSz="455613" rtl="0" eaLnBrk="1" fontAlgn="base" latinLnBrk="0" hangingPunct="1">
              <a:spcBef>
                <a:spcPct val="0"/>
              </a:spcBef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Beam energy is related to matter structure and hierarchy studied such as levels </a:t>
            </a:r>
            <a:r>
              <a:rPr lang="en-US" alt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the </a:t>
            </a:r>
            <a:r>
              <a:rPr kumimoji="0" lang="en-US" altLang="zh-CN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atom, nucleon, nucleus, elementary particle</a:t>
            </a:r>
          </a:p>
          <a:p>
            <a:pPr marL="284163" marR="0" lvl="0" indent="-284163" algn="just" defTabSz="455613" rtl="0" eaLnBrk="1" fontAlgn="base" latinLnBrk="0" hangingPunct="1">
              <a:spcBef>
                <a:spcPct val="0"/>
              </a:spcBef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en-US" altLang="zh-CN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Charge state of heavy ion beam is related to  accelerator scale and performance-cost –effective.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1BB1C998-8322-4358-82D9-8B5E2FB042C6}"/>
              </a:ext>
            </a:extLst>
          </p:cNvPr>
          <p:cNvSpPr txBox="1"/>
          <p:nvPr/>
        </p:nvSpPr>
        <p:spPr bwMode="auto">
          <a:xfrm>
            <a:off x="198176" y="1472299"/>
            <a:ext cx="184731" cy="461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1A6DFEA-CBC9-4EB9-A30A-4D46E4362D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43687" y="2855989"/>
            <a:ext cx="822300" cy="135437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95F9A4A-9D62-4EC9-B36D-ACDC4D42AB8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44081" y="3038198"/>
            <a:ext cx="1488079" cy="91654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D752489B-F437-47ED-942F-ED9B016FD9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17981" y="3114564"/>
            <a:ext cx="1123202" cy="913272"/>
          </a:xfrm>
          <a:prstGeom prst="rect">
            <a:avLst/>
          </a:prstGeom>
        </p:spPr>
      </p:pic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B6BD615B-5627-4496-95AE-9AB9DABE8877}"/>
              </a:ext>
            </a:extLst>
          </p:cNvPr>
          <p:cNvCxnSpPr/>
          <p:nvPr/>
        </p:nvCxnSpPr>
        <p:spPr>
          <a:xfrm>
            <a:off x="6142383" y="3700810"/>
            <a:ext cx="1190817" cy="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图片 48">
            <a:extLst>
              <a:ext uri="{FF2B5EF4-FFF2-40B4-BE49-F238E27FC236}">
                <a16:creationId xmlns:a16="http://schemas.microsoft.com/office/drawing/2014/main" id="{20CEB4A7-E407-471B-9396-63E16E19563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1071" y="5054445"/>
            <a:ext cx="1480991" cy="106792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6B357C-21FF-4F2B-AFFA-77351A53A38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10175" y="4932974"/>
            <a:ext cx="1374833" cy="1456024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E222CDC1-CEAD-47E8-ABF2-C8EF7498B048}"/>
              </a:ext>
            </a:extLst>
          </p:cNvPr>
          <p:cNvSpPr txBox="1"/>
          <p:nvPr/>
        </p:nvSpPr>
        <p:spPr>
          <a:xfrm>
            <a:off x="198176" y="977590"/>
            <a:ext cx="4442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FF00"/>
                </a:solidFill>
              </a:rPr>
              <a:t>Main parameters of ion beam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F38A76A6-EFD9-40D8-838B-AC9F7852CAC0}"/>
              </a:ext>
            </a:extLst>
          </p:cNvPr>
          <p:cNvSpPr txBox="1"/>
          <p:nvPr/>
        </p:nvSpPr>
        <p:spPr>
          <a:xfrm>
            <a:off x="198176" y="1409414"/>
            <a:ext cx="59636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accent4"/>
                </a:solidFill>
                <a:latin typeface="+mn-ea"/>
              </a:rPr>
              <a:t>Ion species, beam intensity, kinetic energy, </a:t>
            </a:r>
          </a:p>
          <a:p>
            <a:r>
              <a:rPr lang="en-US" altLang="zh-CN" sz="2000" b="1" dirty="0">
                <a:solidFill>
                  <a:schemeClr val="accent4"/>
                </a:solidFill>
                <a:latin typeface="+mn-ea"/>
              </a:rPr>
              <a:t>time structure, repetition rate, bunch length,</a:t>
            </a:r>
          </a:p>
          <a:p>
            <a:r>
              <a:rPr lang="en-US" altLang="zh-CN" sz="2000" b="1" dirty="0">
                <a:solidFill>
                  <a:schemeClr val="accent4"/>
                </a:solidFill>
                <a:latin typeface="+mn-ea"/>
              </a:rPr>
              <a:t>emittance, beam loss…</a:t>
            </a:r>
            <a:endParaRPr lang="zh-CN" altLang="en-US" sz="2000" b="1" dirty="0">
              <a:solidFill>
                <a:schemeClr val="accent4"/>
              </a:solidFill>
              <a:latin typeface="+mn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61DDAC4-668A-4B9F-A11D-2B9E2324E3AA}"/>
              </a:ext>
            </a:extLst>
          </p:cNvPr>
          <p:cNvSpPr txBox="1"/>
          <p:nvPr/>
        </p:nvSpPr>
        <p:spPr>
          <a:xfrm>
            <a:off x="182543" y="2757868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LHC</a:t>
            </a:r>
            <a:endParaRPr lang="zh-CN" altLang="en-US" sz="2000" b="1" dirty="0"/>
          </a:p>
        </p:txBody>
      </p: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E42C2324-47BF-428B-B6DD-8348B17E743B}"/>
              </a:ext>
            </a:extLst>
          </p:cNvPr>
          <p:cNvCxnSpPr/>
          <p:nvPr/>
        </p:nvCxnSpPr>
        <p:spPr>
          <a:xfrm>
            <a:off x="712495" y="3114564"/>
            <a:ext cx="262964" cy="559258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2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1" grpId="0"/>
      <p:bldP spid="29" grpId="0"/>
      <p:bldP spid="30" grpId="0"/>
      <p:bldP spid="35" grpId="0" animBg="1"/>
      <p:bldP spid="35" grpId="1" animBg="1"/>
      <p:bldP spid="36" grpId="0" animBg="1"/>
      <p:bldP spid="38" grpId="0"/>
      <p:bldP spid="4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3804F14-B000-4EFB-9209-173FA81DA4DD}"/>
              </a:ext>
            </a:extLst>
          </p:cNvPr>
          <p:cNvSpPr txBox="1"/>
          <p:nvPr/>
        </p:nvSpPr>
        <p:spPr bwMode="auto">
          <a:xfrm>
            <a:off x="4530581" y="0"/>
            <a:ext cx="33127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Challenges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Group 81">
            <a:extLst>
              <a:ext uri="{FF2B5EF4-FFF2-40B4-BE49-F238E27FC236}">
                <a16:creationId xmlns:a16="http://schemas.microsoft.com/office/drawing/2014/main" id="{8F720C2B-8ACA-487C-AB1E-47A7114B63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464680"/>
              </p:ext>
            </p:extLst>
          </p:nvPr>
        </p:nvGraphicFramePr>
        <p:xfrm>
          <a:off x="857545" y="1428039"/>
          <a:ext cx="6606607" cy="358200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1187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34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74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Institute</a:t>
                      </a:r>
                      <a:endParaRPr kumimoji="0" lang="en-US" altLang="de-DE" sz="1600" b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Machine</a:t>
                      </a:r>
                      <a:endParaRPr kumimoji="0" lang="en-US" altLang="de-DE" sz="1600" b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</a:t>
                      </a:r>
                      <a:endParaRPr kumimoji="0" lang="en-US" altLang="de-DE" sz="1600" b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Achieved</a:t>
                      </a:r>
                      <a:endParaRPr kumimoji="0" lang="en-US" altLang="de-DE" sz="1600" b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Ion</a:t>
                      </a:r>
                      <a:endParaRPr kumimoji="0" lang="en-US" altLang="de-DE" sz="1600" b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4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BNL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AGS Booster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1600" b="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32+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4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LEIR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600" b="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zh-CN" sz="16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54+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4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JINR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NICA Booster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32+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4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GSI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25979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SIS18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25979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r>
                        <a:rPr lang="en-US" altLang="zh-CN" sz="1600" b="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 4</a:t>
                      </a:r>
                      <a:r>
                        <a:rPr lang="en-US" altLang="zh-CN" sz="1600" b="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28+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25979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4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25979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SIS100</a:t>
                      </a:r>
                      <a:endParaRPr kumimoji="0" lang="en-US" altLang="de-DE" sz="16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25979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r>
                        <a:rPr lang="en-US" altLang="zh-CN" sz="1600" b="0" kern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×1</a:t>
                      </a: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25979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kumimoji="0" lang="en-US" altLang="de-DE" sz="1600" b="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28+</a:t>
                      </a:r>
                      <a:endParaRPr kumimoji="0" lang="en-US" altLang="de-DE" sz="1600" b="0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25979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1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</a:t>
                      </a:r>
                      <a:endParaRPr kumimoji="0" lang="en-US" altLang="de-DE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HIA</a:t>
                      </a:r>
                      <a:r>
                        <a:rPr kumimoji="0" lang="en-US" altLang="zh-CN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F-BRing</a:t>
                      </a:r>
                      <a:endParaRPr kumimoji="0" lang="en-US" altLang="de-DE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&gt;1.0</a:t>
                      </a:r>
                      <a:r>
                        <a:rPr lang="en-US" altLang="zh-CN" sz="1800" b="1" kern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800" b="1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en-US" altLang="de-DE" sz="1800" b="1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kumimoji="0" lang="en-US" altLang="de-DE" sz="1800" b="1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35+</a:t>
                      </a:r>
                      <a:endParaRPr kumimoji="0" lang="en-US" altLang="de-DE" sz="1800" b="1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105810"/>
                  </a:ext>
                </a:extLst>
              </a:tr>
              <a:tr h="3531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</a:t>
                      </a:r>
                      <a:endParaRPr kumimoji="0" lang="en-US" altLang="de-DE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HIA</a:t>
                      </a:r>
                      <a:r>
                        <a:rPr kumimoji="0" lang="en-US" altLang="zh-CN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</a:t>
                      </a:r>
                      <a:r>
                        <a:rPr kumimoji="0" lang="en-US" altLang="zh-CN" sz="1800" b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SRing</a:t>
                      </a:r>
                      <a:endParaRPr kumimoji="0" lang="en-US" altLang="de-DE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&gt;5.0</a:t>
                      </a:r>
                      <a:r>
                        <a:rPr lang="en-US" altLang="zh-CN" sz="1800" b="1" kern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800" b="1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en-US" altLang="de-DE" sz="1800" b="1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kumimoji="0" lang="en-US" altLang="de-DE" sz="1800" b="1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92+</a:t>
                      </a:r>
                      <a:endParaRPr kumimoji="0" lang="en-US" altLang="de-DE" sz="1800" b="1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1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</a:t>
                      </a:r>
                      <a:endParaRPr kumimoji="0" lang="en-US" altLang="de-DE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HIRFL-CSR</a:t>
                      </a:r>
                      <a:endParaRPr kumimoji="0" lang="en-US" altLang="zh-CN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r>
                        <a:rPr lang="en-US" altLang="zh-CN" sz="1800" b="1" kern="0" dirty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800" b="1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en-US" altLang="de-DE" sz="1800" b="1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r>
                        <a:rPr lang="en-US" altLang="zh-CN" sz="1800" b="1" kern="0" dirty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de-DE" sz="1800" b="1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en-US" altLang="de-DE" sz="1800" b="1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kumimoji="0" lang="en-US" altLang="de-DE" sz="1800" b="1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74+</a:t>
                      </a:r>
                      <a:endParaRPr kumimoji="0" lang="en-US" altLang="de-DE" sz="1800" b="1" i="0" u="none" strike="noStrike" cap="none" normalizeH="0" baseline="3000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39682586"/>
                  </a:ext>
                </a:extLst>
              </a:tr>
            </a:tbl>
          </a:graphicData>
        </a:graphic>
      </p:graphicFrame>
      <p:sp>
        <p:nvSpPr>
          <p:cNvPr id="4" name="Text Box 211">
            <a:extLst>
              <a:ext uri="{FF2B5EF4-FFF2-40B4-BE49-F238E27FC236}">
                <a16:creationId xmlns:a16="http://schemas.microsoft.com/office/drawing/2014/main" id="{6006B9DA-D99D-4259-8B47-4D443A809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3926" y="1137946"/>
            <a:ext cx="3385049" cy="892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 cap="flat" cmpd="sng" algn="ctr">
            <a:noFill/>
            <a:prstDash val="solid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zh-CN" sz="2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Challenge-1:</a:t>
            </a:r>
          </a:p>
          <a:p>
            <a:pPr algn="ctr">
              <a:defRPr/>
            </a:pPr>
            <a:r>
              <a:rPr lang="en-US" altLang="zh-CN" sz="2600" b="1" kern="0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Beam dynamics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477C515-5CEA-4C6D-8ED4-58C9725AFA72}"/>
              </a:ext>
            </a:extLst>
          </p:cNvPr>
          <p:cNvSpPr txBox="1">
            <a:spLocks/>
          </p:cNvSpPr>
          <p:nvPr/>
        </p:nvSpPr>
        <p:spPr>
          <a:xfrm>
            <a:off x="8515738" y="2667663"/>
            <a:ext cx="3198979" cy="187098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432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864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u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29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p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1728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en-US" altLang="zh-CN" b="1" dirty="0">
                <a:solidFill>
                  <a:prstClr val="black"/>
                </a:solidFill>
              </a:rPr>
              <a:t>Nonlinear effects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en-US" altLang="zh-CN" b="1" dirty="0">
                <a:solidFill>
                  <a:prstClr val="black"/>
                </a:solidFill>
              </a:rPr>
              <a:t>Space charge effects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en-US" altLang="zh-CN" b="1" dirty="0">
                <a:solidFill>
                  <a:prstClr val="black"/>
                </a:solidFill>
              </a:rPr>
              <a:t>Collective effects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en-US" altLang="zh-CN" b="1" dirty="0">
                <a:solidFill>
                  <a:prstClr val="black"/>
                </a:solidFill>
              </a:rPr>
              <a:t>Dynamic vacuum</a:t>
            </a:r>
          </a:p>
        </p:txBody>
      </p:sp>
      <p:sp>
        <p:nvSpPr>
          <p:cNvPr id="6" name="右箭头 8">
            <a:extLst>
              <a:ext uri="{FF2B5EF4-FFF2-40B4-BE49-F238E27FC236}">
                <a16:creationId xmlns:a16="http://schemas.microsoft.com/office/drawing/2014/main" id="{CE830619-7FDE-4F80-8B93-87BA03A6E3CF}"/>
              </a:ext>
            </a:extLst>
          </p:cNvPr>
          <p:cNvSpPr>
            <a:spLocks noChangeAspect="1"/>
          </p:cNvSpPr>
          <p:nvPr/>
        </p:nvSpPr>
        <p:spPr>
          <a:xfrm rot="5400000">
            <a:off x="9560809" y="4733616"/>
            <a:ext cx="415151" cy="432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F3ACF0A-7D93-441D-83B3-C437AE86E394}"/>
              </a:ext>
            </a:extLst>
          </p:cNvPr>
          <p:cNvSpPr txBox="1"/>
          <p:nvPr/>
        </p:nvSpPr>
        <p:spPr>
          <a:xfrm>
            <a:off x="9029878" y="5365031"/>
            <a:ext cx="2455218" cy="9687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0"/>
              </a:spcBef>
            </a:pPr>
            <a:r>
              <a:rPr lang="en-US" altLang="zh-CN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intensity</a:t>
            </a:r>
          </a:p>
          <a:p>
            <a:pPr algn="ctr">
              <a:lnSpc>
                <a:spcPct val="114000"/>
              </a:lnSpc>
              <a:spcBef>
                <a:spcPts val="0"/>
              </a:spcBef>
            </a:pPr>
            <a:r>
              <a:rPr lang="en-US" altLang="zh-CN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quality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21D9755-D581-4A1D-B290-0DF54C62FF09}"/>
              </a:ext>
            </a:extLst>
          </p:cNvPr>
          <p:cNvSpPr txBox="1"/>
          <p:nvPr/>
        </p:nvSpPr>
        <p:spPr>
          <a:xfrm>
            <a:off x="10109998" y="2278033"/>
            <a:ext cx="11015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leads to</a:t>
            </a:r>
            <a:endParaRPr kumimoji="1" lang="zh-CN" altLang="en-US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4A888DF-EA39-4E74-8042-276AB46815A5}"/>
              </a:ext>
            </a:extLst>
          </p:cNvPr>
          <p:cNvSpPr txBox="1"/>
          <p:nvPr/>
        </p:nvSpPr>
        <p:spPr>
          <a:xfrm>
            <a:off x="10257487" y="4798313"/>
            <a:ext cx="8595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limits</a:t>
            </a:r>
            <a:endParaRPr kumimoji="1" lang="zh-CN" altLang="en-US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71900D1-4272-433E-B673-CD572DDB7789}"/>
              </a:ext>
            </a:extLst>
          </p:cNvPr>
          <p:cNvSpPr txBox="1"/>
          <p:nvPr/>
        </p:nvSpPr>
        <p:spPr>
          <a:xfrm>
            <a:off x="1076027" y="525666"/>
            <a:ext cx="11181623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HIAF Could be the world most intense pulsed heavy-ion facility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右箭头 15">
            <a:extLst>
              <a:ext uri="{FF2B5EF4-FFF2-40B4-BE49-F238E27FC236}">
                <a16:creationId xmlns:a16="http://schemas.microsoft.com/office/drawing/2014/main" id="{012DC607-D22E-4ACD-A35D-7360EE623572}"/>
              </a:ext>
            </a:extLst>
          </p:cNvPr>
          <p:cNvSpPr>
            <a:spLocks noChangeAspect="1"/>
          </p:cNvSpPr>
          <p:nvPr/>
        </p:nvSpPr>
        <p:spPr>
          <a:xfrm rot="5400000">
            <a:off x="9470421" y="2166041"/>
            <a:ext cx="415151" cy="432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34C9052-68E1-4616-96AD-BD6DC15EAA93}"/>
              </a:ext>
            </a:extLst>
          </p:cNvPr>
          <p:cNvSpPr txBox="1"/>
          <p:nvPr/>
        </p:nvSpPr>
        <p:spPr bwMode="auto">
          <a:xfrm>
            <a:off x="479376" y="5427221"/>
            <a:ext cx="2984387" cy="892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Challenge-2</a:t>
            </a:r>
          </a:p>
          <a:p>
            <a:pPr algn="ctr" eaLnBrk="1" hangingPunct="1"/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 aspect</a:t>
            </a:r>
          </a:p>
        </p:txBody>
      </p:sp>
      <p:sp>
        <p:nvSpPr>
          <p:cNvPr id="13" name="右箭头 17">
            <a:extLst>
              <a:ext uri="{FF2B5EF4-FFF2-40B4-BE49-F238E27FC236}">
                <a16:creationId xmlns:a16="http://schemas.microsoft.com/office/drawing/2014/main" id="{723F8B53-D42E-4770-83DB-388D6E545357}"/>
              </a:ext>
            </a:extLst>
          </p:cNvPr>
          <p:cNvSpPr>
            <a:spLocks noChangeAspect="1"/>
          </p:cNvSpPr>
          <p:nvPr/>
        </p:nvSpPr>
        <p:spPr>
          <a:xfrm>
            <a:off x="3981043" y="5686421"/>
            <a:ext cx="415151" cy="432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AFB65EF-D89A-437A-94CE-41658424FFDF}"/>
              </a:ext>
            </a:extLst>
          </p:cNvPr>
          <p:cNvSpPr/>
          <p:nvPr/>
        </p:nvSpPr>
        <p:spPr>
          <a:xfrm>
            <a:off x="4473703" y="5153661"/>
            <a:ext cx="388596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eaLnBrk="1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Beam production</a:t>
            </a:r>
          </a:p>
          <a:p>
            <a:pPr marL="228600" indent="-228600" eaLnBrk="1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Low energy manipulation</a:t>
            </a:r>
          </a:p>
          <a:p>
            <a:pPr marL="228600" indent="-228600" eaLnBrk="1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Fast ramping acceleration</a:t>
            </a:r>
            <a:endParaRPr lang="zh-CN" altLang="en-US" sz="2400" b="1" dirty="0">
              <a:solidFill>
                <a:prstClr val="black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右箭头 19">
            <a:extLst>
              <a:ext uri="{FF2B5EF4-FFF2-40B4-BE49-F238E27FC236}">
                <a16:creationId xmlns:a16="http://schemas.microsoft.com/office/drawing/2014/main" id="{DEF58D6F-613E-4364-A41C-D03A6CA9036A}"/>
              </a:ext>
            </a:extLst>
          </p:cNvPr>
          <p:cNvSpPr>
            <a:spLocks noChangeAspect="1"/>
          </p:cNvSpPr>
          <p:nvPr/>
        </p:nvSpPr>
        <p:spPr>
          <a:xfrm>
            <a:off x="8355002" y="5676325"/>
            <a:ext cx="415151" cy="432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2696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08337E8-E31A-43FC-915F-C14017B503C4}"/>
              </a:ext>
            </a:extLst>
          </p:cNvPr>
          <p:cNvSpPr txBox="1"/>
          <p:nvPr/>
        </p:nvSpPr>
        <p:spPr bwMode="auto">
          <a:xfrm>
            <a:off x="4189298" y="0"/>
            <a:ext cx="54150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HIAF project construction (1)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7AF8CAC6-7753-45DC-9CA8-481C63881F3C}"/>
              </a:ext>
            </a:extLst>
          </p:cNvPr>
          <p:cNvGrpSpPr/>
          <p:nvPr/>
        </p:nvGrpSpPr>
        <p:grpSpPr>
          <a:xfrm>
            <a:off x="349815" y="1146037"/>
            <a:ext cx="11622904" cy="4705088"/>
            <a:chOff x="273947" y="715847"/>
            <a:chExt cx="11696111" cy="5744999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A924E92-9F4A-4A84-AB7C-CAE303CE7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397841" y="2575337"/>
              <a:ext cx="2566901" cy="1506550"/>
            </a:xfrm>
            <a:prstGeom prst="rect">
              <a:avLst/>
            </a:prstGeom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B29AA9A-330B-4003-A6E7-464957CBBFF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8688" y="4946965"/>
              <a:ext cx="2493037" cy="1513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F6384906-AEB9-46CA-92D9-8B77059F5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5177" y="2423828"/>
              <a:ext cx="4356579" cy="253046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8EE6720-5CE0-4F26-8EEC-1C2C5CE9B1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5762" y="4954296"/>
              <a:ext cx="3499415" cy="150655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75776FD7-D183-462A-B4CA-C9F9169D0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647" y="779767"/>
              <a:ext cx="3296529" cy="1988309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CCDE6E96-5242-4B48-95BC-48D8DCFA8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3002" y="4946965"/>
              <a:ext cx="2679435" cy="1506550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22DD2B1A-0301-4405-A19E-DC887B9921F8}"/>
                </a:ext>
              </a:extLst>
            </p:cNvPr>
            <p:cNvPicPr/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344337" y="4954295"/>
              <a:ext cx="2625721" cy="150655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ED96D635-814A-40FF-A96C-339817BCCB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68931" y="715847"/>
              <a:ext cx="7901127" cy="1788460"/>
            </a:xfrm>
            <a:prstGeom prst="rect">
              <a:avLst/>
            </a:prstGeom>
          </p:spPr>
        </p:pic>
        <p:cxnSp>
          <p:nvCxnSpPr>
            <p:cNvPr id="13" name="肘形连接符 47">
              <a:extLst>
                <a:ext uri="{FF2B5EF4-FFF2-40B4-BE49-F238E27FC236}">
                  <a16:creationId xmlns:a16="http://schemas.microsoft.com/office/drawing/2014/main" id="{532EF676-E02D-4B70-9073-3B7D901CED70}"/>
                </a:ext>
              </a:extLst>
            </p:cNvPr>
            <p:cNvCxnSpPr/>
            <p:nvPr/>
          </p:nvCxnSpPr>
          <p:spPr>
            <a:xfrm rot="5400000">
              <a:off x="3302063" y="4656496"/>
              <a:ext cx="1113098" cy="269403"/>
            </a:xfrm>
            <a:prstGeom prst="bent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diamond" w="med" len="med"/>
              <a:tailEnd type="diamond" w="med" len="med"/>
            </a:ln>
            <a:effectLst/>
          </p:spPr>
        </p:cxnSp>
        <p:cxnSp>
          <p:nvCxnSpPr>
            <p:cNvPr id="14" name="肘形连接符 48">
              <a:extLst>
                <a:ext uri="{FF2B5EF4-FFF2-40B4-BE49-F238E27FC236}">
                  <a16:creationId xmlns:a16="http://schemas.microsoft.com/office/drawing/2014/main" id="{6998693B-2313-4D0B-8D16-0824C26AE2D7}"/>
                </a:ext>
              </a:extLst>
            </p:cNvPr>
            <p:cNvCxnSpPr/>
            <p:nvPr/>
          </p:nvCxnSpPr>
          <p:spPr>
            <a:xfrm rot="10800000">
              <a:off x="3031738" y="1615496"/>
              <a:ext cx="2137201" cy="1561479"/>
            </a:xfrm>
            <a:prstGeom prst="bentConnector3">
              <a:avLst>
                <a:gd name="adj1" fmla="val 60268"/>
              </a:avLst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diamond" w="med" len="med"/>
              <a:tailEnd type="diamond" w="med" len="med"/>
            </a:ln>
            <a:effectLst/>
          </p:spPr>
        </p:cxnSp>
        <p:cxnSp>
          <p:nvCxnSpPr>
            <p:cNvPr id="15" name="肘形连接符 49">
              <a:extLst>
                <a:ext uri="{FF2B5EF4-FFF2-40B4-BE49-F238E27FC236}">
                  <a16:creationId xmlns:a16="http://schemas.microsoft.com/office/drawing/2014/main" id="{6BAB352D-2821-4CDC-A185-126BF6019375}"/>
                </a:ext>
              </a:extLst>
            </p:cNvPr>
            <p:cNvCxnSpPr>
              <a:endCxn id="12" idx="2"/>
            </p:cNvCxnSpPr>
            <p:nvPr/>
          </p:nvCxnSpPr>
          <p:spPr>
            <a:xfrm flipV="1">
              <a:off x="7057748" y="2504307"/>
              <a:ext cx="961747" cy="526738"/>
            </a:xfrm>
            <a:prstGeom prst="bentConnector2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diamond" w="med" len="med"/>
              <a:tailEnd type="diamond" w="med" len="med"/>
            </a:ln>
            <a:effectLst/>
          </p:spPr>
        </p:cxnSp>
        <p:cxnSp>
          <p:nvCxnSpPr>
            <p:cNvPr id="16" name="肘形连接符 50">
              <a:extLst>
                <a:ext uri="{FF2B5EF4-FFF2-40B4-BE49-F238E27FC236}">
                  <a16:creationId xmlns:a16="http://schemas.microsoft.com/office/drawing/2014/main" id="{2D88B086-C49B-40C5-9C8E-C252824022E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7381947" y="4327699"/>
              <a:ext cx="639747" cy="613443"/>
            </a:xfrm>
            <a:prstGeom prst="bentConnector3">
              <a:avLst>
                <a:gd name="adj1" fmla="val 65264"/>
              </a:avLst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diamond" w="med" len="med"/>
              <a:tailEnd type="diamond" w="med" len="med"/>
            </a:ln>
            <a:effectLst/>
          </p:spPr>
        </p:cxnSp>
        <p:cxnSp>
          <p:nvCxnSpPr>
            <p:cNvPr id="17" name="肘形连接符 51">
              <a:extLst>
                <a:ext uri="{FF2B5EF4-FFF2-40B4-BE49-F238E27FC236}">
                  <a16:creationId xmlns:a16="http://schemas.microsoft.com/office/drawing/2014/main" id="{BEB57531-0997-4268-BCB6-2C8A55D9A6F5}"/>
                </a:ext>
              </a:extLst>
            </p:cNvPr>
            <p:cNvCxnSpPr>
              <a:endCxn id="11" idx="0"/>
            </p:cNvCxnSpPr>
            <p:nvPr/>
          </p:nvCxnSpPr>
          <p:spPr>
            <a:xfrm>
              <a:off x="7608163" y="4234647"/>
              <a:ext cx="3049035" cy="719648"/>
            </a:xfrm>
            <a:prstGeom prst="bentConnector2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diamond" w="med" len="med"/>
              <a:tailEnd type="diamond" w="med" len="med"/>
            </a:ln>
            <a:effectLst/>
          </p:spPr>
        </p:cxnSp>
        <p:cxnSp>
          <p:nvCxnSpPr>
            <p:cNvPr id="18" name="肘形连接符 52">
              <a:extLst>
                <a:ext uri="{FF2B5EF4-FFF2-40B4-BE49-F238E27FC236}">
                  <a16:creationId xmlns:a16="http://schemas.microsoft.com/office/drawing/2014/main" id="{CC1BF7AF-A68C-4482-AA60-23242FD974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2249" y="3329238"/>
              <a:ext cx="1505592" cy="753275"/>
            </a:xfrm>
            <a:prstGeom prst="bentConnector3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diamond" w="med" len="med"/>
              <a:tailEnd type="diamond" w="med" len="med"/>
            </a:ln>
            <a:effectLst/>
          </p:spPr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C2DB0186-1442-4E0A-BA11-EE12AB4C0A61}"/>
                </a:ext>
              </a:extLst>
            </p:cNvPr>
            <p:cNvSpPr txBox="1"/>
            <p:nvPr/>
          </p:nvSpPr>
          <p:spPr>
            <a:xfrm>
              <a:off x="6755050" y="4937174"/>
              <a:ext cx="1401494" cy="375801"/>
            </a:xfrm>
            <a:prstGeom prst="rect">
              <a:avLst/>
            </a:prstGeom>
            <a:solidFill>
              <a:srgbClr val="EEECE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prstClr val="black"/>
                  </a:solidFill>
                </a:rPr>
                <a:t>iLinac</a:t>
              </a:r>
              <a:endParaRPr lang="zh-CN" alt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54701F55-6C6E-43BC-942E-E9CB05F7A3B7}"/>
                </a:ext>
              </a:extLst>
            </p:cNvPr>
            <p:cNvSpPr txBox="1"/>
            <p:nvPr/>
          </p:nvSpPr>
          <p:spPr>
            <a:xfrm>
              <a:off x="9344563" y="4946965"/>
              <a:ext cx="1193807" cy="375801"/>
            </a:xfrm>
            <a:prstGeom prst="rect">
              <a:avLst/>
            </a:prstGeom>
            <a:solidFill>
              <a:srgbClr val="EEECE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prstClr val="black"/>
                  </a:solidFill>
                </a:rPr>
                <a:t>RFQ</a:t>
              </a:r>
              <a:endParaRPr lang="zh-CN" alt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2D5B8BF5-D882-45E7-B96F-F6B31398B981}"/>
                </a:ext>
              </a:extLst>
            </p:cNvPr>
            <p:cNvSpPr txBox="1"/>
            <p:nvPr/>
          </p:nvSpPr>
          <p:spPr>
            <a:xfrm>
              <a:off x="3944143" y="4946965"/>
              <a:ext cx="1867781" cy="375801"/>
            </a:xfrm>
            <a:prstGeom prst="rect">
              <a:avLst/>
            </a:prstGeom>
            <a:solidFill>
              <a:srgbClr val="EEECE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prstClr val="black"/>
                  </a:solidFill>
                </a:rPr>
                <a:t>BRing Injection Line</a:t>
              </a:r>
              <a:endParaRPr lang="zh-CN" alt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73625CC1-71C1-452B-9A02-7923481DFDDB}"/>
                </a:ext>
              </a:extLst>
            </p:cNvPr>
            <p:cNvSpPr txBox="1"/>
            <p:nvPr/>
          </p:nvSpPr>
          <p:spPr>
            <a:xfrm>
              <a:off x="345762" y="4954294"/>
              <a:ext cx="1348064" cy="375801"/>
            </a:xfrm>
            <a:prstGeom prst="rect">
              <a:avLst/>
            </a:prstGeom>
            <a:solidFill>
              <a:srgbClr val="EEECE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prstClr val="black"/>
                  </a:solidFill>
                </a:rPr>
                <a:t>BRing</a:t>
              </a:r>
              <a:endParaRPr lang="zh-CN" alt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2CC1E72E-92F4-4E72-9AE4-D46266471AAA}"/>
                </a:ext>
              </a:extLst>
            </p:cNvPr>
            <p:cNvSpPr txBox="1"/>
            <p:nvPr/>
          </p:nvSpPr>
          <p:spPr>
            <a:xfrm>
              <a:off x="273947" y="759296"/>
              <a:ext cx="1496349" cy="375801"/>
            </a:xfrm>
            <a:prstGeom prst="rect">
              <a:avLst/>
            </a:prstGeom>
            <a:solidFill>
              <a:srgbClr val="EEECE1"/>
            </a:solidFill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HiRIBL</a:t>
              </a:r>
              <a:r>
                <a:rPr lang="en-US" altLang="zh-CN" sz="1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 (HFRS)</a:t>
              </a:r>
              <a:endParaRPr lang="zh-CN" altLang="en-US" sz="1400" b="1" kern="0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0CECD58-2831-477A-9496-B4A622024FA4}"/>
                </a:ext>
              </a:extLst>
            </p:cNvPr>
            <p:cNvSpPr txBox="1"/>
            <p:nvPr/>
          </p:nvSpPr>
          <p:spPr>
            <a:xfrm>
              <a:off x="4067136" y="721735"/>
              <a:ext cx="1008101" cy="375801"/>
            </a:xfrm>
            <a:prstGeom prst="rect">
              <a:avLst/>
            </a:prstGeom>
            <a:solidFill>
              <a:srgbClr val="EEECE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prstClr val="black"/>
                  </a:solidFill>
                </a:rPr>
                <a:t>SRing</a:t>
              </a:r>
              <a:endParaRPr lang="zh-CN" altLang="en-US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6A6DCD53-5B2E-4FC2-B243-295843DEA13C}"/>
                </a:ext>
              </a:extLst>
            </p:cNvPr>
            <p:cNvCxnSpPr/>
            <p:nvPr/>
          </p:nvCxnSpPr>
          <p:spPr>
            <a:xfrm rot="5400000">
              <a:off x="5674825" y="4774294"/>
              <a:ext cx="360000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headEnd type="diamond" w="med" len="med"/>
              <a:tailEnd type="diamond" w="med" len="med"/>
            </a:ln>
            <a:effectLst/>
          </p:spPr>
        </p:cxn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4D264220-1345-4849-989D-7AEC4A676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647" y="2782595"/>
              <a:ext cx="3321117" cy="2011479"/>
            </a:xfrm>
            <a:prstGeom prst="rect">
              <a:avLst/>
            </a:prstGeom>
          </p:spPr>
        </p:pic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7B47DB75-0299-4638-B7CC-D0362356EC89}"/>
              </a:ext>
            </a:extLst>
          </p:cNvPr>
          <p:cNvSpPr txBox="1"/>
          <p:nvPr/>
        </p:nvSpPr>
        <p:spPr>
          <a:xfrm>
            <a:off x="9416601" y="2675244"/>
            <a:ext cx="1186335" cy="307777"/>
          </a:xfrm>
          <a:prstGeom prst="rect">
            <a:avLst/>
          </a:prstGeom>
          <a:solidFill>
            <a:srgbClr val="EEECE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prstClr val="black"/>
                </a:solidFill>
              </a:rPr>
              <a:t>Ion Sources</a:t>
            </a:r>
            <a:endParaRPr lang="zh-CN" altLang="en-US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7682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DB1BF69-4A52-4D29-8B5A-34E7209DEF13}"/>
              </a:ext>
            </a:extLst>
          </p:cNvPr>
          <p:cNvSpPr txBox="1"/>
          <p:nvPr/>
        </p:nvSpPr>
        <p:spPr bwMode="auto">
          <a:xfrm>
            <a:off x="4034554" y="0"/>
            <a:ext cx="54150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HIAF project construction (2)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E398801-0D4F-4EF6-AF7B-CF9E107A40D7}"/>
              </a:ext>
            </a:extLst>
          </p:cNvPr>
          <p:cNvSpPr txBox="1"/>
          <p:nvPr/>
        </p:nvSpPr>
        <p:spPr>
          <a:xfrm>
            <a:off x="565636" y="5616315"/>
            <a:ext cx="2489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Full energy storage PS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8638A00-06E6-4A23-B1AB-FF45F40480A8}"/>
              </a:ext>
            </a:extLst>
          </p:cNvPr>
          <p:cNvSpPr txBox="1"/>
          <p:nvPr/>
        </p:nvSpPr>
        <p:spPr>
          <a:xfrm>
            <a:off x="3744794" y="5655074"/>
            <a:ext cx="2246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Extraction Kicker PS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9A4199B-9791-4324-A893-FDD8357F6B76}"/>
              </a:ext>
            </a:extLst>
          </p:cNvPr>
          <p:cNvSpPr txBox="1"/>
          <p:nvPr/>
        </p:nvSpPr>
        <p:spPr>
          <a:xfrm>
            <a:off x="7027613" y="5667425"/>
            <a:ext cx="1940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RF Power Station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06687C9-D7C2-431D-9588-F4609DA922C0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262" y="3555238"/>
            <a:ext cx="2761687" cy="207138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236619A-D07B-4A7D-A848-EF6D9C542477}"/>
              </a:ext>
            </a:extLst>
          </p:cNvPr>
          <p:cNvPicPr>
            <a:picLocks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92113" y="3576399"/>
            <a:ext cx="2761687" cy="207867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CBE3C85-24CE-4476-9466-DC93E00DC3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3056" y="3576399"/>
            <a:ext cx="2949796" cy="2074045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DC87FD0E-4C19-4758-AF09-C77ADA991C47}"/>
              </a:ext>
            </a:extLst>
          </p:cNvPr>
          <p:cNvGrpSpPr/>
          <p:nvPr/>
        </p:nvGrpSpPr>
        <p:grpSpPr>
          <a:xfrm>
            <a:off x="497818" y="1189339"/>
            <a:ext cx="3636530" cy="2071469"/>
            <a:chOff x="392760" y="802758"/>
            <a:chExt cx="4530678" cy="2600897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A783F8B-9341-4437-8B4F-8488175D62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71" t="28455"/>
            <a:stretch/>
          </p:blipFill>
          <p:spPr>
            <a:xfrm>
              <a:off x="392760" y="802758"/>
              <a:ext cx="4530678" cy="2600897"/>
            </a:xfrm>
            <a:prstGeom prst="rect">
              <a:avLst/>
            </a:prstGeom>
          </p:spPr>
        </p:pic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059E753-56F8-4464-BC84-9AB00DA27BBC}"/>
                </a:ext>
              </a:extLst>
            </p:cNvPr>
            <p:cNvGrpSpPr/>
            <p:nvPr/>
          </p:nvGrpSpPr>
          <p:grpSpPr>
            <a:xfrm>
              <a:off x="412336" y="2375141"/>
              <a:ext cx="1642967" cy="1028514"/>
              <a:chOff x="412336" y="2375141"/>
              <a:chExt cx="1642967" cy="1028514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76FC543D-E460-4FDF-B7C6-E9770E83D3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868" t="85948" r="39902"/>
              <a:stretch/>
            </p:blipFill>
            <p:spPr>
              <a:xfrm>
                <a:off x="412336" y="2375141"/>
                <a:ext cx="1391296" cy="1028514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072C4CD8-697C-40B3-B917-9F823FD3F4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868" t="85948" r="39902"/>
              <a:stretch/>
            </p:blipFill>
            <p:spPr>
              <a:xfrm>
                <a:off x="858350" y="2667708"/>
                <a:ext cx="1196953" cy="735947"/>
              </a:xfrm>
              <a:prstGeom prst="rect">
                <a:avLst/>
              </a:prstGeom>
            </p:spPr>
          </p:pic>
        </p:grp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A600612E-F727-462C-BB8B-1929408A1ED1}"/>
              </a:ext>
            </a:extLst>
          </p:cNvPr>
          <p:cNvSpPr txBox="1"/>
          <p:nvPr/>
        </p:nvSpPr>
        <p:spPr>
          <a:xfrm>
            <a:off x="565636" y="2813780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Radiation resistant dipoles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黑体"/>
              <a:cs typeface="+mn-cs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18428C1F-030D-4337-8A78-E5A8EE29CEB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234" y="1119091"/>
            <a:ext cx="3482909" cy="2211963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7C94634B-9E59-4186-ADDB-1EDAA1ACA0C2}"/>
              </a:ext>
            </a:extLst>
          </p:cNvPr>
          <p:cNvSpPr txBox="1"/>
          <p:nvPr/>
        </p:nvSpPr>
        <p:spPr>
          <a:xfrm>
            <a:off x="5641762" y="2865191"/>
            <a:ext cx="228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Warm iron SC-dipoles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黑体"/>
              <a:cs typeface="+mn-cs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08B7C1B-164B-4684-AA57-BEC52C589B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28808" y="1131524"/>
            <a:ext cx="2887686" cy="219953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4273B535-D60A-480C-9926-F927042C870C}"/>
              </a:ext>
            </a:extLst>
          </p:cNvPr>
          <p:cNvSpPr txBox="1"/>
          <p:nvPr/>
        </p:nvSpPr>
        <p:spPr>
          <a:xfrm>
            <a:off x="9645547" y="2808410"/>
            <a:ext cx="1659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Electron Cooler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987EF197-DD69-47A0-9EE0-C32A13DA30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01907" y="3615505"/>
            <a:ext cx="2737341" cy="2085013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0466DC41-F2A1-4F6C-84D6-692DB84608BD}"/>
              </a:ext>
            </a:extLst>
          </p:cNvPr>
          <p:cNvSpPr txBox="1"/>
          <p:nvPr/>
        </p:nvSpPr>
        <p:spPr>
          <a:xfrm>
            <a:off x="10087911" y="5330022"/>
            <a:ext cx="1630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Injection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Kicker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8029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BBEB1E-594D-4753-A0DF-2D70C0D1E3F6}"/>
              </a:ext>
            </a:extLst>
          </p:cNvPr>
          <p:cNvSpPr txBox="1"/>
          <p:nvPr/>
        </p:nvSpPr>
        <p:spPr bwMode="auto">
          <a:xfrm>
            <a:off x="4237859" y="34563"/>
            <a:ext cx="56965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HIAF Beam Commissioning (1)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9CCD25F-5B2E-4C7B-AC52-C4F605DA8FD0}"/>
              </a:ext>
            </a:extLst>
          </p:cNvPr>
          <p:cNvSpPr txBox="1"/>
          <p:nvPr/>
        </p:nvSpPr>
        <p:spPr>
          <a:xfrm>
            <a:off x="2389970" y="1307730"/>
            <a:ext cx="8134543" cy="540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New High Energy </a:t>
            </a:r>
            <a:r>
              <a:rPr lang="en-US" altLang="zh-CN" sz="2800" b="1" baseline="300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Beam Intensity Record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7C8EA472-A06D-40F2-9B7C-025ADF119C26}"/>
              </a:ext>
            </a:extLst>
          </p:cNvPr>
          <p:cNvGrpSpPr/>
          <p:nvPr/>
        </p:nvGrpSpPr>
        <p:grpSpPr>
          <a:xfrm>
            <a:off x="756360" y="2238011"/>
            <a:ext cx="4748811" cy="3277871"/>
            <a:chOff x="726913" y="1732749"/>
            <a:chExt cx="5261075" cy="3741479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9EACBE8C-AB39-403F-AAEB-01DE313E5B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6913" y="1732749"/>
              <a:ext cx="5261075" cy="374147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76C9E84B-0217-4802-9EB4-62227DDDD391}"/>
                </a:ext>
              </a:extLst>
            </p:cNvPr>
            <p:cNvSpPr/>
            <p:nvPr/>
          </p:nvSpPr>
          <p:spPr>
            <a:xfrm>
              <a:off x="3935760" y="1916832"/>
              <a:ext cx="1980220" cy="216024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6763242A-1744-42EF-AC83-D446BE7F582F}"/>
              </a:ext>
            </a:extLst>
          </p:cNvPr>
          <p:cNvGrpSpPr/>
          <p:nvPr/>
        </p:nvGrpSpPr>
        <p:grpSpPr>
          <a:xfrm>
            <a:off x="6281709" y="2186559"/>
            <a:ext cx="5652562" cy="3466834"/>
            <a:chOff x="5988054" y="1695583"/>
            <a:chExt cx="5652562" cy="346683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D9FF786-1C86-48B4-B515-ED8222DA9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8054" y="1695583"/>
              <a:ext cx="5652562" cy="346683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CEDCAE34-A2E7-4A94-A563-73999F17E237}"/>
                </a:ext>
              </a:extLst>
            </p:cNvPr>
            <p:cNvSpPr txBox="1"/>
            <p:nvPr/>
          </p:nvSpPr>
          <p:spPr bwMode="auto">
            <a:xfrm>
              <a:off x="6960096" y="3861048"/>
              <a:ext cx="1440160" cy="369332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SIS18</a:t>
              </a:r>
              <a:endParaRPr lang="zh-CN" altLang="en-US" b="1" kern="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9A1A6C95-0DBE-49B0-97DC-F46CE4642853}"/>
                </a:ext>
              </a:extLst>
            </p:cNvPr>
            <p:cNvSpPr txBox="1"/>
            <p:nvPr/>
          </p:nvSpPr>
          <p:spPr bwMode="auto">
            <a:xfrm>
              <a:off x="8256240" y="3513177"/>
              <a:ext cx="1728192" cy="369332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 dirty="0">
                  <a:solidFill>
                    <a:srgbClr val="0070C0"/>
                  </a:solidFill>
                </a:rPr>
                <a:t>BRing Design</a:t>
              </a:r>
              <a:endParaRPr lang="zh-CN" altLang="en-US" b="1" kern="0" dirty="0">
                <a:solidFill>
                  <a:srgbClr val="0070C0"/>
                </a:solidFill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143C48F5-A5B1-407B-8CBF-4DC6E8742F1C}"/>
                </a:ext>
              </a:extLst>
            </p:cNvPr>
            <p:cNvSpPr txBox="1"/>
            <p:nvPr/>
          </p:nvSpPr>
          <p:spPr bwMode="auto">
            <a:xfrm>
              <a:off x="9768408" y="2122721"/>
              <a:ext cx="1728192" cy="369332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 dirty="0">
                  <a:solidFill>
                    <a:srgbClr val="0070C0"/>
                  </a:solidFill>
                </a:rPr>
                <a:t>BRing Test</a:t>
              </a:r>
              <a:endParaRPr lang="zh-CN" altLang="en-US" b="1" kern="0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0CE2E674-FBBA-4122-9A5A-2FE254C1287E}"/>
              </a:ext>
            </a:extLst>
          </p:cNvPr>
          <p:cNvSpPr txBox="1"/>
          <p:nvPr/>
        </p:nvSpPr>
        <p:spPr bwMode="auto">
          <a:xfrm rot="16200000">
            <a:off x="5011823" y="3770389"/>
            <a:ext cx="22156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 dirty="0">
                <a:solidFill>
                  <a:prstClr val="black"/>
                </a:solidFill>
              </a:rPr>
              <a:t>Beam Intensity (</a:t>
            </a:r>
            <a:r>
              <a:rPr lang="en-US" altLang="zh-CN" sz="1600" b="1" kern="0" dirty="0" err="1">
                <a:solidFill>
                  <a:prstClr val="black"/>
                </a:solidFill>
              </a:rPr>
              <a:t>ppp</a:t>
            </a:r>
            <a:r>
              <a:rPr lang="en-US" altLang="zh-CN" sz="1600" b="1" kern="0" dirty="0">
                <a:solidFill>
                  <a:prstClr val="black"/>
                </a:solidFill>
              </a:rPr>
              <a:t>)</a:t>
            </a:r>
            <a:endParaRPr lang="zh-CN" alt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E8382CF-9EA2-4007-B50A-91AD67057446}"/>
              </a:ext>
            </a:extLst>
          </p:cNvPr>
          <p:cNvSpPr txBox="1"/>
          <p:nvPr/>
        </p:nvSpPr>
        <p:spPr bwMode="auto">
          <a:xfrm>
            <a:off x="7077306" y="5702289"/>
            <a:ext cx="4061368" cy="461665"/>
          </a:xfrm>
          <a:prstGeom prst="rect">
            <a:avLst/>
          </a:prstGeom>
          <a:solidFill>
            <a:srgbClr val="EEECE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0D02E0"/>
                </a:solidFill>
              </a:rPr>
              <a:t>Max. 3.0×10</a:t>
            </a:r>
            <a:r>
              <a:rPr lang="en-US" altLang="zh-CN" sz="2400" b="1" kern="0" baseline="30000" dirty="0">
                <a:solidFill>
                  <a:srgbClr val="0D02E0"/>
                </a:solidFill>
              </a:rPr>
              <a:t>11</a:t>
            </a:r>
            <a:r>
              <a:rPr lang="en-US" altLang="zh-CN" sz="2400" b="1" kern="0" dirty="0">
                <a:solidFill>
                  <a:srgbClr val="0D02E0"/>
                </a:solidFill>
              </a:rPr>
              <a:t>@2.6 GeV/u</a:t>
            </a:r>
            <a:endParaRPr lang="zh-CN" altLang="en-US" sz="2400" b="1" kern="0" dirty="0">
              <a:solidFill>
                <a:srgbClr val="0D02E0"/>
              </a:solidFill>
            </a:endParaRP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C74237A5-D4B9-4616-B626-087A1A79925A}"/>
              </a:ext>
            </a:extLst>
          </p:cNvPr>
          <p:cNvCxnSpPr/>
          <p:nvPr/>
        </p:nvCxnSpPr>
        <p:spPr>
          <a:xfrm flipV="1">
            <a:off x="10117400" y="5332144"/>
            <a:ext cx="432048" cy="3701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A4F35FA5-C9A4-4DB9-BD07-FF6E28E7EE4E}"/>
              </a:ext>
            </a:extLst>
          </p:cNvPr>
          <p:cNvSpPr/>
          <p:nvPr/>
        </p:nvSpPr>
        <p:spPr>
          <a:xfrm>
            <a:off x="540336" y="691346"/>
            <a:ext cx="4606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nonmetallic ions </a:t>
            </a:r>
            <a:r>
              <a:rPr lang="en-US" altLang="zh-CN" sz="2800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5429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11C12F6-EFD4-4B40-B78E-84606D0158D7}"/>
              </a:ext>
            </a:extLst>
          </p:cNvPr>
          <p:cNvSpPr txBox="1"/>
          <p:nvPr/>
        </p:nvSpPr>
        <p:spPr>
          <a:xfrm>
            <a:off x="731404" y="5824115"/>
            <a:ext cx="10654823" cy="583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刷新了国际 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Bi 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离子高能脉冲流强新纪录</a:t>
            </a:r>
            <a:endParaRPr lang="en-US" altLang="zh-CN" sz="2800" b="1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15E165B-6F27-4747-9F1A-4FF22F477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171" y="2060848"/>
            <a:ext cx="9681287" cy="4346825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7D2825E2-D0F5-43E3-AC06-0947F7C6CBDA}"/>
              </a:ext>
            </a:extLst>
          </p:cNvPr>
          <p:cNvCxnSpPr>
            <a:cxnSpLocks/>
          </p:cNvCxnSpPr>
          <p:nvPr/>
        </p:nvCxnSpPr>
        <p:spPr>
          <a:xfrm>
            <a:off x="2423592" y="5260419"/>
            <a:ext cx="8388932" cy="0"/>
          </a:xfrm>
          <a:prstGeom prst="line">
            <a:avLst/>
          </a:prstGeom>
          <a:ln w="5715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0D3C769D-8776-4090-8A51-0098EA85CDFA}"/>
              </a:ext>
            </a:extLst>
          </p:cNvPr>
          <p:cNvCxnSpPr/>
          <p:nvPr/>
        </p:nvCxnSpPr>
        <p:spPr>
          <a:xfrm flipH="1">
            <a:off x="4087033" y="4849861"/>
            <a:ext cx="76651" cy="396044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ACFC7C62-6438-4EC6-B27C-915CEA0E1B8F}"/>
              </a:ext>
            </a:extLst>
          </p:cNvPr>
          <p:cNvSpPr txBox="1"/>
          <p:nvPr/>
        </p:nvSpPr>
        <p:spPr>
          <a:xfrm>
            <a:off x="2639616" y="4354465"/>
            <a:ext cx="3644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SIS18 record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(4×10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ppp)</a:t>
            </a:r>
            <a:endParaRPr lang="zh-CN" altLang="en-US" sz="2400" b="1" dirty="0">
              <a:solidFill>
                <a:prstClr val="black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E4AFE756-7049-4676-BBCB-CDC4C62B852A}"/>
              </a:ext>
            </a:extLst>
          </p:cNvPr>
          <p:cNvCxnSpPr>
            <a:cxnSpLocks/>
          </p:cNvCxnSpPr>
          <p:nvPr/>
        </p:nvCxnSpPr>
        <p:spPr>
          <a:xfrm flipH="1">
            <a:off x="3273820" y="2656853"/>
            <a:ext cx="72008" cy="41228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145A1CBF-E226-4540-9213-8CDE89AF29C7}"/>
              </a:ext>
            </a:extLst>
          </p:cNvPr>
          <p:cNvSpPr txBox="1"/>
          <p:nvPr/>
        </p:nvSpPr>
        <p:spPr>
          <a:xfrm>
            <a:off x="2702329" y="2252685"/>
            <a:ext cx="1858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HIAF design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3EBF6CA-6384-4199-B16C-17DDEA6C840C}"/>
              </a:ext>
            </a:extLst>
          </p:cNvPr>
          <p:cNvSpPr txBox="1"/>
          <p:nvPr/>
        </p:nvSpPr>
        <p:spPr>
          <a:xfrm>
            <a:off x="2401686" y="1453095"/>
            <a:ext cx="8134543" cy="540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New High Energy </a:t>
            </a:r>
            <a:r>
              <a:rPr lang="en-US" altLang="zh-CN" sz="2800" b="1" baseline="300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209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Bi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Beam Intensity Record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EA374AC-86DD-4049-A243-D57D6A4F74AF}"/>
              </a:ext>
            </a:extLst>
          </p:cNvPr>
          <p:cNvSpPr txBox="1"/>
          <p:nvPr/>
        </p:nvSpPr>
        <p:spPr bwMode="auto">
          <a:xfrm>
            <a:off x="6413113" y="3583613"/>
            <a:ext cx="4209807" cy="46166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</a:rPr>
              <a:t>Max. 3.4×10</a:t>
            </a:r>
            <a:r>
              <a:rPr lang="en-US" altLang="zh-CN" sz="2400" b="1" baseline="30000" dirty="0">
                <a:solidFill>
                  <a:srgbClr val="0D02E0"/>
                </a:solidFill>
              </a:rPr>
              <a:t>10 </a:t>
            </a:r>
            <a:r>
              <a:rPr lang="en-US" altLang="zh-CN" sz="2400" b="1" dirty="0">
                <a:solidFill>
                  <a:srgbClr val="0D02E0"/>
                </a:solidFill>
              </a:rPr>
              <a:t>@ 850 MeV/u</a:t>
            </a:r>
            <a:endParaRPr lang="zh-CN" altLang="en-US" sz="2400" b="1" dirty="0">
              <a:solidFill>
                <a:srgbClr val="0D02E0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F488E83-E0E0-4DBB-B815-72526F125A7C}"/>
              </a:ext>
            </a:extLst>
          </p:cNvPr>
          <p:cNvSpPr/>
          <p:nvPr/>
        </p:nvSpPr>
        <p:spPr>
          <a:xfrm>
            <a:off x="474686" y="795458"/>
            <a:ext cx="4205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metallic ions </a:t>
            </a:r>
            <a:r>
              <a:rPr lang="en-US" altLang="zh-CN" sz="2800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209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 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642B930-E304-40AC-A970-1563B53EA4C9}"/>
              </a:ext>
            </a:extLst>
          </p:cNvPr>
          <p:cNvSpPr txBox="1"/>
          <p:nvPr/>
        </p:nvSpPr>
        <p:spPr bwMode="auto">
          <a:xfrm>
            <a:off x="4237859" y="34563"/>
            <a:ext cx="56965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HIAF Beam Commissioning (2)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5154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BAAA6CA-5F25-4D8E-B9BD-95A52BC41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25A0E-3E33-4608-B6CC-B20C117FC62F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F2BF9E-C4F4-4639-B4CC-B37D59824FEC}"/>
              </a:ext>
            </a:extLst>
          </p:cNvPr>
          <p:cNvSpPr txBox="1">
            <a:spLocks noChangeArrowheads="1"/>
          </p:cNvSpPr>
          <p:nvPr/>
        </p:nvSpPr>
        <p:spPr>
          <a:xfrm>
            <a:off x="2105469" y="0"/>
            <a:ext cx="9073402" cy="663059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802336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CiADS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-China Initiative Accelerator Driven System 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5C7059A8-29EA-4065-9E74-42E3D37F2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60" y="2052192"/>
            <a:ext cx="9437426" cy="4663844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69F34891-72E4-4745-B186-9AA28218DA83}"/>
              </a:ext>
            </a:extLst>
          </p:cNvPr>
          <p:cNvSpPr/>
          <p:nvPr/>
        </p:nvSpPr>
        <p:spPr>
          <a:xfrm>
            <a:off x="289612" y="634425"/>
            <a:ext cx="117295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ccelerator-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riven subcritical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ystems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 is considered to be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most effective and promising method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 solve the nuclear waste.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CiADS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will be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world’s first prototype of ADS facility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E6DDB81D-E327-4448-809B-B74CA241B98A}"/>
              </a:ext>
            </a:extLst>
          </p:cNvPr>
          <p:cNvSpPr txBox="1"/>
          <p:nvPr/>
        </p:nvSpPr>
        <p:spPr>
          <a:xfrm>
            <a:off x="3117524" y="2984941"/>
            <a:ext cx="184731" cy="362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00F8E10-9C52-4E06-8CCE-4580D791A73E}"/>
              </a:ext>
            </a:extLst>
          </p:cNvPr>
          <p:cNvSpPr/>
          <p:nvPr/>
        </p:nvSpPr>
        <p:spPr>
          <a:xfrm>
            <a:off x="3280940" y="6008163"/>
            <a:ext cx="3152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0" lvl="0" indent="-355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Superconducting proton linear accelerator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EF8054C7-B62F-4079-8BD0-17942ED11068}"/>
              </a:ext>
            </a:extLst>
          </p:cNvPr>
          <p:cNvSpPr/>
          <p:nvPr/>
        </p:nvSpPr>
        <p:spPr>
          <a:xfrm>
            <a:off x="25024" y="1500607"/>
            <a:ext cx="3688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2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High power lead-bismuth eutectic (LBE) spallation target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82B4EC69-D910-433F-AB20-552A3B6DA8BC}"/>
              </a:ext>
            </a:extLst>
          </p:cNvPr>
          <p:cNvSpPr/>
          <p:nvPr/>
        </p:nvSpPr>
        <p:spPr>
          <a:xfrm>
            <a:off x="3675066" y="1481777"/>
            <a:ext cx="3442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3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Sub-critical lead-bismuth eutectic (LBE)  fast reactor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圆角矩形 32">
            <a:extLst>
              <a:ext uri="{FF2B5EF4-FFF2-40B4-BE49-F238E27FC236}">
                <a16:creationId xmlns:a16="http://schemas.microsoft.com/office/drawing/2014/main" id="{A96AF829-ACB0-42EF-9CD8-79D3FB72D3EF}"/>
              </a:ext>
            </a:extLst>
          </p:cNvPr>
          <p:cNvSpPr/>
          <p:nvPr/>
        </p:nvSpPr>
        <p:spPr>
          <a:xfrm rot="12141070">
            <a:off x="1944125" y="2829741"/>
            <a:ext cx="1232551" cy="807782"/>
          </a:xfrm>
          <a:prstGeom prst="round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上箭头 34">
            <a:extLst>
              <a:ext uri="{FF2B5EF4-FFF2-40B4-BE49-F238E27FC236}">
                <a16:creationId xmlns:a16="http://schemas.microsoft.com/office/drawing/2014/main" id="{265F2093-A5F8-4927-85A0-F6CE4EE9DB9D}"/>
              </a:ext>
            </a:extLst>
          </p:cNvPr>
          <p:cNvSpPr/>
          <p:nvPr/>
        </p:nvSpPr>
        <p:spPr>
          <a:xfrm rot="19092044">
            <a:off x="2957573" y="2212760"/>
            <a:ext cx="300822" cy="367748"/>
          </a:xfrm>
          <a:prstGeom prst="upArrow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上箭头 35">
            <a:extLst>
              <a:ext uri="{FF2B5EF4-FFF2-40B4-BE49-F238E27FC236}">
                <a16:creationId xmlns:a16="http://schemas.microsoft.com/office/drawing/2014/main" id="{79B3335D-CA84-4D7D-8698-2E7A8EB94094}"/>
              </a:ext>
            </a:extLst>
          </p:cNvPr>
          <p:cNvSpPr/>
          <p:nvPr/>
        </p:nvSpPr>
        <p:spPr>
          <a:xfrm rot="2892044">
            <a:off x="4714132" y="2187306"/>
            <a:ext cx="300822" cy="367748"/>
          </a:xfrm>
          <a:prstGeom prst="upArrow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上箭头 36">
            <a:extLst>
              <a:ext uri="{FF2B5EF4-FFF2-40B4-BE49-F238E27FC236}">
                <a16:creationId xmlns:a16="http://schemas.microsoft.com/office/drawing/2014/main" id="{59BB11A5-0A61-4855-9F52-7D1055CDD8A7}"/>
              </a:ext>
            </a:extLst>
          </p:cNvPr>
          <p:cNvSpPr/>
          <p:nvPr/>
        </p:nvSpPr>
        <p:spPr>
          <a:xfrm rot="10800000">
            <a:off x="4932214" y="5130129"/>
            <a:ext cx="317638" cy="704194"/>
          </a:xfrm>
          <a:prstGeom prst="upArrow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圆角矩形 37">
            <a:extLst>
              <a:ext uri="{FF2B5EF4-FFF2-40B4-BE49-F238E27FC236}">
                <a16:creationId xmlns:a16="http://schemas.microsoft.com/office/drawing/2014/main" id="{9A71AA5F-AF09-4E99-AB5E-27DA9F616431}"/>
              </a:ext>
            </a:extLst>
          </p:cNvPr>
          <p:cNvSpPr/>
          <p:nvPr/>
        </p:nvSpPr>
        <p:spPr>
          <a:xfrm rot="1603420">
            <a:off x="2898441" y="4397907"/>
            <a:ext cx="4347193" cy="425581"/>
          </a:xfrm>
          <a:prstGeom prst="round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圆角矩形 38">
            <a:extLst>
              <a:ext uri="{FF2B5EF4-FFF2-40B4-BE49-F238E27FC236}">
                <a16:creationId xmlns:a16="http://schemas.microsoft.com/office/drawing/2014/main" id="{00ACCE55-64DA-491A-B2E2-F8337AAF24AB}"/>
              </a:ext>
            </a:extLst>
          </p:cNvPr>
          <p:cNvSpPr/>
          <p:nvPr/>
        </p:nvSpPr>
        <p:spPr>
          <a:xfrm rot="1030773">
            <a:off x="3563673" y="2535445"/>
            <a:ext cx="1232551" cy="807782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876389DF-D91E-4BEF-AB98-2DD53FAA1818}"/>
              </a:ext>
            </a:extLst>
          </p:cNvPr>
          <p:cNvSpPr/>
          <p:nvPr/>
        </p:nvSpPr>
        <p:spPr>
          <a:xfrm>
            <a:off x="301292" y="3902811"/>
            <a:ext cx="26760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0" lvl="0" indent="-355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 startAt="4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experimental terminals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653D9CD8-1C22-4DB4-BB59-1F1178C5D56E}"/>
              </a:ext>
            </a:extLst>
          </p:cNvPr>
          <p:cNvSpPr/>
          <p:nvPr/>
        </p:nvSpPr>
        <p:spPr>
          <a:xfrm>
            <a:off x="179007" y="4603902"/>
            <a:ext cx="4609669" cy="167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•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Arial" panose="020B0604020202020204" pitchFamily="34" charset="0"/>
                <a:sym typeface="+mn-ea"/>
              </a:rPr>
              <a:t>High power Target experimental Facility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Arial" panose="020B0604020202020204" pitchFamily="34" charset="0"/>
                <a:sym typeface="+mn-ea"/>
              </a:rPr>
              <a:t>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Arial" panose="020B0604020202020204" pitchFamily="34" charset="0"/>
                <a:sym typeface="+mn-ea"/>
              </a:rPr>
              <a:t>•  Muon experimental Facility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Arial" panose="020B0604020202020204" pitchFamily="34" charset="0"/>
                <a:sym typeface="+mn-ea"/>
              </a:rPr>
              <a:t>；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Arial" panose="020B0604020202020204" pitchFamily="34" charset="0"/>
                <a:sym typeface="+mn-ea"/>
              </a:rPr>
              <a:t>•  Multifunctional Irradiation Research Station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Arial" panose="020B0604020202020204" pitchFamily="34" charset="0"/>
                <a:sym typeface="+mn-ea"/>
              </a:rPr>
              <a:t>；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•  Nuclear Data Experimental Terminal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•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Arial" panose="020B0604020202020204" pitchFamily="34" charset="0"/>
                <a:sym typeface="+mn-ea"/>
              </a:rPr>
              <a:t>ISOL for upgrade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6201C3FB-E076-4A27-8323-BA4C080013C3}"/>
              </a:ext>
            </a:extLst>
          </p:cNvPr>
          <p:cNvSpPr/>
          <p:nvPr/>
        </p:nvSpPr>
        <p:spPr>
          <a:xfrm>
            <a:off x="8662358" y="1297484"/>
            <a:ext cx="3529642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•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Beam Energy: </a:t>
            </a:r>
          </a:p>
          <a:p>
            <a:pPr marL="0" marR="0" lvl="0" indent="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500 MeV (upgrade to 1.5 GeV)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• Beam Current: </a:t>
            </a:r>
          </a:p>
          <a:p>
            <a:pPr marL="0" marR="0" lvl="0" indent="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5 mA (upgrade to 10 mA)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• Total Power: &lt;10 MW</a:t>
            </a:r>
          </a:p>
          <a:p>
            <a:pPr marL="0" marR="0" lvl="0" indent="1778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2.5 MW beam power,</a:t>
            </a:r>
          </a:p>
          <a:p>
            <a:pPr marL="0" marR="0" lvl="0" indent="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7.5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MWth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+mn-ea"/>
              </a:rPr>
              <a:t> reactor power</a:t>
            </a:r>
          </a:p>
          <a:p>
            <a:pPr marL="0" marR="0" lvl="0" indent="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AAB1A605-B03A-41FC-8C63-0CA1758B1D3D}"/>
              </a:ext>
            </a:extLst>
          </p:cNvPr>
          <p:cNvSpPr/>
          <p:nvPr/>
        </p:nvSpPr>
        <p:spPr>
          <a:xfrm>
            <a:off x="9839321" y="4492280"/>
            <a:ext cx="2207037" cy="1908215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The total budget is 4.0 billion CNY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Construction period: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2021-2027, 6 years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The same campus with HIAF</a:t>
            </a:r>
          </a:p>
        </p:txBody>
      </p:sp>
    </p:spTree>
    <p:extLst>
      <p:ext uri="{BB962C8B-B14F-4D97-AF65-F5344CB8AC3E}">
        <p14:creationId xmlns:p14="http://schemas.microsoft.com/office/powerpoint/2010/main" val="37542602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6014D66-E8C4-4285-984C-DACDCCF38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25A0E-3E33-4608-B6CC-B20C117FC62F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63D20BF6-AECE-4CDE-A800-CE1B57530C73}"/>
              </a:ext>
            </a:extLst>
          </p:cNvPr>
          <p:cNvSpPr txBox="1">
            <a:spLocks noChangeArrowheads="1"/>
          </p:cNvSpPr>
          <p:nvPr/>
        </p:nvSpPr>
        <p:spPr>
          <a:xfrm>
            <a:off x="2105469" y="0"/>
            <a:ext cx="9073402" cy="663059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802336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CiADS</a:t>
            </a:r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SC-</a:t>
            </a:r>
            <a:r>
              <a:rPr lang="en-US" altLang="zh-CN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linac</a:t>
            </a:r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and its challenge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0414EEA9-BE4A-4CE2-B45C-A4EA0BE5F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56" y="771788"/>
            <a:ext cx="11365722" cy="5422915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5F280836-ACFE-47C5-8C62-929564E6AE05}"/>
              </a:ext>
            </a:extLst>
          </p:cNvPr>
          <p:cNvSpPr txBox="1"/>
          <p:nvPr/>
        </p:nvSpPr>
        <p:spPr>
          <a:xfrm>
            <a:off x="107170" y="833920"/>
            <a:ext cx="11820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b="1" dirty="0"/>
              <a:t>Accelerator Length: </a:t>
            </a:r>
            <a:r>
              <a:rPr lang="en-US" altLang="zh-CN" dirty="0"/>
              <a:t>~300 m, Complex Cryogenic Distribution System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b="1" dirty="0"/>
              <a:t>Beam Power: </a:t>
            </a:r>
            <a:r>
              <a:rPr lang="en-US" altLang="zh-CN" dirty="0"/>
              <a:t>&gt; 2.5 MW (500 MeV, 5 mA), Beam Loss: &lt; 1 W/m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b="1" dirty="0"/>
              <a:t>Machine Protection:</a:t>
            </a:r>
            <a:r>
              <a:rPr lang="en-US" altLang="zh-CN" dirty="0"/>
              <a:t> &lt; 20 µs response to prevent vacuum pipe damage.</a:t>
            </a:r>
          </a:p>
        </p:txBody>
      </p:sp>
      <p:graphicFrame>
        <p:nvGraphicFramePr>
          <p:cNvPr id="34" name="表格 14">
            <a:extLst>
              <a:ext uri="{FF2B5EF4-FFF2-40B4-BE49-F238E27FC236}">
                <a16:creationId xmlns:a16="http://schemas.microsoft.com/office/drawing/2014/main" id="{E4D2708A-0E7E-49E7-BE36-8E1AC0F6C5CB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28255709"/>
              </p:ext>
            </p:extLst>
          </p:nvPr>
        </p:nvGraphicFramePr>
        <p:xfrm>
          <a:off x="4114075" y="4862515"/>
          <a:ext cx="351023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3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Energy/MeV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500~1000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Beam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/>
                        <a:t>current/mA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 ~10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Operation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Pulse &amp; CW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Current stability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zh-CN" sz="1400" b="0" dirty="0"/>
                        <a:t>±2%@100ms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Cavity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CM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5" name="文本框 34">
            <a:extLst>
              <a:ext uri="{FF2B5EF4-FFF2-40B4-BE49-F238E27FC236}">
                <a16:creationId xmlns:a16="http://schemas.microsoft.com/office/drawing/2014/main" id="{7FAEF59B-84E4-4F3F-AAB3-E0CB61B2E78E}"/>
              </a:ext>
            </a:extLst>
          </p:cNvPr>
          <p:cNvSpPr txBox="1"/>
          <p:nvPr/>
        </p:nvSpPr>
        <p:spPr>
          <a:xfrm>
            <a:off x="7701047" y="4465639"/>
            <a:ext cx="4309297" cy="1077218"/>
          </a:xfrm>
          <a:prstGeom prst="rect">
            <a:avLst/>
          </a:prstGeom>
          <a:noFill/>
          <a:ln w="28575">
            <a:solidFill>
              <a:srgbClr val="1E1EEE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00000"/>
                </a:solidFill>
              </a:rPr>
              <a:t>Critical physics challenges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2000" b="1" dirty="0"/>
              <a:t>Ultra-low Beam Loss Control : </a:t>
            </a:r>
            <a:r>
              <a:rPr lang="en-US" altLang="zh-CN" sz="2000" b="1" dirty="0">
                <a:solidFill>
                  <a:srgbClr val="C00000"/>
                </a:solidFill>
              </a:rPr>
              <a:t>&lt; 10⁻⁶</a:t>
            </a:r>
            <a:endParaRPr lang="en-US" altLang="zh-CN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2000" b="1" dirty="0"/>
              <a:t>Beam trip Availability: </a:t>
            </a:r>
            <a:r>
              <a:rPr lang="en-US" altLang="zh-CN" sz="2000" b="1" dirty="0">
                <a:solidFill>
                  <a:srgbClr val="C00000"/>
                </a:solidFill>
              </a:rPr>
              <a:t>&gt; 85% </a:t>
            </a:r>
          </a:p>
        </p:txBody>
      </p:sp>
    </p:spTree>
    <p:extLst>
      <p:ext uri="{BB962C8B-B14F-4D97-AF65-F5344CB8AC3E}">
        <p14:creationId xmlns:p14="http://schemas.microsoft.com/office/powerpoint/2010/main" val="30481575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4502537-E7B1-4E02-86F3-E504488F49B2}"/>
              </a:ext>
            </a:extLst>
          </p:cNvPr>
          <p:cNvSpPr/>
          <p:nvPr/>
        </p:nvSpPr>
        <p:spPr>
          <a:xfrm>
            <a:off x="3860000" y="19488"/>
            <a:ext cx="5391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CiADS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SC-</a:t>
            </a: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linac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installation 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21AE3BF-5039-4D6B-A259-20B462E56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917" y="4056397"/>
            <a:ext cx="5360340" cy="249245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BEAB5F4-02A5-4CCD-A7AD-9D4180512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92" y="798360"/>
            <a:ext cx="7596553" cy="314754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F78F954-A533-44D2-9D48-E6512DFCE28A}"/>
              </a:ext>
            </a:extLst>
          </p:cNvPr>
          <p:cNvSpPr txBox="1"/>
          <p:nvPr/>
        </p:nvSpPr>
        <p:spPr bwMode="auto">
          <a:xfrm>
            <a:off x="8291504" y="1398995"/>
            <a:ext cx="328987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dirty="0">
                <a:latin typeface="Arial" pitchFamily="34" charset="0"/>
              </a:rPr>
              <a:t>Ion source + LEBT + RFQ+</a:t>
            </a:r>
          </a:p>
          <a:p>
            <a:pPr eaLnBrk="1" hangingPunct="1"/>
            <a:r>
              <a:rPr lang="en-US" altLang="zh-CN" sz="2000" dirty="0">
                <a:latin typeface="Arial" pitchFamily="34" charset="0"/>
              </a:rPr>
              <a:t>MEBT+</a:t>
            </a:r>
            <a:r>
              <a:rPr lang="en-US" altLang="zh-CN" sz="2400" dirty="0">
                <a:latin typeface="Arial" pitchFamily="34" charset="0"/>
              </a:rPr>
              <a:t>11 cryomodules,</a:t>
            </a:r>
          </a:p>
          <a:p>
            <a:pPr eaLnBrk="1" hangingPunct="1"/>
            <a:r>
              <a:rPr lang="en-US" altLang="zh-CN" sz="2400" dirty="0">
                <a:latin typeface="Arial" pitchFamily="34" charset="0"/>
              </a:rPr>
              <a:t>Installed at the tunnel. </a:t>
            </a:r>
          </a:p>
          <a:p>
            <a:pPr eaLnBrk="1" hangingPunct="1"/>
            <a:endParaRPr lang="en-US" altLang="zh-CN" sz="2400" dirty="0">
              <a:latin typeface="Arial" pitchFamily="34" charset="0"/>
            </a:endParaRPr>
          </a:p>
          <a:p>
            <a:pPr eaLnBrk="1" hangingPunct="1"/>
            <a:r>
              <a:rPr lang="en-US" altLang="zh-CN" sz="2400" dirty="0">
                <a:latin typeface="Arial" pitchFamily="34" charset="0"/>
              </a:rPr>
              <a:t>Total CM numbers:32</a:t>
            </a:r>
          </a:p>
          <a:p>
            <a:pPr eaLnBrk="1" hangingPunct="1"/>
            <a:r>
              <a:rPr lang="en-US" altLang="zh-CN" sz="2400" dirty="0">
                <a:latin typeface="Arial" pitchFamily="34" charset="0"/>
              </a:rPr>
              <a:t> </a:t>
            </a:r>
            <a:endParaRPr lang="zh-CN" altLang="en-US" sz="2400" dirty="0">
              <a:latin typeface="Arial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F501A98-7512-4D92-B8E0-39B108F37CCE}"/>
              </a:ext>
            </a:extLst>
          </p:cNvPr>
          <p:cNvSpPr txBox="1"/>
          <p:nvPr/>
        </p:nvSpPr>
        <p:spPr bwMode="auto">
          <a:xfrm>
            <a:off x="7772193" y="4591559"/>
            <a:ext cx="400254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000" dirty="0">
                <a:latin typeface="Arial" pitchFamily="34" charset="0"/>
              </a:rPr>
              <a:t>18 kW at 4 k cryogenic </a:t>
            </a:r>
          </a:p>
          <a:p>
            <a:pPr eaLnBrk="1" hangingPunct="1"/>
            <a:r>
              <a:rPr lang="en-US" altLang="zh-CN" sz="2000" dirty="0">
                <a:latin typeface="Arial" pitchFamily="34" charset="0"/>
              </a:rPr>
              <a:t>domestic-made refrigerator system installation and commissioning completed.</a:t>
            </a:r>
            <a:endParaRPr lang="zh-CN" altLang="en-US" sz="20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748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86E4A33-1BF1-4BBF-8B05-C26D1EF035C9}"/>
              </a:ext>
            </a:extLst>
          </p:cNvPr>
          <p:cNvSpPr txBox="1"/>
          <p:nvPr/>
        </p:nvSpPr>
        <p:spPr bwMode="auto">
          <a:xfrm>
            <a:off x="4220306" y="0"/>
            <a:ext cx="372307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remarks</a:t>
            </a:r>
            <a:endParaRPr lang="zh-C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5DCC25D-6F4A-4A2E-AF99-BCD85649E676}"/>
              </a:ext>
            </a:extLst>
          </p:cNvPr>
          <p:cNvSpPr/>
          <p:nvPr/>
        </p:nvSpPr>
        <p:spPr>
          <a:xfrm>
            <a:off x="196855" y="1356083"/>
            <a:ext cx="1176997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HIHPIA, large-scale scientific facility, support for scientific research, the related technologies have a lot applications in our society. Facing many technical challenges, long-term reliable operation with high availability significant. Encouraging the young generation to get involved in HIHPIA.</a:t>
            </a:r>
          </a:p>
          <a:p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very big team working together, efficient and strong collaboration with the team members  </a:t>
            </a:r>
          </a:p>
          <a:p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communication and collaboration very important. “Standing on the shoulders of giants”.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the major mission and objective in mind  for years long-term and innovative  R&amp;D to achieve key technology breakthrough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examples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3"/>
            </a:pPr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2013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879AB4A-B228-41A9-BB6B-C8F178B3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5336" y="6437580"/>
            <a:ext cx="1147485" cy="40011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25A0E-3E33-4608-B6CC-B20C117FC62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FC0119F-410C-4EC1-911F-43ADD23DE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6386" y="1303226"/>
            <a:ext cx="3149500" cy="367154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D0DE8F2-6165-40F4-902E-84D7E467ED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696" y="1478399"/>
            <a:ext cx="3002835" cy="202658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6859581-2088-4FEE-B367-DF98B56D9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0416" y="3814177"/>
            <a:ext cx="2200505" cy="254018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A436D25-BA8E-4CFD-9026-5AC0B06D3E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5737" y="4437775"/>
            <a:ext cx="2136581" cy="168560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ACDB57A-307A-4435-9E87-32A2FDCF29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9336" y="2504390"/>
            <a:ext cx="2200505" cy="155154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D6344E0-DA6C-4138-A41B-ABA6CD42CA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559" y="4690272"/>
            <a:ext cx="1472312" cy="17740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942FBBC-35FE-4C1F-8BF3-1C177C27D7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8659" y="2828292"/>
            <a:ext cx="2158171" cy="1609483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D801AED3-25F6-4279-9740-1B83353E5596}"/>
              </a:ext>
            </a:extLst>
          </p:cNvPr>
          <p:cNvSpPr txBox="1">
            <a:spLocks/>
          </p:cNvSpPr>
          <p:nvPr/>
        </p:nvSpPr>
        <p:spPr>
          <a:xfrm>
            <a:off x="1684937" y="3061"/>
            <a:ext cx="10170949" cy="620713"/>
          </a:xfrm>
          <a:prstGeom prst="rect">
            <a:avLst/>
          </a:prstGeom>
        </p:spPr>
        <p:txBody>
          <a:bodyPr>
            <a:noAutofit/>
          </a:bodyPr>
          <a:lstStyle>
            <a:lvl1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1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7143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0572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4001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17430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marL="371475" marR="0" lvl="0" indent="-371475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Development of IMP highly-charged ECRIS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4055775-481F-4127-BB4A-9C5AEAB6956D}"/>
              </a:ext>
            </a:extLst>
          </p:cNvPr>
          <p:cNvSpPr txBox="1"/>
          <p:nvPr/>
        </p:nvSpPr>
        <p:spPr bwMode="auto">
          <a:xfrm>
            <a:off x="684068" y="2132780"/>
            <a:ext cx="158729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1986-1995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10GHz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55BB48F-6E8D-402D-BA56-0B2161E337F6}"/>
              </a:ext>
            </a:extLst>
          </p:cNvPr>
          <p:cNvSpPr txBox="1"/>
          <p:nvPr/>
        </p:nvSpPr>
        <p:spPr bwMode="auto">
          <a:xfrm>
            <a:off x="2756296" y="1711058"/>
            <a:ext cx="27321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1996-2002- present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(14-18 GHz)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466C4B5-E80C-4A0F-B923-7B230DDF8669}"/>
              </a:ext>
            </a:extLst>
          </p:cNvPr>
          <p:cNvSpPr txBox="1"/>
          <p:nvPr/>
        </p:nvSpPr>
        <p:spPr bwMode="auto">
          <a:xfrm>
            <a:off x="5716677" y="770513"/>
            <a:ext cx="231345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2002-2016-2023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(24-28 GHz)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FD2819B-DD17-4AC7-BA7F-026C704792E3}"/>
              </a:ext>
            </a:extLst>
          </p:cNvPr>
          <p:cNvSpPr txBox="1"/>
          <p:nvPr/>
        </p:nvSpPr>
        <p:spPr bwMode="auto">
          <a:xfrm>
            <a:off x="9026934" y="667360"/>
            <a:ext cx="265521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2015-2024-present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(45 GHz--)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F83BC36-871B-4113-AF8B-1653FA828FC7}"/>
              </a:ext>
            </a:extLst>
          </p:cNvPr>
          <p:cNvSpPr txBox="1"/>
          <p:nvPr/>
        </p:nvSpPr>
        <p:spPr bwMode="auto">
          <a:xfrm>
            <a:off x="914400" y="6400800"/>
            <a:ext cx="10278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LECR0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251498C-E0CC-47DB-A5E8-45393F054E40}"/>
              </a:ext>
            </a:extLst>
          </p:cNvPr>
          <p:cNvSpPr txBox="1"/>
          <p:nvPr/>
        </p:nvSpPr>
        <p:spPr bwMode="auto">
          <a:xfrm>
            <a:off x="914400" y="4351139"/>
            <a:ext cx="10278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LECR1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C6E4A2F-881B-4B02-8AE6-8E7D9C35CFF8}"/>
              </a:ext>
            </a:extLst>
          </p:cNvPr>
          <p:cNvSpPr txBox="1"/>
          <p:nvPr/>
        </p:nvSpPr>
        <p:spPr bwMode="auto">
          <a:xfrm>
            <a:off x="3448620" y="6064252"/>
            <a:ext cx="10278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LECR2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D1B053C-88F2-486C-9B7B-0C2882F1C682}"/>
              </a:ext>
            </a:extLst>
          </p:cNvPr>
          <p:cNvSpPr txBox="1"/>
          <p:nvPr/>
        </p:nvSpPr>
        <p:spPr bwMode="auto">
          <a:xfrm>
            <a:off x="3448620" y="4026368"/>
            <a:ext cx="10278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LECR3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E5E388D-DA79-4F82-8E56-46BE816EF069}"/>
              </a:ext>
            </a:extLst>
          </p:cNvPr>
          <p:cNvSpPr txBox="1"/>
          <p:nvPr/>
        </p:nvSpPr>
        <p:spPr bwMode="auto">
          <a:xfrm>
            <a:off x="6298568" y="6354358"/>
            <a:ext cx="12426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SECRAL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18D1334-1341-4077-8EE8-D306FAD5482F}"/>
              </a:ext>
            </a:extLst>
          </p:cNvPr>
          <p:cNvSpPr txBox="1"/>
          <p:nvPr/>
        </p:nvSpPr>
        <p:spPr bwMode="auto">
          <a:xfrm>
            <a:off x="6155854" y="3432978"/>
            <a:ext cx="14496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SECRAL II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89EDAAD-7FC7-4812-B325-C716BA62069B}"/>
              </a:ext>
            </a:extLst>
          </p:cNvPr>
          <p:cNvSpPr txBox="1"/>
          <p:nvPr/>
        </p:nvSpPr>
        <p:spPr bwMode="auto">
          <a:xfrm>
            <a:off x="9680157" y="4974774"/>
            <a:ext cx="8851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FECR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箭头: 右 21">
            <a:extLst>
              <a:ext uri="{FF2B5EF4-FFF2-40B4-BE49-F238E27FC236}">
                <a16:creationId xmlns:a16="http://schemas.microsoft.com/office/drawing/2014/main" id="{3850F60D-EAFC-43B6-9F04-1A9AFAF2D2B1}"/>
              </a:ext>
            </a:extLst>
          </p:cNvPr>
          <p:cNvSpPr/>
          <p:nvPr/>
        </p:nvSpPr>
        <p:spPr>
          <a:xfrm rot="-780000">
            <a:off x="524104" y="1251866"/>
            <a:ext cx="2836281" cy="35776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箭头: 右 22">
            <a:extLst>
              <a:ext uri="{FF2B5EF4-FFF2-40B4-BE49-F238E27FC236}">
                <a16:creationId xmlns:a16="http://schemas.microsoft.com/office/drawing/2014/main" id="{304864CD-B88C-4ECD-87A8-1AE8327750E1}"/>
              </a:ext>
            </a:extLst>
          </p:cNvPr>
          <p:cNvSpPr/>
          <p:nvPr/>
        </p:nvSpPr>
        <p:spPr>
          <a:xfrm rot="-780000">
            <a:off x="8931593" y="6082273"/>
            <a:ext cx="2836281" cy="35776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BA835094-61B5-4811-9E54-7EE4799BBBE6}"/>
              </a:ext>
            </a:extLst>
          </p:cNvPr>
          <p:cNvSpPr txBox="1"/>
          <p:nvPr/>
        </p:nvSpPr>
        <p:spPr bwMode="auto">
          <a:xfrm rot="-780000">
            <a:off x="8534298" y="5352346"/>
            <a:ext cx="29772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The world leading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&gt;10 years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ABC7C3B-5CFC-4D37-B846-5AEB26D1FD10}"/>
              </a:ext>
            </a:extLst>
          </p:cNvPr>
          <p:cNvSpPr txBox="1"/>
          <p:nvPr/>
        </p:nvSpPr>
        <p:spPr bwMode="auto">
          <a:xfrm rot="-780000">
            <a:off x="541956" y="891293"/>
            <a:ext cx="20505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IMP ECRIS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3B6FFFBE-4793-4025-9BE9-07A0CAECFAF9}"/>
              </a:ext>
            </a:extLst>
          </p:cNvPr>
          <p:cNvSpPr/>
          <p:nvPr/>
        </p:nvSpPr>
        <p:spPr>
          <a:xfrm>
            <a:off x="240920" y="1982113"/>
            <a:ext cx="2515376" cy="477235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272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B0093C9-3E44-4B27-A7BB-75A0687CF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25A0E-3E33-4608-B6CC-B20C117FC62F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A4C43A8E-85E3-429A-A5FF-CFCC284591A2}"/>
              </a:ext>
            </a:extLst>
          </p:cNvPr>
          <p:cNvSpPr txBox="1">
            <a:spLocks/>
          </p:cNvSpPr>
          <p:nvPr/>
        </p:nvSpPr>
        <p:spPr>
          <a:xfrm>
            <a:off x="332936" y="98817"/>
            <a:ext cx="12371422" cy="745245"/>
          </a:xfrm>
          <a:prstGeom prst="rect">
            <a:avLst/>
          </a:prstGeom>
        </p:spPr>
        <p:txBody>
          <a:bodyPr>
            <a:normAutofit fontScale="45000" lnSpcReduction="20000"/>
          </a:bodyPr>
          <a:lstStyle>
            <a:lvl1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8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495300" indent="-495300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9525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4097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8669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2324100" indent="-495300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8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algn="l">
              <a:defRPr/>
            </a:pPr>
            <a:r>
              <a:rPr lang="zh-CN" altLang="en-US" dirty="0">
                <a:solidFill>
                  <a:prstClr val="white"/>
                </a:solidFill>
              </a:rPr>
              <a:t>                             </a:t>
            </a:r>
            <a:r>
              <a:rPr lang="en-US" altLang="zh-CN" sz="5600" dirty="0">
                <a:solidFill>
                  <a:prstClr val="white"/>
                </a:solidFill>
              </a:rPr>
              <a:t>How to achieve high-intensity and high-power ion beam with radiation security  </a:t>
            </a:r>
            <a:endParaRPr lang="zh-CN" altLang="en-US" sz="5600" dirty="0">
              <a:solidFill>
                <a:prstClr val="white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43121B7-A0DA-472C-B0C3-FDEF576EB7B9}"/>
              </a:ext>
            </a:extLst>
          </p:cNvPr>
          <p:cNvSpPr txBox="1"/>
          <p:nvPr/>
        </p:nvSpPr>
        <p:spPr bwMode="auto">
          <a:xfrm>
            <a:off x="332936" y="900246"/>
            <a:ext cx="7212036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285750" indent="-285750" eaLnBrk="1" hangingPunct="1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itchFamily="34" charset="0"/>
              </a:rPr>
              <a:t>Raise beam intensity from ion source</a:t>
            </a:r>
          </a:p>
          <a:p>
            <a:pPr marL="285750" indent="-285750" eaLnBrk="1" hangingPunct="1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itchFamily="34" charset="0"/>
              </a:rPr>
              <a:t>Raise beam energy</a:t>
            </a:r>
          </a:p>
          <a:p>
            <a:pPr marL="285750" indent="-285750" eaLnBrk="1" hangingPunct="1"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itchFamily="34" charset="0"/>
              </a:rPr>
              <a:t>Reduce beam loss as low as possible during transmission and acceleration</a:t>
            </a:r>
          </a:p>
          <a:p>
            <a:pPr marL="285750" indent="-285750" eaLnBrk="1" hangingPunct="1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itchFamily="34" charset="0"/>
              </a:rPr>
              <a:t>Raise intensity through beam accumulation and cooling for synchrotron and storage ring</a:t>
            </a:r>
          </a:p>
          <a:p>
            <a:pPr marL="285750" indent="-285750" eaLnBrk="1" hangingPunct="1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itchFamily="34" charset="0"/>
              </a:rPr>
              <a:t>Raise repetition rate, pulse peak intensity, pulse length for pulsed ion beam</a:t>
            </a:r>
          </a:p>
          <a:p>
            <a:pPr eaLnBrk="1" hangingPunct="1"/>
            <a:endParaRPr lang="zh-CN" altLang="en-US" sz="2000" b="1" dirty="0">
              <a:latin typeface="Arial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B600F5B-E508-43C1-B61D-C1546CFF0324}"/>
              </a:ext>
            </a:extLst>
          </p:cNvPr>
          <p:cNvSpPr txBox="1"/>
          <p:nvPr/>
        </p:nvSpPr>
        <p:spPr bwMode="auto">
          <a:xfrm>
            <a:off x="8037342" y="997024"/>
            <a:ext cx="3727302" cy="228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Beam average power:</a:t>
            </a:r>
          </a:p>
          <a:p>
            <a:pPr eaLnBrk="1" hangingPunct="1"/>
            <a:r>
              <a:rPr lang="en-US" altLang="zh-CN" sz="2000" b="1" dirty="0">
                <a:latin typeface="Arial" pitchFamily="34" charset="0"/>
              </a:rPr>
              <a:t>        </a:t>
            </a:r>
            <a:r>
              <a:rPr lang="en-US" altLang="zh-CN" sz="2000" b="1" i="1" dirty="0">
                <a:latin typeface="Arial" pitchFamily="34" charset="0"/>
              </a:rPr>
              <a:t>P</a:t>
            </a:r>
            <a:r>
              <a:rPr lang="en-US" altLang="zh-CN" sz="2000" b="1" dirty="0">
                <a:latin typeface="Arial" pitchFamily="34" charset="0"/>
              </a:rPr>
              <a:t> = </a:t>
            </a:r>
            <a:r>
              <a:rPr lang="en-US" altLang="zh-CN" sz="2000" b="1" i="1" dirty="0" err="1">
                <a:latin typeface="Arial" pitchFamily="34" charset="0"/>
              </a:rPr>
              <a:t>E</a:t>
            </a:r>
            <a:r>
              <a:rPr lang="en-US" altLang="zh-CN" sz="2000" b="1" i="1" baseline="-25000" dirty="0" err="1">
                <a:latin typeface="Arial" pitchFamily="34" charset="0"/>
              </a:rPr>
              <a:t>kinetic</a:t>
            </a:r>
            <a:r>
              <a:rPr lang="en-US" altLang="zh-CN" sz="2000" b="1" i="1" baseline="-25000" dirty="0">
                <a:latin typeface="Arial" pitchFamily="34" charset="0"/>
              </a:rPr>
              <a:t> </a:t>
            </a:r>
            <a:r>
              <a:rPr lang="en-US" altLang="zh-CN" sz="2000" b="1" i="1" dirty="0" err="1">
                <a:latin typeface="Arial" pitchFamily="34" charset="0"/>
              </a:rPr>
              <a:t>I</a:t>
            </a:r>
            <a:r>
              <a:rPr lang="en-US" altLang="zh-CN" sz="2000" b="1" i="1" baseline="-25000" dirty="0" err="1">
                <a:latin typeface="Arial" pitchFamily="34" charset="0"/>
              </a:rPr>
              <a:t>average</a:t>
            </a:r>
            <a:endParaRPr lang="en-US" altLang="zh-CN" sz="2000" b="1" i="1" baseline="-25000" dirty="0">
              <a:latin typeface="Arial" pitchFamily="34" charset="0"/>
            </a:endParaRPr>
          </a:p>
          <a:p>
            <a:pPr eaLnBrk="1" hangingPunct="1"/>
            <a:endParaRPr lang="en-US" altLang="zh-CN" sz="2000" b="1" i="1" baseline="-25000" dirty="0">
              <a:latin typeface="Arial" pitchFamily="34" charset="0"/>
            </a:endParaRPr>
          </a:p>
          <a:p>
            <a:pPr eaLnBrk="1" hangingPunct="1"/>
            <a:r>
              <a:rPr lang="en-US" altLang="zh-CN" sz="2400" b="1" dirty="0">
                <a:solidFill>
                  <a:srgbClr val="1E1EEE"/>
                </a:solidFill>
                <a:latin typeface="Arial" pitchFamily="34" charset="0"/>
              </a:rPr>
              <a:t>Beam average intensity:</a:t>
            </a:r>
          </a:p>
          <a:p>
            <a:pPr eaLnBrk="1" hangingPunct="1">
              <a:spcAft>
                <a:spcPts val="600"/>
              </a:spcAft>
            </a:pPr>
            <a:r>
              <a:rPr lang="en-US" altLang="zh-CN" sz="2400" b="1" dirty="0">
                <a:solidFill>
                  <a:srgbClr val="1E1EEE"/>
                </a:solidFill>
                <a:latin typeface="Arial" pitchFamily="34" charset="0"/>
              </a:rPr>
              <a:t>       </a:t>
            </a:r>
            <a:r>
              <a:rPr lang="en-US" altLang="zh-CN" sz="2400" b="1" i="1" dirty="0">
                <a:solidFill>
                  <a:srgbClr val="1E1EEE"/>
                </a:solidFill>
                <a:latin typeface="Arial" pitchFamily="34" charset="0"/>
              </a:rPr>
              <a:t>I </a:t>
            </a:r>
            <a:r>
              <a:rPr lang="en-US" altLang="zh-CN" sz="2400" b="1" dirty="0">
                <a:solidFill>
                  <a:srgbClr val="1E1EEE"/>
                </a:solidFill>
                <a:latin typeface="Arial" pitchFamily="34" charset="0"/>
              </a:rPr>
              <a:t>= </a:t>
            </a:r>
            <a:r>
              <a:rPr lang="en-US" altLang="zh-CN" sz="2400" b="1" i="1" dirty="0" err="1">
                <a:solidFill>
                  <a:srgbClr val="1E1EEE"/>
                </a:solidFill>
                <a:latin typeface="Arial" pitchFamily="34" charset="0"/>
              </a:rPr>
              <a:t>f</a:t>
            </a:r>
            <a:r>
              <a:rPr lang="en-US" altLang="zh-CN" sz="2400" b="1" i="1" baseline="-25000" dirty="0" err="1">
                <a:solidFill>
                  <a:srgbClr val="1E1EEE"/>
                </a:solidFill>
                <a:latin typeface="Arial" pitchFamily="34" charset="0"/>
              </a:rPr>
              <a:t>n</a:t>
            </a:r>
            <a:r>
              <a:rPr lang="en-US" altLang="zh-CN" sz="2400" b="1" i="1" dirty="0" err="1">
                <a:solidFill>
                  <a:srgbClr val="1E1EEE"/>
                </a:solidFill>
                <a:latin typeface="Arial" pitchFamily="34" charset="0"/>
              </a:rPr>
              <a:t>N</a:t>
            </a:r>
            <a:r>
              <a:rPr lang="en-US" altLang="zh-CN" sz="2400" b="1" i="1" baseline="-25000" dirty="0" err="1">
                <a:solidFill>
                  <a:srgbClr val="1E1EEE"/>
                </a:solidFill>
                <a:latin typeface="Arial" pitchFamily="34" charset="0"/>
              </a:rPr>
              <a:t>p</a:t>
            </a:r>
            <a:r>
              <a:rPr lang="en-US" altLang="zh-CN" sz="2400" b="1" i="1" dirty="0">
                <a:solidFill>
                  <a:srgbClr val="1E1EEE"/>
                </a:solidFill>
                <a:latin typeface="Arial" pitchFamily="34" charset="0"/>
              </a:rPr>
              <a:t> e</a:t>
            </a:r>
          </a:p>
          <a:p>
            <a:pPr eaLnBrk="1" hangingPunct="1"/>
            <a:r>
              <a:rPr lang="en-US" altLang="zh-CN" sz="1600" b="1" i="1" dirty="0">
                <a:latin typeface="Arial" pitchFamily="34" charset="0"/>
              </a:rPr>
              <a:t>      </a:t>
            </a:r>
            <a:r>
              <a:rPr lang="en-US" altLang="zh-CN" sz="1600" b="1" i="1" dirty="0" err="1">
                <a:latin typeface="Arial" pitchFamily="34" charset="0"/>
              </a:rPr>
              <a:t>f</a:t>
            </a:r>
            <a:r>
              <a:rPr lang="en-US" altLang="zh-CN" sz="1600" b="1" i="1" baseline="-25000" dirty="0" err="1">
                <a:latin typeface="Arial" pitchFamily="34" charset="0"/>
              </a:rPr>
              <a:t>n</a:t>
            </a:r>
            <a:r>
              <a:rPr lang="en-US" altLang="zh-CN" sz="1600" b="1" i="1" baseline="-25000" dirty="0">
                <a:latin typeface="Arial" pitchFamily="34" charset="0"/>
              </a:rPr>
              <a:t> </a:t>
            </a:r>
            <a:r>
              <a:rPr lang="en-US" altLang="zh-CN" sz="1600" b="1" i="1" dirty="0">
                <a:latin typeface="Arial" pitchFamily="34" charset="0"/>
              </a:rPr>
              <a:t> Repetition rate</a:t>
            </a:r>
          </a:p>
          <a:p>
            <a:pPr eaLnBrk="1" hangingPunct="1"/>
            <a:r>
              <a:rPr lang="en-US" altLang="zh-CN" sz="1600" b="1" i="1" dirty="0">
                <a:latin typeface="Arial" pitchFamily="34" charset="0"/>
              </a:rPr>
              <a:t>     N</a:t>
            </a:r>
            <a:r>
              <a:rPr lang="en-US" altLang="zh-CN" sz="1600" b="1" i="1" baseline="-25000" dirty="0">
                <a:latin typeface="Arial" pitchFamily="34" charset="0"/>
              </a:rPr>
              <a:t>p</a:t>
            </a:r>
            <a:r>
              <a:rPr lang="en-US" altLang="zh-CN" sz="1600" b="1" i="1" dirty="0">
                <a:latin typeface="Arial" pitchFamily="34" charset="0"/>
              </a:rPr>
              <a:t> Number of particles per pulse </a:t>
            </a:r>
            <a:endParaRPr lang="zh-CN" altLang="en-US" sz="1600" b="1" i="1" dirty="0">
              <a:latin typeface="Arial" pitchFamily="34" charset="0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155408DA-8EB6-4DC7-A452-65B3F61A6433}"/>
              </a:ext>
            </a:extLst>
          </p:cNvPr>
          <p:cNvSpPr/>
          <p:nvPr/>
        </p:nvSpPr>
        <p:spPr>
          <a:xfrm>
            <a:off x="7831015" y="997024"/>
            <a:ext cx="4093699" cy="232755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1A3DFD0-FBF8-42B3-B9B5-769B2E6BAD92}"/>
              </a:ext>
            </a:extLst>
          </p:cNvPr>
          <p:cNvSpPr txBox="1"/>
          <p:nvPr/>
        </p:nvSpPr>
        <p:spPr bwMode="auto">
          <a:xfrm>
            <a:off x="3418501" y="3977085"/>
            <a:ext cx="56685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Significance of exposure to radiation 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3CF9008-AA19-4D61-B58F-D30D471278CC}"/>
              </a:ext>
            </a:extLst>
          </p:cNvPr>
          <p:cNvSpPr txBox="1"/>
          <p:nvPr/>
        </p:nvSpPr>
        <p:spPr bwMode="auto">
          <a:xfrm>
            <a:off x="219986" y="4510278"/>
            <a:ext cx="1123897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02E0"/>
                </a:solidFill>
                <a:latin typeface="Arial" pitchFamily="34" charset="0"/>
              </a:rPr>
              <a:t>Occupational limit of radiation dose:  maximum 50 mSv/year in US  and China ( &lt;20 mSv/year for 5 year) 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02E0"/>
                </a:solidFill>
                <a:latin typeface="Arial" pitchFamily="34" charset="0"/>
              </a:rPr>
              <a:t>Lab management guideline of radiation dose: 12.5 mSv in US DOE, 5 mSv in China</a:t>
            </a:r>
          </a:p>
          <a:p>
            <a:pPr eaLnBrk="1" hangingPunct="1"/>
            <a:endParaRPr lang="en-US" altLang="zh-CN" dirty="0">
              <a:solidFill>
                <a:srgbClr val="0D02E0"/>
              </a:solidFill>
              <a:latin typeface="Arial" pitchFamily="34" charset="0"/>
            </a:endParaRPr>
          </a:p>
          <a:p>
            <a:pPr eaLnBrk="1" hangingPunct="1"/>
            <a:r>
              <a:rPr lang="en-US" altLang="zh-CN" dirty="0">
                <a:solidFill>
                  <a:srgbClr val="0D02E0"/>
                </a:solidFill>
                <a:latin typeface="Arial" pitchFamily="34" charset="0"/>
              </a:rPr>
              <a:t>    (Chest CT examination: 5-7 mSv; Whole body PET-CT scan: 15-25 mSv)</a:t>
            </a:r>
            <a:endParaRPr lang="zh-CN" altLang="en-US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1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图示 52">
            <a:extLst>
              <a:ext uri="{FF2B5EF4-FFF2-40B4-BE49-F238E27FC236}">
                <a16:creationId xmlns:a16="http://schemas.microsoft.com/office/drawing/2014/main" id="{B587865A-A1E8-76D8-48E8-9C3CB2B301B6}"/>
              </a:ext>
            </a:extLst>
          </p:cNvPr>
          <p:cNvGraphicFramePr/>
          <p:nvPr>
            <p:extLst/>
          </p:nvPr>
        </p:nvGraphicFramePr>
        <p:xfrm>
          <a:off x="839416" y="450724"/>
          <a:ext cx="1087320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文本框 53">
            <a:extLst>
              <a:ext uri="{FF2B5EF4-FFF2-40B4-BE49-F238E27FC236}">
                <a16:creationId xmlns:a16="http://schemas.microsoft.com/office/drawing/2014/main" id="{CA3A3D2E-41B1-CFA6-0D0A-A2330D7930AA}"/>
              </a:ext>
            </a:extLst>
          </p:cNvPr>
          <p:cNvSpPr txBox="1"/>
          <p:nvPr/>
        </p:nvSpPr>
        <p:spPr bwMode="auto">
          <a:xfrm>
            <a:off x="2019492" y="879737"/>
            <a:ext cx="71168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F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rom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prototyping to operational machine (2015-2024)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4EC3160D-6722-3088-49FD-6C09ECFE69C8}"/>
              </a:ext>
            </a:extLst>
          </p:cNvPr>
          <p:cNvSpPr txBox="1"/>
          <p:nvPr/>
        </p:nvSpPr>
        <p:spPr bwMode="auto">
          <a:xfrm>
            <a:off x="1919536" y="5393488"/>
            <a:ext cx="3384376" cy="64633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To demonstrate 80~85% of FECR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coldmass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performance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E23C13CD-E825-F5E2-1C5B-C9325307FE09}"/>
              </a:ext>
            </a:extLst>
          </p:cNvPr>
          <p:cNvSpPr txBox="1"/>
          <p:nvPr/>
        </p:nvSpPr>
        <p:spPr bwMode="auto">
          <a:xfrm>
            <a:off x="7536160" y="5517232"/>
            <a:ext cx="3816424" cy="36933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Operationa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l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FECR Nb</a:t>
            </a:r>
            <a:r>
              <a:rPr kumimoji="0" lang="en-US" altLang="zh-CN" sz="1800" b="1" i="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Sn magnet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9CBF5D4-C8C0-47EE-807A-4685915A33C6}"/>
              </a:ext>
            </a:extLst>
          </p:cNvPr>
          <p:cNvSpPr/>
          <p:nvPr/>
        </p:nvSpPr>
        <p:spPr>
          <a:xfrm>
            <a:off x="3373444" y="0"/>
            <a:ext cx="6849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FECR Nb</a:t>
            </a:r>
            <a:r>
              <a:rPr kumimoji="0" lang="en-US" altLang="zh-CN" sz="32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Sn magnet development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D126414-BCBC-45BF-89DC-A8871A2B91BD}"/>
              </a:ext>
            </a:extLst>
          </p:cNvPr>
          <p:cNvSpPr txBox="1"/>
          <p:nvPr/>
        </p:nvSpPr>
        <p:spPr bwMode="auto">
          <a:xfrm>
            <a:off x="3684357" y="6039819"/>
            <a:ext cx="56012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  <a:ea typeface="宋体" panose="02010600030101010101" pitchFamily="2" charset="-122"/>
              </a:rPr>
              <a:t>9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years R&amp;D for FECR </a:t>
            </a:r>
            <a:r>
              <a:rPr kumimoji="0" lang="en-US" altLang="zh-CN" sz="2400" b="1" i="0" u="none" strike="noStrike" kern="1200" cap="none" spc="0" normalizeH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Nb</a:t>
            </a:r>
            <a:r>
              <a:rPr kumimoji="0" lang="en-US" altLang="zh-CN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2400" b="1" i="0" u="none" strike="noStrike" kern="1200" cap="none" spc="0" normalizeH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Sn magnet</a:t>
            </a:r>
            <a:endParaRPr kumimoji="0" lang="zh-CN" altLang="en-US" sz="2400" b="1" i="0" u="none" strike="noStrike" kern="1200" cap="none" spc="0" normalizeH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60298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FA26D29-5884-48AE-9CC4-FCC50BCBD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25A0E-3E33-4608-B6CC-B20C117FC62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3F130C4-E2AC-44B3-B0FB-F03D5D4CF5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4"/>
          <a:stretch/>
        </p:blipFill>
        <p:spPr>
          <a:xfrm>
            <a:off x="147790" y="1869819"/>
            <a:ext cx="6098265" cy="309224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C6B9FA9-4815-4895-B62D-C5CA96754F64}"/>
              </a:ext>
            </a:extLst>
          </p:cNvPr>
          <p:cNvSpPr txBox="1"/>
          <p:nvPr/>
        </p:nvSpPr>
        <p:spPr bwMode="auto">
          <a:xfrm>
            <a:off x="4422557" y="43695"/>
            <a:ext cx="557819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LEAF/HIAF - 45 GHz FECR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BE17015-E877-437E-BC42-9810DC77DB3C}"/>
              </a:ext>
            </a:extLst>
          </p:cNvPr>
          <p:cNvSpPr/>
          <p:nvPr/>
        </p:nvSpPr>
        <p:spPr>
          <a:xfrm>
            <a:off x="438682" y="731964"/>
            <a:ext cx="56573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FECR</a:t>
            </a: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-I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with hybrid magnet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Nb</a:t>
            </a:r>
            <a:r>
              <a:rPr lang="en-US" altLang="zh-CN" sz="2400" b="1" baseline="-25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Sn solenoids + </a:t>
            </a:r>
            <a:r>
              <a:rPr lang="en-US" altLang="zh-CN" sz="24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NbTi</a:t>
            </a: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sextupole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8EF25DE-594A-4ED2-BCD5-88C811363BA1}"/>
              </a:ext>
            </a:extLst>
          </p:cNvPr>
          <p:cNvSpPr txBox="1"/>
          <p:nvPr/>
        </p:nvSpPr>
        <p:spPr bwMode="auto">
          <a:xfrm>
            <a:off x="248529" y="5008098"/>
            <a:ext cx="620875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C00000"/>
                </a:solidFill>
                <a:latin typeface="Arial" pitchFamily="34" charset="0"/>
              </a:rPr>
              <a:t>FECR-I already in routine operation since 05/2024</a:t>
            </a:r>
            <a:endParaRPr lang="zh-CN" altLang="en-US" sz="2000" b="1" dirty="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7D1C0FC-1522-4F19-B9D0-76C7C7A3E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9902" y="1452476"/>
            <a:ext cx="2519782" cy="346408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82BF615-735D-4651-B8A2-156C4547B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380" y="2147265"/>
            <a:ext cx="2704935" cy="222065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BC1AC97-BA89-4700-A26C-3715BCA16028}"/>
              </a:ext>
            </a:extLst>
          </p:cNvPr>
          <p:cNvSpPr/>
          <p:nvPr/>
        </p:nvSpPr>
        <p:spPr>
          <a:xfrm>
            <a:off x="7073563" y="5208153"/>
            <a:ext cx="48093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FECR-II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Nb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en-US" altLang="zh-CN" sz="20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Sn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magnet  with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Sn solenoids + Nb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Sn </a:t>
            </a:r>
            <a:r>
              <a:rPr lang="en-US" altLang="zh-CN" sz="2000" b="1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sextupole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being tested at 4 k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in 05/2026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77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23600" y="2995523"/>
            <a:ext cx="4711465" cy="1475931"/>
            <a:chOff x="-447775" y="3505178"/>
            <a:chExt cx="8656792" cy="2905321"/>
          </a:xfrm>
        </p:grpSpPr>
        <p:grpSp>
          <p:nvGrpSpPr>
            <p:cNvPr id="4" name="组 3"/>
            <p:cNvGrpSpPr/>
            <p:nvPr/>
          </p:nvGrpSpPr>
          <p:grpSpPr>
            <a:xfrm>
              <a:off x="124879" y="3505178"/>
              <a:ext cx="8084138" cy="2905321"/>
              <a:chOff x="124879" y="3505178"/>
              <a:chExt cx="8084138" cy="2905321"/>
            </a:xfrm>
          </p:grpSpPr>
          <p:sp>
            <p:nvSpPr>
              <p:cNvPr id="25" name="文本框 24"/>
              <p:cNvSpPr txBox="1"/>
              <p:nvPr/>
            </p:nvSpPr>
            <p:spPr bwMode="auto">
              <a:xfrm>
                <a:off x="3223745" y="5777985"/>
                <a:ext cx="2660230" cy="5452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rtlCol="0">
                <a:spAutoFit/>
                <a:scene3d>
                  <a:camera prst="orthographicFront">
                    <a:rot lat="0" lon="0" rev="660000"/>
                  </a:camera>
                  <a:lightRig rig="threePt" dir="t"/>
                </a:scene3d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楷体_GB2312" pitchFamily="49" charset="-122"/>
                    <a:cs typeface="Times New Roman" panose="02020603050405020304" pitchFamily="18" charset="0"/>
                  </a:rPr>
                  <a:t>162.5 MHz HWR010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楷体_GB2312" pitchFamily="49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7" name="pasted-image.png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124879" y="3505178"/>
                <a:ext cx="8084138" cy="2905321"/>
              </a:xfrm>
              <a:prstGeom prst="rect">
                <a:avLst/>
              </a:prstGeom>
              <a:ln w="12700">
                <a:miter lim="400000"/>
                <a:headEnd/>
                <a:tailEnd/>
              </a:ln>
            </p:spPr>
          </p:pic>
        </p:grpSp>
        <p:sp>
          <p:nvSpPr>
            <p:cNvPr id="13" name="TextBox 17"/>
            <p:cNvSpPr txBox="1"/>
            <p:nvPr/>
          </p:nvSpPr>
          <p:spPr bwMode="auto">
            <a:xfrm>
              <a:off x="-447775" y="5602646"/>
              <a:ext cx="521914" cy="6939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91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楷体_GB2312" pitchFamily="49" charset="-122"/>
                  <a:cs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323599" y="2258617"/>
            <a:ext cx="4025450" cy="1032583"/>
            <a:chOff x="344910" y="1807361"/>
            <a:chExt cx="6278017" cy="1749331"/>
          </a:xfrm>
        </p:grpSpPr>
        <p:sp>
          <p:nvSpPr>
            <p:cNvPr id="12" name="TextBox 17"/>
            <p:cNvSpPr txBox="1"/>
            <p:nvPr/>
          </p:nvSpPr>
          <p:spPr bwMode="auto">
            <a:xfrm>
              <a:off x="344910" y="2959457"/>
              <a:ext cx="443002" cy="5972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91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楷体_GB2312" pitchFamily="49" charset="-122"/>
                  <a:cs typeface="Times New Roman" panose="02020603050405020304" pitchFamily="18" charset="0"/>
                </a:rPr>
                <a:t>3</a:t>
              </a:r>
              <a:endParaRPr kumimoji="0" lang="zh-CN" altLang="en-US" sz="1691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楷体_GB2312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" name="组 1"/>
            <p:cNvGrpSpPr/>
            <p:nvPr/>
          </p:nvGrpSpPr>
          <p:grpSpPr>
            <a:xfrm>
              <a:off x="869723" y="1807361"/>
              <a:ext cx="5753204" cy="1721123"/>
              <a:chOff x="-597948" y="2826171"/>
              <a:chExt cx="5753204" cy="1721123"/>
            </a:xfrm>
          </p:grpSpPr>
          <p:grpSp>
            <p:nvGrpSpPr>
              <p:cNvPr id="21" name="组 20"/>
              <p:cNvGrpSpPr/>
              <p:nvPr/>
            </p:nvGrpSpPr>
            <p:grpSpPr>
              <a:xfrm>
                <a:off x="-597948" y="3295764"/>
                <a:ext cx="5181208" cy="1251530"/>
                <a:chOff x="-475860" y="2284117"/>
                <a:chExt cx="4832732" cy="1330621"/>
              </a:xfrm>
            </p:grpSpPr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>
                <a:blip r:embed="rId4" cstate="screen"/>
                <a:stretch>
                  <a:fillRect/>
                </a:stretch>
              </p:blipFill>
              <p:spPr>
                <a:xfrm rot="21420000">
                  <a:off x="-475860" y="2284117"/>
                  <a:ext cx="4212457" cy="1222091"/>
                </a:xfrm>
                <a:prstGeom prst="rect">
                  <a:avLst/>
                </a:prstGeom>
              </p:spPr>
            </p:pic>
            <p:sp>
              <p:nvSpPr>
                <p:cNvPr id="23" name="文本框 22"/>
                <p:cNvSpPr txBox="1"/>
                <p:nvPr/>
              </p:nvSpPr>
              <p:spPr bwMode="auto">
                <a:xfrm>
                  <a:off x="2250728" y="3115810"/>
                  <a:ext cx="2106144" cy="4989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rtlCol="0">
                  <a:spAutoFit/>
                  <a:scene3d>
                    <a:camera prst="orthographicFront">
                      <a:rot lat="0" lon="0" rev="660000"/>
                    </a:camera>
                    <a:lightRig rig="threePt" dir="t"/>
                  </a:scene3d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楷体_GB2312" pitchFamily="49" charset="-122"/>
                      <a:cs typeface="Times New Roman" panose="02020603050405020304" pitchFamily="18" charset="0"/>
                    </a:rPr>
                    <a:t>162.5 MHz HWR010</a:t>
                  </a:r>
                  <a:endPara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楷体_GB2312" pitchFamily="49" charset="-122"/>
                    <a:cs typeface="Times New Roman" panose="02020603050405020304" pitchFamily="18" charset="0"/>
                  </a:endParaRPr>
                </a:p>
              </p:txBody>
            </p:sp>
          </p:grpSp>
          <p:pic>
            <p:nvPicPr>
              <p:cNvPr id="30" name="pasted-image.png"/>
              <p:cNvPicPr>
                <a:picLocks noChangeAspect="1"/>
              </p:cNvPicPr>
              <p:nvPr/>
            </p:nvPicPr>
            <p:blipFill rotWithShape="1">
              <a:blip r:embed="rId5" cstate="screen"/>
              <a:srcRect/>
              <a:stretch>
                <a:fillRect/>
              </a:stretch>
            </p:blipFill>
            <p:spPr>
              <a:xfrm>
                <a:off x="2941766" y="2826171"/>
                <a:ext cx="2213490" cy="1135409"/>
              </a:xfrm>
              <a:prstGeom prst="rect">
                <a:avLst/>
              </a:prstGeom>
              <a:ln w="12700">
                <a:miter lim="400000"/>
                <a:headEnd/>
                <a:tailEnd/>
              </a:ln>
            </p:spPr>
          </p:pic>
        </p:grpSp>
      </p:grpSp>
      <p:grpSp>
        <p:nvGrpSpPr>
          <p:cNvPr id="6" name="组 5"/>
          <p:cNvGrpSpPr/>
          <p:nvPr/>
        </p:nvGrpSpPr>
        <p:grpSpPr>
          <a:xfrm>
            <a:off x="343896" y="1376581"/>
            <a:ext cx="9614215" cy="932733"/>
            <a:chOff x="-182807" y="1988875"/>
            <a:chExt cx="12162076" cy="1243644"/>
          </a:xfrm>
        </p:grpSpPr>
        <p:sp>
          <p:nvSpPr>
            <p:cNvPr id="11" name="TextBox 16"/>
            <p:cNvSpPr txBox="1"/>
            <p:nvPr/>
          </p:nvSpPr>
          <p:spPr bwMode="auto">
            <a:xfrm>
              <a:off x="-182807" y="2593114"/>
              <a:ext cx="359329" cy="4700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91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楷体_GB2312" pitchFamily="49" charset="-122"/>
                  <a:cs typeface="Times New Roman" panose="02020603050405020304" pitchFamily="18" charset="0"/>
                </a:rPr>
                <a:t>2</a:t>
              </a:r>
            </a:p>
          </p:txBody>
        </p:sp>
        <p:grpSp>
          <p:nvGrpSpPr>
            <p:cNvPr id="14" name="组 13"/>
            <p:cNvGrpSpPr/>
            <p:nvPr/>
          </p:nvGrpSpPr>
          <p:grpSpPr>
            <a:xfrm>
              <a:off x="385543" y="1988875"/>
              <a:ext cx="11593726" cy="1243644"/>
              <a:chOff x="441759" y="865503"/>
              <a:chExt cx="10813957" cy="132223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4220436" y="865503"/>
                <a:ext cx="7035280" cy="11780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01449" marR="0" lvl="0" indent="-201449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l"/>
                  <a:tabLst/>
                  <a:defRPr/>
                </a:pPr>
                <a:r>
                  <a:rPr kumimoji="1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2014</a:t>
                </a:r>
                <a:r>
                  <a:rPr kumimoji="1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 </a:t>
                </a:r>
                <a:r>
                  <a:rPr kumimoji="1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2.1 MeV RFQ+single</a:t>
                </a:r>
                <a:r>
                  <a:rPr kumimoji="1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HWR cavity</a:t>
                </a:r>
              </a:p>
              <a:p>
                <a:pPr marL="201449" marR="0" lvl="0" indent="-201449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l"/>
                  <a:tabLst/>
                  <a:defRPr/>
                </a:pPr>
                <a:r>
                  <a:rPr kumimoji="1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CW 2.5  MeV/10 mA  (RFQ collaboration with LBNL)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6" name="组 15"/>
              <p:cNvGrpSpPr/>
              <p:nvPr/>
            </p:nvGrpSpPr>
            <p:grpSpPr>
              <a:xfrm>
                <a:off x="441759" y="908720"/>
                <a:ext cx="3625302" cy="1279019"/>
                <a:chOff x="441759" y="908720"/>
                <a:chExt cx="3625302" cy="1279019"/>
              </a:xfrm>
            </p:grpSpPr>
            <p:pic>
              <p:nvPicPr>
                <p:cNvPr id="17" name="图片 16"/>
                <p:cNvPicPr>
                  <a:picLocks noChangeAspect="1"/>
                </p:cNvPicPr>
                <p:nvPr/>
              </p:nvPicPr>
              <p:blipFill>
                <a:blip r:embed="rId6" cstate="screen"/>
                <a:stretch>
                  <a:fillRect/>
                </a:stretch>
              </p:blipFill>
              <p:spPr>
                <a:xfrm>
                  <a:off x="441759" y="908720"/>
                  <a:ext cx="3625302" cy="1274869"/>
                </a:xfrm>
                <a:prstGeom prst="rect">
                  <a:avLst/>
                </a:prstGeom>
              </p:spPr>
            </p:pic>
            <p:sp>
              <p:nvSpPr>
                <p:cNvPr id="18" name="文本框 17"/>
                <p:cNvSpPr txBox="1"/>
                <p:nvPr/>
              </p:nvSpPr>
              <p:spPr bwMode="auto">
                <a:xfrm>
                  <a:off x="1971616" y="1795067"/>
                  <a:ext cx="1708337" cy="392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rtlCol="0">
                  <a:spAutoFit/>
                  <a:scene3d>
                    <a:camera prst="orthographicFront">
                      <a:rot lat="0" lon="0" rev="660000"/>
                    </a:camera>
                    <a:lightRig rig="threePt" dir="t"/>
                  </a:scene3d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楷体_GB2312" pitchFamily="49" charset="-122"/>
                      <a:cs typeface="Times New Roman" panose="02020603050405020304" pitchFamily="18" charset="0"/>
                    </a:rPr>
                    <a:t>162.5 MHz HWR010</a:t>
                  </a:r>
                  <a:endPara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楷体_GB2312" pitchFamily="49" charset="-122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16" b="27311"/>
          <a:stretch/>
        </p:blipFill>
        <p:spPr>
          <a:xfrm>
            <a:off x="705089" y="628807"/>
            <a:ext cx="2934317" cy="918659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4902803" y="848126"/>
            <a:ext cx="51589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2009-2012, SRF and RFQ design, prototyping 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TextBox 16"/>
          <p:cNvSpPr txBox="1"/>
          <p:nvPr/>
        </p:nvSpPr>
        <p:spPr bwMode="auto">
          <a:xfrm>
            <a:off x="338699" y="842766"/>
            <a:ext cx="284052" cy="3525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91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楷体_GB2312" pitchFamily="49" charset="-122"/>
                <a:cs typeface="Times New Roman" panose="02020603050405020304" pitchFamily="18" charset="0"/>
              </a:rPr>
              <a:t>1</a:t>
            </a: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1" r="5159" b="26613"/>
          <a:stretch/>
        </p:blipFill>
        <p:spPr bwMode="auto">
          <a:xfrm rot="5400000">
            <a:off x="4143499" y="512701"/>
            <a:ext cx="411098" cy="1107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矩形 38"/>
          <p:cNvSpPr/>
          <p:nvPr/>
        </p:nvSpPr>
        <p:spPr>
          <a:xfrm>
            <a:off x="4795332" y="2375093"/>
            <a:ext cx="4209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2014-2015</a:t>
            </a: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RFQ+6</a:t>
            </a: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HWR cavity</a:t>
            </a:r>
          </a:p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CW 4-5 MeV/4 mA </a:t>
            </a:r>
            <a:endParaRPr kumimoji="1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286041" y="3199284"/>
            <a:ext cx="3640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2016</a:t>
            </a: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RFQ+12 HWR cavity</a:t>
            </a:r>
          </a:p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CW 10 MeV/2 mA </a:t>
            </a:r>
            <a:endParaRPr kumimoji="1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622306" y="4180119"/>
            <a:ext cx="4209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2017-2019</a:t>
            </a: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RFQ+23 HWR cavity</a:t>
            </a:r>
          </a:p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CW 15-25 MeV/2 mA  </a:t>
            </a:r>
            <a:endParaRPr kumimoji="1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1E1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2023" y="26487"/>
            <a:ext cx="11426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 years milestones of  CW proton SC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linac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as R&amp;D for 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CiADS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0000">
            <a:off x="741301" y="4349020"/>
            <a:ext cx="4954065" cy="115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17"/>
          <p:cNvSpPr txBox="1"/>
          <p:nvPr/>
        </p:nvSpPr>
        <p:spPr bwMode="auto">
          <a:xfrm>
            <a:off x="303380" y="4898281"/>
            <a:ext cx="284052" cy="3525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91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楷体_GB2312" pitchFamily="49" charset="-122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8" name="TextBox 17"/>
          <p:cNvSpPr txBox="1"/>
          <p:nvPr/>
        </p:nvSpPr>
        <p:spPr bwMode="auto">
          <a:xfrm>
            <a:off x="303380" y="6020670"/>
            <a:ext cx="284052" cy="3525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91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楷体_GB2312" pitchFamily="49" charset="-122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9" name="矩形 48"/>
          <p:cNvSpPr/>
          <p:nvPr/>
        </p:nvSpPr>
        <p:spPr>
          <a:xfrm>
            <a:off x="5680858" y="5266121"/>
            <a:ext cx="4265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2019-2021</a:t>
            </a: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RFQ+23 HWR cavity </a:t>
            </a:r>
          </a:p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CW 20 MeV/10 mA </a:t>
            </a:r>
          </a:p>
          <a:p>
            <a:pPr marL="201449" marR="0" lvl="0" indent="-20144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7.3 mA@126 kW</a:t>
            </a: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E1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108 hours</a:t>
            </a:r>
            <a:endParaRPr kumimoji="1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右大括号 2">
            <a:extLst>
              <a:ext uri="{FF2B5EF4-FFF2-40B4-BE49-F238E27FC236}">
                <a16:creationId xmlns:a16="http://schemas.microsoft.com/office/drawing/2014/main" id="{5884C484-7D2D-48E3-84FF-2BA2D739105D}"/>
              </a:ext>
            </a:extLst>
          </p:cNvPr>
          <p:cNvSpPr/>
          <p:nvPr/>
        </p:nvSpPr>
        <p:spPr>
          <a:xfrm>
            <a:off x="9608769" y="2322087"/>
            <a:ext cx="545910" cy="3830472"/>
          </a:xfrm>
          <a:prstGeom prst="rightBrac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1536" y="5497378"/>
            <a:ext cx="5268796" cy="116163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16EF1AF-17BD-403C-B816-AC4759FD823F}"/>
              </a:ext>
            </a:extLst>
          </p:cNvPr>
          <p:cNvSpPr txBox="1"/>
          <p:nvPr/>
        </p:nvSpPr>
        <p:spPr bwMode="auto">
          <a:xfrm>
            <a:off x="10154679" y="3641510"/>
            <a:ext cx="1897216" cy="107721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The world first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demonstration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for high intensity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CW proton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linac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A8ED096-B944-4E4C-8D2F-F74ADF94069E}"/>
              </a:ext>
            </a:extLst>
          </p:cNvPr>
          <p:cNvSpPr txBox="1"/>
          <p:nvPr/>
        </p:nvSpPr>
        <p:spPr bwMode="auto">
          <a:xfrm>
            <a:off x="10026798" y="2598003"/>
            <a:ext cx="20250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rgbClr val="0D02E0"/>
                </a:solidFill>
                <a:latin typeface="Arial" pitchFamily="34" charset="0"/>
              </a:rPr>
              <a:t>Collaborated with </a:t>
            </a:r>
          </a:p>
          <a:p>
            <a:pPr eaLnBrk="1" hangingPunct="1"/>
            <a:r>
              <a:rPr lang="en-US" altLang="zh-CN" sz="1600" b="1" dirty="0">
                <a:solidFill>
                  <a:srgbClr val="0D02E0"/>
                </a:solidFill>
                <a:latin typeface="Arial" pitchFamily="34" charset="0"/>
              </a:rPr>
              <a:t>many labs over the world</a:t>
            </a:r>
            <a:endParaRPr lang="zh-CN" altLang="en-US" sz="16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11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4" grpId="0"/>
      <p:bldP spid="43" grpId="0"/>
      <p:bldP spid="48" grpId="0"/>
      <p:bldP spid="49" grpId="0"/>
      <p:bldP spid="3" grpId="0" animBg="1"/>
      <p:bldP spid="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3020" y="-97179"/>
            <a:ext cx="10916407" cy="839833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High power CW SC proton </a:t>
            </a:r>
            <a:r>
              <a:rPr lang="en-US" altLang="zh-CN" sz="3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reliability demonstration </a:t>
            </a:r>
            <a:endParaRPr lang="zh-CN" altLang="en-US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5" y="5611971"/>
            <a:ext cx="12058228" cy="110337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6D1DEBED-8FF6-745F-98B1-2EA9E830F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69" y="742654"/>
            <a:ext cx="7113745" cy="354889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6E00B0F-7183-DE70-513D-87C3087FD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8578" y="742654"/>
            <a:ext cx="4598684" cy="25205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B54B6BA-617B-8D2A-C0AB-B63004D8F0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8578" y="3198026"/>
            <a:ext cx="4370521" cy="2828073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1A685E2-137C-7089-5A4C-B923F1415034}"/>
              </a:ext>
            </a:extLst>
          </p:cNvPr>
          <p:cNvSpPr/>
          <p:nvPr/>
        </p:nvSpPr>
        <p:spPr>
          <a:xfrm>
            <a:off x="150401" y="4212156"/>
            <a:ext cx="7205270" cy="1251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algn="just" defTabSz="457200" rtl="0" eaLnBrk="1" fontAlgn="auto" latinLnBrk="0" hangingPunct="1">
              <a:lnSpc>
                <a:spcPct val="14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+mn-ea"/>
              </a:rPr>
              <a:t> Availability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+mn-ea"/>
              </a:rPr>
              <a:t>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126.1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kW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，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op. time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108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hs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, availability 93.6%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微软雅黑" pitchFamily="34" charset="-122"/>
              <a:sym typeface="+mn-ea"/>
            </a:endParaRPr>
          </a:p>
          <a:p>
            <a:pPr marL="0" marR="0" lvl="1" indent="0" algn="just" defTabSz="457200" rtl="0" eaLnBrk="1" fontAlgn="auto" latinLnBrk="0" hangingPunct="1">
              <a:lnSpc>
                <a:spcPct val="14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+mn-ea"/>
              </a:rPr>
              <a:t> Beam current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+mn-ea"/>
              </a:rPr>
              <a:t>：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174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.4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kW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、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10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.08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mA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，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op. time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12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hs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325FA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微软雅黑" pitchFamily="34" charset="-122"/>
              <a:sym typeface="+mn-ea"/>
            </a:endParaRPr>
          </a:p>
          <a:p>
            <a:pPr marL="0" marR="0" lvl="1" indent="0" algn="just" defTabSz="457200" rtl="0" eaLnBrk="1" fontAlgn="auto" latinLnBrk="0" hangingPunct="1">
              <a:lnSpc>
                <a:spcPct val="14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+mn-ea"/>
              </a:rPr>
              <a:t> High power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+mn-ea"/>
              </a:rPr>
              <a:t>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20.18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MeV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、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10.18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mA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5FA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、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beam power 205.5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微软雅黑" pitchFamily="34" charset="-122"/>
                <a:sym typeface="+mn-ea"/>
              </a:rPr>
              <a:t>kW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CBF67B8-FC57-46E3-9C3F-4DB408A50401}"/>
              </a:ext>
            </a:extLst>
          </p:cNvPr>
          <p:cNvSpPr txBox="1"/>
          <p:nvPr/>
        </p:nvSpPr>
        <p:spPr bwMode="auto">
          <a:xfrm>
            <a:off x="3834001" y="616182"/>
            <a:ext cx="45239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The world first demonstration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70C4AC6-7306-4947-9B00-D806E819AFDB}"/>
              </a:ext>
            </a:extLst>
          </p:cNvPr>
          <p:cNvSpPr/>
          <p:nvPr/>
        </p:nvSpPr>
        <p:spPr>
          <a:xfrm>
            <a:off x="8471524" y="1469667"/>
            <a:ext cx="2399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17.18MeV/CW 7.5mA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7A682FB-DC33-4312-A066-849ADCDD4FBA}"/>
              </a:ext>
            </a:extLst>
          </p:cNvPr>
          <p:cNvSpPr/>
          <p:nvPr/>
        </p:nvSpPr>
        <p:spPr>
          <a:xfrm>
            <a:off x="8638361" y="3867724"/>
            <a:ext cx="2399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17.27MeV/CW 10mA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9B3A531-B5DB-43D9-BA75-3C3E8ED03B3A}"/>
              </a:ext>
            </a:extLst>
          </p:cNvPr>
          <p:cNvSpPr/>
          <p:nvPr/>
        </p:nvSpPr>
        <p:spPr>
          <a:xfrm>
            <a:off x="9003455" y="2593444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108 hours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E591102-E057-4CB5-B811-5EDA2505506B}"/>
              </a:ext>
            </a:extLst>
          </p:cNvPr>
          <p:cNvSpPr/>
          <p:nvPr/>
        </p:nvSpPr>
        <p:spPr>
          <a:xfrm>
            <a:off x="9160745" y="5044115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12 hours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11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C992CEC-6131-42DF-859F-6DA2BD4778F6}"/>
              </a:ext>
            </a:extLst>
          </p:cNvPr>
          <p:cNvSpPr txBox="1"/>
          <p:nvPr/>
        </p:nvSpPr>
        <p:spPr>
          <a:xfrm>
            <a:off x="1506707" y="49430"/>
            <a:ext cx="113605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10 years R&amp;D of large-size magnetic alloy core  loaded RF for HIAF (1)  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F3DE4C9-B353-4406-998D-2DF92DF6E6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r="20075"/>
          <a:stretch/>
        </p:blipFill>
        <p:spPr>
          <a:xfrm>
            <a:off x="455216" y="2615030"/>
            <a:ext cx="2483251" cy="233998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1234D77-529E-43EB-82A4-1F9677788D4D}"/>
              </a:ext>
            </a:extLst>
          </p:cNvPr>
          <p:cNvSpPr txBox="1"/>
          <p:nvPr/>
        </p:nvSpPr>
        <p:spPr>
          <a:xfrm>
            <a:off x="958727" y="5030566"/>
            <a:ext cx="1635829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95×65×25mm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3E469D2-688A-4C80-B8C8-D8129EAE4669}"/>
              </a:ext>
            </a:extLst>
          </p:cNvPr>
          <p:cNvSpPr txBox="1"/>
          <p:nvPr/>
        </p:nvSpPr>
        <p:spPr>
          <a:xfrm>
            <a:off x="3505226" y="5095793"/>
            <a:ext cx="1728192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460×230×25mm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245CA04-75CD-4582-977F-02C189841F6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r="6719"/>
          <a:stretch/>
        </p:blipFill>
        <p:spPr>
          <a:xfrm flipV="1">
            <a:off x="3159411" y="2630569"/>
            <a:ext cx="2447614" cy="232976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20788BDA-BBB5-4E23-8800-87A88536E1D2}"/>
              </a:ext>
            </a:extLst>
          </p:cNvPr>
          <p:cNvSpPr/>
          <p:nvPr/>
        </p:nvSpPr>
        <p:spPr>
          <a:xfrm>
            <a:off x="1078956" y="3498800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18um ribbon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右箭头 25">
            <a:extLst>
              <a:ext uri="{FF2B5EF4-FFF2-40B4-BE49-F238E27FC236}">
                <a16:creationId xmlns:a16="http://schemas.microsoft.com/office/drawing/2014/main" id="{3BE54403-9F37-45FE-9C28-F2FDDEBE30FC}"/>
              </a:ext>
            </a:extLst>
          </p:cNvPr>
          <p:cNvSpPr/>
          <p:nvPr/>
        </p:nvSpPr>
        <p:spPr bwMode="auto">
          <a:xfrm>
            <a:off x="2920519" y="3699569"/>
            <a:ext cx="272119" cy="275307"/>
          </a:xfrm>
          <a:prstGeom prst="rightArrow">
            <a:avLst/>
          </a:prstGeom>
          <a:solidFill>
            <a:srgbClr val="00D05E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marL="0" marR="0" lvl="0" indent="0" algn="l" defTabSz="1219170" rtl="0" eaLnBrk="0" fontAlgn="base" latinLnBrk="0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zh-CN" altLang="en-US" sz="2667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AF0A603-096F-428D-8B31-C8E9E078D1F6}"/>
              </a:ext>
            </a:extLst>
          </p:cNvPr>
          <p:cNvSpPr txBox="1"/>
          <p:nvPr/>
        </p:nvSpPr>
        <p:spPr>
          <a:xfrm>
            <a:off x="6158336" y="5095793"/>
            <a:ext cx="1728192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780×360×35mm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53DFCC7-9CD2-4EF8-8031-6D672475F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025" y="2625459"/>
            <a:ext cx="2458353" cy="233998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3C010211-FB1F-4168-B682-BC1D4084A5FF}"/>
              </a:ext>
            </a:extLst>
          </p:cNvPr>
          <p:cNvSpPr/>
          <p:nvPr/>
        </p:nvSpPr>
        <p:spPr>
          <a:xfrm>
            <a:off x="6422822" y="3655582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14um ribbon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右箭头 25">
            <a:extLst>
              <a:ext uri="{FF2B5EF4-FFF2-40B4-BE49-F238E27FC236}">
                <a16:creationId xmlns:a16="http://schemas.microsoft.com/office/drawing/2014/main" id="{54020B25-E95D-44F4-A1E1-5147E63D1207}"/>
              </a:ext>
            </a:extLst>
          </p:cNvPr>
          <p:cNvSpPr/>
          <p:nvPr/>
        </p:nvSpPr>
        <p:spPr bwMode="auto">
          <a:xfrm>
            <a:off x="5618391" y="3795449"/>
            <a:ext cx="272119" cy="275307"/>
          </a:xfrm>
          <a:prstGeom prst="rightArrow">
            <a:avLst/>
          </a:prstGeom>
          <a:solidFill>
            <a:srgbClr val="00D05E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marL="0" marR="0" lvl="0" indent="0" algn="l" defTabSz="1219170" rtl="0" eaLnBrk="0" fontAlgn="base" latinLnBrk="0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zh-CN" altLang="en-US" sz="2667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620405C-B693-41E9-890E-ED46619FA9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49" t="9211" r="11928" b="4606"/>
          <a:stretch/>
        </p:blipFill>
        <p:spPr>
          <a:xfrm>
            <a:off x="8447091" y="2630570"/>
            <a:ext cx="3392402" cy="25207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96FEC83-BBF0-400D-9F52-B9CD26A07C38}"/>
              </a:ext>
            </a:extLst>
          </p:cNvPr>
          <p:cNvSpPr txBox="1"/>
          <p:nvPr/>
        </p:nvSpPr>
        <p:spPr>
          <a:xfrm>
            <a:off x="245074" y="1462086"/>
            <a:ext cx="10746633" cy="893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marR="0" lvl="0" indent="-380990" algn="l" defTabSz="914400" rtl="0" eaLnBrk="1" fontAlgn="auto" latinLnBrk="0" hangingPunct="1">
              <a:lnSpc>
                <a:spcPts val="33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years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R&amp;D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from small(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Φ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90mm), medium (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Φ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460mm), to large (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Φ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780mm</a:t>
            </a:r>
          </a:p>
          <a:p>
            <a:pPr marL="380990" marR="0" lvl="0" indent="-380990" algn="l" defTabSz="914400" rtl="0" eaLnBrk="1" fontAlgn="auto" latinLnBrk="0" hangingPunct="1">
              <a:lnSpc>
                <a:spcPts val="33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Ultrathin ribbons from 18 to 14 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 are getting thinner and have better performance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B00A6F3-FCC6-4775-9FB0-41C25865DD3E}"/>
              </a:ext>
            </a:extLst>
          </p:cNvPr>
          <p:cNvSpPr/>
          <p:nvPr/>
        </p:nvSpPr>
        <p:spPr>
          <a:xfrm>
            <a:off x="9270675" y="5082319"/>
            <a:ext cx="2113113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Parameters of </a:t>
            </a:r>
            <a:r>
              <a:rPr kumimoji="0" lang="en-US" altLang="zh-CN" sz="14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MA core</a:t>
            </a:r>
            <a:endParaRPr kumimoji="0" lang="zh-CN" altLang="en-US" sz="1467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C97ECF6-1539-4633-9C07-E7DCC8FE7399}"/>
              </a:ext>
            </a:extLst>
          </p:cNvPr>
          <p:cNvSpPr/>
          <p:nvPr/>
        </p:nvSpPr>
        <p:spPr>
          <a:xfrm>
            <a:off x="3587436" y="3605544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18um ribbon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E3F528B-EBCA-4832-A080-89F7F2D0BB09}"/>
              </a:ext>
            </a:extLst>
          </p:cNvPr>
          <p:cNvSpPr/>
          <p:nvPr/>
        </p:nvSpPr>
        <p:spPr>
          <a:xfrm>
            <a:off x="269844" y="5722900"/>
            <a:ext cx="11698884" cy="769441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key performance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μQf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value of the domestic large-sized magnetic alloy ring exceeds the internationally best FT3-L magnetic alloy by more than 30% (FT3-L Hitachi product). 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5B27BAE-91DE-4CD1-B7CD-64F663A31867}"/>
              </a:ext>
            </a:extLst>
          </p:cNvPr>
          <p:cNvSpPr/>
          <p:nvPr/>
        </p:nvSpPr>
        <p:spPr>
          <a:xfrm>
            <a:off x="317772" y="2466197"/>
            <a:ext cx="11650956" cy="2968150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A74410E-79E6-431D-A517-82C4BFA9F63E}"/>
              </a:ext>
            </a:extLst>
          </p:cNvPr>
          <p:cNvSpPr/>
          <p:nvPr/>
        </p:nvSpPr>
        <p:spPr>
          <a:xfrm>
            <a:off x="238731" y="750379"/>
            <a:ext cx="117611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b="1" dirty="0" err="1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RF system  </a:t>
            </a:r>
            <a:r>
              <a:rPr lang="zh-CN" altLang="en-US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can only be achieved by </a:t>
            </a:r>
            <a:r>
              <a:rPr lang="en-US" altLang="zh-CN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large-size </a:t>
            </a:r>
            <a:r>
              <a:rPr lang="zh-CN" altLang="en-US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magnetic alloy load</a:t>
            </a:r>
            <a:r>
              <a:rPr lang="en-US" altLang="zh-CN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en-US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cavity </a:t>
            </a:r>
            <a:r>
              <a:rPr lang="en-US" altLang="zh-CN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RF </a:t>
            </a:r>
            <a:r>
              <a:rPr lang="zh-CN" altLang="en-US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technology, </a:t>
            </a:r>
            <a:r>
              <a:rPr lang="en-US" altLang="zh-CN" sz="2000" b="1" dirty="0">
                <a:solidFill>
                  <a:srgbClr val="1E1EE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large-size MA core material is not available in China and forbidden sale to China.</a:t>
            </a:r>
            <a:endParaRPr lang="zh-CN" altLang="en-US" sz="2000" dirty="0">
              <a:solidFill>
                <a:srgbClr val="1E1EE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834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483156A-5D5F-4827-8F08-C00EBB39F920}"/>
              </a:ext>
            </a:extLst>
          </p:cNvPr>
          <p:cNvPicPr>
            <a:picLocks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390" y="3522213"/>
            <a:ext cx="5757002" cy="2788030"/>
          </a:xfrm>
          <a:prstGeom prst="rect">
            <a:avLst/>
          </a:prstGeom>
        </p:spPr>
      </p:pic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9C55F543-E591-4CF6-8531-9C6AB79F719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818739" y="3792096"/>
          <a:ext cx="5226761" cy="208445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26638">
                  <a:extLst>
                    <a:ext uri="{9D8B030D-6E8A-4147-A177-3AD203B41FA5}">
                      <a16:colId xmlns:a16="http://schemas.microsoft.com/office/drawing/2014/main" val="4079811008"/>
                    </a:ext>
                  </a:extLst>
                </a:gridCol>
                <a:gridCol w="1420685">
                  <a:extLst>
                    <a:ext uri="{9D8B030D-6E8A-4147-A177-3AD203B41FA5}">
                      <a16:colId xmlns:a16="http://schemas.microsoft.com/office/drawing/2014/main" val="2852626791"/>
                    </a:ext>
                  </a:extLst>
                </a:gridCol>
                <a:gridCol w="1153960">
                  <a:extLst>
                    <a:ext uri="{9D8B030D-6E8A-4147-A177-3AD203B41FA5}">
                      <a16:colId xmlns:a16="http://schemas.microsoft.com/office/drawing/2014/main" val="1837682184"/>
                    </a:ext>
                  </a:extLst>
                </a:gridCol>
                <a:gridCol w="1425478">
                  <a:extLst>
                    <a:ext uri="{9D8B030D-6E8A-4147-A177-3AD203B41FA5}">
                      <a16:colId xmlns:a16="http://schemas.microsoft.com/office/drawing/2014/main" val="1778473810"/>
                    </a:ext>
                  </a:extLst>
                </a:gridCol>
              </a:tblGrid>
              <a:tr h="4745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Facilities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Voltage</a:t>
                      </a:r>
                    </a:p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(kV)</a:t>
                      </a:r>
                      <a:endParaRPr lang="zh-CN" alt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(m)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Gradient(kV/m)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74083494"/>
                  </a:ext>
                </a:extLst>
              </a:tr>
              <a:tr h="422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JPARC-RCS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899003918"/>
                  </a:ext>
                </a:extLst>
              </a:tr>
              <a:tr h="422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JPARC-MR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453462588"/>
                  </a:ext>
                </a:extLst>
              </a:tr>
              <a:tr h="2641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SIS18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933266270"/>
                  </a:ext>
                </a:extLst>
              </a:tr>
              <a:tr h="422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HIAF-BRing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 u="none" strike="noStrike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8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800" b="1" u="none" strike="noStrike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74660232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DAA4E642-0F36-44E8-8CDB-F1F2696CA66C}"/>
              </a:ext>
            </a:extLst>
          </p:cNvPr>
          <p:cNvSpPr/>
          <p:nvPr/>
        </p:nvSpPr>
        <p:spPr>
          <a:xfrm>
            <a:off x="1341145" y="6310243"/>
            <a:ext cx="455470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loaded RF system in the HIAF tunnel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3CC1A64-68DC-4F24-9F3F-B72F164AC1E8}"/>
              </a:ext>
            </a:extLst>
          </p:cNvPr>
          <p:cNvSpPr/>
          <p:nvPr/>
        </p:nvSpPr>
        <p:spPr>
          <a:xfrm>
            <a:off x="7672729" y="6225869"/>
            <a:ext cx="33348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Total RF voltage: 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350kV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BE60EF1-741D-43F7-9654-F7F7087C86B6}"/>
              </a:ext>
            </a:extLst>
          </p:cNvPr>
          <p:cNvSpPr txBox="1"/>
          <p:nvPr/>
        </p:nvSpPr>
        <p:spPr>
          <a:xfrm>
            <a:off x="1502019" y="48690"/>
            <a:ext cx="111589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10 years R&amp;D of large-size magnetic alloy core  loaded RF for HIAF (2)  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408AC5E2-2C73-490D-815F-79B2096F2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018" y="587811"/>
            <a:ext cx="8103964" cy="284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6991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C27837D-D2C4-461F-96E9-761A61FB4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83742-9920-4FC0-816E-5E4C182678A7}" type="slidenum">
              <a:rPr lang="zh-CN" altLang="en-US" smtClean="0"/>
              <a:pPr>
                <a:defRPr/>
              </a:pPr>
              <a:t>56</a:t>
            </a:fld>
            <a:endParaRPr lang="zh-CN" altLang="en-US"/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8BADAECC-2FBD-4132-A474-BEC300CB19AF}"/>
              </a:ext>
            </a:extLst>
          </p:cNvPr>
          <p:cNvSpPr txBox="1">
            <a:spLocks/>
          </p:cNvSpPr>
          <p:nvPr/>
        </p:nvSpPr>
        <p:spPr>
          <a:xfrm>
            <a:off x="457200" y="-74932"/>
            <a:ext cx="11277600" cy="563563"/>
          </a:xfrm>
          <a:prstGeom prst="rect">
            <a:avLst/>
          </a:prstGeom>
        </p:spPr>
        <p:txBody>
          <a:bodyPr/>
          <a:lstStyle>
            <a:lvl1pPr marL="277813" indent="-277813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15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277813" indent="-277813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277813" indent="-277813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277813" indent="-277813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277813" indent="-277813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535781" indent="-278606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75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792956" indent="-278606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75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050131" indent="-278606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75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1307306" indent="-278606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1575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marL="277813" marR="0" lvl="0" indent="-277813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buSzTx/>
              <a:buFontTx/>
              <a:buNone/>
              <a:tabLst/>
              <a:defRPr/>
            </a:pPr>
            <a:endParaRPr kumimoji="0" lang="en-US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黑体" pitchFamily="49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75258E6-E511-40AB-A81E-FE15B8209FAA}"/>
              </a:ext>
            </a:extLst>
          </p:cNvPr>
          <p:cNvSpPr txBox="1"/>
          <p:nvPr/>
        </p:nvSpPr>
        <p:spPr bwMode="auto">
          <a:xfrm>
            <a:off x="3103033" y="2308360"/>
            <a:ext cx="59859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algn="just" eaLnBrk="1" hangingPunct="1"/>
            <a:r>
              <a:rPr lang="en-US" altLang="zh-CN" sz="3200" b="1" dirty="0">
                <a:solidFill>
                  <a:srgbClr val="C00000"/>
                </a:solidFill>
                <a:latin typeface="Arial" pitchFamily="34" charset="0"/>
              </a:rPr>
              <a:t>Thank you for your attention !</a:t>
            </a:r>
            <a:endParaRPr lang="zh-CN" altLang="en-US" sz="3200" b="1" dirty="0">
              <a:solidFill>
                <a:srgbClr val="C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31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2279BB9-1A16-4533-B95C-17D123C8B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572" y="6552145"/>
            <a:ext cx="628160" cy="255566"/>
          </a:xfrm>
        </p:spPr>
        <p:txBody>
          <a:bodyPr/>
          <a:lstStyle/>
          <a:p>
            <a:pPr>
              <a:defRPr/>
            </a:pPr>
            <a:fld id="{3DD25A0E-3E33-4608-B6CC-B20C117FC62F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D9A1F802-FBFF-4DC5-81C1-5CF494C4E343}"/>
              </a:ext>
            </a:extLst>
          </p:cNvPr>
          <p:cNvSpPr txBox="1">
            <a:spLocks/>
          </p:cNvSpPr>
          <p:nvPr/>
        </p:nvSpPr>
        <p:spPr>
          <a:xfrm>
            <a:off x="516826" y="36400"/>
            <a:ext cx="12059112" cy="620713"/>
          </a:xfrm>
          <a:prstGeom prst="rect">
            <a:avLst/>
          </a:prstGeom>
        </p:spPr>
        <p:txBody>
          <a:bodyPr>
            <a:noAutofit/>
          </a:bodyPr>
          <a:lstStyle>
            <a:lvl1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lang="zh-CN" altLang="en-US" sz="21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  <a:cs typeface="+mn-cs"/>
              </a:defRPr>
            </a:lvl1pPr>
            <a:lvl2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2pPr>
            <a:lvl3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3pPr>
            <a:lvl4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4pPr>
            <a:lvl5pPr marL="371475" indent="-371475" algn="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5pPr>
            <a:lvl6pPr marL="7143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6pPr>
            <a:lvl7pPr marL="10572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7pPr>
            <a:lvl8pPr marL="14001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8pPr>
            <a:lvl9pPr marL="1743075" indent="-371475" algn="r" rtl="0" fontAlgn="base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Clr>
                <a:srgbClr val="F1AF00"/>
              </a:buClr>
              <a:defRPr sz="2100" b="1">
                <a:solidFill>
                  <a:schemeClr val="bg1"/>
                </a:solidFill>
                <a:latin typeface="Calibri" pitchFamily="34" charset="0"/>
                <a:ea typeface="黑体" pitchFamily="2" charset="-122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Production of  high-intensity ion beams  --</a:t>
            </a:r>
            <a:r>
              <a:rPr lang="en-US" altLang="zh-CN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Ion source</a:t>
            </a:r>
            <a:endParaRPr lang="zh-CN" altLang="en-US" sz="2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">
            <a:extLst>
              <a:ext uri="{FF2B5EF4-FFF2-40B4-BE49-F238E27FC236}">
                <a16:creationId xmlns:a16="http://schemas.microsoft.com/office/drawing/2014/main" id="{C20DB814-E548-4159-B9CE-87C4D87C6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130" y="1045225"/>
            <a:ext cx="113014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i="1" dirty="0"/>
              <a:t>Ion source is a plasma device for producing ion beam. </a:t>
            </a:r>
            <a:r>
              <a:rPr lang="en-US" altLang="zh-CN" dirty="0"/>
              <a:t>Ions can be produced by electron-impact ionization and the  electrons are generated from plasma </a:t>
            </a:r>
            <a:endParaRPr lang="zh-CN" altLang="en-US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0EDD84EA-E26A-407C-8D71-8591756E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398" y="634583"/>
            <a:ext cx="32685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n"/>
            </a:pPr>
            <a:r>
              <a:rPr lang="en-US" altLang="zh-C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an ion source?</a:t>
            </a:r>
            <a:endParaRPr lang="zh-CN" alt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3FAEB758-866D-4C16-BA60-228D4916A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398" y="1840764"/>
            <a:ext cx="84118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n"/>
            </a:pPr>
            <a:r>
              <a:rPr lang="en-US" altLang="zh-C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most important parameters for an ion-source user ?</a:t>
            </a:r>
            <a:endParaRPr lang="zh-CN" alt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B9D398C1-6B9B-43A3-8B27-8D240482F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718" y="2258517"/>
            <a:ext cx="8943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/>
              <a:t>Beam intensity and beam emittance(beam brightness):  </a:t>
            </a:r>
            <a:r>
              <a:rPr lang="en-US" altLang="zh-CN" dirty="0"/>
              <a:t>related to ion source itself</a:t>
            </a:r>
          </a:p>
          <a:p>
            <a:pPr eaLnBrk="1" hangingPunct="1"/>
            <a:r>
              <a:rPr lang="en-US" altLang="zh-CN" dirty="0"/>
              <a:t>(plasma parameters), beam extraction system and LEBT.</a:t>
            </a:r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A1FACA47-F361-48A8-BE12-DBE33E77B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01" y="3693364"/>
            <a:ext cx="3529890" cy="247890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8463EB35-E3B3-45AB-B43B-568844673C9E}"/>
              </a:ext>
            </a:extLst>
          </p:cNvPr>
          <p:cNvSpPr txBox="1"/>
          <p:nvPr/>
        </p:nvSpPr>
        <p:spPr>
          <a:xfrm>
            <a:off x="702817" y="6422517"/>
            <a:ext cx="3343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006600"/>
                </a:solidFill>
                <a:latin typeface="Calibri"/>
                <a:ea typeface="宋体" panose="02010600030101010101" pitchFamily="2" charset="-122"/>
              </a:rPr>
              <a:t>T. Taylor and J. Wills, Proc. Linac’92, Ottawa</a:t>
            </a:r>
            <a:endParaRPr lang="zh-CN" altLang="en-US" sz="1400" dirty="0">
              <a:solidFill>
                <a:srgbClr val="006600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F540C95A-6D30-4493-A4C5-F306B6AE0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4051" y="3693364"/>
            <a:ext cx="3529890" cy="248738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5884D6C-74A0-457C-93F8-5683B7332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5522" y="3502128"/>
            <a:ext cx="4556139" cy="311424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1A083A54-60ED-494A-BC4B-522FCFC6BCDB}"/>
              </a:ext>
            </a:extLst>
          </p:cNvPr>
          <p:cNvSpPr txBox="1"/>
          <p:nvPr/>
        </p:nvSpPr>
        <p:spPr>
          <a:xfrm>
            <a:off x="4337539" y="6401698"/>
            <a:ext cx="4221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6600"/>
                </a:solidFill>
                <a:latin typeface="Calibri"/>
                <a:ea typeface="宋体" panose="02010600030101010101" pitchFamily="2" charset="-122"/>
              </a:rPr>
              <a:t>J. Sherman, et al., RSI, 69, 1003 (1998)</a:t>
            </a:r>
            <a:endParaRPr lang="zh-CN" altLang="en-US" sz="1400" dirty="0">
              <a:solidFill>
                <a:srgbClr val="00660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E43FA15-C620-4CEE-AF6E-C3A37CAD30FA}"/>
              </a:ext>
            </a:extLst>
          </p:cNvPr>
          <p:cNvSpPr/>
          <p:nvPr/>
        </p:nvSpPr>
        <p:spPr>
          <a:xfrm>
            <a:off x="203398" y="3033683"/>
            <a:ext cx="10877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  <a:defRPr/>
            </a:pPr>
            <a:r>
              <a:rPr lang="en-US" altLang="zh-CN" sz="2400" b="1" dirty="0">
                <a:solidFill>
                  <a:srgbClr val="1E1EEE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2.45 GHz microwave-driven ion source for single-charged ion beam production</a:t>
            </a:r>
            <a:endParaRPr lang="zh-CN" altLang="en-US" sz="2400" b="1" dirty="0">
              <a:solidFill>
                <a:srgbClr val="1E1EEE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5F7309E5-6BE4-4E8B-939B-14F35F37B0E9}"/>
              </a:ext>
            </a:extLst>
          </p:cNvPr>
          <p:cNvSpPr/>
          <p:nvPr/>
        </p:nvSpPr>
        <p:spPr>
          <a:xfrm>
            <a:off x="10616418" y="5716170"/>
            <a:ext cx="1430216" cy="89015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72BE67C-A270-4517-B1B5-3E4DCEDF9A94}"/>
              </a:ext>
            </a:extLst>
          </p:cNvPr>
          <p:cNvSpPr txBox="1"/>
          <p:nvPr/>
        </p:nvSpPr>
        <p:spPr bwMode="auto">
          <a:xfrm>
            <a:off x="3932470" y="3745597"/>
            <a:ext cx="11926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rgbClr val="0D02E0"/>
                </a:solidFill>
                <a:latin typeface="Arial" pitchFamily="34" charset="0"/>
              </a:rPr>
              <a:t>Los Alamos</a:t>
            </a:r>
            <a:endParaRPr lang="zh-CN" altLang="en-US" sz="1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2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15" grpId="0"/>
      <p:bldP spid="18" grpId="0"/>
      <p:bldP spid="19" grpId="0"/>
      <p:bldP spid="6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16F69CE-9774-4DA3-BF46-CF2152774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25A0E-3E33-4608-B6CC-B20C117FC62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44CFC73-F097-4494-918B-A0EA50D54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756" y="897180"/>
            <a:ext cx="5244133" cy="28909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0A14830-2F82-4C87-9C85-ACAA30966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45" y="1029179"/>
            <a:ext cx="5078899" cy="28619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DB3C3DF-8A76-4623-A64D-EC08020ECB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540" y="4058421"/>
            <a:ext cx="6389162" cy="75597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457FC066-D609-41E1-97D4-71B61EA77AA7}"/>
              </a:ext>
            </a:extLst>
          </p:cNvPr>
          <p:cNvSpPr/>
          <p:nvPr/>
        </p:nvSpPr>
        <p:spPr>
          <a:xfrm>
            <a:off x="1508032" y="-10155"/>
            <a:ext cx="102035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ECR ion sources for highly-charged ion beam production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ZoneTexte 86">
            <a:extLst>
              <a:ext uri="{FF2B5EF4-FFF2-40B4-BE49-F238E27FC236}">
                <a16:creationId xmlns:a16="http://schemas.microsoft.com/office/drawing/2014/main" id="{6062A80A-4C29-42CE-868D-07F987779ECB}"/>
              </a:ext>
            </a:extLst>
          </p:cNvPr>
          <p:cNvSpPr txBox="1"/>
          <p:nvPr/>
        </p:nvSpPr>
        <p:spPr>
          <a:xfrm>
            <a:off x="229210" y="4078385"/>
            <a:ext cx="2409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Multi-Mode Cavity ?</a:t>
            </a: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F734481C-A48C-4743-B2FB-A86642743657}"/>
              </a:ext>
            </a:extLst>
          </p:cNvPr>
          <p:cNvCxnSpPr>
            <a:cxnSpLocks/>
          </p:cNvCxnSpPr>
          <p:nvPr/>
        </p:nvCxnSpPr>
        <p:spPr>
          <a:xfrm flipV="1">
            <a:off x="1526160" y="2859112"/>
            <a:ext cx="1426628" cy="130705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307F212D-F4E9-402C-B2EE-087DD1E20A4E}"/>
              </a:ext>
            </a:extLst>
          </p:cNvPr>
          <p:cNvSpPr txBox="1"/>
          <p:nvPr/>
        </p:nvSpPr>
        <p:spPr bwMode="auto">
          <a:xfrm>
            <a:off x="229210" y="4853068"/>
            <a:ext cx="11905823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342900" indent="-342900" eaLnBrk="1" hangingPunct="1"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rgbClr val="0D02E0"/>
                </a:solidFill>
                <a:latin typeface="Arial" pitchFamily="34" charset="0"/>
              </a:rPr>
              <a:t>Confinement of high density highly-charged plasma</a:t>
            </a:r>
          </a:p>
          <a:p>
            <a:pPr eaLnBrk="1" hangingPunct="1"/>
            <a:r>
              <a:rPr lang="en-US" altLang="zh-CN" dirty="0">
                <a:solidFill>
                  <a:srgbClr val="0D02E0"/>
                </a:solidFill>
                <a:latin typeface="Arial" pitchFamily="34" charset="0"/>
              </a:rPr>
              <a:t>             --- long-time confinement for electrons and ions ---Minimum B structure</a:t>
            </a:r>
          </a:p>
          <a:p>
            <a:pPr eaLnBrk="1" hangingPunct="1"/>
            <a:endParaRPr lang="en-US" altLang="zh-CN" dirty="0">
              <a:solidFill>
                <a:srgbClr val="0D02E0"/>
              </a:solidFill>
              <a:latin typeface="Arial" pitchFamily="34" charset="0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rgbClr val="0D02E0"/>
                </a:solidFill>
                <a:latin typeface="Arial" pitchFamily="34" charset="0"/>
              </a:rPr>
              <a:t>Electron stepwise collisional ionization producing highly-charged ions</a:t>
            </a:r>
          </a:p>
          <a:p>
            <a:r>
              <a:rPr lang="en-US" altLang="zh-CN" dirty="0">
                <a:solidFill>
                  <a:srgbClr val="0D02E0"/>
                </a:solidFill>
                <a:latin typeface="Arial" pitchFamily="34" charset="0"/>
              </a:rPr>
              <a:t>             --- high density and hot </a:t>
            </a:r>
            <a:r>
              <a:rPr lang="en-US" altLang="zh-CN" dirty="0" err="1">
                <a:solidFill>
                  <a:srgbClr val="0D02E0"/>
                </a:solidFill>
                <a:latin typeface="Arial" pitchFamily="34" charset="0"/>
              </a:rPr>
              <a:t>elelctons</a:t>
            </a:r>
            <a:r>
              <a:rPr lang="en-US" altLang="zh-CN" dirty="0">
                <a:solidFill>
                  <a:srgbClr val="0D02E0"/>
                </a:solidFill>
                <a:latin typeface="Arial" pitchFamily="34" charset="0"/>
              </a:rPr>
              <a:t> with required energy distribution --- high power microwave ECR heating   </a:t>
            </a:r>
            <a:endParaRPr lang="zh-CN" altLang="en-US" dirty="0">
              <a:solidFill>
                <a:srgbClr val="0D02E0"/>
              </a:solidFill>
              <a:latin typeface="Arial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ED0B23F-FE7B-4250-BA3B-6A7A77ADD9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3192" y="3699270"/>
            <a:ext cx="2302697" cy="210175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66BAB29-179E-4E97-8442-59F305AD99B2}"/>
              </a:ext>
            </a:extLst>
          </p:cNvPr>
          <p:cNvSpPr txBox="1"/>
          <p:nvPr/>
        </p:nvSpPr>
        <p:spPr bwMode="auto">
          <a:xfrm>
            <a:off x="5390704" y="3310850"/>
            <a:ext cx="205537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ω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rf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= 10-60 GHz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B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max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D02E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 =1-16 T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E695E31-C337-4AE1-9414-B5D253775451}"/>
              </a:ext>
            </a:extLst>
          </p:cNvPr>
          <p:cNvSpPr txBox="1"/>
          <p:nvPr/>
        </p:nvSpPr>
        <p:spPr bwMode="auto">
          <a:xfrm>
            <a:off x="629145" y="654606"/>
            <a:ext cx="46185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0D02E0"/>
                </a:solidFill>
                <a:latin typeface="Arial" pitchFamily="34" charset="0"/>
              </a:rPr>
              <a:t>ECR: Electron Cyclotron Resonance</a:t>
            </a:r>
            <a:endParaRPr lang="zh-CN" altLang="en-US" sz="20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090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C66ABDD-983D-4953-B2FF-709F08B6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83742-9920-4FC0-816E-5E4C182678A7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B59659C-DEF4-45FD-9218-6ED904B8040D}"/>
              </a:ext>
            </a:extLst>
          </p:cNvPr>
          <p:cNvSpPr txBox="1"/>
          <p:nvPr/>
        </p:nvSpPr>
        <p:spPr bwMode="auto">
          <a:xfrm>
            <a:off x="6096000" y="1072568"/>
            <a:ext cx="53476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000" b="1" dirty="0">
                <a:solidFill>
                  <a:srgbClr val="0D02E0"/>
                </a:solidFill>
                <a:latin typeface="Arial" pitchFamily="34" charset="0"/>
              </a:rPr>
              <a:t>24-28GHz SECRAL-II ECR ion source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D02E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59347170-076D-4AC9-929B-63359D1710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387979"/>
              </p:ext>
            </p:extLst>
          </p:nvPr>
        </p:nvGraphicFramePr>
        <p:xfrm>
          <a:off x="0" y="702083"/>
          <a:ext cx="5869259" cy="5822543"/>
        </p:xfrm>
        <a:graphic>
          <a:graphicData uri="http://schemas.openxmlformats.org/drawingml/2006/table">
            <a:tbl>
              <a:tblPr firstRow="1" firstCol="1" bandRow="1"/>
              <a:tblGrid>
                <a:gridCol w="1838395">
                  <a:extLst>
                    <a:ext uri="{9D8B030D-6E8A-4147-A177-3AD203B41FA5}">
                      <a16:colId xmlns:a16="http://schemas.microsoft.com/office/drawing/2014/main" val="2858087253"/>
                    </a:ext>
                  </a:extLst>
                </a:gridCol>
                <a:gridCol w="1972570">
                  <a:extLst>
                    <a:ext uri="{9D8B030D-6E8A-4147-A177-3AD203B41FA5}">
                      <a16:colId xmlns:a16="http://schemas.microsoft.com/office/drawing/2014/main" val="3255341181"/>
                    </a:ext>
                  </a:extLst>
                </a:gridCol>
                <a:gridCol w="2058294">
                  <a:extLst>
                    <a:ext uri="{9D8B030D-6E8A-4147-A177-3AD203B41FA5}">
                      <a16:colId xmlns:a16="http://schemas.microsoft.com/office/drawing/2014/main" val="2533744176"/>
                    </a:ext>
                  </a:extLst>
                </a:gridCol>
              </a:tblGrid>
              <a:tr h="587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Ion species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Charge state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SECRAL&amp;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SECRAL-II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24~28 +18 GHz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6-10 kW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[e</a:t>
                      </a:r>
                      <a:r>
                        <a:rPr lang="el-GR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A]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669904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baseline="30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Ar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12+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1420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471390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620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894120"/>
                  </a:ext>
                </a:extLst>
              </a:tr>
              <a:tr h="336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18+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527255"/>
                  </a:ext>
                </a:extLst>
              </a:tr>
              <a:tr h="29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baseline="30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78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Kr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18+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1030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852142"/>
                  </a:ext>
                </a:extLst>
              </a:tr>
              <a:tr h="29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28+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145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634079"/>
                  </a:ext>
                </a:extLst>
              </a:tr>
              <a:tr h="29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baseline="30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129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Xe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26+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1100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829708"/>
                  </a:ext>
                </a:extLst>
              </a:tr>
              <a:tr h="29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30+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365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44846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42+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4040787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baseline="30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209</a:t>
                      </a: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Bi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31+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680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3436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41+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12174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baseline="30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238</a:t>
                      </a: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34+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620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69254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35+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545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37877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46+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61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62238"/>
                  </a:ext>
                </a:extLst>
              </a:tr>
              <a:tr h="284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55+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797434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CE79BCA-2AD9-414B-B7AD-F8B721020241}"/>
              </a:ext>
            </a:extLst>
          </p:cNvPr>
          <p:cNvSpPr txBox="1"/>
          <p:nvPr/>
        </p:nvSpPr>
        <p:spPr bwMode="auto">
          <a:xfrm>
            <a:off x="979063" y="63807"/>
            <a:ext cx="1106302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600" b="1" dirty="0">
                <a:solidFill>
                  <a:prstClr val="white"/>
                </a:solidFill>
                <a:latin typeface="Arial" pitchFamily="34" charset="0"/>
                <a:ea typeface="宋体" panose="02010600030101010101" pitchFamily="2" charset="-122"/>
              </a:rPr>
              <a:t>Record 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beam intensities produced by </a:t>
            </a:r>
            <a:r>
              <a:rPr lang="en-US" altLang="zh-CN" sz="2600" b="1" dirty="0">
                <a:solidFill>
                  <a:prstClr val="white"/>
                </a:solidFill>
                <a:latin typeface="Arial" pitchFamily="34" charset="0"/>
                <a:ea typeface="宋体" panose="02010600030101010101" pitchFamily="2" charset="-122"/>
              </a:rPr>
              <a:t>IMP 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SECRAL-II ECR ion source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14D3FF5-641B-4C06-A5FD-391FFF278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1882" y="1673166"/>
            <a:ext cx="6220488" cy="3982046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80CE990D-C4AC-4577-A4AA-4921B99FD2E3}"/>
              </a:ext>
            </a:extLst>
          </p:cNvPr>
          <p:cNvSpPr/>
          <p:nvPr/>
        </p:nvSpPr>
        <p:spPr>
          <a:xfrm>
            <a:off x="5693068" y="5785432"/>
            <a:ext cx="6220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More than 5000 hours operation each year in the past 10 years  demonstrating high performance and long-term stability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87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61A7F26C-27C1-49B6-A625-5D2785ED8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92" r="6333"/>
          <a:stretch/>
        </p:blipFill>
        <p:spPr>
          <a:xfrm>
            <a:off x="269590" y="676538"/>
            <a:ext cx="11652819" cy="2239873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D415EB3-93D3-4CAA-85C6-2D30B8728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25A0E-3E33-4608-B6CC-B20C117FC62F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0B12E4F-6294-4B52-9893-D464EF1EB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003" y="742429"/>
            <a:ext cx="3035485" cy="210808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CBBFD07-95AC-4318-B823-619E75296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1713" y="652211"/>
            <a:ext cx="4855705" cy="215927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84843DB-6222-4A64-A3C1-C0F741C3DD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92" r="6333"/>
          <a:stretch/>
        </p:blipFill>
        <p:spPr>
          <a:xfrm>
            <a:off x="166465" y="4331858"/>
            <a:ext cx="11859065" cy="242870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095738E-087D-434C-BE03-B8B964CEAD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8525"/>
          <a:stretch/>
        </p:blipFill>
        <p:spPr>
          <a:xfrm>
            <a:off x="426003" y="4433441"/>
            <a:ext cx="3631188" cy="22361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D4F7F51-D466-4556-84D4-855D0DB9F0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7490" y="742429"/>
            <a:ext cx="2598221" cy="181019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F11E495-24E1-45B3-B1D3-542F136696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0510" y="2201070"/>
            <a:ext cx="1578783" cy="6494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CE2C478E-6E6F-4EF0-B83D-5890B559B3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95384" y="4361524"/>
            <a:ext cx="5919507" cy="179499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A92EF5D-68A2-40EC-8331-68EAE02834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55711" y="6076577"/>
            <a:ext cx="2121033" cy="64929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744EB700-B4A7-4355-B73A-6C2951E0E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84686" y="2948431"/>
            <a:ext cx="6621397" cy="1413093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A7F91B31-FB7E-42C3-A708-E50DF575C8D2}"/>
              </a:ext>
            </a:extLst>
          </p:cNvPr>
          <p:cNvSpPr txBox="1"/>
          <p:nvPr/>
        </p:nvSpPr>
        <p:spPr bwMode="auto">
          <a:xfrm>
            <a:off x="3558092" y="2500499"/>
            <a:ext cx="32175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Cyclotron, compact, CW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B4291CB-2007-4C3F-910D-594E133794DA}"/>
              </a:ext>
            </a:extLst>
          </p:cNvPr>
          <p:cNvSpPr txBox="1"/>
          <p:nvPr/>
        </p:nvSpPr>
        <p:spPr>
          <a:xfrm>
            <a:off x="4232364" y="6122715"/>
            <a:ext cx="210814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  <a:sym typeface="+mn-lt"/>
              </a:rPr>
              <a:t>Synchrotron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C3F191A-C0C4-48F7-81D8-3778BC2EBFCA}"/>
              </a:ext>
            </a:extLst>
          </p:cNvPr>
          <p:cNvSpPr txBox="1"/>
          <p:nvPr/>
        </p:nvSpPr>
        <p:spPr>
          <a:xfrm>
            <a:off x="426003" y="3183708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Linac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A361189-D4AE-4BB5-9C47-0D002276EA51}"/>
              </a:ext>
            </a:extLst>
          </p:cNvPr>
          <p:cNvSpPr txBox="1"/>
          <p:nvPr/>
        </p:nvSpPr>
        <p:spPr bwMode="auto">
          <a:xfrm>
            <a:off x="8274746" y="3105834"/>
            <a:ext cx="41095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CW or pulsed beam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>
                <a:latin typeface="Arial" pitchFamily="34" charset="0"/>
                <a:ea typeface="宋体" panose="02010600030101010101" pitchFamily="2" charset="-122"/>
              </a:rPr>
              <a:t>Easy to adjust beam energy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EC58B14-51DC-4EBA-9AE1-B783A5B17934}"/>
              </a:ext>
            </a:extLst>
          </p:cNvPr>
          <p:cNvSpPr txBox="1"/>
          <p:nvPr/>
        </p:nvSpPr>
        <p:spPr bwMode="auto">
          <a:xfrm>
            <a:off x="1390624" y="30198"/>
            <a:ext cx="10949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t>Typical accelerators for high intensity ion beam acceleration(1)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E500EE8-79FC-4E22-A584-D6E099F19FC1}"/>
              </a:ext>
            </a:extLst>
          </p:cNvPr>
          <p:cNvSpPr/>
          <p:nvPr/>
        </p:nvSpPr>
        <p:spPr>
          <a:xfrm>
            <a:off x="8652053" y="5959234"/>
            <a:ext cx="3170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Only pulsed beam</a:t>
            </a:r>
          </a:p>
          <a:p>
            <a:r>
              <a:rPr lang="en-US" altLang="zh-CN" sz="2400" b="1" dirty="0">
                <a:solidFill>
                  <a:schemeClr val="bg1"/>
                </a:solidFill>
              </a:rPr>
              <a:t>Easy vary beam energy 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2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|1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|1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4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439*132"/>
  <p:tag name="TABLE_ENDDRAG_RECT" val="507*371*439*132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5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5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ea typeface="黑体" pitchFamily="49" charset="-122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0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ea typeface="黑体" pitchFamily="49" charset="-122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6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7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主题2">
  <a:themeElements>
    <a:clrScheme name="EGEE_Template (2)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nolgorip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</a:spPr>
      <a:bodyPr vert="horz" wrap="square" lIns="126000" tIns="82800" rIns="126000" bIns="828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35000"/>
          </a:spcAft>
          <a:buClrTx/>
          <a:buSzTx/>
          <a:buFontTx/>
          <a:buNone/>
          <a:defRPr kumimoji="0" lang="en-GB" sz="2200" b="1" i="0" u="none" strike="noStrike" cap="none" normalizeH="0" baseline="0" smtClean="0">
            <a:ln>
              <a:noFill/>
            </a:ln>
            <a:solidFill>
              <a:srgbClr val="A5002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</a:spPr>
      <a:bodyPr vert="horz" wrap="square" lIns="126000" tIns="82800" rIns="126000" bIns="828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35000"/>
          </a:spcAft>
          <a:buClrTx/>
          <a:buSzTx/>
          <a:buFontTx/>
          <a:buNone/>
          <a:defRPr kumimoji="0" lang="en-GB" sz="2200" b="1" i="0" u="none" strike="noStrike" cap="none" normalizeH="0" baseline="0" smtClean="0">
            <a:ln>
              <a:noFill/>
            </a:ln>
            <a:solidFill>
              <a:srgbClr val="A5002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EGEE_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(2)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(2)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2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ea typeface="黑体" pitchFamily="49" charset="-122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包图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20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8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6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ea typeface="黑体" pitchFamily="49" charset="-122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ea typeface="黑体" pitchFamily="49" charset="-122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19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ea typeface="黑体" panose="02010600030101010101" pitchFamily="49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0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2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ea typeface="黑体" pitchFamily="49" charset="-122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9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13573</TotalTime>
  <Words>5690</Words>
  <Application>Microsoft Office PowerPoint</Application>
  <PresentationFormat>宽屏</PresentationFormat>
  <Paragraphs>906</Paragraphs>
  <Slides>56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19</vt:i4>
      </vt:variant>
      <vt:variant>
        <vt:lpstr>幻灯片标题</vt:lpstr>
      </vt:variant>
      <vt:variant>
        <vt:i4>56</vt:i4>
      </vt:variant>
    </vt:vector>
  </HeadingPairs>
  <TitlesOfParts>
    <vt:vector size="95" baseType="lpstr">
      <vt:lpstr>MS PGothic</vt:lpstr>
      <vt:lpstr>MS PGothic</vt:lpstr>
      <vt:lpstr>Times New Roman PS MT</vt:lpstr>
      <vt:lpstr>等线</vt:lpstr>
      <vt:lpstr>仿宋_GB2312</vt:lpstr>
      <vt:lpstr>SimHei</vt:lpstr>
      <vt:lpstr>SimHei</vt:lpstr>
      <vt:lpstr>楷体_GB2312</vt:lpstr>
      <vt:lpstr>宋体</vt:lpstr>
      <vt:lpstr>微软雅黑</vt:lpstr>
      <vt:lpstr>Arial</vt:lpstr>
      <vt:lpstr>Arial Black</vt:lpstr>
      <vt:lpstr>Arial Narrow</vt:lpstr>
      <vt:lpstr>Calibri</vt:lpstr>
      <vt:lpstr>Cambria Math</vt:lpstr>
      <vt:lpstr>Tahoma</vt:lpstr>
      <vt:lpstr>Times</vt:lpstr>
      <vt:lpstr>Times New Roman</vt:lpstr>
      <vt:lpstr>Tw Cen MT Condensed</vt:lpstr>
      <vt:lpstr>Wingdings</vt:lpstr>
      <vt:lpstr>3_Office 主题​​</vt:lpstr>
      <vt:lpstr>8_Office 主题​​</vt:lpstr>
      <vt:lpstr>18_Office 主题​​</vt:lpstr>
      <vt:lpstr>26_Office 主题​​</vt:lpstr>
      <vt:lpstr>4_Office 主题​​</vt:lpstr>
      <vt:lpstr>19_Office 主题​​</vt:lpstr>
      <vt:lpstr>10_Office 主题​​</vt:lpstr>
      <vt:lpstr>23_Office 主题​​</vt:lpstr>
      <vt:lpstr>9_Office 主题​​</vt:lpstr>
      <vt:lpstr>5_Office 主题​​</vt:lpstr>
      <vt:lpstr>15_Office 主题​​</vt:lpstr>
      <vt:lpstr>20_Office 主题​​</vt:lpstr>
      <vt:lpstr>6_Office 主题​​</vt:lpstr>
      <vt:lpstr>7_Office 主题​​</vt:lpstr>
      <vt:lpstr>11_Office 主题​​</vt:lpstr>
      <vt:lpstr>主题2</vt:lpstr>
      <vt:lpstr>21_Office 主题​​</vt:lpstr>
      <vt:lpstr>13_Office 主题​​</vt:lpstr>
      <vt:lpstr>包图主题2</vt:lpstr>
      <vt:lpstr>PowerPoint 演示文稿</vt:lpstr>
      <vt:lpstr>Outline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Outline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SRF Cryomodule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Outline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HIAF general layout and overview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High power CW SC proton linac reliability demonstration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zhaohongwei</dc:creator>
  <cp:lastModifiedBy>zhaohongwei</cp:lastModifiedBy>
  <cp:revision>860</cp:revision>
  <dcterms:created xsi:type="dcterms:W3CDTF">2022-10-30T03:36:01Z</dcterms:created>
  <dcterms:modified xsi:type="dcterms:W3CDTF">2026-05-15T13:40:22Z</dcterms:modified>
</cp:coreProperties>
</file>