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7" r:id="rId2"/>
    <p:sldId id="21427" r:id="rId3"/>
    <p:sldId id="21413" r:id="rId4"/>
    <p:sldId id="21442" r:id="rId5"/>
    <p:sldId id="4265" r:id="rId6"/>
    <p:sldId id="4269" r:id="rId7"/>
    <p:sldId id="469" r:id="rId8"/>
    <p:sldId id="4263" r:id="rId9"/>
    <p:sldId id="662" r:id="rId10"/>
    <p:sldId id="21414" r:id="rId11"/>
    <p:sldId id="21418" r:id="rId12"/>
    <p:sldId id="665" r:id="rId13"/>
    <p:sldId id="21344" r:id="rId14"/>
    <p:sldId id="453" r:id="rId15"/>
    <p:sldId id="450" r:id="rId16"/>
    <p:sldId id="21420" r:id="rId17"/>
    <p:sldId id="21428" r:id="rId18"/>
    <p:sldId id="21443" r:id="rId19"/>
    <p:sldId id="657" r:id="rId20"/>
    <p:sldId id="514" r:id="rId21"/>
    <p:sldId id="21421" r:id="rId22"/>
    <p:sldId id="21422" r:id="rId23"/>
    <p:sldId id="21423" r:id="rId24"/>
    <p:sldId id="21408" r:id="rId25"/>
    <p:sldId id="21444" r:id="rId26"/>
    <p:sldId id="21436" r:id="rId27"/>
    <p:sldId id="21404" r:id="rId28"/>
    <p:sldId id="21438" r:id="rId29"/>
    <p:sldId id="21433" r:id="rId30"/>
    <p:sldId id="21434" r:id="rId31"/>
    <p:sldId id="21405" r:id="rId32"/>
    <p:sldId id="21312" r:id="rId33"/>
    <p:sldId id="4203" r:id="rId34"/>
    <p:sldId id="21437" r:id="rId35"/>
    <p:sldId id="21320" r:id="rId36"/>
    <p:sldId id="21319" r:id="rId37"/>
    <p:sldId id="21262" r:id="rId38"/>
    <p:sldId id="21441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9C6580B-9982-D935-5A45-F9F158274491}" name="Edda Gschwendtner" initials="EG" userId="S::edda.gschwendtner@cern.ch::88000002-c823-4f04-abc8-712c5a06b34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clrMru>
    <a:srgbClr val="1213E8"/>
    <a:srgbClr val="9D0AF8"/>
    <a:srgbClr val="009193"/>
    <a:srgbClr val="76D6FF"/>
    <a:srgbClr val="011893"/>
    <a:srgbClr val="FF9300"/>
    <a:srgbClr val="0432FF"/>
    <a:srgbClr val="00B050"/>
    <a:srgbClr val="1155CC"/>
    <a:srgbClr val="ED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63" autoAdjust="0"/>
    <p:restoredTop sz="93416" autoAdjust="0"/>
  </p:normalViewPr>
  <p:slideViewPr>
    <p:cSldViewPr snapToGrid="0">
      <p:cViewPr varScale="1">
        <p:scale>
          <a:sx n="85" d="100"/>
          <a:sy n="85" d="100"/>
        </p:scale>
        <p:origin x="100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8/10/relationships/authors" Target="authors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88132-8B2C-184A-BAAE-DF0D7E0B9123}" type="datetimeFigureOut">
              <a:rPr lang="en-US" smtClean="0"/>
              <a:t>5/11/26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100CC-7E80-0A4E-A694-EC391BAE0D0E}" type="datetimeFigureOut">
              <a:rPr lang="en-US" smtClean="0"/>
              <a:t>5/11/26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5659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DC6C99-699E-79D3-E302-D52C0E94D7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8505D0-09B6-831D-D130-E30A5E9856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51E73B-089B-EDAB-C623-590844A2F6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33D8DD-1606-F226-7166-797073AF3D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283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2724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9679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94408-37EB-A528-46AD-5811A77AE0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E38DC3-C1D8-34D9-BB0B-DAE78FDE7F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3F6EE6-47BC-5F00-2973-DE1086E4F4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0BDCC2-3179-D98B-DE72-00BF6444B8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3283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86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200" i="1" spc="11" dirty="0">
              <a:solidFill>
                <a:srgbClr val="000000"/>
              </a:solidFill>
              <a:latin typeface="TT Rounds Condensed Italics"/>
              <a:ea typeface="TT Rounds Condensed Italics"/>
              <a:cs typeface="TT Rounds Condensed Italics"/>
              <a:sym typeface="TT Rounds Condensed Italics"/>
            </a:endParaRPr>
          </a:p>
          <a:p>
            <a:pPr rtl="0" eaLnBrk="1" fontAlgn="t" latinLnBrk="0" hangingPunct="1"/>
            <a:r>
              <a:rPr lang="en-CH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Parameter</a:t>
            </a:r>
            <a:r>
              <a:rPr lang="it-IT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(AQUA)</a:t>
            </a:r>
            <a:endParaRPr lang="en-CH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en-CH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Units</a:t>
            </a:r>
            <a:endParaRPr lang="en-CH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en-CH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PWFA</a:t>
            </a:r>
            <a:endParaRPr lang="en-CH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en-CH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Full RF</a:t>
            </a:r>
            <a:endParaRPr lang="en-CH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 Energy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Repetition Rate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Hz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100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100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Bunch charge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pC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Peak current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3.3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3.4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RMS bunch length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μm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1.4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16.9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RMS norm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emitt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(x,y)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mm mrad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0.7,0.7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2.1,1.0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Radiation wavelength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nm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4.06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4.06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Photon per pulse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×10¹¹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3.2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31.3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pulse length (FWHM)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fs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2.33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33.0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Photon bandwidth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0.4</a:t>
            </a:r>
          </a:p>
          <a:p>
            <a:pPr rtl="0" eaLnBrk="1" fontAlgn="t" latinLnBrk="0" hangingPunct="1"/>
            <a:r>
              <a:rPr lang="en-CH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0.5</a:t>
            </a:r>
          </a:p>
          <a:p>
            <a:pPr marL="0" marR="0" lvl="0" indent="0" algn="l" defTabSz="914286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7931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C5FE6-C1CA-F33E-6CEC-222A4655A2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897003-0C80-1060-595B-682FF35D2F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C3560E-BDC2-80BF-6041-DA9BEA10E7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5F08F-BAFB-AD23-5256-D8B7192DDB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10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C44692-315D-D550-5BD2-07A6A3F363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10D6AB-4594-A415-7B7D-240AAEE995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FC4E33-D948-26AD-85C3-309F46DE11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D361EC-6478-D875-C726-7165F89022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449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C3F22-6B6B-FF53-05ED-4C78D42058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965EFB-D1FB-DBC3-B897-67CDF29937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68A74E-B3B9-28BD-7695-5559B7BFBC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56F998-CBF3-00AE-8A4E-323E5ACFF8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886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475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2A5BDC-475D-C91E-CBDB-9B978524B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5C6234-8E59-E634-3003-FE50122471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1A813F-5257-70A9-9AE5-2BB270A968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E75613-9464-F9EC-0937-A57106D2F0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356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5517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34FF30-A2AE-F801-FB35-5FD2297FA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EBBD59-BCC6-B4B6-8E4A-466744F7397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5ADE1341-6448-BA4B-9B57-43F4863AAF3F}" type="slidenum">
              <a:t>36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DD1114-6933-9708-223F-1DD5C96D992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C1955B-AD8E-946D-261D-E0CCFBD1FCE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9361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ED8727-3AFE-FBAB-D4C0-4753982F0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53E0EF-4C28-671F-85BF-F73F26CCAC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3297F5-B9C7-A5F8-5339-316921EE97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44E889-6882-51B9-88C3-038A26074D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714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278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131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AC718C-7053-B2B5-CACB-AF5F6EDD89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E837B5-511E-7B12-3011-622122C330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5D3A02-B3BA-A0C0-293F-AA9BA9BA4E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2A0103-9D9F-A6B9-CE9A-A4DC4A9070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447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3A8FD1-625E-EBDB-DB50-C8EA1EB4AC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E7FAD2-D298-D455-78B2-4B99A10C2D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3629BC-9A1F-83D1-4FCB-0D776C262D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CA93E6-930C-8CAD-B3A0-8517434AFE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538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704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5A3E30-4BA1-756A-27B9-EBAF290E7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157E24-3946-4848-3353-0A12620EEE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23D830-7628-A88E-44C4-E10AD7C22F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E8CA10-8724-C8E2-93B5-E56C07D31F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063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960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341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213E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77B4-8F4A-F340-8034-9D67A9074372}" type="datetime1">
              <a:rPr lang="de-CH" smtClean="0"/>
              <a:t>11.05.26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9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8519-6BD1-2B40-854C-5007EC7D4DA0}" type="datetime1">
              <a:rPr lang="de-CH" smtClean="0"/>
              <a:t>11.05.26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0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01880-ED14-044F-80AC-CC736BF141FB}" type="datetime1">
              <a:rPr lang="de-CH" smtClean="0"/>
              <a:t>11.05.26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92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889000" y="2266951"/>
            <a:ext cx="10414000" cy="2324100"/>
          </a:xfrm>
          <a:prstGeom prst="rect">
            <a:avLst/>
          </a:prstGeom>
        </p:spPr>
        <p:txBody>
          <a:bodyPr tIns="17145" bIns="17145"/>
          <a:lstStyle>
            <a:lvl1pPr>
              <a:defRPr sz="4267"/>
            </a:lvl1pPr>
          </a:lstStyle>
          <a:p>
            <a:pPr lvl="0">
              <a:defRPr sz="1800" b="0"/>
            </a:pPr>
            <a:r>
              <a:rPr sz="4267" b="1"/>
              <a:t>Title Text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889000" y="4575109"/>
            <a:ext cx="10414000" cy="1377785"/>
          </a:xfrm>
          <a:prstGeom prst="rect">
            <a:avLst/>
          </a:prstGeom>
        </p:spPr>
        <p:txBody>
          <a:bodyPr lIns="34290" tIns="17145" rIns="34290" bIns="17145" anchor="t">
            <a:noAutofit/>
          </a:bodyPr>
          <a:lstStyle>
            <a:lvl1pPr marL="0" indent="0" algn="r">
              <a:spcBef>
                <a:spcPts val="0"/>
              </a:spcBef>
              <a:buSzTx/>
              <a:buNone/>
              <a:defRPr sz="1867" i="1"/>
            </a:lvl1pPr>
            <a:lvl2pPr marL="0" indent="114297" algn="r">
              <a:spcBef>
                <a:spcPts val="0"/>
              </a:spcBef>
              <a:buSzTx/>
              <a:buNone/>
              <a:defRPr sz="1867" i="1"/>
            </a:lvl2pPr>
            <a:lvl3pPr marL="0" indent="228594" algn="r">
              <a:spcBef>
                <a:spcPts val="0"/>
              </a:spcBef>
              <a:buSzTx/>
              <a:buNone/>
              <a:defRPr sz="1867" i="1"/>
            </a:lvl3pPr>
            <a:lvl4pPr marL="0" indent="342891" algn="r">
              <a:spcBef>
                <a:spcPts val="0"/>
              </a:spcBef>
              <a:buSzTx/>
              <a:buNone/>
              <a:defRPr sz="1867" i="1"/>
            </a:lvl4pPr>
            <a:lvl5pPr marL="0" indent="457189" algn="r">
              <a:spcBef>
                <a:spcPts val="0"/>
              </a:spcBef>
              <a:buSzTx/>
              <a:buNone/>
              <a:defRPr sz="1867" i="1"/>
            </a:lvl5pPr>
          </a:lstStyle>
          <a:p>
            <a:pPr lvl="0">
              <a:defRPr sz="1800" i="0"/>
            </a:pPr>
            <a:r>
              <a:rPr sz="1867" i="1"/>
              <a:t>Body Level One</a:t>
            </a:r>
          </a:p>
          <a:p>
            <a:pPr lvl="1">
              <a:defRPr sz="1800" i="0"/>
            </a:pPr>
            <a:r>
              <a:rPr sz="1867" i="1"/>
              <a:t>Body Level Two</a:t>
            </a:r>
          </a:p>
          <a:p>
            <a:pPr lvl="2">
              <a:defRPr sz="1800" i="0"/>
            </a:pPr>
            <a:r>
              <a:rPr sz="1867" i="1"/>
              <a:t>Body Level Three</a:t>
            </a:r>
          </a:p>
          <a:p>
            <a:pPr lvl="3">
              <a:defRPr sz="1800" i="0"/>
            </a:pPr>
            <a:r>
              <a:rPr sz="1867" i="1"/>
              <a:t>Body Level Four</a:t>
            </a:r>
          </a:p>
          <a:p>
            <a:pPr lvl="4">
              <a:defRPr sz="1800" i="0"/>
            </a:pPr>
            <a:r>
              <a:rPr sz="1867" i="1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92572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1">
                <a:solidFill>
                  <a:srgbClr val="1213E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rgbClr val="1213E8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5443" y="6356350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B7AB34DC-0FF4-FE45-A604-2972DE9DF741}" type="datetime1">
              <a:rPr lang="de-CH" smtClean="0"/>
              <a:t>11.05.26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2D35-B338-AC49-9C60-978C3CFB3690}" type="datetime1">
              <a:rPr lang="de-CH" smtClean="0"/>
              <a:t>11.05.26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8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289B2-E3DB-B541-8470-9907819C97D3}" type="datetime1">
              <a:rPr lang="de-CH" smtClean="0"/>
              <a:t>11.05.26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61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905D-A8B9-FC4B-B94F-1B6DAF513600}" type="datetime1">
              <a:rPr lang="de-CH" smtClean="0"/>
              <a:t>11.05.26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9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466A2-253F-BC4A-91E5-968840FF1803}" type="datetime1">
              <a:rPr lang="de-CH" smtClean="0"/>
              <a:t>11.05.26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7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F0B8-148E-CC4D-9059-3A711DC798B7}" type="datetime1">
              <a:rPr lang="de-CH" smtClean="0"/>
              <a:t>11.05.26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3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51A9-C7CD-D940-AE80-7966F16BB326}" type="datetime1">
              <a:rPr lang="de-CH" smtClean="0"/>
              <a:t>11.05.26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84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57FC-2D1F-5E4F-92C8-CFFB02EF5F9F}" type="datetime1">
              <a:rPr lang="de-CH" smtClean="0"/>
              <a:t>11.05.26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15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34301-D5BC-504C-8813-7F6CF262C730}" type="datetime1">
              <a:rPr lang="de-CH" smtClean="0"/>
              <a:t>11.05.26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1" kern="1200">
          <a:solidFill>
            <a:srgbClr val="1213E8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213E8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emf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jpeg"/><Relationship Id="rId5" Type="http://schemas.openxmlformats.org/officeDocument/2006/relationships/image" Target="../media/image60.emf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png"/><Relationship Id="rId5" Type="http://schemas.openxmlformats.org/officeDocument/2006/relationships/image" Target="../media/image73.jpg"/><Relationship Id="rId4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mall lifeguard tower on a beach&#10;&#10;AI-generated content may be incorrect.">
            <a:extLst>
              <a:ext uri="{FF2B5EF4-FFF2-40B4-BE49-F238E27FC236}">
                <a16:creationId xmlns:a16="http://schemas.microsoft.com/office/drawing/2014/main" id="{A1AA96D8-47FF-90C5-C844-A610EE3B47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848" y="219702"/>
            <a:ext cx="4466373" cy="64453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642" y="791727"/>
            <a:ext cx="6768120" cy="2780706"/>
          </a:xfrm>
        </p:spPr>
        <p:txBody>
          <a:bodyPr>
            <a:noAutofit/>
          </a:bodyPr>
          <a:lstStyle/>
          <a:p>
            <a:r>
              <a:rPr lang="en-US" sz="4800" dirty="0"/>
              <a:t>Advanced Acceleration Techniques and </a:t>
            </a:r>
            <a:br>
              <a:rPr lang="en-US" sz="4800" dirty="0"/>
            </a:br>
            <a:r>
              <a:rPr lang="en-US" sz="4800" dirty="0"/>
              <a:t>Novel Particle Sources</a:t>
            </a:r>
            <a:br>
              <a:rPr lang="en-US" sz="4800" i="1" dirty="0">
                <a:solidFill>
                  <a:srgbClr val="0432FF"/>
                </a:solidFill>
              </a:rPr>
            </a:br>
            <a:endParaRPr lang="en-US" sz="3600" b="1" i="1" dirty="0">
              <a:solidFill>
                <a:srgbClr val="0432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56748" y="3198964"/>
            <a:ext cx="40479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2800" dirty="0">
              <a:latin typeface="+mj-lt"/>
            </a:endParaRPr>
          </a:p>
          <a:p>
            <a:pPr algn="ctr"/>
            <a:r>
              <a:rPr lang="en-US" sz="2800" dirty="0">
                <a:latin typeface="+mj-lt"/>
              </a:rPr>
              <a:t>Edda Gschwendtner, CERN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37A463-DC87-C5EC-10BD-8A78FC07E130}"/>
              </a:ext>
            </a:extLst>
          </p:cNvPr>
          <p:cNvSpPr txBox="1"/>
          <p:nvPr/>
        </p:nvSpPr>
        <p:spPr>
          <a:xfrm>
            <a:off x="2015497" y="4257695"/>
            <a:ext cx="27716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000" dirty="0">
                <a:latin typeface="+mj-lt"/>
              </a:rPr>
              <a:t>IPAC’26 Student Tutorials</a:t>
            </a:r>
          </a:p>
          <a:p>
            <a:pPr algn="ctr"/>
            <a:r>
              <a:rPr lang="en-CH" sz="2000" dirty="0">
                <a:latin typeface="+mj-lt"/>
              </a:rPr>
              <a:t>Deauville, France</a:t>
            </a:r>
          </a:p>
          <a:p>
            <a:pPr algn="ctr"/>
            <a:r>
              <a:rPr lang="en-CH" sz="2000" dirty="0">
                <a:latin typeface="+mj-lt"/>
              </a:rPr>
              <a:t>17 May 2026</a:t>
            </a:r>
          </a:p>
        </p:txBody>
      </p:sp>
      <p:pic>
        <p:nvPicPr>
          <p:cNvPr id="9" name="Picture 2" descr="Logo IPAC 2026">
            <a:extLst>
              <a:ext uri="{FF2B5EF4-FFF2-40B4-BE49-F238E27FC236}">
                <a16:creationId xmlns:a16="http://schemas.microsoft.com/office/drawing/2014/main" id="{2C325ABB-B910-8A31-2744-9C033A403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973" y="5626514"/>
            <a:ext cx="1441453" cy="706312"/>
          </a:xfrm>
          <a:prstGeom prst="rect">
            <a:avLst/>
          </a:prstGeom>
          <a:solidFill>
            <a:schemeClr val="bg1">
              <a:alpha val="76952"/>
            </a:schemeClr>
          </a:solidFill>
        </p:spPr>
      </p:pic>
    </p:spTree>
    <p:extLst>
      <p:ext uri="{BB962C8B-B14F-4D97-AF65-F5344CB8AC3E}">
        <p14:creationId xmlns:p14="http://schemas.microsoft.com/office/powerpoint/2010/main" val="2281912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E9C91-2B0A-6FDD-1CAB-08D36294DF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F4B59-A6EA-5132-04C4-CC5C8628E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69" y="97590"/>
            <a:ext cx="10515600" cy="717134"/>
          </a:xfrm>
        </p:spPr>
        <p:txBody>
          <a:bodyPr/>
          <a:lstStyle/>
          <a:p>
            <a:r>
              <a:rPr lang="en-US" dirty="0"/>
              <a:t>Principle of Plasma Wakefield Acceleration</a:t>
            </a:r>
          </a:p>
        </p:txBody>
      </p:sp>
      <p:sp>
        <p:nvSpPr>
          <p:cNvPr id="316" name="Slide Number Placeholder 315">
            <a:extLst>
              <a:ext uri="{FF2B5EF4-FFF2-40B4-BE49-F238E27FC236}">
                <a16:creationId xmlns:a16="http://schemas.microsoft.com/office/drawing/2014/main" id="{520967C8-D3F2-579B-9F26-71A005528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DD2DDB-01F6-B6F6-3B84-FC5CFD4E1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AFE77B7-4A92-F2B4-1903-3803A83FBEC5}"/>
              </a:ext>
            </a:extLst>
          </p:cNvPr>
          <p:cNvSpPr/>
          <p:nvPr/>
        </p:nvSpPr>
        <p:spPr>
          <a:xfrm>
            <a:off x="1002088" y="3473004"/>
            <a:ext cx="941519" cy="47071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-drive bunch</a:t>
            </a:r>
            <a:endParaRPr lang="en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E97DCC1-7CF0-5D87-A3F0-D202270D405E}"/>
              </a:ext>
            </a:extLst>
          </p:cNvPr>
          <p:cNvGrpSpPr/>
          <p:nvPr/>
        </p:nvGrpSpPr>
        <p:grpSpPr>
          <a:xfrm>
            <a:off x="2385898" y="2841265"/>
            <a:ext cx="6607977" cy="2030986"/>
            <a:chOff x="3543774" y="2048184"/>
            <a:chExt cx="4402609" cy="1571305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F21DF049-8DCF-ED9A-DC76-8E4B2AE3EC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43774" y="2182734"/>
              <a:ext cx="4251740" cy="1235242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7A5F111-C4A1-C14D-4DEC-6618B0029D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12034" y="2048184"/>
              <a:ext cx="991680" cy="1356144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D27C7FCA-8C5E-B4E9-29C5-B3EED180A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34796" y="2197523"/>
              <a:ext cx="991680" cy="1356144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A1F746AF-6C6D-E34B-CC78-B486718A9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78155" y="2061832"/>
              <a:ext cx="991680" cy="1356144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EA9306A-6563-AEB1-3F4D-CEB59A4AF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52557" y="2263345"/>
              <a:ext cx="991680" cy="1356144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164CAA2-520F-46D6-9178-3DA8FF7F40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18298" y="2223040"/>
              <a:ext cx="991680" cy="1356144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940B3831-2963-5891-1A65-B872453A9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63767" y="2061832"/>
              <a:ext cx="991680" cy="1356144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1A02A43-6488-0380-8402-80E9F795B9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28033" y="2237828"/>
              <a:ext cx="991680" cy="1356144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B7B56A86-4A58-94A4-BD9B-7DA4A2AE36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54703" y="2263345"/>
              <a:ext cx="991680" cy="1356144"/>
            </a:xfrm>
            <a:prstGeom prst="rect">
              <a:avLst/>
            </a:prstGeom>
          </p:spPr>
        </p:pic>
      </p:grp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3DB3104D-504A-80C3-8747-175DE9F53B8B}"/>
              </a:ext>
            </a:extLst>
          </p:cNvPr>
          <p:cNvSpPr txBox="1">
            <a:spLocks/>
          </p:cNvSpPr>
          <p:nvPr/>
        </p:nvSpPr>
        <p:spPr>
          <a:xfrm>
            <a:off x="400167" y="1028716"/>
            <a:ext cx="5238415" cy="104116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>
                <a:latin typeface="+mj-lt"/>
              </a:rPr>
              <a:t>Drive beam:</a:t>
            </a:r>
          </a:p>
          <a:p>
            <a:r>
              <a:rPr lang="en-US" b="1" dirty="0">
                <a:solidFill>
                  <a:srgbClr val="1213E8"/>
                </a:solidFill>
                <a:latin typeface="+mj-lt"/>
              </a:rPr>
              <a:t>Laser drive beam			</a:t>
            </a:r>
            <a:r>
              <a:rPr lang="en-US" b="1" dirty="0">
                <a:solidFill>
                  <a:srgbClr val="1213E8"/>
                </a:solidFill>
                <a:latin typeface="+mj-lt"/>
                <a:sym typeface="Wingdings" pitchFamily="2" charset="2"/>
              </a:rPr>
              <a:t> LWFA</a:t>
            </a:r>
            <a:endParaRPr lang="en-US" b="1" dirty="0">
              <a:solidFill>
                <a:srgbClr val="1213E8"/>
              </a:solidFill>
              <a:latin typeface="+mj-lt"/>
            </a:endParaRPr>
          </a:p>
          <a:p>
            <a:r>
              <a:rPr lang="en-US" b="1" dirty="0">
                <a:solidFill>
                  <a:srgbClr val="1213E8"/>
                </a:solidFill>
                <a:latin typeface="+mj-lt"/>
              </a:rPr>
              <a:t>Charged particle drive beam	</a:t>
            </a:r>
            <a:r>
              <a:rPr lang="en-US" b="1" dirty="0">
                <a:solidFill>
                  <a:srgbClr val="1213E8"/>
                </a:solidFill>
                <a:latin typeface="+mj-lt"/>
                <a:sym typeface="Wingdings" pitchFamily="2" charset="2"/>
              </a:rPr>
              <a:t> PWFA</a:t>
            </a:r>
            <a:endParaRPr lang="en-US" b="1" dirty="0">
              <a:solidFill>
                <a:srgbClr val="1213E8"/>
              </a:solidFill>
              <a:latin typeface="+mj-lt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7B5842E-EEFC-DC2F-F704-52AA785ABDB9}"/>
              </a:ext>
            </a:extLst>
          </p:cNvPr>
          <p:cNvCxnSpPr/>
          <p:nvPr/>
        </p:nvCxnSpPr>
        <p:spPr>
          <a:xfrm>
            <a:off x="1998226" y="3745000"/>
            <a:ext cx="49012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8522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A3E2CD-22A2-1C04-9BBA-87C770FEAF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237D4-BB39-1F66-2C46-F07B54A14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69" y="97590"/>
            <a:ext cx="10515600" cy="717134"/>
          </a:xfrm>
        </p:spPr>
        <p:txBody>
          <a:bodyPr/>
          <a:lstStyle/>
          <a:p>
            <a:r>
              <a:rPr lang="en-US" dirty="0"/>
              <a:t>Principle of Plasma Wakefield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BAD819-581D-7D87-D92E-037CD7634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167" y="1028716"/>
            <a:ext cx="5238415" cy="104116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200" b="1" dirty="0"/>
              <a:t>Drive beam:</a:t>
            </a:r>
          </a:p>
          <a:p>
            <a:r>
              <a:rPr lang="en-US" b="1" dirty="0">
                <a:solidFill>
                  <a:srgbClr val="1213E8"/>
                </a:solidFill>
              </a:rPr>
              <a:t>Laser drive beam			</a:t>
            </a:r>
            <a:r>
              <a:rPr lang="en-US" b="1" dirty="0">
                <a:solidFill>
                  <a:srgbClr val="1213E8"/>
                </a:solidFill>
                <a:sym typeface="Wingdings" pitchFamily="2" charset="2"/>
              </a:rPr>
              <a:t> LWFA</a:t>
            </a:r>
            <a:endParaRPr lang="en-US" b="1" dirty="0">
              <a:solidFill>
                <a:srgbClr val="1213E8"/>
              </a:solidFill>
            </a:endParaRPr>
          </a:p>
          <a:p>
            <a:r>
              <a:rPr lang="en-US" b="1" dirty="0">
                <a:solidFill>
                  <a:srgbClr val="1213E8"/>
                </a:solidFill>
              </a:rPr>
              <a:t>Charged particle drive beam	</a:t>
            </a:r>
            <a:r>
              <a:rPr lang="en-US" b="1" dirty="0">
                <a:solidFill>
                  <a:srgbClr val="1213E8"/>
                </a:solidFill>
                <a:sym typeface="Wingdings" pitchFamily="2" charset="2"/>
              </a:rPr>
              <a:t> PWFA</a:t>
            </a:r>
            <a:endParaRPr lang="en-US" b="1" dirty="0">
              <a:solidFill>
                <a:srgbClr val="1213E8"/>
              </a:solidFill>
            </a:endParaRPr>
          </a:p>
        </p:txBody>
      </p:sp>
      <p:sp>
        <p:nvSpPr>
          <p:cNvPr id="316" name="Slide Number Placeholder 315">
            <a:extLst>
              <a:ext uri="{FF2B5EF4-FFF2-40B4-BE49-F238E27FC236}">
                <a16:creationId xmlns:a16="http://schemas.microsoft.com/office/drawing/2014/main" id="{F6A630E6-7A70-7560-4447-E4161CD47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11</a:t>
            </a:fld>
            <a:endParaRPr lang="en-US"/>
          </a:p>
        </p:txBody>
      </p:sp>
      <p:pic>
        <p:nvPicPr>
          <p:cNvPr id="324" name="Picture 323" descr="sketch-e-wakefield.png">
            <a:extLst>
              <a:ext uri="{FF2B5EF4-FFF2-40B4-BE49-F238E27FC236}">
                <a16:creationId xmlns:a16="http://schemas.microsoft.com/office/drawing/2014/main" id="{3FA91338-AB8C-BBE2-09C9-C3169C39425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71" y="2754112"/>
            <a:ext cx="7187545" cy="1867109"/>
          </a:xfrm>
          <a:prstGeom prst="rect">
            <a:avLst/>
          </a:prstGeom>
        </p:spPr>
      </p:pic>
      <p:sp>
        <p:nvSpPr>
          <p:cNvPr id="337" name="Content Placeholder 2">
            <a:extLst>
              <a:ext uri="{FF2B5EF4-FFF2-40B4-BE49-F238E27FC236}">
                <a16:creationId xmlns:a16="http://schemas.microsoft.com/office/drawing/2014/main" id="{FDEBBA83-612B-7AA4-4725-CCAEB92AE89B}"/>
              </a:ext>
            </a:extLst>
          </p:cNvPr>
          <p:cNvSpPr txBox="1">
            <a:spLocks/>
          </p:cNvSpPr>
          <p:nvPr/>
        </p:nvSpPr>
        <p:spPr>
          <a:xfrm>
            <a:off x="7660675" y="3000209"/>
            <a:ext cx="4643049" cy="2223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+mj-lt"/>
              </a:rPr>
              <a:t>Plasma wave excited by relativistic particle bunch.</a:t>
            </a:r>
          </a:p>
          <a:p>
            <a:pPr lvl="1"/>
            <a:endParaRPr lang="en-US" sz="1400" dirty="0">
              <a:latin typeface="+mj-lt"/>
            </a:endParaRPr>
          </a:p>
          <a:p>
            <a:r>
              <a:rPr lang="en-US" sz="1600" dirty="0">
                <a:solidFill>
                  <a:schemeClr val="tx1"/>
                </a:solidFill>
                <a:latin typeface="+mj-lt"/>
              </a:rPr>
              <a:t>Plasma e</a:t>
            </a:r>
            <a:r>
              <a:rPr lang="en-US" sz="1600" baseline="30000" dirty="0">
                <a:solidFill>
                  <a:schemeClr val="tx1"/>
                </a:solidFill>
                <a:latin typeface="+mj-lt"/>
              </a:rPr>
              <a:t>-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are expelled by space charge force.</a:t>
            </a:r>
          </a:p>
          <a:p>
            <a:pPr lvl="1"/>
            <a:endParaRPr lang="en-US" sz="1400" dirty="0">
              <a:latin typeface="+mj-lt"/>
            </a:endParaRPr>
          </a:p>
          <a:p>
            <a:r>
              <a:rPr lang="en-US" sz="1600" dirty="0">
                <a:latin typeface="+mj-lt"/>
              </a:rPr>
              <a:t>Plasma e</a:t>
            </a:r>
            <a:r>
              <a:rPr lang="en-US" sz="1600" baseline="30000" dirty="0">
                <a:latin typeface="+mj-lt"/>
              </a:rPr>
              <a:t>-</a:t>
            </a:r>
            <a:r>
              <a:rPr lang="en-US" sz="1600" dirty="0">
                <a:latin typeface="+mj-lt"/>
              </a:rPr>
              <a:t> rush back on axis.</a:t>
            </a:r>
          </a:p>
          <a:p>
            <a:pPr marL="457200" lvl="1" indent="0">
              <a:buNone/>
            </a:pPr>
            <a:endParaRPr lang="en-US" sz="1400" dirty="0">
              <a:latin typeface="+mj-lt"/>
              <a:sym typeface="Wingdings"/>
            </a:endParaRPr>
          </a:p>
          <a:p>
            <a:r>
              <a:rPr lang="en-US" sz="1600" dirty="0">
                <a:latin typeface="+mj-lt"/>
                <a:sym typeface="Wingdings"/>
              </a:rPr>
              <a:t>Acceleration physics identical for LWFA, PWFA.</a:t>
            </a: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7CA66753-23DF-CE38-1ADD-9B2D8FB8C1EA}"/>
              </a:ext>
            </a:extLst>
          </p:cNvPr>
          <p:cNvGrpSpPr/>
          <p:nvPr/>
        </p:nvGrpSpPr>
        <p:grpSpPr>
          <a:xfrm>
            <a:off x="1006967" y="4621221"/>
            <a:ext cx="3960760" cy="544671"/>
            <a:chOff x="1012725" y="4478593"/>
            <a:chExt cx="3960760" cy="544671"/>
          </a:xfrm>
        </p:grpSpPr>
        <p:grpSp>
          <p:nvGrpSpPr>
            <p:cNvPr id="339" name="Group 338">
              <a:extLst>
                <a:ext uri="{FF2B5EF4-FFF2-40B4-BE49-F238E27FC236}">
                  <a16:creationId xmlns:a16="http://schemas.microsoft.com/office/drawing/2014/main" id="{2CDCD805-4BE3-B18F-5A14-0A6A2B38C244}"/>
                </a:ext>
              </a:extLst>
            </p:cNvPr>
            <p:cNvGrpSpPr/>
            <p:nvPr/>
          </p:nvGrpSpPr>
          <p:grpSpPr>
            <a:xfrm>
              <a:off x="1012725" y="4478593"/>
              <a:ext cx="3960760" cy="339210"/>
              <a:chOff x="1070079" y="6059948"/>
              <a:chExt cx="3960760" cy="339210"/>
            </a:xfrm>
          </p:grpSpPr>
          <p:cxnSp>
            <p:nvCxnSpPr>
              <p:cNvPr id="342" name="Straight Connector 341">
                <a:extLst>
                  <a:ext uri="{FF2B5EF4-FFF2-40B4-BE49-F238E27FC236}">
                    <a16:creationId xmlns:a16="http://schemas.microsoft.com/office/drawing/2014/main" id="{F7A0CCFF-1B4D-5286-08CB-7CB5AE2EB202}"/>
                  </a:ext>
                </a:extLst>
              </p:cNvPr>
              <p:cNvCxnSpPr/>
              <p:nvPr/>
            </p:nvCxnSpPr>
            <p:spPr>
              <a:xfrm>
                <a:off x="5030839" y="6071416"/>
                <a:ext cx="0" cy="3277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Straight Connector 342">
                <a:extLst>
                  <a:ext uri="{FF2B5EF4-FFF2-40B4-BE49-F238E27FC236}">
                    <a16:creationId xmlns:a16="http://schemas.microsoft.com/office/drawing/2014/main" id="{970A1BCB-056A-1529-326C-89924B694C70}"/>
                  </a:ext>
                </a:extLst>
              </p:cNvPr>
              <p:cNvCxnSpPr/>
              <p:nvPr/>
            </p:nvCxnSpPr>
            <p:spPr>
              <a:xfrm>
                <a:off x="1070079" y="6059948"/>
                <a:ext cx="0" cy="3277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Straight Connector 343">
                <a:extLst>
                  <a:ext uri="{FF2B5EF4-FFF2-40B4-BE49-F238E27FC236}">
                    <a16:creationId xmlns:a16="http://schemas.microsoft.com/office/drawing/2014/main" id="{70D6242E-C9A2-5A66-E8BE-5E4D0144BB27}"/>
                  </a:ext>
                </a:extLst>
              </p:cNvPr>
              <p:cNvCxnSpPr/>
              <p:nvPr/>
            </p:nvCxnSpPr>
            <p:spPr>
              <a:xfrm>
                <a:off x="1073355" y="6235290"/>
                <a:ext cx="3949290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0" name="TextBox 339">
              <a:extLst>
                <a:ext uri="{FF2B5EF4-FFF2-40B4-BE49-F238E27FC236}">
                  <a16:creationId xmlns:a16="http://schemas.microsoft.com/office/drawing/2014/main" id="{BF132A13-C4B2-7C5F-426E-C0C282613FF2}"/>
                </a:ext>
              </a:extLst>
            </p:cNvPr>
            <p:cNvSpPr txBox="1"/>
            <p:nvPr/>
          </p:nvSpPr>
          <p:spPr>
            <a:xfrm>
              <a:off x="1259906" y="4653932"/>
              <a:ext cx="3530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+mj-lt"/>
                </a:rPr>
                <a:t>plasma wavelength </a:t>
              </a:r>
              <a:r>
                <a:rPr lang="en-US" b="1" dirty="0" err="1">
                  <a:latin typeface="+mj-lt"/>
                </a:rPr>
                <a:t>λ</a:t>
              </a:r>
              <a:r>
                <a:rPr lang="en-US" b="1" baseline="-25000" dirty="0" err="1">
                  <a:latin typeface="+mj-lt"/>
                </a:rPr>
                <a:t>pe</a:t>
              </a:r>
              <a:r>
                <a:rPr lang="en-US" b="1" baseline="-25000" dirty="0">
                  <a:latin typeface="+mj-lt"/>
                </a:rPr>
                <a:t> </a:t>
              </a:r>
              <a:r>
                <a:rPr lang="en-US" b="1" dirty="0">
                  <a:latin typeface="+mj-lt"/>
                </a:rPr>
                <a:t> = mm-scale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2D3926-A236-2D34-10C8-6A95F295F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1588915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Place the Witness Beam?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12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675439" y="1767813"/>
            <a:ext cx="2523773" cy="1759061"/>
            <a:chOff x="8799414" y="1317161"/>
            <a:chExt cx="2523773" cy="2002766"/>
          </a:xfrm>
        </p:grpSpPr>
        <p:sp>
          <p:nvSpPr>
            <p:cNvPr id="7" name="Up Arrow 6"/>
            <p:cNvSpPr/>
            <p:nvPr/>
          </p:nvSpPr>
          <p:spPr>
            <a:xfrm rot="16200000">
              <a:off x="8999146" y="1214428"/>
              <a:ext cx="220133" cy="619597"/>
            </a:xfrm>
            <a:prstGeom prst="upArrow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Up Arrow 7"/>
            <p:cNvSpPr/>
            <p:nvPr/>
          </p:nvSpPr>
          <p:spPr>
            <a:xfrm rot="5400000">
              <a:off x="9009265" y="1533952"/>
              <a:ext cx="220133" cy="599360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Up Arrow 8"/>
            <p:cNvSpPr/>
            <p:nvPr/>
          </p:nvSpPr>
          <p:spPr>
            <a:xfrm>
              <a:off x="8999145" y="2001518"/>
              <a:ext cx="220133" cy="58780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Up Arrow 9"/>
            <p:cNvSpPr/>
            <p:nvPr/>
          </p:nvSpPr>
          <p:spPr>
            <a:xfrm rot="10800000">
              <a:off x="9009264" y="2706869"/>
              <a:ext cx="220133" cy="613058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419011" y="1317161"/>
              <a:ext cx="1900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Accelerating for e</a:t>
              </a:r>
              <a:r>
                <a:rPr lang="en-US" baseline="30000" dirty="0"/>
                <a:t>-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419011" y="1651905"/>
              <a:ext cx="1904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Decelerating for e</a:t>
              </a:r>
              <a:r>
                <a:rPr lang="en-US" baseline="30000" dirty="0"/>
                <a:t>-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435283" y="2137321"/>
              <a:ext cx="15376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Focusing for e</a:t>
              </a:r>
              <a:r>
                <a:rPr lang="en-US" baseline="30000" dirty="0"/>
                <a:t>-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435283" y="2836764"/>
              <a:ext cx="1756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Defocusing for e</a:t>
              </a:r>
              <a:r>
                <a:rPr lang="en-US" baseline="30000" dirty="0"/>
                <a:t>-</a:t>
              </a: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6457388" y="3972830"/>
            <a:ext cx="3303936" cy="2246394"/>
            <a:chOff x="3372556" y="2982349"/>
            <a:chExt cx="5174910" cy="3551095"/>
          </a:xfrm>
        </p:grpSpPr>
        <p:pic>
          <p:nvPicPr>
            <p:cNvPr id="5" name="Picture 4" descr="acc-grad-phases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72556" y="2982349"/>
              <a:ext cx="5174910" cy="3551095"/>
            </a:xfrm>
            <a:prstGeom prst="rect">
              <a:avLst/>
            </a:prstGeom>
          </p:spPr>
        </p:pic>
        <p:cxnSp>
          <p:nvCxnSpPr>
            <p:cNvPr id="144" name="Straight Arrow Connector 143"/>
            <p:cNvCxnSpPr/>
            <p:nvPr/>
          </p:nvCxnSpPr>
          <p:spPr>
            <a:xfrm flipH="1">
              <a:off x="4261556" y="3273777"/>
              <a:ext cx="6914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24B7580-08B9-6A2D-703F-A9D501AA126C}"/>
              </a:ext>
            </a:extLst>
          </p:cNvPr>
          <p:cNvGrpSpPr/>
          <p:nvPr/>
        </p:nvGrpSpPr>
        <p:grpSpPr>
          <a:xfrm>
            <a:off x="539249" y="1466652"/>
            <a:ext cx="7507110" cy="2102555"/>
            <a:chOff x="539249" y="1466652"/>
            <a:chExt cx="7507110" cy="2102555"/>
          </a:xfrm>
        </p:grpSpPr>
        <p:pic>
          <p:nvPicPr>
            <p:cNvPr id="150" name="Picture 149" descr="sketch-e-wakefield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249" y="1466652"/>
              <a:ext cx="7507110" cy="2102555"/>
            </a:xfrm>
            <a:prstGeom prst="rect">
              <a:avLst/>
            </a:prstGeom>
          </p:spPr>
        </p:pic>
        <p:sp>
          <p:nvSpPr>
            <p:cNvPr id="151" name="Up Arrow 150"/>
            <p:cNvSpPr/>
            <p:nvPr/>
          </p:nvSpPr>
          <p:spPr>
            <a:xfrm rot="5400000">
              <a:off x="4883811" y="2237516"/>
              <a:ext cx="208698" cy="673418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Up Arrow 151"/>
            <p:cNvSpPr/>
            <p:nvPr/>
          </p:nvSpPr>
          <p:spPr>
            <a:xfrm rot="16200000">
              <a:off x="5811323" y="2169831"/>
              <a:ext cx="170275" cy="824143"/>
            </a:xfrm>
            <a:prstGeom prst="upArrow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Up Arrow 152"/>
            <p:cNvSpPr/>
            <p:nvPr/>
          </p:nvSpPr>
          <p:spPr>
            <a:xfrm rot="16200000">
              <a:off x="3710253" y="2235035"/>
              <a:ext cx="232676" cy="711975"/>
            </a:xfrm>
            <a:prstGeom prst="upArrow">
              <a:avLst>
                <a:gd name="adj1" fmla="val 42556"/>
                <a:gd name="adj2" fmla="val 50000"/>
              </a:avLst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Up Arrow 153"/>
            <p:cNvSpPr/>
            <p:nvPr/>
          </p:nvSpPr>
          <p:spPr>
            <a:xfrm>
              <a:off x="4304709" y="1931584"/>
              <a:ext cx="210202" cy="576286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Up Arrow 154"/>
            <p:cNvSpPr/>
            <p:nvPr/>
          </p:nvSpPr>
          <p:spPr>
            <a:xfrm>
              <a:off x="6356468" y="1930569"/>
              <a:ext cx="210202" cy="493381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Up Arrow 155"/>
            <p:cNvSpPr/>
            <p:nvPr/>
          </p:nvSpPr>
          <p:spPr>
            <a:xfrm rot="10800000">
              <a:off x="4301823" y="2629252"/>
              <a:ext cx="210202" cy="58121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Up Arrow 156"/>
            <p:cNvSpPr/>
            <p:nvPr/>
          </p:nvSpPr>
          <p:spPr>
            <a:xfrm rot="10800000">
              <a:off x="6352287" y="2759538"/>
              <a:ext cx="210202" cy="51488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Up Arrow 157"/>
            <p:cNvSpPr/>
            <p:nvPr/>
          </p:nvSpPr>
          <p:spPr>
            <a:xfrm rot="10800000">
              <a:off x="5306380" y="1849466"/>
              <a:ext cx="210202" cy="581212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Up Arrow 158"/>
            <p:cNvSpPr/>
            <p:nvPr/>
          </p:nvSpPr>
          <p:spPr>
            <a:xfrm>
              <a:off x="5302005" y="2754736"/>
              <a:ext cx="210202" cy="576286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Up Arrow 160"/>
            <p:cNvSpPr/>
            <p:nvPr/>
          </p:nvSpPr>
          <p:spPr>
            <a:xfrm rot="5400000">
              <a:off x="2711722" y="2234841"/>
              <a:ext cx="208698" cy="673418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Up Arrow 161"/>
            <p:cNvSpPr/>
            <p:nvPr/>
          </p:nvSpPr>
          <p:spPr>
            <a:xfrm rot="16200000">
              <a:off x="1538164" y="2232361"/>
              <a:ext cx="232676" cy="711975"/>
            </a:xfrm>
            <a:prstGeom prst="upArrow">
              <a:avLst>
                <a:gd name="adj1" fmla="val 42556"/>
                <a:gd name="adj2" fmla="val 50000"/>
              </a:avLst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Up Arrow 162"/>
            <p:cNvSpPr/>
            <p:nvPr/>
          </p:nvSpPr>
          <p:spPr>
            <a:xfrm>
              <a:off x="2132620" y="1928910"/>
              <a:ext cx="210202" cy="576286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Up Arrow 163"/>
            <p:cNvSpPr/>
            <p:nvPr/>
          </p:nvSpPr>
          <p:spPr>
            <a:xfrm rot="10800000">
              <a:off x="2129734" y="2626578"/>
              <a:ext cx="210202" cy="58121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Up Arrow 164"/>
            <p:cNvSpPr/>
            <p:nvPr/>
          </p:nvSpPr>
          <p:spPr>
            <a:xfrm rot="10800000">
              <a:off x="3134291" y="1846791"/>
              <a:ext cx="210202" cy="581212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Up Arrow 165"/>
            <p:cNvSpPr/>
            <p:nvPr/>
          </p:nvSpPr>
          <p:spPr>
            <a:xfrm>
              <a:off x="3129917" y="2752061"/>
              <a:ext cx="210202" cy="576286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CC5F06-39E8-764A-83ED-A3FEDDB02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grpSp>
        <p:nvGrpSpPr>
          <p:cNvPr id="160" name="Group 159"/>
          <p:cNvGrpSpPr/>
          <p:nvPr/>
        </p:nvGrpSpPr>
        <p:grpSpPr>
          <a:xfrm>
            <a:off x="5628469" y="2386214"/>
            <a:ext cx="575926" cy="350147"/>
            <a:chOff x="5408198" y="4621616"/>
            <a:chExt cx="603136" cy="369332"/>
          </a:xfrm>
        </p:grpSpPr>
        <p:sp>
          <p:nvSpPr>
            <p:cNvPr id="167" name="Oval 166"/>
            <p:cNvSpPr/>
            <p:nvPr/>
          </p:nvSpPr>
          <p:spPr>
            <a:xfrm>
              <a:off x="5408198" y="4673053"/>
              <a:ext cx="352323" cy="311355"/>
            </a:xfrm>
            <a:prstGeom prst="ellipse">
              <a:avLst/>
            </a:prstGeom>
            <a:solidFill>
              <a:srgbClr val="ED020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5432780" y="4621616"/>
              <a:ext cx="5785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e</a:t>
              </a:r>
              <a:r>
                <a:rPr lang="en-US" b="1" baseline="30000" dirty="0">
                  <a:solidFill>
                    <a:schemeClr val="bg1"/>
                  </a:solidFill>
                </a:rPr>
                <a:t>-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766E940-AC3C-97DB-382F-89A06A3664BC}"/>
              </a:ext>
            </a:extLst>
          </p:cNvPr>
          <p:cNvSpPr txBox="1"/>
          <p:nvPr/>
        </p:nvSpPr>
        <p:spPr>
          <a:xfrm>
            <a:off x="480238" y="4400428"/>
            <a:ext cx="6045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L</a:t>
            </a:r>
            <a:r>
              <a:rPr lang="en-CH" dirty="0">
                <a:latin typeface="+mj-lt"/>
              </a:rPr>
              <a:t>ongitudinal and transverse wakefields are π/2 out of phase.</a:t>
            </a:r>
          </a:p>
          <a:p>
            <a:r>
              <a:rPr lang="en-CH" dirty="0">
                <a:latin typeface="+mj-lt"/>
                <a:sym typeface="Wingdings" pitchFamily="2" charset="2"/>
              </a:rPr>
              <a:t> </a:t>
            </a:r>
            <a:r>
              <a:rPr lang="en-GB" dirty="0">
                <a:latin typeface="+mj-lt"/>
                <a:sym typeface="Wingdings" pitchFamily="2" charset="2"/>
              </a:rPr>
              <a:t>O</a:t>
            </a:r>
            <a:r>
              <a:rPr lang="en-CH" dirty="0">
                <a:latin typeface="+mj-lt"/>
                <a:sym typeface="Wingdings" pitchFamily="2" charset="2"/>
              </a:rPr>
              <a:t>nly ¼ of the electron oscillation length is focusing and accelerating for charged particles! </a:t>
            </a:r>
            <a:endParaRPr lang="en-CH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621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56470A-3B5C-0015-A824-F4A2B633E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1DA2A-A6CC-58F3-3650-D1C52F87A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13</a:t>
            </a:fld>
            <a:endParaRPr lang="en-US"/>
          </a:p>
        </p:txBody>
      </p:sp>
      <p:sp>
        <p:nvSpPr>
          <p:cNvPr id="64" name="Title 1">
            <a:extLst>
              <a:ext uri="{FF2B5EF4-FFF2-40B4-BE49-F238E27FC236}">
                <a16:creationId xmlns:a16="http://schemas.microsoft.com/office/drawing/2014/main" id="{79186F5D-6D8F-F331-951A-7B6298F826AB}"/>
              </a:ext>
            </a:extLst>
          </p:cNvPr>
          <p:cNvSpPr txBox="1">
            <a:spLocks/>
          </p:cNvSpPr>
          <p:nvPr/>
        </p:nvSpPr>
        <p:spPr>
          <a:xfrm>
            <a:off x="510002" y="113472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155CC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213E8"/>
                </a:solidFill>
              </a:rPr>
              <a:t>Plasma Wakefield, Density Scaling</a:t>
            </a:r>
            <a:endParaRPr lang="en-US" sz="3600" dirty="0">
              <a:solidFill>
                <a:srgbClr val="1213E8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FDCD81E-BF80-8789-1613-45C4C8A83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A4680B6F-BBF7-E2D3-8EE8-F435B275BAF6}"/>
              </a:ext>
            </a:extLst>
          </p:cNvPr>
          <p:cNvSpPr txBox="1">
            <a:spLocks/>
          </p:cNvSpPr>
          <p:nvPr/>
        </p:nvSpPr>
        <p:spPr>
          <a:xfrm>
            <a:off x="510002" y="2826995"/>
            <a:ext cx="11614426" cy="64050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 dirty="0"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9039327-3276-21D8-9059-E4A6E2A35161}"/>
              </a:ext>
            </a:extLst>
          </p:cNvPr>
          <p:cNvGrpSpPr/>
          <p:nvPr/>
        </p:nvGrpSpPr>
        <p:grpSpPr>
          <a:xfrm>
            <a:off x="993549" y="1086964"/>
            <a:ext cx="9229398" cy="1270541"/>
            <a:chOff x="993549" y="1425392"/>
            <a:chExt cx="9229398" cy="127054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89CAF07C-8A25-74F0-7285-DE492154127B}"/>
                    </a:ext>
                  </a:extLst>
                </p:cNvPr>
                <p:cNvSpPr/>
                <p:nvPr/>
              </p:nvSpPr>
              <p:spPr>
                <a:xfrm>
                  <a:off x="993549" y="1425392"/>
                  <a:ext cx="9229398" cy="1270541"/>
                </a:xfrm>
                <a:prstGeom prst="rect">
                  <a:avLst/>
                </a:prstGeom>
                <a:ln>
                  <a:solidFill>
                    <a:srgbClr val="1213E8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>
                      <a:latin typeface="+mj-lt"/>
                    </a:rPr>
                    <a:t>Drive bunch traveling inside a plasma perturbs the plasma electron distribution.</a:t>
                  </a:r>
                </a:p>
                <a:p>
                  <a:r>
                    <a:rPr lang="en-US" sz="1600" dirty="0">
                      <a:latin typeface="+mj-lt"/>
                    </a:rPr>
                    <a:t> </a:t>
                  </a:r>
                </a:p>
                <a:p>
                  <a:pPr marL="285750" indent="-285750">
                    <a:buFont typeface="Wingdings" pitchFamily="2" charset="2"/>
                    <a:buChar char="à"/>
                  </a:pPr>
                  <a:r>
                    <a:rPr lang="en-US" sz="1600" dirty="0">
                      <a:latin typeface="+mj-lt"/>
                      <a:sym typeface="Wingdings" pitchFamily="2" charset="2"/>
                    </a:rPr>
                    <a:t>oscillation with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+mj-lt"/>
                              <a:ea typeface="Cambria Math" panose="02040503050406030204" pitchFamily="18" charset="0"/>
                              <a:sym typeface="Wingdings" pitchFamily="2" charset="2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+mj-lt"/>
                              <a:ea typeface="Cambria Math" panose="02040503050406030204" pitchFamily="18" charset="0"/>
                              <a:sym typeface="Wingdings" pitchFamily="2" charset="2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+mj-lt"/>
                              <a:ea typeface="Cambria Math" panose="02040503050406030204" pitchFamily="18" charset="0"/>
                              <a:sym typeface="Wingdings" pitchFamily="2" charset="2"/>
                            </a:rPr>
                            <m:t>𝑝𝑒</m:t>
                          </m:r>
                        </m:sub>
                      </m:sSub>
                      <m:r>
                        <a:rPr lang="en-US" sz="1600" i="1">
                          <a:latin typeface="+mj-lt"/>
                          <a:ea typeface="Cambria Math" panose="02040503050406030204" pitchFamily="18" charset="0"/>
                          <a:sym typeface="Wingdings" pitchFamily="2" charset="2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i="1">
                              <a:latin typeface="+mj-lt"/>
                              <a:ea typeface="Cambria Math" panose="02040503050406030204" pitchFamily="18" charset="0"/>
                              <a:sym typeface="Wingdings" pitchFamily="2" charset="2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600" i="1">
                                  <a:latin typeface="+mj-lt"/>
                                  <a:ea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latin typeface="+mj-lt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+mj-lt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+mj-lt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𝑝𝑒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600" i="1">
                                      <a:latin typeface="+mj-lt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+mj-lt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+mj-lt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latin typeface="+mj-lt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+mj-lt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+mj-lt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+mj-lt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+mj-lt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+mj-lt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a14:m>
                  <a:endParaRPr lang="en-CH" sz="1600" dirty="0">
                    <a:latin typeface="+mj-lt"/>
                  </a:endParaRPr>
                </a:p>
                <a:p>
                  <a:endParaRPr lang="en-CH" sz="1000" dirty="0">
                    <a:latin typeface="+mj-lt"/>
                  </a:endParaRPr>
                </a:p>
              </p:txBody>
            </p:sp>
          </mc:Choice>
          <mc:Fallback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89CAF07C-8A25-74F0-7285-DE492154127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3549" y="1425392"/>
                  <a:ext cx="9229398" cy="1270541"/>
                </a:xfrm>
                <a:prstGeom prst="rect">
                  <a:avLst/>
                </a:prstGeom>
                <a:blipFill>
                  <a:blip r:embed="rId3"/>
                  <a:stretch>
                    <a:fillRect l="-274"/>
                  </a:stretch>
                </a:blipFill>
                <a:ln>
                  <a:solidFill>
                    <a:srgbClr val="1213E8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FC2A45F-E882-B16B-992C-B1A4DB0D44F4}"/>
                </a:ext>
              </a:extLst>
            </p:cNvPr>
            <p:cNvGrpSpPr/>
            <p:nvPr/>
          </p:nvGrpSpPr>
          <p:grpSpPr>
            <a:xfrm>
              <a:off x="4215927" y="1943330"/>
              <a:ext cx="1217793" cy="567937"/>
              <a:chOff x="1931186" y="3903566"/>
              <a:chExt cx="1217793" cy="567937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CA7AB496-170E-CBE8-DE4D-DDA1DBDA92B6}"/>
                  </a:ext>
                </a:extLst>
              </p:cNvPr>
              <p:cNvGrpSpPr/>
              <p:nvPr/>
            </p:nvGrpSpPr>
            <p:grpSpPr>
              <a:xfrm>
                <a:off x="2646576" y="3903566"/>
                <a:ext cx="502403" cy="567937"/>
                <a:chOff x="5903645" y="2195065"/>
                <a:chExt cx="502403" cy="567937"/>
              </a:xfrm>
            </p:grpSpPr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D5E67A9B-912B-2F20-C060-B66306BC81BC}"/>
                    </a:ext>
                  </a:extLst>
                </p:cNvPr>
                <p:cNvSpPr txBox="1"/>
                <p:nvPr/>
              </p:nvSpPr>
              <p:spPr>
                <a:xfrm>
                  <a:off x="5948520" y="2195065"/>
                  <a:ext cx="27122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latin typeface="+mj-lt"/>
                    </a:rPr>
                    <a:t>c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FDBE5275-9A1A-E915-9B5B-59F53C2785F8}"/>
                    </a:ext>
                  </a:extLst>
                </p:cNvPr>
                <p:cNvSpPr txBox="1"/>
                <p:nvPr/>
              </p:nvSpPr>
              <p:spPr>
                <a:xfrm>
                  <a:off x="5912002" y="2424448"/>
                  <a:ext cx="49404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err="1">
                      <a:latin typeface="+mj-lt"/>
                    </a:rPr>
                    <a:t>ω</a:t>
                  </a:r>
                  <a:r>
                    <a:rPr lang="en-US" sz="1600" baseline="-25000" dirty="0" err="1">
                      <a:latin typeface="+mj-lt"/>
                    </a:rPr>
                    <a:t>pe</a:t>
                  </a:r>
                  <a:r>
                    <a:rPr lang="en-US" sz="1600" baseline="-25000" dirty="0">
                      <a:latin typeface="+mj-lt"/>
                    </a:rPr>
                    <a:t> </a:t>
                  </a:r>
                  <a:endParaRPr lang="en-US" sz="1600" dirty="0">
                    <a:latin typeface="+mj-lt"/>
                  </a:endParaRPr>
                </a:p>
              </p:txBody>
            </p: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BA9009A8-DE7E-7201-F055-674865C8EC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3645" y="2505780"/>
                  <a:ext cx="423324" cy="0"/>
                </a:xfrm>
                <a:prstGeom prst="line">
                  <a:avLst/>
                </a:prstGeom>
                <a:ln w="19050" cmpd="sng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EAB3B0F-2A4C-9706-A0EF-CE18C90584D4}"/>
                  </a:ext>
                </a:extLst>
              </p:cNvPr>
              <p:cNvSpPr txBox="1"/>
              <p:nvPr/>
            </p:nvSpPr>
            <p:spPr>
              <a:xfrm>
                <a:off x="2314864" y="4010091"/>
                <a:ext cx="3994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+mj-lt"/>
                  </a:rPr>
                  <a:t>2π</a:t>
                </a:r>
              </a:p>
            </p:txBody>
          </p: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E8B3809E-AD29-4C88-AAC6-BF452B369F70}"/>
                  </a:ext>
                </a:extLst>
              </p:cNvPr>
              <p:cNvGrpSpPr/>
              <p:nvPr/>
            </p:nvGrpSpPr>
            <p:grpSpPr>
              <a:xfrm>
                <a:off x="1931186" y="4002903"/>
                <a:ext cx="521456" cy="340214"/>
                <a:chOff x="1931186" y="4002903"/>
                <a:chExt cx="521456" cy="340214"/>
              </a:xfrm>
            </p:grpSpPr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9F5DEEC6-2385-5CB0-AF36-818D36EC10F2}"/>
                    </a:ext>
                  </a:extLst>
                </p:cNvPr>
                <p:cNvSpPr txBox="1"/>
                <p:nvPr/>
              </p:nvSpPr>
              <p:spPr>
                <a:xfrm>
                  <a:off x="1931186" y="4002903"/>
                  <a:ext cx="41549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err="1">
                      <a:latin typeface="+mj-lt"/>
                    </a:rPr>
                    <a:t>λ</a:t>
                  </a:r>
                  <a:r>
                    <a:rPr lang="en-US" sz="1600" baseline="-25000" dirty="0" err="1">
                      <a:latin typeface="+mj-lt"/>
                    </a:rPr>
                    <a:t>pe</a:t>
                  </a:r>
                  <a:endParaRPr lang="en-US" sz="1600" dirty="0">
                    <a:latin typeface="+mj-lt"/>
                  </a:endParaRP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781E12DB-B5CE-14B4-D4BD-2449F8A3CE08}"/>
                    </a:ext>
                  </a:extLst>
                </p:cNvPr>
                <p:cNvSpPr txBox="1"/>
                <p:nvPr/>
              </p:nvSpPr>
              <p:spPr>
                <a:xfrm>
                  <a:off x="2165384" y="4004563"/>
                  <a:ext cx="28725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latin typeface="+mj-lt"/>
                    </a:rPr>
                    <a:t>=</a:t>
                  </a:r>
                </a:p>
              </p:txBody>
            </p:sp>
          </p:grp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0E3778F-8372-0265-CDAD-0098358852C7}"/>
              </a:ext>
            </a:extLst>
          </p:cNvPr>
          <p:cNvSpPr txBox="1"/>
          <p:nvPr/>
        </p:nvSpPr>
        <p:spPr>
          <a:xfrm>
            <a:off x="960416" y="4700465"/>
            <a:ext cx="94522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rgbClr val="1213E8"/>
                </a:solidFill>
                <a:latin typeface="+mj-lt"/>
                <a:sym typeface="Wingdings" pitchFamily="2" charset="2"/>
              </a:rPr>
              <a:t> </a:t>
            </a:r>
            <a:r>
              <a:rPr lang="en-US" sz="1600" b="1" dirty="0">
                <a:solidFill>
                  <a:srgbClr val="1213E8"/>
                </a:solidFill>
                <a:latin typeface="+mj-lt"/>
                <a:sym typeface="Wingdings" pitchFamily="2" charset="2"/>
              </a:rPr>
              <a:t>Maximum accelerating gradient </a:t>
            </a:r>
            <a:r>
              <a:rPr lang="en-CH" sz="1600" b="1" dirty="0">
                <a:solidFill>
                  <a:srgbClr val="1213E8"/>
                </a:solidFill>
                <a:latin typeface="+mj-lt"/>
                <a:sym typeface="Wingdings" pitchFamily="2" charset="2"/>
              </a:rPr>
              <a:t>increases with increasing plasma density.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CH" sz="1600" dirty="0">
                <a:solidFill>
                  <a:srgbClr val="1213E8"/>
                </a:solidFill>
                <a:latin typeface="+mj-lt"/>
                <a:sym typeface="Wingdings" pitchFamily="2" charset="2"/>
              </a:rPr>
              <a:t>Advantage of PWFA 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US" sz="1600" dirty="0">
                <a:solidFill>
                  <a:srgbClr val="1213E8"/>
                </a:solidFill>
                <a:latin typeface="+mj-lt"/>
                <a:sym typeface="Wingdings"/>
              </a:rPr>
              <a:t>L</a:t>
            </a:r>
            <a:r>
              <a:rPr lang="en-US" sz="1600" dirty="0">
                <a:solidFill>
                  <a:srgbClr val="1213E8"/>
                </a:solidFill>
                <a:latin typeface="+mj-lt"/>
              </a:rPr>
              <a:t>WFA: </a:t>
            </a:r>
            <a:r>
              <a:rPr lang="en-US" sz="1600" b="1" dirty="0">
                <a:latin typeface="+mj-lt"/>
              </a:rPr>
              <a:t>dephasing</a:t>
            </a:r>
            <a:r>
              <a:rPr lang="en-US" sz="1600" dirty="0">
                <a:latin typeface="+mj-lt"/>
              </a:rPr>
              <a:t>: laser group velocity depends on plasma density, is slower than c. 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latin typeface="+mj-lt"/>
              </a:rPr>
              <a:t>Electron energy reach is limited by dephasing: </a:t>
            </a:r>
            <a:r>
              <a:rPr lang="en-US" sz="1600" dirty="0">
                <a:latin typeface="+mj-lt"/>
                <a:sym typeface="Wingdings"/>
              </a:rPr>
              <a:t> move to lower densities and longer accelerators 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latin typeface="+mj-lt"/>
              </a:rPr>
              <a:t>Lower density needs higher laser power.</a:t>
            </a:r>
            <a:endParaRPr lang="en-US" sz="1200" dirty="0">
              <a:latin typeface="+mj-lt"/>
            </a:endParaRPr>
          </a:p>
          <a:p>
            <a:pPr marL="285750" indent="-285750">
              <a:buFont typeface="Wingdings" pitchFamily="2" charset="2"/>
              <a:buChar char="à"/>
            </a:pPr>
            <a:endParaRPr lang="en-CH" sz="1600" dirty="0">
              <a:solidFill>
                <a:srgbClr val="0432FF"/>
              </a:solidFill>
              <a:latin typeface="+mj-lt"/>
              <a:sym typeface="Wingdings" pitchFamily="2" charset="2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14AADE2-D6DA-F473-C3B8-5BF64A3F75B8}"/>
              </a:ext>
            </a:extLst>
          </p:cNvPr>
          <p:cNvGrpSpPr/>
          <p:nvPr/>
        </p:nvGrpSpPr>
        <p:grpSpPr>
          <a:xfrm>
            <a:off x="993549" y="3020241"/>
            <a:ext cx="9229399" cy="1621809"/>
            <a:chOff x="1523880" y="4890536"/>
            <a:chExt cx="9229399" cy="162180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2AF1188-A351-A7C9-9CF0-9E95D8F79980}"/>
                </a:ext>
              </a:extLst>
            </p:cNvPr>
            <p:cNvGrpSpPr/>
            <p:nvPr/>
          </p:nvGrpSpPr>
          <p:grpSpPr>
            <a:xfrm>
              <a:off x="1523880" y="4973628"/>
              <a:ext cx="8572324" cy="1393960"/>
              <a:chOff x="263886" y="4709743"/>
              <a:chExt cx="8572324" cy="1393960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45A7C1A-D21B-DDB9-6A19-2598BA39F257}"/>
                  </a:ext>
                </a:extLst>
              </p:cNvPr>
              <p:cNvGrpSpPr/>
              <p:nvPr/>
            </p:nvGrpSpPr>
            <p:grpSpPr>
              <a:xfrm>
                <a:off x="263886" y="4709743"/>
                <a:ext cx="8572324" cy="700751"/>
                <a:chOff x="284005" y="4908947"/>
                <a:chExt cx="8572324" cy="700751"/>
              </a:xfrm>
            </p:grpSpPr>
            <p:sp>
              <p:nvSpPr>
                <p:cNvPr id="9" name="Content Placeholder 2">
                  <a:extLst>
                    <a:ext uri="{FF2B5EF4-FFF2-40B4-BE49-F238E27FC236}">
                      <a16:creationId xmlns:a16="http://schemas.microsoft.com/office/drawing/2014/main" id="{728B57C2-F730-37CB-ED10-D2201665248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84005" y="4908947"/>
                  <a:ext cx="5790264" cy="700751"/>
                </a:xfrm>
                <a:prstGeom prst="rect">
                  <a:avLst/>
                </a:prstGeom>
              </p:spPr>
              <p:txBody>
                <a:bodyPr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accent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600" dirty="0">
                      <a:latin typeface="+mj-lt"/>
                    </a:rPr>
                    <a:t>The plasma oscillation leads to a longitudinal accelerating field:</a:t>
                  </a:r>
                </a:p>
                <a:p>
                  <a:pPr marL="0" indent="0">
                    <a:buNone/>
                  </a:pPr>
                  <a:r>
                    <a:rPr lang="en-US" sz="1600" dirty="0">
                      <a:latin typeface="+mj-lt"/>
                    </a:rPr>
                    <a:t>The maximum accelerating field (wave-breaking field) is:</a:t>
                  </a:r>
                </a:p>
              </p:txBody>
            </p:sp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C5B75C53-F9E0-F2C8-794C-A3D264A678D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603045" y="5191212"/>
                  <a:ext cx="3253284" cy="414822"/>
                </a:xfrm>
                <a:prstGeom prst="rect">
                  <a:avLst/>
                </a:prstGeom>
              </p:spPr>
            </p:pic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2D8A237-8A79-F8D4-8BE4-883DBE38B9EF}"/>
                  </a:ext>
                </a:extLst>
              </p:cNvPr>
              <p:cNvSpPr txBox="1"/>
              <p:nvPr/>
            </p:nvSpPr>
            <p:spPr>
              <a:xfrm>
                <a:off x="1155651" y="5518928"/>
                <a:ext cx="7096815" cy="584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ED0202"/>
                    </a:solidFill>
                    <a:latin typeface="+mj-lt"/>
                  </a:rPr>
                  <a:t>Example:</a:t>
                </a:r>
                <a:r>
                  <a:rPr lang="en-US" sz="1600" dirty="0">
                    <a:solidFill>
                      <a:srgbClr val="000000"/>
                    </a:solidFill>
                    <a:latin typeface="+mj-lt"/>
                  </a:rPr>
                  <a:t> </a:t>
                </a:r>
                <a:r>
                  <a:rPr lang="en-US" sz="1600" dirty="0" err="1">
                    <a:solidFill>
                      <a:srgbClr val="000000"/>
                    </a:solidFill>
                    <a:latin typeface="+mj-lt"/>
                  </a:rPr>
                  <a:t>n</a:t>
                </a:r>
                <a:r>
                  <a:rPr lang="en-US" sz="1600" baseline="-25000" dirty="0" err="1">
                    <a:solidFill>
                      <a:srgbClr val="000000"/>
                    </a:solidFill>
                    <a:latin typeface="+mj-lt"/>
                  </a:rPr>
                  <a:t>pe</a:t>
                </a:r>
                <a:r>
                  <a:rPr lang="en-US" sz="1600" dirty="0">
                    <a:solidFill>
                      <a:srgbClr val="000000"/>
                    </a:solidFill>
                    <a:latin typeface="+mj-lt"/>
                  </a:rPr>
                  <a:t> = 1x10</a:t>
                </a:r>
                <a:r>
                  <a:rPr lang="en-US" sz="1600" baseline="30000" dirty="0">
                    <a:solidFill>
                      <a:srgbClr val="000000"/>
                    </a:solidFill>
                    <a:latin typeface="+mj-lt"/>
                  </a:rPr>
                  <a:t>18</a:t>
                </a:r>
                <a:r>
                  <a:rPr lang="en-US" sz="1600" dirty="0">
                    <a:solidFill>
                      <a:srgbClr val="000000"/>
                    </a:solidFill>
                    <a:latin typeface="+mj-lt"/>
                  </a:rPr>
                  <a:t> cm</a:t>
                </a:r>
                <a:r>
                  <a:rPr lang="en-US" sz="1600" baseline="30000" dirty="0">
                    <a:solidFill>
                      <a:srgbClr val="000000"/>
                    </a:solidFill>
                    <a:latin typeface="+mj-lt"/>
                  </a:rPr>
                  <a:t>-3</a:t>
                </a:r>
                <a:r>
                  <a:rPr lang="en-US" sz="1600" dirty="0">
                    <a:solidFill>
                      <a:srgbClr val="000000"/>
                    </a:solidFill>
                    <a:latin typeface="+mj-lt"/>
                  </a:rPr>
                  <a:t> 	           </a:t>
                </a:r>
                <a:r>
                  <a:rPr lang="en-US" sz="1600" dirty="0">
                    <a:solidFill>
                      <a:srgbClr val="ED0202"/>
                    </a:solidFill>
                    <a:latin typeface="+mj-lt"/>
                    <a:sym typeface="Wingdings"/>
                  </a:rPr>
                  <a:t> </a:t>
                </a:r>
                <a:r>
                  <a:rPr lang="en-US" sz="1600" dirty="0">
                    <a:solidFill>
                      <a:srgbClr val="FF0000"/>
                    </a:solidFill>
                    <a:latin typeface="+mj-lt"/>
                    <a:sym typeface="Wingdings"/>
                  </a:rPr>
                  <a:t>E</a:t>
                </a:r>
                <a:r>
                  <a:rPr lang="en-US" sz="1600" baseline="-25000" dirty="0">
                    <a:solidFill>
                      <a:srgbClr val="FF0000"/>
                    </a:solidFill>
                    <a:latin typeface="+mj-lt"/>
                    <a:sym typeface="Wingdings"/>
                  </a:rPr>
                  <a:t>WB</a:t>
                </a:r>
                <a:r>
                  <a:rPr lang="en-US" sz="1600" dirty="0">
                    <a:solidFill>
                      <a:srgbClr val="FF0000"/>
                    </a:solidFill>
                    <a:latin typeface="+mj-lt"/>
                    <a:sym typeface="Wingdings"/>
                  </a:rPr>
                  <a:t> = ~100 GV/m	</a:t>
                </a:r>
                <a:r>
                  <a:rPr lang="en-US" sz="1600" dirty="0">
                    <a:solidFill>
                      <a:srgbClr val="FF0000"/>
                    </a:solidFill>
                    <a:latin typeface="+mj-lt"/>
                    <a:sym typeface="Wingdings" pitchFamily="2" charset="2"/>
                  </a:rPr>
                  <a:t> </a:t>
                </a:r>
                <a:r>
                  <a:rPr lang="en-US" sz="1600" dirty="0" err="1">
                    <a:solidFill>
                      <a:srgbClr val="FF0000"/>
                    </a:solidFill>
                    <a:latin typeface="+mj-lt"/>
                  </a:rPr>
                  <a:t>λ</a:t>
                </a:r>
                <a:r>
                  <a:rPr lang="en-US" sz="1600" baseline="-25000" dirty="0" err="1">
                    <a:solidFill>
                      <a:srgbClr val="FF0000"/>
                    </a:solidFill>
                    <a:latin typeface="+mj-lt"/>
                  </a:rPr>
                  <a:t>pe</a:t>
                </a:r>
                <a:r>
                  <a:rPr lang="en-US" sz="1600" dirty="0">
                    <a:solidFill>
                      <a:srgbClr val="FF0000"/>
                    </a:solidFill>
                    <a:latin typeface="+mj-lt"/>
                    <a:sym typeface="Wingdings" pitchFamily="2" charset="2"/>
                  </a:rPr>
                  <a:t> = ~30 µm</a:t>
                </a:r>
                <a:r>
                  <a:rPr lang="en-US" sz="1600" dirty="0">
                    <a:solidFill>
                      <a:srgbClr val="FF0000"/>
                    </a:solidFill>
                    <a:latin typeface="+mj-lt"/>
                    <a:sym typeface="Wingdings"/>
                  </a:rPr>
                  <a:t> </a:t>
                </a:r>
              </a:p>
              <a:p>
                <a:r>
                  <a:rPr lang="en-US" sz="1600" dirty="0">
                    <a:solidFill>
                      <a:srgbClr val="ED0202"/>
                    </a:solidFill>
                    <a:latin typeface="+mj-lt"/>
                  </a:rPr>
                  <a:t>Example:</a:t>
                </a:r>
                <a:r>
                  <a:rPr lang="en-US" sz="1600" dirty="0">
                    <a:solidFill>
                      <a:srgbClr val="000000"/>
                    </a:solidFill>
                    <a:latin typeface="+mj-lt"/>
                  </a:rPr>
                  <a:t> </a:t>
                </a:r>
                <a:r>
                  <a:rPr lang="en-US" sz="1600" dirty="0" err="1">
                    <a:solidFill>
                      <a:srgbClr val="000000"/>
                    </a:solidFill>
                    <a:latin typeface="+mj-lt"/>
                  </a:rPr>
                  <a:t>n</a:t>
                </a:r>
                <a:r>
                  <a:rPr lang="en-US" sz="1600" baseline="-25000" dirty="0" err="1">
                    <a:solidFill>
                      <a:srgbClr val="000000"/>
                    </a:solidFill>
                    <a:latin typeface="+mj-lt"/>
                  </a:rPr>
                  <a:t>pe</a:t>
                </a:r>
                <a:r>
                  <a:rPr lang="en-US" sz="1600" dirty="0">
                    <a:solidFill>
                      <a:srgbClr val="000000"/>
                    </a:solidFill>
                    <a:latin typeface="+mj-lt"/>
                  </a:rPr>
                  <a:t> = 7x10</a:t>
                </a:r>
                <a:r>
                  <a:rPr lang="en-US" sz="1600" baseline="30000" dirty="0">
                    <a:solidFill>
                      <a:srgbClr val="000000"/>
                    </a:solidFill>
                    <a:latin typeface="+mj-lt"/>
                  </a:rPr>
                  <a:t>14</a:t>
                </a:r>
                <a:r>
                  <a:rPr lang="en-US" sz="1600" dirty="0">
                    <a:solidFill>
                      <a:srgbClr val="000000"/>
                    </a:solidFill>
                    <a:latin typeface="+mj-lt"/>
                  </a:rPr>
                  <a:t> cm</a:t>
                </a:r>
                <a:r>
                  <a:rPr lang="en-US" sz="1600" baseline="30000" dirty="0">
                    <a:solidFill>
                      <a:srgbClr val="000000"/>
                    </a:solidFill>
                    <a:latin typeface="+mj-lt"/>
                  </a:rPr>
                  <a:t>-3</a:t>
                </a:r>
                <a:r>
                  <a:rPr lang="en-US" sz="1600" dirty="0">
                    <a:solidFill>
                      <a:srgbClr val="000000"/>
                    </a:solidFill>
                    <a:latin typeface="+mj-lt"/>
                  </a:rPr>
                  <a:t> (AWAKE)       </a:t>
                </a:r>
                <a:r>
                  <a:rPr lang="en-US" sz="1600" dirty="0">
                    <a:solidFill>
                      <a:srgbClr val="ED0202"/>
                    </a:solidFill>
                    <a:latin typeface="+mj-lt"/>
                    <a:sym typeface="Wingdings"/>
                  </a:rPr>
                  <a:t> </a:t>
                </a:r>
                <a:r>
                  <a:rPr lang="en-US" sz="1600" dirty="0">
                    <a:solidFill>
                      <a:srgbClr val="FF0000"/>
                    </a:solidFill>
                    <a:latin typeface="+mj-lt"/>
                    <a:sym typeface="Wingdings"/>
                  </a:rPr>
                  <a:t>E</a:t>
                </a:r>
                <a:r>
                  <a:rPr lang="en-US" sz="1600" baseline="-25000" dirty="0">
                    <a:solidFill>
                      <a:srgbClr val="FF0000"/>
                    </a:solidFill>
                    <a:latin typeface="+mj-lt"/>
                    <a:sym typeface="Wingdings"/>
                  </a:rPr>
                  <a:t>WB</a:t>
                </a:r>
                <a:r>
                  <a:rPr lang="en-US" sz="1600" dirty="0">
                    <a:solidFill>
                      <a:srgbClr val="FF0000"/>
                    </a:solidFill>
                    <a:latin typeface="+mj-lt"/>
                    <a:sym typeface="Wingdings"/>
                  </a:rPr>
                  <a:t> = 2.5 GV/m   	</a:t>
                </a:r>
                <a:r>
                  <a:rPr lang="en-US" sz="1600" dirty="0">
                    <a:solidFill>
                      <a:srgbClr val="FF0000"/>
                    </a:solidFill>
                    <a:latin typeface="+mj-lt"/>
                    <a:sym typeface="Wingdings" pitchFamily="2" charset="2"/>
                  </a:rPr>
                  <a:t> </a:t>
                </a:r>
                <a:r>
                  <a:rPr lang="en-US" sz="1600" dirty="0" err="1">
                    <a:solidFill>
                      <a:srgbClr val="FF0000"/>
                    </a:solidFill>
                    <a:latin typeface="+mj-lt"/>
                  </a:rPr>
                  <a:t>λ</a:t>
                </a:r>
                <a:r>
                  <a:rPr lang="en-US" sz="1600" baseline="-25000" dirty="0" err="1">
                    <a:solidFill>
                      <a:srgbClr val="FF0000"/>
                    </a:solidFill>
                    <a:latin typeface="+mj-lt"/>
                  </a:rPr>
                  <a:t>pe</a:t>
                </a:r>
                <a:r>
                  <a:rPr lang="en-US" sz="1600" dirty="0">
                    <a:solidFill>
                      <a:srgbClr val="FF0000"/>
                    </a:solidFill>
                    <a:latin typeface="+mj-lt"/>
                    <a:sym typeface="Wingdings" pitchFamily="2" charset="2"/>
                  </a:rPr>
                  <a:t> = 1.2 mm</a:t>
                </a:r>
                <a:endParaRPr lang="en-US" sz="1600" dirty="0">
                  <a:solidFill>
                    <a:srgbClr val="FF0000"/>
                  </a:solidFill>
                  <a:latin typeface="+mj-lt"/>
                  <a:sym typeface="Wingdings"/>
                </a:endParaRP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E44E28F-8F31-EFEB-1288-B19986FE1B12}"/>
                </a:ext>
              </a:extLst>
            </p:cNvPr>
            <p:cNvSpPr/>
            <p:nvPr/>
          </p:nvSpPr>
          <p:spPr>
            <a:xfrm>
              <a:off x="1523881" y="4890536"/>
              <a:ext cx="9229398" cy="1621809"/>
            </a:xfrm>
            <a:prstGeom prst="rect">
              <a:avLst/>
            </a:prstGeom>
            <a:noFill/>
            <a:ln w="9525" cmpd="sng">
              <a:solidFill>
                <a:srgbClr val="1213E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8C613D0-7121-02FF-F46B-52D6B0F7C46D}"/>
              </a:ext>
            </a:extLst>
          </p:cNvPr>
          <p:cNvSpPr txBox="1"/>
          <p:nvPr/>
        </p:nvSpPr>
        <p:spPr>
          <a:xfrm>
            <a:off x="993549" y="2457663"/>
            <a:ext cx="6292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1213E8"/>
                </a:solidFill>
                <a:latin typeface="+mj-lt"/>
                <a:sym typeface="Wingdings" pitchFamily="2" charset="2"/>
              </a:rPr>
              <a:t> P</a:t>
            </a:r>
            <a:r>
              <a:rPr lang="en-CH" sz="1600" b="1" dirty="0">
                <a:solidFill>
                  <a:srgbClr val="1213E8"/>
                </a:solidFill>
                <a:latin typeface="+mj-lt"/>
                <a:sym typeface="Wingdings" pitchFamily="2" charset="2"/>
              </a:rPr>
              <a:t>lasma electron wavelength decreases with increasing plasma density.  </a:t>
            </a:r>
          </a:p>
        </p:txBody>
      </p:sp>
    </p:spTree>
    <p:extLst>
      <p:ext uri="{BB962C8B-B14F-4D97-AF65-F5344CB8AC3E}">
        <p14:creationId xmlns:p14="http://schemas.microsoft.com/office/powerpoint/2010/main" val="272176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Theory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861" y="856987"/>
            <a:ext cx="9005197" cy="7121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1213E8"/>
                </a:solidFill>
              </a:rPr>
              <a:t>When drive beam density is smaller than plasma density (</a:t>
            </a:r>
            <a:r>
              <a:rPr lang="en-US" sz="1600" b="1" dirty="0" err="1">
                <a:solidFill>
                  <a:srgbClr val="1213E8"/>
                </a:solidFill>
              </a:rPr>
              <a:t>n</a:t>
            </a:r>
            <a:r>
              <a:rPr lang="en-US" sz="1600" b="1" baseline="-25000" dirty="0" err="1">
                <a:solidFill>
                  <a:srgbClr val="1213E8"/>
                </a:solidFill>
              </a:rPr>
              <a:t>b</a:t>
            </a:r>
            <a:r>
              <a:rPr lang="en-US" sz="1600" b="1" dirty="0">
                <a:solidFill>
                  <a:srgbClr val="1213E8"/>
                </a:solidFill>
              </a:rPr>
              <a:t> &lt;&lt; n</a:t>
            </a:r>
            <a:r>
              <a:rPr lang="en-US" sz="1600" b="1" baseline="-25000" dirty="0">
                <a:solidFill>
                  <a:srgbClr val="1213E8"/>
                </a:solidFill>
              </a:rPr>
              <a:t>p</a:t>
            </a:r>
            <a:r>
              <a:rPr lang="en-US" sz="1600" dirty="0">
                <a:solidFill>
                  <a:srgbClr val="1213E8"/>
                </a:solidFill>
              </a:rPr>
              <a:t>) </a:t>
            </a:r>
            <a:r>
              <a:rPr lang="en-US" sz="1600" dirty="0">
                <a:solidFill>
                  <a:srgbClr val="1213E8"/>
                </a:solidFill>
                <a:sym typeface="Wingdings"/>
              </a:rPr>
              <a:t></a:t>
            </a:r>
            <a:r>
              <a:rPr lang="en-US" sz="1600" dirty="0">
                <a:solidFill>
                  <a:srgbClr val="1213E8"/>
                </a:solidFill>
              </a:rPr>
              <a:t> </a:t>
            </a:r>
            <a:r>
              <a:rPr lang="en-US" sz="1600" b="1" dirty="0">
                <a:solidFill>
                  <a:srgbClr val="1213E8"/>
                </a:solidFill>
              </a:rPr>
              <a:t>linear theory: </a:t>
            </a:r>
          </a:p>
          <a:p>
            <a:r>
              <a:rPr lang="en-US" sz="1600" b="1" dirty="0"/>
              <a:t>Peak accelerating field</a:t>
            </a:r>
            <a:r>
              <a:rPr lang="en-US" sz="1600" dirty="0"/>
              <a:t> in plasma resulting from drive beam with Gaussian distribution:</a:t>
            </a:r>
          </a:p>
          <a:p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637517" y="4473297"/>
            <a:ext cx="1466217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err="1">
                <a:latin typeface="+mj-lt"/>
              </a:rPr>
              <a:t>k</a:t>
            </a:r>
            <a:r>
              <a:rPr lang="en-US" sz="2400" b="1" baseline="-25000" dirty="0" err="1">
                <a:latin typeface="+mj-lt"/>
              </a:rPr>
              <a:t>pe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b="1" dirty="0" err="1">
                <a:latin typeface="+mj-lt"/>
              </a:rPr>
              <a:t>σ</a:t>
            </a:r>
            <a:r>
              <a:rPr lang="en-US" sz="2400" b="1" baseline="-25000" dirty="0" err="1">
                <a:latin typeface="+mj-lt"/>
              </a:rPr>
              <a:t>z</a:t>
            </a:r>
            <a:r>
              <a:rPr lang="en-US" sz="2400" b="1" dirty="0">
                <a:latin typeface="+mj-lt"/>
              </a:rPr>
              <a:t> ≈ √2</a:t>
            </a:r>
          </a:p>
          <a:p>
            <a:r>
              <a:rPr lang="en-US" sz="2400" b="1" dirty="0" err="1">
                <a:latin typeface="+mj-lt"/>
              </a:rPr>
              <a:t>k</a:t>
            </a:r>
            <a:r>
              <a:rPr lang="en-US" sz="2400" b="1" baseline="-25000" dirty="0" err="1">
                <a:latin typeface="+mj-lt"/>
              </a:rPr>
              <a:t>pe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b="1" dirty="0" err="1">
                <a:latin typeface="+mj-lt"/>
              </a:rPr>
              <a:t>σ</a:t>
            </a:r>
            <a:r>
              <a:rPr lang="en-US" sz="2400" b="1" baseline="-25000" dirty="0" err="1">
                <a:latin typeface="+mj-lt"/>
              </a:rPr>
              <a:t>r</a:t>
            </a:r>
            <a:r>
              <a:rPr lang="en-US" sz="2400" b="1" dirty="0">
                <a:latin typeface="+mj-lt"/>
              </a:rPr>
              <a:t> ≤ 1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0626" y="1973004"/>
            <a:ext cx="5049934" cy="1096818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246764" y="3348219"/>
            <a:ext cx="11945236" cy="15273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latin typeface="+mj-lt"/>
              </a:rPr>
              <a:t>Wakefield</a:t>
            </a:r>
            <a:r>
              <a:rPr lang="en-US" sz="1600" dirty="0">
                <a:latin typeface="+mj-lt"/>
              </a:rPr>
              <a:t> excited by bunch oscillates </a:t>
            </a:r>
            <a:r>
              <a:rPr lang="en-US" sz="1600" b="1" dirty="0">
                <a:latin typeface="+mj-lt"/>
              </a:rPr>
              <a:t>sinusoidally </a:t>
            </a:r>
            <a:r>
              <a:rPr lang="en-US" sz="1600" dirty="0">
                <a:latin typeface="+mj-lt"/>
              </a:rPr>
              <a:t>with frequency determined by plasma density.</a:t>
            </a:r>
          </a:p>
          <a:p>
            <a:r>
              <a:rPr lang="en-US" sz="1600" dirty="0">
                <a:latin typeface="+mj-lt"/>
              </a:rPr>
              <a:t>Fields excited by electrons and protons/positrons are </a:t>
            </a:r>
            <a:r>
              <a:rPr lang="en-US" sz="1600" b="1" dirty="0">
                <a:latin typeface="+mj-lt"/>
              </a:rPr>
              <a:t>equal in magnitude but opposite in phase.</a:t>
            </a:r>
          </a:p>
          <a:p>
            <a:r>
              <a:rPr lang="en-US" sz="1600" dirty="0">
                <a:latin typeface="+mj-lt"/>
              </a:rPr>
              <a:t>The </a:t>
            </a:r>
            <a:r>
              <a:rPr lang="en-US" sz="1600" b="1" dirty="0">
                <a:latin typeface="+mj-lt"/>
              </a:rPr>
              <a:t>accelerating field is maximized</a:t>
            </a:r>
            <a:r>
              <a:rPr lang="en-US" sz="1600" dirty="0">
                <a:latin typeface="+mj-lt"/>
              </a:rPr>
              <a:t> for a value of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76501" y="2137012"/>
            <a:ext cx="1941557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+mj-lt"/>
                <a:sym typeface="Wingdings"/>
              </a:rPr>
              <a:t> </a:t>
            </a:r>
            <a:r>
              <a:rPr lang="en-US" sz="2400" b="1" dirty="0" err="1">
                <a:latin typeface="+mj-lt"/>
              </a:rPr>
              <a:t>eE</a:t>
            </a:r>
            <a:r>
              <a:rPr lang="en-US" sz="2400" b="1" baseline="-25000" dirty="0" err="1">
                <a:latin typeface="+mj-lt"/>
              </a:rPr>
              <a:t>z</a:t>
            </a:r>
            <a:r>
              <a:rPr lang="en-US" sz="2400" b="1" baseline="-25000" dirty="0">
                <a:latin typeface="+mj-lt"/>
              </a:rPr>
              <a:t> </a:t>
            </a:r>
            <a:r>
              <a:rPr lang="en-US" sz="2400" b="1" dirty="0">
                <a:latin typeface="+mj-lt"/>
              </a:rPr>
              <a:t>≈ N/σ</a:t>
            </a:r>
            <a:r>
              <a:rPr lang="en-US" sz="2400" b="1" baseline="-25000" dirty="0">
                <a:latin typeface="+mj-lt"/>
              </a:rPr>
              <a:t>z</a:t>
            </a:r>
            <a:r>
              <a:rPr lang="en-US" sz="2400" b="1" baseline="30000" dirty="0">
                <a:latin typeface="+mj-lt"/>
              </a:rPr>
              <a:t>2</a:t>
            </a:r>
            <a:endParaRPr lang="en-US" sz="2400" b="1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51562" y="2747355"/>
            <a:ext cx="122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B.E. Blue 2003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5666" y="6011335"/>
            <a:ext cx="9655698" cy="400110"/>
          </a:xfrm>
          <a:prstGeom prst="rect">
            <a:avLst/>
          </a:prstGeom>
          <a:noFill/>
          <a:ln>
            <a:solidFill>
              <a:srgbClr val="ED0202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ED0202"/>
                </a:solidFill>
                <a:latin typeface="+mj-lt"/>
              </a:rPr>
              <a:t>Example: </a:t>
            </a:r>
            <a:r>
              <a:rPr lang="en-US" sz="2000" b="1" dirty="0" err="1">
                <a:solidFill>
                  <a:srgbClr val="000000"/>
                </a:solidFill>
                <a:latin typeface="+mj-lt"/>
              </a:rPr>
              <a:t>n</a:t>
            </a:r>
            <a:r>
              <a:rPr lang="en-US" sz="2000" b="1" baseline="-25000" dirty="0" err="1">
                <a:solidFill>
                  <a:srgbClr val="000000"/>
                </a:solidFill>
                <a:latin typeface="+mj-lt"/>
              </a:rPr>
              <a:t>pe</a:t>
            </a:r>
            <a:r>
              <a:rPr lang="en-US" sz="2000" b="1" dirty="0">
                <a:solidFill>
                  <a:srgbClr val="000000"/>
                </a:solidFill>
                <a:latin typeface="+mj-lt"/>
              </a:rPr>
              <a:t> = 7x10</a:t>
            </a:r>
            <a:r>
              <a:rPr lang="en-US" sz="2000" b="1" baseline="30000" dirty="0">
                <a:solidFill>
                  <a:srgbClr val="000000"/>
                </a:solidFill>
                <a:latin typeface="+mj-lt"/>
              </a:rPr>
              <a:t>14</a:t>
            </a:r>
            <a:r>
              <a:rPr lang="en-US" sz="2000" b="1" dirty="0">
                <a:solidFill>
                  <a:srgbClr val="000000"/>
                </a:solidFill>
                <a:latin typeface="+mj-lt"/>
              </a:rPr>
              <a:t> cm</a:t>
            </a:r>
            <a:r>
              <a:rPr lang="en-US" sz="2000" b="1" baseline="30000" dirty="0">
                <a:solidFill>
                  <a:srgbClr val="000000"/>
                </a:solidFill>
                <a:latin typeface="+mj-lt"/>
              </a:rPr>
              <a:t>-3</a:t>
            </a:r>
            <a:r>
              <a:rPr lang="en-US" sz="2000" b="1" dirty="0">
                <a:solidFill>
                  <a:srgbClr val="000000"/>
                </a:solidFill>
                <a:latin typeface="+mj-lt"/>
              </a:rPr>
              <a:t> (AWAKE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), </a:t>
            </a:r>
            <a:r>
              <a:rPr lang="en-US" sz="2000" dirty="0">
                <a:solidFill>
                  <a:srgbClr val="000000"/>
                </a:solidFill>
                <a:latin typeface="+mj-lt"/>
                <a:sym typeface="Wingdings"/>
              </a:rPr>
              <a:t> </a:t>
            </a:r>
            <a:r>
              <a:rPr lang="en-US" sz="2000" b="1" dirty="0" err="1">
                <a:latin typeface="+mj-lt"/>
                <a:sym typeface="Wingdings"/>
              </a:rPr>
              <a:t>k</a:t>
            </a:r>
            <a:r>
              <a:rPr lang="en-US" sz="2000" b="1" baseline="-25000" dirty="0" err="1">
                <a:latin typeface="+mj-lt"/>
                <a:sym typeface="Wingdings"/>
              </a:rPr>
              <a:t>pe</a:t>
            </a:r>
            <a:r>
              <a:rPr lang="en-US" sz="2000" b="1" dirty="0">
                <a:latin typeface="+mj-lt"/>
                <a:sym typeface="Wingdings"/>
              </a:rPr>
              <a:t> = 5 mm</a:t>
            </a:r>
            <a:r>
              <a:rPr lang="en-US" sz="2000" b="1" baseline="30000" dirty="0">
                <a:latin typeface="+mj-lt"/>
                <a:sym typeface="Wingdings"/>
              </a:rPr>
              <a:t>-1 </a:t>
            </a:r>
            <a:r>
              <a:rPr lang="en-US" sz="2000" b="1" dirty="0">
                <a:solidFill>
                  <a:srgbClr val="FF0000"/>
                </a:solidFill>
                <a:latin typeface="+mj-lt"/>
                <a:sym typeface="Wingdings"/>
              </a:rPr>
              <a:t> drive beam: </a:t>
            </a:r>
            <a:r>
              <a:rPr lang="en-US" sz="2000" b="1" dirty="0" err="1">
                <a:solidFill>
                  <a:srgbClr val="FF0000"/>
                </a:solidFill>
                <a:latin typeface="+mj-lt"/>
              </a:rPr>
              <a:t>σ</a:t>
            </a:r>
            <a:r>
              <a:rPr lang="en-US" sz="2000" b="1" baseline="-25000" dirty="0" err="1">
                <a:solidFill>
                  <a:srgbClr val="FF0000"/>
                </a:solidFill>
                <a:latin typeface="+mj-lt"/>
              </a:rPr>
              <a:t>z</a:t>
            </a:r>
            <a:r>
              <a:rPr lang="en-US" sz="2000" b="1" baseline="-250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= 300µm, </a:t>
            </a:r>
            <a:r>
              <a:rPr lang="en-US" sz="2000" b="1" dirty="0" err="1">
                <a:solidFill>
                  <a:srgbClr val="FF0000"/>
                </a:solidFill>
                <a:latin typeface="+mj-lt"/>
              </a:rPr>
              <a:t>σ</a:t>
            </a:r>
            <a:r>
              <a:rPr lang="en-US" sz="2000" b="1" baseline="-25000" dirty="0" err="1">
                <a:solidFill>
                  <a:srgbClr val="FF0000"/>
                </a:solidFill>
                <a:latin typeface="+mj-lt"/>
              </a:rPr>
              <a:t>r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 = 200µm </a:t>
            </a:r>
          </a:p>
        </p:txBody>
      </p:sp>
      <p:pic>
        <p:nvPicPr>
          <p:cNvPr id="15" name="Picture 14" descr="acc-grad-phases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0333" y="3824110"/>
            <a:ext cx="2543416" cy="19088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16858" y="423332"/>
            <a:ext cx="3778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(R. D. Ruth, P. Chen, SLAC-PUB-3906, 1986)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38D2592B-9A24-5D73-1734-478446E68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82853C4-8067-F7D2-A44C-6EDC02ED9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D351EE0-6949-4F2E-8F68-46F7424C488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99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Theory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81435" y="1224428"/>
            <a:ext cx="1700567" cy="1095965"/>
            <a:chOff x="8799414" y="1200201"/>
            <a:chExt cx="2912781" cy="2119726"/>
          </a:xfrm>
        </p:grpSpPr>
        <p:sp>
          <p:nvSpPr>
            <p:cNvPr id="7" name="Up Arrow 6"/>
            <p:cNvSpPr/>
            <p:nvPr/>
          </p:nvSpPr>
          <p:spPr>
            <a:xfrm rot="16200000">
              <a:off x="8999146" y="1214428"/>
              <a:ext cx="220133" cy="619597"/>
            </a:xfrm>
            <a:prstGeom prst="upArrow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8" name="Up Arrow 7"/>
            <p:cNvSpPr/>
            <p:nvPr/>
          </p:nvSpPr>
          <p:spPr>
            <a:xfrm rot="5400000">
              <a:off x="9009265" y="1533952"/>
              <a:ext cx="220133" cy="599360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" name="Up Arrow 8"/>
            <p:cNvSpPr/>
            <p:nvPr/>
          </p:nvSpPr>
          <p:spPr>
            <a:xfrm>
              <a:off x="8999145" y="2001518"/>
              <a:ext cx="220133" cy="58780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0" name="Up Arrow 9"/>
            <p:cNvSpPr/>
            <p:nvPr/>
          </p:nvSpPr>
          <p:spPr>
            <a:xfrm rot="10800000">
              <a:off x="9009264" y="2706869"/>
              <a:ext cx="220133" cy="613058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419011" y="1200201"/>
              <a:ext cx="2271219" cy="535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Accelerating for e</a:t>
              </a:r>
              <a:r>
                <a:rPr lang="en-US" sz="1200" baseline="30000" dirty="0"/>
                <a:t>-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419011" y="1651905"/>
              <a:ext cx="2293184" cy="535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Decelerating for e</a:t>
              </a:r>
              <a:r>
                <a:rPr lang="en-US" sz="1200" baseline="30000" dirty="0"/>
                <a:t>-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435283" y="2137320"/>
              <a:ext cx="1875843" cy="535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Focusing for e</a:t>
              </a:r>
              <a:r>
                <a:rPr lang="en-US" sz="1200" baseline="30000" dirty="0"/>
                <a:t>-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331691" y="2661323"/>
              <a:ext cx="2139427" cy="535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Defocusing for e</a:t>
              </a:r>
              <a:r>
                <a:rPr lang="en-US" sz="1200" baseline="30000" dirty="0"/>
                <a:t>-</a:t>
              </a: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8976690" y="757044"/>
            <a:ext cx="2967727" cy="2115415"/>
            <a:chOff x="3372556" y="2982349"/>
            <a:chExt cx="5174910" cy="3551095"/>
          </a:xfrm>
        </p:grpSpPr>
        <p:pic>
          <p:nvPicPr>
            <p:cNvPr id="5" name="Picture 4" descr="acc-grad-phases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72556" y="2982349"/>
              <a:ext cx="5174910" cy="3551095"/>
            </a:xfrm>
            <a:prstGeom prst="rect">
              <a:avLst/>
            </a:prstGeom>
          </p:spPr>
        </p:pic>
        <p:cxnSp>
          <p:nvCxnSpPr>
            <p:cNvPr id="144" name="Straight Arrow Connector 143"/>
            <p:cNvCxnSpPr/>
            <p:nvPr/>
          </p:nvCxnSpPr>
          <p:spPr>
            <a:xfrm flipH="1">
              <a:off x="4261556" y="3273777"/>
              <a:ext cx="6914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Content Placeholder 2"/>
          <p:cNvSpPr>
            <a:spLocks noGrp="1"/>
          </p:cNvSpPr>
          <p:nvPr>
            <p:ph idx="1"/>
          </p:nvPr>
        </p:nvSpPr>
        <p:spPr>
          <a:xfrm>
            <a:off x="243595" y="3090230"/>
            <a:ext cx="9962078" cy="8405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1213E8"/>
                </a:solidFill>
              </a:rPr>
              <a:t>Linear Theory: Maximum accelerating electric field reached with drive beam of N and </a:t>
            </a:r>
            <a:r>
              <a:rPr lang="en-US" sz="1800" dirty="0" err="1">
                <a:solidFill>
                  <a:srgbClr val="1213E8"/>
                </a:solidFill>
              </a:rPr>
              <a:t>σ</a:t>
            </a:r>
            <a:r>
              <a:rPr lang="en-US" sz="1800" baseline="-25000" dirty="0" err="1">
                <a:solidFill>
                  <a:srgbClr val="1213E8"/>
                </a:solidFill>
              </a:rPr>
              <a:t>z</a:t>
            </a:r>
            <a:r>
              <a:rPr lang="en-US" sz="1800" dirty="0">
                <a:solidFill>
                  <a:srgbClr val="1213E8"/>
                </a:solidFill>
              </a:rPr>
              <a:t>: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430818" y="3681357"/>
            <a:ext cx="3530784" cy="820025"/>
            <a:chOff x="1594521" y="2842260"/>
            <a:chExt cx="3530784" cy="820025"/>
          </a:xfrm>
        </p:grpSpPr>
        <p:sp>
          <p:nvSpPr>
            <p:cNvPr id="53" name="TextBox 52"/>
            <p:cNvSpPr txBox="1"/>
            <p:nvPr/>
          </p:nvSpPr>
          <p:spPr>
            <a:xfrm>
              <a:off x="1594521" y="3005391"/>
              <a:ext cx="5693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>
                  <a:latin typeface="+mj-lt"/>
                </a:rPr>
                <a:t>E</a:t>
              </a:r>
              <a:r>
                <a:rPr lang="en-US" sz="1600" baseline="-25000" dirty="0" err="1">
                  <a:latin typeface="+mj-lt"/>
                </a:rPr>
                <a:t>acc</a:t>
              </a:r>
              <a:r>
                <a:rPr lang="en-US" sz="1600" dirty="0">
                  <a:latin typeface="+mj-lt"/>
                </a:rPr>
                <a:t>=</a:t>
              </a: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3515345" y="2842260"/>
              <a:ext cx="1609960" cy="820025"/>
              <a:chOff x="3012388" y="2829685"/>
              <a:chExt cx="1609960" cy="820025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3148294" y="2829685"/>
                <a:ext cx="11530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+mj-lt"/>
                  </a:rPr>
                  <a:t>N/(2 x 10</a:t>
                </a:r>
                <a:r>
                  <a:rPr lang="en-US" sz="1600" baseline="30000" dirty="0">
                    <a:latin typeface="+mj-lt"/>
                  </a:rPr>
                  <a:t>10</a:t>
                </a:r>
                <a:r>
                  <a:rPr lang="en-US" sz="1600" dirty="0">
                    <a:latin typeface="+mj-lt"/>
                  </a:rPr>
                  <a:t>)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3096057" y="3188045"/>
                <a:ext cx="138716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+mj-lt"/>
                  </a:rPr>
                  <a:t>(</a:t>
                </a:r>
                <a:r>
                  <a:rPr lang="en-US" sz="2400" b="1" dirty="0" err="1">
                    <a:solidFill>
                      <a:srgbClr val="ED0202"/>
                    </a:solidFill>
                    <a:latin typeface="+mj-lt"/>
                  </a:rPr>
                  <a:t>σ</a:t>
                </a:r>
                <a:r>
                  <a:rPr lang="en-US" sz="2400" b="1" baseline="-25000" dirty="0" err="1">
                    <a:solidFill>
                      <a:srgbClr val="ED0202"/>
                    </a:solidFill>
                    <a:latin typeface="+mj-lt"/>
                  </a:rPr>
                  <a:t>z</a:t>
                </a:r>
                <a:r>
                  <a:rPr lang="en-US" sz="1600" dirty="0">
                    <a:latin typeface="+mj-lt"/>
                  </a:rPr>
                  <a:t> / 0.6mm)</a:t>
                </a:r>
                <a:r>
                  <a:rPr lang="en-US" sz="1600" baseline="30000" dirty="0">
                    <a:latin typeface="+mj-lt"/>
                  </a:rPr>
                  <a:t>2</a:t>
                </a:r>
                <a:r>
                  <a:rPr lang="en-US" sz="1600" baseline="-25000" dirty="0">
                    <a:latin typeface="+mj-lt"/>
                  </a:rPr>
                  <a:t> </a:t>
                </a:r>
                <a:endParaRPr lang="en-US" sz="1600" dirty="0">
                  <a:latin typeface="+mj-lt"/>
                </a:endParaRPr>
              </a:p>
            </p:txBody>
          </p:sp>
          <p:cxnSp>
            <p:nvCxnSpPr>
              <p:cNvPr id="62" name="Straight Connector 61"/>
              <p:cNvCxnSpPr/>
              <p:nvPr/>
            </p:nvCxnSpPr>
            <p:spPr>
              <a:xfrm flipV="1">
                <a:off x="3012388" y="3219688"/>
                <a:ext cx="1609960" cy="700"/>
              </a:xfrm>
              <a:prstGeom prst="line">
                <a:avLst/>
              </a:prstGeom>
              <a:ln w="285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54"/>
            <p:cNvGrpSpPr/>
            <p:nvPr/>
          </p:nvGrpSpPr>
          <p:grpSpPr>
            <a:xfrm>
              <a:off x="2351325" y="2855520"/>
              <a:ext cx="1068785" cy="697731"/>
              <a:chOff x="2728543" y="4540548"/>
              <a:chExt cx="1068785" cy="697731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3285679" y="4540548"/>
                <a:ext cx="47160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+mj-lt"/>
                  </a:rPr>
                  <a:t>MV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3336474" y="4899725"/>
                <a:ext cx="3485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+mj-lt"/>
                  </a:rPr>
                  <a:t>m</a:t>
                </a:r>
              </a:p>
            </p:txBody>
          </p:sp>
          <p:cxnSp>
            <p:nvCxnSpPr>
              <p:cNvPr id="58" name="Straight Connector 57"/>
              <p:cNvCxnSpPr/>
              <p:nvPr/>
            </p:nvCxnSpPr>
            <p:spPr>
              <a:xfrm>
                <a:off x="3306944" y="4916760"/>
                <a:ext cx="490384" cy="1"/>
              </a:xfrm>
              <a:prstGeom prst="line">
                <a:avLst/>
              </a:prstGeom>
              <a:ln w="28575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/>
              <p:cNvSpPr txBox="1"/>
              <p:nvPr/>
            </p:nvSpPr>
            <p:spPr>
              <a:xfrm>
                <a:off x="2728543" y="4690413"/>
                <a:ext cx="4966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+mj-lt"/>
                  </a:rPr>
                  <a:t>110</a:t>
                </a: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413113" y="4776325"/>
            <a:ext cx="8877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213E8"/>
                </a:solidFill>
                <a:latin typeface="+mj-lt"/>
              </a:rPr>
              <a:t>Examples</a:t>
            </a:r>
            <a:r>
              <a:rPr lang="en-US" dirty="0">
                <a:solidFill>
                  <a:srgbClr val="1213E8"/>
                </a:solidFill>
                <a:latin typeface="+mj-lt"/>
              </a:rPr>
              <a:t> of accelerating fields for different beam parameters and plasma parameters fields: 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343602" y="5283327"/>
            <a:ext cx="566655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N = 3x10</a:t>
            </a:r>
            <a:r>
              <a:rPr lang="en-US" baseline="30000" dirty="0">
                <a:latin typeface="+mj-lt"/>
              </a:rPr>
              <a:t>10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σ</a:t>
            </a:r>
            <a:r>
              <a:rPr lang="en-US" baseline="-25000" dirty="0" err="1">
                <a:latin typeface="+mj-lt"/>
              </a:rPr>
              <a:t>z</a:t>
            </a:r>
            <a:r>
              <a:rPr lang="en-US" baseline="-25000" dirty="0">
                <a:latin typeface="+mj-lt"/>
              </a:rPr>
              <a:t> </a:t>
            </a:r>
            <a:r>
              <a:rPr lang="en-US" dirty="0">
                <a:latin typeface="+mj-lt"/>
              </a:rPr>
              <a:t>=  20µm, </a:t>
            </a:r>
            <a:r>
              <a:rPr lang="en-US" dirty="0" err="1">
                <a:latin typeface="+mj-lt"/>
              </a:rPr>
              <a:t>n</a:t>
            </a:r>
            <a:r>
              <a:rPr lang="en-US" baseline="-25000" dirty="0" err="1">
                <a:latin typeface="+mj-lt"/>
              </a:rPr>
              <a:t>pe</a:t>
            </a:r>
            <a:r>
              <a:rPr lang="en-US" dirty="0">
                <a:latin typeface="+mj-lt"/>
              </a:rPr>
              <a:t>= 2x10</a:t>
            </a:r>
            <a:r>
              <a:rPr lang="en-US" baseline="30000" dirty="0">
                <a:latin typeface="+mj-lt"/>
              </a:rPr>
              <a:t>17</a:t>
            </a:r>
            <a:r>
              <a:rPr lang="en-US" dirty="0">
                <a:latin typeface="+mj-lt"/>
              </a:rPr>
              <a:t> cm</a:t>
            </a:r>
            <a:r>
              <a:rPr lang="en-US" baseline="30000" dirty="0">
                <a:latin typeface="+mj-lt"/>
              </a:rPr>
              <a:t>-3</a:t>
            </a:r>
            <a:r>
              <a:rPr lang="en-US" dirty="0">
                <a:latin typeface="+mj-lt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+mj-lt"/>
                <a:sym typeface="Wingdings"/>
              </a:rPr>
              <a:t> </a:t>
            </a:r>
            <a:r>
              <a:rPr lang="en-US" b="1" dirty="0" err="1">
                <a:solidFill>
                  <a:srgbClr val="FF0000"/>
                </a:solidFill>
                <a:latin typeface="+mj-lt"/>
                <a:sym typeface="Wingdings"/>
              </a:rPr>
              <a:t>E</a:t>
            </a:r>
            <a:r>
              <a:rPr lang="en-US" b="1" baseline="-25000" dirty="0" err="1">
                <a:solidFill>
                  <a:srgbClr val="FF0000"/>
                </a:solidFill>
                <a:latin typeface="+mj-lt"/>
                <a:sym typeface="Wingdings"/>
              </a:rPr>
              <a:t>acc</a:t>
            </a:r>
            <a:r>
              <a:rPr lang="en-US" b="1" dirty="0">
                <a:solidFill>
                  <a:srgbClr val="FF0000"/>
                </a:solidFill>
                <a:latin typeface="+mj-lt"/>
                <a:sym typeface="Wingdings"/>
              </a:rPr>
              <a:t> = 15 GV/m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 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964852" y="893036"/>
            <a:ext cx="7093555" cy="1813047"/>
            <a:chOff x="785529" y="726735"/>
            <a:chExt cx="7093555" cy="1813047"/>
          </a:xfrm>
        </p:grpSpPr>
        <p:grpSp>
          <p:nvGrpSpPr>
            <p:cNvPr id="3" name="Group 2"/>
            <p:cNvGrpSpPr/>
            <p:nvPr/>
          </p:nvGrpSpPr>
          <p:grpSpPr>
            <a:xfrm>
              <a:off x="785529" y="726735"/>
              <a:ext cx="7093555" cy="1813047"/>
              <a:chOff x="785529" y="726735"/>
              <a:chExt cx="7093555" cy="1813047"/>
            </a:xfrm>
          </p:grpSpPr>
          <p:pic>
            <p:nvPicPr>
              <p:cNvPr id="150" name="Picture 149" descr="sketch-e-wakefield.png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5529" y="726735"/>
                <a:ext cx="7093555" cy="1813047"/>
              </a:xfrm>
              <a:prstGeom prst="rect">
                <a:avLst/>
              </a:prstGeom>
            </p:spPr>
          </p:pic>
          <p:sp>
            <p:nvSpPr>
              <p:cNvPr id="151" name="Up Arrow 150"/>
              <p:cNvSpPr/>
              <p:nvPr/>
            </p:nvSpPr>
            <p:spPr>
              <a:xfrm rot="5400000">
                <a:off x="4899376" y="1363642"/>
                <a:ext cx="179962" cy="636320"/>
              </a:xfrm>
              <a:prstGeom prst="upArrow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Up Arrow 151"/>
              <p:cNvSpPr/>
              <p:nvPr/>
            </p:nvSpPr>
            <p:spPr>
              <a:xfrm rot="16200000">
                <a:off x="5774205" y="1299052"/>
                <a:ext cx="146829" cy="778742"/>
              </a:xfrm>
              <a:prstGeom prst="upArrow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Up Arrow 152"/>
              <p:cNvSpPr/>
              <p:nvPr/>
            </p:nvSpPr>
            <p:spPr>
              <a:xfrm rot="16200000">
                <a:off x="3791457" y="1359910"/>
                <a:ext cx="200638" cy="672753"/>
              </a:xfrm>
              <a:prstGeom prst="upArrow">
                <a:avLst>
                  <a:gd name="adj1" fmla="val 42556"/>
                  <a:gd name="adj2" fmla="val 50000"/>
                </a:avLst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Up Arrow 153"/>
              <p:cNvSpPr/>
              <p:nvPr/>
            </p:nvSpPr>
            <p:spPr>
              <a:xfrm>
                <a:off x="4343556" y="1127649"/>
                <a:ext cx="198622" cy="496935"/>
              </a:xfrm>
              <a:prstGeom prst="upArrow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Up Arrow 154"/>
              <p:cNvSpPr/>
              <p:nvPr/>
            </p:nvSpPr>
            <p:spPr>
              <a:xfrm>
                <a:off x="6282286" y="1126774"/>
                <a:ext cx="198622" cy="425446"/>
              </a:xfrm>
              <a:prstGeom prst="upArrow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Up Arrow 155"/>
              <p:cNvSpPr/>
              <p:nvPr/>
            </p:nvSpPr>
            <p:spPr>
              <a:xfrm rot="10800000">
                <a:off x="4340829" y="1729253"/>
                <a:ext cx="198622" cy="501183"/>
              </a:xfrm>
              <a:prstGeom prst="upArrow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Up Arrow 156"/>
              <p:cNvSpPr/>
              <p:nvPr/>
            </p:nvSpPr>
            <p:spPr>
              <a:xfrm rot="10800000">
                <a:off x="6278336" y="1841599"/>
                <a:ext cx="198622" cy="443986"/>
              </a:xfrm>
              <a:prstGeom prst="upArrow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Up Arrow 157"/>
              <p:cNvSpPr/>
              <p:nvPr/>
            </p:nvSpPr>
            <p:spPr>
              <a:xfrm rot="10800000">
                <a:off x="5290046" y="1056838"/>
                <a:ext cx="198622" cy="501183"/>
              </a:xfrm>
              <a:prstGeom prst="upArrow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Up Arrow 158"/>
              <p:cNvSpPr/>
              <p:nvPr/>
            </p:nvSpPr>
            <p:spPr>
              <a:xfrm>
                <a:off x="5285912" y="1837458"/>
                <a:ext cx="198622" cy="496935"/>
              </a:xfrm>
              <a:prstGeom prst="upArrow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Up Arrow 160"/>
              <p:cNvSpPr/>
              <p:nvPr/>
            </p:nvSpPr>
            <p:spPr>
              <a:xfrm rot="5400000">
                <a:off x="2846944" y="1361336"/>
                <a:ext cx="179962" cy="636320"/>
              </a:xfrm>
              <a:prstGeom prst="upArrow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Up Arrow 161"/>
              <p:cNvSpPr/>
              <p:nvPr/>
            </p:nvSpPr>
            <p:spPr>
              <a:xfrm rot="16200000">
                <a:off x="1739025" y="1357605"/>
                <a:ext cx="200638" cy="672753"/>
              </a:xfrm>
              <a:prstGeom prst="upArrow">
                <a:avLst>
                  <a:gd name="adj1" fmla="val 42556"/>
                  <a:gd name="adj2" fmla="val 50000"/>
                </a:avLst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Up Arrow 162"/>
              <p:cNvSpPr/>
              <p:nvPr/>
            </p:nvSpPr>
            <p:spPr>
              <a:xfrm>
                <a:off x="2291124" y="1125343"/>
                <a:ext cx="198622" cy="496935"/>
              </a:xfrm>
              <a:prstGeom prst="upArrow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Up Arrow 163"/>
              <p:cNvSpPr/>
              <p:nvPr/>
            </p:nvSpPr>
            <p:spPr>
              <a:xfrm rot="10800000">
                <a:off x="2288397" y="1726947"/>
                <a:ext cx="198622" cy="501183"/>
              </a:xfrm>
              <a:prstGeom prst="upArrow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Up Arrow 164"/>
              <p:cNvSpPr/>
              <p:nvPr/>
            </p:nvSpPr>
            <p:spPr>
              <a:xfrm rot="10800000">
                <a:off x="3237614" y="1054531"/>
                <a:ext cx="198622" cy="501183"/>
              </a:xfrm>
              <a:prstGeom prst="upArrow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Up Arrow 165"/>
              <p:cNvSpPr/>
              <p:nvPr/>
            </p:nvSpPr>
            <p:spPr>
              <a:xfrm>
                <a:off x="3233481" y="1835152"/>
                <a:ext cx="198622" cy="496935"/>
              </a:xfrm>
              <a:prstGeom prst="upArrow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0" name="Group 159"/>
            <p:cNvGrpSpPr/>
            <p:nvPr/>
          </p:nvGrpSpPr>
          <p:grpSpPr>
            <a:xfrm>
              <a:off x="5651727" y="1517138"/>
              <a:ext cx="544199" cy="301934"/>
              <a:chOff x="5408198" y="4621615"/>
              <a:chExt cx="603136" cy="369332"/>
            </a:xfrm>
          </p:grpSpPr>
          <p:sp>
            <p:nvSpPr>
              <p:cNvPr id="167" name="Oval 166"/>
              <p:cNvSpPr/>
              <p:nvPr/>
            </p:nvSpPr>
            <p:spPr>
              <a:xfrm>
                <a:off x="5408198" y="4673053"/>
                <a:ext cx="352323" cy="311355"/>
              </a:xfrm>
              <a:prstGeom prst="ellipse">
                <a:avLst/>
              </a:prstGeom>
              <a:solidFill>
                <a:srgbClr val="ED0202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5432780" y="4621615"/>
                <a:ext cx="5785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e</a:t>
                </a:r>
                <a:r>
                  <a:rPr lang="en-US" b="1" baseline="30000" dirty="0">
                    <a:solidFill>
                      <a:schemeClr val="bg1"/>
                    </a:solidFill>
                  </a:rPr>
                  <a:t>-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5" name="TextBox 14"/>
          <p:cNvSpPr txBox="1"/>
          <p:nvPr/>
        </p:nvSpPr>
        <p:spPr>
          <a:xfrm>
            <a:off x="6138523" y="3688844"/>
            <a:ext cx="5458146" cy="646331"/>
          </a:xfrm>
          <a:prstGeom prst="rect">
            <a:avLst/>
          </a:prstGeom>
          <a:noFill/>
          <a:ln>
            <a:solidFill>
              <a:srgbClr val="ED020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  <a:sym typeface="Wingdings"/>
              </a:rPr>
              <a:t> Driver must be short compared to plasma wavelength, easy for laser and electron bunches.</a:t>
            </a:r>
            <a:endParaRPr lang="en-US" dirty="0">
              <a:latin typeface="+mj-lt"/>
            </a:endParaRP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5651D998-6F46-993A-63F1-1AA715797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CFF88AF9-AE22-E5DE-F634-869A8DC34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D351EE0-6949-4F2E-8F68-46F7424C488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73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6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0C7659-8AF8-FF20-5521-793A50AF8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0F139-A8F4-12C2-72B0-F204B443A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557" y="108941"/>
            <a:ext cx="10515600" cy="717134"/>
          </a:xfrm>
        </p:spPr>
        <p:txBody>
          <a:bodyPr>
            <a:normAutofit/>
          </a:bodyPr>
          <a:lstStyle/>
          <a:p>
            <a:r>
              <a:rPr lang="en-US" dirty="0"/>
              <a:t>Different Regimes, Quality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C269B17-AF54-2D20-CCF8-A35C2B8110C1}"/>
              </a:ext>
            </a:extLst>
          </p:cNvPr>
          <p:cNvGrpSpPr/>
          <p:nvPr/>
        </p:nvGrpSpPr>
        <p:grpSpPr>
          <a:xfrm>
            <a:off x="0" y="1415557"/>
            <a:ext cx="4624617" cy="3880368"/>
            <a:chOff x="1624402" y="1262571"/>
            <a:chExt cx="4624617" cy="3880368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CCB6943-DC06-1B8F-6373-F3DFB2DC8ED7}"/>
                </a:ext>
              </a:extLst>
            </p:cNvPr>
            <p:cNvGrpSpPr/>
            <p:nvPr/>
          </p:nvGrpSpPr>
          <p:grpSpPr>
            <a:xfrm>
              <a:off x="1624402" y="1262571"/>
              <a:ext cx="3080852" cy="2748494"/>
              <a:chOff x="194452" y="1225484"/>
              <a:chExt cx="3165925" cy="3501971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ACFA18D1-1274-EAD4-61B0-A13A2F8E7F7D}"/>
                  </a:ext>
                </a:extLst>
              </p:cNvPr>
              <p:cNvGrpSpPr/>
              <p:nvPr/>
            </p:nvGrpSpPr>
            <p:grpSpPr>
              <a:xfrm>
                <a:off x="194452" y="1843511"/>
                <a:ext cx="3165925" cy="2883944"/>
                <a:chOff x="0" y="1612607"/>
                <a:chExt cx="3569449" cy="3426180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5960221F-497D-A4C4-C118-499F63E194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0" y="1612607"/>
                  <a:ext cx="3351755" cy="1708073"/>
                </a:xfrm>
                <a:prstGeom prst="rect">
                  <a:avLst/>
                </a:prstGeom>
              </p:spPr>
            </p:pic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625939A6-8EF1-7652-C13F-EB03D58471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1741" y="3242134"/>
                  <a:ext cx="3487708" cy="1796653"/>
                </a:xfrm>
                <a:prstGeom prst="rect">
                  <a:avLst/>
                </a:prstGeom>
              </p:spPr>
            </p:pic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D4F9AD8-41DE-C0C5-1566-A7245E4C2C1D}"/>
                  </a:ext>
                </a:extLst>
              </p:cNvPr>
              <p:cNvSpPr txBox="1"/>
              <p:nvPr/>
            </p:nvSpPr>
            <p:spPr>
              <a:xfrm>
                <a:off x="462653" y="1225484"/>
                <a:ext cx="2839230" cy="4705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Linear regime: </a:t>
                </a:r>
                <a:r>
                  <a:rPr lang="en-US" b="1" dirty="0" err="1"/>
                  <a:t>n</a:t>
                </a:r>
                <a:r>
                  <a:rPr lang="en-US" b="1" baseline="-25000" dirty="0" err="1"/>
                  <a:t>beam</a:t>
                </a:r>
                <a:r>
                  <a:rPr lang="en-US" b="1" dirty="0"/>
                  <a:t> &lt;&lt; </a:t>
                </a:r>
                <a:r>
                  <a:rPr lang="en-US" b="1" dirty="0" err="1"/>
                  <a:t>n</a:t>
                </a:r>
                <a:r>
                  <a:rPr lang="en-US" b="1" baseline="-25000" dirty="0" err="1"/>
                  <a:t>pe</a:t>
                </a:r>
                <a:r>
                  <a:rPr lang="en-US" b="1" dirty="0"/>
                  <a:t> </a:t>
                </a:r>
                <a:endParaRPr lang="en-US" b="1" baseline="-25000" dirty="0"/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0AAE338-5AD4-07B1-1C52-A2C8B26215FF}"/>
                </a:ext>
              </a:extLst>
            </p:cNvPr>
            <p:cNvSpPr txBox="1"/>
            <p:nvPr/>
          </p:nvSpPr>
          <p:spPr>
            <a:xfrm>
              <a:off x="1885396" y="4311942"/>
              <a:ext cx="436362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chemeClr val="accent2">
                    <a:lumMod val="75000"/>
                  </a:schemeClr>
                </a:buClr>
                <a:buSzPct val="125000"/>
                <a:buFont typeface="Lucida Grande"/>
                <a:buChar char="-"/>
              </a:pPr>
              <a:r>
                <a:rPr lang="en-US" sz="1200" i="1" dirty="0">
                  <a:latin typeface="+mj-lt"/>
                </a:rPr>
                <a:t>lower wakefields</a:t>
              </a:r>
            </a:p>
            <a:p>
              <a:pPr marL="285750" indent="-285750">
                <a:buClr>
                  <a:schemeClr val="accent2">
                    <a:lumMod val="75000"/>
                  </a:schemeClr>
                </a:buClr>
                <a:buSzPct val="125000"/>
                <a:buFont typeface="Lucida Grande"/>
                <a:buChar char="-"/>
              </a:pPr>
              <a:r>
                <a:rPr lang="en-US" sz="1200" i="1" dirty="0">
                  <a:latin typeface="+mj-lt"/>
                </a:rPr>
                <a:t>transverse forces not linear in r</a:t>
              </a:r>
            </a:p>
            <a:p>
              <a:pPr marL="285750" indent="-285750">
                <a:buClr>
                  <a:srgbClr val="008000"/>
                </a:buClr>
                <a:buSzPct val="125000"/>
                <a:buFont typeface="Lucida Grande"/>
                <a:buChar char="+"/>
              </a:pPr>
              <a:r>
                <a:rPr lang="en-US" sz="1200" dirty="0">
                  <a:solidFill>
                    <a:srgbClr val="00B050"/>
                  </a:solidFill>
                  <a:latin typeface="+mj-lt"/>
                </a:rPr>
                <a:t>Symmetric for positive and negative witness bunches</a:t>
              </a:r>
            </a:p>
            <a:p>
              <a:pPr marL="285750" indent="-285750">
                <a:buClr>
                  <a:srgbClr val="008000"/>
                </a:buClr>
                <a:buSzPct val="125000"/>
                <a:buFont typeface="Lucida Grande"/>
                <a:buChar char="+"/>
              </a:pPr>
              <a:r>
                <a:rPr lang="en-US" sz="1200" dirty="0">
                  <a:solidFill>
                    <a:srgbClr val="00B050"/>
                  </a:solidFill>
                  <a:latin typeface="+mj-lt"/>
                </a:rPr>
                <a:t>Well described by theory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4915A84-D016-7C29-5793-EA937A77D25A}"/>
              </a:ext>
            </a:extLst>
          </p:cNvPr>
          <p:cNvGrpSpPr/>
          <p:nvPr/>
        </p:nvGrpSpPr>
        <p:grpSpPr>
          <a:xfrm>
            <a:off x="3605236" y="1482037"/>
            <a:ext cx="4851951" cy="4141452"/>
            <a:chOff x="6387067" y="1256356"/>
            <a:chExt cx="4851951" cy="4141452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5F85965-D48C-B816-5A41-45D1EE0F5015}"/>
                </a:ext>
              </a:extLst>
            </p:cNvPr>
            <p:cNvGrpSpPr/>
            <p:nvPr/>
          </p:nvGrpSpPr>
          <p:grpSpPr>
            <a:xfrm>
              <a:off x="6387067" y="1256356"/>
              <a:ext cx="3304407" cy="2796617"/>
              <a:chOff x="3841788" y="1207744"/>
              <a:chExt cx="3304407" cy="3212986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88B4B766-A1A8-F036-B33F-22003BFDFC46}"/>
                  </a:ext>
                </a:extLst>
              </p:cNvPr>
              <p:cNvGrpSpPr/>
              <p:nvPr/>
            </p:nvGrpSpPr>
            <p:grpSpPr>
              <a:xfrm>
                <a:off x="3841788" y="1859385"/>
                <a:ext cx="3295543" cy="2561345"/>
                <a:chOff x="3750637" y="1706644"/>
                <a:chExt cx="3572041" cy="3190431"/>
              </a:xfrm>
            </p:grpSpPr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87BACCFC-590D-855F-9020-B098ACE6B7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750637" y="1706644"/>
                  <a:ext cx="3351755" cy="1824316"/>
                </a:xfrm>
                <a:prstGeom prst="rect">
                  <a:avLst/>
                </a:prstGeom>
              </p:spPr>
            </p:pic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38A4F97C-1BC7-988A-EF1C-85A53C5059F6}"/>
                    </a:ext>
                  </a:extLst>
                </p:cNvPr>
                <p:cNvGrpSpPr/>
                <p:nvPr/>
              </p:nvGrpSpPr>
              <p:grpSpPr>
                <a:xfrm>
                  <a:off x="4117267" y="3531763"/>
                  <a:ext cx="3205411" cy="1365312"/>
                  <a:chOff x="1024368" y="836713"/>
                  <a:chExt cx="9793088" cy="3975245"/>
                </a:xfrm>
              </p:grpSpPr>
              <p:pic>
                <p:nvPicPr>
                  <p:cNvPr id="9" name="Picture 8">
                    <a:extLst>
                      <a:ext uri="{FF2B5EF4-FFF2-40B4-BE49-F238E27FC236}">
                        <a16:creationId xmlns:a16="http://schemas.microsoft.com/office/drawing/2014/main" id="{5F98CC25-5F52-029A-1B4E-70C4063178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775520" y="836713"/>
                    <a:ext cx="7920203" cy="3975245"/>
                  </a:xfrm>
                  <a:prstGeom prst="rect">
                    <a:avLst/>
                  </a:prstGeom>
                </p:spPr>
              </p:pic>
              <p:cxnSp>
                <p:nvCxnSpPr>
                  <p:cNvPr id="10" name="Straight Arrow Connector 9">
                    <a:extLst>
                      <a:ext uri="{FF2B5EF4-FFF2-40B4-BE49-F238E27FC236}">
                        <a16:creationId xmlns:a16="http://schemas.microsoft.com/office/drawing/2014/main" id="{7BA9376A-6E07-FE2B-0B5F-5F1E73961CA2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024368" y="2755528"/>
                    <a:ext cx="9793088" cy="72008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9654BA24-6F63-01EA-CEF4-9381FCDB502B}"/>
                      </a:ext>
                    </a:extLst>
                  </p:cNvPr>
                  <p:cNvSpPr txBox="1"/>
                  <p:nvPr/>
                </p:nvSpPr>
                <p:spPr>
                  <a:xfrm>
                    <a:off x="9050236" y="2293864"/>
                    <a:ext cx="1673195" cy="8976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>
                        <a:latin typeface="+mj-lt"/>
                      </a:rPr>
                      <a:t>z = s -</a:t>
                    </a:r>
                    <a:r>
                      <a:rPr lang="en-US" sz="800" dirty="0" err="1">
                        <a:latin typeface="+mj-lt"/>
                      </a:rPr>
                      <a:t>ct</a:t>
                    </a:r>
                    <a:endParaRPr lang="en-US" sz="800" dirty="0">
                      <a:latin typeface="+mj-lt"/>
                    </a:endParaRPr>
                  </a:p>
                </p:txBody>
              </p:sp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47657730-D042-3DAA-57F3-4744830616C3}"/>
                      </a:ext>
                    </a:extLst>
                  </p:cNvPr>
                  <p:cNvSpPr txBox="1"/>
                  <p:nvPr/>
                </p:nvSpPr>
                <p:spPr>
                  <a:xfrm>
                    <a:off x="3267393" y="1484784"/>
                    <a:ext cx="951257" cy="10579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b="1" dirty="0" err="1">
                        <a:latin typeface="+mj-lt"/>
                      </a:rPr>
                      <a:t>E</a:t>
                    </a:r>
                    <a:r>
                      <a:rPr lang="en-US" sz="1000" b="1" baseline="-25000" dirty="0" err="1">
                        <a:latin typeface="+mj-lt"/>
                      </a:rPr>
                      <a:t>z</a:t>
                    </a:r>
                    <a:endParaRPr lang="en-US" sz="1000" b="1" baseline="-25000" dirty="0">
                      <a:latin typeface="+mj-lt"/>
                    </a:endParaRPr>
                  </a:p>
                </p:txBody>
              </p:sp>
              <p:cxnSp>
                <p:nvCxnSpPr>
                  <p:cNvPr id="14" name="Straight Arrow Connector 13">
                    <a:extLst>
                      <a:ext uri="{FF2B5EF4-FFF2-40B4-BE49-F238E27FC236}">
                        <a16:creationId xmlns:a16="http://schemas.microsoft.com/office/drawing/2014/main" id="{4D2E326D-134E-FA58-301B-40D1DFE68FC5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6192011" y="2038783"/>
                    <a:ext cx="672075" cy="255081"/>
                  </a:xfrm>
                  <a:prstGeom prst="straightConnector1">
                    <a:avLst/>
                  </a:prstGeom>
                  <a:ln>
                    <a:solidFill>
                      <a:srgbClr val="CCFFCC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Arrow Connector 14">
                    <a:extLst>
                      <a:ext uri="{FF2B5EF4-FFF2-40B4-BE49-F238E27FC236}">
                        <a16:creationId xmlns:a16="http://schemas.microsoft.com/office/drawing/2014/main" id="{C1BC5FDA-CD19-5B07-52DE-E81394E5A521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5087888" y="1916833"/>
                    <a:ext cx="864096" cy="1"/>
                  </a:xfrm>
                  <a:prstGeom prst="straightConnector1">
                    <a:avLst/>
                  </a:prstGeom>
                  <a:ln>
                    <a:solidFill>
                      <a:srgbClr val="CCFFCC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Arrow Connector 15">
                    <a:extLst>
                      <a:ext uri="{FF2B5EF4-FFF2-40B4-BE49-F238E27FC236}">
                        <a16:creationId xmlns:a16="http://schemas.microsoft.com/office/drawing/2014/main" id="{5C298848-ADF6-E989-B933-4572252AFB2B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5087888" y="3645025"/>
                    <a:ext cx="864096" cy="1"/>
                  </a:xfrm>
                  <a:prstGeom prst="straightConnector1">
                    <a:avLst/>
                  </a:prstGeom>
                  <a:ln>
                    <a:solidFill>
                      <a:srgbClr val="CCFFCC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Arrow Connector 16">
                    <a:extLst>
                      <a:ext uri="{FF2B5EF4-FFF2-40B4-BE49-F238E27FC236}">
                        <a16:creationId xmlns:a16="http://schemas.microsoft.com/office/drawing/2014/main" id="{28AFD531-5948-6656-5BE8-38255699F0E5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3988859" y="3381039"/>
                    <a:ext cx="672075" cy="255081"/>
                  </a:xfrm>
                  <a:prstGeom prst="straightConnector1">
                    <a:avLst/>
                  </a:prstGeom>
                  <a:ln>
                    <a:solidFill>
                      <a:srgbClr val="CCFFCC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Arrow Connector 17">
                    <a:extLst>
                      <a:ext uri="{FF2B5EF4-FFF2-40B4-BE49-F238E27FC236}">
                        <a16:creationId xmlns:a16="http://schemas.microsoft.com/office/drawing/2014/main" id="{90316001-B468-604F-A41C-C43A28A824C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92011" y="3226406"/>
                    <a:ext cx="672075" cy="309264"/>
                  </a:xfrm>
                  <a:prstGeom prst="straightConnector1">
                    <a:avLst/>
                  </a:prstGeom>
                  <a:ln>
                    <a:solidFill>
                      <a:srgbClr val="CCFFCC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0232AEBB-7AF4-99AD-4138-9F59700A712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3988859" y="2038783"/>
                    <a:ext cx="672075" cy="187315"/>
                  </a:xfrm>
                  <a:prstGeom prst="straightConnector1">
                    <a:avLst/>
                  </a:prstGeom>
                  <a:ln>
                    <a:solidFill>
                      <a:srgbClr val="CCFFCC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592DBD5C-BC75-717B-E870-40411EF4E8EF}"/>
                      </a:ext>
                    </a:extLst>
                  </p:cNvPr>
                  <p:cNvSpPr txBox="1"/>
                  <p:nvPr/>
                </p:nvSpPr>
                <p:spPr>
                  <a:xfrm>
                    <a:off x="5597348" y="919467"/>
                    <a:ext cx="3249358" cy="115416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dirty="0">
                        <a:solidFill>
                          <a:schemeClr val="bg1"/>
                        </a:solidFill>
                        <a:latin typeface="+mj-lt"/>
                      </a:rPr>
                      <a:t>Narrow sheaths of excess</a:t>
                    </a:r>
                  </a:p>
                  <a:p>
                    <a:r>
                      <a:rPr lang="en-US" sz="600" dirty="0">
                        <a:solidFill>
                          <a:schemeClr val="bg1"/>
                        </a:solidFill>
                        <a:latin typeface="+mj-lt"/>
                      </a:rPr>
                      <a:t>plasma electrons</a:t>
                    </a:r>
                  </a:p>
                </p:txBody>
              </p:sp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793B4A2D-8DAC-1A8A-BB0F-CBBEFB2E1B81}"/>
                      </a:ext>
                    </a:extLst>
                  </p:cNvPr>
                  <p:cNvSpPr txBox="1"/>
                  <p:nvPr/>
                </p:nvSpPr>
                <p:spPr>
                  <a:xfrm>
                    <a:off x="3928489" y="2048093"/>
                    <a:ext cx="2588746" cy="115416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>
                        <a:solidFill>
                          <a:srgbClr val="FFFFFF"/>
                        </a:solidFill>
                        <a:latin typeface="+mj-lt"/>
                      </a:rPr>
                      <a:t>Accelerating</a:t>
                    </a:r>
                  </a:p>
                  <a:p>
                    <a:r>
                      <a:rPr lang="en-US" sz="600" dirty="0">
                        <a:solidFill>
                          <a:srgbClr val="FFFFFF"/>
                        </a:solidFill>
                        <a:latin typeface="+mj-lt"/>
                      </a:rPr>
                      <a:t>cavity</a:t>
                    </a:r>
                  </a:p>
                </p:txBody>
              </p:sp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05C4A729-362B-7F7C-1B7C-88903365781D}"/>
                      </a:ext>
                    </a:extLst>
                  </p:cNvPr>
                  <p:cNvSpPr txBox="1"/>
                  <p:nvPr/>
                </p:nvSpPr>
                <p:spPr>
                  <a:xfrm>
                    <a:off x="4616152" y="3483178"/>
                    <a:ext cx="3541734" cy="115416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dirty="0">
                        <a:latin typeface="+mj-lt"/>
                      </a:rPr>
                      <a:t>T</a:t>
                    </a:r>
                    <a:r>
                      <a:rPr lang="en-US" sz="600" b="1" dirty="0">
                        <a:latin typeface="+mj-lt"/>
                      </a:rPr>
                      <a:t>ypical bubble length scale: </a:t>
                    </a:r>
                  </a:p>
                  <a:p>
                    <a:r>
                      <a:rPr lang="en-US" sz="600" b="1" dirty="0">
                        <a:latin typeface="+mj-lt"/>
                      </a:rPr>
                      <a:t>fraction of a mm</a:t>
                    </a:r>
                  </a:p>
                </p:txBody>
              </p:sp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995D1485-C0BF-4C04-3FB8-1B4958295355}"/>
                      </a:ext>
                    </a:extLst>
                  </p:cNvPr>
                  <p:cNvSpPr txBox="1"/>
                  <p:nvPr/>
                </p:nvSpPr>
                <p:spPr>
                  <a:xfrm>
                    <a:off x="4705699" y="2687090"/>
                    <a:ext cx="1545791" cy="76944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dirty="0">
                        <a:solidFill>
                          <a:srgbClr val="FFFFFF"/>
                        </a:solidFill>
                        <a:latin typeface="+mj-lt"/>
                      </a:rPr>
                      <a:t>Ions only</a:t>
                    </a:r>
                  </a:p>
                </p:txBody>
              </p:sp>
            </p:grpSp>
          </p:grp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BEF89B5-3429-8DBA-2680-8EC92CC7ECC8}"/>
                  </a:ext>
                </a:extLst>
              </p:cNvPr>
              <p:cNvSpPr txBox="1"/>
              <p:nvPr/>
            </p:nvSpPr>
            <p:spPr>
              <a:xfrm>
                <a:off x="4096962" y="1207744"/>
                <a:ext cx="3049233" cy="424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Blow-out regime: </a:t>
                </a:r>
                <a:r>
                  <a:rPr lang="en-US" b="1" dirty="0" err="1"/>
                  <a:t>n</a:t>
                </a:r>
                <a:r>
                  <a:rPr lang="en-US" b="1" baseline="-25000" dirty="0" err="1"/>
                  <a:t>beam</a:t>
                </a:r>
                <a:r>
                  <a:rPr lang="en-US" b="1" dirty="0"/>
                  <a:t> &gt;&gt; </a:t>
                </a:r>
                <a:r>
                  <a:rPr lang="en-US" b="1" dirty="0" err="1"/>
                  <a:t>n</a:t>
                </a:r>
                <a:r>
                  <a:rPr lang="en-US" b="1" baseline="-25000" dirty="0" err="1"/>
                  <a:t>pe</a:t>
                </a:r>
                <a:r>
                  <a:rPr lang="en-US" b="1" dirty="0"/>
                  <a:t> </a:t>
                </a:r>
                <a:endParaRPr lang="en-US" b="1" baseline="-25000" dirty="0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4CFC998-E93F-1551-782C-15205C9D8276}"/>
                </a:ext>
              </a:extLst>
            </p:cNvPr>
            <p:cNvSpPr txBox="1"/>
            <p:nvPr/>
          </p:nvSpPr>
          <p:spPr>
            <a:xfrm>
              <a:off x="6875394" y="4197479"/>
              <a:ext cx="436362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rgbClr val="008000"/>
                </a:buClr>
                <a:buSzPct val="125000"/>
                <a:buFont typeface="Lucida Grande"/>
                <a:buChar char="+"/>
              </a:pPr>
              <a:r>
                <a:rPr lang="en-US" sz="1200" dirty="0">
                  <a:solidFill>
                    <a:srgbClr val="00B050"/>
                  </a:solidFill>
                  <a:latin typeface="+mj-lt"/>
                </a:rPr>
                <a:t>Higher wakefields</a:t>
              </a:r>
            </a:p>
            <a:p>
              <a:pPr marL="285750" indent="-285750">
                <a:buClr>
                  <a:srgbClr val="008000"/>
                </a:buClr>
                <a:buSzPct val="125000"/>
                <a:buFont typeface="Lucida Grande"/>
                <a:buChar char="+"/>
              </a:pPr>
              <a:r>
                <a:rPr lang="en-US" sz="1200" dirty="0">
                  <a:solidFill>
                    <a:srgbClr val="00B050"/>
                  </a:solidFill>
                  <a:latin typeface="+mj-lt"/>
                </a:rPr>
                <a:t>transverse forces linear in r (emittance preservation)</a:t>
              </a:r>
            </a:p>
            <a:p>
              <a:pPr marL="285750" indent="-285750">
                <a:buClr>
                  <a:srgbClr val="008000"/>
                </a:buClr>
                <a:buSzPct val="125000"/>
                <a:buFont typeface="Lucida Grande"/>
                <a:buChar char="+"/>
              </a:pPr>
              <a:r>
                <a:rPr lang="en-US" sz="1200" dirty="0">
                  <a:solidFill>
                    <a:srgbClr val="00B050"/>
                  </a:solidFill>
                  <a:latin typeface="+mj-lt"/>
                </a:rPr>
                <a:t>High charge witness acceleration possible</a:t>
              </a:r>
            </a:p>
            <a:p>
              <a:pPr marL="285750" indent="-285750">
                <a:buClr>
                  <a:schemeClr val="accent2">
                    <a:lumMod val="75000"/>
                  </a:schemeClr>
                </a:buClr>
                <a:buSzPct val="125000"/>
                <a:buFont typeface="Lucida Grande"/>
                <a:buChar char="-"/>
              </a:pPr>
              <a:r>
                <a:rPr lang="en-US" sz="1200" i="1" dirty="0">
                  <a:latin typeface="+mj-lt"/>
                </a:rPr>
                <a:t>Requires more intense drivers</a:t>
              </a:r>
            </a:p>
            <a:p>
              <a:pPr marL="285750" indent="-285750">
                <a:buClr>
                  <a:schemeClr val="accent2">
                    <a:lumMod val="75000"/>
                  </a:schemeClr>
                </a:buClr>
                <a:buSzPct val="125000"/>
                <a:buFont typeface="Lucida Grande"/>
                <a:buChar char="-"/>
              </a:pPr>
              <a:r>
                <a:rPr lang="en-US" sz="1200" i="1" dirty="0">
                  <a:latin typeface="+mj-lt"/>
                </a:rPr>
                <a:t>Not ideal for positron acceleration</a:t>
              </a:r>
            </a:p>
            <a:p>
              <a:pPr marL="285750" indent="-285750">
                <a:buFont typeface="Lucida Grande"/>
                <a:buChar char="-"/>
              </a:pPr>
              <a:endParaRPr lang="en-US" sz="1200" dirty="0">
                <a:latin typeface="+mj-lt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F1A4D7B9-95F8-3D50-9533-CC5518F20272}"/>
              </a:ext>
            </a:extLst>
          </p:cNvPr>
          <p:cNvSpPr txBox="1"/>
          <p:nvPr/>
        </p:nvSpPr>
        <p:spPr>
          <a:xfrm>
            <a:off x="8515553" y="4738741"/>
            <a:ext cx="32102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  <a:latin typeface="+mj-lt"/>
                <a:sym typeface="Wingdings"/>
              </a:rPr>
              <a:t>Reduce energy spread</a:t>
            </a:r>
            <a:endParaRPr lang="en-US" sz="1400" b="1" dirty="0">
              <a:solidFill>
                <a:srgbClr val="00B050"/>
              </a:solidFill>
              <a:latin typeface="+mj-lt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US" sz="1400" dirty="0">
                <a:latin typeface="+mj-lt"/>
              </a:rPr>
              <a:t>Sufficient charge in the witness bunch to flatten the accelerating field</a:t>
            </a:r>
          </a:p>
          <a:p>
            <a:endParaRPr lang="en-US" sz="1400" dirty="0"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7078389-2A16-DCB2-2ACC-2647E0E9DA32}"/>
              </a:ext>
            </a:extLst>
          </p:cNvPr>
          <p:cNvSpPr txBox="1"/>
          <p:nvPr/>
        </p:nvSpPr>
        <p:spPr>
          <a:xfrm>
            <a:off x="7889063" y="1554156"/>
            <a:ext cx="4186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Beam loading (Simon van der Meer, 1985)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A913F296-148C-17DA-6215-EC1C582257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39114" y="1991325"/>
            <a:ext cx="2892956" cy="2665420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A8510BF-349A-EA31-AACE-A68519D24DE1}"/>
              </a:ext>
            </a:extLst>
          </p:cNvPr>
          <p:cNvCxnSpPr>
            <a:cxnSpLocks/>
          </p:cNvCxnSpPr>
          <p:nvPr/>
        </p:nvCxnSpPr>
        <p:spPr>
          <a:xfrm>
            <a:off x="7878120" y="3344457"/>
            <a:ext cx="579067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ooter Placeholder 3">
            <a:extLst>
              <a:ext uri="{FF2B5EF4-FFF2-40B4-BE49-F238E27FC236}">
                <a16:creationId xmlns:a16="http://schemas.microsoft.com/office/drawing/2014/main" id="{E8DA98BE-F2C2-A23C-8442-0DF5D6B3C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49" name="Slide Number Placeholder 4">
            <a:extLst>
              <a:ext uri="{FF2B5EF4-FFF2-40B4-BE49-F238E27FC236}">
                <a16:creationId xmlns:a16="http://schemas.microsoft.com/office/drawing/2014/main" id="{9BF64496-2698-4D7B-EEF9-02AD9B33F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D351EE0-6949-4F2E-8F68-46F7424C488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154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F12C6-0729-EB2C-1EA5-6B5EA5999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Plasma Acts Like a Transformer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41F5AC-BEB2-524D-0663-C89B835B5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F657AA-43BD-F6C8-4AD2-794DBFBA2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58B623-E045-81DF-863F-E166BB3623A6}"/>
              </a:ext>
            </a:extLst>
          </p:cNvPr>
          <p:cNvSpPr txBox="1"/>
          <p:nvPr/>
        </p:nvSpPr>
        <p:spPr>
          <a:xfrm>
            <a:off x="1038571" y="768559"/>
            <a:ext cx="574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1213E8"/>
                </a:solidFill>
                <a:latin typeface="+mj-lt"/>
                <a:sym typeface="Wingdings" pitchFamily="2" charset="2"/>
              </a:rPr>
              <a:t> Drive beam deposits energy, witness beam gains energy</a:t>
            </a:r>
            <a:endParaRPr lang="en-CH" dirty="0">
              <a:solidFill>
                <a:srgbClr val="1213E8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53D8F52-185D-93C6-212B-685043C1B131}"/>
              </a:ext>
            </a:extLst>
          </p:cNvPr>
          <p:cNvGrpSpPr/>
          <p:nvPr/>
        </p:nvGrpSpPr>
        <p:grpSpPr>
          <a:xfrm>
            <a:off x="557157" y="2207762"/>
            <a:ext cx="9320209" cy="902811"/>
            <a:chOff x="557157" y="2207762"/>
            <a:chExt cx="9320209" cy="902811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3E653CD-310A-0EE6-1F8B-E3AED126DE5D}"/>
                </a:ext>
              </a:extLst>
            </p:cNvPr>
            <p:cNvGrpSpPr/>
            <p:nvPr/>
          </p:nvGrpSpPr>
          <p:grpSpPr>
            <a:xfrm>
              <a:off x="557157" y="2222922"/>
              <a:ext cx="1609872" cy="762956"/>
              <a:chOff x="557157" y="2222922"/>
              <a:chExt cx="1609872" cy="762956"/>
            </a:xfrm>
          </p:grpSpPr>
          <p:sp>
            <p:nvSpPr>
              <p:cNvPr id="9" name="Ellipse 3">
                <a:extLst>
                  <a:ext uri="{FF2B5EF4-FFF2-40B4-BE49-F238E27FC236}">
                    <a16:creationId xmlns:a16="http://schemas.microsoft.com/office/drawing/2014/main" id="{7C808348-348A-CA28-FE65-A5FCAA60E426}"/>
                  </a:ext>
                </a:extLst>
              </p:cNvPr>
              <p:cNvSpPr/>
              <p:nvPr/>
            </p:nvSpPr>
            <p:spPr>
              <a:xfrm>
                <a:off x="1758642" y="2481825"/>
                <a:ext cx="216027" cy="504053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00B050"/>
              </a:solidFill>
              <a:ln w="12701" cap="flat">
                <a:solidFill>
                  <a:srgbClr val="000F41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+mj-lt"/>
                </a:endParaRPr>
              </a:p>
            </p:txBody>
          </p:sp>
          <p:sp>
            <p:nvSpPr>
              <p:cNvPr id="10" name="Ellipse 4">
                <a:extLst>
                  <a:ext uri="{FF2B5EF4-FFF2-40B4-BE49-F238E27FC236}">
                    <a16:creationId xmlns:a16="http://schemas.microsoft.com/office/drawing/2014/main" id="{944E1E9F-7E40-D1FE-B803-50004F9DB2E9}"/>
                  </a:ext>
                </a:extLst>
              </p:cNvPr>
              <p:cNvSpPr/>
              <p:nvPr/>
            </p:nvSpPr>
            <p:spPr>
              <a:xfrm>
                <a:off x="822544" y="2651081"/>
                <a:ext cx="216027" cy="21602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ED0202"/>
              </a:solidFill>
              <a:ln w="12701" cap="flat">
                <a:solidFill>
                  <a:srgbClr val="000F41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+mj-lt"/>
                </a:endParaRPr>
              </a:p>
            </p:txBody>
          </p:sp>
          <p:sp>
            <p:nvSpPr>
              <p:cNvPr id="11" name="Textfeld 5">
                <a:extLst>
                  <a:ext uri="{FF2B5EF4-FFF2-40B4-BE49-F238E27FC236}">
                    <a16:creationId xmlns:a16="http://schemas.microsoft.com/office/drawing/2014/main" id="{D6698643-AD7C-3F43-0A5F-B38E6248DD2C}"/>
                  </a:ext>
                </a:extLst>
              </p:cNvPr>
              <p:cNvSpPr txBox="1"/>
              <p:nvPr/>
            </p:nvSpPr>
            <p:spPr>
              <a:xfrm>
                <a:off x="1614634" y="2222922"/>
                <a:ext cx="552395" cy="27699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800" b="0" i="0" u="none" strike="noStrike" kern="1200" cap="none" spc="0" baseline="0" dirty="0">
                    <a:solidFill>
                      <a:srgbClr val="1213E8"/>
                    </a:solidFill>
                    <a:uFillTx/>
                    <a:latin typeface="+mj-lt"/>
                  </a:rPr>
                  <a:t>driver</a:t>
                </a:r>
                <a:endParaRPr lang="en-GB" sz="1800" b="0" i="0" u="none" strike="noStrike" kern="1200" cap="none" spc="0" baseline="0" dirty="0">
                  <a:solidFill>
                    <a:srgbClr val="1213E8"/>
                  </a:solidFill>
                  <a:uFillTx/>
                  <a:latin typeface="+mj-lt"/>
                </a:endParaRPr>
              </a:p>
            </p:txBody>
          </p:sp>
          <p:sp>
            <p:nvSpPr>
              <p:cNvPr id="12" name="Textfeld 6">
                <a:extLst>
                  <a:ext uri="{FF2B5EF4-FFF2-40B4-BE49-F238E27FC236}">
                    <a16:creationId xmlns:a16="http://schemas.microsoft.com/office/drawing/2014/main" id="{3DEDD029-2B3D-EDB0-286B-46B125426237}"/>
                  </a:ext>
                </a:extLst>
              </p:cNvPr>
              <p:cNvSpPr txBox="1"/>
              <p:nvPr/>
            </p:nvSpPr>
            <p:spPr>
              <a:xfrm>
                <a:off x="557157" y="2302073"/>
                <a:ext cx="711733" cy="27699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800" b="0" i="0" u="none" strike="noStrike" kern="1200" cap="none" spc="0" baseline="0" dirty="0">
                    <a:solidFill>
                      <a:srgbClr val="1213E8"/>
                    </a:solidFill>
                    <a:uFillTx/>
                    <a:latin typeface="+mj-lt"/>
                  </a:rPr>
                  <a:t>witness</a:t>
                </a:r>
                <a:endParaRPr lang="en-GB" sz="1800" b="0" i="0" u="none" strike="noStrike" kern="1200" cap="none" spc="0" baseline="0" dirty="0">
                  <a:solidFill>
                    <a:srgbClr val="1213E8"/>
                  </a:solidFill>
                  <a:uFillTx/>
                  <a:latin typeface="+mj-lt"/>
                </a:endParaRPr>
              </a:p>
            </p:txBody>
          </p:sp>
          <p:cxnSp>
            <p:nvCxnSpPr>
              <p:cNvPr id="13" name="Gerade Verbindung mit Pfeil 8">
                <a:extLst>
                  <a:ext uri="{FF2B5EF4-FFF2-40B4-BE49-F238E27FC236}">
                    <a16:creationId xmlns:a16="http://schemas.microsoft.com/office/drawing/2014/main" id="{D7B100A7-0690-9CEF-219B-B20CCB164AE4}"/>
                  </a:ext>
                </a:extLst>
              </p:cNvPr>
              <p:cNvCxnSpPr/>
              <p:nvPr/>
            </p:nvCxnSpPr>
            <p:spPr>
              <a:xfrm flipH="1">
                <a:off x="1458262" y="2979707"/>
                <a:ext cx="432045" cy="0"/>
              </a:xfrm>
              <a:prstGeom prst="straightConnector1">
                <a:avLst/>
              </a:prstGeom>
              <a:noFill/>
              <a:ln w="12700" cap="flat">
                <a:solidFill>
                  <a:srgbClr val="1155CC"/>
                </a:solidFill>
                <a:prstDash val="solid"/>
                <a:miter/>
                <a:tailEnd type="arrow"/>
              </a:ln>
            </p:spPr>
          </p:cxn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EE116B9-EF3F-D096-DA05-C7DBDA54E6AA}"/>
                </a:ext>
              </a:extLst>
            </p:cNvPr>
            <p:cNvSpPr txBox="1"/>
            <p:nvPr/>
          </p:nvSpPr>
          <p:spPr>
            <a:xfrm>
              <a:off x="3068379" y="2207762"/>
              <a:ext cx="6808987" cy="9028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800"/>
                </a:spcAft>
              </a:pPr>
              <a:r>
                <a:rPr lang="en-US" sz="2800" b="1" i="0" u="none" strike="noStrike" kern="1200" cap="none" spc="0" baseline="0" dirty="0">
                  <a:solidFill>
                    <a:srgbClr val="2F2F2F"/>
                  </a:solidFill>
                  <a:uFillTx/>
                </a:rPr>
                <a:t>D</a:t>
              </a:r>
              <a:r>
                <a:rPr lang="en-US" sz="1800" b="1" i="0" u="none" strike="noStrike" kern="1200" cap="none" spc="0" baseline="0" dirty="0">
                  <a:solidFill>
                    <a:srgbClr val="2F2F2F"/>
                  </a:solidFill>
                  <a:uFillTx/>
                </a:rPr>
                <a:t>epletion: </a:t>
              </a:r>
              <a:r>
                <a:rPr lang="en-US" sz="1800" b="0" i="0" u="none" strike="noStrike" kern="1200" cap="none" spc="0" baseline="0" dirty="0">
                  <a:solidFill>
                    <a:srgbClr val="2F2F2F"/>
                  </a:solidFill>
                  <a:uFillTx/>
                  <a:latin typeface="+mj-lt"/>
                </a:rPr>
                <a:t>The drive bunch/pulse running out of energy. </a:t>
              </a:r>
              <a:endParaRPr lang="en-US" dirty="0">
                <a:solidFill>
                  <a:srgbClr val="2F2F2F"/>
                </a:solidFill>
                <a:latin typeface="+mj-lt"/>
              </a:endParaRPr>
            </a:p>
            <a:p>
              <a:pPr>
                <a:spcAft>
                  <a:spcPts val="800"/>
                </a:spcAft>
              </a:pPr>
              <a:r>
                <a:rPr lang="en-US" dirty="0">
                  <a:solidFill>
                    <a:srgbClr val="2F2F2F"/>
                  </a:solidFill>
                  <a:latin typeface="+mj-lt"/>
                  <a:sym typeface="Wingdings" pitchFamily="2" charset="2"/>
                </a:rPr>
                <a:t> </a:t>
              </a:r>
              <a:r>
                <a:rPr lang="en-US" sz="1800" b="0" i="0" u="none" strike="noStrike" kern="1200" cap="none" spc="0" baseline="0" dirty="0">
                  <a:solidFill>
                    <a:srgbClr val="2F2F2F"/>
                  </a:solidFill>
                  <a:uFillTx/>
                  <a:latin typeface="+mj-lt"/>
                </a:rPr>
                <a:t>Solution: couple in a new driver or use a more energetic driver.</a:t>
              </a:r>
              <a:endParaRPr lang="en-CH" dirty="0">
                <a:latin typeface="+mj-l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6361644-3534-05CE-B1C0-BD36F00902FF}"/>
              </a:ext>
            </a:extLst>
          </p:cNvPr>
          <p:cNvGrpSpPr/>
          <p:nvPr/>
        </p:nvGrpSpPr>
        <p:grpSpPr>
          <a:xfrm>
            <a:off x="559224" y="3544303"/>
            <a:ext cx="10124209" cy="916438"/>
            <a:chOff x="559224" y="3544303"/>
            <a:chExt cx="10124209" cy="91643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8C46B5B-F3D4-CCC8-123E-571CEB058C76}"/>
                </a:ext>
              </a:extLst>
            </p:cNvPr>
            <p:cNvGrpSpPr/>
            <p:nvPr/>
          </p:nvGrpSpPr>
          <p:grpSpPr>
            <a:xfrm>
              <a:off x="559224" y="3544303"/>
              <a:ext cx="1703481" cy="762957"/>
              <a:chOff x="559224" y="3544303"/>
              <a:chExt cx="1703481" cy="762957"/>
            </a:xfrm>
          </p:grpSpPr>
          <p:sp>
            <p:nvSpPr>
              <p:cNvPr id="14" name="Ellipse 10">
                <a:extLst>
                  <a:ext uri="{FF2B5EF4-FFF2-40B4-BE49-F238E27FC236}">
                    <a16:creationId xmlns:a16="http://schemas.microsoft.com/office/drawing/2014/main" id="{020ED2A9-1694-B645-F65A-091DB3F92F38}"/>
                  </a:ext>
                </a:extLst>
              </p:cNvPr>
              <p:cNvSpPr/>
              <p:nvPr/>
            </p:nvSpPr>
            <p:spPr>
              <a:xfrm>
                <a:off x="1760709" y="3803207"/>
                <a:ext cx="216027" cy="504053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00B050"/>
              </a:solidFill>
              <a:ln w="12701" cap="flat">
                <a:solidFill>
                  <a:srgbClr val="000F41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+mj-lt"/>
                </a:endParaRPr>
              </a:p>
            </p:txBody>
          </p:sp>
          <p:sp>
            <p:nvSpPr>
              <p:cNvPr id="15" name="Ellipse 11">
                <a:extLst>
                  <a:ext uri="{FF2B5EF4-FFF2-40B4-BE49-F238E27FC236}">
                    <a16:creationId xmlns:a16="http://schemas.microsoft.com/office/drawing/2014/main" id="{B47B96A7-5D63-7917-7D2B-CEDF0C89D8FB}"/>
                  </a:ext>
                </a:extLst>
              </p:cNvPr>
              <p:cNvSpPr/>
              <p:nvPr/>
            </p:nvSpPr>
            <p:spPr>
              <a:xfrm>
                <a:off x="824610" y="3972453"/>
                <a:ext cx="216027" cy="21602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ED0202"/>
              </a:solidFill>
              <a:ln w="12701" cap="flat">
                <a:solidFill>
                  <a:srgbClr val="000F41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+mj-lt"/>
                </a:endParaRPr>
              </a:p>
            </p:txBody>
          </p:sp>
          <p:sp>
            <p:nvSpPr>
              <p:cNvPr id="16" name="Textfeld 12">
                <a:extLst>
                  <a:ext uri="{FF2B5EF4-FFF2-40B4-BE49-F238E27FC236}">
                    <a16:creationId xmlns:a16="http://schemas.microsoft.com/office/drawing/2014/main" id="{31AE0A6D-D268-A91A-29F2-FA0202D44F87}"/>
                  </a:ext>
                </a:extLst>
              </p:cNvPr>
              <p:cNvSpPr txBox="1"/>
              <p:nvPr/>
            </p:nvSpPr>
            <p:spPr>
              <a:xfrm>
                <a:off x="1616691" y="3544303"/>
                <a:ext cx="552395" cy="27699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800" b="0" i="0" u="none" strike="noStrike" kern="1200" cap="none" spc="0" baseline="0" dirty="0">
                    <a:solidFill>
                      <a:srgbClr val="1213E8"/>
                    </a:solidFill>
                    <a:uFillTx/>
                    <a:latin typeface="+mj-lt"/>
                  </a:rPr>
                  <a:t>driver</a:t>
                </a:r>
                <a:endParaRPr lang="en-GB" sz="1800" b="0" i="0" u="none" strike="noStrike" kern="1200" cap="none" spc="0" baseline="0" dirty="0">
                  <a:solidFill>
                    <a:srgbClr val="1213E8"/>
                  </a:solidFill>
                  <a:uFillTx/>
                  <a:latin typeface="+mj-lt"/>
                </a:endParaRPr>
              </a:p>
            </p:txBody>
          </p:sp>
          <p:sp>
            <p:nvSpPr>
              <p:cNvPr id="17" name="Textfeld 13">
                <a:extLst>
                  <a:ext uri="{FF2B5EF4-FFF2-40B4-BE49-F238E27FC236}">
                    <a16:creationId xmlns:a16="http://schemas.microsoft.com/office/drawing/2014/main" id="{7461DAF5-4393-2635-8990-0D535DB088B7}"/>
                  </a:ext>
                </a:extLst>
              </p:cNvPr>
              <p:cNvSpPr txBox="1"/>
              <p:nvPr/>
            </p:nvSpPr>
            <p:spPr>
              <a:xfrm>
                <a:off x="559224" y="3623445"/>
                <a:ext cx="711733" cy="27699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800" b="0" i="0" u="none" strike="noStrike" kern="1200" cap="none" spc="0" baseline="0" dirty="0">
                    <a:solidFill>
                      <a:srgbClr val="1213E8"/>
                    </a:solidFill>
                    <a:uFillTx/>
                    <a:latin typeface="+mj-lt"/>
                  </a:rPr>
                  <a:t>witness</a:t>
                </a:r>
                <a:endParaRPr lang="en-GB" sz="1800" b="0" i="0" u="none" strike="noStrike" kern="1200" cap="none" spc="0" baseline="0" dirty="0">
                  <a:solidFill>
                    <a:srgbClr val="1213E8"/>
                  </a:solidFill>
                  <a:uFillTx/>
                  <a:latin typeface="+mj-lt"/>
                </a:endParaRPr>
              </a:p>
            </p:txBody>
          </p:sp>
          <p:cxnSp>
            <p:nvCxnSpPr>
              <p:cNvPr id="18" name="Gerade Verbindung mit Pfeil 14">
                <a:extLst>
                  <a:ext uri="{FF2B5EF4-FFF2-40B4-BE49-F238E27FC236}">
                    <a16:creationId xmlns:a16="http://schemas.microsoft.com/office/drawing/2014/main" id="{21AEA3A0-24E0-8ED0-B694-9B2DD6BD11F6}"/>
                  </a:ext>
                </a:extLst>
              </p:cNvPr>
              <p:cNvCxnSpPr/>
              <p:nvPr/>
            </p:nvCxnSpPr>
            <p:spPr>
              <a:xfrm>
                <a:off x="1038571" y="4097415"/>
                <a:ext cx="1224134" cy="0"/>
              </a:xfrm>
              <a:prstGeom prst="straightConnector1">
                <a:avLst/>
              </a:prstGeom>
              <a:noFill/>
              <a:ln w="12700" cap="flat">
                <a:solidFill>
                  <a:srgbClr val="1155CC"/>
                </a:solidFill>
                <a:prstDash val="solid"/>
                <a:miter/>
                <a:tailEnd type="arrow"/>
              </a:ln>
            </p:spPr>
          </p:cxnSp>
        </p:grpSp>
        <p:sp>
          <p:nvSpPr>
            <p:cNvPr id="26" name="Freihandform: Form 8">
              <a:extLst>
                <a:ext uri="{FF2B5EF4-FFF2-40B4-BE49-F238E27FC236}">
                  <a16:creationId xmlns:a16="http://schemas.microsoft.com/office/drawing/2014/main" id="{1A9D2CFA-7BC5-B8F2-D143-04A679940E91}"/>
                </a:ext>
              </a:extLst>
            </p:cNvPr>
            <p:cNvSpPr/>
            <p:nvPr/>
          </p:nvSpPr>
          <p:spPr>
            <a:xfrm>
              <a:off x="3068379" y="3557930"/>
              <a:ext cx="7615054" cy="9028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923161"/>
                <a:gd name="f7" fmla="val 1173205"/>
                <a:gd name="f8" fmla="+- 0 0 -90"/>
                <a:gd name="f9" fmla="*/ f3 1 8923161"/>
                <a:gd name="f10" fmla="*/ f4 1 1173205"/>
                <a:gd name="f11" fmla="+- f7 0 f5"/>
                <a:gd name="f12" fmla="+- f6 0 f5"/>
                <a:gd name="f13" fmla="*/ f8 f0 1"/>
                <a:gd name="f14" fmla="*/ f12 1 8923161"/>
                <a:gd name="f15" fmla="*/ f11 1 1173205"/>
                <a:gd name="f16" fmla="*/ 0 f12 1"/>
                <a:gd name="f17" fmla="*/ 0 f11 1"/>
                <a:gd name="f18" fmla="*/ 8923161 f12 1"/>
                <a:gd name="f19" fmla="*/ 1173205 f11 1"/>
                <a:gd name="f20" fmla="*/ f13 1 f2"/>
                <a:gd name="f21" fmla="*/ f16 1 8923161"/>
                <a:gd name="f22" fmla="*/ f17 1 1173205"/>
                <a:gd name="f23" fmla="*/ f18 1 8923161"/>
                <a:gd name="f24" fmla="*/ f19 1 1173205"/>
                <a:gd name="f25" fmla="*/ f5 1 f14"/>
                <a:gd name="f26" fmla="*/ f6 1 f14"/>
                <a:gd name="f27" fmla="*/ f5 1 f15"/>
                <a:gd name="f28" fmla="*/ f7 1 f15"/>
                <a:gd name="f29" fmla="+- f20 0 f1"/>
                <a:gd name="f30" fmla="*/ f21 1 f14"/>
                <a:gd name="f31" fmla="*/ f22 1 f15"/>
                <a:gd name="f32" fmla="*/ f23 1 f14"/>
                <a:gd name="f33" fmla="*/ f24 1 f15"/>
                <a:gd name="f34" fmla="*/ f25 f9 1"/>
                <a:gd name="f35" fmla="*/ f26 f9 1"/>
                <a:gd name="f36" fmla="*/ f28 f10 1"/>
                <a:gd name="f37" fmla="*/ f27 f10 1"/>
                <a:gd name="f38" fmla="*/ f30 f9 1"/>
                <a:gd name="f39" fmla="*/ f31 f10 1"/>
                <a:gd name="f40" fmla="*/ f32 f9 1"/>
                <a:gd name="f41" fmla="*/ f3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8" y="f39"/>
                </a:cxn>
                <a:cxn ang="f29">
                  <a:pos x="f40" y="f39"/>
                </a:cxn>
                <a:cxn ang="f29">
                  <a:pos x="f40" y="f41"/>
                </a:cxn>
                <a:cxn ang="f29">
                  <a:pos x="f38" y="f41"/>
                </a:cxn>
                <a:cxn ang="f29">
                  <a:pos x="f38" y="f39"/>
                </a:cxn>
              </a:cxnLst>
              <a:rect l="f34" t="f37" r="f35" b="f36"/>
              <a:pathLst>
                <a:path w="8923161" h="117320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68580" tIns="68580" rIns="68580" bIns="68580" anchor="t" anchorCtr="0" compatLnSpc="1">
              <a:noAutofit/>
            </a:bodyPr>
            <a:lstStyle/>
            <a:p>
              <a:pPr marL="0" marR="0" lvl="0" indent="0" algn="l" defTabSz="8001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800" b="1" i="0" u="none" strike="noStrike" kern="1200" cap="none" spc="0" baseline="0" dirty="0">
                  <a:solidFill>
                    <a:srgbClr val="2F2F2F"/>
                  </a:solidFill>
                  <a:uFillTx/>
                </a:rPr>
                <a:t>D</a:t>
              </a:r>
              <a:r>
                <a:rPr lang="en-US" sz="1800" b="1" i="0" u="none" strike="noStrike" kern="1200" cap="none" spc="0" baseline="0" dirty="0">
                  <a:solidFill>
                    <a:srgbClr val="2F2F2F"/>
                  </a:solidFill>
                  <a:uFillTx/>
                </a:rPr>
                <a:t>ephasing:</a:t>
              </a:r>
              <a:r>
                <a:rPr lang="en-US" sz="1800" b="0" i="0" u="none" strike="noStrike" kern="1200" cap="none" spc="0" baseline="0" dirty="0">
                  <a:solidFill>
                    <a:srgbClr val="2F2F2F"/>
                  </a:solidFill>
                  <a:uFillTx/>
                </a:rPr>
                <a:t> </a:t>
              </a:r>
              <a:r>
                <a:rPr lang="en-US" sz="1800" b="0" i="0" u="none" strike="noStrike" kern="1200" cap="none" spc="0" baseline="0" dirty="0">
                  <a:solidFill>
                    <a:srgbClr val="2F2F2F"/>
                  </a:solidFill>
                  <a:uFillTx/>
                  <a:latin typeface="+mj-lt"/>
                </a:rPr>
                <a:t>The witness bunch outruns the driver.  </a:t>
              </a:r>
            </a:p>
            <a:p>
              <a:pPr marL="0" marR="0" lvl="0" indent="0" algn="l" defTabSz="8001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dirty="0">
                  <a:solidFill>
                    <a:srgbClr val="2F2F2F"/>
                  </a:solidFill>
                  <a:latin typeface="+mj-lt"/>
                  <a:sym typeface="Wingdings" pitchFamily="2" charset="2"/>
                </a:rPr>
                <a:t> </a:t>
              </a:r>
              <a:r>
                <a:rPr lang="en-US" sz="1800" b="0" i="0" u="none" strike="noStrike" kern="1200" cap="none" spc="0" baseline="0" dirty="0">
                  <a:solidFill>
                    <a:srgbClr val="2F2F2F"/>
                  </a:solidFill>
                  <a:uFillTx/>
                  <a:latin typeface="+mj-lt"/>
                </a:rPr>
                <a:t>Solution: couple in a new driver or change plasma parameters.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C37733-FF17-2EAB-8E71-DAA836440504}"/>
              </a:ext>
            </a:extLst>
          </p:cNvPr>
          <p:cNvGrpSpPr/>
          <p:nvPr/>
        </p:nvGrpSpPr>
        <p:grpSpPr>
          <a:xfrm>
            <a:off x="559224" y="4739305"/>
            <a:ext cx="9318142" cy="1008117"/>
            <a:chOff x="559224" y="4739305"/>
            <a:chExt cx="9318142" cy="1008117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32BB0A2-B73E-BF74-53FF-3D7E8BA5ADA3}"/>
                </a:ext>
              </a:extLst>
            </p:cNvPr>
            <p:cNvGrpSpPr/>
            <p:nvPr/>
          </p:nvGrpSpPr>
          <p:grpSpPr>
            <a:xfrm>
              <a:off x="559224" y="4739305"/>
              <a:ext cx="1609862" cy="1008117"/>
              <a:chOff x="559224" y="4739305"/>
              <a:chExt cx="1609862" cy="1008117"/>
            </a:xfrm>
          </p:grpSpPr>
          <p:sp>
            <p:nvSpPr>
              <p:cNvPr id="19" name="Ellipse 17">
                <a:extLst>
                  <a:ext uri="{FF2B5EF4-FFF2-40B4-BE49-F238E27FC236}">
                    <a16:creationId xmlns:a16="http://schemas.microsoft.com/office/drawing/2014/main" id="{077CDA04-734A-3C7A-06DC-90450A1C5048}"/>
                  </a:ext>
                </a:extLst>
              </p:cNvPr>
              <p:cNvSpPr/>
              <p:nvPr/>
            </p:nvSpPr>
            <p:spPr>
              <a:xfrm>
                <a:off x="1760709" y="4998208"/>
                <a:ext cx="216027" cy="749213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00B050"/>
              </a:solidFill>
              <a:ln w="12701" cap="flat">
                <a:solidFill>
                  <a:srgbClr val="000F41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+mj-lt"/>
                </a:endParaRPr>
              </a:p>
            </p:txBody>
          </p:sp>
          <p:sp>
            <p:nvSpPr>
              <p:cNvPr id="20" name="Ellipse 18">
                <a:extLst>
                  <a:ext uri="{FF2B5EF4-FFF2-40B4-BE49-F238E27FC236}">
                    <a16:creationId xmlns:a16="http://schemas.microsoft.com/office/drawing/2014/main" id="{1EC8289B-08DF-F652-C97E-49C64777C43C}"/>
                  </a:ext>
                </a:extLst>
              </p:cNvPr>
              <p:cNvSpPr/>
              <p:nvPr/>
            </p:nvSpPr>
            <p:spPr>
              <a:xfrm>
                <a:off x="824610" y="5167464"/>
                <a:ext cx="216027" cy="21602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ED0202"/>
              </a:solidFill>
              <a:ln w="12701" cap="flat">
                <a:solidFill>
                  <a:srgbClr val="000F41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+mj-lt"/>
                </a:endParaRPr>
              </a:p>
            </p:txBody>
          </p:sp>
          <p:sp>
            <p:nvSpPr>
              <p:cNvPr id="21" name="Textfeld 19">
                <a:extLst>
                  <a:ext uri="{FF2B5EF4-FFF2-40B4-BE49-F238E27FC236}">
                    <a16:creationId xmlns:a16="http://schemas.microsoft.com/office/drawing/2014/main" id="{9417F293-914E-77F7-D3B9-900AFFE41BD7}"/>
                  </a:ext>
                </a:extLst>
              </p:cNvPr>
              <p:cNvSpPr txBox="1"/>
              <p:nvPr/>
            </p:nvSpPr>
            <p:spPr>
              <a:xfrm>
                <a:off x="1616691" y="4739305"/>
                <a:ext cx="552395" cy="27699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800" b="0" i="0" u="none" strike="noStrike" kern="1200" cap="none" spc="0" baseline="0" dirty="0">
                    <a:solidFill>
                      <a:srgbClr val="1213E8"/>
                    </a:solidFill>
                    <a:uFillTx/>
                    <a:latin typeface="+mj-lt"/>
                  </a:rPr>
                  <a:t>driver</a:t>
                </a:r>
                <a:endParaRPr lang="en-GB" sz="1800" b="0" i="0" u="none" strike="noStrike" kern="1200" cap="none" spc="0" baseline="0" dirty="0">
                  <a:solidFill>
                    <a:srgbClr val="1213E8"/>
                  </a:solidFill>
                  <a:uFillTx/>
                  <a:latin typeface="+mj-lt"/>
                </a:endParaRPr>
              </a:p>
            </p:txBody>
          </p:sp>
          <p:sp>
            <p:nvSpPr>
              <p:cNvPr id="22" name="Textfeld 20">
                <a:extLst>
                  <a:ext uri="{FF2B5EF4-FFF2-40B4-BE49-F238E27FC236}">
                    <a16:creationId xmlns:a16="http://schemas.microsoft.com/office/drawing/2014/main" id="{6C24682C-59D2-1421-5DC3-FFEE4854CD73}"/>
                  </a:ext>
                </a:extLst>
              </p:cNvPr>
              <p:cNvSpPr txBox="1"/>
              <p:nvPr/>
            </p:nvSpPr>
            <p:spPr>
              <a:xfrm>
                <a:off x="559224" y="4818456"/>
                <a:ext cx="711733" cy="27699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800" b="0" i="0" u="none" strike="noStrike" kern="1200" cap="none" spc="0" baseline="0" dirty="0">
                    <a:solidFill>
                      <a:srgbClr val="1213E8"/>
                    </a:solidFill>
                    <a:uFillTx/>
                    <a:latin typeface="+mj-lt"/>
                  </a:rPr>
                  <a:t>witness</a:t>
                </a:r>
                <a:endParaRPr lang="en-GB" sz="1800" b="0" i="0" u="none" strike="noStrike" kern="1200" cap="none" spc="0" baseline="0" dirty="0">
                  <a:solidFill>
                    <a:srgbClr val="1213E8"/>
                  </a:solidFill>
                  <a:uFillTx/>
                  <a:latin typeface="+mj-lt"/>
                </a:endParaRPr>
              </a:p>
            </p:txBody>
          </p:sp>
          <p:cxnSp>
            <p:nvCxnSpPr>
              <p:cNvPr id="23" name="Gerade Verbindung mit Pfeil 23">
                <a:extLst>
                  <a:ext uri="{FF2B5EF4-FFF2-40B4-BE49-F238E27FC236}">
                    <a16:creationId xmlns:a16="http://schemas.microsoft.com/office/drawing/2014/main" id="{5950E1D1-66A6-7861-8F00-ABE9DBAE1335}"/>
                  </a:ext>
                </a:extLst>
              </p:cNvPr>
              <p:cNvCxnSpPr/>
              <p:nvPr/>
            </p:nvCxnSpPr>
            <p:spPr>
              <a:xfrm>
                <a:off x="2118687" y="5016304"/>
                <a:ext cx="0" cy="731118"/>
              </a:xfrm>
              <a:prstGeom prst="straightConnector1">
                <a:avLst/>
              </a:prstGeom>
              <a:noFill/>
              <a:ln w="12700" cap="flat">
                <a:solidFill>
                  <a:srgbClr val="1155CC"/>
                </a:solidFill>
                <a:prstDash val="solid"/>
                <a:miter/>
                <a:headEnd type="arrow"/>
                <a:tailEnd type="arrow"/>
              </a:ln>
            </p:spPr>
          </p:cxnSp>
        </p:grpSp>
        <p:sp>
          <p:nvSpPr>
            <p:cNvPr id="27" name="Freihandform: Form 10">
              <a:extLst>
                <a:ext uri="{FF2B5EF4-FFF2-40B4-BE49-F238E27FC236}">
                  <a16:creationId xmlns:a16="http://schemas.microsoft.com/office/drawing/2014/main" id="{D6A4B88C-F817-9994-D0E1-26697DAEE01E}"/>
                </a:ext>
              </a:extLst>
            </p:cNvPr>
            <p:cNvSpPr/>
            <p:nvPr/>
          </p:nvSpPr>
          <p:spPr>
            <a:xfrm>
              <a:off x="3113362" y="4859117"/>
              <a:ext cx="6764004" cy="88830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923161"/>
                <a:gd name="f7" fmla="val 1173205"/>
                <a:gd name="f8" fmla="+- 0 0 -90"/>
                <a:gd name="f9" fmla="*/ f3 1 8923161"/>
                <a:gd name="f10" fmla="*/ f4 1 1173205"/>
                <a:gd name="f11" fmla="+- f7 0 f5"/>
                <a:gd name="f12" fmla="+- f6 0 f5"/>
                <a:gd name="f13" fmla="*/ f8 f0 1"/>
                <a:gd name="f14" fmla="*/ f12 1 8923161"/>
                <a:gd name="f15" fmla="*/ f11 1 1173205"/>
                <a:gd name="f16" fmla="*/ 0 f12 1"/>
                <a:gd name="f17" fmla="*/ 0 f11 1"/>
                <a:gd name="f18" fmla="*/ 8923161 f12 1"/>
                <a:gd name="f19" fmla="*/ 1173205 f11 1"/>
                <a:gd name="f20" fmla="*/ f13 1 f2"/>
                <a:gd name="f21" fmla="*/ f16 1 8923161"/>
                <a:gd name="f22" fmla="*/ f17 1 1173205"/>
                <a:gd name="f23" fmla="*/ f18 1 8923161"/>
                <a:gd name="f24" fmla="*/ f19 1 1173205"/>
                <a:gd name="f25" fmla="*/ f5 1 f14"/>
                <a:gd name="f26" fmla="*/ f6 1 f14"/>
                <a:gd name="f27" fmla="*/ f5 1 f15"/>
                <a:gd name="f28" fmla="*/ f7 1 f15"/>
                <a:gd name="f29" fmla="+- f20 0 f1"/>
                <a:gd name="f30" fmla="*/ f21 1 f14"/>
                <a:gd name="f31" fmla="*/ f22 1 f15"/>
                <a:gd name="f32" fmla="*/ f23 1 f14"/>
                <a:gd name="f33" fmla="*/ f24 1 f15"/>
                <a:gd name="f34" fmla="*/ f25 f9 1"/>
                <a:gd name="f35" fmla="*/ f26 f9 1"/>
                <a:gd name="f36" fmla="*/ f28 f10 1"/>
                <a:gd name="f37" fmla="*/ f27 f10 1"/>
                <a:gd name="f38" fmla="*/ f30 f9 1"/>
                <a:gd name="f39" fmla="*/ f31 f10 1"/>
                <a:gd name="f40" fmla="*/ f32 f9 1"/>
                <a:gd name="f41" fmla="*/ f3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8" y="f39"/>
                </a:cxn>
                <a:cxn ang="f29">
                  <a:pos x="f40" y="f39"/>
                </a:cxn>
                <a:cxn ang="f29">
                  <a:pos x="f40" y="f41"/>
                </a:cxn>
                <a:cxn ang="f29">
                  <a:pos x="f38" y="f41"/>
                </a:cxn>
                <a:cxn ang="f29">
                  <a:pos x="f38" y="f39"/>
                </a:cxn>
              </a:cxnLst>
              <a:rect l="f34" t="f37" r="f35" b="f36"/>
              <a:pathLst>
                <a:path w="8923161" h="117320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68580" tIns="68580" rIns="68580" bIns="68580" anchor="t" anchorCtr="0" compatLnSpc="1">
              <a:noAutofit/>
            </a:bodyPr>
            <a:lstStyle/>
            <a:p>
              <a:pPr marL="0" marR="0" lvl="0" indent="0" algn="l" defTabSz="8001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800" b="1" i="0" u="none" strike="noStrike" kern="1200" cap="none" spc="0" baseline="0" dirty="0">
                  <a:solidFill>
                    <a:srgbClr val="2F2F2F"/>
                  </a:solidFill>
                  <a:uFillTx/>
                </a:rPr>
                <a:t>D</a:t>
              </a:r>
              <a:r>
                <a:rPr lang="en-US" sz="1800" b="1" i="0" u="none" strike="noStrike" kern="1200" cap="none" spc="0" baseline="0" dirty="0">
                  <a:solidFill>
                    <a:srgbClr val="2F2F2F"/>
                  </a:solidFill>
                  <a:uFillTx/>
                </a:rPr>
                <a:t>iffraction: </a:t>
              </a:r>
              <a:r>
                <a:rPr lang="en-US" sz="1800" b="0" i="0" u="none" strike="noStrike" kern="1200" cap="none" spc="0" baseline="0" dirty="0">
                  <a:solidFill>
                    <a:srgbClr val="2F2F2F"/>
                  </a:solidFill>
                  <a:uFillTx/>
                  <a:latin typeface="+mj-lt"/>
                </a:rPr>
                <a:t>(mainly for laser pulses): Drive beam evolution. </a:t>
              </a:r>
            </a:p>
            <a:p>
              <a:pPr marL="0" marR="0" lvl="0" indent="0" algn="l" defTabSz="8001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dirty="0">
                  <a:solidFill>
                    <a:srgbClr val="2F2F2F"/>
                  </a:solidFill>
                  <a:latin typeface="+mj-lt"/>
                  <a:sym typeface="Wingdings" pitchFamily="2" charset="2"/>
                </a:rPr>
                <a:t> </a:t>
              </a:r>
              <a:r>
                <a:rPr lang="en-US" sz="1800" b="0" i="0" u="none" strike="noStrike" kern="1200" cap="none" spc="0" baseline="0" dirty="0">
                  <a:solidFill>
                    <a:srgbClr val="2F2F2F"/>
                  </a:solidFill>
                  <a:uFillTx/>
                  <a:latin typeface="+mj-lt"/>
                </a:rPr>
                <a:t>Solution: Guiding.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A4C06620-C628-EE6F-D92C-C01E31197DFF}"/>
              </a:ext>
            </a:extLst>
          </p:cNvPr>
          <p:cNvSpPr txBox="1"/>
          <p:nvPr/>
        </p:nvSpPr>
        <p:spPr>
          <a:xfrm>
            <a:off x="451413" y="1458835"/>
            <a:ext cx="708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+mj-lt"/>
              </a:rPr>
              <a:t>Acceleration distance (and witness energy)  typically limited by one of the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062542-DA87-9278-F2B7-9EDCD0EE7F2D}"/>
              </a:ext>
            </a:extLst>
          </p:cNvPr>
          <p:cNvSpPr txBox="1"/>
          <p:nvPr/>
        </p:nvSpPr>
        <p:spPr>
          <a:xfrm>
            <a:off x="7388094" y="1321455"/>
            <a:ext cx="907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 dirty="0"/>
              <a:t>3 Ds</a:t>
            </a:r>
          </a:p>
        </p:txBody>
      </p:sp>
    </p:spTree>
    <p:extLst>
      <p:ext uri="{BB962C8B-B14F-4D97-AF65-F5344CB8AC3E}">
        <p14:creationId xmlns:p14="http://schemas.microsoft.com/office/powerpoint/2010/main" val="255803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F2C22D-9CE4-077D-F654-23783B23A7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7F5499-4D97-C480-B5BD-2DCB7C6FC5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763486"/>
            <a:ext cx="10515600" cy="3761912"/>
          </a:xfrm>
        </p:spPr>
        <p:txBody>
          <a:bodyPr/>
          <a:lstStyle/>
          <a:p>
            <a:r>
              <a:rPr lang="en-CH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Introduction to plasma wakefield acceleration</a:t>
            </a:r>
          </a:p>
          <a:p>
            <a:endParaRPr lang="en-CH" b="1" dirty="0">
              <a:latin typeface="+mn-lt"/>
            </a:endParaRPr>
          </a:p>
          <a:p>
            <a:r>
              <a:rPr lang="en-CH" b="1" dirty="0">
                <a:latin typeface="+mn-lt"/>
              </a:rPr>
              <a:t>State-of-the-art</a:t>
            </a:r>
          </a:p>
          <a:p>
            <a:endParaRPr lang="en-CH" b="1" dirty="0">
              <a:latin typeface="+mn-lt"/>
            </a:endParaRPr>
          </a:p>
          <a:p>
            <a:r>
              <a:rPr lang="en-CH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Plasma wakefield acceleration applications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B84237-A188-2673-C622-F1DA5DBA6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FEB1A1-8992-F244-1BA8-600C5BE0D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8259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213E8"/>
                </a:solidFill>
              </a:rPr>
              <a:t>Seminal Paper 1979, T. Tajima, J. Dawson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982674"/>
            <a:ext cx="10515600" cy="855908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Use a plasma to convert the transverse space charge force of a beam driver into a longitudinal electrical field in the plasma.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2046" y="2283926"/>
            <a:ext cx="7645400" cy="40894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91BE2D-C7E7-DF43-8C9C-EF41EEADC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2968227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510D8-A580-6128-6D08-1AC4BFD26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666" y="122171"/>
            <a:ext cx="11856333" cy="717134"/>
          </a:xfrm>
        </p:spPr>
        <p:txBody>
          <a:bodyPr>
            <a:noAutofit/>
          </a:bodyPr>
          <a:lstStyle/>
          <a:p>
            <a:r>
              <a:rPr lang="en-CH" sz="3600" dirty="0"/>
              <a:t>Advanced Acceleration Techniques and Novel Particle Sources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323E94-5143-33FD-643A-52D385C55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07CBBB-6E49-528A-093A-9DA0193FF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2B8E4F-BA2F-A43C-238D-629629D69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156" y="1945223"/>
            <a:ext cx="2079424" cy="24890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2B11D7-3871-DC2D-F69D-805DE76273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003" y="1945223"/>
            <a:ext cx="2079424" cy="35670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904232-9972-09C2-68F6-1204F96CE9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2978" y="2017691"/>
            <a:ext cx="2079424" cy="35766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F8AABE1-851E-E93A-7637-7A5B7A0A3EFD}"/>
              </a:ext>
            </a:extLst>
          </p:cNvPr>
          <p:cNvSpPr txBox="1"/>
          <p:nvPr/>
        </p:nvSpPr>
        <p:spPr>
          <a:xfrm>
            <a:off x="1834625" y="1659045"/>
            <a:ext cx="1846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latin typeface="+mj-lt"/>
              </a:rPr>
              <a:t>Tue, 19 May 2026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0E200B-1F60-D864-0273-F7BC1CB00757}"/>
              </a:ext>
            </a:extLst>
          </p:cNvPr>
          <p:cNvSpPr txBox="1"/>
          <p:nvPr/>
        </p:nvSpPr>
        <p:spPr>
          <a:xfrm>
            <a:off x="4775003" y="1659045"/>
            <a:ext cx="1944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latin typeface="+mj-lt"/>
              </a:rPr>
              <a:t>Wed, 20 May 2026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73957B-3056-80A1-C102-E25DA951567D}"/>
              </a:ext>
            </a:extLst>
          </p:cNvPr>
          <p:cNvSpPr txBox="1"/>
          <p:nvPr/>
        </p:nvSpPr>
        <p:spPr>
          <a:xfrm>
            <a:off x="7948787" y="1659045"/>
            <a:ext cx="1866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latin typeface="+mj-lt"/>
              </a:rPr>
              <a:t>Thu, 21 May 2026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F25F2F-8F45-2901-F6A9-20969BF24517}"/>
              </a:ext>
            </a:extLst>
          </p:cNvPr>
          <p:cNvSpPr txBox="1"/>
          <p:nvPr/>
        </p:nvSpPr>
        <p:spPr>
          <a:xfrm>
            <a:off x="592841" y="925428"/>
            <a:ext cx="3839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solidFill>
                  <a:srgbClr val="1213E8"/>
                </a:solidFill>
                <a:latin typeface="+mj-lt"/>
              </a:rPr>
              <a:t>Talks at IPAC2026, Deauville, France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E6A980-E435-9E16-8C7E-8DA42451DBAF}"/>
              </a:ext>
            </a:extLst>
          </p:cNvPr>
          <p:cNvSpPr txBox="1"/>
          <p:nvPr/>
        </p:nvSpPr>
        <p:spPr>
          <a:xfrm>
            <a:off x="1802719" y="5884471"/>
            <a:ext cx="4623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+mj-lt"/>
                <a:sym typeface="Wingdings" pitchFamily="2" charset="2"/>
              </a:rPr>
              <a:t> </a:t>
            </a:r>
            <a:r>
              <a:rPr lang="en-GB" dirty="0">
                <a:latin typeface="+mj-lt"/>
              </a:rPr>
              <a:t>T</a:t>
            </a:r>
            <a:r>
              <a:rPr lang="en-CH" dirty="0">
                <a:latin typeface="+mj-lt"/>
              </a:rPr>
              <a:t>opics on recent results and first applications</a:t>
            </a:r>
          </a:p>
        </p:txBody>
      </p:sp>
    </p:spTree>
    <p:extLst>
      <p:ext uri="{BB962C8B-B14F-4D97-AF65-F5344CB8AC3E}">
        <p14:creationId xmlns:p14="http://schemas.microsoft.com/office/powerpoint/2010/main" val="34992022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Electron-Driven, SLAC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770427" y="1294044"/>
            <a:ext cx="6216907" cy="1577309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85cm Lithium </a:t>
            </a:r>
            <a:r>
              <a:rPr lang="en-US" dirty="0" err="1"/>
              <a:t>vapour</a:t>
            </a:r>
            <a:r>
              <a:rPr lang="en-US" dirty="0"/>
              <a:t> source, 2.7x10</a:t>
            </a:r>
            <a:r>
              <a:rPr lang="en-US" baseline="30000" dirty="0"/>
              <a:t>17</a:t>
            </a:r>
            <a:r>
              <a:rPr lang="en-US" dirty="0"/>
              <a:t>cm</a:t>
            </a:r>
            <a:r>
              <a:rPr lang="en-US" baseline="30000" dirty="0"/>
              <a:t>-3</a:t>
            </a: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sym typeface="Wingdings"/>
              </a:rPr>
              <a:t> </a:t>
            </a:r>
            <a:r>
              <a:rPr lang="en-US" dirty="0"/>
              <a:t>Accelerated electrons from 42 GeV to 85 GeV in 85 cm.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sym typeface="Wingdings"/>
              </a:rPr>
              <a:t> </a:t>
            </a:r>
            <a:r>
              <a:rPr lang="en-US" dirty="0"/>
              <a:t>Reached accelerating gradient of </a:t>
            </a:r>
            <a:r>
              <a:rPr lang="en-US" b="1" dirty="0">
                <a:solidFill>
                  <a:srgbClr val="ED0202"/>
                </a:solidFill>
                <a:latin typeface="+mn-lt"/>
              </a:rPr>
              <a:t>52 GeV/m </a:t>
            </a:r>
            <a:endParaRPr lang="en-US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31095" y="5785540"/>
            <a:ext cx="4725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Final Focus Test Beam Facility, </a:t>
            </a:r>
            <a:r>
              <a:rPr lang="en-US" sz="2000" b="1" dirty="0">
                <a:latin typeface="+mj-lt"/>
              </a:rPr>
              <a:t>FFTB </a:t>
            </a:r>
            <a:r>
              <a:rPr lang="en-US" sz="2000" dirty="0">
                <a:latin typeface="+mj-lt"/>
              </a:rPr>
              <a:t>at SLAC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68530" y="3046111"/>
            <a:ext cx="3380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+mj-lt"/>
                <a:sym typeface="Wingdings"/>
              </a:rPr>
              <a:t>I. </a:t>
            </a:r>
            <a:r>
              <a:rPr lang="en-US" sz="1400" i="1" dirty="0" err="1">
                <a:latin typeface="+mj-lt"/>
                <a:sym typeface="Wingdings"/>
              </a:rPr>
              <a:t>Blumenfeld</a:t>
            </a:r>
            <a:r>
              <a:rPr lang="en-US" sz="1400" i="1" dirty="0">
                <a:latin typeface="+mj-lt"/>
                <a:sym typeface="Wingdings"/>
              </a:rPr>
              <a:t> et al, Nature 455, p 741 (</a:t>
            </a:r>
            <a:r>
              <a:rPr lang="en-US" sz="1400" b="1" i="1" dirty="0">
                <a:latin typeface="+mj-lt"/>
                <a:sym typeface="Wingdings"/>
              </a:rPr>
              <a:t>2007</a:t>
            </a:r>
            <a:r>
              <a:rPr lang="en-US" sz="1400" i="1" dirty="0">
                <a:latin typeface="+mj-lt"/>
                <a:sym typeface="Wingdings"/>
              </a:rPr>
              <a:t>)</a:t>
            </a:r>
            <a:endParaRPr lang="en-US" sz="1400" i="1" dirty="0"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70B3C4-846F-AEAD-9EE1-E54D36A849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592" y="863187"/>
            <a:ext cx="3905732" cy="13206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AE2869-3D37-D94D-D2BD-4FE26927D0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907" y="2180868"/>
            <a:ext cx="3607176" cy="43435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A1083E4-BCE1-D7B7-F82A-BE2FFE843C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9559" y="3828939"/>
            <a:ext cx="6216907" cy="1577309"/>
          </a:xfrm>
          <a:prstGeom prst="rect">
            <a:avLst/>
          </a:prstGeom>
        </p:spPr>
      </p:pic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C87A2E20-D52F-A56F-3061-5198B889A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4F9446EC-1C86-1AB7-525D-84261CEC0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D351EE0-6949-4F2E-8F68-46F7424C488D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031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3CE2C-E060-2A40-E6FA-0A57E21CB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33" y="160460"/>
            <a:ext cx="10515600" cy="717134"/>
          </a:xfrm>
        </p:spPr>
        <p:txBody>
          <a:bodyPr/>
          <a:lstStyle/>
          <a:p>
            <a:r>
              <a:rPr lang="en-CH" dirty="0">
                <a:solidFill>
                  <a:srgbClr val="1213E8"/>
                </a:solidFill>
              </a:rPr>
              <a:t>Laser-Driven, BELLA, Berkeley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2A9329-8740-F7BC-24F8-408FEE12B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C620A2-AB9C-A0DC-380A-D53F31F7B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21</a:t>
            </a:fld>
            <a:endParaRPr lang="en-US"/>
          </a:p>
        </p:txBody>
      </p:sp>
      <p:pic>
        <p:nvPicPr>
          <p:cNvPr id="14" name="Picture 6" descr="BELLA">
            <a:extLst>
              <a:ext uri="{FF2B5EF4-FFF2-40B4-BE49-F238E27FC236}">
                <a16:creationId xmlns:a16="http://schemas.microsoft.com/office/drawing/2014/main" id="{4337F02D-7A50-36DF-67EE-44C27E3040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18" b="4979"/>
          <a:stretch/>
        </p:blipFill>
        <p:spPr bwMode="auto">
          <a:xfrm>
            <a:off x="262765" y="992290"/>
            <a:ext cx="6342374" cy="335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95A78C4-4B89-48C4-5858-E06BE785E2D5}"/>
              </a:ext>
            </a:extLst>
          </p:cNvPr>
          <p:cNvSpPr txBox="1"/>
          <p:nvPr/>
        </p:nvSpPr>
        <p:spPr>
          <a:xfrm>
            <a:off x="382733" y="3866413"/>
            <a:ext cx="30512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BELLA, Berkeley Lab, USA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5F4C0B2-E35C-D5F3-2C89-BD315A197E8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5202"/>
          <a:stretch/>
        </p:blipFill>
        <p:spPr>
          <a:xfrm>
            <a:off x="1516596" y="4753379"/>
            <a:ext cx="3834711" cy="14973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6A55E1-81DA-7674-AB9E-A5ABA8DDB9DC}"/>
              </a:ext>
            </a:extLst>
          </p:cNvPr>
          <p:cNvSpPr txBox="1"/>
          <p:nvPr/>
        </p:nvSpPr>
        <p:spPr>
          <a:xfrm>
            <a:off x="4998061" y="6338035"/>
            <a:ext cx="3158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latin typeface="+mj-lt"/>
              </a:rPr>
              <a:t>A. Picksley et al., PRL 133, 255001 (2024)</a:t>
            </a:r>
            <a:endParaRPr lang="en-GB" sz="1400" i="1" dirty="0">
              <a:effectLst/>
              <a:latin typeface="+mj-lt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4BD5A28-17B5-7D42-F8E1-B8D0C08B84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1503" y="1375099"/>
            <a:ext cx="4016710" cy="3353486"/>
          </a:xfrm>
          <a:prstGeom prst="rect">
            <a:avLst/>
          </a:prstGeom>
        </p:spPr>
      </p:pic>
      <p:sp>
        <p:nvSpPr>
          <p:cNvPr id="17" name="Textfeld 17">
            <a:extLst>
              <a:ext uri="{FF2B5EF4-FFF2-40B4-BE49-F238E27FC236}">
                <a16:creationId xmlns:a16="http://schemas.microsoft.com/office/drawing/2014/main" id="{535A88DB-7D5F-0766-29F1-8E129BF0754B}"/>
              </a:ext>
            </a:extLst>
          </p:cNvPr>
          <p:cNvSpPr txBox="1"/>
          <p:nvPr/>
        </p:nvSpPr>
        <p:spPr>
          <a:xfrm>
            <a:off x="8070153" y="5090419"/>
            <a:ext cx="2856348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2F2F2F"/>
                </a:solidFill>
                <a:uFillTx/>
                <a:latin typeface="+mj-lt"/>
              </a:rPr>
              <a:t>9.2 GeV in</a:t>
            </a:r>
            <a:r>
              <a:rPr lang="en-US" dirty="0">
                <a:solidFill>
                  <a:srgbClr val="2F2F2F"/>
                </a:solidFill>
                <a:latin typeface="+mj-lt"/>
              </a:rPr>
              <a:t> </a:t>
            </a:r>
            <a:r>
              <a:rPr lang="en-US" sz="1800" b="0" i="0" u="none" strike="noStrike" kern="1200" cap="none" spc="0" baseline="0" dirty="0">
                <a:solidFill>
                  <a:srgbClr val="2F2F2F"/>
                </a:solidFill>
                <a:uFillTx/>
                <a:latin typeface="+mj-lt"/>
              </a:rPr>
              <a:t>30 cm of plasma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kern="0" dirty="0">
                <a:solidFill>
                  <a:srgbClr val="2F2F2F"/>
                </a:solidFill>
                <a:latin typeface="+mj-lt"/>
                <a:sym typeface="Wingdings" pitchFamily="2" charset="2"/>
              </a:rPr>
              <a:t> </a:t>
            </a:r>
            <a:r>
              <a:rPr lang="en-US" sz="1800" b="1" i="0" u="none" strike="noStrike" kern="1200" cap="none" spc="0" baseline="0" dirty="0">
                <a:solidFill>
                  <a:srgbClr val="FF0000"/>
                </a:solidFill>
                <a:uFillTx/>
              </a:rPr>
              <a:t>30.6 GeV/m</a:t>
            </a:r>
            <a:endParaRPr lang="en-GB" sz="1800" b="1" i="0" u="none" strike="noStrike" kern="1200" cap="none" spc="0" baseline="0" dirty="0">
              <a:solidFill>
                <a:srgbClr val="FF0000"/>
              </a:solidFill>
              <a:uFillTx/>
            </a:endParaRPr>
          </a:p>
        </p:txBody>
      </p:sp>
      <p:sp>
        <p:nvSpPr>
          <p:cNvPr id="18" name="Textfeld 14">
            <a:extLst>
              <a:ext uri="{FF2B5EF4-FFF2-40B4-BE49-F238E27FC236}">
                <a16:creationId xmlns:a16="http://schemas.microsoft.com/office/drawing/2014/main" id="{078590D3-76F9-DA12-94AE-2EACC4749D98}"/>
              </a:ext>
            </a:extLst>
          </p:cNvPr>
          <p:cNvSpPr txBox="1"/>
          <p:nvPr/>
        </p:nvSpPr>
        <p:spPr>
          <a:xfrm>
            <a:off x="1275787" y="4377181"/>
            <a:ext cx="4034566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uFillTx/>
                <a:latin typeface="+mj-lt"/>
              </a:rPr>
              <a:t>40 J, 30 fs </a:t>
            </a:r>
            <a:r>
              <a:rPr lang="en-US" dirty="0">
                <a:latin typeface="+mj-lt"/>
                <a:sym typeface="Wingdings" pitchFamily="2" charset="2"/>
              </a:rPr>
              <a:t> </a:t>
            </a:r>
            <a:r>
              <a:rPr lang="en-US" sz="1800" b="0" i="0" u="none" strike="noStrike" kern="1200" cap="none" spc="0" baseline="0" dirty="0">
                <a:uFillTx/>
                <a:latin typeface="+mj-lt"/>
              </a:rPr>
              <a:t>1.2 PW Focused to </a:t>
            </a:r>
            <a:r>
              <a:rPr lang="el-GR" sz="1800" b="0" i="0" u="none" strike="noStrike" kern="1200" cap="none" spc="0" baseline="0" dirty="0">
                <a:uFillTx/>
                <a:latin typeface="+mj-lt"/>
              </a:rPr>
              <a:t>σ</a:t>
            </a:r>
            <a:r>
              <a:rPr lang="en-US" sz="1800" b="0" i="0" u="none" strike="noStrike" kern="1200" cap="none" spc="0" baseline="-25000" dirty="0">
                <a:uFillTx/>
                <a:latin typeface="+mj-lt"/>
              </a:rPr>
              <a:t>r</a:t>
            </a:r>
            <a:r>
              <a:rPr lang="en-US" sz="1800" b="0" i="0" u="none" strike="noStrike" kern="1200" cap="none" spc="0" baseline="0" dirty="0">
                <a:uFillTx/>
                <a:latin typeface="+mj-lt"/>
              </a:rPr>
              <a:t> = 50 </a:t>
            </a:r>
            <a:r>
              <a:rPr lang="el-GR" sz="1800" b="0" i="0" u="none" strike="noStrike" kern="1200" cap="none" spc="0" baseline="0" dirty="0">
                <a:uFillTx/>
                <a:latin typeface="+mj-lt"/>
              </a:rPr>
              <a:t>μ</a:t>
            </a:r>
            <a:r>
              <a:rPr lang="en-US" sz="1800" b="0" i="0" u="none" strike="noStrike" kern="1200" cap="none" spc="0" baseline="0" dirty="0">
                <a:uFillTx/>
                <a:latin typeface="+mj-lt"/>
              </a:rPr>
              <a:t>m</a:t>
            </a:r>
            <a:endParaRPr lang="en-GB" sz="1800" b="0" i="0" u="none" strike="noStrike" kern="1200" cap="none" spc="0" baseline="0" dirty="0">
              <a:uFillTx/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1F7B6B-47DC-2740-EF36-2493792E56F1}"/>
              </a:ext>
            </a:extLst>
          </p:cNvPr>
          <p:cNvSpPr txBox="1"/>
          <p:nvPr/>
        </p:nvSpPr>
        <p:spPr>
          <a:xfrm>
            <a:off x="5580282" y="5141005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+mj-lt"/>
              </a:rPr>
              <a:t>L</a:t>
            </a:r>
            <a:r>
              <a:rPr lang="en-CH" dirty="0">
                <a:latin typeface="+mj-lt"/>
              </a:rPr>
              <a:t>aser guiding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866AD14-4DCC-3D2B-EF1E-63360113FF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7334" y="455245"/>
            <a:ext cx="4289732" cy="5370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4745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06DF2-2181-B0E8-ED74-6455458A9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596" y="55791"/>
            <a:ext cx="10515600" cy="717134"/>
          </a:xfrm>
        </p:spPr>
        <p:txBody>
          <a:bodyPr/>
          <a:lstStyle/>
          <a:p>
            <a:r>
              <a:rPr lang="en-CH" dirty="0"/>
              <a:t>Quality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ABA6A3-0668-8125-560C-F6584ECE2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DFFB4B-A07E-D6B5-162A-EE0385CD7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22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8C26E3F-D000-B2D2-B0F3-A20EB345B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141" y="2823495"/>
            <a:ext cx="3780826" cy="253321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A8239B-5E60-2171-BF28-74585131B781}"/>
              </a:ext>
            </a:extLst>
          </p:cNvPr>
          <p:cNvSpPr txBox="1"/>
          <p:nvPr/>
        </p:nvSpPr>
        <p:spPr>
          <a:xfrm>
            <a:off x="886130" y="5418401"/>
            <a:ext cx="47116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1" dirty="0">
                <a:solidFill>
                  <a:srgbClr val="FF0000"/>
                </a:solidFill>
              </a:rPr>
              <a:t>Transfer efficiency 42+/-4% with 0.2% energy spread</a:t>
            </a:r>
            <a:r>
              <a:rPr lang="en-CH" sz="1600" b="1" dirty="0"/>
              <a:t>, </a:t>
            </a:r>
            <a:r>
              <a:rPr lang="en-GB" sz="1400" b="1" dirty="0">
                <a:latin typeface="+mj-lt"/>
              </a:rPr>
              <a:t>u</a:t>
            </a:r>
            <a:r>
              <a:rPr lang="en-CH" sz="1400" dirty="0">
                <a:latin typeface="+mj-lt"/>
              </a:rPr>
              <a:t>p to </a:t>
            </a:r>
            <a:r>
              <a:rPr lang="en-CH" sz="1400" b="1" dirty="0">
                <a:latin typeface="+mj-lt"/>
              </a:rPr>
              <a:t>70%</a:t>
            </a:r>
            <a:r>
              <a:rPr lang="en-CH" sz="1400" dirty="0">
                <a:latin typeface="+mj-lt"/>
              </a:rPr>
              <a:t> with energy spread increase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68D4CA-3DC6-17AE-E8EC-609731732A36}"/>
              </a:ext>
            </a:extLst>
          </p:cNvPr>
          <p:cNvSpPr/>
          <p:nvPr/>
        </p:nvSpPr>
        <p:spPr>
          <a:xfrm>
            <a:off x="1057235" y="6044593"/>
            <a:ext cx="43857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latin typeface="+mj-lt"/>
              </a:rPr>
              <a:t>C.A. </a:t>
            </a:r>
            <a:r>
              <a:rPr lang="en-US" sz="1400" i="1" dirty="0" err="1">
                <a:latin typeface="+mj-lt"/>
              </a:rPr>
              <a:t>Lindstrøm</a:t>
            </a:r>
            <a:r>
              <a:rPr lang="en-US" sz="1400" i="1" dirty="0">
                <a:latin typeface="+mj-lt"/>
              </a:rPr>
              <a:t> et al., </a:t>
            </a:r>
            <a:r>
              <a:rPr lang="en-US" sz="1400" i="1" dirty="0" err="1">
                <a:latin typeface="+mj-lt"/>
              </a:rPr>
              <a:t>Phys.Rev.Lett</a:t>
            </a:r>
            <a:r>
              <a:rPr lang="en-US" sz="1400" i="1" dirty="0">
                <a:latin typeface="+mj-lt"/>
              </a:rPr>
              <a:t>. 126, 014801 (2021)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C844DB3-E76D-6D52-0D5C-EE954F894F2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931"/>
          <a:stretch>
            <a:fillRect/>
          </a:stretch>
        </p:blipFill>
        <p:spPr>
          <a:xfrm>
            <a:off x="695129" y="438214"/>
            <a:ext cx="5183817" cy="23852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9F7D3B2-D432-7AEF-0999-3842C05A87EB}"/>
              </a:ext>
            </a:extLst>
          </p:cNvPr>
          <p:cNvSpPr txBox="1"/>
          <p:nvPr/>
        </p:nvSpPr>
        <p:spPr>
          <a:xfrm>
            <a:off x="693596" y="772925"/>
            <a:ext cx="2170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FLASHForward, DESY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453EC09-2697-35F9-7F1B-D8F54A09BAFF}"/>
              </a:ext>
            </a:extLst>
          </p:cNvPr>
          <p:cNvGrpSpPr/>
          <p:nvPr/>
        </p:nvGrpSpPr>
        <p:grpSpPr>
          <a:xfrm>
            <a:off x="7596120" y="1538553"/>
            <a:ext cx="3914078" cy="3588766"/>
            <a:chOff x="7596120" y="1538553"/>
            <a:chExt cx="3914078" cy="3588766"/>
          </a:xfrm>
        </p:grpSpPr>
        <p:pic>
          <p:nvPicPr>
            <p:cNvPr id="23" name="Picture 2" descr="FIG. 2.">
              <a:extLst>
                <a:ext uri="{FF2B5EF4-FFF2-40B4-BE49-F238E27FC236}">
                  <a16:creationId xmlns:a16="http://schemas.microsoft.com/office/drawing/2014/main" id="{1143DB7C-587E-8D15-B8ED-A3D8A72B74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120" y="2353122"/>
              <a:ext cx="3914078" cy="18529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4C0200E-76E8-C71D-2546-AC0252896AB5}"/>
                </a:ext>
              </a:extLst>
            </p:cNvPr>
            <p:cNvSpPr txBox="1"/>
            <p:nvPr/>
          </p:nvSpPr>
          <p:spPr>
            <a:xfrm>
              <a:off x="7997441" y="4819542"/>
              <a:ext cx="35127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i="1" dirty="0">
                  <a:latin typeface="+mj-lt"/>
                </a:rPr>
                <a:t>A. Maier et al., Phys. Rev. X 10, 031039 (2020)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4568225-3CDC-66ED-7FF3-0AC7690E4D28}"/>
                </a:ext>
              </a:extLst>
            </p:cNvPr>
            <p:cNvSpPr txBox="1"/>
            <p:nvPr/>
          </p:nvSpPr>
          <p:spPr>
            <a:xfrm>
              <a:off x="8334561" y="4388523"/>
              <a:ext cx="20341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b="1" dirty="0">
                  <a:solidFill>
                    <a:srgbClr val="FF0000"/>
                  </a:solidFill>
                </a:rPr>
                <a:t>Stable 24hr operation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0858824-FBAC-1B59-9129-B4A39F589B9A}"/>
                </a:ext>
              </a:extLst>
            </p:cNvPr>
            <p:cNvSpPr txBox="1"/>
            <p:nvPr/>
          </p:nvSpPr>
          <p:spPr>
            <a:xfrm>
              <a:off x="7984781" y="1538553"/>
              <a:ext cx="34978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/>
                <a:t>LUX laser plasma accelerator, DESY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F2DDF047-F80A-7D4D-C09A-AEE94DAE0E3B}"/>
              </a:ext>
            </a:extLst>
          </p:cNvPr>
          <p:cNvSpPr txBox="1"/>
          <p:nvPr/>
        </p:nvSpPr>
        <p:spPr>
          <a:xfrm>
            <a:off x="3398982" y="2131030"/>
            <a:ext cx="19069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U</a:t>
            </a:r>
            <a:r>
              <a:rPr lang="en-CH" sz="1200" dirty="0"/>
              <a:t>p to 1 MHz repetition rate</a:t>
            </a:r>
          </a:p>
        </p:txBody>
      </p:sp>
    </p:spTree>
    <p:extLst>
      <p:ext uri="{BB962C8B-B14F-4D97-AF65-F5344CB8AC3E}">
        <p14:creationId xmlns:p14="http://schemas.microsoft.com/office/powerpoint/2010/main" val="427684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E5A8-72AE-A4C7-7F10-C78A751B1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FEL Demonstration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A5D824-A3CA-8A76-A10E-C4DFC6B58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185D65-3778-F883-4F2B-EFF3F60AA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23</a:t>
            </a:fld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EF5D508-DAF9-E30F-DF6F-7B06F71D8E9C}"/>
              </a:ext>
            </a:extLst>
          </p:cNvPr>
          <p:cNvGrpSpPr/>
          <p:nvPr/>
        </p:nvGrpSpPr>
        <p:grpSpPr>
          <a:xfrm>
            <a:off x="138896" y="1953020"/>
            <a:ext cx="5968147" cy="3049605"/>
            <a:chOff x="4117557" y="4658436"/>
            <a:chExt cx="3553119" cy="1820824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1A04D175-BE6C-ABA6-723E-7939043CC626}"/>
                </a:ext>
              </a:extLst>
            </p:cNvPr>
            <p:cNvGrpSpPr/>
            <p:nvPr/>
          </p:nvGrpSpPr>
          <p:grpSpPr>
            <a:xfrm>
              <a:off x="4320566" y="4658436"/>
              <a:ext cx="3350110" cy="1663296"/>
              <a:chOff x="4366069" y="4707408"/>
              <a:chExt cx="3350110" cy="1663296"/>
            </a:xfrm>
          </p:grpSpPr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9E18C70A-1463-4FA3-9C53-E324CEBA68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366069" y="4726370"/>
                <a:ext cx="3319362" cy="1644334"/>
              </a:xfrm>
              <a:prstGeom prst="rect">
                <a:avLst/>
              </a:prstGeom>
            </p:spPr>
          </p:pic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5D4582AE-9C75-2EFC-C137-27F4133ABD89}"/>
                  </a:ext>
                </a:extLst>
              </p:cNvPr>
              <p:cNvSpPr/>
              <p:nvPr/>
            </p:nvSpPr>
            <p:spPr>
              <a:xfrm>
                <a:off x="6096000" y="4707408"/>
                <a:ext cx="1620179" cy="586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BC5DD55-4A96-7ED1-FA54-A1D5CF9F13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5966"/>
            <a:stretch/>
          </p:blipFill>
          <p:spPr>
            <a:xfrm>
              <a:off x="4117557" y="5592193"/>
              <a:ext cx="1313371" cy="887067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59D26994-8C66-7579-8087-159005DEECC5}"/>
              </a:ext>
            </a:extLst>
          </p:cNvPr>
          <p:cNvSpPr txBox="1"/>
          <p:nvPr/>
        </p:nvSpPr>
        <p:spPr>
          <a:xfrm>
            <a:off x="651447" y="5095779"/>
            <a:ext cx="5402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+mj-lt"/>
              </a:rPr>
              <a:t>FEL lasing amplification of 100 reached at 27 nm wavelength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CADB614-438B-F961-A255-A16DB9850DC9}"/>
              </a:ext>
            </a:extLst>
          </p:cNvPr>
          <p:cNvSpPr txBox="1"/>
          <p:nvPr/>
        </p:nvSpPr>
        <p:spPr>
          <a:xfrm>
            <a:off x="838199" y="987952"/>
            <a:ext cx="4349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Laser Driven based FEL: First demonstration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C9FD3A-95F1-61FD-77E7-D69F04916914}"/>
              </a:ext>
            </a:extLst>
          </p:cNvPr>
          <p:cNvSpPr txBox="1"/>
          <p:nvPr/>
        </p:nvSpPr>
        <p:spPr>
          <a:xfrm>
            <a:off x="2381423" y="2115541"/>
            <a:ext cx="22600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500 MeV electrons from LWFA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08897CF-BE5A-BB0D-ACC9-36F67058A4F4}"/>
              </a:ext>
            </a:extLst>
          </p:cNvPr>
          <p:cNvSpPr txBox="1"/>
          <p:nvPr/>
        </p:nvSpPr>
        <p:spPr>
          <a:xfrm>
            <a:off x="651447" y="5652011"/>
            <a:ext cx="3835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latin typeface="+mj-lt"/>
              </a:rPr>
              <a:t>W.T. Wang, K. Feng, et al., Nature, 595, 561 (2021)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3050CA-C2F2-883D-E4C0-A2C28AE78786}"/>
              </a:ext>
            </a:extLst>
          </p:cNvPr>
          <p:cNvSpPr txBox="1"/>
          <p:nvPr/>
        </p:nvSpPr>
        <p:spPr>
          <a:xfrm>
            <a:off x="4398074" y="6177466"/>
            <a:ext cx="55841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CH" sz="1600" b="1" dirty="0">
                <a:solidFill>
                  <a:srgbClr val="FF0000"/>
                </a:solidFill>
                <a:latin typeface="+mj-lt"/>
                <a:sym typeface="Wingdings" pitchFamily="2" charset="2"/>
              </a:rPr>
              <a:t>Since then several more groups: Soleil/HZDresden, Berkeley </a:t>
            </a:r>
            <a:endParaRPr lang="en-CH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86BE838-FC6D-3D25-079D-70EB9DD63342}"/>
              </a:ext>
            </a:extLst>
          </p:cNvPr>
          <p:cNvSpPr txBox="1"/>
          <p:nvPr/>
        </p:nvSpPr>
        <p:spPr>
          <a:xfrm>
            <a:off x="505415" y="1462243"/>
            <a:ext cx="211468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1600" b="1" dirty="0"/>
              <a:t>SIOM, Shanghai, China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958ED3B-604C-9A74-C22A-9F3F5E4FFE39}"/>
              </a:ext>
            </a:extLst>
          </p:cNvPr>
          <p:cNvGrpSpPr/>
          <p:nvPr/>
        </p:nvGrpSpPr>
        <p:grpSpPr>
          <a:xfrm>
            <a:off x="6911231" y="1001015"/>
            <a:ext cx="4800880" cy="4954263"/>
            <a:chOff x="6911231" y="1001015"/>
            <a:chExt cx="4800880" cy="4954263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2876C08-FE39-68A6-6365-96527335EB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11231" y="2277983"/>
              <a:ext cx="4800880" cy="981488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ADC68FE-1A5B-6417-BD26-CF30D81FCEDD}"/>
                </a:ext>
              </a:extLst>
            </p:cNvPr>
            <p:cNvSpPr txBox="1"/>
            <p:nvPr/>
          </p:nvSpPr>
          <p:spPr>
            <a:xfrm>
              <a:off x="7006399" y="1001015"/>
              <a:ext cx="4635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FF0000"/>
                  </a:solidFill>
                </a:rPr>
                <a:t>Electron Driven based FEL: First demonstration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7FF19D81-940B-9599-4105-60D689E859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37249" y="3428999"/>
              <a:ext cx="2219267" cy="1279341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62B9C0B-4FAB-3D6C-2013-F01D3D8D1B5B}"/>
                </a:ext>
              </a:extLst>
            </p:cNvPr>
            <p:cNvSpPr txBox="1"/>
            <p:nvPr/>
          </p:nvSpPr>
          <p:spPr>
            <a:xfrm>
              <a:off x="7342444" y="5647501"/>
              <a:ext cx="34238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i="1" dirty="0">
                  <a:latin typeface="+mj-lt"/>
                </a:rPr>
                <a:t>R. Pompili et al., Nature 605, 659-662 (2022)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24617DB-C1F4-00CD-3EEA-12E26C8BEA3B}"/>
                </a:ext>
              </a:extLst>
            </p:cNvPr>
            <p:cNvSpPr txBox="1"/>
            <p:nvPr/>
          </p:nvSpPr>
          <p:spPr>
            <a:xfrm>
              <a:off x="7033348" y="5108002"/>
              <a:ext cx="45072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600" dirty="0">
                  <a:latin typeface="+mj-lt"/>
                </a:rPr>
                <a:t>94 MeV electrons from PWFA, FEL lasing at 830 nm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FBBB45A-D1D4-BF04-615A-943D0E0E751C}"/>
                </a:ext>
              </a:extLst>
            </p:cNvPr>
            <p:cNvSpPr txBox="1"/>
            <p:nvPr/>
          </p:nvSpPr>
          <p:spPr>
            <a:xfrm>
              <a:off x="7190137" y="1462243"/>
              <a:ext cx="272140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CH" sz="1600" b="1" dirty="0"/>
                <a:t>Sparc-Lab, INFN F</a:t>
              </a:r>
              <a:r>
                <a:rPr lang="en-GB" sz="1600" b="1" dirty="0"/>
                <a:t>r</a:t>
              </a:r>
              <a:r>
                <a:rPr lang="en-CH" sz="1600" b="1" dirty="0"/>
                <a:t>ascati, Italy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662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9F397-8D89-F90E-3384-FB73E059C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A31DB-97A0-2061-C448-430841845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866" y="75964"/>
            <a:ext cx="10914580" cy="654465"/>
          </a:xfrm>
        </p:spPr>
        <p:txBody>
          <a:bodyPr>
            <a:normAutofit fontScale="90000"/>
          </a:bodyPr>
          <a:lstStyle/>
          <a:p>
            <a:r>
              <a:rPr lang="en-CH" dirty="0"/>
              <a:t>State of the A</a:t>
            </a:r>
            <a:r>
              <a:rPr lang="en-GB" dirty="0"/>
              <a:t>r</a:t>
            </a:r>
            <a:r>
              <a:rPr lang="en-CH" dirty="0"/>
              <a:t>t and Goals towards HEP Collider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B23053-C867-C44C-EBFC-7F0C146B3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78174E-BF64-3496-71DA-C9888726F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97938B-B772-66B3-CA33-0A6722294219}"/>
              </a:ext>
            </a:extLst>
          </p:cNvPr>
          <p:cNvSpPr txBox="1"/>
          <p:nvPr/>
        </p:nvSpPr>
        <p:spPr>
          <a:xfrm>
            <a:off x="3078394" y="5970594"/>
            <a:ext cx="64751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dirty="0">
                <a:solidFill>
                  <a:srgbClr val="1213E8"/>
                </a:solidFill>
                <a:latin typeface="+mj-lt"/>
                <a:sym typeface="Wingdings" pitchFamily="2" charset="2"/>
              </a:rPr>
              <a:t> R</a:t>
            </a:r>
            <a:r>
              <a:rPr lang="en-CH" sz="2000" dirty="0">
                <a:solidFill>
                  <a:srgbClr val="1213E8"/>
                </a:solidFill>
                <a:latin typeface="+mj-lt"/>
              </a:rPr>
              <a:t>equires international, multi-dimensional R&amp;D efforts.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E4971B-B00C-2741-A878-1B0615C3CB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1144" y="2040369"/>
            <a:ext cx="1396302" cy="19362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A5A9DBE-AE56-FED7-DFBA-7C3E23ECAC99}"/>
              </a:ext>
            </a:extLst>
          </p:cNvPr>
          <p:cNvSpPr txBox="1"/>
          <p:nvPr/>
        </p:nvSpPr>
        <p:spPr>
          <a:xfrm>
            <a:off x="9941859" y="1366856"/>
            <a:ext cx="37763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800" b="1" dirty="0">
                <a:solidFill>
                  <a:srgbClr val="1213E8"/>
                </a:solidFill>
                <a:latin typeface="+mj-lt"/>
              </a:rPr>
              <a:t>ESPP 2020: </a:t>
            </a:r>
          </a:p>
          <a:p>
            <a:r>
              <a:rPr lang="en-CH" sz="1800" b="1" dirty="0">
                <a:solidFill>
                  <a:srgbClr val="1213E8"/>
                </a:solidFill>
                <a:latin typeface="+mj-lt"/>
              </a:rPr>
              <a:t>Plasma R&amp;D Roadmap</a:t>
            </a:r>
            <a:endParaRPr lang="en-CH" b="1" dirty="0">
              <a:solidFill>
                <a:srgbClr val="1213E8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9E19C1-DA24-7AE8-80CE-CDC09868527C}"/>
              </a:ext>
            </a:extLst>
          </p:cNvPr>
          <p:cNvSpPr txBox="1"/>
          <p:nvPr/>
        </p:nvSpPr>
        <p:spPr>
          <a:xfrm>
            <a:off x="9941859" y="4315463"/>
            <a:ext cx="4177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1213E8"/>
                </a:solidFill>
                <a:latin typeface="+mj-lt"/>
              </a:rPr>
              <a:t>US Snowmass and P5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D7D945-B9FC-8657-59C9-A03648CD4A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1144" y="4832981"/>
            <a:ext cx="1785403" cy="88694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A6CDE44-A7D2-F70A-AB3E-6079F0B6D60C}"/>
              </a:ext>
            </a:extLst>
          </p:cNvPr>
          <p:cNvGrpSpPr/>
          <p:nvPr/>
        </p:nvGrpSpPr>
        <p:grpSpPr>
          <a:xfrm>
            <a:off x="84325" y="1333984"/>
            <a:ext cx="9469264" cy="4358760"/>
            <a:chOff x="84325" y="1042150"/>
            <a:chExt cx="9469264" cy="435876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8C13331-6C04-5CDC-92AD-EFEAAF0597D5}"/>
                </a:ext>
              </a:extLst>
            </p:cNvPr>
            <p:cNvSpPr txBox="1"/>
            <p:nvPr/>
          </p:nvSpPr>
          <p:spPr>
            <a:xfrm>
              <a:off x="84325" y="2302799"/>
              <a:ext cx="1094722" cy="717133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CH" sz="2000" b="1" dirty="0">
                  <a:solidFill>
                    <a:srgbClr val="1213E8"/>
                  </a:solidFill>
                  <a:latin typeface="+mj-lt"/>
                </a:rPr>
                <a:t>R&amp;D Efforts</a:t>
              </a:r>
            </a:p>
          </p:txBody>
        </p:sp>
        <p:sp>
          <p:nvSpPr>
            <p:cNvPr id="7" name="Left Brace 6">
              <a:extLst>
                <a:ext uri="{FF2B5EF4-FFF2-40B4-BE49-F238E27FC236}">
                  <a16:creationId xmlns:a16="http://schemas.microsoft.com/office/drawing/2014/main" id="{98E86F9F-83CA-9F61-3339-A23151F59D8D}"/>
                </a:ext>
              </a:extLst>
            </p:cNvPr>
            <p:cNvSpPr/>
            <p:nvPr/>
          </p:nvSpPr>
          <p:spPr>
            <a:xfrm>
              <a:off x="702866" y="1447898"/>
              <a:ext cx="952362" cy="3805419"/>
            </a:xfrm>
            <a:prstGeom prst="leftBrace">
              <a:avLst>
                <a:gd name="adj1" fmla="val 4058"/>
                <a:gd name="adj2" fmla="val 50437"/>
              </a:avLst>
            </a:prstGeom>
            <a:ln w="28575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2AEB91B-B680-9287-008C-16BF7E3EF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6034" y="1042150"/>
              <a:ext cx="7897555" cy="4358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21967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DD4CE1-22D0-6658-F8AA-54EFBD167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211AA-33D6-58F0-180B-F2DE42B106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763486"/>
            <a:ext cx="10515600" cy="3761912"/>
          </a:xfrm>
        </p:spPr>
        <p:txBody>
          <a:bodyPr/>
          <a:lstStyle/>
          <a:p>
            <a:r>
              <a:rPr lang="en-CH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Introduction to plasma wakefield acceleration</a:t>
            </a:r>
          </a:p>
          <a:p>
            <a:endParaRPr lang="en-CH" b="1" dirty="0">
              <a:latin typeface="+mn-lt"/>
            </a:endParaRPr>
          </a:p>
          <a:p>
            <a:r>
              <a:rPr lang="en-CH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State-of-the-art</a:t>
            </a:r>
          </a:p>
          <a:p>
            <a:endParaRPr lang="en-CH" b="1" dirty="0">
              <a:latin typeface="+mn-lt"/>
            </a:endParaRPr>
          </a:p>
          <a:p>
            <a:r>
              <a:rPr lang="en-CH" b="1" dirty="0">
                <a:latin typeface="+mn-lt"/>
              </a:rPr>
              <a:t>Plasma wakefield acceleration applications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5E71AD-CA1D-95B4-31B7-8D9EBAC92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540EBB-1A7D-0ACB-CB3C-A51ACED12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5690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9032CF-24C0-F9E3-FA81-E0848196AF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1F4CD-82FA-6072-3D7A-9766C7035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674" y="156586"/>
            <a:ext cx="10515600" cy="717134"/>
          </a:xfrm>
        </p:spPr>
        <p:txBody>
          <a:bodyPr/>
          <a:lstStyle/>
          <a:p>
            <a:r>
              <a:rPr lang="en-CH" dirty="0"/>
              <a:t>Plasma Wakefield Acceleration Applications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0A8A16-863C-A78C-A398-62CE6575A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547584-2605-BD17-C6B5-946A5A5E8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26</a:t>
            </a:fld>
            <a:endParaRPr lang="en-US"/>
          </a:p>
        </p:txBody>
      </p:sp>
      <p:sp>
        <p:nvSpPr>
          <p:cNvPr id="6" name="Shape 5">
            <a:extLst>
              <a:ext uri="{FF2B5EF4-FFF2-40B4-BE49-F238E27FC236}">
                <a16:creationId xmlns:a16="http://schemas.microsoft.com/office/drawing/2014/main" id="{C1156D3C-379B-74B0-8F79-D51C83D8E2BB}"/>
              </a:ext>
            </a:extLst>
          </p:cNvPr>
          <p:cNvSpPr/>
          <p:nvPr/>
        </p:nvSpPr>
        <p:spPr>
          <a:xfrm>
            <a:off x="1128894" y="1851968"/>
            <a:ext cx="9934212" cy="3139321"/>
          </a:xfrm>
          <a:prstGeom prst="swooshArrow">
            <a:avLst>
              <a:gd name="adj1" fmla="val 39564"/>
              <a:gd name="adj2" fmla="val 25579"/>
            </a:avLst>
          </a:prstGeom>
          <a:solidFill>
            <a:srgbClr val="0432FF">
              <a:alpha val="15000"/>
            </a:srgbClr>
          </a:solidFill>
          <a:scene3d>
            <a:camera prst="orthographicFront"/>
            <a:lightRig rig="threePt" dir="t">
              <a:rot lat="0" lon="0" rev="7500000"/>
            </a:lightRig>
          </a:scene3d>
          <a:sp3d z="-152400" extrusionH="63500" prstMaterial="matte">
            <a:bevelT w="144450" h="6350" prst="relaxedInset"/>
            <a:contourClr>
              <a:schemeClr val="bg1"/>
            </a:contourClr>
          </a:sp3d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H" sz="2400" b="1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D03207-855A-E805-3858-0510BD705895}"/>
              </a:ext>
            </a:extLst>
          </p:cNvPr>
          <p:cNvSpPr txBox="1"/>
          <p:nvPr/>
        </p:nvSpPr>
        <p:spPr>
          <a:xfrm>
            <a:off x="1231190" y="3055085"/>
            <a:ext cx="2381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F</a:t>
            </a:r>
            <a:r>
              <a:rPr lang="en-CH" sz="2400" b="1" dirty="0"/>
              <a:t>irst Applications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FC9043-FD87-F9F7-9F2E-95DF34975424}"/>
              </a:ext>
            </a:extLst>
          </p:cNvPr>
          <p:cNvSpPr txBox="1"/>
          <p:nvPr/>
        </p:nvSpPr>
        <p:spPr>
          <a:xfrm>
            <a:off x="4661353" y="1990563"/>
            <a:ext cx="2180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Particle physics applications</a:t>
            </a:r>
            <a:endParaRPr lang="en-CH" sz="2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8A0913-0391-E2FF-3452-0CAB448023E8}"/>
              </a:ext>
            </a:extLst>
          </p:cNvPr>
          <p:cNvSpPr txBox="1"/>
          <p:nvPr/>
        </p:nvSpPr>
        <p:spPr>
          <a:xfrm>
            <a:off x="8434700" y="1782711"/>
            <a:ext cx="1828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/>
              <a:t>HEP colliders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021128-C863-147F-7C1C-DE5D9FEF578A}"/>
              </a:ext>
            </a:extLst>
          </p:cNvPr>
          <p:cNvSpPr txBox="1"/>
          <p:nvPr/>
        </p:nvSpPr>
        <p:spPr>
          <a:xfrm>
            <a:off x="1889739" y="3975625"/>
            <a:ext cx="15664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b="1" dirty="0">
                <a:latin typeface="+mj-lt"/>
              </a:rPr>
              <a:t>O (~5 GeV)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B9B455-0265-6362-B4CA-643FA1ED5185}"/>
              </a:ext>
            </a:extLst>
          </p:cNvPr>
          <p:cNvSpPr txBox="1"/>
          <p:nvPr/>
        </p:nvSpPr>
        <p:spPr>
          <a:xfrm>
            <a:off x="4829024" y="3198167"/>
            <a:ext cx="184537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b="1" dirty="0">
                <a:latin typeface="+mj-lt"/>
              </a:rPr>
              <a:t>O (~10s GeV)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78F5D4-845A-81AC-AF5B-C2ADF2C0CC28}"/>
              </a:ext>
            </a:extLst>
          </p:cNvPr>
          <p:cNvSpPr txBox="1"/>
          <p:nvPr/>
        </p:nvSpPr>
        <p:spPr>
          <a:xfrm>
            <a:off x="8057331" y="2729130"/>
            <a:ext cx="125386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b="1" dirty="0">
                <a:latin typeface="+mj-lt"/>
              </a:rPr>
              <a:t>250 GeV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7B520B-9F18-72E8-B6D8-64CA0417BAEE}"/>
              </a:ext>
            </a:extLst>
          </p:cNvPr>
          <p:cNvSpPr txBox="1"/>
          <p:nvPr/>
        </p:nvSpPr>
        <p:spPr>
          <a:xfrm>
            <a:off x="9560994" y="2649733"/>
            <a:ext cx="10284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b="1" dirty="0">
                <a:latin typeface="+mj-lt"/>
              </a:rPr>
              <a:t>10 TeV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BB0D58-AD9C-84FF-2074-62C52F5C4B50}"/>
              </a:ext>
            </a:extLst>
          </p:cNvPr>
          <p:cNvSpPr txBox="1"/>
          <p:nvPr/>
        </p:nvSpPr>
        <p:spPr>
          <a:xfrm>
            <a:off x="1580038" y="4711500"/>
            <a:ext cx="21858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1213E8"/>
                </a:solidFill>
                <a:latin typeface="+mj-lt"/>
              </a:rPr>
              <a:t>Light Sources, FEL</a:t>
            </a:r>
          </a:p>
          <a:p>
            <a:r>
              <a:rPr lang="en-CH" dirty="0">
                <a:solidFill>
                  <a:srgbClr val="1213E8"/>
                </a:solidFill>
                <a:latin typeface="+mj-lt"/>
              </a:rPr>
              <a:t>Medical applications</a:t>
            </a:r>
          </a:p>
          <a:p>
            <a:r>
              <a:rPr lang="en-CH" dirty="0">
                <a:solidFill>
                  <a:srgbClr val="1213E8"/>
                </a:solidFill>
                <a:latin typeface="+mj-lt"/>
              </a:rPr>
              <a:t>National security</a:t>
            </a:r>
          </a:p>
          <a:p>
            <a:r>
              <a:rPr lang="en-CH" dirty="0">
                <a:solidFill>
                  <a:srgbClr val="1213E8"/>
                </a:solidFill>
                <a:latin typeface="+mj-lt"/>
              </a:rPr>
              <a:t>Radiation generation</a:t>
            </a:r>
          </a:p>
          <a:p>
            <a:endParaRPr lang="en-CH" dirty="0">
              <a:solidFill>
                <a:srgbClr val="1213E8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F3B51B-2BA9-7B7A-68CA-89F4ABD88068}"/>
              </a:ext>
            </a:extLst>
          </p:cNvPr>
          <p:cNvSpPr txBox="1"/>
          <p:nvPr/>
        </p:nvSpPr>
        <p:spPr>
          <a:xfrm>
            <a:off x="4431328" y="4711500"/>
            <a:ext cx="33514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1213E8"/>
                </a:solidFill>
                <a:latin typeface="+mj-lt"/>
              </a:rPr>
              <a:t>Fixed target experiments</a:t>
            </a:r>
          </a:p>
          <a:p>
            <a:r>
              <a:rPr lang="en-GB" dirty="0">
                <a:solidFill>
                  <a:srgbClr val="1213E8"/>
                </a:solidFill>
                <a:latin typeface="+mj-lt"/>
              </a:rPr>
              <a:t>I</a:t>
            </a:r>
            <a:r>
              <a:rPr lang="en-CH" dirty="0">
                <a:solidFill>
                  <a:srgbClr val="1213E8"/>
                </a:solidFill>
                <a:latin typeface="+mj-lt"/>
              </a:rPr>
              <a:t>njector for a synchrotron/collider</a:t>
            </a:r>
          </a:p>
          <a:p>
            <a:r>
              <a:rPr lang="en-CH" dirty="0">
                <a:solidFill>
                  <a:srgbClr val="1213E8"/>
                </a:solidFill>
                <a:latin typeface="+mj-lt"/>
              </a:rPr>
              <a:t>Collider components</a:t>
            </a:r>
          </a:p>
          <a:p>
            <a:r>
              <a:rPr lang="en-CH" dirty="0">
                <a:solidFill>
                  <a:srgbClr val="1213E8"/>
                </a:solidFill>
                <a:latin typeface="+mj-lt"/>
              </a:rPr>
              <a:t>Test beams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D2AC6A-6EDD-1B76-ADA9-240BD4874DEC}"/>
              </a:ext>
            </a:extLst>
          </p:cNvPr>
          <p:cNvSpPr txBox="1"/>
          <p:nvPr/>
        </p:nvSpPr>
        <p:spPr>
          <a:xfrm>
            <a:off x="8057331" y="4702639"/>
            <a:ext cx="3796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1213E8"/>
                </a:solidFill>
                <a:latin typeface="+mj-lt"/>
              </a:rPr>
              <a:t>Higgs factories</a:t>
            </a:r>
          </a:p>
          <a:p>
            <a:r>
              <a:rPr lang="en-GB" dirty="0">
                <a:solidFill>
                  <a:srgbClr val="1213E8"/>
                </a:solidFill>
                <a:latin typeface="+mj-lt"/>
              </a:rPr>
              <a:t>E</a:t>
            </a:r>
            <a:r>
              <a:rPr lang="en-CH" dirty="0">
                <a:solidFill>
                  <a:srgbClr val="1213E8"/>
                </a:solidFill>
                <a:latin typeface="+mj-lt"/>
              </a:rPr>
              <a:t>nergy frontier linear collider (10 TeV)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D5B21F-5915-4CE1-69D4-F3265A4FC1CF}"/>
              </a:ext>
            </a:extLst>
          </p:cNvPr>
          <p:cNvSpPr txBox="1"/>
          <p:nvPr/>
        </p:nvSpPr>
        <p:spPr>
          <a:xfrm>
            <a:off x="1734009" y="1171079"/>
            <a:ext cx="1565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i="1" dirty="0">
                <a:solidFill>
                  <a:srgbClr val="9D0AF8"/>
                </a:solidFill>
              </a:rPr>
              <a:t>Short-term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B059A08-5798-85CD-1DA5-9BF5639C53CC}"/>
              </a:ext>
            </a:extLst>
          </p:cNvPr>
          <p:cNvSpPr txBox="1"/>
          <p:nvPr/>
        </p:nvSpPr>
        <p:spPr>
          <a:xfrm>
            <a:off x="4829024" y="1171079"/>
            <a:ext cx="1397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i="1" dirty="0">
                <a:solidFill>
                  <a:srgbClr val="9D0AF8"/>
                </a:solidFill>
              </a:rPr>
              <a:t>Mid-term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048D6F-C58D-B5B6-9B18-AA73562A2FB2}"/>
              </a:ext>
            </a:extLst>
          </p:cNvPr>
          <p:cNvSpPr txBox="1"/>
          <p:nvPr/>
        </p:nvSpPr>
        <p:spPr>
          <a:xfrm>
            <a:off x="8434700" y="1171079"/>
            <a:ext cx="1503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i="1" dirty="0">
                <a:solidFill>
                  <a:srgbClr val="9D0AF8"/>
                </a:solidFill>
              </a:rPr>
              <a:t>Long-term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5C86981-1340-E8B1-9DDD-CA9A9A6755C2}"/>
              </a:ext>
            </a:extLst>
          </p:cNvPr>
          <p:cNvSpPr/>
          <p:nvPr/>
        </p:nvSpPr>
        <p:spPr>
          <a:xfrm>
            <a:off x="1050516" y="1632744"/>
            <a:ext cx="3051220" cy="4556084"/>
          </a:xfrm>
          <a:prstGeom prst="roundRect">
            <a:avLst/>
          </a:prstGeom>
          <a:noFill/>
          <a:ln w="57150">
            <a:solidFill>
              <a:srgbClr val="9D0AF8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62189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F2ED5-8A14-48E3-7EE6-EAB44F682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075" y="79611"/>
            <a:ext cx="10515600" cy="717134"/>
          </a:xfrm>
        </p:spPr>
        <p:txBody>
          <a:bodyPr/>
          <a:lstStyle/>
          <a:p>
            <a:r>
              <a:rPr lang="en-CH" dirty="0"/>
              <a:t>EuPRAXIA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FF1460-4516-0241-973B-72CAFA1E9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DD7B71-A3FD-CFF0-3095-3D8B88B62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82BDDC-F1BB-586E-1B22-F091BE01492C}"/>
              </a:ext>
            </a:extLst>
          </p:cNvPr>
          <p:cNvSpPr txBox="1"/>
          <p:nvPr/>
        </p:nvSpPr>
        <p:spPr>
          <a:xfrm>
            <a:off x="2988" y="643064"/>
            <a:ext cx="679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 dirty="0">
                <a:latin typeface="+mj-lt"/>
              </a:rPr>
              <a:t>European Plasma Research Accelerator with eXcellence in Applications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73036C-333F-0229-4F88-EAFCEFE25091}"/>
              </a:ext>
            </a:extLst>
          </p:cNvPr>
          <p:cNvSpPr txBox="1"/>
          <p:nvPr/>
        </p:nvSpPr>
        <p:spPr>
          <a:xfrm>
            <a:off x="8935346" y="4053539"/>
            <a:ext cx="281859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1600" dirty="0">
                <a:latin typeface="+mj-lt"/>
              </a:rPr>
              <a:t>Today: 54 institutes in Consortia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7F24AFB-4B02-0C16-8A8C-E642D316F9E7}"/>
              </a:ext>
            </a:extLst>
          </p:cNvPr>
          <p:cNvGrpSpPr/>
          <p:nvPr/>
        </p:nvGrpSpPr>
        <p:grpSpPr>
          <a:xfrm>
            <a:off x="438062" y="2518931"/>
            <a:ext cx="11230907" cy="3837419"/>
            <a:chOff x="438062" y="2518931"/>
            <a:chExt cx="11230907" cy="383741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4F7F42D-7165-F2AC-DE89-4E49A3F6A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062" y="2518931"/>
              <a:ext cx="7772400" cy="3837419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1DEEE3E-9C3B-ADD3-400C-C26A13144827}"/>
                </a:ext>
              </a:extLst>
            </p:cNvPr>
            <p:cNvSpPr txBox="1"/>
            <p:nvPr/>
          </p:nvSpPr>
          <p:spPr>
            <a:xfrm>
              <a:off x="6352153" y="5240729"/>
              <a:ext cx="531681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itchFamily="2" charset="2"/>
                <a:buChar char="à"/>
              </a:pPr>
              <a:r>
                <a:rPr lang="en-CH" sz="1600" dirty="0">
                  <a:latin typeface="+mj-lt"/>
                </a:rPr>
                <a:t>Construction has started.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GB" sz="1600" dirty="0">
                  <a:latin typeface="+mj-lt"/>
                </a:rPr>
                <a:t>TDR published in Feb 2026.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GB" sz="1600" dirty="0">
                  <a:latin typeface="+mj-lt"/>
                </a:rPr>
                <a:t>First FEL user operation in 2031.</a:t>
              </a:r>
              <a:endParaRPr lang="en-CH" sz="1600" dirty="0">
                <a:latin typeface="+mj-lt"/>
              </a:endParaRPr>
            </a:p>
            <a:p>
              <a:r>
                <a:rPr lang="en-CH" sz="1600" dirty="0">
                  <a:latin typeface="+mj-lt"/>
                </a:rPr>
                <a:t>Combining X-band linac with beam-driven plasma acceleration.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02A630C-4FB2-BE0C-AA16-ECA3A7869F30}"/>
                </a:ext>
              </a:extLst>
            </p:cNvPr>
            <p:cNvSpPr txBox="1"/>
            <p:nvPr/>
          </p:nvSpPr>
          <p:spPr>
            <a:xfrm>
              <a:off x="5256430" y="4449589"/>
              <a:ext cx="497178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sz="1800" b="1" dirty="0">
                  <a:solidFill>
                    <a:srgbClr val="0432FF"/>
                  </a:solidFill>
                  <a:latin typeface="+mj-lt"/>
                </a:rPr>
                <a:t>EuPRAXIA@SparcLAB in Frascati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B70D4C6-7E7E-0907-37B1-C5F0190BC06F}"/>
              </a:ext>
            </a:extLst>
          </p:cNvPr>
          <p:cNvSpPr txBox="1"/>
          <p:nvPr/>
        </p:nvSpPr>
        <p:spPr>
          <a:xfrm>
            <a:off x="54370" y="2012525"/>
            <a:ext cx="713107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+mj-lt"/>
              </a:rPr>
              <a:t>Site 1: EuPRAXIA FEL in Frascati LNF-INFN (beam-driven)</a:t>
            </a:r>
            <a:endParaRPr lang="en-GB" sz="16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+mj-lt"/>
              </a:rPr>
              <a:t>Site 2: EuPRAXIA FEL (laser-driven) at ELI-ERIC, Czech Republic. </a:t>
            </a:r>
            <a:endParaRPr lang="en-GB" sz="16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C63392-DC74-26DC-0DCA-022A4DA72D62}"/>
              </a:ext>
            </a:extLst>
          </p:cNvPr>
          <p:cNvSpPr txBox="1"/>
          <p:nvPr/>
        </p:nvSpPr>
        <p:spPr>
          <a:xfrm>
            <a:off x="54370" y="1035303"/>
            <a:ext cx="110233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+mj-lt"/>
              </a:rPr>
              <a:t>EuPRAXIA is a design and an ESFRI project for a </a:t>
            </a:r>
            <a:r>
              <a:rPr lang="en-GB" sz="1400" dirty="0">
                <a:latin typeface="+mj-lt"/>
              </a:rPr>
              <a:t>distributed</a:t>
            </a:r>
            <a:r>
              <a:rPr lang="en-GB" sz="1400" b="1" dirty="0">
                <a:latin typeface="+mj-lt"/>
              </a:rPr>
              <a:t> </a:t>
            </a:r>
            <a:r>
              <a:rPr lang="en-GB" sz="1400" b="1" dirty="0">
                <a:solidFill>
                  <a:srgbClr val="0432FF"/>
                </a:solidFill>
                <a:latin typeface="+mj-lt"/>
              </a:rPr>
              <a:t>European Research Infrastructure based on novel plasma-acceleration concepts (1-5 GeV), building two plasma-driven Free Electron Lasers, FELs, in Europe.</a:t>
            </a:r>
            <a:r>
              <a:rPr lang="en-GB" sz="1400" b="1" dirty="0">
                <a:latin typeface="+mj-lt"/>
              </a:rPr>
              <a:t> </a:t>
            </a:r>
          </a:p>
          <a:p>
            <a:r>
              <a:rPr lang="en-GB" sz="1400" b="1" dirty="0">
                <a:latin typeface="+mj-lt"/>
              </a:rPr>
              <a:t>Aims at offering a significant reduction in size and possible savings in cost over current state-of-the-art RF-based accelerators. </a:t>
            </a:r>
          </a:p>
        </p:txBody>
      </p:sp>
      <p:pic>
        <p:nvPicPr>
          <p:cNvPr id="3" name="Grafik 12">
            <a:extLst>
              <a:ext uri="{FF2B5EF4-FFF2-40B4-BE49-F238E27FC236}">
                <a16:creationId xmlns:a16="http://schemas.microsoft.com/office/drawing/2014/main" id="{BA3B3048-F47B-1C68-B288-326F1BE65D7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5346" y="1944781"/>
            <a:ext cx="2787714" cy="2083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05C0B8-A2B3-706C-1E07-743F4B6960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06524" y="143738"/>
            <a:ext cx="21082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69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387862-3F3D-47D6-26EF-5DCFF4DD18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C92CA-FEA4-BCE4-39E0-7C09C6915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674" y="156586"/>
            <a:ext cx="10515600" cy="717134"/>
          </a:xfrm>
        </p:spPr>
        <p:txBody>
          <a:bodyPr/>
          <a:lstStyle/>
          <a:p>
            <a:r>
              <a:rPr lang="en-CH" dirty="0"/>
              <a:t>Plasma Wakefield Acceleration Applications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95C155-78E5-5426-BE03-183F9BB10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7AEBDD-A95A-6C45-870C-94FE99BE5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28</a:t>
            </a:fld>
            <a:endParaRPr lang="en-US"/>
          </a:p>
        </p:txBody>
      </p:sp>
      <p:sp>
        <p:nvSpPr>
          <p:cNvPr id="6" name="Shape 5">
            <a:extLst>
              <a:ext uri="{FF2B5EF4-FFF2-40B4-BE49-F238E27FC236}">
                <a16:creationId xmlns:a16="http://schemas.microsoft.com/office/drawing/2014/main" id="{8F260166-12FB-4A03-6D4A-000F6FC05672}"/>
              </a:ext>
            </a:extLst>
          </p:cNvPr>
          <p:cNvSpPr/>
          <p:nvPr/>
        </p:nvSpPr>
        <p:spPr>
          <a:xfrm>
            <a:off x="1128894" y="1851968"/>
            <a:ext cx="9934212" cy="3139321"/>
          </a:xfrm>
          <a:prstGeom prst="swooshArrow">
            <a:avLst>
              <a:gd name="adj1" fmla="val 39564"/>
              <a:gd name="adj2" fmla="val 25579"/>
            </a:avLst>
          </a:prstGeom>
          <a:solidFill>
            <a:srgbClr val="0432FF">
              <a:alpha val="15000"/>
            </a:srgbClr>
          </a:solidFill>
          <a:scene3d>
            <a:camera prst="orthographicFront"/>
            <a:lightRig rig="threePt" dir="t">
              <a:rot lat="0" lon="0" rev="7500000"/>
            </a:lightRig>
          </a:scene3d>
          <a:sp3d z="-152400" extrusionH="63500" prstMaterial="matte">
            <a:bevelT w="144450" h="6350" prst="relaxedInset"/>
            <a:contourClr>
              <a:schemeClr val="bg1"/>
            </a:contourClr>
          </a:sp3d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H" sz="2400" b="1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918CB2-2E5E-2196-C620-1FC8B17B232D}"/>
              </a:ext>
            </a:extLst>
          </p:cNvPr>
          <p:cNvSpPr txBox="1"/>
          <p:nvPr/>
        </p:nvSpPr>
        <p:spPr>
          <a:xfrm>
            <a:off x="1231190" y="3055085"/>
            <a:ext cx="2381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F</a:t>
            </a:r>
            <a:r>
              <a:rPr lang="en-CH" sz="2400" b="1" dirty="0"/>
              <a:t>irst Applications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14D51D-EC9E-BB81-4893-66770E3F168D}"/>
              </a:ext>
            </a:extLst>
          </p:cNvPr>
          <p:cNvSpPr txBox="1"/>
          <p:nvPr/>
        </p:nvSpPr>
        <p:spPr>
          <a:xfrm>
            <a:off x="4661353" y="1990563"/>
            <a:ext cx="2180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Particle physics applications</a:t>
            </a:r>
            <a:endParaRPr lang="en-CH" sz="2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A8DA83-B392-D64F-DEA6-E98E3DE31821}"/>
              </a:ext>
            </a:extLst>
          </p:cNvPr>
          <p:cNvSpPr txBox="1"/>
          <p:nvPr/>
        </p:nvSpPr>
        <p:spPr>
          <a:xfrm>
            <a:off x="8434700" y="1782711"/>
            <a:ext cx="1828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/>
              <a:t>HEP colliders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3E4F9E-0367-0AAE-280C-B52928C52B72}"/>
              </a:ext>
            </a:extLst>
          </p:cNvPr>
          <p:cNvSpPr txBox="1"/>
          <p:nvPr/>
        </p:nvSpPr>
        <p:spPr>
          <a:xfrm>
            <a:off x="1889739" y="3975625"/>
            <a:ext cx="15664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b="1" dirty="0">
                <a:latin typeface="+mj-lt"/>
              </a:rPr>
              <a:t>O (~5 GeV)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62BB91-4F6B-CD41-40C6-60FBFFA770B2}"/>
              </a:ext>
            </a:extLst>
          </p:cNvPr>
          <p:cNvSpPr txBox="1"/>
          <p:nvPr/>
        </p:nvSpPr>
        <p:spPr>
          <a:xfrm>
            <a:off x="4829024" y="3198167"/>
            <a:ext cx="184537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b="1" dirty="0">
                <a:latin typeface="+mj-lt"/>
              </a:rPr>
              <a:t>O (~10s GeV)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082D62-83C3-CE60-9D11-E176E3309D91}"/>
              </a:ext>
            </a:extLst>
          </p:cNvPr>
          <p:cNvSpPr txBox="1"/>
          <p:nvPr/>
        </p:nvSpPr>
        <p:spPr>
          <a:xfrm>
            <a:off x="8057331" y="2729130"/>
            <a:ext cx="125386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b="1" dirty="0">
                <a:latin typeface="+mj-lt"/>
              </a:rPr>
              <a:t>250 GeV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ABD4A8-2FFF-A67E-E83C-DDF9B727F2C0}"/>
              </a:ext>
            </a:extLst>
          </p:cNvPr>
          <p:cNvSpPr txBox="1"/>
          <p:nvPr/>
        </p:nvSpPr>
        <p:spPr>
          <a:xfrm>
            <a:off x="9560994" y="2649733"/>
            <a:ext cx="10284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b="1" dirty="0">
                <a:latin typeface="+mj-lt"/>
              </a:rPr>
              <a:t>10 TeV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DA5448-E77A-DF54-7202-E1644BAA0F57}"/>
              </a:ext>
            </a:extLst>
          </p:cNvPr>
          <p:cNvSpPr txBox="1"/>
          <p:nvPr/>
        </p:nvSpPr>
        <p:spPr>
          <a:xfrm>
            <a:off x="1580038" y="4711500"/>
            <a:ext cx="21858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1213E8"/>
                </a:solidFill>
                <a:latin typeface="+mj-lt"/>
              </a:rPr>
              <a:t>Light Sources, FEL</a:t>
            </a:r>
          </a:p>
          <a:p>
            <a:r>
              <a:rPr lang="en-CH" dirty="0">
                <a:solidFill>
                  <a:srgbClr val="1213E8"/>
                </a:solidFill>
                <a:latin typeface="+mj-lt"/>
              </a:rPr>
              <a:t>Medical applications</a:t>
            </a:r>
          </a:p>
          <a:p>
            <a:r>
              <a:rPr lang="en-CH" dirty="0">
                <a:solidFill>
                  <a:srgbClr val="1213E8"/>
                </a:solidFill>
                <a:latin typeface="+mj-lt"/>
              </a:rPr>
              <a:t>National security</a:t>
            </a:r>
          </a:p>
          <a:p>
            <a:r>
              <a:rPr lang="en-CH" dirty="0">
                <a:solidFill>
                  <a:srgbClr val="1213E8"/>
                </a:solidFill>
                <a:latin typeface="+mj-lt"/>
              </a:rPr>
              <a:t>Radiation generation</a:t>
            </a:r>
          </a:p>
          <a:p>
            <a:endParaRPr lang="en-CH" dirty="0">
              <a:solidFill>
                <a:srgbClr val="1213E8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915488-35A5-D47D-B668-16A918BF7515}"/>
              </a:ext>
            </a:extLst>
          </p:cNvPr>
          <p:cNvSpPr txBox="1"/>
          <p:nvPr/>
        </p:nvSpPr>
        <p:spPr>
          <a:xfrm>
            <a:off x="4431328" y="4711500"/>
            <a:ext cx="33514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1213E8"/>
                </a:solidFill>
                <a:latin typeface="+mj-lt"/>
              </a:rPr>
              <a:t>Fixed target experiments</a:t>
            </a:r>
          </a:p>
          <a:p>
            <a:r>
              <a:rPr lang="en-GB" dirty="0">
                <a:solidFill>
                  <a:srgbClr val="1213E8"/>
                </a:solidFill>
                <a:latin typeface="+mj-lt"/>
              </a:rPr>
              <a:t>I</a:t>
            </a:r>
            <a:r>
              <a:rPr lang="en-CH" dirty="0">
                <a:solidFill>
                  <a:srgbClr val="1213E8"/>
                </a:solidFill>
                <a:latin typeface="+mj-lt"/>
              </a:rPr>
              <a:t>njector for a synchrotron/collider</a:t>
            </a:r>
          </a:p>
          <a:p>
            <a:r>
              <a:rPr lang="en-CH" dirty="0">
                <a:solidFill>
                  <a:srgbClr val="1213E8"/>
                </a:solidFill>
                <a:latin typeface="+mj-lt"/>
              </a:rPr>
              <a:t>Collider components</a:t>
            </a:r>
          </a:p>
          <a:p>
            <a:r>
              <a:rPr lang="en-CH" dirty="0">
                <a:solidFill>
                  <a:srgbClr val="1213E8"/>
                </a:solidFill>
                <a:latin typeface="+mj-lt"/>
              </a:rPr>
              <a:t>Test beams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A0E7DB-48B3-EE85-BE7D-0D28BBF35581}"/>
              </a:ext>
            </a:extLst>
          </p:cNvPr>
          <p:cNvSpPr txBox="1"/>
          <p:nvPr/>
        </p:nvSpPr>
        <p:spPr>
          <a:xfrm>
            <a:off x="8057331" y="4702639"/>
            <a:ext cx="3796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1213E8"/>
                </a:solidFill>
                <a:latin typeface="+mj-lt"/>
              </a:rPr>
              <a:t>Higgs factories</a:t>
            </a:r>
          </a:p>
          <a:p>
            <a:r>
              <a:rPr lang="en-GB" dirty="0">
                <a:solidFill>
                  <a:srgbClr val="1213E8"/>
                </a:solidFill>
                <a:latin typeface="+mj-lt"/>
              </a:rPr>
              <a:t>E</a:t>
            </a:r>
            <a:r>
              <a:rPr lang="en-CH" dirty="0">
                <a:solidFill>
                  <a:srgbClr val="1213E8"/>
                </a:solidFill>
                <a:latin typeface="+mj-lt"/>
              </a:rPr>
              <a:t>nergy frontier linear collider (10 TeV)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C9C191-CB3A-3344-6E62-7629E8CC4681}"/>
              </a:ext>
            </a:extLst>
          </p:cNvPr>
          <p:cNvSpPr txBox="1"/>
          <p:nvPr/>
        </p:nvSpPr>
        <p:spPr>
          <a:xfrm>
            <a:off x="1734009" y="1171079"/>
            <a:ext cx="1565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i="1" dirty="0">
                <a:solidFill>
                  <a:srgbClr val="9D0AF8"/>
                </a:solidFill>
              </a:rPr>
              <a:t>Short-term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C48F9D7-00CE-B2CE-490C-31451F720C67}"/>
              </a:ext>
            </a:extLst>
          </p:cNvPr>
          <p:cNvSpPr txBox="1"/>
          <p:nvPr/>
        </p:nvSpPr>
        <p:spPr>
          <a:xfrm>
            <a:off x="4829024" y="1171079"/>
            <a:ext cx="1397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i="1" dirty="0">
                <a:solidFill>
                  <a:srgbClr val="9D0AF8"/>
                </a:solidFill>
              </a:rPr>
              <a:t>Mid-term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55BDED-1DC8-D068-7B84-D418D15CF812}"/>
              </a:ext>
            </a:extLst>
          </p:cNvPr>
          <p:cNvSpPr txBox="1"/>
          <p:nvPr/>
        </p:nvSpPr>
        <p:spPr>
          <a:xfrm>
            <a:off x="8434700" y="1171079"/>
            <a:ext cx="1503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i="1" dirty="0">
                <a:solidFill>
                  <a:srgbClr val="9D0AF8"/>
                </a:solidFill>
              </a:rPr>
              <a:t>Long-term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4C817A1-03A0-8655-A5FE-709B8BA611C2}"/>
              </a:ext>
            </a:extLst>
          </p:cNvPr>
          <p:cNvSpPr/>
          <p:nvPr/>
        </p:nvSpPr>
        <p:spPr>
          <a:xfrm>
            <a:off x="4329295" y="1632744"/>
            <a:ext cx="3351429" cy="4556084"/>
          </a:xfrm>
          <a:prstGeom prst="roundRect">
            <a:avLst/>
          </a:prstGeom>
          <a:noFill/>
          <a:ln w="57150">
            <a:solidFill>
              <a:srgbClr val="9D0AF8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448308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FD1EE8-271D-ADD7-8D62-8E76CC8CF5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1C49C-FB52-EA7F-2C3C-3B6981017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Towards Higher Energies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B95ED1-AB09-6806-9D25-84E147E7C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683F87-FCAA-E266-71F1-0640A73F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AB59C1-9D25-4E45-C2DA-3DC20990A692}"/>
              </a:ext>
            </a:extLst>
          </p:cNvPr>
          <p:cNvSpPr/>
          <p:nvPr/>
        </p:nvSpPr>
        <p:spPr>
          <a:xfrm>
            <a:off x="194321" y="1190918"/>
            <a:ext cx="57027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ym typeface="Wingdings"/>
              </a:rPr>
              <a:t>Lasers or electron bunch drivers: </a:t>
            </a:r>
            <a:r>
              <a:rPr lang="en-US" sz="2000" dirty="0">
                <a:latin typeface="+mj-lt"/>
                <a:sym typeface="Wingdings"/>
              </a:rPr>
              <a:t>~10s of J/bunch</a:t>
            </a:r>
            <a:endParaRPr lang="en-US" sz="2000" b="1" dirty="0">
              <a:solidFill>
                <a:srgbClr val="0432FF"/>
              </a:solidFill>
              <a:latin typeface="+mj-lt"/>
              <a:sym typeface="Wingdings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C3DBCD8-6C57-712B-9388-6706DF97405F}"/>
              </a:ext>
            </a:extLst>
          </p:cNvPr>
          <p:cNvSpPr txBox="1"/>
          <p:nvPr/>
        </p:nvSpPr>
        <p:spPr>
          <a:xfrm>
            <a:off x="1764308" y="4819876"/>
            <a:ext cx="86633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+mj-lt"/>
              </a:rPr>
              <a:t>Staging of 2 plasma cells demonstrated </a:t>
            </a:r>
            <a:r>
              <a:rPr lang="en-US" sz="1600" dirty="0">
                <a:latin typeface="+mj-lt"/>
              </a:rPr>
              <a:t>at 100MeVs level (</a:t>
            </a:r>
            <a:r>
              <a:rPr lang="en-US" sz="1600" b="1" dirty="0">
                <a:latin typeface="+mj-lt"/>
              </a:rPr>
              <a:t>laser</a:t>
            </a:r>
            <a:r>
              <a:rPr lang="en-US" sz="1600" dirty="0">
                <a:latin typeface="+mj-lt"/>
              </a:rPr>
              <a:t> </a:t>
            </a:r>
            <a:r>
              <a:rPr lang="en-US" sz="1600" b="1" dirty="0">
                <a:latin typeface="+mj-lt"/>
              </a:rPr>
              <a:t>driven</a:t>
            </a:r>
            <a:r>
              <a:rPr lang="en-US" sz="1600" dirty="0">
                <a:latin typeface="+mj-lt"/>
              </a:rPr>
              <a:t>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Experiments ongoing at GeVs level.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Matching between stages with </a:t>
            </a:r>
            <a:r>
              <a:rPr lang="en-CH" sz="1600" dirty="0"/>
              <a:t>plasma lenses/conventional magnets.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+mj-lt"/>
              </a:rPr>
              <a:t>N</a:t>
            </a:r>
            <a:r>
              <a:rPr lang="en-CH" sz="1600" b="1" dirty="0">
                <a:latin typeface="+mj-lt"/>
              </a:rPr>
              <a:t>o beam-driven staging yet demonstrated </a:t>
            </a:r>
            <a:r>
              <a:rPr lang="en-CH" sz="1600" dirty="0">
                <a:latin typeface="+mj-lt"/>
              </a:rPr>
              <a:t>(no facility).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FBAE43C-3A41-B379-E914-B792746A2CCD}"/>
              </a:ext>
            </a:extLst>
          </p:cNvPr>
          <p:cNvGrpSpPr/>
          <p:nvPr/>
        </p:nvGrpSpPr>
        <p:grpSpPr>
          <a:xfrm>
            <a:off x="3647753" y="2384328"/>
            <a:ext cx="5702719" cy="2089344"/>
            <a:chOff x="2995239" y="1954453"/>
            <a:chExt cx="6958916" cy="260036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D569C60-24C0-1B65-7497-7BC65E0E8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95239" y="1954453"/>
              <a:ext cx="6958916" cy="260036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82F534A-6811-6B1F-5923-1679C71664D2}"/>
                </a:ext>
              </a:extLst>
            </p:cNvPr>
            <p:cNvSpPr txBox="1"/>
            <p:nvPr/>
          </p:nvSpPr>
          <p:spPr>
            <a:xfrm>
              <a:off x="6096000" y="4106673"/>
              <a:ext cx="30351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s-IS" sz="1050" i="1" dirty="0"/>
                <a:t>S. Steinke et al., Nature </a:t>
              </a:r>
              <a:r>
                <a:rPr lang="is-IS" sz="1050" b="1" i="1" dirty="0"/>
                <a:t>530</a:t>
              </a:r>
              <a:r>
                <a:rPr lang="is-IS" sz="1050" i="1" dirty="0"/>
                <a:t>, 190 (2016)</a:t>
              </a:r>
              <a:endParaRPr lang="en-US" sz="1050" i="1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8B34D56C-CD95-7549-19F6-557AC7D95E29}"/>
              </a:ext>
            </a:extLst>
          </p:cNvPr>
          <p:cNvSpPr txBox="1"/>
          <p:nvPr/>
        </p:nvSpPr>
        <p:spPr>
          <a:xfrm>
            <a:off x="1953688" y="2340560"/>
            <a:ext cx="1775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BELLA, Berkeley, LBNL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0C99EB-F70E-95AD-A0E0-33938C53C398}"/>
              </a:ext>
            </a:extLst>
          </p:cNvPr>
          <p:cNvGrpSpPr/>
          <p:nvPr/>
        </p:nvGrpSpPr>
        <p:grpSpPr>
          <a:xfrm>
            <a:off x="6118994" y="728177"/>
            <a:ext cx="5878685" cy="1088257"/>
            <a:chOff x="6096000" y="677880"/>
            <a:chExt cx="5878685" cy="1088257"/>
          </a:xfrm>
        </p:grpSpPr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BBBB3737-251F-C7FB-0C1C-B9B606791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0" y="1122349"/>
              <a:ext cx="5878685" cy="64378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A4DA54E-DE2B-56A2-7E84-CAB1B5719076}"/>
                </a:ext>
              </a:extLst>
            </p:cNvPr>
            <p:cNvSpPr txBox="1"/>
            <p:nvPr/>
          </p:nvSpPr>
          <p:spPr>
            <a:xfrm>
              <a:off x="8114877" y="677880"/>
              <a:ext cx="12355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1213E8"/>
                  </a:solidFill>
                  <a:sym typeface="Wingdings"/>
                </a:rPr>
                <a:t> </a:t>
              </a:r>
              <a:r>
                <a:rPr lang="en-US" b="1" dirty="0">
                  <a:solidFill>
                    <a:srgbClr val="1213E8"/>
                  </a:solidFill>
                  <a:sym typeface="Wingdings" pitchFamily="2" charset="2"/>
                </a:rPr>
                <a:t> Staging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6C159C0F-538C-8B6B-6137-0FC71E43CE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8724" y="1828540"/>
            <a:ext cx="4086951" cy="46415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844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38D1C-636D-CEFD-D3EB-F3F3ED6B0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AA307-1757-6132-CE7E-07A66CD7A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763486"/>
            <a:ext cx="10515600" cy="3761912"/>
          </a:xfrm>
        </p:spPr>
        <p:txBody>
          <a:bodyPr/>
          <a:lstStyle/>
          <a:p>
            <a:r>
              <a:rPr lang="en-CH" dirty="0"/>
              <a:t>Introduction to plasma wakefield acceleration</a:t>
            </a:r>
          </a:p>
          <a:p>
            <a:endParaRPr lang="en-CH" dirty="0"/>
          </a:p>
          <a:p>
            <a:r>
              <a:rPr lang="en-CH" dirty="0"/>
              <a:t>State-of-the-art</a:t>
            </a:r>
          </a:p>
          <a:p>
            <a:endParaRPr lang="en-CH" dirty="0"/>
          </a:p>
          <a:p>
            <a:r>
              <a:rPr lang="en-CH" dirty="0"/>
              <a:t>Plasma wakefield acceleration applications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DBDDC5-3096-CF5A-F590-29C9533C2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FE73EE-9F0E-E530-0253-EA6F1B738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124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40DBD9-40D0-C679-53F0-577C9436F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03D6C-16B0-8780-17B0-E3FFC13B8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Towards Higher Energies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23B8CA-0449-C06A-9764-5C332D583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55F48F-853C-2E7F-1782-5C05D869A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30</a:t>
            </a:fld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283019E-906C-4C8E-91C3-D06D99CFBFC9}"/>
              </a:ext>
            </a:extLst>
          </p:cNvPr>
          <p:cNvSpPr/>
          <p:nvPr/>
        </p:nvSpPr>
        <p:spPr>
          <a:xfrm>
            <a:off x="639590" y="947784"/>
            <a:ext cx="46204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ym typeface="Wingdings"/>
              </a:rPr>
              <a:t>Proton bunch driver:</a:t>
            </a:r>
            <a:endParaRPr lang="en-US" sz="2000" b="1" dirty="0">
              <a:solidFill>
                <a:srgbClr val="0432FF"/>
              </a:solidFill>
              <a:sym typeface="Wingdings"/>
            </a:endParaRPr>
          </a:p>
          <a:p>
            <a:r>
              <a:rPr lang="en-US" sz="2000" dirty="0">
                <a:latin typeface="+mj-lt"/>
                <a:sym typeface="Wingdings"/>
              </a:rPr>
              <a:t>~SPS 19 kJ/bunch, LHC 112 kJ/bunch</a:t>
            </a:r>
          </a:p>
        </p:txBody>
      </p:sp>
      <p:pic>
        <p:nvPicPr>
          <p:cNvPr id="115" name="Picture 114">
            <a:extLst>
              <a:ext uri="{FF2B5EF4-FFF2-40B4-BE49-F238E27FC236}">
                <a16:creationId xmlns:a16="http://schemas.microsoft.com/office/drawing/2014/main" id="{DADC2E7F-8C60-6230-9019-4E5B06F60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9139" y="1111712"/>
            <a:ext cx="6477713" cy="696161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2CB9B9EB-2246-D93B-647C-B5D70D58A6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153" y="2589316"/>
            <a:ext cx="4071501" cy="22531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5071AC9-38DA-7889-73CE-7549DDBEBCA8}"/>
              </a:ext>
            </a:extLst>
          </p:cNvPr>
          <p:cNvSpPr txBox="1"/>
          <p:nvPr/>
        </p:nvSpPr>
        <p:spPr>
          <a:xfrm>
            <a:off x="6318434" y="5051030"/>
            <a:ext cx="5219121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ED0202"/>
                </a:solidFill>
                <a:sym typeface="Wingdings" pitchFamily="2" charset="2"/>
              </a:rPr>
              <a:t> </a:t>
            </a:r>
            <a:r>
              <a:rPr lang="en-GB" sz="1400" dirty="0">
                <a:solidFill>
                  <a:srgbClr val="ED0202"/>
                </a:solidFill>
                <a:sym typeface="Wingdings" pitchFamily="2" charset="2"/>
              </a:rPr>
              <a:t>I</a:t>
            </a:r>
            <a:r>
              <a:rPr lang="en-CH" sz="1400" dirty="0">
                <a:solidFill>
                  <a:srgbClr val="ED0202"/>
                </a:solidFill>
                <a:sym typeface="Wingdings" pitchFamily="2" charset="2"/>
              </a:rPr>
              <a:t>mmediate use of SPS proton bunch for driving strong wakefields! </a:t>
            </a:r>
            <a:endParaRPr lang="en-CH" sz="1400" dirty="0">
              <a:solidFill>
                <a:srgbClr val="ED0202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06BB32C-A110-9865-DAA5-188D22303B28}"/>
              </a:ext>
            </a:extLst>
          </p:cNvPr>
          <p:cNvGrpSpPr/>
          <p:nvPr/>
        </p:nvGrpSpPr>
        <p:grpSpPr>
          <a:xfrm>
            <a:off x="6028105" y="2766555"/>
            <a:ext cx="5349683" cy="1898681"/>
            <a:chOff x="6745254" y="2068691"/>
            <a:chExt cx="5246264" cy="1854401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B25F000-75B3-5AA9-6BA3-D6FAF44AD781}"/>
                </a:ext>
              </a:extLst>
            </p:cNvPr>
            <p:cNvSpPr txBox="1"/>
            <p:nvPr/>
          </p:nvSpPr>
          <p:spPr>
            <a:xfrm>
              <a:off x="6745254" y="2068691"/>
              <a:ext cx="41197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+mj-lt"/>
                  <a:sym typeface="Wingdings" pitchFamily="2" charset="2"/>
                </a:rPr>
                <a:t> </a:t>
              </a:r>
              <a:r>
                <a:rPr lang="en-GB" sz="1600" dirty="0">
                  <a:latin typeface="+mj-lt"/>
                </a:rPr>
                <a:t>Rely on s</a:t>
              </a:r>
              <a:r>
                <a:rPr lang="en-CH" sz="1600" dirty="0">
                  <a:latin typeface="+mj-lt"/>
                </a:rPr>
                <a:t>elf-modulation of the proton-bunch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DC8360F-20CF-CB71-0C9E-EFAFAA74D55E}"/>
                </a:ext>
              </a:extLst>
            </p:cNvPr>
            <p:cNvGrpSpPr/>
            <p:nvPr/>
          </p:nvGrpSpPr>
          <p:grpSpPr>
            <a:xfrm>
              <a:off x="9359167" y="2662467"/>
              <a:ext cx="2632351" cy="1260625"/>
              <a:chOff x="8815754" y="2663694"/>
              <a:chExt cx="2632351" cy="1260625"/>
            </a:xfrm>
          </p:grpSpPr>
          <p:pic>
            <p:nvPicPr>
              <p:cNvPr id="117" name="Picture 116">
                <a:extLst>
                  <a:ext uri="{FF2B5EF4-FFF2-40B4-BE49-F238E27FC236}">
                    <a16:creationId xmlns:a16="http://schemas.microsoft.com/office/drawing/2014/main" id="{D31A045F-164B-4409-FE92-FDC92F6F06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815754" y="2861932"/>
                <a:ext cx="2459757" cy="1062387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9E84AE3-0FC9-DB83-89CB-19BE571F07F0}"/>
                  </a:ext>
                </a:extLst>
              </p:cNvPr>
              <p:cNvSpPr txBox="1"/>
              <p:nvPr/>
            </p:nvSpPr>
            <p:spPr>
              <a:xfrm>
                <a:off x="9458918" y="2663694"/>
                <a:ext cx="19891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+mj-lt"/>
                    <a:sym typeface="Wingdings" pitchFamily="2" charset="2"/>
                  </a:rPr>
                  <a:t> </a:t>
                </a:r>
                <a:r>
                  <a:rPr lang="en-GB" sz="1200" dirty="0">
                    <a:latin typeface="+mj-lt"/>
                  </a:rPr>
                  <a:t>M</a:t>
                </a:r>
                <a:r>
                  <a:rPr lang="en-CH" sz="1200" dirty="0">
                    <a:latin typeface="+mj-lt"/>
                  </a:rPr>
                  <a:t>icro-bunches resonantly drive strong wakefields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6616249-BCBE-793B-0C39-4318D12ACD2F}"/>
                </a:ext>
              </a:extLst>
            </p:cNvPr>
            <p:cNvGrpSpPr/>
            <p:nvPr/>
          </p:nvGrpSpPr>
          <p:grpSpPr>
            <a:xfrm>
              <a:off x="6838430" y="3045687"/>
              <a:ext cx="2038068" cy="766626"/>
              <a:chOff x="6736413" y="2962356"/>
              <a:chExt cx="2038068" cy="766626"/>
            </a:xfrm>
          </p:grpSpPr>
          <p:pic>
            <p:nvPicPr>
              <p:cNvPr id="113" name="Google Shape;361;p46">
                <a:extLst>
                  <a:ext uri="{FF2B5EF4-FFF2-40B4-BE49-F238E27FC236}">
                    <a16:creationId xmlns:a16="http://schemas.microsoft.com/office/drawing/2014/main" id="{0DE66548-E49F-6314-E798-5D6DCB84CF2E}"/>
                  </a:ext>
                </a:extLst>
              </p:cNvPr>
              <p:cNvPicPr preferRelativeResize="0"/>
              <p:nvPr/>
            </p:nvPicPr>
            <p:blipFill rotWithShape="1">
              <a:blip r:embed="rId6">
                <a:alphaModFix/>
              </a:blip>
              <a:srcRect l="51773" t="76889" r="226" b="-927"/>
              <a:stretch/>
            </p:blipFill>
            <p:spPr>
              <a:xfrm>
                <a:off x="6736413" y="2962356"/>
                <a:ext cx="2038068" cy="50444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6A403FE-F42E-FF2B-35F7-5627DEB11137}"/>
                  </a:ext>
                </a:extLst>
              </p:cNvPr>
              <p:cNvSpPr txBox="1"/>
              <p:nvPr/>
            </p:nvSpPr>
            <p:spPr>
              <a:xfrm>
                <a:off x="7478263" y="3421205"/>
                <a:ext cx="7873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400" dirty="0">
                    <a:latin typeface="+mj-lt"/>
                  </a:rPr>
                  <a:t>~1.2mm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51FD003B-3C5E-F370-B684-2B6FDDAEFF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09924" y="3466797"/>
                <a:ext cx="48203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BA1D089-C390-0CD6-6A05-D8A4C2A1F8F6}"/>
                </a:ext>
              </a:extLst>
            </p:cNvPr>
            <p:cNvGrpSpPr/>
            <p:nvPr/>
          </p:nvGrpSpPr>
          <p:grpSpPr>
            <a:xfrm>
              <a:off x="6850975" y="2376884"/>
              <a:ext cx="2038068" cy="762007"/>
              <a:chOff x="6769950" y="2237984"/>
              <a:chExt cx="2038068" cy="762007"/>
            </a:xfrm>
          </p:grpSpPr>
          <p:pic>
            <p:nvPicPr>
              <p:cNvPr id="62" name="Google Shape;361;p46">
                <a:extLst>
                  <a:ext uri="{FF2B5EF4-FFF2-40B4-BE49-F238E27FC236}">
                    <a16:creationId xmlns:a16="http://schemas.microsoft.com/office/drawing/2014/main" id="{0D6ED626-9C9A-01E4-3111-7BBCF887CE1E}"/>
                  </a:ext>
                </a:extLst>
              </p:cNvPr>
              <p:cNvPicPr preferRelativeResize="0"/>
              <p:nvPr/>
            </p:nvPicPr>
            <p:blipFill rotWithShape="1">
              <a:blip r:embed="rId6">
                <a:alphaModFix/>
              </a:blip>
              <a:srcRect l="1" t="76889" r="51998" b="3484"/>
              <a:stretch/>
            </p:blipFill>
            <p:spPr>
              <a:xfrm>
                <a:off x="6769950" y="2237984"/>
                <a:ext cx="2038068" cy="41186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A649EA4-1482-C7A2-EBFC-2E9E079C0B2D}"/>
                  </a:ext>
                </a:extLst>
              </p:cNvPr>
              <p:cNvSpPr txBox="1"/>
              <p:nvPr/>
            </p:nvSpPr>
            <p:spPr>
              <a:xfrm>
                <a:off x="7243234" y="2630659"/>
                <a:ext cx="9525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>
                    <a:solidFill>
                      <a:schemeClr val="tx1"/>
                    </a:solidFill>
                    <a:latin typeface="+mj-lt"/>
                    <a:sym typeface="Symbol" panose="05050102010706020507" pitchFamily="18" charset="2"/>
                  </a:rPr>
                  <a:t></a:t>
                </a:r>
                <a:r>
                  <a:rPr lang="en-US" baseline="-25000" dirty="0">
                    <a:latin typeface="+mj-lt"/>
                    <a:sym typeface="Symbol" panose="05050102010706020507" pitchFamily="18" charset="2"/>
                  </a:rPr>
                  <a:t>z</a:t>
                </a:r>
                <a:r>
                  <a:rPr lang="en-CH" dirty="0">
                    <a:latin typeface="+mj-lt"/>
                  </a:rPr>
                  <a:t> ~6cm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0CCB2E-9C7D-7B07-D6BF-8A94D6A87374}"/>
                  </a:ext>
                </a:extLst>
              </p:cNvPr>
              <p:cNvSpPr txBox="1"/>
              <p:nvPr/>
            </p:nvSpPr>
            <p:spPr>
              <a:xfrm>
                <a:off x="7307700" y="2298962"/>
                <a:ext cx="944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latin typeface="+mj-lt"/>
                  </a:rPr>
                  <a:t>p</a:t>
                </a:r>
                <a:r>
                  <a:rPr lang="en-CH" dirty="0">
                    <a:latin typeface="+mj-lt"/>
                  </a:rPr>
                  <a:t> bunch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FE2472FB-300F-67FE-0910-7A00E4E21C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5667" y="2687887"/>
                <a:ext cx="1518397" cy="1272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9799D0B-BEBC-4DED-461F-8E9F017BEEC6}"/>
              </a:ext>
            </a:extLst>
          </p:cNvPr>
          <p:cNvSpPr txBox="1"/>
          <p:nvPr/>
        </p:nvSpPr>
        <p:spPr>
          <a:xfrm>
            <a:off x="8033484" y="724135"/>
            <a:ext cx="26911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1213E8"/>
                </a:solidFill>
                <a:sym typeface="Wingdings" pitchFamily="2" charset="2"/>
              </a:rPr>
              <a:t> single plasma cell</a:t>
            </a:r>
            <a:endParaRPr lang="en-CH" dirty="0">
              <a:solidFill>
                <a:srgbClr val="1213E8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A20D6A-4DC6-70AF-E5B7-C4FADFDCCA7E}"/>
              </a:ext>
            </a:extLst>
          </p:cNvPr>
          <p:cNvSpPr txBox="1"/>
          <p:nvPr/>
        </p:nvSpPr>
        <p:spPr>
          <a:xfrm>
            <a:off x="414044" y="5101773"/>
            <a:ext cx="53732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+mj-lt"/>
              </a:rPr>
              <a:t>With existing proton beams: reach energy frontier with electrons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1213E8"/>
                </a:solidFill>
                <a:latin typeface="+mj-lt"/>
              </a:rPr>
              <a:t>SPS p</a:t>
            </a:r>
            <a:r>
              <a:rPr lang="en-GB" sz="1400" baseline="30000" dirty="0">
                <a:solidFill>
                  <a:srgbClr val="1213E8"/>
                </a:solidFill>
                <a:latin typeface="+mj-lt"/>
              </a:rPr>
              <a:t>+</a:t>
            </a:r>
            <a:r>
              <a:rPr lang="en-GB" sz="1400" dirty="0">
                <a:solidFill>
                  <a:srgbClr val="1213E8"/>
                </a:solidFill>
                <a:latin typeface="+mj-lt"/>
              </a:rPr>
              <a:t> (450 GeV): accelerate to 200 GeV electrons.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1213E8"/>
                </a:solidFill>
                <a:latin typeface="+mj-lt"/>
              </a:rPr>
              <a:t>LHC p</a:t>
            </a:r>
            <a:r>
              <a:rPr lang="en-GB" sz="1400" baseline="30000" dirty="0">
                <a:solidFill>
                  <a:srgbClr val="1213E8"/>
                </a:solidFill>
                <a:latin typeface="+mj-lt"/>
              </a:rPr>
              <a:t>+</a:t>
            </a:r>
            <a:r>
              <a:rPr lang="en-GB" sz="1400" dirty="0">
                <a:solidFill>
                  <a:srgbClr val="1213E8"/>
                </a:solidFill>
                <a:latin typeface="+mj-lt"/>
              </a:rPr>
              <a:t> can yield to 3 TeV electrons.</a:t>
            </a:r>
          </a:p>
          <a:p>
            <a:endParaRPr lang="en-CH" sz="1400" dirty="0">
              <a:latin typeface="+mj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964D2BF-3513-8BB1-271B-E8CD1D4564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38724" y="1880792"/>
            <a:ext cx="4086951" cy="46415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75526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CEBD3B-3F54-E75F-31A6-80BF7E09B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6910E3A-1F14-99D4-3976-D807C93A4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608" y="122171"/>
            <a:ext cx="10515600" cy="7007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AWAKE at CERN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0AA311-A259-29CA-A010-27D4791148F6}"/>
              </a:ext>
            </a:extLst>
          </p:cNvPr>
          <p:cNvSpPr txBox="1"/>
          <p:nvPr/>
        </p:nvSpPr>
        <p:spPr>
          <a:xfrm>
            <a:off x="928844" y="470450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3C601F6-976D-BAE8-293A-CA8B362D9E5E}"/>
              </a:ext>
            </a:extLst>
          </p:cNvPr>
          <p:cNvGrpSpPr/>
          <p:nvPr/>
        </p:nvGrpSpPr>
        <p:grpSpPr>
          <a:xfrm>
            <a:off x="6943240" y="131207"/>
            <a:ext cx="5533233" cy="4419607"/>
            <a:chOff x="1101339" y="2536844"/>
            <a:chExt cx="4722974" cy="3243952"/>
          </a:xfrm>
        </p:grpSpPr>
        <p:pic>
          <p:nvPicPr>
            <p:cNvPr id="15" name="Grafik 8" descr="Ein Bild, das Text, Diagramm, Screenshot, Kreis enthält.&#10;&#10;Automatisch generierte Beschreibung">
              <a:extLst>
                <a:ext uri="{FF2B5EF4-FFF2-40B4-BE49-F238E27FC236}">
                  <a16:creationId xmlns:a16="http://schemas.microsoft.com/office/drawing/2014/main" id="{9EAB598D-E58F-19C6-D5CB-6A4D00FDB3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01339" y="2536844"/>
              <a:ext cx="4722974" cy="3243952"/>
            </a:xfrm>
            <a:prstGeom prst="rect">
              <a:avLst/>
            </a:prstGeom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B149B91-1353-CAE0-3C47-A9278E1065D0}"/>
                </a:ext>
              </a:extLst>
            </p:cNvPr>
            <p:cNvSpPr/>
            <p:nvPr/>
          </p:nvSpPr>
          <p:spPr>
            <a:xfrm>
              <a:off x="4757978" y="3513974"/>
              <a:ext cx="710134" cy="51981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16C829D7-D2E9-15F7-3BFD-3C9161459D00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95EC87-5231-C206-F739-3F6A9F68D252}"/>
              </a:ext>
            </a:extLst>
          </p:cNvPr>
          <p:cNvSpPr txBox="1"/>
          <p:nvPr/>
        </p:nvSpPr>
        <p:spPr>
          <a:xfrm>
            <a:off x="142606" y="2328216"/>
            <a:ext cx="7872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è"/>
            </a:pPr>
            <a:r>
              <a:rPr lang="en-CH" b="1" dirty="0">
                <a:solidFill>
                  <a:srgbClr val="1213E8"/>
                </a:solidFill>
                <a:latin typeface="+mj-lt"/>
              </a:rPr>
              <a:t>The </a:t>
            </a:r>
            <a:r>
              <a:rPr lang="en-CH" b="1" dirty="0">
                <a:solidFill>
                  <a:srgbClr val="1213E8"/>
                </a:solidFill>
              </a:rPr>
              <a:t>only proton driven</a:t>
            </a:r>
            <a:r>
              <a:rPr lang="en-CH" b="1" dirty="0">
                <a:solidFill>
                  <a:srgbClr val="1213E8"/>
                </a:solidFill>
                <a:latin typeface="+mj-lt"/>
              </a:rPr>
              <a:t> plasma wakefield acceleration experiment worldwide.</a:t>
            </a:r>
          </a:p>
          <a:p>
            <a:pPr marL="342900" indent="-342900">
              <a:buFont typeface="Wingdings" pitchFamily="2" charset="2"/>
              <a:buChar char="è"/>
            </a:pPr>
            <a:r>
              <a:rPr lang="en-US" b="1" dirty="0">
                <a:solidFill>
                  <a:srgbClr val="1213E8"/>
                </a:solidFill>
              </a:rPr>
              <a:t>High energy gain possible</a:t>
            </a:r>
            <a:r>
              <a:rPr lang="en-US" b="1" dirty="0">
                <a:solidFill>
                  <a:srgbClr val="1213E8"/>
                </a:solidFill>
                <a:latin typeface="+mj-lt"/>
              </a:rPr>
              <a:t> because the high-energy driver is available today.</a:t>
            </a:r>
            <a:endParaRPr lang="en-CH" b="1" u="sng" dirty="0">
              <a:solidFill>
                <a:srgbClr val="1213E8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EBB79F-8FC9-617E-52F6-9917AF49B24F}"/>
              </a:ext>
            </a:extLst>
          </p:cNvPr>
          <p:cNvSpPr txBox="1"/>
          <p:nvPr/>
        </p:nvSpPr>
        <p:spPr>
          <a:xfrm>
            <a:off x="142606" y="728412"/>
            <a:ext cx="750156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latin typeface="+mj-lt"/>
              </a:rPr>
              <a:t>Advanced W</a:t>
            </a:r>
            <a:r>
              <a:rPr lang="en-GB" b="1" dirty="0">
                <a:latin typeface="+mj-lt"/>
              </a:rPr>
              <a:t>AKE</a:t>
            </a:r>
            <a:r>
              <a:rPr lang="en-CH" b="1" dirty="0">
                <a:latin typeface="+mj-lt"/>
              </a:rPr>
              <a:t>field Experiment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sz="1600" dirty="0">
                <a:latin typeface="+mj-lt"/>
                <a:sym typeface="Wingdings" pitchFamily="2" charset="2"/>
              </a:rPr>
              <a:t>Accelerator R&amp;D experiment.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sz="1600" dirty="0">
                <a:latin typeface="+mj-lt"/>
                <a:sym typeface="Wingdings" pitchFamily="2" charset="2"/>
              </a:rPr>
              <a:t>International </a:t>
            </a:r>
            <a:r>
              <a:rPr lang="en-CH" sz="1600" b="1" dirty="0">
                <a:sym typeface="Wingdings" pitchFamily="2" charset="2"/>
              </a:rPr>
              <a:t>collaboration with 19 institutes</a:t>
            </a:r>
            <a:r>
              <a:rPr lang="en-CH" sz="1600" dirty="0">
                <a:latin typeface="+mj-lt"/>
                <a:sym typeface="Wingdings" pitchFamily="2" charset="2"/>
              </a:rPr>
              <a:t>.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sz="1600" dirty="0">
                <a:latin typeface="+mj-lt"/>
                <a:sym typeface="Wingdings" pitchFamily="2" charset="2"/>
              </a:rPr>
              <a:t>Unique facility driving wakefields in plasma with 400 GeV proton bunch from the SPS.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sz="1600" dirty="0">
                <a:latin typeface="+mj-lt"/>
                <a:sym typeface="Wingdings" pitchFamily="2" charset="2"/>
              </a:rPr>
              <a:t>Accelerating externally injected electrons to GeV scale.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B4CDC44-1F85-C3B0-17E5-7ED439BBCA57}"/>
              </a:ext>
            </a:extLst>
          </p:cNvPr>
          <p:cNvGrpSpPr/>
          <p:nvPr/>
        </p:nvGrpSpPr>
        <p:grpSpPr>
          <a:xfrm>
            <a:off x="142606" y="3605670"/>
            <a:ext cx="11886344" cy="2859734"/>
            <a:chOff x="142606" y="3605670"/>
            <a:chExt cx="11886344" cy="2859734"/>
          </a:xfrm>
        </p:grpSpPr>
        <p:pic>
          <p:nvPicPr>
            <p:cNvPr id="19" name="Shape 581">
              <a:extLst>
                <a:ext uri="{FF2B5EF4-FFF2-40B4-BE49-F238E27FC236}">
                  <a16:creationId xmlns:a16="http://schemas.microsoft.com/office/drawing/2014/main" id="{D56CB691-B71E-600F-1C30-298C71D61A20}"/>
                </a:ext>
              </a:extLst>
            </p:cNvPr>
            <p:cNvPicPr preferRelativeResize="0"/>
            <p:nvPr/>
          </p:nvPicPr>
          <p:blipFill>
            <a:blip r:embed="rId4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2919" y="5010417"/>
              <a:ext cx="2560783" cy="8930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4AA20A5-2CC1-89F7-21A1-6193061F32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44060" y="4758961"/>
              <a:ext cx="2142481" cy="1396006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C2687C1-0160-3FA5-CDED-4C90AC56C1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98744" y="4704501"/>
              <a:ext cx="3630206" cy="1760903"/>
            </a:xfrm>
            <a:prstGeom prst="rect">
              <a:avLst/>
            </a:prstGeom>
            <a:ln>
              <a:solidFill>
                <a:srgbClr val="3366FF"/>
              </a:solidFill>
            </a:ln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A8966C9-0E66-5851-FAF6-65534A0FA923}"/>
                </a:ext>
              </a:extLst>
            </p:cNvPr>
            <p:cNvSpPr txBox="1"/>
            <p:nvPr/>
          </p:nvSpPr>
          <p:spPr>
            <a:xfrm>
              <a:off x="246738" y="5921839"/>
              <a:ext cx="28973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0" i="1" u="none" strike="noStrike" kern="1200" cap="none" spc="0" baseline="0" dirty="0">
                  <a:solidFill>
                    <a:srgbClr val="000000"/>
                  </a:solidFill>
                  <a:uFillTx/>
                  <a:latin typeface="+mj-lt"/>
                  <a:cs typeface="Calibri" panose="020F0502020204030204" pitchFamily="34" charset="0"/>
                </a:rPr>
                <a:t>AWAKE Collaboration, PRL 122, 054802 (2019)</a:t>
              </a:r>
            </a:p>
            <a:p>
              <a:r>
                <a:rPr lang="en-US" sz="800" i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M. Turner et al. (AWAKE Collab.), PRL 122, 054801 (2019)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F491E50-058B-D93B-7CB6-F6C7FD1D8CA0}"/>
                </a:ext>
              </a:extLst>
            </p:cNvPr>
            <p:cNvSpPr txBox="1"/>
            <p:nvPr/>
          </p:nvSpPr>
          <p:spPr>
            <a:xfrm>
              <a:off x="3179079" y="6058982"/>
              <a:ext cx="211468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AWAKE Collaboration, Nature, 561, 363 (2018)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4DA1A8C-F6A2-5576-B0F7-4285BE77E394}"/>
                </a:ext>
              </a:extLst>
            </p:cNvPr>
            <p:cNvGrpSpPr/>
            <p:nvPr/>
          </p:nvGrpSpPr>
          <p:grpSpPr>
            <a:xfrm>
              <a:off x="5264126" y="4771444"/>
              <a:ext cx="2380045" cy="1377680"/>
              <a:chOff x="5264126" y="4771444"/>
              <a:chExt cx="2380045" cy="1377680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C997C35E-3EC4-3D2D-E20D-6C74EDA7ED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264126" y="4771444"/>
                <a:ext cx="2380045" cy="1377680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FF9F204-7E43-FCAE-76BD-56450BB14285}"/>
                  </a:ext>
                </a:extLst>
              </p:cNvPr>
              <p:cNvSpPr txBox="1"/>
              <p:nvPr/>
            </p:nvSpPr>
            <p:spPr>
              <a:xfrm>
                <a:off x="5551983" y="5721784"/>
                <a:ext cx="71846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700" dirty="0">
                    <a:latin typeface="+mj-lt"/>
                  </a:rPr>
                  <a:t>F. Pannell, UCL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2CC0BE0-B23F-0B34-BE82-46F474F7BD9D}"/>
                </a:ext>
              </a:extLst>
            </p:cNvPr>
            <p:cNvSpPr txBox="1"/>
            <p:nvPr/>
          </p:nvSpPr>
          <p:spPr>
            <a:xfrm>
              <a:off x="142606" y="3605670"/>
              <a:ext cx="829172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itchFamily="2" charset="2"/>
                <a:buChar char="à"/>
              </a:pPr>
              <a:endParaRPr lang="en-CH" dirty="0">
                <a:sym typeface="Wingdings" pitchFamily="2" charset="2"/>
              </a:endParaRP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CH" b="1" dirty="0">
                  <a:sym typeface="Wingdings" pitchFamily="2" charset="2"/>
                </a:rPr>
                <a:t>All milestones achieved.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CH" dirty="0">
                  <a:solidFill>
                    <a:srgbClr val="1213E8"/>
                  </a:solidFill>
                  <a:sym typeface="Wingdings" pitchFamily="2" charset="2"/>
                </a:rPr>
                <a:t> </a:t>
              </a:r>
              <a:r>
                <a:rPr lang="en-CH" dirty="0">
                  <a:solidFill>
                    <a:srgbClr val="1213E8"/>
                  </a:solidFill>
                </a:rPr>
                <a:t>More than 23 high-level publications such as  Nature (1), Phys. Rev. Lett. (7), Phys.Rev. E (1), Physics of Plasmas (1), Phys. Rev. A&amp;B (2),… </a:t>
              </a:r>
            </a:p>
            <a:p>
              <a:endParaRPr lang="en-CH" dirty="0"/>
            </a:p>
          </p:txBody>
        </p:sp>
      </p:grpSp>
    </p:spTree>
    <p:extLst>
      <p:ext uri="{BB962C8B-B14F-4D97-AF65-F5344CB8AC3E}">
        <p14:creationId xmlns:p14="http://schemas.microsoft.com/office/powerpoint/2010/main" val="52087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DFB27-2091-78E7-175D-26AFF039F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139" y="136525"/>
            <a:ext cx="10515600" cy="717134"/>
          </a:xfrm>
        </p:spPr>
        <p:txBody>
          <a:bodyPr/>
          <a:lstStyle/>
          <a:p>
            <a:r>
              <a:rPr lang="en-CH" dirty="0"/>
              <a:t>First Applications of AWAKE Technology</a:t>
            </a:r>
          </a:p>
        </p:txBody>
      </p:sp>
      <p:sp>
        <p:nvSpPr>
          <p:cNvPr id="25" name="Using the SPS protons, can accelerate electrons to ~200 GeV.…">
            <a:extLst>
              <a:ext uri="{FF2B5EF4-FFF2-40B4-BE49-F238E27FC236}">
                <a16:creationId xmlns:a16="http://schemas.microsoft.com/office/drawing/2014/main" id="{ACFAB7CA-FD4E-0AD4-0A6E-D26ACDA88C1C}"/>
              </a:ext>
            </a:extLst>
          </p:cNvPr>
          <p:cNvSpPr txBox="1"/>
          <p:nvPr/>
        </p:nvSpPr>
        <p:spPr>
          <a:xfrm>
            <a:off x="374521" y="1073514"/>
            <a:ext cx="6094408" cy="662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0638" tIns="20638" rIns="20638" bIns="20638" anchor="ctr">
            <a:spAutoFit/>
          </a:bodyPr>
          <a:lstStyle/>
          <a:p>
            <a:pPr>
              <a:lnSpc>
                <a:spcPct val="100000"/>
              </a:lnSpc>
              <a:spcBef>
                <a:spcPts val="975"/>
              </a:spcBef>
              <a:buSzPct val="100000"/>
              <a:defRPr sz="3600"/>
            </a:pPr>
            <a:r>
              <a:rPr sz="1600" dirty="0">
                <a:latin typeface="+mj-lt"/>
              </a:rPr>
              <a:t>In AWAKE facility, </a:t>
            </a:r>
            <a:r>
              <a:rPr lang="en-US" sz="1600" dirty="0">
                <a:latin typeface="+mj-lt"/>
              </a:rPr>
              <a:t>could </a:t>
            </a:r>
            <a:r>
              <a:rPr sz="1600" dirty="0">
                <a:latin typeface="+mj-lt"/>
              </a:rPr>
              <a:t>conceive of O(50 GeV) electrons.</a:t>
            </a:r>
            <a:endParaRPr lang="en-US" sz="1600" dirty="0">
              <a:latin typeface="+mj-lt"/>
            </a:endParaRPr>
          </a:p>
          <a:p>
            <a:pPr marL="285750" indent="-285750">
              <a:lnSpc>
                <a:spcPct val="100000"/>
              </a:lnSpc>
              <a:spcBef>
                <a:spcPts val="975"/>
              </a:spcBef>
              <a:buSzPct val="100000"/>
              <a:buFont typeface="Wingdings" pitchFamily="2" charset="2"/>
              <a:buChar char="à"/>
              <a:defRPr sz="3600"/>
            </a:pPr>
            <a:r>
              <a:rPr lang="en-GB" sz="1600" dirty="0">
                <a:solidFill>
                  <a:srgbClr val="1213E8"/>
                </a:solidFill>
                <a:latin typeface="+mj-lt"/>
              </a:rPr>
              <a:t>R</a:t>
            </a:r>
            <a:r>
              <a:rPr lang="en-CH" sz="1600" dirty="0">
                <a:solidFill>
                  <a:srgbClr val="1213E8"/>
                </a:solidFill>
                <a:latin typeface="+mj-lt"/>
              </a:rPr>
              <a:t>equirements on emittance are moderate for first applications</a:t>
            </a:r>
            <a:r>
              <a:rPr lang="en-CH" sz="1600" dirty="0">
                <a:solidFill>
                  <a:srgbClr val="0432FF"/>
                </a:solidFill>
                <a:latin typeface="+mj-lt"/>
              </a:rPr>
              <a:t>.</a:t>
            </a:r>
            <a:endParaRPr sz="1600" dirty="0">
              <a:solidFill>
                <a:srgbClr val="0432FF"/>
              </a:solidFill>
              <a:latin typeface="+mj-lt"/>
            </a:endParaRPr>
          </a:p>
        </p:txBody>
      </p:sp>
      <p:sp>
        <p:nvSpPr>
          <p:cNvPr id="31" name="Use for collider, e.g. ep collider, which would be like a low-luminosity LHeC.…">
            <a:extLst>
              <a:ext uri="{FF2B5EF4-FFF2-40B4-BE49-F238E27FC236}">
                <a16:creationId xmlns:a16="http://schemas.microsoft.com/office/drawing/2014/main" id="{E0657B02-6088-84BA-9021-89CD2610D4A9}"/>
              </a:ext>
            </a:extLst>
          </p:cNvPr>
          <p:cNvSpPr txBox="1"/>
          <p:nvPr/>
        </p:nvSpPr>
        <p:spPr>
          <a:xfrm>
            <a:off x="0" y="2145078"/>
            <a:ext cx="5870758" cy="171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0638" tIns="20638" rIns="20638" bIns="20638" anchor="ctr">
            <a:spAutoFit/>
          </a:bodyPr>
          <a:lstStyle/>
          <a:p>
            <a:pPr marL="371521" lvl="2">
              <a:spcBef>
                <a:spcPts val="488"/>
              </a:spcBef>
              <a:buSzPct val="100000"/>
              <a:defRPr sz="3600"/>
            </a:pPr>
            <a:r>
              <a:rPr lang="en-GB" sz="1600" dirty="0">
                <a:latin typeface="+mj-lt"/>
              </a:rPr>
              <a:t> </a:t>
            </a:r>
            <a:r>
              <a:rPr lang="en-GB" sz="1600" b="1" dirty="0">
                <a:latin typeface="+mj-lt"/>
              </a:rPr>
              <a:t>First applications </a:t>
            </a:r>
            <a:r>
              <a:rPr lang="en-GB" sz="1600" dirty="0">
                <a:latin typeface="+mj-lt"/>
              </a:rPr>
              <a:t>to high energy physics for 50 GeV beam:</a:t>
            </a:r>
            <a:endParaRPr lang="en-US" sz="1600" dirty="0">
              <a:latin typeface="+mj-lt"/>
            </a:endParaRPr>
          </a:p>
          <a:p>
            <a:pPr marL="1114471" lvl="3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sz="1600" dirty="0">
                <a:solidFill>
                  <a:srgbClr val="1213E8"/>
                </a:solidFill>
                <a:latin typeface="+mj-lt"/>
              </a:rPr>
              <a:t>Use for collider, e.g. </a:t>
            </a:r>
            <a:r>
              <a:rPr sz="1600" i="1" dirty="0">
                <a:solidFill>
                  <a:srgbClr val="1213E8"/>
                </a:solidFill>
                <a:latin typeface="+mj-lt"/>
              </a:rPr>
              <a:t>ep</a:t>
            </a:r>
            <a:r>
              <a:rPr sz="1600" dirty="0">
                <a:solidFill>
                  <a:srgbClr val="1213E8"/>
                </a:solidFill>
                <a:latin typeface="+mj-lt"/>
              </a:rPr>
              <a:t> collider, which would be like a low-luminosity </a:t>
            </a:r>
            <a:r>
              <a:rPr sz="1600" dirty="0" err="1">
                <a:solidFill>
                  <a:srgbClr val="1213E8"/>
                </a:solidFill>
                <a:latin typeface="+mj-lt"/>
              </a:rPr>
              <a:t>LHeC</a:t>
            </a:r>
            <a:r>
              <a:rPr sz="1600" dirty="0">
                <a:solidFill>
                  <a:srgbClr val="1213E8"/>
                </a:solidFill>
                <a:latin typeface="+mj-lt"/>
              </a:rPr>
              <a:t>.</a:t>
            </a:r>
            <a:endParaRPr lang="en-US" sz="1600" dirty="0">
              <a:solidFill>
                <a:srgbClr val="1213E8"/>
              </a:solidFill>
              <a:latin typeface="+mj-lt"/>
            </a:endParaRPr>
          </a:p>
          <a:p>
            <a:pPr marL="1114471" lvl="3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sz="1600" dirty="0">
                <a:solidFill>
                  <a:srgbClr val="1213E8"/>
                </a:solidFill>
                <a:latin typeface="+mj-lt"/>
              </a:rPr>
              <a:t>Beam-dump experiments to e.g. search for dark photons.</a:t>
            </a:r>
            <a:endParaRPr lang="en-US" sz="1600" dirty="0">
              <a:solidFill>
                <a:srgbClr val="1213E8"/>
              </a:solidFill>
              <a:latin typeface="+mj-lt"/>
            </a:endParaRPr>
          </a:p>
          <a:p>
            <a:pPr marL="1114471" lvl="3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sz="1600" dirty="0">
                <a:solidFill>
                  <a:srgbClr val="1213E8"/>
                </a:solidFill>
                <a:latin typeface="+mj-lt"/>
              </a:rPr>
              <a:t>Interaction with high-power laser to investigate strong-field QED.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2340346-8D2F-DD65-180D-3A0A04BFB9B2}"/>
              </a:ext>
            </a:extLst>
          </p:cNvPr>
          <p:cNvGrpSpPr/>
          <p:nvPr/>
        </p:nvGrpSpPr>
        <p:grpSpPr>
          <a:xfrm>
            <a:off x="6095999" y="1174376"/>
            <a:ext cx="5816247" cy="4837618"/>
            <a:chOff x="4325926" y="1811455"/>
            <a:chExt cx="5473739" cy="4313892"/>
          </a:xfrm>
        </p:grpSpPr>
        <p:pic>
          <p:nvPicPr>
            <p:cNvPr id="26" name="SFQED_PhaseSpace.png" descr="SFQED_PhaseSpace.png">
              <a:extLst>
                <a:ext uri="{FF2B5EF4-FFF2-40B4-BE49-F238E27FC236}">
                  <a16:creationId xmlns:a16="http://schemas.microsoft.com/office/drawing/2014/main" id="{A9951269-307D-FD67-1C9E-A61DB170E0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8158" t="27510" r="18158" b="13764"/>
            <a:stretch>
              <a:fillRect/>
            </a:stretch>
          </p:blipFill>
          <p:spPr>
            <a:xfrm>
              <a:off x="4371043" y="2795254"/>
              <a:ext cx="5428622" cy="327226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7" name="Oval">
              <a:extLst>
                <a:ext uri="{FF2B5EF4-FFF2-40B4-BE49-F238E27FC236}">
                  <a16:creationId xmlns:a16="http://schemas.microsoft.com/office/drawing/2014/main" id="{7EE5B736-3F32-61CF-987B-035B8C2AA782}"/>
                </a:ext>
              </a:extLst>
            </p:cNvPr>
            <p:cNvSpPr/>
            <p:nvPr/>
          </p:nvSpPr>
          <p:spPr>
            <a:xfrm>
              <a:off x="5151544" y="3238103"/>
              <a:ext cx="594102" cy="596737"/>
            </a:xfrm>
            <a:prstGeom prst="ellipse">
              <a:avLst/>
            </a:prstGeom>
            <a:ln w="19050">
              <a:solidFill>
                <a:srgbClr val="FF0000"/>
              </a:solidFill>
              <a:miter lim="400000"/>
            </a:ln>
          </p:spPr>
          <p:txBody>
            <a:bodyPr lIns="20638" tIns="20638" rIns="20638" bIns="20638" anchor="ctr"/>
            <a:lstStyle/>
            <a:p>
              <a:pPr algn="ctr" defTabSz="335401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300"/>
            </a:p>
          </p:txBody>
        </p:sp>
        <p:sp>
          <p:nvSpPr>
            <p:cNvPr id="28" name="Line">
              <a:extLst>
                <a:ext uri="{FF2B5EF4-FFF2-40B4-BE49-F238E27FC236}">
                  <a16:creationId xmlns:a16="http://schemas.microsoft.com/office/drawing/2014/main" id="{B0803656-E4D1-3791-C3F6-95F800E2FD61}"/>
                </a:ext>
              </a:extLst>
            </p:cNvPr>
            <p:cNvSpPr/>
            <p:nvPr/>
          </p:nvSpPr>
          <p:spPr>
            <a:xfrm flipV="1">
              <a:off x="5504786" y="2030687"/>
              <a:ext cx="533513" cy="1205012"/>
            </a:xfrm>
            <a:prstGeom prst="line">
              <a:avLst/>
            </a:prstGeom>
            <a:ln w="19050">
              <a:solidFill>
                <a:srgbClr val="FF0000"/>
              </a:solidFill>
              <a:miter lim="400000"/>
            </a:ln>
          </p:spPr>
          <p:txBody>
            <a:bodyPr lIns="20638" tIns="20638" rIns="20638" bIns="20638" anchor="ctr"/>
            <a:lstStyle/>
            <a:p>
              <a:endParaRPr sz="858"/>
            </a:p>
          </p:txBody>
        </p:sp>
        <p:sp>
          <p:nvSpPr>
            <p:cNvPr id="29" name="Laser intensity →">
              <a:extLst>
                <a:ext uri="{FF2B5EF4-FFF2-40B4-BE49-F238E27FC236}">
                  <a16:creationId xmlns:a16="http://schemas.microsoft.com/office/drawing/2014/main" id="{C7E4ECF6-EEF7-892B-F667-AE346779C4DA}"/>
                </a:ext>
              </a:extLst>
            </p:cNvPr>
            <p:cNvSpPr txBox="1"/>
            <p:nvPr/>
          </p:nvSpPr>
          <p:spPr>
            <a:xfrm>
              <a:off x="8084716" y="5858542"/>
              <a:ext cx="1384162" cy="2668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0638" tIns="20638" rIns="20638" bIns="20638" anchor="ctr">
              <a:spAutoFit/>
            </a:bodyPr>
            <a:lstStyle>
              <a:lvl1pPr>
                <a:defRPr sz="3600" b="1"/>
              </a:lvl1pPr>
            </a:lstStyle>
            <a:p>
              <a:r>
                <a:rPr sz="1463"/>
                <a:t>Laser intensity →</a:t>
              </a:r>
            </a:p>
          </p:txBody>
        </p:sp>
        <p:sp>
          <p:nvSpPr>
            <p:cNvPr id="30" name="Beam energy →">
              <a:extLst>
                <a:ext uri="{FF2B5EF4-FFF2-40B4-BE49-F238E27FC236}">
                  <a16:creationId xmlns:a16="http://schemas.microsoft.com/office/drawing/2014/main" id="{8D5CA24D-36EE-79AC-E31E-CE7D27816DBF}"/>
                </a:ext>
              </a:extLst>
            </p:cNvPr>
            <p:cNvSpPr txBox="1"/>
            <p:nvPr/>
          </p:nvSpPr>
          <p:spPr>
            <a:xfrm rot="16200000">
              <a:off x="3823224" y="3295598"/>
              <a:ext cx="1272209" cy="2668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0638" tIns="20638" rIns="20638" bIns="20638" anchor="ctr">
              <a:spAutoFit/>
            </a:bodyPr>
            <a:lstStyle>
              <a:lvl1pPr>
                <a:defRPr sz="3600" b="1"/>
              </a:lvl1pPr>
            </a:lstStyle>
            <a:p>
              <a:r>
                <a:rPr sz="1463"/>
                <a:t>Beam energy →</a:t>
              </a:r>
            </a:p>
          </p:txBody>
        </p:sp>
        <p:sp>
          <p:nvSpPr>
            <p:cNvPr id="32" name="High energy, ~50 GeV">
              <a:extLst>
                <a:ext uri="{FF2B5EF4-FFF2-40B4-BE49-F238E27FC236}">
                  <a16:creationId xmlns:a16="http://schemas.microsoft.com/office/drawing/2014/main" id="{B0433FA1-833D-0659-2516-B43778F5E696}"/>
                </a:ext>
              </a:extLst>
            </p:cNvPr>
            <p:cNvSpPr txBox="1"/>
            <p:nvPr/>
          </p:nvSpPr>
          <p:spPr>
            <a:xfrm>
              <a:off x="6052403" y="1811455"/>
              <a:ext cx="1769984" cy="2811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0638" tIns="20638" rIns="20638" bIns="20638" anchor="ctr">
              <a:spAutoFit/>
            </a:bodyPr>
            <a:lstStyle/>
            <a:p>
              <a:r>
                <a:t>High energy, ~50 GeV</a:t>
              </a:r>
            </a:p>
          </p:txBody>
        </p:sp>
        <p:sp>
          <p:nvSpPr>
            <p:cNvPr id="33" name="Nonlinear Breit–Wheeler">
              <a:extLst>
                <a:ext uri="{FF2B5EF4-FFF2-40B4-BE49-F238E27FC236}">
                  <a16:creationId xmlns:a16="http://schemas.microsoft.com/office/drawing/2014/main" id="{111093B4-35F1-EC80-E206-A73CD62C5C13}"/>
                </a:ext>
              </a:extLst>
            </p:cNvPr>
            <p:cNvSpPr txBox="1"/>
            <p:nvPr/>
          </p:nvSpPr>
          <p:spPr>
            <a:xfrm>
              <a:off x="6062967" y="2556544"/>
              <a:ext cx="1945149" cy="2668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0638" tIns="20638" rIns="20638" bIns="20638" anchor="ctr">
              <a:spAutoFit/>
            </a:bodyPr>
            <a:lstStyle>
              <a:lvl1pPr>
                <a:defRPr sz="3600"/>
              </a:lvl1pPr>
            </a:lstStyle>
            <a:p>
              <a:r>
                <a:rPr sz="1463"/>
                <a:t>Nonlinear Breit–Wheeler</a:t>
              </a:r>
            </a:p>
          </p:txBody>
        </p:sp>
        <p:sp>
          <p:nvSpPr>
            <p:cNvPr id="34" name="Credit: B. King">
              <a:extLst>
                <a:ext uri="{FF2B5EF4-FFF2-40B4-BE49-F238E27FC236}">
                  <a16:creationId xmlns:a16="http://schemas.microsoft.com/office/drawing/2014/main" id="{84330343-3D41-C26A-86F5-729737BECF60}"/>
                </a:ext>
              </a:extLst>
            </p:cNvPr>
            <p:cNvSpPr txBox="1"/>
            <p:nvPr/>
          </p:nvSpPr>
          <p:spPr>
            <a:xfrm>
              <a:off x="4866308" y="5858542"/>
              <a:ext cx="1111587" cy="2668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0638" tIns="20638" rIns="20638" bIns="20638" anchor="ctr">
              <a:spAutoFit/>
            </a:bodyPr>
            <a:lstStyle>
              <a:lvl1pPr>
                <a:defRPr sz="3600"/>
              </a:lvl1pPr>
            </a:lstStyle>
            <a:p>
              <a:r>
                <a:rPr sz="1463"/>
                <a:t>Credit: B. King</a:t>
              </a:r>
            </a:p>
          </p:txBody>
        </p:sp>
      </p:grpSp>
      <p:sp>
        <p:nvSpPr>
          <p:cNvPr id="35" name="Strong-field QED could be the obvious first experiment.…">
            <a:extLst>
              <a:ext uri="{FF2B5EF4-FFF2-40B4-BE49-F238E27FC236}">
                <a16:creationId xmlns:a16="http://schemas.microsoft.com/office/drawing/2014/main" id="{BE47D0DF-C8CB-1815-5BE8-0333FD78C95B}"/>
              </a:ext>
            </a:extLst>
          </p:cNvPr>
          <p:cNvSpPr txBox="1"/>
          <p:nvPr/>
        </p:nvSpPr>
        <p:spPr>
          <a:xfrm>
            <a:off x="507779" y="4174535"/>
            <a:ext cx="5284675" cy="16318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0638" tIns="20638" rIns="20638" bIns="20638" anchor="ctr">
            <a:spAutoFit/>
          </a:bodyPr>
          <a:lstStyle/>
          <a:p>
            <a:pPr>
              <a:lnSpc>
                <a:spcPct val="100000"/>
              </a:lnSpc>
              <a:spcBef>
                <a:spcPts val="731"/>
              </a:spcBef>
              <a:buSzPct val="100000"/>
              <a:defRPr sz="3600"/>
            </a:pPr>
            <a:r>
              <a:rPr sz="1600" b="1" dirty="0">
                <a:latin typeface="+mj-lt"/>
              </a:rPr>
              <a:t>Strong-field QED </a:t>
            </a:r>
            <a:r>
              <a:rPr sz="1600" dirty="0">
                <a:latin typeface="+mj-lt"/>
              </a:rPr>
              <a:t>could be the obvious first experiment.</a:t>
            </a:r>
          </a:p>
          <a:p>
            <a:pPr marL="471511" lvl="1" indent="-285750">
              <a:lnSpc>
                <a:spcPct val="100000"/>
              </a:lnSpc>
              <a:spcBef>
                <a:spcPts val="731"/>
              </a:spcBef>
              <a:buSzPct val="100000"/>
              <a:buFont typeface="Arial" panose="020B0604020202020204" pitchFamily="34" charset="0"/>
              <a:buChar char="•"/>
              <a:defRPr sz="3600"/>
            </a:pPr>
            <a:r>
              <a:rPr sz="1600" dirty="0">
                <a:solidFill>
                  <a:srgbClr val="1213E8"/>
                </a:solidFill>
                <a:latin typeface="+mj-lt"/>
              </a:rPr>
              <a:t> Can investigate new region with high energy.</a:t>
            </a:r>
          </a:p>
          <a:p>
            <a:pPr marL="471511" lvl="1" indent="-285750">
              <a:lnSpc>
                <a:spcPct val="100000"/>
              </a:lnSpc>
              <a:spcBef>
                <a:spcPts val="731"/>
              </a:spcBef>
              <a:buSzPct val="100000"/>
              <a:buFont typeface="Arial" panose="020B0604020202020204" pitchFamily="34" charset="0"/>
              <a:buChar char="•"/>
              <a:defRPr sz="3600"/>
            </a:pPr>
            <a:r>
              <a:rPr sz="1600" dirty="0">
                <a:solidFill>
                  <a:srgbClr val="1213E8"/>
                </a:solidFill>
                <a:latin typeface="+mj-lt"/>
              </a:rPr>
              <a:t> Currently no competitors.</a:t>
            </a:r>
          </a:p>
          <a:p>
            <a:pPr marL="471511" lvl="1" indent="-285750">
              <a:lnSpc>
                <a:spcPct val="100000"/>
              </a:lnSpc>
              <a:spcBef>
                <a:spcPts val="731"/>
              </a:spcBef>
              <a:buSzPct val="100000"/>
              <a:buFont typeface="Arial" panose="020B0604020202020204" pitchFamily="34" charset="0"/>
              <a:buChar char="•"/>
              <a:defRPr sz="3600"/>
            </a:pPr>
            <a:r>
              <a:rPr sz="1600" dirty="0">
                <a:solidFill>
                  <a:srgbClr val="1213E8"/>
                </a:solidFill>
                <a:latin typeface="+mj-lt"/>
              </a:rPr>
              <a:t> Only modest laser needed.</a:t>
            </a:r>
          </a:p>
          <a:p>
            <a:pPr marL="471511" lvl="1" indent="-285750">
              <a:lnSpc>
                <a:spcPct val="100000"/>
              </a:lnSpc>
              <a:spcBef>
                <a:spcPts val="731"/>
              </a:spcBef>
              <a:buSzPct val="100000"/>
              <a:buFont typeface="Arial" panose="020B0604020202020204" pitchFamily="34" charset="0"/>
              <a:buChar char="•"/>
              <a:defRPr sz="3600"/>
            </a:pPr>
            <a:r>
              <a:rPr sz="1600" dirty="0">
                <a:solidFill>
                  <a:srgbClr val="1213E8"/>
                </a:solidFill>
                <a:latin typeface="+mj-lt"/>
              </a:rPr>
              <a:t> Increasing laser power </a:t>
            </a:r>
            <a:r>
              <a:rPr lang="en-US" sz="1600" dirty="0">
                <a:solidFill>
                  <a:srgbClr val="1213E8"/>
                </a:solidFill>
                <a:latin typeface="+mj-lt"/>
                <a:sym typeface="Wingdings" pitchFamily="2" charset="2"/>
              </a:rPr>
              <a:t></a:t>
            </a:r>
            <a:r>
              <a:rPr sz="1600" dirty="0">
                <a:solidFill>
                  <a:srgbClr val="1213E8"/>
                </a:solidFill>
                <a:latin typeface="+mj-lt"/>
              </a:rPr>
              <a:t> probe more phase space.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C0A479DB-3E2A-7FD8-44C1-05AB563AD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pPr algn="l"/>
            <a:r>
              <a:rPr lang="en-US" dirty="0"/>
              <a:t>E. Gschwendtner, CERN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7092171E-9E63-F053-B190-EA6E08B37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D351EE0-6949-4F2E-8F68-46F7424C488D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937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76259-4280-7D7B-BFA7-B5405CC26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PETRA-IV Plasma Injector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422C6A-1C8C-F1F2-E766-B1823AFFC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C4C624-3739-4F15-FBC4-999E663BC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33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E644F2-C1F7-0546-0CAB-A72A033EB236}"/>
              </a:ext>
            </a:extLst>
          </p:cNvPr>
          <p:cNvSpPr txBox="1"/>
          <p:nvPr/>
        </p:nvSpPr>
        <p:spPr>
          <a:xfrm>
            <a:off x="520200" y="1157705"/>
            <a:ext cx="450431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4</a:t>
            </a:r>
            <a:r>
              <a:rPr lang="en-US" sz="1600" b="1" baseline="30000" dirty="0"/>
              <a:t>th</a:t>
            </a:r>
            <a:r>
              <a:rPr lang="en-US" sz="1600" b="1" dirty="0"/>
              <a:t> generation SR source: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sz="1600" dirty="0">
                <a:latin typeface="+mj-lt"/>
              </a:rPr>
              <a:t>PETRA III to PETRA IV upgrade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sz="1600" dirty="0">
                <a:latin typeface="+mj-lt"/>
              </a:rPr>
              <a:t>(6 GeV, 20 pm emittance)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600" dirty="0">
                <a:latin typeface="+mj-lt"/>
              </a:rPr>
              <a:t>F</a:t>
            </a:r>
            <a:r>
              <a:rPr lang="en-CH" sz="1600" dirty="0">
                <a:latin typeface="+mj-lt"/>
              </a:rPr>
              <a:t>inal decision for PETRA IV in 2026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551A93-0191-C717-F5F2-434530FD05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2" y="2482228"/>
            <a:ext cx="3687156" cy="3330271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58BDA3C2-EA34-9DCA-96B6-9E4C8FBDE75F}"/>
              </a:ext>
            </a:extLst>
          </p:cNvPr>
          <p:cNvSpPr txBox="1"/>
          <p:nvPr/>
        </p:nvSpPr>
        <p:spPr>
          <a:xfrm>
            <a:off x="520921" y="696270"/>
            <a:ext cx="16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1213E8"/>
                </a:solidFill>
              </a:rPr>
              <a:t>DESY/Hamburg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D0CB1A-5C38-1805-B953-D6C1A81EE0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8887" r="5147"/>
          <a:stretch>
            <a:fillRect/>
          </a:stretch>
        </p:blipFill>
        <p:spPr>
          <a:xfrm>
            <a:off x="4607163" y="3712250"/>
            <a:ext cx="3620773" cy="13285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784EF5-37FB-9273-65A0-25AE04B670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5569" y="2798049"/>
            <a:ext cx="2752066" cy="26986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AC8CC1-4B75-D12F-17D0-AB4E8F0E77D4}"/>
              </a:ext>
            </a:extLst>
          </p:cNvPr>
          <p:cNvSpPr txBox="1"/>
          <p:nvPr/>
        </p:nvSpPr>
        <p:spPr>
          <a:xfrm>
            <a:off x="4744988" y="1157705"/>
            <a:ext cx="36827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1" dirty="0">
                <a:solidFill>
                  <a:srgbClr val="1213E8"/>
                </a:solidFill>
              </a:rPr>
              <a:t>PETRA IV Plasma Injector:</a:t>
            </a:r>
          </a:p>
          <a:p>
            <a:r>
              <a:rPr lang="en-CH" sz="1600" b="1" dirty="0">
                <a:solidFill>
                  <a:srgbClr val="1213E8"/>
                </a:solidFill>
              </a:rPr>
              <a:t>Alternative proposal to DESY IV injector</a:t>
            </a:r>
          </a:p>
          <a:p>
            <a:endParaRPr lang="en-CH" sz="1600" dirty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en-GB" sz="1600" dirty="0">
                <a:latin typeface="+mj-lt"/>
              </a:rPr>
              <a:t>D</a:t>
            </a:r>
            <a:r>
              <a:rPr lang="en-CH" sz="1600" dirty="0">
                <a:latin typeface="+mj-lt"/>
              </a:rPr>
              <a:t>edicated injector</a:t>
            </a:r>
          </a:p>
          <a:p>
            <a:pPr marL="285750" indent="-285750">
              <a:buFontTx/>
              <a:buChar char="-"/>
            </a:pPr>
            <a:r>
              <a:rPr lang="en-CH" sz="1600" dirty="0">
                <a:latin typeface="+mj-lt"/>
              </a:rPr>
              <a:t>PW-drive laser</a:t>
            </a:r>
          </a:p>
          <a:p>
            <a:pPr marL="285750" indent="-285750">
              <a:buFontTx/>
              <a:buChar char="-"/>
            </a:pPr>
            <a:r>
              <a:rPr lang="en-CH" sz="1600" dirty="0">
                <a:latin typeface="+mj-lt"/>
              </a:rPr>
              <a:t>6 GeV HOFI-guiding assisted laser-plasma accelerator</a:t>
            </a:r>
          </a:p>
          <a:p>
            <a:pPr marL="285750" indent="-285750">
              <a:buFontTx/>
              <a:buChar char="-"/>
            </a:pPr>
            <a:r>
              <a:rPr lang="en-CH" sz="1600" dirty="0">
                <a:latin typeface="+mj-lt"/>
              </a:rPr>
              <a:t>Active energy compression scheme   (X-band)</a:t>
            </a:r>
          </a:p>
          <a:p>
            <a:endParaRPr lang="en-CH" sz="1600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992245-25B6-214E-9FE9-D71CF0ED1F36}"/>
              </a:ext>
            </a:extLst>
          </p:cNvPr>
          <p:cNvSpPr txBox="1"/>
          <p:nvPr/>
        </p:nvSpPr>
        <p:spPr>
          <a:xfrm>
            <a:off x="8225555" y="1762405"/>
            <a:ext cx="38200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+mj-lt"/>
              </a:rPr>
              <a:t>Demonstrate full technology chain: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sz="1600" dirty="0">
                <a:latin typeface="+mj-lt"/>
              </a:rPr>
              <a:t>injection studies  into DESY II</a:t>
            </a:r>
            <a:r>
              <a:rPr lang="en-CH" sz="1600" dirty="0">
                <a:latin typeface="+mj-lt"/>
                <a:sym typeface="Wingdings" pitchFamily="2" charset="2"/>
              </a:rPr>
              <a:t> ongoing </a:t>
            </a:r>
            <a:r>
              <a:rPr lang="en-CH" sz="1600" dirty="0">
                <a:latin typeface="+mj-lt"/>
              </a:rPr>
              <a:t>(350 MeV)</a:t>
            </a:r>
          </a:p>
          <a:p>
            <a:pPr marL="285750" indent="-285750">
              <a:buFont typeface="Wingdings" pitchFamily="2" charset="2"/>
              <a:buChar char="à"/>
            </a:pPr>
            <a:endParaRPr lang="en-CH" sz="1600" dirty="0">
              <a:latin typeface="+mj-lt"/>
            </a:endParaRPr>
          </a:p>
          <a:p>
            <a:endParaRPr lang="en-CH" sz="1600" dirty="0">
              <a:latin typeface="+mj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1265A77-5E7D-6981-62CD-70E2B71058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13209" y="259841"/>
            <a:ext cx="1040591" cy="14773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13C12A1-009B-F059-0F5A-AB786A64F176}"/>
              </a:ext>
            </a:extLst>
          </p:cNvPr>
          <p:cNvSpPr txBox="1"/>
          <p:nvPr/>
        </p:nvSpPr>
        <p:spPr>
          <a:xfrm>
            <a:off x="8420980" y="234605"/>
            <a:ext cx="2121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i="1" dirty="0">
                <a:latin typeface="+mj-lt"/>
              </a:rPr>
              <a:t>A. Martinez de la Ossa et al., PETRA IV Injctor CDR</a:t>
            </a:r>
          </a:p>
        </p:txBody>
      </p:sp>
    </p:spTree>
    <p:extLst>
      <p:ext uri="{BB962C8B-B14F-4D97-AF65-F5344CB8AC3E}">
        <p14:creationId xmlns:p14="http://schemas.microsoft.com/office/powerpoint/2010/main" val="3544130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BD193-AAAB-3887-8848-C03EA5DEE2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E7EEC-0F13-5BAF-4692-A0D706D63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674" y="156586"/>
            <a:ext cx="10515600" cy="717134"/>
          </a:xfrm>
        </p:spPr>
        <p:txBody>
          <a:bodyPr/>
          <a:lstStyle/>
          <a:p>
            <a:r>
              <a:rPr lang="en-CH" dirty="0"/>
              <a:t>Plasma Wakefield Acceleration Applications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C31AB-DCA6-6BF5-E9A7-A5ACBA992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306A60-920F-3569-512E-E229DB14E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34</a:t>
            </a:fld>
            <a:endParaRPr lang="en-US"/>
          </a:p>
        </p:txBody>
      </p:sp>
      <p:sp>
        <p:nvSpPr>
          <p:cNvPr id="6" name="Shape 5">
            <a:extLst>
              <a:ext uri="{FF2B5EF4-FFF2-40B4-BE49-F238E27FC236}">
                <a16:creationId xmlns:a16="http://schemas.microsoft.com/office/drawing/2014/main" id="{A1AD7541-29EA-BD87-CF75-2E1B66C5D4D2}"/>
              </a:ext>
            </a:extLst>
          </p:cNvPr>
          <p:cNvSpPr/>
          <p:nvPr/>
        </p:nvSpPr>
        <p:spPr>
          <a:xfrm>
            <a:off x="1128894" y="1851968"/>
            <a:ext cx="9934212" cy="3139321"/>
          </a:xfrm>
          <a:prstGeom prst="swooshArrow">
            <a:avLst>
              <a:gd name="adj1" fmla="val 39564"/>
              <a:gd name="adj2" fmla="val 25579"/>
            </a:avLst>
          </a:prstGeom>
          <a:solidFill>
            <a:srgbClr val="0432FF">
              <a:alpha val="15000"/>
            </a:srgbClr>
          </a:solidFill>
          <a:scene3d>
            <a:camera prst="orthographicFront"/>
            <a:lightRig rig="threePt" dir="t">
              <a:rot lat="0" lon="0" rev="7500000"/>
            </a:lightRig>
          </a:scene3d>
          <a:sp3d z="-152400" extrusionH="63500" prstMaterial="matte">
            <a:bevelT w="144450" h="6350" prst="relaxedInset"/>
            <a:contourClr>
              <a:schemeClr val="bg1"/>
            </a:contourClr>
          </a:sp3d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H" sz="2400" b="1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648466-3592-F0D8-2D0C-5409A282C76C}"/>
              </a:ext>
            </a:extLst>
          </p:cNvPr>
          <p:cNvSpPr txBox="1"/>
          <p:nvPr/>
        </p:nvSpPr>
        <p:spPr>
          <a:xfrm>
            <a:off x="1231190" y="3055085"/>
            <a:ext cx="2381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F</a:t>
            </a:r>
            <a:r>
              <a:rPr lang="en-CH" sz="2400" b="1" dirty="0"/>
              <a:t>irst Applications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D29764-C7FB-C9A7-F9B3-DE92D4BF3DCE}"/>
              </a:ext>
            </a:extLst>
          </p:cNvPr>
          <p:cNvSpPr txBox="1"/>
          <p:nvPr/>
        </p:nvSpPr>
        <p:spPr>
          <a:xfrm>
            <a:off x="4661353" y="1990563"/>
            <a:ext cx="2180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Particle physics applications</a:t>
            </a:r>
            <a:endParaRPr lang="en-CH" sz="2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3D567D-E9D1-B94D-1B84-226FFA0447F8}"/>
              </a:ext>
            </a:extLst>
          </p:cNvPr>
          <p:cNvSpPr txBox="1"/>
          <p:nvPr/>
        </p:nvSpPr>
        <p:spPr>
          <a:xfrm>
            <a:off x="8434700" y="1782711"/>
            <a:ext cx="1828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/>
              <a:t>HEP colliders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338DC9-6D21-A869-23E5-571E7C62528B}"/>
              </a:ext>
            </a:extLst>
          </p:cNvPr>
          <p:cNvSpPr txBox="1"/>
          <p:nvPr/>
        </p:nvSpPr>
        <p:spPr>
          <a:xfrm>
            <a:off x="1889739" y="3975625"/>
            <a:ext cx="15664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b="1" dirty="0">
                <a:latin typeface="+mj-lt"/>
              </a:rPr>
              <a:t>O (~5 GeV)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D26DD-B2F7-8C69-3579-08DEDADE088A}"/>
              </a:ext>
            </a:extLst>
          </p:cNvPr>
          <p:cNvSpPr txBox="1"/>
          <p:nvPr/>
        </p:nvSpPr>
        <p:spPr>
          <a:xfrm>
            <a:off x="4829024" y="3198167"/>
            <a:ext cx="184537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b="1" dirty="0">
                <a:latin typeface="+mj-lt"/>
              </a:rPr>
              <a:t>O (~10s GeV)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F9ACA4-137B-D06B-A3E7-6187FF41852F}"/>
              </a:ext>
            </a:extLst>
          </p:cNvPr>
          <p:cNvSpPr txBox="1"/>
          <p:nvPr/>
        </p:nvSpPr>
        <p:spPr>
          <a:xfrm>
            <a:off x="8057331" y="2729130"/>
            <a:ext cx="125386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b="1" dirty="0">
                <a:latin typeface="+mj-lt"/>
              </a:rPr>
              <a:t>250 GeV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0540AF-9EA0-8C7F-91CC-3E43514B8303}"/>
              </a:ext>
            </a:extLst>
          </p:cNvPr>
          <p:cNvSpPr txBox="1"/>
          <p:nvPr/>
        </p:nvSpPr>
        <p:spPr>
          <a:xfrm>
            <a:off x="9560994" y="2649733"/>
            <a:ext cx="10284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b="1" dirty="0">
                <a:latin typeface="+mj-lt"/>
              </a:rPr>
              <a:t>10 TeV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9799B5-A0C6-7686-1617-04F0C15556C1}"/>
              </a:ext>
            </a:extLst>
          </p:cNvPr>
          <p:cNvSpPr txBox="1"/>
          <p:nvPr/>
        </p:nvSpPr>
        <p:spPr>
          <a:xfrm>
            <a:off x="1580038" y="4711500"/>
            <a:ext cx="21858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1213E8"/>
                </a:solidFill>
                <a:latin typeface="+mj-lt"/>
              </a:rPr>
              <a:t>Light Sources, FEL</a:t>
            </a:r>
          </a:p>
          <a:p>
            <a:r>
              <a:rPr lang="en-CH" dirty="0">
                <a:solidFill>
                  <a:srgbClr val="1213E8"/>
                </a:solidFill>
                <a:latin typeface="+mj-lt"/>
              </a:rPr>
              <a:t>Medical applications</a:t>
            </a:r>
          </a:p>
          <a:p>
            <a:r>
              <a:rPr lang="en-CH" dirty="0">
                <a:solidFill>
                  <a:srgbClr val="1213E8"/>
                </a:solidFill>
                <a:latin typeface="+mj-lt"/>
              </a:rPr>
              <a:t>National security</a:t>
            </a:r>
          </a:p>
          <a:p>
            <a:r>
              <a:rPr lang="en-CH" dirty="0">
                <a:solidFill>
                  <a:srgbClr val="1213E8"/>
                </a:solidFill>
                <a:latin typeface="+mj-lt"/>
              </a:rPr>
              <a:t>Radiation generation</a:t>
            </a:r>
          </a:p>
          <a:p>
            <a:endParaRPr lang="en-CH" dirty="0">
              <a:solidFill>
                <a:srgbClr val="1213E8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4FE7FE-59B6-1434-06C2-A9D0EDCC400E}"/>
              </a:ext>
            </a:extLst>
          </p:cNvPr>
          <p:cNvSpPr txBox="1"/>
          <p:nvPr/>
        </p:nvSpPr>
        <p:spPr>
          <a:xfrm>
            <a:off x="4431328" y="4711500"/>
            <a:ext cx="33514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1213E8"/>
                </a:solidFill>
                <a:latin typeface="+mj-lt"/>
              </a:rPr>
              <a:t>Fixed target experiments</a:t>
            </a:r>
          </a:p>
          <a:p>
            <a:r>
              <a:rPr lang="en-GB" dirty="0">
                <a:solidFill>
                  <a:srgbClr val="1213E8"/>
                </a:solidFill>
                <a:latin typeface="+mj-lt"/>
              </a:rPr>
              <a:t>I</a:t>
            </a:r>
            <a:r>
              <a:rPr lang="en-CH" dirty="0">
                <a:solidFill>
                  <a:srgbClr val="1213E8"/>
                </a:solidFill>
                <a:latin typeface="+mj-lt"/>
              </a:rPr>
              <a:t>njector for a synchrotron/collider</a:t>
            </a:r>
          </a:p>
          <a:p>
            <a:r>
              <a:rPr lang="en-CH" dirty="0">
                <a:solidFill>
                  <a:srgbClr val="1213E8"/>
                </a:solidFill>
                <a:latin typeface="+mj-lt"/>
              </a:rPr>
              <a:t>Collider components</a:t>
            </a:r>
          </a:p>
          <a:p>
            <a:r>
              <a:rPr lang="en-CH" dirty="0">
                <a:solidFill>
                  <a:srgbClr val="1213E8"/>
                </a:solidFill>
                <a:latin typeface="+mj-lt"/>
              </a:rPr>
              <a:t>Test beams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8E71EC2-0B4D-EB51-FC61-AEEA45C9B367}"/>
              </a:ext>
            </a:extLst>
          </p:cNvPr>
          <p:cNvSpPr txBox="1"/>
          <p:nvPr/>
        </p:nvSpPr>
        <p:spPr>
          <a:xfrm>
            <a:off x="8057331" y="4702639"/>
            <a:ext cx="3796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1213E8"/>
                </a:solidFill>
                <a:latin typeface="+mj-lt"/>
              </a:rPr>
              <a:t>Higgs factories</a:t>
            </a:r>
          </a:p>
          <a:p>
            <a:r>
              <a:rPr lang="en-GB" dirty="0">
                <a:solidFill>
                  <a:srgbClr val="1213E8"/>
                </a:solidFill>
                <a:latin typeface="+mj-lt"/>
              </a:rPr>
              <a:t>E</a:t>
            </a:r>
            <a:r>
              <a:rPr lang="en-CH" dirty="0">
                <a:solidFill>
                  <a:srgbClr val="1213E8"/>
                </a:solidFill>
                <a:latin typeface="+mj-lt"/>
              </a:rPr>
              <a:t>nergy frontier linear collider (10 TeV)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2257F9-BF1A-409F-332F-7B8BBA09F1B2}"/>
              </a:ext>
            </a:extLst>
          </p:cNvPr>
          <p:cNvSpPr txBox="1"/>
          <p:nvPr/>
        </p:nvSpPr>
        <p:spPr>
          <a:xfrm>
            <a:off x="1734009" y="1171079"/>
            <a:ext cx="1565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i="1" dirty="0">
                <a:solidFill>
                  <a:srgbClr val="9D0AF8"/>
                </a:solidFill>
              </a:rPr>
              <a:t>Short-term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A1F16F-4169-4A4D-B69D-69FDF46616E7}"/>
              </a:ext>
            </a:extLst>
          </p:cNvPr>
          <p:cNvSpPr txBox="1"/>
          <p:nvPr/>
        </p:nvSpPr>
        <p:spPr>
          <a:xfrm>
            <a:off x="4829024" y="1171079"/>
            <a:ext cx="1397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i="1" dirty="0">
                <a:solidFill>
                  <a:srgbClr val="9D0AF8"/>
                </a:solidFill>
              </a:rPr>
              <a:t>Mid-term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F0D023-0E8D-B154-182B-1091CDBD4F26}"/>
              </a:ext>
            </a:extLst>
          </p:cNvPr>
          <p:cNvSpPr txBox="1"/>
          <p:nvPr/>
        </p:nvSpPr>
        <p:spPr>
          <a:xfrm>
            <a:off x="8434700" y="1171079"/>
            <a:ext cx="1503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i="1" dirty="0">
                <a:solidFill>
                  <a:srgbClr val="9D0AF8"/>
                </a:solidFill>
              </a:rPr>
              <a:t>Long-term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4D176B4-2038-1393-8179-7440882F30D9}"/>
              </a:ext>
            </a:extLst>
          </p:cNvPr>
          <p:cNvSpPr/>
          <p:nvPr/>
        </p:nvSpPr>
        <p:spPr>
          <a:xfrm>
            <a:off x="7978796" y="1632744"/>
            <a:ext cx="3702447" cy="4556084"/>
          </a:xfrm>
          <a:prstGeom prst="roundRect">
            <a:avLst/>
          </a:prstGeom>
          <a:noFill/>
          <a:ln w="57150">
            <a:solidFill>
              <a:srgbClr val="9D0AF8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727374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6645F-5457-9434-0478-19331CE068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7A68A-5073-9F7F-EE6C-87DE3798F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2" y="122171"/>
            <a:ext cx="11064851" cy="717134"/>
          </a:xfrm>
        </p:spPr>
        <p:txBody>
          <a:bodyPr>
            <a:normAutofit fontScale="90000"/>
          </a:bodyPr>
          <a:lstStyle/>
          <a:p>
            <a:r>
              <a:rPr lang="en-CH" dirty="0"/>
              <a:t>Higgs Factory Based on Plasma W</a:t>
            </a:r>
            <a:r>
              <a:rPr lang="en-GB" dirty="0"/>
              <a:t>a</a:t>
            </a:r>
            <a:r>
              <a:rPr lang="en-CH" dirty="0"/>
              <a:t>kefields - HALHF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35B48-775B-F5BA-4A2E-DD85C1C85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151" y="2868888"/>
            <a:ext cx="11416942" cy="3192017"/>
          </a:xfrm>
        </p:spPr>
        <p:txBody>
          <a:bodyPr>
            <a:normAutofit fontScale="62500" lnSpcReduction="20000"/>
          </a:bodyPr>
          <a:lstStyle/>
          <a:p>
            <a:r>
              <a:rPr lang="en-CH" b="1" dirty="0">
                <a:solidFill>
                  <a:srgbClr val="1213E8"/>
                </a:solidFill>
                <a:latin typeface="+mn-lt"/>
              </a:rPr>
              <a:t>250 GeV c.o.m., asymmetric collisions</a:t>
            </a:r>
          </a:p>
          <a:p>
            <a:pPr lvl="1"/>
            <a:r>
              <a:rPr lang="en-CH" b="1" dirty="0"/>
              <a:t>Electrons at 375 GeV </a:t>
            </a:r>
            <a:r>
              <a:rPr lang="en-CH" dirty="0"/>
              <a:t>accelerated in electron driven plasma wakefields</a:t>
            </a:r>
          </a:p>
          <a:p>
            <a:pPr lvl="1"/>
            <a:r>
              <a:rPr lang="en-CH" b="1" dirty="0"/>
              <a:t>Positrons at 42 GeV </a:t>
            </a:r>
            <a:r>
              <a:rPr lang="en-CH" dirty="0"/>
              <a:t>using conventional RF linacs</a:t>
            </a:r>
          </a:p>
          <a:p>
            <a:r>
              <a:rPr lang="en-CH" b="1" dirty="0">
                <a:solidFill>
                  <a:srgbClr val="1213E8"/>
                </a:solidFill>
                <a:latin typeface="+mn-lt"/>
              </a:rPr>
              <a:t>Estimated luminosity: ~1 x 10</a:t>
            </a:r>
            <a:r>
              <a:rPr lang="en-CH" b="1" baseline="30000" dirty="0">
                <a:solidFill>
                  <a:srgbClr val="1213E8"/>
                </a:solidFill>
                <a:latin typeface="+mn-lt"/>
              </a:rPr>
              <a:t>34</a:t>
            </a:r>
            <a:r>
              <a:rPr lang="en-CH" b="1" dirty="0">
                <a:solidFill>
                  <a:srgbClr val="1213E8"/>
                </a:solidFill>
                <a:latin typeface="+mn-lt"/>
              </a:rPr>
              <a:t> cm</a:t>
            </a:r>
            <a:r>
              <a:rPr lang="en-CH" b="1" baseline="30000" dirty="0">
                <a:solidFill>
                  <a:srgbClr val="1213E8"/>
                </a:solidFill>
                <a:latin typeface="+mn-lt"/>
              </a:rPr>
              <a:t>-2</a:t>
            </a:r>
            <a:r>
              <a:rPr lang="en-CH" b="1" dirty="0">
                <a:solidFill>
                  <a:srgbClr val="1213E8"/>
                </a:solidFill>
                <a:latin typeface="+mn-lt"/>
              </a:rPr>
              <a:t> s</a:t>
            </a:r>
            <a:r>
              <a:rPr lang="en-CH" b="1" baseline="30000" dirty="0">
                <a:solidFill>
                  <a:srgbClr val="1213E8"/>
                </a:solidFill>
                <a:latin typeface="+mn-lt"/>
              </a:rPr>
              <a:t>-1</a:t>
            </a:r>
            <a:r>
              <a:rPr lang="en-CH" b="1" dirty="0">
                <a:solidFill>
                  <a:srgbClr val="1213E8"/>
                </a:solidFill>
                <a:latin typeface="+mn-lt"/>
              </a:rPr>
              <a:t> </a:t>
            </a:r>
          </a:p>
          <a:p>
            <a:r>
              <a:rPr lang="en-CH" dirty="0">
                <a:solidFill>
                  <a:srgbClr val="1213E8"/>
                </a:solidFill>
              </a:rPr>
              <a:t>Length: 5 km</a:t>
            </a:r>
          </a:p>
          <a:p>
            <a:r>
              <a:rPr lang="en-CH" dirty="0">
                <a:solidFill>
                  <a:srgbClr val="1213E8"/>
                </a:solidFill>
              </a:rPr>
              <a:t>Technology choice: CLIC (power source) + PWFA (transformer) + cool copper technology (positrons)</a:t>
            </a:r>
          </a:p>
          <a:p>
            <a:r>
              <a:rPr lang="en-CH" dirty="0">
                <a:solidFill>
                  <a:srgbClr val="1213E8"/>
                </a:solidFill>
              </a:rPr>
              <a:t>PWFA Stages: 48 stages, 1 GV/m gradient, higher driver charge 5x10</a:t>
            </a:r>
            <a:r>
              <a:rPr lang="en-CH" baseline="30000" dirty="0">
                <a:solidFill>
                  <a:srgbClr val="1213E8"/>
                </a:solidFill>
              </a:rPr>
              <a:t>10</a:t>
            </a:r>
            <a:r>
              <a:rPr lang="en-CH" dirty="0">
                <a:solidFill>
                  <a:srgbClr val="1213E8"/>
                </a:solidFill>
              </a:rPr>
              <a:t> (8nC)</a:t>
            </a:r>
          </a:p>
          <a:p>
            <a:endParaRPr lang="en-CH" dirty="0"/>
          </a:p>
          <a:p>
            <a:r>
              <a:rPr lang="en-CH" dirty="0">
                <a:sym typeface="Wingdings" pitchFamily="2" charset="2"/>
              </a:rPr>
              <a:t> </a:t>
            </a:r>
            <a:r>
              <a:rPr lang="en-CH" b="1" dirty="0">
                <a:latin typeface="+mn-lt"/>
              </a:rPr>
              <a:t>Several key challenges still to be solved for PWA: </a:t>
            </a:r>
            <a:r>
              <a:rPr lang="en-CH" dirty="0"/>
              <a:t>staging, repetition rate, plasma temperature, cooling, beam jitter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C9158A-A9F0-13E9-13FB-A89B44444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196C09-FB2D-CB04-0143-D8534EE29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35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BAEDEFC-3D26-E0DC-F281-956A7F868373}"/>
              </a:ext>
            </a:extLst>
          </p:cNvPr>
          <p:cNvGrpSpPr/>
          <p:nvPr/>
        </p:nvGrpSpPr>
        <p:grpSpPr>
          <a:xfrm>
            <a:off x="652013" y="696131"/>
            <a:ext cx="10627992" cy="1903635"/>
            <a:chOff x="1342567" y="5119103"/>
            <a:chExt cx="9660565" cy="172056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0F33436-04EF-87DC-7727-306D0B6236DA}"/>
                </a:ext>
              </a:extLst>
            </p:cNvPr>
            <p:cNvSpPr txBox="1"/>
            <p:nvPr/>
          </p:nvSpPr>
          <p:spPr>
            <a:xfrm>
              <a:off x="1342567" y="5119103"/>
              <a:ext cx="1357249" cy="3338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+mj-lt"/>
                </a:rPr>
                <a:t>New Baseline:</a:t>
              </a:r>
            </a:p>
          </p:txBody>
        </p:sp>
        <p:pic>
          <p:nvPicPr>
            <p:cNvPr id="8" name="Picture 7" descr="A close-up of a document&#10;&#10;Description automatically generated">
              <a:extLst>
                <a:ext uri="{FF2B5EF4-FFF2-40B4-BE49-F238E27FC236}">
                  <a16:creationId xmlns:a16="http://schemas.microsoft.com/office/drawing/2014/main" id="{9F07B05C-10C9-D22F-DAE7-3337A7391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2567" y="5362344"/>
              <a:ext cx="9660565" cy="1477328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83E821F-05B3-F435-C082-159C3C177077}"/>
              </a:ext>
            </a:extLst>
          </p:cNvPr>
          <p:cNvSpPr txBox="1"/>
          <p:nvPr/>
        </p:nvSpPr>
        <p:spPr>
          <a:xfrm>
            <a:off x="8434700" y="2433862"/>
            <a:ext cx="33777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2D2D2D"/>
                </a:solidFill>
                <a:effectLst/>
                <a:latin typeface="+mj-lt"/>
              </a:rPr>
              <a:t>B Foster et al 2023 New J. Phys. 25 093037 (2023) </a:t>
            </a:r>
            <a:endParaRPr lang="en-GB" sz="1200" i="1" dirty="0">
              <a:effectLst/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0A43AB-EC80-0E9D-16C5-AAF4E8F0097F}"/>
              </a:ext>
            </a:extLst>
          </p:cNvPr>
          <p:cNvSpPr txBox="1"/>
          <p:nvPr/>
        </p:nvSpPr>
        <p:spPr>
          <a:xfrm>
            <a:off x="5638088" y="797095"/>
            <a:ext cx="60974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 dirty="0">
                <a:ln>
                  <a:noFill/>
                </a:ln>
                <a:solidFill>
                  <a:srgbClr val="9D0AF8"/>
                </a:solidFill>
                <a:ea typeface="DejaVu Sans" pitchFamily="2"/>
                <a:cs typeface="FreeSans" pitchFamily="2"/>
              </a:rPr>
              <a:t>Electron driven </a:t>
            </a:r>
            <a:r>
              <a:rPr lang="en-GB" sz="1800" b="1" i="0" u="none" strike="noStrike" kern="1200" cap="none" dirty="0">
                <a:ln>
                  <a:noFill/>
                </a:ln>
                <a:latin typeface="+mj-lt"/>
                <a:ea typeface="DejaVu Sans" pitchFamily="2"/>
                <a:cs typeface="FreeSans" pitchFamily="2"/>
              </a:rPr>
              <a:t>plasma wakefield accelerator</a:t>
            </a:r>
            <a:endParaRPr lang="en-GB" b="1" dirty="0">
              <a:latin typeface="+mj-lt"/>
              <a:ea typeface="DejaVu Sans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3769513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798774-D970-D249-31F2-EC91493C50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30D464-41DD-F9A4-4F87-BCBB29AC613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6235" t="17177" r="21354" b="37044"/>
          <a:stretch>
            <a:fillRect/>
          </a:stretch>
        </p:blipFill>
        <p:spPr>
          <a:xfrm>
            <a:off x="69292" y="544989"/>
            <a:ext cx="2771640" cy="14396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97D3FD-F324-E71D-1639-C6152D80020D}"/>
              </a:ext>
            </a:extLst>
          </p:cNvPr>
          <p:cNvSpPr txBox="1"/>
          <p:nvPr/>
        </p:nvSpPr>
        <p:spPr>
          <a:xfrm>
            <a:off x="437977" y="3261347"/>
            <a:ext cx="7004791" cy="149671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00000"/>
              </a:lnSpc>
              <a:spcBef>
                <a:spcPts val="0"/>
              </a:spcBef>
              <a:spcAft>
                <a:spcPts val="567"/>
              </a:spcAft>
              <a:buFont typeface="Arial" panose="020B0604020202020204" pitchFamily="34" charset="0"/>
              <a:buChar char="•"/>
              <a:tabLst/>
            </a:pPr>
            <a:r>
              <a:rPr lang="en-GB" sz="1600" dirty="0">
                <a:latin typeface="+mj-lt"/>
                <a:ea typeface="DejaVu Sans" pitchFamily="2"/>
                <a:cs typeface="FreeSans" pitchFamily="2"/>
              </a:rPr>
              <a:t>P</a:t>
            </a:r>
            <a:r>
              <a:rPr lang="en-GB" sz="1600" b="0" i="0" u="none" strike="noStrike" kern="1200" cap="none" dirty="0">
                <a:ln>
                  <a:noFill/>
                </a:ln>
                <a:latin typeface="+mj-lt"/>
                <a:ea typeface="DejaVu Sans" pitchFamily="2"/>
                <a:cs typeface="FreeSans" pitchFamily="2"/>
              </a:rPr>
              <a:t>roton drive bunches from fast cycling synchrotron (HTS magnets) or FFAG to reach competitive luminosity. 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0"/>
              </a:spcBef>
              <a:spcAft>
                <a:spcPts val="567"/>
              </a:spcAft>
              <a:buFont typeface="Arial" panose="020B0604020202020204" pitchFamily="34" charset="0"/>
              <a:buChar char="•"/>
              <a:tabLst/>
            </a:pPr>
            <a:r>
              <a:rPr lang="en-GB" sz="1600" dirty="0">
                <a:latin typeface="+mj-lt"/>
                <a:ea typeface="DejaVu Sans" pitchFamily="2"/>
                <a:cs typeface="FreeSans" pitchFamily="2"/>
              </a:rPr>
              <a:t>Short proton driver (</a:t>
            </a:r>
            <a:r>
              <a:rPr lang="en-US" sz="1600" b="1" dirty="0" err="1">
                <a:solidFill>
                  <a:schemeClr val="tx1"/>
                </a:solidFill>
                <a:latin typeface="+mj-lt"/>
                <a:cs typeface="Symbol" charset="2"/>
              </a:rPr>
              <a:t>s</a:t>
            </a:r>
            <a:r>
              <a:rPr lang="en-US" sz="1600" b="1" baseline="-25000" dirty="0" err="1">
                <a:solidFill>
                  <a:schemeClr val="tx1"/>
                </a:solidFill>
                <a:latin typeface="+mj-lt"/>
              </a:rPr>
              <a:t>z</a:t>
            </a:r>
            <a:r>
              <a:rPr lang="en-US" sz="1600" b="1" baseline="-250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600" dirty="0">
                <a:latin typeface="+mj-lt"/>
                <a:ea typeface="DejaVu Sans" pitchFamily="2"/>
                <a:cs typeface="FreeSans" pitchFamily="2"/>
              </a:rPr>
              <a:t>=150 µm); density gradient in plasma.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0"/>
              </a:spcBef>
              <a:spcAft>
                <a:spcPts val="567"/>
              </a:spcAft>
              <a:buFont typeface="Arial" panose="020B0604020202020204" pitchFamily="34" charset="0"/>
              <a:buChar char="•"/>
              <a:tabLst/>
            </a:pPr>
            <a:r>
              <a:rPr lang="en-GB" sz="1600" dirty="0">
                <a:latin typeface="+mj-lt"/>
                <a:ea typeface="DejaVu Sans" pitchFamily="2"/>
                <a:cs typeface="FreeSans" pitchFamily="2"/>
              </a:rPr>
              <a:t>Electron and positron acceleration to very high energy in one single plasma (100s meter).</a:t>
            </a:r>
            <a:endParaRPr lang="en-GB" sz="1600" b="0" i="0" u="none" strike="noStrike" kern="1200" cap="none" dirty="0">
              <a:ln>
                <a:noFill/>
              </a:ln>
              <a:latin typeface="+mj-lt"/>
              <a:ea typeface="DejaVu Sans" pitchFamily="2"/>
              <a:cs typeface="FreeSans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C6C478-3FE0-724F-E659-EB4BFB0F975E}"/>
              </a:ext>
            </a:extLst>
          </p:cNvPr>
          <p:cNvSpPr txBox="1"/>
          <p:nvPr/>
        </p:nvSpPr>
        <p:spPr>
          <a:xfrm>
            <a:off x="2956844" y="888430"/>
            <a:ext cx="7230369" cy="86365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850"/>
              </a:spcAft>
              <a:buNone/>
              <a:tabLst/>
            </a:pPr>
            <a:r>
              <a:rPr lang="en-GB" sz="2400" b="1" dirty="0" err="1"/>
              <a:t>ALiVE</a:t>
            </a:r>
            <a:r>
              <a:rPr lang="en-GB" sz="2400" b="1" dirty="0"/>
              <a:t>: Advanced Linear collider for Very high Energy</a:t>
            </a:r>
            <a:endParaRPr lang="en-GB" sz="2400" b="1" i="0" u="none" strike="noStrike" kern="1200" cap="none" dirty="0">
              <a:ln>
                <a:noFill/>
              </a:ln>
              <a:ea typeface="DejaVu Sans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 dirty="0">
                <a:ln>
                  <a:noFill/>
                </a:ln>
                <a:ea typeface="DejaVu Sans" pitchFamily="2"/>
                <a:cs typeface="FreeSans" pitchFamily="2"/>
              </a:rPr>
              <a:t>Proton-driven plasma wakefield accelerator</a:t>
            </a:r>
            <a:endParaRPr lang="en-GB" b="1" dirty="0">
              <a:ea typeface="DejaVu Sans" pitchFamily="2"/>
              <a:cs typeface="FreeSans" pitchFamily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DCA568-AA1E-D7BA-E32B-09E43C5CC487}"/>
              </a:ext>
            </a:extLst>
          </p:cNvPr>
          <p:cNvSpPr txBox="1"/>
          <p:nvPr/>
        </p:nvSpPr>
        <p:spPr>
          <a:xfrm>
            <a:off x="272580" y="5059681"/>
            <a:ext cx="7714397" cy="59165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1" i="0" u="none" strike="noStrike" kern="1200" cap="none" dirty="0">
                <a:ln>
                  <a:noFill/>
                </a:ln>
                <a:solidFill>
                  <a:srgbClr val="1213E8"/>
                </a:solidFill>
                <a:ea typeface="DejaVu Sans" pitchFamily="2"/>
                <a:cs typeface="FreeSans" pitchFamily="2"/>
              </a:rPr>
              <a:t>Key challenges: </a:t>
            </a:r>
            <a:r>
              <a:rPr lang="en-GB" sz="1600" b="0" i="0" u="none" strike="noStrike" kern="1200" cap="none" dirty="0">
                <a:ln>
                  <a:noFill/>
                </a:ln>
                <a:solidFill>
                  <a:srgbClr val="1213E8"/>
                </a:solidFill>
                <a:latin typeface="+mj-lt"/>
                <a:ea typeface="DejaVu Sans" pitchFamily="2"/>
                <a:cs typeface="FreeSans" pitchFamily="2"/>
              </a:rPr>
              <a:t>Short (sub-mm) driver, high (kHz) rep rate, positron acceleration in plasma.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0" i="0" u="none" strike="noStrike" kern="1200" cap="none" dirty="0">
                <a:ln>
                  <a:noFill/>
                </a:ln>
                <a:solidFill>
                  <a:srgbClr val="1213E8"/>
                </a:solidFill>
                <a:latin typeface="+mj-lt"/>
                <a:ea typeface="DejaVu Sans" pitchFamily="2"/>
                <a:cs typeface="FreeSans" pitchFamily="2"/>
              </a:rPr>
              <a:t>Fewer challenges for e−p/e−A collider or asymmetric scheme.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27DD26E-5DDF-1951-3F34-B4106B0ADA5C}"/>
              </a:ext>
            </a:extLst>
          </p:cNvPr>
          <p:cNvGrpSpPr/>
          <p:nvPr/>
        </p:nvGrpSpPr>
        <p:grpSpPr>
          <a:xfrm>
            <a:off x="7682237" y="1501970"/>
            <a:ext cx="4318560" cy="3240000"/>
            <a:chOff x="7315470" y="2015494"/>
            <a:chExt cx="4318560" cy="32400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8CE0FB7-A1A8-D404-7E22-3B2F3650DF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315470" y="2015494"/>
              <a:ext cx="4318560" cy="324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CFCA898-7DE7-EAAD-373F-743D1260DA3C}"/>
                </a:ext>
              </a:extLst>
            </p:cNvPr>
            <p:cNvSpPr txBox="1"/>
            <p:nvPr/>
          </p:nvSpPr>
          <p:spPr>
            <a:xfrm>
              <a:off x="9124377" y="2773822"/>
              <a:ext cx="700746" cy="27868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567"/>
                </a:spcAft>
                <a:buNone/>
                <a:tabLst/>
              </a:pPr>
              <a:r>
                <a:rPr lang="en-GB" sz="1200" b="0" i="0" u="none" strike="noStrike" kern="1200" cap="none" dirty="0">
                  <a:ln>
                    <a:noFill/>
                  </a:ln>
                  <a:ea typeface="DejaVu Sans" pitchFamily="2"/>
                  <a:cs typeface="FreeSans" pitchFamily="2"/>
                </a:rPr>
                <a:t> e.g. SPS</a:t>
              </a: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5AD2F16F-699D-B35C-DB98-41F9CE45B182}"/>
              </a:ext>
            </a:extLst>
          </p:cNvPr>
          <p:cNvSpPr txBox="1">
            <a:spLocks/>
          </p:cNvSpPr>
          <p:nvPr/>
        </p:nvSpPr>
        <p:spPr>
          <a:xfrm>
            <a:off x="437977" y="155576"/>
            <a:ext cx="11064851" cy="71713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1" kern="1200">
                <a:solidFill>
                  <a:srgbClr val="0432FF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CH" dirty="0"/>
              <a:t>Higgs Factory Based on Plasma W</a:t>
            </a:r>
            <a:r>
              <a:rPr lang="en-GB" dirty="0"/>
              <a:t>a</a:t>
            </a:r>
            <a:r>
              <a:rPr lang="en-CH" dirty="0"/>
              <a:t>kefields - ALiVE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A370F46-3E6C-2D86-C736-AD2A71F05166}"/>
              </a:ext>
            </a:extLst>
          </p:cNvPr>
          <p:cNvSpPr txBox="1">
            <a:spLocks/>
          </p:cNvSpPr>
          <p:nvPr/>
        </p:nvSpPr>
        <p:spPr>
          <a:xfrm>
            <a:off x="838200" y="5958549"/>
            <a:ext cx="4263986" cy="323728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>
                <a:latin typeface="+mj-lt"/>
                <a:sym typeface="Wingdings"/>
              </a:rPr>
              <a:t> </a:t>
            </a:r>
            <a:r>
              <a:rPr lang="en-US" sz="2000" b="1" dirty="0">
                <a:latin typeface="+mj-lt"/>
              </a:rPr>
              <a:t>These are exploratory studies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1FC1C5-73DC-13ED-F6A9-47C717DEFDA8}"/>
              </a:ext>
            </a:extLst>
          </p:cNvPr>
          <p:cNvSpPr txBox="1"/>
          <p:nvPr/>
        </p:nvSpPr>
        <p:spPr>
          <a:xfrm>
            <a:off x="593992" y="1752085"/>
            <a:ext cx="6900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+mj-lt"/>
                <a:ea typeface="DejaVu Sans" pitchFamily="2"/>
                <a:cs typeface="FreeSans" pitchFamily="2"/>
              </a:rPr>
              <a:t>Low repetition rate of high-energy proton bunches at CERN </a:t>
            </a:r>
            <a:r>
              <a:rPr lang="en-GB" sz="1600" dirty="0">
                <a:latin typeface="+mj-lt"/>
                <a:ea typeface="DejaVu Sans" pitchFamily="2"/>
                <a:cs typeface="FreeSans" pitchFamily="2"/>
                <a:sym typeface="Wingdings" pitchFamily="2" charset="2"/>
              </a:rPr>
              <a:t> limiting luminosity</a:t>
            </a:r>
            <a:endParaRPr lang="en-GB" sz="1600" i="0" u="none" strike="noStrike" kern="1200" cap="none" dirty="0">
              <a:ln>
                <a:noFill/>
              </a:ln>
              <a:latin typeface="+mj-lt"/>
              <a:ea typeface="DejaVu Sans" pitchFamily="2"/>
              <a:cs typeface="FreeSans" pitchFamily="2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224CF6-F5D7-10C6-F665-051A1107C8F3}"/>
              </a:ext>
            </a:extLst>
          </p:cNvPr>
          <p:cNvSpPr txBox="1"/>
          <p:nvPr/>
        </p:nvSpPr>
        <p:spPr>
          <a:xfrm>
            <a:off x="437977" y="2292574"/>
            <a:ext cx="66311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1213E8"/>
                </a:solidFill>
              </a:rPr>
              <a:t>ALiVE: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1213E8"/>
                </a:solidFill>
              </a:rPr>
              <a:t>Collision energy: 250 (125 + 125) GeV, with upgrade to TeV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1213E8"/>
                </a:solidFill>
              </a:rPr>
              <a:t>Estimated luminosity: 1.7 x 10</a:t>
            </a:r>
            <a:r>
              <a:rPr lang="en-CH" b="1" baseline="30000" dirty="0">
                <a:solidFill>
                  <a:srgbClr val="1213E8"/>
                </a:solidFill>
              </a:rPr>
              <a:t>34</a:t>
            </a:r>
            <a:r>
              <a:rPr lang="en-CH" b="1" dirty="0">
                <a:solidFill>
                  <a:srgbClr val="1213E8"/>
                </a:solidFill>
              </a:rPr>
              <a:t> cm</a:t>
            </a:r>
            <a:r>
              <a:rPr lang="en-CH" b="1" baseline="30000" dirty="0">
                <a:solidFill>
                  <a:srgbClr val="1213E8"/>
                </a:solidFill>
              </a:rPr>
              <a:t>-2</a:t>
            </a:r>
            <a:r>
              <a:rPr lang="en-CH" b="1" dirty="0">
                <a:solidFill>
                  <a:srgbClr val="1213E8"/>
                </a:solidFill>
              </a:rPr>
              <a:t> s</a:t>
            </a:r>
            <a:r>
              <a:rPr lang="en-CH" b="1" baseline="30000" dirty="0">
                <a:solidFill>
                  <a:srgbClr val="1213E8"/>
                </a:solidFill>
              </a:rPr>
              <a:t>-1</a:t>
            </a:r>
            <a:r>
              <a:rPr lang="en-CH" b="1" dirty="0">
                <a:solidFill>
                  <a:srgbClr val="1213E8"/>
                </a:solidFill>
              </a:rPr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E1C718-629B-0B2B-587D-B8E1F36DA43B}"/>
              </a:ext>
            </a:extLst>
          </p:cNvPr>
          <p:cNvSpPr txBox="1"/>
          <p:nvPr/>
        </p:nvSpPr>
        <p:spPr>
          <a:xfrm>
            <a:off x="7920239" y="4738115"/>
            <a:ext cx="41212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solidFill>
                  <a:srgbClr val="2D2D2D"/>
                </a:solidFill>
                <a:effectLst/>
              </a:rPr>
              <a:t>J Farmer, A. Caldwell, A. </a:t>
            </a:r>
            <a:r>
              <a:rPr lang="en-GB" sz="1100" i="1" dirty="0" err="1">
                <a:solidFill>
                  <a:srgbClr val="2D2D2D"/>
                </a:solidFill>
                <a:effectLst/>
              </a:rPr>
              <a:t>Pukhov</a:t>
            </a:r>
            <a:r>
              <a:rPr lang="en-GB" sz="1100" i="1" dirty="0">
                <a:solidFill>
                  <a:srgbClr val="2D2D2D"/>
                </a:solidFill>
                <a:effectLst/>
              </a:rPr>
              <a:t>, 2024 New J. Phys. </a:t>
            </a:r>
            <a:r>
              <a:rPr lang="en-GB" sz="1100" b="1" i="1" dirty="0">
                <a:solidFill>
                  <a:srgbClr val="2D2D2D"/>
                </a:solidFill>
                <a:effectLst/>
              </a:rPr>
              <a:t>26 </a:t>
            </a:r>
            <a:r>
              <a:rPr lang="en-GB" sz="1100" i="1" dirty="0">
                <a:solidFill>
                  <a:srgbClr val="2D2D2D"/>
                </a:solidFill>
                <a:effectLst/>
              </a:rPr>
              <a:t>113011 (2024) </a:t>
            </a:r>
            <a:endParaRPr lang="en-GB" sz="1100" i="1" dirty="0">
              <a:effectLst/>
            </a:endParaRPr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7BE2ACD1-70F5-2761-7981-FBC7F53A9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pPr algn="l"/>
            <a:r>
              <a:rPr lang="en-US" dirty="0"/>
              <a:t>E. Gschwendtner, CERN</a:t>
            </a:r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42067787-BD5D-EFC6-4103-3B244B757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D351EE0-6949-4F2E-8F68-46F7424C488D}" type="slidenum">
              <a:rPr lang="en-US" smtClean="0"/>
              <a:t>36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93C930D-466F-ECBB-CAC6-E50CDB100030}"/>
              </a:ext>
            </a:extLst>
          </p:cNvPr>
          <p:cNvGrpSpPr/>
          <p:nvPr/>
        </p:nvGrpSpPr>
        <p:grpSpPr>
          <a:xfrm>
            <a:off x="7520003" y="5344971"/>
            <a:ext cx="4521445" cy="1323440"/>
            <a:chOff x="6345029" y="5294838"/>
            <a:chExt cx="4521445" cy="132344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842D6BE-C6F3-6C0E-DB12-408EFAFA1C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26680" y="5421368"/>
              <a:ext cx="1217766" cy="113189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9B1699F-5B2D-246C-0762-0DF341FEC404}"/>
                </a:ext>
              </a:extLst>
            </p:cNvPr>
            <p:cNvSpPr txBox="1"/>
            <p:nvPr/>
          </p:nvSpPr>
          <p:spPr>
            <a:xfrm>
              <a:off x="6345029" y="5554137"/>
              <a:ext cx="31188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+mj-lt"/>
                </a:rPr>
                <a:t>E</a:t>
              </a:r>
              <a:r>
                <a:rPr lang="en-CH" sz="1400" dirty="0">
                  <a:latin typeface="+mj-lt"/>
                </a:rPr>
                <a:t>lectron injector for the EIC based on p+ driven plasma wakefield acceleration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BAB6F98-AF25-A31C-B4AA-FB5010F5441A}"/>
                </a:ext>
              </a:extLst>
            </p:cNvPr>
            <p:cNvSpPr txBox="1"/>
            <p:nvPr/>
          </p:nvSpPr>
          <p:spPr>
            <a:xfrm>
              <a:off x="7360335" y="6031491"/>
              <a:ext cx="21212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 i="1" dirty="0">
                  <a:latin typeface="+mj-lt"/>
                </a:rPr>
                <a:t>H. Jaworska et al., IPAC2026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7F705FB9-377B-D7B6-6289-80726FF8904A}"/>
                </a:ext>
              </a:extLst>
            </p:cNvPr>
            <p:cNvSpPr/>
            <p:nvPr/>
          </p:nvSpPr>
          <p:spPr>
            <a:xfrm>
              <a:off x="6345029" y="5294838"/>
              <a:ext cx="4521445" cy="1323440"/>
            </a:xfrm>
            <a:prstGeom prst="roundRect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8323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F2A64B-26AC-8ADA-317F-C0581C3B7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336C-69D2-A117-ECF5-8AE107DC5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2" y="122171"/>
            <a:ext cx="11103945" cy="717134"/>
          </a:xfrm>
        </p:spPr>
        <p:txBody>
          <a:bodyPr>
            <a:normAutofit/>
          </a:bodyPr>
          <a:lstStyle/>
          <a:p>
            <a:r>
              <a:rPr lang="en-CH" dirty="0"/>
              <a:t>10 TeV pCM Collider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7476D2D-CB40-AE87-F87D-610DCA24E358}"/>
              </a:ext>
            </a:extLst>
          </p:cNvPr>
          <p:cNvGrpSpPr/>
          <p:nvPr/>
        </p:nvGrpSpPr>
        <p:grpSpPr>
          <a:xfrm>
            <a:off x="437381" y="2274369"/>
            <a:ext cx="5693738" cy="2984631"/>
            <a:chOff x="317643" y="744911"/>
            <a:chExt cx="4765701" cy="2664198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70E6B4E-1171-2FA0-FF94-84979FC41800}"/>
                </a:ext>
              </a:extLst>
            </p:cNvPr>
            <p:cNvGrpSpPr/>
            <p:nvPr/>
          </p:nvGrpSpPr>
          <p:grpSpPr>
            <a:xfrm>
              <a:off x="347653" y="1068218"/>
              <a:ext cx="4715185" cy="2340891"/>
              <a:chOff x="357361" y="1016641"/>
              <a:chExt cx="4715185" cy="2340891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D9228232-12D5-6A05-2606-89FADF2C25F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986" t="10258" r="1185"/>
              <a:stretch/>
            </p:blipFill>
            <p:spPr>
              <a:xfrm>
                <a:off x="357361" y="1016641"/>
                <a:ext cx="4715185" cy="2094670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1AFB72A-B00D-8F79-F2CA-BF6D363E277D}"/>
                  </a:ext>
                </a:extLst>
              </p:cNvPr>
              <p:cNvSpPr txBox="1"/>
              <p:nvPr/>
            </p:nvSpPr>
            <p:spPr>
              <a:xfrm>
                <a:off x="457201" y="3111311"/>
                <a:ext cx="448350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000" dirty="0">
                    <a:latin typeface="+mj-lt"/>
                  </a:rPr>
                  <a:t>Laser-plasma LC: C.B.Schroeder et al., 2023, JINST 18 T06001, arXiv:2203.08366</a:t>
                </a:r>
              </a:p>
            </p:txBody>
          </p: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86A908B-3EAA-90A9-F6D2-4096CD8514ED}"/>
                </a:ext>
              </a:extLst>
            </p:cNvPr>
            <p:cNvSpPr/>
            <p:nvPr/>
          </p:nvSpPr>
          <p:spPr>
            <a:xfrm>
              <a:off x="317643" y="744911"/>
              <a:ext cx="4765701" cy="2626413"/>
            </a:xfrm>
            <a:prstGeom prst="rect">
              <a:avLst/>
            </a:prstGeom>
            <a:noFill/>
            <a:ln w="19050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EE26889-1903-7496-C769-4B312F0A7139}"/>
              </a:ext>
            </a:extLst>
          </p:cNvPr>
          <p:cNvSpPr txBox="1"/>
          <p:nvPr/>
        </p:nvSpPr>
        <p:spPr>
          <a:xfrm>
            <a:off x="437381" y="1149394"/>
            <a:ext cx="117083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Ongoing design effort: </a:t>
            </a:r>
            <a:r>
              <a:rPr lang="en-US" b="1" dirty="0">
                <a:latin typeface="+mj-lt"/>
              </a:rPr>
              <a:t>10 TeV </a:t>
            </a:r>
            <a:r>
              <a:rPr lang="en-US" b="1" dirty="0" err="1">
                <a:latin typeface="+mj-lt"/>
              </a:rPr>
              <a:t>parton</a:t>
            </a:r>
            <a:r>
              <a:rPr lang="en-US" b="1" dirty="0">
                <a:latin typeface="+mj-lt"/>
              </a:rPr>
              <a:t>-center-of-mass (pCM) collider based on wakefield accelerator (WFA) technology</a:t>
            </a:r>
            <a:r>
              <a:rPr lang="en-US" dirty="0">
                <a:latin typeface="+mj-lt"/>
              </a:rPr>
              <a:t>.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b="1" dirty="0"/>
              <a:t>D</a:t>
            </a:r>
            <a:r>
              <a:rPr lang="en-US" sz="1800" b="1" dirty="0"/>
              <a:t>elivery of an end-to-end design concept, including cost scales, with self-consistent parameters throughout.</a:t>
            </a:r>
            <a:endParaRPr lang="en-US" sz="1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EBBEEB-0D56-19FF-B91C-7F7957608F50}"/>
              </a:ext>
            </a:extLst>
          </p:cNvPr>
          <p:cNvSpPr txBox="1"/>
          <p:nvPr/>
        </p:nvSpPr>
        <p:spPr>
          <a:xfrm>
            <a:off x="424106" y="5653332"/>
            <a:ext cx="56718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International effort</a:t>
            </a:r>
            <a:r>
              <a:rPr lang="en-US" sz="1800" b="1" dirty="0">
                <a:latin typeface="+mj-lt"/>
              </a:rPr>
              <a:t> </a:t>
            </a:r>
            <a:r>
              <a:rPr lang="en-US" sz="1800" dirty="0">
                <a:latin typeface="+mj-lt"/>
              </a:rPr>
              <a:t>- working group conveners from the US and Europe are organizing the study, partner with ALEGRO and other R&amp;D efforts.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D98A8F1A-10DD-AF8D-0955-0F5EACE276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1394" y="5539071"/>
            <a:ext cx="1785403" cy="886942"/>
          </a:xfrm>
          <a:prstGeom prst="rect">
            <a:avLst/>
          </a:prstGeom>
        </p:spPr>
      </p:pic>
      <p:sp>
        <p:nvSpPr>
          <p:cNvPr id="3" name="Textfeld 13">
            <a:extLst>
              <a:ext uri="{FF2B5EF4-FFF2-40B4-BE49-F238E27FC236}">
                <a16:creationId xmlns:a16="http://schemas.microsoft.com/office/drawing/2014/main" id="{EEA014A5-6732-8C22-A50C-193B498B1427}"/>
              </a:ext>
            </a:extLst>
          </p:cNvPr>
          <p:cNvSpPr txBox="1"/>
          <p:nvPr/>
        </p:nvSpPr>
        <p:spPr>
          <a:xfrm>
            <a:off x="5928199" y="5430229"/>
            <a:ext cx="2283805" cy="110799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+mj-lt"/>
                <a:cs typeface="Arial" pitchFamily="34"/>
              </a:rPr>
              <a:t>Collision: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+mj-lt"/>
                <a:cs typeface="Arial" pitchFamily="34"/>
              </a:rPr>
              <a:t>e+e-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+mj-lt"/>
                <a:cs typeface="Arial" pitchFamily="34"/>
              </a:rPr>
              <a:t>e-e-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+mj-lt"/>
                <a:cs typeface="Arial" pitchFamily="34"/>
              </a:rPr>
              <a:t>γ</a:t>
            </a:r>
            <a:r>
              <a:rPr lang="el-GR" sz="1800" b="0" i="0" u="none" strike="noStrike" kern="1200" cap="none" spc="0" baseline="0" dirty="0">
                <a:solidFill>
                  <a:srgbClr val="000000"/>
                </a:solidFill>
                <a:uFillTx/>
                <a:latin typeface="+mj-lt"/>
                <a:cs typeface="Arial" pitchFamily="34"/>
              </a:rPr>
              <a:t>γ</a:t>
            </a: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+mj-lt"/>
              <a:cs typeface="Arial" pitchFamily="34"/>
            </a:endParaRPr>
          </a:p>
        </p:txBody>
      </p:sp>
      <p:pic>
        <p:nvPicPr>
          <p:cNvPr id="4" name="Grafik 17" descr="Ein Bild, das Text, Schrift, Logo, Screenshot enthält.&#10;&#10;KI-generierte Inhalte können fehlerhaft sein.">
            <a:extLst>
              <a:ext uri="{FF2B5EF4-FFF2-40B4-BE49-F238E27FC236}">
                <a16:creationId xmlns:a16="http://schemas.microsoft.com/office/drawing/2014/main" id="{724F8137-D72E-8572-EA5E-6220767F48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35199" y="5628221"/>
            <a:ext cx="1325395" cy="81278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Google Shape;470;p4">
            <a:extLst>
              <a:ext uri="{FF2B5EF4-FFF2-40B4-BE49-F238E27FC236}">
                <a16:creationId xmlns:a16="http://schemas.microsoft.com/office/drawing/2014/main" id="{937F04F5-E287-B438-0F4C-41F809AD33F4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</a:blip>
          <a:srcRect l="-1" r="607"/>
          <a:stretch>
            <a:fillRect/>
          </a:stretch>
        </p:blipFill>
        <p:spPr>
          <a:xfrm>
            <a:off x="6729819" y="2490656"/>
            <a:ext cx="4840055" cy="263841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CD8E813-E283-2223-DEB4-9313F16F394C}"/>
              </a:ext>
            </a:extLst>
          </p:cNvPr>
          <p:cNvSpPr/>
          <p:nvPr/>
        </p:nvSpPr>
        <p:spPr>
          <a:xfrm>
            <a:off x="6317782" y="2274369"/>
            <a:ext cx="5693738" cy="2942301"/>
          </a:xfrm>
          <a:prstGeom prst="rect">
            <a:avLst/>
          </a:prstGeom>
          <a:noFill/>
          <a:ln w="19050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761D62-0F2B-A10B-CB5A-18108599A38B}"/>
              </a:ext>
            </a:extLst>
          </p:cNvPr>
          <p:cNvSpPr txBox="1"/>
          <p:nvPr/>
        </p:nvSpPr>
        <p:spPr>
          <a:xfrm>
            <a:off x="3017520" y="2305990"/>
            <a:ext cx="1336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Laser-driven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87A40D-9009-3A93-364D-5B7A47914E23}"/>
              </a:ext>
            </a:extLst>
          </p:cNvPr>
          <p:cNvSpPr txBox="1"/>
          <p:nvPr/>
        </p:nvSpPr>
        <p:spPr>
          <a:xfrm>
            <a:off x="9242013" y="2289011"/>
            <a:ext cx="1384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Beam-driven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8C449473-C184-E704-A646-7C4022BFB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D351EE0-6949-4F2E-8F68-46F7424C488D}" type="slidenum">
              <a:rPr lang="en-US" smtClean="0"/>
              <a:t>37</a:t>
            </a:fld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5B0B0237-FD39-AC9D-79FA-659EEB713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pPr algn="l"/>
            <a:r>
              <a:rPr lang="en-US" dirty="0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16710328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38400-7647-1FFD-5442-F6AF5E8DB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62C5CC-B72B-9D7E-EAB0-8E906EAC7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82404"/>
            <a:ext cx="10515600" cy="3653121"/>
          </a:xfrm>
        </p:spPr>
        <p:txBody>
          <a:bodyPr>
            <a:normAutofit fontScale="70000" lnSpcReduction="20000"/>
          </a:bodyPr>
          <a:lstStyle/>
          <a:p>
            <a:r>
              <a:rPr lang="en-GB" b="1" dirty="0"/>
              <a:t>1. Plasma wakefields offer a ~1000 × gradient advantage over conventional RF.</a:t>
            </a:r>
          </a:p>
          <a:p>
            <a:pPr lvl="1"/>
            <a:r>
              <a:rPr lang="en-GB" dirty="0"/>
              <a:t>Allows smaller, potentially cheaper machines. </a:t>
            </a:r>
          </a:p>
          <a:p>
            <a:pPr lvl="1"/>
            <a:endParaRPr lang="en-GB" dirty="0"/>
          </a:p>
          <a:p>
            <a:r>
              <a:rPr lang="en-GB" b="1" dirty="0"/>
              <a:t>2. The field is moving from proof-of-principle to first applications.</a:t>
            </a:r>
            <a:endParaRPr lang="en-GB" dirty="0"/>
          </a:p>
          <a:p>
            <a:pPr lvl="1"/>
            <a:r>
              <a:rPr lang="en-GB" dirty="0"/>
              <a:t>Short-term applications at the O(5 GeV) scale – FELs, medical, radiation sources – are within reach now. </a:t>
            </a:r>
          </a:p>
          <a:p>
            <a:pPr lvl="1"/>
            <a:r>
              <a:rPr lang="en-GB" dirty="0"/>
              <a:t>Mid-term particle physics applications (fixed-target experiments, synchrotron injectors) are the next step.</a:t>
            </a:r>
          </a:p>
          <a:p>
            <a:pPr lvl="1"/>
            <a:r>
              <a:rPr lang="en-GB" dirty="0"/>
              <a:t>Concrete collider concepts at the energy frontier (HALHF, </a:t>
            </a:r>
            <a:r>
              <a:rPr lang="en-GB" dirty="0" err="1"/>
              <a:t>ALiVE</a:t>
            </a:r>
            <a:r>
              <a:rPr lang="en-GB" dirty="0"/>
              <a:t>, 10 TeV pCM) are under active design study.</a:t>
            </a:r>
          </a:p>
          <a:p>
            <a:endParaRPr lang="en-GB" b="1" dirty="0"/>
          </a:p>
          <a:p>
            <a:r>
              <a:rPr lang="en-GB" b="1" dirty="0"/>
              <a:t>3. Key R&amp;D challenges remain, and investment is essential.</a:t>
            </a:r>
          </a:p>
          <a:p>
            <a:pPr lvl="1"/>
            <a:r>
              <a:rPr lang="en-GB" dirty="0"/>
              <a:t>Continued support for high-gradient wakefield R&amp;D is needed for this technology to contribute meaningfully to future particle physics programmes.</a:t>
            </a:r>
            <a:endParaRPr lang="en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34EFCA-4A01-C594-C7E0-CC9E67638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Gschwendtner,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BEB0A2-C101-E8B2-126C-6DF8EAD28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343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C53E8C-B072-5042-E9EA-D8394D923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CFCA76-85BF-2A19-320D-14426DCC7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763486"/>
            <a:ext cx="10515600" cy="3761912"/>
          </a:xfrm>
        </p:spPr>
        <p:txBody>
          <a:bodyPr/>
          <a:lstStyle/>
          <a:p>
            <a:r>
              <a:rPr lang="en-CH" b="1" dirty="0">
                <a:latin typeface="+mn-lt"/>
              </a:rPr>
              <a:t>Introduction to plasma wakefield acceleration</a:t>
            </a:r>
          </a:p>
          <a:p>
            <a:endParaRPr lang="en-CH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CH" dirty="0">
                <a:solidFill>
                  <a:schemeClr val="bg1">
                    <a:lumMod val="95000"/>
                  </a:schemeClr>
                </a:solidFill>
              </a:rPr>
              <a:t>State-of-the-art</a:t>
            </a:r>
          </a:p>
          <a:p>
            <a:endParaRPr lang="en-CH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CH" dirty="0">
                <a:solidFill>
                  <a:schemeClr val="bg1">
                    <a:lumMod val="95000"/>
                  </a:schemeClr>
                </a:solidFill>
              </a:rPr>
              <a:t>Plasma wakefield acceleration applications</a:t>
            </a:r>
          </a:p>
          <a:p>
            <a:endParaRPr lang="en-CH" dirty="0">
              <a:solidFill>
                <a:schemeClr val="bg1">
                  <a:lumMod val="95000"/>
                </a:schemeClr>
              </a:solidFill>
            </a:endParaRPr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654318-C612-7268-A828-C31A03AB9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1D8E5A-E6D4-F17C-669D-46997EE72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016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/>
        </p:nvSpPr>
        <p:spPr>
          <a:xfrm>
            <a:off x="512323" y="4778136"/>
            <a:ext cx="51361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7200" b="1" i="0"/>
            </a:lvl1pPr>
          </a:lstStyle>
          <a:p>
            <a:pPr lvl="0">
              <a:defRPr sz="1800" b="0"/>
            </a:pPr>
            <a:endParaRPr sz="3600" dirty="0">
              <a:latin typeface="+mj-lt"/>
            </a:endParaRPr>
          </a:p>
        </p:txBody>
      </p:sp>
      <p:sp>
        <p:nvSpPr>
          <p:cNvPr id="33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7918391-D411-FE40-AAD7-861AE5233E0E}" type="slidenum">
              <a:rPr lang="en-US" sz="1100">
                <a:solidFill>
                  <a:srgbClr val="BFBFBF"/>
                </a:solidFill>
              </a:rPr>
              <a:pPr algn="r"/>
              <a:t>5</a:t>
            </a:fld>
            <a:endParaRPr lang="en-US" sz="1100" dirty="0">
              <a:solidFill>
                <a:srgbClr val="BFBFBF"/>
              </a:solidFill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19DBFA1-1E58-937F-7D9F-2A48691B3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72" y="180114"/>
            <a:ext cx="10414000" cy="682048"/>
          </a:xfrm>
        </p:spPr>
        <p:txBody>
          <a:bodyPr/>
          <a:lstStyle/>
          <a:p>
            <a:r>
              <a:rPr lang="en-CH" dirty="0"/>
              <a:t>Conventional Acceleration Technology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6F788C9-7CF9-A3C9-0841-344EBCB61470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898989"/>
                </a:solidFill>
              </a:rPr>
              <a:t>E. Gschwendtner, CERN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2AC3A88-9354-CD87-1F8B-8CA221E3DCA8}"/>
              </a:ext>
            </a:extLst>
          </p:cNvPr>
          <p:cNvGrpSpPr/>
          <p:nvPr/>
        </p:nvGrpSpPr>
        <p:grpSpPr>
          <a:xfrm>
            <a:off x="338423" y="812851"/>
            <a:ext cx="6975313" cy="5543499"/>
            <a:chOff x="296858" y="812851"/>
            <a:chExt cx="6975313" cy="5543499"/>
          </a:xfrm>
        </p:grpSpPr>
        <p:sp>
          <p:nvSpPr>
            <p:cNvPr id="7" name="Rectangle 6"/>
            <p:cNvSpPr/>
            <p:nvPr/>
          </p:nvSpPr>
          <p:spPr>
            <a:xfrm>
              <a:off x="512323" y="5142304"/>
              <a:ext cx="5746789" cy="9543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67" dirty="0">
                  <a:latin typeface="+mj-lt"/>
                </a:rPr>
                <a:t>Very successfully used in all accelerators (hospitals, scientific labs,…) in the last 100 years. </a:t>
              </a:r>
            </a:p>
            <a:p>
              <a:endParaRPr lang="en-US" sz="1867" dirty="0">
                <a:latin typeface="+mj-lt"/>
              </a:endParaRP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8775" y="3106999"/>
              <a:ext cx="3525325" cy="1674030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538003" y="2795807"/>
              <a:ext cx="1167307" cy="379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67" dirty="0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LHC cavity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A3E4F1D-6210-0860-FB9A-27915A73E4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8203" y="1190241"/>
              <a:ext cx="5303078" cy="1430935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2A9CAEF-349D-FCA6-A017-0F570CF60B2D}"/>
                </a:ext>
              </a:extLst>
            </p:cNvPr>
            <p:cNvSpPr/>
            <p:nvPr/>
          </p:nvSpPr>
          <p:spPr>
            <a:xfrm>
              <a:off x="2417302" y="2546194"/>
              <a:ext cx="352532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sz="1000" dirty="0">
                  <a:latin typeface="+mj-lt"/>
                </a:rPr>
                <a:t>(invention of Gustav </a:t>
              </a:r>
              <a:r>
                <a:rPr lang="en-US" sz="1000" dirty="0" err="1">
                  <a:latin typeface="+mj-lt"/>
                </a:rPr>
                <a:t>Ising</a:t>
              </a:r>
              <a:r>
                <a:rPr lang="en-US" sz="1000" dirty="0">
                  <a:latin typeface="+mj-lt"/>
                </a:rPr>
                <a:t> 1924 and Rolf </a:t>
              </a:r>
              <a:r>
                <a:rPr lang="en-US" sz="1000" dirty="0" err="1">
                  <a:latin typeface="+mj-lt"/>
                </a:rPr>
                <a:t>Wideroe</a:t>
              </a:r>
              <a:r>
                <a:rPr lang="en-US" sz="1000" dirty="0">
                  <a:latin typeface="+mj-lt"/>
                </a:rPr>
                <a:t> 1927)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78F7BC0-4097-1B33-EDF5-B81D45730BF0}"/>
                </a:ext>
              </a:extLst>
            </p:cNvPr>
            <p:cNvSpPr txBox="1"/>
            <p:nvPr/>
          </p:nvSpPr>
          <p:spPr>
            <a:xfrm>
              <a:off x="4104100" y="3442726"/>
              <a:ext cx="3168071" cy="1138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rgbClr val="000000"/>
                  </a:solidFill>
                  <a:latin typeface="+mj-lt"/>
                </a:rPr>
                <a:t>Typical gradients:</a:t>
              </a:r>
            </a:p>
            <a:p>
              <a:pPr lvl="1"/>
              <a:r>
                <a:rPr lang="en-US" sz="1600" dirty="0">
                  <a:latin typeface="+mj-lt"/>
                </a:rPr>
                <a:t>LHC: 5 MV/m</a:t>
              </a:r>
            </a:p>
            <a:p>
              <a:pPr lvl="1"/>
              <a:r>
                <a:rPr lang="en-US" sz="1600" dirty="0">
                  <a:latin typeface="+mj-lt"/>
                </a:rPr>
                <a:t>ILC: 35 MV/m</a:t>
              </a:r>
            </a:p>
            <a:p>
              <a:pPr lvl="1"/>
              <a:r>
                <a:rPr lang="en-US" sz="1600" dirty="0">
                  <a:latin typeface="+mj-lt"/>
                </a:rPr>
                <a:t>CLIC: 100 MV/m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7C824A30-E664-29C0-4AE9-D990E2041087}"/>
                </a:ext>
              </a:extLst>
            </p:cNvPr>
            <p:cNvSpPr/>
            <p:nvPr/>
          </p:nvSpPr>
          <p:spPr>
            <a:xfrm>
              <a:off x="296858" y="812851"/>
              <a:ext cx="5962253" cy="5543499"/>
            </a:xfrm>
            <a:prstGeom prst="roundRect">
              <a:avLst/>
            </a:prstGeom>
            <a:noFill/>
            <a:ln w="19050">
              <a:solidFill>
                <a:srgbClr val="1213E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latin typeface="+mj-lt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E6F6EDF-9869-5D1C-5D55-CF36DB176794}"/>
              </a:ext>
            </a:extLst>
          </p:cNvPr>
          <p:cNvGrpSpPr/>
          <p:nvPr/>
        </p:nvGrpSpPr>
        <p:grpSpPr>
          <a:xfrm>
            <a:off x="6677886" y="799294"/>
            <a:ext cx="4994424" cy="5543499"/>
            <a:chOff x="7093527" y="799294"/>
            <a:chExt cx="4994424" cy="554349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E04A02C-E753-7A57-4836-1C91D2D5C666}"/>
                </a:ext>
              </a:extLst>
            </p:cNvPr>
            <p:cNvSpPr/>
            <p:nvPr/>
          </p:nvSpPr>
          <p:spPr>
            <a:xfrm>
              <a:off x="7469474" y="4603695"/>
              <a:ext cx="4210203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1213E8"/>
                  </a:solidFill>
                  <a:latin typeface="+mj-lt"/>
                </a:rPr>
                <a:t>In metallic structures, a too high field level leads to </a:t>
              </a:r>
              <a:r>
                <a:rPr lang="en-US" sz="1600" b="1" dirty="0">
                  <a:solidFill>
                    <a:srgbClr val="1213E8"/>
                  </a:solidFill>
                  <a:latin typeface="+mj-lt"/>
                </a:rPr>
                <a:t>break down </a:t>
              </a:r>
              <a:r>
                <a:rPr lang="en-US" sz="1600" dirty="0">
                  <a:solidFill>
                    <a:srgbClr val="1213E8"/>
                  </a:solidFill>
                  <a:latin typeface="+mj-lt"/>
                </a:rPr>
                <a:t>of surfaces, creating electric discharge. Fields  cannot be sustained; structures might be damaged.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C9EE300-186C-0FB6-FE78-4E9549EAA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6984" y="1737452"/>
              <a:ext cx="3168071" cy="2271088"/>
            </a:xfrm>
            <a:prstGeom prst="rect">
              <a:avLst/>
            </a:prstGeom>
          </p:spPr>
        </p:pic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62840C84-9E5E-A451-43E1-00970A770127}"/>
                </a:ext>
              </a:extLst>
            </p:cNvPr>
            <p:cNvSpPr/>
            <p:nvPr/>
          </p:nvSpPr>
          <p:spPr>
            <a:xfrm>
              <a:off x="7093527" y="799294"/>
              <a:ext cx="4994424" cy="5543499"/>
            </a:xfrm>
            <a:prstGeom prst="roundRect">
              <a:avLst/>
            </a:prstGeom>
            <a:noFill/>
            <a:ln w="19050">
              <a:solidFill>
                <a:srgbClr val="1213E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9D0A212-1B4B-BBC4-59D9-E1DD60682CF5}"/>
                </a:ext>
              </a:extLst>
            </p:cNvPr>
            <p:cNvSpPr txBox="1"/>
            <p:nvPr/>
          </p:nvSpPr>
          <p:spPr>
            <a:xfrm>
              <a:off x="7422571" y="1087985"/>
              <a:ext cx="4472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+mj-lt"/>
                </a:rPr>
                <a:t>Accelerating fields </a:t>
              </a:r>
              <a:r>
                <a:rPr lang="en-US" b="1" dirty="0">
                  <a:solidFill>
                    <a:srgbClr val="FF0000"/>
                  </a:solidFill>
                  <a:latin typeface="+mj-lt"/>
                </a:rPr>
                <a:t> </a:t>
              </a:r>
              <a:r>
                <a:rPr lang="en-US" dirty="0">
                  <a:latin typeface="+mj-lt"/>
                </a:rPr>
                <a:t>are </a:t>
              </a:r>
              <a:r>
                <a:rPr lang="en-US" b="1" dirty="0"/>
                <a:t>limited to &lt;100 MV/m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77CA15B-A492-21C3-2EEF-4F2809ACF572}"/>
              </a:ext>
            </a:extLst>
          </p:cNvPr>
          <p:cNvSpPr txBox="1"/>
          <p:nvPr/>
        </p:nvSpPr>
        <p:spPr>
          <a:xfrm>
            <a:off x="1362844" y="5809529"/>
            <a:ext cx="4544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latin typeface="+mj-lt"/>
                <a:sym typeface="Wingdings" pitchFamily="2" charset="2"/>
              </a:rPr>
              <a:t> </a:t>
            </a:r>
            <a:r>
              <a:rPr lang="en-CH" b="1" dirty="0">
                <a:latin typeface="+mj-lt"/>
              </a:rPr>
              <a:t>More than 30000 accelerators worldwide! </a:t>
            </a:r>
          </a:p>
        </p:txBody>
      </p:sp>
    </p:spTree>
    <p:extLst>
      <p:ext uri="{BB962C8B-B14F-4D97-AF65-F5344CB8AC3E}">
        <p14:creationId xmlns:p14="http://schemas.microsoft.com/office/powerpoint/2010/main" val="221624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7708361" y="959192"/>
            <a:ext cx="3774579" cy="2979435"/>
            <a:chOff x="2962510" y="1052667"/>
            <a:chExt cx="5815222" cy="5078233"/>
          </a:xfrm>
        </p:grpSpPr>
        <p:pic>
          <p:nvPicPr>
            <p:cNvPr id="6" name="Picture 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962510" y="1052667"/>
              <a:ext cx="5815222" cy="5078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4595819" y="2539481"/>
              <a:ext cx="1324254" cy="467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+mj-lt"/>
                  <a:sym typeface="Wingdings"/>
                </a:rPr>
                <a:t> </a:t>
              </a:r>
              <a:r>
                <a:rPr lang="en-US" b="1" dirty="0">
                  <a:solidFill>
                    <a:schemeClr val="bg1"/>
                  </a:solidFill>
                  <a:latin typeface="+mj-lt"/>
                </a:rPr>
                <a:t>48 km</a:t>
              </a:r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>
          <a:xfrm>
            <a:off x="7708361" y="3938627"/>
            <a:ext cx="4340395" cy="46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Font typeface="Arial" panose="020B0604020202020204" pitchFamily="34" charset="0"/>
              <a:buNone/>
            </a:pPr>
            <a:r>
              <a:rPr lang="en-US" sz="1400" b="1" dirty="0"/>
              <a:t>CLIC, </a:t>
            </a:r>
            <a:r>
              <a:rPr lang="en-US" sz="1400" dirty="0"/>
              <a:t>electron-positron collider with 3 </a:t>
            </a:r>
            <a:r>
              <a:rPr lang="en-US" sz="1400" dirty="0" err="1"/>
              <a:t>TeV</a:t>
            </a:r>
            <a:r>
              <a:rPr lang="en-US" sz="1400" dirty="0"/>
              <a:t> energy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365211" y="2448909"/>
            <a:ext cx="63044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System Font Regular"/>
              <a:buChar char="👍"/>
            </a:pPr>
            <a:r>
              <a:rPr lang="en-US" sz="1600" dirty="0">
                <a:latin typeface="+mj-lt"/>
              </a:rPr>
              <a:t>Favorable for acceleration of low mass particles to high energies. </a:t>
            </a:r>
          </a:p>
          <a:p>
            <a:pPr marL="285750" indent="-285750">
              <a:buFont typeface="System Font Regular"/>
              <a:buChar char="👍"/>
            </a:pPr>
            <a:endParaRPr lang="en-US" sz="1600" dirty="0">
              <a:latin typeface="+mj-lt"/>
            </a:endParaRPr>
          </a:p>
          <a:p>
            <a:endParaRPr lang="en-US" sz="1600" b="1" dirty="0">
              <a:solidFill>
                <a:srgbClr val="0432FF"/>
              </a:solidFill>
              <a:latin typeface="+mj-lt"/>
            </a:endParaRPr>
          </a:p>
          <a:p>
            <a:pPr marL="285750" indent="-285750">
              <a:buFont typeface="System Font Regular"/>
              <a:buChar char="👎"/>
            </a:pPr>
            <a:r>
              <a:rPr lang="en-US" sz="1600" b="1" dirty="0">
                <a:latin typeface="+mj-lt"/>
              </a:rPr>
              <a:t>Limitations</a:t>
            </a:r>
            <a:r>
              <a:rPr lang="en-US" sz="1600" dirty="0">
                <a:latin typeface="+mj-lt"/>
              </a:rPr>
              <a:t> to linear colliders:</a:t>
            </a:r>
          </a:p>
          <a:p>
            <a:r>
              <a:rPr lang="en-US" sz="1600" dirty="0">
                <a:latin typeface="+mj-lt"/>
              </a:rPr>
              <a:t>      Linear machines accelerate particles in a </a:t>
            </a:r>
            <a:r>
              <a:rPr lang="en-US" sz="1600" b="1" dirty="0">
                <a:latin typeface="+mj-lt"/>
              </a:rPr>
              <a:t>single pass. </a:t>
            </a:r>
            <a:endParaRPr lang="en-US" sz="1600" dirty="0">
              <a:latin typeface="+mj-l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1A0C3B-469A-3540-B08E-0F0843C0E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F10C068-2D3B-632C-E56C-FEAD5F07AF4D}"/>
              </a:ext>
            </a:extLst>
          </p:cNvPr>
          <p:cNvGrpSpPr/>
          <p:nvPr/>
        </p:nvGrpSpPr>
        <p:grpSpPr>
          <a:xfrm>
            <a:off x="1568690" y="1482692"/>
            <a:ext cx="3897506" cy="786149"/>
            <a:chOff x="957382" y="2182306"/>
            <a:chExt cx="3897506" cy="786149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B41A844-341D-67DD-CBE3-705A556FE0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2242"/>
            <a:stretch/>
          </p:blipFill>
          <p:spPr>
            <a:xfrm>
              <a:off x="957382" y="2182306"/>
              <a:ext cx="3897506" cy="743246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5C842FA-15EC-1B66-962B-667E2C18EBA4}"/>
                </a:ext>
              </a:extLst>
            </p:cNvPr>
            <p:cNvSpPr txBox="1"/>
            <p:nvPr/>
          </p:nvSpPr>
          <p:spPr>
            <a:xfrm>
              <a:off x="1996068" y="2706845"/>
              <a:ext cx="1332415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C00000"/>
                  </a:solidFill>
                  <a:latin typeface="+mj-lt"/>
                </a:rPr>
                <a:t>A</a:t>
              </a:r>
              <a:r>
                <a:rPr lang="en-CH" sz="1100" b="1" dirty="0">
                  <a:solidFill>
                    <a:srgbClr val="C00000"/>
                  </a:solidFill>
                  <a:latin typeface="+mj-lt"/>
                </a:rPr>
                <a:t>ccelerating cavities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4D746F-51E2-0C91-E344-3BA18D9A0909}"/>
              </a:ext>
            </a:extLst>
          </p:cNvPr>
          <p:cNvGrpSpPr/>
          <p:nvPr/>
        </p:nvGrpSpPr>
        <p:grpSpPr>
          <a:xfrm>
            <a:off x="8204357" y="4390774"/>
            <a:ext cx="2988574" cy="1979930"/>
            <a:chOff x="5751534" y="4245853"/>
            <a:chExt cx="2988574" cy="1979930"/>
          </a:xfrm>
        </p:grpSpPr>
        <p:pic>
          <p:nvPicPr>
            <p:cNvPr id="13" name="Immagine 11">
              <a:extLst>
                <a:ext uri="{FF2B5EF4-FFF2-40B4-BE49-F238E27FC236}">
                  <a16:creationId xmlns:a16="http://schemas.microsoft.com/office/drawing/2014/main" id="{65D84C38-8886-B79D-2814-4DAE89C055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51534" y="4245853"/>
              <a:ext cx="2988574" cy="1979930"/>
            </a:xfrm>
            <a:prstGeom prst="rect">
              <a:avLst/>
            </a:prstGeom>
          </p:spPr>
        </p:pic>
        <p:sp>
          <p:nvSpPr>
            <p:cNvPr id="15" name="CasellaDiTesto 12">
              <a:extLst>
                <a:ext uri="{FF2B5EF4-FFF2-40B4-BE49-F238E27FC236}">
                  <a16:creationId xmlns:a16="http://schemas.microsoft.com/office/drawing/2014/main" id="{F3F4484D-9705-ABF4-0D83-31F3D177BD24}"/>
                </a:ext>
              </a:extLst>
            </p:cNvPr>
            <p:cNvSpPr txBox="1"/>
            <p:nvPr/>
          </p:nvSpPr>
          <p:spPr>
            <a:xfrm>
              <a:off x="5804001" y="4245853"/>
              <a:ext cx="21316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Stanford Linear Collider</a:t>
              </a:r>
            </a:p>
            <a:p>
              <a:r>
                <a:rPr lang="en-US" sz="1400" dirty="0">
                  <a:solidFill>
                    <a:schemeClr val="bg1"/>
                  </a:solidFill>
                  <a:sym typeface="Wingdings" pitchFamily="2" charset="2"/>
                </a:rPr>
                <a:t>50 GeV   3.2 km</a:t>
              </a:r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96479F9C-E138-9963-2BC6-948A8EEA5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234" y="129084"/>
            <a:ext cx="11768003" cy="738502"/>
          </a:xfrm>
        </p:spPr>
        <p:txBody>
          <a:bodyPr>
            <a:noAutofit/>
          </a:bodyPr>
          <a:lstStyle/>
          <a:p>
            <a:r>
              <a:rPr lang="en-US" dirty="0"/>
              <a:t>Linear Accelerators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C755F4-8D6A-C123-43EF-93508F3810AD}"/>
              </a:ext>
            </a:extLst>
          </p:cNvPr>
          <p:cNvSpPr txBox="1"/>
          <p:nvPr/>
        </p:nvSpPr>
        <p:spPr>
          <a:xfrm>
            <a:off x="365211" y="4590828"/>
            <a:ext cx="6859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è"/>
            </a:pPr>
            <a:r>
              <a:rPr lang="en-CH" dirty="0">
                <a:latin typeface="+mj-lt"/>
              </a:rPr>
              <a:t>The higher the required particle energy, the longer (and more costly) is the accelerator.</a:t>
            </a:r>
          </a:p>
        </p:txBody>
      </p:sp>
    </p:spTree>
    <p:extLst>
      <p:ext uri="{BB962C8B-B14F-4D97-AF65-F5344CB8AC3E}">
        <p14:creationId xmlns:p14="http://schemas.microsoft.com/office/powerpoint/2010/main" val="2600406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58970" y="1797334"/>
            <a:ext cx="51042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+mj-lt"/>
              </a:rPr>
              <a:t>Plasma</a:t>
            </a:r>
            <a:r>
              <a:rPr lang="en-US" dirty="0">
                <a:latin typeface="+mj-lt"/>
              </a:rPr>
              <a:t> is already ionized or “broken-down”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Can sustain </a:t>
            </a:r>
            <a:r>
              <a:rPr lang="en-US" b="1" dirty="0"/>
              <a:t>electric fields up to three orders of magnitude higher gradients. </a:t>
            </a:r>
          </a:p>
          <a:p>
            <a:endParaRPr lang="en-US" b="1" dirty="0">
              <a:solidFill>
                <a:srgbClr val="FF0000"/>
              </a:solidFill>
              <a:latin typeface="+mj-lt"/>
              <a:sym typeface="Wingdings"/>
            </a:endParaRPr>
          </a:p>
          <a:p>
            <a:endParaRPr lang="en-US" b="1" dirty="0">
              <a:solidFill>
                <a:srgbClr val="FF0000"/>
              </a:solidFill>
              <a:latin typeface="+mj-lt"/>
              <a:sym typeface="Wingdings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order of 100 GV/m.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b="1" dirty="0">
                <a:solidFill>
                  <a:srgbClr val="FF0000"/>
                </a:solidFill>
                <a:latin typeface="+mj-lt"/>
                <a:sym typeface="Wingdings" pitchFamily="2" charset="2"/>
              </a:rPr>
              <a:t>~1000 factor stronger acceleration!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7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972" y="1540449"/>
            <a:ext cx="6141155" cy="256481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82F6972-FBF1-3770-6F84-CBAFDFF15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/>
          </a:bodyPr>
          <a:lstStyle/>
          <a:p>
            <a:r>
              <a:rPr lang="en-US" dirty="0"/>
              <a:t>Plasma Wakefield Acceleration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37F32DDB-32C1-BECF-5278-DE4638BFA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pPr algn="l"/>
            <a:r>
              <a:rPr lang="en-US" dirty="0"/>
              <a:t>E. Gschwendtner, CERN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9B6C9B-6029-8957-3EE7-06ECD1569F44}"/>
              </a:ext>
            </a:extLst>
          </p:cNvPr>
          <p:cNvSpPr txBox="1"/>
          <p:nvPr/>
        </p:nvSpPr>
        <p:spPr>
          <a:xfrm>
            <a:off x="1092349" y="5184444"/>
            <a:ext cx="96538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1213E8"/>
                </a:solidFill>
                <a:latin typeface="+mj-lt"/>
                <a:sym typeface="Wingdings" pitchFamily="2" charset="2"/>
              </a:rPr>
              <a:t> </a:t>
            </a:r>
            <a:r>
              <a:rPr lang="en-GB" dirty="0">
                <a:solidFill>
                  <a:srgbClr val="1213E8"/>
                </a:solidFill>
                <a:latin typeface="+mj-lt"/>
              </a:rPr>
              <a:t>makes this technology very interesting </a:t>
            </a:r>
            <a:r>
              <a:rPr lang="en-GB" b="1" dirty="0">
                <a:solidFill>
                  <a:srgbClr val="1213E8"/>
                </a:solidFill>
              </a:rPr>
              <a:t>for reducing the size (and cost)</a:t>
            </a:r>
            <a:r>
              <a:rPr lang="en-GB" dirty="0">
                <a:solidFill>
                  <a:srgbClr val="1213E8"/>
                </a:solidFill>
              </a:rPr>
              <a:t> </a:t>
            </a:r>
            <a:r>
              <a:rPr lang="en-GB" dirty="0">
                <a:solidFill>
                  <a:srgbClr val="1213E8"/>
                </a:solidFill>
                <a:latin typeface="+mj-lt"/>
              </a:rPr>
              <a:t>for future linear colliders.</a:t>
            </a:r>
            <a:endParaRPr lang="en-CH" dirty="0">
              <a:solidFill>
                <a:srgbClr val="1213E8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2860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F9B18-D2E6-E8DC-68A0-79979A3D9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8327" y="136525"/>
            <a:ext cx="8621643" cy="717134"/>
          </a:xfrm>
        </p:spPr>
        <p:txBody>
          <a:bodyPr/>
          <a:lstStyle/>
          <a:p>
            <a:r>
              <a:rPr lang="en-CH" dirty="0"/>
              <a:t>Plasma Wakefield Acceleration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537373-BD7C-2D6C-A42E-757562151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C0E74E-3994-6A0C-960C-FF4137474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8</a:t>
            </a:fld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20589D8-A3AC-EB31-0603-E9E58FFE16A5}"/>
              </a:ext>
            </a:extLst>
          </p:cNvPr>
          <p:cNvGrpSpPr/>
          <p:nvPr/>
        </p:nvGrpSpPr>
        <p:grpSpPr>
          <a:xfrm>
            <a:off x="107577" y="710005"/>
            <a:ext cx="4092117" cy="5646345"/>
            <a:chOff x="107577" y="710005"/>
            <a:chExt cx="4092117" cy="564634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079DCE2-6EAC-A4A7-B6E8-E1476E46C6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2500" y="1400683"/>
              <a:ext cx="3185579" cy="142564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48C9AF9-75F0-EA7B-CCE4-E6AADDB29F99}"/>
                </a:ext>
              </a:extLst>
            </p:cNvPr>
            <p:cNvSpPr txBox="1"/>
            <p:nvPr/>
          </p:nvSpPr>
          <p:spPr>
            <a:xfrm>
              <a:off x="193421" y="2992474"/>
              <a:ext cx="4006273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1213E8"/>
                  </a:solidFill>
                  <a:latin typeface="+mj-lt"/>
                </a:rPr>
                <a:t>PLASMA</a:t>
              </a:r>
              <a:r>
                <a:rPr lang="en-GB" sz="1600" b="1" dirty="0">
                  <a:latin typeface="+mj-lt"/>
                </a:rPr>
                <a:t> is the 4</a:t>
              </a:r>
              <a:r>
                <a:rPr lang="en-GB" sz="1600" b="1" baseline="30000" dirty="0">
                  <a:latin typeface="+mj-lt"/>
                </a:rPr>
                <a:t>th</a:t>
              </a:r>
              <a:r>
                <a:rPr lang="en-GB" sz="1600" b="1" dirty="0">
                  <a:latin typeface="+mj-lt"/>
                </a:rPr>
                <a:t> state of matter</a:t>
              </a:r>
            </a:p>
            <a:p>
              <a:endParaRPr lang="en-GB" sz="1600" b="1" dirty="0">
                <a:latin typeface="+mj-lt"/>
              </a:endParaRPr>
            </a:p>
            <a:p>
              <a:r>
                <a:rPr lang="en-GB" sz="1600" b="1" dirty="0"/>
                <a:t>Quasi-neutrality:</a:t>
              </a:r>
              <a:r>
                <a:rPr lang="en-GB" sz="1600" dirty="0"/>
                <a:t> </a:t>
              </a:r>
              <a:r>
                <a:rPr lang="en-GB" sz="1600" dirty="0">
                  <a:latin typeface="+mj-lt"/>
                </a:rPr>
                <a:t>the overall charge of a plasma is about zero.</a:t>
              </a:r>
              <a:br>
                <a:rPr lang="en-GB" sz="1600" dirty="0">
                  <a:latin typeface="+mj-lt"/>
                </a:rPr>
              </a:br>
              <a:br>
                <a:rPr lang="en-GB" sz="1600" dirty="0">
                  <a:latin typeface="+mj-lt"/>
                </a:rPr>
              </a:br>
              <a:r>
                <a:rPr lang="en-GB" sz="1600" b="1" dirty="0"/>
                <a:t>Collective effects: </a:t>
              </a:r>
              <a:r>
                <a:rPr lang="en-GB" sz="1600" dirty="0">
                  <a:latin typeface="+mj-lt"/>
                </a:rPr>
                <a:t>Charged particles must be close enough together so that each particle influences many nearby charged particles.</a:t>
              </a:r>
              <a:br>
                <a:rPr lang="en-GB" sz="1600" dirty="0">
                  <a:latin typeface="+mj-lt"/>
                </a:rPr>
              </a:br>
              <a:endParaRPr lang="en-GB" sz="1600" dirty="0">
                <a:latin typeface="+mj-lt"/>
              </a:endParaRPr>
            </a:p>
            <a:p>
              <a:r>
                <a:rPr lang="en-GB" sz="1600" b="1" dirty="0"/>
                <a:t>Electrostatic interactions dominate</a:t>
              </a:r>
              <a:r>
                <a:rPr lang="en-GB" sz="1600" dirty="0"/>
                <a:t> </a:t>
              </a:r>
              <a:r>
                <a:rPr lang="en-GB" sz="1600" dirty="0">
                  <a:latin typeface="+mj-lt"/>
                </a:rPr>
                <a:t>over collisions or ordinary gas kinetics.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58718C90-D993-00A4-FF79-4338DACFEB23}"/>
                </a:ext>
              </a:extLst>
            </p:cNvPr>
            <p:cNvSpPr/>
            <p:nvPr/>
          </p:nvSpPr>
          <p:spPr>
            <a:xfrm>
              <a:off x="107577" y="1161997"/>
              <a:ext cx="3944118" cy="5194353"/>
            </a:xfrm>
            <a:prstGeom prst="roundRect">
              <a:avLst/>
            </a:prstGeom>
            <a:noFill/>
            <a:ln w="19050">
              <a:solidFill>
                <a:srgbClr val="1213E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latin typeface="+mj-lt"/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9D7860C-8EBD-3172-C426-3CEAC948BA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10927" y="710005"/>
              <a:ext cx="559398" cy="376517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E0B3EA8-7849-5496-B4D9-786DA77756EF}"/>
              </a:ext>
            </a:extLst>
          </p:cNvPr>
          <p:cNvGrpSpPr/>
          <p:nvPr/>
        </p:nvGrpSpPr>
        <p:grpSpPr>
          <a:xfrm>
            <a:off x="4267211" y="710004"/>
            <a:ext cx="3944118" cy="5646346"/>
            <a:chOff x="4267211" y="710004"/>
            <a:chExt cx="3944118" cy="564634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57E4FC0-1342-D2D6-5445-D6BFDB957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54617" y="1308100"/>
              <a:ext cx="3638662" cy="179520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1A5BDB0-5A3D-659A-7A90-C14EB2EBB3D1}"/>
                </a:ext>
              </a:extLst>
            </p:cNvPr>
            <p:cNvSpPr txBox="1"/>
            <p:nvPr/>
          </p:nvSpPr>
          <p:spPr>
            <a:xfrm>
              <a:off x="4410692" y="3865527"/>
              <a:ext cx="37325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Plasma</a:t>
              </a:r>
              <a:r>
                <a:rPr lang="en-US" sz="1600" b="1" dirty="0">
                  <a:latin typeface="+mj-lt"/>
                </a:rPr>
                <a:t> </a:t>
              </a:r>
              <a:r>
                <a:rPr lang="en-US" sz="1600" b="1" dirty="0">
                  <a:solidFill>
                    <a:srgbClr val="1213E8"/>
                  </a:solidFill>
                  <a:latin typeface="+mj-lt"/>
                </a:rPr>
                <a:t>WAKEFIELDS</a:t>
              </a:r>
              <a:r>
                <a:rPr lang="en-US" sz="1600" b="1" dirty="0">
                  <a:latin typeface="+mj-lt"/>
                </a:rPr>
                <a:t> </a:t>
              </a:r>
              <a:r>
                <a:rPr lang="en-US" sz="1600" b="1" dirty="0"/>
                <a:t>are the fields</a:t>
              </a:r>
              <a:r>
                <a:rPr lang="en-US" sz="1600" dirty="0"/>
                <a:t> </a:t>
              </a:r>
              <a:r>
                <a:rPr lang="en-US" sz="1600" dirty="0">
                  <a:latin typeface="+mj-lt"/>
                </a:rPr>
                <a:t>created by collective motion of plasma particles are called.</a:t>
              </a: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1B3FA343-BC4C-66D2-A3BE-4DB560B00858}"/>
                </a:ext>
              </a:extLst>
            </p:cNvPr>
            <p:cNvSpPr/>
            <p:nvPr/>
          </p:nvSpPr>
          <p:spPr>
            <a:xfrm>
              <a:off x="4267211" y="1161997"/>
              <a:ext cx="3944118" cy="5194353"/>
            </a:xfrm>
            <a:prstGeom prst="roundRect">
              <a:avLst/>
            </a:prstGeom>
            <a:noFill/>
            <a:ln w="19050">
              <a:solidFill>
                <a:srgbClr val="1213E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latin typeface="+mj-lt"/>
              </a:endParaRP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66D67C19-A106-7D0A-D238-73446B5C0B74}"/>
                </a:ext>
              </a:extLst>
            </p:cNvPr>
            <p:cNvCxnSpPr>
              <a:cxnSpLocks/>
            </p:cNvCxnSpPr>
            <p:nvPr/>
          </p:nvCxnSpPr>
          <p:spPr>
            <a:xfrm>
              <a:off x="5800165" y="710004"/>
              <a:ext cx="127299" cy="376518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609A724-0A9F-4F16-D383-26231BCDDAF6}"/>
              </a:ext>
            </a:extLst>
          </p:cNvPr>
          <p:cNvGrpSpPr/>
          <p:nvPr/>
        </p:nvGrpSpPr>
        <p:grpSpPr>
          <a:xfrm>
            <a:off x="8398735" y="710004"/>
            <a:ext cx="3685690" cy="5646345"/>
            <a:chOff x="8398735" y="710004"/>
            <a:chExt cx="3685690" cy="564634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DA5779F-93F5-0A01-8E43-A8C463A97DB8}"/>
                </a:ext>
              </a:extLst>
            </p:cNvPr>
            <p:cNvSpPr txBox="1"/>
            <p:nvPr/>
          </p:nvSpPr>
          <p:spPr>
            <a:xfrm>
              <a:off x="8543695" y="3759173"/>
              <a:ext cx="339724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1213E8"/>
                  </a:solidFill>
                  <a:latin typeface="+mj-lt"/>
                </a:rPr>
                <a:t>ACCELERATION</a:t>
              </a:r>
              <a:r>
                <a:rPr lang="en-US" sz="1600" b="1" dirty="0">
                  <a:latin typeface="+mj-lt"/>
                </a:rPr>
                <a:t> </a:t>
              </a:r>
              <a:r>
                <a:rPr lang="en-US" sz="1600" b="1" dirty="0"/>
                <a:t>of charged particles </a:t>
              </a:r>
              <a:r>
                <a:rPr lang="en-US" sz="1600" dirty="0">
                  <a:latin typeface="+mj-lt"/>
                </a:rPr>
                <a:t>when they experience an electric field. </a:t>
              </a:r>
            </a:p>
            <a:p>
              <a:r>
                <a:rPr lang="en-US" sz="1600" dirty="0">
                  <a:latin typeface="+mj-lt"/>
                </a:rPr>
                <a:t>Strength of the acceleration: </a:t>
              </a:r>
            </a:p>
            <a:p>
              <a:r>
                <a:rPr lang="en-US" sz="1600" dirty="0">
                  <a:latin typeface="+mj-lt"/>
                </a:rPr>
                <a:t>‘Accelerating gradient’ : ~MV/m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63225A7-8AEE-45E5-425A-02E2C876F7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39216" y="1786601"/>
              <a:ext cx="2146300" cy="838200"/>
            </a:xfrm>
            <a:prstGeom prst="rect">
              <a:avLst/>
            </a:prstGeom>
          </p:spPr>
        </p:pic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67BEB813-2269-119D-83FC-D77DA6A55FC9}"/>
                </a:ext>
              </a:extLst>
            </p:cNvPr>
            <p:cNvSpPr/>
            <p:nvPr/>
          </p:nvSpPr>
          <p:spPr>
            <a:xfrm>
              <a:off x="8398735" y="1161996"/>
              <a:ext cx="3685690" cy="5194353"/>
            </a:xfrm>
            <a:prstGeom prst="roundRect">
              <a:avLst/>
            </a:prstGeom>
            <a:noFill/>
            <a:ln w="19050">
              <a:solidFill>
                <a:srgbClr val="1213E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latin typeface="+mj-lt"/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A7E05F9-28E7-678A-9FFF-1BDCFE2BD5A0}"/>
                </a:ext>
              </a:extLst>
            </p:cNvPr>
            <p:cNvCxnSpPr>
              <a:cxnSpLocks/>
            </p:cNvCxnSpPr>
            <p:nvPr/>
          </p:nvCxnSpPr>
          <p:spPr>
            <a:xfrm>
              <a:off x="9039216" y="710004"/>
              <a:ext cx="441857" cy="376518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0754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333" y="0"/>
            <a:ext cx="10515600" cy="1325563"/>
          </a:xfrm>
        </p:spPr>
        <p:txBody>
          <a:bodyPr/>
          <a:lstStyle/>
          <a:p>
            <a:r>
              <a:rPr lang="en-US" b="1" i="1" dirty="0">
                <a:solidFill>
                  <a:srgbClr val="0432FF"/>
                </a:solidFill>
              </a:rPr>
              <a:t>How to Create a Plasma </a:t>
            </a:r>
            <a:r>
              <a:rPr lang="en-US" i="1" dirty="0">
                <a:solidFill>
                  <a:srgbClr val="0432FF"/>
                </a:solidFill>
              </a:rPr>
              <a:t>W</a:t>
            </a:r>
            <a:r>
              <a:rPr lang="en-US" b="1" i="1" dirty="0">
                <a:solidFill>
                  <a:srgbClr val="0432FF"/>
                </a:solidFill>
              </a:rPr>
              <a:t>akefield?</a:t>
            </a:r>
          </a:p>
        </p:txBody>
      </p:sp>
      <p:pic>
        <p:nvPicPr>
          <p:cNvPr id="3" name="surf-4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629221" y="1604644"/>
            <a:ext cx="6183059" cy="3429317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246620" y="2551837"/>
            <a:ext cx="50916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Analogy:</a:t>
            </a:r>
          </a:p>
          <a:p>
            <a:endParaRPr lang="en-US" sz="800" b="1" dirty="0">
              <a:latin typeface="+mj-lt"/>
            </a:endParaRPr>
          </a:p>
          <a:p>
            <a:r>
              <a:rPr lang="en-US" dirty="0">
                <a:solidFill>
                  <a:srgbClr val="1213E8"/>
                </a:solidFill>
                <a:latin typeface="+mj-lt"/>
              </a:rPr>
              <a:t>lake </a:t>
            </a:r>
            <a:r>
              <a:rPr lang="en-US" dirty="0">
                <a:solidFill>
                  <a:srgbClr val="1213E8"/>
                </a:solidFill>
                <a:latin typeface="+mj-lt"/>
                <a:sym typeface="Wingdings"/>
              </a:rPr>
              <a:t> plasma</a:t>
            </a:r>
          </a:p>
          <a:p>
            <a:endParaRPr lang="en-US" dirty="0">
              <a:solidFill>
                <a:srgbClr val="1213E8"/>
              </a:solidFill>
              <a:latin typeface="+mj-lt"/>
              <a:sym typeface="Wingdings"/>
            </a:endParaRPr>
          </a:p>
          <a:p>
            <a:r>
              <a:rPr lang="en-US" dirty="0">
                <a:solidFill>
                  <a:srgbClr val="1213E8"/>
                </a:solidFill>
                <a:latin typeface="+mj-lt"/>
                <a:sym typeface="Wingdings"/>
              </a:rPr>
              <a:t>Boat  particle beam (drive beam)</a:t>
            </a:r>
          </a:p>
          <a:p>
            <a:endParaRPr lang="en-US" dirty="0">
              <a:solidFill>
                <a:srgbClr val="1213E8"/>
              </a:solidFill>
              <a:latin typeface="+mj-lt"/>
              <a:sym typeface="Wingdings"/>
            </a:endParaRPr>
          </a:p>
          <a:p>
            <a:r>
              <a:rPr lang="en-US" dirty="0">
                <a:solidFill>
                  <a:srgbClr val="1213E8"/>
                </a:solidFill>
                <a:latin typeface="+mj-lt"/>
                <a:sym typeface="Wingdings"/>
              </a:rPr>
              <a:t>Surfer  accelerated particle beam (witness beam)</a:t>
            </a:r>
            <a:endParaRPr lang="en-US" dirty="0">
              <a:solidFill>
                <a:srgbClr val="1213E8"/>
              </a:solidFill>
              <a:latin typeface="+mj-lt"/>
            </a:endParaRP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6F7AC713-13DA-7E17-D55F-304065D2147C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1061814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71308</TotalTime>
  <Words>3294</Words>
  <Application>Microsoft Macintosh PowerPoint</Application>
  <PresentationFormat>Widescreen</PresentationFormat>
  <Paragraphs>577</Paragraphs>
  <Slides>38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Arial</vt:lpstr>
      <vt:lpstr>Calibri</vt:lpstr>
      <vt:lpstr>Calibri Light</vt:lpstr>
      <vt:lpstr>DejaVu Sans</vt:lpstr>
      <vt:lpstr>Lucida Grande</vt:lpstr>
      <vt:lpstr>System Font Regular</vt:lpstr>
      <vt:lpstr>TT Rounds Condensed Italics</vt:lpstr>
      <vt:lpstr>Wingdings</vt:lpstr>
      <vt:lpstr>Office Theme</vt:lpstr>
      <vt:lpstr>Advanced Acceleration Techniques and  Novel Particle Sources </vt:lpstr>
      <vt:lpstr>Advanced Acceleration Techniques and Novel Particle Sources</vt:lpstr>
      <vt:lpstr>Outline</vt:lpstr>
      <vt:lpstr>PowerPoint Presentation</vt:lpstr>
      <vt:lpstr>Conventional Acceleration Technology</vt:lpstr>
      <vt:lpstr>Linear Accelerators</vt:lpstr>
      <vt:lpstr>Plasma Wakefield Acceleration</vt:lpstr>
      <vt:lpstr>Plasma Wakefield Acceleration</vt:lpstr>
      <vt:lpstr>How to Create a Plasma Wakefield?</vt:lpstr>
      <vt:lpstr>Principle of Plasma Wakefield Acceleration</vt:lpstr>
      <vt:lpstr>Principle of Plasma Wakefield Acceleration</vt:lpstr>
      <vt:lpstr>Where to Place the Witness Beam?</vt:lpstr>
      <vt:lpstr>PowerPoint Presentation</vt:lpstr>
      <vt:lpstr>Linear Theory</vt:lpstr>
      <vt:lpstr>Linear Theory</vt:lpstr>
      <vt:lpstr>Different Regimes, Quality</vt:lpstr>
      <vt:lpstr>Plasma Acts Like a Transformer</vt:lpstr>
      <vt:lpstr>PowerPoint Presentation</vt:lpstr>
      <vt:lpstr>Seminal Paper 1979, T. Tajima, J. Dawson</vt:lpstr>
      <vt:lpstr>Electron-Driven, SLAC</vt:lpstr>
      <vt:lpstr>Laser-Driven, BELLA, Berkeley</vt:lpstr>
      <vt:lpstr>Quality</vt:lpstr>
      <vt:lpstr>FEL Demonstration</vt:lpstr>
      <vt:lpstr>State of the Art and Goals towards HEP Collider</vt:lpstr>
      <vt:lpstr>PowerPoint Presentation</vt:lpstr>
      <vt:lpstr>Plasma Wakefield Acceleration Applications</vt:lpstr>
      <vt:lpstr>EuPRAXIA</vt:lpstr>
      <vt:lpstr>Plasma Wakefield Acceleration Applications</vt:lpstr>
      <vt:lpstr>Towards Higher Energies</vt:lpstr>
      <vt:lpstr>Towards Higher Energies</vt:lpstr>
      <vt:lpstr>AWAKE at CERN</vt:lpstr>
      <vt:lpstr>First Applications of AWAKE Technology</vt:lpstr>
      <vt:lpstr>PETRA-IV Plasma Injector</vt:lpstr>
      <vt:lpstr>Plasma Wakefield Acceleration Applications</vt:lpstr>
      <vt:lpstr>Higgs Factory Based on Plasma Wakefields - HALHF</vt:lpstr>
      <vt:lpstr>PowerPoint Presentation</vt:lpstr>
      <vt:lpstr>10 TeV pCM Collider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Edda Gschwendtner</cp:lastModifiedBy>
  <cp:revision>654</cp:revision>
  <cp:lastPrinted>2022-04-06T15:59:11Z</cp:lastPrinted>
  <dcterms:created xsi:type="dcterms:W3CDTF">2016-07-07T11:05:41Z</dcterms:created>
  <dcterms:modified xsi:type="dcterms:W3CDTF">2026-05-15T21:20:11Z</dcterms:modified>
</cp:coreProperties>
</file>