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72" r:id="rId13"/>
    <p:sldId id="271" r:id="rId14"/>
    <p:sldId id="270" r:id="rId15"/>
    <p:sldId id="273" r:id="rId16"/>
    <p:sldId id="276" r:id="rId17"/>
    <p:sldId id="274" r:id="rId18"/>
    <p:sldId id="275" r:id="rId19"/>
    <p:sldId id="267" r:id="rId20"/>
    <p:sldId id="277" r:id="rId21"/>
    <p:sldId id="279" r:id="rId22"/>
    <p:sldId id="302" r:id="rId23"/>
    <p:sldId id="304" r:id="rId24"/>
    <p:sldId id="305" r:id="rId25"/>
    <p:sldId id="301" r:id="rId26"/>
    <p:sldId id="280" r:id="rId27"/>
    <p:sldId id="278" r:id="rId28"/>
    <p:sldId id="282" r:id="rId29"/>
    <p:sldId id="281" r:id="rId30"/>
    <p:sldId id="283" r:id="rId31"/>
    <p:sldId id="285" r:id="rId32"/>
    <p:sldId id="286" r:id="rId33"/>
    <p:sldId id="287" r:id="rId34"/>
    <p:sldId id="269" r:id="rId35"/>
    <p:sldId id="288" r:id="rId36"/>
    <p:sldId id="289" r:id="rId37"/>
    <p:sldId id="290" r:id="rId38"/>
    <p:sldId id="291" r:id="rId39"/>
    <p:sldId id="292" r:id="rId40"/>
    <p:sldId id="296" r:id="rId41"/>
    <p:sldId id="294" r:id="rId42"/>
    <p:sldId id="295" r:id="rId43"/>
    <p:sldId id="297" r:id="rId44"/>
    <p:sldId id="307" r:id="rId45"/>
    <p:sldId id="298" r:id="rId46"/>
    <p:sldId id="300" r:id="rId4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FFD"/>
    <a:srgbClr val="FFC177"/>
    <a:srgbClr val="FC40FF"/>
    <a:srgbClr val="4485FF"/>
    <a:srgbClr val="B7B6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p:restoredTop sz="94665"/>
  </p:normalViewPr>
  <p:slideViewPr>
    <p:cSldViewPr snapToGrid="0">
      <p:cViewPr varScale="1">
        <p:scale>
          <a:sx n="116" d="100"/>
          <a:sy n="116" d="100"/>
        </p:scale>
        <p:origin x="216" y="184"/>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956A31-78AE-E846-A443-D87733685DD5}" type="datetimeFigureOut">
              <a:rPr kumimoji="1" lang="ja-JP" altLang="en-US" smtClean="0"/>
              <a:t>2026/5/1</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5DA40C-573C-3247-9915-747BEAB455FA}" type="slidenum">
              <a:rPr kumimoji="1" lang="ja-JP" altLang="en-US" smtClean="0"/>
              <a:t>‹#›</a:t>
            </a:fld>
            <a:endParaRPr kumimoji="1" lang="ja-JP" altLang="en-US"/>
          </a:p>
        </p:txBody>
      </p:sp>
    </p:spTree>
    <p:extLst>
      <p:ext uri="{BB962C8B-B14F-4D97-AF65-F5344CB8AC3E}">
        <p14:creationId xmlns:p14="http://schemas.microsoft.com/office/powerpoint/2010/main" val="34755325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This shows the average brightness enhancement of SR sources to date. In the first generation, X-rays were used secondarily in lepton ring accelerators for high-energy physics. In the second generation, X-rays from bending magnets in dedicated storage rings were used, and in the third generation, undulators were used as the light source instead of bending magnets, enabling the generation of high-brilliant X-rays by utilizing single-electron interference conditions. We are now in the fourth generation, and brilliant X-rays with high transverse coherence are available. The average brilliance enhancement appears to have slowed down since 2000, which clearly indicates that beam emittance is approaching the diffraction limit condition. Blue symbols indicate linac-based FEL facilities.</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a:t>
            </a:fld>
            <a:endParaRPr kumimoji="1" lang="ja-JP" altLang="en-US"/>
          </a:p>
        </p:txBody>
      </p:sp>
    </p:spTree>
    <p:extLst>
      <p:ext uri="{BB962C8B-B14F-4D97-AF65-F5344CB8AC3E}">
        <p14:creationId xmlns:p14="http://schemas.microsoft.com/office/powerpoint/2010/main" val="2074739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we outline the diffraction-limited SR source, because this is a cutting-edge of a ring-based SR source.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11</a:t>
            </a:fld>
            <a:endParaRPr kumimoji="1" lang="ja-JP" altLang="en-US"/>
          </a:p>
        </p:txBody>
      </p:sp>
    </p:spTree>
    <p:extLst>
      <p:ext uri="{BB962C8B-B14F-4D97-AF65-F5344CB8AC3E}">
        <p14:creationId xmlns:p14="http://schemas.microsoft.com/office/powerpoint/2010/main" val="4209929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Light with a wavelength of </a:t>
            </a:r>
            <a:r>
              <a:rPr kumimoji="1" lang="en-US" altLang="ja-JP" dirty="0">
                <a:latin typeface="Symbol" pitchFamily="2" charset="2"/>
              </a:rPr>
              <a:t>Lamda </a:t>
            </a:r>
            <a:r>
              <a:rPr kumimoji="1" lang="en-US" altLang="ja-JP" dirty="0"/>
              <a:t>has an intrinsic volume in 2D phase space determined by the Heisenberg uncertainty principle. The brilliance of SR emitted from the electron beam is evaluated by the photon flux divided by the transverse phase volume. In the case where the transverse electron volume is negligibly small compared with photon volume, the transverse coherence becomes full and this condition, we call “diffraction limited”.</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12</a:t>
            </a:fld>
            <a:endParaRPr kumimoji="1" lang="ja-JP" altLang="en-US"/>
          </a:p>
        </p:txBody>
      </p:sp>
    </p:spTree>
    <p:extLst>
      <p:ext uri="{BB962C8B-B14F-4D97-AF65-F5344CB8AC3E}">
        <p14:creationId xmlns:p14="http://schemas.microsoft.com/office/powerpoint/2010/main" val="2012348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To satisfy the diffraction limited condition in the X-ray wavelength range, we need an extremely small natural emittance. As shown here, natural emittance is expressed in terms of several beam and ring parameters. Of particular note is the fact that the emittance is proportional to the cube of the deflection angle. This scaling clearly shows that Multi-Bend Achromat configuration is an effective way to achieve low beam emittance.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13</a:t>
            </a:fld>
            <a:endParaRPr kumimoji="1" lang="ja-JP" altLang="en-US"/>
          </a:p>
        </p:txBody>
      </p:sp>
    </p:spTree>
    <p:extLst>
      <p:ext uri="{BB962C8B-B14F-4D97-AF65-F5344CB8AC3E}">
        <p14:creationId xmlns:p14="http://schemas.microsoft.com/office/powerpoint/2010/main" val="2009504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strong nonlinear dependence of the emittance on the bending angle can be explained as follows. The excitation of </a:t>
            </a:r>
            <a:r>
              <a:rPr kumimoji="1" lang="en-US" altLang="ja-JP" dirty="0" err="1"/>
              <a:t>betatron</a:t>
            </a:r>
            <a:r>
              <a:rPr kumimoji="1" lang="en-US" altLang="ja-JP" dirty="0"/>
              <a:t> oscillations is determined by local linear energy dispersion. Square of energy dispersion in the H-function is proportional to the 4th power of the deflection angle, but the number of dispersive arcs depends on the inverse of the deflection angle. Consequently, the H-function integrated over the ring is proportional to the cube of the deflection angle.</a:t>
            </a:r>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14</a:t>
            </a:fld>
            <a:endParaRPr kumimoji="1" lang="ja-JP" altLang="en-US"/>
          </a:p>
        </p:txBody>
      </p:sp>
    </p:spTree>
    <p:extLst>
      <p:ext uri="{BB962C8B-B14F-4D97-AF65-F5344CB8AC3E}">
        <p14:creationId xmlns:p14="http://schemas.microsoft.com/office/powerpoint/2010/main" val="1467730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Why could we </a:t>
            </a:r>
            <a:r>
              <a:rPr kumimoji="1" lang="en-US" altLang="ja-JP" dirty="0" err="1"/>
              <a:t>successfuly</a:t>
            </a:r>
            <a:r>
              <a:rPr kumimoji="1" lang="en-US" altLang="ja-JP" dirty="0"/>
              <a:t> introduce the MBA configuration to the ring recently? The answer is we could resolve the four critical issues in designing the MBA lattice shown here; narrow spacing, instability due to the strong nonlinear fields, beam injection applicable for a ring with poor stability, i.e., small dynamic aperture, and transparent top-up beam injection compensating an extremely short lifetime.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15</a:t>
            </a:fld>
            <a:endParaRPr kumimoji="1" lang="ja-JP" altLang="en-US"/>
          </a:p>
        </p:txBody>
      </p:sp>
    </p:spTree>
    <p:extLst>
      <p:ext uri="{BB962C8B-B14F-4D97-AF65-F5344CB8AC3E}">
        <p14:creationId xmlns:p14="http://schemas.microsoft.com/office/powerpoint/2010/main" val="4246535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Among four critical issues, here we only pick up the narrow space issue. Two main problems are there.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16</a:t>
            </a:fld>
            <a:endParaRPr kumimoji="1" lang="ja-JP" altLang="en-US"/>
          </a:p>
        </p:txBody>
      </p:sp>
    </p:spTree>
    <p:extLst>
      <p:ext uri="{BB962C8B-B14F-4D97-AF65-F5344CB8AC3E}">
        <p14:creationId xmlns:p14="http://schemas.microsoft.com/office/powerpoint/2010/main" val="1742702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 solution to these problems is to introduce compact vacuum chamber with a small cross-section as shown here. The compact chamber allows to install multi-pole magnets with smaller bore radii. This smaller bore radius enables a smaller magnet size with a higher magnetic field strength. Behind the successful introduction of this compact vacuum chamber, in my assessment, two important achievements are there; establishment of transparent top-up beam injection and precise beam handling using BBF systems.</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17</a:t>
            </a:fld>
            <a:endParaRPr kumimoji="1" lang="ja-JP" altLang="en-US"/>
          </a:p>
        </p:txBody>
      </p:sp>
    </p:spTree>
    <p:extLst>
      <p:ext uri="{BB962C8B-B14F-4D97-AF65-F5344CB8AC3E}">
        <p14:creationId xmlns:p14="http://schemas.microsoft.com/office/powerpoint/2010/main" val="2912479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Furthermore, as shown in this figure, a technique has been developed whereby different types of electromagnets—such as dipoles, quadrupoles and sextupoles—are integrated into a single magnetic yoke to maximize space efficiency. Of course, intermediate approaches between a discrete magnet system and an integrated single-yoke system are also employed. However, in such cases, significant magnetic field crosstalk occurs, which make system integration difficult and severely limits operational flexibility.</a:t>
            </a:r>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18</a:t>
            </a:fld>
            <a:endParaRPr kumimoji="1" lang="ja-JP" altLang="en-US"/>
          </a:p>
        </p:txBody>
      </p:sp>
    </p:spTree>
    <p:extLst>
      <p:ext uri="{BB962C8B-B14F-4D97-AF65-F5344CB8AC3E}">
        <p14:creationId xmlns:p14="http://schemas.microsoft.com/office/powerpoint/2010/main" val="2994082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Next, we move to another recent topic, single-pass FELs.</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19</a:t>
            </a:fld>
            <a:endParaRPr kumimoji="1" lang="ja-JP" altLang="en-US"/>
          </a:p>
        </p:txBody>
      </p:sp>
    </p:spTree>
    <p:extLst>
      <p:ext uri="{BB962C8B-B14F-4D97-AF65-F5344CB8AC3E}">
        <p14:creationId xmlns:p14="http://schemas.microsoft.com/office/powerpoint/2010/main" val="3765154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Let’s see the brief history.</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20</a:t>
            </a:fld>
            <a:endParaRPr kumimoji="1" lang="ja-JP" altLang="en-US"/>
          </a:p>
        </p:txBody>
      </p:sp>
    </p:spTree>
    <p:extLst>
      <p:ext uri="{BB962C8B-B14F-4D97-AF65-F5344CB8AC3E}">
        <p14:creationId xmlns:p14="http://schemas.microsoft.com/office/powerpoint/2010/main" val="540103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This shows the peak brilliance enhancement of SR sources to date. Peake brilliance enhancement looks almost saturated in the 3rd-generation. This is because, since the third generation, the beam emittance has decreased, making stable beam operation at high bunch currents difficult. On the other hand, linac-based FEL sources have achieved </a:t>
            </a:r>
            <a:r>
              <a:rPr lang="en-US" altLang="ja-JP" dirty="0"/>
              <a:t>a significant performance improvement of several orders of magnitude</a:t>
            </a:r>
            <a:r>
              <a:rPr kumimoji="1" lang="en-US" altLang="ja-JP" dirty="0"/>
              <a:t> by longitudinally coherent X-ray radiation. Next, let’s see the recent evolution of SR sources enclosed by red dashed line.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a:t>
            </a:fld>
            <a:endParaRPr kumimoji="1" lang="ja-JP" altLang="en-US"/>
          </a:p>
        </p:txBody>
      </p:sp>
    </p:spTree>
    <p:extLst>
      <p:ext uri="{BB962C8B-B14F-4D97-AF65-F5344CB8AC3E}">
        <p14:creationId xmlns:p14="http://schemas.microsoft.com/office/powerpoint/2010/main" val="2772619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Resonant wavelength of undulator, in other words, a fundamental wavelength of undulator radiation satisfy the condition that the light of this wavelength overtakes electrons by one wavelength for every one undulation period of electron as shown here.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21</a:t>
            </a:fld>
            <a:endParaRPr kumimoji="1" lang="ja-JP" altLang="en-US"/>
          </a:p>
        </p:txBody>
      </p:sp>
    </p:spTree>
    <p:extLst>
      <p:ext uri="{BB962C8B-B14F-4D97-AF65-F5344CB8AC3E}">
        <p14:creationId xmlns:p14="http://schemas.microsoft.com/office/powerpoint/2010/main" val="1826964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627BB-202D-8993-7B17-501B71102FB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449F2FB-AC0C-64FE-0336-DD5B4782E7A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351A331-97A0-3B1C-0FDA-6DC2D0557C84}"/>
              </a:ext>
            </a:extLst>
          </p:cNvPr>
          <p:cNvSpPr>
            <a:spLocks noGrp="1"/>
          </p:cNvSpPr>
          <p:nvPr>
            <p:ph type="body" idx="1"/>
          </p:nvPr>
        </p:nvSpPr>
        <p:spPr/>
        <p:txBody>
          <a:bodyPr/>
          <a:lstStyle/>
          <a:p>
            <a:r>
              <a:rPr kumimoji="1" lang="en-US" altLang="ja-JP" sz="1200" dirty="0">
                <a:latin typeface="Arial" panose="020B0604020202020204" pitchFamily="34" charset="0"/>
                <a:cs typeface="Arial" panose="020B0604020202020204" pitchFamily="34" charset="0"/>
              </a:rPr>
              <a:t>The vertical alternative magnetic fields along the undulator wiggle electron horizontally and this wiggling causes horizontal velocity components. Through these horizontal velocity components being parallel to light electric fields, electrons can exchange their energy with light of the resonant wavelength.</a:t>
            </a:r>
          </a:p>
          <a:p>
            <a:r>
              <a:rPr kumimoji="1" lang="en-US" altLang="ja-JP" sz="1200" dirty="0">
                <a:latin typeface="Arial" panose="020B0604020202020204" pitchFamily="34" charset="0"/>
                <a:cs typeface="Arial" panose="020B0604020202020204" pitchFamily="34" charset="0"/>
              </a:rPr>
              <a:t>With the light of resonant wavelength, phase of acceleration and deceleration are maintained for electrons in the early stage of micro-bunching causing micro-bunches to form at intervals corresponding to the resonance wavelength, which in turn enhances the undulator radiation. </a:t>
            </a:r>
            <a:endParaRPr kumimoji="1" lang="ja-JP" altLang="en-US" sz="1200">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6FB1DACB-97A8-FFE7-AC7A-11E3EA13F9DC}"/>
              </a:ext>
            </a:extLst>
          </p:cNvPr>
          <p:cNvSpPr>
            <a:spLocks noGrp="1"/>
          </p:cNvSpPr>
          <p:nvPr>
            <p:ph type="sldNum" sz="quarter" idx="5"/>
          </p:nvPr>
        </p:nvSpPr>
        <p:spPr/>
        <p:txBody>
          <a:bodyPr/>
          <a:lstStyle/>
          <a:p>
            <a:fld id="{945DA40C-573C-3247-9915-747BEAB455FA}" type="slidenum">
              <a:rPr kumimoji="1" lang="ja-JP" altLang="en-US" smtClean="0"/>
              <a:t>22</a:t>
            </a:fld>
            <a:endParaRPr kumimoji="1" lang="ja-JP" altLang="en-US"/>
          </a:p>
        </p:txBody>
      </p:sp>
    </p:spTree>
    <p:extLst>
      <p:ext uri="{BB962C8B-B14F-4D97-AF65-F5344CB8AC3E}">
        <p14:creationId xmlns:p14="http://schemas.microsoft.com/office/powerpoint/2010/main" val="434699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1D0043-D6AD-6811-7A79-B7BD0B7C2E9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5627D35-B5F4-F600-A80F-A29571471DC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DA90B8B-8705-3375-017E-EF70F845758E}"/>
              </a:ext>
            </a:extLst>
          </p:cNvPr>
          <p:cNvSpPr>
            <a:spLocks noGrp="1"/>
          </p:cNvSpPr>
          <p:nvPr>
            <p:ph type="body" idx="1"/>
          </p:nvPr>
        </p:nvSpPr>
        <p:spPr/>
        <p:txBody>
          <a:bodyPr/>
          <a:lstStyle/>
          <a:p>
            <a:r>
              <a:rPr kumimoji="1" lang="en-US" altLang="ja-JP" sz="1200" dirty="0">
                <a:latin typeface="Arial" panose="020B0604020202020204" pitchFamily="34" charset="0"/>
                <a:cs typeface="Arial" panose="020B0604020202020204" pitchFamily="34" charset="0"/>
              </a:rPr>
              <a:t>Electrons gaining energy from the light relatively advance in phase and Electrons losing energy relatively delay in phase. Finaly electrons gather towards at the field zero crossing points.</a:t>
            </a:r>
            <a:endParaRPr kumimoji="1" lang="ja-JP" altLang="en-US" sz="1200">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865160E9-2C43-C195-88AD-257AEF74AE60}"/>
              </a:ext>
            </a:extLst>
          </p:cNvPr>
          <p:cNvSpPr>
            <a:spLocks noGrp="1"/>
          </p:cNvSpPr>
          <p:nvPr>
            <p:ph type="sldNum" sz="quarter" idx="5"/>
          </p:nvPr>
        </p:nvSpPr>
        <p:spPr/>
        <p:txBody>
          <a:bodyPr/>
          <a:lstStyle/>
          <a:p>
            <a:fld id="{945DA40C-573C-3247-9915-747BEAB455FA}" type="slidenum">
              <a:rPr kumimoji="1" lang="ja-JP" altLang="en-US" smtClean="0"/>
              <a:t>23</a:t>
            </a:fld>
            <a:endParaRPr kumimoji="1" lang="ja-JP" altLang="en-US"/>
          </a:p>
        </p:txBody>
      </p:sp>
    </p:spTree>
    <p:extLst>
      <p:ext uri="{BB962C8B-B14F-4D97-AF65-F5344CB8AC3E}">
        <p14:creationId xmlns:p14="http://schemas.microsoft.com/office/powerpoint/2010/main" val="518888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D5B03-360D-4C56-0886-2DB684A5E5F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9E18A5-5B4E-6E47-C72D-AF2E1498083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9B6104E-A7C5-C766-4416-CF9A87D1FD94}"/>
              </a:ext>
            </a:extLst>
          </p:cNvPr>
          <p:cNvSpPr>
            <a:spLocks noGrp="1"/>
          </p:cNvSpPr>
          <p:nvPr>
            <p:ph type="body" idx="1"/>
          </p:nvPr>
        </p:nvSpPr>
        <p:spPr/>
        <p:txBody>
          <a:bodyPr/>
          <a:lstStyle/>
          <a:p>
            <a:r>
              <a:rPr kumimoji="1" lang="en-US" altLang="ja-JP" dirty="0">
                <a:latin typeface="Arial" panose="020B0604020202020204" pitchFamily="34" charset="0"/>
                <a:cs typeface="Arial" panose="020B0604020202020204" pitchFamily="34" charset="0"/>
              </a:rPr>
              <a:t>In order to enhance the energy exchange between light and electrons, the converged phase should be moved from zero towards </a:t>
            </a:r>
            <a:r>
              <a:rPr kumimoji="1" lang="el-GR" altLang="ja-JP" dirty="0">
                <a:latin typeface="Arial" panose="020B0604020202020204" pitchFamily="34" charset="0"/>
                <a:cs typeface="Arial" panose="020B0604020202020204" pitchFamily="34" charset="0"/>
              </a:rPr>
              <a:t>π </a:t>
            </a:r>
            <a:r>
              <a:rPr kumimoji="1" lang="en-US" altLang="ja-JP" dirty="0">
                <a:latin typeface="Arial" panose="020B0604020202020204" pitchFamily="34" charset="0"/>
                <a:cs typeface="Arial" panose="020B0604020202020204" pitchFamily="34" charset="0"/>
              </a:rPr>
              <a:t>over 2. As shown in the figure below, the energy exchange with electrons during the micro-bunching process shifts the phase of the light’s electric field due to an imbalance in electron density (bunching). Due to this phase shift, the electron bunches, which initially converge toward the zero-crossing point of the electric field, naturally begin to converge toward the electron deceleration region towards </a:t>
            </a:r>
            <a:r>
              <a:rPr kumimoji="1" lang="el-GR" altLang="ja-JP" dirty="0">
                <a:latin typeface="Arial" panose="020B0604020202020204" pitchFamily="34" charset="0"/>
                <a:cs typeface="Arial" panose="020B0604020202020204" pitchFamily="34" charset="0"/>
              </a:rPr>
              <a:t>π </a:t>
            </a:r>
            <a:r>
              <a:rPr kumimoji="1" lang="en-US" altLang="ja-JP" dirty="0">
                <a:latin typeface="Arial" panose="020B0604020202020204" pitchFamily="34" charset="0"/>
                <a:cs typeface="Arial" panose="020B0604020202020204" pitchFamily="34" charset="0"/>
              </a:rPr>
              <a:t>over 2.</a:t>
            </a:r>
            <a:endParaRPr kumimoji="1" lang="ja-JP" altLang="en-US">
              <a:solidFill>
                <a:srgbClr val="FF000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95AFB4C-462C-88E3-DBB5-CCDE46E71ACF}"/>
              </a:ext>
            </a:extLst>
          </p:cNvPr>
          <p:cNvSpPr>
            <a:spLocks noGrp="1"/>
          </p:cNvSpPr>
          <p:nvPr>
            <p:ph type="sldNum" sz="quarter" idx="5"/>
          </p:nvPr>
        </p:nvSpPr>
        <p:spPr/>
        <p:txBody>
          <a:bodyPr/>
          <a:lstStyle/>
          <a:p>
            <a:fld id="{945DA40C-573C-3247-9915-747BEAB455FA}" type="slidenum">
              <a:rPr kumimoji="1" lang="ja-JP" altLang="en-US" smtClean="0"/>
              <a:t>24</a:t>
            </a:fld>
            <a:endParaRPr kumimoji="1" lang="ja-JP" altLang="en-US"/>
          </a:p>
        </p:txBody>
      </p:sp>
    </p:spTree>
    <p:extLst>
      <p:ext uri="{BB962C8B-B14F-4D97-AF65-F5344CB8AC3E}">
        <p14:creationId xmlns:p14="http://schemas.microsoft.com/office/powerpoint/2010/main" val="3550675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Due to the formation of microbunching and the phase shift of the light electric field, the intensity of the electric field of light increases exponentially, as shown in the figure, and finally generate intense and spatially coherent SASE.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25</a:t>
            </a:fld>
            <a:endParaRPr kumimoji="1" lang="ja-JP" altLang="en-US"/>
          </a:p>
        </p:txBody>
      </p:sp>
    </p:spTree>
    <p:extLst>
      <p:ext uri="{BB962C8B-B14F-4D97-AF65-F5344CB8AC3E}">
        <p14:creationId xmlns:p14="http://schemas.microsoft.com/office/powerpoint/2010/main" val="972003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kumimoji="1" lang="en-US" altLang="ja-JP" dirty="0">
                    <a:latin typeface="Arial" panose="020B0604020202020204" pitchFamily="34" charset="0"/>
                    <a:cs typeface="Arial" panose="020B0604020202020204" pitchFamily="34" charset="0"/>
                  </a:rPr>
                  <a:t>The gain length</a:t>
                </a:r>
                <a14:m>
                  <m:oMath xmlns:m="http://schemas.openxmlformats.org/officeDocument/2006/math">
                    <m:sSub>
                      <m:sSubPr>
                        <m:ctrlPr>
                          <a:rPr lang="en-US" altLang="ja-JP" sz="1100" i="1">
                            <a:solidFill>
                              <a:prstClr val="black"/>
                            </a:solidFill>
                            <a:latin typeface="Cambria Math" panose="02040503050406030204" pitchFamily="18" charset="0"/>
                            <a:ea typeface="Cambria Math" panose="02040503050406030204" pitchFamily="18" charset="0"/>
                          </a:rPr>
                        </m:ctrlPr>
                      </m:sSubPr>
                      <m:e>
                        <m:r>
                          <a:rPr lang="en-US" altLang="ja-JP" sz="1100" b="0" i="1" smtClean="0">
                            <a:solidFill>
                              <a:prstClr val="black"/>
                            </a:solidFill>
                            <a:latin typeface="Cambria Math" panose="02040503050406030204" pitchFamily="18" charset="0"/>
                            <a:ea typeface="Cambria Math" panose="02040503050406030204" pitchFamily="18" charset="0"/>
                          </a:rPr>
                          <m:t> </m:t>
                        </m:r>
                        <m:r>
                          <a:rPr lang="en-US" altLang="ja-JP" sz="1100" i="1">
                            <a:solidFill>
                              <a:prstClr val="black"/>
                            </a:solidFill>
                            <a:latin typeface="Cambria Math" panose="02040503050406030204" pitchFamily="18" charset="0"/>
                            <a:ea typeface="Cambria Math" panose="02040503050406030204" pitchFamily="18" charset="0"/>
                          </a:rPr>
                          <m:t>𝐿</m:t>
                        </m:r>
                      </m:e>
                      <m:sub>
                        <m:r>
                          <a:rPr lang="en-US" altLang="ja-JP" sz="1100" i="1">
                            <a:solidFill>
                              <a:prstClr val="black"/>
                            </a:solidFill>
                            <a:latin typeface="Cambria Math" panose="02040503050406030204" pitchFamily="18" charset="0"/>
                            <a:ea typeface="Cambria Math" panose="02040503050406030204" pitchFamily="18" charset="0"/>
                          </a:rPr>
                          <m:t>𝐺</m:t>
                        </m:r>
                      </m:sub>
                    </m:sSub>
                    <m:r>
                      <a:rPr lang="en-US" altLang="ja-JP" sz="1100" b="0" i="0" smtClean="0">
                        <a:solidFill>
                          <a:prstClr val="black"/>
                        </a:solidFill>
                        <a:latin typeface="Cambria Math" panose="02040503050406030204" pitchFamily="18" charset="0"/>
                        <a:ea typeface="Cambria Math" panose="02040503050406030204" pitchFamily="18" charset="0"/>
                      </a:rPr>
                      <m:t> </m:t>
                    </m:r>
                  </m:oMath>
                </a14:m>
                <a:r>
                  <a:rPr kumimoji="1" lang="en-US" altLang="ja-JP" dirty="0">
                    <a:latin typeface="Arial" panose="020B0604020202020204" pitchFamily="34" charset="0"/>
                    <a:cs typeface="Arial" panose="020B0604020202020204" pitchFamily="34" charset="0"/>
                  </a:rPr>
                  <a:t>represents represents the undulator length enhancing the laser power by a factor of e  is scaled by the peak current , inverse of emittance and inverse of transverse beam envelop function at the lasing slice</a:t>
                </a:r>
                <a:r>
                  <a:rPr kumimoji="1" lang="en-US" altLang="ja-JP" baseline="0" dirty="0">
                    <a:latin typeface="Arial" panose="020B0604020202020204" pitchFamily="34" charset="0"/>
                    <a:cs typeface="Arial" panose="020B0604020202020204" pitchFamily="34" charset="0"/>
                  </a:rPr>
                  <a:t> </a:t>
                </a:r>
                <a:r>
                  <a:rPr kumimoji="1" lang="en-US" altLang="ja-JP" dirty="0">
                    <a:latin typeface="Arial" panose="020B0604020202020204" pitchFamily="34" charset="0"/>
                    <a:cs typeface="Arial" panose="020B0604020202020204" pitchFamily="34" charset="0"/>
                  </a:rPr>
                  <a:t>as shown here. In order to shorten the gain length, high peak current, small beam size and small beam emittance are required.</a:t>
                </a:r>
                <a:endParaRPr kumimoji="1" lang="ja-JP" altLang="en-US"/>
              </a:p>
            </p:txBody>
          </p:sp>
        </mc:Choice>
        <mc:Fallback xmlns="">
          <p:sp>
            <p:nvSpPr>
              <p:cNvPr id="3" name="ノート プレースホルダー 2"/>
              <p:cNvSpPr>
                <a:spLocks noGrp="1"/>
              </p:cNvSpPr>
              <p:nvPr>
                <p:ph type="body" idx="1"/>
              </p:nvPr>
            </p:nvSpPr>
            <p:spPr/>
            <p:txBody>
              <a:bodyPr/>
              <a:lstStyle/>
              <a:p>
                <a:r>
                  <a:rPr kumimoji="1" lang="en-US" altLang="ja-JP" dirty="0">
                    <a:latin typeface="Arial" panose="020B0604020202020204" pitchFamily="34" charset="0"/>
                    <a:cs typeface="Arial" panose="020B0604020202020204" pitchFamily="34" charset="0"/>
                  </a:rPr>
                  <a:t>The gain length</a:t>
                </a:r>
                <a:r>
                  <a:rPr lang="en-US" altLang="ja-JP" sz="1100" i="0">
                    <a:solidFill>
                      <a:prstClr val="black"/>
                    </a:solidFill>
                    <a:latin typeface="Cambria Math" panose="02040503050406030204" pitchFamily="18" charset="0"/>
                    <a:ea typeface="Cambria Math" panose="02040503050406030204" pitchFamily="18" charset="0"/>
                  </a:rPr>
                  <a:t>〖</a:t>
                </a:r>
                <a:r>
                  <a:rPr lang="en-US" altLang="ja-JP" sz="1100" b="0" i="0">
                    <a:solidFill>
                      <a:prstClr val="black"/>
                    </a:solidFill>
                    <a:latin typeface="Cambria Math" panose="02040503050406030204" pitchFamily="18" charset="0"/>
                    <a:ea typeface="Cambria Math" panose="02040503050406030204" pitchFamily="18" charset="0"/>
                  </a:rPr>
                  <a:t> </a:t>
                </a:r>
                <a:r>
                  <a:rPr lang="en-US" altLang="ja-JP" sz="1100" i="0">
                    <a:solidFill>
                      <a:prstClr val="black"/>
                    </a:solidFill>
                    <a:latin typeface="Cambria Math" panose="02040503050406030204" pitchFamily="18" charset="0"/>
                    <a:ea typeface="Cambria Math" panose="02040503050406030204" pitchFamily="18" charset="0"/>
                  </a:rPr>
                  <a:t>𝐿〗_𝐺</a:t>
                </a:r>
                <a:r>
                  <a:rPr lang="en-US" altLang="ja-JP" sz="1100" b="0" i="0">
                    <a:solidFill>
                      <a:prstClr val="black"/>
                    </a:solidFill>
                    <a:latin typeface="Cambria Math" panose="02040503050406030204" pitchFamily="18" charset="0"/>
                    <a:ea typeface="Cambria Math" panose="02040503050406030204" pitchFamily="18" charset="0"/>
                  </a:rPr>
                  <a:t>  </a:t>
                </a:r>
                <a:r>
                  <a:rPr kumimoji="1" lang="en-US" altLang="ja-JP" dirty="0">
                    <a:latin typeface="Arial" panose="020B0604020202020204" pitchFamily="34" charset="0"/>
                    <a:cs typeface="Arial" panose="020B0604020202020204" pitchFamily="34" charset="0"/>
                  </a:rPr>
                  <a:t>represents the undulator length enhancing the laser power by a factor of </a:t>
                </a:r>
                <a:r>
                  <a:rPr kumimoji="1" lang="en-US" altLang="ja-JP" i="1" dirty="0">
                    <a:latin typeface="Arial" panose="020B0604020202020204" pitchFamily="34" charset="0"/>
                    <a:cs typeface="Arial" panose="020B0604020202020204" pitchFamily="34" charset="0"/>
                  </a:rPr>
                  <a:t>e</a:t>
                </a:r>
                <a:r>
                  <a:rPr kumimoji="1" lang="en-US" altLang="ja-JP" dirty="0">
                    <a:latin typeface="Arial" panose="020B0604020202020204" pitchFamily="34" charset="0"/>
                    <a:cs typeface="Arial" panose="020B0604020202020204" pitchFamily="34" charset="0"/>
                  </a:rPr>
                  <a:t>  is scaled by the peak current , emittance at the lasing slice, and transverse beam</a:t>
                </a:r>
                <a:r>
                  <a:rPr kumimoji="1" lang="en-US" altLang="ja-JP" baseline="0" dirty="0">
                    <a:latin typeface="Arial" panose="020B0604020202020204" pitchFamily="34" charset="0"/>
                    <a:cs typeface="Arial" panose="020B0604020202020204" pitchFamily="34" charset="0"/>
                  </a:rPr>
                  <a:t> size as shown here. In order to shorten the gain length, high peak current, small beam size and small beam emittance are required.</a:t>
                </a:r>
                <a:endParaRPr kumimoji="1" lang="ja-JP" altLang="en-US"/>
              </a:p>
            </p:txBody>
          </p:sp>
        </mc:Fallback>
      </mc:AlternateContent>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26</a:t>
            </a:fld>
            <a:endParaRPr kumimoji="1" lang="ja-JP" altLang="en-US"/>
          </a:p>
        </p:txBody>
      </p:sp>
    </p:spTree>
    <p:extLst>
      <p:ext uri="{BB962C8B-B14F-4D97-AF65-F5344CB8AC3E}">
        <p14:creationId xmlns:p14="http://schemas.microsoft.com/office/powerpoint/2010/main" val="8077863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system providing a highly brilliant electron beam is as following. An electron gun with a buncher generates a low emittance electron beam with a normalized emittance of 0.1 to 1 </a:t>
            </a:r>
            <a:r>
              <a:rPr kumimoji="1" lang="en-US" altLang="ja-JP" dirty="0" err="1"/>
              <a:t>umrad</a:t>
            </a:r>
            <a:r>
              <a:rPr kumimoji="1" lang="en-US" altLang="ja-JP" dirty="0"/>
              <a:t>. Because the initial electron beam density is not so high, the electron beam is compressed downstream by a multi-stage bunch compressor consisting of RF accelerators and magnetic chicanes. To compress linearly the bunch, the RF chirp linearizer, which is typically a third harmonic structure of the main RF frequency, is used to correct the nonlinear chirp upstream of the bunch compressor. The main accelerator system after the bunch compressor accelerates the beam up to the design beam energy. The beam is delivered to the undulator beam line via the beam switch yard and amplifies SASE XFEL.</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27</a:t>
            </a:fld>
            <a:endParaRPr kumimoji="1" lang="ja-JP" altLang="en-US"/>
          </a:p>
        </p:txBody>
      </p:sp>
    </p:spTree>
    <p:extLst>
      <p:ext uri="{BB962C8B-B14F-4D97-AF65-F5344CB8AC3E}">
        <p14:creationId xmlns:p14="http://schemas.microsoft.com/office/powerpoint/2010/main" val="24031171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recent mainstream is a XFEL facility using a superconducting RF acceleration system, enabling a MHz XFEL pulse. Pioneer of this system is TTF and the developed technology has been taken over by its successor of European XFEL in Hamburg, Germany. </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28</a:t>
            </a:fld>
            <a:endParaRPr kumimoji="1" lang="ja-JP" altLang="en-US"/>
          </a:p>
        </p:txBody>
      </p:sp>
    </p:spTree>
    <p:extLst>
      <p:ext uri="{BB962C8B-B14F-4D97-AF65-F5344CB8AC3E}">
        <p14:creationId xmlns:p14="http://schemas.microsoft.com/office/powerpoint/2010/main" val="24584514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a completely different approach to a compact XFEL using a normal conducting C-band accelerators and in-vacuum short period undulators. </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29</a:t>
            </a:fld>
            <a:endParaRPr kumimoji="1" lang="ja-JP" altLang="en-US"/>
          </a:p>
        </p:txBody>
      </p:sp>
    </p:spTree>
    <p:extLst>
      <p:ext uri="{BB962C8B-B14F-4D97-AF65-F5344CB8AC3E}">
        <p14:creationId xmlns:p14="http://schemas.microsoft.com/office/powerpoint/2010/main" val="3484354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Here, I would like to introduce variety of XFELs. Regarding the short-pulsed FELs, I will explain later as a future research subject for younger generation.</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30</a:t>
            </a:fld>
            <a:endParaRPr kumimoji="1" lang="ja-JP" altLang="en-US"/>
          </a:p>
        </p:txBody>
      </p:sp>
    </p:spTree>
    <p:extLst>
      <p:ext uri="{BB962C8B-B14F-4D97-AF65-F5344CB8AC3E}">
        <p14:creationId xmlns:p14="http://schemas.microsoft.com/office/powerpoint/2010/main" val="1710855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Up to date, FELs and ring-type SR sources have been developed independently as pulse and CW sources, respectively as shown here.</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a:t>
            </a:fld>
            <a:endParaRPr kumimoji="1" lang="ja-JP" altLang="en-US"/>
          </a:p>
        </p:txBody>
      </p:sp>
    </p:spTree>
    <p:extLst>
      <p:ext uri="{BB962C8B-B14F-4D97-AF65-F5344CB8AC3E}">
        <p14:creationId xmlns:p14="http://schemas.microsoft.com/office/powerpoint/2010/main" val="1220696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Currently, two-color XFELs are widely available for user experiments. A schematic drawing illustrates a configuration that enables a two-color XFEL with a wide range of adjustable photon energy and timing differences. In this configuration, two undulator sections are separated by an electron beam delay line, which adjusts the timing of the two colors. The two photon energies can be adjusted independently by changing the gap between each undulator.</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31</a:t>
            </a:fld>
            <a:endParaRPr kumimoji="1" lang="ja-JP" altLang="en-US"/>
          </a:p>
        </p:txBody>
      </p:sp>
    </p:spTree>
    <p:extLst>
      <p:ext uri="{BB962C8B-B14F-4D97-AF65-F5344CB8AC3E}">
        <p14:creationId xmlns:p14="http://schemas.microsoft.com/office/powerpoint/2010/main" val="25876792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In the X-ray wavelength range, we do not have an intense laser system available. Therefore, we usually use a self-seeding scheme in which SASE XFEL is purified into monochromatized laser and then, this monochromatized SASE is back to the electron beam to interacts the beam as a seed laser starting laser amplification. We have two kinds of schemes, reflective and transmission types and this slide shows the reflective geometry type self-seeding scheme.</a:t>
            </a:r>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32</a:t>
            </a:fld>
            <a:endParaRPr kumimoji="1" lang="ja-JP" altLang="en-US"/>
          </a:p>
        </p:txBody>
      </p:sp>
    </p:spTree>
    <p:extLst>
      <p:ext uri="{BB962C8B-B14F-4D97-AF65-F5344CB8AC3E}">
        <p14:creationId xmlns:p14="http://schemas.microsoft.com/office/powerpoint/2010/main" val="719015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Circular-polarized FELs are also available in SX and HX wavelength range. In the SW wavelength range, Circular-polarized FELs are generated with circular polarized undulator. In the X-ray wavelength range, horizontally polarized XFELs are converted to arbitrary polarized XFEL such as a circular-polarization by using a diamond phase retarder as shown here. This system can generate arbitrary polarized XFELs, namely, elliptical polarization, right/left-hand circular polarization, vertical polarization, </a:t>
            </a:r>
            <a:r>
              <a:rPr kumimoji="1" lang="en-US" altLang="ja-JP" dirty="0" err="1"/>
              <a:t>etc</a:t>
            </a:r>
            <a:r>
              <a:rPr kumimoji="1" lang="en-US" altLang="ja-JP" dirty="0"/>
              <a:t> by adjusting retarder phase delay between </a:t>
            </a:r>
            <a:r>
              <a:rPr kumimoji="1" lang="el-GR" altLang="ja-JP" dirty="0"/>
              <a:t>σ </a:t>
            </a:r>
            <a:r>
              <a:rPr kumimoji="1" lang="en-US" altLang="ja-JP" dirty="0"/>
              <a:t>and </a:t>
            </a:r>
            <a:r>
              <a:rPr kumimoji="1" lang="el-GR" altLang="ja-JP" dirty="0"/>
              <a:t>π </a:t>
            </a:r>
            <a:r>
              <a:rPr kumimoji="1" lang="en-US" altLang="ja-JP" dirty="0"/>
              <a:t>polarization.</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33</a:t>
            </a:fld>
            <a:endParaRPr kumimoji="1" lang="ja-JP" altLang="en-US"/>
          </a:p>
        </p:txBody>
      </p:sp>
    </p:spTree>
    <p:extLst>
      <p:ext uri="{BB962C8B-B14F-4D97-AF65-F5344CB8AC3E}">
        <p14:creationId xmlns:p14="http://schemas.microsoft.com/office/powerpoint/2010/main" val="640543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 big challenge in a ring-based SR source is to develop a scheme generating longitudinally coherent X-rays. This is because we have currently reached the level of diffraction limited condition at X-ray wavelength range and we can not dramatically enhance the brilliance by reducing the beam emittance further.</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35</a:t>
            </a:fld>
            <a:endParaRPr kumimoji="1" lang="ja-JP" altLang="en-US"/>
          </a:p>
        </p:txBody>
      </p:sp>
    </p:spTree>
    <p:extLst>
      <p:ext uri="{BB962C8B-B14F-4D97-AF65-F5344CB8AC3E}">
        <p14:creationId xmlns:p14="http://schemas.microsoft.com/office/powerpoint/2010/main" val="17189921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Recently, the DESY group achieved epoch-making result by using SASE XFELs with a MHz </a:t>
            </a:r>
            <a:r>
              <a:rPr kumimoji="1" lang="en-US" altLang="ja-JP" dirty="0" err="1"/>
              <a:t>repitition</a:t>
            </a:r>
            <a:r>
              <a:rPr kumimoji="1" lang="en-US" altLang="ja-JP" dirty="0"/>
              <a:t> rate at </a:t>
            </a:r>
            <a:r>
              <a:rPr kumimoji="1" lang="en-US" altLang="ja-JP" dirty="0" err="1"/>
              <a:t>EuroXFEL</a:t>
            </a:r>
            <a:r>
              <a:rPr kumimoji="1" lang="en-US" altLang="ja-JP" dirty="0"/>
              <a:t>. This result showed that a clear evidence of building-up SASE power in the optical cavity consisting of two diamond crystals. Although several challenges remain relating to the performance improvements, this result might be a first step towards at realization of a cavity-based XFEL in the ring.</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36</a:t>
            </a:fld>
            <a:endParaRPr kumimoji="1" lang="ja-JP" altLang="en-US"/>
          </a:p>
        </p:txBody>
      </p:sp>
    </p:spTree>
    <p:extLst>
      <p:ext uri="{BB962C8B-B14F-4D97-AF65-F5344CB8AC3E}">
        <p14:creationId xmlns:p14="http://schemas.microsoft.com/office/powerpoint/2010/main" val="3812541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Another big challenge is to generate FEL with a short pulse duration of atto-second, which is quite hot topic now. In this IPAC, two talks will be presented. One is an overview talk by Agostino on atto-second FEL physics. Another by Kenji </a:t>
            </a:r>
            <a:r>
              <a:rPr kumimoji="1" lang="en-US" altLang="ja-JP" dirty="0" err="1"/>
              <a:t>Yasutome</a:t>
            </a:r>
            <a:r>
              <a:rPr kumimoji="1" lang="en-US" altLang="ja-JP" dirty="0"/>
              <a:t> on generation of tunable sub-femtosecond XFEL by extra-compression using reverse energy chirp. Prior to these talks, I will give you a simple overview on approaches to the atto-second FEL generation.</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37</a:t>
            </a:fld>
            <a:endParaRPr kumimoji="1" lang="ja-JP" altLang="en-US"/>
          </a:p>
        </p:txBody>
      </p:sp>
    </p:spTree>
    <p:extLst>
      <p:ext uri="{BB962C8B-B14F-4D97-AF65-F5344CB8AC3E}">
        <p14:creationId xmlns:p14="http://schemas.microsoft.com/office/powerpoint/2010/main" val="12424308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Previous research works are roughly divided into these 6 categories. The researches of  about 40% are on Enhanced SASE schemes. From now, we will see concept of each scheme.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38</a:t>
            </a:fld>
            <a:endParaRPr kumimoji="1" lang="ja-JP" altLang="en-US"/>
          </a:p>
        </p:txBody>
      </p:sp>
    </p:spTree>
    <p:extLst>
      <p:ext uri="{BB962C8B-B14F-4D97-AF65-F5344CB8AC3E}">
        <p14:creationId xmlns:p14="http://schemas.microsoft.com/office/powerpoint/2010/main" val="3452426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This shows schematically the idea of an enhanced SASE scheme. </a:t>
            </a:r>
            <a:r>
              <a:rPr kumimoji="1" lang="en-US" altLang="ja-JP" sz="1200" dirty="0">
                <a:latin typeface="Arial" panose="020B0604020202020204" pitchFamily="34" charset="0"/>
                <a:cs typeface="Arial" panose="020B0604020202020204" pitchFamily="34" charset="0"/>
              </a:rPr>
              <a:t>By interacting a high-power short-pulsed laser with an electron beam through the wiggler section, energy modulation is generated. Then, this large energy modulation is converted to the density spike as shown here, generating sub-femtosecond to a few hundred attosecond FEL pulses.</a:t>
            </a:r>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39</a:t>
            </a:fld>
            <a:endParaRPr kumimoji="1" lang="ja-JP" altLang="en-US"/>
          </a:p>
        </p:txBody>
      </p:sp>
    </p:spTree>
    <p:extLst>
      <p:ext uri="{BB962C8B-B14F-4D97-AF65-F5344CB8AC3E}">
        <p14:creationId xmlns:p14="http://schemas.microsoft.com/office/powerpoint/2010/main" val="4925562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is a quite simple scheme to cut out electron beam into a sub-femtosecond time slice by using Energy and time correlation as shown here. The weak point is not to provide an intense short pulse.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40</a:t>
            </a:fld>
            <a:endParaRPr kumimoji="1" lang="ja-JP" altLang="en-US"/>
          </a:p>
        </p:txBody>
      </p:sp>
    </p:spTree>
    <p:extLst>
      <p:ext uri="{BB962C8B-B14F-4D97-AF65-F5344CB8AC3E}">
        <p14:creationId xmlns:p14="http://schemas.microsoft.com/office/powerpoint/2010/main" val="2777144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scheme combines ESASE with slotted foil and seeding schemes to generate high-power atto-second XFEL. However, scheme is complicated as shown here. At first, </a:t>
            </a:r>
            <a:r>
              <a:rPr kumimoji="1" lang="en-US" altLang="ja-JP" sz="1200" dirty="0"/>
              <a:t>a series of electron density spikes are generated here by a ESASE process with slotted foil. Then, these density spikes generate a series of seed laser pulses. Next, adjust the seed laser timing to the tail electron by the optical delay and increase seed laser power. Then, by using electron delay line, the enhanced seed laser timing is adjusted to the next upstream density peak as shown here. </a:t>
            </a:r>
            <a:endParaRPr kumimoji="1" lang="ja-JP" altLang="en-US" sz="1200"/>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41</a:t>
            </a:fld>
            <a:endParaRPr kumimoji="1" lang="ja-JP" altLang="en-US"/>
          </a:p>
        </p:txBody>
      </p:sp>
    </p:spTree>
    <p:extLst>
      <p:ext uri="{BB962C8B-B14F-4D97-AF65-F5344CB8AC3E}">
        <p14:creationId xmlns:p14="http://schemas.microsoft.com/office/powerpoint/2010/main" val="2848903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However, emergence of “super-conducting high-repetition-rate” FELs have changed the situation. This FEL system can provide not only high peak brilliance but also high average brilliance.</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5</a:t>
            </a:fld>
            <a:endParaRPr kumimoji="1" lang="ja-JP" altLang="en-US"/>
          </a:p>
        </p:txBody>
      </p:sp>
    </p:spTree>
    <p:extLst>
      <p:ext uri="{BB962C8B-B14F-4D97-AF65-F5344CB8AC3E}">
        <p14:creationId xmlns:p14="http://schemas.microsoft.com/office/powerpoint/2010/main" val="22872579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scheme is also simple using a longitudinal space-charge effect. Since the lasing charge is quite limited, the laser peak power is not high enough. The high electron peak current after hard bunch compression at BC2 develops a reverse chirp due to the longitudinal space charge effect in the main energy acceleration process L3 and generates a strong reverse energy chirp at the electron current spike. Only this high peak current with a reverse chirp can contribute to laser amplification under the revers undulator taper condition.</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42</a:t>
            </a:fld>
            <a:endParaRPr kumimoji="1" lang="ja-JP" altLang="en-US"/>
          </a:p>
        </p:txBody>
      </p:sp>
    </p:spTree>
    <p:extLst>
      <p:ext uri="{BB962C8B-B14F-4D97-AF65-F5344CB8AC3E}">
        <p14:creationId xmlns:p14="http://schemas.microsoft.com/office/powerpoint/2010/main" val="22778537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This scheme utilize the reverse chirp in the previous scheme for the extra-bunch compression using a positive R56 at the dogleg.</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43</a:t>
            </a:fld>
            <a:endParaRPr kumimoji="1" lang="ja-JP" altLang="en-US"/>
          </a:p>
        </p:txBody>
      </p:sp>
    </p:spTree>
    <p:extLst>
      <p:ext uri="{BB962C8B-B14F-4D97-AF65-F5344CB8AC3E}">
        <p14:creationId xmlns:p14="http://schemas.microsoft.com/office/powerpoint/2010/main" val="32783789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This is only the scheme potentially generating a single attosecond XFEL pulse so far. To this end, we have to suppress the slippage effect. Even when we introduced a high-power single cycle femtosecond laser in the seeding process, amplified laser is not a single cycle, but N cycle reflecting the period number of radiator.</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44</a:t>
            </a:fld>
            <a:endParaRPr kumimoji="1" lang="ja-JP" altLang="en-US"/>
          </a:p>
        </p:txBody>
      </p:sp>
    </p:spTree>
    <p:extLst>
      <p:ext uri="{BB962C8B-B14F-4D97-AF65-F5344CB8AC3E}">
        <p14:creationId xmlns:p14="http://schemas.microsoft.com/office/powerpoint/2010/main" val="18066333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As the duration of the laser pulse decreases, the spectral bandwidth increases. To reproduce this relationship using seeding, we have to introduce a new concept of "spatially chirped micro-bunching". This slide shows that such a chirped microbunching electron beam, when interacting with a suitably tapered undulator,  can generate a single cycle FEL radiation.</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45</a:t>
            </a:fld>
            <a:endParaRPr kumimoji="1" lang="ja-JP" altLang="en-US"/>
          </a:p>
        </p:txBody>
      </p:sp>
    </p:spTree>
    <p:extLst>
      <p:ext uri="{BB962C8B-B14F-4D97-AF65-F5344CB8AC3E}">
        <p14:creationId xmlns:p14="http://schemas.microsoft.com/office/powerpoint/2010/main" val="21578830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 system that puts this concept into practice is shown here, but it’s incredibly complex. It would be wonderful if it could be made a bit simpler.</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46</a:t>
            </a:fld>
            <a:endParaRPr kumimoji="1" lang="ja-JP" altLang="en-US"/>
          </a:p>
        </p:txBody>
      </p:sp>
    </p:spTree>
    <p:extLst>
      <p:ext uri="{BB962C8B-B14F-4D97-AF65-F5344CB8AC3E}">
        <p14:creationId xmlns:p14="http://schemas.microsoft.com/office/powerpoint/2010/main" val="444650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 dream machine composed of super-conducting linac with a high repetition rate of a few MHz, equipped with a pulse-by-pulse beam switching system and a few tens of FEL beamlines, can exceed than a ring-type SR in terms of peak and average brilliance, and </a:t>
            </a:r>
            <a:r>
              <a:rPr kumimoji="1" lang="en-US" altLang="ja-JP" sz="1200" kern="1200" dirty="0">
                <a:solidFill>
                  <a:schemeClr val="tx1"/>
                </a:solidFill>
                <a:effectLst/>
                <a:latin typeface="+mn-lt"/>
                <a:ea typeface="+mn-ea"/>
                <a:cs typeface="+mn-cs"/>
              </a:rPr>
              <a:t>can potentially provide the similar number of beam lines to that at ring-type SR.</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6</a:t>
            </a:fld>
            <a:endParaRPr kumimoji="1" lang="ja-JP" altLang="en-US"/>
          </a:p>
        </p:txBody>
      </p:sp>
    </p:spTree>
    <p:extLst>
      <p:ext uri="{BB962C8B-B14F-4D97-AF65-F5344CB8AC3E}">
        <p14:creationId xmlns:p14="http://schemas.microsoft.com/office/powerpoint/2010/main" val="167811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This schematically shows the mentioned dream machine looks like. Here we naturally have the following question. </a:t>
            </a:r>
            <a:r>
              <a:rPr lang="en-US" altLang="ja-JP" sz="1200" dirty="0">
                <a:latin typeface="Arial" panose="020B0604020202020204" pitchFamily="34" charset="0"/>
                <a:cs typeface="Arial" panose="020B0604020202020204" pitchFamily="34" charset="0"/>
              </a:rPr>
              <a:t>Will a r</a:t>
            </a:r>
            <a:r>
              <a:rPr kumimoji="1" lang="en-US" altLang="ja-JP" sz="1200" dirty="0">
                <a:latin typeface="Arial" panose="020B0604020202020204" pitchFamily="34" charset="0"/>
                <a:cs typeface="Arial" panose="020B0604020202020204" pitchFamily="34" charset="0"/>
              </a:rPr>
              <a:t>ing-based light source still be needed in the future? Of course, answer is yes!</a:t>
            </a:r>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7</a:t>
            </a:fld>
            <a:endParaRPr kumimoji="1" lang="ja-JP" altLang="en-US"/>
          </a:p>
        </p:txBody>
      </p:sp>
    </p:spTree>
    <p:extLst>
      <p:ext uri="{BB962C8B-B14F-4D97-AF65-F5344CB8AC3E}">
        <p14:creationId xmlns:p14="http://schemas.microsoft.com/office/powerpoint/2010/main" val="1482086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Let’s see the performance characteristics of a FEL source. It is characterized by the high peak brilliance, high coherence, and short pulse duration. On the other hand, compared with a ring type SR source, available photon energy and stability are currently restricted.</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8</a:t>
            </a:fld>
            <a:endParaRPr kumimoji="1" lang="ja-JP" altLang="en-US"/>
          </a:p>
        </p:txBody>
      </p:sp>
    </p:spTree>
    <p:extLst>
      <p:ext uri="{BB962C8B-B14F-4D97-AF65-F5344CB8AC3E}">
        <p14:creationId xmlns:p14="http://schemas.microsoft.com/office/powerpoint/2010/main" val="987188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Compared with a FEL source, a ring-based SR source has extremely high stability and reproducibility. Its low peak intensity conversely enables a correlation experiment with the same sample, which is quite important for most of experimental users.</a:t>
            </a:r>
            <a:endParaRPr kumimoji="1" lang="ja-JP" altLang="en-US"/>
          </a:p>
          <a:p>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9</a:t>
            </a:fld>
            <a:endParaRPr kumimoji="1" lang="ja-JP" altLang="en-US"/>
          </a:p>
        </p:txBody>
      </p:sp>
    </p:spTree>
    <p:extLst>
      <p:ext uri="{BB962C8B-B14F-4D97-AF65-F5344CB8AC3E}">
        <p14:creationId xmlns:p14="http://schemas.microsoft.com/office/powerpoint/2010/main" val="3440568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 necessity of light source is not simply determined in terms of brilliance only. Research objects of our experimental users are complex and multi-scaled systems in time and space as shown here on the left. Synergistic use of FELs and ring-type SR sources is crucial for fully research their multi-scaled objects across micro- to macroscopic phenomena.</a:t>
            </a:r>
            <a:endParaRPr kumimoji="1" lang="ja-JP" altLang="en-US"/>
          </a:p>
        </p:txBody>
      </p:sp>
      <p:sp>
        <p:nvSpPr>
          <p:cNvPr id="4" name="スライド番号プレースホルダー 3"/>
          <p:cNvSpPr>
            <a:spLocks noGrp="1"/>
          </p:cNvSpPr>
          <p:nvPr>
            <p:ph type="sldNum" sz="quarter" idx="5"/>
          </p:nvPr>
        </p:nvSpPr>
        <p:spPr/>
        <p:txBody>
          <a:bodyPr/>
          <a:lstStyle/>
          <a:p>
            <a:fld id="{945DA40C-573C-3247-9915-747BEAB455FA}" type="slidenum">
              <a:rPr kumimoji="1" lang="ja-JP" altLang="en-US" smtClean="0"/>
              <a:t>10</a:t>
            </a:fld>
            <a:endParaRPr kumimoji="1" lang="ja-JP" altLang="en-US"/>
          </a:p>
        </p:txBody>
      </p:sp>
    </p:spTree>
    <p:extLst>
      <p:ext uri="{BB962C8B-B14F-4D97-AF65-F5344CB8AC3E}">
        <p14:creationId xmlns:p14="http://schemas.microsoft.com/office/powerpoint/2010/main" val="173345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1794609-2021-C948-8C83-8CFB87C34AC1}" type="datetime1">
              <a:rPr kumimoji="1" lang="ja-JP" altLang="en-US" smtClean="0"/>
              <a:t>2026/5/1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1516049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4565CC3-F6C4-164D-A245-45DDBEE41AA1}" type="datetime1">
              <a:rPr kumimoji="1" lang="ja-JP" altLang="en-US" smtClean="0"/>
              <a:t>2026/5/1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799631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57630AC-5BCD-A847-99E3-A22B15E8EDC3}" type="datetime1">
              <a:rPr kumimoji="1" lang="ja-JP" altLang="en-US" smtClean="0"/>
              <a:t>2026/5/1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1287681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345794-6AC5-A846-B190-5F6A99EA23D8}" type="datetime1">
              <a:rPr kumimoji="1" lang="ja-JP" altLang="en-US" smtClean="0"/>
              <a:t>2026/5/1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2562188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19B5E77-4470-4144-AF0D-D54343AB8DBD}" type="datetime1">
              <a:rPr kumimoji="1" lang="ja-JP" altLang="en-US" smtClean="0"/>
              <a:t>2026/5/1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2280326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11F037E-3F8E-0743-81E0-7E219F78F078}" type="datetime1">
              <a:rPr kumimoji="1" lang="ja-JP" altLang="en-US" smtClean="0"/>
              <a:t>2026/5/1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3798703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F4AA926-7CE6-524B-91C0-1E7AEB494DA0}" type="datetime1">
              <a:rPr kumimoji="1" lang="ja-JP" altLang="en-US" smtClean="0"/>
              <a:t>2026/5/1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422785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062CE9A-68CC-7249-A119-A65C73E4B3D2}" type="datetime1">
              <a:rPr kumimoji="1" lang="ja-JP" altLang="en-US" smtClean="0"/>
              <a:t>2026/5/1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2014070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40F127-1EA8-8C41-99A8-3DE0A9B28A03}" type="datetime1">
              <a:rPr kumimoji="1" lang="ja-JP" altLang="en-US" smtClean="0"/>
              <a:t>2026/5/1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90915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6E1F0C7-4658-2443-B2E3-9DDD83A77EAD}" type="datetime1">
              <a:rPr kumimoji="1" lang="ja-JP" altLang="en-US" smtClean="0"/>
              <a:t>2026/5/1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3424751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3E99AB3-03F5-3E47-B036-EBA2436CE031}" type="datetime1">
              <a:rPr kumimoji="1" lang="ja-JP" altLang="en-US" smtClean="0"/>
              <a:t>2026/5/1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2968702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245412-3A30-7843-B70B-F73C1480B978}" type="datetime1">
              <a:rPr kumimoji="1" lang="ja-JP" altLang="en-US" smtClean="0"/>
              <a:t>2026/5/1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B6C7244-5724-E94C-BD42-A3A63A9D1A79}" type="slidenum">
              <a:rPr kumimoji="1" lang="ja-JP" altLang="en-US" smtClean="0"/>
              <a:t>‹#›</a:t>
            </a:fld>
            <a:endParaRPr kumimoji="1" lang="ja-JP" altLang="en-US"/>
          </a:p>
        </p:txBody>
      </p:sp>
    </p:spTree>
    <p:extLst>
      <p:ext uri="{BB962C8B-B14F-4D97-AF65-F5344CB8AC3E}">
        <p14:creationId xmlns:p14="http://schemas.microsoft.com/office/powerpoint/2010/main" val="3728516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png"/><Relationship Id="rId7"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5.png"/><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60.png"/><Relationship Id="rId7"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80.png"/><Relationship Id="rId4" Type="http://schemas.openxmlformats.org/officeDocument/2006/relationships/image" Target="../media/image170.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8.png"/><Relationship Id="rId7"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0.emf"/><Relationship Id="rId4" Type="http://schemas.openxmlformats.org/officeDocument/2006/relationships/image" Target="../media/image19.tiff"/></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1.emf"/><Relationship Id="rId7"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3.tiff"/><Relationship Id="rId4" Type="http://schemas.openxmlformats.org/officeDocument/2006/relationships/image" Target="../media/image22.tiff"/></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tiff"/><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png"/><Relationship Id="rId7" Type="http://schemas.openxmlformats.org/officeDocument/2006/relationships/image" Target="../media/image26.jpeg"/><Relationship Id="rId12"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3.png"/><Relationship Id="rId10" Type="http://schemas.openxmlformats.org/officeDocument/2006/relationships/image" Target="../media/image29.png"/><Relationship Id="rId4" Type="http://schemas.openxmlformats.org/officeDocument/2006/relationships/image" Target="../media/image1.png"/><Relationship Id="rId9"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png"/><Relationship Id="rId7"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2.png"/><Relationship Id="rId7"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70.png"/><Relationship Id="rId7"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60.png"/><Relationship Id="rId5" Type="http://schemas.openxmlformats.org/officeDocument/2006/relationships/image" Target="../media/image290.png"/><Relationship Id="rId4" Type="http://schemas.openxmlformats.org/officeDocument/2006/relationships/image" Target="../media/image280.png"/><Relationship Id="rId9"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2.png"/><Relationship Id="rId7"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2.png"/><Relationship Id="rId7" Type="http://schemas.openxmlformats.org/officeDocument/2006/relationships/image" Target="../media/image44.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image" Target="../media/image46.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tiff"/><Relationship Id="rId5" Type="http://schemas.openxmlformats.org/officeDocument/2006/relationships/image" Target="../media/image3.png"/><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2.png"/><Relationship Id="rId7"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3.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2.png"/><Relationship Id="rId7"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3.pn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3.png"/><Relationship Id="rId7"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56.JPG"/><Relationship Id="rId5" Type="http://schemas.openxmlformats.org/officeDocument/2006/relationships/image" Target="../media/image3.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3.png"/><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8.png"/><Relationship Id="rId7"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0.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3.png"/><Relationship Id="rId7"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3.png"/><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1.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3.png"/><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3.png"/><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1.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ti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2B8001-880B-68FA-4DC7-C615BDC60990}"/>
              </a:ext>
            </a:extLst>
          </p:cNvPr>
          <p:cNvSpPr>
            <a:spLocks noGrp="1"/>
          </p:cNvSpPr>
          <p:nvPr>
            <p:ph type="ctrTitle"/>
          </p:nvPr>
        </p:nvSpPr>
        <p:spPr>
          <a:xfrm>
            <a:off x="0" y="1122363"/>
            <a:ext cx="9906000" cy="1322663"/>
          </a:xfrm>
        </p:spPr>
        <p:txBody>
          <a:bodyPr>
            <a:noAutofit/>
          </a:bodyPr>
          <a:lstStyle/>
          <a:p>
            <a:r>
              <a:rPr kumimoji="1" lang="en-US" altLang="ja-JP" sz="4400" dirty="0">
                <a:latin typeface="Arial" panose="020B0604020202020204" pitchFamily="34" charset="0"/>
                <a:cs typeface="Arial" panose="020B0604020202020204" pitchFamily="34" charset="0"/>
              </a:rPr>
              <a:t>MC2: Evolution and Future of Synchrotron Radiation Sources</a:t>
            </a:r>
            <a:endParaRPr kumimoji="1" lang="ja-JP" altLang="en-US" sz="4400">
              <a:latin typeface="Arial" panose="020B0604020202020204" pitchFamily="34" charset="0"/>
              <a:cs typeface="Arial" panose="020B0604020202020204" pitchFamily="34" charset="0"/>
            </a:endParaRPr>
          </a:p>
        </p:txBody>
      </p:sp>
      <p:sp>
        <p:nvSpPr>
          <p:cNvPr id="3" name="字幕 2">
            <a:extLst>
              <a:ext uri="{FF2B5EF4-FFF2-40B4-BE49-F238E27FC236}">
                <a16:creationId xmlns:a16="http://schemas.microsoft.com/office/drawing/2014/main" id="{E7294E7E-5D50-E256-5444-37DF86CA22A2}"/>
              </a:ext>
            </a:extLst>
          </p:cNvPr>
          <p:cNvSpPr>
            <a:spLocks noGrp="1"/>
          </p:cNvSpPr>
          <p:nvPr>
            <p:ph type="subTitle" idx="1"/>
          </p:nvPr>
        </p:nvSpPr>
        <p:spPr>
          <a:xfrm>
            <a:off x="0" y="2677699"/>
            <a:ext cx="9905999" cy="1735276"/>
          </a:xfrm>
        </p:spPr>
        <p:txBody>
          <a:bodyPr>
            <a:normAutofit/>
          </a:bodyPr>
          <a:lstStyle/>
          <a:p>
            <a:r>
              <a:rPr kumimoji="1" lang="en-US" altLang="ja-JP" dirty="0">
                <a:latin typeface="Arial" panose="020B0604020202020204" pitchFamily="34" charset="0"/>
                <a:cs typeface="Arial" panose="020B0604020202020204" pitchFamily="34" charset="0"/>
              </a:rPr>
              <a:t>RIKEN SPring-8 Center</a:t>
            </a:r>
          </a:p>
          <a:p>
            <a:r>
              <a:rPr lang="en-US" altLang="ja-JP" dirty="0">
                <a:latin typeface="Arial" panose="020B0604020202020204" pitchFamily="34" charset="0"/>
                <a:cs typeface="Arial" panose="020B0604020202020204" pitchFamily="34" charset="0"/>
              </a:rPr>
              <a:t>Hitoshi TANAKA</a:t>
            </a:r>
          </a:p>
          <a:p>
            <a:endParaRPr kumimoji="1" lang="en-US" altLang="ja-JP" sz="900"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2026/05/16@Deauville</a:t>
            </a:r>
          </a:p>
          <a:p>
            <a:endParaRPr kumimoji="1" lang="ja-JP" altLang="en-US">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18498404-FF14-92B7-63D0-74D5A2A09274}"/>
              </a:ext>
            </a:extLst>
          </p:cNvPr>
          <p:cNvSpPr txBox="1"/>
          <p:nvPr/>
        </p:nvSpPr>
        <p:spPr>
          <a:xfrm>
            <a:off x="1126470" y="4336846"/>
            <a:ext cx="7653057" cy="1569660"/>
          </a:xfrm>
          <a:prstGeom prst="rect">
            <a:avLst/>
          </a:prstGeom>
          <a:noFill/>
        </p:spPr>
        <p:txBody>
          <a:bodyPr wrap="none" rtlCol="0">
            <a:spAutoFit/>
          </a:bodyPr>
          <a:lstStyle/>
          <a:p>
            <a:pPr marL="342900" indent="-342900">
              <a:buAutoNum type="arabicPeriod"/>
            </a:pPr>
            <a:r>
              <a:rPr kumimoji="1" lang="en-US" altLang="ja-JP" sz="2400" dirty="0">
                <a:latin typeface="Arial" panose="020B0604020202020204" pitchFamily="34" charset="0"/>
                <a:cs typeface="Arial" panose="020B0604020202020204" pitchFamily="34" charset="0"/>
              </a:rPr>
              <a:t>History of synchrotron radiation source development</a:t>
            </a:r>
          </a:p>
          <a:p>
            <a:pPr marL="342900" indent="-342900">
              <a:buAutoNum type="arabicPeriod"/>
            </a:pPr>
            <a:r>
              <a:rPr kumimoji="1" lang="en-US" altLang="ja-JP" sz="2400" dirty="0">
                <a:latin typeface="Arial" panose="020B0604020202020204" pitchFamily="34" charset="0"/>
                <a:cs typeface="Arial" panose="020B0604020202020204" pitchFamily="34" charset="0"/>
              </a:rPr>
              <a:t>Diffraction-limited SR sources</a:t>
            </a:r>
          </a:p>
          <a:p>
            <a:pPr marL="342900" indent="-342900">
              <a:buAutoNum type="arabicPeriod"/>
            </a:pPr>
            <a:r>
              <a:rPr kumimoji="1" lang="en-US" altLang="ja-JP" sz="2400" dirty="0">
                <a:latin typeface="Arial" panose="020B0604020202020204" pitchFamily="34" charset="0"/>
                <a:cs typeface="Arial" panose="020B0604020202020204" pitchFamily="34" charset="0"/>
              </a:rPr>
              <a:t>Single-pass free-electron lasers</a:t>
            </a:r>
          </a:p>
          <a:p>
            <a:pPr marL="342900" indent="-342900">
              <a:buAutoNum type="arabicPeriod"/>
            </a:pPr>
            <a:r>
              <a:rPr kumimoji="1" lang="en-US" altLang="ja-JP" sz="2400" dirty="0">
                <a:latin typeface="Arial" panose="020B0604020202020204" pitchFamily="34" charset="0"/>
                <a:cs typeface="Arial" panose="020B0604020202020204" pitchFamily="34" charset="0"/>
              </a:rPr>
              <a:t>Future development direction with a few topics</a:t>
            </a:r>
            <a:endParaRPr kumimoji="1" lang="ja-JP" altLang="en-US" sz="2400">
              <a:latin typeface="Arial" panose="020B0604020202020204" pitchFamily="34" charset="0"/>
              <a:cs typeface="Arial" panose="020B0604020202020204" pitchFamily="34" charset="0"/>
            </a:endParaRPr>
          </a:p>
        </p:txBody>
      </p:sp>
      <p:grpSp>
        <p:nvGrpSpPr>
          <p:cNvPr id="5" name="グループ化 4">
            <a:extLst>
              <a:ext uri="{FF2B5EF4-FFF2-40B4-BE49-F238E27FC236}">
                <a16:creationId xmlns:a16="http://schemas.microsoft.com/office/drawing/2014/main" id="{2D534B56-E619-6A11-E5C9-D3E1CA1C6A09}"/>
              </a:ext>
            </a:extLst>
          </p:cNvPr>
          <p:cNvGrpSpPr/>
          <p:nvPr/>
        </p:nvGrpSpPr>
        <p:grpSpPr>
          <a:xfrm>
            <a:off x="7308186" y="216071"/>
            <a:ext cx="2597813" cy="878305"/>
            <a:chOff x="7308187" y="0"/>
            <a:chExt cx="2597813" cy="878305"/>
          </a:xfrm>
        </p:grpSpPr>
        <p:pic>
          <p:nvPicPr>
            <p:cNvPr id="6" name="Picture 2" descr="海外にも対応したロゴマーク ｜ 理化学研究所">
              <a:extLst>
                <a:ext uri="{FF2B5EF4-FFF2-40B4-BE49-F238E27FC236}">
                  <a16:creationId xmlns:a16="http://schemas.microsoft.com/office/drawing/2014/main" id="{5BB65077-D2CF-F7CC-BE4D-56E2A2EC18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descr="ロゴ が含まれている画像&#10;&#10;自動的に生成された説明">
              <a:extLst>
                <a:ext uri="{FF2B5EF4-FFF2-40B4-BE49-F238E27FC236}">
                  <a16:creationId xmlns:a16="http://schemas.microsoft.com/office/drawing/2014/main" id="{1999BB26-BDDA-11C8-4D8C-9A3FA4C118E5}"/>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図 7" descr="ロゴ, 会社名&#10;&#10;自動的に生成された説明">
              <a:extLst>
                <a:ext uri="{FF2B5EF4-FFF2-40B4-BE49-F238E27FC236}">
                  <a16:creationId xmlns:a16="http://schemas.microsoft.com/office/drawing/2014/main" id="{F385A121-AABC-DE30-F865-A9C9EC97A081}"/>
                </a:ext>
              </a:extLst>
            </p:cNvPr>
            <p:cNvPicPr>
              <a:picLocks noChangeAspect="1"/>
            </p:cNvPicPr>
            <p:nvPr/>
          </p:nvPicPr>
          <p:blipFill>
            <a:blip r:embed="rId4"/>
            <a:stretch>
              <a:fillRect/>
            </a:stretch>
          </p:blipFill>
          <p:spPr>
            <a:xfrm>
              <a:off x="7308187" y="0"/>
              <a:ext cx="832756" cy="790468"/>
            </a:xfrm>
            <a:prstGeom prst="rect">
              <a:avLst/>
            </a:prstGeom>
          </p:spPr>
        </p:pic>
      </p:grpSp>
      <p:sp>
        <p:nvSpPr>
          <p:cNvPr id="9" name="スライド番号プレースホルダー 8">
            <a:extLst>
              <a:ext uri="{FF2B5EF4-FFF2-40B4-BE49-F238E27FC236}">
                <a16:creationId xmlns:a16="http://schemas.microsoft.com/office/drawing/2014/main" id="{424A6188-E226-48B0-2452-7927EE8F30B6}"/>
              </a:ext>
            </a:extLst>
          </p:cNvPr>
          <p:cNvSpPr>
            <a:spLocks noGrp="1"/>
          </p:cNvSpPr>
          <p:nvPr>
            <p:ph type="sldNum" sz="quarter" idx="12"/>
          </p:nvPr>
        </p:nvSpPr>
        <p:spPr/>
        <p:txBody>
          <a:bodyPr/>
          <a:lstStyle/>
          <a:p>
            <a:fld id="{1B6C7244-5724-E94C-BD42-A3A63A9D1A79}" type="slidenum">
              <a:rPr kumimoji="1" lang="ja-JP" altLang="en-US" smtClean="0"/>
              <a:t>1</a:t>
            </a:fld>
            <a:endParaRPr kumimoji="1" lang="ja-JP" altLang="en-US"/>
          </a:p>
        </p:txBody>
      </p:sp>
    </p:spTree>
    <p:extLst>
      <p:ext uri="{BB962C8B-B14F-4D97-AF65-F5344CB8AC3E}">
        <p14:creationId xmlns:p14="http://schemas.microsoft.com/office/powerpoint/2010/main" val="2274719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68254-A625-B149-AF71-D7451117E5F9}"/>
            </a:ext>
          </a:extLst>
        </p:cNvPr>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0C3CAE35-A365-E435-6589-008052310CC0}"/>
              </a:ext>
            </a:extLst>
          </p:cNvPr>
          <p:cNvGrpSpPr/>
          <p:nvPr/>
        </p:nvGrpSpPr>
        <p:grpSpPr>
          <a:xfrm>
            <a:off x="7308186" y="-6666"/>
            <a:ext cx="2597813" cy="878305"/>
            <a:chOff x="7308187" y="0"/>
            <a:chExt cx="2597813" cy="878305"/>
          </a:xfrm>
        </p:grpSpPr>
        <p:pic>
          <p:nvPicPr>
            <p:cNvPr id="50" name="Picture 2" descr="海外にも対応したロゴマーク ｜ 理化学研究所">
              <a:extLst>
                <a:ext uri="{FF2B5EF4-FFF2-40B4-BE49-F238E27FC236}">
                  <a16:creationId xmlns:a16="http://schemas.microsoft.com/office/drawing/2014/main" id="{5CD83F32-DBCB-7F72-3328-182E058E51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51" name="図 50" descr="ロゴ が含まれている画像&#10;&#10;自動的に生成された説明">
              <a:extLst>
                <a:ext uri="{FF2B5EF4-FFF2-40B4-BE49-F238E27FC236}">
                  <a16:creationId xmlns:a16="http://schemas.microsoft.com/office/drawing/2014/main" id="{FF171E18-ABAD-59F0-FC17-A79120E72DEC}"/>
                </a:ext>
              </a:extLst>
            </p:cNvPr>
            <p:cNvPicPr>
              <a:picLocks noChangeAspect="1"/>
            </p:cNvPicPr>
            <p:nvPr/>
          </p:nvPicPr>
          <p:blipFill>
            <a:blip r:embed="rId4"/>
            <a:stretch>
              <a:fillRect/>
            </a:stretch>
          </p:blipFill>
          <p:spPr>
            <a:xfrm>
              <a:off x="8119513" y="0"/>
              <a:ext cx="1080501" cy="774131"/>
            </a:xfrm>
            <a:prstGeom prst="rect">
              <a:avLst/>
            </a:prstGeom>
          </p:spPr>
        </p:pic>
        <p:pic>
          <p:nvPicPr>
            <p:cNvPr id="52" name="図 51" descr="ロゴ, 会社名&#10;&#10;自動的に生成された説明">
              <a:extLst>
                <a:ext uri="{FF2B5EF4-FFF2-40B4-BE49-F238E27FC236}">
                  <a16:creationId xmlns:a16="http://schemas.microsoft.com/office/drawing/2014/main" id="{FC0175BD-4C0B-C2C7-85F1-5ED76A985A75}"/>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90CCDBD0-A145-8B1C-C464-880529E1F9F7}"/>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Role sharing between FELs and ring-based SRs</a:t>
            </a:r>
            <a:endParaRPr kumimoji="1" lang="ja-JP" altLang="en-US" sz="3600"/>
          </a:p>
        </p:txBody>
      </p:sp>
      <p:grpSp>
        <p:nvGrpSpPr>
          <p:cNvPr id="57" name="グループ化 56">
            <a:extLst>
              <a:ext uri="{FF2B5EF4-FFF2-40B4-BE49-F238E27FC236}">
                <a16:creationId xmlns:a16="http://schemas.microsoft.com/office/drawing/2014/main" id="{0C7E6200-C296-B6F1-8D16-A45A8F699ED2}"/>
              </a:ext>
            </a:extLst>
          </p:cNvPr>
          <p:cNvGrpSpPr/>
          <p:nvPr/>
        </p:nvGrpSpPr>
        <p:grpSpPr>
          <a:xfrm>
            <a:off x="132625" y="2748240"/>
            <a:ext cx="5174418" cy="3800011"/>
            <a:chOff x="132625" y="2736516"/>
            <a:chExt cx="5174418" cy="3800011"/>
          </a:xfrm>
        </p:grpSpPr>
        <p:sp>
          <p:nvSpPr>
            <p:cNvPr id="3" name="テキスト ボックス 2">
              <a:extLst>
                <a:ext uri="{FF2B5EF4-FFF2-40B4-BE49-F238E27FC236}">
                  <a16:creationId xmlns:a16="http://schemas.microsoft.com/office/drawing/2014/main" id="{934FCC9C-82C1-7B10-BEAF-91E7081F7B2E}"/>
                </a:ext>
              </a:extLst>
            </p:cNvPr>
            <p:cNvSpPr txBox="1"/>
            <p:nvPr/>
          </p:nvSpPr>
          <p:spPr>
            <a:xfrm>
              <a:off x="4298877" y="5842823"/>
              <a:ext cx="300082"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s</a:t>
              </a:r>
              <a:endParaRPr kumimoji="1" lang="ja-JP" altLang="en-US">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ABD0382C-3E94-F889-A51A-37263DFA8A42}"/>
                </a:ext>
              </a:extLst>
            </p:cNvPr>
            <p:cNvSpPr txBox="1"/>
            <p:nvPr/>
          </p:nvSpPr>
          <p:spPr>
            <a:xfrm>
              <a:off x="4295097" y="5368896"/>
              <a:ext cx="308098" cy="369332"/>
            </a:xfrm>
            <a:prstGeom prst="rect">
              <a:avLst/>
            </a:prstGeom>
            <a:noFill/>
          </p:spPr>
          <p:txBody>
            <a:bodyPr wrap="none" rtlCol="0">
              <a:spAutoFit/>
            </a:bodyPr>
            <a:lstStyle/>
            <a:p>
              <a:r>
                <a:rPr kumimoji="1" lang="en-US" altLang="ja-JP" dirty="0"/>
                <a:t>1</a:t>
              </a:r>
              <a:endParaRPr kumimoji="1" lang="ja-JP" altLang="en-US" baseline="30000"/>
            </a:p>
          </p:txBody>
        </p:sp>
        <p:cxnSp>
          <p:nvCxnSpPr>
            <p:cNvPr id="7" name="直線矢印コネクタ 6">
              <a:extLst>
                <a:ext uri="{FF2B5EF4-FFF2-40B4-BE49-F238E27FC236}">
                  <a16:creationId xmlns:a16="http://schemas.microsoft.com/office/drawing/2014/main" id="{69F77717-ED7D-31EF-7040-23EF03DC625E}"/>
                </a:ext>
              </a:extLst>
            </p:cNvPr>
            <p:cNvCxnSpPr>
              <a:cxnSpLocks/>
            </p:cNvCxnSpPr>
            <p:nvPr/>
          </p:nvCxnSpPr>
          <p:spPr>
            <a:xfrm flipV="1">
              <a:off x="791884" y="5800652"/>
              <a:ext cx="4130624" cy="83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8" name="直線矢印コネクタ 7">
              <a:extLst>
                <a:ext uri="{FF2B5EF4-FFF2-40B4-BE49-F238E27FC236}">
                  <a16:creationId xmlns:a16="http://schemas.microsoft.com/office/drawing/2014/main" id="{E0FEB5B9-093B-03C2-6EA6-92DE12EDEBA2}"/>
                </a:ext>
              </a:extLst>
            </p:cNvPr>
            <p:cNvCxnSpPr>
              <a:cxnSpLocks/>
            </p:cNvCxnSpPr>
            <p:nvPr/>
          </p:nvCxnSpPr>
          <p:spPr>
            <a:xfrm flipV="1">
              <a:off x="791884" y="3190466"/>
              <a:ext cx="0" cy="26185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9" name="テキスト ボックス 8">
              <a:extLst>
                <a:ext uri="{FF2B5EF4-FFF2-40B4-BE49-F238E27FC236}">
                  <a16:creationId xmlns:a16="http://schemas.microsoft.com/office/drawing/2014/main" id="{EC88FF38-1F8F-E989-88C6-2DE068AF4E03}"/>
                </a:ext>
              </a:extLst>
            </p:cNvPr>
            <p:cNvSpPr txBox="1"/>
            <p:nvPr/>
          </p:nvSpPr>
          <p:spPr>
            <a:xfrm>
              <a:off x="388582" y="2736516"/>
              <a:ext cx="881145" cy="369332"/>
            </a:xfrm>
            <a:prstGeom prst="rect">
              <a:avLst/>
            </a:prstGeom>
            <a:noFill/>
          </p:spPr>
          <p:txBody>
            <a:bodyPr wrap="square">
              <a:spAutoFit/>
            </a:bodyPr>
            <a:lstStyle/>
            <a:p>
              <a:r>
                <a:rPr lang="en-US" altLang="ja-JP" sz="1800" dirty="0">
                  <a:latin typeface="Arial" panose="020B0604020202020204" pitchFamily="34" charset="0"/>
                  <a:cs typeface="Arial" panose="020B0604020202020204" pitchFamily="34" charset="0"/>
                </a:rPr>
                <a:t>Space</a:t>
              </a:r>
              <a:endParaRPr lang="ja-JP" altLang="en-US"/>
            </a:p>
          </p:txBody>
        </p:sp>
        <p:sp>
          <p:nvSpPr>
            <p:cNvPr id="10" name="テキスト ボックス 9">
              <a:extLst>
                <a:ext uri="{FF2B5EF4-FFF2-40B4-BE49-F238E27FC236}">
                  <a16:creationId xmlns:a16="http://schemas.microsoft.com/office/drawing/2014/main" id="{8D79CF4A-6B3E-FD47-F7EE-05F314CB78F6}"/>
                </a:ext>
              </a:extLst>
            </p:cNvPr>
            <p:cNvSpPr txBox="1"/>
            <p:nvPr/>
          </p:nvSpPr>
          <p:spPr>
            <a:xfrm>
              <a:off x="4425898" y="6167195"/>
              <a:ext cx="881145" cy="369332"/>
            </a:xfrm>
            <a:prstGeom prst="rect">
              <a:avLst/>
            </a:prstGeom>
            <a:noFill/>
          </p:spPr>
          <p:txBody>
            <a:bodyPr wrap="square">
              <a:spAutoFit/>
            </a:bodyPr>
            <a:lstStyle/>
            <a:p>
              <a:r>
                <a:rPr lang="en-US" altLang="ja-JP" sz="1800" dirty="0">
                  <a:latin typeface="Arial" panose="020B0604020202020204" pitchFamily="34" charset="0"/>
                  <a:cs typeface="Arial" panose="020B0604020202020204" pitchFamily="34" charset="0"/>
                </a:rPr>
                <a:t>Time</a:t>
              </a:r>
              <a:endParaRPr lang="ja-JP" altLang="en-US"/>
            </a:p>
          </p:txBody>
        </p:sp>
        <p:cxnSp>
          <p:nvCxnSpPr>
            <p:cNvPr id="11" name="直線コネクタ 10">
              <a:extLst>
                <a:ext uri="{FF2B5EF4-FFF2-40B4-BE49-F238E27FC236}">
                  <a16:creationId xmlns:a16="http://schemas.microsoft.com/office/drawing/2014/main" id="{DB041990-21AA-8D32-4993-57D740B6BB27}"/>
                </a:ext>
              </a:extLst>
            </p:cNvPr>
            <p:cNvCxnSpPr/>
            <p:nvPr/>
          </p:nvCxnSpPr>
          <p:spPr>
            <a:xfrm>
              <a:off x="4447315" y="5647941"/>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直線コネクタ 11">
              <a:extLst>
                <a:ext uri="{FF2B5EF4-FFF2-40B4-BE49-F238E27FC236}">
                  <a16:creationId xmlns:a16="http://schemas.microsoft.com/office/drawing/2014/main" id="{2691B34B-52D7-DEF3-1D5D-B7DAC3918A5C}"/>
                </a:ext>
              </a:extLst>
            </p:cNvPr>
            <p:cNvCxnSpPr/>
            <p:nvPr/>
          </p:nvCxnSpPr>
          <p:spPr>
            <a:xfrm>
              <a:off x="3967947" y="5659025"/>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04AC6F91-34BA-B32F-C5A8-EBEC227AF397}"/>
                </a:ext>
              </a:extLst>
            </p:cNvPr>
            <p:cNvCxnSpPr/>
            <p:nvPr/>
          </p:nvCxnSpPr>
          <p:spPr>
            <a:xfrm>
              <a:off x="3477498" y="5650707"/>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07FD3553-DC62-C254-3D81-CFB12F30C274}"/>
                </a:ext>
              </a:extLst>
            </p:cNvPr>
            <p:cNvCxnSpPr/>
            <p:nvPr/>
          </p:nvCxnSpPr>
          <p:spPr>
            <a:xfrm>
              <a:off x="2998130" y="5653478"/>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E4004C69-DE66-B289-2D41-F5B3FDEE8A01}"/>
                </a:ext>
              </a:extLst>
            </p:cNvPr>
            <p:cNvCxnSpPr/>
            <p:nvPr/>
          </p:nvCxnSpPr>
          <p:spPr>
            <a:xfrm>
              <a:off x="2532616" y="5661786"/>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AB19E70C-5049-EEB8-4C67-488CB4D5D59D}"/>
                </a:ext>
              </a:extLst>
            </p:cNvPr>
            <p:cNvCxnSpPr/>
            <p:nvPr/>
          </p:nvCxnSpPr>
          <p:spPr>
            <a:xfrm>
              <a:off x="2053248" y="5647931"/>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A3DED69E-2B9A-56D6-4B72-131EE53C146B}"/>
                </a:ext>
              </a:extLst>
            </p:cNvPr>
            <p:cNvCxnSpPr/>
            <p:nvPr/>
          </p:nvCxnSpPr>
          <p:spPr>
            <a:xfrm>
              <a:off x="1590506" y="5659016"/>
              <a:ext cx="0" cy="152721"/>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5655C16A-8CD4-9BC2-70F5-774323E4B9C5}"/>
                </a:ext>
              </a:extLst>
            </p:cNvPr>
            <p:cNvSpPr txBox="1"/>
            <p:nvPr/>
          </p:nvSpPr>
          <p:spPr>
            <a:xfrm>
              <a:off x="3720924" y="5842823"/>
              <a:ext cx="494046" cy="369332"/>
            </a:xfrm>
            <a:prstGeom prst="rect">
              <a:avLst/>
            </a:prstGeom>
            <a:noFill/>
          </p:spPr>
          <p:txBody>
            <a:bodyPr wrap="none" rtlCol="0">
              <a:spAutoFit/>
            </a:bodyPr>
            <a:lstStyle/>
            <a:p>
              <a:r>
                <a:rPr kumimoji="1" lang="en-US" altLang="ja-JP" dirty="0" err="1">
                  <a:latin typeface="Arial" panose="020B0604020202020204" pitchFamily="34" charset="0"/>
                  <a:cs typeface="Arial" panose="020B0604020202020204" pitchFamily="34" charset="0"/>
                </a:rPr>
                <a:t>ms</a:t>
              </a:r>
              <a:endParaRPr kumimoji="1" lang="ja-JP" altLang="en-US">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8BB3A8EB-E77C-F534-15D3-DC273B470A0C}"/>
                </a:ext>
              </a:extLst>
            </p:cNvPr>
            <p:cNvSpPr txBox="1"/>
            <p:nvPr/>
          </p:nvSpPr>
          <p:spPr>
            <a:xfrm>
              <a:off x="3251040" y="5842823"/>
              <a:ext cx="429926" cy="369332"/>
            </a:xfrm>
            <a:prstGeom prst="rect">
              <a:avLst/>
            </a:prstGeom>
            <a:noFill/>
          </p:spPr>
          <p:txBody>
            <a:bodyPr wrap="none" rtlCol="0">
              <a:spAutoFit/>
            </a:bodyPr>
            <a:lstStyle/>
            <a:p>
              <a:r>
                <a:rPr kumimoji="1" lang="en-US" altLang="ja-JP" dirty="0" err="1">
                  <a:latin typeface="Symbol" pitchFamily="2" charset="2"/>
                </a:rPr>
                <a:t>m</a:t>
              </a:r>
              <a:r>
                <a:rPr kumimoji="1" lang="en-US" altLang="ja-JP" dirty="0" err="1">
                  <a:latin typeface="Arial" panose="020B0604020202020204" pitchFamily="34" charset="0"/>
                  <a:cs typeface="Arial" panose="020B0604020202020204" pitchFamily="34" charset="0"/>
                </a:rPr>
                <a:t>s</a:t>
              </a:r>
              <a:endParaRPr kumimoji="1" lang="ja-JP" altLang="en-US">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442778D9-4227-8EA7-E2B0-9A57B9001281}"/>
                </a:ext>
              </a:extLst>
            </p:cNvPr>
            <p:cNvSpPr txBox="1"/>
            <p:nvPr/>
          </p:nvSpPr>
          <p:spPr>
            <a:xfrm>
              <a:off x="2788289" y="5842823"/>
              <a:ext cx="42992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ns</a:t>
              </a:r>
              <a:endParaRPr kumimoji="1" lang="ja-JP" altLang="en-US">
                <a:latin typeface="Arial" panose="020B0604020202020204" pitchFamily="34" charset="0"/>
                <a:cs typeface="Arial" panose="020B0604020202020204" pitchFamily="34" charset="0"/>
              </a:endParaRPr>
            </a:p>
          </p:txBody>
        </p:sp>
        <p:sp>
          <p:nvSpPr>
            <p:cNvPr id="21" name="テキスト ボックス 20">
              <a:extLst>
                <a:ext uri="{FF2B5EF4-FFF2-40B4-BE49-F238E27FC236}">
                  <a16:creationId xmlns:a16="http://schemas.microsoft.com/office/drawing/2014/main" id="{E366FA61-439E-50C3-A41B-2D9797BDF5D9}"/>
                </a:ext>
              </a:extLst>
            </p:cNvPr>
            <p:cNvSpPr txBox="1"/>
            <p:nvPr/>
          </p:nvSpPr>
          <p:spPr>
            <a:xfrm>
              <a:off x="2325538" y="5842823"/>
              <a:ext cx="429926" cy="369332"/>
            </a:xfrm>
            <a:prstGeom prst="rect">
              <a:avLst/>
            </a:prstGeom>
            <a:noFill/>
          </p:spPr>
          <p:txBody>
            <a:bodyPr wrap="none" rtlCol="0">
              <a:spAutoFit/>
            </a:bodyPr>
            <a:lstStyle/>
            <a:p>
              <a:r>
                <a:rPr kumimoji="1" lang="en-US" altLang="ja-JP" dirty="0" err="1">
                  <a:latin typeface="Arial" panose="020B0604020202020204" pitchFamily="34" charset="0"/>
                  <a:cs typeface="Arial" panose="020B0604020202020204" pitchFamily="34" charset="0"/>
                </a:rPr>
                <a:t>ps</a:t>
              </a:r>
              <a:endParaRPr kumimoji="1" lang="ja-JP" altLang="en-US">
                <a:latin typeface="Arial" panose="020B0604020202020204" pitchFamily="34" charset="0"/>
                <a:cs typeface="Arial" panose="020B0604020202020204" pitchFamily="34" charset="0"/>
              </a:endParaRPr>
            </a:p>
          </p:txBody>
        </p:sp>
        <p:sp>
          <p:nvSpPr>
            <p:cNvPr id="22" name="テキスト ボックス 21">
              <a:extLst>
                <a:ext uri="{FF2B5EF4-FFF2-40B4-BE49-F238E27FC236}">
                  <a16:creationId xmlns:a16="http://schemas.microsoft.com/office/drawing/2014/main" id="{A319C095-909B-CE1C-1A11-76E1DE05F73D}"/>
                </a:ext>
              </a:extLst>
            </p:cNvPr>
            <p:cNvSpPr txBox="1"/>
            <p:nvPr/>
          </p:nvSpPr>
          <p:spPr>
            <a:xfrm>
              <a:off x="1862787" y="5842823"/>
              <a:ext cx="364202"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fs</a:t>
              </a:r>
              <a:endParaRPr kumimoji="1" lang="ja-JP" altLang="en-US">
                <a:latin typeface="Arial" panose="020B0604020202020204" pitchFamily="34" charset="0"/>
                <a:cs typeface="Arial" panose="020B0604020202020204" pitchFamily="34" charset="0"/>
              </a:endParaRPr>
            </a:p>
          </p:txBody>
        </p:sp>
        <p:sp>
          <p:nvSpPr>
            <p:cNvPr id="23" name="テキスト ボックス 22">
              <a:extLst>
                <a:ext uri="{FF2B5EF4-FFF2-40B4-BE49-F238E27FC236}">
                  <a16:creationId xmlns:a16="http://schemas.microsoft.com/office/drawing/2014/main" id="{F0E64011-A2F5-7912-B477-7A150AA099F9}"/>
                </a:ext>
              </a:extLst>
            </p:cNvPr>
            <p:cNvSpPr txBox="1"/>
            <p:nvPr/>
          </p:nvSpPr>
          <p:spPr>
            <a:xfrm>
              <a:off x="1400036" y="5842823"/>
              <a:ext cx="428322"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as</a:t>
              </a:r>
              <a:endParaRPr kumimoji="1" lang="ja-JP" altLang="en-US">
                <a:latin typeface="Arial" panose="020B0604020202020204" pitchFamily="34" charset="0"/>
                <a:cs typeface="Arial" panose="020B0604020202020204" pitchFamily="34" charset="0"/>
              </a:endParaRPr>
            </a:p>
          </p:txBody>
        </p:sp>
        <p:cxnSp>
          <p:nvCxnSpPr>
            <p:cNvPr id="24" name="直線コネクタ 23">
              <a:extLst>
                <a:ext uri="{FF2B5EF4-FFF2-40B4-BE49-F238E27FC236}">
                  <a16:creationId xmlns:a16="http://schemas.microsoft.com/office/drawing/2014/main" id="{6920C658-5E53-0946-DE2E-DB6B7F552534}"/>
                </a:ext>
              </a:extLst>
            </p:cNvPr>
            <p:cNvCxnSpPr>
              <a:cxnSpLocks/>
            </p:cNvCxnSpPr>
            <p:nvPr/>
          </p:nvCxnSpPr>
          <p:spPr>
            <a:xfrm>
              <a:off x="791884" y="3819460"/>
              <a:ext cx="14963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637A80A0-9AD4-CFD9-55BA-B639D4A95341}"/>
                </a:ext>
              </a:extLst>
            </p:cNvPr>
            <p:cNvCxnSpPr>
              <a:cxnSpLocks/>
            </p:cNvCxnSpPr>
            <p:nvPr/>
          </p:nvCxnSpPr>
          <p:spPr>
            <a:xfrm>
              <a:off x="783570" y="4121484"/>
              <a:ext cx="14963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D6B1F6E3-E667-2018-0571-8C8FFD3B8466}"/>
                </a:ext>
              </a:extLst>
            </p:cNvPr>
            <p:cNvCxnSpPr>
              <a:cxnSpLocks/>
            </p:cNvCxnSpPr>
            <p:nvPr/>
          </p:nvCxnSpPr>
          <p:spPr>
            <a:xfrm>
              <a:off x="791882" y="4606397"/>
              <a:ext cx="14963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6477A79E-39DB-5BB8-0A18-554262880B7C}"/>
                </a:ext>
              </a:extLst>
            </p:cNvPr>
            <p:cNvCxnSpPr>
              <a:cxnSpLocks/>
            </p:cNvCxnSpPr>
            <p:nvPr/>
          </p:nvCxnSpPr>
          <p:spPr>
            <a:xfrm>
              <a:off x="788514" y="5031740"/>
              <a:ext cx="14963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B3D85E7A-00D7-D927-B4A1-2DD57CF79A36}"/>
                </a:ext>
              </a:extLst>
            </p:cNvPr>
            <p:cNvCxnSpPr>
              <a:cxnSpLocks/>
            </p:cNvCxnSpPr>
            <p:nvPr/>
          </p:nvCxnSpPr>
          <p:spPr>
            <a:xfrm>
              <a:off x="791280" y="5308835"/>
              <a:ext cx="149631" cy="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sp>
          <p:nvSpPr>
            <p:cNvPr id="29" name="テキスト ボックス 28">
              <a:extLst>
                <a:ext uri="{FF2B5EF4-FFF2-40B4-BE49-F238E27FC236}">
                  <a16:creationId xmlns:a16="http://schemas.microsoft.com/office/drawing/2014/main" id="{82214CC7-3454-D778-ED38-AD155070EA52}"/>
                </a:ext>
              </a:extLst>
            </p:cNvPr>
            <p:cNvSpPr txBox="1"/>
            <p:nvPr/>
          </p:nvSpPr>
          <p:spPr>
            <a:xfrm>
              <a:off x="209569" y="3604174"/>
              <a:ext cx="49244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cm</a:t>
              </a:r>
              <a:endParaRPr kumimoji="1" lang="ja-JP" altLang="en-US">
                <a:latin typeface="Arial" panose="020B0604020202020204" pitchFamily="34" charset="0"/>
                <a:cs typeface="Arial" panose="020B0604020202020204" pitchFamily="34" charset="0"/>
              </a:endParaRPr>
            </a:p>
          </p:txBody>
        </p:sp>
        <p:sp>
          <p:nvSpPr>
            <p:cNvPr id="30" name="テキスト ボックス 29">
              <a:extLst>
                <a:ext uri="{FF2B5EF4-FFF2-40B4-BE49-F238E27FC236}">
                  <a16:creationId xmlns:a16="http://schemas.microsoft.com/office/drawing/2014/main" id="{9CCDCC37-681E-21FF-70DD-345F1C70C3F4}"/>
                </a:ext>
              </a:extLst>
            </p:cNvPr>
            <p:cNvSpPr txBox="1"/>
            <p:nvPr/>
          </p:nvSpPr>
          <p:spPr>
            <a:xfrm>
              <a:off x="132625" y="4064984"/>
              <a:ext cx="56938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mm</a:t>
              </a:r>
              <a:endParaRPr kumimoji="1" lang="ja-JP" altLang="en-US">
                <a:latin typeface="Arial" panose="020B0604020202020204" pitchFamily="34" charset="0"/>
                <a:cs typeface="Arial" panose="020B0604020202020204" pitchFamily="34" charset="0"/>
              </a:endParaRPr>
            </a:p>
          </p:txBody>
        </p:sp>
        <p:sp>
          <p:nvSpPr>
            <p:cNvPr id="31" name="テキスト ボックス 30">
              <a:extLst>
                <a:ext uri="{FF2B5EF4-FFF2-40B4-BE49-F238E27FC236}">
                  <a16:creationId xmlns:a16="http://schemas.microsoft.com/office/drawing/2014/main" id="{6B085C5B-EEF4-4206-652A-21DA32000A2B}"/>
                </a:ext>
              </a:extLst>
            </p:cNvPr>
            <p:cNvSpPr txBox="1"/>
            <p:nvPr/>
          </p:nvSpPr>
          <p:spPr>
            <a:xfrm>
              <a:off x="191936" y="4484469"/>
              <a:ext cx="510076" cy="369332"/>
            </a:xfrm>
            <a:prstGeom prst="rect">
              <a:avLst/>
            </a:prstGeom>
            <a:noFill/>
          </p:spPr>
          <p:txBody>
            <a:bodyPr wrap="none" rtlCol="0">
              <a:spAutoFit/>
            </a:bodyPr>
            <a:lstStyle/>
            <a:p>
              <a:r>
                <a:rPr kumimoji="1" lang="en-US" altLang="ja-JP" dirty="0">
                  <a:latin typeface="Symbol" pitchFamily="2" charset="2"/>
                  <a:cs typeface="Arial" panose="020B0604020202020204" pitchFamily="34" charset="0"/>
                </a:rPr>
                <a:t>m</a:t>
              </a:r>
              <a:r>
                <a:rPr kumimoji="1" lang="en-US" altLang="ja-JP" dirty="0">
                  <a:latin typeface="Arial" panose="020B0604020202020204" pitchFamily="34" charset="0"/>
                  <a:cs typeface="Arial" panose="020B0604020202020204" pitchFamily="34" charset="0"/>
                </a:rPr>
                <a:t>m</a:t>
              </a:r>
              <a:endParaRPr kumimoji="1" lang="ja-JP" altLang="en-US">
                <a:latin typeface="Arial" panose="020B0604020202020204" pitchFamily="34" charset="0"/>
                <a:cs typeface="Arial" panose="020B0604020202020204" pitchFamily="34" charset="0"/>
              </a:endParaRPr>
            </a:p>
          </p:txBody>
        </p:sp>
        <p:sp>
          <p:nvSpPr>
            <p:cNvPr id="32" name="テキスト ボックス 31">
              <a:extLst>
                <a:ext uri="{FF2B5EF4-FFF2-40B4-BE49-F238E27FC236}">
                  <a16:creationId xmlns:a16="http://schemas.microsoft.com/office/drawing/2014/main" id="{81D107CE-DFA5-FA61-7E22-6BAA8F07A23B}"/>
                </a:ext>
              </a:extLst>
            </p:cNvPr>
            <p:cNvSpPr txBox="1"/>
            <p:nvPr/>
          </p:nvSpPr>
          <p:spPr>
            <a:xfrm>
              <a:off x="196745" y="4895641"/>
              <a:ext cx="50526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nm</a:t>
              </a:r>
              <a:endParaRPr kumimoji="1" lang="ja-JP" altLang="en-US">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4EDED881-F299-CAF6-1511-C22BB69BD817}"/>
                    </a:ext>
                  </a:extLst>
                </p:cNvPr>
                <p:cNvSpPr txBox="1"/>
                <p:nvPr/>
              </p:nvSpPr>
              <p:spPr>
                <a:xfrm>
                  <a:off x="532094" y="5272111"/>
                  <a:ext cx="169918" cy="258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600" i="1" smtClean="0">
                            <a:latin typeface="Cambria Math" panose="02040503050406030204" pitchFamily="18" charset="0"/>
                            <a:ea typeface="Cambria Math" panose="02040503050406030204" pitchFamily="18" charset="0"/>
                          </a:rPr>
                          <m:t>Å</m:t>
                        </m:r>
                      </m:oMath>
                    </m:oMathPara>
                  </a14:m>
                  <a:endParaRPr kumimoji="1" lang="ja-JP" altLang="en-US" sz="1600"/>
                </a:p>
              </p:txBody>
            </p:sp>
          </mc:Choice>
          <mc:Fallback xmlns="">
            <p:sp>
              <p:nvSpPr>
                <p:cNvPr id="33" name="テキスト ボックス 32">
                  <a:extLst>
                    <a:ext uri="{FF2B5EF4-FFF2-40B4-BE49-F238E27FC236}">
                      <a16:creationId xmlns:a16="http://schemas.microsoft.com/office/drawing/2014/main" id="{4EDED881-F299-CAF6-1511-C22BB69BD817}"/>
                    </a:ext>
                  </a:extLst>
                </p:cNvPr>
                <p:cNvSpPr txBox="1">
                  <a:spLocks noRot="1" noChangeAspect="1" noMove="1" noResize="1" noEditPoints="1" noAdjustHandles="1" noChangeArrowheads="1" noChangeShapeType="1" noTextEdit="1"/>
                </p:cNvSpPr>
                <p:nvPr/>
              </p:nvSpPr>
              <p:spPr>
                <a:xfrm>
                  <a:off x="532094" y="5272111"/>
                  <a:ext cx="169918" cy="258532"/>
                </a:xfrm>
                <a:prstGeom prst="rect">
                  <a:avLst/>
                </a:prstGeom>
                <a:blipFill>
                  <a:blip r:embed="rId6"/>
                  <a:stretch>
                    <a:fillRect l="-33333" t="-9524" r="-33333" b="-14286"/>
                  </a:stretch>
                </a:blipFill>
              </p:spPr>
              <p:txBody>
                <a:bodyPr/>
                <a:lstStyle/>
                <a:p>
                  <a:r>
                    <a:rPr lang="ja-JP" altLang="en-US">
                      <a:noFill/>
                    </a:rPr>
                    <a:t> </a:t>
                  </a:r>
                </a:p>
              </p:txBody>
            </p:sp>
          </mc:Fallback>
        </mc:AlternateContent>
        <p:sp>
          <p:nvSpPr>
            <p:cNvPr id="34" name="テキスト ボックス 33">
              <a:extLst>
                <a:ext uri="{FF2B5EF4-FFF2-40B4-BE49-F238E27FC236}">
                  <a16:creationId xmlns:a16="http://schemas.microsoft.com/office/drawing/2014/main" id="{3C630321-277E-7F30-E7E9-62F62823ACC2}"/>
                </a:ext>
              </a:extLst>
            </p:cNvPr>
            <p:cNvSpPr txBox="1"/>
            <p:nvPr/>
          </p:nvSpPr>
          <p:spPr>
            <a:xfrm>
              <a:off x="1333741" y="5368896"/>
              <a:ext cx="636393" cy="369332"/>
            </a:xfrm>
            <a:prstGeom prst="rect">
              <a:avLst/>
            </a:prstGeom>
            <a:noFill/>
          </p:spPr>
          <p:txBody>
            <a:bodyPr wrap="none" rtlCol="0">
              <a:spAutoFit/>
            </a:bodyPr>
            <a:lstStyle/>
            <a:p>
              <a:r>
                <a:rPr kumimoji="1" lang="en-US" altLang="ja-JP" dirty="0"/>
                <a:t>10</a:t>
              </a:r>
              <a:r>
                <a:rPr kumimoji="1" lang="en-US" altLang="ja-JP" baseline="30000" dirty="0"/>
                <a:t>-18</a:t>
              </a:r>
              <a:endParaRPr kumimoji="1" lang="ja-JP" altLang="en-US" baseline="30000"/>
            </a:p>
          </p:txBody>
        </p:sp>
        <p:sp>
          <p:nvSpPr>
            <p:cNvPr id="35" name="テキスト ボックス 34">
              <a:extLst>
                <a:ext uri="{FF2B5EF4-FFF2-40B4-BE49-F238E27FC236}">
                  <a16:creationId xmlns:a16="http://schemas.microsoft.com/office/drawing/2014/main" id="{1FF308F3-093B-2177-9962-B4B3312ECE35}"/>
                </a:ext>
              </a:extLst>
            </p:cNvPr>
            <p:cNvSpPr txBox="1"/>
            <p:nvPr/>
          </p:nvSpPr>
          <p:spPr>
            <a:xfrm>
              <a:off x="1821409" y="5368896"/>
              <a:ext cx="636393" cy="369332"/>
            </a:xfrm>
            <a:prstGeom prst="rect">
              <a:avLst/>
            </a:prstGeom>
            <a:noFill/>
          </p:spPr>
          <p:txBody>
            <a:bodyPr wrap="none" rtlCol="0">
              <a:spAutoFit/>
            </a:bodyPr>
            <a:lstStyle/>
            <a:p>
              <a:r>
                <a:rPr kumimoji="1" lang="en-US" altLang="ja-JP" dirty="0"/>
                <a:t>10</a:t>
              </a:r>
              <a:r>
                <a:rPr kumimoji="1" lang="en-US" altLang="ja-JP" baseline="30000" dirty="0"/>
                <a:t>-15</a:t>
              </a:r>
              <a:endParaRPr kumimoji="1" lang="ja-JP" altLang="en-US" baseline="30000"/>
            </a:p>
          </p:txBody>
        </p:sp>
        <p:sp>
          <p:nvSpPr>
            <p:cNvPr id="36" name="テキスト ボックス 35">
              <a:extLst>
                <a:ext uri="{FF2B5EF4-FFF2-40B4-BE49-F238E27FC236}">
                  <a16:creationId xmlns:a16="http://schemas.microsoft.com/office/drawing/2014/main" id="{5BB6075C-016F-ACED-72E8-027B3E55E24B}"/>
                </a:ext>
              </a:extLst>
            </p:cNvPr>
            <p:cNvSpPr txBox="1"/>
            <p:nvPr/>
          </p:nvSpPr>
          <p:spPr>
            <a:xfrm>
              <a:off x="2300367" y="5368896"/>
              <a:ext cx="636393" cy="369332"/>
            </a:xfrm>
            <a:prstGeom prst="rect">
              <a:avLst/>
            </a:prstGeom>
            <a:noFill/>
          </p:spPr>
          <p:txBody>
            <a:bodyPr wrap="none" rtlCol="0">
              <a:spAutoFit/>
            </a:bodyPr>
            <a:lstStyle/>
            <a:p>
              <a:r>
                <a:rPr kumimoji="1" lang="en-US" altLang="ja-JP" dirty="0"/>
                <a:t>10</a:t>
              </a:r>
              <a:r>
                <a:rPr kumimoji="1" lang="en-US" altLang="ja-JP" baseline="30000" dirty="0"/>
                <a:t>-12</a:t>
              </a:r>
              <a:endParaRPr kumimoji="1" lang="ja-JP" altLang="en-US" baseline="30000"/>
            </a:p>
          </p:txBody>
        </p:sp>
        <p:sp>
          <p:nvSpPr>
            <p:cNvPr id="37" name="テキスト ボックス 36">
              <a:extLst>
                <a:ext uri="{FF2B5EF4-FFF2-40B4-BE49-F238E27FC236}">
                  <a16:creationId xmlns:a16="http://schemas.microsoft.com/office/drawing/2014/main" id="{0343A0CC-7E1B-A6C6-C6AA-82A5D328ADE2}"/>
                </a:ext>
              </a:extLst>
            </p:cNvPr>
            <p:cNvSpPr txBox="1"/>
            <p:nvPr/>
          </p:nvSpPr>
          <p:spPr>
            <a:xfrm>
              <a:off x="2771663" y="5368896"/>
              <a:ext cx="566181" cy="369332"/>
            </a:xfrm>
            <a:prstGeom prst="rect">
              <a:avLst/>
            </a:prstGeom>
            <a:noFill/>
          </p:spPr>
          <p:txBody>
            <a:bodyPr wrap="none" rtlCol="0">
              <a:spAutoFit/>
            </a:bodyPr>
            <a:lstStyle/>
            <a:p>
              <a:r>
                <a:rPr kumimoji="1" lang="en-US" altLang="ja-JP" dirty="0"/>
                <a:t>10</a:t>
              </a:r>
              <a:r>
                <a:rPr kumimoji="1" lang="en-US" altLang="ja-JP" baseline="30000" dirty="0"/>
                <a:t>-9</a:t>
              </a:r>
              <a:endParaRPr kumimoji="1" lang="ja-JP" altLang="en-US" baseline="30000"/>
            </a:p>
          </p:txBody>
        </p:sp>
        <p:sp>
          <p:nvSpPr>
            <p:cNvPr id="38" name="テキスト ボックス 37">
              <a:extLst>
                <a:ext uri="{FF2B5EF4-FFF2-40B4-BE49-F238E27FC236}">
                  <a16:creationId xmlns:a16="http://schemas.microsoft.com/office/drawing/2014/main" id="{968A1233-3599-8CA1-54A6-CB5540788268}"/>
                </a:ext>
              </a:extLst>
            </p:cNvPr>
            <p:cNvSpPr txBox="1"/>
            <p:nvPr/>
          </p:nvSpPr>
          <p:spPr>
            <a:xfrm>
              <a:off x="3249549" y="5368896"/>
              <a:ext cx="566181" cy="369332"/>
            </a:xfrm>
            <a:prstGeom prst="rect">
              <a:avLst/>
            </a:prstGeom>
            <a:noFill/>
          </p:spPr>
          <p:txBody>
            <a:bodyPr wrap="none" rtlCol="0">
              <a:spAutoFit/>
            </a:bodyPr>
            <a:lstStyle/>
            <a:p>
              <a:r>
                <a:rPr kumimoji="1" lang="en-US" altLang="ja-JP" dirty="0"/>
                <a:t>10</a:t>
              </a:r>
              <a:r>
                <a:rPr kumimoji="1" lang="en-US" altLang="ja-JP" baseline="30000" dirty="0"/>
                <a:t>-6</a:t>
              </a:r>
              <a:endParaRPr kumimoji="1" lang="ja-JP" altLang="en-US" baseline="30000"/>
            </a:p>
          </p:txBody>
        </p:sp>
        <p:sp>
          <p:nvSpPr>
            <p:cNvPr id="39" name="テキスト ボックス 38">
              <a:extLst>
                <a:ext uri="{FF2B5EF4-FFF2-40B4-BE49-F238E27FC236}">
                  <a16:creationId xmlns:a16="http://schemas.microsoft.com/office/drawing/2014/main" id="{D8671031-995B-AA0A-BA96-7F658E1C6023}"/>
                </a:ext>
              </a:extLst>
            </p:cNvPr>
            <p:cNvSpPr txBox="1"/>
            <p:nvPr/>
          </p:nvSpPr>
          <p:spPr>
            <a:xfrm>
              <a:off x="3728916" y="5368896"/>
              <a:ext cx="566181" cy="369332"/>
            </a:xfrm>
            <a:prstGeom prst="rect">
              <a:avLst/>
            </a:prstGeom>
            <a:noFill/>
          </p:spPr>
          <p:txBody>
            <a:bodyPr wrap="none" rtlCol="0">
              <a:spAutoFit/>
            </a:bodyPr>
            <a:lstStyle/>
            <a:p>
              <a:r>
                <a:rPr kumimoji="1" lang="en-US" altLang="ja-JP" dirty="0"/>
                <a:t>10</a:t>
              </a:r>
              <a:r>
                <a:rPr kumimoji="1" lang="en-US" altLang="ja-JP" baseline="30000" dirty="0"/>
                <a:t>-3</a:t>
              </a:r>
              <a:endParaRPr kumimoji="1" lang="ja-JP" altLang="en-US" baseline="30000"/>
            </a:p>
          </p:txBody>
        </p:sp>
        <p:sp>
          <p:nvSpPr>
            <p:cNvPr id="40" name="テキスト ボックス 39">
              <a:extLst>
                <a:ext uri="{FF2B5EF4-FFF2-40B4-BE49-F238E27FC236}">
                  <a16:creationId xmlns:a16="http://schemas.microsoft.com/office/drawing/2014/main" id="{84410941-1495-0A1B-2094-80D785B3524B}"/>
                </a:ext>
              </a:extLst>
            </p:cNvPr>
            <p:cNvSpPr txBox="1"/>
            <p:nvPr/>
          </p:nvSpPr>
          <p:spPr>
            <a:xfrm>
              <a:off x="829155" y="3642122"/>
              <a:ext cx="308098" cy="369332"/>
            </a:xfrm>
            <a:prstGeom prst="rect">
              <a:avLst/>
            </a:prstGeom>
            <a:noFill/>
          </p:spPr>
          <p:txBody>
            <a:bodyPr wrap="none" rtlCol="0">
              <a:spAutoFit/>
            </a:bodyPr>
            <a:lstStyle/>
            <a:p>
              <a:r>
                <a:rPr kumimoji="1" lang="en-US" altLang="ja-JP" dirty="0"/>
                <a:t>1</a:t>
              </a:r>
              <a:endParaRPr kumimoji="1" lang="ja-JP" altLang="en-US" baseline="30000"/>
            </a:p>
          </p:txBody>
        </p:sp>
        <p:sp>
          <p:nvSpPr>
            <p:cNvPr id="41" name="テキスト ボックス 40">
              <a:extLst>
                <a:ext uri="{FF2B5EF4-FFF2-40B4-BE49-F238E27FC236}">
                  <a16:creationId xmlns:a16="http://schemas.microsoft.com/office/drawing/2014/main" id="{ECD6ABE0-1D8A-EB45-29F0-6C0A333863AF}"/>
                </a:ext>
              </a:extLst>
            </p:cNvPr>
            <p:cNvSpPr txBox="1"/>
            <p:nvPr/>
          </p:nvSpPr>
          <p:spPr>
            <a:xfrm>
              <a:off x="829155" y="3948032"/>
              <a:ext cx="566181" cy="369332"/>
            </a:xfrm>
            <a:prstGeom prst="rect">
              <a:avLst/>
            </a:prstGeom>
            <a:noFill/>
          </p:spPr>
          <p:txBody>
            <a:bodyPr wrap="none" rtlCol="0">
              <a:spAutoFit/>
            </a:bodyPr>
            <a:lstStyle/>
            <a:p>
              <a:r>
                <a:rPr kumimoji="1" lang="en-US" altLang="ja-JP" dirty="0"/>
                <a:t>10</a:t>
              </a:r>
              <a:r>
                <a:rPr kumimoji="1" lang="en-US" altLang="ja-JP" baseline="30000" dirty="0"/>
                <a:t>-3</a:t>
              </a:r>
              <a:endParaRPr kumimoji="1" lang="ja-JP" altLang="en-US" baseline="30000"/>
            </a:p>
          </p:txBody>
        </p:sp>
        <p:sp>
          <p:nvSpPr>
            <p:cNvPr id="42" name="テキスト ボックス 41">
              <a:extLst>
                <a:ext uri="{FF2B5EF4-FFF2-40B4-BE49-F238E27FC236}">
                  <a16:creationId xmlns:a16="http://schemas.microsoft.com/office/drawing/2014/main" id="{B240C4A4-FC5D-D040-9650-2B7394D6509D}"/>
                </a:ext>
              </a:extLst>
            </p:cNvPr>
            <p:cNvSpPr txBox="1"/>
            <p:nvPr/>
          </p:nvSpPr>
          <p:spPr>
            <a:xfrm>
              <a:off x="829155" y="4429651"/>
              <a:ext cx="566181" cy="369332"/>
            </a:xfrm>
            <a:prstGeom prst="rect">
              <a:avLst/>
            </a:prstGeom>
            <a:noFill/>
          </p:spPr>
          <p:txBody>
            <a:bodyPr wrap="none" rtlCol="0">
              <a:spAutoFit/>
            </a:bodyPr>
            <a:lstStyle/>
            <a:p>
              <a:r>
                <a:rPr kumimoji="1" lang="en-US" altLang="ja-JP" dirty="0"/>
                <a:t>10</a:t>
              </a:r>
              <a:r>
                <a:rPr kumimoji="1" lang="en-US" altLang="ja-JP" baseline="30000" dirty="0"/>
                <a:t>-6</a:t>
              </a:r>
              <a:endParaRPr kumimoji="1" lang="ja-JP" altLang="en-US" baseline="30000"/>
            </a:p>
          </p:txBody>
        </p:sp>
        <p:sp>
          <p:nvSpPr>
            <p:cNvPr id="43" name="テキスト ボックス 42">
              <a:extLst>
                <a:ext uri="{FF2B5EF4-FFF2-40B4-BE49-F238E27FC236}">
                  <a16:creationId xmlns:a16="http://schemas.microsoft.com/office/drawing/2014/main" id="{04CBE0B9-F99E-7C4C-B22A-18BE59FA8CEC}"/>
                </a:ext>
              </a:extLst>
            </p:cNvPr>
            <p:cNvSpPr txBox="1"/>
            <p:nvPr/>
          </p:nvSpPr>
          <p:spPr>
            <a:xfrm>
              <a:off x="829155" y="4844766"/>
              <a:ext cx="566181" cy="369332"/>
            </a:xfrm>
            <a:prstGeom prst="rect">
              <a:avLst/>
            </a:prstGeom>
            <a:noFill/>
          </p:spPr>
          <p:txBody>
            <a:bodyPr wrap="none" rtlCol="0">
              <a:spAutoFit/>
            </a:bodyPr>
            <a:lstStyle/>
            <a:p>
              <a:r>
                <a:rPr kumimoji="1" lang="en-US" altLang="ja-JP" dirty="0"/>
                <a:t>10</a:t>
              </a:r>
              <a:r>
                <a:rPr kumimoji="1" lang="en-US" altLang="ja-JP" baseline="30000" dirty="0"/>
                <a:t>-9</a:t>
              </a:r>
              <a:endParaRPr kumimoji="1" lang="ja-JP" altLang="en-US" baseline="30000"/>
            </a:p>
          </p:txBody>
        </p:sp>
        <p:sp>
          <p:nvSpPr>
            <p:cNvPr id="44" name="テキスト ボックス 43">
              <a:extLst>
                <a:ext uri="{FF2B5EF4-FFF2-40B4-BE49-F238E27FC236}">
                  <a16:creationId xmlns:a16="http://schemas.microsoft.com/office/drawing/2014/main" id="{60F42BFC-7FAA-457F-E40A-DC95BEF1E088}"/>
                </a:ext>
              </a:extLst>
            </p:cNvPr>
            <p:cNvSpPr txBox="1"/>
            <p:nvPr/>
          </p:nvSpPr>
          <p:spPr>
            <a:xfrm>
              <a:off x="829155" y="5167609"/>
              <a:ext cx="636393" cy="369332"/>
            </a:xfrm>
            <a:prstGeom prst="rect">
              <a:avLst/>
            </a:prstGeom>
            <a:noFill/>
          </p:spPr>
          <p:txBody>
            <a:bodyPr wrap="none" rtlCol="0">
              <a:spAutoFit/>
            </a:bodyPr>
            <a:lstStyle/>
            <a:p>
              <a:r>
                <a:rPr kumimoji="1" lang="en-US" altLang="ja-JP" dirty="0"/>
                <a:t>10</a:t>
              </a:r>
              <a:r>
                <a:rPr kumimoji="1" lang="en-US" altLang="ja-JP" baseline="30000" dirty="0"/>
                <a:t>-10</a:t>
              </a:r>
              <a:endParaRPr kumimoji="1" lang="ja-JP" altLang="en-US" baseline="30000"/>
            </a:p>
          </p:txBody>
        </p:sp>
        <p:sp>
          <p:nvSpPr>
            <p:cNvPr id="45" name="正方形/長方形 44">
              <a:extLst>
                <a:ext uri="{FF2B5EF4-FFF2-40B4-BE49-F238E27FC236}">
                  <a16:creationId xmlns:a16="http://schemas.microsoft.com/office/drawing/2014/main" id="{4BE6D164-6C4E-FD86-5F36-8B3A67C42057}"/>
                </a:ext>
              </a:extLst>
            </p:cNvPr>
            <p:cNvSpPr/>
            <p:nvPr/>
          </p:nvSpPr>
          <p:spPr>
            <a:xfrm>
              <a:off x="1600808" y="3819460"/>
              <a:ext cx="2857311" cy="154658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83EE2AB9-DCBE-2713-A84D-192FC593A4AC}"/>
                </a:ext>
              </a:extLst>
            </p:cNvPr>
            <p:cNvSpPr txBox="1"/>
            <p:nvPr/>
          </p:nvSpPr>
          <p:spPr>
            <a:xfrm>
              <a:off x="1418210" y="3176407"/>
              <a:ext cx="3159839" cy="369332"/>
            </a:xfrm>
            <a:prstGeom prst="rect">
              <a:avLst/>
            </a:prstGeom>
            <a:noFill/>
          </p:spPr>
          <p:txBody>
            <a:bodyPr wrap="none" rtlCol="0">
              <a:spAutoFit/>
            </a:bodyPr>
            <a:lstStyle/>
            <a:p>
              <a:r>
                <a:rPr kumimoji="1" lang="en-US" altLang="ja-JP" dirty="0">
                  <a:highlight>
                    <a:srgbClr val="FFFF00"/>
                  </a:highlight>
                  <a:latin typeface="Arial" panose="020B0604020202020204" pitchFamily="34" charset="0"/>
                  <a:cs typeface="Arial" panose="020B0604020202020204" pitchFamily="34" charset="0"/>
                </a:rPr>
                <a:t>Multi-scale in time and space</a:t>
              </a:r>
              <a:endParaRPr kumimoji="1" lang="ja-JP" altLang="en-US">
                <a:highlight>
                  <a:srgbClr val="FFFF00"/>
                </a:highlight>
                <a:latin typeface="Arial" panose="020B0604020202020204" pitchFamily="34" charset="0"/>
                <a:cs typeface="Arial" panose="020B0604020202020204" pitchFamily="34" charset="0"/>
              </a:endParaRPr>
            </a:p>
          </p:txBody>
        </p:sp>
        <p:sp>
          <p:nvSpPr>
            <p:cNvPr id="47" name="円/楕円 46">
              <a:extLst>
                <a:ext uri="{FF2B5EF4-FFF2-40B4-BE49-F238E27FC236}">
                  <a16:creationId xmlns:a16="http://schemas.microsoft.com/office/drawing/2014/main" id="{DA64795D-EAE5-68E3-C7E3-8CCDA709CD90}"/>
                </a:ext>
              </a:extLst>
            </p:cNvPr>
            <p:cNvSpPr/>
            <p:nvPr/>
          </p:nvSpPr>
          <p:spPr>
            <a:xfrm rot="19057402">
              <a:off x="2924047" y="4379929"/>
              <a:ext cx="1651204" cy="708067"/>
            </a:xfrm>
            <a:prstGeom prst="ellipse">
              <a:avLst/>
            </a:prstGeom>
            <a:gradFill flip="none" rotWithShape="1">
              <a:gsLst>
                <a:gs pos="97000">
                  <a:srgbClr val="6886F4"/>
                </a:gs>
                <a:gs pos="0">
                  <a:schemeClr val="bg1"/>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a:extLst>
                <a:ext uri="{FF2B5EF4-FFF2-40B4-BE49-F238E27FC236}">
                  <a16:creationId xmlns:a16="http://schemas.microsoft.com/office/drawing/2014/main" id="{290F632D-FDFC-F3DC-71C4-067AC428C248}"/>
                </a:ext>
              </a:extLst>
            </p:cNvPr>
            <p:cNvSpPr/>
            <p:nvPr/>
          </p:nvSpPr>
          <p:spPr>
            <a:xfrm rot="19684464">
              <a:off x="1888256" y="4773822"/>
              <a:ext cx="632005" cy="574653"/>
            </a:xfrm>
            <a:prstGeom prst="ellipse">
              <a:avLst/>
            </a:prstGeom>
            <a:gradFill flip="none" rotWithShape="1">
              <a:gsLst>
                <a:gs pos="97000">
                  <a:srgbClr val="F222D1"/>
                </a:gs>
                <a:gs pos="0">
                  <a:schemeClr val="bg1"/>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C0F909F5-C5E7-06B3-33F6-EA60D09B67AF}"/>
                </a:ext>
              </a:extLst>
            </p:cNvPr>
            <p:cNvSpPr txBox="1"/>
            <p:nvPr/>
          </p:nvSpPr>
          <p:spPr>
            <a:xfrm>
              <a:off x="1887002" y="4859847"/>
              <a:ext cx="72327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FELs</a:t>
              </a:r>
              <a:endParaRPr kumimoji="1" lang="ja-JP" altLang="en-US">
                <a:latin typeface="Arial" panose="020B0604020202020204" pitchFamily="34" charset="0"/>
                <a:cs typeface="Arial" panose="020B0604020202020204" pitchFamily="34" charset="0"/>
              </a:endParaRPr>
            </a:p>
          </p:txBody>
        </p:sp>
        <p:sp>
          <p:nvSpPr>
            <p:cNvPr id="54" name="テキスト ボックス 53">
              <a:extLst>
                <a:ext uri="{FF2B5EF4-FFF2-40B4-BE49-F238E27FC236}">
                  <a16:creationId xmlns:a16="http://schemas.microsoft.com/office/drawing/2014/main" id="{CABF69C5-62C5-2B84-CFDB-64B7A1CD72CB}"/>
                </a:ext>
              </a:extLst>
            </p:cNvPr>
            <p:cNvSpPr txBox="1"/>
            <p:nvPr/>
          </p:nvSpPr>
          <p:spPr>
            <a:xfrm>
              <a:off x="3178713" y="4285182"/>
              <a:ext cx="1364476"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Ring-based</a:t>
              </a:r>
            </a:p>
            <a:p>
              <a:r>
                <a:rPr kumimoji="1" lang="en-US" altLang="ja-JP" dirty="0">
                  <a:latin typeface="Arial" panose="020B0604020202020204" pitchFamily="34" charset="0"/>
                  <a:cs typeface="Arial" panose="020B0604020202020204" pitchFamily="34" charset="0"/>
                </a:rPr>
                <a:t>SRs</a:t>
              </a:r>
              <a:endParaRPr kumimoji="1" lang="ja-JP" altLang="en-US">
                <a:latin typeface="Arial" panose="020B0604020202020204" pitchFamily="34" charset="0"/>
                <a:cs typeface="Arial" panose="020B0604020202020204" pitchFamily="34" charset="0"/>
              </a:endParaRPr>
            </a:p>
          </p:txBody>
        </p:sp>
      </p:grpSp>
      <p:sp>
        <p:nvSpPr>
          <p:cNvPr id="55" name="テキスト ボックス 54">
            <a:extLst>
              <a:ext uri="{FF2B5EF4-FFF2-40B4-BE49-F238E27FC236}">
                <a16:creationId xmlns:a16="http://schemas.microsoft.com/office/drawing/2014/main" id="{2303CF64-E82B-01B8-131C-0141F8E55EDC}"/>
              </a:ext>
            </a:extLst>
          </p:cNvPr>
          <p:cNvSpPr txBox="1"/>
          <p:nvPr/>
        </p:nvSpPr>
        <p:spPr>
          <a:xfrm>
            <a:off x="5033637" y="2748240"/>
            <a:ext cx="4893619" cy="3556414"/>
          </a:xfrm>
          <a:prstGeom prst="rect">
            <a:avLst/>
          </a:prstGeom>
          <a:noFill/>
        </p:spPr>
        <p:txBody>
          <a:bodyPr wrap="square" rtlCol="0">
            <a:noAutofit/>
          </a:bodyPr>
          <a:lstStyle/>
          <a:p>
            <a:pPr marL="342900" indent="-342900">
              <a:buFont typeface="Arial" panose="020B0604020202020204" pitchFamily="34" charset="0"/>
              <a:buChar char="•"/>
            </a:pPr>
            <a:r>
              <a:rPr lang="en" altLang="ja-JP" sz="2000" dirty="0"/>
              <a:t>High peak brilliance is not a universal solution</a:t>
            </a:r>
          </a:p>
          <a:p>
            <a:pPr marL="342900" indent="-34290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High transverse and longitudinal coherence such as a laser is not essential for all experiments</a:t>
            </a:r>
          </a:p>
          <a:p>
            <a:pPr marL="342900" indent="-34290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Correlation measurements using the same sample are extremely useful in various experiments</a:t>
            </a:r>
          </a:p>
          <a:p>
            <a:pPr marL="342900" indent="-34290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The utilization of higher photon energy becomes increasingly important for various applications</a:t>
            </a:r>
            <a:endParaRPr kumimoji="1" lang="ja-JP" altLang="en-US" sz="2000">
              <a:latin typeface="Arial" panose="020B0604020202020204" pitchFamily="34" charset="0"/>
              <a:cs typeface="Arial" panose="020B0604020202020204" pitchFamily="34" charset="0"/>
            </a:endParaRPr>
          </a:p>
        </p:txBody>
      </p:sp>
      <p:sp>
        <p:nvSpPr>
          <p:cNvPr id="58" name="テキスト ボックス 57">
            <a:extLst>
              <a:ext uri="{FF2B5EF4-FFF2-40B4-BE49-F238E27FC236}">
                <a16:creationId xmlns:a16="http://schemas.microsoft.com/office/drawing/2014/main" id="{EA6B8202-3AA5-1CF6-C406-93A20CEF474D}"/>
              </a:ext>
            </a:extLst>
          </p:cNvPr>
          <p:cNvSpPr txBox="1"/>
          <p:nvPr/>
        </p:nvSpPr>
        <p:spPr>
          <a:xfrm>
            <a:off x="681038" y="1734961"/>
            <a:ext cx="8392624" cy="830997"/>
          </a:xfrm>
          <a:prstGeom prst="rect">
            <a:avLst/>
          </a:prstGeom>
          <a:noFill/>
          <a:ln w="25400">
            <a:solidFill>
              <a:srgbClr val="FF0000"/>
            </a:solidFill>
          </a:ln>
        </p:spPr>
        <p:txBody>
          <a:bodyPr wrap="square" rtlCol="0">
            <a:spAutoFit/>
          </a:bodyPr>
          <a:lstStyle/>
          <a:p>
            <a:r>
              <a:rPr kumimoji="1" lang="en-US" altLang="ja-JP" sz="2400" dirty="0">
                <a:latin typeface="Arial" panose="020B0604020202020204" pitchFamily="34" charset="0"/>
                <a:cs typeface="Arial" panose="020B0604020202020204" pitchFamily="34" charset="0"/>
              </a:rPr>
              <a:t>Systems to be studied by SRs are complex and multi-scaled in time and space</a:t>
            </a:r>
            <a:endParaRPr kumimoji="1" lang="ja-JP" altLang="en-US" sz="2400">
              <a:latin typeface="Arial" panose="020B0604020202020204" pitchFamily="34" charset="0"/>
              <a:cs typeface="Arial" panose="020B0604020202020204" pitchFamily="34" charset="0"/>
            </a:endParaRPr>
          </a:p>
        </p:txBody>
      </p:sp>
      <p:sp>
        <p:nvSpPr>
          <p:cNvPr id="2" name="スライド番号プレースホルダー 1">
            <a:extLst>
              <a:ext uri="{FF2B5EF4-FFF2-40B4-BE49-F238E27FC236}">
                <a16:creationId xmlns:a16="http://schemas.microsoft.com/office/drawing/2014/main" id="{5131B713-6A8A-0851-4658-D420BAD7C4FD}"/>
              </a:ext>
            </a:extLst>
          </p:cNvPr>
          <p:cNvSpPr>
            <a:spLocks noGrp="1"/>
          </p:cNvSpPr>
          <p:nvPr>
            <p:ph type="sldNum" sz="quarter" idx="12"/>
          </p:nvPr>
        </p:nvSpPr>
        <p:spPr/>
        <p:txBody>
          <a:bodyPr/>
          <a:lstStyle/>
          <a:p>
            <a:fld id="{1B6C7244-5724-E94C-BD42-A3A63A9D1A79}" type="slidenum">
              <a:rPr kumimoji="1" lang="ja-JP" altLang="en-US" smtClean="0"/>
              <a:t>10</a:t>
            </a:fld>
            <a:endParaRPr kumimoji="1" lang="ja-JP" altLang="en-US"/>
          </a:p>
        </p:txBody>
      </p:sp>
    </p:spTree>
    <p:extLst>
      <p:ext uri="{BB962C8B-B14F-4D97-AF65-F5344CB8AC3E}">
        <p14:creationId xmlns:p14="http://schemas.microsoft.com/office/powerpoint/2010/main" val="227394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5">
                                            <p:txEl>
                                              <p:pRg st="0" end="0"/>
                                            </p:txEl>
                                          </p:spTgt>
                                        </p:tgtEl>
                                        <p:attrNameLst>
                                          <p:attrName>style.visibility</p:attrName>
                                        </p:attrNameLst>
                                      </p:cBhvr>
                                      <p:to>
                                        <p:strVal val="visible"/>
                                      </p:to>
                                    </p:set>
                                    <p:animEffect transition="in" filter="checkerboard(across)">
                                      <p:cBhvr>
                                        <p:cTn id="7" dur="500"/>
                                        <p:tgtEl>
                                          <p:spTgt spid="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5">
                                            <p:txEl>
                                              <p:pRg st="1" end="1"/>
                                            </p:txEl>
                                          </p:spTgt>
                                        </p:tgtEl>
                                        <p:attrNameLst>
                                          <p:attrName>style.visibility</p:attrName>
                                        </p:attrNameLst>
                                      </p:cBhvr>
                                      <p:to>
                                        <p:strVal val="visible"/>
                                      </p:to>
                                    </p:set>
                                    <p:animEffect transition="in" filter="checkerboard(across)">
                                      <p:cBhvr>
                                        <p:cTn id="12" dur="500"/>
                                        <p:tgtEl>
                                          <p:spTgt spid="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5">
                                            <p:txEl>
                                              <p:pRg st="2" end="2"/>
                                            </p:txEl>
                                          </p:spTgt>
                                        </p:tgtEl>
                                        <p:attrNameLst>
                                          <p:attrName>style.visibility</p:attrName>
                                        </p:attrNameLst>
                                      </p:cBhvr>
                                      <p:to>
                                        <p:strVal val="visible"/>
                                      </p:to>
                                    </p:set>
                                    <p:animEffect transition="in" filter="checkerboard(across)">
                                      <p:cBhvr>
                                        <p:cTn id="17" dur="500"/>
                                        <p:tgtEl>
                                          <p:spTgt spid="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5">
                                            <p:txEl>
                                              <p:pRg st="3" end="3"/>
                                            </p:txEl>
                                          </p:spTgt>
                                        </p:tgtEl>
                                        <p:attrNameLst>
                                          <p:attrName>style.visibility</p:attrName>
                                        </p:attrNameLst>
                                      </p:cBhvr>
                                      <p:to>
                                        <p:strVal val="visible"/>
                                      </p:to>
                                    </p:set>
                                    <p:animEffect transition="in" filter="checkerboard(across)">
                                      <p:cBhvr>
                                        <p:cTn id="22" dur="500"/>
                                        <p:tgtEl>
                                          <p:spTgt spid="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9ACD2A0-DB18-53A9-BCF3-B4817AD59AED}"/>
              </a:ext>
            </a:extLst>
          </p:cNvPr>
          <p:cNvSpPr txBox="1"/>
          <p:nvPr/>
        </p:nvSpPr>
        <p:spPr>
          <a:xfrm>
            <a:off x="1126470" y="2089257"/>
            <a:ext cx="7653057" cy="1569660"/>
          </a:xfrm>
          <a:prstGeom prst="rect">
            <a:avLst/>
          </a:prstGeom>
          <a:noFill/>
        </p:spPr>
        <p:txBody>
          <a:bodyPr wrap="none" rtlCol="0">
            <a:spAutoFit/>
          </a:bodyPr>
          <a:lstStyle/>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History of synchrotron radiation source development</a:t>
            </a:r>
          </a:p>
          <a:p>
            <a:pPr marL="342900" indent="-342900">
              <a:buAutoNum type="arabicPeriod"/>
            </a:pPr>
            <a:r>
              <a:rPr kumimoji="1" lang="en-US" altLang="ja-JP" sz="2400" dirty="0">
                <a:latin typeface="Arial" panose="020B0604020202020204" pitchFamily="34" charset="0"/>
                <a:cs typeface="Arial" panose="020B0604020202020204" pitchFamily="34" charset="0"/>
              </a:rPr>
              <a:t>Diffraction-limited SR sources</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Single-pass free-electron lasers</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Future development direction with a few topics</a:t>
            </a:r>
            <a:endParaRPr kumimoji="1" lang="ja-JP" altLang="en-US" sz="2400">
              <a:solidFill>
                <a:schemeClr val="bg1">
                  <a:lumMod val="75000"/>
                </a:schemeClr>
              </a:solidFill>
              <a:latin typeface="Arial" panose="020B0604020202020204" pitchFamily="34" charset="0"/>
              <a:cs typeface="Arial" panose="020B0604020202020204" pitchFamily="34" charset="0"/>
            </a:endParaRPr>
          </a:p>
        </p:txBody>
      </p:sp>
      <p:grpSp>
        <p:nvGrpSpPr>
          <p:cNvPr id="2" name="グループ化 1">
            <a:extLst>
              <a:ext uri="{FF2B5EF4-FFF2-40B4-BE49-F238E27FC236}">
                <a16:creationId xmlns:a16="http://schemas.microsoft.com/office/drawing/2014/main" id="{F4153B3A-9854-0379-E895-3A6289342BEE}"/>
              </a:ext>
            </a:extLst>
          </p:cNvPr>
          <p:cNvGrpSpPr/>
          <p:nvPr/>
        </p:nvGrpSpPr>
        <p:grpSpPr>
          <a:xfrm>
            <a:off x="7308186" y="-6666"/>
            <a:ext cx="2597813" cy="878305"/>
            <a:chOff x="7308187" y="0"/>
            <a:chExt cx="2597813" cy="878305"/>
          </a:xfrm>
        </p:grpSpPr>
        <p:pic>
          <p:nvPicPr>
            <p:cNvPr id="3" name="図 2" descr="ロゴ が含まれている画像&#10;&#10;自動的に生成された説明">
              <a:extLst>
                <a:ext uri="{FF2B5EF4-FFF2-40B4-BE49-F238E27FC236}">
                  <a16:creationId xmlns:a16="http://schemas.microsoft.com/office/drawing/2014/main" id="{9E6A5E11-2AA6-4553-4672-940FC9732F9E}"/>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0FCCAF34-9DD6-9491-7648-4CBB4D32B6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B6BD6266-9C74-5458-DECF-82F194502F0E}"/>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8F229759-CA4E-5831-7C97-41D9713D7C20}"/>
              </a:ext>
            </a:extLst>
          </p:cNvPr>
          <p:cNvSpPr>
            <a:spLocks noGrp="1"/>
          </p:cNvSpPr>
          <p:nvPr>
            <p:ph type="sldNum" sz="quarter" idx="12"/>
          </p:nvPr>
        </p:nvSpPr>
        <p:spPr/>
        <p:txBody>
          <a:bodyPr/>
          <a:lstStyle/>
          <a:p>
            <a:fld id="{1B6C7244-5724-E94C-BD42-A3A63A9D1A79}" type="slidenum">
              <a:rPr kumimoji="1" lang="ja-JP" altLang="en-US" smtClean="0"/>
              <a:t>11</a:t>
            </a:fld>
            <a:endParaRPr kumimoji="1" lang="ja-JP" altLang="en-US"/>
          </a:p>
        </p:txBody>
      </p:sp>
    </p:spTree>
    <p:extLst>
      <p:ext uri="{BB962C8B-B14F-4D97-AF65-F5344CB8AC3E}">
        <p14:creationId xmlns:p14="http://schemas.microsoft.com/office/powerpoint/2010/main" val="1675344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7939F9-B742-AADF-1B11-B8E4BA987F0B}"/>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Diffraction limit</a:t>
            </a:r>
            <a:endParaRPr kumimoji="1" lang="ja-JP" altLang="en-US" sz="360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0B4E21D1-832E-63A4-E429-68B58EA95A40}"/>
                  </a:ext>
                </a:extLst>
              </p:cNvPr>
              <p:cNvSpPr>
                <a:spLocks noGrp="1"/>
              </p:cNvSpPr>
              <p:nvPr>
                <p:ph idx="1"/>
              </p:nvPr>
            </p:nvSpPr>
            <p:spPr>
              <a:xfrm>
                <a:off x="597346" y="1527759"/>
                <a:ext cx="8543925" cy="1291555"/>
              </a:xfrm>
            </p:spPr>
            <p:txBody>
              <a:bodyPr>
                <a:normAutofit/>
              </a:bodyPr>
              <a:lstStyle/>
              <a:p>
                <a:pPr marL="0" indent="0">
                  <a:buNone/>
                </a:pPr>
                <a:r>
                  <a:rPr kumimoji="1" lang="en-US" altLang="ja-JP" sz="2400" dirty="0">
                    <a:latin typeface="Arial" panose="020B0604020202020204" pitchFamily="34" charset="0"/>
                    <a:cs typeface="Arial" panose="020B0604020202020204" pitchFamily="34" charset="0"/>
                  </a:rPr>
                  <a:t>For a given wavelength </a:t>
                </a:r>
                <a:r>
                  <a:rPr kumimoji="1" lang="en-US" altLang="ja-JP" sz="2400" dirty="0">
                    <a:latin typeface="Symbol" pitchFamily="2" charset="2"/>
                    <a:cs typeface="Arial" panose="020B0604020202020204" pitchFamily="34" charset="0"/>
                  </a:rPr>
                  <a:t>l</a:t>
                </a:r>
                <a:r>
                  <a:rPr kumimoji="1" lang="en-US" altLang="ja-JP" sz="2400" dirty="0">
                    <a:latin typeface="Arial" panose="020B0604020202020204" pitchFamily="34" charset="0"/>
                    <a:cs typeface="Arial" panose="020B0604020202020204" pitchFamily="34" charset="0"/>
                  </a:rPr>
                  <a:t>, the product of its size and angular divergence can not be less than </a:t>
                </a:r>
                <a:r>
                  <a:rPr kumimoji="1" lang="en-US" altLang="ja-JP" sz="2400" dirty="0">
                    <a:latin typeface="Symbol" pitchFamily="2" charset="2"/>
                    <a:cs typeface="Arial" panose="020B0604020202020204" pitchFamily="34" charset="0"/>
                  </a:rPr>
                  <a:t>l</a:t>
                </a:r>
                <a:r>
                  <a:rPr kumimoji="1" lang="en-US" altLang="ja-JP" sz="2400" dirty="0">
                    <a:latin typeface="Arial" panose="020B0604020202020204" pitchFamily="34" charset="0"/>
                    <a:cs typeface="Arial" panose="020B0604020202020204" pitchFamily="34" charset="0"/>
                  </a:rPr>
                  <a:t>/4</a:t>
                </a:r>
                <a:r>
                  <a:rPr kumimoji="1" lang="en-US" altLang="ja-JP" sz="2400" dirty="0">
                    <a:latin typeface="Symbol" pitchFamily="2" charset="2"/>
                    <a:cs typeface="Arial" panose="020B0604020202020204" pitchFamily="34" charset="0"/>
                  </a:rPr>
                  <a:t>p (=</a:t>
                </a:r>
                <a:r>
                  <a:rPr lang="ja-JP" altLang="en-US" sz="2400"/>
                  <a:t> </a:t>
                </a:r>
                <a14:m>
                  <m:oMath xmlns:m="http://schemas.openxmlformats.org/officeDocument/2006/math">
                    <m:sSub>
                      <m:sSubPr>
                        <m:ctrlPr>
                          <a:rPr lang="ja-JP" altLang="en-US" sz="2400" i="1">
                            <a:latin typeface="Cambria Math" panose="02040503050406030204" pitchFamily="18" charset="0"/>
                          </a:rPr>
                        </m:ctrlPr>
                      </m:sSubPr>
                      <m:e>
                        <m:r>
                          <a:rPr lang="ja-JP" altLang="en-US" sz="2400" i="1">
                            <a:latin typeface="Cambria Math" panose="02040503050406030204" pitchFamily="18" charset="0"/>
                          </a:rPr>
                          <m:t>𝜀</m:t>
                        </m:r>
                      </m:e>
                      <m:sub>
                        <m:r>
                          <a:rPr lang="ja-JP" altLang="en-US" sz="2400" i="1">
                            <a:latin typeface="Cambria Math" panose="02040503050406030204" pitchFamily="18" charset="0"/>
                          </a:rPr>
                          <m:t>𝑝h</m:t>
                        </m:r>
                      </m:sub>
                    </m:sSub>
                    <m:r>
                      <a:rPr lang="en-US" altLang="ja-JP" sz="2400" b="0" i="1" smtClean="0">
                        <a:latin typeface="Cambria Math" panose="02040503050406030204" pitchFamily="18" charset="0"/>
                      </a:rPr>
                      <m:t>)</m:t>
                    </m:r>
                  </m:oMath>
                </a14:m>
                <a:r>
                  <a:rPr kumimoji="1" lang="en-US" altLang="ja-JP" sz="2400" dirty="0">
                    <a:latin typeface="Arial" panose="020B0604020202020204" pitchFamily="34" charset="0"/>
                    <a:cs typeface="Arial" panose="020B0604020202020204" pitchFamily="34" charset="0"/>
                  </a:rPr>
                  <a:t>. </a:t>
                </a:r>
                <a:r>
                  <a:rPr lang="en-US" altLang="ja-JP" sz="2400" dirty="0">
                    <a:solidFill>
                      <a:prstClr val="black"/>
                    </a:solidFill>
                    <a:latin typeface="Arial" panose="020B0604020202020204" pitchFamily="34" charset="0"/>
                    <a:cs typeface="Arial" panose="020B0604020202020204" pitchFamily="34" charset="0"/>
                  </a:rPr>
                  <a:t>In the case of undulator radiation</a:t>
                </a:r>
                <a:endParaRPr kumimoji="1" lang="en-US" altLang="ja-JP" sz="2400" dirty="0">
                  <a:latin typeface="Arial" panose="020B0604020202020204" pitchFamily="34" charset="0"/>
                  <a:cs typeface="Arial" panose="020B0604020202020204" pitchFamily="34" charset="0"/>
                </a:endParaRPr>
              </a:p>
              <a:p>
                <a:pPr marL="0" indent="0">
                  <a:buNone/>
                </a:pPr>
                <a:endParaRPr kumimoji="1" lang="en-US" altLang="ja-JP" sz="2600" dirty="0">
                  <a:latin typeface="Arial" panose="020B0604020202020204" pitchFamily="34" charset="0"/>
                  <a:cs typeface="Arial" panose="020B0604020202020204" pitchFamily="34" charset="0"/>
                </a:endParaRPr>
              </a:p>
            </p:txBody>
          </p:sp>
        </mc:Choice>
        <mc:Fallback xmlns="">
          <p:sp>
            <p:nvSpPr>
              <p:cNvPr id="3" name="コンテンツ プレースホルダー 2">
                <a:extLst>
                  <a:ext uri="{FF2B5EF4-FFF2-40B4-BE49-F238E27FC236}">
                    <a16:creationId xmlns:a16="http://schemas.microsoft.com/office/drawing/2014/main" id="{0B4E21D1-832E-63A4-E429-68B58EA95A40}"/>
                  </a:ext>
                </a:extLst>
              </p:cNvPr>
              <p:cNvSpPr>
                <a:spLocks noGrp="1" noRot="1" noChangeAspect="1" noMove="1" noResize="1" noEditPoints="1" noAdjustHandles="1" noChangeArrowheads="1" noChangeShapeType="1" noTextEdit="1"/>
              </p:cNvSpPr>
              <p:nvPr>
                <p:ph idx="1"/>
              </p:nvPr>
            </p:nvSpPr>
            <p:spPr>
              <a:xfrm>
                <a:off x="597346" y="1527759"/>
                <a:ext cx="8543925" cy="1291555"/>
              </a:xfrm>
              <a:blipFill>
                <a:blip r:embed="rId3"/>
                <a:stretch>
                  <a:fillRect l="-1189" t="-6863"/>
                </a:stretch>
              </a:blipFill>
            </p:spPr>
            <p:txBody>
              <a:bodyPr/>
              <a:lstStyle/>
              <a:p>
                <a:r>
                  <a:rPr lang="ja-JP" altLang="en-US">
                    <a:noFill/>
                  </a:rPr>
                  <a:t> </a:t>
                </a:r>
              </a:p>
            </p:txBody>
          </p:sp>
        </mc:Fallback>
      </mc:AlternateContent>
      <p:sp>
        <p:nvSpPr>
          <p:cNvPr id="4" name="円/楕円 3">
            <a:extLst>
              <a:ext uri="{FF2B5EF4-FFF2-40B4-BE49-F238E27FC236}">
                <a16:creationId xmlns:a16="http://schemas.microsoft.com/office/drawing/2014/main" id="{5D5C6A5A-BF35-A184-4C9F-930F367F3C00}"/>
              </a:ext>
            </a:extLst>
          </p:cNvPr>
          <p:cNvSpPr/>
          <p:nvPr/>
        </p:nvSpPr>
        <p:spPr>
          <a:xfrm>
            <a:off x="7632563" y="4676108"/>
            <a:ext cx="1652859" cy="1751450"/>
          </a:xfrm>
          <a:prstGeom prst="ellipse">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a:extLst>
              <a:ext uri="{FF2B5EF4-FFF2-40B4-BE49-F238E27FC236}">
                <a16:creationId xmlns:a16="http://schemas.microsoft.com/office/drawing/2014/main" id="{AA14EA61-5009-59BC-2508-C9E71D148323}"/>
              </a:ext>
            </a:extLst>
          </p:cNvPr>
          <p:cNvSpPr/>
          <p:nvPr/>
        </p:nvSpPr>
        <p:spPr>
          <a:xfrm>
            <a:off x="8166920" y="5471281"/>
            <a:ext cx="621871" cy="192966"/>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0EAD6F9F-2ACF-3F08-486A-69320291CBC3}"/>
                  </a:ext>
                </a:extLst>
              </p:cNvPr>
              <p:cNvSpPr txBox="1"/>
              <p:nvPr/>
            </p:nvSpPr>
            <p:spPr>
              <a:xfrm>
                <a:off x="597346" y="2736314"/>
                <a:ext cx="4271962" cy="89723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sz="2400" b="0" i="1" smtClean="0">
                          <a:latin typeface="Cambria Math" panose="02040503050406030204" pitchFamily="18" charset="0"/>
                        </a:rPr>
                        <m:t>𝐵𝑟𝑖𝑙𝑙𝑖𝑎𝑛𝑐𝑒</m:t>
                      </m:r>
                      <m:r>
                        <a:rPr lang="ja-JP" altLang="en-US" sz="2400" i="1" smtClean="0">
                          <a:latin typeface="Cambria Math" panose="02040503050406030204" pitchFamily="18" charset="0"/>
                        </a:rPr>
                        <m:t>≡</m:t>
                      </m:r>
                      <m:f>
                        <m:fPr>
                          <m:ctrlPr>
                            <a:rPr lang="ja-JP" altLang="en-US" sz="2400" i="1">
                              <a:latin typeface="Cambria Math" panose="02040503050406030204" pitchFamily="18" charset="0"/>
                            </a:rPr>
                          </m:ctrlPr>
                        </m:fPr>
                        <m:num>
                          <m:r>
                            <a:rPr lang="en-US" altLang="ja-JP" sz="2400" i="1">
                              <a:latin typeface="Cambria Math" panose="02040503050406030204" pitchFamily="18" charset="0"/>
                            </a:rPr>
                            <m:t>𝐹𝑙𝑢𝑥</m:t>
                          </m:r>
                          <m:r>
                            <a:rPr lang="en-US" altLang="ja-JP" sz="2400" b="0" i="1" smtClean="0">
                              <a:latin typeface="Cambria Math" panose="02040503050406030204" pitchFamily="18" charset="0"/>
                            </a:rPr>
                            <m:t>@0.1% </m:t>
                          </m:r>
                          <m:r>
                            <a:rPr lang="en-US" altLang="ja-JP" sz="2400" b="0" i="1" smtClean="0">
                              <a:latin typeface="Cambria Math" panose="02040503050406030204" pitchFamily="18" charset="0"/>
                            </a:rPr>
                            <m:t>𝐵𝑊</m:t>
                          </m:r>
                        </m:num>
                        <m:den>
                          <m:sSub>
                            <m:sSubPr>
                              <m:ctrlPr>
                                <a:rPr lang="ja-JP" altLang="en-US" sz="2400" i="1">
                                  <a:latin typeface="Cambria Math" panose="02040503050406030204" pitchFamily="18" charset="0"/>
                                </a:rPr>
                              </m:ctrlPr>
                            </m:sSubPr>
                            <m:e>
                              <m:r>
                                <m:rPr>
                                  <m:sty m:val="p"/>
                                </m:rPr>
                                <a:rPr lang="el-GR" altLang="ja-JP" sz="2400" i="1" smtClean="0">
                                  <a:latin typeface="Cambria Math" panose="02040503050406030204" pitchFamily="18" charset="0"/>
                                  <a:ea typeface="Cambria Math" panose="02040503050406030204" pitchFamily="18" charset="0"/>
                                </a:rPr>
                                <m:t>Σ</m:t>
                              </m:r>
                            </m:e>
                            <m:sub>
                              <m:r>
                                <a:rPr lang="ja-JP" altLang="en-US" sz="2400" i="1">
                                  <a:latin typeface="Cambria Math" panose="02040503050406030204" pitchFamily="18" charset="0"/>
                                </a:rPr>
                                <m:t>𝑥</m:t>
                              </m:r>
                            </m:sub>
                          </m:sSub>
                          <m:sSub>
                            <m:sSubPr>
                              <m:ctrlPr>
                                <a:rPr lang="ja-JP" altLang="en-US" sz="2400" i="1">
                                  <a:latin typeface="Cambria Math" panose="02040503050406030204" pitchFamily="18" charset="0"/>
                                </a:rPr>
                              </m:ctrlPr>
                            </m:sSubPr>
                            <m:e>
                              <m:r>
                                <m:rPr>
                                  <m:sty m:val="p"/>
                                </m:rPr>
                                <a:rPr lang="el-GR" altLang="ja-JP" sz="2400" i="1">
                                  <a:latin typeface="Cambria Math" panose="02040503050406030204" pitchFamily="18" charset="0"/>
                                  <a:ea typeface="Cambria Math" panose="02040503050406030204" pitchFamily="18" charset="0"/>
                                </a:rPr>
                                <m:t>Σ</m:t>
                              </m:r>
                            </m:e>
                            <m:sub>
                              <m:acc>
                                <m:accPr>
                                  <m:chr m:val="́"/>
                                  <m:ctrlPr>
                                    <a:rPr lang="el-GR" altLang="ja-JP" sz="2400" b="0" i="1" smtClean="0">
                                      <a:latin typeface="Cambria Math" panose="02040503050406030204" pitchFamily="18" charset="0"/>
                                      <a:ea typeface="Cambria Math" panose="02040503050406030204" pitchFamily="18" charset="0"/>
                                    </a:rPr>
                                  </m:ctrlPr>
                                </m:accPr>
                                <m:e>
                                  <m:r>
                                    <a:rPr lang="en-US" altLang="ja-JP" sz="2400" b="0" i="1" smtClean="0">
                                      <a:latin typeface="Cambria Math" panose="02040503050406030204" pitchFamily="18" charset="0"/>
                                      <a:ea typeface="Cambria Math" panose="02040503050406030204" pitchFamily="18" charset="0"/>
                                    </a:rPr>
                                    <m:t>𝑥</m:t>
                                  </m:r>
                                </m:e>
                              </m:acc>
                            </m:sub>
                          </m:sSub>
                          <m:sSub>
                            <m:sSubPr>
                              <m:ctrlPr>
                                <a:rPr lang="ja-JP" altLang="en-US" sz="2400" i="1">
                                  <a:latin typeface="Cambria Math" panose="02040503050406030204" pitchFamily="18" charset="0"/>
                                </a:rPr>
                              </m:ctrlPr>
                            </m:sSubPr>
                            <m:e>
                              <m:sSub>
                                <m:sSubPr>
                                  <m:ctrlPr>
                                    <a:rPr lang="ja-JP" altLang="en-US" sz="2400" i="1">
                                      <a:latin typeface="Cambria Math" panose="02040503050406030204" pitchFamily="18" charset="0"/>
                                    </a:rPr>
                                  </m:ctrlPr>
                                </m:sSubPr>
                                <m:e>
                                  <m:r>
                                    <m:rPr>
                                      <m:sty m:val="p"/>
                                    </m:rPr>
                                    <a:rPr lang="el-GR" altLang="ja-JP" sz="2400" i="1">
                                      <a:latin typeface="Cambria Math" panose="02040503050406030204" pitchFamily="18" charset="0"/>
                                      <a:ea typeface="Cambria Math" panose="02040503050406030204" pitchFamily="18" charset="0"/>
                                    </a:rPr>
                                    <m:t>Σ</m:t>
                                  </m:r>
                                </m:e>
                                <m:sub>
                                  <m:r>
                                    <a:rPr lang="en-US" altLang="ja-JP" sz="2400" i="1">
                                      <a:latin typeface="Cambria Math" panose="02040503050406030204" pitchFamily="18" charset="0"/>
                                    </a:rPr>
                                    <m:t>𝑦</m:t>
                                  </m:r>
                                </m:sub>
                              </m:sSub>
                              <m:r>
                                <m:rPr>
                                  <m:sty m:val="p"/>
                                </m:rPr>
                                <a:rPr lang="el-GR" altLang="ja-JP" sz="2400" i="1">
                                  <a:latin typeface="Cambria Math" panose="02040503050406030204" pitchFamily="18" charset="0"/>
                                  <a:ea typeface="Cambria Math" panose="02040503050406030204" pitchFamily="18" charset="0"/>
                                </a:rPr>
                                <m:t>Σ</m:t>
                              </m:r>
                            </m:e>
                            <m:sub>
                              <m:acc>
                                <m:accPr>
                                  <m:chr m:val="́"/>
                                  <m:ctrlPr>
                                    <a:rPr lang="el-GR" altLang="ja-JP" sz="2400" b="0" i="1" smtClean="0">
                                      <a:latin typeface="Cambria Math" panose="02040503050406030204" pitchFamily="18" charset="0"/>
                                      <a:ea typeface="Cambria Math" panose="02040503050406030204" pitchFamily="18" charset="0"/>
                                    </a:rPr>
                                  </m:ctrlPr>
                                </m:accPr>
                                <m:e>
                                  <m:r>
                                    <a:rPr lang="en-US" altLang="ja-JP" sz="2400" b="0" i="1" smtClean="0">
                                      <a:latin typeface="Cambria Math" panose="02040503050406030204" pitchFamily="18" charset="0"/>
                                      <a:ea typeface="Cambria Math" panose="02040503050406030204" pitchFamily="18" charset="0"/>
                                    </a:rPr>
                                    <m:t>𝑦</m:t>
                                  </m:r>
                                </m:e>
                              </m:acc>
                            </m:sub>
                          </m:sSub>
                        </m:den>
                      </m:f>
                    </m:oMath>
                  </m:oMathPara>
                </a14:m>
                <a:endParaRPr lang="ja-JP" altLang="en-US" sz="2400"/>
              </a:p>
            </p:txBody>
          </p:sp>
        </mc:Choice>
        <mc:Fallback xmlns="">
          <p:sp>
            <p:nvSpPr>
              <p:cNvPr id="7" name="テキスト ボックス 6">
                <a:extLst>
                  <a:ext uri="{FF2B5EF4-FFF2-40B4-BE49-F238E27FC236}">
                    <a16:creationId xmlns:a16="http://schemas.microsoft.com/office/drawing/2014/main" id="{0EAD6F9F-2ACF-3F08-486A-69320291CBC3}"/>
                  </a:ext>
                </a:extLst>
              </p:cNvPr>
              <p:cNvSpPr txBox="1">
                <a:spLocks noRot="1" noChangeAspect="1" noMove="1" noResize="1" noEditPoints="1" noAdjustHandles="1" noChangeArrowheads="1" noChangeShapeType="1" noTextEdit="1"/>
              </p:cNvSpPr>
              <p:nvPr/>
            </p:nvSpPr>
            <p:spPr>
              <a:xfrm>
                <a:off x="597346" y="2736314"/>
                <a:ext cx="4271962" cy="897233"/>
              </a:xfrm>
              <a:prstGeom prst="rect">
                <a:avLst/>
              </a:prstGeom>
              <a:blipFill>
                <a:blip r:embed="rId4"/>
                <a:stretch>
                  <a:fillRect t="-1389" b="-13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9E01E114-C64A-260A-F216-449CA41F7045}"/>
                  </a:ext>
                </a:extLst>
              </p:cNvPr>
              <p:cNvSpPr txBox="1"/>
              <p:nvPr/>
            </p:nvSpPr>
            <p:spPr>
              <a:xfrm>
                <a:off x="2771564" y="3718795"/>
                <a:ext cx="4953000" cy="93115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ad>
                        <m:radPr>
                          <m:degHide m:val="on"/>
                          <m:ctrlPr>
                            <a:rPr lang="en-US" altLang="ja-JP" b="0" i="1" smtClean="0">
                              <a:latin typeface="Cambria Math" panose="02040503050406030204" pitchFamily="18" charset="0"/>
                            </a:rPr>
                          </m:ctrlPr>
                        </m:radPr>
                        <m:deg/>
                        <m:e>
                          <m:d>
                            <m:dPr>
                              <m:ctrlPr>
                                <a:rPr lang="en-US" altLang="ja-JP" i="1">
                                  <a:latin typeface="Cambria Math" panose="02040503050406030204" pitchFamily="18" charset="0"/>
                                </a:rPr>
                              </m:ctrlPr>
                            </m:dPr>
                            <m:e>
                              <m:f>
                                <m:fPr>
                                  <m:ctrlPr>
                                    <a:rPr lang="en-US" altLang="ja-JP" i="1" smtClean="0">
                                      <a:solidFill>
                                        <a:srgbClr val="FF0000"/>
                                      </a:solidFill>
                                      <a:latin typeface="Cambria Math" panose="02040503050406030204" pitchFamily="18" charset="0"/>
                                    </a:rPr>
                                  </m:ctrlPr>
                                </m:fPr>
                                <m:num>
                                  <m:sSub>
                                    <m:sSubPr>
                                      <m:ctrlPr>
                                        <a:rPr lang="en-US" altLang="ja-JP" i="1">
                                          <a:solidFill>
                                            <a:srgbClr val="FF0000"/>
                                          </a:solidFill>
                                          <a:latin typeface="Cambria Math" panose="02040503050406030204" pitchFamily="18" charset="0"/>
                                        </a:rPr>
                                      </m:ctrlPr>
                                    </m:sSubPr>
                                    <m:e>
                                      <m:r>
                                        <a:rPr lang="en-US" altLang="ja-JP" i="1">
                                          <a:solidFill>
                                            <a:srgbClr val="FF0000"/>
                                          </a:solidFill>
                                          <a:latin typeface="Cambria Math" panose="02040503050406030204" pitchFamily="18" charset="0"/>
                                        </a:rPr>
                                        <m:t>𝐿</m:t>
                                      </m:r>
                                    </m:e>
                                    <m:sub>
                                      <m:r>
                                        <a:rPr lang="en-US" altLang="ja-JP" i="1">
                                          <a:solidFill>
                                            <a:srgbClr val="FF0000"/>
                                          </a:solidFill>
                                          <a:latin typeface="Cambria Math" panose="02040503050406030204" pitchFamily="18" charset="0"/>
                                        </a:rPr>
                                        <m:t>𝑢</m:t>
                                      </m:r>
                                    </m:sub>
                                  </m:sSub>
                                  <m:r>
                                    <m:rPr>
                                      <m:nor/>
                                    </m:rPr>
                                    <a:rPr kumimoji="1" lang="en-US" altLang="ja-JP" dirty="0">
                                      <a:solidFill>
                                        <a:srgbClr val="FF0000"/>
                                      </a:solidFill>
                                      <a:latin typeface="Symbol" pitchFamily="2" charset="2"/>
                                      <a:cs typeface="Arial" panose="020B0604020202020204" pitchFamily="34" charset="0"/>
                                    </a:rPr>
                                    <m:t>l</m:t>
                                  </m:r>
                                </m:num>
                                <m:den>
                                  <m:r>
                                    <a:rPr lang="en-US" altLang="ja-JP" i="1">
                                      <a:solidFill>
                                        <a:srgbClr val="FF0000"/>
                                      </a:solidFill>
                                      <a:latin typeface="Cambria Math" panose="02040503050406030204" pitchFamily="18" charset="0"/>
                                    </a:rPr>
                                    <m:t>16</m:t>
                                  </m:r>
                                  <m:sSup>
                                    <m:sSupPr>
                                      <m:ctrlPr>
                                        <a:rPr lang="en-US" altLang="ja-JP" i="1">
                                          <a:solidFill>
                                            <a:srgbClr val="FF0000"/>
                                          </a:solidFill>
                                          <a:latin typeface="Cambria Math" panose="02040503050406030204" pitchFamily="18" charset="0"/>
                                        </a:rPr>
                                      </m:ctrlPr>
                                    </m:sSupPr>
                                    <m:e>
                                      <m:r>
                                        <a:rPr lang="en-US" altLang="ja-JP" i="1">
                                          <a:solidFill>
                                            <a:srgbClr val="FF0000"/>
                                          </a:solidFill>
                                          <a:latin typeface="Cambria Math" panose="02040503050406030204" pitchFamily="18" charset="0"/>
                                          <a:ea typeface="Cambria Math" panose="02040503050406030204" pitchFamily="18" charset="0"/>
                                        </a:rPr>
                                        <m:t>𝜋</m:t>
                                      </m:r>
                                    </m:e>
                                    <m:sup>
                                      <m:r>
                                        <a:rPr lang="en-US" altLang="ja-JP" i="1">
                                          <a:solidFill>
                                            <a:srgbClr val="FF0000"/>
                                          </a:solidFill>
                                          <a:latin typeface="Cambria Math" panose="02040503050406030204" pitchFamily="18" charset="0"/>
                                        </a:rPr>
                                        <m:t>2</m:t>
                                      </m:r>
                                    </m:sup>
                                  </m:sSup>
                                </m:den>
                              </m:f>
                              <m:r>
                                <a:rPr lang="en-US" altLang="ja-JP" i="1">
                                  <a:latin typeface="Cambria Math" panose="02040503050406030204" pitchFamily="18" charset="0"/>
                                </a:rPr>
                                <m:t>+ </m:t>
                              </m:r>
                              <m:sSub>
                                <m:sSubPr>
                                  <m:ctrlPr>
                                    <a:rPr lang="en-US" altLang="ja-JP" i="1">
                                      <a:highlight>
                                        <a:srgbClr val="FFFF00"/>
                                      </a:highlight>
                                      <a:latin typeface="Cambria Math" panose="02040503050406030204" pitchFamily="18" charset="0"/>
                                    </a:rPr>
                                  </m:ctrlPr>
                                </m:sSubPr>
                                <m:e>
                                  <m:r>
                                    <a:rPr lang="en-US" altLang="ja-JP" i="1">
                                      <a:highlight>
                                        <a:srgbClr val="FFFF00"/>
                                      </a:highlight>
                                      <a:latin typeface="Cambria Math" panose="02040503050406030204" pitchFamily="18" charset="0"/>
                                      <a:ea typeface="Cambria Math" panose="02040503050406030204" pitchFamily="18" charset="0"/>
                                    </a:rPr>
                                    <m:t>𝛽</m:t>
                                  </m:r>
                                </m:e>
                                <m:sub>
                                  <m:r>
                                    <a:rPr lang="en-US" altLang="ja-JP" i="1">
                                      <a:highlight>
                                        <a:srgbClr val="FFFF00"/>
                                      </a:highlight>
                                      <a:latin typeface="Cambria Math" panose="02040503050406030204" pitchFamily="18" charset="0"/>
                                    </a:rPr>
                                    <m:t>𝑥</m:t>
                                  </m:r>
                                  <m:r>
                                    <a:rPr lang="en-US" altLang="ja-JP" i="1">
                                      <a:highlight>
                                        <a:srgbClr val="FFFF00"/>
                                      </a:highlight>
                                      <a:latin typeface="Cambria Math" panose="02040503050406030204" pitchFamily="18" charset="0"/>
                                    </a:rPr>
                                    <m:t>(</m:t>
                                  </m:r>
                                  <m:r>
                                    <a:rPr lang="en-US" altLang="ja-JP" i="1">
                                      <a:highlight>
                                        <a:srgbClr val="FFFF00"/>
                                      </a:highlight>
                                      <a:latin typeface="Cambria Math" panose="02040503050406030204" pitchFamily="18" charset="0"/>
                                    </a:rPr>
                                    <m:t>𝑦</m:t>
                                  </m:r>
                                  <m:r>
                                    <a:rPr lang="en-US" altLang="ja-JP" i="1">
                                      <a:highlight>
                                        <a:srgbClr val="FFFF00"/>
                                      </a:highlight>
                                      <a:latin typeface="Cambria Math" panose="02040503050406030204" pitchFamily="18" charset="0"/>
                                    </a:rPr>
                                    <m:t>)</m:t>
                                  </m:r>
                                </m:sub>
                              </m:sSub>
                              <m:sSub>
                                <m:sSubPr>
                                  <m:ctrlPr>
                                    <a:rPr lang="en-US" altLang="ja-JP" i="1">
                                      <a:highlight>
                                        <a:srgbClr val="FFFF00"/>
                                      </a:highlight>
                                      <a:latin typeface="Cambria Math" panose="02040503050406030204" pitchFamily="18" charset="0"/>
                                    </a:rPr>
                                  </m:ctrlPr>
                                </m:sSubPr>
                                <m:e>
                                  <m:r>
                                    <a:rPr lang="en-US" altLang="ja-JP" i="1">
                                      <a:highlight>
                                        <a:srgbClr val="FFFF00"/>
                                      </a:highlight>
                                      <a:latin typeface="Cambria Math" panose="02040503050406030204" pitchFamily="18" charset="0"/>
                                      <a:ea typeface="Cambria Math" panose="02040503050406030204" pitchFamily="18" charset="0"/>
                                    </a:rPr>
                                    <m:t>𝜀</m:t>
                                  </m:r>
                                </m:e>
                                <m:sub>
                                  <m:r>
                                    <a:rPr lang="en-US" altLang="ja-JP" i="1">
                                      <a:highlight>
                                        <a:srgbClr val="FFFF00"/>
                                      </a:highlight>
                                      <a:latin typeface="Cambria Math" panose="02040503050406030204" pitchFamily="18" charset="0"/>
                                    </a:rPr>
                                    <m:t>𝑥</m:t>
                                  </m:r>
                                  <m:r>
                                    <a:rPr lang="en-US" altLang="ja-JP" i="1">
                                      <a:highlight>
                                        <a:srgbClr val="FFFF00"/>
                                      </a:highlight>
                                      <a:latin typeface="Cambria Math" panose="02040503050406030204" pitchFamily="18" charset="0"/>
                                    </a:rPr>
                                    <m:t>(</m:t>
                                  </m:r>
                                  <m:r>
                                    <a:rPr lang="en-US" altLang="ja-JP" i="1">
                                      <a:highlight>
                                        <a:srgbClr val="FFFF00"/>
                                      </a:highlight>
                                      <a:latin typeface="Cambria Math" panose="02040503050406030204" pitchFamily="18" charset="0"/>
                                    </a:rPr>
                                    <m:t>𝑦</m:t>
                                  </m:r>
                                  <m:r>
                                    <a:rPr lang="en-US" altLang="ja-JP" i="1">
                                      <a:highlight>
                                        <a:srgbClr val="FFFF00"/>
                                      </a:highlight>
                                      <a:latin typeface="Cambria Math" panose="02040503050406030204" pitchFamily="18" charset="0"/>
                                    </a:rPr>
                                    <m:t>)</m:t>
                                  </m:r>
                                </m:sub>
                              </m:sSub>
                            </m:e>
                          </m:d>
                        </m:e>
                      </m:rad>
                      <m:rad>
                        <m:radPr>
                          <m:degHide m:val="on"/>
                          <m:ctrlPr>
                            <a:rPr lang="ja-JP" altLang="en-US" i="1">
                              <a:latin typeface="Cambria Math" panose="02040503050406030204" pitchFamily="18" charset="0"/>
                            </a:rPr>
                          </m:ctrlPr>
                        </m:radPr>
                        <m:deg/>
                        <m:e>
                          <m:d>
                            <m:dPr>
                              <m:ctrlPr>
                                <a:rPr lang="en-US" altLang="ja-JP" i="1">
                                  <a:latin typeface="Cambria Math" panose="02040503050406030204" pitchFamily="18" charset="0"/>
                                </a:rPr>
                              </m:ctrlPr>
                            </m:dPr>
                            <m:e>
                              <m:f>
                                <m:fPr>
                                  <m:ctrlPr>
                                    <a:rPr lang="en-US" altLang="ja-JP" i="1" smtClean="0">
                                      <a:solidFill>
                                        <a:srgbClr val="FF0000"/>
                                      </a:solidFill>
                                      <a:latin typeface="Cambria Math" panose="02040503050406030204" pitchFamily="18" charset="0"/>
                                    </a:rPr>
                                  </m:ctrlPr>
                                </m:fPr>
                                <m:num>
                                  <m:r>
                                    <m:rPr>
                                      <m:nor/>
                                    </m:rPr>
                                    <a:rPr kumimoji="1" lang="en-US" altLang="ja-JP" dirty="0">
                                      <a:solidFill>
                                        <a:srgbClr val="FF0000"/>
                                      </a:solidFill>
                                      <a:latin typeface="Symbol" pitchFamily="2" charset="2"/>
                                      <a:cs typeface="Arial" panose="020B0604020202020204" pitchFamily="34" charset="0"/>
                                    </a:rPr>
                                    <m:t>l</m:t>
                                  </m:r>
                                </m:num>
                                <m:den>
                                  <m:sSub>
                                    <m:sSubPr>
                                      <m:ctrlPr>
                                        <a:rPr lang="en-US" altLang="ja-JP" i="1">
                                          <a:solidFill>
                                            <a:srgbClr val="FF0000"/>
                                          </a:solidFill>
                                          <a:latin typeface="Cambria Math" panose="02040503050406030204" pitchFamily="18" charset="0"/>
                                        </a:rPr>
                                      </m:ctrlPr>
                                    </m:sSubPr>
                                    <m:e>
                                      <m:r>
                                        <a:rPr lang="en-US" altLang="ja-JP" i="1">
                                          <a:solidFill>
                                            <a:srgbClr val="FF0000"/>
                                          </a:solidFill>
                                          <a:latin typeface="Cambria Math" panose="02040503050406030204" pitchFamily="18" charset="0"/>
                                        </a:rPr>
                                        <m:t>𝐿</m:t>
                                      </m:r>
                                    </m:e>
                                    <m:sub>
                                      <m:r>
                                        <a:rPr lang="en-US" altLang="ja-JP" i="1">
                                          <a:solidFill>
                                            <a:srgbClr val="FF0000"/>
                                          </a:solidFill>
                                          <a:latin typeface="Cambria Math" panose="02040503050406030204" pitchFamily="18" charset="0"/>
                                        </a:rPr>
                                        <m:t>𝑢</m:t>
                                      </m:r>
                                    </m:sub>
                                  </m:sSub>
                                </m:den>
                              </m:f>
                              <m:r>
                                <a:rPr lang="en-US" altLang="ja-JP" i="1">
                                  <a:latin typeface="Cambria Math" panose="02040503050406030204" pitchFamily="18" charset="0"/>
                                </a:rPr>
                                <m:t>+ </m:t>
                              </m:r>
                              <m:sSub>
                                <m:sSubPr>
                                  <m:ctrlPr>
                                    <a:rPr lang="en-US" altLang="ja-JP" i="1">
                                      <a:highlight>
                                        <a:srgbClr val="FFFF00"/>
                                      </a:highlight>
                                      <a:latin typeface="Cambria Math" panose="02040503050406030204" pitchFamily="18" charset="0"/>
                                    </a:rPr>
                                  </m:ctrlPr>
                                </m:sSubPr>
                                <m:e>
                                  <m:r>
                                    <a:rPr lang="en-US" altLang="ja-JP" i="1">
                                      <a:highlight>
                                        <a:srgbClr val="FFFF00"/>
                                      </a:highlight>
                                      <a:latin typeface="Cambria Math" panose="02040503050406030204" pitchFamily="18" charset="0"/>
                                      <a:ea typeface="Cambria Math" panose="02040503050406030204" pitchFamily="18" charset="0"/>
                                    </a:rPr>
                                    <m:t>𝛾</m:t>
                                  </m:r>
                                </m:e>
                                <m:sub>
                                  <m:r>
                                    <a:rPr lang="en-US" altLang="ja-JP" i="1">
                                      <a:highlight>
                                        <a:srgbClr val="FFFF00"/>
                                      </a:highlight>
                                      <a:latin typeface="Cambria Math" panose="02040503050406030204" pitchFamily="18" charset="0"/>
                                    </a:rPr>
                                    <m:t>𝑥</m:t>
                                  </m:r>
                                  <m:r>
                                    <a:rPr lang="en-US" altLang="ja-JP" i="1">
                                      <a:highlight>
                                        <a:srgbClr val="FFFF00"/>
                                      </a:highlight>
                                      <a:latin typeface="Cambria Math" panose="02040503050406030204" pitchFamily="18" charset="0"/>
                                    </a:rPr>
                                    <m:t>(</m:t>
                                  </m:r>
                                  <m:r>
                                    <a:rPr lang="en-US" altLang="ja-JP" i="1">
                                      <a:highlight>
                                        <a:srgbClr val="FFFF00"/>
                                      </a:highlight>
                                      <a:latin typeface="Cambria Math" panose="02040503050406030204" pitchFamily="18" charset="0"/>
                                    </a:rPr>
                                    <m:t>𝑦</m:t>
                                  </m:r>
                                  <m:r>
                                    <a:rPr lang="en-US" altLang="ja-JP" i="1">
                                      <a:highlight>
                                        <a:srgbClr val="FFFF00"/>
                                      </a:highlight>
                                      <a:latin typeface="Cambria Math" panose="02040503050406030204" pitchFamily="18" charset="0"/>
                                    </a:rPr>
                                    <m:t>)</m:t>
                                  </m:r>
                                </m:sub>
                              </m:sSub>
                              <m:sSub>
                                <m:sSubPr>
                                  <m:ctrlPr>
                                    <a:rPr lang="en-US" altLang="ja-JP" i="1">
                                      <a:highlight>
                                        <a:srgbClr val="FFFF00"/>
                                      </a:highlight>
                                      <a:latin typeface="Cambria Math" panose="02040503050406030204" pitchFamily="18" charset="0"/>
                                    </a:rPr>
                                  </m:ctrlPr>
                                </m:sSubPr>
                                <m:e>
                                  <m:r>
                                    <a:rPr lang="en-US" altLang="ja-JP" i="1">
                                      <a:highlight>
                                        <a:srgbClr val="FFFF00"/>
                                      </a:highlight>
                                      <a:latin typeface="Cambria Math" panose="02040503050406030204" pitchFamily="18" charset="0"/>
                                      <a:ea typeface="Cambria Math" panose="02040503050406030204" pitchFamily="18" charset="0"/>
                                    </a:rPr>
                                    <m:t>𝜀</m:t>
                                  </m:r>
                                </m:e>
                                <m:sub>
                                  <m:r>
                                    <a:rPr lang="en-US" altLang="ja-JP" i="1">
                                      <a:highlight>
                                        <a:srgbClr val="FFFF00"/>
                                      </a:highlight>
                                      <a:latin typeface="Cambria Math" panose="02040503050406030204" pitchFamily="18" charset="0"/>
                                    </a:rPr>
                                    <m:t>𝑥</m:t>
                                  </m:r>
                                  <m:r>
                                    <a:rPr lang="en-US" altLang="ja-JP" i="1">
                                      <a:highlight>
                                        <a:srgbClr val="FFFF00"/>
                                      </a:highlight>
                                      <a:latin typeface="Cambria Math" panose="02040503050406030204" pitchFamily="18" charset="0"/>
                                    </a:rPr>
                                    <m:t>(</m:t>
                                  </m:r>
                                  <m:r>
                                    <a:rPr lang="en-US" altLang="ja-JP" i="1">
                                      <a:highlight>
                                        <a:srgbClr val="FFFF00"/>
                                      </a:highlight>
                                      <a:latin typeface="Cambria Math" panose="02040503050406030204" pitchFamily="18" charset="0"/>
                                    </a:rPr>
                                    <m:t>𝑦</m:t>
                                  </m:r>
                                  <m:r>
                                    <a:rPr lang="en-US" altLang="ja-JP" i="1">
                                      <a:highlight>
                                        <a:srgbClr val="FFFF00"/>
                                      </a:highlight>
                                      <a:latin typeface="Cambria Math" panose="02040503050406030204" pitchFamily="18" charset="0"/>
                                    </a:rPr>
                                    <m:t>)</m:t>
                                  </m:r>
                                </m:sub>
                              </m:sSub>
                            </m:e>
                          </m:d>
                        </m:e>
                      </m:rad>
                      <m:r>
                        <a:rPr lang="ja-JP" altLang="en-US" i="1" smtClean="0">
                          <a:latin typeface="Cambria Math" panose="02040503050406030204" pitchFamily="18" charset="0"/>
                        </a:rPr>
                        <m:t>≈</m:t>
                      </m:r>
                      <m:f>
                        <m:fPr>
                          <m:ctrlPr>
                            <a:rPr lang="en-US" altLang="ja-JP" i="1" smtClean="0">
                              <a:latin typeface="Cambria Math" panose="02040503050406030204" pitchFamily="18" charset="0"/>
                            </a:rPr>
                          </m:ctrlPr>
                        </m:fPr>
                        <m:num>
                          <m:r>
                            <m:rPr>
                              <m:nor/>
                            </m:rPr>
                            <a:rPr kumimoji="1" lang="en-US" altLang="ja-JP" dirty="0">
                              <a:latin typeface="Symbol" pitchFamily="2" charset="2"/>
                              <a:cs typeface="Arial" panose="020B0604020202020204" pitchFamily="34" charset="0"/>
                            </a:rPr>
                            <m:t>l</m:t>
                          </m:r>
                        </m:num>
                        <m:den>
                          <m:r>
                            <a:rPr lang="en-US" altLang="ja-JP" b="0" i="1" smtClean="0">
                              <a:latin typeface="Cambria Math" panose="02040503050406030204" pitchFamily="18" charset="0"/>
                            </a:rPr>
                            <m:t>4</m:t>
                          </m:r>
                          <m:r>
                            <a:rPr lang="en-US" altLang="ja-JP" b="0" i="1" smtClean="0">
                              <a:latin typeface="Cambria Math" panose="02040503050406030204" pitchFamily="18" charset="0"/>
                              <a:ea typeface="Cambria Math" panose="02040503050406030204" pitchFamily="18" charset="0"/>
                            </a:rPr>
                            <m:t>𝜋</m:t>
                          </m:r>
                        </m:den>
                      </m:f>
                    </m:oMath>
                  </m:oMathPara>
                </a14:m>
                <a:endParaRPr lang="ja-JP" altLang="en-US"/>
              </a:p>
            </p:txBody>
          </p:sp>
        </mc:Choice>
        <mc:Fallback xmlns="">
          <p:sp>
            <p:nvSpPr>
              <p:cNvPr id="8" name="テキスト ボックス 7">
                <a:extLst>
                  <a:ext uri="{FF2B5EF4-FFF2-40B4-BE49-F238E27FC236}">
                    <a16:creationId xmlns:a16="http://schemas.microsoft.com/office/drawing/2014/main" id="{9E01E114-C64A-260A-F216-449CA41F7045}"/>
                  </a:ext>
                </a:extLst>
              </p:cNvPr>
              <p:cNvSpPr txBox="1">
                <a:spLocks noRot="1" noChangeAspect="1" noMove="1" noResize="1" noEditPoints="1" noAdjustHandles="1" noChangeArrowheads="1" noChangeShapeType="1" noTextEdit="1"/>
              </p:cNvSpPr>
              <p:nvPr/>
            </p:nvSpPr>
            <p:spPr>
              <a:xfrm>
                <a:off x="2771564" y="3718795"/>
                <a:ext cx="4953000" cy="931152"/>
              </a:xfrm>
              <a:prstGeom prst="rect">
                <a:avLst/>
              </a:prstGeom>
              <a:blipFill>
                <a:blip r:embed="rId5"/>
                <a:stretch>
                  <a:fillRect/>
                </a:stretch>
              </a:blipFill>
            </p:spPr>
            <p:txBody>
              <a:bodyPr/>
              <a:lstStyle/>
              <a:p>
                <a:r>
                  <a:rPr lang="ja-JP" altLang="en-US">
                    <a:noFill/>
                  </a:rPr>
                  <a:t> </a:t>
                </a:r>
              </a:p>
            </p:txBody>
          </p:sp>
        </mc:Fallback>
      </mc:AlternateContent>
      <p:sp>
        <p:nvSpPr>
          <p:cNvPr id="9" name="テキスト ボックス 8">
            <a:extLst>
              <a:ext uri="{FF2B5EF4-FFF2-40B4-BE49-F238E27FC236}">
                <a16:creationId xmlns:a16="http://schemas.microsoft.com/office/drawing/2014/main" id="{6A9CD00A-2049-186B-F405-895D759F153A}"/>
              </a:ext>
            </a:extLst>
          </p:cNvPr>
          <p:cNvSpPr txBox="1"/>
          <p:nvPr/>
        </p:nvSpPr>
        <p:spPr>
          <a:xfrm>
            <a:off x="7222568" y="4582011"/>
            <a:ext cx="2499402" cy="369332"/>
          </a:xfrm>
          <a:prstGeom prst="rect">
            <a:avLst/>
          </a:prstGeom>
          <a:noFill/>
        </p:spPr>
        <p:txBody>
          <a:bodyPr wrap="none" rtlCol="0">
            <a:spAutoFit/>
          </a:bodyPr>
          <a:lstStyle/>
          <a:p>
            <a:r>
              <a:rPr kumimoji="1" lang="en-US" altLang="ja-JP" dirty="0"/>
              <a:t>1D phase space of light</a:t>
            </a:r>
            <a:endParaRPr kumimoji="1" lang="ja-JP" altLang="en-US"/>
          </a:p>
        </p:txBody>
      </p:sp>
      <p:sp>
        <p:nvSpPr>
          <p:cNvPr id="10" name="テキスト ボックス 9">
            <a:extLst>
              <a:ext uri="{FF2B5EF4-FFF2-40B4-BE49-F238E27FC236}">
                <a16:creationId xmlns:a16="http://schemas.microsoft.com/office/drawing/2014/main" id="{43B878C5-84BD-2C7F-A5AC-3E5185FD4794}"/>
              </a:ext>
            </a:extLst>
          </p:cNvPr>
          <p:cNvSpPr txBox="1"/>
          <p:nvPr/>
        </p:nvSpPr>
        <p:spPr>
          <a:xfrm>
            <a:off x="6746752" y="5723120"/>
            <a:ext cx="2071401" cy="646331"/>
          </a:xfrm>
          <a:prstGeom prst="rect">
            <a:avLst/>
          </a:prstGeom>
          <a:noFill/>
        </p:spPr>
        <p:txBody>
          <a:bodyPr wrap="none" rtlCol="0">
            <a:spAutoFit/>
          </a:bodyPr>
          <a:lstStyle/>
          <a:p>
            <a:r>
              <a:rPr kumimoji="1" lang="en-US" altLang="ja-JP" dirty="0">
                <a:solidFill>
                  <a:srgbClr val="FF0000"/>
                </a:solidFill>
              </a:rPr>
              <a:t>1D phase space of </a:t>
            </a:r>
          </a:p>
          <a:p>
            <a:r>
              <a:rPr kumimoji="1" lang="en-US" altLang="ja-JP" dirty="0">
                <a:solidFill>
                  <a:srgbClr val="FF0000"/>
                </a:solidFill>
              </a:rPr>
              <a:t>electron beam</a:t>
            </a:r>
            <a:endParaRPr kumimoji="1" lang="ja-JP" altLang="en-US">
              <a:solidFill>
                <a:srgbClr val="FF0000"/>
              </a:solidFill>
            </a:endParaRPr>
          </a:p>
        </p:txBody>
      </p:sp>
      <p:sp>
        <p:nvSpPr>
          <p:cNvPr id="6" name="円/楕円 5">
            <a:extLst>
              <a:ext uri="{FF2B5EF4-FFF2-40B4-BE49-F238E27FC236}">
                <a16:creationId xmlns:a16="http://schemas.microsoft.com/office/drawing/2014/main" id="{F2DD043D-C6B0-905F-7BC7-FB63E1EA875C}"/>
              </a:ext>
            </a:extLst>
          </p:cNvPr>
          <p:cNvSpPr/>
          <p:nvPr/>
        </p:nvSpPr>
        <p:spPr>
          <a:xfrm>
            <a:off x="3074773" y="3729184"/>
            <a:ext cx="1981200" cy="982276"/>
          </a:xfrm>
          <a:prstGeom prst="ellipse">
            <a:avLst/>
          </a:prstGeom>
          <a:noFill/>
          <a:ln>
            <a:solidFill>
              <a:srgbClr val="193FFD"/>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a:extLst>
              <a:ext uri="{FF2B5EF4-FFF2-40B4-BE49-F238E27FC236}">
                <a16:creationId xmlns:a16="http://schemas.microsoft.com/office/drawing/2014/main" id="{DC74020E-E1D2-97F7-6226-2918B1AA8BF7}"/>
              </a:ext>
            </a:extLst>
          </p:cNvPr>
          <p:cNvSpPr/>
          <p:nvPr/>
        </p:nvSpPr>
        <p:spPr>
          <a:xfrm>
            <a:off x="5114406" y="3729184"/>
            <a:ext cx="1981200" cy="983722"/>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0FD15248-463E-241B-25F4-511AFE5127AA}"/>
              </a:ext>
            </a:extLst>
          </p:cNvPr>
          <p:cNvSpPr txBox="1"/>
          <p:nvPr/>
        </p:nvSpPr>
        <p:spPr>
          <a:xfrm>
            <a:off x="5071978" y="4743096"/>
            <a:ext cx="2175587" cy="369332"/>
          </a:xfrm>
          <a:prstGeom prst="rect">
            <a:avLst/>
          </a:prstGeom>
          <a:noFill/>
        </p:spPr>
        <p:txBody>
          <a:bodyPr wrap="square">
            <a:spAutoFit/>
          </a:bodyPr>
          <a:lstStyle/>
          <a:p>
            <a:r>
              <a:rPr kumimoji="1" lang="en-US" altLang="ja-JP" dirty="0">
                <a:solidFill>
                  <a:srgbClr val="FF0000"/>
                </a:solidFill>
                <a:latin typeface="Arial" panose="020B0604020202020204" pitchFamily="34" charset="0"/>
                <a:cs typeface="Arial" panose="020B0604020202020204" pitchFamily="34" charset="0"/>
              </a:rPr>
              <a:t>angular divergence </a:t>
            </a:r>
            <a:endParaRPr lang="ja-JP" altLang="en-US">
              <a:solidFill>
                <a:srgbClr val="FF0000"/>
              </a:solidFill>
            </a:endParaRPr>
          </a:p>
        </p:txBody>
      </p:sp>
      <p:sp>
        <p:nvSpPr>
          <p:cNvPr id="14" name="テキスト ボックス 13">
            <a:extLst>
              <a:ext uri="{FF2B5EF4-FFF2-40B4-BE49-F238E27FC236}">
                <a16:creationId xmlns:a16="http://schemas.microsoft.com/office/drawing/2014/main" id="{6E039F88-B22D-191C-C731-1A4DD541E204}"/>
              </a:ext>
            </a:extLst>
          </p:cNvPr>
          <p:cNvSpPr txBox="1"/>
          <p:nvPr/>
        </p:nvSpPr>
        <p:spPr>
          <a:xfrm>
            <a:off x="3722973" y="4615979"/>
            <a:ext cx="596796" cy="369332"/>
          </a:xfrm>
          <a:prstGeom prst="rect">
            <a:avLst/>
          </a:prstGeom>
          <a:noFill/>
        </p:spPr>
        <p:txBody>
          <a:bodyPr wrap="square">
            <a:spAutoFit/>
          </a:bodyPr>
          <a:lstStyle/>
          <a:p>
            <a:r>
              <a:rPr kumimoji="1" lang="en-US" altLang="ja-JP" dirty="0">
                <a:solidFill>
                  <a:srgbClr val="193FFD"/>
                </a:solidFill>
                <a:latin typeface="Arial" panose="020B0604020202020204" pitchFamily="34" charset="0"/>
                <a:cs typeface="Arial" panose="020B0604020202020204" pitchFamily="34" charset="0"/>
              </a:rPr>
              <a:t>size</a:t>
            </a:r>
            <a:endParaRPr lang="ja-JP" altLang="en-US">
              <a:solidFill>
                <a:srgbClr val="193FFD"/>
              </a:solidFill>
            </a:endParaRPr>
          </a:p>
        </p:txBody>
      </p:sp>
      <p:cxnSp>
        <p:nvCxnSpPr>
          <p:cNvPr id="17" name="直線矢印コネクタ 16">
            <a:extLst>
              <a:ext uri="{FF2B5EF4-FFF2-40B4-BE49-F238E27FC236}">
                <a16:creationId xmlns:a16="http://schemas.microsoft.com/office/drawing/2014/main" id="{2919C6A8-2A8B-6927-4604-CAAE8072587D}"/>
              </a:ext>
            </a:extLst>
          </p:cNvPr>
          <p:cNvCxnSpPr>
            <a:cxnSpLocks/>
          </p:cNvCxnSpPr>
          <p:nvPr/>
        </p:nvCxnSpPr>
        <p:spPr>
          <a:xfrm flipV="1">
            <a:off x="8480642" y="4310743"/>
            <a:ext cx="0" cy="237744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1" name="直線矢印コネクタ 20">
            <a:extLst>
              <a:ext uri="{FF2B5EF4-FFF2-40B4-BE49-F238E27FC236}">
                <a16:creationId xmlns:a16="http://schemas.microsoft.com/office/drawing/2014/main" id="{586F07BA-5190-A0F0-99FE-2BDB968C5E24}"/>
              </a:ext>
            </a:extLst>
          </p:cNvPr>
          <p:cNvCxnSpPr>
            <a:cxnSpLocks/>
          </p:cNvCxnSpPr>
          <p:nvPr/>
        </p:nvCxnSpPr>
        <p:spPr>
          <a:xfrm>
            <a:off x="7307231" y="5568253"/>
            <a:ext cx="2270691"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テキスト ボックス 24">
            <a:extLst>
              <a:ext uri="{FF2B5EF4-FFF2-40B4-BE49-F238E27FC236}">
                <a16:creationId xmlns:a16="http://schemas.microsoft.com/office/drawing/2014/main" id="{BC32CC74-8A18-4F55-8C45-E690194085B1}"/>
              </a:ext>
            </a:extLst>
          </p:cNvPr>
          <p:cNvSpPr txBox="1"/>
          <p:nvPr/>
        </p:nvSpPr>
        <p:spPr>
          <a:xfrm>
            <a:off x="8529828" y="4210783"/>
            <a:ext cx="671979"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x’(y’)</a:t>
            </a:r>
            <a:endParaRPr kumimoji="1" lang="ja-JP" altLang="en-US">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E6016BA8-49C3-6703-EEBF-E6EB0C1F78C4}"/>
              </a:ext>
            </a:extLst>
          </p:cNvPr>
          <p:cNvSpPr txBox="1"/>
          <p:nvPr/>
        </p:nvSpPr>
        <p:spPr>
          <a:xfrm>
            <a:off x="9359427" y="5687942"/>
            <a:ext cx="56938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x(y)</a:t>
            </a:r>
            <a:endParaRPr kumimoji="1" lang="ja-JP" altLang="en-US">
              <a:latin typeface="Arial" panose="020B0604020202020204" pitchFamily="34" charset="0"/>
              <a:cs typeface="Arial" panose="020B0604020202020204" pitchFamily="34" charset="0"/>
            </a:endParaRPr>
          </a:p>
        </p:txBody>
      </p:sp>
      <p:grpSp>
        <p:nvGrpSpPr>
          <p:cNvPr id="12" name="グループ化 11">
            <a:extLst>
              <a:ext uri="{FF2B5EF4-FFF2-40B4-BE49-F238E27FC236}">
                <a16:creationId xmlns:a16="http://schemas.microsoft.com/office/drawing/2014/main" id="{EE09981F-0CBA-D2D9-7891-EDB7DD4F2E2D}"/>
              </a:ext>
            </a:extLst>
          </p:cNvPr>
          <p:cNvGrpSpPr/>
          <p:nvPr/>
        </p:nvGrpSpPr>
        <p:grpSpPr>
          <a:xfrm>
            <a:off x="7308186" y="-6666"/>
            <a:ext cx="2597813" cy="878305"/>
            <a:chOff x="7308187" y="0"/>
            <a:chExt cx="2597813" cy="878305"/>
          </a:xfrm>
        </p:grpSpPr>
        <p:pic>
          <p:nvPicPr>
            <p:cNvPr id="15" name="図 14" descr="ロゴ が含まれている画像&#10;&#10;自動的に生成された説明">
              <a:extLst>
                <a:ext uri="{FF2B5EF4-FFF2-40B4-BE49-F238E27FC236}">
                  <a16:creationId xmlns:a16="http://schemas.microsoft.com/office/drawing/2014/main" id="{FC4CE6B7-E2F9-075F-0262-8EE479523435}"/>
                </a:ext>
              </a:extLst>
            </p:cNvPr>
            <p:cNvPicPr>
              <a:picLocks noChangeAspect="1"/>
            </p:cNvPicPr>
            <p:nvPr/>
          </p:nvPicPr>
          <p:blipFill>
            <a:blip r:embed="rId6"/>
            <a:stretch>
              <a:fillRect/>
            </a:stretch>
          </p:blipFill>
          <p:spPr>
            <a:xfrm>
              <a:off x="8119513" y="0"/>
              <a:ext cx="1080501" cy="774131"/>
            </a:xfrm>
            <a:prstGeom prst="rect">
              <a:avLst/>
            </a:prstGeom>
          </p:spPr>
        </p:pic>
        <p:pic>
          <p:nvPicPr>
            <p:cNvPr id="16" name="Picture 2" descr="海外にも対応したロゴマーク ｜ 理化学研究所">
              <a:extLst>
                <a:ext uri="{FF2B5EF4-FFF2-40B4-BE49-F238E27FC236}">
                  <a16:creationId xmlns:a16="http://schemas.microsoft.com/office/drawing/2014/main" id="{E9EECB13-8F0E-4608-0219-FC5149FFC77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8" name="図 17" descr="ロゴ, 会社名&#10;&#10;自動的に生成された説明">
              <a:extLst>
                <a:ext uri="{FF2B5EF4-FFF2-40B4-BE49-F238E27FC236}">
                  <a16:creationId xmlns:a16="http://schemas.microsoft.com/office/drawing/2014/main" id="{DE65E9E3-5E43-0CF9-EA6C-8E6557090ABF}"/>
                </a:ext>
              </a:extLst>
            </p:cNvPr>
            <p:cNvPicPr>
              <a:picLocks noChangeAspect="1"/>
            </p:cNvPicPr>
            <p:nvPr/>
          </p:nvPicPr>
          <p:blipFill>
            <a:blip r:embed="rId8"/>
            <a:stretch>
              <a:fillRect/>
            </a:stretch>
          </p:blipFill>
          <p:spPr>
            <a:xfrm>
              <a:off x="7308187" y="0"/>
              <a:ext cx="832756" cy="790468"/>
            </a:xfrm>
            <a:prstGeom prst="rect">
              <a:avLst/>
            </a:prstGeom>
          </p:spPr>
        </p:pic>
      </p:grpSp>
      <p:sp>
        <p:nvSpPr>
          <p:cNvPr id="19" name="スライド番号プレースホルダー 18">
            <a:extLst>
              <a:ext uri="{FF2B5EF4-FFF2-40B4-BE49-F238E27FC236}">
                <a16:creationId xmlns:a16="http://schemas.microsoft.com/office/drawing/2014/main" id="{CFB18143-A571-88B0-84CE-7ACDE7D628A1}"/>
              </a:ext>
            </a:extLst>
          </p:cNvPr>
          <p:cNvSpPr>
            <a:spLocks noGrp="1"/>
          </p:cNvSpPr>
          <p:nvPr>
            <p:ph type="sldNum" sz="quarter" idx="12"/>
          </p:nvPr>
        </p:nvSpPr>
        <p:spPr/>
        <p:txBody>
          <a:bodyPr/>
          <a:lstStyle/>
          <a:p>
            <a:fld id="{1B6C7244-5724-E94C-BD42-A3A63A9D1A79}" type="slidenum">
              <a:rPr kumimoji="1" lang="ja-JP" altLang="en-US" smtClean="0"/>
              <a:t>12</a:t>
            </a:fld>
            <a:endParaRPr kumimoji="1" lang="ja-JP" altLang="en-US"/>
          </a:p>
        </p:txBody>
      </p:sp>
      <p:sp>
        <p:nvSpPr>
          <p:cNvPr id="24" name="テキスト ボックス 23">
            <a:extLst>
              <a:ext uri="{FF2B5EF4-FFF2-40B4-BE49-F238E27FC236}">
                <a16:creationId xmlns:a16="http://schemas.microsoft.com/office/drawing/2014/main" id="{2C0288AB-2C92-F088-B043-6D0B105C1FF7}"/>
              </a:ext>
            </a:extLst>
          </p:cNvPr>
          <p:cNvSpPr txBox="1"/>
          <p:nvPr/>
        </p:nvSpPr>
        <p:spPr>
          <a:xfrm>
            <a:off x="1161639" y="3891986"/>
            <a:ext cx="859100" cy="523220"/>
          </a:xfrm>
          <a:prstGeom prst="rect">
            <a:avLst/>
          </a:prstGeom>
          <a:solidFill>
            <a:schemeClr val="bg1"/>
          </a:solidFill>
        </p:spPr>
        <p:txBody>
          <a:bodyPr wrap="square">
            <a:spAutoFit/>
          </a:bodyPr>
          <a:lstStyle/>
          <a:p>
            <a:endParaRPr lang="ja-JP" altLang="en-US" sz="2800"/>
          </a:p>
        </p:txBody>
      </p:sp>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D63F033F-1080-C5E0-8811-09A80ABC321B}"/>
                  </a:ext>
                </a:extLst>
              </p:cNvPr>
              <p:cNvSpPr txBox="1"/>
              <p:nvPr/>
            </p:nvSpPr>
            <p:spPr>
              <a:xfrm>
                <a:off x="5011971" y="2882037"/>
                <a:ext cx="4347456" cy="646331"/>
              </a:xfrm>
              <a:prstGeom prst="rect">
                <a:avLst/>
              </a:prstGeom>
              <a:noFill/>
            </p:spPr>
            <p:txBody>
              <a:bodyPr wrap="square" rtlCol="0">
                <a:spAutoFit/>
              </a:bodyPr>
              <a:lstStyle/>
              <a:p>
                <a14:m>
                  <m:oMath xmlns:m="http://schemas.openxmlformats.org/officeDocument/2006/math">
                    <m:sSub>
                      <m:sSubPr>
                        <m:ctrlPr>
                          <a:rPr lang="ja-JP" altLang="en-US" i="1">
                            <a:latin typeface="Cambria Math" panose="02040503050406030204" pitchFamily="18" charset="0"/>
                          </a:rPr>
                        </m:ctrlPr>
                      </m:sSubPr>
                      <m:e>
                        <m:r>
                          <m:rPr>
                            <m:sty m:val="p"/>
                          </m:rPr>
                          <a:rPr lang="el-GR" altLang="ja-JP" i="1">
                            <a:latin typeface="Cambria Math" panose="02040503050406030204" pitchFamily="18" charset="0"/>
                            <a:ea typeface="Cambria Math" panose="02040503050406030204" pitchFamily="18" charset="0"/>
                          </a:rPr>
                          <m:t>Σ</m:t>
                        </m:r>
                      </m:e>
                      <m:sub>
                        <m:r>
                          <a:rPr lang="en-US" altLang="ja-JP" i="1">
                            <a:latin typeface="Cambria Math" panose="02040503050406030204" pitchFamily="18" charset="0"/>
                          </a:rPr>
                          <m:t>𝑖</m:t>
                        </m:r>
                      </m:sub>
                    </m:sSub>
                  </m:oMath>
                </a14:m>
                <a:r>
                  <a:rPr lang="en-US" altLang="ja-JP" dirty="0"/>
                  <a:t>: </a:t>
                </a:r>
                <a:r>
                  <a:rPr kumimoji="1" lang="en-US" altLang="ja-JP" dirty="0">
                    <a:latin typeface="Arial" panose="020B0604020202020204" pitchFamily="34" charset="0"/>
                    <a:cs typeface="Arial" panose="020B0604020202020204" pitchFamily="34" charset="0"/>
                  </a:rPr>
                  <a:t>convolution of contributions from photons and electrons to parameter </a:t>
                </a:r>
                <a:r>
                  <a:rPr kumimoji="1" lang="en-US" altLang="ja-JP" i="1" dirty="0" err="1">
                    <a:latin typeface="Arial" panose="020B0604020202020204" pitchFamily="34" charset="0"/>
                    <a:cs typeface="Arial" panose="020B0604020202020204" pitchFamily="34" charset="0"/>
                  </a:rPr>
                  <a:t>i</a:t>
                </a:r>
                <a:endParaRPr kumimoji="1" lang="ja-JP" altLang="en-US">
                  <a:latin typeface="Arial" panose="020B0604020202020204" pitchFamily="34" charset="0"/>
                  <a:cs typeface="Arial" panose="020B0604020202020204" pitchFamily="34" charset="0"/>
                </a:endParaRPr>
              </a:p>
            </p:txBody>
          </p:sp>
        </mc:Choice>
        <mc:Fallback xmlns="">
          <p:sp>
            <p:nvSpPr>
              <p:cNvPr id="27" name="テキスト ボックス 26">
                <a:extLst>
                  <a:ext uri="{FF2B5EF4-FFF2-40B4-BE49-F238E27FC236}">
                    <a16:creationId xmlns:a16="http://schemas.microsoft.com/office/drawing/2014/main" id="{D63F033F-1080-C5E0-8811-09A80ABC321B}"/>
                  </a:ext>
                </a:extLst>
              </p:cNvPr>
              <p:cNvSpPr txBox="1">
                <a:spLocks noRot="1" noChangeAspect="1" noMove="1" noResize="1" noEditPoints="1" noAdjustHandles="1" noChangeArrowheads="1" noChangeShapeType="1" noTextEdit="1"/>
              </p:cNvSpPr>
              <p:nvPr/>
            </p:nvSpPr>
            <p:spPr>
              <a:xfrm>
                <a:off x="5011971" y="2882037"/>
                <a:ext cx="4347456" cy="646331"/>
              </a:xfrm>
              <a:prstGeom prst="rect">
                <a:avLst/>
              </a:prstGeom>
              <a:blipFill>
                <a:blip r:embed="rId9"/>
                <a:stretch>
                  <a:fillRect l="-1166" t="-7843" b="-1372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20382B78-3307-3E1E-4008-72DDAD77E40C}"/>
                  </a:ext>
                </a:extLst>
              </p:cNvPr>
              <p:cNvSpPr txBox="1"/>
              <p:nvPr/>
            </p:nvSpPr>
            <p:spPr>
              <a:xfrm>
                <a:off x="659783" y="3874994"/>
                <a:ext cx="2240407" cy="557204"/>
              </a:xfrm>
              <a:prstGeom prst="rect">
                <a:avLst/>
              </a:prstGeom>
              <a:solidFill>
                <a:schemeClr val="bg1"/>
              </a:solidFill>
            </p:spPr>
            <p:txBody>
              <a:bodyPr wrap="square">
                <a:spAutoFit/>
              </a:bodyPr>
              <a:lstStyle/>
              <a:p>
                <a14:m>
                  <m:oMath xmlns:m="http://schemas.openxmlformats.org/officeDocument/2006/math">
                    <m:sSub>
                      <m:sSubPr>
                        <m:ctrlPr>
                          <a:rPr lang="ja-JP" altLang="en-US" sz="2800" i="1" smtClean="0">
                            <a:latin typeface="Cambria Math" panose="02040503050406030204" pitchFamily="18" charset="0"/>
                          </a:rPr>
                        </m:ctrlPr>
                      </m:sSubPr>
                      <m:e>
                        <m:r>
                          <m:rPr>
                            <m:sty m:val="p"/>
                          </m:rPr>
                          <a:rPr lang="el-GR" altLang="ja-JP" sz="2800" i="1" smtClean="0">
                            <a:latin typeface="Cambria Math" panose="02040503050406030204" pitchFamily="18" charset="0"/>
                            <a:ea typeface="Cambria Math" panose="02040503050406030204" pitchFamily="18" charset="0"/>
                          </a:rPr>
                          <m:t>Σ</m:t>
                        </m:r>
                      </m:e>
                      <m:sub>
                        <m:r>
                          <a:rPr lang="en-US" altLang="ja-JP" sz="2800" b="0" i="1" smtClean="0">
                            <a:latin typeface="Cambria Math" panose="02040503050406030204" pitchFamily="18" charset="0"/>
                            <a:ea typeface="Cambria Math" panose="02040503050406030204" pitchFamily="18" charset="0"/>
                          </a:rPr>
                          <m:t>𝑥</m:t>
                        </m:r>
                        <m:d>
                          <m:dPr>
                            <m:ctrlPr>
                              <a:rPr lang="en-US" altLang="ja-JP" sz="2800" i="1" smtClean="0">
                                <a:latin typeface="Cambria Math" panose="02040503050406030204" pitchFamily="18" charset="0"/>
                              </a:rPr>
                            </m:ctrlPr>
                          </m:dPr>
                          <m:e>
                            <m:r>
                              <a:rPr lang="en-US" altLang="ja-JP" sz="2800" b="0" i="1" smtClean="0">
                                <a:latin typeface="Cambria Math" panose="02040503050406030204" pitchFamily="18" charset="0"/>
                              </a:rPr>
                              <m:t>𝑦</m:t>
                            </m:r>
                          </m:e>
                        </m:d>
                      </m:sub>
                    </m:sSub>
                  </m:oMath>
                </a14:m>
                <a:r>
                  <a:rPr lang="ja-JP" altLang="en-US" sz="2800"/>
                  <a:t> </a:t>
                </a:r>
                <a14:m>
                  <m:oMath xmlns:m="http://schemas.openxmlformats.org/officeDocument/2006/math">
                    <m:sSub>
                      <m:sSubPr>
                        <m:ctrlPr>
                          <a:rPr lang="ja-JP" altLang="en-US" sz="2800" i="1">
                            <a:latin typeface="Cambria Math" panose="02040503050406030204" pitchFamily="18" charset="0"/>
                          </a:rPr>
                        </m:ctrlPr>
                      </m:sSubPr>
                      <m:e>
                        <m:r>
                          <m:rPr>
                            <m:sty m:val="p"/>
                          </m:rPr>
                          <a:rPr lang="el-GR" altLang="ja-JP" sz="2800" i="1">
                            <a:latin typeface="Cambria Math" panose="02040503050406030204" pitchFamily="18" charset="0"/>
                            <a:ea typeface="Cambria Math" panose="02040503050406030204" pitchFamily="18" charset="0"/>
                          </a:rPr>
                          <m:t>Σ</m:t>
                        </m:r>
                      </m:e>
                      <m:sub>
                        <m:acc>
                          <m:accPr>
                            <m:chr m:val="́"/>
                            <m:ctrlPr>
                              <a:rPr lang="el-GR" altLang="ja-JP" sz="2800" i="1">
                                <a:latin typeface="Cambria Math" panose="02040503050406030204" pitchFamily="18" charset="0"/>
                                <a:ea typeface="Cambria Math" panose="02040503050406030204" pitchFamily="18" charset="0"/>
                              </a:rPr>
                            </m:ctrlPr>
                          </m:accPr>
                          <m:e>
                            <m:r>
                              <a:rPr lang="en-US" altLang="ja-JP" sz="2800" i="1">
                                <a:latin typeface="Cambria Math" panose="02040503050406030204" pitchFamily="18" charset="0"/>
                                <a:ea typeface="Cambria Math" panose="02040503050406030204" pitchFamily="18" charset="0"/>
                              </a:rPr>
                              <m:t>𝑥</m:t>
                            </m:r>
                          </m:e>
                        </m:acc>
                        <m:d>
                          <m:dPr>
                            <m:ctrlPr>
                              <a:rPr lang="en-US" altLang="ja-JP" sz="2800" i="1">
                                <a:latin typeface="Cambria Math" panose="02040503050406030204" pitchFamily="18" charset="0"/>
                              </a:rPr>
                            </m:ctrlPr>
                          </m:dPr>
                          <m:e>
                            <m:acc>
                              <m:accPr>
                                <m:chr m:val="́"/>
                                <m:ctrlPr>
                                  <a:rPr lang="ja-JP" altLang="en-US" sz="2800" i="1">
                                    <a:latin typeface="Cambria Math" panose="02040503050406030204" pitchFamily="18" charset="0"/>
                                  </a:rPr>
                                </m:ctrlPr>
                              </m:accPr>
                              <m:e>
                                <m:r>
                                  <a:rPr lang="en-US" altLang="ja-JP" sz="2800" i="1">
                                    <a:latin typeface="Cambria Math" panose="02040503050406030204" pitchFamily="18" charset="0"/>
                                  </a:rPr>
                                  <m:t>𝑦</m:t>
                                </m:r>
                              </m:e>
                            </m:acc>
                          </m:e>
                        </m:d>
                      </m:sub>
                    </m:sSub>
                  </m:oMath>
                </a14:m>
                <a:r>
                  <a:rPr lang="en-US" altLang="ja-JP" sz="2800" dirty="0"/>
                  <a:t> </a:t>
                </a:r>
                <a14:m>
                  <m:oMath xmlns:m="http://schemas.openxmlformats.org/officeDocument/2006/math">
                    <m:r>
                      <a:rPr lang="en-US" altLang="ja-JP" sz="2800" i="1">
                        <a:latin typeface="Cambria Math" panose="02040503050406030204" pitchFamily="18" charset="0"/>
                      </a:rPr>
                      <m:t>=</m:t>
                    </m:r>
                  </m:oMath>
                </a14:m>
                <a:endParaRPr lang="ja-JP" altLang="en-US" sz="2800"/>
              </a:p>
            </p:txBody>
          </p:sp>
        </mc:Choice>
        <mc:Fallback xmlns="">
          <p:sp>
            <p:nvSpPr>
              <p:cNvPr id="20" name="テキスト ボックス 19">
                <a:extLst>
                  <a:ext uri="{FF2B5EF4-FFF2-40B4-BE49-F238E27FC236}">
                    <a16:creationId xmlns:a16="http://schemas.microsoft.com/office/drawing/2014/main" id="{20382B78-3307-3E1E-4008-72DDAD77E40C}"/>
                  </a:ext>
                </a:extLst>
              </p:cNvPr>
              <p:cNvSpPr txBox="1">
                <a:spLocks noRot="1" noChangeAspect="1" noMove="1" noResize="1" noEditPoints="1" noAdjustHandles="1" noChangeArrowheads="1" noChangeShapeType="1" noTextEdit="1"/>
              </p:cNvSpPr>
              <p:nvPr/>
            </p:nvSpPr>
            <p:spPr>
              <a:xfrm>
                <a:off x="659783" y="3874994"/>
                <a:ext cx="2240407" cy="557204"/>
              </a:xfrm>
              <a:prstGeom prst="rect">
                <a:avLst/>
              </a:prstGeom>
              <a:blipFill>
                <a:blip r:embed="rId10"/>
                <a:stretch>
                  <a:fillRect l="-1124" b="-9091"/>
                </a:stretch>
              </a:blipFill>
            </p:spPr>
            <p:txBody>
              <a:bodyPr/>
              <a:lstStyle/>
              <a:p>
                <a:r>
                  <a:rPr lang="ja-JP" altLang="en-US">
                    <a:noFill/>
                  </a:rPr>
                  <a:t> </a:t>
                </a:r>
              </a:p>
            </p:txBody>
          </p:sp>
        </mc:Fallback>
      </mc:AlternateContent>
      <p:sp>
        <p:nvSpPr>
          <p:cNvPr id="23" name="テキスト ボックス 22">
            <a:extLst>
              <a:ext uri="{FF2B5EF4-FFF2-40B4-BE49-F238E27FC236}">
                <a16:creationId xmlns:a16="http://schemas.microsoft.com/office/drawing/2014/main" id="{68A6472E-BDA1-9082-7607-827107199304}"/>
              </a:ext>
            </a:extLst>
          </p:cNvPr>
          <p:cNvSpPr txBox="1"/>
          <p:nvPr/>
        </p:nvSpPr>
        <p:spPr>
          <a:xfrm>
            <a:off x="597346" y="4990721"/>
            <a:ext cx="6498260" cy="1421928"/>
          </a:xfrm>
          <a:prstGeom prst="rect">
            <a:avLst/>
          </a:prstGeom>
          <a:noFill/>
        </p:spPr>
        <p:txBody>
          <a:bodyPr wrap="square">
            <a:spAutoFit/>
          </a:bodyPr>
          <a:lstStyle/>
          <a:p>
            <a:pPr lvl="0" defTabSz="914400">
              <a:lnSpc>
                <a:spcPct val="90000"/>
              </a:lnSpc>
              <a:spcBef>
                <a:spcPts val="1000"/>
              </a:spcBef>
              <a:defRPr/>
            </a:pPr>
            <a:r>
              <a:rPr kumimoji="1" lang="en-US" altLang="ja-JP" sz="2400" dirty="0">
                <a:solidFill>
                  <a:prstClr val="black"/>
                </a:solidFill>
                <a:latin typeface="Arial" panose="020B0604020202020204" pitchFamily="34" charset="0"/>
                <a:cs typeface="Arial" panose="020B0604020202020204" pitchFamily="34" charset="0"/>
              </a:rPr>
              <a:t>When the horizontal and vertical phase space </a:t>
            </a:r>
            <a:r>
              <a:rPr kumimoji="1" lang="en-US" altLang="ja-JP" sz="24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volumes of “light source” are nearly </a:t>
            </a:r>
            <a:r>
              <a:rPr kumimoji="1" lang="en-US" altLang="ja-JP" sz="2400" b="0" i="0" u="none" strike="noStrike" kern="1200" cap="none" spc="0" normalizeH="0" baseline="0" noProof="0" dirty="0">
                <a:ln>
                  <a:noFill/>
                </a:ln>
                <a:solidFill>
                  <a:prstClr val="black"/>
                </a:solidFill>
                <a:effectLst/>
                <a:uLnTx/>
                <a:uFillTx/>
                <a:latin typeface="Symbol" pitchFamily="2" charset="2"/>
                <a:ea typeface="游ゴシック" panose="020B0400000000000000" pitchFamily="34" charset="-128"/>
                <a:cs typeface="Arial" panose="020B0604020202020204" pitchFamily="34" charset="0"/>
              </a:rPr>
              <a:t>l</a:t>
            </a:r>
            <a:r>
              <a:rPr kumimoji="1" lang="en-US" altLang="ja-JP" sz="24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/4</a:t>
            </a:r>
            <a:r>
              <a:rPr kumimoji="1" lang="en-US" altLang="ja-JP" sz="2400" b="0" i="0" u="none" strike="noStrike" kern="1200" cap="none" spc="0" normalizeH="0" baseline="0" noProof="0" dirty="0">
                <a:ln>
                  <a:noFill/>
                </a:ln>
                <a:solidFill>
                  <a:prstClr val="black"/>
                </a:solidFill>
                <a:effectLst/>
                <a:uLnTx/>
                <a:uFillTx/>
                <a:latin typeface="Symbol" pitchFamily="2" charset="2"/>
                <a:ea typeface="游ゴシック" panose="020B0400000000000000" pitchFamily="34" charset="-128"/>
                <a:cs typeface="Arial" panose="020B0604020202020204" pitchFamily="34" charset="0"/>
              </a:rPr>
              <a:t>p</a:t>
            </a:r>
            <a:r>
              <a:rPr kumimoji="1" lang="en-US" altLang="ja-JP" sz="24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 this radiation is called diffraction limited and it gives transverse full coherence. </a:t>
            </a:r>
            <a:endParaRPr kumimoji="1" lang="ja-JP" altLang="en-US" sz="2400" b="0" i="0" u="none" strike="noStrike" kern="1200" cap="none" spc="0" normalizeH="0" baseline="0" noProof="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sp>
        <p:nvSpPr>
          <p:cNvPr id="28" name="テキスト ボックス 27">
            <a:extLst>
              <a:ext uri="{FF2B5EF4-FFF2-40B4-BE49-F238E27FC236}">
                <a16:creationId xmlns:a16="http://schemas.microsoft.com/office/drawing/2014/main" id="{AF9E271F-3F28-BE21-8206-D96A594B2EC1}"/>
              </a:ext>
            </a:extLst>
          </p:cNvPr>
          <p:cNvSpPr txBox="1"/>
          <p:nvPr/>
        </p:nvSpPr>
        <p:spPr>
          <a:xfrm>
            <a:off x="4521166" y="3480981"/>
            <a:ext cx="932556" cy="338554"/>
          </a:xfrm>
          <a:prstGeom prst="rect">
            <a:avLst/>
          </a:prstGeom>
          <a:noFill/>
        </p:spPr>
        <p:txBody>
          <a:bodyPr wrap="square">
            <a:spAutoFit/>
          </a:bodyPr>
          <a:lstStyle/>
          <a:p>
            <a:r>
              <a:rPr kumimoji="1" lang="en-US" altLang="ja-JP" sz="1600" dirty="0">
                <a:highlight>
                  <a:srgbClr val="FFFF00"/>
                </a:highlight>
                <a:latin typeface="Arial" panose="020B0604020202020204" pitchFamily="34" charset="0"/>
                <a:cs typeface="Arial" panose="020B0604020202020204" pitchFamily="34" charset="0"/>
              </a:rPr>
              <a:t>Electron</a:t>
            </a:r>
            <a:endParaRPr lang="ja-JP" altLang="en-US" sz="1600">
              <a:highlight>
                <a:srgbClr val="FFFF00"/>
              </a:highlight>
            </a:endParaRPr>
          </a:p>
        </p:txBody>
      </p:sp>
      <p:cxnSp>
        <p:nvCxnSpPr>
          <p:cNvPr id="30" name="直線矢印コネクタ 29">
            <a:extLst>
              <a:ext uri="{FF2B5EF4-FFF2-40B4-BE49-F238E27FC236}">
                <a16:creationId xmlns:a16="http://schemas.microsoft.com/office/drawing/2014/main" id="{AAE5CD26-4262-28EC-AFD0-9654084029FF}"/>
              </a:ext>
            </a:extLst>
          </p:cNvPr>
          <p:cNvCxnSpPr>
            <a:cxnSpLocks/>
          </p:cNvCxnSpPr>
          <p:nvPr/>
        </p:nvCxnSpPr>
        <p:spPr>
          <a:xfrm flipH="1">
            <a:off x="4309142" y="3762348"/>
            <a:ext cx="428745" cy="35416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368B39B-7ABB-ED6C-FDB3-71B268C89582}"/>
              </a:ext>
            </a:extLst>
          </p:cNvPr>
          <p:cNvCxnSpPr>
            <a:cxnSpLocks/>
          </p:cNvCxnSpPr>
          <p:nvPr/>
        </p:nvCxnSpPr>
        <p:spPr>
          <a:xfrm>
            <a:off x="5359182" y="3740139"/>
            <a:ext cx="1030601" cy="3949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5" name="テキスト ボックス 34">
            <a:extLst>
              <a:ext uri="{FF2B5EF4-FFF2-40B4-BE49-F238E27FC236}">
                <a16:creationId xmlns:a16="http://schemas.microsoft.com/office/drawing/2014/main" id="{778E0306-EC6A-0676-DA56-6C8505691FC0}"/>
              </a:ext>
            </a:extLst>
          </p:cNvPr>
          <p:cNvSpPr txBox="1"/>
          <p:nvPr/>
        </p:nvSpPr>
        <p:spPr>
          <a:xfrm>
            <a:off x="2986769" y="4480670"/>
            <a:ext cx="932556" cy="338554"/>
          </a:xfrm>
          <a:prstGeom prst="rect">
            <a:avLst/>
          </a:prstGeom>
          <a:noFill/>
        </p:spPr>
        <p:txBody>
          <a:bodyPr wrap="square">
            <a:spAutoFit/>
          </a:bodyPr>
          <a:lstStyle/>
          <a:p>
            <a:r>
              <a:rPr kumimoji="1" lang="en-US" altLang="ja-JP" sz="1600" dirty="0">
                <a:solidFill>
                  <a:schemeClr val="bg1"/>
                </a:solidFill>
                <a:highlight>
                  <a:srgbClr val="FF0000"/>
                </a:highlight>
                <a:latin typeface="Arial" panose="020B0604020202020204" pitchFamily="34" charset="0"/>
                <a:cs typeface="Arial" panose="020B0604020202020204" pitchFamily="34" charset="0"/>
              </a:rPr>
              <a:t>Photon</a:t>
            </a:r>
            <a:endParaRPr lang="ja-JP" altLang="en-US" sz="1600">
              <a:solidFill>
                <a:schemeClr val="bg1"/>
              </a:solidFill>
              <a:highlight>
                <a:srgbClr val="FF0000"/>
              </a:highlight>
            </a:endParaRPr>
          </a:p>
        </p:txBody>
      </p:sp>
      <p:sp>
        <p:nvSpPr>
          <p:cNvPr id="36" name="テキスト ボックス 35">
            <a:extLst>
              <a:ext uri="{FF2B5EF4-FFF2-40B4-BE49-F238E27FC236}">
                <a16:creationId xmlns:a16="http://schemas.microsoft.com/office/drawing/2014/main" id="{C7ECF957-8806-59A1-0CED-C9301E9D8E9D}"/>
              </a:ext>
            </a:extLst>
          </p:cNvPr>
          <p:cNvSpPr txBox="1"/>
          <p:nvPr/>
        </p:nvSpPr>
        <p:spPr>
          <a:xfrm>
            <a:off x="5230556" y="4489370"/>
            <a:ext cx="932556" cy="338554"/>
          </a:xfrm>
          <a:prstGeom prst="rect">
            <a:avLst/>
          </a:prstGeom>
          <a:noFill/>
        </p:spPr>
        <p:txBody>
          <a:bodyPr wrap="square">
            <a:spAutoFit/>
          </a:bodyPr>
          <a:lstStyle/>
          <a:p>
            <a:r>
              <a:rPr kumimoji="1" lang="en-US" altLang="ja-JP" sz="1600" dirty="0">
                <a:solidFill>
                  <a:schemeClr val="bg1"/>
                </a:solidFill>
                <a:highlight>
                  <a:srgbClr val="FF0000"/>
                </a:highlight>
                <a:latin typeface="Arial" panose="020B0604020202020204" pitchFamily="34" charset="0"/>
                <a:cs typeface="Arial" panose="020B0604020202020204" pitchFamily="34" charset="0"/>
              </a:rPr>
              <a:t>Photon</a:t>
            </a:r>
            <a:endParaRPr lang="ja-JP" altLang="en-US" sz="1600">
              <a:solidFill>
                <a:schemeClr val="bg1"/>
              </a:solidFill>
              <a:highlight>
                <a:srgbClr val="FF0000"/>
              </a:highlight>
            </a:endParaRPr>
          </a:p>
        </p:txBody>
      </p:sp>
    </p:spTree>
    <p:extLst>
      <p:ext uri="{BB962C8B-B14F-4D97-AF65-F5344CB8AC3E}">
        <p14:creationId xmlns:p14="http://schemas.microsoft.com/office/powerpoint/2010/main" val="3895443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93CB1A-A3BC-FAB3-A3BD-971B2244189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7903E57-2C00-E503-88DD-8C4DEBFAAA24}"/>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Scaling of natural emittance</a:t>
            </a:r>
            <a:endParaRPr kumimoji="1" lang="ja-JP" altLang="en-US" sz="360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EB8AAE1C-24B6-E63B-F7F7-F34D6E15ADAE}"/>
                  </a:ext>
                </a:extLst>
              </p:cNvPr>
              <p:cNvSpPr txBox="1"/>
              <p:nvPr/>
            </p:nvSpPr>
            <p:spPr>
              <a:xfrm>
                <a:off x="681038" y="1719225"/>
                <a:ext cx="4005202" cy="1164934"/>
              </a:xfrm>
              <a:prstGeom prst="rect">
                <a:avLst/>
              </a:prstGeom>
              <a:noFill/>
            </p:spPr>
            <p:txBody>
              <a:bodyPr wrap="square" lIns="0" tIns="0" rIns="0" bIns="0" rtlCol="0">
                <a:spAutoFit/>
              </a:bodyPr>
              <a:lstStyle/>
              <a:p>
                <a14:m>
                  <m:oMath xmlns:m="http://schemas.openxmlformats.org/officeDocument/2006/math">
                    <m:r>
                      <a:rPr kumimoji="1" lang="ja-JP" altLang="en-US" sz="2800" i="1" smtClean="0">
                        <a:latin typeface="Cambria Math" panose="02040503050406030204" pitchFamily="18" charset="0"/>
                      </a:rPr>
                      <m:t>𝜀</m:t>
                    </m:r>
                    <m:r>
                      <a:rPr kumimoji="1" lang="en-US" altLang="ja-JP" sz="2800" b="0" i="1" smtClean="0">
                        <a:latin typeface="Cambria Math" panose="02040503050406030204" pitchFamily="18" charset="0"/>
                      </a:rPr>
                      <m:t>=</m:t>
                    </m:r>
                    <m:sSub>
                      <m:sSubPr>
                        <m:ctrlPr>
                          <a:rPr kumimoji="1" lang="en-US" altLang="ja-JP" sz="2800" b="0" i="1" smtClean="0">
                            <a:latin typeface="Cambria Math" panose="02040503050406030204" pitchFamily="18" charset="0"/>
                          </a:rPr>
                        </m:ctrlPr>
                      </m:sSubPr>
                      <m:e>
                        <m:r>
                          <a:rPr kumimoji="1" lang="en-US" altLang="ja-JP" sz="2800" b="0" i="1" smtClean="0">
                            <a:latin typeface="Cambria Math" panose="02040503050406030204" pitchFamily="18" charset="0"/>
                          </a:rPr>
                          <m:t>𝐶</m:t>
                        </m:r>
                      </m:e>
                      <m:sub>
                        <m:r>
                          <a:rPr kumimoji="1" lang="en-US" altLang="ja-JP" sz="2800" b="0" i="1" smtClean="0">
                            <a:latin typeface="Cambria Math" panose="02040503050406030204" pitchFamily="18" charset="0"/>
                          </a:rPr>
                          <m:t>𝑞</m:t>
                        </m:r>
                      </m:sub>
                    </m:sSub>
                    <m:f>
                      <m:fPr>
                        <m:ctrlPr>
                          <a:rPr kumimoji="1" lang="en-US" altLang="ja-JP" sz="2800" b="0" i="1" smtClean="0">
                            <a:latin typeface="Cambria Math" panose="02040503050406030204" pitchFamily="18" charset="0"/>
                          </a:rPr>
                        </m:ctrlPr>
                      </m:fPr>
                      <m:num>
                        <m:sSup>
                          <m:sSupPr>
                            <m:ctrlPr>
                              <a:rPr kumimoji="1" lang="en-US" altLang="ja-JP" sz="2800" i="1">
                                <a:latin typeface="Cambria Math" panose="02040503050406030204" pitchFamily="18" charset="0"/>
                              </a:rPr>
                            </m:ctrlPr>
                          </m:sSupPr>
                          <m:e>
                            <m:r>
                              <a:rPr kumimoji="1" lang="en-US" altLang="ja-JP" sz="2800" i="1">
                                <a:latin typeface="Cambria Math" panose="02040503050406030204" pitchFamily="18" charset="0"/>
                                <a:ea typeface="Cambria Math" panose="02040503050406030204" pitchFamily="18" charset="0"/>
                              </a:rPr>
                              <m:t>𝛾</m:t>
                            </m:r>
                          </m:e>
                          <m:sup>
                            <m:r>
                              <a:rPr kumimoji="1" lang="en-US" altLang="ja-JP" sz="2800" i="1">
                                <a:latin typeface="Cambria Math" panose="02040503050406030204" pitchFamily="18" charset="0"/>
                              </a:rPr>
                              <m:t>2</m:t>
                            </m:r>
                          </m:sup>
                        </m:sSup>
                        <m:d>
                          <m:dPr>
                            <m:begChr m:val="⟨"/>
                            <m:endChr m:val="⟩"/>
                            <m:ctrlPr>
                              <a:rPr kumimoji="1" lang="en-US" altLang="ja-JP" sz="2800" i="1">
                                <a:latin typeface="Cambria Math" panose="02040503050406030204" pitchFamily="18" charset="0"/>
                              </a:rPr>
                            </m:ctrlPr>
                          </m:dPr>
                          <m:e>
                            <m:f>
                              <m:fPr>
                                <m:ctrlPr>
                                  <a:rPr kumimoji="1" lang="en-US" altLang="ja-JP" sz="2800" i="1">
                                    <a:latin typeface="Cambria Math" panose="02040503050406030204" pitchFamily="18" charset="0"/>
                                  </a:rPr>
                                </m:ctrlPr>
                              </m:fPr>
                              <m:num>
                                <m:r>
                                  <a:rPr kumimoji="1" lang="en-US" altLang="ja-JP" sz="2800" i="1">
                                    <a:latin typeface="Cambria Math" panose="02040503050406030204" pitchFamily="18" charset="0"/>
                                  </a:rPr>
                                  <m:t>𝐻</m:t>
                                </m:r>
                                <m:r>
                                  <a:rPr kumimoji="1" lang="en-US" altLang="ja-JP" sz="2800" i="1">
                                    <a:latin typeface="Cambria Math" panose="02040503050406030204" pitchFamily="18" charset="0"/>
                                  </a:rPr>
                                  <m:t>(</m:t>
                                </m:r>
                                <m:r>
                                  <a:rPr kumimoji="1" lang="en-US" altLang="ja-JP" sz="2800" i="1">
                                    <a:latin typeface="Cambria Math" panose="02040503050406030204" pitchFamily="18" charset="0"/>
                                  </a:rPr>
                                  <m:t>𝑠</m:t>
                                </m:r>
                                <m:r>
                                  <a:rPr kumimoji="1" lang="en-US" altLang="ja-JP" sz="2800" i="1">
                                    <a:latin typeface="Cambria Math" panose="02040503050406030204" pitchFamily="18" charset="0"/>
                                  </a:rPr>
                                  <m:t>)</m:t>
                                </m:r>
                              </m:num>
                              <m:den>
                                <m:sSup>
                                  <m:sSupPr>
                                    <m:ctrlPr>
                                      <a:rPr kumimoji="1" lang="en-US" altLang="ja-JP" sz="2800" i="1">
                                        <a:latin typeface="Cambria Math" panose="02040503050406030204" pitchFamily="18" charset="0"/>
                                      </a:rPr>
                                    </m:ctrlPr>
                                  </m:sSupPr>
                                  <m:e>
                                    <m:r>
                                      <a:rPr kumimoji="1" lang="en-US" altLang="ja-JP" sz="2800" i="1">
                                        <a:latin typeface="Cambria Math" panose="02040503050406030204" pitchFamily="18" charset="0"/>
                                        <a:ea typeface="Cambria Math" panose="02040503050406030204" pitchFamily="18" charset="0"/>
                                      </a:rPr>
                                      <m:t>𝜌</m:t>
                                    </m:r>
                                    <m:r>
                                      <a:rPr kumimoji="1" lang="en-US" altLang="ja-JP" sz="2800" i="1">
                                        <a:latin typeface="Cambria Math" panose="02040503050406030204" pitchFamily="18" charset="0"/>
                                        <a:ea typeface="Cambria Math" panose="02040503050406030204" pitchFamily="18" charset="0"/>
                                      </a:rPr>
                                      <m:t>(</m:t>
                                    </m:r>
                                    <m:r>
                                      <a:rPr kumimoji="1" lang="en-US" altLang="ja-JP" sz="2800" i="1">
                                        <a:latin typeface="Cambria Math" panose="02040503050406030204" pitchFamily="18" charset="0"/>
                                        <a:ea typeface="Cambria Math" panose="02040503050406030204" pitchFamily="18" charset="0"/>
                                      </a:rPr>
                                      <m:t>𝑠</m:t>
                                    </m:r>
                                    <m:r>
                                      <a:rPr kumimoji="1" lang="en-US" altLang="ja-JP" sz="2800" i="1">
                                        <a:latin typeface="Cambria Math" panose="02040503050406030204" pitchFamily="18" charset="0"/>
                                        <a:ea typeface="Cambria Math" panose="02040503050406030204" pitchFamily="18" charset="0"/>
                                      </a:rPr>
                                      <m:t>)</m:t>
                                    </m:r>
                                  </m:e>
                                  <m:sup>
                                    <m:r>
                                      <a:rPr kumimoji="1" lang="en-US" altLang="ja-JP" sz="2800" i="1">
                                        <a:latin typeface="Cambria Math" panose="02040503050406030204" pitchFamily="18" charset="0"/>
                                      </a:rPr>
                                      <m:t>3</m:t>
                                    </m:r>
                                  </m:sup>
                                </m:sSup>
                              </m:den>
                            </m:f>
                          </m:e>
                        </m:d>
                      </m:num>
                      <m:den>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𝐽</m:t>
                            </m:r>
                          </m:e>
                          <m:sub>
                            <m:r>
                              <a:rPr kumimoji="1" lang="en-US" altLang="ja-JP" sz="2800" i="1">
                                <a:latin typeface="Cambria Math" panose="02040503050406030204" pitchFamily="18" charset="0"/>
                              </a:rPr>
                              <m:t>𝑥</m:t>
                            </m:r>
                          </m:sub>
                        </m:sSub>
                        <m:d>
                          <m:dPr>
                            <m:begChr m:val="⟨"/>
                            <m:endChr m:val="⟩"/>
                            <m:ctrlPr>
                              <a:rPr kumimoji="1" lang="en-US" altLang="ja-JP" sz="2800" i="1">
                                <a:latin typeface="Cambria Math" panose="02040503050406030204" pitchFamily="18" charset="0"/>
                              </a:rPr>
                            </m:ctrlPr>
                          </m:dPr>
                          <m:e>
                            <m:f>
                              <m:fPr>
                                <m:ctrlPr>
                                  <a:rPr kumimoji="1" lang="en-US" altLang="ja-JP" sz="2800" i="1">
                                    <a:latin typeface="Cambria Math" panose="02040503050406030204" pitchFamily="18" charset="0"/>
                                  </a:rPr>
                                </m:ctrlPr>
                              </m:fPr>
                              <m:num>
                                <m:r>
                                  <a:rPr kumimoji="1" lang="en-US" altLang="ja-JP" sz="2800" b="0" i="1" smtClean="0">
                                    <a:latin typeface="Cambria Math" panose="02040503050406030204" pitchFamily="18" charset="0"/>
                                  </a:rPr>
                                  <m:t>1</m:t>
                                </m:r>
                              </m:num>
                              <m:den>
                                <m:sSup>
                                  <m:sSupPr>
                                    <m:ctrlPr>
                                      <a:rPr kumimoji="1" lang="en-US" altLang="ja-JP" sz="2800" i="1">
                                        <a:latin typeface="Cambria Math" panose="02040503050406030204" pitchFamily="18" charset="0"/>
                                      </a:rPr>
                                    </m:ctrlPr>
                                  </m:sSupPr>
                                  <m:e>
                                    <m:r>
                                      <a:rPr kumimoji="1" lang="en-US" altLang="ja-JP" sz="2800" i="1">
                                        <a:latin typeface="Cambria Math" panose="02040503050406030204" pitchFamily="18" charset="0"/>
                                        <a:ea typeface="Cambria Math" panose="02040503050406030204" pitchFamily="18" charset="0"/>
                                      </a:rPr>
                                      <m:t>𝜌</m:t>
                                    </m:r>
                                    <m:r>
                                      <a:rPr kumimoji="1" lang="en-US" altLang="ja-JP" sz="2800" i="1">
                                        <a:latin typeface="Cambria Math" panose="02040503050406030204" pitchFamily="18" charset="0"/>
                                        <a:ea typeface="Cambria Math" panose="02040503050406030204" pitchFamily="18" charset="0"/>
                                      </a:rPr>
                                      <m:t>(</m:t>
                                    </m:r>
                                    <m:r>
                                      <a:rPr kumimoji="1" lang="en-US" altLang="ja-JP" sz="2800" i="1">
                                        <a:latin typeface="Cambria Math" panose="02040503050406030204" pitchFamily="18" charset="0"/>
                                        <a:ea typeface="Cambria Math" panose="02040503050406030204" pitchFamily="18" charset="0"/>
                                      </a:rPr>
                                      <m:t>𝑠</m:t>
                                    </m:r>
                                    <m:r>
                                      <a:rPr kumimoji="1" lang="en-US" altLang="ja-JP" sz="2800" i="1">
                                        <a:latin typeface="Cambria Math" panose="02040503050406030204" pitchFamily="18" charset="0"/>
                                        <a:ea typeface="Cambria Math" panose="02040503050406030204" pitchFamily="18" charset="0"/>
                                      </a:rPr>
                                      <m:t>)</m:t>
                                    </m:r>
                                  </m:e>
                                  <m:sup>
                                    <m:r>
                                      <a:rPr kumimoji="1" lang="en-US" altLang="ja-JP" sz="2800" b="0" i="1" smtClean="0">
                                        <a:latin typeface="Cambria Math" panose="02040503050406030204" pitchFamily="18" charset="0"/>
                                      </a:rPr>
                                      <m:t>2</m:t>
                                    </m:r>
                                  </m:sup>
                                </m:sSup>
                              </m:den>
                            </m:f>
                          </m:e>
                        </m:d>
                      </m:den>
                    </m:f>
                    <m:r>
                      <a:rPr kumimoji="1" lang="ja-JP" altLang="en-US" sz="2800" i="1" smtClean="0">
                        <a:latin typeface="Cambria Math" panose="02040503050406030204" pitchFamily="18" charset="0"/>
                      </a:rPr>
                      <m:t>∝</m:t>
                    </m:r>
                    <m:f>
                      <m:fPr>
                        <m:ctrlPr>
                          <a:rPr kumimoji="1" lang="en-US" altLang="ja-JP" sz="2800" i="1" smtClean="0">
                            <a:latin typeface="Cambria Math" panose="02040503050406030204" pitchFamily="18" charset="0"/>
                          </a:rPr>
                        </m:ctrlPr>
                      </m:fPr>
                      <m:num>
                        <m:sSup>
                          <m:sSupPr>
                            <m:ctrlPr>
                              <a:rPr kumimoji="1" lang="en-US" altLang="ja-JP" sz="2800" i="1" smtClean="0">
                                <a:latin typeface="Cambria Math" panose="02040503050406030204" pitchFamily="18" charset="0"/>
                              </a:rPr>
                            </m:ctrlPr>
                          </m:sSupPr>
                          <m:e>
                            <m:r>
                              <a:rPr kumimoji="1" lang="en-US" altLang="ja-JP" sz="2800" i="1">
                                <a:latin typeface="Cambria Math" panose="02040503050406030204" pitchFamily="18" charset="0"/>
                                <a:ea typeface="Cambria Math" panose="02040503050406030204" pitchFamily="18" charset="0"/>
                              </a:rPr>
                              <m:t>𝛾</m:t>
                            </m:r>
                          </m:e>
                          <m:sup>
                            <m:r>
                              <a:rPr kumimoji="1" lang="en-US" altLang="ja-JP" sz="2800" b="0" i="1" smtClean="0">
                                <a:latin typeface="Cambria Math" panose="02040503050406030204" pitchFamily="18" charset="0"/>
                              </a:rPr>
                              <m:t>2</m:t>
                            </m:r>
                          </m:sup>
                        </m:sSup>
                        <m:sSup>
                          <m:sSupPr>
                            <m:ctrlPr>
                              <a:rPr kumimoji="1" lang="en-US" altLang="ja-JP" sz="2800" i="1" smtClean="0">
                                <a:latin typeface="Cambria Math" panose="02040503050406030204" pitchFamily="18" charset="0"/>
                              </a:rPr>
                            </m:ctrlPr>
                          </m:sSupPr>
                          <m:e>
                            <m:r>
                              <a:rPr kumimoji="1" lang="en-US" altLang="ja-JP" sz="2800" i="1">
                                <a:latin typeface="Cambria Math" panose="02040503050406030204" pitchFamily="18" charset="0"/>
                                <a:ea typeface="Cambria Math" panose="02040503050406030204" pitchFamily="18" charset="0"/>
                              </a:rPr>
                              <m:t>𝜃</m:t>
                            </m:r>
                          </m:e>
                          <m:sup>
                            <m:r>
                              <a:rPr kumimoji="1" lang="en-US" altLang="ja-JP" sz="2800" b="0" i="1" smtClean="0">
                                <a:latin typeface="Cambria Math" panose="02040503050406030204" pitchFamily="18" charset="0"/>
                              </a:rPr>
                              <m:t>3</m:t>
                            </m:r>
                          </m:sup>
                        </m:sSup>
                      </m:num>
                      <m:den>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𝐽</m:t>
                            </m:r>
                          </m:e>
                          <m:sub>
                            <m:r>
                              <a:rPr kumimoji="1" lang="en-US" altLang="ja-JP" sz="2800" i="1">
                                <a:latin typeface="Cambria Math" panose="02040503050406030204" pitchFamily="18" charset="0"/>
                              </a:rPr>
                              <m:t>𝑥</m:t>
                            </m:r>
                          </m:sub>
                        </m:sSub>
                      </m:den>
                    </m:f>
                  </m:oMath>
                </a14:m>
                <a:r>
                  <a:rPr kumimoji="1" lang="en-US" altLang="ja-JP" sz="2800" dirty="0"/>
                  <a:t>,</a:t>
                </a:r>
                <a:endParaRPr kumimoji="1" lang="ja-JP" altLang="en-US" sz="2800"/>
              </a:p>
            </p:txBody>
          </p:sp>
        </mc:Choice>
        <mc:Fallback xmlns="">
          <p:sp>
            <p:nvSpPr>
              <p:cNvPr id="21" name="テキスト ボックス 20">
                <a:extLst>
                  <a:ext uri="{FF2B5EF4-FFF2-40B4-BE49-F238E27FC236}">
                    <a16:creationId xmlns:a16="http://schemas.microsoft.com/office/drawing/2014/main" id="{EB8AAE1C-24B6-E63B-F7F7-F34D6E15ADAE}"/>
                  </a:ext>
                </a:extLst>
              </p:cNvPr>
              <p:cNvSpPr txBox="1">
                <a:spLocks noRot="1" noChangeAspect="1" noMove="1" noResize="1" noEditPoints="1" noAdjustHandles="1" noChangeArrowheads="1" noChangeShapeType="1" noTextEdit="1"/>
              </p:cNvSpPr>
              <p:nvPr/>
            </p:nvSpPr>
            <p:spPr>
              <a:xfrm>
                <a:off x="681038" y="1719225"/>
                <a:ext cx="4005202" cy="1164934"/>
              </a:xfrm>
              <a:prstGeom prst="rect">
                <a:avLst/>
              </a:prstGeom>
              <a:blipFill>
                <a:blip r:embed="rId3"/>
                <a:stretch>
                  <a:fillRect l="-1893" b="-7527"/>
                </a:stretch>
              </a:blipFill>
            </p:spPr>
            <p:txBody>
              <a:bodyPr/>
              <a:lstStyle/>
              <a:p>
                <a:r>
                  <a:rPr lang="ja-JP" altLang="en-US">
                    <a:noFill/>
                  </a:rPr>
                  <a:t> </a:t>
                </a:r>
              </a:p>
            </p:txBody>
          </p:sp>
        </mc:Fallback>
      </mc:AlternateContent>
      <p:sp>
        <p:nvSpPr>
          <p:cNvPr id="3" name="テキスト ボックス 2">
            <a:extLst>
              <a:ext uri="{FF2B5EF4-FFF2-40B4-BE49-F238E27FC236}">
                <a16:creationId xmlns:a16="http://schemas.microsoft.com/office/drawing/2014/main" id="{EEAE0BD1-E7F5-E5E6-50AA-2E598A584D36}"/>
              </a:ext>
            </a:extLst>
          </p:cNvPr>
          <p:cNvSpPr txBox="1"/>
          <p:nvPr/>
        </p:nvSpPr>
        <p:spPr>
          <a:xfrm>
            <a:off x="5659257" y="1686623"/>
            <a:ext cx="3488455" cy="1908215"/>
          </a:xfrm>
          <a:prstGeom prst="rect">
            <a:avLst/>
          </a:prstGeom>
          <a:noFill/>
        </p:spPr>
        <p:txBody>
          <a:bodyPr wrap="none" rtlCol="0">
            <a:spAutoFit/>
          </a:bodyPr>
          <a:lstStyle/>
          <a:p>
            <a:r>
              <a:rPr kumimoji="1" lang="en-US" altLang="ja-JP" sz="2000" dirty="0">
                <a:latin typeface="Symbol" pitchFamily="2" charset="2"/>
                <a:cs typeface="Arial" panose="020B0604020202020204" pitchFamily="34" charset="0"/>
              </a:rPr>
              <a:t>g</a:t>
            </a:r>
            <a:r>
              <a:rPr kumimoji="1" lang="en-US" altLang="ja-JP" sz="2000" dirty="0">
                <a:latin typeface="Arial" panose="020B0604020202020204" pitchFamily="34" charset="0"/>
                <a:cs typeface="Arial" panose="020B0604020202020204" pitchFamily="34" charset="0"/>
              </a:rPr>
              <a:t>: Lorentz factor</a:t>
            </a:r>
          </a:p>
          <a:p>
            <a:r>
              <a:rPr kumimoji="1" lang="en-US" altLang="ja-JP" sz="2000" i="1" dirty="0">
                <a:latin typeface="Symbol" pitchFamily="2" charset="2"/>
                <a:cs typeface="Arial" panose="020B0604020202020204" pitchFamily="34" charset="0"/>
              </a:rPr>
              <a:t>q</a:t>
            </a:r>
            <a:r>
              <a:rPr kumimoji="1" lang="en-US" altLang="ja-JP" sz="2000" dirty="0">
                <a:latin typeface="Arial" panose="020B0604020202020204" pitchFamily="34" charset="0"/>
                <a:cs typeface="Arial" panose="020B0604020202020204" pitchFamily="34" charset="0"/>
              </a:rPr>
              <a:t>: Bending angle</a:t>
            </a:r>
          </a:p>
          <a:p>
            <a:r>
              <a:rPr kumimoji="1" lang="en-US" altLang="ja-JP" sz="2000" i="1" dirty="0">
                <a:latin typeface="Symbol" pitchFamily="2" charset="2"/>
                <a:cs typeface="Arial" panose="020B0604020202020204" pitchFamily="34" charset="0"/>
              </a:rPr>
              <a:t>r</a:t>
            </a:r>
            <a:r>
              <a:rPr kumimoji="1" lang="en-US" altLang="ja-JP" sz="2000" dirty="0">
                <a:latin typeface="Arial" panose="020B0604020202020204" pitchFamily="34" charset="0"/>
                <a:cs typeface="Arial" panose="020B0604020202020204" pitchFamily="34" charset="0"/>
              </a:rPr>
              <a:t>: bending radius</a:t>
            </a:r>
          </a:p>
          <a:p>
            <a:r>
              <a:rPr kumimoji="1" lang="en-US" altLang="ja-JP" sz="2000" dirty="0">
                <a:latin typeface="Arial" panose="020B0604020202020204" pitchFamily="34" charset="0"/>
                <a:cs typeface="Arial" panose="020B0604020202020204" pitchFamily="34" charset="0"/>
              </a:rPr>
              <a:t>H: </a:t>
            </a:r>
            <a:r>
              <a:rPr kumimoji="1" lang="en-US" altLang="ja-JP" sz="2000" i="1" dirty="0">
                <a:latin typeface="Arial" panose="020B0604020202020204" pitchFamily="34" charset="0"/>
                <a:cs typeface="Arial" panose="020B0604020202020204" pitchFamily="34" charset="0"/>
              </a:rPr>
              <a:t>H</a:t>
            </a:r>
            <a:r>
              <a:rPr kumimoji="1" lang="en-US" altLang="ja-JP" sz="2000" dirty="0">
                <a:latin typeface="Arial" panose="020B0604020202020204" pitchFamily="34" charset="0"/>
                <a:cs typeface="Arial" panose="020B0604020202020204" pitchFamily="34" charset="0"/>
              </a:rPr>
              <a:t>-function</a:t>
            </a:r>
          </a:p>
          <a:p>
            <a:r>
              <a:rPr kumimoji="1" lang="en-US" altLang="ja-JP" sz="2000" i="1" dirty="0" err="1">
                <a:latin typeface="Arial" panose="020B0604020202020204" pitchFamily="34" charset="0"/>
                <a:cs typeface="Arial" panose="020B0604020202020204" pitchFamily="34" charset="0"/>
              </a:rPr>
              <a:t>J</a:t>
            </a:r>
            <a:r>
              <a:rPr kumimoji="1" lang="en-US" altLang="ja-JP" sz="2000" baseline="-25000" dirty="0" err="1">
                <a:latin typeface="Arial" panose="020B0604020202020204" pitchFamily="34" charset="0"/>
                <a:cs typeface="Arial" panose="020B0604020202020204" pitchFamily="34" charset="0"/>
              </a:rPr>
              <a:t>x</a:t>
            </a:r>
            <a:r>
              <a:rPr kumimoji="1" lang="en-US" altLang="ja-JP" sz="2000" dirty="0">
                <a:latin typeface="Arial" panose="020B0604020202020204" pitchFamily="34" charset="0"/>
                <a:cs typeface="Arial" panose="020B0604020202020204" pitchFamily="34" charset="0"/>
              </a:rPr>
              <a:t>: Damping partition number</a:t>
            </a:r>
          </a:p>
          <a:p>
            <a:endParaRPr kumimoji="1" lang="ja-JP" altLang="en-US"/>
          </a:p>
        </p:txBody>
      </p:sp>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1C9BE2C3-FBDE-B36D-0373-31C149330FD9}"/>
                  </a:ext>
                </a:extLst>
              </p:cNvPr>
              <p:cNvSpPr txBox="1"/>
              <p:nvPr/>
            </p:nvSpPr>
            <p:spPr>
              <a:xfrm>
                <a:off x="567251" y="3335680"/>
                <a:ext cx="7975856" cy="8989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kumimoji="1" lang="en-US" altLang="ja-JP" sz="2400" i="1" smtClean="0">
                          <a:latin typeface="Cambria Math" panose="02040503050406030204" pitchFamily="18" charset="0"/>
                        </a:rPr>
                        <m:t>𝐻</m:t>
                      </m:r>
                      <m:d>
                        <m:dPr>
                          <m:ctrlPr>
                            <a:rPr kumimoji="1" lang="en-US" altLang="ja-JP" sz="2400" i="1" smtClean="0">
                              <a:latin typeface="Cambria Math" panose="02040503050406030204" pitchFamily="18" charset="0"/>
                            </a:rPr>
                          </m:ctrlPr>
                        </m:dPr>
                        <m:e>
                          <m:r>
                            <a:rPr kumimoji="1" lang="en-US" altLang="ja-JP" sz="2400" i="1" smtClean="0">
                              <a:latin typeface="Cambria Math" panose="02040503050406030204" pitchFamily="18" charset="0"/>
                            </a:rPr>
                            <m:t>𝑠</m:t>
                          </m:r>
                        </m:e>
                      </m:d>
                      <m:r>
                        <a:rPr kumimoji="1" lang="en-US" altLang="ja-JP" sz="2400" b="0" i="1" smtClean="0">
                          <a:latin typeface="Cambria Math" panose="02040503050406030204" pitchFamily="18" charset="0"/>
                        </a:rPr>
                        <m:t>= </m:t>
                      </m:r>
                      <m:f>
                        <m:fPr>
                          <m:ctrlPr>
                            <a:rPr kumimoji="1" lang="en-US" altLang="ja-JP" sz="2400" b="0" i="1" smtClean="0">
                              <a:latin typeface="Cambria Math" panose="02040503050406030204" pitchFamily="18" charset="0"/>
                            </a:rPr>
                          </m:ctrlPr>
                        </m:fPr>
                        <m:num>
                          <m:r>
                            <a:rPr kumimoji="1" lang="en-US" altLang="ja-JP" sz="2400" b="0" i="1" smtClean="0">
                              <a:latin typeface="Cambria Math" panose="02040503050406030204" pitchFamily="18" charset="0"/>
                            </a:rPr>
                            <m:t>1+</m:t>
                          </m:r>
                          <m:sSubSup>
                            <m:sSubSupPr>
                              <m:ctrlPr>
                                <a:rPr kumimoji="1" lang="en-US" altLang="ja-JP" sz="2400" b="0" i="1" smtClean="0">
                                  <a:latin typeface="Cambria Math" panose="02040503050406030204" pitchFamily="18" charset="0"/>
                                </a:rPr>
                              </m:ctrlPr>
                            </m:sSubSupPr>
                            <m:e>
                              <m:r>
                                <a:rPr kumimoji="1" lang="en-US" altLang="ja-JP" sz="2400" i="1">
                                  <a:latin typeface="Cambria Math" panose="02040503050406030204" pitchFamily="18" charset="0"/>
                                  <a:ea typeface="Cambria Math" panose="02040503050406030204" pitchFamily="18" charset="0"/>
                                </a:rPr>
                                <m:t>𝛼</m:t>
                              </m:r>
                            </m:e>
                            <m:sub>
                              <m:r>
                                <a:rPr kumimoji="1" lang="en-US" altLang="ja-JP" sz="2400" b="0" i="1" smtClean="0">
                                  <a:latin typeface="Cambria Math" panose="02040503050406030204" pitchFamily="18" charset="0"/>
                                </a:rPr>
                                <m:t>𝑥</m:t>
                              </m:r>
                            </m:sub>
                            <m:sup>
                              <m:r>
                                <a:rPr kumimoji="1" lang="en-US" altLang="ja-JP" sz="2400" b="0" i="1" smtClean="0">
                                  <a:latin typeface="Cambria Math" panose="02040503050406030204" pitchFamily="18" charset="0"/>
                                </a:rPr>
                                <m:t>2</m:t>
                              </m:r>
                            </m:sup>
                          </m:sSubSup>
                          <m:d>
                            <m:dPr>
                              <m:ctrlPr>
                                <a:rPr kumimoji="1" lang="en-US" altLang="ja-JP" sz="2400" b="0" i="1" smtClean="0">
                                  <a:latin typeface="Cambria Math" panose="02040503050406030204" pitchFamily="18" charset="0"/>
                                </a:rPr>
                              </m:ctrlPr>
                            </m:dPr>
                            <m:e>
                              <m:r>
                                <a:rPr kumimoji="1" lang="en-US" altLang="ja-JP" sz="2400" i="1">
                                  <a:latin typeface="Cambria Math" panose="02040503050406030204" pitchFamily="18" charset="0"/>
                                </a:rPr>
                                <m:t>𝑠</m:t>
                              </m:r>
                            </m:e>
                          </m:d>
                        </m:num>
                        <m:den>
                          <m:sSub>
                            <m:sSubPr>
                              <m:ctrlPr>
                                <a:rPr kumimoji="1" lang="en-US" altLang="ja-JP" sz="2400" b="0" i="1" smtClean="0">
                                  <a:latin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𝛽</m:t>
                              </m:r>
                            </m:e>
                            <m:sub>
                              <m:r>
                                <a:rPr kumimoji="1" lang="en-US" altLang="ja-JP" sz="2400" i="1">
                                  <a:latin typeface="Cambria Math" panose="02040503050406030204" pitchFamily="18" charset="0"/>
                                </a:rPr>
                                <m:t>𝑥</m:t>
                              </m:r>
                            </m:sub>
                          </m:sSub>
                          <m:d>
                            <m:dPr>
                              <m:ctrlPr>
                                <a:rPr kumimoji="1" lang="en-US" altLang="ja-JP" sz="2400" b="0" i="1" smtClean="0">
                                  <a:latin typeface="Cambria Math" panose="02040503050406030204" pitchFamily="18" charset="0"/>
                                </a:rPr>
                              </m:ctrlPr>
                            </m:dPr>
                            <m:e>
                              <m:r>
                                <a:rPr kumimoji="1" lang="en-US" altLang="ja-JP" sz="2400" b="0" i="1" smtClean="0">
                                  <a:latin typeface="Cambria Math" panose="02040503050406030204" pitchFamily="18" charset="0"/>
                                </a:rPr>
                                <m:t>𝑠</m:t>
                              </m:r>
                            </m:e>
                          </m:d>
                        </m:den>
                      </m:f>
                      <m:sSubSup>
                        <m:sSubSupPr>
                          <m:ctrlPr>
                            <a:rPr kumimoji="1" lang="en-US" altLang="ja-JP" sz="2400" b="0" i="1" smtClean="0">
                              <a:latin typeface="Cambria Math" panose="02040503050406030204" pitchFamily="18" charset="0"/>
                            </a:rPr>
                          </m:ctrlPr>
                        </m:sSubSupPr>
                        <m:e>
                          <m:r>
                            <a:rPr kumimoji="1" lang="en-US" altLang="ja-JP" sz="2400" b="0" i="1" smtClean="0">
                              <a:latin typeface="Cambria Math" panose="02040503050406030204" pitchFamily="18" charset="0"/>
                              <a:ea typeface="Cambria Math" panose="02040503050406030204" pitchFamily="18" charset="0"/>
                            </a:rPr>
                            <m:t>𝜂</m:t>
                          </m:r>
                        </m:e>
                        <m:sub>
                          <m:r>
                            <a:rPr kumimoji="1" lang="en-US" altLang="ja-JP" sz="2400" b="0" i="1" smtClean="0">
                              <a:latin typeface="Cambria Math" panose="02040503050406030204" pitchFamily="18" charset="0"/>
                            </a:rPr>
                            <m:t>𝑥</m:t>
                          </m:r>
                        </m:sub>
                        <m:sup>
                          <m:r>
                            <a:rPr kumimoji="1" lang="en-US" altLang="ja-JP" sz="2400" b="0" i="1" smtClean="0">
                              <a:latin typeface="Cambria Math" panose="02040503050406030204" pitchFamily="18" charset="0"/>
                            </a:rPr>
                            <m:t>2</m:t>
                          </m:r>
                        </m:sup>
                      </m:sSubSup>
                      <m:d>
                        <m:dPr>
                          <m:ctrlPr>
                            <a:rPr kumimoji="1" lang="en-US" altLang="ja-JP" sz="2400" b="0" i="1" smtClean="0">
                              <a:latin typeface="Cambria Math" panose="02040503050406030204" pitchFamily="18" charset="0"/>
                            </a:rPr>
                          </m:ctrlPr>
                        </m:dPr>
                        <m:e>
                          <m:r>
                            <a:rPr kumimoji="1" lang="en-US" altLang="ja-JP" sz="2400" i="1">
                              <a:latin typeface="Cambria Math" panose="02040503050406030204" pitchFamily="18" charset="0"/>
                            </a:rPr>
                            <m:t>𝑠</m:t>
                          </m:r>
                        </m:e>
                      </m:d>
                      <m:r>
                        <a:rPr kumimoji="1" lang="en-US" altLang="ja-JP" sz="2400" i="1">
                          <a:latin typeface="Cambria Math" panose="02040503050406030204" pitchFamily="18" charset="0"/>
                        </a:rPr>
                        <m:t>+</m:t>
                      </m:r>
                      <m:r>
                        <a:rPr lang="en-US" altLang="ja-JP" sz="2400" b="0" i="1" smtClean="0">
                          <a:latin typeface="Cambria Math" panose="02040503050406030204" pitchFamily="18" charset="0"/>
                        </a:rPr>
                        <m:t>2</m:t>
                      </m:r>
                      <m:sSub>
                        <m:sSubPr>
                          <m:ctrlPr>
                            <a:rPr lang="en-US" altLang="ja-JP" sz="2400" b="0" i="1" smtClean="0">
                              <a:latin typeface="Cambria Math" panose="02040503050406030204" pitchFamily="18" charset="0"/>
                            </a:rPr>
                          </m:ctrlPr>
                        </m:sSubPr>
                        <m:e>
                          <m:r>
                            <a:rPr lang="en-US" altLang="ja-JP" sz="2400" b="0" i="1" smtClean="0">
                              <a:latin typeface="Cambria Math" panose="02040503050406030204" pitchFamily="18" charset="0"/>
                              <a:ea typeface="Cambria Math" panose="02040503050406030204" pitchFamily="18" charset="0"/>
                            </a:rPr>
                            <m:t>𝛼</m:t>
                          </m:r>
                        </m:e>
                        <m:sub>
                          <m:r>
                            <a:rPr lang="en-US" altLang="ja-JP" sz="2400" b="0" i="1" smtClean="0">
                              <a:latin typeface="Cambria Math" panose="02040503050406030204" pitchFamily="18" charset="0"/>
                            </a:rPr>
                            <m:t>𝑥</m:t>
                          </m:r>
                        </m:sub>
                      </m:sSub>
                      <m:sSub>
                        <m:sSubPr>
                          <m:ctrlPr>
                            <a:rPr kumimoji="1" lang="en-US" altLang="ja-JP" sz="2400" i="1">
                              <a:latin typeface="Cambria Math" panose="02040503050406030204" pitchFamily="18" charset="0"/>
                            </a:rPr>
                          </m:ctrlPr>
                        </m:sSubPr>
                        <m:e>
                          <m:d>
                            <m:dPr>
                              <m:ctrlPr>
                                <a:rPr kumimoji="1" lang="en-US" altLang="ja-JP" sz="2400" i="1">
                                  <a:latin typeface="Cambria Math" panose="02040503050406030204" pitchFamily="18" charset="0"/>
                                </a:rPr>
                              </m:ctrlPr>
                            </m:dPr>
                            <m:e>
                              <m:r>
                                <a:rPr kumimoji="1" lang="en-US" altLang="ja-JP" sz="2400" i="1">
                                  <a:latin typeface="Cambria Math" panose="02040503050406030204" pitchFamily="18" charset="0"/>
                                </a:rPr>
                                <m:t>𝑠</m:t>
                              </m:r>
                            </m:e>
                          </m:d>
                          <m:r>
                            <a:rPr kumimoji="1" lang="en-US" altLang="ja-JP" sz="2400" i="1">
                              <a:latin typeface="Cambria Math" panose="02040503050406030204" pitchFamily="18" charset="0"/>
                              <a:ea typeface="Cambria Math" panose="02040503050406030204" pitchFamily="18" charset="0"/>
                            </a:rPr>
                            <m:t>𝜂</m:t>
                          </m:r>
                        </m:e>
                        <m:sub>
                          <m:r>
                            <a:rPr kumimoji="1" lang="en-US" altLang="ja-JP" sz="2400" i="1">
                              <a:latin typeface="Cambria Math" panose="02040503050406030204" pitchFamily="18" charset="0"/>
                            </a:rPr>
                            <m:t>𝑥</m:t>
                          </m:r>
                        </m:sub>
                      </m:sSub>
                      <m:sSubSup>
                        <m:sSubSupPr>
                          <m:ctrlPr>
                            <a:rPr kumimoji="1" lang="en-US" altLang="ja-JP" sz="2400" i="1">
                              <a:latin typeface="Cambria Math" panose="02040503050406030204" pitchFamily="18" charset="0"/>
                            </a:rPr>
                          </m:ctrlPr>
                        </m:sSubSupPr>
                        <m:e>
                          <m:d>
                            <m:dPr>
                              <m:ctrlPr>
                                <a:rPr kumimoji="1" lang="en-US" altLang="ja-JP" sz="2400" i="1">
                                  <a:latin typeface="Cambria Math" panose="02040503050406030204" pitchFamily="18" charset="0"/>
                                </a:rPr>
                              </m:ctrlPr>
                            </m:dPr>
                            <m:e>
                              <m:r>
                                <a:rPr kumimoji="1" lang="en-US" altLang="ja-JP" sz="2400" i="1">
                                  <a:latin typeface="Cambria Math" panose="02040503050406030204" pitchFamily="18" charset="0"/>
                                </a:rPr>
                                <m:t>𝑠</m:t>
                              </m:r>
                            </m:e>
                          </m:d>
                          <m:r>
                            <a:rPr kumimoji="1" lang="en-US" altLang="ja-JP" sz="2400" i="1">
                              <a:latin typeface="Cambria Math" panose="02040503050406030204" pitchFamily="18" charset="0"/>
                              <a:ea typeface="Cambria Math" panose="02040503050406030204" pitchFamily="18" charset="0"/>
                            </a:rPr>
                            <m:t>𝜂</m:t>
                          </m:r>
                        </m:e>
                        <m:sub>
                          <m:r>
                            <a:rPr kumimoji="1" lang="en-US" altLang="ja-JP" sz="2400" i="1">
                              <a:latin typeface="Cambria Math" panose="02040503050406030204" pitchFamily="18" charset="0"/>
                            </a:rPr>
                            <m:t>𝑥</m:t>
                          </m:r>
                        </m:sub>
                        <m:sup>
                          <m:r>
                            <a:rPr kumimoji="1" lang="en-US" altLang="ja-JP" sz="2400" b="0" i="1" smtClean="0">
                              <a:latin typeface="Cambria Math" panose="02040503050406030204" pitchFamily="18" charset="0"/>
                            </a:rPr>
                            <m:t>′</m:t>
                          </m:r>
                        </m:sup>
                      </m:sSubSup>
                      <m:d>
                        <m:dPr>
                          <m:ctrlPr>
                            <a:rPr kumimoji="1" lang="en-US" altLang="ja-JP" sz="2400" b="0" i="1" smtClean="0">
                              <a:latin typeface="Cambria Math" panose="02040503050406030204" pitchFamily="18" charset="0"/>
                            </a:rPr>
                          </m:ctrlPr>
                        </m:dPr>
                        <m:e>
                          <m:r>
                            <a:rPr kumimoji="1" lang="en-US" altLang="ja-JP" sz="2400" i="1">
                              <a:latin typeface="Cambria Math" panose="02040503050406030204" pitchFamily="18" charset="0"/>
                            </a:rPr>
                            <m:t>𝑠</m:t>
                          </m:r>
                        </m:e>
                      </m:d>
                      <m:r>
                        <a:rPr kumimoji="1" lang="en-US" altLang="ja-JP" sz="2400" b="0" i="1" smtClean="0">
                          <a:latin typeface="Cambria Math" panose="02040503050406030204" pitchFamily="18" charset="0"/>
                        </a:rPr>
                        <m:t>+</m:t>
                      </m:r>
                      <m:sSub>
                        <m:sSubPr>
                          <m:ctrlPr>
                            <a:rPr kumimoji="1" lang="en-US" altLang="ja-JP" sz="2400" b="0" i="1" smtClean="0">
                              <a:latin typeface="Cambria Math" panose="02040503050406030204" pitchFamily="18" charset="0"/>
                            </a:rPr>
                          </m:ctrlPr>
                        </m:sSubPr>
                        <m:e>
                          <m:r>
                            <a:rPr kumimoji="1" lang="en-US" altLang="ja-JP" sz="2400" b="0" i="1" smtClean="0">
                              <a:latin typeface="Cambria Math" panose="02040503050406030204" pitchFamily="18" charset="0"/>
                              <a:ea typeface="Cambria Math" panose="02040503050406030204" pitchFamily="18" charset="0"/>
                            </a:rPr>
                            <m:t>𝛽</m:t>
                          </m:r>
                        </m:e>
                        <m:sub>
                          <m:r>
                            <a:rPr kumimoji="1" lang="en-US" altLang="ja-JP" sz="2400" b="0" i="1" smtClean="0">
                              <a:latin typeface="Cambria Math" panose="02040503050406030204" pitchFamily="18" charset="0"/>
                            </a:rPr>
                            <m:t>𝑥</m:t>
                          </m:r>
                        </m:sub>
                      </m:sSub>
                      <m:d>
                        <m:dPr>
                          <m:ctrlPr>
                            <a:rPr kumimoji="1" lang="en-US" altLang="ja-JP" sz="2400" b="0" i="1" smtClean="0">
                              <a:latin typeface="Cambria Math" panose="02040503050406030204" pitchFamily="18" charset="0"/>
                            </a:rPr>
                          </m:ctrlPr>
                        </m:dPr>
                        <m:e>
                          <m:r>
                            <a:rPr kumimoji="1" lang="en-US" altLang="ja-JP" sz="2400" i="1">
                              <a:latin typeface="Cambria Math" panose="02040503050406030204" pitchFamily="18" charset="0"/>
                            </a:rPr>
                            <m:t>𝑠</m:t>
                          </m:r>
                        </m:e>
                      </m:d>
                      <m:sSubSup>
                        <m:sSubSupPr>
                          <m:ctrlPr>
                            <a:rPr kumimoji="1" lang="en-US" altLang="ja-JP" sz="2400" i="1">
                              <a:latin typeface="Cambria Math" panose="02040503050406030204" pitchFamily="18" charset="0"/>
                            </a:rPr>
                          </m:ctrlPr>
                        </m:sSubSupPr>
                        <m:e>
                          <m:r>
                            <a:rPr kumimoji="1" lang="en-US" altLang="ja-JP" sz="2400" i="1">
                              <a:latin typeface="Cambria Math" panose="02040503050406030204" pitchFamily="18" charset="0"/>
                              <a:ea typeface="Cambria Math" panose="02040503050406030204" pitchFamily="18" charset="0"/>
                            </a:rPr>
                            <m:t>𝜂</m:t>
                          </m:r>
                        </m:e>
                        <m:sub>
                          <m:r>
                            <a:rPr kumimoji="1" lang="en-US" altLang="ja-JP" sz="2400" i="1">
                              <a:latin typeface="Cambria Math" panose="02040503050406030204" pitchFamily="18" charset="0"/>
                            </a:rPr>
                            <m:t>𝑥</m:t>
                          </m:r>
                        </m:sub>
                        <m:sup>
                          <m:r>
                            <a:rPr kumimoji="1" lang="en-US" altLang="ja-JP" sz="2400" i="1">
                              <a:latin typeface="Cambria Math" panose="02040503050406030204" pitchFamily="18" charset="0"/>
                            </a:rPr>
                            <m:t>′</m:t>
                          </m:r>
                          <m:r>
                            <a:rPr kumimoji="1" lang="en-US" altLang="ja-JP" sz="2400" b="0" i="1" smtClean="0">
                              <a:latin typeface="Cambria Math" panose="02040503050406030204" pitchFamily="18" charset="0"/>
                            </a:rPr>
                            <m:t>2</m:t>
                          </m:r>
                        </m:sup>
                      </m:sSubSup>
                      <m:d>
                        <m:dPr>
                          <m:ctrlPr>
                            <a:rPr kumimoji="1" lang="en-US" altLang="ja-JP" sz="2400" i="1">
                              <a:latin typeface="Cambria Math" panose="02040503050406030204" pitchFamily="18" charset="0"/>
                            </a:rPr>
                          </m:ctrlPr>
                        </m:dPr>
                        <m:e>
                          <m:r>
                            <a:rPr kumimoji="1" lang="en-US" altLang="ja-JP" sz="2400" i="1">
                              <a:latin typeface="Cambria Math" panose="02040503050406030204" pitchFamily="18" charset="0"/>
                            </a:rPr>
                            <m:t>𝑠</m:t>
                          </m:r>
                        </m:e>
                      </m:d>
                      <m:r>
                        <a:rPr kumimoji="1" lang="en-US" altLang="ja-JP" sz="2400" b="0" i="1" smtClean="0">
                          <a:latin typeface="Cambria Math" panose="02040503050406030204" pitchFamily="18" charset="0"/>
                        </a:rPr>
                        <m:t>,</m:t>
                      </m:r>
                    </m:oMath>
                  </m:oMathPara>
                </a14:m>
                <a:endParaRPr lang="ja-JP" altLang="en-US" sz="2800"/>
              </a:p>
            </p:txBody>
          </p:sp>
        </mc:Choice>
        <mc:Fallback xmlns="">
          <p:sp>
            <p:nvSpPr>
              <p:cNvPr id="5" name="テキスト ボックス 4">
                <a:extLst>
                  <a:ext uri="{FF2B5EF4-FFF2-40B4-BE49-F238E27FC236}">
                    <a16:creationId xmlns:a16="http://schemas.microsoft.com/office/drawing/2014/main" id="{1C9BE2C3-FBDE-B36D-0373-31C149330FD9}"/>
                  </a:ext>
                </a:extLst>
              </p:cNvPr>
              <p:cNvSpPr txBox="1">
                <a:spLocks noRot="1" noChangeAspect="1" noMove="1" noResize="1" noEditPoints="1" noAdjustHandles="1" noChangeArrowheads="1" noChangeShapeType="1" noTextEdit="1"/>
              </p:cNvSpPr>
              <p:nvPr/>
            </p:nvSpPr>
            <p:spPr>
              <a:xfrm>
                <a:off x="567251" y="3335680"/>
                <a:ext cx="7975856" cy="898964"/>
              </a:xfrm>
              <a:prstGeom prst="rect">
                <a:avLst/>
              </a:prstGeom>
              <a:blipFill>
                <a:blip r:embed="rId4"/>
                <a:stretch>
                  <a:fillRect b="-972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2DC19358-D9DB-7A6A-31A3-9A6DD813EE97}"/>
                  </a:ext>
                </a:extLst>
              </p:cNvPr>
              <p:cNvSpPr txBox="1"/>
              <p:nvPr/>
            </p:nvSpPr>
            <p:spPr>
              <a:xfrm>
                <a:off x="5659257" y="4131968"/>
                <a:ext cx="3738139" cy="1323439"/>
              </a:xfrm>
              <a:prstGeom prst="rect">
                <a:avLst/>
              </a:prstGeom>
              <a:noFill/>
            </p:spPr>
            <p:txBody>
              <a:bodyPr wrap="none" rtlCol="0">
                <a:spAutoFit/>
              </a:bodyPr>
              <a:lstStyle/>
              <a:p>
                <a:r>
                  <a:rPr kumimoji="1" lang="en-US" altLang="ja-JP" sz="2000" i="1" dirty="0" err="1">
                    <a:latin typeface="Symbol" pitchFamily="2" charset="2"/>
                    <a:cs typeface="Arial" panose="020B0604020202020204" pitchFamily="34" charset="0"/>
                  </a:rPr>
                  <a:t>h</a:t>
                </a:r>
                <a:r>
                  <a:rPr kumimoji="1" lang="en-US" altLang="ja-JP" sz="2000" i="1" baseline="-25000" dirty="0" err="1">
                    <a:latin typeface="Arial" panose="020B0604020202020204" pitchFamily="34" charset="0"/>
                    <a:cs typeface="Arial" panose="020B0604020202020204" pitchFamily="34" charset="0"/>
                  </a:rPr>
                  <a:t>x</a:t>
                </a:r>
                <a:r>
                  <a:rPr kumimoji="1" lang="en-US" altLang="ja-JP" sz="2000" dirty="0">
                    <a:latin typeface="Arial" panose="020B0604020202020204" pitchFamily="34" charset="0"/>
                    <a:cs typeface="Arial" panose="020B0604020202020204" pitchFamily="34" charset="0"/>
                  </a:rPr>
                  <a:t>: Horizontal dispersion</a:t>
                </a:r>
              </a:p>
              <a:p>
                <a14:m>
                  <m:oMath xmlns:m="http://schemas.openxmlformats.org/officeDocument/2006/math">
                    <m:sSubSup>
                      <m:sSubSupPr>
                        <m:ctrlPr>
                          <a:rPr kumimoji="1" lang="en-US" altLang="ja-JP" sz="2000" i="1">
                            <a:latin typeface="Cambria Math" panose="02040503050406030204" pitchFamily="18" charset="0"/>
                          </a:rPr>
                        </m:ctrlPr>
                      </m:sSubSupPr>
                      <m:e>
                        <m:r>
                          <a:rPr kumimoji="1" lang="en-US" altLang="ja-JP" sz="2000" i="1">
                            <a:latin typeface="Cambria Math" panose="02040503050406030204" pitchFamily="18" charset="0"/>
                            <a:ea typeface="Cambria Math" panose="02040503050406030204" pitchFamily="18" charset="0"/>
                          </a:rPr>
                          <m:t>𝜂</m:t>
                        </m:r>
                      </m:e>
                      <m:sub>
                        <m:r>
                          <a:rPr kumimoji="1" lang="en-US" altLang="ja-JP" sz="2000" i="1">
                            <a:latin typeface="Cambria Math" panose="02040503050406030204" pitchFamily="18" charset="0"/>
                          </a:rPr>
                          <m:t>𝑥</m:t>
                        </m:r>
                      </m:sub>
                      <m:sup>
                        <m:r>
                          <a:rPr kumimoji="1" lang="en-US" altLang="ja-JP" sz="2000" i="1">
                            <a:latin typeface="Cambria Math" panose="02040503050406030204" pitchFamily="18" charset="0"/>
                          </a:rPr>
                          <m:t>′</m:t>
                        </m:r>
                      </m:sup>
                    </m:sSubSup>
                    <m:r>
                      <a:rPr kumimoji="1" lang="en-US" altLang="ja-JP" sz="2000" i="1">
                        <a:latin typeface="Cambria Math" panose="02040503050406030204" pitchFamily="18" charset="0"/>
                      </a:rPr>
                      <m:t> </m:t>
                    </m:r>
                  </m:oMath>
                </a14:m>
                <a:r>
                  <a:rPr kumimoji="1" lang="en-US" altLang="ja-JP" sz="2000" dirty="0">
                    <a:latin typeface="Arial" panose="020B0604020202020204" pitchFamily="34" charset="0"/>
                    <a:cs typeface="Arial" panose="020B0604020202020204" pitchFamily="34" charset="0"/>
                  </a:rPr>
                  <a:t>: Horizontal dispersion angle</a:t>
                </a:r>
              </a:p>
              <a:p>
                <a14:m>
                  <m:oMath xmlns:m="http://schemas.openxmlformats.org/officeDocument/2006/math">
                    <m:sSub>
                      <m:sSubPr>
                        <m:ctrlPr>
                          <a:rPr kumimoji="1" lang="en-US" altLang="ja-JP" sz="2000" i="1">
                            <a:latin typeface="Cambria Math" panose="02040503050406030204" pitchFamily="18" charset="0"/>
                          </a:rPr>
                        </m:ctrlPr>
                      </m:sSubPr>
                      <m:e>
                        <m:r>
                          <a:rPr kumimoji="1" lang="en-US" altLang="ja-JP" sz="2000" i="1">
                            <a:latin typeface="Cambria Math" panose="02040503050406030204" pitchFamily="18" charset="0"/>
                            <a:ea typeface="Cambria Math" panose="02040503050406030204" pitchFamily="18" charset="0"/>
                          </a:rPr>
                          <m:t>𝛽</m:t>
                        </m:r>
                      </m:e>
                      <m:sub>
                        <m:r>
                          <a:rPr kumimoji="1" lang="en-US" altLang="ja-JP" sz="2000" i="1">
                            <a:latin typeface="Cambria Math" panose="02040503050406030204" pitchFamily="18" charset="0"/>
                          </a:rPr>
                          <m:t>𝑥</m:t>
                        </m:r>
                      </m:sub>
                    </m:sSub>
                    <m:r>
                      <a:rPr kumimoji="1" lang="en-US" altLang="ja-JP" sz="2000" i="1">
                        <a:latin typeface="Cambria Math" panose="02040503050406030204" pitchFamily="18" charset="0"/>
                      </a:rPr>
                      <m:t> </m:t>
                    </m:r>
                  </m:oMath>
                </a14:m>
                <a:r>
                  <a:rPr kumimoji="1" lang="en-US" altLang="ja-JP" sz="2000" dirty="0">
                    <a:latin typeface="Arial" panose="020B0604020202020204" pitchFamily="34" charset="0"/>
                    <a:cs typeface="Arial" panose="020B0604020202020204" pitchFamily="34" charset="0"/>
                  </a:rPr>
                  <a:t>: Horizontal beta</a:t>
                </a:r>
              </a:p>
              <a:p>
                <a14:m>
                  <m:oMath xmlns:m="http://schemas.openxmlformats.org/officeDocument/2006/math">
                    <m:sSub>
                      <m:sSubPr>
                        <m:ctrlPr>
                          <a:rPr lang="en-US" altLang="ja-JP" sz="2000" i="1">
                            <a:latin typeface="Cambria Math" panose="02040503050406030204" pitchFamily="18" charset="0"/>
                          </a:rPr>
                        </m:ctrlPr>
                      </m:sSubPr>
                      <m:e>
                        <m:r>
                          <a:rPr lang="en-US" altLang="ja-JP" sz="2000" i="1">
                            <a:latin typeface="Cambria Math" panose="02040503050406030204" pitchFamily="18" charset="0"/>
                            <a:ea typeface="Cambria Math" panose="02040503050406030204" pitchFamily="18" charset="0"/>
                          </a:rPr>
                          <m:t>𝛼</m:t>
                        </m:r>
                      </m:e>
                      <m:sub>
                        <m:r>
                          <a:rPr lang="en-US" altLang="ja-JP" sz="2000" i="1">
                            <a:latin typeface="Cambria Math" panose="02040503050406030204" pitchFamily="18" charset="0"/>
                          </a:rPr>
                          <m:t>𝑥</m:t>
                        </m:r>
                      </m:sub>
                    </m:sSub>
                    <m:r>
                      <a:rPr lang="en-US" altLang="ja-JP" sz="2000" i="1">
                        <a:latin typeface="Cambria Math" panose="02040503050406030204" pitchFamily="18" charset="0"/>
                      </a:rPr>
                      <m:t> </m:t>
                    </m:r>
                  </m:oMath>
                </a14:m>
                <a:r>
                  <a:rPr kumimoji="1" lang="en-US" altLang="ja-JP" sz="2000" dirty="0">
                    <a:latin typeface="Arial" panose="020B0604020202020204" pitchFamily="34" charset="0"/>
                    <a:cs typeface="Arial" panose="020B0604020202020204" pitchFamily="34" charset="0"/>
                  </a:rPr>
                  <a:t>: Horizontal alfa</a:t>
                </a:r>
              </a:p>
            </p:txBody>
          </p:sp>
        </mc:Choice>
        <mc:Fallback xmlns="">
          <p:sp>
            <p:nvSpPr>
              <p:cNvPr id="6" name="テキスト ボックス 5">
                <a:extLst>
                  <a:ext uri="{FF2B5EF4-FFF2-40B4-BE49-F238E27FC236}">
                    <a16:creationId xmlns:a16="http://schemas.microsoft.com/office/drawing/2014/main" id="{2DC19358-D9DB-7A6A-31A3-9A6DD813EE97}"/>
                  </a:ext>
                </a:extLst>
              </p:cNvPr>
              <p:cNvSpPr txBox="1">
                <a:spLocks noRot="1" noChangeAspect="1" noMove="1" noResize="1" noEditPoints="1" noAdjustHandles="1" noChangeArrowheads="1" noChangeShapeType="1" noTextEdit="1"/>
              </p:cNvSpPr>
              <p:nvPr/>
            </p:nvSpPr>
            <p:spPr>
              <a:xfrm>
                <a:off x="5659257" y="4131968"/>
                <a:ext cx="3738139" cy="1323439"/>
              </a:xfrm>
              <a:prstGeom prst="rect">
                <a:avLst/>
              </a:prstGeom>
              <a:blipFill>
                <a:blip r:embed="rId5"/>
                <a:stretch>
                  <a:fillRect l="-1689" t="-3810" r="-676" b="-7619"/>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4DB177E2-089A-DAD1-75F6-300B2F3207AA}"/>
              </a:ext>
            </a:extLst>
          </p:cNvPr>
          <p:cNvSpPr txBox="1"/>
          <p:nvPr/>
        </p:nvSpPr>
        <p:spPr>
          <a:xfrm>
            <a:off x="567251" y="5648801"/>
            <a:ext cx="8999580" cy="830997"/>
          </a:xfrm>
          <a:prstGeom prst="rect">
            <a:avLst/>
          </a:prstGeom>
          <a:solidFill>
            <a:srgbClr val="FFFF00"/>
          </a:solidFill>
        </p:spPr>
        <p:txBody>
          <a:bodyPr wrap="none" rtlCol="0">
            <a:spAutoFit/>
          </a:bodyPr>
          <a:lstStyle/>
          <a:p>
            <a:r>
              <a:rPr kumimoji="1" lang="en-US" altLang="ja-JP" sz="2400" dirty="0">
                <a:latin typeface="Arial" panose="020B0604020202020204" pitchFamily="34" charset="0"/>
                <a:cs typeface="Arial" panose="020B0604020202020204" pitchFamily="34" charset="0"/>
              </a:rPr>
              <a:t>As the number of bending magnets increases, natural emittance </a:t>
            </a:r>
          </a:p>
          <a:p>
            <a:r>
              <a:rPr kumimoji="1" lang="en-US" altLang="ja-JP" sz="2400" dirty="0">
                <a:latin typeface="Arial" panose="020B0604020202020204" pitchFamily="34" charset="0"/>
                <a:cs typeface="Arial" panose="020B0604020202020204" pitchFamily="34" charset="0"/>
              </a:rPr>
              <a:t>decreases inversely proportional the cubic of that number.</a:t>
            </a:r>
            <a:endParaRPr kumimoji="1" lang="ja-JP" altLang="en-US" sz="2400">
              <a:latin typeface="Arial" panose="020B0604020202020204" pitchFamily="34" charset="0"/>
              <a:cs typeface="Arial" panose="020B0604020202020204" pitchFamily="34" charset="0"/>
            </a:endParaRPr>
          </a:p>
        </p:txBody>
      </p:sp>
      <p:grpSp>
        <p:nvGrpSpPr>
          <p:cNvPr id="4" name="グループ化 3">
            <a:extLst>
              <a:ext uri="{FF2B5EF4-FFF2-40B4-BE49-F238E27FC236}">
                <a16:creationId xmlns:a16="http://schemas.microsoft.com/office/drawing/2014/main" id="{74E4EAE6-8376-1625-C9D7-1F6E0281FB9C}"/>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3D58FD1B-0241-8FE6-331C-65ED930D0EBF}"/>
                </a:ext>
              </a:extLst>
            </p:cNvPr>
            <p:cNvPicPr>
              <a:picLocks noChangeAspect="1"/>
            </p:cNvPicPr>
            <p:nvPr/>
          </p:nvPicPr>
          <p:blipFill>
            <a:blip r:embed="rId6"/>
            <a:stretch>
              <a:fillRect/>
            </a:stretch>
          </p:blipFill>
          <p:spPr>
            <a:xfrm>
              <a:off x="8119513" y="0"/>
              <a:ext cx="1080501" cy="774131"/>
            </a:xfrm>
            <a:prstGeom prst="rect">
              <a:avLst/>
            </a:prstGeom>
          </p:spPr>
        </p:pic>
        <p:pic>
          <p:nvPicPr>
            <p:cNvPr id="9" name="Picture 2" descr="海外にも対応したロゴマーク ｜ 理化学研究所">
              <a:extLst>
                <a:ext uri="{FF2B5EF4-FFF2-40B4-BE49-F238E27FC236}">
                  <a16:creationId xmlns:a16="http://schemas.microsoft.com/office/drawing/2014/main" id="{96C49E2A-1B36-E518-277A-07D77F58FD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descr="ロゴ, 会社名&#10;&#10;自動的に生成された説明">
              <a:extLst>
                <a:ext uri="{FF2B5EF4-FFF2-40B4-BE49-F238E27FC236}">
                  <a16:creationId xmlns:a16="http://schemas.microsoft.com/office/drawing/2014/main" id="{575C70B0-50BD-7040-7328-891AA8376530}"/>
                </a:ext>
              </a:extLst>
            </p:cNvPr>
            <p:cNvPicPr>
              <a:picLocks noChangeAspect="1"/>
            </p:cNvPicPr>
            <p:nvPr/>
          </p:nvPicPr>
          <p:blipFill>
            <a:blip r:embed="rId8"/>
            <a:stretch>
              <a:fillRect/>
            </a:stretch>
          </p:blipFill>
          <p:spPr>
            <a:xfrm>
              <a:off x="7308187" y="0"/>
              <a:ext cx="832756" cy="790468"/>
            </a:xfrm>
            <a:prstGeom prst="rect">
              <a:avLst/>
            </a:prstGeom>
          </p:spPr>
        </p:pic>
      </p:grpSp>
      <p:sp>
        <p:nvSpPr>
          <p:cNvPr id="11" name="スライド番号プレースホルダー 10">
            <a:extLst>
              <a:ext uri="{FF2B5EF4-FFF2-40B4-BE49-F238E27FC236}">
                <a16:creationId xmlns:a16="http://schemas.microsoft.com/office/drawing/2014/main" id="{27DE84E7-EE63-ED96-A05A-D2371C2A7A31}"/>
              </a:ext>
            </a:extLst>
          </p:cNvPr>
          <p:cNvSpPr>
            <a:spLocks noGrp="1"/>
          </p:cNvSpPr>
          <p:nvPr>
            <p:ph type="sldNum" sz="quarter" idx="12"/>
          </p:nvPr>
        </p:nvSpPr>
        <p:spPr/>
        <p:txBody>
          <a:bodyPr/>
          <a:lstStyle/>
          <a:p>
            <a:fld id="{1B6C7244-5724-E94C-BD42-A3A63A9D1A79}" type="slidenum">
              <a:rPr kumimoji="1" lang="ja-JP" altLang="en-US" smtClean="0"/>
              <a:t>13</a:t>
            </a:fld>
            <a:endParaRPr kumimoji="1" lang="ja-JP" altLang="en-US"/>
          </a:p>
        </p:txBody>
      </p:sp>
    </p:spTree>
    <p:extLst>
      <p:ext uri="{BB962C8B-B14F-4D97-AF65-F5344CB8AC3E}">
        <p14:creationId xmlns:p14="http://schemas.microsoft.com/office/powerpoint/2010/main" val="4286584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グラフ が含まれている画像&#10;&#10;AI 生成コンテンツは誤りを含む可能性があります。">
            <a:extLst>
              <a:ext uri="{FF2B5EF4-FFF2-40B4-BE49-F238E27FC236}">
                <a16:creationId xmlns:a16="http://schemas.microsoft.com/office/drawing/2014/main" id="{9285B32F-EE88-CF90-335E-B05473D80D20}"/>
              </a:ext>
            </a:extLst>
          </p:cNvPr>
          <p:cNvPicPr>
            <a:picLocks noChangeAspect="1"/>
          </p:cNvPicPr>
          <p:nvPr/>
        </p:nvPicPr>
        <p:blipFill>
          <a:blip r:embed="rId3"/>
          <a:stretch>
            <a:fillRect/>
          </a:stretch>
        </p:blipFill>
        <p:spPr>
          <a:xfrm>
            <a:off x="5375031" y="4227266"/>
            <a:ext cx="4139875" cy="2322394"/>
          </a:xfrm>
          <a:prstGeom prst="rect">
            <a:avLst/>
          </a:prstGeom>
        </p:spPr>
      </p:pic>
      <p:pic>
        <p:nvPicPr>
          <p:cNvPr id="15" name="図 14" descr="グラフ, 折れ線グラフ&#10;&#10;AI 生成コンテンツは誤りを含む可能性があります。">
            <a:extLst>
              <a:ext uri="{FF2B5EF4-FFF2-40B4-BE49-F238E27FC236}">
                <a16:creationId xmlns:a16="http://schemas.microsoft.com/office/drawing/2014/main" id="{BC2AE988-7A8D-38D4-7C2F-C27BC7953783}"/>
              </a:ext>
            </a:extLst>
          </p:cNvPr>
          <p:cNvPicPr>
            <a:picLocks noChangeAspect="1"/>
          </p:cNvPicPr>
          <p:nvPr/>
        </p:nvPicPr>
        <p:blipFill>
          <a:blip r:embed="rId4"/>
          <a:stretch>
            <a:fillRect/>
          </a:stretch>
        </p:blipFill>
        <p:spPr>
          <a:xfrm>
            <a:off x="566798" y="4227266"/>
            <a:ext cx="4163465" cy="2322395"/>
          </a:xfrm>
          <a:prstGeom prst="rect">
            <a:avLst/>
          </a:prstGeom>
        </p:spPr>
      </p:pic>
      <p:sp>
        <p:nvSpPr>
          <p:cNvPr id="16" name="テキスト ボックス 15">
            <a:extLst>
              <a:ext uri="{FF2B5EF4-FFF2-40B4-BE49-F238E27FC236}">
                <a16:creationId xmlns:a16="http://schemas.microsoft.com/office/drawing/2014/main" id="{DF65268B-076A-6A53-6099-1B00B9E16860}"/>
              </a:ext>
            </a:extLst>
          </p:cNvPr>
          <p:cNvSpPr txBox="1"/>
          <p:nvPr/>
        </p:nvSpPr>
        <p:spPr>
          <a:xfrm>
            <a:off x="2883877" y="4456164"/>
            <a:ext cx="727059" cy="461665"/>
          </a:xfrm>
          <a:prstGeom prst="rect">
            <a:avLst/>
          </a:prstGeom>
          <a:noFill/>
        </p:spPr>
        <p:txBody>
          <a:bodyPr wrap="none" rtlCol="0">
            <a:spAutoFit/>
          </a:bodyPr>
          <a:lstStyle/>
          <a:p>
            <a:r>
              <a:rPr kumimoji="1" lang="en-US" altLang="ja-JP" sz="2400" b="1" u="sng" dirty="0">
                <a:solidFill>
                  <a:srgbClr val="FF0000"/>
                </a:solidFill>
                <a:cs typeface="Arial" panose="020B0604020202020204" pitchFamily="34" charset="0"/>
              </a:rPr>
              <a:t>2BA</a:t>
            </a:r>
            <a:endParaRPr kumimoji="1" lang="ja-JP" altLang="en-US" sz="2400" b="1" u="sng">
              <a:solidFill>
                <a:srgbClr val="FF0000"/>
              </a:solidFill>
              <a:cs typeface="Arial" panose="020B0604020202020204" pitchFamily="34" charset="0"/>
            </a:endParaRPr>
          </a:p>
        </p:txBody>
      </p:sp>
      <p:sp>
        <p:nvSpPr>
          <p:cNvPr id="17" name="テキスト ボックス 16">
            <a:extLst>
              <a:ext uri="{FF2B5EF4-FFF2-40B4-BE49-F238E27FC236}">
                <a16:creationId xmlns:a16="http://schemas.microsoft.com/office/drawing/2014/main" id="{3018154D-24AE-BAF8-40B9-828E10FDE1CE}"/>
              </a:ext>
            </a:extLst>
          </p:cNvPr>
          <p:cNvSpPr txBox="1"/>
          <p:nvPr/>
        </p:nvSpPr>
        <p:spPr>
          <a:xfrm rot="16200000">
            <a:off x="55965" y="5203796"/>
            <a:ext cx="716863" cy="369332"/>
          </a:xfrm>
          <a:prstGeom prst="rect">
            <a:avLst/>
          </a:prstGeom>
          <a:noFill/>
        </p:spPr>
        <p:txBody>
          <a:bodyPr wrap="none" rtlCol="0">
            <a:spAutoFit/>
          </a:bodyPr>
          <a:lstStyle/>
          <a:p>
            <a:r>
              <a:rPr kumimoji="1" lang="en-US" altLang="ja-JP" b="1" i="1" dirty="0">
                <a:latin typeface="Symbol" pitchFamily="2" charset="2"/>
              </a:rPr>
              <a:t>b</a:t>
            </a:r>
            <a:r>
              <a:rPr kumimoji="1" lang="en-US" altLang="ja-JP" b="1" baseline="-25000" dirty="0"/>
              <a:t>x</a:t>
            </a:r>
            <a:r>
              <a:rPr kumimoji="1" lang="en-US" altLang="ja-JP" b="1" dirty="0"/>
              <a:t>,</a:t>
            </a:r>
            <a:r>
              <a:rPr kumimoji="1" lang="en-US" altLang="ja-JP" b="1" i="1" dirty="0">
                <a:latin typeface="Symbol" pitchFamily="2" charset="2"/>
              </a:rPr>
              <a:t> b</a:t>
            </a:r>
            <a:r>
              <a:rPr kumimoji="1" lang="en-US" altLang="ja-JP" b="1" baseline="-25000" dirty="0"/>
              <a:t>y</a:t>
            </a:r>
            <a:endParaRPr kumimoji="1" lang="ja-JP" altLang="en-US" b="1"/>
          </a:p>
        </p:txBody>
      </p:sp>
      <p:sp>
        <p:nvSpPr>
          <p:cNvPr id="18" name="テキスト ボックス 17">
            <a:extLst>
              <a:ext uri="{FF2B5EF4-FFF2-40B4-BE49-F238E27FC236}">
                <a16:creationId xmlns:a16="http://schemas.microsoft.com/office/drawing/2014/main" id="{2FD7A420-84E7-36EB-FAE0-EB3B96063AFE}"/>
              </a:ext>
            </a:extLst>
          </p:cNvPr>
          <p:cNvSpPr txBox="1"/>
          <p:nvPr/>
        </p:nvSpPr>
        <p:spPr>
          <a:xfrm rot="16200000">
            <a:off x="4902130" y="5091595"/>
            <a:ext cx="716863" cy="369332"/>
          </a:xfrm>
          <a:prstGeom prst="rect">
            <a:avLst/>
          </a:prstGeom>
          <a:noFill/>
        </p:spPr>
        <p:txBody>
          <a:bodyPr wrap="none" rtlCol="0">
            <a:spAutoFit/>
          </a:bodyPr>
          <a:lstStyle/>
          <a:p>
            <a:r>
              <a:rPr kumimoji="1" lang="en-US" altLang="ja-JP" b="1" i="1" dirty="0">
                <a:latin typeface="Symbol" pitchFamily="2" charset="2"/>
              </a:rPr>
              <a:t>b</a:t>
            </a:r>
            <a:r>
              <a:rPr kumimoji="1" lang="en-US" altLang="ja-JP" b="1" baseline="-25000" dirty="0"/>
              <a:t>x</a:t>
            </a:r>
            <a:r>
              <a:rPr kumimoji="1" lang="en-US" altLang="ja-JP" b="1" dirty="0"/>
              <a:t>,</a:t>
            </a:r>
            <a:r>
              <a:rPr kumimoji="1" lang="en-US" altLang="ja-JP" b="1" i="1" dirty="0">
                <a:latin typeface="Symbol" pitchFamily="2" charset="2"/>
              </a:rPr>
              <a:t> b</a:t>
            </a:r>
            <a:r>
              <a:rPr kumimoji="1" lang="en-US" altLang="ja-JP" b="1" baseline="-25000" dirty="0"/>
              <a:t>y</a:t>
            </a:r>
            <a:endParaRPr kumimoji="1" lang="ja-JP" altLang="en-US" b="1"/>
          </a:p>
        </p:txBody>
      </p:sp>
      <p:sp>
        <p:nvSpPr>
          <p:cNvPr id="19" name="テキスト ボックス 18">
            <a:extLst>
              <a:ext uri="{FF2B5EF4-FFF2-40B4-BE49-F238E27FC236}">
                <a16:creationId xmlns:a16="http://schemas.microsoft.com/office/drawing/2014/main" id="{453C0E7A-B461-6687-FB85-0073F1DC43C8}"/>
              </a:ext>
            </a:extLst>
          </p:cNvPr>
          <p:cNvSpPr txBox="1"/>
          <p:nvPr/>
        </p:nvSpPr>
        <p:spPr>
          <a:xfrm rot="5400000">
            <a:off x="4663438" y="5296138"/>
            <a:ext cx="409086" cy="369332"/>
          </a:xfrm>
          <a:prstGeom prst="rect">
            <a:avLst/>
          </a:prstGeom>
          <a:noFill/>
        </p:spPr>
        <p:txBody>
          <a:bodyPr wrap="none" rtlCol="0">
            <a:spAutoFit/>
          </a:bodyPr>
          <a:lstStyle/>
          <a:p>
            <a:r>
              <a:rPr kumimoji="1" lang="en-US" altLang="ja-JP" b="1" i="1" dirty="0" err="1">
                <a:latin typeface="Symbol" pitchFamily="2" charset="2"/>
              </a:rPr>
              <a:t>h</a:t>
            </a:r>
            <a:r>
              <a:rPr kumimoji="1" lang="en-US" altLang="ja-JP" b="1" baseline="-25000" dirty="0" err="1">
                <a:latin typeface="Arial" panose="020B0604020202020204" pitchFamily="34" charset="0"/>
                <a:cs typeface="Arial" panose="020B0604020202020204" pitchFamily="34" charset="0"/>
              </a:rPr>
              <a:t>x</a:t>
            </a:r>
            <a:endParaRPr kumimoji="1" lang="ja-JP" altLang="en-US" b="1">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797783B7-846A-93FD-3A62-BB5B0D05AC83}"/>
              </a:ext>
            </a:extLst>
          </p:cNvPr>
          <p:cNvSpPr txBox="1"/>
          <p:nvPr/>
        </p:nvSpPr>
        <p:spPr>
          <a:xfrm rot="5400000">
            <a:off x="9471727" y="5296138"/>
            <a:ext cx="409086" cy="369332"/>
          </a:xfrm>
          <a:prstGeom prst="rect">
            <a:avLst/>
          </a:prstGeom>
          <a:noFill/>
        </p:spPr>
        <p:txBody>
          <a:bodyPr wrap="none" rtlCol="0">
            <a:spAutoFit/>
          </a:bodyPr>
          <a:lstStyle/>
          <a:p>
            <a:r>
              <a:rPr kumimoji="1" lang="en-US" altLang="ja-JP" b="1" i="1" dirty="0" err="1">
                <a:latin typeface="Symbol" pitchFamily="2" charset="2"/>
              </a:rPr>
              <a:t>h</a:t>
            </a:r>
            <a:r>
              <a:rPr kumimoji="1" lang="en-US" altLang="ja-JP" b="1" baseline="-25000" dirty="0" err="1">
                <a:latin typeface="Arial" panose="020B0604020202020204" pitchFamily="34" charset="0"/>
                <a:cs typeface="Arial" panose="020B0604020202020204" pitchFamily="34" charset="0"/>
              </a:rPr>
              <a:t>x</a:t>
            </a:r>
            <a:endParaRPr kumimoji="1" lang="ja-JP" altLang="en-US" b="1">
              <a:latin typeface="Arial" panose="020B0604020202020204" pitchFamily="34" charset="0"/>
              <a:cs typeface="Arial" panose="020B0604020202020204" pitchFamily="34" charset="0"/>
            </a:endParaRPr>
          </a:p>
        </p:txBody>
      </p:sp>
      <p:pic>
        <p:nvPicPr>
          <p:cNvPr id="24" name="図 23">
            <a:extLst>
              <a:ext uri="{FF2B5EF4-FFF2-40B4-BE49-F238E27FC236}">
                <a16:creationId xmlns:a16="http://schemas.microsoft.com/office/drawing/2014/main" id="{DA75A757-3691-643F-D3AD-BA28BE67EE47}"/>
              </a:ext>
            </a:extLst>
          </p:cNvPr>
          <p:cNvPicPr>
            <a:picLocks noChangeAspect="1"/>
          </p:cNvPicPr>
          <p:nvPr/>
        </p:nvPicPr>
        <p:blipFill>
          <a:blip r:embed="rId5"/>
          <a:srcRect l="3387" r="49905"/>
          <a:stretch>
            <a:fillRect/>
          </a:stretch>
        </p:blipFill>
        <p:spPr>
          <a:xfrm>
            <a:off x="716190" y="1873128"/>
            <a:ext cx="2894746" cy="2171700"/>
          </a:xfrm>
          <a:prstGeom prst="rect">
            <a:avLst/>
          </a:prstGeom>
        </p:spPr>
      </p:pic>
      <p:sp>
        <p:nvSpPr>
          <p:cNvPr id="25" name="テキスト ボックス 24">
            <a:extLst>
              <a:ext uri="{FF2B5EF4-FFF2-40B4-BE49-F238E27FC236}">
                <a16:creationId xmlns:a16="http://schemas.microsoft.com/office/drawing/2014/main" id="{11303ABE-7F42-E61E-6AE1-8237BC59EC73}"/>
              </a:ext>
            </a:extLst>
          </p:cNvPr>
          <p:cNvSpPr txBox="1"/>
          <p:nvPr/>
        </p:nvSpPr>
        <p:spPr>
          <a:xfrm>
            <a:off x="3892730" y="1783255"/>
            <a:ext cx="5622175" cy="2277547"/>
          </a:xfrm>
          <a:prstGeom prst="rect">
            <a:avLst/>
          </a:prstGeom>
          <a:noFill/>
        </p:spPr>
        <p:txBody>
          <a:bodyPr wrap="square" rtlCol="0">
            <a:spAutoFit/>
          </a:bodyPr>
          <a:lstStyle/>
          <a:p>
            <a:r>
              <a:rPr kumimoji="1" lang="en-US" altLang="ja-JP" sz="2200" dirty="0">
                <a:latin typeface="Arial" panose="020B0604020202020204" pitchFamily="34" charset="0"/>
                <a:cs typeface="Arial" panose="020B0604020202020204" pitchFamily="34" charset="0"/>
              </a:rPr>
              <a:t>The excited amplitude of a </a:t>
            </a:r>
            <a:r>
              <a:rPr kumimoji="1" lang="en-US" altLang="ja-JP" sz="2200" dirty="0" err="1">
                <a:latin typeface="Arial" panose="020B0604020202020204" pitchFamily="34" charset="0"/>
                <a:cs typeface="Arial" panose="020B0604020202020204" pitchFamily="34" charset="0"/>
              </a:rPr>
              <a:t>betatron</a:t>
            </a:r>
            <a:r>
              <a:rPr kumimoji="1" lang="en-US" altLang="ja-JP" sz="2200" dirty="0">
                <a:latin typeface="Arial" panose="020B0604020202020204" pitchFamily="34" charset="0"/>
                <a:cs typeface="Arial" panose="020B0604020202020204" pitchFamily="34" charset="0"/>
              </a:rPr>
              <a:t> oscillation is determined by the </a:t>
            </a:r>
            <a:r>
              <a:rPr kumimoji="1" lang="en-US" altLang="ja-JP" sz="2200" dirty="0">
                <a:highlight>
                  <a:srgbClr val="FFFF00"/>
                </a:highlight>
                <a:latin typeface="Arial" panose="020B0604020202020204" pitchFamily="34" charset="0"/>
                <a:cs typeface="Arial" panose="020B0604020202020204" pitchFamily="34" charset="0"/>
              </a:rPr>
              <a:t>local energy dispersion</a:t>
            </a:r>
            <a:r>
              <a:rPr kumimoji="1" lang="en-US" altLang="ja-JP" sz="2200" dirty="0">
                <a:latin typeface="Arial" panose="020B0604020202020204" pitchFamily="34" charset="0"/>
                <a:cs typeface="Arial" panose="020B0604020202020204" pitchFamily="34" charset="0"/>
              </a:rPr>
              <a:t>.</a:t>
            </a:r>
          </a:p>
          <a:p>
            <a:endParaRPr kumimoji="1" lang="en-US" altLang="ja-JP" sz="1000" dirty="0">
              <a:latin typeface="Arial" panose="020B0604020202020204" pitchFamily="34" charset="0"/>
              <a:cs typeface="Arial" panose="020B0604020202020204" pitchFamily="34" charset="0"/>
            </a:endParaRPr>
          </a:p>
          <a:p>
            <a:r>
              <a:rPr kumimoji="1" lang="en-US" altLang="ja-JP" sz="2200" dirty="0">
                <a:latin typeface="Arial" panose="020B0604020202020204" pitchFamily="34" charset="0"/>
                <a:cs typeface="Arial" panose="020B0604020202020204" pitchFamily="34" charset="0"/>
              </a:rPr>
              <a:t>The MBA lattice can effectively suppress the energy dispersion along the ring as shown below.</a:t>
            </a:r>
            <a:endParaRPr kumimoji="1" lang="ja-JP" altLang="en-US" sz="22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DEAA8F0C-58B7-7547-8A66-BB88064C7FBE}"/>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CB963AA4-E874-9DB0-6E8A-41FD4D0CCFA2}"/>
                </a:ext>
              </a:extLst>
            </p:cNvPr>
            <p:cNvPicPr>
              <a:picLocks noChangeAspect="1"/>
            </p:cNvPicPr>
            <p:nvPr/>
          </p:nvPicPr>
          <p:blipFill>
            <a:blip r:embed="rId6"/>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5E4B40CD-E182-F0CA-A4E6-85BF6FE2A3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46C362B1-D2EF-5E1E-A0BB-42FF788F44F7}"/>
                </a:ext>
              </a:extLst>
            </p:cNvPr>
            <p:cNvPicPr>
              <a:picLocks noChangeAspect="1"/>
            </p:cNvPicPr>
            <p:nvPr/>
          </p:nvPicPr>
          <p:blipFill>
            <a:blip r:embed="rId8"/>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C6D68920-3C12-DCD8-A687-B44066DBBDB7}"/>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Suppression of radiation excitation to achieve lower emittance</a:t>
            </a:r>
            <a:endParaRPr kumimoji="1" lang="ja-JP" altLang="en-US" sz="3600">
              <a:latin typeface="Arial" panose="020B0604020202020204" pitchFamily="34" charset="0"/>
              <a:cs typeface="Arial" panose="020B0604020202020204" pitchFamily="34" charset="0"/>
            </a:endParaRPr>
          </a:p>
        </p:txBody>
      </p:sp>
      <p:sp>
        <p:nvSpPr>
          <p:cNvPr id="8" name="スライド番号プレースホルダー 7">
            <a:extLst>
              <a:ext uri="{FF2B5EF4-FFF2-40B4-BE49-F238E27FC236}">
                <a16:creationId xmlns:a16="http://schemas.microsoft.com/office/drawing/2014/main" id="{71836D6E-E6A2-9B02-D830-F79013D13D66}"/>
              </a:ext>
            </a:extLst>
          </p:cNvPr>
          <p:cNvSpPr>
            <a:spLocks noGrp="1"/>
          </p:cNvSpPr>
          <p:nvPr>
            <p:ph type="sldNum" sz="quarter" idx="12"/>
          </p:nvPr>
        </p:nvSpPr>
        <p:spPr/>
        <p:txBody>
          <a:bodyPr/>
          <a:lstStyle/>
          <a:p>
            <a:fld id="{1B6C7244-5724-E94C-BD42-A3A63A9D1A79}" type="slidenum">
              <a:rPr kumimoji="1" lang="ja-JP" altLang="en-US" smtClean="0"/>
              <a:t>14</a:t>
            </a:fld>
            <a:endParaRPr kumimoji="1" lang="ja-JP" altLang="en-US"/>
          </a:p>
        </p:txBody>
      </p:sp>
    </p:spTree>
    <p:extLst>
      <p:ext uri="{BB962C8B-B14F-4D97-AF65-F5344CB8AC3E}">
        <p14:creationId xmlns:p14="http://schemas.microsoft.com/office/powerpoint/2010/main" val="494795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01DCCF4-1567-FD17-98B6-98CC138180E6}"/>
              </a:ext>
            </a:extLst>
          </p:cNvPr>
          <p:cNvSpPr>
            <a:spLocks noGrp="1"/>
          </p:cNvSpPr>
          <p:nvPr>
            <p:ph idx="1"/>
          </p:nvPr>
        </p:nvSpPr>
        <p:spPr>
          <a:xfrm>
            <a:off x="681038" y="2559919"/>
            <a:ext cx="8543925" cy="3411390"/>
          </a:xfrm>
          <a:solidFill>
            <a:srgbClr val="FFFF00"/>
          </a:solidFill>
        </p:spPr>
        <p:txBody>
          <a:bodyPr>
            <a:normAutofit lnSpcReduction="10000"/>
          </a:bodyPr>
          <a:lstStyle/>
          <a:p>
            <a:pPr marL="514350" indent="-514350">
              <a:buFont typeface="+mj-lt"/>
              <a:buAutoNum type="arabicPeriod"/>
            </a:pPr>
            <a:r>
              <a:rPr lang="en-US" altLang="ja-JP" dirty="0">
                <a:latin typeface="Arial" panose="020B0604020202020204" pitchFamily="34" charset="0"/>
                <a:cs typeface="Arial" panose="020B0604020202020204" pitchFamily="34" charset="0"/>
              </a:rPr>
              <a:t>Narrow space issues</a:t>
            </a:r>
          </a:p>
          <a:p>
            <a:pPr marL="514350" indent="-514350">
              <a:buFont typeface="+mj-lt"/>
              <a:buAutoNum type="arabicPeriod"/>
            </a:pPr>
            <a:r>
              <a:rPr lang="en-US" altLang="ja-JP" dirty="0">
                <a:latin typeface="Arial" panose="020B0604020202020204" pitchFamily="34" charset="0"/>
                <a:cs typeface="Arial" panose="020B0604020202020204" pitchFamily="34" charset="0"/>
              </a:rPr>
              <a:t>Strong nonlinearity from chromaticity correction sextupoles</a:t>
            </a:r>
          </a:p>
          <a:p>
            <a:pPr marL="514350" indent="-514350">
              <a:buFont typeface="+mj-lt"/>
              <a:buAutoNum type="arabicPeriod"/>
            </a:pPr>
            <a:r>
              <a:rPr lang="en-US" altLang="ja-JP" dirty="0">
                <a:latin typeface="Arial" panose="020B0604020202020204" pitchFamily="34" charset="0"/>
                <a:cs typeface="Arial" panose="020B0604020202020204" pitchFamily="34" charset="0"/>
              </a:rPr>
              <a:t>Beam injection scheme applicable for a ring with a small dynamic aperture</a:t>
            </a:r>
          </a:p>
          <a:p>
            <a:pPr marL="514350" indent="-514350">
              <a:buFont typeface="+mj-lt"/>
              <a:buAutoNum type="arabicPeriod"/>
            </a:pPr>
            <a:r>
              <a:rPr lang="en-US" altLang="ja-JP" dirty="0">
                <a:latin typeface="Arial" panose="020B0604020202020204" pitchFamily="34" charset="0"/>
                <a:cs typeface="Arial" panose="020B0604020202020204" pitchFamily="34" charset="0"/>
              </a:rPr>
              <a:t>Stable top-up beam injection compensating a short beam-lifetime and transparent against small emittance stored beam </a:t>
            </a:r>
            <a:endParaRPr kumimoji="1" lang="ja-JP" altLang="en-US">
              <a:latin typeface="Arial" panose="020B0604020202020204" pitchFamily="34" charset="0"/>
              <a:cs typeface="Arial" panose="020B0604020202020204" pitchFamily="34" charset="0"/>
            </a:endParaRPr>
          </a:p>
        </p:txBody>
      </p:sp>
      <p:grpSp>
        <p:nvGrpSpPr>
          <p:cNvPr id="4" name="グループ化 3">
            <a:extLst>
              <a:ext uri="{FF2B5EF4-FFF2-40B4-BE49-F238E27FC236}">
                <a16:creationId xmlns:a16="http://schemas.microsoft.com/office/drawing/2014/main" id="{DD1B1733-E288-74C7-0533-8C0D3828D682}"/>
              </a:ext>
            </a:extLst>
          </p:cNvPr>
          <p:cNvGrpSpPr/>
          <p:nvPr/>
        </p:nvGrpSpPr>
        <p:grpSpPr>
          <a:xfrm>
            <a:off x="7308186" y="-6666"/>
            <a:ext cx="2597813" cy="878305"/>
            <a:chOff x="7308187" y="0"/>
            <a:chExt cx="2597813" cy="878305"/>
          </a:xfrm>
        </p:grpSpPr>
        <p:pic>
          <p:nvPicPr>
            <p:cNvPr id="5" name="図 4" descr="ロゴ が含まれている画像&#10;&#10;自動的に生成された説明">
              <a:extLst>
                <a:ext uri="{FF2B5EF4-FFF2-40B4-BE49-F238E27FC236}">
                  <a16:creationId xmlns:a16="http://schemas.microsoft.com/office/drawing/2014/main" id="{62DD5F7C-F6CD-E98E-4C08-0DF9DDBFDA21}"/>
                </a:ext>
              </a:extLst>
            </p:cNvPr>
            <p:cNvPicPr>
              <a:picLocks noChangeAspect="1"/>
            </p:cNvPicPr>
            <p:nvPr/>
          </p:nvPicPr>
          <p:blipFill>
            <a:blip r:embed="rId3"/>
            <a:stretch>
              <a:fillRect/>
            </a:stretch>
          </p:blipFill>
          <p:spPr>
            <a:xfrm>
              <a:off x="8119513" y="0"/>
              <a:ext cx="1080501" cy="774131"/>
            </a:xfrm>
            <a:prstGeom prst="rect">
              <a:avLst/>
            </a:prstGeom>
          </p:spPr>
        </p:pic>
        <p:pic>
          <p:nvPicPr>
            <p:cNvPr id="6" name="Picture 2" descr="海外にも対応したロゴマーク ｜ 理化学研究所">
              <a:extLst>
                <a:ext uri="{FF2B5EF4-FFF2-40B4-BE49-F238E27FC236}">
                  <a16:creationId xmlns:a16="http://schemas.microsoft.com/office/drawing/2014/main" id="{B6160319-F888-2998-6CD0-F0BA3938B3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descr="ロゴ, 会社名&#10;&#10;自動的に生成された説明">
              <a:extLst>
                <a:ext uri="{FF2B5EF4-FFF2-40B4-BE49-F238E27FC236}">
                  <a16:creationId xmlns:a16="http://schemas.microsoft.com/office/drawing/2014/main" id="{E08EEE7B-79F8-7A54-93C3-5824DC8E3B7E}"/>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AB08226B-580C-48A9-1D89-7B02F665C80F}"/>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What breakthroughs made the MBA possible?</a:t>
            </a:r>
            <a:endParaRPr kumimoji="1" lang="ja-JP" altLang="en-US" sz="3600">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5FDC1FBE-FC3E-D833-4045-F158C7D5E52C}"/>
              </a:ext>
            </a:extLst>
          </p:cNvPr>
          <p:cNvSpPr txBox="1"/>
          <p:nvPr/>
        </p:nvSpPr>
        <p:spPr>
          <a:xfrm>
            <a:off x="681038" y="1894472"/>
            <a:ext cx="7003840" cy="523220"/>
          </a:xfrm>
          <a:prstGeom prst="rect">
            <a:avLst/>
          </a:prstGeom>
          <a:noFill/>
        </p:spPr>
        <p:txBody>
          <a:bodyPr wrap="none" rtlCol="0">
            <a:spAutoFit/>
          </a:bodyPr>
          <a:lstStyle/>
          <a:p>
            <a:r>
              <a:rPr kumimoji="1" lang="en-US" altLang="ja-JP" sz="2800" dirty="0">
                <a:latin typeface="Arial" panose="020B0604020202020204" pitchFamily="34" charset="0"/>
                <a:cs typeface="Arial" panose="020B0604020202020204" pitchFamily="34" charset="0"/>
              </a:rPr>
              <a:t>The following issues need to be overcome:</a:t>
            </a:r>
            <a:endParaRPr kumimoji="1" lang="ja-JP" altLang="en-US" sz="2800">
              <a:latin typeface="Arial" panose="020B0604020202020204" pitchFamily="34" charset="0"/>
              <a:cs typeface="Arial" panose="020B0604020202020204" pitchFamily="34" charset="0"/>
            </a:endParaRPr>
          </a:p>
        </p:txBody>
      </p:sp>
      <p:sp>
        <p:nvSpPr>
          <p:cNvPr id="9" name="スライド番号プレースホルダー 8">
            <a:extLst>
              <a:ext uri="{FF2B5EF4-FFF2-40B4-BE49-F238E27FC236}">
                <a16:creationId xmlns:a16="http://schemas.microsoft.com/office/drawing/2014/main" id="{F2933AB0-A0F2-87B4-BAB5-3411EC30493A}"/>
              </a:ext>
            </a:extLst>
          </p:cNvPr>
          <p:cNvSpPr>
            <a:spLocks noGrp="1"/>
          </p:cNvSpPr>
          <p:nvPr>
            <p:ph type="sldNum" sz="quarter" idx="12"/>
          </p:nvPr>
        </p:nvSpPr>
        <p:spPr/>
        <p:txBody>
          <a:bodyPr/>
          <a:lstStyle/>
          <a:p>
            <a:fld id="{1B6C7244-5724-E94C-BD42-A3A63A9D1A79}" type="slidenum">
              <a:rPr kumimoji="1" lang="ja-JP" altLang="en-US" smtClean="0"/>
              <a:t>15</a:t>
            </a:fld>
            <a:endParaRPr kumimoji="1" lang="ja-JP" altLang="en-US"/>
          </a:p>
        </p:txBody>
      </p:sp>
    </p:spTree>
    <p:extLst>
      <p:ext uri="{BB962C8B-B14F-4D97-AF65-F5344CB8AC3E}">
        <p14:creationId xmlns:p14="http://schemas.microsoft.com/office/powerpoint/2010/main" val="887154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2D81E-EED0-0B16-2BF9-9B4790F7CB17}"/>
            </a:ext>
          </a:extLst>
        </p:cNvPr>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79B7A96-C94E-ED1F-7FF8-563CFC433F02}"/>
              </a:ext>
            </a:extLst>
          </p:cNvPr>
          <p:cNvSpPr>
            <a:spLocks noGrp="1"/>
          </p:cNvSpPr>
          <p:nvPr>
            <p:ph idx="1"/>
          </p:nvPr>
        </p:nvSpPr>
        <p:spPr>
          <a:xfrm>
            <a:off x="681038" y="1825625"/>
            <a:ext cx="8543925" cy="460375"/>
          </a:xfrm>
        </p:spPr>
        <p:txBody>
          <a:bodyPr>
            <a:normAutofit lnSpcReduction="10000"/>
          </a:bodyPr>
          <a:lstStyle/>
          <a:p>
            <a:pPr marL="514350" indent="-514350">
              <a:buFont typeface="+mj-lt"/>
              <a:buAutoNum type="arabicPeriod"/>
            </a:pPr>
            <a:r>
              <a:rPr kumimoji="1" lang="en-US" altLang="ja-JP" dirty="0">
                <a:latin typeface="Arial" panose="020B0604020202020204" pitchFamily="34" charset="0"/>
                <a:cs typeface="Arial" panose="020B0604020202020204" pitchFamily="34" charset="0"/>
              </a:rPr>
              <a:t>Solving narrow spacing issues</a:t>
            </a:r>
            <a:endParaRPr kumimoji="1" lang="ja-JP" altLang="en-US">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03518297-0B3E-88AF-C900-D29F02658196}"/>
              </a:ext>
            </a:extLst>
          </p:cNvPr>
          <p:cNvSpPr txBox="1"/>
          <p:nvPr/>
        </p:nvSpPr>
        <p:spPr>
          <a:xfrm>
            <a:off x="969236" y="2547256"/>
            <a:ext cx="8357643" cy="3139321"/>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Q1: </a:t>
            </a:r>
            <a:r>
              <a:rPr kumimoji="1" lang="en-US" altLang="ja-JP" sz="2200" dirty="0">
                <a:latin typeface="Arial" panose="020B0604020202020204" pitchFamily="34" charset="0"/>
                <a:cs typeface="Arial" panose="020B0604020202020204" pitchFamily="34" charset="0"/>
              </a:rPr>
              <a:t>The MBA lattice naturally requires the large number of focusing quadrupoles to focus the beam at each BM horizontally.</a:t>
            </a:r>
          </a:p>
          <a:p>
            <a:r>
              <a:rPr kumimoji="1" lang="en-US" altLang="ja-JP" sz="2200" dirty="0">
                <a:solidFill>
                  <a:srgbClr val="FF0000"/>
                </a:solidFill>
                <a:latin typeface="Arial" panose="020B0604020202020204" pitchFamily="34" charset="0"/>
                <a:cs typeface="Arial" panose="020B0604020202020204" pitchFamily="34" charset="0"/>
              </a:rPr>
              <a:t>How can numerous magnets be accommodated within a limited space?</a:t>
            </a:r>
          </a:p>
          <a:p>
            <a:endParaRPr kumimoji="1" lang="en-US" altLang="ja-JP" sz="2200" dirty="0">
              <a:latin typeface="Arial" panose="020B0604020202020204" pitchFamily="34" charset="0"/>
              <a:cs typeface="Arial" panose="020B0604020202020204" pitchFamily="34" charset="0"/>
            </a:endParaRPr>
          </a:p>
          <a:p>
            <a:r>
              <a:rPr kumimoji="1" lang="en-US" altLang="ja-JP" sz="2200" dirty="0">
                <a:latin typeface="Arial" panose="020B0604020202020204" pitchFamily="34" charset="0"/>
                <a:cs typeface="Arial" panose="020B0604020202020204" pitchFamily="34" charset="0"/>
              </a:rPr>
              <a:t>Q2: The shorter focal length and smaller energy dispersion increase the strength of both quadrupole and sextupole magnets.</a:t>
            </a:r>
          </a:p>
          <a:p>
            <a:r>
              <a:rPr kumimoji="1" lang="en-US" altLang="ja-JP" sz="2200" dirty="0">
                <a:solidFill>
                  <a:srgbClr val="FF0000"/>
                </a:solidFill>
                <a:latin typeface="Arial" panose="020B0604020202020204" pitchFamily="34" charset="0"/>
                <a:cs typeface="Arial" panose="020B0604020202020204" pitchFamily="34" charset="0"/>
              </a:rPr>
              <a:t>How can extremely strong quadrupole and sextupole fields be achieved?</a:t>
            </a:r>
            <a:endParaRPr kumimoji="1" lang="ja-JP" altLang="en-US" sz="2200">
              <a:solidFill>
                <a:srgbClr val="FF0000"/>
              </a:solidFill>
              <a:latin typeface="Arial" panose="020B0604020202020204" pitchFamily="34" charset="0"/>
              <a:cs typeface="Arial" panose="020B0604020202020204" pitchFamily="34" charset="0"/>
            </a:endParaRPr>
          </a:p>
        </p:txBody>
      </p:sp>
      <p:grpSp>
        <p:nvGrpSpPr>
          <p:cNvPr id="5" name="グループ化 4">
            <a:extLst>
              <a:ext uri="{FF2B5EF4-FFF2-40B4-BE49-F238E27FC236}">
                <a16:creationId xmlns:a16="http://schemas.microsoft.com/office/drawing/2014/main" id="{67716E03-890B-63E1-B3E0-801B777C8C34}"/>
              </a:ext>
            </a:extLst>
          </p:cNvPr>
          <p:cNvGrpSpPr/>
          <p:nvPr/>
        </p:nvGrpSpPr>
        <p:grpSpPr>
          <a:xfrm>
            <a:off x="7308186" y="-6666"/>
            <a:ext cx="2597813" cy="878305"/>
            <a:chOff x="7308187" y="0"/>
            <a:chExt cx="2597813" cy="878305"/>
          </a:xfrm>
        </p:grpSpPr>
        <p:pic>
          <p:nvPicPr>
            <p:cNvPr id="6" name="図 5" descr="ロゴ が含まれている画像&#10;&#10;自動的に生成された説明">
              <a:extLst>
                <a:ext uri="{FF2B5EF4-FFF2-40B4-BE49-F238E27FC236}">
                  <a16:creationId xmlns:a16="http://schemas.microsoft.com/office/drawing/2014/main" id="{B79B51DB-52C6-A728-ECAE-A7BB971EA7E0}"/>
                </a:ext>
              </a:extLst>
            </p:cNvPr>
            <p:cNvPicPr>
              <a:picLocks noChangeAspect="1"/>
            </p:cNvPicPr>
            <p:nvPr/>
          </p:nvPicPr>
          <p:blipFill>
            <a:blip r:embed="rId3"/>
            <a:stretch>
              <a:fillRect/>
            </a:stretch>
          </p:blipFill>
          <p:spPr>
            <a:xfrm>
              <a:off x="8119513" y="0"/>
              <a:ext cx="1080501" cy="774131"/>
            </a:xfrm>
            <a:prstGeom prst="rect">
              <a:avLst/>
            </a:prstGeom>
          </p:spPr>
        </p:pic>
        <p:pic>
          <p:nvPicPr>
            <p:cNvPr id="7" name="Picture 2" descr="海外にも対応したロゴマーク ｜ 理化学研究所">
              <a:extLst>
                <a:ext uri="{FF2B5EF4-FFF2-40B4-BE49-F238E27FC236}">
                  <a16:creationId xmlns:a16="http://schemas.microsoft.com/office/drawing/2014/main" id="{038DC428-DEF2-DB28-2B1B-EA1F79B608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ロゴ, 会社名&#10;&#10;自動的に生成された説明">
              <a:extLst>
                <a:ext uri="{FF2B5EF4-FFF2-40B4-BE49-F238E27FC236}">
                  <a16:creationId xmlns:a16="http://schemas.microsoft.com/office/drawing/2014/main" id="{BA866550-9B82-DC6F-8286-661163195BC9}"/>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3B35AEFC-C328-8A7E-DA07-CCCD2294548E}"/>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What breakthroughs made the MBA possible?</a:t>
            </a:r>
            <a:endParaRPr kumimoji="1" lang="ja-JP" altLang="en-US" sz="3600">
              <a:latin typeface="Arial" panose="020B0604020202020204" pitchFamily="34" charset="0"/>
              <a:cs typeface="Arial" panose="020B0604020202020204" pitchFamily="34" charset="0"/>
            </a:endParaRPr>
          </a:p>
        </p:txBody>
      </p:sp>
      <p:sp>
        <p:nvSpPr>
          <p:cNvPr id="9" name="スライド番号プレースホルダー 8">
            <a:extLst>
              <a:ext uri="{FF2B5EF4-FFF2-40B4-BE49-F238E27FC236}">
                <a16:creationId xmlns:a16="http://schemas.microsoft.com/office/drawing/2014/main" id="{CF4D0D3B-B0CE-AF1D-EE6D-AD8B79BB8F22}"/>
              </a:ext>
            </a:extLst>
          </p:cNvPr>
          <p:cNvSpPr>
            <a:spLocks noGrp="1"/>
          </p:cNvSpPr>
          <p:nvPr>
            <p:ph type="sldNum" sz="quarter" idx="12"/>
          </p:nvPr>
        </p:nvSpPr>
        <p:spPr/>
        <p:txBody>
          <a:bodyPr/>
          <a:lstStyle/>
          <a:p>
            <a:fld id="{1B6C7244-5724-E94C-BD42-A3A63A9D1A79}" type="slidenum">
              <a:rPr kumimoji="1" lang="ja-JP" altLang="en-US" smtClean="0"/>
              <a:t>16</a:t>
            </a:fld>
            <a:endParaRPr kumimoji="1" lang="ja-JP" altLang="en-US"/>
          </a:p>
        </p:txBody>
      </p:sp>
    </p:spTree>
    <p:extLst>
      <p:ext uri="{BB962C8B-B14F-4D97-AF65-F5344CB8AC3E}">
        <p14:creationId xmlns:p14="http://schemas.microsoft.com/office/powerpoint/2010/main" val="196005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anim calcmode="lin" valueType="num">
                                      <p:cBhvr additive="base">
                                        <p:cTn id="1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5DE6F-3A21-4B85-96C4-EE44977392AE}"/>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A7E66C21-E774-C442-D449-97ED481AF2E7}"/>
              </a:ext>
            </a:extLst>
          </p:cNvPr>
          <p:cNvSpPr txBox="1"/>
          <p:nvPr/>
        </p:nvSpPr>
        <p:spPr>
          <a:xfrm>
            <a:off x="1177612" y="1685104"/>
            <a:ext cx="8047349" cy="954107"/>
          </a:xfrm>
          <a:prstGeom prst="rect">
            <a:avLst/>
          </a:prstGeom>
          <a:noFill/>
        </p:spPr>
        <p:txBody>
          <a:bodyPr wrap="square">
            <a:spAutoFit/>
          </a:bodyPr>
          <a:lstStyle/>
          <a:p>
            <a:r>
              <a:rPr kumimoji="1" lang="en-US" altLang="ja-JP" sz="2800" dirty="0">
                <a:latin typeface="Arial" panose="020B0604020202020204" pitchFamily="34" charset="0"/>
                <a:cs typeface="Arial" panose="020B0604020202020204" pitchFamily="34" charset="0"/>
              </a:rPr>
              <a:t>A1/A2: Adoption of the compact vacuum chamber w/wo NEG coating</a:t>
            </a:r>
          </a:p>
        </p:txBody>
      </p:sp>
      <p:pic>
        <p:nvPicPr>
          <p:cNvPr id="5" name="図 4" descr="Qチェンハ?断面比較 v2009 v2014.pdf">
            <a:extLst>
              <a:ext uri="{FF2B5EF4-FFF2-40B4-BE49-F238E27FC236}">
                <a16:creationId xmlns:a16="http://schemas.microsoft.com/office/drawing/2014/main" id="{753F5410-0672-3167-6042-46EC97085C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5375" y="2655801"/>
            <a:ext cx="5925644" cy="1713390"/>
          </a:xfrm>
          <a:prstGeom prst="rect">
            <a:avLst/>
          </a:prstGeom>
        </p:spPr>
      </p:pic>
      <p:sp>
        <p:nvSpPr>
          <p:cNvPr id="8" name="テキスト ボックス 7">
            <a:extLst>
              <a:ext uri="{FF2B5EF4-FFF2-40B4-BE49-F238E27FC236}">
                <a16:creationId xmlns:a16="http://schemas.microsoft.com/office/drawing/2014/main" id="{B812AE22-E885-EC3A-B7F4-7ED75DE2983C}"/>
              </a:ext>
            </a:extLst>
          </p:cNvPr>
          <p:cNvSpPr txBox="1"/>
          <p:nvPr/>
        </p:nvSpPr>
        <p:spPr>
          <a:xfrm>
            <a:off x="3912391" y="3796499"/>
            <a:ext cx="5240831" cy="646331"/>
          </a:xfrm>
          <a:prstGeom prst="rect">
            <a:avLst/>
          </a:prstGeom>
          <a:solidFill>
            <a:schemeClr val="bg1"/>
          </a:solidFill>
        </p:spPr>
        <p:txBody>
          <a:bodyPr wrap="square" rtlCol="0">
            <a:spAutoFit/>
          </a:bodyPr>
          <a:lstStyle/>
          <a:p>
            <a:r>
              <a:rPr kumimoji="1" lang="en-US" altLang="ja-JP" dirty="0">
                <a:latin typeface="Arial" panose="020B0604020202020204" pitchFamily="34" charset="0"/>
                <a:cs typeface="Arial" panose="020B0604020202020204" pitchFamily="34" charset="0"/>
              </a:rPr>
              <a:t>Black: SPring-8 chamber designed 35 years ago</a:t>
            </a:r>
          </a:p>
          <a:p>
            <a:r>
              <a:rPr kumimoji="1" lang="en-US" altLang="ja-JP" dirty="0">
                <a:solidFill>
                  <a:srgbClr val="FF0000"/>
                </a:solidFill>
                <a:latin typeface="Arial" panose="020B0604020202020204" pitchFamily="34" charset="0"/>
                <a:cs typeface="Arial" panose="020B0604020202020204" pitchFamily="34" charset="0"/>
              </a:rPr>
              <a:t>Red: SPring-8-II chamber designed recently</a:t>
            </a:r>
            <a:endParaRPr kumimoji="1" lang="ja-JP" altLang="en-US">
              <a:solidFill>
                <a:srgbClr val="FF0000"/>
              </a:solidFill>
              <a:latin typeface="Arial" panose="020B0604020202020204" pitchFamily="34" charset="0"/>
              <a:cs typeface="Arial" panose="020B0604020202020204" pitchFamily="34" charset="0"/>
            </a:endParaRPr>
          </a:p>
        </p:txBody>
      </p:sp>
      <p:pic>
        <p:nvPicPr>
          <p:cNvPr id="10" name="図 9" descr="磁石_古.tiff">
            <a:extLst>
              <a:ext uri="{FF2B5EF4-FFF2-40B4-BE49-F238E27FC236}">
                <a16:creationId xmlns:a16="http://schemas.microsoft.com/office/drawing/2014/main" id="{A8F44399-5B61-9ABA-CB0A-E57BF579C2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1134" y="4621426"/>
            <a:ext cx="2096647" cy="2093921"/>
          </a:xfrm>
          <a:prstGeom prst="rect">
            <a:avLst/>
          </a:prstGeom>
        </p:spPr>
      </p:pic>
      <p:pic>
        <p:nvPicPr>
          <p:cNvPr id="11" name="図 10" descr="磁石_新.tiff">
            <a:extLst>
              <a:ext uri="{FF2B5EF4-FFF2-40B4-BE49-F238E27FC236}">
                <a16:creationId xmlns:a16="http://schemas.microsoft.com/office/drawing/2014/main" id="{A0FAD763-ABB9-B06B-CDD5-C0B3DEAE6E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0657" y="5027989"/>
            <a:ext cx="1370753" cy="1363500"/>
          </a:xfrm>
          <a:prstGeom prst="rect">
            <a:avLst/>
          </a:prstGeom>
        </p:spPr>
      </p:pic>
      <p:sp>
        <p:nvSpPr>
          <p:cNvPr id="12" name="ストライプ矢印 11">
            <a:extLst>
              <a:ext uri="{FF2B5EF4-FFF2-40B4-BE49-F238E27FC236}">
                <a16:creationId xmlns:a16="http://schemas.microsoft.com/office/drawing/2014/main" id="{4C355338-FE61-2085-8E3A-72DB3D6706CC}"/>
              </a:ext>
            </a:extLst>
          </p:cNvPr>
          <p:cNvSpPr/>
          <p:nvPr/>
        </p:nvSpPr>
        <p:spPr>
          <a:xfrm>
            <a:off x="4677827" y="5229234"/>
            <a:ext cx="619450" cy="814682"/>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5B5C869A-0178-5F27-2EA2-4D1EFD728572}"/>
              </a:ext>
            </a:extLst>
          </p:cNvPr>
          <p:cNvCxnSpPr>
            <a:cxnSpLocks/>
          </p:cNvCxnSpPr>
          <p:nvPr/>
        </p:nvCxnSpPr>
        <p:spPr>
          <a:xfrm>
            <a:off x="2048776" y="4618497"/>
            <a:ext cx="2129005" cy="0"/>
          </a:xfrm>
          <a:prstGeom prst="straightConnector1">
            <a:avLst/>
          </a:prstGeom>
          <a:ln w="12700" cmpd="sng">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4" name="テキスト ボックス 13">
            <a:extLst>
              <a:ext uri="{FF2B5EF4-FFF2-40B4-BE49-F238E27FC236}">
                <a16:creationId xmlns:a16="http://schemas.microsoft.com/office/drawing/2014/main" id="{5017C5BC-29CB-E528-F55F-3B9FE798F176}"/>
              </a:ext>
            </a:extLst>
          </p:cNvPr>
          <p:cNvSpPr txBox="1"/>
          <p:nvPr/>
        </p:nvSpPr>
        <p:spPr>
          <a:xfrm>
            <a:off x="2828584" y="4309178"/>
            <a:ext cx="56938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710</a:t>
            </a:r>
            <a:endParaRPr kumimoji="1" lang="ja-JP" altLang="en-US" dirty="0">
              <a:latin typeface="Arial" panose="020B0604020202020204" pitchFamily="34" charset="0"/>
              <a:cs typeface="Arial" panose="020B0604020202020204" pitchFamily="34" charset="0"/>
            </a:endParaRPr>
          </a:p>
        </p:txBody>
      </p:sp>
      <p:cxnSp>
        <p:nvCxnSpPr>
          <p:cNvPr id="16" name="直線矢印コネクタ 15">
            <a:extLst>
              <a:ext uri="{FF2B5EF4-FFF2-40B4-BE49-F238E27FC236}">
                <a16:creationId xmlns:a16="http://schemas.microsoft.com/office/drawing/2014/main" id="{1E5FB0EF-5D25-AF59-6D75-6B17425C6AA5}"/>
              </a:ext>
            </a:extLst>
          </p:cNvPr>
          <p:cNvCxnSpPr>
            <a:cxnSpLocks/>
          </p:cNvCxnSpPr>
          <p:nvPr/>
        </p:nvCxnSpPr>
        <p:spPr>
          <a:xfrm>
            <a:off x="5673412" y="5027989"/>
            <a:ext cx="1370753" cy="0"/>
          </a:xfrm>
          <a:prstGeom prst="straightConnector1">
            <a:avLst/>
          </a:prstGeom>
          <a:ln w="12700" cmpd="sng">
            <a:solidFill>
              <a:schemeClr val="tx1"/>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C1E5D9BA-0C5A-BF0D-3EC5-27E6F8C49919}"/>
              </a:ext>
            </a:extLst>
          </p:cNvPr>
          <p:cNvSpPr txBox="1"/>
          <p:nvPr/>
        </p:nvSpPr>
        <p:spPr>
          <a:xfrm>
            <a:off x="6071339" y="4658656"/>
            <a:ext cx="56938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466</a:t>
            </a:r>
            <a:endParaRPr kumimoji="1" lang="ja-JP" altLang="en-US" dirty="0">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51CC7E33-C46B-7303-2BEA-CF9CF52E096E}"/>
              </a:ext>
            </a:extLst>
          </p:cNvPr>
          <p:cNvSpPr txBox="1"/>
          <p:nvPr/>
        </p:nvSpPr>
        <p:spPr>
          <a:xfrm>
            <a:off x="681038" y="5229234"/>
            <a:ext cx="1311193" cy="646331"/>
          </a:xfrm>
          <a:prstGeom prst="rect">
            <a:avLst/>
          </a:prstGeom>
          <a:noFill/>
          <a:ln w="25400">
            <a:solidFill>
              <a:srgbClr val="FF0000"/>
            </a:solidFill>
          </a:ln>
        </p:spPr>
        <p:txBody>
          <a:bodyPr wrap="none" rtlCol="0">
            <a:spAutoFit/>
          </a:bodyPr>
          <a:lstStyle/>
          <a:p>
            <a:r>
              <a:rPr kumimoji="1" lang="en-US" altLang="ja-JP" dirty="0"/>
              <a:t>Bore radius</a:t>
            </a:r>
          </a:p>
          <a:p>
            <a:r>
              <a:rPr kumimoji="1" lang="en-US" altLang="ja-JP" dirty="0"/>
              <a:t>85 mm</a:t>
            </a:r>
            <a:endParaRPr kumimoji="1" lang="ja-JP" altLang="en-US"/>
          </a:p>
        </p:txBody>
      </p:sp>
      <p:sp>
        <p:nvSpPr>
          <p:cNvPr id="20" name="テキスト ボックス 19">
            <a:extLst>
              <a:ext uri="{FF2B5EF4-FFF2-40B4-BE49-F238E27FC236}">
                <a16:creationId xmlns:a16="http://schemas.microsoft.com/office/drawing/2014/main" id="{D908788A-39B1-3028-2BDF-32FBDA20EAAF}"/>
              </a:ext>
            </a:extLst>
          </p:cNvPr>
          <p:cNvSpPr txBox="1"/>
          <p:nvPr/>
        </p:nvSpPr>
        <p:spPr>
          <a:xfrm>
            <a:off x="7291019" y="5306998"/>
            <a:ext cx="1311193" cy="646331"/>
          </a:xfrm>
          <a:prstGeom prst="rect">
            <a:avLst/>
          </a:prstGeom>
          <a:noFill/>
          <a:ln w="25400">
            <a:solidFill>
              <a:srgbClr val="FF0000"/>
            </a:solidFill>
          </a:ln>
        </p:spPr>
        <p:txBody>
          <a:bodyPr wrap="none" rtlCol="0">
            <a:spAutoFit/>
          </a:bodyPr>
          <a:lstStyle/>
          <a:p>
            <a:r>
              <a:rPr kumimoji="1" lang="en-US" altLang="ja-JP" dirty="0"/>
              <a:t>Bore radius</a:t>
            </a:r>
          </a:p>
          <a:p>
            <a:r>
              <a:rPr kumimoji="1" lang="en-US" altLang="ja-JP" dirty="0"/>
              <a:t>34 mm</a:t>
            </a:r>
            <a:endParaRPr kumimoji="1" lang="ja-JP" altLang="en-US"/>
          </a:p>
        </p:txBody>
      </p:sp>
      <p:grpSp>
        <p:nvGrpSpPr>
          <p:cNvPr id="3" name="グループ化 2">
            <a:extLst>
              <a:ext uri="{FF2B5EF4-FFF2-40B4-BE49-F238E27FC236}">
                <a16:creationId xmlns:a16="http://schemas.microsoft.com/office/drawing/2014/main" id="{6ACAC36A-D8ED-0F4B-8247-ACC90F793ECD}"/>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1012ED6E-7DA2-42AB-79C5-C2884ABDF2AB}"/>
                </a:ext>
              </a:extLst>
            </p:cNvPr>
            <p:cNvPicPr>
              <a:picLocks noChangeAspect="1"/>
            </p:cNvPicPr>
            <p:nvPr/>
          </p:nvPicPr>
          <p:blipFill>
            <a:blip r:embed="rId6"/>
            <a:stretch>
              <a:fillRect/>
            </a:stretch>
          </p:blipFill>
          <p:spPr>
            <a:xfrm>
              <a:off x="8119513" y="0"/>
              <a:ext cx="1080501" cy="774131"/>
            </a:xfrm>
            <a:prstGeom prst="rect">
              <a:avLst/>
            </a:prstGeom>
          </p:spPr>
        </p:pic>
        <p:pic>
          <p:nvPicPr>
            <p:cNvPr id="6" name="Picture 2" descr="海外にも対応したロゴマーク ｜ 理化学研究所">
              <a:extLst>
                <a:ext uri="{FF2B5EF4-FFF2-40B4-BE49-F238E27FC236}">
                  <a16:creationId xmlns:a16="http://schemas.microsoft.com/office/drawing/2014/main" id="{CB8DDD16-ACA0-A5E5-5EBB-6309B06414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01FF20B8-D484-08B2-9F29-23483A676F25}"/>
                </a:ext>
              </a:extLst>
            </p:cNvPr>
            <p:cNvPicPr>
              <a:picLocks noChangeAspect="1"/>
            </p:cNvPicPr>
            <p:nvPr/>
          </p:nvPicPr>
          <p:blipFill>
            <a:blip r:embed="rId8"/>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8FE03A43-3F9D-D5F5-1479-57D4B7F27E0D}"/>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What breakthroughs made the MBA possible?</a:t>
            </a:r>
            <a:endParaRPr kumimoji="1" lang="ja-JP" altLang="en-US" sz="3600">
              <a:latin typeface="Arial" panose="020B0604020202020204" pitchFamily="34" charset="0"/>
              <a:cs typeface="Arial" panose="020B0604020202020204" pitchFamily="34" charset="0"/>
            </a:endParaRPr>
          </a:p>
        </p:txBody>
      </p:sp>
      <p:sp>
        <p:nvSpPr>
          <p:cNvPr id="15" name="スライド番号プレースホルダー 14">
            <a:extLst>
              <a:ext uri="{FF2B5EF4-FFF2-40B4-BE49-F238E27FC236}">
                <a16:creationId xmlns:a16="http://schemas.microsoft.com/office/drawing/2014/main" id="{345CCFF1-B2B4-2DAB-9E78-AAFCE7448912}"/>
              </a:ext>
            </a:extLst>
          </p:cNvPr>
          <p:cNvSpPr>
            <a:spLocks noGrp="1"/>
          </p:cNvSpPr>
          <p:nvPr>
            <p:ph type="sldNum" sz="quarter" idx="12"/>
          </p:nvPr>
        </p:nvSpPr>
        <p:spPr/>
        <p:txBody>
          <a:bodyPr/>
          <a:lstStyle/>
          <a:p>
            <a:fld id="{1B6C7244-5724-E94C-BD42-A3A63A9D1A79}" type="slidenum">
              <a:rPr kumimoji="1" lang="ja-JP" altLang="en-US" smtClean="0"/>
              <a:t>17</a:t>
            </a:fld>
            <a:endParaRPr kumimoji="1" lang="ja-JP" altLang="en-US"/>
          </a:p>
        </p:txBody>
      </p:sp>
    </p:spTree>
    <p:extLst>
      <p:ext uri="{BB962C8B-B14F-4D97-AF65-F5344CB8AC3E}">
        <p14:creationId xmlns:p14="http://schemas.microsoft.com/office/powerpoint/2010/main" val="3810897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E1734-6523-5257-C941-5F512C901357}"/>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77B2D3EB-7831-787E-1C82-8593B043562B}"/>
              </a:ext>
            </a:extLst>
          </p:cNvPr>
          <p:cNvSpPr txBox="1"/>
          <p:nvPr/>
        </p:nvSpPr>
        <p:spPr>
          <a:xfrm>
            <a:off x="1177612" y="1920236"/>
            <a:ext cx="8253771" cy="954107"/>
          </a:xfrm>
          <a:prstGeom prst="rect">
            <a:avLst/>
          </a:prstGeom>
          <a:noFill/>
        </p:spPr>
        <p:txBody>
          <a:bodyPr wrap="square">
            <a:spAutoFit/>
          </a:bodyPr>
          <a:lstStyle/>
          <a:p>
            <a:r>
              <a:rPr kumimoji="1" lang="en-US" altLang="ja-JP" sz="2800" dirty="0">
                <a:latin typeface="Arial" panose="020B0604020202020204" pitchFamily="34" charset="0"/>
                <a:cs typeface="Arial" panose="020B0604020202020204" pitchFamily="34" charset="0"/>
              </a:rPr>
              <a:t>A1/A2: Adoption of a single-yoke composite magnet with a spaghetti-type chamber</a:t>
            </a:r>
          </a:p>
        </p:txBody>
      </p:sp>
      <p:sp>
        <p:nvSpPr>
          <p:cNvPr id="4" name="テキスト ボックス 3">
            <a:extLst>
              <a:ext uri="{FF2B5EF4-FFF2-40B4-BE49-F238E27FC236}">
                <a16:creationId xmlns:a16="http://schemas.microsoft.com/office/drawing/2014/main" id="{A5BF2A80-4FBE-DFB9-459C-E3E61906859A}"/>
              </a:ext>
            </a:extLst>
          </p:cNvPr>
          <p:cNvSpPr txBox="1"/>
          <p:nvPr/>
        </p:nvSpPr>
        <p:spPr>
          <a:xfrm>
            <a:off x="735797" y="5032038"/>
            <a:ext cx="869558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M. Johansson et. al., </a:t>
            </a:r>
            <a:r>
              <a:rPr kumimoji="1" lang="en-US" altLang="ja-JP" i="1" dirty="0">
                <a:latin typeface="Arial" panose="020B0604020202020204" pitchFamily="34" charset="0"/>
                <a:cs typeface="Arial" panose="020B0604020202020204" pitchFamily="34" charset="0"/>
              </a:rPr>
              <a:t>Proc. of NAPAC2016</a:t>
            </a:r>
            <a:r>
              <a:rPr kumimoji="1" lang="en-US" altLang="ja-JP" dirty="0">
                <a:latin typeface="Arial" panose="020B0604020202020204" pitchFamily="34" charset="0"/>
                <a:cs typeface="Arial" panose="020B0604020202020204" pitchFamily="34" charset="0"/>
              </a:rPr>
              <a:t>, Chicago, IL, USA (2016) pp. 1058-1066</a:t>
            </a:r>
            <a:endParaRPr kumimoji="1" lang="ja-JP" altLang="en-US">
              <a:latin typeface="Arial" panose="020B0604020202020204" pitchFamily="34" charset="0"/>
              <a:cs typeface="Arial" panose="020B0604020202020204" pitchFamily="34" charset="0"/>
            </a:endParaRPr>
          </a:p>
        </p:txBody>
      </p:sp>
      <p:pic>
        <p:nvPicPr>
          <p:cNvPr id="9" name="図 8">
            <a:extLst>
              <a:ext uri="{FF2B5EF4-FFF2-40B4-BE49-F238E27FC236}">
                <a16:creationId xmlns:a16="http://schemas.microsoft.com/office/drawing/2014/main" id="{781606F7-CFDA-697D-0920-31F6BDEBCCF3}"/>
              </a:ext>
            </a:extLst>
          </p:cNvPr>
          <p:cNvPicPr>
            <a:picLocks noChangeAspect="1"/>
          </p:cNvPicPr>
          <p:nvPr/>
        </p:nvPicPr>
        <p:blipFill>
          <a:blip r:embed="rId3"/>
          <a:stretch>
            <a:fillRect/>
          </a:stretch>
        </p:blipFill>
        <p:spPr>
          <a:xfrm>
            <a:off x="1066800" y="3113828"/>
            <a:ext cx="7772400" cy="1859824"/>
          </a:xfrm>
          <a:prstGeom prst="rect">
            <a:avLst/>
          </a:prstGeom>
        </p:spPr>
      </p:pic>
      <p:grpSp>
        <p:nvGrpSpPr>
          <p:cNvPr id="3" name="グループ化 2">
            <a:extLst>
              <a:ext uri="{FF2B5EF4-FFF2-40B4-BE49-F238E27FC236}">
                <a16:creationId xmlns:a16="http://schemas.microsoft.com/office/drawing/2014/main" id="{D68FEC2D-6429-A4FE-A8EB-CA85A47A49A9}"/>
              </a:ext>
            </a:extLst>
          </p:cNvPr>
          <p:cNvGrpSpPr/>
          <p:nvPr/>
        </p:nvGrpSpPr>
        <p:grpSpPr>
          <a:xfrm>
            <a:off x="7308186" y="-6666"/>
            <a:ext cx="2597813" cy="878305"/>
            <a:chOff x="7308187" y="0"/>
            <a:chExt cx="2597813" cy="878305"/>
          </a:xfrm>
        </p:grpSpPr>
        <p:pic>
          <p:nvPicPr>
            <p:cNvPr id="5" name="図 4" descr="ロゴ が含まれている画像&#10;&#10;自動的に生成された説明">
              <a:extLst>
                <a:ext uri="{FF2B5EF4-FFF2-40B4-BE49-F238E27FC236}">
                  <a16:creationId xmlns:a16="http://schemas.microsoft.com/office/drawing/2014/main" id="{6BA14F64-47E3-7898-E1BA-6030328FF068}"/>
                </a:ext>
              </a:extLst>
            </p:cNvPr>
            <p:cNvPicPr>
              <a:picLocks noChangeAspect="1"/>
            </p:cNvPicPr>
            <p:nvPr/>
          </p:nvPicPr>
          <p:blipFill>
            <a:blip r:embed="rId4"/>
            <a:stretch>
              <a:fillRect/>
            </a:stretch>
          </p:blipFill>
          <p:spPr>
            <a:xfrm>
              <a:off x="8119513" y="0"/>
              <a:ext cx="1080501" cy="774131"/>
            </a:xfrm>
            <a:prstGeom prst="rect">
              <a:avLst/>
            </a:prstGeom>
          </p:spPr>
        </p:pic>
        <p:pic>
          <p:nvPicPr>
            <p:cNvPr id="6" name="Picture 2" descr="海外にも対応したロゴマーク ｜ 理化学研究所">
              <a:extLst>
                <a:ext uri="{FF2B5EF4-FFF2-40B4-BE49-F238E27FC236}">
                  <a16:creationId xmlns:a16="http://schemas.microsoft.com/office/drawing/2014/main" id="{0F65913D-2967-307B-4798-200287C6EE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ロゴ, 会社名&#10;&#10;自動的に生成された説明">
              <a:extLst>
                <a:ext uri="{FF2B5EF4-FFF2-40B4-BE49-F238E27FC236}">
                  <a16:creationId xmlns:a16="http://schemas.microsoft.com/office/drawing/2014/main" id="{70E194C0-2B00-7CB9-CD02-65C201D82834}"/>
                </a:ext>
              </a:extLst>
            </p:cNvPr>
            <p:cNvPicPr>
              <a:picLocks noChangeAspect="1"/>
            </p:cNvPicPr>
            <p:nvPr/>
          </p:nvPicPr>
          <p:blipFill>
            <a:blip r:embed="rId6"/>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9595E841-8F7A-49E4-2D3C-899E38439A77}"/>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What breakthroughs made the MBA possible?</a:t>
            </a:r>
            <a:endParaRPr kumimoji="1" lang="ja-JP" altLang="en-US" sz="3600">
              <a:latin typeface="Arial" panose="020B0604020202020204" pitchFamily="34" charset="0"/>
              <a:cs typeface="Arial" panose="020B0604020202020204" pitchFamily="34" charset="0"/>
            </a:endParaRPr>
          </a:p>
        </p:txBody>
      </p:sp>
      <p:sp>
        <p:nvSpPr>
          <p:cNvPr id="10" name="スライド番号プレースホルダー 9">
            <a:extLst>
              <a:ext uri="{FF2B5EF4-FFF2-40B4-BE49-F238E27FC236}">
                <a16:creationId xmlns:a16="http://schemas.microsoft.com/office/drawing/2014/main" id="{0875E010-D139-D073-D2F5-E21FBA6B162B}"/>
              </a:ext>
            </a:extLst>
          </p:cNvPr>
          <p:cNvSpPr>
            <a:spLocks noGrp="1"/>
          </p:cNvSpPr>
          <p:nvPr>
            <p:ph type="sldNum" sz="quarter" idx="12"/>
          </p:nvPr>
        </p:nvSpPr>
        <p:spPr/>
        <p:txBody>
          <a:bodyPr/>
          <a:lstStyle/>
          <a:p>
            <a:fld id="{1B6C7244-5724-E94C-BD42-A3A63A9D1A79}" type="slidenum">
              <a:rPr kumimoji="1" lang="ja-JP" altLang="en-US" smtClean="0"/>
              <a:t>18</a:t>
            </a:fld>
            <a:endParaRPr kumimoji="1" lang="ja-JP" altLang="en-US"/>
          </a:p>
        </p:txBody>
      </p:sp>
    </p:spTree>
    <p:extLst>
      <p:ext uri="{BB962C8B-B14F-4D97-AF65-F5344CB8AC3E}">
        <p14:creationId xmlns:p14="http://schemas.microsoft.com/office/powerpoint/2010/main" val="34599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10734-CB58-C8F5-95D7-B172AFC46B7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BB38816-CA75-A127-6C3F-2F5DAF3C3667}"/>
              </a:ext>
            </a:extLst>
          </p:cNvPr>
          <p:cNvSpPr txBox="1"/>
          <p:nvPr/>
        </p:nvSpPr>
        <p:spPr>
          <a:xfrm>
            <a:off x="1126470" y="2089257"/>
            <a:ext cx="7653057" cy="1569660"/>
          </a:xfrm>
          <a:prstGeom prst="rect">
            <a:avLst/>
          </a:prstGeom>
          <a:noFill/>
        </p:spPr>
        <p:txBody>
          <a:bodyPr wrap="none" rtlCol="0">
            <a:spAutoFit/>
          </a:bodyPr>
          <a:lstStyle/>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History of synchrotron radiation source development</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Diffraction-limited SR sources</a:t>
            </a:r>
          </a:p>
          <a:p>
            <a:pPr marL="342900" indent="-342900">
              <a:buAutoNum type="arabicPeriod"/>
            </a:pPr>
            <a:r>
              <a:rPr kumimoji="1" lang="en-US" altLang="ja-JP" sz="2400" dirty="0">
                <a:latin typeface="Arial" panose="020B0604020202020204" pitchFamily="34" charset="0"/>
                <a:cs typeface="Arial" panose="020B0604020202020204" pitchFamily="34" charset="0"/>
              </a:rPr>
              <a:t>Single-pass free-electron lasers</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Future development direction with a few topics</a:t>
            </a:r>
            <a:endParaRPr kumimoji="1" lang="ja-JP" altLang="en-US" sz="2400">
              <a:solidFill>
                <a:schemeClr val="bg1">
                  <a:lumMod val="75000"/>
                </a:schemeClr>
              </a:solidFill>
              <a:latin typeface="Arial" panose="020B0604020202020204" pitchFamily="34" charset="0"/>
              <a:cs typeface="Arial" panose="020B0604020202020204" pitchFamily="34" charset="0"/>
            </a:endParaRPr>
          </a:p>
        </p:txBody>
      </p:sp>
      <p:grpSp>
        <p:nvGrpSpPr>
          <p:cNvPr id="2" name="グループ化 1">
            <a:extLst>
              <a:ext uri="{FF2B5EF4-FFF2-40B4-BE49-F238E27FC236}">
                <a16:creationId xmlns:a16="http://schemas.microsoft.com/office/drawing/2014/main" id="{88397DDC-90AE-07DE-FD78-BBB226585BC3}"/>
              </a:ext>
            </a:extLst>
          </p:cNvPr>
          <p:cNvGrpSpPr/>
          <p:nvPr/>
        </p:nvGrpSpPr>
        <p:grpSpPr>
          <a:xfrm>
            <a:off x="7308186" y="-6666"/>
            <a:ext cx="2597813" cy="878305"/>
            <a:chOff x="7308187" y="0"/>
            <a:chExt cx="2597813" cy="878305"/>
          </a:xfrm>
        </p:grpSpPr>
        <p:pic>
          <p:nvPicPr>
            <p:cNvPr id="3" name="図 2" descr="ロゴ が含まれている画像&#10;&#10;自動的に生成された説明">
              <a:extLst>
                <a:ext uri="{FF2B5EF4-FFF2-40B4-BE49-F238E27FC236}">
                  <a16:creationId xmlns:a16="http://schemas.microsoft.com/office/drawing/2014/main" id="{4F9FBF3F-4DB7-B988-3FA6-87DC92A8D2CD}"/>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AFD08228-9DFE-008F-F4D7-4ABAA2FAAB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3FAC0C58-DF58-4F43-71F2-A910065578CE}"/>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76E7E181-3545-5F37-D127-6EAAAD700F79}"/>
              </a:ext>
            </a:extLst>
          </p:cNvPr>
          <p:cNvSpPr>
            <a:spLocks noGrp="1"/>
          </p:cNvSpPr>
          <p:nvPr>
            <p:ph type="sldNum" sz="quarter" idx="12"/>
          </p:nvPr>
        </p:nvSpPr>
        <p:spPr/>
        <p:txBody>
          <a:bodyPr/>
          <a:lstStyle/>
          <a:p>
            <a:fld id="{1B6C7244-5724-E94C-BD42-A3A63A9D1A79}" type="slidenum">
              <a:rPr kumimoji="1" lang="ja-JP" altLang="en-US" smtClean="0"/>
              <a:t>19</a:t>
            </a:fld>
            <a:endParaRPr kumimoji="1" lang="ja-JP" altLang="en-US"/>
          </a:p>
        </p:txBody>
      </p:sp>
    </p:spTree>
    <p:extLst>
      <p:ext uri="{BB962C8B-B14F-4D97-AF65-F5344CB8AC3E}">
        <p14:creationId xmlns:p14="http://schemas.microsoft.com/office/powerpoint/2010/main" val="3752261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グループ化 18">
            <a:extLst>
              <a:ext uri="{FF2B5EF4-FFF2-40B4-BE49-F238E27FC236}">
                <a16:creationId xmlns:a16="http://schemas.microsoft.com/office/drawing/2014/main" id="{3B13BF01-16FF-0CAB-DB0E-9B87257B5278}"/>
              </a:ext>
            </a:extLst>
          </p:cNvPr>
          <p:cNvGrpSpPr/>
          <p:nvPr/>
        </p:nvGrpSpPr>
        <p:grpSpPr>
          <a:xfrm>
            <a:off x="7308186" y="-6666"/>
            <a:ext cx="2597813" cy="878305"/>
            <a:chOff x="7308187" y="0"/>
            <a:chExt cx="2597813" cy="878305"/>
          </a:xfrm>
        </p:grpSpPr>
        <p:pic>
          <p:nvPicPr>
            <p:cNvPr id="20" name="Picture 2" descr="海外にも対応したロゴマーク ｜ 理化学研究所">
              <a:extLst>
                <a:ext uri="{FF2B5EF4-FFF2-40B4-BE49-F238E27FC236}">
                  <a16:creationId xmlns:a16="http://schemas.microsoft.com/office/drawing/2014/main" id="{B6753A78-20DD-9798-14D0-3CE733D7D8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21" name="図 20" descr="ロゴ が含まれている画像&#10;&#10;自動的に生成された説明">
              <a:extLst>
                <a:ext uri="{FF2B5EF4-FFF2-40B4-BE49-F238E27FC236}">
                  <a16:creationId xmlns:a16="http://schemas.microsoft.com/office/drawing/2014/main" id="{EB7EB84D-1096-B3AC-69DF-4808137AC36A}"/>
                </a:ext>
              </a:extLst>
            </p:cNvPr>
            <p:cNvPicPr>
              <a:picLocks noChangeAspect="1"/>
            </p:cNvPicPr>
            <p:nvPr/>
          </p:nvPicPr>
          <p:blipFill>
            <a:blip r:embed="rId4"/>
            <a:stretch>
              <a:fillRect/>
            </a:stretch>
          </p:blipFill>
          <p:spPr>
            <a:xfrm>
              <a:off x="8119513" y="0"/>
              <a:ext cx="1080501" cy="774131"/>
            </a:xfrm>
            <a:prstGeom prst="rect">
              <a:avLst/>
            </a:prstGeom>
          </p:spPr>
        </p:pic>
        <p:pic>
          <p:nvPicPr>
            <p:cNvPr id="22" name="図 21" descr="ロゴ, 会社名&#10;&#10;自動的に生成された説明">
              <a:extLst>
                <a:ext uri="{FF2B5EF4-FFF2-40B4-BE49-F238E27FC236}">
                  <a16:creationId xmlns:a16="http://schemas.microsoft.com/office/drawing/2014/main" id="{F052F291-F731-4700-F996-1B95B7A4B419}"/>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17" name="正方形/長方形 16">
            <a:extLst>
              <a:ext uri="{FF2B5EF4-FFF2-40B4-BE49-F238E27FC236}">
                <a16:creationId xmlns:a16="http://schemas.microsoft.com/office/drawing/2014/main" id="{B4C3098C-C80F-C4C7-5A86-F354727DB467}"/>
              </a:ext>
            </a:extLst>
          </p:cNvPr>
          <p:cNvSpPr/>
          <p:nvPr/>
        </p:nvSpPr>
        <p:spPr>
          <a:xfrm>
            <a:off x="692761" y="3687894"/>
            <a:ext cx="390211" cy="1172308"/>
          </a:xfrm>
          <a:prstGeom prst="rect">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DFE85A6D-AAFC-82EB-C9EE-EE29FB99BA3E}"/>
              </a:ext>
            </a:extLst>
          </p:cNvPr>
          <p:cNvSpPr/>
          <p:nvPr/>
        </p:nvSpPr>
        <p:spPr>
          <a:xfrm>
            <a:off x="3818088" y="1355767"/>
            <a:ext cx="1318051" cy="4517572"/>
          </a:xfrm>
          <a:prstGeom prst="rect">
            <a:avLst/>
          </a:prstGeom>
          <a:solidFill>
            <a:schemeClr val="accent3">
              <a:lumMod val="60000"/>
              <a:lumOff val="40000"/>
              <a:alpha val="14000"/>
            </a:schemeClr>
          </a:solidFill>
          <a:ln>
            <a:solidFill>
              <a:schemeClr val="accent3">
                <a:lumMod val="60000"/>
                <a:lumOff val="40000"/>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descr="赤い光の線&#10;&#10;AI 生成コンテンツは誤りを含む可能性があります。">
            <a:extLst>
              <a:ext uri="{FF2B5EF4-FFF2-40B4-BE49-F238E27FC236}">
                <a16:creationId xmlns:a16="http://schemas.microsoft.com/office/drawing/2014/main" id="{4CD57DCC-320C-155A-6A5C-CE45C9FBE5E0}"/>
              </a:ext>
            </a:extLst>
          </p:cNvPr>
          <p:cNvPicPr>
            <a:picLocks noChangeAspect="1"/>
          </p:cNvPicPr>
          <p:nvPr/>
        </p:nvPicPr>
        <p:blipFill>
          <a:blip r:embed="rId6"/>
          <a:stretch>
            <a:fillRect/>
          </a:stretch>
        </p:blipFill>
        <p:spPr>
          <a:xfrm>
            <a:off x="681038" y="1186930"/>
            <a:ext cx="8000999" cy="5410417"/>
          </a:xfrm>
          <a:prstGeom prst="rect">
            <a:avLst/>
          </a:prstGeom>
        </p:spPr>
      </p:pic>
      <p:sp>
        <p:nvSpPr>
          <p:cNvPr id="2" name="タイトル 1">
            <a:extLst>
              <a:ext uri="{FF2B5EF4-FFF2-40B4-BE49-F238E27FC236}">
                <a16:creationId xmlns:a16="http://schemas.microsoft.com/office/drawing/2014/main" id="{E53676D6-0738-D5EC-F713-10EB4C20712B}"/>
              </a:ext>
            </a:extLst>
          </p:cNvPr>
          <p:cNvSpPr>
            <a:spLocks noGrp="1"/>
          </p:cNvSpPr>
          <p:nvPr>
            <p:ph type="title"/>
          </p:nvPr>
        </p:nvSpPr>
        <p:spPr>
          <a:xfrm>
            <a:off x="681038" y="365128"/>
            <a:ext cx="9224961" cy="1137102"/>
          </a:xfrm>
        </p:spPr>
        <p:txBody>
          <a:bodyPr>
            <a:normAutofit/>
          </a:bodyPr>
          <a:lstStyle/>
          <a:p>
            <a:r>
              <a:rPr lang="en-US" altLang="ja-JP" sz="3200" dirty="0">
                <a:latin typeface="Arial" panose="020B0604020202020204" pitchFamily="34" charset="0"/>
                <a:cs typeface="Arial" panose="020B0604020202020204" pitchFamily="34" charset="0"/>
              </a:rPr>
              <a:t>Brilliance enhancement over the past century</a:t>
            </a:r>
            <a:endParaRPr kumimoji="1" lang="ja-JP" altLang="en-US" sz="3200"/>
          </a:p>
        </p:txBody>
      </p:sp>
      <p:sp>
        <p:nvSpPr>
          <p:cNvPr id="7" name="正方形/長方形 6">
            <a:extLst>
              <a:ext uri="{FF2B5EF4-FFF2-40B4-BE49-F238E27FC236}">
                <a16:creationId xmlns:a16="http://schemas.microsoft.com/office/drawing/2014/main" id="{ADD9CA6F-7811-5232-82C9-E84A63A82C52}"/>
              </a:ext>
            </a:extLst>
          </p:cNvPr>
          <p:cNvSpPr/>
          <p:nvPr/>
        </p:nvSpPr>
        <p:spPr>
          <a:xfrm>
            <a:off x="3154059" y="1355767"/>
            <a:ext cx="655286" cy="4517572"/>
          </a:xfrm>
          <a:prstGeom prst="rect">
            <a:avLst/>
          </a:prstGeom>
          <a:solidFill>
            <a:schemeClr val="accent1">
              <a:lumMod val="60000"/>
              <a:lumOff val="40000"/>
              <a:alpha val="14000"/>
            </a:schemeClr>
          </a:solidFill>
          <a:ln>
            <a:solidFill>
              <a:schemeClr val="accent1">
                <a:lumMod val="60000"/>
                <a:lumOff val="40000"/>
                <a:alpha val="1392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3CD3384F-02F2-578C-30C5-8B00E3F8A5DA}"/>
              </a:ext>
            </a:extLst>
          </p:cNvPr>
          <p:cNvSpPr txBox="1"/>
          <p:nvPr/>
        </p:nvSpPr>
        <p:spPr>
          <a:xfrm>
            <a:off x="2598828" y="4769320"/>
            <a:ext cx="95410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1st-gen</a:t>
            </a:r>
            <a:endParaRPr kumimoji="1" lang="ja-JP" altLang="en-US">
              <a:latin typeface="Arial" panose="020B0604020202020204" pitchFamily="34" charset="0"/>
              <a:cs typeface="Arial" panose="020B0604020202020204" pitchFamily="34" charset="0"/>
            </a:endParaRPr>
          </a:p>
        </p:txBody>
      </p:sp>
      <p:sp>
        <p:nvSpPr>
          <p:cNvPr id="11" name="正方形/長方形 10">
            <a:extLst>
              <a:ext uri="{FF2B5EF4-FFF2-40B4-BE49-F238E27FC236}">
                <a16:creationId xmlns:a16="http://schemas.microsoft.com/office/drawing/2014/main" id="{4468CA89-C011-8A14-3D0B-0E15B07A2630}"/>
              </a:ext>
            </a:extLst>
          </p:cNvPr>
          <p:cNvSpPr/>
          <p:nvPr/>
        </p:nvSpPr>
        <p:spPr>
          <a:xfrm>
            <a:off x="5162946" y="1355767"/>
            <a:ext cx="1478161" cy="4517572"/>
          </a:xfrm>
          <a:prstGeom prst="rect">
            <a:avLst/>
          </a:prstGeom>
          <a:solidFill>
            <a:srgbClr val="FFFF00">
              <a:alpha val="14000"/>
            </a:srgbClr>
          </a:solidFill>
          <a:ln>
            <a:solidFill>
              <a:srgbClr val="FFFF00">
                <a:alpha val="17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69C22CE-823D-2542-5D6F-5D4DE8E13B97}"/>
              </a:ext>
            </a:extLst>
          </p:cNvPr>
          <p:cNvSpPr/>
          <p:nvPr/>
        </p:nvSpPr>
        <p:spPr>
          <a:xfrm>
            <a:off x="6641107" y="1355767"/>
            <a:ext cx="1775777" cy="4517572"/>
          </a:xfrm>
          <a:prstGeom prst="rect">
            <a:avLst/>
          </a:prstGeom>
          <a:solidFill>
            <a:srgbClr val="FF0000">
              <a:alpha val="14000"/>
            </a:srgbClr>
          </a:solidFill>
          <a:ln>
            <a:solidFill>
              <a:srgbClr val="FF0000">
                <a:alpha val="14623"/>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2C9C7191-7823-F629-7557-519F6BC18C1E}"/>
              </a:ext>
            </a:extLst>
          </p:cNvPr>
          <p:cNvSpPr txBox="1"/>
          <p:nvPr/>
        </p:nvSpPr>
        <p:spPr>
          <a:xfrm>
            <a:off x="3552935" y="3860646"/>
            <a:ext cx="1031051"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2nd-gen</a:t>
            </a:r>
            <a:endParaRPr kumimoji="1" lang="ja-JP" altLang="en-US">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D52451E-4725-F400-05FC-9FC2DB2192FB}"/>
              </a:ext>
            </a:extLst>
          </p:cNvPr>
          <p:cNvSpPr txBox="1"/>
          <p:nvPr/>
        </p:nvSpPr>
        <p:spPr>
          <a:xfrm>
            <a:off x="5238358" y="3128258"/>
            <a:ext cx="97975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3rd-gen</a:t>
            </a:r>
            <a:endParaRPr kumimoji="1" lang="ja-JP" altLang="en-US">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307B4B5F-9372-EF9D-BB10-06A2D0CBEE6B}"/>
              </a:ext>
            </a:extLst>
          </p:cNvPr>
          <p:cNvSpPr txBox="1"/>
          <p:nvPr/>
        </p:nvSpPr>
        <p:spPr>
          <a:xfrm>
            <a:off x="6774874" y="2555535"/>
            <a:ext cx="966931"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4th-gen</a:t>
            </a:r>
            <a:endParaRPr kumimoji="1" lang="ja-JP" altLang="en-US">
              <a:latin typeface="Arial" panose="020B0604020202020204" pitchFamily="34" charset="0"/>
              <a:cs typeface="Arial" panose="020B0604020202020204" pitchFamily="34" charset="0"/>
            </a:endParaRPr>
          </a:p>
        </p:txBody>
      </p:sp>
      <p:grpSp>
        <p:nvGrpSpPr>
          <p:cNvPr id="16" name="グループ化 15">
            <a:extLst>
              <a:ext uri="{FF2B5EF4-FFF2-40B4-BE49-F238E27FC236}">
                <a16:creationId xmlns:a16="http://schemas.microsoft.com/office/drawing/2014/main" id="{38362B5B-7434-A09B-738F-CDEE8A50D593}"/>
              </a:ext>
            </a:extLst>
          </p:cNvPr>
          <p:cNvGrpSpPr/>
          <p:nvPr/>
        </p:nvGrpSpPr>
        <p:grpSpPr>
          <a:xfrm>
            <a:off x="2155371" y="1748035"/>
            <a:ext cx="2223356" cy="721023"/>
            <a:chOff x="2155371" y="2025134"/>
            <a:chExt cx="2223356" cy="721023"/>
          </a:xfrm>
        </p:grpSpPr>
        <p:sp>
          <p:nvSpPr>
            <p:cNvPr id="3" name="正方形/長方形 2">
              <a:extLst>
                <a:ext uri="{FF2B5EF4-FFF2-40B4-BE49-F238E27FC236}">
                  <a16:creationId xmlns:a16="http://schemas.microsoft.com/office/drawing/2014/main" id="{D05133C7-356E-AFA2-B04E-D5C70600B132}"/>
                </a:ext>
              </a:extLst>
            </p:cNvPr>
            <p:cNvSpPr/>
            <p:nvPr/>
          </p:nvSpPr>
          <p:spPr>
            <a:xfrm>
              <a:off x="2155371" y="2133600"/>
              <a:ext cx="152400" cy="152400"/>
            </a:xfrm>
            <a:prstGeom prst="rect">
              <a:avLst/>
            </a:prstGeom>
            <a:solidFill>
              <a:srgbClr val="193FFD"/>
            </a:solidFill>
            <a:ln>
              <a:solidFill>
                <a:srgbClr val="193F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79F432F7-B7D5-2CBE-A462-7ED482D2D8BF}"/>
                </a:ext>
              </a:extLst>
            </p:cNvPr>
            <p:cNvSpPr/>
            <p:nvPr/>
          </p:nvSpPr>
          <p:spPr>
            <a:xfrm>
              <a:off x="2155371" y="2485291"/>
              <a:ext cx="152400" cy="152400"/>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FFDD900-3C49-657F-8230-FDF3DB3AE4A0}"/>
                </a:ext>
              </a:extLst>
            </p:cNvPr>
            <p:cNvSpPr txBox="1"/>
            <p:nvPr/>
          </p:nvSpPr>
          <p:spPr>
            <a:xfrm>
              <a:off x="2334578" y="2025134"/>
              <a:ext cx="2044149"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Linac-based FELs</a:t>
              </a:r>
              <a:endParaRPr kumimoji="1" lang="ja-JP" altLang="en-US">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DEB72411-BFF2-2FEC-94DA-E915A9778147}"/>
                </a:ext>
              </a:extLst>
            </p:cNvPr>
            <p:cNvSpPr txBox="1"/>
            <p:nvPr/>
          </p:nvSpPr>
          <p:spPr>
            <a:xfrm>
              <a:off x="2343742" y="2376825"/>
              <a:ext cx="199285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Ring-based SRLs</a:t>
              </a:r>
              <a:endParaRPr kumimoji="1" lang="ja-JP" altLang="en-US">
                <a:latin typeface="Arial" panose="020B0604020202020204" pitchFamily="34" charset="0"/>
                <a:cs typeface="Arial" panose="020B0604020202020204" pitchFamily="34" charset="0"/>
              </a:endParaRPr>
            </a:p>
          </p:txBody>
        </p:sp>
      </p:grpSp>
      <p:sp>
        <p:nvSpPr>
          <p:cNvPr id="23" name="テキスト ボックス 22">
            <a:extLst>
              <a:ext uri="{FF2B5EF4-FFF2-40B4-BE49-F238E27FC236}">
                <a16:creationId xmlns:a16="http://schemas.microsoft.com/office/drawing/2014/main" id="{03D8BA75-3B8A-6077-9058-BEA381FEB9E8}"/>
              </a:ext>
            </a:extLst>
          </p:cNvPr>
          <p:cNvSpPr txBox="1"/>
          <p:nvPr/>
        </p:nvSpPr>
        <p:spPr>
          <a:xfrm>
            <a:off x="3029183" y="6492872"/>
            <a:ext cx="692606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Makina </a:t>
            </a:r>
            <a:r>
              <a:rPr kumimoji="1" lang="en-US" altLang="ja-JP" dirty="0" err="1">
                <a:latin typeface="Arial" panose="020B0604020202020204" pitchFamily="34" charset="0"/>
                <a:cs typeface="Arial" panose="020B0604020202020204" pitchFamily="34" charset="0"/>
              </a:rPr>
              <a:t>Yabashi</a:t>
            </a:r>
            <a:r>
              <a:rPr kumimoji="1" lang="en-US" altLang="ja-JP" dirty="0">
                <a:latin typeface="Arial" panose="020B0604020202020204" pitchFamily="34" charset="0"/>
                <a:cs typeface="Arial" panose="020B0604020202020204" pitchFamily="34" charset="0"/>
              </a:rPr>
              <a:t> and Hitoshi Tanaka, </a:t>
            </a:r>
            <a:r>
              <a:rPr kumimoji="1" lang="en-US" altLang="ja-JP" i="1" dirty="0">
                <a:latin typeface="Arial" panose="020B0604020202020204" pitchFamily="34" charset="0"/>
                <a:cs typeface="Arial" panose="020B0604020202020204" pitchFamily="34" charset="0"/>
              </a:rPr>
              <a:t>Nat. Photon. </a:t>
            </a:r>
            <a:r>
              <a:rPr kumimoji="1" lang="en-US" altLang="ja-JP" dirty="0">
                <a:latin typeface="Arial" panose="020B0604020202020204" pitchFamily="34" charset="0"/>
                <a:cs typeface="Arial" panose="020B0604020202020204" pitchFamily="34" charset="0"/>
              </a:rPr>
              <a:t>11 (2017) 12-14</a:t>
            </a:r>
            <a:endParaRPr kumimoji="1" lang="ja-JP" altLang="en-US">
              <a:latin typeface="Arial" panose="020B0604020202020204" pitchFamily="34" charset="0"/>
              <a:cs typeface="Arial" panose="020B0604020202020204" pitchFamily="34" charset="0"/>
            </a:endParaRPr>
          </a:p>
        </p:txBody>
      </p:sp>
      <p:sp>
        <p:nvSpPr>
          <p:cNvPr id="18" name="スライド番号プレースホルダー 17">
            <a:extLst>
              <a:ext uri="{FF2B5EF4-FFF2-40B4-BE49-F238E27FC236}">
                <a16:creationId xmlns:a16="http://schemas.microsoft.com/office/drawing/2014/main" id="{A90B8CC1-B32E-E528-865C-F6549EE53CC6}"/>
              </a:ext>
            </a:extLst>
          </p:cNvPr>
          <p:cNvSpPr>
            <a:spLocks noGrp="1"/>
          </p:cNvSpPr>
          <p:nvPr>
            <p:ph type="sldNum" sz="quarter" idx="12"/>
          </p:nvPr>
        </p:nvSpPr>
        <p:spPr/>
        <p:txBody>
          <a:bodyPr/>
          <a:lstStyle/>
          <a:p>
            <a:fld id="{1B6C7244-5724-E94C-BD42-A3A63A9D1A79}" type="slidenum">
              <a:rPr kumimoji="1" lang="ja-JP" altLang="en-US" smtClean="0"/>
              <a:t>2</a:t>
            </a:fld>
            <a:endParaRPr kumimoji="1" lang="ja-JP" altLang="en-US"/>
          </a:p>
        </p:txBody>
      </p:sp>
    </p:spTree>
    <p:extLst>
      <p:ext uri="{BB962C8B-B14F-4D97-AF65-F5344CB8AC3E}">
        <p14:creationId xmlns:p14="http://schemas.microsoft.com/office/powerpoint/2010/main" val="272114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B1783D-7FF5-2ED6-77D6-4CA6B043B4BD}"/>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Brief history</a:t>
            </a:r>
            <a:endParaRPr kumimoji="1" lang="ja-JP" altLang="en-US" sz="360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0AD34C6E-FA13-0EE0-AFD7-D2B03088BD6F}"/>
              </a:ext>
            </a:extLst>
          </p:cNvPr>
          <p:cNvSpPr txBox="1"/>
          <p:nvPr/>
        </p:nvSpPr>
        <p:spPr>
          <a:xfrm>
            <a:off x="762000" y="1510579"/>
            <a:ext cx="8672945" cy="2213340"/>
          </a:xfrm>
          <a:prstGeom prst="rect">
            <a:avLst/>
          </a:prstGeom>
          <a:noFill/>
        </p:spPr>
        <p:txBody>
          <a:bodyPr wrap="square" rtlCol="0">
            <a:noAutofit/>
          </a:bodyPr>
          <a:lstStyle/>
          <a:p>
            <a:pPr algn="just"/>
            <a:r>
              <a:rPr kumimoji="1" lang="en-US" altLang="ja-JP" sz="2000" dirty="0">
                <a:latin typeface="Arial" panose="020B0604020202020204" pitchFamily="34" charset="0"/>
                <a:cs typeface="Arial" panose="020B0604020202020204" pitchFamily="34" charset="0"/>
              </a:rPr>
              <a:t>The development of a single-pass FEL originated from the TTF (TESRA Test Facility), the test-bed for ILC at DESY and 1.3 GHz superconducting RF system was developed. In </a:t>
            </a:r>
            <a:r>
              <a:rPr kumimoji="1" lang="en-US" altLang="ja-JP" sz="2000" dirty="0">
                <a:highlight>
                  <a:srgbClr val="FFFF00"/>
                </a:highlight>
                <a:latin typeface="Arial" panose="020B0604020202020204" pitchFamily="34" charset="0"/>
                <a:cs typeface="Arial" panose="020B0604020202020204" pitchFamily="34" charset="0"/>
              </a:rPr>
              <a:t>2000</a:t>
            </a:r>
            <a:r>
              <a:rPr kumimoji="1" lang="en-US" altLang="ja-JP" sz="2000" dirty="0">
                <a:latin typeface="Arial" panose="020B0604020202020204" pitchFamily="34" charset="0"/>
                <a:cs typeface="Arial" panose="020B0604020202020204" pitchFamily="34" charset="0"/>
              </a:rPr>
              <a:t>, First SASE (Self-Amplified Spontaneous Emission) lasing was observed at 109 nm [1]. TTF demonstrated the SESE scheme operating in the short-wavelength region, thereby establishing the foundation for X-ray FELs subsequently constructed worldwide.</a:t>
            </a:r>
            <a:endParaRPr kumimoji="1" lang="ja-JP" altLang="en-US" sz="200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D10C3DD4-3759-68C5-0A79-8B490CDD6019}"/>
              </a:ext>
            </a:extLst>
          </p:cNvPr>
          <p:cNvSpPr txBox="1"/>
          <p:nvPr/>
        </p:nvSpPr>
        <p:spPr>
          <a:xfrm>
            <a:off x="762000" y="5666431"/>
            <a:ext cx="5827301"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[1] J. </a:t>
            </a:r>
            <a:r>
              <a:rPr kumimoji="1" lang="en-US" altLang="ja-JP" dirty="0" err="1">
                <a:latin typeface="Arial" panose="020B0604020202020204" pitchFamily="34" charset="0"/>
                <a:cs typeface="Arial" panose="020B0604020202020204" pitchFamily="34" charset="0"/>
              </a:rPr>
              <a:t>Andruszkow</a:t>
            </a:r>
            <a:r>
              <a:rPr kumimoji="1" lang="en-US" altLang="ja-JP" dirty="0">
                <a:latin typeface="Arial" panose="020B0604020202020204" pitchFamily="34" charset="0"/>
                <a:cs typeface="Arial" panose="020B0604020202020204" pitchFamily="34" charset="0"/>
              </a:rPr>
              <a:t> et. al.,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a:t>
            </a:r>
            <a:r>
              <a:rPr kumimoji="1" lang="en-US" altLang="ja-JP" b="1" dirty="0">
                <a:latin typeface="Arial" panose="020B0604020202020204" pitchFamily="34" charset="0"/>
                <a:cs typeface="Arial" panose="020B0604020202020204" pitchFamily="34" charset="0"/>
              </a:rPr>
              <a:t>85</a:t>
            </a:r>
            <a:r>
              <a:rPr kumimoji="1" lang="en-US" altLang="ja-JP" dirty="0">
                <a:latin typeface="Arial" panose="020B0604020202020204" pitchFamily="34" charset="0"/>
                <a:cs typeface="Arial" panose="020B0604020202020204" pitchFamily="34" charset="0"/>
              </a:rPr>
              <a:t>(18) (2000) 3825-3829</a:t>
            </a:r>
          </a:p>
          <a:p>
            <a:r>
              <a:rPr kumimoji="1" lang="en-US" altLang="ja-JP" dirty="0">
                <a:latin typeface="Arial" panose="020B0604020202020204" pitchFamily="34" charset="0"/>
                <a:cs typeface="Arial" panose="020B0604020202020204" pitchFamily="34" charset="0"/>
              </a:rPr>
              <a:t>[2] P. Emma et. al., </a:t>
            </a:r>
            <a:r>
              <a:rPr kumimoji="1" lang="en-US" altLang="ja-JP" i="1" dirty="0">
                <a:latin typeface="Arial" panose="020B0604020202020204" pitchFamily="34" charset="0"/>
                <a:cs typeface="Arial" panose="020B0604020202020204" pitchFamily="34" charset="0"/>
              </a:rPr>
              <a:t>Nat. Photon. </a:t>
            </a:r>
            <a:r>
              <a:rPr kumimoji="1" lang="en-US" altLang="ja-JP" b="1" dirty="0">
                <a:latin typeface="Arial" panose="020B0604020202020204" pitchFamily="34" charset="0"/>
                <a:cs typeface="Arial" panose="020B0604020202020204" pitchFamily="34" charset="0"/>
              </a:rPr>
              <a:t>4</a:t>
            </a:r>
            <a:r>
              <a:rPr kumimoji="1" lang="en-US" altLang="ja-JP" dirty="0">
                <a:latin typeface="Arial" panose="020B0604020202020204" pitchFamily="34" charset="0"/>
                <a:cs typeface="Arial" panose="020B0604020202020204" pitchFamily="34" charset="0"/>
              </a:rPr>
              <a:t> (2010) 641-547</a:t>
            </a:r>
            <a:endParaRPr kumimoji="1" lang="ja-JP" altLang="en-US">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7BB6F4F8-7650-60FA-E555-78E571FE0A19}"/>
              </a:ext>
            </a:extLst>
          </p:cNvPr>
          <p:cNvSpPr txBox="1"/>
          <p:nvPr/>
        </p:nvSpPr>
        <p:spPr>
          <a:xfrm>
            <a:off x="762000" y="3810445"/>
            <a:ext cx="8672945" cy="1703232"/>
          </a:xfrm>
          <a:prstGeom prst="rect">
            <a:avLst/>
          </a:prstGeom>
          <a:noFill/>
        </p:spPr>
        <p:txBody>
          <a:bodyPr wrap="square" rtlCol="0">
            <a:noAutofit/>
          </a:bodyPr>
          <a:lstStyle/>
          <a:p>
            <a:r>
              <a:rPr kumimoji="1" lang="en-US" altLang="ja-JP" sz="2000" dirty="0">
                <a:latin typeface="Arial" panose="020B0604020202020204" pitchFamily="34" charset="0"/>
                <a:cs typeface="Arial" panose="020B0604020202020204" pitchFamily="34" charset="0"/>
              </a:rPr>
              <a:t>In </a:t>
            </a:r>
            <a:r>
              <a:rPr kumimoji="1" lang="en-US" altLang="ja-JP" sz="2000" dirty="0">
                <a:highlight>
                  <a:srgbClr val="FFFF00"/>
                </a:highlight>
                <a:latin typeface="Arial" panose="020B0604020202020204" pitchFamily="34" charset="0"/>
                <a:cs typeface="Arial" panose="020B0604020202020204" pitchFamily="34" charset="0"/>
              </a:rPr>
              <a:t>2009</a:t>
            </a:r>
            <a:r>
              <a:rPr kumimoji="1" lang="en-US" altLang="ja-JP" sz="2000" dirty="0">
                <a:latin typeface="Arial" panose="020B0604020202020204" pitchFamily="34" charset="0"/>
                <a:cs typeface="Arial" panose="020B0604020202020204" pitchFamily="34" charset="0"/>
              </a:rPr>
              <a:t>, LCLS (Linac Coherent Light Source) at SLAC achieved first SASE lasing at 0.12 nm using normal conducting S-band linac ( a part of Stanford two-mile linac), out-of-vacuum undulator, RF gun system and so on. </a:t>
            </a:r>
          </a:p>
          <a:p>
            <a:endParaRPr kumimoji="1" lang="en-US" altLang="ja-JP" sz="2000" dirty="0">
              <a:latin typeface="Arial" panose="020B0604020202020204" pitchFamily="34" charset="0"/>
              <a:cs typeface="Arial" panose="020B0604020202020204" pitchFamily="34" charset="0"/>
            </a:endParaRPr>
          </a:p>
          <a:p>
            <a:r>
              <a:rPr kumimoji="1" lang="en-US" altLang="ja-JP" sz="2000" dirty="0">
                <a:latin typeface="Arial" panose="020B0604020202020204" pitchFamily="34" charset="0"/>
                <a:cs typeface="Arial" panose="020B0604020202020204" pitchFamily="34" charset="0"/>
              </a:rPr>
              <a:t>Era of single-pass FEL in short wavelengths was open-up.</a:t>
            </a:r>
            <a:endParaRPr kumimoji="1" lang="ja-JP" altLang="en-US" sz="2000">
              <a:latin typeface="Arial" panose="020B0604020202020204" pitchFamily="34" charset="0"/>
              <a:cs typeface="Arial" panose="020B0604020202020204" pitchFamily="34" charset="0"/>
            </a:endParaRPr>
          </a:p>
        </p:txBody>
      </p:sp>
      <p:grpSp>
        <p:nvGrpSpPr>
          <p:cNvPr id="7" name="グループ化 6">
            <a:extLst>
              <a:ext uri="{FF2B5EF4-FFF2-40B4-BE49-F238E27FC236}">
                <a16:creationId xmlns:a16="http://schemas.microsoft.com/office/drawing/2014/main" id="{4D541011-9A27-3E51-465A-B6E9D158773B}"/>
              </a:ext>
            </a:extLst>
          </p:cNvPr>
          <p:cNvGrpSpPr/>
          <p:nvPr/>
        </p:nvGrpSpPr>
        <p:grpSpPr>
          <a:xfrm>
            <a:off x="7308186" y="-6666"/>
            <a:ext cx="2597813" cy="878305"/>
            <a:chOff x="7308187" y="0"/>
            <a:chExt cx="2597813" cy="878305"/>
          </a:xfrm>
        </p:grpSpPr>
        <p:pic>
          <p:nvPicPr>
            <p:cNvPr id="8" name="図 7" descr="ロゴ が含まれている画像&#10;&#10;自動的に生成された説明">
              <a:extLst>
                <a:ext uri="{FF2B5EF4-FFF2-40B4-BE49-F238E27FC236}">
                  <a16:creationId xmlns:a16="http://schemas.microsoft.com/office/drawing/2014/main" id="{32AAF395-3890-BC0E-6A85-C31E79BA5ACA}"/>
                </a:ext>
              </a:extLst>
            </p:cNvPr>
            <p:cNvPicPr>
              <a:picLocks noChangeAspect="1"/>
            </p:cNvPicPr>
            <p:nvPr/>
          </p:nvPicPr>
          <p:blipFill>
            <a:blip r:embed="rId3"/>
            <a:stretch>
              <a:fillRect/>
            </a:stretch>
          </p:blipFill>
          <p:spPr>
            <a:xfrm>
              <a:off x="8119513" y="0"/>
              <a:ext cx="1080501" cy="774131"/>
            </a:xfrm>
            <a:prstGeom prst="rect">
              <a:avLst/>
            </a:prstGeom>
          </p:spPr>
        </p:pic>
        <p:pic>
          <p:nvPicPr>
            <p:cNvPr id="9" name="Picture 2" descr="海外にも対応したロゴマーク ｜ 理化学研究所">
              <a:extLst>
                <a:ext uri="{FF2B5EF4-FFF2-40B4-BE49-F238E27FC236}">
                  <a16:creationId xmlns:a16="http://schemas.microsoft.com/office/drawing/2014/main" id="{88BAF4F0-7CA1-70A2-BB21-054013C8D2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descr="ロゴ, 会社名&#10;&#10;自動的に生成された説明">
              <a:extLst>
                <a:ext uri="{FF2B5EF4-FFF2-40B4-BE49-F238E27FC236}">
                  <a16:creationId xmlns:a16="http://schemas.microsoft.com/office/drawing/2014/main" id="{02F94C14-9011-1EEF-8B18-CDAF94552844}"/>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3" name="スライド番号プレースホルダー 2">
            <a:extLst>
              <a:ext uri="{FF2B5EF4-FFF2-40B4-BE49-F238E27FC236}">
                <a16:creationId xmlns:a16="http://schemas.microsoft.com/office/drawing/2014/main" id="{36CAC623-97E8-E7DA-0145-8C1C8D17407D}"/>
              </a:ext>
            </a:extLst>
          </p:cNvPr>
          <p:cNvSpPr>
            <a:spLocks noGrp="1"/>
          </p:cNvSpPr>
          <p:nvPr>
            <p:ph type="sldNum" sz="quarter" idx="12"/>
          </p:nvPr>
        </p:nvSpPr>
        <p:spPr/>
        <p:txBody>
          <a:bodyPr/>
          <a:lstStyle/>
          <a:p>
            <a:fld id="{1B6C7244-5724-E94C-BD42-A3A63A9D1A79}" type="slidenum">
              <a:rPr kumimoji="1" lang="ja-JP" altLang="en-US" smtClean="0"/>
              <a:t>20</a:t>
            </a:fld>
            <a:endParaRPr kumimoji="1" lang="ja-JP" altLang="en-US"/>
          </a:p>
        </p:txBody>
      </p:sp>
    </p:spTree>
    <p:extLst>
      <p:ext uri="{BB962C8B-B14F-4D97-AF65-F5344CB8AC3E}">
        <p14:creationId xmlns:p14="http://schemas.microsoft.com/office/powerpoint/2010/main" val="214745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A148FB-C23E-4BB2-564F-D8BD1DB67352}"/>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Self-Amplified Spontaneous Emission</a:t>
            </a:r>
            <a:endParaRPr kumimoji="1" lang="ja-JP" altLang="en-US" sz="36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37FAAC4E-3752-7096-6687-2BC0B4FCCB8D}"/>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02417DE1-6ECE-3EFF-6F3E-5B08E28055E3}"/>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D73961FD-25D3-B8CD-798F-FCBAA87376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B298039D-6245-7C9A-4468-1B8CD7F95DE9}"/>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5F2C04DB-FF2A-A59C-8C80-4A8B5100F35C}"/>
              </a:ext>
            </a:extLst>
          </p:cNvPr>
          <p:cNvSpPr>
            <a:spLocks noGrp="1"/>
          </p:cNvSpPr>
          <p:nvPr>
            <p:ph type="sldNum" sz="quarter" idx="12"/>
          </p:nvPr>
        </p:nvSpPr>
        <p:spPr/>
        <p:txBody>
          <a:bodyPr/>
          <a:lstStyle/>
          <a:p>
            <a:fld id="{1B6C7244-5724-E94C-BD42-A3A63A9D1A79}" type="slidenum">
              <a:rPr kumimoji="1" lang="ja-JP" altLang="en-US" smtClean="0"/>
              <a:t>21</a:t>
            </a:fld>
            <a:endParaRPr kumimoji="1" lang="ja-JP" altLang="en-US"/>
          </a:p>
        </p:txBody>
      </p:sp>
      <p:sp>
        <p:nvSpPr>
          <p:cNvPr id="14" name="テキスト ボックス 13">
            <a:extLst>
              <a:ext uri="{FF2B5EF4-FFF2-40B4-BE49-F238E27FC236}">
                <a16:creationId xmlns:a16="http://schemas.microsoft.com/office/drawing/2014/main" id="{94F57083-050F-2315-896C-39CCFCEFF470}"/>
              </a:ext>
            </a:extLst>
          </p:cNvPr>
          <p:cNvSpPr txBox="1"/>
          <p:nvPr/>
        </p:nvSpPr>
        <p:spPr>
          <a:xfrm>
            <a:off x="803906" y="3141306"/>
            <a:ext cx="2935419" cy="707886"/>
          </a:xfrm>
          <a:prstGeom prst="rect">
            <a:avLst/>
          </a:prstGeom>
          <a:solidFill>
            <a:srgbClr val="FFFF00"/>
          </a:solidFill>
        </p:spPr>
        <p:txBody>
          <a:bodyPr wrap="none" rtlCol="0">
            <a:spAutoFit/>
          </a:bodyPr>
          <a:lstStyle/>
          <a:p>
            <a:r>
              <a:rPr kumimoji="1" lang="en-US" altLang="ja-JP" sz="2000" dirty="0">
                <a:solidFill>
                  <a:srgbClr val="FF0000"/>
                </a:solidFill>
                <a:latin typeface="Arial" panose="020B0604020202020204" pitchFamily="34" charset="0"/>
                <a:cs typeface="Arial" panose="020B0604020202020204" pitchFamily="34" charset="0"/>
              </a:rPr>
              <a:t>Resonant wavelength of</a:t>
            </a:r>
          </a:p>
          <a:p>
            <a:r>
              <a:rPr kumimoji="1" lang="en-US" altLang="ja-JP" sz="2000" dirty="0">
                <a:solidFill>
                  <a:srgbClr val="FF0000"/>
                </a:solidFill>
                <a:latin typeface="Arial" panose="020B0604020202020204" pitchFamily="34" charset="0"/>
                <a:cs typeface="Arial" panose="020B0604020202020204" pitchFamily="34" charset="0"/>
              </a:rPr>
              <a:t>undulato</a:t>
            </a:r>
            <a:r>
              <a:rPr kumimoji="1" lang="en-US" altLang="ja-JP" dirty="0">
                <a:solidFill>
                  <a:srgbClr val="FF0000"/>
                </a:solidFill>
                <a:latin typeface="Arial" panose="020B0604020202020204" pitchFamily="34" charset="0"/>
                <a:cs typeface="Arial" panose="020B0604020202020204" pitchFamily="34" charset="0"/>
              </a:rPr>
              <a:t>r</a:t>
            </a:r>
            <a:endParaRPr kumimoji="1" lang="ja-JP" altLang="en-US">
              <a:solidFill>
                <a:srgbClr val="FF0000"/>
              </a:solidFill>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26" name="テキスト ボックス 25">
                <a:extLst>
                  <a:ext uri="{FF2B5EF4-FFF2-40B4-BE49-F238E27FC236}">
                    <a16:creationId xmlns:a16="http://schemas.microsoft.com/office/drawing/2014/main" id="{45431223-E540-9978-AB8D-864EAA5485F2}"/>
                  </a:ext>
                </a:extLst>
              </p:cNvPr>
              <p:cNvSpPr txBox="1"/>
              <p:nvPr/>
            </p:nvSpPr>
            <p:spPr>
              <a:xfrm>
                <a:off x="817370" y="5465990"/>
                <a:ext cx="1356014" cy="57278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𝐾</m:t>
                      </m:r>
                      <m:r>
                        <a:rPr kumimoji="1" lang="en-US" altLang="ja-JP" b="0" i="0" smtClean="0">
                          <a:latin typeface="Cambria Math" panose="02040503050406030204" pitchFamily="18" charset="0"/>
                        </a:rPr>
                        <m:t>=</m:t>
                      </m:r>
                      <m:f>
                        <m:fPr>
                          <m:ctrlPr>
                            <a:rPr kumimoji="1" lang="en-US" altLang="ja-JP" i="1">
                              <a:latin typeface="Cambria Math" panose="02040503050406030204" pitchFamily="18" charset="0"/>
                            </a:rPr>
                          </m:ctrlPr>
                        </m:fPr>
                        <m:num>
                          <m:r>
                            <a:rPr kumimoji="1" lang="en-US" altLang="ja-JP" b="0" i="1" smtClean="0">
                              <a:latin typeface="Cambria Math" panose="02040503050406030204" pitchFamily="18" charset="0"/>
                            </a:rPr>
                            <m:t>𝑒</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𝐵</m:t>
                              </m:r>
                            </m:e>
                            <m:sub>
                              <m:r>
                                <a:rPr kumimoji="1" lang="en-US" altLang="ja-JP" b="0" i="1" smtClean="0">
                                  <a:latin typeface="Cambria Math" panose="02040503050406030204" pitchFamily="18" charset="0"/>
                                </a:rPr>
                                <m:t>𝑢</m:t>
                              </m:r>
                            </m:sub>
                          </m:sSub>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ea typeface="Cambria Math" panose="02040503050406030204" pitchFamily="18" charset="0"/>
                                </a:rPr>
                                <m:t>𝜆</m:t>
                              </m:r>
                            </m:e>
                            <m:sub>
                              <m:r>
                                <a:rPr kumimoji="1" lang="en-US" altLang="ja-JP" i="1">
                                  <a:latin typeface="Cambria Math" panose="02040503050406030204" pitchFamily="18" charset="0"/>
                                  <a:ea typeface="Cambria Math" panose="02040503050406030204" pitchFamily="18" charset="0"/>
                                </a:rPr>
                                <m:t>𝑢</m:t>
                              </m:r>
                            </m:sub>
                          </m:sSub>
                        </m:num>
                        <m:den>
                          <m:r>
                            <a:rPr kumimoji="1" lang="en-US" altLang="ja-JP" i="1">
                              <a:latin typeface="Cambria Math" panose="02040503050406030204" pitchFamily="18" charset="0"/>
                            </a:rPr>
                            <m:t>2</m:t>
                          </m:r>
                          <m:r>
                            <a:rPr kumimoji="1" lang="en-US" altLang="ja-JP" i="1" smtClean="0">
                              <a:latin typeface="Cambria Math" panose="02040503050406030204" pitchFamily="18" charset="0"/>
                              <a:ea typeface="Cambria Math" panose="02040503050406030204" pitchFamily="18" charset="0"/>
                            </a:rPr>
                            <m:t>𝜋</m:t>
                          </m:r>
                          <m:sSub>
                            <m:sSubPr>
                              <m:ctrlPr>
                                <a:rPr kumimoji="1" lang="en-US" altLang="ja-JP" i="1" smtClean="0">
                                  <a:latin typeface="Cambria Math" panose="02040503050406030204" pitchFamily="18" charset="0"/>
                                  <a:ea typeface="Cambria Math" panose="02040503050406030204" pitchFamily="18" charset="0"/>
                                </a:rPr>
                              </m:ctrlPr>
                            </m:sSubPr>
                            <m:e>
                              <m:r>
                                <a:rPr kumimoji="1" lang="en-US" altLang="ja-JP" b="0" i="1" smtClean="0">
                                  <a:latin typeface="Cambria Math" panose="02040503050406030204" pitchFamily="18" charset="0"/>
                                  <a:ea typeface="Cambria Math" panose="02040503050406030204" pitchFamily="18" charset="0"/>
                                </a:rPr>
                                <m:t>𝑚</m:t>
                              </m:r>
                            </m:e>
                            <m:sub>
                              <m:r>
                                <a:rPr kumimoji="1" lang="en-US" altLang="ja-JP" b="0" i="1" smtClean="0">
                                  <a:latin typeface="Cambria Math" panose="02040503050406030204" pitchFamily="18" charset="0"/>
                                  <a:ea typeface="Cambria Math" panose="02040503050406030204" pitchFamily="18" charset="0"/>
                                </a:rPr>
                                <m:t>𝑒</m:t>
                              </m:r>
                            </m:sub>
                          </m:sSub>
                          <m:r>
                            <a:rPr kumimoji="1" lang="en-US" altLang="ja-JP" b="0" i="1" smtClean="0">
                              <a:latin typeface="Cambria Math" panose="02040503050406030204" pitchFamily="18" charset="0"/>
                              <a:ea typeface="Cambria Math" panose="02040503050406030204" pitchFamily="18" charset="0"/>
                            </a:rPr>
                            <m:t>𝑐</m:t>
                          </m:r>
                        </m:den>
                      </m:f>
                    </m:oMath>
                  </m:oMathPara>
                </a14:m>
                <a:endParaRPr kumimoji="1" lang="ja-JP" altLang="en-US"/>
              </a:p>
            </p:txBody>
          </p:sp>
        </mc:Choice>
        <mc:Fallback>
          <p:sp>
            <p:nvSpPr>
              <p:cNvPr id="26" name="テキスト ボックス 25">
                <a:extLst>
                  <a:ext uri="{FF2B5EF4-FFF2-40B4-BE49-F238E27FC236}">
                    <a16:creationId xmlns:a16="http://schemas.microsoft.com/office/drawing/2014/main" id="{45431223-E540-9978-AB8D-864EAA5485F2}"/>
                  </a:ext>
                </a:extLst>
              </p:cNvPr>
              <p:cNvSpPr txBox="1">
                <a:spLocks noRot="1" noChangeAspect="1" noMove="1" noResize="1" noEditPoints="1" noAdjustHandles="1" noChangeArrowheads="1" noChangeShapeType="1" noTextEdit="1"/>
              </p:cNvSpPr>
              <p:nvPr/>
            </p:nvSpPr>
            <p:spPr>
              <a:xfrm>
                <a:off x="817370" y="5465990"/>
                <a:ext cx="1356014" cy="572786"/>
              </a:xfrm>
              <a:prstGeom prst="rect">
                <a:avLst/>
              </a:prstGeom>
              <a:blipFill>
                <a:blip r:embed="rId6"/>
                <a:stretch>
                  <a:fillRect t="-2174" b="-6522"/>
                </a:stretch>
              </a:blipFill>
            </p:spPr>
            <p:txBody>
              <a:bodyPr/>
              <a:lstStyle/>
              <a:p>
                <a:r>
                  <a:rPr lang="ja-JP" altLang="en-US">
                    <a:noFill/>
                  </a:rPr>
                  <a:t> </a:t>
                </a:r>
              </a:p>
            </p:txBody>
          </p:sp>
        </mc:Fallback>
      </mc:AlternateContent>
      <p:pic>
        <p:nvPicPr>
          <p:cNvPr id="31" name="Picture 5" descr="LongUND">
            <a:extLst>
              <a:ext uri="{FF2B5EF4-FFF2-40B4-BE49-F238E27FC236}">
                <a16:creationId xmlns:a16="http://schemas.microsoft.com/office/drawing/2014/main" id="{DDE7129E-E090-54F7-3EEB-AD58CA213D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2839" y="1355719"/>
            <a:ext cx="2145764" cy="16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7" descr="und">
            <a:extLst>
              <a:ext uri="{FF2B5EF4-FFF2-40B4-BE49-F238E27FC236}">
                <a16:creationId xmlns:a16="http://schemas.microsoft.com/office/drawing/2014/main" id="{74D9D79F-1E52-2390-B479-32909493C46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32226" y="1355719"/>
            <a:ext cx="4278312" cy="16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グループ化 38">
            <a:extLst>
              <a:ext uri="{FF2B5EF4-FFF2-40B4-BE49-F238E27FC236}">
                <a16:creationId xmlns:a16="http://schemas.microsoft.com/office/drawing/2014/main" id="{DC938C45-4BFB-FABA-96FB-82BEE9464527}"/>
              </a:ext>
            </a:extLst>
          </p:cNvPr>
          <p:cNvGrpSpPr/>
          <p:nvPr/>
        </p:nvGrpSpPr>
        <p:grpSpPr>
          <a:xfrm>
            <a:off x="3543476" y="3141306"/>
            <a:ext cx="5774846" cy="3278910"/>
            <a:chOff x="3232828" y="3160801"/>
            <a:chExt cx="5774846" cy="3278910"/>
          </a:xfrm>
        </p:grpSpPr>
        <p:pic>
          <p:nvPicPr>
            <p:cNvPr id="11" name="図 10">
              <a:extLst>
                <a:ext uri="{FF2B5EF4-FFF2-40B4-BE49-F238E27FC236}">
                  <a16:creationId xmlns:a16="http://schemas.microsoft.com/office/drawing/2014/main" id="{F185B039-4E48-711A-5FD9-6E72C4976DB4}"/>
                </a:ext>
              </a:extLst>
            </p:cNvPr>
            <p:cNvPicPr>
              <a:picLocks noChangeAspect="1"/>
            </p:cNvPicPr>
            <p:nvPr/>
          </p:nvPicPr>
          <p:blipFill>
            <a:blip r:embed="rId9"/>
            <a:srcRect t="4798" b="16600"/>
            <a:stretch>
              <a:fillRect/>
            </a:stretch>
          </p:blipFill>
          <p:spPr>
            <a:xfrm>
              <a:off x="3232828" y="3160801"/>
              <a:ext cx="5774846" cy="3133081"/>
            </a:xfrm>
            <a:prstGeom prst="rect">
              <a:avLst/>
            </a:prstGeom>
          </p:spPr>
        </p:pic>
        <p:sp>
          <p:nvSpPr>
            <p:cNvPr id="35" name="テキスト ボックス 34">
              <a:extLst>
                <a:ext uri="{FF2B5EF4-FFF2-40B4-BE49-F238E27FC236}">
                  <a16:creationId xmlns:a16="http://schemas.microsoft.com/office/drawing/2014/main" id="{970DF550-3093-151D-8476-CC3BCEBE6895}"/>
                </a:ext>
              </a:extLst>
            </p:cNvPr>
            <p:cNvSpPr txBox="1"/>
            <p:nvPr/>
          </p:nvSpPr>
          <p:spPr>
            <a:xfrm>
              <a:off x="4953000" y="3160801"/>
              <a:ext cx="3938081" cy="369332"/>
            </a:xfrm>
            <a:prstGeom prst="rect">
              <a:avLst/>
            </a:prstGeom>
            <a:solidFill>
              <a:schemeClr val="bg1"/>
            </a:solidFill>
          </p:spPr>
          <p:txBody>
            <a:bodyPr wrap="square" rtlCol="0">
              <a:spAutoFit/>
            </a:bodyPr>
            <a:lstStyle/>
            <a:p>
              <a:r>
                <a:rPr kumimoji="1" lang="en-US" altLang="ja-JP" dirty="0">
                  <a:latin typeface="Arial" panose="020B0604020202020204" pitchFamily="34" charset="0"/>
                  <a:cs typeface="Arial" panose="020B0604020202020204" pitchFamily="34" charset="0"/>
                </a:rPr>
                <a:t>Electron trajectory</a:t>
              </a:r>
              <a:endParaRPr kumimoji="1" lang="ja-JP" altLang="en-US">
                <a:latin typeface="Arial" panose="020B0604020202020204" pitchFamily="34" charset="0"/>
                <a:cs typeface="Arial" panose="020B0604020202020204" pitchFamily="34" charset="0"/>
              </a:endParaRPr>
            </a:p>
          </p:txBody>
        </p:sp>
        <p:sp>
          <p:nvSpPr>
            <p:cNvPr id="36" name="正方形/長方形 35">
              <a:extLst>
                <a:ext uri="{FF2B5EF4-FFF2-40B4-BE49-F238E27FC236}">
                  <a16:creationId xmlns:a16="http://schemas.microsoft.com/office/drawing/2014/main" id="{F4A1E970-5CDF-807A-5CB0-1845DF158362}"/>
                </a:ext>
              </a:extLst>
            </p:cNvPr>
            <p:cNvSpPr/>
            <p:nvPr/>
          </p:nvSpPr>
          <p:spPr>
            <a:xfrm>
              <a:off x="6712085" y="5928757"/>
              <a:ext cx="2178996" cy="5109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 name="円/楕円 7">
            <a:extLst>
              <a:ext uri="{FF2B5EF4-FFF2-40B4-BE49-F238E27FC236}">
                <a16:creationId xmlns:a16="http://schemas.microsoft.com/office/drawing/2014/main" id="{2A0AFEB3-0FA1-73F9-4D46-E187AD711542}"/>
              </a:ext>
            </a:extLst>
          </p:cNvPr>
          <p:cNvSpPr/>
          <p:nvPr/>
        </p:nvSpPr>
        <p:spPr>
          <a:xfrm>
            <a:off x="6996113" y="3429000"/>
            <a:ext cx="1299588" cy="1714471"/>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mc:Choice xmlns:a14="http://schemas.microsoft.com/office/drawing/2010/main" Requires="a14">
          <p:sp>
            <p:nvSpPr>
              <p:cNvPr id="10" name="テキスト ボックス 9">
                <a:extLst>
                  <a:ext uri="{FF2B5EF4-FFF2-40B4-BE49-F238E27FC236}">
                    <a16:creationId xmlns:a16="http://schemas.microsoft.com/office/drawing/2014/main" id="{04EE9072-1984-059C-E786-4F8E52936CC7}"/>
                  </a:ext>
                </a:extLst>
              </p:cNvPr>
              <p:cNvSpPr txBox="1"/>
              <p:nvPr/>
            </p:nvSpPr>
            <p:spPr>
              <a:xfrm>
                <a:off x="819533" y="3934556"/>
                <a:ext cx="1438925" cy="567078"/>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r>
                        <a:rPr kumimoji="1" lang="en-US" altLang="ja-JP" i="1">
                          <a:latin typeface="Cambria Math" panose="02040503050406030204" pitchFamily="18" charset="0"/>
                          <a:ea typeface="Cambria Math" panose="02040503050406030204" pitchFamily="18" charset="0"/>
                        </a:rPr>
                        <m:t>𝜆</m:t>
                      </m:r>
                      <m:r>
                        <a:rPr kumimoji="1" lang="en-US" altLang="ja-JP" b="0" i="0" smtClean="0">
                          <a:latin typeface="Cambria Math" panose="02040503050406030204" pitchFamily="18" charset="0"/>
                        </a:rPr>
                        <m:t>= </m:t>
                      </m:r>
                      <m:f>
                        <m:fPr>
                          <m:ctrlPr>
                            <a:rPr kumimoji="1" lang="en-US" altLang="ja-JP" b="0" i="1" smtClean="0">
                              <a:latin typeface="Cambria Math" panose="02040503050406030204" pitchFamily="18" charset="0"/>
                            </a:rPr>
                          </m:ctrlPr>
                        </m:fPr>
                        <m:num>
                          <m:r>
                            <a:rPr kumimoji="1" lang="el-GR" altLang="ja-JP" i="1">
                              <a:latin typeface="Cambria Math" panose="02040503050406030204" pitchFamily="18" charset="0"/>
                            </a:rPr>
                            <m:t>𝛥</m:t>
                          </m:r>
                          <m:r>
                            <a:rPr kumimoji="1" lang="el-GR" altLang="ja-JP" i="1">
                              <a:latin typeface="Cambria Math" panose="02040503050406030204" pitchFamily="18" charset="0"/>
                            </a:rPr>
                            <m:t>𝐿</m:t>
                          </m:r>
                        </m:num>
                        <m:den>
                          <m:r>
                            <a:rPr kumimoji="1" lang="en-US" altLang="ja-JP" i="1">
                              <a:latin typeface="Cambria Math" panose="02040503050406030204" pitchFamily="18" charset="0"/>
                            </a:rPr>
                            <m:t>𝛽</m:t>
                          </m:r>
                        </m:den>
                      </m:f>
                      <m:r>
                        <a:rPr kumimoji="1" lang="en-US" altLang="ja-JP" b="0" i="1" smtClean="0">
                          <a:latin typeface="Cambria Math" panose="02040503050406030204" pitchFamily="18" charset="0"/>
                          <a:ea typeface="Cambria Math" panose="02040503050406030204" pitchFamily="18" charset="0"/>
                        </a:rPr>
                        <m:t>−</m:t>
                      </m:r>
                      <m:sSub>
                        <m:sSubPr>
                          <m:ctrlPr>
                            <a:rPr kumimoji="1" lang="en-US" altLang="ja-JP" i="1">
                              <a:latin typeface="Cambria Math" panose="02040503050406030204" pitchFamily="18" charset="0"/>
                              <a:ea typeface="Cambria Math" panose="02040503050406030204" pitchFamily="18" charset="0"/>
                            </a:rPr>
                          </m:ctrlPr>
                        </m:sSubPr>
                        <m:e>
                          <m:r>
                            <a:rPr kumimoji="1" lang="en-US" altLang="ja-JP" i="1">
                              <a:latin typeface="Cambria Math" panose="02040503050406030204" pitchFamily="18" charset="0"/>
                              <a:ea typeface="Cambria Math" panose="02040503050406030204" pitchFamily="18" charset="0"/>
                            </a:rPr>
                            <m:t>𝜆</m:t>
                          </m:r>
                        </m:e>
                        <m:sub>
                          <m:r>
                            <a:rPr kumimoji="1" lang="en-US" altLang="ja-JP" i="1">
                              <a:latin typeface="Cambria Math" panose="02040503050406030204" pitchFamily="18" charset="0"/>
                              <a:ea typeface="Cambria Math" panose="02040503050406030204" pitchFamily="18" charset="0"/>
                            </a:rPr>
                            <m:t>𝑢</m:t>
                          </m:r>
                        </m:sub>
                      </m:sSub>
                    </m:oMath>
                  </m:oMathPara>
                </a14:m>
                <a:endParaRPr kumimoji="1" lang="ja-JP" altLang="en-US"/>
              </a:p>
            </p:txBody>
          </p:sp>
        </mc:Choice>
        <mc:Fallback>
          <p:sp>
            <p:nvSpPr>
              <p:cNvPr id="10" name="テキスト ボックス 9">
                <a:extLst>
                  <a:ext uri="{FF2B5EF4-FFF2-40B4-BE49-F238E27FC236}">
                    <a16:creationId xmlns:a16="http://schemas.microsoft.com/office/drawing/2014/main" id="{04EE9072-1984-059C-E786-4F8E52936CC7}"/>
                  </a:ext>
                </a:extLst>
              </p:cNvPr>
              <p:cNvSpPr txBox="1">
                <a:spLocks noRot="1" noChangeAspect="1" noMove="1" noResize="1" noEditPoints="1" noAdjustHandles="1" noChangeArrowheads="1" noChangeShapeType="1" noTextEdit="1"/>
              </p:cNvSpPr>
              <p:nvPr/>
            </p:nvSpPr>
            <p:spPr>
              <a:xfrm>
                <a:off x="819533" y="3934556"/>
                <a:ext cx="1438925" cy="567078"/>
              </a:xfrm>
              <a:prstGeom prst="rect">
                <a:avLst/>
              </a:prstGeom>
              <a:blipFill>
                <a:blip r:embed="rId10"/>
                <a:stretch>
                  <a:fillRect t="-4348" b="-17391"/>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3" name="テキスト ボックス 12">
                <a:extLst>
                  <a:ext uri="{FF2B5EF4-FFF2-40B4-BE49-F238E27FC236}">
                    <a16:creationId xmlns:a16="http://schemas.microsoft.com/office/drawing/2014/main" id="{047348E3-8486-AA5A-67CB-35593B870A60}"/>
                  </a:ext>
                </a:extLst>
              </p:cNvPr>
              <p:cNvSpPr txBox="1"/>
              <p:nvPr/>
            </p:nvSpPr>
            <p:spPr>
              <a:xfrm>
                <a:off x="819532" y="4734591"/>
                <a:ext cx="2904169" cy="6279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i="1" smtClean="0">
                          <a:latin typeface="Cambria Math" panose="02040503050406030204" pitchFamily="18" charset="0"/>
                          <a:ea typeface="Cambria Math" panose="02040503050406030204" pitchFamily="18" charset="0"/>
                        </a:rPr>
                        <m:t>𝜆</m:t>
                      </m:r>
                      <m:r>
                        <a:rPr kumimoji="1" lang="en-US" altLang="ja-JP" b="0" i="0" smtClean="0">
                          <a:latin typeface="Cambria Math" panose="02040503050406030204" pitchFamily="18" charset="0"/>
                        </a:rPr>
                        <m:t>= </m:t>
                      </m:r>
                      <m:f>
                        <m:fPr>
                          <m:ctrlPr>
                            <a:rPr kumimoji="1" lang="en-US" altLang="ja-JP" b="0" i="1" smtClean="0">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ea typeface="Cambria Math" panose="02040503050406030204" pitchFamily="18" charset="0"/>
                                </a:rPr>
                                <m:t>𝜆</m:t>
                              </m:r>
                            </m:e>
                            <m:sub>
                              <m:r>
                                <a:rPr kumimoji="1" lang="en-US" altLang="ja-JP" b="0" i="1" smtClean="0">
                                  <a:latin typeface="Cambria Math" panose="02040503050406030204" pitchFamily="18" charset="0"/>
                                  <a:ea typeface="Cambria Math" panose="02040503050406030204" pitchFamily="18" charset="0"/>
                                </a:rPr>
                                <m:t>𝑢</m:t>
                              </m:r>
                            </m:sub>
                          </m:sSub>
                        </m:num>
                        <m:den>
                          <m:r>
                            <a:rPr kumimoji="1" lang="en-US" altLang="ja-JP" b="0" i="1" smtClean="0">
                              <a:latin typeface="Cambria Math" panose="02040503050406030204" pitchFamily="18" charset="0"/>
                            </a:rPr>
                            <m:t>2</m:t>
                          </m:r>
                          <m:sSup>
                            <m:sSupPr>
                              <m:ctrlPr>
                                <a:rPr kumimoji="1" lang="en-US" altLang="ja-JP" b="0" i="1" smtClean="0">
                                  <a:latin typeface="Cambria Math" panose="02040503050406030204" pitchFamily="18" charset="0"/>
                                </a:rPr>
                              </m:ctrlPr>
                            </m:sSupPr>
                            <m:e>
                              <m:r>
                                <a:rPr kumimoji="1" lang="en-US" altLang="ja-JP" i="1">
                                  <a:latin typeface="Cambria Math" panose="02040503050406030204" pitchFamily="18" charset="0"/>
                                  <a:ea typeface="Cambria Math" panose="02040503050406030204" pitchFamily="18" charset="0"/>
                                </a:rPr>
                                <m:t>𝛾</m:t>
                              </m:r>
                            </m:e>
                            <m:sup>
                              <m:r>
                                <a:rPr kumimoji="1" lang="en-US" altLang="ja-JP" b="0" i="1" smtClean="0">
                                  <a:latin typeface="Cambria Math" panose="02040503050406030204" pitchFamily="18" charset="0"/>
                                </a:rPr>
                                <m:t>2</m:t>
                              </m:r>
                            </m:sup>
                          </m:sSup>
                        </m:den>
                      </m:f>
                      <m:d>
                        <m:dPr>
                          <m:ctrlPr>
                            <a:rPr kumimoji="1" lang="en-US" altLang="ja-JP" b="0" i="1" smtClean="0">
                              <a:latin typeface="Cambria Math" panose="02040503050406030204" pitchFamily="18" charset="0"/>
                            </a:rPr>
                          </m:ctrlPr>
                        </m:dPr>
                        <m:e>
                          <m:r>
                            <a:rPr kumimoji="1" lang="en-US" altLang="ja-JP" b="0" i="1" smtClean="0">
                              <a:latin typeface="Cambria Math" panose="02040503050406030204" pitchFamily="18" charset="0"/>
                            </a:rPr>
                            <m:t>1+</m:t>
                          </m:r>
                          <m:f>
                            <m:fPr>
                              <m:ctrlPr>
                                <a:rPr kumimoji="1" lang="en-US" altLang="ja-JP" b="0" i="1" smtClean="0">
                                  <a:latin typeface="Cambria Math" panose="02040503050406030204" pitchFamily="18" charset="0"/>
                                </a:rPr>
                              </m:ctrlPr>
                            </m:fPr>
                            <m:num>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𝐾</m:t>
                                  </m:r>
                                </m:e>
                                <m:sup>
                                  <m:r>
                                    <a:rPr kumimoji="1" lang="en-US" altLang="ja-JP" b="0" i="1" smtClean="0">
                                      <a:latin typeface="Cambria Math" panose="02040503050406030204" pitchFamily="18" charset="0"/>
                                    </a:rPr>
                                    <m:t>2</m:t>
                                  </m:r>
                                </m:sup>
                              </m:sSup>
                            </m:num>
                            <m:den>
                              <m:r>
                                <a:rPr kumimoji="1" lang="en-US" altLang="ja-JP" b="0" i="1" smtClean="0">
                                  <a:latin typeface="Cambria Math" panose="02040503050406030204" pitchFamily="18" charset="0"/>
                                </a:rPr>
                                <m:t>2</m:t>
                              </m:r>
                            </m:den>
                          </m:f>
                        </m:e>
                      </m:d>
                      <m:r>
                        <a:rPr kumimoji="1" lang="en-US" altLang="ja-JP" b="0" i="1" smtClean="0">
                          <a:latin typeface="Cambria Math" panose="02040503050406030204" pitchFamily="18" charset="0"/>
                          <a:ea typeface="Cambria Math" panose="02040503050406030204" pitchFamily="18" charset="0"/>
                        </a:rPr>
                        <m:t>+</m:t>
                      </m:r>
                      <m:r>
                        <a:rPr kumimoji="1" lang="en-US" altLang="ja-JP" b="0" i="1" smtClean="0">
                          <a:latin typeface="Cambria Math" panose="02040503050406030204" pitchFamily="18" charset="0"/>
                          <a:ea typeface="Cambria Math" panose="02040503050406030204" pitchFamily="18" charset="0"/>
                        </a:rPr>
                        <m:t>𝜊</m:t>
                      </m:r>
                      <m:d>
                        <m:dPr>
                          <m:ctrlPr>
                            <a:rPr kumimoji="1" lang="en-US" altLang="ja-JP" b="0" i="1" smtClean="0">
                              <a:latin typeface="Cambria Math" panose="02040503050406030204" pitchFamily="18" charset="0"/>
                              <a:ea typeface="Cambria Math" panose="02040503050406030204" pitchFamily="18" charset="0"/>
                            </a:rPr>
                          </m:ctrlPr>
                        </m:dPr>
                        <m:e>
                          <m:f>
                            <m:fPr>
                              <m:ctrlPr>
                                <a:rPr kumimoji="1" lang="en-US" altLang="ja-JP" b="0" i="1" smtClean="0">
                                  <a:latin typeface="Cambria Math" panose="02040503050406030204" pitchFamily="18" charset="0"/>
                                  <a:ea typeface="Cambria Math" panose="02040503050406030204" pitchFamily="18" charset="0"/>
                                </a:rPr>
                              </m:ctrlPr>
                            </m:fPr>
                            <m:num>
                              <m:r>
                                <a:rPr kumimoji="1" lang="ja-JP" altLang="en-US" i="1">
                                  <a:latin typeface="Cambria Math" panose="02040503050406030204" pitchFamily="18" charset="0"/>
                                  <a:ea typeface="Cambria Math" panose="02040503050406030204" pitchFamily="18" charset="0"/>
                                </a:rPr>
                                <m:t>１</m:t>
                              </m:r>
                            </m:num>
                            <m:den>
                              <m:sSup>
                                <m:sSupPr>
                                  <m:ctrlPr>
                                    <a:rPr kumimoji="1" lang="en-US" altLang="ja-JP" b="0" i="1" smtClean="0">
                                      <a:latin typeface="Cambria Math" panose="02040503050406030204" pitchFamily="18" charset="0"/>
                                      <a:ea typeface="Cambria Math" panose="02040503050406030204" pitchFamily="18" charset="0"/>
                                    </a:rPr>
                                  </m:ctrlPr>
                                </m:sSupPr>
                                <m:e>
                                  <m:r>
                                    <a:rPr kumimoji="1" lang="en-US" altLang="ja-JP" b="0" i="1" smtClean="0">
                                      <a:latin typeface="Cambria Math" panose="02040503050406030204" pitchFamily="18" charset="0"/>
                                      <a:ea typeface="Cambria Math" panose="02040503050406030204" pitchFamily="18" charset="0"/>
                                    </a:rPr>
                                    <m:t>𝛾</m:t>
                                  </m:r>
                                </m:e>
                                <m:sup>
                                  <m:r>
                                    <a:rPr kumimoji="1" lang="en-US" altLang="ja-JP" b="0" i="1" smtClean="0">
                                      <a:latin typeface="Cambria Math" panose="02040503050406030204" pitchFamily="18" charset="0"/>
                                      <a:ea typeface="Cambria Math" panose="02040503050406030204" pitchFamily="18" charset="0"/>
                                    </a:rPr>
                                    <m:t>4</m:t>
                                  </m:r>
                                </m:sup>
                              </m:sSup>
                            </m:den>
                          </m:f>
                        </m:e>
                      </m:d>
                    </m:oMath>
                  </m:oMathPara>
                </a14:m>
                <a:endParaRPr kumimoji="1" lang="ja-JP" altLang="en-US"/>
              </a:p>
            </p:txBody>
          </p:sp>
        </mc:Choice>
        <mc:Fallback>
          <p:sp>
            <p:nvSpPr>
              <p:cNvPr id="13" name="テキスト ボックス 12">
                <a:extLst>
                  <a:ext uri="{FF2B5EF4-FFF2-40B4-BE49-F238E27FC236}">
                    <a16:creationId xmlns:a16="http://schemas.microsoft.com/office/drawing/2014/main" id="{047348E3-8486-AA5A-67CB-35593B870A60}"/>
                  </a:ext>
                </a:extLst>
              </p:cNvPr>
              <p:cNvSpPr txBox="1">
                <a:spLocks noRot="1" noChangeAspect="1" noMove="1" noResize="1" noEditPoints="1" noAdjustHandles="1" noChangeArrowheads="1" noChangeShapeType="1" noTextEdit="1"/>
              </p:cNvSpPr>
              <p:nvPr/>
            </p:nvSpPr>
            <p:spPr>
              <a:xfrm>
                <a:off x="819532" y="4734591"/>
                <a:ext cx="2904169" cy="627992"/>
              </a:xfrm>
              <a:prstGeom prst="rect">
                <a:avLst/>
              </a:prstGeom>
              <a:blipFill>
                <a:blip r:embed="rId11"/>
                <a:stretch>
                  <a:fillRect b="-5882"/>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A52B074F-CFDA-BCB4-6EED-79C7625C4AFA}"/>
                  </a:ext>
                </a:extLst>
              </p:cNvPr>
              <p:cNvSpPr txBox="1"/>
              <p:nvPr/>
            </p:nvSpPr>
            <p:spPr>
              <a:xfrm>
                <a:off x="4494882" y="2969045"/>
                <a:ext cx="240450"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ja-JP" altLang="en-US" i="1" smtClean="0">
                          <a:latin typeface="Cambria Math" panose="02040503050406030204" pitchFamily="18" charset="0"/>
                        </a:rPr>
                        <m:t>→</m:t>
                      </m:r>
                    </m:oMath>
                  </m:oMathPara>
                </a14:m>
                <a:endParaRPr kumimoji="1" lang="ja-JP" altLang="en-US"/>
              </a:p>
            </p:txBody>
          </p:sp>
        </mc:Choice>
        <mc:Fallback>
          <p:sp>
            <p:nvSpPr>
              <p:cNvPr id="12" name="テキスト ボックス 11">
                <a:extLst>
                  <a:ext uri="{FF2B5EF4-FFF2-40B4-BE49-F238E27FC236}">
                    <a16:creationId xmlns:a16="http://schemas.microsoft.com/office/drawing/2014/main" id="{A52B074F-CFDA-BCB4-6EED-79C7625C4AFA}"/>
                  </a:ext>
                </a:extLst>
              </p:cNvPr>
              <p:cNvSpPr txBox="1">
                <a:spLocks noRot="1" noChangeAspect="1" noMove="1" noResize="1" noEditPoints="1" noAdjustHandles="1" noChangeArrowheads="1" noChangeShapeType="1" noTextEdit="1"/>
              </p:cNvSpPr>
              <p:nvPr/>
            </p:nvSpPr>
            <p:spPr>
              <a:xfrm>
                <a:off x="4494882" y="2969045"/>
                <a:ext cx="240450" cy="276999"/>
              </a:xfrm>
              <a:prstGeom prst="rect">
                <a:avLst/>
              </a:prstGeom>
              <a:blipFill>
                <a:blip r:embed="rId12"/>
                <a:stretch>
                  <a:fillRect l="-15000" r="-1500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5" name="テキスト ボックス 14">
                <a:extLst>
                  <a:ext uri="{FF2B5EF4-FFF2-40B4-BE49-F238E27FC236}">
                    <a16:creationId xmlns:a16="http://schemas.microsoft.com/office/drawing/2014/main" id="{E3B51B30-6FE6-5AB6-EB49-1BE4022BEA81}"/>
                  </a:ext>
                </a:extLst>
              </p:cNvPr>
              <p:cNvSpPr txBox="1"/>
              <p:nvPr/>
            </p:nvSpPr>
            <p:spPr>
              <a:xfrm>
                <a:off x="906457" y="4511397"/>
                <a:ext cx="245259"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ja-JP" altLang="en-US" i="0" smtClean="0">
                          <a:latin typeface="Cambria Math" panose="02040503050406030204" pitchFamily="18" charset="0"/>
                        </a:rPr>
                        <m:t>→</m:t>
                      </m:r>
                    </m:oMath>
                  </m:oMathPara>
                </a14:m>
                <a:endParaRPr kumimoji="1" lang="ja-JP" altLang="en-US">
                  <a:latin typeface="Cambria Math" panose="02040503050406030204" pitchFamily="18" charset="0"/>
                </a:endParaRPr>
              </a:p>
            </p:txBody>
          </p:sp>
        </mc:Choice>
        <mc:Fallback>
          <p:sp>
            <p:nvSpPr>
              <p:cNvPr id="15" name="テキスト ボックス 14">
                <a:extLst>
                  <a:ext uri="{FF2B5EF4-FFF2-40B4-BE49-F238E27FC236}">
                    <a16:creationId xmlns:a16="http://schemas.microsoft.com/office/drawing/2014/main" id="{E3B51B30-6FE6-5AB6-EB49-1BE4022BEA81}"/>
                  </a:ext>
                </a:extLst>
              </p:cNvPr>
              <p:cNvSpPr txBox="1">
                <a:spLocks noRot="1" noChangeAspect="1" noMove="1" noResize="1" noEditPoints="1" noAdjustHandles="1" noChangeArrowheads="1" noChangeShapeType="1" noTextEdit="1"/>
              </p:cNvSpPr>
              <p:nvPr/>
            </p:nvSpPr>
            <p:spPr>
              <a:xfrm>
                <a:off x="906457" y="4511397"/>
                <a:ext cx="245259" cy="276999"/>
              </a:xfrm>
              <a:prstGeom prst="rect">
                <a:avLst/>
              </a:prstGeom>
              <a:blipFill>
                <a:blip r:embed="rId13"/>
                <a:stretch>
                  <a:fillRect l="-15000" r="-15000"/>
                </a:stretch>
              </a:blipFill>
            </p:spPr>
            <p:txBody>
              <a:bodyPr/>
              <a:lstStyle/>
              <a:p>
                <a:r>
                  <a:rPr lang="ja-JP" altLang="en-US">
                    <a:noFill/>
                  </a:rPr>
                  <a:t> </a:t>
                </a:r>
              </a:p>
            </p:txBody>
          </p:sp>
        </mc:Fallback>
      </mc:AlternateContent>
      <p:sp>
        <p:nvSpPr>
          <p:cNvPr id="16" name="テキスト ボックス 15">
            <a:extLst>
              <a:ext uri="{FF2B5EF4-FFF2-40B4-BE49-F238E27FC236}">
                <a16:creationId xmlns:a16="http://schemas.microsoft.com/office/drawing/2014/main" id="{1742FB42-BAA9-C67A-E0E0-B8398A252290}"/>
              </a:ext>
            </a:extLst>
          </p:cNvPr>
          <p:cNvSpPr txBox="1"/>
          <p:nvPr/>
        </p:nvSpPr>
        <p:spPr>
          <a:xfrm>
            <a:off x="1409218" y="279763"/>
            <a:ext cx="5890843" cy="523220"/>
          </a:xfrm>
          <a:prstGeom prst="rect">
            <a:avLst/>
          </a:prstGeom>
          <a:noFill/>
        </p:spPr>
        <p:txBody>
          <a:bodyPr wrap="none" rtlCol="0">
            <a:spAutoFit/>
          </a:bodyPr>
          <a:lstStyle/>
          <a:p>
            <a:r>
              <a:rPr kumimoji="1" lang="en-US" altLang="ja-JP" sz="2800" dirty="0">
                <a:solidFill>
                  <a:srgbClr val="FF0000"/>
                </a:solidFill>
                <a:latin typeface="Arial" panose="020B0604020202020204" pitchFamily="34" charset="0"/>
                <a:cs typeface="Arial" panose="020B0604020202020204" pitchFamily="34" charset="0"/>
              </a:rPr>
              <a:t>Resonant Wavelength for Undulator</a:t>
            </a:r>
            <a:endParaRPr kumimoji="1" lang="ja-JP" altLang="en-US" sz="280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6500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D5B27-5610-B218-8ED7-87152EC1E70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F7D50CC-CDB4-BAE2-59B4-A90F237506A4}"/>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Self-Amplified Spontaneous Emission</a:t>
            </a:r>
            <a:endParaRPr kumimoji="1" lang="ja-JP" altLang="en-US" sz="36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B751A31A-762A-9FD4-D6AB-B1AB80CFDD34}"/>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AFEB48CB-D66B-8D9A-DABE-838DFD2698FD}"/>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A36C1084-A6B5-48CC-E64E-2331DFACFF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F431F7A5-6DA0-01D7-BC72-3959F722B1C0}"/>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B8159A66-B577-8DC8-883B-B63DC676C206}"/>
              </a:ext>
            </a:extLst>
          </p:cNvPr>
          <p:cNvSpPr>
            <a:spLocks noGrp="1"/>
          </p:cNvSpPr>
          <p:nvPr>
            <p:ph type="sldNum" sz="quarter" idx="12"/>
          </p:nvPr>
        </p:nvSpPr>
        <p:spPr/>
        <p:txBody>
          <a:bodyPr/>
          <a:lstStyle/>
          <a:p>
            <a:fld id="{1B6C7244-5724-E94C-BD42-A3A63A9D1A79}" type="slidenum">
              <a:rPr kumimoji="1" lang="ja-JP" altLang="en-US" smtClean="0"/>
              <a:t>22</a:t>
            </a:fld>
            <a:endParaRPr kumimoji="1" lang="ja-JP" altLang="en-US"/>
          </a:p>
        </p:txBody>
      </p:sp>
      <p:sp>
        <p:nvSpPr>
          <p:cNvPr id="14" name="テキスト ボックス 13">
            <a:extLst>
              <a:ext uri="{FF2B5EF4-FFF2-40B4-BE49-F238E27FC236}">
                <a16:creationId xmlns:a16="http://schemas.microsoft.com/office/drawing/2014/main" id="{C22EF208-20E8-16C9-CBEE-914A1A9F019E}"/>
              </a:ext>
            </a:extLst>
          </p:cNvPr>
          <p:cNvSpPr txBox="1"/>
          <p:nvPr/>
        </p:nvSpPr>
        <p:spPr>
          <a:xfrm>
            <a:off x="1005442" y="3685819"/>
            <a:ext cx="7635741" cy="369332"/>
          </a:xfrm>
          <a:prstGeom prst="rect">
            <a:avLst/>
          </a:prstGeom>
          <a:noFill/>
        </p:spPr>
        <p:txBody>
          <a:bodyPr wrap="square" rtlCol="0">
            <a:spAutoFit/>
          </a:bodyPr>
          <a:lstStyle/>
          <a:p>
            <a:r>
              <a:rPr kumimoji="1" lang="en-US" altLang="ja-JP" dirty="0"/>
              <a:t>Light overtakes electrons by one wavelength for every one undulation period</a:t>
            </a:r>
            <a:endParaRPr kumimoji="1" lang="ja-JP" altLang="en-US">
              <a:solidFill>
                <a:srgbClr val="FF0000"/>
              </a:solidFill>
              <a:latin typeface="Arial" panose="020B0604020202020204" pitchFamily="34" charset="0"/>
              <a:cs typeface="Arial" panose="020B0604020202020204" pitchFamily="34" charset="0"/>
            </a:endParaRPr>
          </a:p>
        </p:txBody>
      </p:sp>
      <p:grpSp>
        <p:nvGrpSpPr>
          <p:cNvPr id="39" name="グループ化 38">
            <a:extLst>
              <a:ext uri="{FF2B5EF4-FFF2-40B4-BE49-F238E27FC236}">
                <a16:creationId xmlns:a16="http://schemas.microsoft.com/office/drawing/2014/main" id="{4BC0D729-B0D5-CC0A-8201-CE344C6A1957}"/>
              </a:ext>
            </a:extLst>
          </p:cNvPr>
          <p:cNvGrpSpPr/>
          <p:nvPr/>
        </p:nvGrpSpPr>
        <p:grpSpPr>
          <a:xfrm>
            <a:off x="5164495" y="3141306"/>
            <a:ext cx="3938081" cy="3278910"/>
            <a:chOff x="4953000" y="3160801"/>
            <a:chExt cx="3938081" cy="3278910"/>
          </a:xfrm>
        </p:grpSpPr>
        <p:sp>
          <p:nvSpPr>
            <p:cNvPr id="35" name="テキスト ボックス 34">
              <a:extLst>
                <a:ext uri="{FF2B5EF4-FFF2-40B4-BE49-F238E27FC236}">
                  <a16:creationId xmlns:a16="http://schemas.microsoft.com/office/drawing/2014/main" id="{8EF1C4E0-0FAA-64F4-0643-02C29EC1AB77}"/>
                </a:ext>
              </a:extLst>
            </p:cNvPr>
            <p:cNvSpPr txBox="1"/>
            <p:nvPr/>
          </p:nvSpPr>
          <p:spPr>
            <a:xfrm>
              <a:off x="4953000" y="3160801"/>
              <a:ext cx="3938081" cy="369332"/>
            </a:xfrm>
            <a:prstGeom prst="rect">
              <a:avLst/>
            </a:prstGeom>
            <a:solidFill>
              <a:schemeClr val="bg1"/>
            </a:solidFill>
          </p:spPr>
          <p:txBody>
            <a:bodyPr wrap="square" rtlCol="0">
              <a:spAutoFit/>
            </a:bodyPr>
            <a:lstStyle/>
            <a:p>
              <a:r>
                <a:rPr kumimoji="1" lang="en-US" altLang="ja-JP" dirty="0">
                  <a:latin typeface="Arial" panose="020B0604020202020204" pitchFamily="34" charset="0"/>
                  <a:cs typeface="Arial" panose="020B0604020202020204" pitchFamily="34" charset="0"/>
                </a:rPr>
                <a:t>Electron trajectory</a:t>
              </a:r>
              <a:endParaRPr kumimoji="1" lang="ja-JP" altLang="en-US">
                <a:latin typeface="Arial" panose="020B0604020202020204" pitchFamily="34" charset="0"/>
                <a:cs typeface="Arial" panose="020B0604020202020204" pitchFamily="34" charset="0"/>
              </a:endParaRPr>
            </a:p>
          </p:txBody>
        </p:sp>
        <p:sp>
          <p:nvSpPr>
            <p:cNvPr id="36" name="正方形/長方形 35">
              <a:extLst>
                <a:ext uri="{FF2B5EF4-FFF2-40B4-BE49-F238E27FC236}">
                  <a16:creationId xmlns:a16="http://schemas.microsoft.com/office/drawing/2014/main" id="{E628447A-BEB9-19F6-B0B9-7650B09B3EA7}"/>
                </a:ext>
              </a:extLst>
            </p:cNvPr>
            <p:cNvSpPr/>
            <p:nvPr/>
          </p:nvSpPr>
          <p:spPr>
            <a:xfrm>
              <a:off x="6712085" y="5928757"/>
              <a:ext cx="2178996" cy="5109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8" name="Picture 2">
            <a:extLst>
              <a:ext uri="{FF2B5EF4-FFF2-40B4-BE49-F238E27FC236}">
                <a16:creationId xmlns:a16="http://schemas.microsoft.com/office/drawing/2014/main" id="{EC66E91F-C86F-3878-895A-D7770ECFC62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7177"/>
          <a:stretch>
            <a:fillRect/>
          </a:stretch>
        </p:blipFill>
        <p:spPr bwMode="auto">
          <a:xfrm>
            <a:off x="918408" y="1640830"/>
            <a:ext cx="7809811" cy="1928137"/>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6">
            <a:extLst>
              <a:ext uri="{FF2B5EF4-FFF2-40B4-BE49-F238E27FC236}">
                <a16:creationId xmlns:a16="http://schemas.microsoft.com/office/drawing/2014/main" id="{1264255F-8101-F4CE-07E9-90BF5176358A}"/>
              </a:ext>
            </a:extLst>
          </p:cNvPr>
          <p:cNvSpPr txBox="1">
            <a:spLocks noChangeArrowheads="1"/>
          </p:cNvSpPr>
          <p:nvPr/>
        </p:nvSpPr>
        <p:spPr bwMode="auto">
          <a:xfrm>
            <a:off x="4230843" y="1321358"/>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Undulator</a:t>
            </a:r>
          </a:p>
        </p:txBody>
      </p:sp>
      <p:sp>
        <p:nvSpPr>
          <p:cNvPr id="25" name="正方形/長方形 24">
            <a:extLst>
              <a:ext uri="{FF2B5EF4-FFF2-40B4-BE49-F238E27FC236}">
                <a16:creationId xmlns:a16="http://schemas.microsoft.com/office/drawing/2014/main" id="{D6D75539-7FF0-5DA8-CD06-72F09F760539}"/>
              </a:ext>
            </a:extLst>
          </p:cNvPr>
          <p:cNvSpPr/>
          <p:nvPr/>
        </p:nvSpPr>
        <p:spPr>
          <a:xfrm>
            <a:off x="4230843" y="2812773"/>
            <a:ext cx="2030809" cy="873045"/>
          </a:xfrm>
          <a:prstGeom prst="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D3D172E4-549F-BF0D-A28B-C887AAF37842}"/>
              </a:ext>
            </a:extLst>
          </p:cNvPr>
          <p:cNvPicPr>
            <a:picLocks noChangeAspect="1"/>
          </p:cNvPicPr>
          <p:nvPr/>
        </p:nvPicPr>
        <p:blipFill>
          <a:blip r:embed="rId7"/>
          <a:stretch>
            <a:fillRect/>
          </a:stretch>
        </p:blipFill>
        <p:spPr>
          <a:xfrm>
            <a:off x="918408" y="4327187"/>
            <a:ext cx="6923580" cy="2245963"/>
          </a:xfrm>
          <a:prstGeom prst="rect">
            <a:avLst/>
          </a:prstGeom>
        </p:spPr>
      </p:pic>
      <p:sp>
        <p:nvSpPr>
          <p:cNvPr id="17" name="テキスト ボックス 16">
            <a:extLst>
              <a:ext uri="{FF2B5EF4-FFF2-40B4-BE49-F238E27FC236}">
                <a16:creationId xmlns:a16="http://schemas.microsoft.com/office/drawing/2014/main" id="{E651D3B8-E9E4-F21A-7EE0-342FAF975A3F}"/>
              </a:ext>
            </a:extLst>
          </p:cNvPr>
          <p:cNvSpPr txBox="1"/>
          <p:nvPr/>
        </p:nvSpPr>
        <p:spPr>
          <a:xfrm>
            <a:off x="2391210" y="6251644"/>
            <a:ext cx="1258678" cy="307777"/>
          </a:xfrm>
          <a:prstGeom prst="rect">
            <a:avLst/>
          </a:prstGeom>
          <a:solidFill>
            <a:schemeClr val="bg1"/>
          </a:solidFill>
        </p:spPr>
        <p:txBody>
          <a:bodyPr wrap="none" rtlCol="0">
            <a:spAutoFit/>
          </a:bodyPr>
          <a:lstStyle/>
          <a:p>
            <a:r>
              <a:rPr kumimoji="1" lang="en-US" altLang="ja-JP" sz="1400" b="1" dirty="0">
                <a:solidFill>
                  <a:srgbClr val="FF0000"/>
                </a:solidFill>
                <a:latin typeface="Arial" panose="020B0604020202020204" pitchFamily="34" charset="0"/>
                <a:cs typeface="Arial" panose="020B0604020202020204" pitchFamily="34" charset="0"/>
              </a:rPr>
              <a:t>Acceleration</a:t>
            </a:r>
            <a:endParaRPr kumimoji="1" lang="ja-JP" altLang="en-US" sz="1400" b="1">
              <a:solidFill>
                <a:srgbClr val="FF0000"/>
              </a:solidFill>
              <a:latin typeface="Arial" panose="020B0604020202020204" pitchFamily="34" charset="0"/>
              <a:cs typeface="Arial" panose="020B0604020202020204" pitchFamily="34" charset="0"/>
            </a:endParaRPr>
          </a:p>
        </p:txBody>
      </p:sp>
      <p:sp>
        <p:nvSpPr>
          <p:cNvPr id="18" name="テキスト ボックス 17">
            <a:extLst>
              <a:ext uri="{FF2B5EF4-FFF2-40B4-BE49-F238E27FC236}">
                <a16:creationId xmlns:a16="http://schemas.microsoft.com/office/drawing/2014/main" id="{E7DCD359-B0A1-5C7F-9B37-DDDA10BC21D1}"/>
              </a:ext>
            </a:extLst>
          </p:cNvPr>
          <p:cNvSpPr txBox="1"/>
          <p:nvPr/>
        </p:nvSpPr>
        <p:spPr>
          <a:xfrm>
            <a:off x="3864012" y="6275290"/>
            <a:ext cx="1258678" cy="307777"/>
          </a:xfrm>
          <a:prstGeom prst="rect">
            <a:avLst/>
          </a:prstGeom>
          <a:solidFill>
            <a:schemeClr val="bg1"/>
          </a:solidFill>
        </p:spPr>
        <p:txBody>
          <a:bodyPr wrap="none" rtlCol="0">
            <a:spAutoFit/>
          </a:bodyPr>
          <a:lstStyle/>
          <a:p>
            <a:r>
              <a:rPr kumimoji="1" lang="en-US" altLang="ja-JP" sz="1400" b="1" dirty="0">
                <a:solidFill>
                  <a:srgbClr val="4485FF"/>
                </a:solidFill>
                <a:latin typeface="Arial" panose="020B0604020202020204" pitchFamily="34" charset="0"/>
                <a:cs typeface="Arial" panose="020B0604020202020204" pitchFamily="34" charset="0"/>
              </a:rPr>
              <a:t>Deceleration</a:t>
            </a:r>
            <a:endParaRPr kumimoji="1" lang="ja-JP" altLang="en-US" sz="1400" b="1">
              <a:solidFill>
                <a:srgbClr val="4485FF"/>
              </a:solidFill>
              <a:latin typeface="Arial" panose="020B0604020202020204" pitchFamily="34" charset="0"/>
              <a:cs typeface="Arial" panose="020B0604020202020204" pitchFamily="34" charset="0"/>
            </a:endParaRPr>
          </a:p>
        </p:txBody>
      </p:sp>
      <p:sp>
        <p:nvSpPr>
          <p:cNvPr id="19" name="テキスト ボックス 18">
            <a:extLst>
              <a:ext uri="{FF2B5EF4-FFF2-40B4-BE49-F238E27FC236}">
                <a16:creationId xmlns:a16="http://schemas.microsoft.com/office/drawing/2014/main" id="{818FE1AD-6FF6-A8AD-952B-93C809F920E5}"/>
              </a:ext>
            </a:extLst>
          </p:cNvPr>
          <p:cNvSpPr txBox="1"/>
          <p:nvPr/>
        </p:nvSpPr>
        <p:spPr>
          <a:xfrm>
            <a:off x="1023618" y="4426700"/>
            <a:ext cx="1606530" cy="523220"/>
          </a:xfrm>
          <a:prstGeom prst="rect">
            <a:avLst/>
          </a:prstGeom>
          <a:solidFill>
            <a:schemeClr val="bg1"/>
          </a:solidFill>
        </p:spPr>
        <p:txBody>
          <a:bodyPr wrap="none" rtlCol="0">
            <a:spAutoFit/>
          </a:bodyPr>
          <a:lstStyle/>
          <a:p>
            <a:r>
              <a:rPr kumimoji="1" lang="en-US" altLang="ja-JP" sz="1400" dirty="0">
                <a:solidFill>
                  <a:srgbClr val="FF0000"/>
                </a:solidFill>
                <a:latin typeface="Arial" panose="020B0604020202020204" pitchFamily="34" charset="0"/>
                <a:cs typeface="Arial" panose="020B0604020202020204" pitchFamily="34" charset="0"/>
              </a:rPr>
              <a:t>Light electric field</a:t>
            </a:r>
          </a:p>
          <a:p>
            <a:r>
              <a:rPr kumimoji="1" lang="en-US" altLang="ja-JP" sz="1400" dirty="0">
                <a:solidFill>
                  <a:srgbClr val="FF0000"/>
                </a:solidFill>
                <a:latin typeface="Arial" panose="020B0604020202020204" pitchFamily="34" charset="0"/>
                <a:cs typeface="Arial" panose="020B0604020202020204" pitchFamily="34" charset="0"/>
              </a:rPr>
              <a:t>(transverse wave)</a:t>
            </a:r>
            <a:endParaRPr kumimoji="1" lang="ja-JP" altLang="en-US" sz="1400">
              <a:solidFill>
                <a:srgbClr val="FF0000"/>
              </a:solidFill>
              <a:latin typeface="Arial" panose="020B0604020202020204" pitchFamily="34" charset="0"/>
              <a:cs typeface="Arial" panose="020B0604020202020204" pitchFamily="34" charset="0"/>
            </a:endParaRPr>
          </a:p>
        </p:txBody>
      </p:sp>
      <p:sp>
        <p:nvSpPr>
          <p:cNvPr id="20" name="テキスト ボックス 19">
            <a:extLst>
              <a:ext uri="{FF2B5EF4-FFF2-40B4-BE49-F238E27FC236}">
                <a16:creationId xmlns:a16="http://schemas.microsoft.com/office/drawing/2014/main" id="{7883FF64-F52A-9055-FA1F-821D1A0179F5}"/>
              </a:ext>
            </a:extLst>
          </p:cNvPr>
          <p:cNvSpPr txBox="1"/>
          <p:nvPr/>
        </p:nvSpPr>
        <p:spPr>
          <a:xfrm>
            <a:off x="6096437" y="4074254"/>
            <a:ext cx="3397759" cy="1077218"/>
          </a:xfrm>
          <a:prstGeom prst="rect">
            <a:avLst/>
          </a:prstGeom>
          <a:solidFill>
            <a:srgbClr val="FFFF00"/>
          </a:solidFill>
        </p:spPr>
        <p:txBody>
          <a:bodyPr wrap="square" rtlCol="0">
            <a:spAutoFit/>
          </a:bodyPr>
          <a:lstStyle/>
          <a:p>
            <a:r>
              <a:rPr kumimoji="1" lang="en-US" altLang="ja-JP" sz="1600" dirty="0">
                <a:latin typeface="Arial" panose="020B0604020202020204" pitchFamily="34" charset="0"/>
                <a:cs typeface="Arial" panose="020B0604020202020204" pitchFamily="34" charset="0"/>
              </a:rPr>
              <a:t>With the light of resonant wavelength, phase of </a:t>
            </a:r>
            <a:r>
              <a:rPr kumimoji="1" lang="en-US" altLang="ja-JP" sz="1600" dirty="0">
                <a:solidFill>
                  <a:srgbClr val="FF0000"/>
                </a:solidFill>
                <a:latin typeface="Arial" panose="020B0604020202020204" pitchFamily="34" charset="0"/>
                <a:cs typeface="Arial" panose="020B0604020202020204" pitchFamily="34" charset="0"/>
              </a:rPr>
              <a:t>acceleration</a:t>
            </a:r>
            <a:r>
              <a:rPr kumimoji="1" lang="en-US" altLang="ja-JP" sz="1600" dirty="0">
                <a:latin typeface="Arial" panose="020B0604020202020204" pitchFamily="34" charset="0"/>
                <a:cs typeface="Arial" panose="020B0604020202020204" pitchFamily="34" charset="0"/>
              </a:rPr>
              <a:t> and </a:t>
            </a:r>
            <a:r>
              <a:rPr kumimoji="1" lang="en-US" altLang="ja-JP" sz="1600" dirty="0">
                <a:solidFill>
                  <a:srgbClr val="4485FF"/>
                </a:solidFill>
                <a:latin typeface="Arial" panose="020B0604020202020204" pitchFamily="34" charset="0"/>
                <a:cs typeface="Arial" panose="020B0604020202020204" pitchFamily="34" charset="0"/>
              </a:rPr>
              <a:t>deceleration</a:t>
            </a:r>
            <a:r>
              <a:rPr kumimoji="1" lang="en-US" altLang="ja-JP" sz="1600" dirty="0">
                <a:latin typeface="Arial" panose="020B0604020202020204" pitchFamily="34" charset="0"/>
                <a:cs typeface="Arial" panose="020B0604020202020204" pitchFamily="34" charset="0"/>
              </a:rPr>
              <a:t> are maintained in the early stage of micro-bunching</a:t>
            </a:r>
            <a:endParaRPr kumimoji="1" lang="ja-JP" altLang="en-US" sz="1600">
              <a:latin typeface="Arial" panose="020B0604020202020204" pitchFamily="34" charset="0"/>
              <a:cs typeface="Arial" panose="020B0604020202020204" pitchFamily="34" charset="0"/>
            </a:endParaRPr>
          </a:p>
        </p:txBody>
      </p:sp>
      <p:sp>
        <p:nvSpPr>
          <p:cNvPr id="21" name="正方形/長方形 20">
            <a:extLst>
              <a:ext uri="{FF2B5EF4-FFF2-40B4-BE49-F238E27FC236}">
                <a16:creationId xmlns:a16="http://schemas.microsoft.com/office/drawing/2014/main" id="{CF16AAC3-6C95-D41B-E281-369D2EC30FEE}"/>
              </a:ext>
            </a:extLst>
          </p:cNvPr>
          <p:cNvSpPr/>
          <p:nvPr/>
        </p:nvSpPr>
        <p:spPr>
          <a:xfrm>
            <a:off x="5622586" y="4183509"/>
            <a:ext cx="473851" cy="24319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344C794D-F998-6DF5-179A-EC75523129DC}"/>
              </a:ext>
            </a:extLst>
          </p:cNvPr>
          <p:cNvSpPr txBox="1"/>
          <p:nvPr/>
        </p:nvSpPr>
        <p:spPr>
          <a:xfrm>
            <a:off x="402080" y="5662866"/>
            <a:ext cx="1838965" cy="338554"/>
          </a:xfrm>
          <a:prstGeom prst="rect">
            <a:avLst/>
          </a:prstGeom>
          <a:noFill/>
        </p:spPr>
        <p:txBody>
          <a:bodyPr wrap="none" rtlCol="0">
            <a:spAutoFit/>
          </a:bodyPr>
          <a:lstStyle/>
          <a:p>
            <a:r>
              <a:rPr kumimoji="1" lang="en-US" altLang="ja-JP" sz="1600" dirty="0">
                <a:latin typeface="Arial" panose="020B0604020202020204" pitchFamily="34" charset="0"/>
                <a:cs typeface="Arial" panose="020B0604020202020204" pitchFamily="34" charset="0"/>
              </a:rPr>
              <a:t>Electron trajectory</a:t>
            </a:r>
            <a:endParaRPr kumimoji="1" lang="ja-JP" altLang="en-US" sz="1600">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561182B1-7AA3-5E6E-2EC9-3FFF0C8ACF75}"/>
              </a:ext>
            </a:extLst>
          </p:cNvPr>
          <p:cNvSpPr txBox="1"/>
          <p:nvPr/>
        </p:nvSpPr>
        <p:spPr>
          <a:xfrm>
            <a:off x="681037" y="279685"/>
            <a:ext cx="7251108" cy="523220"/>
          </a:xfrm>
          <a:prstGeom prst="rect">
            <a:avLst/>
          </a:prstGeom>
          <a:noFill/>
        </p:spPr>
        <p:txBody>
          <a:bodyPr wrap="square" rtlCol="0">
            <a:spAutoFit/>
          </a:bodyPr>
          <a:lstStyle/>
          <a:p>
            <a:r>
              <a:rPr kumimoji="1" lang="en-US" altLang="ja-JP" sz="2800" dirty="0">
                <a:solidFill>
                  <a:srgbClr val="FF0000"/>
                </a:solidFill>
                <a:latin typeface="Arial" panose="020B0604020202020204" pitchFamily="34" charset="0"/>
                <a:cs typeface="Arial" panose="020B0604020202020204" pitchFamily="34" charset="0"/>
              </a:rPr>
              <a:t>Energy Modulation with Wavelength Interval</a:t>
            </a:r>
            <a:endParaRPr kumimoji="1" lang="ja-JP" altLang="en-US" sz="280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6772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88B4B-4718-F922-84FF-DF97AA577F9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5054C90-FA1D-A6C7-72D9-2EE7F59A562A}"/>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Self-Amplified Spontaneous Emission</a:t>
            </a:r>
            <a:endParaRPr kumimoji="1" lang="ja-JP" altLang="en-US" sz="36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D3172F45-4782-9ACA-B4C3-F20C79AE5FBF}"/>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BFB030E4-889B-A052-39C5-33947CD6AB59}"/>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96973F3E-7ABD-D480-9693-9D5E39C976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674B06EE-91D5-0C6F-D3E8-D4E711155D82}"/>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FD513F6A-0F45-DEAE-038D-E69133A6FFAA}"/>
              </a:ext>
            </a:extLst>
          </p:cNvPr>
          <p:cNvSpPr>
            <a:spLocks noGrp="1"/>
          </p:cNvSpPr>
          <p:nvPr>
            <p:ph type="sldNum" sz="quarter" idx="12"/>
          </p:nvPr>
        </p:nvSpPr>
        <p:spPr/>
        <p:txBody>
          <a:bodyPr/>
          <a:lstStyle/>
          <a:p>
            <a:fld id="{1B6C7244-5724-E94C-BD42-A3A63A9D1A79}" type="slidenum">
              <a:rPr kumimoji="1" lang="ja-JP" altLang="en-US" smtClean="0"/>
              <a:t>23</a:t>
            </a:fld>
            <a:endParaRPr kumimoji="1" lang="ja-JP" altLang="en-US"/>
          </a:p>
        </p:txBody>
      </p:sp>
      <p:sp>
        <p:nvSpPr>
          <p:cNvPr id="14" name="テキスト ボックス 13">
            <a:extLst>
              <a:ext uri="{FF2B5EF4-FFF2-40B4-BE49-F238E27FC236}">
                <a16:creationId xmlns:a16="http://schemas.microsoft.com/office/drawing/2014/main" id="{FAB342DA-681F-D2FD-5588-59AFADC50899}"/>
              </a:ext>
            </a:extLst>
          </p:cNvPr>
          <p:cNvSpPr txBox="1"/>
          <p:nvPr/>
        </p:nvSpPr>
        <p:spPr>
          <a:xfrm>
            <a:off x="651221" y="3741165"/>
            <a:ext cx="8741258" cy="369332"/>
          </a:xfrm>
          <a:prstGeom prst="rect">
            <a:avLst/>
          </a:prstGeom>
          <a:solidFill>
            <a:srgbClr val="FFFF00"/>
          </a:solidFill>
        </p:spPr>
        <p:txBody>
          <a:bodyPr wrap="square" rtlCol="0">
            <a:spAutoFit/>
          </a:bodyPr>
          <a:lstStyle/>
          <a:p>
            <a:r>
              <a:rPr kumimoji="1" lang="en-US" altLang="ja-JP" dirty="0">
                <a:latin typeface="Arial" panose="020B0604020202020204" pitchFamily="34" charset="0"/>
                <a:cs typeface="Arial" panose="020B0604020202020204" pitchFamily="34" charset="0"/>
              </a:rPr>
              <a:t>Electrons gaining and loosing energy gather towards at the field zero crossing points</a:t>
            </a:r>
            <a:endParaRPr kumimoji="1" lang="ja-JP" altLang="en-US">
              <a:solidFill>
                <a:srgbClr val="FF0000"/>
              </a:solidFill>
              <a:latin typeface="Arial" panose="020B0604020202020204" pitchFamily="34" charset="0"/>
              <a:cs typeface="Arial" panose="020B0604020202020204" pitchFamily="34" charset="0"/>
            </a:endParaRPr>
          </a:p>
        </p:txBody>
      </p:sp>
      <p:grpSp>
        <p:nvGrpSpPr>
          <p:cNvPr id="39" name="グループ化 38">
            <a:extLst>
              <a:ext uri="{FF2B5EF4-FFF2-40B4-BE49-F238E27FC236}">
                <a16:creationId xmlns:a16="http://schemas.microsoft.com/office/drawing/2014/main" id="{CEE549F2-CF54-0F46-6362-514DB0034D5A}"/>
              </a:ext>
            </a:extLst>
          </p:cNvPr>
          <p:cNvGrpSpPr/>
          <p:nvPr/>
        </p:nvGrpSpPr>
        <p:grpSpPr>
          <a:xfrm>
            <a:off x="5164495" y="3141306"/>
            <a:ext cx="3938081" cy="3278910"/>
            <a:chOff x="4953000" y="3160801"/>
            <a:chExt cx="3938081" cy="3278910"/>
          </a:xfrm>
        </p:grpSpPr>
        <p:sp>
          <p:nvSpPr>
            <p:cNvPr id="35" name="テキスト ボックス 34">
              <a:extLst>
                <a:ext uri="{FF2B5EF4-FFF2-40B4-BE49-F238E27FC236}">
                  <a16:creationId xmlns:a16="http://schemas.microsoft.com/office/drawing/2014/main" id="{9FBCB413-5CB6-5B52-5794-1B47E4868A38}"/>
                </a:ext>
              </a:extLst>
            </p:cNvPr>
            <p:cNvSpPr txBox="1"/>
            <p:nvPr/>
          </p:nvSpPr>
          <p:spPr>
            <a:xfrm>
              <a:off x="4953000" y="3160801"/>
              <a:ext cx="3938081" cy="369332"/>
            </a:xfrm>
            <a:prstGeom prst="rect">
              <a:avLst/>
            </a:prstGeom>
            <a:solidFill>
              <a:schemeClr val="bg1"/>
            </a:solidFill>
          </p:spPr>
          <p:txBody>
            <a:bodyPr wrap="square" rtlCol="0">
              <a:spAutoFit/>
            </a:bodyPr>
            <a:lstStyle/>
            <a:p>
              <a:r>
                <a:rPr kumimoji="1" lang="en-US" altLang="ja-JP" dirty="0">
                  <a:latin typeface="Arial" panose="020B0604020202020204" pitchFamily="34" charset="0"/>
                  <a:cs typeface="Arial" panose="020B0604020202020204" pitchFamily="34" charset="0"/>
                </a:rPr>
                <a:t>Electron trajectory</a:t>
              </a:r>
              <a:endParaRPr kumimoji="1" lang="ja-JP" altLang="en-US">
                <a:latin typeface="Arial" panose="020B0604020202020204" pitchFamily="34" charset="0"/>
                <a:cs typeface="Arial" panose="020B0604020202020204" pitchFamily="34" charset="0"/>
              </a:endParaRPr>
            </a:p>
          </p:txBody>
        </p:sp>
        <p:sp>
          <p:nvSpPr>
            <p:cNvPr id="36" name="正方形/長方形 35">
              <a:extLst>
                <a:ext uri="{FF2B5EF4-FFF2-40B4-BE49-F238E27FC236}">
                  <a16:creationId xmlns:a16="http://schemas.microsoft.com/office/drawing/2014/main" id="{3B8420D6-1E54-D308-9D47-B912EBE95ABE}"/>
                </a:ext>
              </a:extLst>
            </p:cNvPr>
            <p:cNvSpPr/>
            <p:nvPr/>
          </p:nvSpPr>
          <p:spPr>
            <a:xfrm>
              <a:off x="6712085" y="5928757"/>
              <a:ext cx="2178996" cy="5109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8" name="Picture 2">
            <a:extLst>
              <a:ext uri="{FF2B5EF4-FFF2-40B4-BE49-F238E27FC236}">
                <a16:creationId xmlns:a16="http://schemas.microsoft.com/office/drawing/2014/main" id="{35D2527F-425A-CB04-60BE-ECE1FB17A65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7177"/>
          <a:stretch>
            <a:fillRect/>
          </a:stretch>
        </p:blipFill>
        <p:spPr bwMode="auto">
          <a:xfrm>
            <a:off x="918408" y="1640830"/>
            <a:ext cx="7809811" cy="1928137"/>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6">
            <a:extLst>
              <a:ext uri="{FF2B5EF4-FFF2-40B4-BE49-F238E27FC236}">
                <a16:creationId xmlns:a16="http://schemas.microsoft.com/office/drawing/2014/main" id="{77ACA013-A24A-789A-741A-B7DBCEA19933}"/>
              </a:ext>
            </a:extLst>
          </p:cNvPr>
          <p:cNvSpPr txBox="1">
            <a:spLocks noChangeArrowheads="1"/>
          </p:cNvSpPr>
          <p:nvPr/>
        </p:nvSpPr>
        <p:spPr bwMode="auto">
          <a:xfrm>
            <a:off x="4230843" y="1321358"/>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Undulator</a:t>
            </a:r>
          </a:p>
        </p:txBody>
      </p:sp>
      <p:sp>
        <p:nvSpPr>
          <p:cNvPr id="12" name="右矢印 11">
            <a:extLst>
              <a:ext uri="{FF2B5EF4-FFF2-40B4-BE49-F238E27FC236}">
                <a16:creationId xmlns:a16="http://schemas.microsoft.com/office/drawing/2014/main" id="{93F73AF1-E1F6-4613-600B-4D960FD4D316}"/>
              </a:ext>
            </a:extLst>
          </p:cNvPr>
          <p:cNvSpPr/>
          <p:nvPr/>
        </p:nvSpPr>
        <p:spPr>
          <a:xfrm>
            <a:off x="4855472" y="5128591"/>
            <a:ext cx="382450" cy="318052"/>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a:extLst>
              <a:ext uri="{FF2B5EF4-FFF2-40B4-BE49-F238E27FC236}">
                <a16:creationId xmlns:a16="http://schemas.microsoft.com/office/drawing/2014/main" id="{A77C90D1-6BE9-65CE-5BC8-204CB96C532B}"/>
              </a:ext>
            </a:extLst>
          </p:cNvPr>
          <p:cNvGrpSpPr/>
          <p:nvPr/>
        </p:nvGrpSpPr>
        <p:grpSpPr>
          <a:xfrm>
            <a:off x="83896" y="4313221"/>
            <a:ext cx="4722213" cy="1851518"/>
            <a:chOff x="83896" y="4313221"/>
            <a:chExt cx="4722213" cy="1851518"/>
          </a:xfrm>
        </p:grpSpPr>
        <p:pic>
          <p:nvPicPr>
            <p:cNvPr id="10" name="図 9">
              <a:extLst>
                <a:ext uri="{FF2B5EF4-FFF2-40B4-BE49-F238E27FC236}">
                  <a16:creationId xmlns:a16="http://schemas.microsoft.com/office/drawing/2014/main" id="{28BA0540-EF91-37D2-F87F-76125398E758}"/>
                </a:ext>
              </a:extLst>
            </p:cNvPr>
            <p:cNvPicPr>
              <a:picLocks noChangeAspect="1"/>
            </p:cNvPicPr>
            <p:nvPr/>
          </p:nvPicPr>
          <p:blipFill>
            <a:blip r:embed="rId7"/>
            <a:srcRect l="18543"/>
            <a:stretch>
              <a:fillRect/>
            </a:stretch>
          </p:blipFill>
          <p:spPr>
            <a:xfrm>
              <a:off x="263596" y="4478075"/>
              <a:ext cx="4542513" cy="1588470"/>
            </a:xfrm>
            <a:prstGeom prst="rect">
              <a:avLst/>
            </a:prstGeom>
          </p:spPr>
        </p:pic>
        <p:sp>
          <p:nvSpPr>
            <p:cNvPr id="25" name="正方形/長方形 24">
              <a:extLst>
                <a:ext uri="{FF2B5EF4-FFF2-40B4-BE49-F238E27FC236}">
                  <a16:creationId xmlns:a16="http://schemas.microsoft.com/office/drawing/2014/main" id="{3AE2DAB4-8C30-C347-A874-D22D48EEC6CC}"/>
                </a:ext>
              </a:extLst>
            </p:cNvPr>
            <p:cNvSpPr/>
            <p:nvPr/>
          </p:nvSpPr>
          <p:spPr>
            <a:xfrm>
              <a:off x="1431235" y="5834270"/>
              <a:ext cx="1948069"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F4F23BB2-E45C-159D-1F2C-BA48E6E01465}"/>
                </a:ext>
              </a:extLst>
            </p:cNvPr>
            <p:cNvSpPr/>
            <p:nvPr/>
          </p:nvSpPr>
          <p:spPr>
            <a:xfrm>
              <a:off x="1124778" y="5552034"/>
              <a:ext cx="612913"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EBDAE2A4-F013-0E33-96A3-A020DE07BF17}"/>
                </a:ext>
              </a:extLst>
            </p:cNvPr>
            <p:cNvSpPr/>
            <p:nvPr/>
          </p:nvSpPr>
          <p:spPr>
            <a:xfrm>
              <a:off x="3173895" y="4313221"/>
              <a:ext cx="612913"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25C88755-40DA-CA07-FC63-23B8CC07EB5F}"/>
                </a:ext>
              </a:extLst>
            </p:cNvPr>
            <p:cNvSpPr/>
            <p:nvPr/>
          </p:nvSpPr>
          <p:spPr>
            <a:xfrm>
              <a:off x="83896" y="4547199"/>
              <a:ext cx="1170513" cy="2386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406F731F-8BAA-E966-E1A9-3D589C985F3F}"/>
                </a:ext>
              </a:extLst>
            </p:cNvPr>
            <p:cNvSpPr/>
            <p:nvPr/>
          </p:nvSpPr>
          <p:spPr>
            <a:xfrm>
              <a:off x="410230" y="4643690"/>
              <a:ext cx="612913"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D9470CAF-9B4A-38E9-68EB-071F6D733E40}"/>
                </a:ext>
              </a:extLst>
            </p:cNvPr>
            <p:cNvSpPr/>
            <p:nvPr/>
          </p:nvSpPr>
          <p:spPr>
            <a:xfrm>
              <a:off x="263596" y="5665641"/>
              <a:ext cx="251508" cy="2386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3CF4A65C-92B5-79C1-83C6-4381B6A37132}"/>
                </a:ext>
              </a:extLst>
            </p:cNvPr>
            <p:cNvSpPr/>
            <p:nvPr/>
          </p:nvSpPr>
          <p:spPr>
            <a:xfrm>
              <a:off x="3807722" y="5728499"/>
              <a:ext cx="975509" cy="2734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矢印コネクタ 41">
              <a:extLst>
                <a:ext uri="{FF2B5EF4-FFF2-40B4-BE49-F238E27FC236}">
                  <a16:creationId xmlns:a16="http://schemas.microsoft.com/office/drawing/2014/main" id="{AC0A7400-BE38-BB99-8269-039CA11870D4}"/>
                </a:ext>
              </a:extLst>
            </p:cNvPr>
            <p:cNvCxnSpPr>
              <a:cxnSpLocks/>
            </p:cNvCxnSpPr>
            <p:nvPr/>
          </p:nvCxnSpPr>
          <p:spPr>
            <a:xfrm flipH="1">
              <a:off x="1184836" y="5337314"/>
              <a:ext cx="483282" cy="0"/>
            </a:xfrm>
            <a:prstGeom prst="straightConnector1">
              <a:avLst/>
            </a:prstGeom>
            <a:ln>
              <a:solidFill>
                <a:srgbClr val="00B050"/>
              </a:solidFill>
              <a:prstDash val="sysDash"/>
              <a:tailEnd type="triangle" w="lg" len="lg"/>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C2E9F5C-FDF7-2AD5-4A09-C4EDC66206D4}"/>
                </a:ext>
              </a:extLst>
            </p:cNvPr>
            <p:cNvCxnSpPr>
              <a:cxnSpLocks/>
            </p:cNvCxnSpPr>
            <p:nvPr/>
          </p:nvCxnSpPr>
          <p:spPr>
            <a:xfrm flipH="1">
              <a:off x="2621040" y="5337314"/>
              <a:ext cx="483282" cy="0"/>
            </a:xfrm>
            <a:prstGeom prst="straightConnector1">
              <a:avLst/>
            </a:prstGeom>
            <a:ln>
              <a:solidFill>
                <a:srgbClr val="00B050"/>
              </a:solidFill>
              <a:prstDash val="sysDash"/>
              <a:tailEnd type="triangle" w="lg" len="lg"/>
            </a:ln>
          </p:spPr>
          <p:style>
            <a:lnRef idx="2">
              <a:schemeClr val="accent1"/>
            </a:lnRef>
            <a:fillRef idx="0">
              <a:schemeClr val="accent1"/>
            </a:fillRef>
            <a:effectRef idx="1">
              <a:schemeClr val="accent1"/>
            </a:effectRef>
            <a:fontRef idx="minor">
              <a:schemeClr val="tx1"/>
            </a:fontRef>
          </p:style>
        </p:cxnSp>
        <p:cxnSp>
          <p:nvCxnSpPr>
            <p:cNvPr id="44" name="直線矢印コネクタ 43">
              <a:extLst>
                <a:ext uri="{FF2B5EF4-FFF2-40B4-BE49-F238E27FC236}">
                  <a16:creationId xmlns:a16="http://schemas.microsoft.com/office/drawing/2014/main" id="{F62944D1-1E34-1ACA-7B78-FC61C9AD0A81}"/>
                </a:ext>
              </a:extLst>
            </p:cNvPr>
            <p:cNvCxnSpPr>
              <a:cxnSpLocks/>
            </p:cNvCxnSpPr>
            <p:nvPr/>
          </p:nvCxnSpPr>
          <p:spPr>
            <a:xfrm flipH="1">
              <a:off x="4057244" y="5337314"/>
              <a:ext cx="483282" cy="0"/>
            </a:xfrm>
            <a:prstGeom prst="straightConnector1">
              <a:avLst/>
            </a:prstGeom>
            <a:ln>
              <a:solidFill>
                <a:srgbClr val="00B050"/>
              </a:solidFill>
              <a:prstDash val="sysDash"/>
              <a:tailEnd type="triangle" w="lg" len="lg"/>
            </a:ln>
          </p:spPr>
          <p:style>
            <a:lnRef idx="2">
              <a:schemeClr val="accent1"/>
            </a:lnRef>
            <a:fillRef idx="0">
              <a:schemeClr val="accent1"/>
            </a:fillRef>
            <a:effectRef idx="1">
              <a:schemeClr val="accent1"/>
            </a:effectRef>
            <a:fontRef idx="minor">
              <a:schemeClr val="tx1"/>
            </a:fontRef>
          </p:style>
        </p:cxnSp>
        <p:cxnSp>
          <p:nvCxnSpPr>
            <p:cNvPr id="45" name="直線矢印コネクタ 44">
              <a:extLst>
                <a:ext uri="{FF2B5EF4-FFF2-40B4-BE49-F238E27FC236}">
                  <a16:creationId xmlns:a16="http://schemas.microsoft.com/office/drawing/2014/main" id="{0B2A4B4C-41CF-06B4-5273-6E9F54132501}"/>
                </a:ext>
              </a:extLst>
            </p:cNvPr>
            <p:cNvCxnSpPr>
              <a:cxnSpLocks/>
            </p:cNvCxnSpPr>
            <p:nvPr/>
          </p:nvCxnSpPr>
          <p:spPr>
            <a:xfrm flipH="1">
              <a:off x="492414" y="5141849"/>
              <a:ext cx="483282" cy="0"/>
            </a:xfrm>
            <a:prstGeom prst="straightConnector1">
              <a:avLst/>
            </a:prstGeom>
            <a:ln>
              <a:solidFill>
                <a:srgbClr val="00B050"/>
              </a:solidFill>
              <a:prstDash val="sysDash"/>
              <a:headEnd type="triangle" w="lg" len="lg"/>
              <a:tailEnd type="none" w="lg" len="lg"/>
            </a:ln>
          </p:spPr>
          <p:style>
            <a:lnRef idx="2">
              <a:schemeClr val="accent1"/>
            </a:lnRef>
            <a:fillRef idx="0">
              <a:schemeClr val="accent1"/>
            </a:fillRef>
            <a:effectRef idx="1">
              <a:schemeClr val="accent1"/>
            </a:effectRef>
            <a:fontRef idx="minor">
              <a:schemeClr val="tx1"/>
            </a:fontRef>
          </p:style>
        </p:cxnSp>
        <p:cxnSp>
          <p:nvCxnSpPr>
            <p:cNvPr id="46" name="直線矢印コネクタ 45">
              <a:extLst>
                <a:ext uri="{FF2B5EF4-FFF2-40B4-BE49-F238E27FC236}">
                  <a16:creationId xmlns:a16="http://schemas.microsoft.com/office/drawing/2014/main" id="{47DA4B75-D614-0994-48FE-48F1AAD11E7F}"/>
                </a:ext>
              </a:extLst>
            </p:cNvPr>
            <p:cNvCxnSpPr>
              <a:cxnSpLocks/>
            </p:cNvCxnSpPr>
            <p:nvPr/>
          </p:nvCxnSpPr>
          <p:spPr>
            <a:xfrm flipH="1">
              <a:off x="1928618" y="5141849"/>
              <a:ext cx="483282" cy="0"/>
            </a:xfrm>
            <a:prstGeom prst="straightConnector1">
              <a:avLst/>
            </a:prstGeom>
            <a:ln>
              <a:solidFill>
                <a:srgbClr val="00B050"/>
              </a:solidFill>
              <a:prstDash val="sysDash"/>
              <a:headEnd type="triangle" w="lg" len="lg"/>
              <a:tailEnd type="none" w="lg" len="lg"/>
            </a:ln>
          </p:spPr>
          <p:style>
            <a:lnRef idx="2">
              <a:schemeClr val="accent1"/>
            </a:lnRef>
            <a:fillRef idx="0">
              <a:schemeClr val="accent1"/>
            </a:fillRef>
            <a:effectRef idx="1">
              <a:schemeClr val="accent1"/>
            </a:effectRef>
            <a:fontRef idx="minor">
              <a:schemeClr val="tx1"/>
            </a:fontRef>
          </p:style>
        </p:cxnSp>
        <p:cxnSp>
          <p:nvCxnSpPr>
            <p:cNvPr id="47" name="直線矢印コネクタ 46">
              <a:extLst>
                <a:ext uri="{FF2B5EF4-FFF2-40B4-BE49-F238E27FC236}">
                  <a16:creationId xmlns:a16="http://schemas.microsoft.com/office/drawing/2014/main" id="{4BA09EDC-12D4-C739-BC74-BEA2AA691A69}"/>
                </a:ext>
              </a:extLst>
            </p:cNvPr>
            <p:cNvCxnSpPr>
              <a:cxnSpLocks/>
            </p:cNvCxnSpPr>
            <p:nvPr/>
          </p:nvCxnSpPr>
          <p:spPr>
            <a:xfrm flipH="1">
              <a:off x="3364822" y="5141849"/>
              <a:ext cx="483282" cy="0"/>
            </a:xfrm>
            <a:prstGeom prst="straightConnector1">
              <a:avLst/>
            </a:prstGeom>
            <a:ln>
              <a:solidFill>
                <a:srgbClr val="00B050"/>
              </a:solidFill>
              <a:prstDash val="sysDash"/>
              <a:headEnd type="triangle" w="lg" len="lg"/>
              <a:tailEnd type="none" w="lg" len="lg"/>
            </a:ln>
          </p:spPr>
          <p:style>
            <a:lnRef idx="2">
              <a:schemeClr val="accent1"/>
            </a:lnRef>
            <a:fillRef idx="0">
              <a:schemeClr val="accent1"/>
            </a:fillRef>
            <a:effectRef idx="1">
              <a:schemeClr val="accent1"/>
            </a:effectRef>
            <a:fontRef idx="minor">
              <a:schemeClr val="tx1"/>
            </a:fontRef>
          </p:style>
        </p:cxnSp>
      </p:grpSp>
      <p:sp>
        <p:nvSpPr>
          <p:cNvPr id="30" name="テキスト ボックス 29">
            <a:extLst>
              <a:ext uri="{FF2B5EF4-FFF2-40B4-BE49-F238E27FC236}">
                <a16:creationId xmlns:a16="http://schemas.microsoft.com/office/drawing/2014/main" id="{4DD8308B-2417-A480-DB4A-8F474E5D51C1}"/>
              </a:ext>
            </a:extLst>
          </p:cNvPr>
          <p:cNvSpPr txBox="1"/>
          <p:nvPr/>
        </p:nvSpPr>
        <p:spPr>
          <a:xfrm>
            <a:off x="1632817" y="4282695"/>
            <a:ext cx="2839239" cy="369332"/>
          </a:xfrm>
          <a:prstGeom prst="rect">
            <a:avLst/>
          </a:prstGeom>
          <a:solidFill>
            <a:schemeClr val="bg1"/>
          </a:solidFill>
        </p:spPr>
        <p:txBody>
          <a:bodyPr wrap="none" rtlCol="0">
            <a:spAutoFit/>
          </a:bodyPr>
          <a:lstStyle/>
          <a:p>
            <a:r>
              <a:rPr kumimoji="1" lang="en-US" altLang="ja-JP" dirty="0">
                <a:solidFill>
                  <a:srgbClr val="FC40FF"/>
                </a:solidFill>
                <a:latin typeface="Arial" panose="020B0604020202020204" pitchFamily="34" charset="0"/>
                <a:cs typeface="Arial" panose="020B0604020202020204" pitchFamily="34" charset="0"/>
              </a:rPr>
              <a:t>Electron deceleration side</a:t>
            </a:r>
            <a:endParaRPr kumimoji="1" lang="ja-JP" altLang="en-US">
              <a:solidFill>
                <a:srgbClr val="FC40FF"/>
              </a:solidFill>
              <a:latin typeface="Arial" panose="020B0604020202020204" pitchFamily="34" charset="0"/>
              <a:cs typeface="Arial" panose="020B0604020202020204" pitchFamily="34" charset="0"/>
            </a:endParaRPr>
          </a:p>
        </p:txBody>
      </p:sp>
      <p:grpSp>
        <p:nvGrpSpPr>
          <p:cNvPr id="53" name="グループ化 52">
            <a:extLst>
              <a:ext uri="{FF2B5EF4-FFF2-40B4-BE49-F238E27FC236}">
                <a16:creationId xmlns:a16="http://schemas.microsoft.com/office/drawing/2014/main" id="{6969BD78-E958-ACD7-4235-83D45909491D}"/>
              </a:ext>
            </a:extLst>
          </p:cNvPr>
          <p:cNvGrpSpPr/>
          <p:nvPr/>
        </p:nvGrpSpPr>
        <p:grpSpPr>
          <a:xfrm>
            <a:off x="5287817" y="4381964"/>
            <a:ext cx="4538031" cy="1831008"/>
            <a:chOff x="5287817" y="4381964"/>
            <a:chExt cx="4538031" cy="1831008"/>
          </a:xfrm>
        </p:grpSpPr>
        <p:grpSp>
          <p:nvGrpSpPr>
            <p:cNvPr id="52" name="グループ化 51">
              <a:extLst>
                <a:ext uri="{FF2B5EF4-FFF2-40B4-BE49-F238E27FC236}">
                  <a16:creationId xmlns:a16="http://schemas.microsoft.com/office/drawing/2014/main" id="{98AF0ADE-FFC0-33E9-9F6B-366231E26128}"/>
                </a:ext>
              </a:extLst>
            </p:cNvPr>
            <p:cNvGrpSpPr/>
            <p:nvPr/>
          </p:nvGrpSpPr>
          <p:grpSpPr>
            <a:xfrm>
              <a:off x="5415783" y="4381964"/>
              <a:ext cx="4410065" cy="1831008"/>
              <a:chOff x="5415783" y="4381964"/>
              <a:chExt cx="4410065" cy="1831008"/>
            </a:xfrm>
          </p:grpSpPr>
          <p:pic>
            <p:nvPicPr>
              <p:cNvPr id="11" name="図 10">
                <a:extLst>
                  <a:ext uri="{FF2B5EF4-FFF2-40B4-BE49-F238E27FC236}">
                    <a16:creationId xmlns:a16="http://schemas.microsoft.com/office/drawing/2014/main" id="{68896026-EF78-2A8E-3F9B-F27D581E3E91}"/>
                  </a:ext>
                </a:extLst>
              </p:cNvPr>
              <p:cNvPicPr>
                <a:picLocks noChangeAspect="1"/>
              </p:cNvPicPr>
              <p:nvPr/>
            </p:nvPicPr>
            <p:blipFill>
              <a:blip r:embed="rId8"/>
              <a:srcRect l="20491"/>
              <a:stretch>
                <a:fillRect/>
              </a:stretch>
            </p:blipFill>
            <p:spPr>
              <a:xfrm>
                <a:off x="5415783" y="4512053"/>
                <a:ext cx="4410065" cy="1607588"/>
              </a:xfrm>
              <a:prstGeom prst="rect">
                <a:avLst/>
              </a:prstGeom>
            </p:spPr>
          </p:pic>
          <p:sp>
            <p:nvSpPr>
              <p:cNvPr id="37" name="正方形/長方形 36">
                <a:extLst>
                  <a:ext uri="{FF2B5EF4-FFF2-40B4-BE49-F238E27FC236}">
                    <a16:creationId xmlns:a16="http://schemas.microsoft.com/office/drawing/2014/main" id="{A70A290E-B71A-25DD-F83B-DD1CBF9C9C99}"/>
                  </a:ext>
                </a:extLst>
              </p:cNvPr>
              <p:cNvSpPr/>
              <p:nvPr/>
            </p:nvSpPr>
            <p:spPr>
              <a:xfrm>
                <a:off x="7842927" y="4381964"/>
                <a:ext cx="1357086"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05C5734-42C8-935B-AAE4-4EAD46690C2D}"/>
                  </a:ext>
                </a:extLst>
              </p:cNvPr>
              <p:cNvSpPr/>
              <p:nvPr/>
            </p:nvSpPr>
            <p:spPr>
              <a:xfrm>
                <a:off x="8378042" y="5882503"/>
                <a:ext cx="1357086" cy="3304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正方形/長方形 33">
              <a:extLst>
                <a:ext uri="{FF2B5EF4-FFF2-40B4-BE49-F238E27FC236}">
                  <a16:creationId xmlns:a16="http://schemas.microsoft.com/office/drawing/2014/main" id="{F478810A-D6FE-EFAF-B023-67E3D85C1884}"/>
                </a:ext>
              </a:extLst>
            </p:cNvPr>
            <p:cNvSpPr/>
            <p:nvPr/>
          </p:nvSpPr>
          <p:spPr>
            <a:xfrm>
              <a:off x="5287817" y="5590686"/>
              <a:ext cx="251508" cy="2386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テキスト ボックス 14">
            <a:extLst>
              <a:ext uri="{FF2B5EF4-FFF2-40B4-BE49-F238E27FC236}">
                <a16:creationId xmlns:a16="http://schemas.microsoft.com/office/drawing/2014/main" id="{F2CF69CE-28C1-50C7-B752-D4A11DE38B3B}"/>
              </a:ext>
            </a:extLst>
          </p:cNvPr>
          <p:cNvSpPr txBox="1"/>
          <p:nvPr/>
        </p:nvSpPr>
        <p:spPr>
          <a:xfrm>
            <a:off x="1996898" y="5814838"/>
            <a:ext cx="2826415" cy="369332"/>
          </a:xfrm>
          <a:prstGeom prst="rect">
            <a:avLst/>
          </a:prstGeom>
          <a:solidFill>
            <a:schemeClr val="bg1"/>
          </a:solidFill>
        </p:spPr>
        <p:txBody>
          <a:bodyPr wrap="none" rtlCol="0">
            <a:spAutoFit/>
          </a:bodyPr>
          <a:lstStyle/>
          <a:p>
            <a:r>
              <a:rPr kumimoji="1" lang="en-US" altLang="ja-JP" dirty="0">
                <a:solidFill>
                  <a:srgbClr val="00B050"/>
                </a:solidFill>
                <a:latin typeface="Arial" panose="020B0604020202020204" pitchFamily="34" charset="0"/>
                <a:cs typeface="Arial" panose="020B0604020202020204" pitchFamily="34" charset="0"/>
              </a:rPr>
              <a:t>Electron acceleration side</a:t>
            </a:r>
            <a:endParaRPr kumimoji="1" lang="ja-JP" altLang="en-US">
              <a:solidFill>
                <a:srgbClr val="00B050"/>
              </a:solidFill>
              <a:latin typeface="Arial" panose="020B0604020202020204" pitchFamily="34" charset="0"/>
              <a:cs typeface="Arial" panose="020B0604020202020204" pitchFamily="34" charset="0"/>
            </a:endParaRPr>
          </a:p>
        </p:txBody>
      </p:sp>
      <p:sp>
        <p:nvSpPr>
          <p:cNvPr id="54" name="円弧 53">
            <a:extLst>
              <a:ext uri="{FF2B5EF4-FFF2-40B4-BE49-F238E27FC236}">
                <a16:creationId xmlns:a16="http://schemas.microsoft.com/office/drawing/2014/main" id="{CCD45D4E-33EC-795D-B6FB-C20940AAD357}"/>
              </a:ext>
            </a:extLst>
          </p:cNvPr>
          <p:cNvSpPr/>
          <p:nvPr/>
        </p:nvSpPr>
        <p:spPr>
          <a:xfrm rot="10800000">
            <a:off x="348147" y="6401614"/>
            <a:ext cx="2459449" cy="961599"/>
          </a:xfrm>
          <a:prstGeom prst="arc">
            <a:avLst>
              <a:gd name="adj1" fmla="val 906676"/>
              <a:gd name="adj2" fmla="val 9778708"/>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A907E104-1AF0-3B11-0A0B-E99E5D24C448}"/>
              </a:ext>
            </a:extLst>
          </p:cNvPr>
          <p:cNvSpPr txBox="1"/>
          <p:nvPr/>
        </p:nvSpPr>
        <p:spPr>
          <a:xfrm>
            <a:off x="2638745" y="6318411"/>
            <a:ext cx="2124299"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Design energy trajectory</a:t>
            </a:r>
            <a:endParaRPr kumimoji="1" lang="ja-JP" altLang="en-US" sz="1400">
              <a:latin typeface="Arial" panose="020B0604020202020204" pitchFamily="34" charset="0"/>
              <a:cs typeface="Arial" panose="020B0604020202020204" pitchFamily="34" charset="0"/>
            </a:endParaRPr>
          </a:p>
        </p:txBody>
      </p:sp>
      <p:sp>
        <p:nvSpPr>
          <p:cNvPr id="56" name="円弧 55">
            <a:extLst>
              <a:ext uri="{FF2B5EF4-FFF2-40B4-BE49-F238E27FC236}">
                <a16:creationId xmlns:a16="http://schemas.microsoft.com/office/drawing/2014/main" id="{C9E06DFE-5E7B-71F1-AAF7-0BE641A4FF09}"/>
              </a:ext>
            </a:extLst>
          </p:cNvPr>
          <p:cNvSpPr/>
          <p:nvPr/>
        </p:nvSpPr>
        <p:spPr>
          <a:xfrm rot="10800000">
            <a:off x="307895" y="6547761"/>
            <a:ext cx="2459449" cy="274503"/>
          </a:xfrm>
          <a:prstGeom prst="arc">
            <a:avLst>
              <a:gd name="adj1" fmla="val 307352"/>
              <a:gd name="adj2" fmla="val 10541059"/>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7" name="円弧 56">
            <a:extLst>
              <a:ext uri="{FF2B5EF4-FFF2-40B4-BE49-F238E27FC236}">
                <a16:creationId xmlns:a16="http://schemas.microsoft.com/office/drawing/2014/main" id="{F7359C70-3DE8-A320-55ED-0B4B9D7A798D}"/>
              </a:ext>
            </a:extLst>
          </p:cNvPr>
          <p:cNvSpPr/>
          <p:nvPr/>
        </p:nvSpPr>
        <p:spPr>
          <a:xfrm rot="10800000">
            <a:off x="453326" y="6217469"/>
            <a:ext cx="2196200" cy="1355473"/>
          </a:xfrm>
          <a:prstGeom prst="arc">
            <a:avLst>
              <a:gd name="adj1" fmla="val 906676"/>
              <a:gd name="adj2" fmla="val 9778708"/>
            </a:avLst>
          </a:prstGeom>
          <a:ln>
            <a:solidFill>
              <a:srgbClr val="4485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8" name="テキスト ボックス 57">
            <a:extLst>
              <a:ext uri="{FF2B5EF4-FFF2-40B4-BE49-F238E27FC236}">
                <a16:creationId xmlns:a16="http://schemas.microsoft.com/office/drawing/2014/main" id="{8A241E07-FC79-BD30-6F55-2054CF6EDCF7}"/>
              </a:ext>
            </a:extLst>
          </p:cNvPr>
          <p:cNvSpPr txBox="1"/>
          <p:nvPr/>
        </p:nvSpPr>
        <p:spPr>
          <a:xfrm>
            <a:off x="2666969" y="6542948"/>
            <a:ext cx="2143536" cy="307777"/>
          </a:xfrm>
          <a:prstGeom prst="rect">
            <a:avLst/>
          </a:prstGeom>
          <a:noFill/>
        </p:spPr>
        <p:txBody>
          <a:bodyPr wrap="none" rtlCol="0">
            <a:spAutoFit/>
          </a:bodyPr>
          <a:lstStyle/>
          <a:p>
            <a:r>
              <a:rPr kumimoji="1" lang="en-US" altLang="ja-JP" sz="1400" dirty="0">
                <a:solidFill>
                  <a:srgbClr val="FF0000"/>
                </a:solidFill>
                <a:latin typeface="Arial" panose="020B0604020202020204" pitchFamily="34" charset="0"/>
                <a:cs typeface="Arial" panose="020B0604020202020204" pitchFamily="34" charset="0"/>
              </a:rPr>
              <a:t>Higher energy trajectory</a:t>
            </a:r>
            <a:endParaRPr kumimoji="1" lang="ja-JP" altLang="en-US" sz="1400">
              <a:solidFill>
                <a:srgbClr val="FF0000"/>
              </a:solidFill>
              <a:latin typeface="Arial" panose="020B0604020202020204" pitchFamily="34" charset="0"/>
              <a:cs typeface="Arial" panose="020B0604020202020204" pitchFamily="34" charset="0"/>
            </a:endParaRPr>
          </a:p>
        </p:txBody>
      </p:sp>
      <p:sp>
        <p:nvSpPr>
          <p:cNvPr id="59" name="テキスト ボックス 58">
            <a:extLst>
              <a:ext uri="{FF2B5EF4-FFF2-40B4-BE49-F238E27FC236}">
                <a16:creationId xmlns:a16="http://schemas.microsoft.com/office/drawing/2014/main" id="{4A0212A0-15F1-AD05-662C-A7DF03F84282}"/>
              </a:ext>
            </a:extLst>
          </p:cNvPr>
          <p:cNvSpPr txBox="1"/>
          <p:nvPr/>
        </p:nvSpPr>
        <p:spPr>
          <a:xfrm>
            <a:off x="-54147" y="5961826"/>
            <a:ext cx="2053767" cy="307777"/>
          </a:xfrm>
          <a:prstGeom prst="rect">
            <a:avLst/>
          </a:prstGeom>
          <a:noFill/>
        </p:spPr>
        <p:txBody>
          <a:bodyPr wrap="none" rtlCol="0">
            <a:spAutoFit/>
          </a:bodyPr>
          <a:lstStyle/>
          <a:p>
            <a:r>
              <a:rPr kumimoji="1" lang="en-US" altLang="ja-JP" sz="1400" dirty="0">
                <a:solidFill>
                  <a:srgbClr val="4485FF"/>
                </a:solidFill>
                <a:latin typeface="Arial" panose="020B0604020202020204" pitchFamily="34" charset="0"/>
                <a:cs typeface="Arial" panose="020B0604020202020204" pitchFamily="34" charset="0"/>
              </a:rPr>
              <a:t>Lower energy trajectory</a:t>
            </a:r>
            <a:endParaRPr kumimoji="1" lang="ja-JP" altLang="en-US" sz="1400">
              <a:solidFill>
                <a:srgbClr val="4485FF"/>
              </a:solidFill>
              <a:latin typeface="Arial" panose="020B0604020202020204" pitchFamily="34" charset="0"/>
              <a:cs typeface="Arial" panose="020B0604020202020204" pitchFamily="34" charset="0"/>
            </a:endParaRPr>
          </a:p>
        </p:txBody>
      </p:sp>
      <p:sp>
        <p:nvSpPr>
          <p:cNvPr id="60" name="正方形/長方形 59">
            <a:extLst>
              <a:ext uri="{FF2B5EF4-FFF2-40B4-BE49-F238E27FC236}">
                <a16:creationId xmlns:a16="http://schemas.microsoft.com/office/drawing/2014/main" id="{11343CC8-6B8C-672F-C257-4FD50486613C}"/>
              </a:ext>
            </a:extLst>
          </p:cNvPr>
          <p:cNvSpPr/>
          <p:nvPr/>
        </p:nvSpPr>
        <p:spPr>
          <a:xfrm>
            <a:off x="4230843" y="2812773"/>
            <a:ext cx="2030809" cy="873045"/>
          </a:xfrm>
          <a:prstGeom prst="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6C2B3381-D6AA-3860-F3A0-E3418AF48A8E}"/>
              </a:ext>
            </a:extLst>
          </p:cNvPr>
          <p:cNvSpPr txBox="1"/>
          <p:nvPr/>
        </p:nvSpPr>
        <p:spPr>
          <a:xfrm>
            <a:off x="811327" y="224052"/>
            <a:ext cx="6627149" cy="523220"/>
          </a:xfrm>
          <a:prstGeom prst="rect">
            <a:avLst/>
          </a:prstGeom>
          <a:noFill/>
        </p:spPr>
        <p:txBody>
          <a:bodyPr wrap="square" rtlCol="0">
            <a:spAutoFit/>
          </a:bodyPr>
          <a:lstStyle/>
          <a:p>
            <a:r>
              <a:rPr kumimoji="1" lang="en-US" altLang="ja-JP" sz="2800" dirty="0">
                <a:solidFill>
                  <a:srgbClr val="FF0000"/>
                </a:solidFill>
                <a:latin typeface="Arial" panose="020B0604020202020204" pitchFamily="34" charset="0"/>
                <a:cs typeface="Arial" panose="020B0604020202020204" pitchFamily="34" charset="0"/>
              </a:rPr>
              <a:t>Micro-bunching with Wavelength Interval</a:t>
            </a:r>
            <a:endParaRPr kumimoji="1" lang="ja-JP" altLang="en-US" sz="280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57366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CAD56-D2B4-60E6-C731-F159EF7AFA5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76476C8-29F1-1E23-8523-7B5D0766976E}"/>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Self-Amplified Spontaneous Emission</a:t>
            </a:r>
            <a:endParaRPr kumimoji="1" lang="ja-JP" altLang="en-US" sz="36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F43FAEE9-0F9C-9668-0333-BB64C8E45ECE}"/>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11D7AAE6-47A6-9FAA-D7D2-65FFDD0F46B1}"/>
                </a:ext>
              </a:extLst>
            </p:cNvPr>
            <p:cNvPicPr>
              <a:picLocks noChangeAspect="1"/>
            </p:cNvPicPr>
            <p:nvPr/>
          </p:nvPicPr>
          <p:blipFill>
            <a:blip r:embed="rId3"/>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A54951A8-F189-A342-FA49-E40F2BDA5B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3B62192C-7F5D-B4E9-72E3-7BC0E5B7B54F}"/>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DD43E657-6C1C-93F8-CD33-1D75FD36D671}"/>
              </a:ext>
            </a:extLst>
          </p:cNvPr>
          <p:cNvSpPr>
            <a:spLocks noGrp="1"/>
          </p:cNvSpPr>
          <p:nvPr>
            <p:ph type="sldNum" sz="quarter" idx="12"/>
          </p:nvPr>
        </p:nvSpPr>
        <p:spPr/>
        <p:txBody>
          <a:bodyPr/>
          <a:lstStyle/>
          <a:p>
            <a:fld id="{1B6C7244-5724-E94C-BD42-A3A63A9D1A79}" type="slidenum">
              <a:rPr kumimoji="1" lang="ja-JP" altLang="en-US" smtClean="0"/>
              <a:t>24</a:t>
            </a:fld>
            <a:endParaRPr kumimoji="1" lang="ja-JP" altLang="en-US"/>
          </a:p>
        </p:txBody>
      </p:sp>
      <p:sp>
        <p:nvSpPr>
          <p:cNvPr id="14" name="テキスト ボックス 13">
            <a:extLst>
              <a:ext uri="{FF2B5EF4-FFF2-40B4-BE49-F238E27FC236}">
                <a16:creationId xmlns:a16="http://schemas.microsoft.com/office/drawing/2014/main" id="{8ADF0AC6-D167-434D-A5F5-3F2944A3DA85}"/>
              </a:ext>
            </a:extLst>
          </p:cNvPr>
          <p:cNvSpPr txBox="1"/>
          <p:nvPr/>
        </p:nvSpPr>
        <p:spPr>
          <a:xfrm>
            <a:off x="681038" y="3661653"/>
            <a:ext cx="8348869" cy="369332"/>
          </a:xfrm>
          <a:prstGeom prst="rect">
            <a:avLst/>
          </a:prstGeom>
          <a:solidFill>
            <a:srgbClr val="FFFF00"/>
          </a:solidFill>
        </p:spPr>
        <p:txBody>
          <a:bodyPr wrap="square" rtlCol="0">
            <a:spAutoFit/>
          </a:bodyPr>
          <a:lstStyle/>
          <a:p>
            <a:r>
              <a:rPr kumimoji="1" lang="en-US" altLang="ja-JP" dirty="0">
                <a:latin typeface="Arial" panose="020B0604020202020204" pitchFamily="34" charset="0"/>
                <a:cs typeface="Arial" panose="020B0604020202020204" pitchFamily="34" charset="0"/>
              </a:rPr>
              <a:t>Energy exchange with gradually bunching electrons modulates the phase of light</a:t>
            </a:r>
            <a:endParaRPr kumimoji="1" lang="ja-JP" altLang="en-US">
              <a:solidFill>
                <a:srgbClr val="FF0000"/>
              </a:solidFill>
              <a:latin typeface="Arial" panose="020B0604020202020204" pitchFamily="34" charset="0"/>
              <a:cs typeface="Arial" panose="020B0604020202020204" pitchFamily="34" charset="0"/>
            </a:endParaRPr>
          </a:p>
        </p:txBody>
      </p:sp>
      <p:grpSp>
        <p:nvGrpSpPr>
          <p:cNvPr id="39" name="グループ化 38">
            <a:extLst>
              <a:ext uri="{FF2B5EF4-FFF2-40B4-BE49-F238E27FC236}">
                <a16:creationId xmlns:a16="http://schemas.microsoft.com/office/drawing/2014/main" id="{82BCAAEA-5DBA-67DD-ABF4-CF287280CA88}"/>
              </a:ext>
            </a:extLst>
          </p:cNvPr>
          <p:cNvGrpSpPr/>
          <p:nvPr/>
        </p:nvGrpSpPr>
        <p:grpSpPr>
          <a:xfrm>
            <a:off x="5164495" y="3141306"/>
            <a:ext cx="3938081" cy="3278910"/>
            <a:chOff x="4953000" y="3160801"/>
            <a:chExt cx="3938081" cy="3278910"/>
          </a:xfrm>
        </p:grpSpPr>
        <p:sp>
          <p:nvSpPr>
            <p:cNvPr id="35" name="テキスト ボックス 34">
              <a:extLst>
                <a:ext uri="{FF2B5EF4-FFF2-40B4-BE49-F238E27FC236}">
                  <a16:creationId xmlns:a16="http://schemas.microsoft.com/office/drawing/2014/main" id="{16EBE5BC-A0E7-728C-AC2A-445984DD460C}"/>
                </a:ext>
              </a:extLst>
            </p:cNvPr>
            <p:cNvSpPr txBox="1"/>
            <p:nvPr/>
          </p:nvSpPr>
          <p:spPr>
            <a:xfrm>
              <a:off x="4953000" y="3160801"/>
              <a:ext cx="3938081" cy="369332"/>
            </a:xfrm>
            <a:prstGeom prst="rect">
              <a:avLst/>
            </a:prstGeom>
            <a:solidFill>
              <a:schemeClr val="bg1"/>
            </a:solidFill>
          </p:spPr>
          <p:txBody>
            <a:bodyPr wrap="square" rtlCol="0">
              <a:spAutoFit/>
            </a:bodyPr>
            <a:lstStyle/>
            <a:p>
              <a:r>
                <a:rPr kumimoji="1" lang="en-US" altLang="ja-JP" dirty="0">
                  <a:latin typeface="Arial" panose="020B0604020202020204" pitchFamily="34" charset="0"/>
                  <a:cs typeface="Arial" panose="020B0604020202020204" pitchFamily="34" charset="0"/>
                </a:rPr>
                <a:t>Electron trajectory</a:t>
              </a:r>
              <a:endParaRPr kumimoji="1" lang="ja-JP" altLang="en-US">
                <a:latin typeface="Arial" panose="020B0604020202020204" pitchFamily="34" charset="0"/>
                <a:cs typeface="Arial" panose="020B0604020202020204" pitchFamily="34" charset="0"/>
              </a:endParaRPr>
            </a:p>
          </p:txBody>
        </p:sp>
        <p:sp>
          <p:nvSpPr>
            <p:cNvPr id="36" name="正方形/長方形 35">
              <a:extLst>
                <a:ext uri="{FF2B5EF4-FFF2-40B4-BE49-F238E27FC236}">
                  <a16:creationId xmlns:a16="http://schemas.microsoft.com/office/drawing/2014/main" id="{90937FCF-FAD3-50E1-7A6A-B29C3FFEA533}"/>
                </a:ext>
              </a:extLst>
            </p:cNvPr>
            <p:cNvSpPr/>
            <p:nvPr/>
          </p:nvSpPr>
          <p:spPr>
            <a:xfrm>
              <a:off x="6712085" y="5928757"/>
              <a:ext cx="2178996" cy="51095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8" name="Picture 2">
            <a:extLst>
              <a:ext uri="{FF2B5EF4-FFF2-40B4-BE49-F238E27FC236}">
                <a16:creationId xmlns:a16="http://schemas.microsoft.com/office/drawing/2014/main" id="{DE737A9A-62CE-BBE7-4417-5D88164F668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7177"/>
          <a:stretch>
            <a:fillRect/>
          </a:stretch>
        </p:blipFill>
        <p:spPr bwMode="auto">
          <a:xfrm>
            <a:off x="918408" y="1640830"/>
            <a:ext cx="7809811" cy="1928137"/>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6">
            <a:extLst>
              <a:ext uri="{FF2B5EF4-FFF2-40B4-BE49-F238E27FC236}">
                <a16:creationId xmlns:a16="http://schemas.microsoft.com/office/drawing/2014/main" id="{4B89B40B-18F7-2F52-8E00-7AB7FC15FDA9}"/>
              </a:ext>
            </a:extLst>
          </p:cNvPr>
          <p:cNvSpPr txBox="1">
            <a:spLocks noChangeArrowheads="1"/>
          </p:cNvSpPr>
          <p:nvPr/>
        </p:nvSpPr>
        <p:spPr bwMode="auto">
          <a:xfrm>
            <a:off x="4230843" y="1321358"/>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Undulator</a:t>
            </a:r>
          </a:p>
        </p:txBody>
      </p:sp>
      <p:sp>
        <p:nvSpPr>
          <p:cNvPr id="13" name="正方形/長方形 12">
            <a:extLst>
              <a:ext uri="{FF2B5EF4-FFF2-40B4-BE49-F238E27FC236}">
                <a16:creationId xmlns:a16="http://schemas.microsoft.com/office/drawing/2014/main" id="{36E1DCFE-734E-03EE-CEC0-D0E90F64BA45}"/>
              </a:ext>
            </a:extLst>
          </p:cNvPr>
          <p:cNvSpPr/>
          <p:nvPr/>
        </p:nvSpPr>
        <p:spPr>
          <a:xfrm>
            <a:off x="6606289" y="2812773"/>
            <a:ext cx="2030809" cy="873045"/>
          </a:xfrm>
          <a:prstGeom prst="rect">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0" name="グループ化 79">
            <a:extLst>
              <a:ext uri="{FF2B5EF4-FFF2-40B4-BE49-F238E27FC236}">
                <a16:creationId xmlns:a16="http://schemas.microsoft.com/office/drawing/2014/main" id="{184C660A-E1A2-AF73-6583-ADB32C49AB8F}"/>
              </a:ext>
            </a:extLst>
          </p:cNvPr>
          <p:cNvGrpSpPr/>
          <p:nvPr/>
        </p:nvGrpSpPr>
        <p:grpSpPr>
          <a:xfrm>
            <a:off x="2344479" y="4111887"/>
            <a:ext cx="4701208" cy="2560312"/>
            <a:chOff x="2344479" y="4111887"/>
            <a:chExt cx="4701208" cy="2560312"/>
          </a:xfrm>
        </p:grpSpPr>
        <p:grpSp>
          <p:nvGrpSpPr>
            <p:cNvPr id="21" name="グループ化 20">
              <a:extLst>
                <a:ext uri="{FF2B5EF4-FFF2-40B4-BE49-F238E27FC236}">
                  <a16:creationId xmlns:a16="http://schemas.microsoft.com/office/drawing/2014/main" id="{63E6A873-ADC4-19B4-4484-8BDAF6042BC9}"/>
                </a:ext>
              </a:extLst>
            </p:cNvPr>
            <p:cNvGrpSpPr/>
            <p:nvPr/>
          </p:nvGrpSpPr>
          <p:grpSpPr>
            <a:xfrm>
              <a:off x="2344479" y="4111887"/>
              <a:ext cx="4701208" cy="2560312"/>
              <a:chOff x="2344479" y="4111887"/>
              <a:chExt cx="4701208" cy="2560312"/>
            </a:xfrm>
          </p:grpSpPr>
          <p:pic>
            <p:nvPicPr>
              <p:cNvPr id="17" name="図 16">
                <a:extLst>
                  <a:ext uri="{FF2B5EF4-FFF2-40B4-BE49-F238E27FC236}">
                    <a16:creationId xmlns:a16="http://schemas.microsoft.com/office/drawing/2014/main" id="{5F1DA7DD-F174-0223-F834-00B1B3EB3FB7}"/>
                  </a:ext>
                </a:extLst>
              </p:cNvPr>
              <p:cNvPicPr>
                <a:picLocks noChangeAspect="1"/>
              </p:cNvPicPr>
              <p:nvPr/>
            </p:nvPicPr>
            <p:blipFill>
              <a:blip r:embed="rId7"/>
              <a:stretch>
                <a:fillRect/>
              </a:stretch>
            </p:blipFill>
            <p:spPr>
              <a:xfrm>
                <a:off x="2344479" y="4111887"/>
                <a:ext cx="4701208" cy="2560312"/>
              </a:xfrm>
              <a:prstGeom prst="rect">
                <a:avLst/>
              </a:prstGeom>
            </p:spPr>
          </p:pic>
          <p:sp>
            <p:nvSpPr>
              <p:cNvPr id="20" name="正方形/長方形 19">
                <a:extLst>
                  <a:ext uri="{FF2B5EF4-FFF2-40B4-BE49-F238E27FC236}">
                    <a16:creationId xmlns:a16="http://schemas.microsoft.com/office/drawing/2014/main" id="{7376865F-14BD-45CC-CC5C-13DAC36A0BE8}"/>
                  </a:ext>
                </a:extLst>
              </p:cNvPr>
              <p:cNvSpPr/>
              <p:nvPr/>
            </p:nvSpPr>
            <p:spPr>
              <a:xfrm>
                <a:off x="4655327" y="5317435"/>
                <a:ext cx="1755413" cy="11569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 name="テキスト ボックス 18">
              <a:extLst>
                <a:ext uri="{FF2B5EF4-FFF2-40B4-BE49-F238E27FC236}">
                  <a16:creationId xmlns:a16="http://schemas.microsoft.com/office/drawing/2014/main" id="{7D344B7D-FB14-BD82-C09D-4FAE47F88B58}"/>
                </a:ext>
              </a:extLst>
            </p:cNvPr>
            <p:cNvSpPr txBox="1"/>
            <p:nvPr/>
          </p:nvSpPr>
          <p:spPr>
            <a:xfrm>
              <a:off x="4655327" y="5170975"/>
              <a:ext cx="1797287"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Peak(Phase) shifted</a:t>
              </a:r>
              <a:endParaRPr kumimoji="1" lang="ja-JP" altLang="en-US" sz="1400">
                <a:latin typeface="Arial" panose="020B0604020202020204" pitchFamily="34" charset="0"/>
                <a:cs typeface="Arial" panose="020B0604020202020204" pitchFamily="34" charset="0"/>
              </a:endParaRPr>
            </a:p>
          </p:txBody>
        </p:sp>
        <p:grpSp>
          <p:nvGrpSpPr>
            <p:cNvPr id="48" name="グループ化 47">
              <a:extLst>
                <a:ext uri="{FF2B5EF4-FFF2-40B4-BE49-F238E27FC236}">
                  <a16:creationId xmlns:a16="http://schemas.microsoft.com/office/drawing/2014/main" id="{EF31213F-2AFC-EFFA-E445-73B934493035}"/>
                </a:ext>
              </a:extLst>
            </p:cNvPr>
            <p:cNvGrpSpPr/>
            <p:nvPr/>
          </p:nvGrpSpPr>
          <p:grpSpPr>
            <a:xfrm>
              <a:off x="3426911" y="4680907"/>
              <a:ext cx="294569" cy="128915"/>
              <a:chOff x="3426911" y="4680907"/>
              <a:chExt cx="294569" cy="128915"/>
            </a:xfrm>
          </p:grpSpPr>
          <p:pic>
            <p:nvPicPr>
              <p:cNvPr id="32" name="図 31">
                <a:extLst>
                  <a:ext uri="{FF2B5EF4-FFF2-40B4-BE49-F238E27FC236}">
                    <a16:creationId xmlns:a16="http://schemas.microsoft.com/office/drawing/2014/main" id="{E4EB882F-7910-EE58-1C50-E92F472BE80F}"/>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33" name="図 32">
                <a:extLst>
                  <a:ext uri="{FF2B5EF4-FFF2-40B4-BE49-F238E27FC236}">
                    <a16:creationId xmlns:a16="http://schemas.microsoft.com/office/drawing/2014/main" id="{0250E57B-7707-7FF6-F28A-8A10719C7034}"/>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41" name="図 40">
                <a:extLst>
                  <a:ext uri="{FF2B5EF4-FFF2-40B4-BE49-F238E27FC236}">
                    <a16:creationId xmlns:a16="http://schemas.microsoft.com/office/drawing/2014/main" id="{C558362B-9625-5A94-B119-E2A24161BB70}"/>
                  </a:ext>
                </a:extLst>
              </p:cNvPr>
              <p:cNvPicPr>
                <a:picLocks noChangeAspect="1"/>
              </p:cNvPicPr>
              <p:nvPr/>
            </p:nvPicPr>
            <p:blipFill>
              <a:blip r:embed="rId8"/>
              <a:stretch>
                <a:fillRect/>
              </a:stretch>
            </p:blipFill>
            <p:spPr>
              <a:xfrm rot="9612425">
                <a:off x="3592565" y="4680907"/>
                <a:ext cx="128915" cy="128915"/>
              </a:xfrm>
              <a:prstGeom prst="rect">
                <a:avLst/>
              </a:prstGeom>
            </p:spPr>
          </p:pic>
        </p:grpSp>
        <p:grpSp>
          <p:nvGrpSpPr>
            <p:cNvPr id="49" name="グループ化 48">
              <a:extLst>
                <a:ext uri="{FF2B5EF4-FFF2-40B4-BE49-F238E27FC236}">
                  <a16:creationId xmlns:a16="http://schemas.microsoft.com/office/drawing/2014/main" id="{8A6B8A97-AD1D-6354-4F6C-88315471A5D3}"/>
                </a:ext>
              </a:extLst>
            </p:cNvPr>
            <p:cNvGrpSpPr/>
            <p:nvPr/>
          </p:nvGrpSpPr>
          <p:grpSpPr>
            <a:xfrm>
              <a:off x="4704116" y="4680906"/>
              <a:ext cx="294569" cy="128915"/>
              <a:chOff x="3426911" y="4680907"/>
              <a:chExt cx="294569" cy="128915"/>
            </a:xfrm>
          </p:grpSpPr>
          <p:pic>
            <p:nvPicPr>
              <p:cNvPr id="50" name="図 49">
                <a:extLst>
                  <a:ext uri="{FF2B5EF4-FFF2-40B4-BE49-F238E27FC236}">
                    <a16:creationId xmlns:a16="http://schemas.microsoft.com/office/drawing/2014/main" id="{BB6DD29A-7453-C641-6429-60A1796CC1D2}"/>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60" name="図 59">
                <a:extLst>
                  <a:ext uri="{FF2B5EF4-FFF2-40B4-BE49-F238E27FC236}">
                    <a16:creationId xmlns:a16="http://schemas.microsoft.com/office/drawing/2014/main" id="{C696BC7C-6555-6685-85BA-CD9AAAEBC4A7}"/>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61" name="図 60">
                <a:extLst>
                  <a:ext uri="{FF2B5EF4-FFF2-40B4-BE49-F238E27FC236}">
                    <a16:creationId xmlns:a16="http://schemas.microsoft.com/office/drawing/2014/main" id="{E9A2BB9D-92AD-D60D-1546-A643553591AE}"/>
                  </a:ext>
                </a:extLst>
              </p:cNvPr>
              <p:cNvPicPr>
                <a:picLocks noChangeAspect="1"/>
              </p:cNvPicPr>
              <p:nvPr/>
            </p:nvPicPr>
            <p:blipFill>
              <a:blip r:embed="rId8"/>
              <a:stretch>
                <a:fillRect/>
              </a:stretch>
            </p:blipFill>
            <p:spPr>
              <a:xfrm rot="9612425">
                <a:off x="3592565" y="4680907"/>
                <a:ext cx="128915" cy="128915"/>
              </a:xfrm>
              <a:prstGeom prst="rect">
                <a:avLst/>
              </a:prstGeom>
            </p:spPr>
          </p:pic>
        </p:grpSp>
        <p:grpSp>
          <p:nvGrpSpPr>
            <p:cNvPr id="62" name="グループ化 61">
              <a:extLst>
                <a:ext uri="{FF2B5EF4-FFF2-40B4-BE49-F238E27FC236}">
                  <a16:creationId xmlns:a16="http://schemas.microsoft.com/office/drawing/2014/main" id="{8DC0AB1E-A907-B43C-E32E-95567D7B66A5}"/>
                </a:ext>
              </a:extLst>
            </p:cNvPr>
            <p:cNvGrpSpPr/>
            <p:nvPr/>
          </p:nvGrpSpPr>
          <p:grpSpPr>
            <a:xfrm>
              <a:off x="6011138" y="4680905"/>
              <a:ext cx="294569" cy="128915"/>
              <a:chOff x="3426911" y="4680907"/>
              <a:chExt cx="294569" cy="128915"/>
            </a:xfrm>
          </p:grpSpPr>
          <p:pic>
            <p:nvPicPr>
              <p:cNvPr id="63" name="図 62">
                <a:extLst>
                  <a:ext uri="{FF2B5EF4-FFF2-40B4-BE49-F238E27FC236}">
                    <a16:creationId xmlns:a16="http://schemas.microsoft.com/office/drawing/2014/main" id="{CB137343-10CD-5321-1340-C46EA6CBF221}"/>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64" name="図 63">
                <a:extLst>
                  <a:ext uri="{FF2B5EF4-FFF2-40B4-BE49-F238E27FC236}">
                    <a16:creationId xmlns:a16="http://schemas.microsoft.com/office/drawing/2014/main" id="{5FF4603B-FB5A-627C-7DC1-FCBCB3222A61}"/>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65" name="図 64">
                <a:extLst>
                  <a:ext uri="{FF2B5EF4-FFF2-40B4-BE49-F238E27FC236}">
                    <a16:creationId xmlns:a16="http://schemas.microsoft.com/office/drawing/2014/main" id="{E035DC34-45D9-A811-40A2-82B112553DF9}"/>
                  </a:ext>
                </a:extLst>
              </p:cNvPr>
              <p:cNvPicPr>
                <a:picLocks noChangeAspect="1"/>
              </p:cNvPicPr>
              <p:nvPr/>
            </p:nvPicPr>
            <p:blipFill>
              <a:blip r:embed="rId8"/>
              <a:stretch>
                <a:fillRect/>
              </a:stretch>
            </p:blipFill>
            <p:spPr>
              <a:xfrm rot="9612425">
                <a:off x="3592565" y="4680907"/>
                <a:ext cx="128915" cy="128915"/>
              </a:xfrm>
              <a:prstGeom prst="rect">
                <a:avLst/>
              </a:prstGeom>
            </p:spPr>
          </p:pic>
        </p:grpSp>
        <p:grpSp>
          <p:nvGrpSpPr>
            <p:cNvPr id="66" name="グループ化 65">
              <a:extLst>
                <a:ext uri="{FF2B5EF4-FFF2-40B4-BE49-F238E27FC236}">
                  <a16:creationId xmlns:a16="http://schemas.microsoft.com/office/drawing/2014/main" id="{0ED74607-0B58-D9E7-369F-8E44A5E4C42A}"/>
                </a:ext>
              </a:extLst>
            </p:cNvPr>
            <p:cNvGrpSpPr/>
            <p:nvPr/>
          </p:nvGrpSpPr>
          <p:grpSpPr>
            <a:xfrm>
              <a:off x="3440165" y="5936548"/>
              <a:ext cx="294569" cy="128915"/>
              <a:chOff x="3426911" y="4680907"/>
              <a:chExt cx="294569" cy="128915"/>
            </a:xfrm>
          </p:grpSpPr>
          <p:pic>
            <p:nvPicPr>
              <p:cNvPr id="67" name="図 66">
                <a:extLst>
                  <a:ext uri="{FF2B5EF4-FFF2-40B4-BE49-F238E27FC236}">
                    <a16:creationId xmlns:a16="http://schemas.microsoft.com/office/drawing/2014/main" id="{44516A18-669E-AF46-06F9-379D92BAFFE9}"/>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68" name="図 67">
                <a:extLst>
                  <a:ext uri="{FF2B5EF4-FFF2-40B4-BE49-F238E27FC236}">
                    <a16:creationId xmlns:a16="http://schemas.microsoft.com/office/drawing/2014/main" id="{0D41B4F4-AC4B-859D-4391-1F44FEDEBFFB}"/>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69" name="図 68">
                <a:extLst>
                  <a:ext uri="{FF2B5EF4-FFF2-40B4-BE49-F238E27FC236}">
                    <a16:creationId xmlns:a16="http://schemas.microsoft.com/office/drawing/2014/main" id="{EA747DBB-ACF9-9A36-5BF7-5DD0A2E095D9}"/>
                  </a:ext>
                </a:extLst>
              </p:cNvPr>
              <p:cNvPicPr>
                <a:picLocks noChangeAspect="1"/>
              </p:cNvPicPr>
              <p:nvPr/>
            </p:nvPicPr>
            <p:blipFill>
              <a:blip r:embed="rId8"/>
              <a:stretch>
                <a:fillRect/>
              </a:stretch>
            </p:blipFill>
            <p:spPr>
              <a:xfrm rot="9612425">
                <a:off x="3592565" y="4680907"/>
                <a:ext cx="128915" cy="128915"/>
              </a:xfrm>
              <a:prstGeom prst="rect">
                <a:avLst/>
              </a:prstGeom>
            </p:spPr>
          </p:pic>
        </p:grpSp>
        <p:grpSp>
          <p:nvGrpSpPr>
            <p:cNvPr id="70" name="グループ化 69">
              <a:extLst>
                <a:ext uri="{FF2B5EF4-FFF2-40B4-BE49-F238E27FC236}">
                  <a16:creationId xmlns:a16="http://schemas.microsoft.com/office/drawing/2014/main" id="{BF0BA920-6AF6-1D6D-7CD8-2AFDBB379980}"/>
                </a:ext>
              </a:extLst>
            </p:cNvPr>
            <p:cNvGrpSpPr/>
            <p:nvPr/>
          </p:nvGrpSpPr>
          <p:grpSpPr>
            <a:xfrm>
              <a:off x="4717370" y="5936547"/>
              <a:ext cx="294569" cy="128915"/>
              <a:chOff x="3426911" y="4680907"/>
              <a:chExt cx="294569" cy="128915"/>
            </a:xfrm>
          </p:grpSpPr>
          <p:pic>
            <p:nvPicPr>
              <p:cNvPr id="71" name="図 70">
                <a:extLst>
                  <a:ext uri="{FF2B5EF4-FFF2-40B4-BE49-F238E27FC236}">
                    <a16:creationId xmlns:a16="http://schemas.microsoft.com/office/drawing/2014/main" id="{619F449A-B898-33AA-E7B1-74FDF12E6C10}"/>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72" name="図 71">
                <a:extLst>
                  <a:ext uri="{FF2B5EF4-FFF2-40B4-BE49-F238E27FC236}">
                    <a16:creationId xmlns:a16="http://schemas.microsoft.com/office/drawing/2014/main" id="{4C4C7A90-67B8-52ED-013F-FF08830B0DCA}"/>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73" name="図 72">
                <a:extLst>
                  <a:ext uri="{FF2B5EF4-FFF2-40B4-BE49-F238E27FC236}">
                    <a16:creationId xmlns:a16="http://schemas.microsoft.com/office/drawing/2014/main" id="{7771E87D-1542-7015-F4D4-1BDCA3F7F707}"/>
                  </a:ext>
                </a:extLst>
              </p:cNvPr>
              <p:cNvPicPr>
                <a:picLocks noChangeAspect="1"/>
              </p:cNvPicPr>
              <p:nvPr/>
            </p:nvPicPr>
            <p:blipFill>
              <a:blip r:embed="rId8"/>
              <a:stretch>
                <a:fillRect/>
              </a:stretch>
            </p:blipFill>
            <p:spPr>
              <a:xfrm rot="9612425">
                <a:off x="3592565" y="4680907"/>
                <a:ext cx="128915" cy="128915"/>
              </a:xfrm>
              <a:prstGeom prst="rect">
                <a:avLst/>
              </a:prstGeom>
            </p:spPr>
          </p:pic>
        </p:grpSp>
        <p:grpSp>
          <p:nvGrpSpPr>
            <p:cNvPr id="74" name="グループ化 73">
              <a:extLst>
                <a:ext uri="{FF2B5EF4-FFF2-40B4-BE49-F238E27FC236}">
                  <a16:creationId xmlns:a16="http://schemas.microsoft.com/office/drawing/2014/main" id="{F5B4E4A3-8F43-D1FC-66E1-B612966023A2}"/>
                </a:ext>
              </a:extLst>
            </p:cNvPr>
            <p:cNvGrpSpPr/>
            <p:nvPr/>
          </p:nvGrpSpPr>
          <p:grpSpPr>
            <a:xfrm>
              <a:off x="6024392" y="5936546"/>
              <a:ext cx="294569" cy="128915"/>
              <a:chOff x="3426911" y="4680907"/>
              <a:chExt cx="294569" cy="128915"/>
            </a:xfrm>
          </p:grpSpPr>
          <p:pic>
            <p:nvPicPr>
              <p:cNvPr id="75" name="図 74">
                <a:extLst>
                  <a:ext uri="{FF2B5EF4-FFF2-40B4-BE49-F238E27FC236}">
                    <a16:creationId xmlns:a16="http://schemas.microsoft.com/office/drawing/2014/main" id="{DB07C0B8-E733-D997-E157-9460AA1F73CC}"/>
                  </a:ext>
                </a:extLst>
              </p:cNvPr>
              <p:cNvPicPr>
                <a:picLocks noChangeAspect="1"/>
              </p:cNvPicPr>
              <p:nvPr/>
            </p:nvPicPr>
            <p:blipFill>
              <a:blip r:embed="rId8"/>
              <a:stretch>
                <a:fillRect/>
              </a:stretch>
            </p:blipFill>
            <p:spPr>
              <a:xfrm rot="9612425">
                <a:off x="3426911" y="4680907"/>
                <a:ext cx="128915" cy="128915"/>
              </a:xfrm>
              <a:prstGeom prst="rect">
                <a:avLst/>
              </a:prstGeom>
            </p:spPr>
          </p:pic>
          <p:pic>
            <p:nvPicPr>
              <p:cNvPr id="76" name="図 75">
                <a:extLst>
                  <a:ext uri="{FF2B5EF4-FFF2-40B4-BE49-F238E27FC236}">
                    <a16:creationId xmlns:a16="http://schemas.microsoft.com/office/drawing/2014/main" id="{DF3CAB64-2795-AE84-2AC0-B26A88E7DC80}"/>
                  </a:ext>
                </a:extLst>
              </p:cNvPr>
              <p:cNvPicPr>
                <a:picLocks noChangeAspect="1"/>
              </p:cNvPicPr>
              <p:nvPr/>
            </p:nvPicPr>
            <p:blipFill>
              <a:blip r:embed="rId8"/>
              <a:stretch>
                <a:fillRect/>
              </a:stretch>
            </p:blipFill>
            <p:spPr>
              <a:xfrm rot="9612425">
                <a:off x="3509738" y="4680907"/>
                <a:ext cx="128915" cy="128915"/>
              </a:xfrm>
              <a:prstGeom prst="rect">
                <a:avLst/>
              </a:prstGeom>
            </p:spPr>
          </p:pic>
          <p:pic>
            <p:nvPicPr>
              <p:cNvPr id="77" name="図 76">
                <a:extLst>
                  <a:ext uri="{FF2B5EF4-FFF2-40B4-BE49-F238E27FC236}">
                    <a16:creationId xmlns:a16="http://schemas.microsoft.com/office/drawing/2014/main" id="{90DEEB49-364A-9567-8B7D-B8F2B137B92E}"/>
                  </a:ext>
                </a:extLst>
              </p:cNvPr>
              <p:cNvPicPr>
                <a:picLocks noChangeAspect="1"/>
              </p:cNvPicPr>
              <p:nvPr/>
            </p:nvPicPr>
            <p:blipFill>
              <a:blip r:embed="rId8"/>
              <a:stretch>
                <a:fillRect/>
              </a:stretch>
            </p:blipFill>
            <p:spPr>
              <a:xfrm rot="9612425">
                <a:off x="3592565" y="4680907"/>
                <a:ext cx="128915" cy="128915"/>
              </a:xfrm>
              <a:prstGeom prst="rect">
                <a:avLst/>
              </a:prstGeom>
            </p:spPr>
          </p:pic>
        </p:grpSp>
        <p:sp>
          <p:nvSpPr>
            <p:cNvPr id="79" name="正方形/長方形 78">
              <a:extLst>
                <a:ext uri="{FF2B5EF4-FFF2-40B4-BE49-F238E27FC236}">
                  <a16:creationId xmlns:a16="http://schemas.microsoft.com/office/drawing/2014/main" id="{4DDD5D88-286F-9C85-85D7-E064835979AF}"/>
                </a:ext>
              </a:extLst>
            </p:cNvPr>
            <p:cNvSpPr/>
            <p:nvPr/>
          </p:nvSpPr>
          <p:spPr>
            <a:xfrm>
              <a:off x="2464904" y="5029200"/>
              <a:ext cx="417444" cy="76531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右カーブ矢印 77">
              <a:extLst>
                <a:ext uri="{FF2B5EF4-FFF2-40B4-BE49-F238E27FC236}">
                  <a16:creationId xmlns:a16="http://schemas.microsoft.com/office/drawing/2014/main" id="{95DE9324-C19E-2827-141E-71506D9782AE}"/>
                </a:ext>
              </a:extLst>
            </p:cNvPr>
            <p:cNvSpPr/>
            <p:nvPr/>
          </p:nvSpPr>
          <p:spPr>
            <a:xfrm>
              <a:off x="2476051" y="5072873"/>
              <a:ext cx="278295" cy="638340"/>
            </a:xfrm>
            <a:prstGeom prst="curvedRightArrow">
              <a:avLst/>
            </a:prstGeom>
            <a:solidFill>
              <a:srgbClr val="FFFF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0" name="テキスト ボックス 29">
            <a:extLst>
              <a:ext uri="{FF2B5EF4-FFF2-40B4-BE49-F238E27FC236}">
                <a16:creationId xmlns:a16="http://schemas.microsoft.com/office/drawing/2014/main" id="{D8B02393-EA14-EF91-61DA-061573EA578B}"/>
              </a:ext>
            </a:extLst>
          </p:cNvPr>
          <p:cNvSpPr txBox="1"/>
          <p:nvPr/>
        </p:nvSpPr>
        <p:spPr>
          <a:xfrm>
            <a:off x="6547192" y="5455959"/>
            <a:ext cx="2542684" cy="338554"/>
          </a:xfrm>
          <a:prstGeom prst="rect">
            <a:avLst/>
          </a:prstGeom>
          <a:solidFill>
            <a:schemeClr val="bg1"/>
          </a:solidFill>
        </p:spPr>
        <p:txBody>
          <a:bodyPr wrap="none" rtlCol="0">
            <a:spAutoFit/>
          </a:bodyPr>
          <a:lstStyle/>
          <a:p>
            <a:r>
              <a:rPr kumimoji="1" lang="en-US" altLang="ja-JP" sz="1600" dirty="0">
                <a:solidFill>
                  <a:srgbClr val="FC40FF"/>
                </a:solidFill>
                <a:latin typeface="Arial" panose="020B0604020202020204" pitchFamily="34" charset="0"/>
                <a:cs typeface="Arial" panose="020B0604020202020204" pitchFamily="34" charset="0"/>
              </a:rPr>
              <a:t>Electron deceleration side</a:t>
            </a:r>
            <a:endParaRPr kumimoji="1" lang="ja-JP" altLang="en-US" sz="1600">
              <a:solidFill>
                <a:srgbClr val="FC40FF"/>
              </a:solidFill>
              <a:latin typeface="Arial" panose="020B0604020202020204" pitchFamily="34" charset="0"/>
              <a:cs typeface="Arial" panose="020B0604020202020204" pitchFamily="34" charset="0"/>
            </a:endParaRPr>
          </a:p>
        </p:txBody>
      </p:sp>
      <p:sp>
        <p:nvSpPr>
          <p:cNvPr id="18" name="テキスト ボックス 17">
            <a:extLst>
              <a:ext uri="{FF2B5EF4-FFF2-40B4-BE49-F238E27FC236}">
                <a16:creationId xmlns:a16="http://schemas.microsoft.com/office/drawing/2014/main" id="{1501E266-1E37-F14C-2C8C-CF59C49E1D22}"/>
              </a:ext>
            </a:extLst>
          </p:cNvPr>
          <p:cNvSpPr txBox="1"/>
          <p:nvPr/>
        </p:nvSpPr>
        <p:spPr>
          <a:xfrm>
            <a:off x="4463776" y="6527718"/>
            <a:ext cx="2531462" cy="338554"/>
          </a:xfrm>
          <a:prstGeom prst="rect">
            <a:avLst/>
          </a:prstGeom>
          <a:solidFill>
            <a:schemeClr val="bg1"/>
          </a:solidFill>
        </p:spPr>
        <p:txBody>
          <a:bodyPr wrap="none" rtlCol="0">
            <a:spAutoFit/>
          </a:bodyPr>
          <a:lstStyle/>
          <a:p>
            <a:r>
              <a:rPr kumimoji="1" lang="en-US" altLang="ja-JP" sz="1600" dirty="0">
                <a:solidFill>
                  <a:srgbClr val="00B050"/>
                </a:solidFill>
                <a:latin typeface="Arial" panose="020B0604020202020204" pitchFamily="34" charset="0"/>
                <a:cs typeface="Arial" panose="020B0604020202020204" pitchFamily="34" charset="0"/>
              </a:rPr>
              <a:t>Electron acceleration side</a:t>
            </a:r>
            <a:endParaRPr kumimoji="1" lang="ja-JP" altLang="en-US" sz="1600">
              <a:solidFill>
                <a:srgbClr val="00B050"/>
              </a:solidFill>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840AC921-2662-71AB-03EE-A8E76B30A610}"/>
              </a:ext>
            </a:extLst>
          </p:cNvPr>
          <p:cNvSpPr txBox="1"/>
          <p:nvPr/>
        </p:nvSpPr>
        <p:spPr>
          <a:xfrm>
            <a:off x="681038" y="4030985"/>
            <a:ext cx="1445964" cy="369332"/>
          </a:xfrm>
          <a:prstGeom prst="rect">
            <a:avLst/>
          </a:prstGeom>
          <a:solidFill>
            <a:srgbClr val="FFFF00"/>
          </a:solidFill>
        </p:spPr>
        <p:txBody>
          <a:bodyPr wrap="square">
            <a:spAutoFit/>
          </a:bodyPr>
          <a:lstStyle/>
          <a:p>
            <a:r>
              <a:rPr kumimoji="1" lang="en-US" altLang="ja-JP" sz="18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electric field</a:t>
            </a:r>
            <a:endParaRPr lang="ja-JP" altLang="en-US"/>
          </a:p>
        </p:txBody>
      </p:sp>
      <p:sp>
        <p:nvSpPr>
          <p:cNvPr id="12" name="テキスト ボックス 11">
            <a:extLst>
              <a:ext uri="{FF2B5EF4-FFF2-40B4-BE49-F238E27FC236}">
                <a16:creationId xmlns:a16="http://schemas.microsoft.com/office/drawing/2014/main" id="{5F343F5B-D857-6169-E97A-A402B24C7EF7}"/>
              </a:ext>
            </a:extLst>
          </p:cNvPr>
          <p:cNvSpPr txBox="1"/>
          <p:nvPr/>
        </p:nvSpPr>
        <p:spPr>
          <a:xfrm>
            <a:off x="1600179" y="260582"/>
            <a:ext cx="5455448" cy="523220"/>
          </a:xfrm>
          <a:prstGeom prst="rect">
            <a:avLst/>
          </a:prstGeom>
          <a:noFill/>
        </p:spPr>
        <p:txBody>
          <a:bodyPr wrap="square" rtlCol="0">
            <a:spAutoFit/>
          </a:bodyPr>
          <a:lstStyle/>
          <a:p>
            <a:r>
              <a:rPr kumimoji="1" lang="en-US" altLang="ja-JP" sz="2800" dirty="0">
                <a:solidFill>
                  <a:srgbClr val="FF0000"/>
                </a:solidFill>
                <a:latin typeface="Arial" panose="020B0604020202020204" pitchFamily="34" charset="0"/>
                <a:cs typeface="Arial" panose="020B0604020202020204" pitchFamily="34" charset="0"/>
              </a:rPr>
              <a:t>Phase Shift of Light Electric Field</a:t>
            </a:r>
            <a:endParaRPr kumimoji="1" lang="ja-JP" altLang="en-US" sz="280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3615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740BD-89DC-080E-1EA0-4CE2A9B1E43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6961FC0-994E-0DCE-EB22-807EA97A5F4D}"/>
              </a:ext>
            </a:extLst>
          </p:cNvPr>
          <p:cNvSpPr>
            <a:spLocks noGrp="1"/>
          </p:cNvSpPr>
          <p:nvPr>
            <p:ph type="title"/>
          </p:nvPr>
        </p:nvSpPr>
        <p:spPr/>
        <p:txBody>
          <a:bodyPr>
            <a:normAutofit/>
          </a:bodyPr>
          <a:lstStyle/>
          <a:p>
            <a:r>
              <a:rPr kumimoji="1" lang="en-US" altLang="ja-JP" sz="3600" dirty="0">
                <a:solidFill>
                  <a:srgbClr val="FF0000"/>
                </a:solidFill>
                <a:latin typeface="Arial" panose="020B0604020202020204" pitchFamily="34" charset="0"/>
                <a:cs typeface="Arial" panose="020B0604020202020204" pitchFamily="34" charset="0"/>
              </a:rPr>
              <a:t>Self-Amplified Spontaneous Emission</a:t>
            </a:r>
            <a:endParaRPr kumimoji="1" lang="ja-JP" altLang="en-US" sz="3600">
              <a:solidFill>
                <a:srgbClr val="FF0000"/>
              </a:solidFill>
              <a:latin typeface="Arial" panose="020B0604020202020204" pitchFamily="34" charset="0"/>
              <a:cs typeface="Arial" panose="020B0604020202020204" pitchFamily="34" charset="0"/>
            </a:endParaRPr>
          </a:p>
        </p:txBody>
      </p:sp>
      <p:grpSp>
        <p:nvGrpSpPr>
          <p:cNvPr id="53" name="グループ化 52">
            <a:extLst>
              <a:ext uri="{FF2B5EF4-FFF2-40B4-BE49-F238E27FC236}">
                <a16:creationId xmlns:a16="http://schemas.microsoft.com/office/drawing/2014/main" id="{BA2CBB99-508A-4A79-AA7E-5C35E60A7FFF}"/>
              </a:ext>
            </a:extLst>
          </p:cNvPr>
          <p:cNvGrpSpPr/>
          <p:nvPr/>
        </p:nvGrpSpPr>
        <p:grpSpPr>
          <a:xfrm>
            <a:off x="525133" y="1475781"/>
            <a:ext cx="9416624" cy="4871909"/>
            <a:chOff x="525133" y="1475781"/>
            <a:chExt cx="9416624" cy="4871909"/>
          </a:xfrm>
        </p:grpSpPr>
        <p:grpSp>
          <p:nvGrpSpPr>
            <p:cNvPr id="27" name="グループ化 26">
              <a:extLst>
                <a:ext uri="{FF2B5EF4-FFF2-40B4-BE49-F238E27FC236}">
                  <a16:creationId xmlns:a16="http://schemas.microsoft.com/office/drawing/2014/main" id="{95366270-9CBB-1505-506A-F815D22580D5}"/>
                </a:ext>
              </a:extLst>
            </p:cNvPr>
            <p:cNvGrpSpPr/>
            <p:nvPr/>
          </p:nvGrpSpPr>
          <p:grpSpPr>
            <a:xfrm>
              <a:off x="525133" y="1475781"/>
              <a:ext cx="9416624" cy="4871909"/>
              <a:chOff x="525133" y="1475781"/>
              <a:chExt cx="9416624" cy="4871909"/>
            </a:xfrm>
          </p:grpSpPr>
          <p:pic>
            <p:nvPicPr>
              <p:cNvPr id="15" name="Picture 2">
                <a:extLst>
                  <a:ext uri="{FF2B5EF4-FFF2-40B4-BE49-F238E27FC236}">
                    <a16:creationId xmlns:a16="http://schemas.microsoft.com/office/drawing/2014/main" id="{AD737F64-7BE4-316F-FDD6-036C4E52BC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408" y="1845113"/>
                <a:ext cx="7809811" cy="4502577"/>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3">
                <a:extLst>
                  <a:ext uri="{FF2B5EF4-FFF2-40B4-BE49-F238E27FC236}">
                    <a16:creationId xmlns:a16="http://schemas.microsoft.com/office/drawing/2014/main" id="{02441719-BFB8-9DA6-3067-7C5A9A36A996}"/>
                  </a:ext>
                </a:extLst>
              </p:cNvPr>
              <p:cNvSpPr>
                <a:spLocks noChangeArrowheads="1"/>
              </p:cNvSpPr>
              <p:nvPr/>
            </p:nvSpPr>
            <p:spPr bwMode="auto">
              <a:xfrm>
                <a:off x="7488613" y="2325388"/>
                <a:ext cx="499653" cy="332283"/>
              </a:xfrm>
              <a:prstGeom prst="rightArrow">
                <a:avLst>
                  <a:gd name="adj1" fmla="val 50000"/>
                  <a:gd name="adj2" fmla="val 35819"/>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Arial" panose="020B0604020202020204" pitchFamily="34" charset="0"/>
                  <a:cs typeface="Arial" panose="020B0604020202020204" pitchFamily="34" charset="0"/>
                </a:endParaRPr>
              </a:p>
            </p:txBody>
          </p:sp>
          <p:sp>
            <p:nvSpPr>
              <p:cNvPr id="17" name="Text Box 5">
                <a:extLst>
                  <a:ext uri="{FF2B5EF4-FFF2-40B4-BE49-F238E27FC236}">
                    <a16:creationId xmlns:a16="http://schemas.microsoft.com/office/drawing/2014/main" id="{E4162274-9C60-9243-37BB-02A45EA38618}"/>
                  </a:ext>
                </a:extLst>
              </p:cNvPr>
              <p:cNvSpPr txBox="1">
                <a:spLocks noChangeArrowheads="1"/>
              </p:cNvSpPr>
              <p:nvPr/>
            </p:nvSpPr>
            <p:spPr bwMode="auto">
              <a:xfrm rot="16185220">
                <a:off x="6360711" y="4671938"/>
                <a:ext cx="11480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Arial" panose="020B0604020202020204" pitchFamily="34" charset="0"/>
                    <a:cs typeface="Arial" panose="020B0604020202020204" pitchFamily="34" charset="0"/>
                  </a:rPr>
                  <a:t>Gain~10</a:t>
                </a:r>
                <a:r>
                  <a:rPr lang="en-US" altLang="ja-JP" baseline="30000">
                    <a:latin typeface="Arial" panose="020B0604020202020204" pitchFamily="34" charset="0"/>
                    <a:cs typeface="Arial" panose="020B0604020202020204" pitchFamily="34" charset="0"/>
                  </a:rPr>
                  <a:t>5</a:t>
                </a:r>
                <a:endParaRPr lang="en-US" altLang="ja-JP">
                  <a:latin typeface="Arial" panose="020B0604020202020204" pitchFamily="34" charset="0"/>
                  <a:cs typeface="Arial" panose="020B0604020202020204" pitchFamily="34" charset="0"/>
                </a:endParaRPr>
              </a:p>
            </p:txBody>
          </p:sp>
          <p:sp>
            <p:nvSpPr>
              <p:cNvPr id="18" name="Text Box 6">
                <a:extLst>
                  <a:ext uri="{FF2B5EF4-FFF2-40B4-BE49-F238E27FC236}">
                    <a16:creationId xmlns:a16="http://schemas.microsoft.com/office/drawing/2014/main" id="{DF760DAC-040D-2B86-0066-9054D467486B}"/>
                  </a:ext>
                </a:extLst>
              </p:cNvPr>
              <p:cNvSpPr txBox="1">
                <a:spLocks noChangeArrowheads="1"/>
              </p:cNvSpPr>
              <p:nvPr/>
            </p:nvSpPr>
            <p:spPr bwMode="auto">
              <a:xfrm>
                <a:off x="4360530" y="1475781"/>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Undulator</a:t>
                </a:r>
              </a:p>
            </p:txBody>
          </p:sp>
          <p:sp>
            <p:nvSpPr>
              <p:cNvPr id="19" name="Text Box 7">
                <a:extLst>
                  <a:ext uri="{FF2B5EF4-FFF2-40B4-BE49-F238E27FC236}">
                    <a16:creationId xmlns:a16="http://schemas.microsoft.com/office/drawing/2014/main" id="{860AE7DD-5FE0-7042-7C5A-E8166D6840A1}"/>
                  </a:ext>
                </a:extLst>
              </p:cNvPr>
              <p:cNvSpPr txBox="1">
                <a:spLocks noChangeArrowheads="1"/>
              </p:cNvSpPr>
              <p:nvPr/>
            </p:nvSpPr>
            <p:spPr bwMode="auto">
              <a:xfrm>
                <a:off x="7735640" y="1604128"/>
                <a:ext cx="9925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E-beam</a:t>
                </a:r>
              </a:p>
            </p:txBody>
          </p:sp>
          <p:sp>
            <p:nvSpPr>
              <p:cNvPr id="20" name="Text Box 8">
                <a:extLst>
                  <a:ext uri="{FF2B5EF4-FFF2-40B4-BE49-F238E27FC236}">
                    <a16:creationId xmlns:a16="http://schemas.microsoft.com/office/drawing/2014/main" id="{58B56F5E-5454-C12C-9B69-F6944EE4A7FA}"/>
                  </a:ext>
                </a:extLst>
              </p:cNvPr>
              <p:cNvSpPr txBox="1">
                <a:spLocks noChangeArrowheads="1"/>
              </p:cNvSpPr>
              <p:nvPr/>
            </p:nvSpPr>
            <p:spPr bwMode="auto">
              <a:xfrm>
                <a:off x="8004450" y="2350808"/>
                <a:ext cx="8002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dirty="0">
                    <a:latin typeface="Arial" panose="020B0604020202020204" pitchFamily="34" charset="0"/>
                    <a:cs typeface="Arial" panose="020B0604020202020204" pitchFamily="34" charset="0"/>
                  </a:rPr>
                  <a:t>SASE</a:t>
                </a:r>
              </a:p>
            </p:txBody>
          </p:sp>
          <p:sp>
            <p:nvSpPr>
              <p:cNvPr id="21" name="Text Box 9">
                <a:extLst>
                  <a:ext uri="{FF2B5EF4-FFF2-40B4-BE49-F238E27FC236}">
                    <a16:creationId xmlns:a16="http://schemas.microsoft.com/office/drawing/2014/main" id="{6447B9ED-0CCB-9F22-2B2A-EB73EC03A890}"/>
                  </a:ext>
                </a:extLst>
              </p:cNvPr>
              <p:cNvSpPr txBox="1">
                <a:spLocks noChangeArrowheads="1"/>
              </p:cNvSpPr>
              <p:nvPr/>
            </p:nvSpPr>
            <p:spPr bwMode="auto">
              <a:xfrm>
                <a:off x="4005966" y="3709746"/>
                <a:ext cx="17620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800" dirty="0">
                    <a:solidFill>
                      <a:srgbClr val="FF120C"/>
                    </a:solidFill>
                    <a:latin typeface="Arial" panose="020B0604020202020204" pitchFamily="34" charset="0"/>
                    <a:cs typeface="Arial" panose="020B0604020202020204" pitchFamily="34" charset="0"/>
                  </a:rPr>
                  <a:t>Micro-bunching</a:t>
                </a:r>
                <a:endParaRPr lang="en-US" altLang="ja-JP" sz="1800" dirty="0">
                  <a:latin typeface="Arial" panose="020B0604020202020204" pitchFamily="34" charset="0"/>
                  <a:cs typeface="Arial" panose="020B0604020202020204" pitchFamily="34" charset="0"/>
                </a:endParaRPr>
              </a:p>
            </p:txBody>
          </p:sp>
          <p:sp>
            <p:nvSpPr>
              <p:cNvPr id="22" name="Text Box 10">
                <a:extLst>
                  <a:ext uri="{FF2B5EF4-FFF2-40B4-BE49-F238E27FC236}">
                    <a16:creationId xmlns:a16="http://schemas.microsoft.com/office/drawing/2014/main" id="{8A7E292E-4841-58AA-658B-9E1B09669831}"/>
                  </a:ext>
                </a:extLst>
              </p:cNvPr>
              <p:cNvSpPr txBox="1">
                <a:spLocks noChangeArrowheads="1"/>
              </p:cNvSpPr>
              <p:nvPr/>
            </p:nvSpPr>
            <p:spPr bwMode="auto">
              <a:xfrm>
                <a:off x="525133" y="2952071"/>
                <a:ext cx="248016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800" dirty="0">
                    <a:solidFill>
                      <a:srgbClr val="FF120C"/>
                    </a:solidFill>
                    <a:latin typeface="Arial" panose="020B0604020202020204" pitchFamily="34" charset="0"/>
                    <a:cs typeface="Arial" panose="020B0604020202020204" pitchFamily="34" charset="0"/>
                  </a:rPr>
                  <a:t>Energy modulation by </a:t>
                </a:r>
              </a:p>
              <a:p>
                <a:r>
                  <a:rPr lang="en-US" altLang="ja-JP" sz="1800" dirty="0">
                    <a:solidFill>
                      <a:srgbClr val="FF120C"/>
                    </a:solidFill>
                    <a:latin typeface="Arial" panose="020B0604020202020204" pitchFamily="34" charset="0"/>
                    <a:cs typeface="Arial" panose="020B0604020202020204" pitchFamily="34" charset="0"/>
                  </a:rPr>
                  <a:t>spontaneous </a:t>
                </a:r>
              </a:p>
              <a:p>
                <a:r>
                  <a:rPr lang="en-US" altLang="ja-JP" sz="1800" dirty="0">
                    <a:solidFill>
                      <a:srgbClr val="FF120C"/>
                    </a:solidFill>
                    <a:latin typeface="Arial" panose="020B0604020202020204" pitchFamily="34" charset="0"/>
                    <a:cs typeface="Arial" panose="020B0604020202020204" pitchFamily="34" charset="0"/>
                  </a:rPr>
                  <a:t>emission</a:t>
                </a:r>
                <a:endParaRPr lang="en-US" altLang="ja-JP" sz="1800" dirty="0">
                  <a:latin typeface="Arial" panose="020B0604020202020204" pitchFamily="34" charset="0"/>
                  <a:cs typeface="Arial" panose="020B0604020202020204" pitchFamily="34" charset="0"/>
                </a:endParaRPr>
              </a:p>
            </p:txBody>
          </p:sp>
          <p:sp>
            <p:nvSpPr>
              <p:cNvPr id="23" name="Text Box 11">
                <a:extLst>
                  <a:ext uri="{FF2B5EF4-FFF2-40B4-BE49-F238E27FC236}">
                    <a16:creationId xmlns:a16="http://schemas.microsoft.com/office/drawing/2014/main" id="{AAF269B8-8C20-A586-AC37-6265CD002669}"/>
                  </a:ext>
                </a:extLst>
              </p:cNvPr>
              <p:cNvSpPr txBox="1">
                <a:spLocks noChangeArrowheads="1"/>
              </p:cNvSpPr>
              <p:nvPr/>
            </p:nvSpPr>
            <p:spPr bwMode="auto">
              <a:xfrm>
                <a:off x="7392213" y="2671458"/>
                <a:ext cx="2549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800" dirty="0">
                    <a:solidFill>
                      <a:srgbClr val="FF120C"/>
                    </a:solidFill>
                    <a:latin typeface="Arial" panose="020B0604020202020204" pitchFamily="34" charset="0"/>
                    <a:cs typeface="Arial" panose="020B0604020202020204" pitchFamily="34" charset="0"/>
                  </a:rPr>
                  <a:t>Interaction with a built-up laser field </a:t>
                </a:r>
                <a:endParaRPr lang="en-US" altLang="ja-JP" sz="1800" dirty="0">
                  <a:latin typeface="Arial" panose="020B0604020202020204" pitchFamily="34" charset="0"/>
                  <a:cs typeface="Arial" panose="020B0604020202020204" pitchFamily="34" charset="0"/>
                </a:endParaRPr>
              </a:p>
            </p:txBody>
          </p:sp>
          <p:sp>
            <p:nvSpPr>
              <p:cNvPr id="24" name="Text Box 12">
                <a:extLst>
                  <a:ext uri="{FF2B5EF4-FFF2-40B4-BE49-F238E27FC236}">
                    <a16:creationId xmlns:a16="http://schemas.microsoft.com/office/drawing/2014/main" id="{192DAA9C-03C0-FB31-3263-C944A38E2EE8}"/>
                  </a:ext>
                </a:extLst>
              </p:cNvPr>
              <p:cNvSpPr txBox="1">
                <a:spLocks noChangeArrowheads="1"/>
              </p:cNvSpPr>
              <p:nvPr/>
            </p:nvSpPr>
            <p:spPr bwMode="auto">
              <a:xfrm flipV="1">
                <a:off x="1765216" y="4185057"/>
                <a:ext cx="461665" cy="111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en-US" altLang="ja-JP">
                    <a:latin typeface="Arial" panose="020B0604020202020204" pitchFamily="34" charset="0"/>
                    <a:cs typeface="Arial" panose="020B0604020202020204" pitchFamily="34" charset="0"/>
                  </a:rPr>
                  <a:t>Log(Gain)</a:t>
                </a:r>
              </a:p>
            </p:txBody>
          </p:sp>
          <p:sp>
            <p:nvSpPr>
              <p:cNvPr id="25" name="Text Box 13">
                <a:extLst>
                  <a:ext uri="{FF2B5EF4-FFF2-40B4-BE49-F238E27FC236}">
                    <a16:creationId xmlns:a16="http://schemas.microsoft.com/office/drawing/2014/main" id="{8DB30F11-FD6E-CB6B-8938-0F409001A917}"/>
                  </a:ext>
                </a:extLst>
              </p:cNvPr>
              <p:cNvSpPr txBox="1">
                <a:spLocks noChangeArrowheads="1"/>
              </p:cNvSpPr>
              <p:nvPr/>
            </p:nvSpPr>
            <p:spPr bwMode="auto">
              <a:xfrm rot="19938797">
                <a:off x="3850268" y="4395500"/>
                <a:ext cx="19431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latin typeface="Arial" panose="020B0604020202020204" pitchFamily="34" charset="0"/>
                    <a:cs typeface="Arial" panose="020B0604020202020204" pitchFamily="34" charset="0"/>
                  </a:rPr>
                  <a:t>P(z)=P</a:t>
                </a:r>
                <a:r>
                  <a:rPr lang="en-US" altLang="ja-JP" baseline="-25000">
                    <a:latin typeface="Arial" panose="020B0604020202020204" pitchFamily="34" charset="0"/>
                    <a:cs typeface="Arial" panose="020B0604020202020204" pitchFamily="34" charset="0"/>
                  </a:rPr>
                  <a:t>0</a:t>
                </a:r>
                <a:r>
                  <a:rPr lang="en-US" altLang="ja-JP">
                    <a:latin typeface="Arial" panose="020B0604020202020204" pitchFamily="34" charset="0"/>
                    <a:cs typeface="Arial" panose="020B0604020202020204" pitchFamily="34" charset="0"/>
                  </a:rPr>
                  <a:t>exp(z/Lg)</a:t>
                </a:r>
              </a:p>
            </p:txBody>
          </p:sp>
        </p:grpSp>
        <p:sp>
          <p:nvSpPr>
            <p:cNvPr id="28" name="円/楕円 27">
              <a:extLst>
                <a:ext uri="{FF2B5EF4-FFF2-40B4-BE49-F238E27FC236}">
                  <a16:creationId xmlns:a16="http://schemas.microsoft.com/office/drawing/2014/main" id="{B5EBFF28-4749-74A0-FBE5-0D5EDCDD4979}"/>
                </a:ext>
              </a:extLst>
            </p:cNvPr>
            <p:cNvSpPr/>
            <p:nvPr/>
          </p:nvSpPr>
          <p:spPr>
            <a:xfrm>
              <a:off x="1990805" y="3379546"/>
              <a:ext cx="677879" cy="323386"/>
            </a:xfrm>
            <a:prstGeom prst="ellipse">
              <a:avLst/>
            </a:prstGeom>
            <a:pattFill prst="pct20">
              <a:fgClr>
                <a:schemeClr val="tx1"/>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id="{5785E7D0-86E7-221C-86DD-D1BCF6DDDE41}"/>
                </a:ext>
              </a:extLst>
            </p:cNvPr>
            <p:cNvSpPr/>
            <p:nvPr/>
          </p:nvSpPr>
          <p:spPr>
            <a:xfrm>
              <a:off x="4339769" y="3376713"/>
              <a:ext cx="677879" cy="323386"/>
            </a:xfrm>
            <a:prstGeom prst="ellipse">
              <a:avLst/>
            </a:prstGeom>
            <a:pattFill prst="ltVert">
              <a:fgClr>
                <a:schemeClr val="bg1">
                  <a:lumMod val="65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2" name="グループ化 51">
              <a:extLst>
                <a:ext uri="{FF2B5EF4-FFF2-40B4-BE49-F238E27FC236}">
                  <a16:creationId xmlns:a16="http://schemas.microsoft.com/office/drawing/2014/main" id="{14BE864C-2909-A1D6-9F2D-DD3B7A65EFE7}"/>
                </a:ext>
              </a:extLst>
            </p:cNvPr>
            <p:cNvGrpSpPr/>
            <p:nvPr/>
          </p:nvGrpSpPr>
          <p:grpSpPr>
            <a:xfrm>
              <a:off x="6668133" y="3345755"/>
              <a:ext cx="677879" cy="346390"/>
              <a:chOff x="7665510" y="4531940"/>
              <a:chExt cx="677879" cy="346390"/>
            </a:xfrm>
          </p:grpSpPr>
          <p:sp>
            <p:nvSpPr>
              <p:cNvPr id="30" name="円/楕円 29">
                <a:extLst>
                  <a:ext uri="{FF2B5EF4-FFF2-40B4-BE49-F238E27FC236}">
                    <a16:creationId xmlns:a16="http://schemas.microsoft.com/office/drawing/2014/main" id="{36D9242F-2A53-65C0-DF55-0041E64687D9}"/>
                  </a:ext>
                </a:extLst>
              </p:cNvPr>
              <p:cNvSpPr/>
              <p:nvPr/>
            </p:nvSpPr>
            <p:spPr>
              <a:xfrm>
                <a:off x="7665510" y="4541089"/>
                <a:ext cx="677879" cy="323386"/>
              </a:xfrm>
              <a:prstGeom prst="ellipse">
                <a:avLst/>
              </a:prstGeom>
              <a:pattFill prst="ltVert">
                <a:fgClr>
                  <a:schemeClr val="tx1"/>
                </a:fgClr>
                <a:bgClr>
                  <a:schemeClr val="bg1"/>
                </a:bgClr>
              </a:pattFill>
              <a:ln w="222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a:extLst>
                  <a:ext uri="{FF2B5EF4-FFF2-40B4-BE49-F238E27FC236}">
                    <a16:creationId xmlns:a16="http://schemas.microsoft.com/office/drawing/2014/main" id="{8E0DC748-5FD6-9244-BBDC-A396A48BDDBE}"/>
                  </a:ext>
                </a:extLst>
              </p:cNvPr>
              <p:cNvCxnSpPr>
                <a:cxnSpLocks/>
              </p:cNvCxnSpPr>
              <p:nvPr/>
            </p:nvCxnSpPr>
            <p:spPr>
              <a:xfrm>
                <a:off x="7813963" y="4571991"/>
                <a:ext cx="0" cy="278629"/>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5A16612C-52A1-7464-17C3-F9990930D1E1}"/>
                  </a:ext>
                </a:extLst>
              </p:cNvPr>
              <p:cNvCxnSpPr>
                <a:cxnSpLocks/>
              </p:cNvCxnSpPr>
              <p:nvPr/>
            </p:nvCxnSpPr>
            <p:spPr>
              <a:xfrm>
                <a:off x="7869382" y="4559665"/>
                <a:ext cx="0" cy="30481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13974E6A-73D9-6FB5-7F8F-E0CA7F097B1C}"/>
                  </a:ext>
                </a:extLst>
              </p:cNvPr>
              <p:cNvCxnSpPr>
                <a:cxnSpLocks/>
              </p:cNvCxnSpPr>
              <p:nvPr/>
            </p:nvCxnSpPr>
            <p:spPr>
              <a:xfrm>
                <a:off x="7924797" y="4545805"/>
                <a:ext cx="0" cy="30481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9BC983E3-E6B1-53E2-CB8A-3925871E0A09}"/>
                  </a:ext>
                </a:extLst>
              </p:cNvPr>
              <p:cNvCxnSpPr>
                <a:cxnSpLocks/>
              </p:cNvCxnSpPr>
              <p:nvPr/>
            </p:nvCxnSpPr>
            <p:spPr>
              <a:xfrm>
                <a:off x="7980212" y="4545800"/>
                <a:ext cx="0" cy="33253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620AC2B8-73F5-0FC1-E1A3-F13B1027CADF}"/>
                  </a:ext>
                </a:extLst>
              </p:cNvPr>
              <p:cNvCxnSpPr>
                <a:cxnSpLocks/>
              </p:cNvCxnSpPr>
              <p:nvPr/>
            </p:nvCxnSpPr>
            <p:spPr>
              <a:xfrm>
                <a:off x="8035627" y="4531940"/>
                <a:ext cx="0" cy="33253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直線コネクタ 41">
                <a:extLst>
                  <a:ext uri="{FF2B5EF4-FFF2-40B4-BE49-F238E27FC236}">
                    <a16:creationId xmlns:a16="http://schemas.microsoft.com/office/drawing/2014/main" id="{E1950543-64E3-3F37-5FFA-6F385A7216FA}"/>
                  </a:ext>
                </a:extLst>
              </p:cNvPr>
              <p:cNvCxnSpPr>
                <a:cxnSpLocks/>
              </p:cNvCxnSpPr>
              <p:nvPr/>
            </p:nvCxnSpPr>
            <p:spPr>
              <a:xfrm>
                <a:off x="8091042" y="4545790"/>
                <a:ext cx="0" cy="33253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B5817523-FA95-74C7-3B6A-38D07A2CC0E2}"/>
                  </a:ext>
                </a:extLst>
              </p:cNvPr>
              <p:cNvCxnSpPr>
                <a:cxnSpLocks/>
              </p:cNvCxnSpPr>
              <p:nvPr/>
            </p:nvCxnSpPr>
            <p:spPr>
              <a:xfrm>
                <a:off x="8146457" y="4559665"/>
                <a:ext cx="0" cy="304795"/>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5A29E08B-FFD0-6B19-23E0-1070C70E7ED1}"/>
                  </a:ext>
                </a:extLst>
              </p:cNvPr>
              <p:cNvCxnSpPr>
                <a:cxnSpLocks/>
              </p:cNvCxnSpPr>
              <p:nvPr/>
            </p:nvCxnSpPr>
            <p:spPr>
              <a:xfrm>
                <a:off x="8201872" y="4559660"/>
                <a:ext cx="0" cy="28800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直線コネクタ 45">
                <a:extLst>
                  <a:ext uri="{FF2B5EF4-FFF2-40B4-BE49-F238E27FC236}">
                    <a16:creationId xmlns:a16="http://schemas.microsoft.com/office/drawing/2014/main" id="{AF90974B-5BFB-1E84-21EA-9B5C88EC4984}"/>
                  </a:ext>
                </a:extLst>
              </p:cNvPr>
              <p:cNvCxnSpPr>
                <a:cxnSpLocks/>
              </p:cNvCxnSpPr>
              <p:nvPr/>
            </p:nvCxnSpPr>
            <p:spPr>
              <a:xfrm>
                <a:off x="7758523" y="4615075"/>
                <a:ext cx="0" cy="21240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8C174A63-13DF-4B11-697A-15CFBAB11324}"/>
                  </a:ext>
                </a:extLst>
              </p:cNvPr>
              <p:cNvCxnSpPr>
                <a:cxnSpLocks/>
              </p:cNvCxnSpPr>
              <p:nvPr/>
            </p:nvCxnSpPr>
            <p:spPr>
              <a:xfrm>
                <a:off x="8257298" y="4601215"/>
                <a:ext cx="0" cy="21240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940042F4-0D4F-7E56-C386-8F7C0566E5EB}"/>
                  </a:ext>
                </a:extLst>
              </p:cNvPr>
              <p:cNvCxnSpPr>
                <a:cxnSpLocks/>
              </p:cNvCxnSpPr>
              <p:nvPr/>
            </p:nvCxnSpPr>
            <p:spPr>
              <a:xfrm>
                <a:off x="7716953" y="4628925"/>
                <a:ext cx="0" cy="15480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CA695B53-3264-A55E-9631-ADF77DCAFAF0}"/>
                  </a:ext>
                </a:extLst>
              </p:cNvPr>
              <p:cNvCxnSpPr>
                <a:cxnSpLocks/>
              </p:cNvCxnSpPr>
              <p:nvPr/>
            </p:nvCxnSpPr>
            <p:spPr>
              <a:xfrm>
                <a:off x="8312705" y="4628920"/>
                <a:ext cx="0" cy="154800"/>
              </a:xfrm>
              <a:prstGeom prst="line">
                <a:avLst/>
              </a:prstGeom>
              <a:ln w="25400">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3" name="グループ化 2">
            <a:extLst>
              <a:ext uri="{FF2B5EF4-FFF2-40B4-BE49-F238E27FC236}">
                <a16:creationId xmlns:a16="http://schemas.microsoft.com/office/drawing/2014/main" id="{CC95BCDB-25C9-9259-3D93-A5E5AB1961FF}"/>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D12B90AE-1392-2749-0D22-A08C24203F86}"/>
                </a:ext>
              </a:extLst>
            </p:cNvPr>
            <p:cNvPicPr>
              <a:picLocks noChangeAspect="1"/>
            </p:cNvPicPr>
            <p:nvPr/>
          </p:nvPicPr>
          <p:blipFill>
            <a:blip r:embed="rId4"/>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6D4F127C-1CDE-A794-2AFE-BA4A95F68B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986C06AA-2923-3A57-8610-230E13AB33CD}"/>
                </a:ext>
              </a:extLst>
            </p:cNvPr>
            <p:cNvPicPr>
              <a:picLocks noChangeAspect="1"/>
            </p:cNvPicPr>
            <p:nvPr/>
          </p:nvPicPr>
          <p:blipFill>
            <a:blip r:embed="rId6"/>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B41AA2C0-58C3-F556-8287-D65B929503E3}"/>
              </a:ext>
            </a:extLst>
          </p:cNvPr>
          <p:cNvSpPr>
            <a:spLocks noGrp="1"/>
          </p:cNvSpPr>
          <p:nvPr>
            <p:ph type="sldNum" sz="quarter" idx="12"/>
          </p:nvPr>
        </p:nvSpPr>
        <p:spPr/>
        <p:txBody>
          <a:bodyPr/>
          <a:lstStyle/>
          <a:p>
            <a:fld id="{1B6C7244-5724-E94C-BD42-A3A63A9D1A79}" type="slidenum">
              <a:rPr kumimoji="1" lang="ja-JP" altLang="en-US" smtClean="0"/>
              <a:t>25</a:t>
            </a:fld>
            <a:endParaRPr kumimoji="1" lang="ja-JP" altLang="en-US"/>
          </a:p>
        </p:txBody>
      </p:sp>
    </p:spTree>
    <p:extLst>
      <p:ext uri="{BB962C8B-B14F-4D97-AF65-F5344CB8AC3E}">
        <p14:creationId xmlns:p14="http://schemas.microsoft.com/office/powerpoint/2010/main" val="3970096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DBA8A4-BCEE-A349-275D-A2535524B0E9}"/>
              </a:ext>
            </a:extLst>
          </p:cNvPr>
          <p:cNvSpPr>
            <a:spLocks noGrp="1"/>
          </p:cNvSpPr>
          <p:nvPr>
            <p:ph type="title"/>
          </p:nvPr>
        </p:nvSpPr>
        <p:spPr/>
        <p:txBody>
          <a:bodyPr/>
          <a:lstStyle/>
          <a:p>
            <a:r>
              <a:rPr lang="en-US" altLang="ja-JP" dirty="0"/>
              <a:t>1D SASE gain length</a:t>
            </a:r>
            <a:endParaRPr kumimoji="1" lang="ja-JP" altLang="en-US"/>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9ABC5CAC-40BA-077C-4168-6699C5B929FB}"/>
                  </a:ext>
                </a:extLst>
              </p:cNvPr>
              <p:cNvSpPr>
                <a:spLocks noGrp="1"/>
              </p:cNvSpPr>
              <p:nvPr>
                <p:ph idx="1"/>
              </p:nvPr>
            </p:nvSpPr>
            <p:spPr>
              <a:xfrm>
                <a:off x="681038" y="1825625"/>
                <a:ext cx="9017144" cy="4351338"/>
              </a:xfrm>
            </p:spPr>
            <p:txBody>
              <a:bodyPr/>
              <a:lstStyle/>
              <a:p>
                <a:pPr marL="0" indent="0">
                  <a:buNone/>
                </a:pPr>
                <a:r>
                  <a:rPr kumimoji="1" lang="en-US" altLang="ja-JP" dirty="0">
                    <a:latin typeface="Arial" panose="020B0604020202020204" pitchFamily="34" charset="0"/>
                    <a:cs typeface="Arial" panose="020B0604020202020204" pitchFamily="34" charset="0"/>
                  </a:rPr>
                  <a:t>The gain length</a:t>
                </a:r>
                <a14:m>
                  <m:oMath xmlns:m="http://schemas.openxmlformats.org/officeDocument/2006/math">
                    <m:sSub>
                      <m:sSubPr>
                        <m:ctrlPr>
                          <a:rPr lang="en-US" altLang="ja-JP" sz="2400" i="1">
                            <a:solidFill>
                              <a:prstClr val="black"/>
                            </a:solidFill>
                            <a:latin typeface="Cambria Math" panose="02040503050406030204" pitchFamily="18" charset="0"/>
                            <a:ea typeface="Cambria Math" panose="02040503050406030204" pitchFamily="18" charset="0"/>
                          </a:rPr>
                        </m:ctrlPr>
                      </m:sSubPr>
                      <m:e>
                        <m:r>
                          <a:rPr lang="en-US" altLang="ja-JP" sz="2400" b="0" i="1" smtClean="0">
                            <a:solidFill>
                              <a:prstClr val="black"/>
                            </a:solidFill>
                            <a:latin typeface="Cambria Math" panose="02040503050406030204" pitchFamily="18" charset="0"/>
                            <a:ea typeface="Cambria Math" panose="02040503050406030204" pitchFamily="18" charset="0"/>
                          </a:rPr>
                          <m:t> </m:t>
                        </m:r>
                        <m:r>
                          <a:rPr lang="en-US" altLang="ja-JP" sz="2400" i="1">
                            <a:solidFill>
                              <a:prstClr val="black"/>
                            </a:solidFill>
                            <a:latin typeface="Cambria Math" panose="02040503050406030204" pitchFamily="18" charset="0"/>
                            <a:ea typeface="Cambria Math" panose="02040503050406030204" pitchFamily="18" charset="0"/>
                          </a:rPr>
                          <m:t>𝐿</m:t>
                        </m:r>
                      </m:e>
                      <m:sub>
                        <m:r>
                          <a:rPr lang="en-US" altLang="ja-JP" sz="2400" i="1">
                            <a:solidFill>
                              <a:prstClr val="black"/>
                            </a:solidFill>
                            <a:latin typeface="Cambria Math" panose="02040503050406030204" pitchFamily="18" charset="0"/>
                            <a:ea typeface="Cambria Math" panose="02040503050406030204" pitchFamily="18" charset="0"/>
                          </a:rPr>
                          <m:t>𝐺</m:t>
                        </m:r>
                      </m:sub>
                    </m:sSub>
                    <m:r>
                      <a:rPr lang="en-US" altLang="ja-JP" sz="2400" b="0" i="0" smtClean="0">
                        <a:solidFill>
                          <a:prstClr val="black"/>
                        </a:solidFill>
                        <a:latin typeface="Cambria Math" panose="02040503050406030204" pitchFamily="18" charset="0"/>
                        <a:ea typeface="Cambria Math" panose="02040503050406030204" pitchFamily="18" charset="0"/>
                      </a:rPr>
                      <m:t> </m:t>
                    </m:r>
                  </m:oMath>
                </a14:m>
                <a:r>
                  <a:rPr kumimoji="1" lang="en-US" altLang="ja-JP" dirty="0">
                    <a:latin typeface="Arial" panose="020B0604020202020204" pitchFamily="34" charset="0"/>
                    <a:cs typeface="Arial" panose="020B0604020202020204" pitchFamily="34" charset="0"/>
                  </a:rPr>
                  <a:t>represents the undulator length enhancing the laser power by a factor of </a:t>
                </a:r>
                <a:r>
                  <a:rPr kumimoji="1" lang="en-US" altLang="ja-JP" i="1" dirty="0">
                    <a:latin typeface="Arial" panose="020B0604020202020204" pitchFamily="34" charset="0"/>
                    <a:cs typeface="Arial" panose="020B0604020202020204" pitchFamily="34" charset="0"/>
                  </a:rPr>
                  <a:t>e</a:t>
                </a:r>
                <a:r>
                  <a:rPr kumimoji="1" lang="en-US" altLang="ja-JP" dirty="0">
                    <a:latin typeface="Arial" panose="020B0604020202020204" pitchFamily="34" charset="0"/>
                    <a:cs typeface="Arial" panose="020B0604020202020204" pitchFamily="34" charset="0"/>
                  </a:rPr>
                  <a:t> (approximately 2.7).</a:t>
                </a:r>
                <a:endParaRPr kumimoji="1" lang="ja-JP" altLang="en-US">
                  <a:latin typeface="Arial" panose="020B0604020202020204" pitchFamily="34" charset="0"/>
                  <a:cs typeface="Arial" panose="020B0604020202020204" pitchFamily="34" charset="0"/>
                </a:endParaRPr>
              </a:p>
            </p:txBody>
          </p:sp>
        </mc:Choice>
        <mc:Fallback xmlns="">
          <p:sp>
            <p:nvSpPr>
              <p:cNvPr id="3" name="コンテンツ プレースホルダー 2">
                <a:extLst>
                  <a:ext uri="{FF2B5EF4-FFF2-40B4-BE49-F238E27FC236}">
                    <a16:creationId xmlns:a16="http://schemas.microsoft.com/office/drawing/2014/main" id="{9ABC5CAC-40BA-077C-4168-6699C5B929FB}"/>
                  </a:ext>
                </a:extLst>
              </p:cNvPr>
              <p:cNvSpPr>
                <a:spLocks noGrp="1" noRot="1" noChangeAspect="1" noMove="1" noResize="1" noEditPoints="1" noAdjustHandles="1" noChangeArrowheads="1" noChangeShapeType="1" noTextEdit="1"/>
              </p:cNvSpPr>
              <p:nvPr>
                <p:ph idx="1"/>
              </p:nvPr>
            </p:nvSpPr>
            <p:spPr>
              <a:xfrm>
                <a:off x="681038" y="1825625"/>
                <a:ext cx="9017144" cy="4351338"/>
              </a:xfrm>
              <a:blipFill>
                <a:blip r:embed="rId3"/>
                <a:stretch>
                  <a:fillRect l="-1406" t="-232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A941FC89-4A52-8963-76C9-F0700F331FB3}"/>
                  </a:ext>
                </a:extLst>
              </p:cNvPr>
              <p:cNvSpPr txBox="1"/>
              <p:nvPr/>
            </p:nvSpPr>
            <p:spPr>
              <a:xfrm>
                <a:off x="935181" y="3269673"/>
                <a:ext cx="2292927" cy="589713"/>
              </a:xfrm>
              <a:prstGeom prst="rect">
                <a:avLst/>
              </a:prstGeom>
              <a:noFill/>
            </p:spPr>
            <p:txBody>
              <a:bodyPr wrap="square" lIns="0" tIns="0" rIns="0" bIns="0" rtlCol="0">
                <a:spAutoFit/>
              </a:bodyPr>
              <a:lstStyle/>
              <a:p>
                <a14:m>
                  <m:oMath xmlns:m="http://schemas.openxmlformats.org/officeDocument/2006/math">
                    <m:r>
                      <a:rPr kumimoji="1" lang="en-US" altLang="ja-JP" sz="2400" b="0" i="1" smtClean="0">
                        <a:latin typeface="Cambria Math" panose="02040503050406030204" pitchFamily="18" charset="0"/>
                        <a:ea typeface="Cambria Math" panose="02040503050406030204" pitchFamily="18" charset="0"/>
                      </a:rPr>
                      <m:t>𝑃</m:t>
                    </m:r>
                    <m:d>
                      <m:dPr>
                        <m:ctrlPr>
                          <a:rPr kumimoji="1" lang="en-US" altLang="ja-JP" sz="2400" b="0" i="1" smtClean="0">
                            <a:latin typeface="Cambria Math" panose="02040503050406030204" pitchFamily="18" charset="0"/>
                            <a:ea typeface="Cambria Math" panose="02040503050406030204" pitchFamily="18" charset="0"/>
                          </a:rPr>
                        </m:ctrlPr>
                      </m:dPr>
                      <m:e>
                        <m:r>
                          <a:rPr kumimoji="1" lang="en-US" altLang="ja-JP" sz="2400" b="0" i="1" smtClean="0">
                            <a:latin typeface="Cambria Math" panose="02040503050406030204" pitchFamily="18" charset="0"/>
                            <a:ea typeface="Cambria Math" panose="02040503050406030204" pitchFamily="18" charset="0"/>
                          </a:rPr>
                          <m:t>𝑧</m:t>
                        </m:r>
                      </m:e>
                    </m:d>
                    <m:r>
                      <a:rPr kumimoji="1" lang="en-US" altLang="ja-JP" sz="2400" i="1" smtClean="0">
                        <a:latin typeface="Cambria Math" panose="02040503050406030204" pitchFamily="18" charset="0"/>
                        <a:ea typeface="Cambria Math" panose="02040503050406030204" pitchFamily="18" charset="0"/>
                      </a:rPr>
                      <m:t>∝</m:t>
                    </m:r>
                    <m:r>
                      <a:rPr kumimoji="1" lang="en-US" altLang="ja-JP" sz="2400" b="0" i="1" smtClean="0">
                        <a:latin typeface="Cambria Math" panose="02040503050406030204" pitchFamily="18" charset="0"/>
                        <a:ea typeface="Cambria Math" panose="02040503050406030204" pitchFamily="18" charset="0"/>
                      </a:rPr>
                      <m:t>𝐸𝑥𝑝</m:t>
                    </m:r>
                    <m:d>
                      <m:dPr>
                        <m:ctrlPr>
                          <a:rPr kumimoji="1" lang="en-US" altLang="ja-JP" sz="2400" b="0" i="1" smtClean="0">
                            <a:latin typeface="Cambria Math" panose="02040503050406030204" pitchFamily="18" charset="0"/>
                            <a:ea typeface="Cambria Math" panose="02040503050406030204" pitchFamily="18" charset="0"/>
                          </a:rPr>
                        </m:ctrlPr>
                      </m:dPr>
                      <m:e>
                        <m:f>
                          <m:fPr>
                            <m:ctrlPr>
                              <a:rPr kumimoji="1" lang="en-US" altLang="ja-JP" sz="2400" b="0" i="1" smtClean="0">
                                <a:latin typeface="Cambria Math" panose="02040503050406030204" pitchFamily="18" charset="0"/>
                                <a:ea typeface="Cambria Math" panose="02040503050406030204" pitchFamily="18" charset="0"/>
                              </a:rPr>
                            </m:ctrlPr>
                          </m:fPr>
                          <m:num>
                            <m:r>
                              <a:rPr kumimoji="1" lang="en-US" altLang="ja-JP" sz="2400" b="0" i="1" smtClean="0">
                                <a:latin typeface="Cambria Math" panose="02040503050406030204" pitchFamily="18" charset="0"/>
                                <a:ea typeface="Cambria Math" panose="02040503050406030204" pitchFamily="18" charset="0"/>
                              </a:rPr>
                              <m:t>𝑧</m:t>
                            </m:r>
                          </m:num>
                          <m:den>
                            <m:sSub>
                              <m:sSubPr>
                                <m:ctrlPr>
                                  <a:rPr kumimoji="1" lang="en-US" altLang="ja-JP" sz="2400" b="0" i="1" smtClean="0">
                                    <a:latin typeface="Cambria Math" panose="02040503050406030204" pitchFamily="18" charset="0"/>
                                    <a:ea typeface="Cambria Math" panose="02040503050406030204" pitchFamily="18" charset="0"/>
                                  </a:rPr>
                                </m:ctrlPr>
                              </m:sSubPr>
                              <m:e>
                                <m:r>
                                  <a:rPr kumimoji="1" lang="en-US" altLang="ja-JP" sz="2400" b="0" i="1" smtClean="0">
                                    <a:latin typeface="Cambria Math" panose="02040503050406030204" pitchFamily="18" charset="0"/>
                                    <a:ea typeface="Cambria Math" panose="02040503050406030204" pitchFamily="18" charset="0"/>
                                  </a:rPr>
                                  <m:t>𝐿</m:t>
                                </m:r>
                              </m:e>
                              <m:sub>
                                <m:r>
                                  <a:rPr kumimoji="1" lang="en-US" altLang="ja-JP" sz="2400" b="0" i="1" smtClean="0">
                                    <a:latin typeface="Cambria Math" panose="02040503050406030204" pitchFamily="18" charset="0"/>
                                    <a:ea typeface="Cambria Math" panose="02040503050406030204" pitchFamily="18" charset="0"/>
                                  </a:rPr>
                                  <m:t>𝐺</m:t>
                                </m:r>
                              </m:sub>
                            </m:sSub>
                          </m:den>
                        </m:f>
                      </m:e>
                    </m:d>
                  </m:oMath>
                </a14:m>
                <a:r>
                  <a:rPr kumimoji="1" lang="en-US" altLang="ja-JP" sz="2400" dirty="0"/>
                  <a:t>,</a:t>
                </a:r>
                <a:endParaRPr kumimoji="1" lang="ja-JP" altLang="en-US" sz="2400"/>
              </a:p>
            </p:txBody>
          </p:sp>
        </mc:Choice>
        <mc:Fallback xmlns="">
          <p:sp>
            <p:nvSpPr>
              <p:cNvPr id="4" name="テキスト ボックス 3">
                <a:extLst>
                  <a:ext uri="{FF2B5EF4-FFF2-40B4-BE49-F238E27FC236}">
                    <a16:creationId xmlns:a16="http://schemas.microsoft.com/office/drawing/2014/main" id="{A941FC89-4A52-8963-76C9-F0700F331FB3}"/>
                  </a:ext>
                </a:extLst>
              </p:cNvPr>
              <p:cNvSpPr txBox="1">
                <a:spLocks noRot="1" noChangeAspect="1" noMove="1" noResize="1" noEditPoints="1" noAdjustHandles="1" noChangeArrowheads="1" noChangeShapeType="1" noTextEdit="1"/>
              </p:cNvSpPr>
              <p:nvPr/>
            </p:nvSpPr>
            <p:spPr>
              <a:xfrm>
                <a:off x="935181" y="3269673"/>
                <a:ext cx="2292927" cy="589713"/>
              </a:xfrm>
              <a:prstGeom prst="rect">
                <a:avLst/>
              </a:prstGeom>
              <a:blipFill>
                <a:blip r:embed="rId4"/>
                <a:stretch>
                  <a:fillRect l="-4396" r="-4396" b="-1276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704800F5-19F0-85B6-85A6-617AE4F47364}"/>
                  </a:ext>
                </a:extLst>
              </p:cNvPr>
              <p:cNvSpPr txBox="1"/>
              <p:nvPr/>
            </p:nvSpPr>
            <p:spPr>
              <a:xfrm>
                <a:off x="935181" y="4142509"/>
                <a:ext cx="1683328" cy="80990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𝐿</m:t>
                          </m:r>
                        </m:e>
                        <m:sub>
                          <m:r>
                            <a:rPr kumimoji="1" lang="en-US" altLang="ja-JP" sz="2400" i="1">
                              <a:latin typeface="Cambria Math" panose="02040503050406030204" pitchFamily="18" charset="0"/>
                              <a:ea typeface="Cambria Math" panose="02040503050406030204" pitchFamily="18" charset="0"/>
                            </a:rPr>
                            <m:t>𝐺</m:t>
                          </m:r>
                        </m:sub>
                      </m:sSub>
                      <m:r>
                        <a:rPr kumimoji="1" lang="en-US" altLang="ja-JP" sz="2400" b="0" i="1" smtClean="0">
                          <a:latin typeface="Cambria Math" panose="02040503050406030204" pitchFamily="18" charset="0"/>
                          <a:ea typeface="Cambria Math" panose="02040503050406030204" pitchFamily="18" charset="0"/>
                        </a:rPr>
                        <m:t>=</m:t>
                      </m:r>
                      <m:f>
                        <m:fPr>
                          <m:ctrlPr>
                            <a:rPr kumimoji="1" lang="en-US" altLang="ja-JP" sz="2400" i="1">
                              <a:latin typeface="Cambria Math" panose="02040503050406030204" pitchFamily="18" charset="0"/>
                              <a:ea typeface="Cambria Math" panose="02040503050406030204" pitchFamily="18" charset="0"/>
                            </a:rPr>
                          </m:ctrlPr>
                        </m:fPr>
                        <m:num>
                          <m:sSub>
                            <m:sSubPr>
                              <m:ctrlPr>
                                <a:rPr kumimoji="1" lang="en-US" altLang="ja-JP" sz="2400" i="1" smtClean="0">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𝜆</m:t>
                              </m:r>
                            </m:e>
                            <m:sub>
                              <m:r>
                                <a:rPr kumimoji="1" lang="en-US" altLang="ja-JP" sz="2400" b="0" i="1" smtClean="0">
                                  <a:latin typeface="Cambria Math" panose="02040503050406030204" pitchFamily="18" charset="0"/>
                                  <a:ea typeface="Cambria Math" panose="02040503050406030204" pitchFamily="18" charset="0"/>
                                </a:rPr>
                                <m:t>𝑢</m:t>
                              </m:r>
                            </m:sub>
                          </m:sSub>
                        </m:num>
                        <m:den>
                          <m:r>
                            <a:rPr kumimoji="1" lang="en-US" altLang="ja-JP" sz="2400" i="1">
                              <a:latin typeface="Cambria Math" panose="02040503050406030204" pitchFamily="18" charset="0"/>
                              <a:ea typeface="Cambria Math" panose="02040503050406030204" pitchFamily="18" charset="0"/>
                            </a:rPr>
                            <m:t>4</m:t>
                          </m:r>
                          <m:r>
                            <a:rPr kumimoji="1" lang="en-US" altLang="ja-JP" sz="2400" i="1">
                              <a:latin typeface="Cambria Math" panose="02040503050406030204" pitchFamily="18" charset="0"/>
                              <a:ea typeface="Cambria Math" panose="02040503050406030204" pitchFamily="18" charset="0"/>
                            </a:rPr>
                            <m:t>𝜋</m:t>
                          </m:r>
                          <m:rad>
                            <m:radPr>
                              <m:degHide m:val="on"/>
                              <m:ctrlPr>
                                <a:rPr kumimoji="1" lang="en-US" altLang="ja-JP" sz="2400" i="1">
                                  <a:latin typeface="Cambria Math" panose="02040503050406030204" pitchFamily="18" charset="0"/>
                                  <a:ea typeface="Cambria Math" panose="02040503050406030204" pitchFamily="18" charset="0"/>
                                </a:rPr>
                              </m:ctrlPr>
                            </m:radPr>
                            <m:deg/>
                            <m:e>
                              <m:r>
                                <a:rPr kumimoji="1" lang="en-US" altLang="ja-JP" sz="2400" i="1">
                                  <a:latin typeface="Cambria Math" panose="02040503050406030204" pitchFamily="18" charset="0"/>
                                  <a:ea typeface="Cambria Math" panose="02040503050406030204" pitchFamily="18" charset="0"/>
                                </a:rPr>
                                <m:t>3</m:t>
                              </m:r>
                            </m:e>
                          </m:rad>
                          <m:r>
                            <a:rPr kumimoji="1" lang="en-US" altLang="ja-JP" sz="2400" i="1" smtClean="0">
                              <a:latin typeface="Cambria Math" panose="02040503050406030204" pitchFamily="18" charset="0"/>
                              <a:ea typeface="Cambria Math" panose="02040503050406030204" pitchFamily="18" charset="0"/>
                            </a:rPr>
                            <m:t>𝜌</m:t>
                          </m:r>
                        </m:den>
                      </m:f>
                    </m:oMath>
                  </m:oMathPara>
                </a14:m>
                <a:endParaRPr kumimoji="1" lang="ja-JP" altLang="en-US" sz="2400"/>
              </a:p>
            </p:txBody>
          </p:sp>
        </mc:Choice>
        <mc:Fallback xmlns="">
          <p:sp>
            <p:nvSpPr>
              <p:cNvPr id="5" name="テキスト ボックス 4">
                <a:extLst>
                  <a:ext uri="{FF2B5EF4-FFF2-40B4-BE49-F238E27FC236}">
                    <a16:creationId xmlns:a16="http://schemas.microsoft.com/office/drawing/2014/main" id="{704800F5-19F0-85B6-85A6-617AE4F47364}"/>
                  </a:ext>
                </a:extLst>
              </p:cNvPr>
              <p:cNvSpPr txBox="1">
                <a:spLocks noRot="1" noChangeAspect="1" noMove="1" noResize="1" noEditPoints="1" noAdjustHandles="1" noChangeArrowheads="1" noChangeShapeType="1" noTextEdit="1"/>
              </p:cNvSpPr>
              <p:nvPr/>
            </p:nvSpPr>
            <p:spPr>
              <a:xfrm>
                <a:off x="935181" y="4142509"/>
                <a:ext cx="1683328" cy="809902"/>
              </a:xfrm>
              <a:prstGeom prst="rect">
                <a:avLst/>
              </a:prstGeom>
              <a:blipFill>
                <a:blip r:embed="rId5"/>
                <a:stretch>
                  <a:fillRect l="-4478" t="-3125" r="-3731" b="-10938"/>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CF2BE3CB-EE62-12E0-CBB3-268D58DFBAA5}"/>
              </a:ext>
            </a:extLst>
          </p:cNvPr>
          <p:cNvSpPr txBox="1"/>
          <p:nvPr/>
        </p:nvSpPr>
        <p:spPr>
          <a:xfrm>
            <a:off x="2701634" y="4350323"/>
            <a:ext cx="255198" cy="400110"/>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a:t>
            </a:r>
            <a:endParaRPr kumimoji="1" lang="ja-JP" altLang="en-US" sz="200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5667C631-ED78-0664-306E-31912815A143}"/>
                  </a:ext>
                </a:extLst>
              </p:cNvPr>
              <p:cNvSpPr txBox="1"/>
              <p:nvPr/>
            </p:nvSpPr>
            <p:spPr>
              <a:xfrm>
                <a:off x="3039957" y="4082974"/>
                <a:ext cx="5477878" cy="101681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i="1" smtClean="0">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𝐿</m:t>
                          </m:r>
                        </m:e>
                        <m:sub>
                          <m:r>
                            <a:rPr kumimoji="1" lang="en-US" altLang="ja-JP" sz="2400" i="1">
                              <a:latin typeface="Cambria Math" panose="02040503050406030204" pitchFamily="18" charset="0"/>
                              <a:ea typeface="Cambria Math" panose="02040503050406030204" pitchFamily="18" charset="0"/>
                            </a:rPr>
                            <m:t>𝐺</m:t>
                          </m:r>
                        </m:sub>
                      </m:sSub>
                      <m:r>
                        <a:rPr kumimoji="1" lang="en-US" altLang="ja-JP" sz="2400" i="1" smtClean="0">
                          <a:latin typeface="Cambria Math" panose="02040503050406030204" pitchFamily="18" charset="0"/>
                          <a:ea typeface="Cambria Math" panose="02040503050406030204" pitchFamily="18" charset="0"/>
                        </a:rPr>
                        <m:t>∝</m:t>
                      </m:r>
                      <m:sSup>
                        <m:sSupPr>
                          <m:ctrlPr>
                            <a:rPr kumimoji="1" lang="en-US" altLang="ja-JP" sz="2400" i="1" smtClean="0">
                              <a:latin typeface="Cambria Math" panose="02040503050406030204" pitchFamily="18" charset="0"/>
                              <a:ea typeface="Cambria Math" panose="02040503050406030204" pitchFamily="18" charset="0"/>
                            </a:rPr>
                          </m:ctrlPr>
                        </m:sSupPr>
                        <m:e>
                          <m:r>
                            <a:rPr kumimoji="1" lang="en-US" altLang="ja-JP" sz="2400" i="1">
                              <a:latin typeface="Cambria Math" panose="02040503050406030204" pitchFamily="18" charset="0"/>
                              <a:ea typeface="Cambria Math" panose="02040503050406030204" pitchFamily="18" charset="0"/>
                            </a:rPr>
                            <m:t>𝜌</m:t>
                          </m:r>
                        </m:e>
                        <m:sup>
                          <m:r>
                            <a:rPr kumimoji="1" lang="en-US" altLang="ja-JP" sz="2400" b="0" i="1" smtClean="0">
                              <a:latin typeface="Cambria Math" panose="02040503050406030204" pitchFamily="18" charset="0"/>
                              <a:ea typeface="Cambria Math" panose="02040503050406030204" pitchFamily="18" charset="0"/>
                            </a:rPr>
                            <m:t>−1</m:t>
                          </m:r>
                        </m:sup>
                      </m:sSup>
                      <m:r>
                        <a:rPr kumimoji="1" lang="en-US" altLang="ja-JP" sz="2400" i="1" smtClean="0">
                          <a:latin typeface="Cambria Math" panose="02040503050406030204" pitchFamily="18" charset="0"/>
                          <a:ea typeface="Cambria Math" panose="02040503050406030204" pitchFamily="18" charset="0"/>
                        </a:rPr>
                        <m:t>∝</m:t>
                      </m:r>
                      <m:sSup>
                        <m:sSupPr>
                          <m:ctrlPr>
                            <a:rPr kumimoji="1" lang="en-US" altLang="ja-JP" sz="2400" i="1" smtClean="0">
                              <a:latin typeface="Cambria Math" panose="02040503050406030204" pitchFamily="18" charset="0"/>
                              <a:ea typeface="Cambria Math" panose="02040503050406030204" pitchFamily="18" charset="0"/>
                            </a:rPr>
                          </m:ctrlPr>
                        </m:sSupPr>
                        <m:e>
                          <m:d>
                            <m:dPr>
                              <m:ctrlPr>
                                <a:rPr kumimoji="1" lang="en-US" altLang="ja-JP" sz="2400" i="1">
                                  <a:latin typeface="Cambria Math" panose="02040503050406030204" pitchFamily="18" charset="0"/>
                                  <a:ea typeface="Cambria Math" panose="02040503050406030204" pitchFamily="18" charset="0"/>
                                </a:rPr>
                              </m:ctrlPr>
                            </m:dPr>
                            <m:e>
                              <m:f>
                                <m:fPr>
                                  <m:ctrlPr>
                                    <a:rPr kumimoji="1" lang="en-US" altLang="ja-JP" sz="2400" i="1">
                                      <a:latin typeface="Cambria Math" panose="02040503050406030204" pitchFamily="18" charset="0"/>
                                      <a:ea typeface="Cambria Math" panose="02040503050406030204" pitchFamily="18" charset="0"/>
                                    </a:rPr>
                                  </m:ctrlPr>
                                </m:fPr>
                                <m:num>
                                  <m:sSub>
                                    <m:sSubPr>
                                      <m:ctrlPr>
                                        <a:rPr kumimoji="1" lang="en-US" altLang="ja-JP" sz="2400" i="1">
                                          <a:solidFill>
                                            <a:prstClr val="black"/>
                                          </a:solidFill>
                                          <a:latin typeface="Cambria Math" panose="02040503050406030204" pitchFamily="18" charset="0"/>
                                          <a:ea typeface="Cambria Math" panose="02040503050406030204" pitchFamily="18" charset="0"/>
                                        </a:rPr>
                                      </m:ctrlPr>
                                    </m:sSubPr>
                                    <m:e>
                                      <m:sSub>
                                        <m:sSubPr>
                                          <m:ctrlPr>
                                            <a:rPr kumimoji="1" lang="en-US" altLang="ja-JP" sz="2400" i="1">
                                              <a:solidFill>
                                                <a:prstClr val="black"/>
                                              </a:solidFill>
                                              <a:latin typeface="Cambria Math" panose="02040503050406030204" pitchFamily="18" charset="0"/>
                                              <a:ea typeface="Cambria Math" panose="02040503050406030204" pitchFamily="18" charset="0"/>
                                            </a:rPr>
                                          </m:ctrlPr>
                                        </m:sSubPr>
                                        <m:e>
                                          <m:r>
                                            <a:rPr kumimoji="1" lang="en-US" altLang="ja-JP" sz="2400" i="1">
                                              <a:solidFill>
                                                <a:prstClr val="black"/>
                                              </a:solidFill>
                                              <a:latin typeface="Cambria Math" panose="02040503050406030204" pitchFamily="18" charset="0"/>
                                              <a:ea typeface="Cambria Math" panose="02040503050406030204" pitchFamily="18" charset="0"/>
                                            </a:rPr>
                                            <m:t>𝜎</m:t>
                                          </m:r>
                                        </m:e>
                                        <m:sub>
                                          <m:r>
                                            <a:rPr kumimoji="1" lang="en-US" altLang="ja-JP" sz="2400" b="0" i="1" smtClean="0">
                                              <a:solidFill>
                                                <a:prstClr val="black"/>
                                              </a:solidFill>
                                              <a:latin typeface="Cambria Math" panose="02040503050406030204" pitchFamily="18" charset="0"/>
                                              <a:ea typeface="Cambria Math" panose="02040503050406030204" pitchFamily="18" charset="0"/>
                                            </a:rPr>
                                            <m:t>𝑥</m:t>
                                          </m:r>
                                        </m:sub>
                                      </m:sSub>
                                      <m:r>
                                        <a:rPr kumimoji="1" lang="en-US" altLang="ja-JP" sz="2400" i="1">
                                          <a:solidFill>
                                            <a:prstClr val="black"/>
                                          </a:solidFill>
                                          <a:latin typeface="Cambria Math" panose="02040503050406030204" pitchFamily="18" charset="0"/>
                                          <a:ea typeface="Cambria Math" panose="02040503050406030204" pitchFamily="18" charset="0"/>
                                        </a:rPr>
                                        <m:t>𝜎</m:t>
                                      </m:r>
                                    </m:e>
                                    <m:sub>
                                      <m:r>
                                        <a:rPr kumimoji="1" lang="en-US" altLang="ja-JP" sz="2400" i="1">
                                          <a:solidFill>
                                            <a:prstClr val="black"/>
                                          </a:solidFill>
                                          <a:latin typeface="Cambria Math" panose="02040503050406030204" pitchFamily="18" charset="0"/>
                                          <a:ea typeface="Cambria Math" panose="02040503050406030204" pitchFamily="18" charset="0"/>
                                        </a:rPr>
                                        <m:t>𝑦</m:t>
                                      </m:r>
                                    </m:sub>
                                  </m:sSub>
                                </m:num>
                                <m:den>
                                  <m:sSub>
                                    <m:sSubPr>
                                      <m:ctrlPr>
                                        <a:rPr kumimoji="1" lang="en-US" altLang="ja-JP" sz="2400" i="1">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𝐼</m:t>
                                      </m:r>
                                    </m:e>
                                    <m:sub>
                                      <m:r>
                                        <a:rPr kumimoji="1" lang="en-US" altLang="ja-JP" sz="2400" i="1">
                                          <a:solidFill>
                                            <a:prstClr val="black"/>
                                          </a:solidFill>
                                          <a:latin typeface="Cambria Math" panose="02040503050406030204" pitchFamily="18" charset="0"/>
                                          <a:ea typeface="Cambria Math" panose="02040503050406030204" pitchFamily="18" charset="0"/>
                                        </a:rPr>
                                        <m:t>𝑝</m:t>
                                      </m:r>
                                    </m:sub>
                                  </m:sSub>
                                </m:den>
                              </m:f>
                            </m:e>
                          </m:d>
                        </m:e>
                        <m:sup>
                          <m:r>
                            <a:rPr kumimoji="1" lang="en-US" altLang="ja-JP" sz="2400" b="0" i="1" smtClean="0">
                              <a:latin typeface="Cambria Math" panose="02040503050406030204" pitchFamily="18" charset="0"/>
                              <a:ea typeface="Cambria Math" panose="02040503050406030204" pitchFamily="18" charset="0"/>
                            </a:rPr>
                            <m:t>1/3</m:t>
                          </m:r>
                        </m:sup>
                      </m:sSup>
                      <m:r>
                        <a:rPr kumimoji="1" lang="en-US" altLang="ja-JP" sz="2400" i="1" smtClean="0">
                          <a:latin typeface="Cambria Math" panose="02040503050406030204" pitchFamily="18" charset="0"/>
                          <a:ea typeface="Cambria Math" panose="02040503050406030204" pitchFamily="18" charset="0"/>
                        </a:rPr>
                        <m:t>≈</m:t>
                      </m:r>
                      <m:sSup>
                        <m:sSupPr>
                          <m:ctrlPr>
                            <a:rPr kumimoji="1" lang="en-US" altLang="ja-JP" sz="2400" i="1" smtClean="0">
                              <a:latin typeface="Cambria Math" panose="02040503050406030204" pitchFamily="18" charset="0"/>
                              <a:ea typeface="Cambria Math" panose="02040503050406030204" pitchFamily="18" charset="0"/>
                            </a:rPr>
                          </m:ctrlPr>
                        </m:sSupPr>
                        <m:e>
                          <m:d>
                            <m:dPr>
                              <m:ctrlPr>
                                <a:rPr kumimoji="1" lang="en-US" altLang="ja-JP" sz="2400" i="1">
                                  <a:latin typeface="Cambria Math" panose="02040503050406030204" pitchFamily="18" charset="0"/>
                                  <a:ea typeface="Cambria Math" panose="02040503050406030204" pitchFamily="18" charset="0"/>
                                </a:rPr>
                              </m:ctrlPr>
                            </m:dPr>
                            <m:e>
                              <m:f>
                                <m:fPr>
                                  <m:ctrlPr>
                                    <a:rPr kumimoji="1" lang="en-US" altLang="ja-JP" sz="2400" i="1">
                                      <a:latin typeface="Cambria Math" panose="02040503050406030204" pitchFamily="18" charset="0"/>
                                      <a:ea typeface="Cambria Math" panose="02040503050406030204" pitchFamily="18" charset="0"/>
                                    </a:rPr>
                                  </m:ctrlPr>
                                </m:fPr>
                                <m:num>
                                  <m:d>
                                    <m:dPr>
                                      <m:begChr m:val="⟨"/>
                                      <m:endChr m:val="⟩"/>
                                      <m:ctrlPr>
                                        <a:rPr kumimoji="1" lang="en-US" altLang="ja-JP" sz="2400" i="1">
                                          <a:latin typeface="Cambria Math" panose="02040503050406030204" pitchFamily="18" charset="0"/>
                                          <a:ea typeface="Cambria Math" panose="02040503050406030204" pitchFamily="18" charset="0"/>
                                        </a:rPr>
                                      </m:ctrlPr>
                                    </m:dPr>
                                    <m:e>
                                      <m:r>
                                        <a:rPr kumimoji="1" lang="en-US" altLang="ja-JP" sz="2400" i="1">
                                          <a:latin typeface="Cambria Math" panose="02040503050406030204" pitchFamily="18" charset="0"/>
                                          <a:ea typeface="Cambria Math" panose="02040503050406030204" pitchFamily="18" charset="0"/>
                                        </a:rPr>
                                        <m:t>𝛽</m:t>
                                      </m:r>
                                    </m:e>
                                  </m:d>
                                  <m:sSub>
                                    <m:sSubPr>
                                      <m:ctrlPr>
                                        <a:rPr kumimoji="1" lang="en-US" altLang="ja-JP" sz="2400" i="1">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𝜀</m:t>
                                      </m:r>
                                    </m:e>
                                    <m:sub>
                                      <m:r>
                                        <a:rPr kumimoji="1" lang="en-US" altLang="ja-JP" sz="2400" i="1">
                                          <a:latin typeface="Cambria Math" panose="02040503050406030204" pitchFamily="18" charset="0"/>
                                          <a:ea typeface="Cambria Math" panose="02040503050406030204" pitchFamily="18" charset="0"/>
                                        </a:rPr>
                                        <m:t>𝑠</m:t>
                                      </m:r>
                                    </m:sub>
                                  </m:sSub>
                                </m:num>
                                <m:den>
                                  <m:sSub>
                                    <m:sSubPr>
                                      <m:ctrlPr>
                                        <a:rPr kumimoji="1" lang="en-US" altLang="ja-JP" sz="2400" i="1">
                                          <a:latin typeface="Cambria Math" panose="02040503050406030204" pitchFamily="18" charset="0"/>
                                          <a:ea typeface="Cambria Math" panose="02040503050406030204" pitchFamily="18" charset="0"/>
                                        </a:rPr>
                                      </m:ctrlPr>
                                    </m:sSubPr>
                                    <m:e>
                                      <m:r>
                                        <a:rPr kumimoji="1" lang="en-US" altLang="ja-JP" sz="2400" i="1">
                                          <a:latin typeface="Cambria Math" panose="02040503050406030204" pitchFamily="18" charset="0"/>
                                          <a:ea typeface="Cambria Math" panose="02040503050406030204" pitchFamily="18" charset="0"/>
                                        </a:rPr>
                                        <m:t>𝐼</m:t>
                                      </m:r>
                                    </m:e>
                                    <m:sub>
                                      <m:r>
                                        <a:rPr kumimoji="1" lang="en-US" altLang="ja-JP" sz="2400" i="1">
                                          <a:latin typeface="Cambria Math" panose="02040503050406030204" pitchFamily="18" charset="0"/>
                                          <a:ea typeface="Cambria Math" panose="02040503050406030204" pitchFamily="18" charset="0"/>
                                        </a:rPr>
                                        <m:t>𝑝</m:t>
                                      </m:r>
                                    </m:sub>
                                  </m:sSub>
                                </m:den>
                              </m:f>
                            </m:e>
                          </m:d>
                        </m:e>
                        <m:sup>
                          <m:r>
                            <a:rPr kumimoji="1" lang="en-US" altLang="ja-JP" sz="2400" b="0" i="1" smtClean="0">
                              <a:latin typeface="Cambria Math" panose="02040503050406030204" pitchFamily="18" charset="0"/>
                              <a:ea typeface="Cambria Math" panose="02040503050406030204" pitchFamily="18" charset="0"/>
                            </a:rPr>
                            <m:t>1/3</m:t>
                          </m:r>
                        </m:sup>
                      </m:sSup>
                    </m:oMath>
                  </m:oMathPara>
                </a14:m>
                <a:endParaRPr lang="ja-JP" altLang="en-US" sz="2400"/>
              </a:p>
            </p:txBody>
          </p:sp>
        </mc:Choice>
        <mc:Fallback xmlns="">
          <p:sp>
            <p:nvSpPr>
              <p:cNvPr id="8" name="テキスト ボックス 7">
                <a:extLst>
                  <a:ext uri="{FF2B5EF4-FFF2-40B4-BE49-F238E27FC236}">
                    <a16:creationId xmlns:a16="http://schemas.microsoft.com/office/drawing/2014/main" id="{5667C631-ED78-0664-306E-31912815A143}"/>
                  </a:ext>
                </a:extLst>
              </p:cNvPr>
              <p:cNvSpPr txBox="1">
                <a:spLocks noRot="1" noChangeAspect="1" noMove="1" noResize="1" noEditPoints="1" noAdjustHandles="1" noChangeArrowheads="1" noChangeShapeType="1" noTextEdit="1"/>
              </p:cNvSpPr>
              <p:nvPr/>
            </p:nvSpPr>
            <p:spPr>
              <a:xfrm>
                <a:off x="3039957" y="4082974"/>
                <a:ext cx="5477878" cy="1016817"/>
              </a:xfrm>
              <a:prstGeom prst="rect">
                <a:avLst/>
              </a:prstGeom>
              <a:blipFill>
                <a:blip r:embed="rId6"/>
                <a:stretch>
                  <a:fillRect b="-2469"/>
                </a:stretch>
              </a:blipFill>
            </p:spPr>
            <p:txBody>
              <a:bodyPr/>
              <a:lstStyle/>
              <a:p>
                <a:r>
                  <a:rPr lang="ja-JP" altLang="en-US">
                    <a:noFill/>
                  </a:rPr>
                  <a:t> </a:t>
                </a:r>
              </a:p>
            </p:txBody>
          </p:sp>
        </mc:Fallback>
      </mc:AlternateContent>
      <p:sp>
        <p:nvSpPr>
          <p:cNvPr id="9" name="円/楕円 8">
            <a:extLst>
              <a:ext uri="{FF2B5EF4-FFF2-40B4-BE49-F238E27FC236}">
                <a16:creationId xmlns:a16="http://schemas.microsoft.com/office/drawing/2014/main" id="{125C7CBD-0F19-5073-0E49-E7C3D7C70427}"/>
              </a:ext>
            </a:extLst>
          </p:cNvPr>
          <p:cNvSpPr/>
          <p:nvPr/>
        </p:nvSpPr>
        <p:spPr>
          <a:xfrm>
            <a:off x="6985119" y="4639459"/>
            <a:ext cx="540328" cy="528149"/>
          </a:xfrm>
          <a:prstGeom prst="ellipse">
            <a:avLst/>
          </a:prstGeom>
          <a:noFill/>
          <a:ln w="254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Text Box 19">
            <a:extLst>
              <a:ext uri="{FF2B5EF4-FFF2-40B4-BE49-F238E27FC236}">
                <a16:creationId xmlns:a16="http://schemas.microsoft.com/office/drawing/2014/main" id="{37DEAAE3-498B-BE68-5F82-61DE80221704}"/>
              </a:ext>
            </a:extLst>
          </p:cNvPr>
          <p:cNvSpPr txBox="1">
            <a:spLocks noChangeArrowheads="1"/>
          </p:cNvSpPr>
          <p:nvPr/>
        </p:nvSpPr>
        <p:spPr bwMode="auto">
          <a:xfrm>
            <a:off x="4953000" y="5493332"/>
            <a:ext cx="312283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2400" b="0" dirty="0">
                <a:solidFill>
                  <a:srgbClr val="FF120C"/>
                </a:solidFill>
                <a:latin typeface="Arial" panose="020B0604020202020204" pitchFamily="34" charset="0"/>
                <a:cs typeface="Arial" panose="020B0604020202020204" pitchFamily="34" charset="0"/>
              </a:rPr>
              <a:t>Peak current at the lasing slice </a:t>
            </a:r>
          </a:p>
        </p:txBody>
      </p:sp>
      <p:sp>
        <p:nvSpPr>
          <p:cNvPr id="11" name="Line 23">
            <a:extLst>
              <a:ext uri="{FF2B5EF4-FFF2-40B4-BE49-F238E27FC236}">
                <a16:creationId xmlns:a16="http://schemas.microsoft.com/office/drawing/2014/main" id="{7CE1B3E2-26FB-DDC4-9020-4C683BE88E02}"/>
              </a:ext>
            </a:extLst>
          </p:cNvPr>
          <p:cNvSpPr>
            <a:spLocks noChangeShapeType="1"/>
          </p:cNvSpPr>
          <p:nvPr/>
        </p:nvSpPr>
        <p:spPr bwMode="auto">
          <a:xfrm flipH="1">
            <a:off x="6410740" y="5173632"/>
            <a:ext cx="773800" cy="456327"/>
          </a:xfrm>
          <a:prstGeom prst="line">
            <a:avLst/>
          </a:prstGeom>
          <a:noFill/>
          <a:ln w="25400">
            <a:solidFill>
              <a:srgbClr val="FF00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円/楕円 11">
            <a:extLst>
              <a:ext uri="{FF2B5EF4-FFF2-40B4-BE49-F238E27FC236}">
                <a16:creationId xmlns:a16="http://schemas.microsoft.com/office/drawing/2014/main" id="{8FB7D434-DBF5-1238-C799-85FA8BA801EE}"/>
              </a:ext>
            </a:extLst>
          </p:cNvPr>
          <p:cNvSpPr/>
          <p:nvPr/>
        </p:nvSpPr>
        <p:spPr>
          <a:xfrm>
            <a:off x="7184539" y="4083608"/>
            <a:ext cx="540328" cy="528149"/>
          </a:xfrm>
          <a:prstGeom prst="ellipse">
            <a:avLst/>
          </a:prstGeom>
          <a:noFill/>
          <a:ln w="25400">
            <a:solidFill>
              <a:srgbClr val="193FF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Line 23">
            <a:extLst>
              <a:ext uri="{FF2B5EF4-FFF2-40B4-BE49-F238E27FC236}">
                <a16:creationId xmlns:a16="http://schemas.microsoft.com/office/drawing/2014/main" id="{65635474-7E32-9886-4FB5-4E91E0D893E4}"/>
              </a:ext>
            </a:extLst>
          </p:cNvPr>
          <p:cNvSpPr>
            <a:spLocks noChangeShapeType="1"/>
          </p:cNvSpPr>
          <p:nvPr/>
        </p:nvSpPr>
        <p:spPr bwMode="auto">
          <a:xfrm flipV="1">
            <a:off x="7539464" y="3465453"/>
            <a:ext cx="601477" cy="589713"/>
          </a:xfrm>
          <a:prstGeom prst="line">
            <a:avLst/>
          </a:prstGeom>
          <a:noFill/>
          <a:ln w="25400">
            <a:solidFill>
              <a:srgbClr val="193FFD"/>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Text Box 19">
            <a:extLst>
              <a:ext uri="{FF2B5EF4-FFF2-40B4-BE49-F238E27FC236}">
                <a16:creationId xmlns:a16="http://schemas.microsoft.com/office/drawing/2014/main" id="{1622C104-622B-3309-D6F6-4EA06D56DF27}"/>
              </a:ext>
            </a:extLst>
          </p:cNvPr>
          <p:cNvSpPr txBox="1">
            <a:spLocks noChangeArrowheads="1"/>
          </p:cNvSpPr>
          <p:nvPr/>
        </p:nvSpPr>
        <p:spPr bwMode="auto">
          <a:xfrm>
            <a:off x="7308186" y="2721808"/>
            <a:ext cx="31393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2400" b="0" dirty="0">
                <a:solidFill>
                  <a:srgbClr val="193FFD"/>
                </a:solidFill>
                <a:latin typeface="Arial" panose="020B0604020202020204" pitchFamily="34" charset="0"/>
                <a:cs typeface="Arial" panose="020B0604020202020204" pitchFamily="34" charset="0"/>
              </a:rPr>
              <a:t>Emittance </a:t>
            </a:r>
          </a:p>
          <a:p>
            <a:r>
              <a:rPr lang="en-US" altLang="ja-JP" sz="2400" b="0" dirty="0">
                <a:solidFill>
                  <a:srgbClr val="193FFD"/>
                </a:solidFill>
                <a:latin typeface="Arial" panose="020B0604020202020204" pitchFamily="34" charset="0"/>
                <a:cs typeface="Arial" panose="020B0604020202020204" pitchFamily="34" charset="0"/>
              </a:rPr>
              <a:t>at </a:t>
            </a:r>
            <a:r>
              <a:rPr lang="en-US" altLang="ja-JP" sz="2400" dirty="0">
                <a:solidFill>
                  <a:srgbClr val="193FFD"/>
                </a:solidFill>
                <a:latin typeface="Arial" panose="020B0604020202020204" pitchFamily="34" charset="0"/>
                <a:cs typeface="Arial" panose="020B0604020202020204" pitchFamily="34" charset="0"/>
              </a:rPr>
              <a:t>t</a:t>
            </a:r>
            <a:r>
              <a:rPr lang="en-US" altLang="ja-JP" sz="2400" b="0" dirty="0">
                <a:solidFill>
                  <a:srgbClr val="193FFD"/>
                </a:solidFill>
                <a:latin typeface="Arial" panose="020B0604020202020204" pitchFamily="34" charset="0"/>
                <a:cs typeface="Arial" panose="020B0604020202020204" pitchFamily="34" charset="0"/>
              </a:rPr>
              <a:t>he lasing slice</a:t>
            </a:r>
          </a:p>
        </p:txBody>
      </p:sp>
      <p:sp>
        <p:nvSpPr>
          <p:cNvPr id="15" name="円/楕円 14">
            <a:extLst>
              <a:ext uri="{FF2B5EF4-FFF2-40B4-BE49-F238E27FC236}">
                <a16:creationId xmlns:a16="http://schemas.microsoft.com/office/drawing/2014/main" id="{6D78BA13-1EDF-22C9-8625-5A8C464D74BE}"/>
              </a:ext>
            </a:extLst>
          </p:cNvPr>
          <p:cNvSpPr/>
          <p:nvPr/>
        </p:nvSpPr>
        <p:spPr>
          <a:xfrm>
            <a:off x="6745943" y="4070543"/>
            <a:ext cx="540328" cy="528149"/>
          </a:xfrm>
          <a:prstGeom prst="ellipse">
            <a:avLst/>
          </a:prstGeom>
          <a:noFill/>
          <a:ln w="25400">
            <a:solidFill>
              <a:schemeClr val="accent6">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Line 23">
            <a:extLst>
              <a:ext uri="{FF2B5EF4-FFF2-40B4-BE49-F238E27FC236}">
                <a16:creationId xmlns:a16="http://schemas.microsoft.com/office/drawing/2014/main" id="{342F9D58-8677-E3B7-150D-0B4B37A763D6}"/>
              </a:ext>
            </a:extLst>
          </p:cNvPr>
          <p:cNvSpPr>
            <a:spLocks noChangeShapeType="1"/>
          </p:cNvSpPr>
          <p:nvPr/>
        </p:nvSpPr>
        <p:spPr bwMode="auto">
          <a:xfrm flipH="1" flipV="1">
            <a:off x="5764238" y="3614360"/>
            <a:ext cx="1051066" cy="528149"/>
          </a:xfrm>
          <a:prstGeom prst="line">
            <a:avLst/>
          </a:prstGeom>
          <a:noFill/>
          <a:ln w="25400">
            <a:solidFill>
              <a:schemeClr val="accent6">
                <a:lumMod val="75000"/>
              </a:schemeClr>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 name="Text Box 19">
            <a:extLst>
              <a:ext uri="{FF2B5EF4-FFF2-40B4-BE49-F238E27FC236}">
                <a16:creationId xmlns:a16="http://schemas.microsoft.com/office/drawing/2014/main" id="{02085CD9-255E-D483-EEC4-69C6091079A3}"/>
              </a:ext>
            </a:extLst>
          </p:cNvPr>
          <p:cNvSpPr txBox="1">
            <a:spLocks noChangeArrowheads="1"/>
          </p:cNvSpPr>
          <p:nvPr/>
        </p:nvSpPr>
        <p:spPr bwMode="auto">
          <a:xfrm>
            <a:off x="3650754" y="3104611"/>
            <a:ext cx="31393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2400" b="0" dirty="0">
                <a:solidFill>
                  <a:schemeClr val="accent6">
                    <a:lumMod val="75000"/>
                  </a:schemeClr>
                </a:solidFill>
                <a:latin typeface="Arial" panose="020B0604020202020204" pitchFamily="34" charset="0"/>
                <a:cs typeface="Arial" panose="020B0604020202020204" pitchFamily="34" charset="0"/>
              </a:rPr>
              <a:t>Averaged beta over </a:t>
            </a:r>
          </a:p>
          <a:p>
            <a:r>
              <a:rPr lang="en-US" altLang="ja-JP" sz="2400" b="0" dirty="0">
                <a:solidFill>
                  <a:schemeClr val="accent6">
                    <a:lumMod val="75000"/>
                  </a:schemeClr>
                </a:solidFill>
                <a:latin typeface="Arial" panose="020B0604020202020204" pitchFamily="34" charset="0"/>
                <a:cs typeface="Arial" panose="020B0604020202020204" pitchFamily="34" charset="0"/>
              </a:rPr>
              <a:t>the undulator</a:t>
            </a:r>
          </a:p>
        </p:txBody>
      </p:sp>
      <p:grpSp>
        <p:nvGrpSpPr>
          <p:cNvPr id="7" name="グループ化 6">
            <a:extLst>
              <a:ext uri="{FF2B5EF4-FFF2-40B4-BE49-F238E27FC236}">
                <a16:creationId xmlns:a16="http://schemas.microsoft.com/office/drawing/2014/main" id="{A5A518B3-86DC-4CC6-B91A-6C55D37E3816}"/>
              </a:ext>
            </a:extLst>
          </p:cNvPr>
          <p:cNvGrpSpPr/>
          <p:nvPr/>
        </p:nvGrpSpPr>
        <p:grpSpPr>
          <a:xfrm>
            <a:off x="7308186" y="-6666"/>
            <a:ext cx="2597813" cy="878305"/>
            <a:chOff x="7308187" y="0"/>
            <a:chExt cx="2597813" cy="878305"/>
          </a:xfrm>
        </p:grpSpPr>
        <p:pic>
          <p:nvPicPr>
            <p:cNvPr id="18" name="図 17" descr="ロゴ が含まれている画像&#10;&#10;自動的に生成された説明">
              <a:extLst>
                <a:ext uri="{FF2B5EF4-FFF2-40B4-BE49-F238E27FC236}">
                  <a16:creationId xmlns:a16="http://schemas.microsoft.com/office/drawing/2014/main" id="{5B9E2863-EB45-D65C-5432-BA334BE21A9C}"/>
                </a:ext>
              </a:extLst>
            </p:cNvPr>
            <p:cNvPicPr>
              <a:picLocks noChangeAspect="1"/>
            </p:cNvPicPr>
            <p:nvPr/>
          </p:nvPicPr>
          <p:blipFill>
            <a:blip r:embed="rId7"/>
            <a:stretch>
              <a:fillRect/>
            </a:stretch>
          </p:blipFill>
          <p:spPr>
            <a:xfrm>
              <a:off x="8119513" y="0"/>
              <a:ext cx="1080501" cy="774131"/>
            </a:xfrm>
            <a:prstGeom prst="rect">
              <a:avLst/>
            </a:prstGeom>
          </p:spPr>
        </p:pic>
        <p:pic>
          <p:nvPicPr>
            <p:cNvPr id="19" name="Picture 2" descr="海外にも対応したロゴマーク ｜ 理化学研究所">
              <a:extLst>
                <a:ext uri="{FF2B5EF4-FFF2-40B4-BE49-F238E27FC236}">
                  <a16:creationId xmlns:a16="http://schemas.microsoft.com/office/drawing/2014/main" id="{583A8656-CD73-A8DD-0D2A-5810BAA05CF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20" name="図 19" descr="ロゴ, 会社名&#10;&#10;自動的に生成された説明">
              <a:extLst>
                <a:ext uri="{FF2B5EF4-FFF2-40B4-BE49-F238E27FC236}">
                  <a16:creationId xmlns:a16="http://schemas.microsoft.com/office/drawing/2014/main" id="{A5821035-8A89-A90A-F3F6-4CDD2F7A552A}"/>
                </a:ext>
              </a:extLst>
            </p:cNvPr>
            <p:cNvPicPr>
              <a:picLocks noChangeAspect="1"/>
            </p:cNvPicPr>
            <p:nvPr/>
          </p:nvPicPr>
          <p:blipFill>
            <a:blip r:embed="rId9"/>
            <a:stretch>
              <a:fillRect/>
            </a:stretch>
          </p:blipFill>
          <p:spPr>
            <a:xfrm>
              <a:off x="7308187" y="0"/>
              <a:ext cx="832756" cy="790468"/>
            </a:xfrm>
            <a:prstGeom prst="rect">
              <a:avLst/>
            </a:prstGeom>
          </p:spPr>
        </p:pic>
      </p:grpSp>
      <p:sp>
        <p:nvSpPr>
          <p:cNvPr id="21" name="スライド番号プレースホルダー 20">
            <a:extLst>
              <a:ext uri="{FF2B5EF4-FFF2-40B4-BE49-F238E27FC236}">
                <a16:creationId xmlns:a16="http://schemas.microsoft.com/office/drawing/2014/main" id="{9B964AE4-775A-8A85-DD60-A04C153C2836}"/>
              </a:ext>
            </a:extLst>
          </p:cNvPr>
          <p:cNvSpPr>
            <a:spLocks noGrp="1"/>
          </p:cNvSpPr>
          <p:nvPr>
            <p:ph type="sldNum" sz="quarter" idx="12"/>
          </p:nvPr>
        </p:nvSpPr>
        <p:spPr/>
        <p:txBody>
          <a:bodyPr/>
          <a:lstStyle/>
          <a:p>
            <a:fld id="{1B6C7244-5724-E94C-BD42-A3A63A9D1A79}" type="slidenum">
              <a:rPr kumimoji="1" lang="ja-JP" altLang="en-US" smtClean="0"/>
              <a:t>26</a:t>
            </a:fld>
            <a:endParaRPr kumimoji="1" lang="ja-JP" altLang="en-US"/>
          </a:p>
        </p:txBody>
      </p:sp>
    </p:spTree>
    <p:extLst>
      <p:ext uri="{BB962C8B-B14F-4D97-AF65-F5344CB8AC3E}">
        <p14:creationId xmlns:p14="http://schemas.microsoft.com/office/powerpoint/2010/main" val="568500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5DE80A-35DC-BE5D-C63F-9A9C72B297F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000A7D1-ABCF-3B6A-35C2-52349E393950}"/>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Single-pass FEL system</a:t>
            </a:r>
            <a:endParaRPr kumimoji="1" lang="ja-JP" altLang="en-US" sz="36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0DBD1FFC-267F-FE72-1879-88C980CD05BB}"/>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368C36E9-8EF0-183C-DCAD-55B91A5EAA35}"/>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63C795F4-4E15-4BD7-8F8A-CEEA748674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3BDA604E-CA5B-E9FF-A6CD-AE0FAAC7A86E}"/>
                </a:ext>
              </a:extLst>
            </p:cNvPr>
            <p:cNvPicPr>
              <a:picLocks noChangeAspect="1"/>
            </p:cNvPicPr>
            <p:nvPr/>
          </p:nvPicPr>
          <p:blipFill>
            <a:blip r:embed="rId5"/>
            <a:stretch>
              <a:fillRect/>
            </a:stretch>
          </p:blipFill>
          <p:spPr>
            <a:xfrm>
              <a:off x="7308187" y="0"/>
              <a:ext cx="832756" cy="790468"/>
            </a:xfrm>
            <a:prstGeom prst="rect">
              <a:avLst/>
            </a:prstGeom>
          </p:spPr>
        </p:pic>
      </p:grpSp>
      <p:pic>
        <p:nvPicPr>
          <p:cNvPr id="11" name="図 10">
            <a:extLst>
              <a:ext uri="{FF2B5EF4-FFF2-40B4-BE49-F238E27FC236}">
                <a16:creationId xmlns:a16="http://schemas.microsoft.com/office/drawing/2014/main" id="{5EF43389-3385-030E-324D-F1D386B7A226}"/>
              </a:ext>
            </a:extLst>
          </p:cNvPr>
          <p:cNvPicPr>
            <a:picLocks noChangeAspect="1"/>
          </p:cNvPicPr>
          <p:nvPr/>
        </p:nvPicPr>
        <p:blipFill>
          <a:blip r:embed="rId6"/>
          <a:srcRect t="26030" b="27209"/>
          <a:stretch>
            <a:fillRect/>
          </a:stretch>
        </p:blipFill>
        <p:spPr>
          <a:xfrm>
            <a:off x="828675" y="1243432"/>
            <a:ext cx="8543925" cy="2996364"/>
          </a:xfrm>
          <a:prstGeom prst="rect">
            <a:avLst/>
          </a:prstGeom>
        </p:spPr>
      </p:pic>
      <p:sp>
        <p:nvSpPr>
          <p:cNvPr id="12" name="テキスト ボックス 11">
            <a:extLst>
              <a:ext uri="{FF2B5EF4-FFF2-40B4-BE49-F238E27FC236}">
                <a16:creationId xmlns:a16="http://schemas.microsoft.com/office/drawing/2014/main" id="{4BDFB513-54F7-A27D-6F11-A8D835C9A7B4}"/>
              </a:ext>
            </a:extLst>
          </p:cNvPr>
          <p:cNvSpPr txBox="1"/>
          <p:nvPr/>
        </p:nvSpPr>
        <p:spPr>
          <a:xfrm>
            <a:off x="35544" y="3373080"/>
            <a:ext cx="1196161" cy="707886"/>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Electron </a:t>
            </a:r>
          </a:p>
          <a:p>
            <a:r>
              <a:rPr kumimoji="1" lang="en-US" altLang="ja-JP" sz="2000" dirty="0">
                <a:latin typeface="Arial" panose="020B0604020202020204" pitchFamily="34" charset="0"/>
                <a:cs typeface="Arial" panose="020B0604020202020204" pitchFamily="34" charset="0"/>
              </a:rPr>
              <a:t>Gun</a:t>
            </a:r>
            <a:endParaRPr kumimoji="1" lang="ja-JP" altLang="en-US" sz="2000">
              <a:latin typeface="Arial" panose="020B0604020202020204" pitchFamily="34" charset="0"/>
              <a:cs typeface="Arial" panose="020B0604020202020204" pitchFamily="34" charset="0"/>
            </a:endParaRPr>
          </a:p>
        </p:txBody>
      </p:sp>
      <p:sp>
        <p:nvSpPr>
          <p:cNvPr id="13" name="円/楕円 12">
            <a:extLst>
              <a:ext uri="{FF2B5EF4-FFF2-40B4-BE49-F238E27FC236}">
                <a16:creationId xmlns:a16="http://schemas.microsoft.com/office/drawing/2014/main" id="{8D152880-B85F-45DF-4E5B-8E2D1B3D7DCC}"/>
              </a:ext>
            </a:extLst>
          </p:cNvPr>
          <p:cNvSpPr/>
          <p:nvPr/>
        </p:nvSpPr>
        <p:spPr>
          <a:xfrm>
            <a:off x="724768" y="2216727"/>
            <a:ext cx="482744" cy="817418"/>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99779413-2976-15A9-5989-9F4FD8F67984}"/>
              </a:ext>
            </a:extLst>
          </p:cNvPr>
          <p:cNvCxnSpPr>
            <a:cxnSpLocks/>
          </p:cNvCxnSpPr>
          <p:nvPr/>
        </p:nvCxnSpPr>
        <p:spPr>
          <a:xfrm flipV="1">
            <a:off x="525046" y="3034145"/>
            <a:ext cx="417063" cy="3948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9" name="円/楕円 18">
            <a:extLst>
              <a:ext uri="{FF2B5EF4-FFF2-40B4-BE49-F238E27FC236}">
                <a16:creationId xmlns:a16="http://schemas.microsoft.com/office/drawing/2014/main" id="{F60F2CBE-B280-C924-7F96-59F46DA49C3E}"/>
              </a:ext>
            </a:extLst>
          </p:cNvPr>
          <p:cNvSpPr/>
          <p:nvPr/>
        </p:nvSpPr>
        <p:spPr>
          <a:xfrm>
            <a:off x="1113706" y="2369127"/>
            <a:ext cx="550400" cy="643232"/>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88C4BAF5-CA81-3946-FCAB-0710537543DF}"/>
              </a:ext>
            </a:extLst>
          </p:cNvPr>
          <p:cNvSpPr txBox="1"/>
          <p:nvPr/>
        </p:nvSpPr>
        <p:spPr>
          <a:xfrm>
            <a:off x="372081" y="4239795"/>
            <a:ext cx="1140056" cy="400110"/>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Buncher</a:t>
            </a:r>
            <a:endParaRPr kumimoji="1" lang="ja-JP" altLang="en-US" sz="2000">
              <a:latin typeface="Arial" panose="020B0604020202020204" pitchFamily="34" charset="0"/>
              <a:cs typeface="Arial" panose="020B0604020202020204" pitchFamily="34" charset="0"/>
            </a:endParaRPr>
          </a:p>
        </p:txBody>
      </p:sp>
      <p:cxnSp>
        <p:nvCxnSpPr>
          <p:cNvPr id="22" name="直線矢印コネクタ 21">
            <a:extLst>
              <a:ext uri="{FF2B5EF4-FFF2-40B4-BE49-F238E27FC236}">
                <a16:creationId xmlns:a16="http://schemas.microsoft.com/office/drawing/2014/main" id="{329620B7-9246-E57C-4B59-A497B5B149D4}"/>
              </a:ext>
            </a:extLst>
          </p:cNvPr>
          <p:cNvCxnSpPr>
            <a:cxnSpLocks/>
            <a:stCxn id="20" idx="0"/>
          </p:cNvCxnSpPr>
          <p:nvPr/>
        </p:nvCxnSpPr>
        <p:spPr>
          <a:xfrm flipV="1">
            <a:off x="942109" y="3061186"/>
            <a:ext cx="319234" cy="117860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テキスト ボックス 24">
            <a:extLst>
              <a:ext uri="{FF2B5EF4-FFF2-40B4-BE49-F238E27FC236}">
                <a16:creationId xmlns:a16="http://schemas.microsoft.com/office/drawing/2014/main" id="{9C387D3A-E1BE-81B2-E841-5146BD348A77}"/>
              </a:ext>
            </a:extLst>
          </p:cNvPr>
          <p:cNvSpPr txBox="1"/>
          <p:nvPr/>
        </p:nvSpPr>
        <p:spPr>
          <a:xfrm>
            <a:off x="1207512" y="4957690"/>
            <a:ext cx="1311578" cy="707886"/>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Chirp</a:t>
            </a:r>
          </a:p>
          <a:p>
            <a:r>
              <a:rPr kumimoji="1" lang="en-US" altLang="ja-JP" sz="2000" dirty="0" err="1">
                <a:latin typeface="Arial" panose="020B0604020202020204" pitchFamily="34" charset="0"/>
                <a:cs typeface="Arial" panose="020B0604020202020204" pitchFamily="34" charset="0"/>
              </a:rPr>
              <a:t>Lineariser</a:t>
            </a:r>
            <a:endParaRPr kumimoji="1" lang="ja-JP" altLang="en-US" sz="2000">
              <a:latin typeface="Arial" panose="020B0604020202020204" pitchFamily="34" charset="0"/>
              <a:cs typeface="Arial" panose="020B0604020202020204" pitchFamily="34" charset="0"/>
            </a:endParaRPr>
          </a:p>
        </p:txBody>
      </p:sp>
      <p:cxnSp>
        <p:nvCxnSpPr>
          <p:cNvPr id="26" name="直線矢印コネクタ 25">
            <a:extLst>
              <a:ext uri="{FF2B5EF4-FFF2-40B4-BE49-F238E27FC236}">
                <a16:creationId xmlns:a16="http://schemas.microsoft.com/office/drawing/2014/main" id="{A9065CD0-0FA5-45F9-7718-4838A2462399}"/>
              </a:ext>
            </a:extLst>
          </p:cNvPr>
          <p:cNvCxnSpPr>
            <a:cxnSpLocks/>
          </p:cNvCxnSpPr>
          <p:nvPr/>
        </p:nvCxnSpPr>
        <p:spPr>
          <a:xfrm flipV="1">
            <a:off x="1596450" y="2806771"/>
            <a:ext cx="109541" cy="214383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円/楕円 27">
            <a:extLst>
              <a:ext uri="{FF2B5EF4-FFF2-40B4-BE49-F238E27FC236}">
                <a16:creationId xmlns:a16="http://schemas.microsoft.com/office/drawing/2014/main" id="{BA562D93-7489-22FD-F288-B45CB9BB1BC4}"/>
              </a:ext>
            </a:extLst>
          </p:cNvPr>
          <p:cNvSpPr/>
          <p:nvPr/>
        </p:nvSpPr>
        <p:spPr>
          <a:xfrm>
            <a:off x="2318447" y="2216727"/>
            <a:ext cx="3016848" cy="921663"/>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6042A011-3C5B-4A64-96A2-21593AF00878}"/>
              </a:ext>
            </a:extLst>
          </p:cNvPr>
          <p:cNvSpPr txBox="1"/>
          <p:nvPr/>
        </p:nvSpPr>
        <p:spPr>
          <a:xfrm>
            <a:off x="1901075" y="3981447"/>
            <a:ext cx="2218876"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Multi-stage Bunch Compressor</a:t>
            </a:r>
            <a:endParaRPr kumimoji="1" lang="ja-JP" altLang="en-US" sz="2000">
              <a:latin typeface="Arial" panose="020B0604020202020204" pitchFamily="34" charset="0"/>
              <a:cs typeface="Arial" panose="020B0604020202020204" pitchFamily="34" charset="0"/>
            </a:endParaRPr>
          </a:p>
        </p:txBody>
      </p:sp>
      <p:cxnSp>
        <p:nvCxnSpPr>
          <p:cNvPr id="30" name="直線矢印コネクタ 29">
            <a:extLst>
              <a:ext uri="{FF2B5EF4-FFF2-40B4-BE49-F238E27FC236}">
                <a16:creationId xmlns:a16="http://schemas.microsoft.com/office/drawing/2014/main" id="{79240BC4-FE45-55A2-6F3B-05DB2A774D7A}"/>
              </a:ext>
            </a:extLst>
          </p:cNvPr>
          <p:cNvCxnSpPr>
            <a:cxnSpLocks/>
          </p:cNvCxnSpPr>
          <p:nvPr/>
        </p:nvCxnSpPr>
        <p:spPr>
          <a:xfrm flipV="1">
            <a:off x="3405334" y="3138390"/>
            <a:ext cx="586160" cy="90405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74729253-27AB-B862-5528-AA45F5F61C0C}"/>
              </a:ext>
            </a:extLst>
          </p:cNvPr>
          <p:cNvSpPr txBox="1"/>
          <p:nvPr/>
        </p:nvSpPr>
        <p:spPr>
          <a:xfrm>
            <a:off x="3242027" y="4868840"/>
            <a:ext cx="2218876"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Main Acceleration</a:t>
            </a:r>
          </a:p>
          <a:p>
            <a:r>
              <a:rPr kumimoji="1" lang="en-US" altLang="ja-JP" sz="2000" dirty="0">
                <a:latin typeface="Arial" panose="020B0604020202020204" pitchFamily="34" charset="0"/>
                <a:cs typeface="Arial" panose="020B0604020202020204" pitchFamily="34" charset="0"/>
              </a:rPr>
              <a:t>System</a:t>
            </a:r>
            <a:endParaRPr kumimoji="1" lang="ja-JP" altLang="en-US" sz="2000">
              <a:latin typeface="Arial" panose="020B0604020202020204" pitchFamily="34" charset="0"/>
              <a:cs typeface="Arial" panose="020B0604020202020204" pitchFamily="34" charset="0"/>
            </a:endParaRPr>
          </a:p>
        </p:txBody>
      </p:sp>
      <p:cxnSp>
        <p:nvCxnSpPr>
          <p:cNvPr id="35" name="直線矢印コネクタ 34">
            <a:extLst>
              <a:ext uri="{FF2B5EF4-FFF2-40B4-BE49-F238E27FC236}">
                <a16:creationId xmlns:a16="http://schemas.microsoft.com/office/drawing/2014/main" id="{3AAD8DB8-6BBA-D000-18D9-12C0A8B05E74}"/>
              </a:ext>
            </a:extLst>
          </p:cNvPr>
          <p:cNvCxnSpPr>
            <a:cxnSpLocks/>
            <a:stCxn id="33" idx="0"/>
          </p:cNvCxnSpPr>
          <p:nvPr/>
        </p:nvCxnSpPr>
        <p:spPr>
          <a:xfrm flipV="1">
            <a:off x="4351465" y="2797348"/>
            <a:ext cx="1249586" cy="207149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テキスト ボックス 36">
            <a:extLst>
              <a:ext uri="{FF2B5EF4-FFF2-40B4-BE49-F238E27FC236}">
                <a16:creationId xmlns:a16="http://schemas.microsoft.com/office/drawing/2014/main" id="{B7E0BA72-EF81-1797-7240-4F2CCCF2964A}"/>
              </a:ext>
            </a:extLst>
          </p:cNvPr>
          <p:cNvSpPr txBox="1"/>
          <p:nvPr/>
        </p:nvSpPr>
        <p:spPr>
          <a:xfrm>
            <a:off x="5229389" y="3590417"/>
            <a:ext cx="1721894"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Beam Switch</a:t>
            </a:r>
          </a:p>
          <a:p>
            <a:r>
              <a:rPr kumimoji="1" lang="en-US" altLang="ja-JP" sz="2000" dirty="0">
                <a:latin typeface="Arial" panose="020B0604020202020204" pitchFamily="34" charset="0"/>
                <a:cs typeface="Arial" panose="020B0604020202020204" pitchFamily="34" charset="0"/>
              </a:rPr>
              <a:t>Yard</a:t>
            </a:r>
            <a:endParaRPr kumimoji="1" lang="ja-JP" altLang="en-US" sz="2000">
              <a:latin typeface="Arial" panose="020B0604020202020204" pitchFamily="34" charset="0"/>
              <a:cs typeface="Arial" panose="020B0604020202020204" pitchFamily="34" charset="0"/>
            </a:endParaRPr>
          </a:p>
        </p:txBody>
      </p:sp>
      <p:cxnSp>
        <p:nvCxnSpPr>
          <p:cNvPr id="40" name="直線矢印コネクタ 39">
            <a:extLst>
              <a:ext uri="{FF2B5EF4-FFF2-40B4-BE49-F238E27FC236}">
                <a16:creationId xmlns:a16="http://schemas.microsoft.com/office/drawing/2014/main" id="{777F9286-E301-DB4B-9208-3478CB3386B3}"/>
              </a:ext>
            </a:extLst>
          </p:cNvPr>
          <p:cNvCxnSpPr>
            <a:cxnSpLocks/>
          </p:cNvCxnSpPr>
          <p:nvPr/>
        </p:nvCxnSpPr>
        <p:spPr>
          <a:xfrm flipV="1">
            <a:off x="5947751" y="2842940"/>
            <a:ext cx="437223" cy="82148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2" name="テキスト ボックス 41">
            <a:extLst>
              <a:ext uri="{FF2B5EF4-FFF2-40B4-BE49-F238E27FC236}">
                <a16:creationId xmlns:a16="http://schemas.microsoft.com/office/drawing/2014/main" id="{53394122-1875-21E8-6FD2-20C6D899CB67}"/>
              </a:ext>
            </a:extLst>
          </p:cNvPr>
          <p:cNvSpPr txBox="1"/>
          <p:nvPr/>
        </p:nvSpPr>
        <p:spPr>
          <a:xfrm>
            <a:off x="6383526" y="4170377"/>
            <a:ext cx="1721894"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Undulator</a:t>
            </a:r>
          </a:p>
          <a:p>
            <a:r>
              <a:rPr kumimoji="1" lang="en-US" altLang="ja-JP" sz="2000" dirty="0">
                <a:latin typeface="Arial" panose="020B0604020202020204" pitchFamily="34" charset="0"/>
                <a:cs typeface="Arial" panose="020B0604020202020204" pitchFamily="34" charset="0"/>
              </a:rPr>
              <a:t>Beamline</a:t>
            </a:r>
            <a:endParaRPr kumimoji="1" lang="ja-JP" altLang="en-US" sz="2000">
              <a:latin typeface="Arial" panose="020B0604020202020204" pitchFamily="34" charset="0"/>
              <a:cs typeface="Arial" panose="020B0604020202020204" pitchFamily="34" charset="0"/>
            </a:endParaRPr>
          </a:p>
        </p:txBody>
      </p:sp>
      <p:cxnSp>
        <p:nvCxnSpPr>
          <p:cNvPr id="43" name="直線矢印コネクタ 42">
            <a:extLst>
              <a:ext uri="{FF2B5EF4-FFF2-40B4-BE49-F238E27FC236}">
                <a16:creationId xmlns:a16="http://schemas.microsoft.com/office/drawing/2014/main" id="{1BABC3E8-6E4C-CF2F-BC76-65FF40A9BCD5}"/>
              </a:ext>
            </a:extLst>
          </p:cNvPr>
          <p:cNvCxnSpPr>
            <a:cxnSpLocks/>
          </p:cNvCxnSpPr>
          <p:nvPr/>
        </p:nvCxnSpPr>
        <p:spPr>
          <a:xfrm flipV="1">
            <a:off x="6951283" y="2787851"/>
            <a:ext cx="335207" cy="136043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5" name="テキスト ボックス 44">
            <a:extLst>
              <a:ext uri="{FF2B5EF4-FFF2-40B4-BE49-F238E27FC236}">
                <a16:creationId xmlns:a16="http://schemas.microsoft.com/office/drawing/2014/main" id="{E80C9B9B-4F94-5F92-2228-7B97A9178647}"/>
              </a:ext>
            </a:extLst>
          </p:cNvPr>
          <p:cNvSpPr txBox="1"/>
          <p:nvPr/>
        </p:nvSpPr>
        <p:spPr>
          <a:xfrm>
            <a:off x="8119512" y="4819756"/>
            <a:ext cx="1721894"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Experimental</a:t>
            </a:r>
          </a:p>
          <a:p>
            <a:r>
              <a:rPr kumimoji="1" lang="en-US" altLang="ja-JP" sz="2000" dirty="0">
                <a:latin typeface="Arial" panose="020B0604020202020204" pitchFamily="34" charset="0"/>
                <a:cs typeface="Arial" panose="020B0604020202020204" pitchFamily="34" charset="0"/>
              </a:rPr>
              <a:t>Hutch</a:t>
            </a:r>
            <a:endParaRPr kumimoji="1" lang="ja-JP" altLang="en-US" sz="2000">
              <a:latin typeface="Arial" panose="020B0604020202020204" pitchFamily="34" charset="0"/>
              <a:cs typeface="Arial" panose="020B0604020202020204" pitchFamily="34" charset="0"/>
            </a:endParaRPr>
          </a:p>
        </p:txBody>
      </p:sp>
      <p:cxnSp>
        <p:nvCxnSpPr>
          <p:cNvPr id="46" name="直線矢印コネクタ 45">
            <a:extLst>
              <a:ext uri="{FF2B5EF4-FFF2-40B4-BE49-F238E27FC236}">
                <a16:creationId xmlns:a16="http://schemas.microsoft.com/office/drawing/2014/main" id="{4D53C4EF-E08B-FB1A-42E7-AC162E1E8567}"/>
              </a:ext>
            </a:extLst>
          </p:cNvPr>
          <p:cNvCxnSpPr>
            <a:cxnSpLocks/>
          </p:cNvCxnSpPr>
          <p:nvPr/>
        </p:nvCxnSpPr>
        <p:spPr>
          <a:xfrm flipV="1">
            <a:off x="8656382" y="3414461"/>
            <a:ext cx="335207" cy="1360435"/>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 name="テキスト ボックス 3">
            <a:extLst>
              <a:ext uri="{FF2B5EF4-FFF2-40B4-BE49-F238E27FC236}">
                <a16:creationId xmlns:a16="http://schemas.microsoft.com/office/drawing/2014/main" id="{E758EA67-01D3-0B9D-7D8B-582B9CAEFA0A}"/>
              </a:ext>
            </a:extLst>
          </p:cNvPr>
          <p:cNvSpPr txBox="1"/>
          <p:nvPr/>
        </p:nvSpPr>
        <p:spPr>
          <a:xfrm>
            <a:off x="762000" y="6134520"/>
            <a:ext cx="5198924"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T. Ishikawa et. al., </a:t>
            </a:r>
            <a:r>
              <a:rPr kumimoji="1" lang="en-US" altLang="ja-JP" i="1" dirty="0">
                <a:latin typeface="Arial" panose="020B0604020202020204" pitchFamily="34" charset="0"/>
                <a:cs typeface="Arial" panose="020B0604020202020204" pitchFamily="34" charset="0"/>
              </a:rPr>
              <a:t>Nat. Photon. </a:t>
            </a:r>
            <a:r>
              <a:rPr kumimoji="1" lang="en-US" altLang="ja-JP" b="1" dirty="0">
                <a:latin typeface="Arial" panose="020B0604020202020204" pitchFamily="34" charset="0"/>
                <a:cs typeface="Arial" panose="020B0604020202020204" pitchFamily="34" charset="0"/>
              </a:rPr>
              <a:t>6</a:t>
            </a:r>
            <a:r>
              <a:rPr kumimoji="1" lang="en-US" altLang="ja-JP" dirty="0">
                <a:latin typeface="Arial" panose="020B0604020202020204" pitchFamily="34" charset="0"/>
                <a:cs typeface="Arial" panose="020B0604020202020204" pitchFamily="34" charset="0"/>
              </a:rPr>
              <a:t> (2012) 540-544</a:t>
            </a:r>
          </a:p>
        </p:txBody>
      </p:sp>
      <p:sp>
        <p:nvSpPr>
          <p:cNvPr id="5" name="スライド番号プレースホルダー 4">
            <a:extLst>
              <a:ext uri="{FF2B5EF4-FFF2-40B4-BE49-F238E27FC236}">
                <a16:creationId xmlns:a16="http://schemas.microsoft.com/office/drawing/2014/main" id="{C701D9A7-82F8-44DF-B3A0-AD8215B83F2C}"/>
              </a:ext>
            </a:extLst>
          </p:cNvPr>
          <p:cNvSpPr>
            <a:spLocks noGrp="1"/>
          </p:cNvSpPr>
          <p:nvPr>
            <p:ph type="sldNum" sz="quarter" idx="12"/>
          </p:nvPr>
        </p:nvSpPr>
        <p:spPr/>
        <p:txBody>
          <a:bodyPr/>
          <a:lstStyle/>
          <a:p>
            <a:fld id="{1B6C7244-5724-E94C-BD42-A3A63A9D1A79}" type="slidenum">
              <a:rPr kumimoji="1" lang="ja-JP" altLang="en-US" smtClean="0"/>
              <a:t>27</a:t>
            </a:fld>
            <a:endParaRPr kumimoji="1" lang="ja-JP" altLang="en-US"/>
          </a:p>
        </p:txBody>
      </p:sp>
    </p:spTree>
    <p:extLst>
      <p:ext uri="{BB962C8B-B14F-4D97-AF65-F5344CB8AC3E}">
        <p14:creationId xmlns:p14="http://schemas.microsoft.com/office/powerpoint/2010/main" val="31392795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1AC85-C07F-B273-B017-76D26A7DA5D3}"/>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2CD415B1-40F3-60FD-3FDE-9CE48AB612B7}"/>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C57DBA5B-F5F0-18DF-3C93-A035D727C4A2}"/>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835E1DE2-FE19-530A-A781-43727C3643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B3C7C9B8-1414-B1A2-9E11-C81A072A5209}"/>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4" name="テキスト ボックス 3">
            <a:extLst>
              <a:ext uri="{FF2B5EF4-FFF2-40B4-BE49-F238E27FC236}">
                <a16:creationId xmlns:a16="http://schemas.microsoft.com/office/drawing/2014/main" id="{5CBCEA5D-7A79-E51E-1B7C-3BAB521EE2A5}"/>
              </a:ext>
            </a:extLst>
          </p:cNvPr>
          <p:cNvSpPr txBox="1"/>
          <p:nvPr/>
        </p:nvSpPr>
        <p:spPr>
          <a:xfrm>
            <a:off x="762000" y="6134520"/>
            <a:ext cx="5352812"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W. Decking et. al., </a:t>
            </a:r>
            <a:r>
              <a:rPr kumimoji="1" lang="en-US" altLang="ja-JP" i="1" dirty="0">
                <a:latin typeface="Arial" panose="020B0604020202020204" pitchFamily="34" charset="0"/>
                <a:cs typeface="Arial" panose="020B0604020202020204" pitchFamily="34" charset="0"/>
              </a:rPr>
              <a:t>Nat. Photon. </a:t>
            </a:r>
            <a:r>
              <a:rPr kumimoji="1" lang="en-US" altLang="ja-JP" b="1" dirty="0">
                <a:latin typeface="Arial" panose="020B0604020202020204" pitchFamily="34" charset="0"/>
                <a:cs typeface="Arial" panose="020B0604020202020204" pitchFamily="34" charset="0"/>
              </a:rPr>
              <a:t>14</a:t>
            </a:r>
            <a:r>
              <a:rPr kumimoji="1" lang="en-US" altLang="ja-JP" dirty="0">
                <a:latin typeface="Arial" panose="020B0604020202020204" pitchFamily="34" charset="0"/>
                <a:cs typeface="Arial" panose="020B0604020202020204" pitchFamily="34" charset="0"/>
              </a:rPr>
              <a:t> (2020) 391-397</a:t>
            </a:r>
          </a:p>
        </p:txBody>
      </p:sp>
      <p:sp>
        <p:nvSpPr>
          <p:cNvPr id="2" name="タイトル 1">
            <a:extLst>
              <a:ext uri="{FF2B5EF4-FFF2-40B4-BE49-F238E27FC236}">
                <a16:creationId xmlns:a16="http://schemas.microsoft.com/office/drawing/2014/main" id="{7010BF7C-DCC3-DDC8-7416-3835CA98E9CC}"/>
              </a:ext>
            </a:extLst>
          </p:cNvPr>
          <p:cNvSpPr>
            <a:spLocks noGrp="1"/>
          </p:cNvSpPr>
          <p:nvPr>
            <p:ph type="title"/>
          </p:nvPr>
        </p:nvSpPr>
        <p:spPr/>
        <p:txBody>
          <a:bodyPr>
            <a:normAutofit/>
          </a:bodyPr>
          <a:lstStyle/>
          <a:p>
            <a:r>
              <a:rPr kumimoji="1" lang="en-US" altLang="ja-JP" sz="3600" dirty="0">
                <a:latin typeface="Arial" panose="020B0604020202020204" pitchFamily="34" charset="0"/>
                <a:cs typeface="Arial" panose="020B0604020202020204" pitchFamily="34" charset="0"/>
              </a:rPr>
              <a:t>High repetition rate XFEL based on superconducting linac</a:t>
            </a:r>
            <a:r>
              <a:rPr lang="en-US" altLang="ja-JP" sz="3600" dirty="0">
                <a:latin typeface="Arial" panose="020B0604020202020204" pitchFamily="34" charset="0"/>
                <a:cs typeface="Arial" panose="020B0604020202020204" pitchFamily="34" charset="0"/>
              </a:rPr>
              <a:t> (mainstream)</a:t>
            </a:r>
            <a:endParaRPr kumimoji="1" lang="ja-JP" altLang="en-US" sz="3600">
              <a:latin typeface="Arial" panose="020B0604020202020204" pitchFamily="34" charset="0"/>
              <a:cs typeface="Arial" panose="020B0604020202020204" pitchFamily="34" charset="0"/>
            </a:endParaRPr>
          </a:p>
        </p:txBody>
      </p:sp>
      <p:pic>
        <p:nvPicPr>
          <p:cNvPr id="6" name="図 5">
            <a:extLst>
              <a:ext uri="{FF2B5EF4-FFF2-40B4-BE49-F238E27FC236}">
                <a16:creationId xmlns:a16="http://schemas.microsoft.com/office/drawing/2014/main" id="{12B6C299-D586-0167-462F-ECA0876FCA84}"/>
              </a:ext>
            </a:extLst>
          </p:cNvPr>
          <p:cNvPicPr>
            <a:picLocks noChangeAspect="1"/>
          </p:cNvPicPr>
          <p:nvPr/>
        </p:nvPicPr>
        <p:blipFill>
          <a:blip r:embed="rId6"/>
          <a:stretch>
            <a:fillRect/>
          </a:stretch>
        </p:blipFill>
        <p:spPr>
          <a:xfrm>
            <a:off x="578424" y="2062483"/>
            <a:ext cx="6051294" cy="2284672"/>
          </a:xfrm>
          <a:prstGeom prst="rect">
            <a:avLst/>
          </a:prstGeom>
        </p:spPr>
      </p:pic>
      <p:pic>
        <p:nvPicPr>
          <p:cNvPr id="14" name="図 13">
            <a:extLst>
              <a:ext uri="{FF2B5EF4-FFF2-40B4-BE49-F238E27FC236}">
                <a16:creationId xmlns:a16="http://schemas.microsoft.com/office/drawing/2014/main" id="{B9A406F0-EA8E-750C-780D-BE3CF22DFD0B}"/>
              </a:ext>
            </a:extLst>
          </p:cNvPr>
          <p:cNvPicPr>
            <a:picLocks noChangeAspect="1"/>
          </p:cNvPicPr>
          <p:nvPr/>
        </p:nvPicPr>
        <p:blipFill>
          <a:blip r:embed="rId7"/>
          <a:srcRect r="11396"/>
          <a:stretch>
            <a:fillRect/>
          </a:stretch>
        </p:blipFill>
        <p:spPr>
          <a:xfrm>
            <a:off x="802974" y="4343625"/>
            <a:ext cx="5826744" cy="1790895"/>
          </a:xfrm>
          <a:prstGeom prst="rect">
            <a:avLst/>
          </a:prstGeom>
        </p:spPr>
      </p:pic>
      <p:pic>
        <p:nvPicPr>
          <p:cNvPr id="16" name="図 15">
            <a:extLst>
              <a:ext uri="{FF2B5EF4-FFF2-40B4-BE49-F238E27FC236}">
                <a16:creationId xmlns:a16="http://schemas.microsoft.com/office/drawing/2014/main" id="{2736BB29-89F4-7295-ACAE-5FF778643FCC}"/>
              </a:ext>
            </a:extLst>
          </p:cNvPr>
          <p:cNvPicPr>
            <a:picLocks noChangeAspect="1"/>
          </p:cNvPicPr>
          <p:nvPr/>
        </p:nvPicPr>
        <p:blipFill>
          <a:blip r:embed="rId8"/>
          <a:stretch>
            <a:fillRect/>
          </a:stretch>
        </p:blipFill>
        <p:spPr>
          <a:xfrm>
            <a:off x="6721005" y="2765324"/>
            <a:ext cx="2839873" cy="2656465"/>
          </a:xfrm>
          <a:prstGeom prst="rect">
            <a:avLst/>
          </a:prstGeom>
        </p:spPr>
      </p:pic>
      <p:sp>
        <p:nvSpPr>
          <p:cNvPr id="5" name="スライド番号プレースホルダー 4">
            <a:extLst>
              <a:ext uri="{FF2B5EF4-FFF2-40B4-BE49-F238E27FC236}">
                <a16:creationId xmlns:a16="http://schemas.microsoft.com/office/drawing/2014/main" id="{8094AC33-C30E-7E68-BAFB-C47CA3FA833C}"/>
              </a:ext>
            </a:extLst>
          </p:cNvPr>
          <p:cNvSpPr>
            <a:spLocks noGrp="1"/>
          </p:cNvSpPr>
          <p:nvPr>
            <p:ph type="sldNum" sz="quarter" idx="12"/>
          </p:nvPr>
        </p:nvSpPr>
        <p:spPr/>
        <p:txBody>
          <a:bodyPr/>
          <a:lstStyle/>
          <a:p>
            <a:fld id="{1B6C7244-5724-E94C-BD42-A3A63A9D1A79}" type="slidenum">
              <a:rPr kumimoji="1" lang="ja-JP" altLang="en-US" smtClean="0"/>
              <a:t>28</a:t>
            </a:fld>
            <a:endParaRPr kumimoji="1" lang="ja-JP" altLang="en-US"/>
          </a:p>
        </p:txBody>
      </p:sp>
    </p:spTree>
    <p:extLst>
      <p:ext uri="{BB962C8B-B14F-4D97-AF65-F5344CB8AC3E}">
        <p14:creationId xmlns:p14="http://schemas.microsoft.com/office/powerpoint/2010/main" val="3583509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BE7C2-F6CE-36CF-DFA3-F03E667E1DDA}"/>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43831B72-D864-E5D3-0200-8F65F35E4730}"/>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FF970C5B-3761-50F8-131D-E018140B0D72}"/>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88F291BA-9783-2E20-9E5C-641DD88FDF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DBAE7F1A-D1B6-5597-3476-E86AD91908E3}"/>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4" name="テキスト ボックス 3">
            <a:extLst>
              <a:ext uri="{FF2B5EF4-FFF2-40B4-BE49-F238E27FC236}">
                <a16:creationId xmlns:a16="http://schemas.microsoft.com/office/drawing/2014/main" id="{FF2723A1-8D95-6BE4-5179-0E9A9E0D1B35}"/>
              </a:ext>
            </a:extLst>
          </p:cNvPr>
          <p:cNvSpPr txBox="1"/>
          <p:nvPr/>
        </p:nvSpPr>
        <p:spPr>
          <a:xfrm>
            <a:off x="595740" y="6134520"/>
            <a:ext cx="5198924"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T. Ishikawa et. al., </a:t>
            </a:r>
            <a:r>
              <a:rPr kumimoji="1" lang="en-US" altLang="ja-JP" i="1" dirty="0">
                <a:latin typeface="Arial" panose="020B0604020202020204" pitchFamily="34" charset="0"/>
                <a:cs typeface="Arial" panose="020B0604020202020204" pitchFamily="34" charset="0"/>
              </a:rPr>
              <a:t>Nat. Photon. </a:t>
            </a:r>
            <a:r>
              <a:rPr kumimoji="1" lang="en-US" altLang="ja-JP" b="1" dirty="0">
                <a:latin typeface="Arial" panose="020B0604020202020204" pitchFamily="34" charset="0"/>
                <a:cs typeface="Arial" panose="020B0604020202020204" pitchFamily="34" charset="0"/>
              </a:rPr>
              <a:t>6</a:t>
            </a:r>
            <a:r>
              <a:rPr kumimoji="1" lang="en-US" altLang="ja-JP" dirty="0">
                <a:latin typeface="Arial" panose="020B0604020202020204" pitchFamily="34" charset="0"/>
                <a:cs typeface="Arial" panose="020B0604020202020204" pitchFamily="34" charset="0"/>
              </a:rPr>
              <a:t> (2012) 540-544</a:t>
            </a:r>
          </a:p>
        </p:txBody>
      </p:sp>
      <p:sp>
        <p:nvSpPr>
          <p:cNvPr id="2" name="タイトル 1">
            <a:extLst>
              <a:ext uri="{FF2B5EF4-FFF2-40B4-BE49-F238E27FC236}">
                <a16:creationId xmlns:a16="http://schemas.microsoft.com/office/drawing/2014/main" id="{77F8135E-868B-E425-3619-E03418443803}"/>
              </a:ext>
            </a:extLst>
          </p:cNvPr>
          <p:cNvSpPr>
            <a:spLocks noGrp="1"/>
          </p:cNvSpPr>
          <p:nvPr>
            <p:ph type="title"/>
          </p:nvPr>
        </p:nvSpPr>
        <p:spPr>
          <a:xfrm>
            <a:off x="681038" y="365127"/>
            <a:ext cx="8543925" cy="1052547"/>
          </a:xfrm>
        </p:spPr>
        <p:txBody>
          <a:bodyPr>
            <a:normAutofit/>
          </a:bodyPr>
          <a:lstStyle/>
          <a:p>
            <a:r>
              <a:rPr kumimoji="1" lang="en-US" altLang="ja-JP" sz="3600" dirty="0">
                <a:solidFill>
                  <a:srgbClr val="193FFD"/>
                </a:solidFill>
                <a:latin typeface="Arial" panose="020B0604020202020204" pitchFamily="34" charset="0"/>
                <a:cs typeface="Arial" panose="020B0604020202020204" pitchFamily="34" charset="0"/>
              </a:rPr>
              <a:t>S</a:t>
            </a:r>
            <a:r>
              <a:rPr kumimoji="1" lang="en-US" altLang="ja-JP" sz="3600" dirty="0">
                <a:latin typeface="Arial" panose="020B0604020202020204" pitchFamily="34" charset="0"/>
                <a:cs typeface="Arial" panose="020B0604020202020204" pitchFamily="34" charset="0"/>
              </a:rPr>
              <a:t>Pring-8 </a:t>
            </a:r>
            <a:r>
              <a:rPr kumimoji="1" lang="en-US" altLang="ja-JP" sz="3600" dirty="0">
                <a:solidFill>
                  <a:srgbClr val="193FFD"/>
                </a:solidFill>
                <a:latin typeface="Arial" panose="020B0604020202020204" pitchFamily="34" charset="0"/>
                <a:cs typeface="Arial" panose="020B0604020202020204" pitchFamily="34" charset="0"/>
              </a:rPr>
              <a:t>C</a:t>
            </a:r>
            <a:r>
              <a:rPr kumimoji="1" lang="en-US" altLang="ja-JP" sz="3600" dirty="0">
                <a:latin typeface="Arial" panose="020B0604020202020204" pitchFamily="34" charset="0"/>
                <a:cs typeface="Arial" panose="020B0604020202020204" pitchFamily="34" charset="0"/>
              </a:rPr>
              <a:t>ompact </a:t>
            </a:r>
            <a:r>
              <a:rPr kumimoji="1" lang="en-US" altLang="ja-JP" sz="3600" dirty="0">
                <a:solidFill>
                  <a:srgbClr val="193FFD"/>
                </a:solidFill>
                <a:latin typeface="Arial" panose="020B0604020202020204" pitchFamily="34" charset="0"/>
                <a:cs typeface="Arial" panose="020B0604020202020204" pitchFamily="34" charset="0"/>
              </a:rPr>
              <a:t>S</a:t>
            </a:r>
            <a:r>
              <a:rPr kumimoji="1" lang="en-US" altLang="ja-JP" sz="3600" dirty="0">
                <a:latin typeface="Arial" panose="020B0604020202020204" pitchFamily="34" charset="0"/>
                <a:cs typeface="Arial" panose="020B0604020202020204" pitchFamily="34" charset="0"/>
              </a:rPr>
              <a:t>ASE </a:t>
            </a:r>
            <a:r>
              <a:rPr kumimoji="1" lang="en-US" altLang="ja-JP" sz="3600" dirty="0">
                <a:solidFill>
                  <a:srgbClr val="193FFD"/>
                </a:solidFill>
                <a:latin typeface="Arial" panose="020B0604020202020204" pitchFamily="34" charset="0"/>
                <a:cs typeface="Arial" panose="020B0604020202020204" pitchFamily="34" charset="0"/>
              </a:rPr>
              <a:t>S</a:t>
            </a:r>
            <a:r>
              <a:rPr kumimoji="1" lang="en-US" altLang="ja-JP" sz="3600" dirty="0">
                <a:latin typeface="Arial" panose="020B0604020202020204" pitchFamily="34" charset="0"/>
                <a:cs typeface="Arial" panose="020B0604020202020204" pitchFamily="34" charset="0"/>
              </a:rPr>
              <a:t>ource (</a:t>
            </a:r>
            <a:r>
              <a:rPr kumimoji="1" lang="en-US" altLang="ja-JP" sz="3600" dirty="0">
                <a:solidFill>
                  <a:srgbClr val="193FFD"/>
                </a:solidFill>
                <a:latin typeface="Arial" panose="020B0604020202020204" pitchFamily="34" charset="0"/>
                <a:cs typeface="Arial" panose="020B0604020202020204" pitchFamily="34" charset="0"/>
              </a:rPr>
              <a:t>SCSS</a:t>
            </a:r>
            <a:r>
              <a:rPr kumimoji="1" lang="en-US" altLang="ja-JP" sz="3600" dirty="0">
                <a:latin typeface="Arial" panose="020B0604020202020204" pitchFamily="34" charset="0"/>
                <a:cs typeface="Arial" panose="020B0604020202020204" pitchFamily="34" charset="0"/>
              </a:rPr>
              <a:t>)</a:t>
            </a:r>
            <a:endParaRPr kumimoji="1" lang="ja-JP" altLang="en-US" sz="3600">
              <a:latin typeface="Arial" panose="020B0604020202020204" pitchFamily="34" charset="0"/>
              <a:cs typeface="Arial" panose="020B0604020202020204" pitchFamily="34" charset="0"/>
            </a:endParaRPr>
          </a:p>
        </p:txBody>
      </p:sp>
      <p:pic>
        <p:nvPicPr>
          <p:cNvPr id="5" name="図 4" descr="IMG_1880.JPG">
            <a:extLst>
              <a:ext uri="{FF2B5EF4-FFF2-40B4-BE49-F238E27FC236}">
                <a16:creationId xmlns:a16="http://schemas.microsoft.com/office/drawing/2014/main" id="{D87AACAF-2AA1-BBDA-FEAD-57F7BCCE4583}"/>
              </a:ext>
            </a:extLst>
          </p:cNvPr>
          <p:cNvPicPr>
            <a:picLocks noChangeAspect="1"/>
          </p:cNvPicPr>
          <p:nvPr/>
        </p:nvPicPr>
        <p:blipFill>
          <a:blip r:embed="rId6"/>
          <a:srcRect l="26575"/>
          <a:stretch>
            <a:fillRect/>
          </a:stretch>
        </p:blipFill>
        <p:spPr>
          <a:xfrm>
            <a:off x="5669508" y="2992609"/>
            <a:ext cx="1835376" cy="1736194"/>
          </a:xfrm>
          <a:prstGeom prst="rect">
            <a:avLst/>
          </a:prstGeom>
          <a:ln>
            <a:solidFill>
              <a:srgbClr val="FF0000"/>
            </a:solidFill>
          </a:ln>
          <a:scene3d>
            <a:camera prst="orthographicFront">
              <a:rot lat="0" lon="0" rev="16200000"/>
            </a:camera>
            <a:lightRig rig="threePt" dir="t"/>
          </a:scene3d>
        </p:spPr>
      </p:pic>
      <p:pic>
        <p:nvPicPr>
          <p:cNvPr id="6" name="図 80" descr="IMG_1887.JPG">
            <a:extLst>
              <a:ext uri="{FF2B5EF4-FFF2-40B4-BE49-F238E27FC236}">
                <a16:creationId xmlns:a16="http://schemas.microsoft.com/office/drawing/2014/main" id="{086F67DB-7549-8962-C5F0-4A11DC007EA3}"/>
              </a:ext>
            </a:extLst>
          </p:cNvPr>
          <p:cNvPicPr>
            <a:picLocks noChangeAspect="1"/>
          </p:cNvPicPr>
          <p:nvPr/>
        </p:nvPicPr>
        <p:blipFill>
          <a:blip r:embed="rId7">
            <a:extLst>
              <a:ext uri="{28A0092B-C50C-407E-A947-70E740481C1C}">
                <a14:useLocalDpi xmlns:a14="http://schemas.microsoft.com/office/drawing/2010/main" val="0"/>
              </a:ext>
            </a:extLst>
          </a:blip>
          <a:srcRect l="8858" t="11810" r="4430"/>
          <a:stretch>
            <a:fillRect/>
          </a:stretch>
        </p:blipFill>
        <p:spPr bwMode="auto">
          <a:xfrm>
            <a:off x="5688035" y="1138868"/>
            <a:ext cx="1742816" cy="1693417"/>
          </a:xfrm>
          <a:prstGeom prst="rect">
            <a:avLst/>
          </a:prstGeom>
          <a:noFill/>
          <a:ln w="9525">
            <a:solidFill>
              <a:srgbClr val="FFFF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0" name="図 82" descr="IMG_2761.JPG">
            <a:extLst>
              <a:ext uri="{FF2B5EF4-FFF2-40B4-BE49-F238E27FC236}">
                <a16:creationId xmlns:a16="http://schemas.microsoft.com/office/drawing/2014/main" id="{8D340A48-84BD-057E-2A9D-05AA1DFB27C2}"/>
              </a:ext>
            </a:extLst>
          </p:cNvPr>
          <p:cNvPicPr>
            <a:picLocks noChangeAspect="1"/>
          </p:cNvPicPr>
          <p:nvPr/>
        </p:nvPicPr>
        <p:blipFill>
          <a:blip r:embed="rId8">
            <a:extLst>
              <a:ext uri="{28A0092B-C50C-407E-A947-70E740481C1C}">
                <a14:useLocalDpi xmlns:a14="http://schemas.microsoft.com/office/drawing/2010/main" val="0"/>
              </a:ext>
            </a:extLst>
          </a:blip>
          <a:srcRect l="13287" t="5907" r="4430"/>
          <a:stretch>
            <a:fillRect/>
          </a:stretch>
        </p:blipFill>
        <p:spPr bwMode="auto">
          <a:xfrm>
            <a:off x="5688035" y="4858694"/>
            <a:ext cx="1816849" cy="1669405"/>
          </a:xfrm>
          <a:prstGeom prst="rect">
            <a:avLst/>
          </a:prstGeom>
          <a:noFill/>
          <a:ln w="9525">
            <a:solidFill>
              <a:srgbClr val="008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pic>
        <p:nvPicPr>
          <p:cNvPr id="16" name="図 4" descr="IDの中を覗く.jpg">
            <a:extLst>
              <a:ext uri="{FF2B5EF4-FFF2-40B4-BE49-F238E27FC236}">
                <a16:creationId xmlns:a16="http://schemas.microsoft.com/office/drawing/2014/main" id="{C57EBF9D-0551-6EE4-CC74-E1A77C8041B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688035" y="1138868"/>
            <a:ext cx="746524" cy="690955"/>
          </a:xfrm>
          <a:prstGeom prst="rect">
            <a:avLst/>
          </a:prstGeom>
          <a:noFill/>
          <a:ln w="19050">
            <a:solidFill>
              <a:srgbClr val="FFFF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pic>
      <p:sp>
        <p:nvSpPr>
          <p:cNvPr id="17" name="テキスト ボックス 16">
            <a:extLst>
              <a:ext uri="{FF2B5EF4-FFF2-40B4-BE49-F238E27FC236}">
                <a16:creationId xmlns:a16="http://schemas.microsoft.com/office/drawing/2014/main" id="{1E9D3F30-87D7-0937-C62A-2807763ACB4E}"/>
              </a:ext>
            </a:extLst>
          </p:cNvPr>
          <p:cNvSpPr txBox="1"/>
          <p:nvPr/>
        </p:nvSpPr>
        <p:spPr>
          <a:xfrm>
            <a:off x="1092999" y="1733163"/>
            <a:ext cx="3557459" cy="523220"/>
          </a:xfrm>
          <a:prstGeom prst="rect">
            <a:avLst/>
          </a:prstGeom>
          <a:noFill/>
        </p:spPr>
        <p:txBody>
          <a:bodyPr wrap="none" rtlCol="0">
            <a:spAutoFit/>
          </a:bodyPr>
          <a:lstStyle/>
          <a:p>
            <a:r>
              <a:rPr kumimoji="1" lang="en-US" altLang="ja-JP" sz="2800" dirty="0">
                <a:solidFill>
                  <a:srgbClr val="000000"/>
                </a:solidFill>
                <a:latin typeface="Arial"/>
                <a:cs typeface="Arial"/>
              </a:rPr>
              <a:t>Lower Beam Energy</a:t>
            </a:r>
            <a:endParaRPr kumimoji="1" lang="ja-JP" altLang="en-US" sz="2800" dirty="0">
              <a:latin typeface="Arial"/>
              <a:cs typeface="Arial"/>
            </a:endParaRPr>
          </a:p>
        </p:txBody>
      </p:sp>
      <p:sp>
        <p:nvSpPr>
          <p:cNvPr id="18" name="テキスト ボックス 17">
            <a:extLst>
              <a:ext uri="{FF2B5EF4-FFF2-40B4-BE49-F238E27FC236}">
                <a16:creationId xmlns:a16="http://schemas.microsoft.com/office/drawing/2014/main" id="{2208982E-7692-E47A-5B96-FC1143719F35}"/>
              </a:ext>
            </a:extLst>
          </p:cNvPr>
          <p:cNvSpPr txBox="1"/>
          <p:nvPr/>
        </p:nvSpPr>
        <p:spPr>
          <a:xfrm>
            <a:off x="1139110" y="3211664"/>
            <a:ext cx="3511348" cy="523220"/>
          </a:xfrm>
          <a:prstGeom prst="rect">
            <a:avLst/>
          </a:prstGeom>
          <a:noFill/>
        </p:spPr>
        <p:txBody>
          <a:bodyPr wrap="none" rtlCol="0">
            <a:spAutoFit/>
          </a:bodyPr>
          <a:lstStyle/>
          <a:p>
            <a:r>
              <a:rPr kumimoji="1" lang="en-US" altLang="ja-JP" sz="2800" dirty="0">
                <a:solidFill>
                  <a:srgbClr val="000000"/>
                </a:solidFill>
                <a:latin typeface="Arial"/>
                <a:cs typeface="Arial"/>
              </a:rPr>
              <a:t>Efficient Acceleration</a:t>
            </a:r>
            <a:endParaRPr kumimoji="1" lang="ja-JP" altLang="en-US" sz="2800" dirty="0">
              <a:latin typeface="Arial"/>
              <a:cs typeface="Arial"/>
            </a:endParaRPr>
          </a:p>
        </p:txBody>
      </p:sp>
      <p:sp>
        <p:nvSpPr>
          <p:cNvPr id="21" name="下矢印 20">
            <a:extLst>
              <a:ext uri="{FF2B5EF4-FFF2-40B4-BE49-F238E27FC236}">
                <a16:creationId xmlns:a16="http://schemas.microsoft.com/office/drawing/2014/main" id="{327445B6-E12E-7AC4-BD83-B3B7B91F1FCD}"/>
              </a:ext>
            </a:extLst>
          </p:cNvPr>
          <p:cNvSpPr/>
          <p:nvPr/>
        </p:nvSpPr>
        <p:spPr>
          <a:xfrm>
            <a:off x="2624854" y="2259882"/>
            <a:ext cx="478334" cy="29691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DD2FF1C5-93CC-1AA0-C097-060927FC2A0A}"/>
              </a:ext>
            </a:extLst>
          </p:cNvPr>
          <p:cNvSpPr txBox="1"/>
          <p:nvPr/>
        </p:nvSpPr>
        <p:spPr>
          <a:xfrm>
            <a:off x="1624758" y="2495898"/>
            <a:ext cx="2390648" cy="461665"/>
          </a:xfrm>
          <a:prstGeom prst="rect">
            <a:avLst/>
          </a:prstGeom>
          <a:noFill/>
        </p:spPr>
        <p:txBody>
          <a:bodyPr wrap="none" rtlCol="0">
            <a:spAutoFit/>
          </a:bodyPr>
          <a:lstStyle/>
          <a:p>
            <a:r>
              <a:rPr kumimoji="1" lang="en-US" altLang="ja-JP" sz="2400" b="1" dirty="0">
                <a:solidFill>
                  <a:srgbClr val="FF0000"/>
                </a:solidFill>
                <a:latin typeface="Arial"/>
                <a:cs typeface="Arial"/>
              </a:rPr>
              <a:t>Size Reduction</a:t>
            </a:r>
            <a:endParaRPr kumimoji="1" lang="ja-JP" altLang="en-US" sz="2400" b="1" dirty="0">
              <a:solidFill>
                <a:srgbClr val="FF0000"/>
              </a:solidFill>
              <a:latin typeface="Arial"/>
              <a:cs typeface="Arial"/>
            </a:endParaRPr>
          </a:p>
        </p:txBody>
      </p:sp>
      <p:sp>
        <p:nvSpPr>
          <p:cNvPr id="24" name="下矢印 23">
            <a:extLst>
              <a:ext uri="{FF2B5EF4-FFF2-40B4-BE49-F238E27FC236}">
                <a16:creationId xmlns:a16="http://schemas.microsoft.com/office/drawing/2014/main" id="{E9FBB165-04BA-2C42-A5A0-BEC4F01E683B}"/>
              </a:ext>
            </a:extLst>
          </p:cNvPr>
          <p:cNvSpPr/>
          <p:nvPr/>
        </p:nvSpPr>
        <p:spPr>
          <a:xfrm>
            <a:off x="2624854" y="3814357"/>
            <a:ext cx="478334" cy="29691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B7633F00-0F92-4FBC-DAEC-76BE6A6EF98D}"/>
              </a:ext>
            </a:extLst>
          </p:cNvPr>
          <p:cNvSpPr txBox="1"/>
          <p:nvPr/>
        </p:nvSpPr>
        <p:spPr>
          <a:xfrm>
            <a:off x="1249350" y="4050373"/>
            <a:ext cx="3553377" cy="461665"/>
          </a:xfrm>
          <a:prstGeom prst="rect">
            <a:avLst/>
          </a:prstGeom>
          <a:noFill/>
        </p:spPr>
        <p:txBody>
          <a:bodyPr wrap="none" rtlCol="0">
            <a:spAutoFit/>
          </a:bodyPr>
          <a:lstStyle/>
          <a:p>
            <a:r>
              <a:rPr kumimoji="1" lang="en-US" altLang="ja-JP" sz="2400" b="1" dirty="0">
                <a:solidFill>
                  <a:srgbClr val="FF0000"/>
                </a:solidFill>
                <a:latin typeface="Arial"/>
                <a:cs typeface="Arial"/>
              </a:rPr>
              <a:t>Further Size Reduction</a:t>
            </a:r>
            <a:endParaRPr kumimoji="1" lang="ja-JP" altLang="en-US" sz="2400" b="1" dirty="0">
              <a:solidFill>
                <a:srgbClr val="FF0000"/>
              </a:solidFill>
              <a:latin typeface="Arial"/>
              <a:cs typeface="Arial"/>
            </a:endParaRPr>
          </a:p>
        </p:txBody>
      </p:sp>
      <p:sp>
        <p:nvSpPr>
          <p:cNvPr id="31" name="テキスト ボックス 30">
            <a:extLst>
              <a:ext uri="{FF2B5EF4-FFF2-40B4-BE49-F238E27FC236}">
                <a16:creationId xmlns:a16="http://schemas.microsoft.com/office/drawing/2014/main" id="{F4D22B14-7609-ADFC-1B71-10BF48BD9153}"/>
              </a:ext>
            </a:extLst>
          </p:cNvPr>
          <p:cNvSpPr txBox="1"/>
          <p:nvPr/>
        </p:nvSpPr>
        <p:spPr>
          <a:xfrm>
            <a:off x="1442106" y="5019706"/>
            <a:ext cx="3297622" cy="954107"/>
          </a:xfrm>
          <a:prstGeom prst="rect">
            <a:avLst/>
          </a:prstGeom>
          <a:noFill/>
        </p:spPr>
        <p:txBody>
          <a:bodyPr wrap="none" rtlCol="0">
            <a:spAutoFit/>
          </a:bodyPr>
          <a:lstStyle/>
          <a:p>
            <a:pPr algn="ctr"/>
            <a:r>
              <a:rPr kumimoji="1" lang="en-US" altLang="ja-JP" sz="2800" dirty="0">
                <a:solidFill>
                  <a:srgbClr val="000000"/>
                </a:solidFill>
                <a:latin typeface="Arial"/>
                <a:cs typeface="Arial"/>
              </a:rPr>
              <a:t>Smaller Normalized</a:t>
            </a:r>
          </a:p>
          <a:p>
            <a:pPr algn="ctr"/>
            <a:r>
              <a:rPr kumimoji="1" lang="en-US" altLang="ja-JP" sz="2800" dirty="0">
                <a:solidFill>
                  <a:srgbClr val="000000"/>
                </a:solidFill>
                <a:latin typeface="Arial"/>
                <a:cs typeface="Arial"/>
              </a:rPr>
              <a:t>Beam </a:t>
            </a:r>
            <a:r>
              <a:rPr kumimoji="1" lang="en-US" altLang="ja-JP" sz="2800" dirty="0" err="1">
                <a:solidFill>
                  <a:srgbClr val="000000"/>
                </a:solidFill>
                <a:latin typeface="Arial"/>
                <a:cs typeface="Arial"/>
              </a:rPr>
              <a:t>Emittance</a:t>
            </a:r>
            <a:endParaRPr kumimoji="1" lang="ja-JP" altLang="en-US" sz="2800" dirty="0">
              <a:latin typeface="Arial"/>
              <a:cs typeface="Arial"/>
            </a:endParaRPr>
          </a:p>
        </p:txBody>
      </p:sp>
      <p:sp>
        <p:nvSpPr>
          <p:cNvPr id="32" name="屈折矢印 31">
            <a:extLst>
              <a:ext uri="{FF2B5EF4-FFF2-40B4-BE49-F238E27FC236}">
                <a16:creationId xmlns:a16="http://schemas.microsoft.com/office/drawing/2014/main" id="{B9F80C3C-2450-FB6E-8542-93179742FB20}"/>
              </a:ext>
            </a:extLst>
          </p:cNvPr>
          <p:cNvSpPr/>
          <p:nvPr/>
        </p:nvSpPr>
        <p:spPr>
          <a:xfrm rot="5400000">
            <a:off x="-1171092" y="3497044"/>
            <a:ext cx="3727700" cy="659819"/>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L 字 33">
            <a:extLst>
              <a:ext uri="{FF2B5EF4-FFF2-40B4-BE49-F238E27FC236}">
                <a16:creationId xmlns:a16="http://schemas.microsoft.com/office/drawing/2014/main" id="{FBF934D9-FAE2-B3D8-7170-8B5C92C885C2}"/>
              </a:ext>
            </a:extLst>
          </p:cNvPr>
          <p:cNvSpPr/>
          <p:nvPr/>
        </p:nvSpPr>
        <p:spPr>
          <a:xfrm flipV="1">
            <a:off x="362874" y="1963039"/>
            <a:ext cx="329895" cy="3645427"/>
          </a:xfrm>
          <a:prstGeom prst="corner">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8" name="右矢印 37">
            <a:extLst>
              <a:ext uri="{FF2B5EF4-FFF2-40B4-BE49-F238E27FC236}">
                <a16:creationId xmlns:a16="http://schemas.microsoft.com/office/drawing/2014/main" id="{E54251D9-7D7D-416F-9663-F7EF7264436B}"/>
              </a:ext>
            </a:extLst>
          </p:cNvPr>
          <p:cNvSpPr/>
          <p:nvPr/>
        </p:nvSpPr>
        <p:spPr>
          <a:xfrm rot="10800000">
            <a:off x="4639857" y="5550922"/>
            <a:ext cx="962795" cy="286763"/>
          </a:xfrm>
          <a:prstGeom prst="rightArrow">
            <a:avLst/>
          </a:prstGeom>
          <a:solidFill>
            <a:srgbClr val="008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右矢印 38">
            <a:extLst>
              <a:ext uri="{FF2B5EF4-FFF2-40B4-BE49-F238E27FC236}">
                <a16:creationId xmlns:a16="http://schemas.microsoft.com/office/drawing/2014/main" id="{D6E4034F-8925-A34E-5B99-63CA514A196F}"/>
              </a:ext>
            </a:extLst>
          </p:cNvPr>
          <p:cNvSpPr/>
          <p:nvPr/>
        </p:nvSpPr>
        <p:spPr>
          <a:xfrm rot="10800000">
            <a:off x="4618134" y="3378490"/>
            <a:ext cx="962795" cy="286763"/>
          </a:xfrm>
          <a:prstGeom prst="rightArrow">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1" name="右矢印 40">
            <a:extLst>
              <a:ext uri="{FF2B5EF4-FFF2-40B4-BE49-F238E27FC236}">
                <a16:creationId xmlns:a16="http://schemas.microsoft.com/office/drawing/2014/main" id="{D5185F4E-4D9A-57E5-36D5-36763EBE6423}"/>
              </a:ext>
            </a:extLst>
          </p:cNvPr>
          <p:cNvSpPr/>
          <p:nvPr/>
        </p:nvSpPr>
        <p:spPr>
          <a:xfrm rot="10800000">
            <a:off x="4555441" y="1902484"/>
            <a:ext cx="962795" cy="286763"/>
          </a:xfrm>
          <a:prstGeom prst="rightArrow">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n w="19050">
                <a:solidFill>
                  <a:schemeClr val="tx1"/>
                </a:solidFill>
              </a:ln>
              <a:effectLst>
                <a:outerShdw blurRad="50800" dist="50800" dir="5400000" algn="ctr" rotWithShape="0">
                  <a:schemeClr val="tx1"/>
                </a:outerShdw>
              </a:effectLst>
            </a:endParaRPr>
          </a:p>
        </p:txBody>
      </p:sp>
      <p:sp>
        <p:nvSpPr>
          <p:cNvPr id="44" name="テキスト ボックス 43">
            <a:extLst>
              <a:ext uri="{FF2B5EF4-FFF2-40B4-BE49-F238E27FC236}">
                <a16:creationId xmlns:a16="http://schemas.microsoft.com/office/drawing/2014/main" id="{AF4E75E6-B593-8720-83FF-E615A4256418}"/>
              </a:ext>
            </a:extLst>
          </p:cNvPr>
          <p:cNvSpPr txBox="1"/>
          <p:nvPr/>
        </p:nvSpPr>
        <p:spPr>
          <a:xfrm>
            <a:off x="7604743" y="1628407"/>
            <a:ext cx="1442184" cy="923330"/>
          </a:xfrm>
          <a:prstGeom prst="rect">
            <a:avLst/>
          </a:prstGeom>
          <a:noFill/>
        </p:spPr>
        <p:txBody>
          <a:bodyPr wrap="none" rtlCol="0">
            <a:spAutoFit/>
          </a:bodyPr>
          <a:lstStyle/>
          <a:p>
            <a:r>
              <a:rPr kumimoji="1" lang="en-US" altLang="ja-JP" dirty="0">
                <a:latin typeface="Arial"/>
                <a:cs typeface="Arial"/>
              </a:rPr>
              <a:t>Short period</a:t>
            </a:r>
          </a:p>
          <a:p>
            <a:r>
              <a:rPr kumimoji="1" lang="en-US" altLang="ja-JP" dirty="0">
                <a:solidFill>
                  <a:srgbClr val="000000"/>
                </a:solidFill>
                <a:latin typeface="Arial"/>
                <a:cs typeface="Arial"/>
              </a:rPr>
              <a:t>in-vacuum</a:t>
            </a:r>
          </a:p>
          <a:p>
            <a:r>
              <a:rPr kumimoji="1" lang="en-US" altLang="ja-JP" dirty="0">
                <a:solidFill>
                  <a:srgbClr val="000000"/>
                </a:solidFill>
                <a:latin typeface="Arial"/>
                <a:cs typeface="Arial"/>
              </a:rPr>
              <a:t>undulator</a:t>
            </a:r>
            <a:endParaRPr kumimoji="1" lang="ja-JP" altLang="en-US" dirty="0">
              <a:solidFill>
                <a:srgbClr val="000000"/>
              </a:solidFill>
              <a:latin typeface="Arial"/>
              <a:cs typeface="Arial"/>
            </a:endParaRPr>
          </a:p>
        </p:txBody>
      </p:sp>
      <p:sp>
        <p:nvSpPr>
          <p:cNvPr id="47" name="テキスト ボックス 46">
            <a:extLst>
              <a:ext uri="{FF2B5EF4-FFF2-40B4-BE49-F238E27FC236}">
                <a16:creationId xmlns:a16="http://schemas.microsoft.com/office/drawing/2014/main" id="{F8F09838-E2A7-CA34-DCC0-37BB4D8EED8A}"/>
              </a:ext>
            </a:extLst>
          </p:cNvPr>
          <p:cNvSpPr txBox="1"/>
          <p:nvPr/>
        </p:nvSpPr>
        <p:spPr>
          <a:xfrm>
            <a:off x="7604743" y="3245349"/>
            <a:ext cx="1442297" cy="1200329"/>
          </a:xfrm>
          <a:prstGeom prst="rect">
            <a:avLst/>
          </a:prstGeom>
          <a:noFill/>
        </p:spPr>
        <p:txBody>
          <a:bodyPr wrap="none" rtlCol="0">
            <a:spAutoFit/>
          </a:bodyPr>
          <a:lstStyle/>
          <a:p>
            <a:r>
              <a:rPr kumimoji="1" lang="en-US" altLang="ja-JP" dirty="0" err="1">
                <a:latin typeface="Arial"/>
                <a:cs typeface="Arial"/>
              </a:rPr>
              <a:t>C</a:t>
            </a:r>
            <a:r>
              <a:rPr kumimoji="1" lang="en-US" altLang="ja-JP" dirty="0">
                <a:latin typeface="Arial"/>
                <a:cs typeface="Arial"/>
              </a:rPr>
              <a:t>-band high</a:t>
            </a:r>
          </a:p>
          <a:p>
            <a:r>
              <a:rPr kumimoji="1" lang="en-US" altLang="ja-JP" dirty="0">
                <a:latin typeface="Arial"/>
                <a:cs typeface="Arial"/>
              </a:rPr>
              <a:t>gradient </a:t>
            </a:r>
          </a:p>
          <a:p>
            <a:r>
              <a:rPr kumimoji="1" lang="en-US" altLang="ja-JP" dirty="0">
                <a:latin typeface="Arial"/>
                <a:cs typeface="Arial"/>
              </a:rPr>
              <a:t>acceleration</a:t>
            </a:r>
          </a:p>
          <a:p>
            <a:r>
              <a:rPr kumimoji="1" lang="en-US" altLang="ja-JP" dirty="0">
                <a:latin typeface="Arial"/>
                <a:cs typeface="Arial"/>
              </a:rPr>
              <a:t>system</a:t>
            </a:r>
            <a:endParaRPr kumimoji="1" lang="ja-JP" altLang="en-US" dirty="0">
              <a:latin typeface="Arial"/>
              <a:cs typeface="Arial"/>
            </a:endParaRPr>
          </a:p>
        </p:txBody>
      </p:sp>
      <p:sp>
        <p:nvSpPr>
          <p:cNvPr id="48" name="テキスト ボックス 47">
            <a:extLst>
              <a:ext uri="{FF2B5EF4-FFF2-40B4-BE49-F238E27FC236}">
                <a16:creationId xmlns:a16="http://schemas.microsoft.com/office/drawing/2014/main" id="{66552566-2231-5FD4-39BF-AA32FF240280}"/>
              </a:ext>
            </a:extLst>
          </p:cNvPr>
          <p:cNvSpPr txBox="1"/>
          <p:nvPr/>
        </p:nvSpPr>
        <p:spPr>
          <a:xfrm>
            <a:off x="7604743" y="5118330"/>
            <a:ext cx="1587503" cy="1200329"/>
          </a:xfrm>
          <a:prstGeom prst="rect">
            <a:avLst/>
          </a:prstGeom>
          <a:noFill/>
        </p:spPr>
        <p:txBody>
          <a:bodyPr wrap="square" rtlCol="0">
            <a:spAutoFit/>
          </a:bodyPr>
          <a:lstStyle/>
          <a:p>
            <a:r>
              <a:rPr kumimoji="1" lang="en-US" altLang="ja-JP" dirty="0">
                <a:latin typeface="Arial"/>
                <a:cs typeface="Arial"/>
              </a:rPr>
              <a:t>Thermionic </a:t>
            </a:r>
          </a:p>
          <a:p>
            <a:r>
              <a:rPr kumimoji="1" lang="en-US" altLang="ja-JP" dirty="0">
                <a:latin typeface="Arial"/>
                <a:cs typeface="Arial"/>
              </a:rPr>
              <a:t>gun based </a:t>
            </a:r>
          </a:p>
          <a:p>
            <a:r>
              <a:rPr kumimoji="1" lang="en-US" altLang="ja-JP" dirty="0">
                <a:latin typeface="Arial"/>
                <a:cs typeface="Arial"/>
              </a:rPr>
              <a:t>low emittance</a:t>
            </a:r>
          </a:p>
          <a:p>
            <a:r>
              <a:rPr kumimoji="1" lang="en-US" altLang="ja-JP" dirty="0">
                <a:latin typeface="Arial"/>
                <a:cs typeface="Arial"/>
              </a:rPr>
              <a:t>injector</a:t>
            </a:r>
            <a:endParaRPr kumimoji="1" lang="ja-JP" altLang="en-US" dirty="0">
              <a:latin typeface="Arial"/>
              <a:cs typeface="Arial"/>
            </a:endParaRPr>
          </a:p>
        </p:txBody>
      </p:sp>
      <p:sp>
        <p:nvSpPr>
          <p:cNvPr id="50" name="十字形 49">
            <a:extLst>
              <a:ext uri="{FF2B5EF4-FFF2-40B4-BE49-F238E27FC236}">
                <a16:creationId xmlns:a16="http://schemas.microsoft.com/office/drawing/2014/main" id="{80894017-A2D5-1EAE-5197-535420993656}"/>
              </a:ext>
            </a:extLst>
          </p:cNvPr>
          <p:cNvSpPr/>
          <p:nvPr/>
        </p:nvSpPr>
        <p:spPr>
          <a:xfrm>
            <a:off x="2624854" y="2885268"/>
            <a:ext cx="478334" cy="421422"/>
          </a:xfrm>
          <a:prstGeom prst="plus">
            <a:avLst>
              <a:gd name="adj" fmla="val 3830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10">
            <a:extLst>
              <a:ext uri="{FF2B5EF4-FFF2-40B4-BE49-F238E27FC236}">
                <a16:creationId xmlns:a16="http://schemas.microsoft.com/office/drawing/2014/main" id="{E55A6646-6517-2373-F9FB-30D7118F68F9}"/>
              </a:ext>
            </a:extLst>
          </p:cNvPr>
          <p:cNvSpPr>
            <a:spLocks noGrp="1"/>
          </p:cNvSpPr>
          <p:nvPr>
            <p:ph type="sldNum" sz="quarter" idx="12"/>
          </p:nvPr>
        </p:nvSpPr>
        <p:spPr/>
        <p:txBody>
          <a:bodyPr/>
          <a:lstStyle/>
          <a:p>
            <a:fld id="{1B6C7244-5724-E94C-BD42-A3A63A9D1A79}" type="slidenum">
              <a:rPr kumimoji="1" lang="ja-JP" altLang="en-US" smtClean="0"/>
              <a:t>29</a:t>
            </a:fld>
            <a:endParaRPr kumimoji="1" lang="ja-JP" altLang="en-US"/>
          </a:p>
        </p:txBody>
      </p:sp>
    </p:spTree>
    <p:extLst>
      <p:ext uri="{BB962C8B-B14F-4D97-AF65-F5344CB8AC3E}">
        <p14:creationId xmlns:p14="http://schemas.microsoft.com/office/powerpoint/2010/main" val="1821329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C3D01-BE0B-416D-45B2-0A8B931D4EF3}"/>
            </a:ext>
          </a:extLst>
        </p:cNvPr>
        <p:cNvGrpSpPr/>
        <p:nvPr/>
      </p:nvGrpSpPr>
      <p:grpSpPr>
        <a:xfrm>
          <a:off x="0" y="0"/>
          <a:ext cx="0" cy="0"/>
          <a:chOff x="0" y="0"/>
          <a:chExt cx="0" cy="0"/>
        </a:xfrm>
      </p:grpSpPr>
      <p:grpSp>
        <p:nvGrpSpPr>
          <p:cNvPr id="20" name="グループ化 19">
            <a:extLst>
              <a:ext uri="{FF2B5EF4-FFF2-40B4-BE49-F238E27FC236}">
                <a16:creationId xmlns:a16="http://schemas.microsoft.com/office/drawing/2014/main" id="{6713130C-A369-F8A7-5887-8E6EA3F26DAC}"/>
              </a:ext>
            </a:extLst>
          </p:cNvPr>
          <p:cNvGrpSpPr/>
          <p:nvPr/>
        </p:nvGrpSpPr>
        <p:grpSpPr>
          <a:xfrm>
            <a:off x="7308186" y="-6666"/>
            <a:ext cx="2597813" cy="878305"/>
            <a:chOff x="7308187" y="0"/>
            <a:chExt cx="2597813" cy="878305"/>
          </a:xfrm>
        </p:grpSpPr>
        <p:pic>
          <p:nvPicPr>
            <p:cNvPr id="22" name="図 21" descr="ロゴ が含まれている画像&#10;&#10;自動的に生成された説明">
              <a:extLst>
                <a:ext uri="{FF2B5EF4-FFF2-40B4-BE49-F238E27FC236}">
                  <a16:creationId xmlns:a16="http://schemas.microsoft.com/office/drawing/2014/main" id="{95BD0080-0587-1422-3975-442E8D42D13A}"/>
                </a:ext>
              </a:extLst>
            </p:cNvPr>
            <p:cNvPicPr>
              <a:picLocks noChangeAspect="1"/>
            </p:cNvPicPr>
            <p:nvPr/>
          </p:nvPicPr>
          <p:blipFill>
            <a:blip r:embed="rId3"/>
            <a:stretch>
              <a:fillRect/>
            </a:stretch>
          </p:blipFill>
          <p:spPr>
            <a:xfrm>
              <a:off x="8119513" y="0"/>
              <a:ext cx="1080501" cy="774131"/>
            </a:xfrm>
            <a:prstGeom prst="rect">
              <a:avLst/>
            </a:prstGeom>
          </p:spPr>
        </p:pic>
        <p:pic>
          <p:nvPicPr>
            <p:cNvPr id="21" name="Picture 2" descr="海外にも対応したロゴマーク ｜ 理化学研究所">
              <a:extLst>
                <a:ext uri="{FF2B5EF4-FFF2-40B4-BE49-F238E27FC236}">
                  <a16:creationId xmlns:a16="http://schemas.microsoft.com/office/drawing/2014/main" id="{383A6069-9850-4CD1-9467-DB46DF3FDB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23" name="図 22" descr="ロゴ, 会社名&#10;&#10;自動的に生成された説明">
              <a:extLst>
                <a:ext uri="{FF2B5EF4-FFF2-40B4-BE49-F238E27FC236}">
                  <a16:creationId xmlns:a16="http://schemas.microsoft.com/office/drawing/2014/main" id="{3164DB52-2DFB-89D1-5FA6-244DC9A3EC92}"/>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16" name="正方形/長方形 15">
            <a:extLst>
              <a:ext uri="{FF2B5EF4-FFF2-40B4-BE49-F238E27FC236}">
                <a16:creationId xmlns:a16="http://schemas.microsoft.com/office/drawing/2014/main" id="{A965E243-AEAE-B40A-7C58-2532D405DF01}"/>
              </a:ext>
            </a:extLst>
          </p:cNvPr>
          <p:cNvSpPr/>
          <p:nvPr/>
        </p:nvSpPr>
        <p:spPr>
          <a:xfrm>
            <a:off x="692761" y="3874500"/>
            <a:ext cx="390211" cy="774224"/>
          </a:xfrm>
          <a:prstGeom prst="rect">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CFE0B0CE-9D80-8093-AE14-3FC64010428E}"/>
              </a:ext>
            </a:extLst>
          </p:cNvPr>
          <p:cNvSpPr/>
          <p:nvPr/>
        </p:nvSpPr>
        <p:spPr>
          <a:xfrm>
            <a:off x="3818088" y="1369621"/>
            <a:ext cx="1318051" cy="4517572"/>
          </a:xfrm>
          <a:prstGeom prst="rect">
            <a:avLst/>
          </a:prstGeom>
          <a:solidFill>
            <a:schemeClr val="accent3">
              <a:lumMod val="60000"/>
              <a:lumOff val="40000"/>
              <a:alpha val="14000"/>
            </a:schemeClr>
          </a:solidFill>
          <a:ln>
            <a:solidFill>
              <a:schemeClr val="accent3">
                <a:lumMod val="60000"/>
                <a:lumOff val="40000"/>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7A7CBB7D-B3BC-A3DC-605A-81DB4EEE4D10}"/>
              </a:ext>
            </a:extLst>
          </p:cNvPr>
          <p:cNvSpPr>
            <a:spLocks noGrp="1"/>
          </p:cNvSpPr>
          <p:nvPr>
            <p:ph type="title"/>
          </p:nvPr>
        </p:nvSpPr>
        <p:spPr>
          <a:xfrm>
            <a:off x="681038" y="365128"/>
            <a:ext cx="8658905" cy="1137102"/>
          </a:xfrm>
        </p:spPr>
        <p:txBody>
          <a:bodyPr>
            <a:normAutofit/>
          </a:bodyPr>
          <a:lstStyle/>
          <a:p>
            <a:r>
              <a:rPr lang="en-US" altLang="ja-JP" sz="3200" dirty="0">
                <a:latin typeface="Arial" panose="020B0604020202020204" pitchFamily="34" charset="0"/>
                <a:cs typeface="Arial" panose="020B0604020202020204" pitchFamily="34" charset="0"/>
              </a:rPr>
              <a:t>Brilliance enhancement over the past century</a:t>
            </a:r>
            <a:endParaRPr kumimoji="1" lang="ja-JP" altLang="en-US" sz="3200"/>
          </a:p>
        </p:txBody>
      </p:sp>
      <p:sp>
        <p:nvSpPr>
          <p:cNvPr id="7" name="正方形/長方形 6">
            <a:extLst>
              <a:ext uri="{FF2B5EF4-FFF2-40B4-BE49-F238E27FC236}">
                <a16:creationId xmlns:a16="http://schemas.microsoft.com/office/drawing/2014/main" id="{406E8078-0EA5-8E85-BC73-EA999CE1B83B}"/>
              </a:ext>
            </a:extLst>
          </p:cNvPr>
          <p:cNvSpPr/>
          <p:nvPr/>
        </p:nvSpPr>
        <p:spPr>
          <a:xfrm>
            <a:off x="3154059" y="1369621"/>
            <a:ext cx="655286" cy="4517572"/>
          </a:xfrm>
          <a:prstGeom prst="rect">
            <a:avLst/>
          </a:prstGeom>
          <a:solidFill>
            <a:schemeClr val="accent1">
              <a:lumMod val="60000"/>
              <a:lumOff val="40000"/>
              <a:alpha val="14000"/>
            </a:schemeClr>
          </a:solidFill>
          <a:ln>
            <a:solidFill>
              <a:schemeClr val="accent1">
                <a:lumMod val="60000"/>
                <a:lumOff val="40000"/>
                <a:alpha val="1392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17BB7FC-47EB-4D83-D91A-B54151D8E6C4}"/>
              </a:ext>
            </a:extLst>
          </p:cNvPr>
          <p:cNvSpPr txBox="1"/>
          <p:nvPr/>
        </p:nvSpPr>
        <p:spPr>
          <a:xfrm>
            <a:off x="2598828" y="4783174"/>
            <a:ext cx="95410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1st-gen</a:t>
            </a:r>
            <a:endParaRPr kumimoji="1" lang="ja-JP" altLang="en-US">
              <a:latin typeface="Arial" panose="020B0604020202020204" pitchFamily="34" charset="0"/>
              <a:cs typeface="Arial" panose="020B0604020202020204" pitchFamily="34" charset="0"/>
            </a:endParaRPr>
          </a:p>
        </p:txBody>
      </p:sp>
      <p:sp>
        <p:nvSpPr>
          <p:cNvPr id="11" name="正方形/長方形 10">
            <a:extLst>
              <a:ext uri="{FF2B5EF4-FFF2-40B4-BE49-F238E27FC236}">
                <a16:creationId xmlns:a16="http://schemas.microsoft.com/office/drawing/2014/main" id="{881FFBE2-F96E-96BD-CF5A-2848A7458E61}"/>
              </a:ext>
            </a:extLst>
          </p:cNvPr>
          <p:cNvSpPr/>
          <p:nvPr/>
        </p:nvSpPr>
        <p:spPr>
          <a:xfrm>
            <a:off x="5162946" y="1369621"/>
            <a:ext cx="1478161" cy="4517572"/>
          </a:xfrm>
          <a:prstGeom prst="rect">
            <a:avLst/>
          </a:prstGeom>
          <a:solidFill>
            <a:srgbClr val="FFFF00">
              <a:alpha val="14000"/>
            </a:srgbClr>
          </a:solidFill>
          <a:ln>
            <a:solidFill>
              <a:srgbClr val="FFFF00">
                <a:alpha val="17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9219833-667C-E252-8A06-B40A22FAF14A}"/>
              </a:ext>
            </a:extLst>
          </p:cNvPr>
          <p:cNvSpPr/>
          <p:nvPr/>
        </p:nvSpPr>
        <p:spPr>
          <a:xfrm>
            <a:off x="6659435" y="1369621"/>
            <a:ext cx="1757449" cy="4517572"/>
          </a:xfrm>
          <a:prstGeom prst="rect">
            <a:avLst/>
          </a:prstGeom>
          <a:solidFill>
            <a:srgbClr val="FF0000">
              <a:alpha val="14000"/>
            </a:srgbClr>
          </a:solidFill>
          <a:ln>
            <a:solidFill>
              <a:srgbClr val="FF0000">
                <a:alpha val="14623"/>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5006BC6-1676-8978-C718-BD76886B5381}"/>
              </a:ext>
            </a:extLst>
          </p:cNvPr>
          <p:cNvSpPr txBox="1"/>
          <p:nvPr/>
        </p:nvSpPr>
        <p:spPr>
          <a:xfrm>
            <a:off x="3552935" y="3874500"/>
            <a:ext cx="1031051"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2nd-gen</a:t>
            </a:r>
            <a:endParaRPr kumimoji="1" lang="ja-JP" altLang="en-US">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DEA95E9-40DA-E136-AF19-A296B58BADB0}"/>
              </a:ext>
            </a:extLst>
          </p:cNvPr>
          <p:cNvSpPr txBox="1"/>
          <p:nvPr/>
        </p:nvSpPr>
        <p:spPr>
          <a:xfrm>
            <a:off x="5366205" y="3085482"/>
            <a:ext cx="97975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3rd-gen</a:t>
            </a:r>
            <a:endParaRPr kumimoji="1" lang="ja-JP" altLang="en-US">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E626F33D-712C-B590-AAB9-9CDD37B9365D}"/>
              </a:ext>
            </a:extLst>
          </p:cNvPr>
          <p:cNvSpPr txBox="1"/>
          <p:nvPr/>
        </p:nvSpPr>
        <p:spPr>
          <a:xfrm>
            <a:off x="6753102" y="2212800"/>
            <a:ext cx="966931"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4th-gen</a:t>
            </a:r>
            <a:endParaRPr kumimoji="1" lang="ja-JP" altLang="en-US">
              <a:latin typeface="Arial" panose="020B0604020202020204" pitchFamily="34" charset="0"/>
              <a:cs typeface="Arial" panose="020B0604020202020204" pitchFamily="34" charset="0"/>
            </a:endParaRPr>
          </a:p>
        </p:txBody>
      </p:sp>
      <p:pic>
        <p:nvPicPr>
          <p:cNvPr id="17" name="図 16" descr="夜に光っている電子&#10;&#10;AI 生成コンテンツは誤りを含む可能性があります。">
            <a:extLst>
              <a:ext uri="{FF2B5EF4-FFF2-40B4-BE49-F238E27FC236}">
                <a16:creationId xmlns:a16="http://schemas.microsoft.com/office/drawing/2014/main" id="{AAAE35B4-DF5B-3054-9A41-C111E5C6FDC4}"/>
              </a:ext>
            </a:extLst>
          </p:cNvPr>
          <p:cNvPicPr>
            <a:picLocks noChangeAspect="1"/>
          </p:cNvPicPr>
          <p:nvPr/>
        </p:nvPicPr>
        <p:blipFill>
          <a:blip r:embed="rId6"/>
          <a:stretch>
            <a:fillRect/>
          </a:stretch>
        </p:blipFill>
        <p:spPr>
          <a:xfrm>
            <a:off x="681038" y="1107009"/>
            <a:ext cx="8046271" cy="5455088"/>
          </a:xfrm>
          <a:prstGeom prst="rect">
            <a:avLst/>
          </a:prstGeom>
        </p:spPr>
      </p:pic>
      <p:grpSp>
        <p:nvGrpSpPr>
          <p:cNvPr id="3" name="グループ化 2">
            <a:extLst>
              <a:ext uri="{FF2B5EF4-FFF2-40B4-BE49-F238E27FC236}">
                <a16:creationId xmlns:a16="http://schemas.microsoft.com/office/drawing/2014/main" id="{3DC8294D-23D1-6D8C-7B67-A3151B3F616E}"/>
              </a:ext>
            </a:extLst>
          </p:cNvPr>
          <p:cNvGrpSpPr/>
          <p:nvPr/>
        </p:nvGrpSpPr>
        <p:grpSpPr>
          <a:xfrm>
            <a:off x="2155371" y="1761889"/>
            <a:ext cx="2223356" cy="721023"/>
            <a:chOff x="2155371" y="2025134"/>
            <a:chExt cx="2223356" cy="721023"/>
          </a:xfrm>
        </p:grpSpPr>
        <p:sp>
          <p:nvSpPr>
            <p:cNvPr id="4" name="正方形/長方形 3">
              <a:extLst>
                <a:ext uri="{FF2B5EF4-FFF2-40B4-BE49-F238E27FC236}">
                  <a16:creationId xmlns:a16="http://schemas.microsoft.com/office/drawing/2014/main" id="{814442B1-8EE0-04F4-BF3F-989D4617C044}"/>
                </a:ext>
              </a:extLst>
            </p:cNvPr>
            <p:cNvSpPr/>
            <p:nvPr/>
          </p:nvSpPr>
          <p:spPr>
            <a:xfrm>
              <a:off x="2155371" y="2133600"/>
              <a:ext cx="152400" cy="152400"/>
            </a:xfrm>
            <a:prstGeom prst="rect">
              <a:avLst/>
            </a:prstGeom>
            <a:solidFill>
              <a:srgbClr val="193FFD"/>
            </a:solidFill>
            <a:ln>
              <a:solidFill>
                <a:srgbClr val="193F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E7FB1EB1-30B4-3A62-C1C0-0E1C0BD5EC2A}"/>
                </a:ext>
              </a:extLst>
            </p:cNvPr>
            <p:cNvSpPr/>
            <p:nvPr/>
          </p:nvSpPr>
          <p:spPr>
            <a:xfrm>
              <a:off x="2155371" y="2485291"/>
              <a:ext cx="152400" cy="152400"/>
            </a:xfrm>
            <a:prstGeom prst="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3CE1A98-DD81-FE35-388B-DA9D865609A7}"/>
                </a:ext>
              </a:extLst>
            </p:cNvPr>
            <p:cNvSpPr txBox="1"/>
            <p:nvPr/>
          </p:nvSpPr>
          <p:spPr>
            <a:xfrm>
              <a:off x="2334578" y="2025134"/>
              <a:ext cx="2044149"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Linac-based FELs</a:t>
              </a:r>
              <a:endParaRPr kumimoji="1" lang="ja-JP" altLang="en-US">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7C0A9A12-AAAB-8E9D-475B-5385219082ED}"/>
                </a:ext>
              </a:extLst>
            </p:cNvPr>
            <p:cNvSpPr txBox="1"/>
            <p:nvPr/>
          </p:nvSpPr>
          <p:spPr>
            <a:xfrm>
              <a:off x="2343742" y="2376825"/>
              <a:ext cx="199285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Ring-based SRLs</a:t>
              </a:r>
              <a:endParaRPr kumimoji="1" lang="ja-JP" altLang="en-US">
                <a:latin typeface="Arial" panose="020B0604020202020204" pitchFamily="34" charset="0"/>
                <a:cs typeface="Arial" panose="020B0604020202020204" pitchFamily="34" charset="0"/>
              </a:endParaRPr>
            </a:p>
          </p:txBody>
        </p:sp>
      </p:grpSp>
      <p:sp>
        <p:nvSpPr>
          <p:cNvPr id="18" name="正方形/長方形 17">
            <a:extLst>
              <a:ext uri="{FF2B5EF4-FFF2-40B4-BE49-F238E27FC236}">
                <a16:creationId xmlns:a16="http://schemas.microsoft.com/office/drawing/2014/main" id="{8553A140-9719-4C48-2009-89BA01FC4656}"/>
              </a:ext>
            </a:extLst>
          </p:cNvPr>
          <p:cNvSpPr/>
          <p:nvPr/>
        </p:nvSpPr>
        <p:spPr>
          <a:xfrm>
            <a:off x="5136139" y="1238985"/>
            <a:ext cx="3843738" cy="4980632"/>
          </a:xfrm>
          <a:prstGeom prst="rect">
            <a:avLst/>
          </a:prstGeom>
          <a:noFill/>
          <a:ln w="254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D99E17A3-6E75-4FFA-9D37-4D06D0D8EA7B}"/>
              </a:ext>
            </a:extLst>
          </p:cNvPr>
          <p:cNvSpPr txBox="1"/>
          <p:nvPr/>
        </p:nvSpPr>
        <p:spPr>
          <a:xfrm>
            <a:off x="3029183" y="6492872"/>
            <a:ext cx="692606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Makina </a:t>
            </a:r>
            <a:r>
              <a:rPr kumimoji="1" lang="en-US" altLang="ja-JP" dirty="0" err="1">
                <a:latin typeface="Arial" panose="020B0604020202020204" pitchFamily="34" charset="0"/>
                <a:cs typeface="Arial" panose="020B0604020202020204" pitchFamily="34" charset="0"/>
              </a:rPr>
              <a:t>Yabashi</a:t>
            </a:r>
            <a:r>
              <a:rPr kumimoji="1" lang="en-US" altLang="ja-JP" dirty="0">
                <a:latin typeface="Arial" panose="020B0604020202020204" pitchFamily="34" charset="0"/>
                <a:cs typeface="Arial" panose="020B0604020202020204" pitchFamily="34" charset="0"/>
              </a:rPr>
              <a:t> and Hitoshi Tanaka, </a:t>
            </a:r>
            <a:r>
              <a:rPr kumimoji="1" lang="en-US" altLang="ja-JP" i="1" dirty="0">
                <a:latin typeface="Arial" panose="020B0604020202020204" pitchFamily="34" charset="0"/>
                <a:cs typeface="Arial" panose="020B0604020202020204" pitchFamily="34" charset="0"/>
              </a:rPr>
              <a:t>Nat. Photon. </a:t>
            </a:r>
            <a:r>
              <a:rPr kumimoji="1" lang="en-US" altLang="ja-JP" dirty="0">
                <a:latin typeface="Arial" panose="020B0604020202020204" pitchFamily="34" charset="0"/>
                <a:cs typeface="Arial" panose="020B0604020202020204" pitchFamily="34" charset="0"/>
              </a:rPr>
              <a:t>11 (2017) 12-14</a:t>
            </a:r>
            <a:endParaRPr kumimoji="1" lang="ja-JP" altLang="en-US">
              <a:latin typeface="Arial" panose="020B0604020202020204" pitchFamily="34" charset="0"/>
              <a:cs typeface="Arial" panose="020B0604020202020204" pitchFamily="34" charset="0"/>
            </a:endParaRPr>
          </a:p>
        </p:txBody>
      </p:sp>
      <p:sp>
        <p:nvSpPr>
          <p:cNvPr id="24" name="スライド番号プレースホルダー 23">
            <a:extLst>
              <a:ext uri="{FF2B5EF4-FFF2-40B4-BE49-F238E27FC236}">
                <a16:creationId xmlns:a16="http://schemas.microsoft.com/office/drawing/2014/main" id="{BE2920DD-1E79-13F7-6A2F-BE347AFF3474}"/>
              </a:ext>
            </a:extLst>
          </p:cNvPr>
          <p:cNvSpPr>
            <a:spLocks noGrp="1"/>
          </p:cNvSpPr>
          <p:nvPr>
            <p:ph type="sldNum" sz="quarter" idx="12"/>
          </p:nvPr>
        </p:nvSpPr>
        <p:spPr/>
        <p:txBody>
          <a:bodyPr/>
          <a:lstStyle/>
          <a:p>
            <a:fld id="{1B6C7244-5724-E94C-BD42-A3A63A9D1A79}" type="slidenum">
              <a:rPr kumimoji="1" lang="ja-JP" altLang="en-US" smtClean="0"/>
              <a:t>3</a:t>
            </a:fld>
            <a:endParaRPr kumimoji="1" lang="ja-JP" altLang="en-US"/>
          </a:p>
        </p:txBody>
      </p:sp>
    </p:spTree>
    <p:extLst>
      <p:ext uri="{BB962C8B-B14F-4D97-AF65-F5344CB8AC3E}">
        <p14:creationId xmlns:p14="http://schemas.microsoft.com/office/powerpoint/2010/main" val="3954303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2E6F9-18F2-70A4-51DC-A4EE57071A28}"/>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C99B5B4D-9D79-B717-8FE5-26D3FD419537}"/>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D3372F89-5301-7E3B-0BB8-E6DC62EC363B}"/>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690A6DC2-60EB-FE78-1C49-39B0FC0B28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D49BD36C-B933-B67F-A9D3-BCE7F55321A7}"/>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83BC9D9B-2594-60DE-D01C-90BAC31AE88D}"/>
              </a:ext>
            </a:extLst>
          </p:cNvPr>
          <p:cNvSpPr>
            <a:spLocks noGrp="1"/>
          </p:cNvSpPr>
          <p:nvPr>
            <p:ph type="title"/>
          </p:nvPr>
        </p:nvSpPr>
        <p:spPr>
          <a:xfrm>
            <a:off x="681038" y="365127"/>
            <a:ext cx="8543925" cy="1052547"/>
          </a:xfrm>
        </p:spPr>
        <p:txBody>
          <a:bodyPr>
            <a:normAutofit/>
          </a:bodyPr>
          <a:lstStyle/>
          <a:p>
            <a:r>
              <a:rPr kumimoji="1" lang="en-US" altLang="ja-JP" sz="3600" dirty="0">
                <a:latin typeface="Arial" panose="020B0604020202020204" pitchFamily="34" charset="0"/>
                <a:cs typeface="Arial" panose="020B0604020202020204" pitchFamily="34" charset="0"/>
              </a:rPr>
              <a:t>Variety of XFELs</a:t>
            </a:r>
            <a:endParaRPr kumimoji="1" lang="ja-JP" altLang="en-US" sz="3600">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894D6170-24ED-DD95-D494-FB4BAFB650D9}"/>
              </a:ext>
            </a:extLst>
          </p:cNvPr>
          <p:cNvSpPr txBox="1"/>
          <p:nvPr/>
        </p:nvSpPr>
        <p:spPr>
          <a:xfrm>
            <a:off x="783770" y="1643743"/>
            <a:ext cx="5562601" cy="1569660"/>
          </a:xfrm>
          <a:prstGeom prst="rect">
            <a:avLst/>
          </a:prstGeom>
          <a:noFill/>
        </p:spPr>
        <p:txBody>
          <a:bodyPr wrap="square" rtlCol="0">
            <a:spAutoFit/>
          </a:bodyPr>
          <a:lstStyle/>
          <a:p>
            <a:pPr marL="457200" indent="-457200">
              <a:buFont typeface="+mj-lt"/>
              <a:buAutoNum type="arabicPeriod"/>
            </a:pPr>
            <a:r>
              <a:rPr kumimoji="1" lang="en-US" altLang="ja-JP" sz="2400" dirty="0">
                <a:latin typeface="Arial" panose="020B0604020202020204" pitchFamily="34" charset="0"/>
                <a:cs typeface="Arial" panose="020B0604020202020204" pitchFamily="34" charset="0"/>
              </a:rPr>
              <a:t>Two-color FEL</a:t>
            </a:r>
          </a:p>
          <a:p>
            <a:pPr marL="457200" indent="-457200">
              <a:buFont typeface="+mj-lt"/>
              <a:buAutoNum type="arabicPeriod"/>
            </a:pPr>
            <a:r>
              <a:rPr kumimoji="1" lang="en-US" altLang="ja-JP" sz="2400" dirty="0">
                <a:latin typeface="Arial" panose="020B0604020202020204" pitchFamily="34" charset="0"/>
                <a:cs typeface="Arial" panose="020B0604020202020204" pitchFamily="34" charset="0"/>
              </a:rPr>
              <a:t>Self-seeded FEL</a:t>
            </a:r>
          </a:p>
          <a:p>
            <a:pPr marL="457200" indent="-457200">
              <a:buFont typeface="+mj-lt"/>
              <a:buAutoNum type="arabicPeriod"/>
            </a:pPr>
            <a:r>
              <a:rPr kumimoji="1" lang="en-US" altLang="ja-JP" sz="2400" dirty="0">
                <a:latin typeface="Arial" panose="020B0604020202020204" pitchFamily="34" charset="0"/>
                <a:cs typeface="Arial" panose="020B0604020202020204" pitchFamily="34" charset="0"/>
              </a:rPr>
              <a:t>Circular-/liner-polarized FEL</a:t>
            </a:r>
          </a:p>
          <a:p>
            <a:pPr marL="457200" indent="-457200">
              <a:buFont typeface="+mj-lt"/>
              <a:buAutoNum type="arabicPeriod"/>
            </a:pPr>
            <a:r>
              <a:rPr kumimoji="1" lang="en-US" altLang="ja-JP" sz="2400" dirty="0">
                <a:solidFill>
                  <a:srgbClr val="FF0000"/>
                </a:solidFill>
                <a:latin typeface="Arial" panose="020B0604020202020204" pitchFamily="34" charset="0"/>
                <a:cs typeface="Arial" panose="020B0604020202020204" pitchFamily="34" charset="0"/>
              </a:rPr>
              <a:t>Extremely short-pulsed FEL</a:t>
            </a:r>
            <a:endParaRPr kumimoji="1" lang="ja-JP" altLang="en-US" sz="2400">
              <a:solidFill>
                <a:srgbClr val="FF000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4578AA74-9E7A-1CB5-994A-06B18E44CCD5}"/>
              </a:ext>
            </a:extLst>
          </p:cNvPr>
          <p:cNvSpPr>
            <a:spLocks noGrp="1"/>
          </p:cNvSpPr>
          <p:nvPr>
            <p:ph type="sldNum" sz="quarter" idx="12"/>
          </p:nvPr>
        </p:nvSpPr>
        <p:spPr/>
        <p:txBody>
          <a:bodyPr/>
          <a:lstStyle/>
          <a:p>
            <a:fld id="{1B6C7244-5724-E94C-BD42-A3A63A9D1A79}" type="slidenum">
              <a:rPr kumimoji="1" lang="ja-JP" altLang="en-US" smtClean="0"/>
              <a:t>30</a:t>
            </a:fld>
            <a:endParaRPr kumimoji="1" lang="ja-JP" altLang="en-US"/>
          </a:p>
        </p:txBody>
      </p:sp>
    </p:spTree>
    <p:extLst>
      <p:ext uri="{BB962C8B-B14F-4D97-AF65-F5344CB8AC3E}">
        <p14:creationId xmlns:p14="http://schemas.microsoft.com/office/powerpoint/2010/main" val="2804773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9DC8A-7577-0823-1D80-329E8C33C340}"/>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DE0A1EFE-4DC5-B7C6-A04C-A29A421DE453}"/>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8959DD17-9933-C4A3-60B6-C1DDA18FF712}"/>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69961E05-EC6D-183B-A8AA-DF939294D4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CE4FC6DB-53BB-71F8-E23C-D7BB3517C1BA}"/>
                </a:ext>
              </a:extLst>
            </p:cNvPr>
            <p:cNvPicPr>
              <a:picLocks noChangeAspect="1"/>
            </p:cNvPicPr>
            <p:nvPr/>
          </p:nvPicPr>
          <p:blipFill>
            <a:blip r:embed="rId5"/>
            <a:stretch>
              <a:fillRect/>
            </a:stretch>
          </p:blipFill>
          <p:spPr>
            <a:xfrm>
              <a:off x="7308187" y="0"/>
              <a:ext cx="832756" cy="790468"/>
            </a:xfrm>
            <a:prstGeom prst="rect">
              <a:avLst/>
            </a:prstGeom>
          </p:spPr>
        </p:pic>
      </p:grpSp>
      <p:pic>
        <p:nvPicPr>
          <p:cNvPr id="12" name="図 11">
            <a:extLst>
              <a:ext uri="{FF2B5EF4-FFF2-40B4-BE49-F238E27FC236}">
                <a16:creationId xmlns:a16="http://schemas.microsoft.com/office/drawing/2014/main" id="{34B4A89D-B6DB-E044-AFFA-B9FD88428C80}"/>
              </a:ext>
            </a:extLst>
          </p:cNvPr>
          <p:cNvPicPr>
            <a:picLocks noChangeAspect="1"/>
          </p:cNvPicPr>
          <p:nvPr/>
        </p:nvPicPr>
        <p:blipFill>
          <a:blip r:embed="rId6"/>
          <a:stretch>
            <a:fillRect/>
          </a:stretch>
        </p:blipFill>
        <p:spPr>
          <a:xfrm>
            <a:off x="418316" y="1178212"/>
            <a:ext cx="9052850" cy="1601657"/>
          </a:xfrm>
          <a:prstGeom prst="rect">
            <a:avLst/>
          </a:prstGeom>
        </p:spPr>
      </p:pic>
      <p:pic>
        <p:nvPicPr>
          <p:cNvPr id="14" name="図 13">
            <a:extLst>
              <a:ext uri="{FF2B5EF4-FFF2-40B4-BE49-F238E27FC236}">
                <a16:creationId xmlns:a16="http://schemas.microsoft.com/office/drawing/2014/main" id="{B5DE331E-DBB1-E4DE-114E-F981F8985DD0}"/>
              </a:ext>
            </a:extLst>
          </p:cNvPr>
          <p:cNvPicPr>
            <a:picLocks noChangeAspect="1"/>
          </p:cNvPicPr>
          <p:nvPr/>
        </p:nvPicPr>
        <p:blipFill>
          <a:blip r:embed="rId7"/>
          <a:stretch>
            <a:fillRect/>
          </a:stretch>
        </p:blipFill>
        <p:spPr>
          <a:xfrm>
            <a:off x="434834" y="2779869"/>
            <a:ext cx="4322497" cy="3271256"/>
          </a:xfrm>
          <a:prstGeom prst="rect">
            <a:avLst/>
          </a:prstGeom>
        </p:spPr>
      </p:pic>
      <p:sp>
        <p:nvSpPr>
          <p:cNvPr id="17" name="テキスト ボックス 16">
            <a:extLst>
              <a:ext uri="{FF2B5EF4-FFF2-40B4-BE49-F238E27FC236}">
                <a16:creationId xmlns:a16="http://schemas.microsoft.com/office/drawing/2014/main" id="{839471F5-479A-E15A-B000-FA60B7D41FBA}"/>
              </a:ext>
            </a:extLst>
          </p:cNvPr>
          <p:cNvSpPr txBox="1"/>
          <p:nvPr/>
        </p:nvSpPr>
        <p:spPr>
          <a:xfrm>
            <a:off x="783770" y="6373248"/>
            <a:ext cx="4673139"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T. Hara et. al., </a:t>
            </a:r>
            <a:r>
              <a:rPr kumimoji="1" lang="en-US" altLang="ja-JP" i="1" dirty="0">
                <a:latin typeface="Arial" panose="020B0604020202020204" pitchFamily="34" charset="0"/>
                <a:cs typeface="Arial" panose="020B0604020202020204" pitchFamily="34" charset="0"/>
              </a:rPr>
              <a:t>Nat. Commun. </a:t>
            </a:r>
            <a:r>
              <a:rPr kumimoji="1" lang="en-US" altLang="ja-JP" b="1" dirty="0">
                <a:latin typeface="Arial" panose="020B0604020202020204" pitchFamily="34" charset="0"/>
                <a:cs typeface="Arial" panose="020B0604020202020204" pitchFamily="34" charset="0"/>
              </a:rPr>
              <a:t>4</a:t>
            </a:r>
            <a:r>
              <a:rPr kumimoji="1" lang="en-US" altLang="ja-JP" dirty="0">
                <a:latin typeface="Arial" panose="020B0604020202020204" pitchFamily="34" charset="0"/>
                <a:cs typeface="Arial" panose="020B0604020202020204" pitchFamily="34" charset="0"/>
              </a:rPr>
              <a:t> (2013) 2919</a:t>
            </a:r>
          </a:p>
        </p:txBody>
      </p:sp>
      <p:sp>
        <p:nvSpPr>
          <p:cNvPr id="19" name="タイトル 18">
            <a:extLst>
              <a:ext uri="{FF2B5EF4-FFF2-40B4-BE49-F238E27FC236}">
                <a16:creationId xmlns:a16="http://schemas.microsoft.com/office/drawing/2014/main" id="{181B2C66-EFF9-E8E9-09FD-223E67E6D389}"/>
              </a:ext>
            </a:extLst>
          </p:cNvPr>
          <p:cNvSpPr>
            <a:spLocks noGrp="1"/>
          </p:cNvSpPr>
          <p:nvPr>
            <p:ph type="title"/>
          </p:nvPr>
        </p:nvSpPr>
        <p:spPr>
          <a:xfrm>
            <a:off x="681039" y="365128"/>
            <a:ext cx="8224422" cy="679944"/>
          </a:xfrm>
          <a:solidFill>
            <a:schemeClr val="bg1"/>
          </a:solidFill>
        </p:spPr>
        <p:txBody>
          <a:bodyPr>
            <a:normAutofit fontScale="90000"/>
          </a:bodyPr>
          <a:lstStyle/>
          <a:p>
            <a:r>
              <a:rPr lang="en-US" altLang="ja-JP" dirty="0">
                <a:latin typeface="Arial" panose="020B0604020202020204" pitchFamily="34" charset="0"/>
                <a:cs typeface="Arial" panose="020B0604020202020204" pitchFamily="34" charset="0"/>
              </a:rPr>
              <a:t>Two-color XFEL with wide tunability</a:t>
            </a:r>
            <a:endParaRPr lang="ja-JP" altLang="en-US"/>
          </a:p>
        </p:txBody>
      </p:sp>
      <p:sp>
        <p:nvSpPr>
          <p:cNvPr id="2" name="スライド番号プレースホルダー 1">
            <a:extLst>
              <a:ext uri="{FF2B5EF4-FFF2-40B4-BE49-F238E27FC236}">
                <a16:creationId xmlns:a16="http://schemas.microsoft.com/office/drawing/2014/main" id="{B9173194-DC30-3947-86DC-7B336AF4A5EE}"/>
              </a:ext>
            </a:extLst>
          </p:cNvPr>
          <p:cNvSpPr>
            <a:spLocks noGrp="1"/>
          </p:cNvSpPr>
          <p:nvPr>
            <p:ph type="sldNum" sz="quarter" idx="12"/>
          </p:nvPr>
        </p:nvSpPr>
        <p:spPr/>
        <p:txBody>
          <a:bodyPr/>
          <a:lstStyle/>
          <a:p>
            <a:fld id="{1B6C7244-5724-E94C-BD42-A3A63A9D1A79}" type="slidenum">
              <a:rPr kumimoji="1" lang="ja-JP" altLang="en-US" smtClean="0"/>
              <a:t>31</a:t>
            </a:fld>
            <a:endParaRPr kumimoji="1" lang="ja-JP" altLang="en-US"/>
          </a:p>
        </p:txBody>
      </p:sp>
      <p:pic>
        <p:nvPicPr>
          <p:cNvPr id="5" name="図 4">
            <a:extLst>
              <a:ext uri="{FF2B5EF4-FFF2-40B4-BE49-F238E27FC236}">
                <a16:creationId xmlns:a16="http://schemas.microsoft.com/office/drawing/2014/main" id="{17718D84-65ED-9F82-BB34-A0D0C8E75ED3}"/>
              </a:ext>
            </a:extLst>
          </p:cNvPr>
          <p:cNvPicPr>
            <a:picLocks noChangeAspect="1"/>
          </p:cNvPicPr>
          <p:nvPr/>
        </p:nvPicPr>
        <p:blipFill>
          <a:blip r:embed="rId8"/>
          <a:stretch>
            <a:fillRect/>
          </a:stretch>
        </p:blipFill>
        <p:spPr>
          <a:xfrm>
            <a:off x="5204032" y="2746815"/>
            <a:ext cx="3701428" cy="3240669"/>
          </a:xfrm>
          <a:prstGeom prst="rect">
            <a:avLst/>
          </a:prstGeom>
        </p:spPr>
      </p:pic>
      <p:sp>
        <p:nvSpPr>
          <p:cNvPr id="6" name="テキスト ボックス 5">
            <a:extLst>
              <a:ext uri="{FF2B5EF4-FFF2-40B4-BE49-F238E27FC236}">
                <a16:creationId xmlns:a16="http://schemas.microsoft.com/office/drawing/2014/main" id="{4F5078C4-76FD-CCE6-8569-95F2620AC45F}"/>
              </a:ext>
            </a:extLst>
          </p:cNvPr>
          <p:cNvSpPr txBox="1"/>
          <p:nvPr/>
        </p:nvSpPr>
        <p:spPr>
          <a:xfrm>
            <a:off x="3796749" y="3429000"/>
            <a:ext cx="397866" cy="369332"/>
          </a:xfrm>
          <a:prstGeom prst="rect">
            <a:avLst/>
          </a:prstGeom>
          <a:noFill/>
        </p:spPr>
        <p:txBody>
          <a:bodyPr wrap="none" rtlCol="0">
            <a:spAutoFit/>
          </a:bodyPr>
          <a:lstStyle/>
          <a:p>
            <a:r>
              <a:rPr kumimoji="1" lang="en-US" altLang="ja-JP" i="1" dirty="0">
                <a:solidFill>
                  <a:srgbClr val="FF0000"/>
                </a:solidFill>
              </a:rPr>
              <a:t>K</a:t>
            </a:r>
            <a:r>
              <a:rPr kumimoji="1" lang="en-US" altLang="ja-JP" baseline="-25000" dirty="0">
                <a:solidFill>
                  <a:srgbClr val="FF0000"/>
                </a:solidFill>
              </a:rPr>
              <a:t>1</a:t>
            </a:r>
            <a:endParaRPr kumimoji="1" lang="ja-JP" altLang="en-US" baseline="-25000">
              <a:solidFill>
                <a:srgbClr val="FF0000"/>
              </a:solidFill>
            </a:endParaRPr>
          </a:p>
        </p:txBody>
      </p:sp>
      <p:sp>
        <p:nvSpPr>
          <p:cNvPr id="10" name="テキスト ボックス 9">
            <a:extLst>
              <a:ext uri="{FF2B5EF4-FFF2-40B4-BE49-F238E27FC236}">
                <a16:creationId xmlns:a16="http://schemas.microsoft.com/office/drawing/2014/main" id="{579B02F4-6C7A-2048-1E20-FB834009233B}"/>
              </a:ext>
            </a:extLst>
          </p:cNvPr>
          <p:cNvSpPr txBox="1"/>
          <p:nvPr/>
        </p:nvSpPr>
        <p:spPr>
          <a:xfrm>
            <a:off x="7015291" y="5987020"/>
            <a:ext cx="397866" cy="369332"/>
          </a:xfrm>
          <a:prstGeom prst="rect">
            <a:avLst/>
          </a:prstGeom>
          <a:noFill/>
        </p:spPr>
        <p:txBody>
          <a:bodyPr wrap="none" rtlCol="0">
            <a:spAutoFit/>
          </a:bodyPr>
          <a:lstStyle/>
          <a:p>
            <a:r>
              <a:rPr kumimoji="1" lang="en-US" altLang="ja-JP" i="1" dirty="0">
                <a:solidFill>
                  <a:srgbClr val="FF0000"/>
                </a:solidFill>
              </a:rPr>
              <a:t>K</a:t>
            </a:r>
            <a:r>
              <a:rPr kumimoji="1" lang="en-US" altLang="ja-JP" baseline="-25000" dirty="0">
                <a:solidFill>
                  <a:srgbClr val="FF0000"/>
                </a:solidFill>
              </a:rPr>
              <a:t>1</a:t>
            </a:r>
            <a:endParaRPr kumimoji="1" lang="ja-JP" altLang="en-US" baseline="-25000">
              <a:solidFill>
                <a:srgbClr val="FF0000"/>
              </a:solidFill>
            </a:endParaRPr>
          </a:p>
        </p:txBody>
      </p:sp>
      <p:sp>
        <p:nvSpPr>
          <p:cNvPr id="11" name="テキスト ボックス 10">
            <a:extLst>
              <a:ext uri="{FF2B5EF4-FFF2-40B4-BE49-F238E27FC236}">
                <a16:creationId xmlns:a16="http://schemas.microsoft.com/office/drawing/2014/main" id="{7A96C6E7-C09D-4B55-1C3F-4F401BD549A6}"/>
              </a:ext>
            </a:extLst>
          </p:cNvPr>
          <p:cNvSpPr txBox="1"/>
          <p:nvPr/>
        </p:nvSpPr>
        <p:spPr>
          <a:xfrm>
            <a:off x="1518993" y="3429000"/>
            <a:ext cx="397866" cy="369332"/>
          </a:xfrm>
          <a:prstGeom prst="rect">
            <a:avLst/>
          </a:prstGeom>
          <a:noFill/>
        </p:spPr>
        <p:txBody>
          <a:bodyPr wrap="none" rtlCol="0">
            <a:spAutoFit/>
          </a:bodyPr>
          <a:lstStyle/>
          <a:p>
            <a:r>
              <a:rPr kumimoji="1" lang="en-US" altLang="ja-JP" i="1" dirty="0">
                <a:solidFill>
                  <a:srgbClr val="193FFD"/>
                </a:solidFill>
              </a:rPr>
              <a:t>K</a:t>
            </a:r>
            <a:r>
              <a:rPr kumimoji="1" lang="en-US" altLang="ja-JP" baseline="-25000" dirty="0">
                <a:solidFill>
                  <a:srgbClr val="193FFD"/>
                </a:solidFill>
              </a:rPr>
              <a:t>2</a:t>
            </a:r>
            <a:endParaRPr kumimoji="1" lang="ja-JP" altLang="en-US" baseline="-25000">
              <a:solidFill>
                <a:srgbClr val="193FFD"/>
              </a:solidFill>
            </a:endParaRPr>
          </a:p>
        </p:txBody>
      </p:sp>
      <p:sp>
        <p:nvSpPr>
          <p:cNvPr id="13" name="テキスト ボックス 12">
            <a:extLst>
              <a:ext uri="{FF2B5EF4-FFF2-40B4-BE49-F238E27FC236}">
                <a16:creationId xmlns:a16="http://schemas.microsoft.com/office/drawing/2014/main" id="{306779CF-CE96-4D3A-D1B4-C30D880C4E87}"/>
              </a:ext>
            </a:extLst>
          </p:cNvPr>
          <p:cNvSpPr txBox="1"/>
          <p:nvPr/>
        </p:nvSpPr>
        <p:spPr>
          <a:xfrm>
            <a:off x="4903591" y="3979140"/>
            <a:ext cx="397866" cy="369332"/>
          </a:xfrm>
          <a:prstGeom prst="rect">
            <a:avLst/>
          </a:prstGeom>
          <a:noFill/>
        </p:spPr>
        <p:txBody>
          <a:bodyPr wrap="square" rtlCol="0">
            <a:spAutoFit/>
          </a:bodyPr>
          <a:lstStyle/>
          <a:p>
            <a:r>
              <a:rPr kumimoji="1" lang="en-US" altLang="ja-JP" i="1" dirty="0">
                <a:solidFill>
                  <a:srgbClr val="193FFD"/>
                </a:solidFill>
              </a:rPr>
              <a:t>K</a:t>
            </a:r>
            <a:r>
              <a:rPr kumimoji="1" lang="en-US" altLang="ja-JP" baseline="-25000" dirty="0">
                <a:solidFill>
                  <a:srgbClr val="193FFD"/>
                </a:solidFill>
              </a:rPr>
              <a:t>2</a:t>
            </a:r>
            <a:endParaRPr kumimoji="1" lang="ja-JP" altLang="en-US" baseline="-25000">
              <a:solidFill>
                <a:srgbClr val="193FFD"/>
              </a:solidFill>
            </a:endParaRPr>
          </a:p>
        </p:txBody>
      </p:sp>
    </p:spTree>
    <p:extLst>
      <p:ext uri="{BB962C8B-B14F-4D97-AF65-F5344CB8AC3E}">
        <p14:creationId xmlns:p14="http://schemas.microsoft.com/office/powerpoint/2010/main" val="1880386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A1EE2-16DD-AAAB-BF8A-416B3342DFE3}"/>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FF2CC72A-3C91-744D-D27A-5006E1FD1294}"/>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5F7461DD-0FDA-B480-C363-1D478638D65D}"/>
                </a:ext>
              </a:extLst>
            </p:cNvPr>
            <p:cNvPicPr>
              <a:picLocks noChangeAspect="1"/>
            </p:cNvPicPr>
            <p:nvPr/>
          </p:nvPicPr>
          <p:blipFill>
            <a:blip r:embed="rId3"/>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B1A97D23-201F-2148-0B4E-D841944092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BCC403A6-3A07-C86A-C9B6-7190BE0D0FA3}"/>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F25D4BD6-4B41-B486-2776-A56F5CBF8BEF}"/>
              </a:ext>
            </a:extLst>
          </p:cNvPr>
          <p:cNvSpPr>
            <a:spLocks noGrp="1"/>
          </p:cNvSpPr>
          <p:nvPr>
            <p:ph type="title"/>
          </p:nvPr>
        </p:nvSpPr>
        <p:spPr>
          <a:xfrm>
            <a:off x="681038" y="365127"/>
            <a:ext cx="8543925" cy="1052547"/>
          </a:xfrm>
        </p:spPr>
        <p:txBody>
          <a:bodyPr>
            <a:normAutofit/>
          </a:bodyPr>
          <a:lstStyle/>
          <a:p>
            <a:r>
              <a:rPr lang="en-US" altLang="ja-JP" sz="3600" dirty="0">
                <a:latin typeface="Arial" panose="020B0604020202020204" pitchFamily="34" charset="0"/>
                <a:cs typeface="Arial" panose="020B0604020202020204" pitchFamily="34" charset="0"/>
              </a:rPr>
              <a:t>Self-seeding with reflective geometry</a:t>
            </a:r>
          </a:p>
        </p:txBody>
      </p:sp>
      <p:sp>
        <p:nvSpPr>
          <p:cNvPr id="17" name="テキスト ボックス 16">
            <a:extLst>
              <a:ext uri="{FF2B5EF4-FFF2-40B4-BE49-F238E27FC236}">
                <a16:creationId xmlns:a16="http://schemas.microsoft.com/office/drawing/2014/main" id="{99C081C3-6579-F5EA-93CD-5ADE11F88BC5}"/>
              </a:ext>
            </a:extLst>
          </p:cNvPr>
          <p:cNvSpPr txBox="1"/>
          <p:nvPr/>
        </p:nvSpPr>
        <p:spPr>
          <a:xfrm>
            <a:off x="783770" y="6373248"/>
            <a:ext cx="4955203"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I. Inoue et. al., </a:t>
            </a:r>
            <a:r>
              <a:rPr kumimoji="1" lang="en-US" altLang="ja-JP" i="1" dirty="0">
                <a:latin typeface="Arial" panose="020B0604020202020204" pitchFamily="34" charset="0"/>
                <a:cs typeface="Arial" panose="020B0604020202020204" pitchFamily="34" charset="0"/>
              </a:rPr>
              <a:t>Nat. Photon. </a:t>
            </a:r>
            <a:r>
              <a:rPr kumimoji="1" lang="en-US" altLang="ja-JP" b="1" dirty="0">
                <a:latin typeface="Arial" panose="020B0604020202020204" pitchFamily="34" charset="0"/>
                <a:cs typeface="Arial" panose="020B0604020202020204" pitchFamily="34" charset="0"/>
              </a:rPr>
              <a:t>13</a:t>
            </a:r>
            <a:r>
              <a:rPr kumimoji="1" lang="en-US" altLang="ja-JP" dirty="0">
                <a:latin typeface="Arial" panose="020B0604020202020204" pitchFamily="34" charset="0"/>
                <a:cs typeface="Arial" panose="020B0604020202020204" pitchFamily="34" charset="0"/>
              </a:rPr>
              <a:t> (2019) 319-322</a:t>
            </a:r>
          </a:p>
        </p:txBody>
      </p:sp>
      <p:pic>
        <p:nvPicPr>
          <p:cNvPr id="5" name="図 4">
            <a:extLst>
              <a:ext uri="{FF2B5EF4-FFF2-40B4-BE49-F238E27FC236}">
                <a16:creationId xmlns:a16="http://schemas.microsoft.com/office/drawing/2014/main" id="{7E41BBA7-12E2-72C4-5B29-5A12FFAC4ED5}"/>
              </a:ext>
            </a:extLst>
          </p:cNvPr>
          <p:cNvPicPr>
            <a:picLocks noChangeAspect="1"/>
          </p:cNvPicPr>
          <p:nvPr/>
        </p:nvPicPr>
        <p:blipFill>
          <a:blip r:embed="rId6"/>
          <a:stretch>
            <a:fillRect/>
          </a:stretch>
        </p:blipFill>
        <p:spPr>
          <a:xfrm>
            <a:off x="783770" y="1272162"/>
            <a:ext cx="6618087" cy="2725401"/>
          </a:xfrm>
          <a:prstGeom prst="rect">
            <a:avLst/>
          </a:prstGeom>
        </p:spPr>
      </p:pic>
      <p:grpSp>
        <p:nvGrpSpPr>
          <p:cNvPr id="21" name="グループ化 20">
            <a:extLst>
              <a:ext uri="{FF2B5EF4-FFF2-40B4-BE49-F238E27FC236}">
                <a16:creationId xmlns:a16="http://schemas.microsoft.com/office/drawing/2014/main" id="{F4FF943A-FD69-4628-9726-21EECCF039DF}"/>
              </a:ext>
            </a:extLst>
          </p:cNvPr>
          <p:cNvGrpSpPr/>
          <p:nvPr/>
        </p:nvGrpSpPr>
        <p:grpSpPr>
          <a:xfrm>
            <a:off x="783770" y="3904692"/>
            <a:ext cx="3558885" cy="2513688"/>
            <a:chOff x="783770" y="3904692"/>
            <a:chExt cx="3558885" cy="2513688"/>
          </a:xfrm>
        </p:grpSpPr>
        <p:pic>
          <p:nvPicPr>
            <p:cNvPr id="10" name="図 9">
              <a:extLst>
                <a:ext uri="{FF2B5EF4-FFF2-40B4-BE49-F238E27FC236}">
                  <a16:creationId xmlns:a16="http://schemas.microsoft.com/office/drawing/2014/main" id="{53248800-1345-7F02-D437-0433970597B2}"/>
                </a:ext>
              </a:extLst>
            </p:cNvPr>
            <p:cNvPicPr>
              <a:picLocks noChangeAspect="1"/>
            </p:cNvPicPr>
            <p:nvPr/>
          </p:nvPicPr>
          <p:blipFill>
            <a:blip r:embed="rId7"/>
            <a:stretch>
              <a:fillRect/>
            </a:stretch>
          </p:blipFill>
          <p:spPr>
            <a:xfrm>
              <a:off x="783770" y="3917634"/>
              <a:ext cx="3558885" cy="2500746"/>
            </a:xfrm>
            <a:prstGeom prst="rect">
              <a:avLst/>
            </a:prstGeom>
          </p:spPr>
        </p:pic>
        <p:sp>
          <p:nvSpPr>
            <p:cNvPr id="18" name="正方形/長方形 17">
              <a:extLst>
                <a:ext uri="{FF2B5EF4-FFF2-40B4-BE49-F238E27FC236}">
                  <a16:creationId xmlns:a16="http://schemas.microsoft.com/office/drawing/2014/main" id="{5DB6D869-4A1B-E788-F06F-F6643B92D986}"/>
                </a:ext>
              </a:extLst>
            </p:cNvPr>
            <p:cNvSpPr/>
            <p:nvPr/>
          </p:nvSpPr>
          <p:spPr>
            <a:xfrm>
              <a:off x="783770" y="3904692"/>
              <a:ext cx="144485" cy="1962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グループ化 19">
            <a:extLst>
              <a:ext uri="{FF2B5EF4-FFF2-40B4-BE49-F238E27FC236}">
                <a16:creationId xmlns:a16="http://schemas.microsoft.com/office/drawing/2014/main" id="{4F2AE070-EC99-756E-AE9B-CD9A8F44AEB3}"/>
              </a:ext>
            </a:extLst>
          </p:cNvPr>
          <p:cNvGrpSpPr/>
          <p:nvPr/>
        </p:nvGrpSpPr>
        <p:grpSpPr>
          <a:xfrm>
            <a:off x="4370620" y="3904692"/>
            <a:ext cx="3748892" cy="2507217"/>
            <a:chOff x="4370620" y="3904692"/>
            <a:chExt cx="3748892" cy="2507217"/>
          </a:xfrm>
        </p:grpSpPr>
        <p:pic>
          <p:nvPicPr>
            <p:cNvPr id="15" name="図 14">
              <a:extLst>
                <a:ext uri="{FF2B5EF4-FFF2-40B4-BE49-F238E27FC236}">
                  <a16:creationId xmlns:a16="http://schemas.microsoft.com/office/drawing/2014/main" id="{3099EA96-CA9F-3FCA-1DF9-3592B853D1ED}"/>
                </a:ext>
              </a:extLst>
            </p:cNvPr>
            <p:cNvPicPr>
              <a:picLocks noChangeAspect="1"/>
            </p:cNvPicPr>
            <p:nvPr/>
          </p:nvPicPr>
          <p:blipFill>
            <a:blip r:embed="rId8"/>
            <a:stretch>
              <a:fillRect/>
            </a:stretch>
          </p:blipFill>
          <p:spPr>
            <a:xfrm>
              <a:off x="4560627" y="3904692"/>
              <a:ext cx="3558885" cy="2507217"/>
            </a:xfrm>
            <a:prstGeom prst="rect">
              <a:avLst/>
            </a:prstGeom>
          </p:spPr>
        </p:pic>
        <p:sp>
          <p:nvSpPr>
            <p:cNvPr id="19" name="正方形/長方形 18">
              <a:extLst>
                <a:ext uri="{FF2B5EF4-FFF2-40B4-BE49-F238E27FC236}">
                  <a16:creationId xmlns:a16="http://schemas.microsoft.com/office/drawing/2014/main" id="{70E5CBA8-2B5C-22B5-ED54-CC5D337A0AB7}"/>
                </a:ext>
              </a:extLst>
            </p:cNvPr>
            <p:cNvSpPr/>
            <p:nvPr/>
          </p:nvSpPr>
          <p:spPr>
            <a:xfrm flipV="1">
              <a:off x="4370620" y="3917633"/>
              <a:ext cx="395343" cy="36933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スライド番号プレースホルダー 3">
            <a:extLst>
              <a:ext uri="{FF2B5EF4-FFF2-40B4-BE49-F238E27FC236}">
                <a16:creationId xmlns:a16="http://schemas.microsoft.com/office/drawing/2014/main" id="{648103EA-1664-59E3-6B48-0195C7CA2194}"/>
              </a:ext>
            </a:extLst>
          </p:cNvPr>
          <p:cNvSpPr>
            <a:spLocks noGrp="1"/>
          </p:cNvSpPr>
          <p:nvPr>
            <p:ph type="sldNum" sz="quarter" idx="12"/>
          </p:nvPr>
        </p:nvSpPr>
        <p:spPr/>
        <p:txBody>
          <a:bodyPr/>
          <a:lstStyle/>
          <a:p>
            <a:fld id="{1B6C7244-5724-E94C-BD42-A3A63A9D1A79}" type="slidenum">
              <a:rPr kumimoji="1" lang="ja-JP" altLang="en-US" smtClean="0"/>
              <a:t>32</a:t>
            </a:fld>
            <a:endParaRPr kumimoji="1" lang="ja-JP" altLang="en-US"/>
          </a:p>
        </p:txBody>
      </p:sp>
    </p:spTree>
    <p:extLst>
      <p:ext uri="{BB962C8B-B14F-4D97-AF65-F5344CB8AC3E}">
        <p14:creationId xmlns:p14="http://schemas.microsoft.com/office/powerpoint/2010/main" val="3817075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4BB0AD-A230-9C29-3AA3-420D3378AF41}"/>
            </a:ext>
          </a:extLst>
        </p:cNvPr>
        <p:cNvGrpSpPr/>
        <p:nvPr/>
      </p:nvGrpSpPr>
      <p:grpSpPr>
        <a:xfrm>
          <a:off x="0" y="0"/>
          <a:ext cx="0" cy="0"/>
          <a:chOff x="0" y="0"/>
          <a:chExt cx="0" cy="0"/>
        </a:xfrm>
      </p:grpSpPr>
      <p:pic>
        <p:nvPicPr>
          <p:cNvPr id="5" name="図 4">
            <a:extLst>
              <a:ext uri="{FF2B5EF4-FFF2-40B4-BE49-F238E27FC236}">
                <a16:creationId xmlns:a16="http://schemas.microsoft.com/office/drawing/2014/main" id="{A53DE7EC-F167-5912-EABE-3F8749BA4231}"/>
              </a:ext>
            </a:extLst>
          </p:cNvPr>
          <p:cNvPicPr>
            <a:picLocks noChangeAspect="1"/>
          </p:cNvPicPr>
          <p:nvPr/>
        </p:nvPicPr>
        <p:blipFill>
          <a:blip r:embed="rId3"/>
          <a:srcRect b="40874"/>
          <a:stretch>
            <a:fillRect/>
          </a:stretch>
        </p:blipFill>
        <p:spPr>
          <a:xfrm>
            <a:off x="5199513" y="3328324"/>
            <a:ext cx="4000500" cy="3056178"/>
          </a:xfrm>
          <a:prstGeom prst="rect">
            <a:avLst/>
          </a:prstGeom>
        </p:spPr>
      </p:pic>
      <p:grpSp>
        <p:nvGrpSpPr>
          <p:cNvPr id="3" name="グループ化 2">
            <a:extLst>
              <a:ext uri="{FF2B5EF4-FFF2-40B4-BE49-F238E27FC236}">
                <a16:creationId xmlns:a16="http://schemas.microsoft.com/office/drawing/2014/main" id="{049C55A9-6D89-E8F6-0817-33ED4CBCB25C}"/>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9BD823B0-C60F-60D5-E51D-17B2F7405F62}"/>
                </a:ext>
              </a:extLst>
            </p:cNvPr>
            <p:cNvPicPr>
              <a:picLocks noChangeAspect="1"/>
            </p:cNvPicPr>
            <p:nvPr/>
          </p:nvPicPr>
          <p:blipFill>
            <a:blip r:embed="rId4"/>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6CD82911-9442-90ED-9A61-741A229E59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descr="ロゴ, 会社名&#10;&#10;自動的に生成された説明">
              <a:extLst>
                <a:ext uri="{FF2B5EF4-FFF2-40B4-BE49-F238E27FC236}">
                  <a16:creationId xmlns:a16="http://schemas.microsoft.com/office/drawing/2014/main" id="{360A1BE8-017B-E933-BC5A-0A2B2560D6B1}"/>
                </a:ext>
              </a:extLst>
            </p:cNvPr>
            <p:cNvPicPr>
              <a:picLocks noChangeAspect="1"/>
            </p:cNvPicPr>
            <p:nvPr/>
          </p:nvPicPr>
          <p:blipFill>
            <a:blip r:embed="rId6"/>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9A9519B6-6D6F-232A-3939-B6C452E468DB}"/>
              </a:ext>
            </a:extLst>
          </p:cNvPr>
          <p:cNvSpPr>
            <a:spLocks noGrp="1"/>
          </p:cNvSpPr>
          <p:nvPr>
            <p:ph type="title"/>
          </p:nvPr>
        </p:nvSpPr>
        <p:spPr>
          <a:xfrm>
            <a:off x="681039" y="365127"/>
            <a:ext cx="5878788" cy="1052547"/>
          </a:xfrm>
        </p:spPr>
        <p:txBody>
          <a:bodyPr>
            <a:noAutofit/>
          </a:bodyPr>
          <a:lstStyle/>
          <a:p>
            <a:r>
              <a:rPr lang="en-US" altLang="ja-JP" sz="3600" dirty="0">
                <a:latin typeface="Arial" panose="020B0604020202020204" pitchFamily="34" charset="0"/>
                <a:cs typeface="Arial" panose="020B0604020202020204" pitchFamily="34" charset="0"/>
              </a:rPr>
              <a:t>Circular-polarization XFEL</a:t>
            </a:r>
          </a:p>
        </p:txBody>
      </p:sp>
      <p:sp>
        <p:nvSpPr>
          <p:cNvPr id="17" name="テキスト ボックス 16">
            <a:extLst>
              <a:ext uri="{FF2B5EF4-FFF2-40B4-BE49-F238E27FC236}">
                <a16:creationId xmlns:a16="http://schemas.microsoft.com/office/drawing/2014/main" id="{E8C5EFE4-2C64-CA45-101A-E021B878481E}"/>
              </a:ext>
            </a:extLst>
          </p:cNvPr>
          <p:cNvSpPr txBox="1"/>
          <p:nvPr/>
        </p:nvSpPr>
        <p:spPr>
          <a:xfrm>
            <a:off x="783770" y="6373248"/>
            <a:ext cx="4352474"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M. Suzuki et. al., </a:t>
            </a:r>
            <a:r>
              <a:rPr kumimoji="1" lang="en-US" altLang="ja-JP" i="1" dirty="0">
                <a:latin typeface="Arial" panose="020B0604020202020204" pitchFamily="34" charset="0"/>
                <a:cs typeface="Arial" panose="020B0604020202020204" pitchFamily="34" charset="0"/>
              </a:rPr>
              <a:t>JSR </a:t>
            </a:r>
            <a:r>
              <a:rPr kumimoji="1" lang="en-US" altLang="ja-JP" b="1" dirty="0">
                <a:latin typeface="Arial" panose="020B0604020202020204" pitchFamily="34" charset="0"/>
                <a:cs typeface="Arial" panose="020B0604020202020204" pitchFamily="34" charset="0"/>
              </a:rPr>
              <a:t>21</a:t>
            </a:r>
            <a:r>
              <a:rPr kumimoji="1" lang="en-US" altLang="ja-JP" dirty="0">
                <a:latin typeface="Arial" panose="020B0604020202020204" pitchFamily="34" charset="0"/>
                <a:cs typeface="Arial" panose="020B0604020202020204" pitchFamily="34" charset="0"/>
              </a:rPr>
              <a:t> (2014) 466-472</a:t>
            </a:r>
          </a:p>
        </p:txBody>
      </p:sp>
      <p:pic>
        <p:nvPicPr>
          <p:cNvPr id="6" name="図 5">
            <a:extLst>
              <a:ext uri="{FF2B5EF4-FFF2-40B4-BE49-F238E27FC236}">
                <a16:creationId xmlns:a16="http://schemas.microsoft.com/office/drawing/2014/main" id="{C44F6CA7-D994-82D2-AF9B-205FD0202443}"/>
              </a:ext>
            </a:extLst>
          </p:cNvPr>
          <p:cNvPicPr>
            <a:picLocks noChangeAspect="1"/>
          </p:cNvPicPr>
          <p:nvPr/>
        </p:nvPicPr>
        <p:blipFill>
          <a:blip r:embed="rId7"/>
          <a:stretch>
            <a:fillRect/>
          </a:stretch>
        </p:blipFill>
        <p:spPr>
          <a:xfrm>
            <a:off x="783770" y="1541008"/>
            <a:ext cx="7772400" cy="1569635"/>
          </a:xfrm>
          <a:prstGeom prst="rect">
            <a:avLst/>
          </a:prstGeom>
        </p:spPr>
      </p:pic>
      <p:pic>
        <p:nvPicPr>
          <p:cNvPr id="12" name="図 11">
            <a:extLst>
              <a:ext uri="{FF2B5EF4-FFF2-40B4-BE49-F238E27FC236}">
                <a16:creationId xmlns:a16="http://schemas.microsoft.com/office/drawing/2014/main" id="{F014D1DA-929A-BBF7-B284-144A8CC00383}"/>
              </a:ext>
            </a:extLst>
          </p:cNvPr>
          <p:cNvPicPr>
            <a:picLocks noChangeAspect="1"/>
          </p:cNvPicPr>
          <p:nvPr/>
        </p:nvPicPr>
        <p:blipFill>
          <a:blip r:embed="rId8"/>
          <a:stretch>
            <a:fillRect/>
          </a:stretch>
        </p:blipFill>
        <p:spPr>
          <a:xfrm>
            <a:off x="502465" y="3150847"/>
            <a:ext cx="4279900" cy="2971800"/>
          </a:xfrm>
          <a:prstGeom prst="rect">
            <a:avLst/>
          </a:prstGeom>
        </p:spPr>
      </p:pic>
      <p:sp>
        <p:nvSpPr>
          <p:cNvPr id="13" name="右矢印 12">
            <a:extLst>
              <a:ext uri="{FF2B5EF4-FFF2-40B4-BE49-F238E27FC236}">
                <a16:creationId xmlns:a16="http://schemas.microsoft.com/office/drawing/2014/main" id="{74E6A332-BF9A-38C5-0147-C4CC94DE2C4E}"/>
              </a:ext>
            </a:extLst>
          </p:cNvPr>
          <p:cNvSpPr/>
          <p:nvPr/>
        </p:nvSpPr>
        <p:spPr>
          <a:xfrm rot="1883261">
            <a:off x="5917175" y="3692859"/>
            <a:ext cx="329955" cy="246880"/>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a:extLst>
              <a:ext uri="{FF2B5EF4-FFF2-40B4-BE49-F238E27FC236}">
                <a16:creationId xmlns:a16="http://schemas.microsoft.com/office/drawing/2014/main" id="{7BADA744-C816-C4A7-0F1A-3D83CC163772}"/>
              </a:ext>
            </a:extLst>
          </p:cNvPr>
          <p:cNvSpPr/>
          <p:nvPr/>
        </p:nvSpPr>
        <p:spPr>
          <a:xfrm rot="1894536">
            <a:off x="6947124" y="4165099"/>
            <a:ext cx="394192" cy="284703"/>
          </a:xfrm>
          <a:prstGeom prst="rightArrow">
            <a:avLst/>
          </a:prstGeom>
          <a:solidFill>
            <a:srgbClr val="193FF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a:extLst>
              <a:ext uri="{FF2B5EF4-FFF2-40B4-BE49-F238E27FC236}">
                <a16:creationId xmlns:a16="http://schemas.microsoft.com/office/drawing/2014/main" id="{4C7330FE-AE54-5897-0323-3A07D5C23E20}"/>
              </a:ext>
            </a:extLst>
          </p:cNvPr>
          <p:cNvSpPr/>
          <p:nvPr/>
        </p:nvSpPr>
        <p:spPr>
          <a:xfrm rot="1874059">
            <a:off x="6693667" y="4287936"/>
            <a:ext cx="416370" cy="251271"/>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2D440D79-CC2D-FB80-1CC5-13AB188A50F3}"/>
              </a:ext>
            </a:extLst>
          </p:cNvPr>
          <p:cNvSpPr txBox="1"/>
          <p:nvPr/>
        </p:nvSpPr>
        <p:spPr>
          <a:xfrm>
            <a:off x="8007340" y="4092823"/>
            <a:ext cx="1580882" cy="369332"/>
          </a:xfrm>
          <a:prstGeom prst="rect">
            <a:avLst/>
          </a:prstGeom>
          <a:noFill/>
        </p:spPr>
        <p:txBody>
          <a:bodyPr wrap="none" rtlCol="0">
            <a:spAutoFit/>
          </a:bodyPr>
          <a:lstStyle/>
          <a:p>
            <a:r>
              <a:rPr kumimoji="1" lang="en-US" altLang="ja-JP" dirty="0">
                <a:solidFill>
                  <a:srgbClr val="193FFD"/>
                </a:solidFill>
                <a:latin typeface="Symbol" pitchFamily="2" charset="2"/>
                <a:cs typeface="Arial" panose="020B0604020202020204" pitchFamily="34" charset="0"/>
              </a:rPr>
              <a:t>s</a:t>
            </a:r>
            <a:r>
              <a:rPr kumimoji="1" lang="en-US" altLang="ja-JP" dirty="0">
                <a:solidFill>
                  <a:srgbClr val="193FFD"/>
                </a:solidFill>
                <a:latin typeface="Arial" panose="020B0604020202020204" pitchFamily="34" charset="0"/>
                <a:cs typeface="Arial" panose="020B0604020202020204" pitchFamily="34" charset="0"/>
              </a:rPr>
              <a:t>-polarization</a:t>
            </a:r>
            <a:endParaRPr kumimoji="1" lang="ja-JP" altLang="en-US">
              <a:solidFill>
                <a:srgbClr val="193FFD"/>
              </a:solidFill>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F24B4BE5-5F65-6CA1-588F-4FC156AB5B66}"/>
              </a:ext>
            </a:extLst>
          </p:cNvPr>
          <p:cNvSpPr txBox="1"/>
          <p:nvPr/>
        </p:nvSpPr>
        <p:spPr>
          <a:xfrm>
            <a:off x="4706488" y="4756445"/>
            <a:ext cx="1569660" cy="369332"/>
          </a:xfrm>
          <a:prstGeom prst="rect">
            <a:avLst/>
          </a:prstGeom>
          <a:noFill/>
        </p:spPr>
        <p:txBody>
          <a:bodyPr wrap="none" rtlCol="0">
            <a:spAutoFit/>
          </a:bodyPr>
          <a:lstStyle/>
          <a:p>
            <a:r>
              <a:rPr kumimoji="1" lang="en-US" altLang="ja-JP" dirty="0">
                <a:solidFill>
                  <a:srgbClr val="FF0000"/>
                </a:solidFill>
                <a:latin typeface="Symbol" pitchFamily="2" charset="2"/>
                <a:cs typeface="Arial" panose="020B0604020202020204" pitchFamily="34" charset="0"/>
              </a:rPr>
              <a:t>p</a:t>
            </a:r>
            <a:r>
              <a:rPr kumimoji="1" lang="en-US" altLang="ja-JP" dirty="0">
                <a:solidFill>
                  <a:srgbClr val="FF0000"/>
                </a:solidFill>
                <a:latin typeface="Arial" panose="020B0604020202020204" pitchFamily="34" charset="0"/>
                <a:cs typeface="Arial" panose="020B0604020202020204" pitchFamily="34" charset="0"/>
              </a:rPr>
              <a:t>-polarization</a:t>
            </a:r>
            <a:endParaRPr kumimoji="1" lang="ja-JP" altLang="en-US">
              <a:solidFill>
                <a:srgbClr val="FF0000"/>
              </a:solidFill>
              <a:latin typeface="Arial" panose="020B0604020202020204" pitchFamily="34" charset="0"/>
              <a:cs typeface="Arial" panose="020B0604020202020204" pitchFamily="34" charset="0"/>
            </a:endParaRPr>
          </a:p>
        </p:txBody>
      </p:sp>
      <p:cxnSp>
        <p:nvCxnSpPr>
          <p:cNvPr id="31" name="直線矢印コネクタ 30">
            <a:extLst>
              <a:ext uri="{FF2B5EF4-FFF2-40B4-BE49-F238E27FC236}">
                <a16:creationId xmlns:a16="http://schemas.microsoft.com/office/drawing/2014/main" id="{194EAFE9-AEB9-F721-C317-BBB98FF974BF}"/>
              </a:ext>
            </a:extLst>
          </p:cNvPr>
          <p:cNvCxnSpPr>
            <a:cxnSpLocks/>
          </p:cNvCxnSpPr>
          <p:nvPr/>
        </p:nvCxnSpPr>
        <p:spPr>
          <a:xfrm flipH="1" flipV="1">
            <a:off x="7401074" y="4472157"/>
            <a:ext cx="1064435" cy="111065"/>
          </a:xfrm>
          <a:prstGeom prst="straightConnector1">
            <a:avLst/>
          </a:prstGeom>
          <a:ln w="28575">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4" name="右中かっこ 33">
            <a:extLst>
              <a:ext uri="{FF2B5EF4-FFF2-40B4-BE49-F238E27FC236}">
                <a16:creationId xmlns:a16="http://schemas.microsoft.com/office/drawing/2014/main" id="{447F39E9-C26B-0608-093E-E70C054A78FC}"/>
              </a:ext>
            </a:extLst>
          </p:cNvPr>
          <p:cNvSpPr/>
          <p:nvPr/>
        </p:nvSpPr>
        <p:spPr>
          <a:xfrm rot="16200000">
            <a:off x="6334987" y="1197493"/>
            <a:ext cx="1460076" cy="4224050"/>
          </a:xfrm>
          <a:prstGeom prst="rightBrace">
            <a:avLst>
              <a:gd name="adj1" fmla="val 11579"/>
              <a:gd name="adj2" fmla="val 53669"/>
            </a:avLst>
          </a:prstGeom>
          <a:ln w="22225">
            <a:prstDash val="sys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7A5C40AA-68B6-3DD0-95D9-FF0865291BE7}"/>
              </a:ext>
            </a:extLst>
          </p:cNvPr>
          <p:cNvSpPr txBox="1"/>
          <p:nvPr/>
        </p:nvSpPr>
        <p:spPr>
          <a:xfrm>
            <a:off x="8440677" y="4393662"/>
            <a:ext cx="1548822" cy="923330"/>
          </a:xfrm>
          <a:prstGeom prst="rect">
            <a:avLst/>
          </a:prstGeom>
          <a:noFill/>
        </p:spPr>
        <p:txBody>
          <a:bodyPr wrap="none" rtlCol="0">
            <a:spAutoFit/>
          </a:bodyPr>
          <a:lstStyle/>
          <a:p>
            <a:r>
              <a:rPr kumimoji="1" lang="en-US" altLang="ja-JP" dirty="0"/>
              <a:t>90 deg phase </a:t>
            </a:r>
          </a:p>
          <a:p>
            <a:r>
              <a:rPr kumimoji="1" lang="en-US" altLang="ja-JP" dirty="0"/>
              <a:t>difference </a:t>
            </a:r>
          </a:p>
          <a:p>
            <a:r>
              <a:rPr kumimoji="1" lang="en-US" altLang="ja-JP" dirty="0"/>
              <a:t>at the exit </a:t>
            </a:r>
            <a:endParaRPr kumimoji="1" lang="ja-JP" altLang="en-US"/>
          </a:p>
        </p:txBody>
      </p:sp>
      <p:sp>
        <p:nvSpPr>
          <p:cNvPr id="38" name="テキスト ボックス 37">
            <a:extLst>
              <a:ext uri="{FF2B5EF4-FFF2-40B4-BE49-F238E27FC236}">
                <a16:creationId xmlns:a16="http://schemas.microsoft.com/office/drawing/2014/main" id="{377E06C6-40B0-0E10-3AAA-1B9F2566AA87}"/>
              </a:ext>
            </a:extLst>
          </p:cNvPr>
          <p:cNvSpPr txBox="1"/>
          <p:nvPr/>
        </p:nvSpPr>
        <p:spPr>
          <a:xfrm>
            <a:off x="6710416" y="1237517"/>
            <a:ext cx="2983339"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XPR(X-ray phase retarder)</a:t>
            </a:r>
            <a:endParaRPr kumimoji="1" lang="ja-JP" altLang="en-US">
              <a:latin typeface="Arial" panose="020B0604020202020204" pitchFamily="34" charset="0"/>
              <a:cs typeface="Arial" panose="020B0604020202020204" pitchFamily="34" charset="0"/>
            </a:endParaRPr>
          </a:p>
        </p:txBody>
      </p:sp>
      <p:sp>
        <p:nvSpPr>
          <p:cNvPr id="10" name="右矢印 9">
            <a:extLst>
              <a:ext uri="{FF2B5EF4-FFF2-40B4-BE49-F238E27FC236}">
                <a16:creationId xmlns:a16="http://schemas.microsoft.com/office/drawing/2014/main" id="{2F359B4D-131B-C292-DC6A-B3EF2BA282BC}"/>
              </a:ext>
            </a:extLst>
          </p:cNvPr>
          <p:cNvSpPr/>
          <p:nvPr/>
        </p:nvSpPr>
        <p:spPr>
          <a:xfrm rot="1883261">
            <a:off x="7606627" y="4649600"/>
            <a:ext cx="329955" cy="246880"/>
          </a:xfrm>
          <a:prstGeom prst="rightArrow">
            <a:avLst/>
          </a:prstGeom>
          <a:gradFill>
            <a:gsLst>
              <a:gs pos="0">
                <a:srgbClr val="FFFF00"/>
              </a:gs>
              <a:gs pos="30000">
                <a:srgbClr val="B7B601"/>
              </a:gs>
              <a:gs pos="56000">
                <a:srgbClr val="FFFF00"/>
              </a:gs>
              <a:gs pos="99000">
                <a:srgbClr val="B7B601"/>
              </a:gs>
            </a:gsLst>
            <a:path path="rect">
              <a:fillToRect l="100000" t="100000"/>
            </a:path>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a:extLst>
              <a:ext uri="{FF2B5EF4-FFF2-40B4-BE49-F238E27FC236}">
                <a16:creationId xmlns:a16="http://schemas.microsoft.com/office/drawing/2014/main" id="{CF837638-36A9-6CBB-B54B-25E26F86AEBB}"/>
              </a:ext>
            </a:extLst>
          </p:cNvPr>
          <p:cNvSpPr/>
          <p:nvPr/>
        </p:nvSpPr>
        <p:spPr>
          <a:xfrm>
            <a:off x="1302327" y="3130363"/>
            <a:ext cx="2895600" cy="591396"/>
          </a:xfrm>
          <a:prstGeom prst="ellipse">
            <a:avLst/>
          </a:prstGeom>
          <a:noFill/>
          <a:ln>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F8614995-006C-0662-FD52-4510B850A840}"/>
              </a:ext>
            </a:extLst>
          </p:cNvPr>
          <p:cNvSpPr>
            <a:spLocks noGrp="1"/>
          </p:cNvSpPr>
          <p:nvPr>
            <p:ph type="sldNum" sz="quarter" idx="12"/>
          </p:nvPr>
        </p:nvSpPr>
        <p:spPr/>
        <p:txBody>
          <a:bodyPr/>
          <a:lstStyle/>
          <a:p>
            <a:fld id="{1B6C7244-5724-E94C-BD42-A3A63A9D1A79}" type="slidenum">
              <a:rPr kumimoji="1" lang="ja-JP" altLang="en-US" smtClean="0"/>
              <a:t>33</a:t>
            </a:fld>
            <a:endParaRPr kumimoji="1" lang="ja-JP" altLang="en-US"/>
          </a:p>
        </p:txBody>
      </p:sp>
    </p:spTree>
    <p:extLst>
      <p:ext uri="{BB962C8B-B14F-4D97-AF65-F5344CB8AC3E}">
        <p14:creationId xmlns:p14="http://schemas.microsoft.com/office/powerpoint/2010/main" val="15974147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A2D4A-4B75-CF9A-AD7E-A3CC2542C4E3}"/>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249D2-7D57-B41B-0F1B-87413C98BCD9}"/>
              </a:ext>
            </a:extLst>
          </p:cNvPr>
          <p:cNvSpPr txBox="1"/>
          <p:nvPr/>
        </p:nvSpPr>
        <p:spPr>
          <a:xfrm>
            <a:off x="1126470" y="2089257"/>
            <a:ext cx="7653057" cy="1569660"/>
          </a:xfrm>
          <a:prstGeom prst="rect">
            <a:avLst/>
          </a:prstGeom>
          <a:noFill/>
        </p:spPr>
        <p:txBody>
          <a:bodyPr wrap="none" rtlCol="0">
            <a:spAutoFit/>
          </a:bodyPr>
          <a:lstStyle/>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History of synchrotron radiation source development</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Diffraction-limited SR sources</a:t>
            </a:r>
          </a:p>
          <a:p>
            <a:pPr marL="342900" indent="-342900">
              <a:buAutoNum type="arabicPeriod"/>
            </a:pPr>
            <a:r>
              <a:rPr kumimoji="1" lang="en-US" altLang="ja-JP" sz="2400" dirty="0">
                <a:solidFill>
                  <a:schemeClr val="bg1">
                    <a:lumMod val="75000"/>
                  </a:schemeClr>
                </a:solidFill>
                <a:latin typeface="Arial" panose="020B0604020202020204" pitchFamily="34" charset="0"/>
                <a:cs typeface="Arial" panose="020B0604020202020204" pitchFamily="34" charset="0"/>
              </a:rPr>
              <a:t>Single-pass free-electron lasers</a:t>
            </a:r>
          </a:p>
          <a:p>
            <a:pPr marL="342900" indent="-342900">
              <a:buAutoNum type="arabicPeriod"/>
            </a:pPr>
            <a:r>
              <a:rPr kumimoji="1" lang="en-US" altLang="ja-JP" sz="2400" dirty="0">
                <a:latin typeface="Arial" panose="020B0604020202020204" pitchFamily="34" charset="0"/>
                <a:cs typeface="Arial" panose="020B0604020202020204" pitchFamily="34" charset="0"/>
              </a:rPr>
              <a:t>Future development direction with a few topics</a:t>
            </a:r>
            <a:endParaRPr kumimoji="1" lang="ja-JP" altLang="en-US" sz="2400">
              <a:latin typeface="Arial" panose="020B0604020202020204" pitchFamily="34" charset="0"/>
              <a:cs typeface="Arial" panose="020B0604020202020204" pitchFamily="34" charset="0"/>
            </a:endParaRPr>
          </a:p>
        </p:txBody>
      </p:sp>
      <p:grpSp>
        <p:nvGrpSpPr>
          <p:cNvPr id="2" name="グループ化 1">
            <a:extLst>
              <a:ext uri="{FF2B5EF4-FFF2-40B4-BE49-F238E27FC236}">
                <a16:creationId xmlns:a16="http://schemas.microsoft.com/office/drawing/2014/main" id="{82A4EE63-74BE-B35D-F440-8C6FEE6CAA61}"/>
              </a:ext>
            </a:extLst>
          </p:cNvPr>
          <p:cNvGrpSpPr/>
          <p:nvPr/>
        </p:nvGrpSpPr>
        <p:grpSpPr>
          <a:xfrm>
            <a:off x="7308186" y="-6666"/>
            <a:ext cx="2597813" cy="878305"/>
            <a:chOff x="7308187" y="0"/>
            <a:chExt cx="2597813" cy="878305"/>
          </a:xfrm>
        </p:grpSpPr>
        <p:pic>
          <p:nvPicPr>
            <p:cNvPr id="3" name="図 2" descr="ロゴ が含まれている画像&#10;&#10;自動的に生成された説明">
              <a:extLst>
                <a:ext uri="{FF2B5EF4-FFF2-40B4-BE49-F238E27FC236}">
                  <a16:creationId xmlns:a16="http://schemas.microsoft.com/office/drawing/2014/main" id="{50798CA8-C563-DC5D-A6B9-D241A4F88B71}"/>
                </a:ext>
              </a:extLst>
            </p:cNvPr>
            <p:cNvPicPr>
              <a:picLocks noChangeAspect="1"/>
            </p:cNvPicPr>
            <p:nvPr/>
          </p:nvPicPr>
          <p:blipFill>
            <a:blip r:embed="rId2"/>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2BDB5E42-9FE2-4170-7443-1318E96D1B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154854D7-6974-DA8A-2584-E0F6BCDF9B5D}"/>
                </a:ext>
              </a:extLst>
            </p:cNvPr>
            <p:cNvPicPr>
              <a:picLocks noChangeAspect="1"/>
            </p:cNvPicPr>
            <p:nvPr/>
          </p:nvPicPr>
          <p:blipFill>
            <a:blip r:embed="rId4"/>
            <a:stretch>
              <a:fillRect/>
            </a:stretch>
          </p:blipFill>
          <p:spPr>
            <a:xfrm>
              <a:off x="7308187" y="0"/>
              <a:ext cx="832756" cy="790468"/>
            </a:xfrm>
            <a:prstGeom prst="rect">
              <a:avLst/>
            </a:prstGeom>
          </p:spPr>
        </p:pic>
      </p:grpSp>
      <p:sp>
        <p:nvSpPr>
          <p:cNvPr id="7" name="スライド番号プレースホルダー 6">
            <a:extLst>
              <a:ext uri="{FF2B5EF4-FFF2-40B4-BE49-F238E27FC236}">
                <a16:creationId xmlns:a16="http://schemas.microsoft.com/office/drawing/2014/main" id="{98A8879B-C7FA-5358-06B6-5D1B00D359A6}"/>
              </a:ext>
            </a:extLst>
          </p:cNvPr>
          <p:cNvSpPr>
            <a:spLocks noGrp="1"/>
          </p:cNvSpPr>
          <p:nvPr>
            <p:ph type="sldNum" sz="quarter" idx="12"/>
          </p:nvPr>
        </p:nvSpPr>
        <p:spPr/>
        <p:txBody>
          <a:bodyPr/>
          <a:lstStyle/>
          <a:p>
            <a:fld id="{1B6C7244-5724-E94C-BD42-A3A63A9D1A79}" type="slidenum">
              <a:rPr kumimoji="1" lang="ja-JP" altLang="en-US" smtClean="0"/>
              <a:t>34</a:t>
            </a:fld>
            <a:endParaRPr kumimoji="1" lang="ja-JP" altLang="en-US"/>
          </a:p>
        </p:txBody>
      </p:sp>
    </p:spTree>
    <p:extLst>
      <p:ext uri="{BB962C8B-B14F-4D97-AF65-F5344CB8AC3E}">
        <p14:creationId xmlns:p14="http://schemas.microsoft.com/office/powerpoint/2010/main" val="32836333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9674F-F011-5C7C-D731-106DA5C3501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DC9FCCE-6C31-DD38-DF3E-6B183AFF5F89}"/>
              </a:ext>
            </a:extLst>
          </p:cNvPr>
          <p:cNvSpPr>
            <a:spLocks noGrp="1"/>
          </p:cNvSpPr>
          <p:nvPr>
            <p:ph type="title"/>
          </p:nvPr>
        </p:nvSpPr>
        <p:spPr/>
        <p:txBody>
          <a:bodyPr>
            <a:normAutofit fontScale="90000"/>
          </a:bodyPr>
          <a:lstStyle/>
          <a:p>
            <a:r>
              <a:rPr lang="en-US" altLang="ja-JP" sz="3600" dirty="0">
                <a:latin typeface="Arial" panose="020B0604020202020204" pitchFamily="34" charset="0"/>
                <a:cs typeface="Arial" panose="020B0604020202020204" pitchFamily="34" charset="0"/>
              </a:rPr>
              <a:t>Post diffraction limited SR</a:t>
            </a:r>
            <a:br>
              <a:rPr lang="en-US" altLang="ja-JP" sz="3600" dirty="0">
                <a:latin typeface="Arial" panose="020B0604020202020204" pitchFamily="34" charset="0"/>
                <a:cs typeface="Arial" panose="020B0604020202020204" pitchFamily="34" charset="0"/>
              </a:rPr>
            </a:br>
            <a:r>
              <a:rPr lang="en-US" altLang="ja-JP" sz="3600" dirty="0">
                <a:latin typeface="Arial" panose="020B0604020202020204" pitchFamily="34" charset="0"/>
                <a:cs typeface="Arial" panose="020B0604020202020204" pitchFamily="34" charset="0"/>
              </a:rPr>
              <a:t>- Longitudinally coherent x-ray generation-</a:t>
            </a:r>
            <a:endParaRPr kumimoji="1" lang="ja-JP" altLang="en-US" sz="3600">
              <a:latin typeface="Arial" panose="020B0604020202020204" pitchFamily="34" charset="0"/>
              <a:cs typeface="Arial" panose="020B0604020202020204" pitchFamily="34" charset="0"/>
            </a:endParaRPr>
          </a:p>
        </p:txBody>
      </p:sp>
      <p:sp>
        <p:nvSpPr>
          <p:cNvPr id="3" name="コンテンツ プレースホルダー 2">
            <a:extLst>
              <a:ext uri="{FF2B5EF4-FFF2-40B4-BE49-F238E27FC236}">
                <a16:creationId xmlns:a16="http://schemas.microsoft.com/office/drawing/2014/main" id="{E73AF56E-0C53-CB08-6EF2-AD8219946AEE}"/>
              </a:ext>
            </a:extLst>
          </p:cNvPr>
          <p:cNvSpPr>
            <a:spLocks noGrp="1"/>
          </p:cNvSpPr>
          <p:nvPr>
            <p:ph idx="1"/>
          </p:nvPr>
        </p:nvSpPr>
        <p:spPr/>
        <p:txBody>
          <a:bodyPr>
            <a:normAutofit/>
          </a:bodyPr>
          <a:lstStyle/>
          <a:p>
            <a:pPr marL="0" indent="0">
              <a:buNone/>
            </a:pPr>
            <a:r>
              <a:rPr kumimoji="1" lang="en-US" altLang="ja-JP" sz="2400" dirty="0">
                <a:latin typeface="Arial" panose="020B0604020202020204" pitchFamily="34" charset="0"/>
                <a:cs typeface="Arial" panose="020B0604020202020204" pitchFamily="34" charset="0"/>
              </a:rPr>
              <a:t>The diffraction limited condition means the X-ray brilliance by undulator radiation is no longer enhanced even when natural emittance is reduced.</a:t>
            </a:r>
            <a:r>
              <a:rPr lang="en-US" altLang="ja-JP" sz="2400" dirty="0">
                <a:latin typeface="Arial" panose="020B0604020202020204" pitchFamily="34" charset="0"/>
                <a:cs typeface="Arial" panose="020B0604020202020204" pitchFamily="34" charset="0"/>
              </a:rPr>
              <a:t> </a:t>
            </a:r>
          </a:p>
          <a:p>
            <a:pPr marL="0" indent="0">
              <a:buNone/>
            </a:pPr>
            <a:endParaRPr kumimoji="1" lang="en-US" altLang="ja-JP" sz="2400" dirty="0">
              <a:latin typeface="Arial" panose="020B0604020202020204" pitchFamily="34" charset="0"/>
              <a:cs typeface="Arial" panose="020B0604020202020204" pitchFamily="34" charset="0"/>
            </a:endParaRPr>
          </a:p>
        </p:txBody>
      </p:sp>
      <p:grpSp>
        <p:nvGrpSpPr>
          <p:cNvPr id="12" name="グループ化 11">
            <a:extLst>
              <a:ext uri="{FF2B5EF4-FFF2-40B4-BE49-F238E27FC236}">
                <a16:creationId xmlns:a16="http://schemas.microsoft.com/office/drawing/2014/main" id="{388B9C99-0EC7-02EB-C32A-62A3F68B7A5D}"/>
              </a:ext>
            </a:extLst>
          </p:cNvPr>
          <p:cNvGrpSpPr/>
          <p:nvPr/>
        </p:nvGrpSpPr>
        <p:grpSpPr>
          <a:xfrm>
            <a:off x="7308186" y="-6666"/>
            <a:ext cx="2597813" cy="878305"/>
            <a:chOff x="7308187" y="0"/>
            <a:chExt cx="2597813" cy="878305"/>
          </a:xfrm>
        </p:grpSpPr>
        <p:pic>
          <p:nvPicPr>
            <p:cNvPr id="15" name="図 14" descr="ロゴ が含まれている画像&#10;&#10;自動的に生成された説明">
              <a:extLst>
                <a:ext uri="{FF2B5EF4-FFF2-40B4-BE49-F238E27FC236}">
                  <a16:creationId xmlns:a16="http://schemas.microsoft.com/office/drawing/2014/main" id="{0B08A281-FCD9-2A09-255C-C000E07001BF}"/>
                </a:ext>
              </a:extLst>
            </p:cNvPr>
            <p:cNvPicPr>
              <a:picLocks noChangeAspect="1"/>
            </p:cNvPicPr>
            <p:nvPr/>
          </p:nvPicPr>
          <p:blipFill>
            <a:blip r:embed="rId3"/>
            <a:stretch>
              <a:fillRect/>
            </a:stretch>
          </p:blipFill>
          <p:spPr>
            <a:xfrm>
              <a:off x="8119513" y="0"/>
              <a:ext cx="1080501" cy="774131"/>
            </a:xfrm>
            <a:prstGeom prst="rect">
              <a:avLst/>
            </a:prstGeom>
          </p:spPr>
        </p:pic>
        <p:pic>
          <p:nvPicPr>
            <p:cNvPr id="16" name="Picture 2" descr="海外にも対応したロゴマーク ｜ 理化学研究所">
              <a:extLst>
                <a:ext uri="{FF2B5EF4-FFF2-40B4-BE49-F238E27FC236}">
                  <a16:creationId xmlns:a16="http://schemas.microsoft.com/office/drawing/2014/main" id="{8E7BB489-B7D6-5377-570C-01834F59AF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8" name="図 17" descr="ロゴ, 会社名&#10;&#10;自動的に生成された説明">
              <a:extLst>
                <a:ext uri="{FF2B5EF4-FFF2-40B4-BE49-F238E27FC236}">
                  <a16:creationId xmlns:a16="http://schemas.microsoft.com/office/drawing/2014/main" id="{4A2A9643-76A1-0335-FB21-8808D89E128D}"/>
                </a:ext>
              </a:extLst>
            </p:cNvPr>
            <p:cNvPicPr>
              <a:picLocks noChangeAspect="1"/>
            </p:cNvPicPr>
            <p:nvPr/>
          </p:nvPicPr>
          <p:blipFill>
            <a:blip r:embed="rId5"/>
            <a:stretch>
              <a:fillRect/>
            </a:stretch>
          </p:blipFill>
          <p:spPr>
            <a:xfrm>
              <a:off x="7308187" y="0"/>
              <a:ext cx="832756" cy="790468"/>
            </a:xfrm>
            <a:prstGeom prst="rect">
              <a:avLst/>
            </a:prstGeom>
          </p:spPr>
        </p:pic>
      </p:grpSp>
      <p:pic>
        <p:nvPicPr>
          <p:cNvPr id="19" name="Picture 1">
            <a:extLst>
              <a:ext uri="{FF2B5EF4-FFF2-40B4-BE49-F238E27FC236}">
                <a16:creationId xmlns:a16="http://schemas.microsoft.com/office/drawing/2014/main" id="{219709AD-DD67-2DFF-9909-B8075DE06E7E}"/>
              </a:ext>
            </a:extLst>
          </p:cNvPr>
          <p:cNvPicPr>
            <a:picLocks noChangeAspect="1"/>
          </p:cNvPicPr>
          <p:nvPr/>
        </p:nvPicPr>
        <p:blipFill rotWithShape="1">
          <a:blip r:embed="rId6"/>
          <a:srcRect l="17601" t="14073" r="21958" b="10771"/>
          <a:stretch/>
        </p:blipFill>
        <p:spPr bwMode="auto">
          <a:xfrm>
            <a:off x="5419585" y="2967335"/>
            <a:ext cx="3599724" cy="3357018"/>
          </a:xfrm>
          <a:prstGeom prst="rect">
            <a:avLst/>
          </a:prstGeom>
          <a:ln>
            <a:noFill/>
          </a:ln>
          <a:extLst>
            <a:ext uri="{53640926-AAD7-44d8-BBD7-CCE9431645EC}">
              <a14:shadowObscured xmlns:lc="http://schemas.openxmlformats.org/drawingml/2006/locked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w16cid="http://schemas.microsoft.com/office/word/2016/wordml/cid" xmlns:w16se="http://schemas.microsoft.com/office/word/2015/wordml/symex" xmlns:a14="http://schemas.microsoft.com/office/drawing/2010/main" xmlns:w="http://schemas.openxmlformats.org/wordprocessingml/2006/main" xmlns:w10="urn:schemas-microsoft-com:office:word" xmlns:v="urn:schemas-microsoft-com:vml" xmlns:o="urn:schemas-microsoft-com:office:office"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v="urn:schemas-microsoft-com:mac:vml" xmlns:mc="http://schemas.openxmlformats.org/markup-compatibility/2006" xmlns:mo="http://schemas.microsoft.com/office/mac/office/2008/main" xmlns:wpc="http://schemas.microsoft.com/office/word/2010/wordprocessingCanvas"/>
            </a:ext>
          </a:extLst>
        </p:spPr>
      </p:pic>
      <p:sp>
        <p:nvSpPr>
          <p:cNvPr id="20" name="テキスト ボックス 19">
            <a:extLst>
              <a:ext uri="{FF2B5EF4-FFF2-40B4-BE49-F238E27FC236}">
                <a16:creationId xmlns:a16="http://schemas.microsoft.com/office/drawing/2014/main" id="{A108A472-62F4-78E9-4EE8-E52D9A40CB69}"/>
              </a:ext>
            </a:extLst>
          </p:cNvPr>
          <p:cNvSpPr txBox="1"/>
          <p:nvPr/>
        </p:nvSpPr>
        <p:spPr>
          <a:xfrm>
            <a:off x="681037" y="2967335"/>
            <a:ext cx="4738548" cy="2061865"/>
          </a:xfrm>
          <a:prstGeom prst="rect">
            <a:avLst/>
          </a:prstGeom>
          <a:noFill/>
        </p:spPr>
        <p:txBody>
          <a:bodyPr wrap="square" rtlCol="0">
            <a:noAutofit/>
          </a:bodyPr>
          <a:lstStyle/>
          <a:p>
            <a:r>
              <a:rPr kumimoji="1" lang="en-US" altLang="ja-JP" sz="2400" dirty="0">
                <a:latin typeface="Arial" panose="020B0604020202020204" pitchFamily="34" charset="0"/>
                <a:cs typeface="Arial" panose="020B0604020202020204" pitchFamily="34" charset="0"/>
              </a:rPr>
              <a:t>To dramatically increase the brilliance, </a:t>
            </a:r>
            <a:r>
              <a:rPr kumimoji="1" lang="en-US" altLang="ja-JP" sz="2400" dirty="0">
                <a:highlight>
                  <a:srgbClr val="FFFF00"/>
                </a:highlight>
                <a:latin typeface="Arial" panose="020B0604020202020204" pitchFamily="34" charset="0"/>
                <a:cs typeface="Arial" panose="020B0604020202020204" pitchFamily="34" charset="0"/>
              </a:rPr>
              <a:t>paradigm-shift </a:t>
            </a:r>
            <a:r>
              <a:rPr kumimoji="1" lang="en-US" altLang="ja-JP" sz="2400" dirty="0">
                <a:latin typeface="Arial" panose="020B0604020202020204" pitchFamily="34" charset="0"/>
                <a:cs typeface="Arial" panose="020B0604020202020204" pitchFamily="34" charset="0"/>
              </a:rPr>
              <a:t>from “spontaneous radiation” to “longitudinally coherent radiation” is required.</a:t>
            </a:r>
            <a:endParaRPr kumimoji="1" lang="ja-JP" altLang="en-US" sz="2400">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D82E9491-738B-7C76-DA66-E168D2007CD5}"/>
              </a:ext>
            </a:extLst>
          </p:cNvPr>
          <p:cNvSpPr>
            <a:spLocks noGrp="1"/>
          </p:cNvSpPr>
          <p:nvPr>
            <p:ph type="sldNum" sz="quarter" idx="12"/>
          </p:nvPr>
        </p:nvSpPr>
        <p:spPr/>
        <p:txBody>
          <a:bodyPr/>
          <a:lstStyle/>
          <a:p>
            <a:fld id="{1B6C7244-5724-E94C-BD42-A3A63A9D1A79}" type="slidenum">
              <a:rPr kumimoji="1" lang="ja-JP" altLang="en-US" smtClean="0"/>
              <a:t>35</a:t>
            </a:fld>
            <a:endParaRPr kumimoji="1" lang="ja-JP" altLang="en-US"/>
          </a:p>
        </p:txBody>
      </p:sp>
    </p:spTree>
    <p:extLst>
      <p:ext uri="{BB962C8B-B14F-4D97-AF65-F5344CB8AC3E}">
        <p14:creationId xmlns:p14="http://schemas.microsoft.com/office/powerpoint/2010/main" val="2469861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338D2-2E6B-1CC4-39AD-487AEC58A0A1}"/>
            </a:ext>
          </a:extLst>
        </p:cNvPr>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200D996A-F2BE-7F8C-A158-D68C093810FD}"/>
              </a:ext>
            </a:extLst>
          </p:cNvPr>
          <p:cNvGrpSpPr/>
          <p:nvPr/>
        </p:nvGrpSpPr>
        <p:grpSpPr>
          <a:xfrm>
            <a:off x="7308186" y="-6666"/>
            <a:ext cx="2597813" cy="878305"/>
            <a:chOff x="7308187" y="0"/>
            <a:chExt cx="2597813" cy="878305"/>
          </a:xfrm>
        </p:grpSpPr>
        <p:pic>
          <p:nvPicPr>
            <p:cNvPr id="15" name="図 14" descr="ロゴ が含まれている画像&#10;&#10;自動的に生成された説明">
              <a:extLst>
                <a:ext uri="{FF2B5EF4-FFF2-40B4-BE49-F238E27FC236}">
                  <a16:creationId xmlns:a16="http://schemas.microsoft.com/office/drawing/2014/main" id="{55BC524E-8E8E-77A0-DE37-E2E98B3E8798}"/>
                </a:ext>
              </a:extLst>
            </p:cNvPr>
            <p:cNvPicPr>
              <a:picLocks noChangeAspect="1"/>
            </p:cNvPicPr>
            <p:nvPr/>
          </p:nvPicPr>
          <p:blipFill>
            <a:blip r:embed="rId3"/>
            <a:stretch>
              <a:fillRect/>
            </a:stretch>
          </p:blipFill>
          <p:spPr>
            <a:xfrm>
              <a:off x="8119513" y="0"/>
              <a:ext cx="1080501" cy="774131"/>
            </a:xfrm>
            <a:prstGeom prst="rect">
              <a:avLst/>
            </a:prstGeom>
          </p:spPr>
        </p:pic>
        <p:pic>
          <p:nvPicPr>
            <p:cNvPr id="16" name="Picture 2" descr="海外にも対応したロゴマーク ｜ 理化学研究所">
              <a:extLst>
                <a:ext uri="{FF2B5EF4-FFF2-40B4-BE49-F238E27FC236}">
                  <a16:creationId xmlns:a16="http://schemas.microsoft.com/office/drawing/2014/main" id="{BCEF911B-30BB-EE8B-5F50-FE2A03D3ED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8" name="図 17" descr="ロゴ, 会社名&#10;&#10;自動的に生成された説明">
              <a:extLst>
                <a:ext uri="{FF2B5EF4-FFF2-40B4-BE49-F238E27FC236}">
                  <a16:creationId xmlns:a16="http://schemas.microsoft.com/office/drawing/2014/main" id="{3B681390-EB08-42D2-A333-A6260A46201A}"/>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12C5A9DC-0F52-EEE8-9197-EE4F0F822DD1}"/>
              </a:ext>
            </a:extLst>
          </p:cNvPr>
          <p:cNvSpPr>
            <a:spLocks noGrp="1"/>
          </p:cNvSpPr>
          <p:nvPr>
            <p:ph type="title"/>
          </p:nvPr>
        </p:nvSpPr>
        <p:spPr>
          <a:xfrm>
            <a:off x="681038" y="365127"/>
            <a:ext cx="9146008" cy="1325563"/>
          </a:xfrm>
        </p:spPr>
        <p:txBody>
          <a:bodyPr>
            <a:normAutofit/>
          </a:bodyPr>
          <a:lstStyle/>
          <a:p>
            <a:r>
              <a:rPr lang="en-US" altLang="ja-JP" sz="3600" dirty="0">
                <a:latin typeface="Arial" panose="020B0604020202020204" pitchFamily="34" charset="0"/>
                <a:cs typeface="Arial" panose="020B0604020202020204" pitchFamily="34" charset="0"/>
              </a:rPr>
              <a:t>Cavity-based FEL in a diffraction-limited SR</a:t>
            </a:r>
            <a:endParaRPr kumimoji="1" lang="ja-JP" altLang="en-US" sz="360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7852B620-72B7-FE7D-74DC-71EB94078022}"/>
              </a:ext>
            </a:extLst>
          </p:cNvPr>
          <p:cNvSpPr txBox="1"/>
          <p:nvPr/>
        </p:nvSpPr>
        <p:spPr>
          <a:xfrm>
            <a:off x="783770" y="6179278"/>
            <a:ext cx="4865434"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Patrick Rauer et. al., </a:t>
            </a:r>
            <a:r>
              <a:rPr kumimoji="1" lang="en-US" altLang="ja-JP" i="1" dirty="0">
                <a:latin typeface="Arial" panose="020B0604020202020204" pitchFamily="34" charset="0"/>
                <a:cs typeface="Arial" panose="020B0604020202020204" pitchFamily="34" charset="0"/>
              </a:rPr>
              <a:t>Nature </a:t>
            </a:r>
            <a:r>
              <a:rPr kumimoji="1" lang="en-US" altLang="ja-JP" b="1" dirty="0">
                <a:latin typeface="Arial" panose="020B0604020202020204" pitchFamily="34" charset="0"/>
                <a:cs typeface="Arial" panose="020B0604020202020204" pitchFamily="34" charset="0"/>
              </a:rPr>
              <a:t>650</a:t>
            </a:r>
            <a:r>
              <a:rPr kumimoji="1" lang="en-US" altLang="ja-JP" dirty="0">
                <a:latin typeface="Arial" panose="020B0604020202020204" pitchFamily="34" charset="0"/>
                <a:cs typeface="Arial" panose="020B0604020202020204" pitchFamily="34" charset="0"/>
              </a:rPr>
              <a:t> (2026) 93-96</a:t>
            </a:r>
          </a:p>
        </p:txBody>
      </p:sp>
      <p:pic>
        <p:nvPicPr>
          <p:cNvPr id="8" name="コンテンツ プレースホルダー 7">
            <a:extLst>
              <a:ext uri="{FF2B5EF4-FFF2-40B4-BE49-F238E27FC236}">
                <a16:creationId xmlns:a16="http://schemas.microsoft.com/office/drawing/2014/main" id="{8FAC4C2E-B1D8-27B9-E0ED-75D614FD8C09}"/>
              </a:ext>
            </a:extLst>
          </p:cNvPr>
          <p:cNvPicPr>
            <a:picLocks noGrp="1" noChangeAspect="1"/>
          </p:cNvPicPr>
          <p:nvPr>
            <p:ph idx="1"/>
          </p:nvPr>
        </p:nvPicPr>
        <p:blipFill>
          <a:blip r:embed="rId6"/>
          <a:stretch>
            <a:fillRect/>
          </a:stretch>
        </p:blipFill>
        <p:spPr>
          <a:xfrm>
            <a:off x="681038" y="1814711"/>
            <a:ext cx="8543925" cy="1614289"/>
          </a:xfrm>
          <a:prstGeom prst="rect">
            <a:avLst/>
          </a:prstGeom>
        </p:spPr>
      </p:pic>
      <p:sp>
        <p:nvSpPr>
          <p:cNvPr id="10" name="テキスト ボックス 9">
            <a:extLst>
              <a:ext uri="{FF2B5EF4-FFF2-40B4-BE49-F238E27FC236}">
                <a16:creationId xmlns:a16="http://schemas.microsoft.com/office/drawing/2014/main" id="{042DED4D-3D5E-C5C5-0EA0-CCC6ECAC9D89}"/>
              </a:ext>
            </a:extLst>
          </p:cNvPr>
          <p:cNvSpPr txBox="1"/>
          <p:nvPr/>
        </p:nvSpPr>
        <p:spPr>
          <a:xfrm>
            <a:off x="681038" y="3553021"/>
            <a:ext cx="8975580" cy="2308324"/>
          </a:xfrm>
          <a:prstGeom prst="rect">
            <a:avLst/>
          </a:prstGeom>
          <a:noFill/>
        </p:spPr>
        <p:txBody>
          <a:bodyPr wrap="square">
            <a:spAutoFit/>
          </a:bodyPr>
          <a:lstStyle/>
          <a:p>
            <a:pPr algn="just">
              <a:buNone/>
            </a:pPr>
            <a:r>
              <a:rPr lang="en-US" altLang="ja-JP" dirty="0">
                <a:effectLst/>
                <a:latin typeface="Arial" panose="020B0604020202020204" pitchFamily="34" charset="0"/>
                <a:cs typeface="Arial" panose="020B0604020202020204" pitchFamily="34" charset="0"/>
              </a:rPr>
              <a:t>The first proof-of principle Experiment was performed at the SASE1 undulator line of the European XFEL. The X-ray cavity consists of two diamond crystals in Bragg reflection working close to backscattering geometry. The elements in the retro-reflector are aligned such that the beam after reflection returns at a distance of 2.67 mm from the incident beam inside the same vacuum pipe. The downstream retro-reflector unit (on the right) is adjustable to tune the cavity length. The electron beam (blue) is injected from the left using a magnetic chicane, and the X-ray pulse (red) is circulating in the cavity, overlapping with electron bunches that pass the undulator at 2.23 </a:t>
            </a:r>
            <a:r>
              <a:rPr lang="en-US" altLang="ja-JP" dirty="0" err="1">
                <a:effectLst/>
                <a:latin typeface="Arial" panose="020B0604020202020204" pitchFamily="34" charset="0"/>
                <a:cs typeface="Arial" panose="020B0604020202020204" pitchFamily="34" charset="0"/>
              </a:rPr>
              <a:t>MHz.</a:t>
            </a:r>
            <a:r>
              <a:rPr lang="en-US" altLang="ja-JP" dirty="0">
                <a:effectLst/>
                <a:latin typeface="Arial" panose="020B0604020202020204" pitchFamily="34" charset="0"/>
                <a:cs typeface="Arial" panose="020B0604020202020204" pitchFamily="34" charset="0"/>
              </a:rPr>
              <a:t> </a:t>
            </a:r>
          </a:p>
        </p:txBody>
      </p:sp>
      <p:sp>
        <p:nvSpPr>
          <p:cNvPr id="3" name="スライド番号プレースホルダー 2">
            <a:extLst>
              <a:ext uri="{FF2B5EF4-FFF2-40B4-BE49-F238E27FC236}">
                <a16:creationId xmlns:a16="http://schemas.microsoft.com/office/drawing/2014/main" id="{77D51E85-1D73-ECFB-9F8F-126DDD5CB37D}"/>
              </a:ext>
            </a:extLst>
          </p:cNvPr>
          <p:cNvSpPr>
            <a:spLocks noGrp="1"/>
          </p:cNvSpPr>
          <p:nvPr>
            <p:ph type="sldNum" sz="quarter" idx="12"/>
          </p:nvPr>
        </p:nvSpPr>
        <p:spPr/>
        <p:txBody>
          <a:bodyPr/>
          <a:lstStyle/>
          <a:p>
            <a:fld id="{1B6C7244-5724-E94C-BD42-A3A63A9D1A79}" type="slidenum">
              <a:rPr kumimoji="1" lang="ja-JP" altLang="en-US" smtClean="0"/>
              <a:t>36</a:t>
            </a:fld>
            <a:endParaRPr kumimoji="1" lang="ja-JP" altLang="en-US"/>
          </a:p>
        </p:txBody>
      </p:sp>
    </p:spTree>
    <p:extLst>
      <p:ext uri="{BB962C8B-B14F-4D97-AF65-F5344CB8AC3E}">
        <p14:creationId xmlns:p14="http://schemas.microsoft.com/office/powerpoint/2010/main" val="32943140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3CAAE19-618E-4ACF-9F71-39A6F3219745}"/>
              </a:ext>
            </a:extLst>
          </p:cNvPr>
          <p:cNvSpPr>
            <a:spLocks noGrp="1"/>
          </p:cNvSpPr>
          <p:nvPr>
            <p:ph idx="1"/>
          </p:nvPr>
        </p:nvSpPr>
        <p:spPr>
          <a:xfrm>
            <a:off x="681038" y="1756350"/>
            <a:ext cx="8543925" cy="830948"/>
          </a:xfrm>
        </p:spPr>
        <p:txBody>
          <a:bodyPr>
            <a:normAutofit lnSpcReduction="10000"/>
          </a:bodyPr>
          <a:lstStyle/>
          <a:p>
            <a:pPr marL="0" indent="0">
              <a:buNone/>
            </a:pPr>
            <a:r>
              <a:rPr lang="en-US" altLang="ja-JP" dirty="0">
                <a:latin typeface="Arial" panose="020B0604020202020204" pitchFamily="34" charset="0"/>
                <a:cs typeface="Arial" panose="020B0604020202020204" pitchFamily="34" charset="0"/>
              </a:rPr>
              <a:t>A frontier of practical “single” atto-second brilliant X-rays remains.</a:t>
            </a:r>
            <a:endParaRPr kumimoji="1" lang="ja-JP" altLang="en-US">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2812710E-E13A-6F2B-AEE7-AB4C3AB99713}"/>
              </a:ext>
            </a:extLst>
          </p:cNvPr>
          <p:cNvSpPr txBox="1"/>
          <p:nvPr/>
        </p:nvSpPr>
        <p:spPr>
          <a:xfrm>
            <a:off x="681038" y="3082462"/>
            <a:ext cx="8543924" cy="2677656"/>
          </a:xfrm>
          <a:prstGeom prst="rect">
            <a:avLst/>
          </a:prstGeom>
          <a:noFill/>
        </p:spPr>
        <p:txBody>
          <a:bodyPr wrap="square" rtlCol="0">
            <a:spAutoFit/>
          </a:bodyPr>
          <a:lstStyle/>
          <a:p>
            <a:pPr marL="457200" indent="-457200">
              <a:buAutoNum type="arabicParenR"/>
            </a:pPr>
            <a:r>
              <a:rPr kumimoji="1" lang="en-US" altLang="ja-JP" sz="2800" dirty="0">
                <a:latin typeface="Arial" panose="020B0604020202020204" pitchFamily="34" charset="0"/>
                <a:cs typeface="Arial" panose="020B0604020202020204" pitchFamily="34" charset="0"/>
              </a:rPr>
              <a:t>Tuesday 19th afternoon: </a:t>
            </a:r>
            <a:r>
              <a:rPr kumimoji="1" lang="en-US" altLang="ja-JP" sz="2800" dirty="0">
                <a:solidFill>
                  <a:srgbClr val="193FFD"/>
                </a:solidFill>
                <a:latin typeface="Arial" panose="020B0604020202020204" pitchFamily="34" charset="0"/>
                <a:cs typeface="Arial" panose="020B0604020202020204" pitchFamily="34" charset="0"/>
              </a:rPr>
              <a:t>“</a:t>
            </a:r>
            <a:r>
              <a:rPr kumimoji="1" lang="en-US" altLang="ja-JP" sz="2800" dirty="0" err="1">
                <a:solidFill>
                  <a:srgbClr val="193FFD"/>
                </a:solidFill>
                <a:latin typeface="Arial" panose="020B0604020202020204" pitchFamily="34" charset="0"/>
                <a:cs typeface="Arial" panose="020B0604020202020204" pitchFamily="34" charset="0"/>
              </a:rPr>
              <a:t>Attsecond</a:t>
            </a:r>
            <a:r>
              <a:rPr kumimoji="1" lang="en-US" altLang="ja-JP" sz="2800" dirty="0">
                <a:solidFill>
                  <a:srgbClr val="193FFD"/>
                </a:solidFill>
                <a:latin typeface="Arial" panose="020B0604020202020204" pitchFamily="34" charset="0"/>
                <a:cs typeface="Arial" panose="020B0604020202020204" pitchFamily="34" charset="0"/>
              </a:rPr>
              <a:t> FEL Physics” </a:t>
            </a:r>
            <a:r>
              <a:rPr kumimoji="1" lang="en-US" altLang="ja-JP" sz="2800" dirty="0">
                <a:latin typeface="Arial" panose="020B0604020202020204" pitchFamily="34" charset="0"/>
                <a:cs typeface="Arial" panose="020B0604020202020204" pitchFamily="34" charset="0"/>
              </a:rPr>
              <a:t>by Agostino Marinelli (SLAC)</a:t>
            </a:r>
          </a:p>
          <a:p>
            <a:pPr marL="457200" indent="-457200">
              <a:buAutoNum type="arabicParenR"/>
            </a:pPr>
            <a:r>
              <a:rPr kumimoji="1" lang="en-US" altLang="ja-JP" sz="2800" dirty="0">
                <a:latin typeface="Arial" panose="020B0604020202020204" pitchFamily="34" charset="0"/>
                <a:cs typeface="Arial" panose="020B0604020202020204" pitchFamily="34" charset="0"/>
              </a:rPr>
              <a:t>Thursday 21</a:t>
            </a:r>
            <a:r>
              <a:rPr kumimoji="1" lang="en-US" altLang="ja-JP" sz="2800" baseline="30000" dirty="0">
                <a:latin typeface="Arial" panose="020B0604020202020204" pitchFamily="34" charset="0"/>
                <a:cs typeface="Arial" panose="020B0604020202020204" pitchFamily="34" charset="0"/>
              </a:rPr>
              <a:t>st</a:t>
            </a:r>
            <a:r>
              <a:rPr kumimoji="1" lang="en-US" altLang="ja-JP" sz="2800" dirty="0">
                <a:latin typeface="Arial" panose="020B0604020202020204" pitchFamily="34" charset="0"/>
                <a:cs typeface="Arial" panose="020B0604020202020204" pitchFamily="34" charset="0"/>
              </a:rPr>
              <a:t>, morning: </a:t>
            </a:r>
            <a:r>
              <a:rPr kumimoji="1" lang="en-US" altLang="ja-JP" sz="2800" dirty="0">
                <a:solidFill>
                  <a:srgbClr val="193FFD"/>
                </a:solidFill>
                <a:latin typeface="Arial" panose="020B0604020202020204" pitchFamily="34" charset="0"/>
                <a:cs typeface="Arial" panose="020B0604020202020204" pitchFamily="34" charset="0"/>
              </a:rPr>
              <a:t>“Generation of tunable sub-femtosecond XFEL pulses by electron bunch recompression using reverse-energy chirp” </a:t>
            </a:r>
            <a:r>
              <a:rPr kumimoji="1" lang="en-US" altLang="ja-JP" sz="2800" dirty="0">
                <a:latin typeface="Arial" panose="020B0604020202020204" pitchFamily="34" charset="0"/>
                <a:cs typeface="Arial" panose="020B0604020202020204" pitchFamily="34" charset="0"/>
              </a:rPr>
              <a:t>by Kenji </a:t>
            </a:r>
            <a:r>
              <a:rPr kumimoji="1" lang="en-US" altLang="ja-JP" sz="2800" dirty="0" err="1">
                <a:latin typeface="Arial" panose="020B0604020202020204" pitchFamily="34" charset="0"/>
                <a:cs typeface="Arial" panose="020B0604020202020204" pitchFamily="34" charset="0"/>
              </a:rPr>
              <a:t>Yasutome</a:t>
            </a:r>
            <a:r>
              <a:rPr kumimoji="1" lang="en-US" altLang="ja-JP" sz="2800" dirty="0">
                <a:latin typeface="Arial" panose="020B0604020202020204" pitchFamily="34" charset="0"/>
                <a:cs typeface="Arial" panose="020B0604020202020204" pitchFamily="34" charset="0"/>
              </a:rPr>
              <a:t> (RIKEN)</a:t>
            </a:r>
            <a:endParaRPr kumimoji="1" lang="ja-JP" altLang="en-US" sz="2800">
              <a:latin typeface="Arial" panose="020B0604020202020204" pitchFamily="34" charset="0"/>
              <a:cs typeface="Arial" panose="020B0604020202020204" pitchFamily="34" charset="0"/>
            </a:endParaRPr>
          </a:p>
        </p:txBody>
      </p:sp>
      <p:grpSp>
        <p:nvGrpSpPr>
          <p:cNvPr id="5" name="グループ化 4">
            <a:extLst>
              <a:ext uri="{FF2B5EF4-FFF2-40B4-BE49-F238E27FC236}">
                <a16:creationId xmlns:a16="http://schemas.microsoft.com/office/drawing/2014/main" id="{4EE441F4-F702-F00B-EAA3-5CA2D5F0BDF1}"/>
              </a:ext>
            </a:extLst>
          </p:cNvPr>
          <p:cNvGrpSpPr/>
          <p:nvPr/>
        </p:nvGrpSpPr>
        <p:grpSpPr>
          <a:xfrm>
            <a:off x="7308186" y="-6666"/>
            <a:ext cx="2597813" cy="878305"/>
            <a:chOff x="7308187" y="0"/>
            <a:chExt cx="2597813" cy="878305"/>
          </a:xfrm>
        </p:grpSpPr>
        <p:pic>
          <p:nvPicPr>
            <p:cNvPr id="6" name="図 5" descr="ロゴ が含まれている画像&#10;&#10;自動的に生成された説明">
              <a:extLst>
                <a:ext uri="{FF2B5EF4-FFF2-40B4-BE49-F238E27FC236}">
                  <a16:creationId xmlns:a16="http://schemas.microsoft.com/office/drawing/2014/main" id="{C6372E32-A102-A6DF-50DC-C2F1359D48AA}"/>
                </a:ext>
              </a:extLst>
            </p:cNvPr>
            <p:cNvPicPr>
              <a:picLocks noChangeAspect="1"/>
            </p:cNvPicPr>
            <p:nvPr/>
          </p:nvPicPr>
          <p:blipFill>
            <a:blip r:embed="rId3"/>
            <a:stretch>
              <a:fillRect/>
            </a:stretch>
          </p:blipFill>
          <p:spPr>
            <a:xfrm>
              <a:off x="8119513" y="0"/>
              <a:ext cx="1080501" cy="774131"/>
            </a:xfrm>
            <a:prstGeom prst="rect">
              <a:avLst/>
            </a:prstGeom>
          </p:spPr>
        </p:pic>
        <p:pic>
          <p:nvPicPr>
            <p:cNvPr id="7" name="Picture 2" descr="海外にも対応したロゴマーク ｜ 理化学研究所">
              <a:extLst>
                <a:ext uri="{FF2B5EF4-FFF2-40B4-BE49-F238E27FC236}">
                  <a16:creationId xmlns:a16="http://schemas.microsoft.com/office/drawing/2014/main" id="{A1990AE5-2B3C-CFB9-3EEE-E7AE65FE2F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ロゴ, 会社名&#10;&#10;自動的に生成された説明">
              <a:extLst>
                <a:ext uri="{FF2B5EF4-FFF2-40B4-BE49-F238E27FC236}">
                  <a16:creationId xmlns:a16="http://schemas.microsoft.com/office/drawing/2014/main" id="{72D4D276-91AD-EECA-0AE4-98A634846B3D}"/>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E98208FF-6066-6DD7-30E2-BC9553E6417D}"/>
              </a:ext>
            </a:extLst>
          </p:cNvPr>
          <p:cNvSpPr>
            <a:spLocks noGrp="1"/>
          </p:cNvSpPr>
          <p:nvPr>
            <p:ph type="title"/>
          </p:nvPr>
        </p:nvSpPr>
        <p:spPr>
          <a:xfrm>
            <a:off x="681038" y="365127"/>
            <a:ext cx="8033304" cy="1325563"/>
          </a:xfrm>
          <a:solidFill>
            <a:schemeClr val="bg1"/>
          </a:solidFill>
        </p:spPr>
        <p:txBody>
          <a:bodyPr/>
          <a:lstStyle/>
          <a:p>
            <a:r>
              <a:rPr kumimoji="1" lang="en-US" altLang="ja-JP" dirty="0"/>
              <a:t>Towards brilliant atto-second X-ray generation </a:t>
            </a:r>
            <a:endParaRPr kumimoji="1" lang="ja-JP" altLang="en-US"/>
          </a:p>
        </p:txBody>
      </p:sp>
      <p:sp>
        <p:nvSpPr>
          <p:cNvPr id="9" name="スライド番号プレースホルダー 8">
            <a:extLst>
              <a:ext uri="{FF2B5EF4-FFF2-40B4-BE49-F238E27FC236}">
                <a16:creationId xmlns:a16="http://schemas.microsoft.com/office/drawing/2014/main" id="{9A090132-6778-7919-933D-8D449CB98165}"/>
              </a:ext>
            </a:extLst>
          </p:cNvPr>
          <p:cNvSpPr>
            <a:spLocks noGrp="1"/>
          </p:cNvSpPr>
          <p:nvPr>
            <p:ph type="sldNum" sz="quarter" idx="12"/>
          </p:nvPr>
        </p:nvSpPr>
        <p:spPr/>
        <p:txBody>
          <a:bodyPr/>
          <a:lstStyle/>
          <a:p>
            <a:fld id="{1B6C7244-5724-E94C-BD42-A3A63A9D1A79}" type="slidenum">
              <a:rPr kumimoji="1" lang="ja-JP" altLang="en-US" smtClean="0"/>
              <a:t>37</a:t>
            </a:fld>
            <a:endParaRPr kumimoji="1" lang="ja-JP" altLang="en-US"/>
          </a:p>
        </p:txBody>
      </p:sp>
    </p:spTree>
    <p:extLst>
      <p:ext uri="{BB962C8B-B14F-4D97-AF65-F5344CB8AC3E}">
        <p14:creationId xmlns:p14="http://schemas.microsoft.com/office/powerpoint/2010/main" val="3760295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C3411-348F-83DB-772A-2D9536B4967F}"/>
            </a:ext>
          </a:extLst>
        </p:cNvPr>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4750344-D101-0FA9-DE4B-E68398F43C13}"/>
              </a:ext>
            </a:extLst>
          </p:cNvPr>
          <p:cNvSpPr>
            <a:spLocks noGrp="1"/>
          </p:cNvSpPr>
          <p:nvPr>
            <p:ph idx="1"/>
          </p:nvPr>
        </p:nvSpPr>
        <p:spPr>
          <a:xfrm>
            <a:off x="681038" y="1756350"/>
            <a:ext cx="8543925" cy="830948"/>
          </a:xfrm>
        </p:spPr>
        <p:txBody>
          <a:bodyPr>
            <a:normAutofit lnSpcReduction="10000"/>
          </a:bodyPr>
          <a:lstStyle/>
          <a:p>
            <a:pPr marL="0" indent="0">
              <a:buNone/>
            </a:pPr>
            <a:r>
              <a:rPr lang="en-US" altLang="ja-JP" dirty="0">
                <a:latin typeface="Arial" panose="020B0604020202020204" pitchFamily="34" charset="0"/>
                <a:cs typeface="Arial" panose="020B0604020202020204" pitchFamily="34" charset="0"/>
              </a:rPr>
              <a:t>A frontier of practical “single” atto-second brilliant X-rays remains.</a:t>
            </a:r>
            <a:endParaRPr kumimoji="1" lang="ja-JP" altLang="en-US">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6570F720-3A11-CF15-EE55-8028973EC519}"/>
              </a:ext>
            </a:extLst>
          </p:cNvPr>
          <p:cNvSpPr txBox="1"/>
          <p:nvPr/>
        </p:nvSpPr>
        <p:spPr>
          <a:xfrm>
            <a:off x="681038" y="2542118"/>
            <a:ext cx="9072562" cy="4031873"/>
          </a:xfrm>
          <a:prstGeom prst="rect">
            <a:avLst/>
          </a:prstGeom>
          <a:noFill/>
        </p:spPr>
        <p:txBody>
          <a:bodyPr wrap="square" rtlCol="0">
            <a:spAutoFit/>
          </a:bodyPr>
          <a:lstStyle/>
          <a:p>
            <a:pPr marL="457200" indent="-457200">
              <a:buAutoNum type="arabicParenR"/>
            </a:pPr>
            <a:r>
              <a:rPr kumimoji="1" lang="en-US" altLang="ja-JP" sz="2000" dirty="0">
                <a:latin typeface="Arial" panose="020B0604020202020204" pitchFamily="34" charset="0"/>
                <a:cs typeface="Arial" panose="020B0604020202020204" pitchFamily="34" charset="0"/>
              </a:rPr>
              <a:t>ESASE(Enhanced SASE) scheme </a:t>
            </a:r>
          </a:p>
          <a:p>
            <a:r>
              <a:rPr kumimoji="1" lang="en-US" altLang="ja-JP" sz="2000" b="1" dirty="0">
                <a:solidFill>
                  <a:srgbClr val="193FFD"/>
                </a:solidFill>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A. </a:t>
            </a:r>
            <a:r>
              <a:rPr kumimoji="1" lang="en-US" altLang="ja-JP" sz="1600" b="1" dirty="0" err="1">
                <a:solidFill>
                  <a:srgbClr val="193FFD"/>
                </a:solidFill>
                <a:latin typeface="Arial" panose="020B0604020202020204" pitchFamily="34" charset="0"/>
                <a:cs typeface="Arial" panose="020B0604020202020204" pitchFamily="34" charset="0"/>
              </a:rPr>
              <a:t>Zholents</a:t>
            </a:r>
            <a:r>
              <a:rPr kumimoji="1" lang="en-US" altLang="ja-JP" sz="1600" b="1" dirty="0">
                <a:solidFill>
                  <a:srgbClr val="193FFD"/>
                </a:solidFill>
                <a:latin typeface="Arial" panose="020B0604020202020204" pitchFamily="34" charset="0"/>
                <a:cs typeface="Arial" panose="020B0604020202020204" pitchFamily="34" charset="0"/>
              </a:rPr>
              <a:t> and W. Fawley, </a:t>
            </a:r>
            <a:r>
              <a:rPr kumimoji="1" lang="en-US" altLang="ja-JP" sz="1600" b="1" i="1" dirty="0">
                <a:solidFill>
                  <a:srgbClr val="193FFD"/>
                </a:solidFill>
                <a:latin typeface="Arial" panose="020B0604020202020204" pitchFamily="34" charset="0"/>
                <a:cs typeface="Arial" panose="020B0604020202020204" pitchFamily="34" charset="0"/>
              </a:rPr>
              <a:t>PRL</a:t>
            </a:r>
            <a:r>
              <a:rPr kumimoji="1" lang="en-US" altLang="ja-JP" sz="1600" b="1" dirty="0">
                <a:solidFill>
                  <a:srgbClr val="193FFD"/>
                </a:solidFill>
                <a:latin typeface="Arial" panose="020B0604020202020204" pitchFamily="34" charset="0"/>
                <a:cs typeface="Arial" panose="020B0604020202020204" pitchFamily="34" charset="0"/>
              </a:rPr>
              <a:t> 92, 224801 (2004)</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A. </a:t>
            </a:r>
            <a:r>
              <a:rPr kumimoji="1" lang="en-US" altLang="ja-JP" sz="1600" b="1" dirty="0" err="1">
                <a:solidFill>
                  <a:srgbClr val="193FFD"/>
                </a:solidFill>
                <a:latin typeface="Arial" panose="020B0604020202020204" pitchFamily="34" charset="0"/>
                <a:cs typeface="Arial" panose="020B0604020202020204" pitchFamily="34" charset="0"/>
              </a:rPr>
              <a:t>Zholents</a:t>
            </a:r>
            <a:r>
              <a:rPr kumimoji="1" lang="en-US" altLang="ja-JP" sz="1600" b="1" dirty="0">
                <a:solidFill>
                  <a:srgbClr val="193FFD"/>
                </a:solidFill>
                <a:latin typeface="Arial" panose="020B0604020202020204" pitchFamily="34" charset="0"/>
                <a:cs typeface="Arial" panose="020B0604020202020204" pitchFamily="34" charset="0"/>
              </a:rPr>
              <a:t> and G. Penn, </a:t>
            </a:r>
            <a:r>
              <a:rPr kumimoji="1" lang="en-US" altLang="ja-JP" sz="1600" b="1" i="1" dirty="0">
                <a:solidFill>
                  <a:srgbClr val="193FFD"/>
                </a:solidFill>
                <a:latin typeface="Arial" panose="020B0604020202020204" pitchFamily="34" charset="0"/>
                <a:cs typeface="Arial" panose="020B0604020202020204" pitchFamily="34" charset="0"/>
              </a:rPr>
              <a:t>PRAB</a:t>
            </a:r>
            <a:r>
              <a:rPr kumimoji="1" lang="en-US" altLang="ja-JP" sz="1600" b="1" dirty="0">
                <a:solidFill>
                  <a:srgbClr val="193FFD"/>
                </a:solidFill>
                <a:latin typeface="Arial" panose="020B0604020202020204" pitchFamily="34" charset="0"/>
                <a:cs typeface="Arial" panose="020B0604020202020204" pitchFamily="34" charset="0"/>
              </a:rPr>
              <a:t> 8, 	050704 (2005)</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A. </a:t>
            </a:r>
            <a:r>
              <a:rPr kumimoji="1" lang="en-US" altLang="ja-JP" sz="1600" b="1" dirty="0" err="1">
                <a:solidFill>
                  <a:srgbClr val="193FFD"/>
                </a:solidFill>
                <a:latin typeface="Arial" panose="020B0604020202020204" pitchFamily="34" charset="0"/>
                <a:cs typeface="Arial" panose="020B0604020202020204" pitchFamily="34" charset="0"/>
              </a:rPr>
              <a:t>Zholents</a:t>
            </a:r>
            <a:r>
              <a:rPr kumimoji="1" lang="en-US" altLang="ja-JP" sz="1600" b="1" dirty="0">
                <a:solidFill>
                  <a:srgbClr val="193FFD"/>
                </a:solidFill>
                <a:latin typeface="Arial" panose="020B0604020202020204" pitchFamily="34" charset="0"/>
                <a:cs typeface="Arial" panose="020B0604020202020204" pitchFamily="34" charset="0"/>
              </a:rPr>
              <a:t>, </a:t>
            </a:r>
            <a:r>
              <a:rPr kumimoji="1" lang="en-US" altLang="ja-JP" sz="1600" b="1" i="1" dirty="0">
                <a:solidFill>
                  <a:srgbClr val="193FFD"/>
                </a:solidFill>
                <a:latin typeface="Arial" panose="020B0604020202020204" pitchFamily="34" charset="0"/>
                <a:cs typeface="Arial" panose="020B0604020202020204" pitchFamily="34" charset="0"/>
              </a:rPr>
              <a:t>PRAB</a:t>
            </a:r>
            <a:r>
              <a:rPr kumimoji="1" lang="en-US" altLang="ja-JP" sz="1600" b="1" dirty="0">
                <a:solidFill>
                  <a:srgbClr val="193FFD"/>
                </a:solidFill>
                <a:latin typeface="Arial" panose="020B0604020202020204" pitchFamily="34" charset="0"/>
                <a:cs typeface="Arial" panose="020B0604020202020204" pitchFamily="34" charset="0"/>
              </a:rPr>
              <a:t> 8, 040701 (2005)</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E. </a:t>
            </a:r>
            <a:r>
              <a:rPr kumimoji="1" lang="en-US" altLang="ja-JP" sz="1600" b="1" dirty="0" err="1">
                <a:solidFill>
                  <a:srgbClr val="193FFD"/>
                </a:solidFill>
                <a:latin typeface="Arial" panose="020B0604020202020204" pitchFamily="34" charset="0"/>
                <a:cs typeface="Arial" panose="020B0604020202020204" pitchFamily="34" charset="0"/>
              </a:rPr>
              <a:t>Saladi</a:t>
            </a:r>
            <a:r>
              <a:rPr kumimoji="1" lang="en-US" altLang="ja-JP" sz="1600" b="1" dirty="0">
                <a:solidFill>
                  <a:srgbClr val="193FFD"/>
                </a:solidFill>
                <a:latin typeface="Arial" panose="020B0604020202020204" pitchFamily="34" charset="0"/>
                <a:cs typeface="Arial" panose="020B0604020202020204" pitchFamily="34" charset="0"/>
              </a:rPr>
              <a:t> et. al., </a:t>
            </a:r>
            <a:r>
              <a:rPr kumimoji="1" lang="en-US" altLang="ja-JP" sz="1600" b="1" i="1" dirty="0">
                <a:solidFill>
                  <a:srgbClr val="193FFD"/>
                </a:solidFill>
                <a:latin typeface="Arial" panose="020B0604020202020204" pitchFamily="34" charset="0"/>
                <a:cs typeface="Arial" panose="020B0604020202020204" pitchFamily="34" charset="0"/>
              </a:rPr>
              <a:t>PRAB </a:t>
            </a:r>
            <a:r>
              <a:rPr kumimoji="1" lang="en-US" altLang="ja-JP" sz="1600" b="1" dirty="0">
                <a:solidFill>
                  <a:srgbClr val="193FFD"/>
                </a:solidFill>
                <a:latin typeface="Arial" panose="020B0604020202020204" pitchFamily="34" charset="0"/>
                <a:cs typeface="Arial" panose="020B0604020202020204" pitchFamily="34" charset="0"/>
              </a:rPr>
              <a:t>9,050702 	(2006)</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Y. Ding et. al., </a:t>
            </a:r>
            <a:r>
              <a:rPr kumimoji="1" lang="en-US" altLang="ja-JP" sz="1600" b="1" i="1" dirty="0">
                <a:solidFill>
                  <a:srgbClr val="193FFD"/>
                </a:solidFill>
                <a:latin typeface="Arial" panose="020B0604020202020204" pitchFamily="34" charset="0"/>
                <a:cs typeface="Arial" panose="020B0604020202020204" pitchFamily="34" charset="0"/>
              </a:rPr>
              <a:t>PRAB</a:t>
            </a:r>
            <a:r>
              <a:rPr kumimoji="1" lang="en-US" altLang="ja-JP" sz="1600" b="1" dirty="0">
                <a:solidFill>
                  <a:srgbClr val="193FFD"/>
                </a:solidFill>
                <a:latin typeface="Arial" panose="020B0604020202020204" pitchFamily="34" charset="0"/>
                <a:cs typeface="Arial" panose="020B0604020202020204" pitchFamily="34" charset="0"/>
              </a:rPr>
              <a:t> 12, 060703 (2009)</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a:t>
            </a:r>
            <a:r>
              <a:rPr kumimoji="1" lang="en-US" altLang="ja-JP" sz="1600" b="1" dirty="0">
                <a:solidFill>
                  <a:srgbClr val="193FFD"/>
                </a:solidFill>
                <a:latin typeface="Arial" panose="020B0604020202020204" pitchFamily="34" charset="0"/>
                <a:cs typeface="Arial" panose="020B0604020202020204" pitchFamily="34" charset="0"/>
              </a:rPr>
              <a:t> J. Duris et. al., </a:t>
            </a:r>
            <a:r>
              <a:rPr kumimoji="1" lang="en-US" altLang="ja-JP" sz="1600" b="1" i="1" dirty="0">
                <a:solidFill>
                  <a:srgbClr val="193FFD"/>
                </a:solidFill>
                <a:latin typeface="Arial" panose="020B0604020202020204" pitchFamily="34" charset="0"/>
                <a:cs typeface="Arial" panose="020B0604020202020204" pitchFamily="34" charset="0"/>
              </a:rPr>
              <a:t>Nat Photon </a:t>
            </a:r>
            <a:r>
              <a:rPr kumimoji="1" lang="en-US" altLang="ja-JP" sz="1600" b="1" dirty="0">
                <a:solidFill>
                  <a:srgbClr val="193FFD"/>
                </a:solidFill>
                <a:latin typeface="Arial" panose="020B0604020202020204" pitchFamily="34" charset="0"/>
                <a:cs typeface="Arial" panose="020B0604020202020204" pitchFamily="34" charset="0"/>
              </a:rPr>
              <a:t>14, 30-36 	(2020)</a:t>
            </a:r>
          </a:p>
          <a:p>
            <a:pPr marL="457200" indent="-457200">
              <a:buFont typeface="Wingdings" pitchFamily="2" charset="2"/>
              <a:buAutoNum type="arabicParenR" startAt="2"/>
            </a:pPr>
            <a:r>
              <a:rPr kumimoji="1" lang="en-US" altLang="ja-JP" sz="2000" dirty="0">
                <a:latin typeface="Arial" panose="020B0604020202020204" pitchFamily="34" charset="0"/>
                <a:cs typeface="Arial" panose="020B0604020202020204" pitchFamily="34" charset="0"/>
              </a:rPr>
              <a:t>Slotted foil scheme </a:t>
            </a:r>
          </a:p>
          <a:p>
            <a:pPr lvl="1"/>
            <a:r>
              <a:rPr kumimoji="1" lang="en-US" altLang="ja-JP" sz="1600" b="1" dirty="0">
                <a:solidFill>
                  <a:srgbClr val="193FFD"/>
                </a:solidFill>
                <a:latin typeface="Arial" panose="020B0604020202020204" pitchFamily="34" charset="0"/>
                <a:cs typeface="Arial" panose="020B0604020202020204" pitchFamily="34" charset="0"/>
              </a:rPr>
              <a:t>P. Emma et. al., </a:t>
            </a:r>
            <a:r>
              <a:rPr kumimoji="1" lang="en-US" altLang="ja-JP" sz="1600" b="1" i="1" dirty="0">
                <a:solidFill>
                  <a:srgbClr val="193FFD"/>
                </a:solidFill>
                <a:latin typeface="Arial" panose="020B0604020202020204" pitchFamily="34" charset="0"/>
                <a:cs typeface="Arial" panose="020B0604020202020204" pitchFamily="34" charset="0"/>
              </a:rPr>
              <a:t>PRL</a:t>
            </a:r>
            <a:r>
              <a:rPr kumimoji="1" lang="en-US" altLang="ja-JP" sz="1600" b="1" dirty="0">
                <a:solidFill>
                  <a:srgbClr val="193FFD"/>
                </a:solidFill>
                <a:latin typeface="Arial" panose="020B0604020202020204" pitchFamily="34" charset="0"/>
                <a:cs typeface="Arial" panose="020B0604020202020204" pitchFamily="34" charset="0"/>
              </a:rPr>
              <a:t> 92, 074801 (2004)</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A. Marinelli et. al., </a:t>
            </a:r>
            <a:r>
              <a:rPr kumimoji="1" lang="en-US" altLang="ja-JP" sz="1600" b="1" i="1" dirty="0">
                <a:solidFill>
                  <a:srgbClr val="193FFD"/>
                </a:solidFill>
                <a:latin typeface="Arial" panose="020B0604020202020204" pitchFamily="34" charset="0"/>
                <a:cs typeface="Arial" panose="020B0604020202020204" pitchFamily="34" charset="0"/>
              </a:rPr>
              <a:t>APL</a:t>
            </a:r>
            <a:r>
              <a:rPr kumimoji="1" lang="en-US" altLang="ja-JP" sz="1600" b="1" dirty="0">
                <a:solidFill>
                  <a:srgbClr val="193FFD"/>
                </a:solidFill>
                <a:latin typeface="Arial" panose="020B0604020202020204" pitchFamily="34" charset="0"/>
                <a:cs typeface="Arial" panose="020B0604020202020204" pitchFamily="34" charset="0"/>
              </a:rPr>
              <a:t> 111, 151101 (2017)</a:t>
            </a:r>
          </a:p>
          <a:p>
            <a:pPr marL="457200" indent="-457200">
              <a:buFont typeface="Wingdings" pitchFamily="2" charset="2"/>
              <a:buAutoNum type="arabicParenR" startAt="2"/>
            </a:pPr>
            <a:r>
              <a:rPr kumimoji="1" lang="en-US" altLang="ja-JP" sz="2000" dirty="0">
                <a:latin typeface="Arial" panose="020B0604020202020204" pitchFamily="34" charset="0"/>
                <a:cs typeface="Arial" panose="020B0604020202020204" pitchFamily="34" charset="0"/>
              </a:rPr>
              <a:t>ESASE seeding scheme </a:t>
            </a:r>
            <a:r>
              <a:rPr kumimoji="1" lang="en-US" altLang="ja-JP" sz="1600" b="1" dirty="0">
                <a:solidFill>
                  <a:srgbClr val="193FFD"/>
                </a:solidFill>
                <a:latin typeface="Arial" panose="020B0604020202020204" pitchFamily="34" charset="0"/>
                <a:cs typeface="Arial" panose="020B0604020202020204" pitchFamily="34" charset="0"/>
              </a:rPr>
              <a:t>T. Tanaka, </a:t>
            </a:r>
            <a:r>
              <a:rPr kumimoji="1" lang="en-US" altLang="ja-JP" sz="1600" b="1" i="1" dirty="0">
                <a:solidFill>
                  <a:srgbClr val="193FFD"/>
                </a:solidFill>
                <a:latin typeface="Arial" panose="020B0604020202020204" pitchFamily="34" charset="0"/>
                <a:cs typeface="Arial" panose="020B0604020202020204" pitchFamily="34" charset="0"/>
              </a:rPr>
              <a:t>PRL</a:t>
            </a:r>
            <a:r>
              <a:rPr kumimoji="1" lang="en-US" altLang="ja-JP" sz="1600" b="1" dirty="0">
                <a:solidFill>
                  <a:srgbClr val="193FFD"/>
                </a:solidFill>
                <a:latin typeface="Arial" panose="020B0604020202020204" pitchFamily="34" charset="0"/>
                <a:cs typeface="Arial" panose="020B0604020202020204" pitchFamily="34" charset="0"/>
              </a:rPr>
              <a:t> 110, 084801 (2013) </a:t>
            </a:r>
          </a:p>
          <a:p>
            <a:pPr marL="457200" indent="-457200">
              <a:buAutoNum type="arabicParenR" startAt="2"/>
            </a:pPr>
            <a:r>
              <a:rPr kumimoji="1" lang="en-US" altLang="ja-JP" sz="2000" dirty="0">
                <a:latin typeface="Arial" panose="020B0604020202020204" pitchFamily="34" charset="0"/>
                <a:cs typeface="Arial" panose="020B0604020202020204" pitchFamily="34" charset="0"/>
              </a:rPr>
              <a:t>Hard bunch compression scheme </a:t>
            </a:r>
          </a:p>
          <a:p>
            <a:r>
              <a:rPr kumimoji="1" lang="en-US" altLang="ja-JP" sz="2000" b="1" dirty="0">
                <a:solidFill>
                  <a:srgbClr val="193FFD"/>
                </a:solidFill>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S. Huang et. al., </a:t>
            </a:r>
            <a:r>
              <a:rPr kumimoji="1" lang="en-US" altLang="ja-JP" sz="1600" b="1" i="1" dirty="0">
                <a:solidFill>
                  <a:srgbClr val="193FFD"/>
                </a:solidFill>
                <a:latin typeface="Arial" panose="020B0604020202020204" pitchFamily="34" charset="0"/>
                <a:cs typeface="Arial" panose="020B0604020202020204" pitchFamily="34" charset="0"/>
              </a:rPr>
              <a:t>PRL</a:t>
            </a:r>
            <a:r>
              <a:rPr kumimoji="1" lang="en-US" altLang="ja-JP" sz="1600" b="1" dirty="0">
                <a:solidFill>
                  <a:srgbClr val="193FFD"/>
                </a:solidFill>
                <a:latin typeface="Arial" panose="020B0604020202020204" pitchFamily="34" charset="0"/>
                <a:cs typeface="Arial" panose="020B0604020202020204" pitchFamily="34" charset="0"/>
              </a:rPr>
              <a:t> 119, 154801 (2017)</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E. Prat et. al., </a:t>
            </a:r>
            <a:r>
              <a:rPr kumimoji="1" lang="en-US" altLang="ja-JP" sz="1600" b="1" i="1" dirty="0">
                <a:solidFill>
                  <a:srgbClr val="193FFD"/>
                </a:solidFill>
                <a:latin typeface="Arial" panose="020B0604020202020204" pitchFamily="34" charset="0"/>
                <a:cs typeface="Arial" panose="020B0604020202020204" pitchFamily="34" charset="0"/>
              </a:rPr>
              <a:t>APL Photonics </a:t>
            </a:r>
            <a:r>
              <a:rPr kumimoji="1" lang="en-US" altLang="ja-JP" sz="1600" b="1" dirty="0">
                <a:solidFill>
                  <a:srgbClr val="193FFD"/>
                </a:solidFill>
                <a:latin typeface="Arial" panose="020B0604020202020204" pitchFamily="34" charset="0"/>
                <a:cs typeface="Arial" panose="020B0604020202020204" pitchFamily="34" charset="0"/>
              </a:rPr>
              <a:t>8, 111302 (2023)</a:t>
            </a:r>
            <a:r>
              <a:rPr kumimoji="1" lang="en-US" altLang="ja-JP" sz="1600" b="1" dirty="0">
                <a:solidFill>
                  <a:srgbClr val="193FFD"/>
                </a:solidFill>
                <a:highlight>
                  <a:srgbClr val="FFFF00"/>
                </a:highlight>
                <a:latin typeface="Arial" panose="020B0604020202020204" pitchFamily="34" charset="0"/>
                <a:cs typeface="Arial" panose="020B0604020202020204" pitchFamily="34" charset="0"/>
              </a:rPr>
              <a:t>; </a:t>
            </a:r>
            <a:r>
              <a:rPr kumimoji="1" lang="en-US" altLang="ja-JP" sz="1600" b="1" dirty="0">
                <a:solidFill>
                  <a:srgbClr val="193FFD"/>
                </a:solidFill>
                <a:latin typeface="Arial" panose="020B0604020202020204" pitchFamily="34" charset="0"/>
                <a:cs typeface="Arial" panose="020B0604020202020204" pitchFamily="34" charset="0"/>
              </a:rPr>
              <a:t>	E. 	Prat et. al., </a:t>
            </a:r>
            <a:r>
              <a:rPr kumimoji="1" lang="en-US" altLang="ja-JP" sz="1600" b="1" i="1" dirty="0" err="1">
                <a:solidFill>
                  <a:srgbClr val="193FFD"/>
                </a:solidFill>
                <a:latin typeface="Arial" panose="020B0604020202020204" pitchFamily="34" charset="0"/>
                <a:cs typeface="Arial" panose="020B0604020202020204" pitchFamily="34" charset="0"/>
              </a:rPr>
              <a:t>PRRes</a:t>
            </a:r>
            <a:r>
              <a:rPr kumimoji="1" lang="en-US" altLang="ja-JP" sz="1600" b="1" dirty="0">
                <a:solidFill>
                  <a:srgbClr val="193FFD"/>
                </a:solidFill>
                <a:latin typeface="Arial" panose="020B0604020202020204" pitchFamily="34" charset="0"/>
                <a:cs typeface="Arial" panose="020B0604020202020204" pitchFamily="34" charset="0"/>
              </a:rPr>
              <a:t> 7, L042060 (2025)</a:t>
            </a:r>
          </a:p>
          <a:p>
            <a:pPr marL="457200" indent="-457200">
              <a:buFont typeface="Wingdings" pitchFamily="2" charset="2"/>
              <a:buAutoNum type="arabicParenR" startAt="5"/>
            </a:pPr>
            <a:r>
              <a:rPr kumimoji="1" lang="en-US" altLang="ja-JP" sz="2000" dirty="0">
                <a:latin typeface="Arial" panose="020B0604020202020204" pitchFamily="34" charset="0"/>
                <a:cs typeface="Arial" panose="020B0604020202020204" pitchFamily="34" charset="0"/>
              </a:rPr>
              <a:t>Scheme using a reverse-chirp due to a space charge force </a:t>
            </a:r>
          </a:p>
          <a:p>
            <a:pPr lvl="1"/>
            <a:r>
              <a:rPr kumimoji="1" lang="en-US" altLang="ja-JP" sz="1600" b="1" dirty="0">
                <a:solidFill>
                  <a:srgbClr val="193FFD"/>
                </a:solidFill>
                <a:latin typeface="Arial" panose="020B0604020202020204" pitchFamily="34" charset="0"/>
                <a:cs typeface="Arial" panose="020B0604020202020204" pitchFamily="34" charset="0"/>
              </a:rPr>
              <a:t>J. Yan et. al., </a:t>
            </a:r>
            <a:r>
              <a:rPr kumimoji="1" lang="en-US" altLang="ja-JP" sz="1600" b="1" i="1" dirty="0">
                <a:solidFill>
                  <a:srgbClr val="193FFD"/>
                </a:solidFill>
                <a:latin typeface="Arial" panose="020B0604020202020204" pitchFamily="34" charset="0"/>
                <a:cs typeface="Arial" panose="020B0604020202020204" pitchFamily="34" charset="0"/>
              </a:rPr>
              <a:t>Nat Photon</a:t>
            </a:r>
            <a:r>
              <a:rPr kumimoji="1" lang="en-US" altLang="ja-JP" sz="1600" b="1" dirty="0">
                <a:solidFill>
                  <a:srgbClr val="193FFD"/>
                </a:solidFill>
                <a:latin typeface="Arial" panose="020B0604020202020204" pitchFamily="34" charset="0"/>
                <a:cs typeface="Arial" panose="020B0604020202020204" pitchFamily="34" charset="0"/>
              </a:rPr>
              <a:t> 18, 1293-1298 (2024)</a:t>
            </a:r>
          </a:p>
          <a:p>
            <a:pPr marL="457200" indent="-457200">
              <a:buAutoNum type="arabicParenR" startAt="5"/>
            </a:pPr>
            <a:r>
              <a:rPr kumimoji="1" lang="en-US" altLang="ja-JP" sz="2000" dirty="0">
                <a:latin typeface="Arial" panose="020B0604020202020204" pitchFamily="34" charset="0"/>
                <a:cs typeface="Arial" panose="020B0604020202020204" pitchFamily="34" charset="0"/>
              </a:rPr>
              <a:t>Scheme using slippage over the undulator </a:t>
            </a:r>
            <a:r>
              <a:rPr kumimoji="1" lang="en-US" altLang="ja-JP" sz="1600" b="1" dirty="0">
                <a:solidFill>
                  <a:srgbClr val="193FFD"/>
                </a:solidFill>
                <a:latin typeface="Arial" panose="020B0604020202020204" pitchFamily="34" charset="0"/>
                <a:cs typeface="Arial" panose="020B0604020202020204" pitchFamily="34" charset="0"/>
              </a:rPr>
              <a:t>T. Tanaka, </a:t>
            </a:r>
            <a:r>
              <a:rPr kumimoji="1" lang="en-US" altLang="ja-JP" sz="1600" b="1" i="1" dirty="0">
                <a:solidFill>
                  <a:srgbClr val="193FFD"/>
                </a:solidFill>
                <a:latin typeface="Arial" panose="020B0604020202020204" pitchFamily="34" charset="0"/>
                <a:cs typeface="Arial" panose="020B0604020202020204" pitchFamily="34" charset="0"/>
              </a:rPr>
              <a:t>PRL</a:t>
            </a:r>
            <a:r>
              <a:rPr kumimoji="1" lang="en-US" altLang="ja-JP" sz="1600" b="1" dirty="0">
                <a:solidFill>
                  <a:srgbClr val="193FFD"/>
                </a:solidFill>
                <a:latin typeface="Arial" panose="020B0604020202020204" pitchFamily="34" charset="0"/>
                <a:cs typeface="Arial" panose="020B0604020202020204" pitchFamily="34" charset="0"/>
              </a:rPr>
              <a:t> 114, 044801 (2015)</a:t>
            </a:r>
            <a:endParaRPr kumimoji="1" lang="ja-JP" altLang="en-US" sz="1600" b="1">
              <a:solidFill>
                <a:srgbClr val="193FFD"/>
              </a:solidFill>
              <a:latin typeface="Arial" panose="020B0604020202020204" pitchFamily="34" charset="0"/>
              <a:cs typeface="Arial" panose="020B0604020202020204" pitchFamily="34" charset="0"/>
            </a:endParaRPr>
          </a:p>
        </p:txBody>
      </p:sp>
      <p:grpSp>
        <p:nvGrpSpPr>
          <p:cNvPr id="5" name="グループ化 4">
            <a:extLst>
              <a:ext uri="{FF2B5EF4-FFF2-40B4-BE49-F238E27FC236}">
                <a16:creationId xmlns:a16="http://schemas.microsoft.com/office/drawing/2014/main" id="{CA1E0C29-395E-D81F-010B-8135D7CD93E8}"/>
              </a:ext>
            </a:extLst>
          </p:cNvPr>
          <p:cNvGrpSpPr/>
          <p:nvPr/>
        </p:nvGrpSpPr>
        <p:grpSpPr>
          <a:xfrm>
            <a:off x="7308186" y="-6666"/>
            <a:ext cx="2597813" cy="878305"/>
            <a:chOff x="7308187" y="0"/>
            <a:chExt cx="2597813" cy="878305"/>
          </a:xfrm>
        </p:grpSpPr>
        <p:pic>
          <p:nvPicPr>
            <p:cNvPr id="6" name="図 5" descr="ロゴ が含まれている画像&#10;&#10;自動的に生成された説明">
              <a:extLst>
                <a:ext uri="{FF2B5EF4-FFF2-40B4-BE49-F238E27FC236}">
                  <a16:creationId xmlns:a16="http://schemas.microsoft.com/office/drawing/2014/main" id="{359A849D-A92C-8A60-4A85-83FDFE0C6B42}"/>
                </a:ext>
              </a:extLst>
            </p:cNvPr>
            <p:cNvPicPr>
              <a:picLocks noChangeAspect="1"/>
            </p:cNvPicPr>
            <p:nvPr/>
          </p:nvPicPr>
          <p:blipFill>
            <a:blip r:embed="rId3"/>
            <a:stretch>
              <a:fillRect/>
            </a:stretch>
          </p:blipFill>
          <p:spPr>
            <a:xfrm>
              <a:off x="8119513" y="0"/>
              <a:ext cx="1080501" cy="774131"/>
            </a:xfrm>
            <a:prstGeom prst="rect">
              <a:avLst/>
            </a:prstGeom>
          </p:spPr>
        </p:pic>
        <p:pic>
          <p:nvPicPr>
            <p:cNvPr id="7" name="Picture 2" descr="海外にも対応したロゴマーク ｜ 理化学研究所">
              <a:extLst>
                <a:ext uri="{FF2B5EF4-FFF2-40B4-BE49-F238E27FC236}">
                  <a16:creationId xmlns:a16="http://schemas.microsoft.com/office/drawing/2014/main" id="{DAB70374-ADDB-3521-69BE-E6D794D4AB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ロゴ, 会社名&#10;&#10;自動的に生成された説明">
              <a:extLst>
                <a:ext uri="{FF2B5EF4-FFF2-40B4-BE49-F238E27FC236}">
                  <a16:creationId xmlns:a16="http://schemas.microsoft.com/office/drawing/2014/main" id="{7EC5C5A1-5CC3-0F9C-8691-1502B1B35110}"/>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F3C36F0D-9998-48DB-E65A-7C4D72E0729B}"/>
              </a:ext>
            </a:extLst>
          </p:cNvPr>
          <p:cNvSpPr>
            <a:spLocks noGrp="1"/>
          </p:cNvSpPr>
          <p:nvPr>
            <p:ph type="title"/>
          </p:nvPr>
        </p:nvSpPr>
        <p:spPr>
          <a:xfrm>
            <a:off x="681038" y="365127"/>
            <a:ext cx="8044321" cy="1325563"/>
          </a:xfrm>
          <a:solidFill>
            <a:schemeClr val="bg1"/>
          </a:solidFill>
        </p:spPr>
        <p:txBody>
          <a:bodyPr/>
          <a:lstStyle/>
          <a:p>
            <a:r>
              <a:rPr kumimoji="1" lang="en-US" altLang="ja-JP" dirty="0"/>
              <a:t>Towards brilliant atto-second X-ray generation </a:t>
            </a:r>
            <a:endParaRPr kumimoji="1" lang="ja-JP" altLang="en-US"/>
          </a:p>
        </p:txBody>
      </p:sp>
      <p:sp>
        <p:nvSpPr>
          <p:cNvPr id="9" name="スライド番号プレースホルダー 8">
            <a:extLst>
              <a:ext uri="{FF2B5EF4-FFF2-40B4-BE49-F238E27FC236}">
                <a16:creationId xmlns:a16="http://schemas.microsoft.com/office/drawing/2014/main" id="{F9E3DD41-ABDD-B93D-3657-0DC9182E3D7A}"/>
              </a:ext>
            </a:extLst>
          </p:cNvPr>
          <p:cNvSpPr>
            <a:spLocks noGrp="1"/>
          </p:cNvSpPr>
          <p:nvPr>
            <p:ph type="sldNum" sz="quarter" idx="12"/>
          </p:nvPr>
        </p:nvSpPr>
        <p:spPr/>
        <p:txBody>
          <a:bodyPr/>
          <a:lstStyle/>
          <a:p>
            <a:fld id="{1B6C7244-5724-E94C-BD42-A3A63A9D1A79}" type="slidenum">
              <a:rPr kumimoji="1" lang="ja-JP" altLang="en-US" smtClean="0"/>
              <a:t>38</a:t>
            </a:fld>
            <a:endParaRPr kumimoji="1" lang="ja-JP" altLang="en-US"/>
          </a:p>
        </p:txBody>
      </p:sp>
    </p:spTree>
    <p:extLst>
      <p:ext uri="{BB962C8B-B14F-4D97-AF65-F5344CB8AC3E}">
        <p14:creationId xmlns:p14="http://schemas.microsoft.com/office/powerpoint/2010/main" val="895737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12630-BE7F-B02E-B4A2-7B967A8AE2BF}"/>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C158FCE5-0339-EED3-DEC7-466687888F41}"/>
              </a:ext>
            </a:extLst>
          </p:cNvPr>
          <p:cNvSpPr txBox="1"/>
          <p:nvPr/>
        </p:nvSpPr>
        <p:spPr>
          <a:xfrm>
            <a:off x="780759" y="6230489"/>
            <a:ext cx="4957010" cy="369332"/>
          </a:xfrm>
          <a:prstGeom prst="rect">
            <a:avLst/>
          </a:prstGeom>
          <a:noFill/>
        </p:spPr>
        <p:txBody>
          <a:bodyPr wrap="square">
            <a:spAutoFit/>
          </a:bodyPr>
          <a:lstStyle/>
          <a:p>
            <a:r>
              <a:rPr kumimoji="1" lang="en-US" altLang="ja-JP" sz="1800" dirty="0">
                <a:latin typeface="Arial" panose="020B0604020202020204" pitchFamily="34" charset="0"/>
                <a:cs typeface="Arial" panose="020B0604020202020204" pitchFamily="34" charset="0"/>
              </a:rPr>
              <a:t>A. </a:t>
            </a:r>
            <a:r>
              <a:rPr kumimoji="1" lang="en-US" altLang="ja-JP" sz="1800" dirty="0" err="1">
                <a:latin typeface="Arial" panose="020B0604020202020204" pitchFamily="34" charset="0"/>
                <a:cs typeface="Arial" panose="020B0604020202020204" pitchFamily="34" charset="0"/>
              </a:rPr>
              <a:t>Zholents</a:t>
            </a:r>
            <a:r>
              <a:rPr kumimoji="1" lang="en-US" altLang="ja-JP" sz="1800" dirty="0">
                <a:latin typeface="Arial" panose="020B0604020202020204" pitchFamily="34" charset="0"/>
                <a:cs typeface="Arial" panose="020B0604020202020204" pitchFamily="34" charset="0"/>
              </a:rPr>
              <a:t>, </a:t>
            </a:r>
            <a:r>
              <a:rPr kumimoji="1" lang="en-US" altLang="ja-JP" sz="1800" i="1" dirty="0">
                <a:latin typeface="Arial" panose="020B0604020202020204" pitchFamily="34" charset="0"/>
                <a:cs typeface="Arial" panose="020B0604020202020204" pitchFamily="34" charset="0"/>
              </a:rPr>
              <a:t>PRAB</a:t>
            </a:r>
            <a:r>
              <a:rPr kumimoji="1" lang="en-US" altLang="ja-JP" sz="1800" dirty="0">
                <a:latin typeface="Arial" panose="020B0604020202020204" pitchFamily="34" charset="0"/>
                <a:cs typeface="Arial" panose="020B0604020202020204" pitchFamily="34" charset="0"/>
              </a:rPr>
              <a:t> 8, 040701 (2005)</a:t>
            </a:r>
            <a:r>
              <a:rPr kumimoji="1" lang="en-US" altLang="ja-JP" dirty="0">
                <a:latin typeface="Arial" panose="020B0604020202020204" pitchFamily="34" charset="0"/>
                <a:cs typeface="Arial" panose="020B0604020202020204" pitchFamily="34" charset="0"/>
              </a:rPr>
              <a:t>.</a:t>
            </a:r>
            <a:r>
              <a:rPr kumimoji="1" lang="en-US" altLang="ja-JP" sz="1800" dirty="0">
                <a:latin typeface="Arial" panose="020B0604020202020204" pitchFamily="34" charset="0"/>
                <a:cs typeface="Arial" panose="020B0604020202020204" pitchFamily="34" charset="0"/>
              </a:rPr>
              <a:t> </a:t>
            </a:r>
            <a:endParaRPr lang="ja-JP" altLang="en-US"/>
          </a:p>
        </p:txBody>
      </p:sp>
      <p:pic>
        <p:nvPicPr>
          <p:cNvPr id="10" name="図 9">
            <a:extLst>
              <a:ext uri="{FF2B5EF4-FFF2-40B4-BE49-F238E27FC236}">
                <a16:creationId xmlns:a16="http://schemas.microsoft.com/office/drawing/2014/main" id="{A8BDC3BE-4BC3-7089-A351-555A22BDAC49}"/>
              </a:ext>
            </a:extLst>
          </p:cNvPr>
          <p:cNvPicPr>
            <a:picLocks noChangeAspect="1"/>
          </p:cNvPicPr>
          <p:nvPr/>
        </p:nvPicPr>
        <p:blipFill>
          <a:blip r:embed="rId3"/>
          <a:stretch>
            <a:fillRect/>
          </a:stretch>
        </p:blipFill>
        <p:spPr>
          <a:xfrm>
            <a:off x="780759" y="1359568"/>
            <a:ext cx="8068922" cy="1263316"/>
          </a:xfrm>
          <a:prstGeom prst="rect">
            <a:avLst/>
          </a:prstGeom>
        </p:spPr>
      </p:pic>
      <p:sp>
        <p:nvSpPr>
          <p:cNvPr id="11" name="テキスト ボックス 10">
            <a:extLst>
              <a:ext uri="{FF2B5EF4-FFF2-40B4-BE49-F238E27FC236}">
                <a16:creationId xmlns:a16="http://schemas.microsoft.com/office/drawing/2014/main" id="{EA183FEF-0E46-A7C2-F516-FC171F52AE18}"/>
              </a:ext>
            </a:extLst>
          </p:cNvPr>
          <p:cNvSpPr txBox="1"/>
          <p:nvPr/>
        </p:nvSpPr>
        <p:spPr>
          <a:xfrm>
            <a:off x="1801345" y="2668872"/>
            <a:ext cx="917239"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E=2 GeV</a:t>
            </a:r>
          </a:p>
        </p:txBody>
      </p:sp>
      <p:sp>
        <p:nvSpPr>
          <p:cNvPr id="12" name="テキスト ボックス 11">
            <a:extLst>
              <a:ext uri="{FF2B5EF4-FFF2-40B4-BE49-F238E27FC236}">
                <a16:creationId xmlns:a16="http://schemas.microsoft.com/office/drawing/2014/main" id="{654F6071-FCBE-7D63-04E3-F8B73A3BD936}"/>
              </a:ext>
            </a:extLst>
          </p:cNvPr>
          <p:cNvSpPr txBox="1"/>
          <p:nvPr/>
        </p:nvSpPr>
        <p:spPr>
          <a:xfrm>
            <a:off x="290720" y="1100127"/>
            <a:ext cx="2935162" cy="307777"/>
          </a:xfrm>
          <a:prstGeom prst="rect">
            <a:avLst/>
          </a:prstGeom>
          <a:noFill/>
        </p:spPr>
        <p:txBody>
          <a:bodyPr wrap="none" rtlCol="0">
            <a:spAutoFit/>
          </a:bodyPr>
          <a:lstStyle/>
          <a:p>
            <a:r>
              <a:rPr kumimoji="1" lang="en-US" altLang="ja-JP" sz="1400" dirty="0" err="1">
                <a:latin typeface="Symbol" pitchFamily="2" charset="2"/>
                <a:cs typeface="Arial" panose="020B0604020202020204" pitchFamily="34" charset="0"/>
              </a:rPr>
              <a:t>l</a:t>
            </a:r>
            <a:r>
              <a:rPr kumimoji="1" lang="en-US" altLang="ja-JP" sz="1400" baseline="-25000" dirty="0" err="1">
                <a:latin typeface="Arial" panose="020B0604020202020204" pitchFamily="34" charset="0"/>
                <a:cs typeface="Arial" panose="020B0604020202020204" pitchFamily="34" charset="0"/>
              </a:rPr>
              <a:t>L</a:t>
            </a:r>
            <a:r>
              <a:rPr kumimoji="1" lang="en-US" altLang="ja-JP" sz="1400" dirty="0">
                <a:latin typeface="Arial" panose="020B0604020202020204" pitchFamily="34" charset="0"/>
                <a:cs typeface="Arial" panose="020B0604020202020204" pitchFamily="34" charset="0"/>
              </a:rPr>
              <a:t>= 800 nm, P</a:t>
            </a:r>
            <a:r>
              <a:rPr kumimoji="1" lang="en-US" altLang="ja-JP" sz="1400" baseline="-25000" dirty="0">
                <a:latin typeface="Arial" panose="020B0604020202020204" pitchFamily="34" charset="0"/>
                <a:cs typeface="Arial" panose="020B0604020202020204" pitchFamily="34" charset="0"/>
              </a:rPr>
              <a:t>L</a:t>
            </a:r>
            <a:r>
              <a:rPr kumimoji="1" lang="en-US" altLang="ja-JP" sz="1400" dirty="0">
                <a:latin typeface="Arial" panose="020B0604020202020204" pitchFamily="34" charset="0"/>
                <a:cs typeface="Arial" panose="020B0604020202020204" pitchFamily="34" charset="0"/>
              </a:rPr>
              <a:t>= ~6 GW, </a:t>
            </a:r>
            <a:r>
              <a:rPr kumimoji="1" lang="en-US" altLang="ja-JP" sz="1400" dirty="0" err="1">
                <a:latin typeface="Symbol" pitchFamily="2" charset="2"/>
                <a:cs typeface="Arial" panose="020B0604020202020204" pitchFamily="34" charset="0"/>
              </a:rPr>
              <a:t>t</a:t>
            </a:r>
            <a:r>
              <a:rPr kumimoji="1" lang="en-US" altLang="ja-JP" sz="1400" baseline="-25000" dirty="0" err="1">
                <a:latin typeface="Arial" panose="020B0604020202020204" pitchFamily="34" charset="0"/>
                <a:cs typeface="Arial" panose="020B0604020202020204" pitchFamily="34" charset="0"/>
              </a:rPr>
              <a:t>L</a:t>
            </a:r>
            <a:r>
              <a:rPr kumimoji="1" lang="en-US" altLang="ja-JP" sz="1400" dirty="0">
                <a:latin typeface="Arial" panose="020B0604020202020204" pitchFamily="34" charset="0"/>
                <a:cs typeface="Arial" panose="020B0604020202020204" pitchFamily="34" charset="0"/>
              </a:rPr>
              <a:t>= ~5 fs</a:t>
            </a:r>
            <a:endParaRPr kumimoji="1" lang="ja-JP" altLang="en-US" sz="1400">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4A8E40D8-D322-9207-02F2-A7B058F168A0}"/>
              </a:ext>
            </a:extLst>
          </p:cNvPr>
          <p:cNvSpPr txBox="1"/>
          <p:nvPr/>
        </p:nvSpPr>
        <p:spPr>
          <a:xfrm>
            <a:off x="6853989" y="2247766"/>
            <a:ext cx="1265090"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E=14.35 GeV</a:t>
            </a:r>
          </a:p>
        </p:txBody>
      </p:sp>
      <p:sp>
        <p:nvSpPr>
          <p:cNvPr id="14" name="テキスト ボックス 13">
            <a:extLst>
              <a:ext uri="{FF2B5EF4-FFF2-40B4-BE49-F238E27FC236}">
                <a16:creationId xmlns:a16="http://schemas.microsoft.com/office/drawing/2014/main" id="{4E30F674-AD2D-FD80-97F9-EE2679D43067}"/>
              </a:ext>
            </a:extLst>
          </p:cNvPr>
          <p:cNvSpPr txBox="1"/>
          <p:nvPr/>
        </p:nvSpPr>
        <p:spPr>
          <a:xfrm>
            <a:off x="290720" y="2207789"/>
            <a:ext cx="1244251" cy="738664"/>
          </a:xfrm>
          <a:prstGeom prst="rect">
            <a:avLst/>
          </a:prstGeom>
          <a:noFill/>
        </p:spPr>
        <p:txBody>
          <a:bodyPr wrap="none" rtlCol="0">
            <a:spAutoFit/>
          </a:bodyPr>
          <a:lstStyle/>
          <a:p>
            <a:r>
              <a:rPr kumimoji="1" lang="en-US" altLang="ja-JP" sz="1400" dirty="0" err="1">
                <a:latin typeface="Symbol" pitchFamily="2" charset="2"/>
                <a:cs typeface="Arial" panose="020B0604020202020204" pitchFamily="34" charset="0"/>
              </a:rPr>
              <a:t>e</a:t>
            </a:r>
            <a:r>
              <a:rPr kumimoji="1" lang="en-US" altLang="ja-JP" sz="1400" baseline="-25000" dirty="0" err="1">
                <a:latin typeface="Arial" panose="020B0604020202020204" pitchFamily="34" charset="0"/>
                <a:cs typeface="Arial" panose="020B0604020202020204" pitchFamily="34" charset="0"/>
              </a:rPr>
              <a:t>n</a:t>
            </a:r>
            <a:r>
              <a:rPr kumimoji="1" lang="en-US" altLang="ja-JP" sz="1400" dirty="0">
                <a:latin typeface="Arial" panose="020B0604020202020204" pitchFamily="34" charset="0"/>
                <a:cs typeface="Arial" panose="020B0604020202020204" pitchFamily="34" charset="0"/>
              </a:rPr>
              <a:t>=1.2 </a:t>
            </a:r>
            <a:r>
              <a:rPr kumimoji="1" lang="en-US" altLang="ja-JP" sz="1400" dirty="0" err="1">
                <a:latin typeface="Symbol" pitchFamily="2" charset="2"/>
                <a:cs typeface="Arial" panose="020B0604020202020204" pitchFamily="34" charset="0"/>
              </a:rPr>
              <a:t>m</a:t>
            </a:r>
            <a:r>
              <a:rPr kumimoji="1" lang="en-US" altLang="ja-JP" sz="1400" dirty="0" err="1">
                <a:latin typeface="Arial" panose="020B0604020202020204" pitchFamily="34" charset="0"/>
                <a:cs typeface="Arial" panose="020B0604020202020204" pitchFamily="34" charset="0"/>
              </a:rPr>
              <a:t>mrad</a:t>
            </a:r>
            <a:endParaRPr kumimoji="1" lang="en-US" altLang="ja-JP" sz="1400" dirty="0">
              <a:latin typeface="Arial" panose="020B0604020202020204" pitchFamily="34" charset="0"/>
              <a:cs typeface="Arial" panose="020B0604020202020204" pitchFamily="34" charset="0"/>
            </a:endParaRPr>
          </a:p>
          <a:p>
            <a:r>
              <a:rPr kumimoji="1" lang="en-US" altLang="ja-JP" sz="1400" dirty="0">
                <a:latin typeface="Symbol" pitchFamily="2" charset="2"/>
                <a:cs typeface="Arial" panose="020B0604020202020204" pitchFamily="34" charset="0"/>
              </a:rPr>
              <a:t>s</a:t>
            </a:r>
            <a:r>
              <a:rPr kumimoji="1" lang="en-US" altLang="ja-JP" sz="1400" baseline="-25000" dirty="0">
                <a:latin typeface="Symbol" pitchFamily="2" charset="2"/>
                <a:cs typeface="Arial" panose="020B0604020202020204" pitchFamily="34" charset="0"/>
              </a:rPr>
              <a:t>g0/</a:t>
            </a:r>
            <a:r>
              <a:rPr kumimoji="1" lang="en-US" altLang="ja-JP" sz="1400" baseline="-25000" dirty="0" err="1">
                <a:latin typeface="Symbol" pitchFamily="2" charset="2"/>
                <a:cs typeface="Arial" panose="020B0604020202020204" pitchFamily="34" charset="0"/>
              </a:rPr>
              <a:t>g</a:t>
            </a:r>
            <a:r>
              <a:rPr kumimoji="1" lang="en-US" altLang="ja-JP" sz="1400" baseline="-25000" dirty="0" err="1">
                <a:latin typeface="Arial" panose="020B0604020202020204" pitchFamily="34" charset="0"/>
                <a:cs typeface="Arial" panose="020B0604020202020204" pitchFamily="34" charset="0"/>
              </a:rPr>
              <a:t>x</a:t>
            </a:r>
            <a:r>
              <a:rPr kumimoji="1" lang="en-US" altLang="ja-JP" sz="1400" dirty="0">
                <a:latin typeface="Arial" panose="020B0604020202020204" pitchFamily="34" charset="0"/>
                <a:cs typeface="Arial" panose="020B0604020202020204" pitchFamily="34" charset="0"/>
              </a:rPr>
              <a:t>=0.8E-4</a:t>
            </a:r>
          </a:p>
          <a:p>
            <a:r>
              <a:rPr kumimoji="1" lang="en-US" altLang="ja-JP" sz="1400" dirty="0">
                <a:latin typeface="Arial" panose="020B0604020202020204" pitchFamily="34" charset="0"/>
                <a:cs typeface="Arial" panose="020B0604020202020204" pitchFamily="34" charset="0"/>
              </a:rPr>
              <a:t>I</a:t>
            </a:r>
            <a:r>
              <a:rPr kumimoji="1" lang="en-US" altLang="ja-JP" sz="1400" baseline="-25000" dirty="0">
                <a:latin typeface="Arial" panose="020B0604020202020204" pitchFamily="34" charset="0"/>
                <a:cs typeface="Arial" panose="020B0604020202020204" pitchFamily="34" charset="0"/>
              </a:rPr>
              <a:t>0</a:t>
            </a:r>
            <a:r>
              <a:rPr kumimoji="1" lang="en-US" altLang="ja-JP" sz="1400" dirty="0">
                <a:latin typeface="Arial" panose="020B0604020202020204" pitchFamily="34" charset="0"/>
                <a:cs typeface="Arial" panose="020B0604020202020204" pitchFamily="34" charset="0"/>
              </a:rPr>
              <a:t>=3.4 kA</a:t>
            </a:r>
            <a:endParaRPr kumimoji="1" lang="ja-JP" altLang="en-US" sz="1400">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0D569FEF-5DD3-154E-8C5F-1E9F93E30FD3}"/>
              </a:ext>
            </a:extLst>
          </p:cNvPr>
          <p:cNvSpPr txBox="1"/>
          <p:nvPr/>
        </p:nvSpPr>
        <p:spPr>
          <a:xfrm>
            <a:off x="1814795" y="2882186"/>
            <a:ext cx="1576137" cy="523220"/>
          </a:xfrm>
          <a:prstGeom prst="rect">
            <a:avLst/>
          </a:prstGeom>
          <a:noFill/>
        </p:spPr>
        <p:txBody>
          <a:bodyPr wrap="square" rtlCol="0">
            <a:spAutoFit/>
          </a:bodyPr>
          <a:lstStyle/>
          <a:p>
            <a:r>
              <a:rPr kumimoji="1" lang="en-US" altLang="ja-JP" sz="1400" dirty="0" err="1">
                <a:latin typeface="Symbol" pitchFamily="2" charset="2"/>
                <a:cs typeface="Arial" panose="020B0604020202020204" pitchFamily="34" charset="0"/>
              </a:rPr>
              <a:t>l</a:t>
            </a:r>
            <a:r>
              <a:rPr kumimoji="1" lang="en-US" altLang="ja-JP" sz="1400" baseline="-25000" dirty="0" err="1">
                <a:latin typeface="Arial" panose="020B0604020202020204" pitchFamily="34" charset="0"/>
                <a:cs typeface="Arial" panose="020B0604020202020204" pitchFamily="34" charset="0"/>
              </a:rPr>
              <a:t>w</a:t>
            </a:r>
            <a:r>
              <a:rPr kumimoji="1" lang="en-US" altLang="ja-JP" sz="1400" dirty="0">
                <a:latin typeface="Arial" panose="020B0604020202020204" pitchFamily="34" charset="0"/>
                <a:cs typeface="Arial" panose="020B0604020202020204" pitchFamily="34" charset="0"/>
              </a:rPr>
              <a:t>=16cm</a:t>
            </a:r>
          </a:p>
          <a:p>
            <a:r>
              <a:rPr kumimoji="1" lang="en-US" altLang="ja-JP" sz="1400" dirty="0">
                <a:latin typeface="Symbol" pitchFamily="2" charset="2"/>
                <a:cs typeface="Arial" panose="020B0604020202020204" pitchFamily="34" charset="0"/>
              </a:rPr>
              <a:t>K</a:t>
            </a:r>
            <a:r>
              <a:rPr kumimoji="1" lang="en-US" altLang="ja-JP" sz="1400" baseline="-25000" dirty="0">
                <a:latin typeface="Arial" panose="020B0604020202020204" pitchFamily="34" charset="0"/>
                <a:cs typeface="Arial" panose="020B0604020202020204" pitchFamily="34" charset="0"/>
              </a:rPr>
              <a:t>w </a:t>
            </a:r>
            <a:r>
              <a:rPr kumimoji="1" lang="en-US" altLang="ja-JP" sz="1400" dirty="0">
                <a:latin typeface="Arial" panose="020B0604020202020204" pitchFamily="34" charset="0"/>
                <a:cs typeface="Arial" panose="020B0604020202020204" pitchFamily="34" charset="0"/>
              </a:rPr>
              <a:t>=29 (Bp~2T)</a:t>
            </a:r>
          </a:p>
        </p:txBody>
      </p:sp>
      <p:pic>
        <p:nvPicPr>
          <p:cNvPr id="17" name="図 16">
            <a:extLst>
              <a:ext uri="{FF2B5EF4-FFF2-40B4-BE49-F238E27FC236}">
                <a16:creationId xmlns:a16="http://schemas.microsoft.com/office/drawing/2014/main" id="{289E3F88-EB2D-6125-A9A8-E8CC1C4C58C0}"/>
              </a:ext>
            </a:extLst>
          </p:cNvPr>
          <p:cNvPicPr>
            <a:picLocks noChangeAspect="1"/>
          </p:cNvPicPr>
          <p:nvPr/>
        </p:nvPicPr>
        <p:blipFill>
          <a:blip r:embed="rId4"/>
          <a:stretch>
            <a:fillRect/>
          </a:stretch>
        </p:blipFill>
        <p:spPr>
          <a:xfrm>
            <a:off x="3149600" y="3026455"/>
            <a:ext cx="2387600" cy="1574800"/>
          </a:xfrm>
          <a:prstGeom prst="rect">
            <a:avLst/>
          </a:prstGeom>
        </p:spPr>
      </p:pic>
      <p:pic>
        <p:nvPicPr>
          <p:cNvPr id="19" name="図 18">
            <a:extLst>
              <a:ext uri="{FF2B5EF4-FFF2-40B4-BE49-F238E27FC236}">
                <a16:creationId xmlns:a16="http://schemas.microsoft.com/office/drawing/2014/main" id="{B8247069-7464-9CC4-C9E7-2D6C046B0102}"/>
              </a:ext>
            </a:extLst>
          </p:cNvPr>
          <p:cNvPicPr>
            <a:picLocks noChangeAspect="1"/>
          </p:cNvPicPr>
          <p:nvPr/>
        </p:nvPicPr>
        <p:blipFill>
          <a:blip r:embed="rId5"/>
          <a:stretch>
            <a:fillRect/>
          </a:stretch>
        </p:blipFill>
        <p:spPr>
          <a:xfrm>
            <a:off x="6018462" y="3045505"/>
            <a:ext cx="2298700" cy="1536700"/>
          </a:xfrm>
          <a:prstGeom prst="rect">
            <a:avLst/>
          </a:prstGeom>
        </p:spPr>
      </p:pic>
      <p:sp>
        <p:nvSpPr>
          <p:cNvPr id="20" name="テキスト ボックス 19">
            <a:extLst>
              <a:ext uri="{FF2B5EF4-FFF2-40B4-BE49-F238E27FC236}">
                <a16:creationId xmlns:a16="http://schemas.microsoft.com/office/drawing/2014/main" id="{DFC978D2-7BE3-A676-7EA7-39EFE6C6EBE5}"/>
              </a:ext>
            </a:extLst>
          </p:cNvPr>
          <p:cNvSpPr txBox="1"/>
          <p:nvPr/>
        </p:nvSpPr>
        <p:spPr>
          <a:xfrm>
            <a:off x="449116" y="4717134"/>
            <a:ext cx="9092554" cy="1323439"/>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Energy modulation by a high-power short-pulsed laser at the wiggler section</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Converting the energy modulation to the density modulation at the chicane with help of R56(bunch compression)</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Extracting a sub-femtosecond XFEL pulse from the largest current spike</a:t>
            </a:r>
            <a:endParaRPr kumimoji="1" lang="ja-JP" altLang="en-US" sz="2000">
              <a:latin typeface="Arial" panose="020B0604020202020204" pitchFamily="34" charset="0"/>
              <a:cs typeface="Arial" panose="020B0604020202020204" pitchFamily="34" charset="0"/>
            </a:endParaRPr>
          </a:p>
        </p:txBody>
      </p:sp>
      <p:sp>
        <p:nvSpPr>
          <p:cNvPr id="24" name="四角形吹き出し 23">
            <a:extLst>
              <a:ext uri="{FF2B5EF4-FFF2-40B4-BE49-F238E27FC236}">
                <a16:creationId xmlns:a16="http://schemas.microsoft.com/office/drawing/2014/main" id="{6C4A4E9A-200D-F9FA-D40A-4E01EA60EDF7}"/>
              </a:ext>
            </a:extLst>
          </p:cNvPr>
          <p:cNvSpPr/>
          <p:nvPr/>
        </p:nvSpPr>
        <p:spPr>
          <a:xfrm>
            <a:off x="6018462" y="3026455"/>
            <a:ext cx="2404897" cy="1574800"/>
          </a:xfrm>
          <a:prstGeom prst="wedgeRectCallout">
            <a:avLst>
              <a:gd name="adj1" fmla="val -13829"/>
              <a:gd name="adj2" fmla="val -101761"/>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BC424452-C8DF-0EFB-3618-F7BC2954CE56}"/>
              </a:ext>
            </a:extLst>
          </p:cNvPr>
          <p:cNvSpPr txBox="1"/>
          <p:nvPr/>
        </p:nvSpPr>
        <p:spPr>
          <a:xfrm>
            <a:off x="3942085" y="1238231"/>
            <a:ext cx="1795684" cy="523220"/>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Energy boosting</a:t>
            </a:r>
          </a:p>
          <a:p>
            <a:r>
              <a:rPr kumimoji="1" lang="en-US" altLang="ja-JP" sz="1400" dirty="0">
                <a:latin typeface="Arial" panose="020B0604020202020204" pitchFamily="34" charset="0"/>
                <a:cs typeface="Arial" panose="020B0604020202020204" pitchFamily="34" charset="0"/>
              </a:rPr>
              <a:t>from 2 to 14,35 GeV</a:t>
            </a:r>
            <a:endParaRPr kumimoji="1" lang="ja-JP" altLang="en-US" sz="1400">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AAB6B118-A7B0-BF32-6558-1D9B017FFF6C}"/>
              </a:ext>
            </a:extLst>
          </p:cNvPr>
          <p:cNvSpPr txBox="1"/>
          <p:nvPr/>
        </p:nvSpPr>
        <p:spPr>
          <a:xfrm>
            <a:off x="5783460" y="1170101"/>
            <a:ext cx="1665841" cy="523220"/>
          </a:xfrm>
          <a:prstGeom prst="rect">
            <a:avLst/>
          </a:prstGeom>
          <a:solidFill>
            <a:srgbClr val="FFFF00"/>
          </a:solidFill>
        </p:spPr>
        <p:txBody>
          <a:bodyPr wrap="none" rtlCol="0">
            <a:spAutoFit/>
          </a:bodyPr>
          <a:lstStyle/>
          <a:p>
            <a:r>
              <a:rPr kumimoji="1" lang="en-US" altLang="ja-JP" sz="1400" dirty="0">
                <a:latin typeface="Arial" panose="020B0604020202020204" pitchFamily="34" charset="0"/>
                <a:cs typeface="Arial" panose="020B0604020202020204" pitchFamily="34" charset="0"/>
              </a:rPr>
              <a:t>Compression of</a:t>
            </a:r>
          </a:p>
          <a:p>
            <a:r>
              <a:rPr kumimoji="1" lang="en-US" altLang="ja-JP" sz="1400" dirty="0">
                <a:latin typeface="Arial" panose="020B0604020202020204" pitchFamily="34" charset="0"/>
                <a:cs typeface="Arial" panose="020B0604020202020204" pitchFamily="34" charset="0"/>
              </a:rPr>
              <a:t>current modulation</a:t>
            </a:r>
            <a:endParaRPr kumimoji="1" lang="ja-JP" altLang="en-US" sz="1400">
              <a:latin typeface="Arial" panose="020B0604020202020204" pitchFamily="34" charset="0"/>
              <a:cs typeface="Arial" panose="020B0604020202020204" pitchFamily="34" charset="0"/>
            </a:endParaRPr>
          </a:p>
        </p:txBody>
      </p:sp>
      <p:sp>
        <p:nvSpPr>
          <p:cNvPr id="27" name="テキスト ボックス 26">
            <a:extLst>
              <a:ext uri="{FF2B5EF4-FFF2-40B4-BE49-F238E27FC236}">
                <a16:creationId xmlns:a16="http://schemas.microsoft.com/office/drawing/2014/main" id="{B57BF584-60BF-9723-A1B5-E67D58164590}"/>
              </a:ext>
            </a:extLst>
          </p:cNvPr>
          <p:cNvSpPr txBox="1"/>
          <p:nvPr/>
        </p:nvSpPr>
        <p:spPr>
          <a:xfrm>
            <a:off x="2025010" y="2297545"/>
            <a:ext cx="1677062" cy="307777"/>
          </a:xfrm>
          <a:prstGeom prst="rect">
            <a:avLst/>
          </a:prstGeom>
          <a:solidFill>
            <a:srgbClr val="FFFF00"/>
          </a:solidFill>
        </p:spPr>
        <p:txBody>
          <a:bodyPr wrap="none" rtlCol="0">
            <a:spAutoFit/>
          </a:bodyPr>
          <a:lstStyle/>
          <a:p>
            <a:r>
              <a:rPr kumimoji="1" lang="en-US" altLang="ja-JP" sz="1400" dirty="0">
                <a:latin typeface="Arial" panose="020B0604020202020204" pitchFamily="34" charset="0"/>
                <a:cs typeface="Arial" panose="020B0604020202020204" pitchFamily="34" charset="0"/>
              </a:rPr>
              <a:t>Energy modulation</a:t>
            </a:r>
            <a:endParaRPr kumimoji="1" lang="ja-JP" altLang="en-US" sz="1400">
              <a:latin typeface="Arial" panose="020B0604020202020204" pitchFamily="34" charset="0"/>
              <a:cs typeface="Arial" panose="020B0604020202020204" pitchFamily="34" charset="0"/>
            </a:endParaRPr>
          </a:p>
        </p:txBody>
      </p:sp>
      <p:sp>
        <p:nvSpPr>
          <p:cNvPr id="22" name="四角形吹き出し 21">
            <a:extLst>
              <a:ext uri="{FF2B5EF4-FFF2-40B4-BE49-F238E27FC236}">
                <a16:creationId xmlns:a16="http://schemas.microsoft.com/office/drawing/2014/main" id="{32589668-AE4D-28EC-7B8A-CC207866C001}"/>
              </a:ext>
            </a:extLst>
          </p:cNvPr>
          <p:cNvSpPr/>
          <p:nvPr/>
        </p:nvSpPr>
        <p:spPr>
          <a:xfrm>
            <a:off x="3225882" y="3026455"/>
            <a:ext cx="2404897" cy="1574800"/>
          </a:xfrm>
          <a:prstGeom prst="wedgeRectCallout">
            <a:avLst>
              <a:gd name="adj1" fmla="val -41845"/>
              <a:gd name="adj2" fmla="val -104817"/>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C3D51DE0-8647-238A-8ED2-C54598B2889D}"/>
              </a:ext>
            </a:extLst>
          </p:cNvPr>
          <p:cNvSpPr txBox="1"/>
          <p:nvPr/>
        </p:nvSpPr>
        <p:spPr>
          <a:xfrm>
            <a:off x="7656564" y="1199989"/>
            <a:ext cx="1321196" cy="307777"/>
          </a:xfrm>
          <a:prstGeom prst="rect">
            <a:avLst/>
          </a:prstGeom>
          <a:solidFill>
            <a:srgbClr val="FFFF00"/>
          </a:solidFill>
        </p:spPr>
        <p:txBody>
          <a:bodyPr wrap="none" rtlCol="0">
            <a:spAutoFit/>
          </a:bodyPr>
          <a:lstStyle/>
          <a:p>
            <a:r>
              <a:rPr kumimoji="1" lang="en-US" altLang="ja-JP" sz="1400" dirty="0">
                <a:latin typeface="Arial" panose="020B0604020202020204" pitchFamily="34" charset="0"/>
                <a:cs typeface="Arial" panose="020B0604020202020204" pitchFamily="34" charset="0"/>
              </a:rPr>
              <a:t>SASE radiator</a:t>
            </a:r>
            <a:endParaRPr kumimoji="1" lang="ja-JP" altLang="en-US" sz="1400">
              <a:latin typeface="Arial" panose="020B0604020202020204" pitchFamily="34" charset="0"/>
              <a:cs typeface="Arial" panose="020B0604020202020204" pitchFamily="34" charset="0"/>
            </a:endParaRPr>
          </a:p>
        </p:txBody>
      </p:sp>
      <p:grpSp>
        <p:nvGrpSpPr>
          <p:cNvPr id="3" name="グループ化 2">
            <a:extLst>
              <a:ext uri="{FF2B5EF4-FFF2-40B4-BE49-F238E27FC236}">
                <a16:creationId xmlns:a16="http://schemas.microsoft.com/office/drawing/2014/main" id="{39D6B99B-FA9E-0E5C-C924-73F064E134BF}"/>
              </a:ext>
            </a:extLst>
          </p:cNvPr>
          <p:cNvGrpSpPr/>
          <p:nvPr/>
        </p:nvGrpSpPr>
        <p:grpSpPr>
          <a:xfrm>
            <a:off x="7308186" y="-6666"/>
            <a:ext cx="2597813" cy="878305"/>
            <a:chOff x="7308187" y="0"/>
            <a:chExt cx="2597813" cy="878305"/>
          </a:xfrm>
        </p:grpSpPr>
        <p:pic>
          <p:nvPicPr>
            <p:cNvPr id="4" name="図 3" descr="ロゴ が含まれている画像&#10;&#10;自動的に生成された説明">
              <a:extLst>
                <a:ext uri="{FF2B5EF4-FFF2-40B4-BE49-F238E27FC236}">
                  <a16:creationId xmlns:a16="http://schemas.microsoft.com/office/drawing/2014/main" id="{40C54732-245D-F390-28E4-1F449FEFDCCE}"/>
                </a:ext>
              </a:extLst>
            </p:cNvPr>
            <p:cNvPicPr>
              <a:picLocks noChangeAspect="1"/>
            </p:cNvPicPr>
            <p:nvPr/>
          </p:nvPicPr>
          <p:blipFill>
            <a:blip r:embed="rId6"/>
            <a:stretch>
              <a:fillRect/>
            </a:stretch>
          </p:blipFill>
          <p:spPr>
            <a:xfrm>
              <a:off x="8119513" y="0"/>
              <a:ext cx="1080501" cy="774131"/>
            </a:xfrm>
            <a:prstGeom prst="rect">
              <a:avLst/>
            </a:prstGeom>
          </p:spPr>
        </p:pic>
        <p:pic>
          <p:nvPicPr>
            <p:cNvPr id="5" name="Picture 2" descr="海外にも対応したロゴマーク ｜ 理化学研究所">
              <a:extLst>
                <a:ext uri="{FF2B5EF4-FFF2-40B4-BE49-F238E27FC236}">
                  <a16:creationId xmlns:a16="http://schemas.microsoft.com/office/drawing/2014/main" id="{ADF3CA19-BF32-E14C-7F27-57F0D3DC15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descr="ロゴ, 会社名&#10;&#10;自動的に生成された説明">
              <a:extLst>
                <a:ext uri="{FF2B5EF4-FFF2-40B4-BE49-F238E27FC236}">
                  <a16:creationId xmlns:a16="http://schemas.microsoft.com/office/drawing/2014/main" id="{BE0857A6-8EDD-8AC8-6CE5-4A2538FC3A0B}"/>
                </a:ext>
              </a:extLst>
            </p:cNvPr>
            <p:cNvPicPr>
              <a:picLocks noChangeAspect="1"/>
            </p:cNvPicPr>
            <p:nvPr/>
          </p:nvPicPr>
          <p:blipFill>
            <a:blip r:embed="rId8"/>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58D2E765-8A14-A9C0-5A79-664D104FFB1C}"/>
              </a:ext>
            </a:extLst>
          </p:cNvPr>
          <p:cNvSpPr>
            <a:spLocks noGrp="1"/>
          </p:cNvSpPr>
          <p:nvPr>
            <p:ph type="title"/>
          </p:nvPr>
        </p:nvSpPr>
        <p:spPr>
          <a:xfrm>
            <a:off x="681038" y="365128"/>
            <a:ext cx="7956186" cy="830948"/>
          </a:xfrm>
          <a:solidFill>
            <a:schemeClr val="bg1"/>
          </a:solidFill>
        </p:spPr>
        <p:txBody>
          <a:bodyPr>
            <a:normAutofit/>
          </a:bodyPr>
          <a:lstStyle/>
          <a:p>
            <a:r>
              <a:rPr lang="en-US" altLang="ja-JP" sz="4000" dirty="0">
                <a:latin typeface="Arial" panose="020B0604020202020204" pitchFamily="34" charset="0"/>
                <a:cs typeface="Arial" panose="020B0604020202020204" pitchFamily="34" charset="0"/>
              </a:rPr>
              <a:t>ESASE(Enhanced SASE) scheme </a:t>
            </a:r>
          </a:p>
        </p:txBody>
      </p:sp>
      <p:sp>
        <p:nvSpPr>
          <p:cNvPr id="7" name="スライド番号プレースホルダー 6">
            <a:extLst>
              <a:ext uri="{FF2B5EF4-FFF2-40B4-BE49-F238E27FC236}">
                <a16:creationId xmlns:a16="http://schemas.microsoft.com/office/drawing/2014/main" id="{C0D97838-1ECE-5BB5-5FB7-A0AA8FC23466}"/>
              </a:ext>
            </a:extLst>
          </p:cNvPr>
          <p:cNvSpPr>
            <a:spLocks noGrp="1"/>
          </p:cNvSpPr>
          <p:nvPr>
            <p:ph type="sldNum" sz="quarter" idx="12"/>
          </p:nvPr>
        </p:nvSpPr>
        <p:spPr/>
        <p:txBody>
          <a:bodyPr/>
          <a:lstStyle/>
          <a:p>
            <a:fld id="{1B6C7244-5724-E94C-BD42-A3A63A9D1A79}" type="slidenum">
              <a:rPr kumimoji="1" lang="ja-JP" altLang="en-US" smtClean="0"/>
              <a:t>39</a:t>
            </a:fld>
            <a:endParaRPr kumimoji="1" lang="ja-JP" altLang="en-US"/>
          </a:p>
        </p:txBody>
      </p:sp>
    </p:spTree>
    <p:extLst>
      <p:ext uri="{BB962C8B-B14F-4D97-AF65-F5344CB8AC3E}">
        <p14:creationId xmlns:p14="http://schemas.microsoft.com/office/powerpoint/2010/main" val="68677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グループ化 27">
            <a:extLst>
              <a:ext uri="{FF2B5EF4-FFF2-40B4-BE49-F238E27FC236}">
                <a16:creationId xmlns:a16="http://schemas.microsoft.com/office/drawing/2014/main" id="{2F2CADA8-7259-1F3F-BBFF-F405D84F9F50}"/>
              </a:ext>
            </a:extLst>
          </p:cNvPr>
          <p:cNvGrpSpPr/>
          <p:nvPr/>
        </p:nvGrpSpPr>
        <p:grpSpPr>
          <a:xfrm>
            <a:off x="7308186" y="-6666"/>
            <a:ext cx="2597813" cy="878305"/>
            <a:chOff x="7308187" y="0"/>
            <a:chExt cx="2597813" cy="878305"/>
          </a:xfrm>
        </p:grpSpPr>
        <p:pic>
          <p:nvPicPr>
            <p:cNvPr id="29" name="Picture 2" descr="海外にも対応したロゴマーク ｜ 理化学研究所">
              <a:extLst>
                <a:ext uri="{FF2B5EF4-FFF2-40B4-BE49-F238E27FC236}">
                  <a16:creationId xmlns:a16="http://schemas.microsoft.com/office/drawing/2014/main" id="{06D8F788-55C3-928E-178F-413A4A518C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30" name="図 29" descr="ロゴ が含まれている画像&#10;&#10;自動的に生成された説明">
              <a:extLst>
                <a:ext uri="{FF2B5EF4-FFF2-40B4-BE49-F238E27FC236}">
                  <a16:creationId xmlns:a16="http://schemas.microsoft.com/office/drawing/2014/main" id="{DFA50846-9290-1CCD-EC6B-6561254A29D0}"/>
                </a:ext>
              </a:extLst>
            </p:cNvPr>
            <p:cNvPicPr>
              <a:picLocks noChangeAspect="1"/>
            </p:cNvPicPr>
            <p:nvPr/>
          </p:nvPicPr>
          <p:blipFill>
            <a:blip r:embed="rId4"/>
            <a:stretch>
              <a:fillRect/>
            </a:stretch>
          </p:blipFill>
          <p:spPr>
            <a:xfrm>
              <a:off x="8119513" y="0"/>
              <a:ext cx="1080501" cy="774131"/>
            </a:xfrm>
            <a:prstGeom prst="rect">
              <a:avLst/>
            </a:prstGeom>
          </p:spPr>
        </p:pic>
        <p:pic>
          <p:nvPicPr>
            <p:cNvPr id="31" name="図 30" descr="ロゴ, 会社名&#10;&#10;自動的に生成された説明">
              <a:extLst>
                <a:ext uri="{FF2B5EF4-FFF2-40B4-BE49-F238E27FC236}">
                  <a16:creationId xmlns:a16="http://schemas.microsoft.com/office/drawing/2014/main" id="{48DDA544-C4A0-B56F-771A-92C0F21DA938}"/>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EE8C8EC9-7EAD-E49F-78EE-DC4980A8E601}"/>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Recent evolution of SR sources</a:t>
            </a:r>
            <a:endParaRPr kumimoji="1" lang="ja-JP" altLang="en-US" sz="3600"/>
          </a:p>
        </p:txBody>
      </p:sp>
      <p:sp>
        <p:nvSpPr>
          <p:cNvPr id="6" name="正方形/長方形 5">
            <a:extLst>
              <a:ext uri="{FF2B5EF4-FFF2-40B4-BE49-F238E27FC236}">
                <a16:creationId xmlns:a16="http://schemas.microsoft.com/office/drawing/2014/main" id="{C08833B4-1D4F-7A6C-A49B-A7CF1B8CDCCB}"/>
              </a:ext>
            </a:extLst>
          </p:cNvPr>
          <p:cNvSpPr/>
          <p:nvPr/>
        </p:nvSpPr>
        <p:spPr>
          <a:xfrm>
            <a:off x="139148" y="2142663"/>
            <a:ext cx="1371600" cy="4571998"/>
          </a:xfrm>
          <a:prstGeom prst="rect">
            <a:avLst/>
          </a:prstGeom>
          <a:gradFill>
            <a:gsLst>
              <a:gs pos="0">
                <a:srgbClr val="3856CD"/>
              </a:gs>
              <a:gs pos="99000">
                <a:schemeClr val="accent1">
                  <a:lumMod val="60000"/>
                  <a:lumOff val="40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ja-JP" sz="2400" b="1" dirty="0">
                <a:solidFill>
                  <a:prstClr val="white"/>
                </a:solidFill>
                <a:latin typeface="Arial"/>
                <a:ea typeface="ＭＳ Ｐゴシック" charset="-128"/>
                <a:cs typeface="Arial"/>
              </a:rPr>
              <a:t>X-ray</a:t>
            </a:r>
          </a:p>
          <a:p>
            <a:pPr algn="ctr">
              <a:lnSpc>
                <a:spcPct val="150000"/>
              </a:lnSpc>
            </a:pPr>
            <a:r>
              <a:rPr lang="en-US" altLang="ja-JP" sz="2400" b="1" dirty="0">
                <a:solidFill>
                  <a:prstClr val="white"/>
                </a:solidFill>
                <a:latin typeface="Arial"/>
                <a:ea typeface="ＭＳ Ｐゴシック" charset="-128"/>
                <a:cs typeface="Arial"/>
              </a:rPr>
              <a:t>sources</a:t>
            </a:r>
          </a:p>
        </p:txBody>
      </p:sp>
      <p:cxnSp>
        <p:nvCxnSpPr>
          <p:cNvPr id="7" name="直線コネクタ 6">
            <a:extLst>
              <a:ext uri="{FF2B5EF4-FFF2-40B4-BE49-F238E27FC236}">
                <a16:creationId xmlns:a16="http://schemas.microsoft.com/office/drawing/2014/main" id="{5DBA854F-D046-4F06-11B7-F7FF82FC5833}"/>
              </a:ext>
            </a:extLst>
          </p:cNvPr>
          <p:cNvCxnSpPr>
            <a:cxnSpLocks/>
          </p:cNvCxnSpPr>
          <p:nvPr/>
        </p:nvCxnSpPr>
        <p:spPr>
          <a:xfrm>
            <a:off x="5434180" y="2354802"/>
            <a:ext cx="2478548" cy="0"/>
          </a:xfrm>
          <a:prstGeom prst="line">
            <a:avLst/>
          </a:prstGeom>
          <a:ln w="25400">
            <a:tailEnd type="arrow"/>
          </a:ln>
        </p:spPr>
        <p:style>
          <a:lnRef idx="1">
            <a:schemeClr val="dk1"/>
          </a:lnRef>
          <a:fillRef idx="0">
            <a:schemeClr val="dk1"/>
          </a:fillRef>
          <a:effectRef idx="0">
            <a:schemeClr val="dk1"/>
          </a:effectRef>
          <a:fontRef idx="minor">
            <a:schemeClr val="tx1"/>
          </a:fontRef>
        </p:style>
      </p:cxnSp>
      <p:sp>
        <p:nvSpPr>
          <p:cNvPr id="8" name="テキスト ボックス 7">
            <a:extLst>
              <a:ext uri="{FF2B5EF4-FFF2-40B4-BE49-F238E27FC236}">
                <a16:creationId xmlns:a16="http://schemas.microsoft.com/office/drawing/2014/main" id="{B386D62A-B7A5-A73A-4E5E-21E1ADA639A7}"/>
              </a:ext>
            </a:extLst>
          </p:cNvPr>
          <p:cNvSpPr txBox="1"/>
          <p:nvPr/>
        </p:nvSpPr>
        <p:spPr>
          <a:xfrm>
            <a:off x="1583611" y="5542439"/>
            <a:ext cx="1548020" cy="369332"/>
          </a:xfrm>
          <a:prstGeom prst="rect">
            <a:avLst/>
          </a:prstGeom>
          <a:noFill/>
        </p:spPr>
        <p:txBody>
          <a:bodyPr wrap="square">
            <a:spAutoFit/>
          </a:bodyPr>
          <a:lstStyle/>
          <a:p>
            <a:r>
              <a:rPr lang="en-US" altLang="ja-JP" b="1" dirty="0">
                <a:solidFill>
                  <a:schemeClr val="bg1"/>
                </a:solidFill>
                <a:latin typeface="Arial"/>
                <a:ea typeface="ＭＳ Ｐゴシック" charset="-128"/>
                <a:cs typeface="Arial"/>
              </a:rPr>
              <a:t>Ring-based </a:t>
            </a:r>
          </a:p>
        </p:txBody>
      </p:sp>
      <p:sp>
        <p:nvSpPr>
          <p:cNvPr id="9" name="テキスト ボックス 8">
            <a:extLst>
              <a:ext uri="{FF2B5EF4-FFF2-40B4-BE49-F238E27FC236}">
                <a16:creationId xmlns:a16="http://schemas.microsoft.com/office/drawing/2014/main" id="{3714BBBD-BD8E-B97D-B991-29DCAFFAD0F2}"/>
              </a:ext>
            </a:extLst>
          </p:cNvPr>
          <p:cNvSpPr txBox="1"/>
          <p:nvPr/>
        </p:nvSpPr>
        <p:spPr>
          <a:xfrm>
            <a:off x="5342674" y="1879838"/>
            <a:ext cx="2514546" cy="523220"/>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Time axis</a:t>
            </a:r>
            <a:endParaRPr kumimoji="1" lang="ja-JP" altLang="en-US" sz="2800">
              <a:latin typeface="Arial" panose="020B0604020202020204" pitchFamily="34" charset="0"/>
              <a:cs typeface="Arial" panose="020B0604020202020204" pitchFamily="34" charset="0"/>
            </a:endParaRPr>
          </a:p>
        </p:txBody>
      </p:sp>
      <p:grpSp>
        <p:nvGrpSpPr>
          <p:cNvPr id="10" name="グループ化 9">
            <a:extLst>
              <a:ext uri="{FF2B5EF4-FFF2-40B4-BE49-F238E27FC236}">
                <a16:creationId xmlns:a16="http://schemas.microsoft.com/office/drawing/2014/main" id="{382D5236-51A8-80F3-3A55-7866D83F7110}"/>
              </a:ext>
            </a:extLst>
          </p:cNvPr>
          <p:cNvGrpSpPr/>
          <p:nvPr/>
        </p:nvGrpSpPr>
        <p:grpSpPr>
          <a:xfrm>
            <a:off x="1638827" y="2235628"/>
            <a:ext cx="8428875" cy="1780097"/>
            <a:chOff x="1638827" y="1886272"/>
            <a:chExt cx="8428875" cy="1780097"/>
          </a:xfrm>
        </p:grpSpPr>
        <p:sp>
          <p:nvSpPr>
            <p:cNvPr id="11" name="右矢印 10">
              <a:extLst>
                <a:ext uri="{FF2B5EF4-FFF2-40B4-BE49-F238E27FC236}">
                  <a16:creationId xmlns:a16="http://schemas.microsoft.com/office/drawing/2014/main" id="{EA04F2AA-E340-1728-5768-069C1208C7A6}"/>
                </a:ext>
              </a:extLst>
            </p:cNvPr>
            <p:cNvSpPr/>
            <p:nvPr/>
          </p:nvSpPr>
          <p:spPr>
            <a:xfrm>
              <a:off x="1638827" y="2237272"/>
              <a:ext cx="6202153"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12" name="テキスト ボックス 11">
              <a:extLst>
                <a:ext uri="{FF2B5EF4-FFF2-40B4-BE49-F238E27FC236}">
                  <a16:creationId xmlns:a16="http://schemas.microsoft.com/office/drawing/2014/main" id="{9324E54C-6ED4-E758-22BE-24576FDF0B70}"/>
                </a:ext>
              </a:extLst>
            </p:cNvPr>
            <p:cNvSpPr txBox="1"/>
            <p:nvPr/>
          </p:nvSpPr>
          <p:spPr>
            <a:xfrm rot="35201">
              <a:off x="1854954" y="1886272"/>
              <a:ext cx="1055666"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Pulse</a:t>
              </a:r>
            </a:p>
          </p:txBody>
        </p:sp>
        <p:sp>
          <p:nvSpPr>
            <p:cNvPr id="13" name="テキスト ボックス 12">
              <a:extLst>
                <a:ext uri="{FF2B5EF4-FFF2-40B4-BE49-F238E27FC236}">
                  <a16:creationId xmlns:a16="http://schemas.microsoft.com/office/drawing/2014/main" id="{FC97AE04-C7C4-7B20-D4C9-D0E96C0FA33B}"/>
                </a:ext>
              </a:extLst>
            </p:cNvPr>
            <p:cNvSpPr txBox="1"/>
            <p:nvPr/>
          </p:nvSpPr>
          <p:spPr>
            <a:xfrm rot="23403">
              <a:off x="1745266" y="2414415"/>
              <a:ext cx="1531188" cy="369332"/>
            </a:xfrm>
            <a:prstGeom prst="rect">
              <a:avLst/>
            </a:prstGeom>
            <a:noFill/>
          </p:spPr>
          <p:txBody>
            <a:bodyPr wrap="square" rtlCol="0">
              <a:spAutoFit/>
            </a:bodyPr>
            <a:lstStyle/>
            <a:p>
              <a:r>
                <a:rPr lang="en-US" altLang="ja-JP" b="1" dirty="0">
                  <a:solidFill>
                    <a:prstClr val="white"/>
                  </a:solidFill>
                  <a:latin typeface="Arial"/>
                  <a:ea typeface="ＭＳ Ｐゴシック" charset="-128"/>
                  <a:cs typeface="Arial"/>
                </a:rPr>
                <a:t>Linac-based</a:t>
              </a:r>
              <a:endParaRPr lang="ja-JP" altLang="en-US" b="1">
                <a:solidFill>
                  <a:prstClr val="white"/>
                </a:solidFill>
                <a:latin typeface="Arial"/>
                <a:ea typeface="ＭＳ Ｐゴシック" charset="-128"/>
                <a:cs typeface="Arial"/>
              </a:endParaRPr>
            </a:p>
          </p:txBody>
        </p:sp>
        <p:sp>
          <p:nvSpPr>
            <p:cNvPr id="14" name="テキスト ボックス 13">
              <a:extLst>
                <a:ext uri="{FF2B5EF4-FFF2-40B4-BE49-F238E27FC236}">
                  <a16:creationId xmlns:a16="http://schemas.microsoft.com/office/drawing/2014/main" id="{FB856D1C-42F0-A809-443C-D274E9718939}"/>
                </a:ext>
              </a:extLst>
            </p:cNvPr>
            <p:cNvSpPr txBox="1"/>
            <p:nvPr/>
          </p:nvSpPr>
          <p:spPr>
            <a:xfrm rot="21581037">
              <a:off x="3340609" y="1966262"/>
              <a:ext cx="1431191" cy="1200329"/>
            </a:xfrm>
            <a:prstGeom prst="rect">
              <a:avLst/>
            </a:prstGeom>
            <a:solidFill>
              <a:srgbClr val="00B050"/>
            </a:solidFill>
          </p:spPr>
          <p:txBody>
            <a:bodyPr wrap="square" rtlCol="0">
              <a:spAutoFit/>
            </a:bodyPr>
            <a:lstStyle/>
            <a:p>
              <a:pPr algn="ctr"/>
              <a:endParaRPr lang="en-US" altLang="ja-JP" b="1" dirty="0">
                <a:solidFill>
                  <a:prstClr val="white"/>
                </a:solidFill>
                <a:latin typeface="Arial"/>
                <a:ea typeface="ＭＳ Ｐゴシック" charset="-128"/>
                <a:cs typeface="Arial"/>
              </a:endParaRPr>
            </a:p>
            <a:p>
              <a:pPr algn="ctr"/>
              <a:r>
                <a:rPr lang="en-US" altLang="ja-JP" b="1" dirty="0">
                  <a:solidFill>
                    <a:prstClr val="white"/>
                  </a:solidFill>
                  <a:latin typeface="Arial"/>
                  <a:ea typeface="ＭＳ Ｐゴシック" charset="-128"/>
                  <a:cs typeface="Arial"/>
                </a:rPr>
                <a:t>SASE-type</a:t>
              </a:r>
            </a:p>
            <a:p>
              <a:pPr algn="ctr"/>
              <a:r>
                <a:rPr lang="en-US" altLang="ja-JP" b="1" dirty="0">
                  <a:solidFill>
                    <a:prstClr val="white"/>
                  </a:solidFill>
                  <a:latin typeface="Arial"/>
                  <a:ea typeface="ＭＳ Ｐゴシック" charset="-128"/>
                  <a:cs typeface="Arial"/>
                </a:rPr>
                <a:t>XFEL</a:t>
              </a:r>
            </a:p>
            <a:p>
              <a:pPr algn="ctr"/>
              <a:endParaRPr lang="ja-JP" altLang="en-US" b="1">
                <a:solidFill>
                  <a:prstClr val="white"/>
                </a:solidFill>
                <a:latin typeface="Arial"/>
                <a:ea typeface="ＭＳ Ｐゴシック" charset="-128"/>
                <a:cs typeface="Arial"/>
              </a:endParaRPr>
            </a:p>
          </p:txBody>
        </p:sp>
        <p:sp>
          <p:nvSpPr>
            <p:cNvPr id="15" name="角丸四角形 14">
              <a:extLst>
                <a:ext uri="{FF2B5EF4-FFF2-40B4-BE49-F238E27FC236}">
                  <a16:creationId xmlns:a16="http://schemas.microsoft.com/office/drawing/2014/main" id="{61375A5E-2AE5-9C30-E509-BC8737A0463D}"/>
                </a:ext>
              </a:extLst>
            </p:cNvPr>
            <p:cNvSpPr/>
            <p:nvPr/>
          </p:nvSpPr>
          <p:spPr>
            <a:xfrm>
              <a:off x="7876568" y="1974617"/>
              <a:ext cx="1880842" cy="1691752"/>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BE82EC47-4178-7335-C74D-D7F6F0F7CC29}"/>
                </a:ext>
              </a:extLst>
            </p:cNvPr>
            <p:cNvSpPr txBox="1"/>
            <p:nvPr/>
          </p:nvSpPr>
          <p:spPr>
            <a:xfrm>
              <a:off x="7553156" y="2200128"/>
              <a:ext cx="2514546" cy="954107"/>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Peak</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p:txBody>
        </p:sp>
      </p:grpSp>
      <p:grpSp>
        <p:nvGrpSpPr>
          <p:cNvPr id="17" name="グループ化 16">
            <a:extLst>
              <a:ext uri="{FF2B5EF4-FFF2-40B4-BE49-F238E27FC236}">
                <a16:creationId xmlns:a16="http://schemas.microsoft.com/office/drawing/2014/main" id="{1425B338-0DCB-C64E-9D07-2999624A3AD7}"/>
              </a:ext>
            </a:extLst>
          </p:cNvPr>
          <p:cNvGrpSpPr/>
          <p:nvPr/>
        </p:nvGrpSpPr>
        <p:grpSpPr>
          <a:xfrm>
            <a:off x="1633862" y="4911745"/>
            <a:ext cx="8472410" cy="1691752"/>
            <a:chOff x="1633862" y="4562389"/>
            <a:chExt cx="8472410" cy="1691752"/>
          </a:xfrm>
        </p:grpSpPr>
        <p:sp>
          <p:nvSpPr>
            <p:cNvPr id="18" name="テキスト ボックス 17">
              <a:extLst>
                <a:ext uri="{FF2B5EF4-FFF2-40B4-BE49-F238E27FC236}">
                  <a16:creationId xmlns:a16="http://schemas.microsoft.com/office/drawing/2014/main" id="{FEC26F9D-6C7D-AF1D-9839-AF254F63D855}"/>
                </a:ext>
              </a:extLst>
            </p:cNvPr>
            <p:cNvSpPr txBox="1"/>
            <p:nvPr/>
          </p:nvSpPr>
          <p:spPr>
            <a:xfrm rot="19579">
              <a:off x="1908602" y="4662025"/>
              <a:ext cx="822599"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CW</a:t>
              </a:r>
            </a:p>
          </p:txBody>
        </p:sp>
        <p:sp>
          <p:nvSpPr>
            <p:cNvPr id="19" name="右矢印 18">
              <a:extLst>
                <a:ext uri="{FF2B5EF4-FFF2-40B4-BE49-F238E27FC236}">
                  <a16:creationId xmlns:a16="http://schemas.microsoft.com/office/drawing/2014/main" id="{C41DCAEC-1F24-1EB4-6E2A-7924E8E50747}"/>
                </a:ext>
              </a:extLst>
            </p:cNvPr>
            <p:cNvSpPr/>
            <p:nvPr/>
          </p:nvSpPr>
          <p:spPr>
            <a:xfrm rot="21564379">
              <a:off x="1633862" y="5006506"/>
              <a:ext cx="6206749"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20" name="正方形/長方形 19">
              <a:extLst>
                <a:ext uri="{FF2B5EF4-FFF2-40B4-BE49-F238E27FC236}">
                  <a16:creationId xmlns:a16="http://schemas.microsoft.com/office/drawing/2014/main" id="{86E8F717-621E-8AEF-3CB1-6A22A312D821}"/>
                </a:ext>
              </a:extLst>
            </p:cNvPr>
            <p:cNvSpPr/>
            <p:nvPr/>
          </p:nvSpPr>
          <p:spPr>
            <a:xfrm rot="21589399">
              <a:off x="3092577" y="4805738"/>
              <a:ext cx="1124796" cy="1095077"/>
            </a:xfrm>
            <a:prstGeom prst="rect">
              <a:avLst/>
            </a:prstGeom>
            <a:solidFill>
              <a:srgbClr val="E474FA"/>
            </a:solidFill>
            <a:ln w="9525" cap="flat" cmpd="sng" algn="ctr">
              <a:solidFill>
                <a:srgbClr val="E474FA"/>
              </a:solidFill>
              <a:prstDash val="solid"/>
            </a:ln>
            <a:effectLst>
              <a:outerShdw blurRad="40000" dist="23000" dir="5400000" rotWithShape="0">
                <a:srgbClr val="000000">
                  <a:alpha val="35000"/>
                </a:srgbClr>
              </a:outerShdw>
            </a:effectLst>
          </p:spPr>
          <p:txBody>
            <a:bodyPr rtlCol="0" anchor="ctr"/>
            <a:lstStyle/>
            <a:p>
              <a:pPr algn="ctr"/>
              <a:r>
                <a:rPr lang="en-US" altLang="ja-JP" b="1" dirty="0">
                  <a:solidFill>
                    <a:prstClr val="white"/>
                  </a:solidFill>
                  <a:latin typeface="Arial"/>
                  <a:ea typeface="ＭＳ Ｐゴシック" charset="-128"/>
                  <a:cs typeface="Arial"/>
                </a:rPr>
                <a:t>3</a:t>
              </a:r>
              <a:r>
                <a:rPr lang="en-US" altLang="ja-JP" b="1" baseline="30000" dirty="0">
                  <a:solidFill>
                    <a:prstClr val="white"/>
                  </a:solidFill>
                  <a:latin typeface="Arial"/>
                  <a:ea typeface="ＭＳ Ｐゴシック" charset="-128"/>
                  <a:cs typeface="Arial"/>
                </a:rPr>
                <a:t>rd</a:t>
              </a:r>
              <a:r>
                <a:rPr lang="en-US" altLang="ja-JP" b="1" dirty="0">
                  <a:solidFill>
                    <a:prstClr val="white"/>
                  </a:solidFill>
                  <a:latin typeface="Arial"/>
                  <a:ea typeface="ＭＳ Ｐゴシック" charset="-128"/>
                  <a:cs typeface="Arial"/>
                </a:rPr>
                <a:t> gen.</a:t>
              </a:r>
            </a:p>
            <a:p>
              <a:pPr algn="ctr"/>
              <a:r>
                <a:rPr lang="en-US" altLang="ja-JP" b="1" dirty="0">
                  <a:solidFill>
                    <a:prstClr val="white"/>
                  </a:solidFill>
                  <a:latin typeface="Arial"/>
                  <a:ea typeface="ＭＳ Ｐゴシック" charset="-128"/>
                  <a:cs typeface="Arial"/>
                </a:rPr>
                <a:t>SR </a:t>
              </a:r>
            </a:p>
          </p:txBody>
        </p:sp>
        <p:sp>
          <p:nvSpPr>
            <p:cNvPr id="21" name="テキスト ボックス 20">
              <a:extLst>
                <a:ext uri="{FF2B5EF4-FFF2-40B4-BE49-F238E27FC236}">
                  <a16:creationId xmlns:a16="http://schemas.microsoft.com/office/drawing/2014/main" id="{22185721-10A2-FEA1-2617-8BF60FD6E85F}"/>
                </a:ext>
              </a:extLst>
            </p:cNvPr>
            <p:cNvSpPr txBox="1"/>
            <p:nvPr/>
          </p:nvSpPr>
          <p:spPr>
            <a:xfrm rot="21598238">
              <a:off x="4414406" y="4910864"/>
              <a:ext cx="1342308" cy="923330"/>
            </a:xfrm>
            <a:prstGeom prst="rect">
              <a:avLst/>
            </a:prstGeom>
            <a:solidFill>
              <a:schemeClr val="bg1"/>
            </a:solidFill>
            <a:ln w="25400">
              <a:solidFill>
                <a:srgbClr val="E474FA"/>
              </a:solidFill>
              <a:prstDash val="sysDash"/>
            </a:ln>
          </p:spPr>
          <p:txBody>
            <a:bodyPr wrap="square" rtlCol="0">
              <a:spAutoFit/>
            </a:bodyPr>
            <a:lstStyle/>
            <a:p>
              <a:pPr algn="ctr"/>
              <a:r>
                <a:rPr lang="en-US" altLang="ja-JP" b="1" dirty="0">
                  <a:latin typeface="Arial"/>
                  <a:ea typeface="ＭＳ Ｐゴシック" charset="-128"/>
                  <a:cs typeface="Arial"/>
                </a:rPr>
                <a:t>High</a:t>
              </a:r>
            </a:p>
            <a:p>
              <a:pPr algn="ctr"/>
              <a:r>
                <a:rPr lang="en-US" altLang="ja-JP" b="1" dirty="0">
                  <a:latin typeface="Arial"/>
                  <a:ea typeface="ＭＳ Ｐゴシック" charset="-128"/>
                  <a:cs typeface="Arial"/>
                </a:rPr>
                <a:t>coherence</a:t>
              </a:r>
            </a:p>
            <a:p>
              <a:pPr algn="ctr"/>
              <a:r>
                <a:rPr lang="en-US" altLang="ja-JP" b="1" dirty="0">
                  <a:latin typeface="Arial"/>
                  <a:ea typeface="ＭＳ Ｐゴシック" charset="-128"/>
                  <a:cs typeface="Arial"/>
                </a:rPr>
                <a:t>SR source</a:t>
              </a:r>
              <a:endParaRPr lang="ja-JP" altLang="en-US" b="1">
                <a:latin typeface="Arial"/>
                <a:ea typeface="ＭＳ Ｐゴシック" charset="-128"/>
                <a:cs typeface="Arial"/>
              </a:endParaRPr>
            </a:p>
          </p:txBody>
        </p:sp>
        <p:sp>
          <p:nvSpPr>
            <p:cNvPr id="22" name="角丸四角形 21">
              <a:extLst>
                <a:ext uri="{FF2B5EF4-FFF2-40B4-BE49-F238E27FC236}">
                  <a16:creationId xmlns:a16="http://schemas.microsoft.com/office/drawing/2014/main" id="{A6FE185D-9B72-178F-5728-A66B841DC215}"/>
                </a:ext>
              </a:extLst>
            </p:cNvPr>
            <p:cNvSpPr/>
            <p:nvPr/>
          </p:nvSpPr>
          <p:spPr>
            <a:xfrm>
              <a:off x="7887998" y="4562389"/>
              <a:ext cx="1880842" cy="1691752"/>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2D23340-6C10-065D-D4BE-A62A41091F51}"/>
                </a:ext>
              </a:extLst>
            </p:cNvPr>
            <p:cNvSpPr txBox="1"/>
            <p:nvPr/>
          </p:nvSpPr>
          <p:spPr>
            <a:xfrm>
              <a:off x="7591726" y="4712971"/>
              <a:ext cx="2514546" cy="1384995"/>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a:t>
              </a:r>
            </a:p>
            <a:p>
              <a:pPr algn="ctr"/>
              <a:r>
                <a:rPr kumimoji="1" lang="en-US" altLang="ja-JP" sz="2800" dirty="0">
                  <a:latin typeface="Arial" panose="020B0604020202020204" pitchFamily="34" charset="0"/>
                  <a:cs typeface="Arial" panose="020B0604020202020204" pitchFamily="34" charset="0"/>
                </a:rPr>
                <a:t>Average</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p:txBody>
        </p:sp>
      </p:grpSp>
      <p:cxnSp>
        <p:nvCxnSpPr>
          <p:cNvPr id="24" name="直線コネクタ 23">
            <a:extLst>
              <a:ext uri="{FF2B5EF4-FFF2-40B4-BE49-F238E27FC236}">
                <a16:creationId xmlns:a16="http://schemas.microsoft.com/office/drawing/2014/main" id="{C4114ACA-6334-86C0-F9B3-10CCB85B0C9D}"/>
              </a:ext>
            </a:extLst>
          </p:cNvPr>
          <p:cNvCxnSpPr/>
          <p:nvPr/>
        </p:nvCxnSpPr>
        <p:spPr>
          <a:xfrm>
            <a:off x="1748790" y="4464156"/>
            <a:ext cx="7909560" cy="0"/>
          </a:xfrm>
          <a:prstGeom prst="line">
            <a:avLst/>
          </a:prstGeom>
          <a:ln w="25400">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25" name="テキスト ボックス 24">
            <a:extLst>
              <a:ext uri="{FF2B5EF4-FFF2-40B4-BE49-F238E27FC236}">
                <a16:creationId xmlns:a16="http://schemas.microsoft.com/office/drawing/2014/main" id="{610E8194-2DC7-05B4-F969-4891EDEF8C5F}"/>
              </a:ext>
            </a:extLst>
          </p:cNvPr>
          <p:cNvSpPr txBox="1"/>
          <p:nvPr/>
        </p:nvSpPr>
        <p:spPr>
          <a:xfrm>
            <a:off x="2619206" y="3932166"/>
            <a:ext cx="5290354" cy="523220"/>
          </a:xfrm>
          <a:prstGeom prst="rect">
            <a:avLst/>
          </a:prstGeom>
          <a:noFill/>
        </p:spPr>
        <p:txBody>
          <a:bodyPr wrap="square" rtlCol="0">
            <a:spAutoFit/>
          </a:bodyPr>
          <a:lstStyle/>
          <a:p>
            <a:pPr algn="ctr"/>
            <a:r>
              <a:rPr kumimoji="1" lang="en-US" altLang="ja-JP" sz="2800" dirty="0">
                <a:solidFill>
                  <a:srgbClr val="FF0000"/>
                </a:solidFill>
                <a:latin typeface="Arial" panose="020B0604020202020204" pitchFamily="34" charset="0"/>
                <a:cs typeface="Arial" panose="020B0604020202020204" pitchFamily="34" charset="0"/>
              </a:rPr>
              <a:t>Distinct operational domains</a:t>
            </a:r>
            <a:endParaRPr kumimoji="1" lang="ja-JP" altLang="en-US" sz="2800">
              <a:solidFill>
                <a:srgbClr val="FF0000"/>
              </a:solidFill>
              <a:latin typeface="Arial" panose="020B0604020202020204" pitchFamily="34" charset="0"/>
              <a:cs typeface="Arial" panose="020B0604020202020204" pitchFamily="34" charset="0"/>
            </a:endParaRPr>
          </a:p>
        </p:txBody>
      </p:sp>
      <p:sp>
        <p:nvSpPr>
          <p:cNvPr id="26" name="テキスト ボックス 25">
            <a:extLst>
              <a:ext uri="{FF2B5EF4-FFF2-40B4-BE49-F238E27FC236}">
                <a16:creationId xmlns:a16="http://schemas.microsoft.com/office/drawing/2014/main" id="{19FB690D-5820-5503-8913-F3DFE12B32B0}"/>
              </a:ext>
            </a:extLst>
          </p:cNvPr>
          <p:cNvSpPr txBox="1"/>
          <p:nvPr/>
        </p:nvSpPr>
        <p:spPr>
          <a:xfrm>
            <a:off x="139148" y="1590813"/>
            <a:ext cx="4192173" cy="461665"/>
          </a:xfrm>
          <a:prstGeom prst="rect">
            <a:avLst/>
          </a:prstGeom>
          <a:noFill/>
        </p:spPr>
        <p:txBody>
          <a:bodyPr wrap="none" rtlCol="0">
            <a:spAutoFit/>
          </a:bodyPr>
          <a:lstStyle/>
          <a:p>
            <a:r>
              <a:rPr kumimoji="1" lang="en-US" altLang="ja-JP" sz="2400" dirty="0">
                <a:highlight>
                  <a:srgbClr val="FFFF00"/>
                </a:highlight>
                <a:latin typeface="Arial" panose="020B0604020202020204" pitchFamily="34" charset="0"/>
                <a:cs typeface="Arial" panose="020B0604020202020204" pitchFamily="34" charset="0"/>
              </a:rPr>
              <a:t>Performance index: Brilliance</a:t>
            </a:r>
            <a:endParaRPr kumimoji="1" lang="ja-JP" altLang="en-US" sz="2400">
              <a:highlight>
                <a:srgbClr val="FFFF00"/>
              </a:highlight>
              <a:latin typeface="Arial" panose="020B0604020202020204" pitchFamily="34" charset="0"/>
              <a:cs typeface="Arial" panose="020B0604020202020204" pitchFamily="34" charset="0"/>
            </a:endParaRPr>
          </a:p>
        </p:txBody>
      </p:sp>
      <p:sp>
        <p:nvSpPr>
          <p:cNvPr id="27" name="テキスト ボックス 26">
            <a:extLst>
              <a:ext uri="{FF2B5EF4-FFF2-40B4-BE49-F238E27FC236}">
                <a16:creationId xmlns:a16="http://schemas.microsoft.com/office/drawing/2014/main" id="{CED778B1-42EC-AE01-3EDC-041A78369229}"/>
              </a:ext>
            </a:extLst>
          </p:cNvPr>
          <p:cNvSpPr txBox="1"/>
          <p:nvPr/>
        </p:nvSpPr>
        <p:spPr>
          <a:xfrm>
            <a:off x="3397816" y="3516410"/>
            <a:ext cx="1300484" cy="400110"/>
          </a:xfrm>
          <a:prstGeom prst="rect">
            <a:avLst/>
          </a:prstGeom>
          <a:noFill/>
        </p:spPr>
        <p:txBody>
          <a:bodyPr wrap="none" rtlCol="0">
            <a:spAutoFit/>
          </a:bodyPr>
          <a:lstStyle/>
          <a:p>
            <a:r>
              <a:rPr kumimoji="1" lang="en-US" altLang="ja-JP" sz="2000" b="1" dirty="0">
                <a:latin typeface="Arial" panose="020B0604020202020204" pitchFamily="34" charset="0"/>
                <a:cs typeface="Arial" panose="020B0604020202020204" pitchFamily="34" charset="0"/>
              </a:rPr>
              <a:t>Warm RF</a:t>
            </a:r>
            <a:endParaRPr kumimoji="1" lang="ja-JP" altLang="en-US" sz="2000" b="1">
              <a:latin typeface="Arial" panose="020B0604020202020204" pitchFamily="34" charset="0"/>
              <a:cs typeface="Arial" panose="020B0604020202020204" pitchFamily="34" charset="0"/>
            </a:endParaRPr>
          </a:p>
        </p:txBody>
      </p:sp>
      <p:sp>
        <p:nvSpPr>
          <p:cNvPr id="2" name="スライド番号プレースホルダー 1">
            <a:extLst>
              <a:ext uri="{FF2B5EF4-FFF2-40B4-BE49-F238E27FC236}">
                <a16:creationId xmlns:a16="http://schemas.microsoft.com/office/drawing/2014/main" id="{7725E716-D4B7-4E68-DB53-C3C2CAA092F4}"/>
              </a:ext>
            </a:extLst>
          </p:cNvPr>
          <p:cNvSpPr>
            <a:spLocks noGrp="1"/>
          </p:cNvSpPr>
          <p:nvPr>
            <p:ph type="sldNum" sz="quarter" idx="12"/>
          </p:nvPr>
        </p:nvSpPr>
        <p:spPr/>
        <p:txBody>
          <a:bodyPr/>
          <a:lstStyle/>
          <a:p>
            <a:fld id="{1B6C7244-5724-E94C-BD42-A3A63A9D1A79}" type="slidenum">
              <a:rPr kumimoji="1" lang="ja-JP" altLang="en-US" smtClean="0"/>
              <a:t>4</a:t>
            </a:fld>
            <a:endParaRPr kumimoji="1" lang="ja-JP" altLang="en-US"/>
          </a:p>
        </p:txBody>
      </p:sp>
    </p:spTree>
    <p:extLst>
      <p:ext uri="{BB962C8B-B14F-4D97-AF65-F5344CB8AC3E}">
        <p14:creationId xmlns:p14="http://schemas.microsoft.com/office/powerpoint/2010/main" val="8394484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C4B07-475A-213C-15DC-ADCDF45D353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A6CA8EF-D875-0FE4-CB37-853D8F0BDC9D}"/>
              </a:ext>
            </a:extLst>
          </p:cNvPr>
          <p:cNvSpPr>
            <a:spLocks noGrp="1"/>
          </p:cNvSpPr>
          <p:nvPr>
            <p:ph type="title"/>
          </p:nvPr>
        </p:nvSpPr>
        <p:spPr>
          <a:xfrm>
            <a:off x="681038" y="365128"/>
            <a:ext cx="9224962" cy="830948"/>
          </a:xfrm>
        </p:spPr>
        <p:txBody>
          <a:bodyPr>
            <a:normAutofit/>
          </a:bodyPr>
          <a:lstStyle/>
          <a:p>
            <a:r>
              <a:rPr lang="en-US" altLang="ja-JP" sz="4000" dirty="0">
                <a:latin typeface="Arial" panose="020B0604020202020204" pitchFamily="34" charset="0"/>
                <a:cs typeface="Arial" panose="020B0604020202020204" pitchFamily="34" charset="0"/>
              </a:rPr>
              <a:t>Slotted foil scheme</a:t>
            </a:r>
          </a:p>
        </p:txBody>
      </p:sp>
      <p:sp>
        <p:nvSpPr>
          <p:cNvPr id="6" name="テキスト ボックス 5">
            <a:extLst>
              <a:ext uri="{FF2B5EF4-FFF2-40B4-BE49-F238E27FC236}">
                <a16:creationId xmlns:a16="http://schemas.microsoft.com/office/drawing/2014/main" id="{395F4EB0-6CC3-477A-8AEA-E92B4D8D29C6}"/>
              </a:ext>
            </a:extLst>
          </p:cNvPr>
          <p:cNvSpPr txBox="1"/>
          <p:nvPr/>
        </p:nvSpPr>
        <p:spPr>
          <a:xfrm>
            <a:off x="733550" y="6308206"/>
            <a:ext cx="4559969"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P. Emma et. al.,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92, 074801 (2004).</a:t>
            </a:r>
            <a:endParaRPr lang="ja-JP" altLang="en-US"/>
          </a:p>
        </p:txBody>
      </p:sp>
      <p:pic>
        <p:nvPicPr>
          <p:cNvPr id="4" name="図 3">
            <a:extLst>
              <a:ext uri="{FF2B5EF4-FFF2-40B4-BE49-F238E27FC236}">
                <a16:creationId xmlns:a16="http://schemas.microsoft.com/office/drawing/2014/main" id="{E4A68BA9-2EBD-5E86-8500-93D992C81602}"/>
              </a:ext>
            </a:extLst>
          </p:cNvPr>
          <p:cNvPicPr>
            <a:picLocks noChangeAspect="1"/>
          </p:cNvPicPr>
          <p:nvPr/>
        </p:nvPicPr>
        <p:blipFill>
          <a:blip r:embed="rId3"/>
          <a:srcRect b="62457"/>
          <a:stretch>
            <a:fillRect/>
          </a:stretch>
        </p:blipFill>
        <p:spPr>
          <a:xfrm>
            <a:off x="546495" y="1559297"/>
            <a:ext cx="8813009" cy="1015461"/>
          </a:xfrm>
          <a:prstGeom prst="rect">
            <a:avLst/>
          </a:prstGeom>
        </p:spPr>
      </p:pic>
      <p:sp>
        <p:nvSpPr>
          <p:cNvPr id="5" name="テキスト ボックス 4">
            <a:extLst>
              <a:ext uri="{FF2B5EF4-FFF2-40B4-BE49-F238E27FC236}">
                <a16:creationId xmlns:a16="http://schemas.microsoft.com/office/drawing/2014/main" id="{FF6166DB-3A8C-BBCC-D7CB-FB9A2D07E58D}"/>
              </a:ext>
            </a:extLst>
          </p:cNvPr>
          <p:cNvSpPr txBox="1"/>
          <p:nvPr/>
        </p:nvSpPr>
        <p:spPr>
          <a:xfrm>
            <a:off x="449116" y="4885582"/>
            <a:ext cx="9092554" cy="1015663"/>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Simple scheme</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Control the lasing beam slice into a short pulse duration</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Low electron charge -&gt; </a:t>
            </a:r>
            <a:r>
              <a:rPr kumimoji="1" lang="en-US" altLang="ja-JP" sz="2000" dirty="0">
                <a:solidFill>
                  <a:srgbClr val="FF0000"/>
                </a:solidFill>
                <a:latin typeface="Arial" panose="020B0604020202020204" pitchFamily="34" charset="0"/>
                <a:cs typeface="Arial" panose="020B0604020202020204" pitchFamily="34" charset="0"/>
              </a:rPr>
              <a:t>difficult to access high peak power</a:t>
            </a:r>
            <a:endParaRPr kumimoji="1" lang="en-US" altLang="ja-JP" sz="2000" dirty="0">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BF703F07-EA5C-5434-AD62-2845DEB7BF42}"/>
              </a:ext>
            </a:extLst>
          </p:cNvPr>
          <p:cNvSpPr txBox="1"/>
          <p:nvPr/>
        </p:nvSpPr>
        <p:spPr>
          <a:xfrm>
            <a:off x="7483642" y="1554489"/>
            <a:ext cx="1681038" cy="369332"/>
          </a:xfrm>
          <a:prstGeom prst="rect">
            <a:avLst/>
          </a:prstGeom>
          <a:noFill/>
        </p:spPr>
        <p:txBody>
          <a:bodyPr wrap="none" rtlCol="0">
            <a:spAutoFit/>
          </a:bodyPr>
          <a:lstStyle/>
          <a:p>
            <a:r>
              <a:rPr kumimoji="1" lang="en-US" altLang="ja-JP" dirty="0">
                <a:highlight>
                  <a:srgbClr val="FFFF00"/>
                </a:highlight>
              </a:rPr>
              <a:t>Reversed taper</a:t>
            </a:r>
            <a:endParaRPr kumimoji="1" lang="ja-JP" altLang="en-US">
              <a:highlight>
                <a:srgbClr val="FFFF00"/>
              </a:highlight>
            </a:endParaRPr>
          </a:p>
        </p:txBody>
      </p:sp>
      <p:pic>
        <p:nvPicPr>
          <p:cNvPr id="9" name="図 8">
            <a:extLst>
              <a:ext uri="{FF2B5EF4-FFF2-40B4-BE49-F238E27FC236}">
                <a16:creationId xmlns:a16="http://schemas.microsoft.com/office/drawing/2014/main" id="{E0CB0A0F-4375-3CF8-8932-5EA6DFD51F57}"/>
              </a:ext>
            </a:extLst>
          </p:cNvPr>
          <p:cNvPicPr>
            <a:picLocks noChangeAspect="1"/>
          </p:cNvPicPr>
          <p:nvPr/>
        </p:nvPicPr>
        <p:blipFill>
          <a:blip r:embed="rId4"/>
          <a:srcRect t="38049"/>
          <a:stretch>
            <a:fillRect/>
          </a:stretch>
        </p:blipFill>
        <p:spPr>
          <a:xfrm>
            <a:off x="3495214" y="2489801"/>
            <a:ext cx="3146217" cy="1949116"/>
          </a:xfrm>
          <a:prstGeom prst="rect">
            <a:avLst/>
          </a:prstGeom>
        </p:spPr>
      </p:pic>
      <p:sp>
        <p:nvSpPr>
          <p:cNvPr id="11" name="正方形/長方形 10">
            <a:extLst>
              <a:ext uri="{FF2B5EF4-FFF2-40B4-BE49-F238E27FC236}">
                <a16:creationId xmlns:a16="http://schemas.microsoft.com/office/drawing/2014/main" id="{4982A8A5-DE58-7C20-2C68-030F7087FE1A}"/>
              </a:ext>
            </a:extLst>
          </p:cNvPr>
          <p:cNvSpPr/>
          <p:nvPr/>
        </p:nvSpPr>
        <p:spPr>
          <a:xfrm>
            <a:off x="4468390" y="1755922"/>
            <a:ext cx="45719" cy="164663"/>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吹き出し 11">
            <a:extLst>
              <a:ext uri="{FF2B5EF4-FFF2-40B4-BE49-F238E27FC236}">
                <a16:creationId xmlns:a16="http://schemas.microsoft.com/office/drawing/2014/main" id="{6541ECEB-0505-F605-762D-ADF5A171F544}"/>
              </a:ext>
            </a:extLst>
          </p:cNvPr>
          <p:cNvSpPr/>
          <p:nvPr/>
        </p:nvSpPr>
        <p:spPr>
          <a:xfrm>
            <a:off x="3573379" y="2574758"/>
            <a:ext cx="3152274" cy="1949116"/>
          </a:xfrm>
          <a:prstGeom prst="wedgeRectCallout">
            <a:avLst>
              <a:gd name="adj1" fmla="val -20833"/>
              <a:gd name="adj2" fmla="val -80092"/>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
            <a:extLst>
              <a:ext uri="{FF2B5EF4-FFF2-40B4-BE49-F238E27FC236}">
                <a16:creationId xmlns:a16="http://schemas.microsoft.com/office/drawing/2014/main" id="{83449D09-DD0C-2FEA-644A-6DD15E9BB086}"/>
              </a:ext>
            </a:extLst>
          </p:cNvPr>
          <p:cNvGrpSpPr/>
          <p:nvPr/>
        </p:nvGrpSpPr>
        <p:grpSpPr>
          <a:xfrm>
            <a:off x="7308186" y="-6666"/>
            <a:ext cx="2597813" cy="878305"/>
            <a:chOff x="7308187" y="0"/>
            <a:chExt cx="2597813" cy="878305"/>
          </a:xfrm>
        </p:grpSpPr>
        <p:pic>
          <p:nvPicPr>
            <p:cNvPr id="7" name="図 6" descr="ロゴ が含まれている画像&#10;&#10;自動的に生成された説明">
              <a:extLst>
                <a:ext uri="{FF2B5EF4-FFF2-40B4-BE49-F238E27FC236}">
                  <a16:creationId xmlns:a16="http://schemas.microsoft.com/office/drawing/2014/main" id="{BB988E59-230E-52BE-0190-29954B6EB7BE}"/>
                </a:ext>
              </a:extLst>
            </p:cNvPr>
            <p:cNvPicPr>
              <a:picLocks noChangeAspect="1"/>
            </p:cNvPicPr>
            <p:nvPr/>
          </p:nvPicPr>
          <p:blipFill>
            <a:blip r:embed="rId5"/>
            <a:stretch>
              <a:fillRect/>
            </a:stretch>
          </p:blipFill>
          <p:spPr>
            <a:xfrm>
              <a:off x="8119513" y="0"/>
              <a:ext cx="1080501" cy="774131"/>
            </a:xfrm>
            <a:prstGeom prst="rect">
              <a:avLst/>
            </a:prstGeom>
          </p:spPr>
        </p:pic>
        <p:pic>
          <p:nvPicPr>
            <p:cNvPr id="8" name="Picture 2" descr="海外にも対応したロゴマーク ｜ 理化学研究所">
              <a:extLst>
                <a:ext uri="{FF2B5EF4-FFF2-40B4-BE49-F238E27FC236}">
                  <a16:creationId xmlns:a16="http://schemas.microsoft.com/office/drawing/2014/main" id="{B9A6DC4E-03D2-BF2F-0BDB-1190A1BDB5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3" name="図 12" descr="ロゴ, 会社名&#10;&#10;自動的に生成された説明">
              <a:extLst>
                <a:ext uri="{FF2B5EF4-FFF2-40B4-BE49-F238E27FC236}">
                  <a16:creationId xmlns:a16="http://schemas.microsoft.com/office/drawing/2014/main" id="{D8D8F5C4-1E9F-7BE5-0CAA-C2F24CCF9403}"/>
                </a:ext>
              </a:extLst>
            </p:cNvPr>
            <p:cNvPicPr>
              <a:picLocks noChangeAspect="1"/>
            </p:cNvPicPr>
            <p:nvPr/>
          </p:nvPicPr>
          <p:blipFill>
            <a:blip r:embed="rId7"/>
            <a:stretch>
              <a:fillRect/>
            </a:stretch>
          </p:blipFill>
          <p:spPr>
            <a:xfrm>
              <a:off x="7308187" y="0"/>
              <a:ext cx="832756" cy="790468"/>
            </a:xfrm>
            <a:prstGeom prst="rect">
              <a:avLst/>
            </a:prstGeom>
          </p:spPr>
        </p:pic>
      </p:grpSp>
      <p:sp>
        <p:nvSpPr>
          <p:cNvPr id="14" name="スライド番号プレースホルダー 13">
            <a:extLst>
              <a:ext uri="{FF2B5EF4-FFF2-40B4-BE49-F238E27FC236}">
                <a16:creationId xmlns:a16="http://schemas.microsoft.com/office/drawing/2014/main" id="{FF6CDB1B-73A2-4FEF-256D-2950C194F13B}"/>
              </a:ext>
            </a:extLst>
          </p:cNvPr>
          <p:cNvSpPr>
            <a:spLocks noGrp="1"/>
          </p:cNvSpPr>
          <p:nvPr>
            <p:ph type="sldNum" sz="quarter" idx="12"/>
          </p:nvPr>
        </p:nvSpPr>
        <p:spPr/>
        <p:txBody>
          <a:bodyPr/>
          <a:lstStyle/>
          <a:p>
            <a:fld id="{1B6C7244-5724-E94C-BD42-A3A63A9D1A79}" type="slidenum">
              <a:rPr kumimoji="1" lang="ja-JP" altLang="en-US" smtClean="0"/>
              <a:t>40</a:t>
            </a:fld>
            <a:endParaRPr kumimoji="1" lang="ja-JP" altLang="en-US"/>
          </a:p>
        </p:txBody>
      </p:sp>
    </p:spTree>
    <p:extLst>
      <p:ext uri="{BB962C8B-B14F-4D97-AF65-F5344CB8AC3E}">
        <p14:creationId xmlns:p14="http://schemas.microsoft.com/office/powerpoint/2010/main" val="13492253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D051C-AE2B-1213-9855-069FB02ED158}"/>
            </a:ext>
          </a:extLst>
        </p:cNvPr>
        <p:cNvGrpSpPr/>
        <p:nvPr/>
      </p:nvGrpSpPr>
      <p:grpSpPr>
        <a:xfrm>
          <a:off x="0" y="0"/>
          <a:ext cx="0" cy="0"/>
          <a:chOff x="0" y="0"/>
          <a:chExt cx="0" cy="0"/>
        </a:xfrm>
      </p:grpSpPr>
      <p:pic>
        <p:nvPicPr>
          <p:cNvPr id="16" name="図 15">
            <a:extLst>
              <a:ext uri="{FF2B5EF4-FFF2-40B4-BE49-F238E27FC236}">
                <a16:creationId xmlns:a16="http://schemas.microsoft.com/office/drawing/2014/main" id="{2C2C0DAD-32C5-E29A-77FA-8A8DA5B58E53}"/>
              </a:ext>
            </a:extLst>
          </p:cNvPr>
          <p:cNvPicPr>
            <a:picLocks noChangeAspect="1"/>
          </p:cNvPicPr>
          <p:nvPr/>
        </p:nvPicPr>
        <p:blipFill>
          <a:blip r:embed="rId3"/>
          <a:stretch>
            <a:fillRect/>
          </a:stretch>
        </p:blipFill>
        <p:spPr>
          <a:xfrm>
            <a:off x="914189" y="4412360"/>
            <a:ext cx="3876690" cy="2126554"/>
          </a:xfrm>
          <a:prstGeom prst="rect">
            <a:avLst/>
          </a:prstGeom>
        </p:spPr>
      </p:pic>
      <p:grpSp>
        <p:nvGrpSpPr>
          <p:cNvPr id="3" name="グループ化 2">
            <a:extLst>
              <a:ext uri="{FF2B5EF4-FFF2-40B4-BE49-F238E27FC236}">
                <a16:creationId xmlns:a16="http://schemas.microsoft.com/office/drawing/2014/main" id="{E1AFDA53-79F7-16B0-387D-9018DD4884E4}"/>
              </a:ext>
            </a:extLst>
          </p:cNvPr>
          <p:cNvGrpSpPr/>
          <p:nvPr/>
        </p:nvGrpSpPr>
        <p:grpSpPr>
          <a:xfrm>
            <a:off x="7308186" y="-6666"/>
            <a:ext cx="2597813" cy="878305"/>
            <a:chOff x="7308187" y="0"/>
            <a:chExt cx="2597813" cy="878305"/>
          </a:xfrm>
        </p:grpSpPr>
        <p:pic>
          <p:nvPicPr>
            <p:cNvPr id="11" name="図 10" descr="ロゴ が含まれている画像&#10;&#10;自動的に生成された説明">
              <a:extLst>
                <a:ext uri="{FF2B5EF4-FFF2-40B4-BE49-F238E27FC236}">
                  <a16:creationId xmlns:a16="http://schemas.microsoft.com/office/drawing/2014/main" id="{F8DEF62B-A3E3-834E-D9D1-7EA59D33B623}"/>
                </a:ext>
              </a:extLst>
            </p:cNvPr>
            <p:cNvPicPr>
              <a:picLocks noChangeAspect="1"/>
            </p:cNvPicPr>
            <p:nvPr/>
          </p:nvPicPr>
          <p:blipFill>
            <a:blip r:embed="rId4"/>
            <a:stretch>
              <a:fillRect/>
            </a:stretch>
          </p:blipFill>
          <p:spPr>
            <a:xfrm>
              <a:off x="8119513" y="0"/>
              <a:ext cx="1080501" cy="774131"/>
            </a:xfrm>
            <a:prstGeom prst="rect">
              <a:avLst/>
            </a:prstGeom>
          </p:spPr>
        </p:pic>
        <p:pic>
          <p:nvPicPr>
            <p:cNvPr id="13" name="Picture 2" descr="海外にも対応したロゴマーク ｜ 理化学研究所">
              <a:extLst>
                <a:ext uri="{FF2B5EF4-FFF2-40B4-BE49-F238E27FC236}">
                  <a16:creationId xmlns:a16="http://schemas.microsoft.com/office/drawing/2014/main" id="{9C73E639-0572-2D04-8BFD-0C68900D79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5" name="図 14" descr="ロゴ, 会社名&#10;&#10;自動的に生成された説明">
              <a:extLst>
                <a:ext uri="{FF2B5EF4-FFF2-40B4-BE49-F238E27FC236}">
                  <a16:creationId xmlns:a16="http://schemas.microsoft.com/office/drawing/2014/main" id="{1C164A27-0823-61EC-5649-1C1A68ED88AB}"/>
                </a:ext>
              </a:extLst>
            </p:cNvPr>
            <p:cNvPicPr>
              <a:picLocks noChangeAspect="1"/>
            </p:cNvPicPr>
            <p:nvPr/>
          </p:nvPicPr>
          <p:blipFill>
            <a:blip r:embed="rId6"/>
            <a:stretch>
              <a:fillRect/>
            </a:stretch>
          </p:blipFill>
          <p:spPr>
            <a:xfrm>
              <a:off x="7308187" y="0"/>
              <a:ext cx="832756" cy="790468"/>
            </a:xfrm>
            <a:prstGeom prst="rect">
              <a:avLst/>
            </a:prstGeom>
          </p:spPr>
        </p:pic>
      </p:grpSp>
      <p:sp>
        <p:nvSpPr>
          <p:cNvPr id="17" name="テキスト ボックス 16">
            <a:extLst>
              <a:ext uri="{FF2B5EF4-FFF2-40B4-BE49-F238E27FC236}">
                <a16:creationId xmlns:a16="http://schemas.microsoft.com/office/drawing/2014/main" id="{D5FFBC58-DD93-5967-92D0-EA9DB9576736}"/>
              </a:ext>
            </a:extLst>
          </p:cNvPr>
          <p:cNvSpPr txBox="1"/>
          <p:nvPr/>
        </p:nvSpPr>
        <p:spPr>
          <a:xfrm>
            <a:off x="4674332" y="5141455"/>
            <a:ext cx="4300408" cy="338554"/>
          </a:xfrm>
          <a:prstGeom prst="rect">
            <a:avLst/>
          </a:prstGeom>
          <a:noFill/>
        </p:spPr>
        <p:txBody>
          <a:bodyPr wrap="none" rtlCol="0">
            <a:spAutoFit/>
          </a:bodyPr>
          <a:lstStyle/>
          <a:p>
            <a:r>
              <a:rPr kumimoji="1" lang="en-US" altLang="ja-JP" sz="1600" dirty="0"/>
              <a:t>Generating a seed laser by a undulator radiator</a:t>
            </a:r>
            <a:endParaRPr kumimoji="1" lang="ja-JP" altLang="en-US" sz="1600"/>
          </a:p>
        </p:txBody>
      </p:sp>
      <p:sp>
        <p:nvSpPr>
          <p:cNvPr id="18" name="テキスト ボックス 17">
            <a:extLst>
              <a:ext uri="{FF2B5EF4-FFF2-40B4-BE49-F238E27FC236}">
                <a16:creationId xmlns:a16="http://schemas.microsoft.com/office/drawing/2014/main" id="{51409BC2-FE9F-33F2-15C6-48408824E952}"/>
              </a:ext>
            </a:extLst>
          </p:cNvPr>
          <p:cNvSpPr txBox="1"/>
          <p:nvPr/>
        </p:nvSpPr>
        <p:spPr>
          <a:xfrm>
            <a:off x="4674331" y="5512338"/>
            <a:ext cx="4673587" cy="338554"/>
          </a:xfrm>
          <a:prstGeom prst="rect">
            <a:avLst/>
          </a:prstGeom>
          <a:noFill/>
        </p:spPr>
        <p:txBody>
          <a:bodyPr wrap="none" rtlCol="0">
            <a:spAutoFit/>
          </a:bodyPr>
          <a:lstStyle/>
          <a:p>
            <a:r>
              <a:rPr kumimoji="1" lang="en-US" altLang="ja-JP" sz="1600" dirty="0"/>
              <a:t>Adjusting seed laser timing to the tail electron peak</a:t>
            </a:r>
            <a:endParaRPr kumimoji="1" lang="ja-JP" altLang="en-US" sz="1600"/>
          </a:p>
        </p:txBody>
      </p:sp>
      <p:sp>
        <p:nvSpPr>
          <p:cNvPr id="19" name="テキスト ボックス 18">
            <a:extLst>
              <a:ext uri="{FF2B5EF4-FFF2-40B4-BE49-F238E27FC236}">
                <a16:creationId xmlns:a16="http://schemas.microsoft.com/office/drawing/2014/main" id="{5672B8B7-53D6-22B8-21AC-E67F5EEB9210}"/>
              </a:ext>
            </a:extLst>
          </p:cNvPr>
          <p:cNvSpPr txBox="1"/>
          <p:nvPr/>
        </p:nvSpPr>
        <p:spPr>
          <a:xfrm>
            <a:off x="4674332" y="5883222"/>
            <a:ext cx="2868670" cy="338554"/>
          </a:xfrm>
          <a:prstGeom prst="rect">
            <a:avLst/>
          </a:prstGeom>
          <a:noFill/>
        </p:spPr>
        <p:txBody>
          <a:bodyPr wrap="none" rtlCol="0">
            <a:spAutoFit/>
          </a:bodyPr>
          <a:lstStyle/>
          <a:p>
            <a:r>
              <a:rPr kumimoji="1" lang="en-US" altLang="ja-JP" sz="1600" dirty="0"/>
              <a:t>Enhancing seed laser intensity</a:t>
            </a:r>
            <a:endParaRPr kumimoji="1" lang="ja-JP" altLang="en-US" sz="1600"/>
          </a:p>
        </p:txBody>
      </p:sp>
      <p:sp>
        <p:nvSpPr>
          <p:cNvPr id="21" name="テキスト ボックス 20">
            <a:extLst>
              <a:ext uri="{FF2B5EF4-FFF2-40B4-BE49-F238E27FC236}">
                <a16:creationId xmlns:a16="http://schemas.microsoft.com/office/drawing/2014/main" id="{E4BEC219-B99A-B442-6BA5-41B6B1126C19}"/>
              </a:ext>
            </a:extLst>
          </p:cNvPr>
          <p:cNvSpPr txBox="1"/>
          <p:nvPr/>
        </p:nvSpPr>
        <p:spPr>
          <a:xfrm>
            <a:off x="4674332" y="6267409"/>
            <a:ext cx="4889737" cy="338554"/>
          </a:xfrm>
          <a:prstGeom prst="rect">
            <a:avLst/>
          </a:prstGeom>
          <a:noFill/>
        </p:spPr>
        <p:txBody>
          <a:bodyPr wrap="none" rtlCol="0">
            <a:spAutoFit/>
          </a:bodyPr>
          <a:lstStyle/>
          <a:p>
            <a:r>
              <a:rPr kumimoji="1" lang="en-US" altLang="ja-JP" sz="1600" dirty="0"/>
              <a:t>Adjusting the next upstream peak timing to seed laser</a:t>
            </a:r>
            <a:endParaRPr kumimoji="1" lang="ja-JP" altLang="en-US" sz="1600"/>
          </a:p>
        </p:txBody>
      </p:sp>
      <p:sp>
        <p:nvSpPr>
          <p:cNvPr id="2" name="タイトル 1">
            <a:extLst>
              <a:ext uri="{FF2B5EF4-FFF2-40B4-BE49-F238E27FC236}">
                <a16:creationId xmlns:a16="http://schemas.microsoft.com/office/drawing/2014/main" id="{9C773E42-33EE-BE1C-E10C-E91CFADB293E}"/>
              </a:ext>
            </a:extLst>
          </p:cNvPr>
          <p:cNvSpPr>
            <a:spLocks noGrp="1"/>
          </p:cNvSpPr>
          <p:nvPr>
            <p:ph type="title"/>
          </p:nvPr>
        </p:nvSpPr>
        <p:spPr>
          <a:xfrm>
            <a:off x="681038" y="365128"/>
            <a:ext cx="9224962" cy="830948"/>
          </a:xfrm>
        </p:spPr>
        <p:txBody>
          <a:bodyPr>
            <a:normAutofit/>
          </a:bodyPr>
          <a:lstStyle/>
          <a:p>
            <a:r>
              <a:rPr lang="en-US" altLang="ja-JP" sz="4000" dirty="0">
                <a:latin typeface="Arial" panose="020B0604020202020204" pitchFamily="34" charset="0"/>
                <a:cs typeface="Arial" panose="020B0604020202020204" pitchFamily="34" charset="0"/>
              </a:rPr>
              <a:t>ESASE seeding scheme </a:t>
            </a:r>
          </a:p>
        </p:txBody>
      </p:sp>
      <p:sp>
        <p:nvSpPr>
          <p:cNvPr id="8" name="テキスト ボックス 7">
            <a:extLst>
              <a:ext uri="{FF2B5EF4-FFF2-40B4-BE49-F238E27FC236}">
                <a16:creationId xmlns:a16="http://schemas.microsoft.com/office/drawing/2014/main" id="{C77CE225-1E30-986B-3EBB-E4DB44E3AD71}"/>
              </a:ext>
            </a:extLst>
          </p:cNvPr>
          <p:cNvSpPr txBox="1"/>
          <p:nvPr/>
        </p:nvSpPr>
        <p:spPr>
          <a:xfrm>
            <a:off x="102026" y="6515164"/>
            <a:ext cx="3887484"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T. Tanaka,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110, 084801 (2013).</a:t>
            </a:r>
            <a:endParaRPr lang="ja-JP" altLang="en-US"/>
          </a:p>
        </p:txBody>
      </p:sp>
      <p:sp>
        <p:nvSpPr>
          <p:cNvPr id="14" name="テキスト ボックス 13">
            <a:extLst>
              <a:ext uri="{FF2B5EF4-FFF2-40B4-BE49-F238E27FC236}">
                <a16:creationId xmlns:a16="http://schemas.microsoft.com/office/drawing/2014/main" id="{BACF19A7-E024-2527-F917-D41E841B5487}"/>
              </a:ext>
            </a:extLst>
          </p:cNvPr>
          <p:cNvSpPr txBox="1"/>
          <p:nvPr/>
        </p:nvSpPr>
        <p:spPr>
          <a:xfrm>
            <a:off x="363248" y="3431983"/>
            <a:ext cx="1244251" cy="95410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E=8 GeV</a:t>
            </a:r>
            <a:endParaRPr kumimoji="1" lang="en-US" altLang="ja-JP" sz="1400" dirty="0">
              <a:latin typeface="Symbol" pitchFamily="2" charset="2"/>
              <a:cs typeface="Arial" panose="020B0604020202020204" pitchFamily="34" charset="0"/>
            </a:endParaRPr>
          </a:p>
          <a:p>
            <a:r>
              <a:rPr kumimoji="1" lang="en-US" altLang="ja-JP" sz="1400" dirty="0" err="1">
                <a:latin typeface="Symbol" pitchFamily="2" charset="2"/>
                <a:cs typeface="Arial" panose="020B0604020202020204" pitchFamily="34" charset="0"/>
              </a:rPr>
              <a:t>e</a:t>
            </a:r>
            <a:r>
              <a:rPr kumimoji="1" lang="en-US" altLang="ja-JP" sz="1400" baseline="-25000" dirty="0" err="1">
                <a:latin typeface="Arial" panose="020B0604020202020204" pitchFamily="34" charset="0"/>
                <a:cs typeface="Arial" panose="020B0604020202020204" pitchFamily="34" charset="0"/>
              </a:rPr>
              <a:t>n</a:t>
            </a:r>
            <a:r>
              <a:rPr kumimoji="1" lang="en-US" altLang="ja-JP" sz="1400" dirty="0">
                <a:latin typeface="Arial" panose="020B0604020202020204" pitchFamily="34" charset="0"/>
                <a:cs typeface="Arial" panose="020B0604020202020204" pitchFamily="34" charset="0"/>
              </a:rPr>
              <a:t>=0.7 </a:t>
            </a:r>
            <a:r>
              <a:rPr kumimoji="1" lang="en-US" altLang="ja-JP" sz="1400" dirty="0" err="1">
                <a:latin typeface="Symbol" pitchFamily="2" charset="2"/>
                <a:cs typeface="Arial" panose="020B0604020202020204" pitchFamily="34" charset="0"/>
              </a:rPr>
              <a:t>m</a:t>
            </a:r>
            <a:r>
              <a:rPr kumimoji="1" lang="en-US" altLang="ja-JP" sz="1400" dirty="0" err="1">
                <a:latin typeface="Arial" panose="020B0604020202020204" pitchFamily="34" charset="0"/>
                <a:cs typeface="Arial" panose="020B0604020202020204" pitchFamily="34" charset="0"/>
              </a:rPr>
              <a:t>mrad</a:t>
            </a:r>
            <a:endParaRPr kumimoji="1" lang="en-US" altLang="ja-JP" sz="1400" dirty="0">
              <a:latin typeface="Arial" panose="020B0604020202020204" pitchFamily="34" charset="0"/>
              <a:cs typeface="Arial" panose="020B0604020202020204" pitchFamily="34" charset="0"/>
            </a:endParaRPr>
          </a:p>
          <a:p>
            <a:r>
              <a:rPr kumimoji="1" lang="en-US" altLang="ja-JP" sz="1400" dirty="0">
                <a:latin typeface="Symbol" pitchFamily="2" charset="2"/>
                <a:cs typeface="Arial" panose="020B0604020202020204" pitchFamily="34" charset="0"/>
              </a:rPr>
              <a:t>s</a:t>
            </a:r>
            <a:r>
              <a:rPr kumimoji="1" lang="en-US" altLang="ja-JP" sz="1400" baseline="-25000" dirty="0">
                <a:latin typeface="Symbol" pitchFamily="2" charset="2"/>
                <a:cs typeface="Arial" panose="020B0604020202020204" pitchFamily="34" charset="0"/>
              </a:rPr>
              <a:t>g0/</a:t>
            </a:r>
            <a:r>
              <a:rPr kumimoji="1" lang="en-US" altLang="ja-JP" sz="1400" baseline="-25000" dirty="0" err="1">
                <a:latin typeface="Symbol" pitchFamily="2" charset="2"/>
                <a:cs typeface="Arial" panose="020B0604020202020204" pitchFamily="34" charset="0"/>
              </a:rPr>
              <a:t>g</a:t>
            </a:r>
            <a:r>
              <a:rPr kumimoji="1" lang="en-US" altLang="ja-JP" sz="1400" baseline="-25000" dirty="0" err="1">
                <a:latin typeface="Arial" panose="020B0604020202020204" pitchFamily="34" charset="0"/>
                <a:cs typeface="Arial" panose="020B0604020202020204" pitchFamily="34" charset="0"/>
              </a:rPr>
              <a:t>x</a:t>
            </a:r>
            <a:r>
              <a:rPr kumimoji="1" lang="en-US" altLang="ja-JP" sz="1400" dirty="0">
                <a:latin typeface="Arial" panose="020B0604020202020204" pitchFamily="34" charset="0"/>
                <a:cs typeface="Arial" panose="020B0604020202020204" pitchFamily="34" charset="0"/>
              </a:rPr>
              <a:t>=1 E-4</a:t>
            </a:r>
          </a:p>
          <a:p>
            <a:r>
              <a:rPr kumimoji="1" lang="en-US" altLang="ja-JP" sz="1400" dirty="0">
                <a:latin typeface="Arial" panose="020B0604020202020204" pitchFamily="34" charset="0"/>
                <a:cs typeface="Arial" panose="020B0604020202020204" pitchFamily="34" charset="0"/>
              </a:rPr>
              <a:t>I</a:t>
            </a:r>
            <a:r>
              <a:rPr kumimoji="1" lang="en-US" altLang="ja-JP" sz="1400" baseline="-25000" dirty="0">
                <a:latin typeface="Arial" panose="020B0604020202020204" pitchFamily="34" charset="0"/>
                <a:cs typeface="Arial" panose="020B0604020202020204" pitchFamily="34" charset="0"/>
              </a:rPr>
              <a:t>0</a:t>
            </a:r>
            <a:r>
              <a:rPr kumimoji="1" lang="en-US" altLang="ja-JP" sz="1400" dirty="0">
                <a:latin typeface="Arial" panose="020B0604020202020204" pitchFamily="34" charset="0"/>
                <a:cs typeface="Arial" panose="020B0604020202020204" pitchFamily="34" charset="0"/>
              </a:rPr>
              <a:t>=3.5 kA</a:t>
            </a:r>
            <a:endParaRPr kumimoji="1" lang="ja-JP" altLang="en-US" sz="1400">
              <a:latin typeface="Arial" panose="020B0604020202020204" pitchFamily="34" charset="0"/>
              <a:cs typeface="Arial" panose="020B0604020202020204" pitchFamily="34" charset="0"/>
            </a:endParaRPr>
          </a:p>
        </p:txBody>
      </p:sp>
      <p:pic>
        <p:nvPicPr>
          <p:cNvPr id="4" name="図 3">
            <a:extLst>
              <a:ext uri="{FF2B5EF4-FFF2-40B4-BE49-F238E27FC236}">
                <a16:creationId xmlns:a16="http://schemas.microsoft.com/office/drawing/2014/main" id="{8F3F6F84-6748-E6E9-BF2F-A6872661CF36}"/>
              </a:ext>
            </a:extLst>
          </p:cNvPr>
          <p:cNvPicPr>
            <a:picLocks noChangeAspect="1"/>
          </p:cNvPicPr>
          <p:nvPr/>
        </p:nvPicPr>
        <p:blipFill>
          <a:blip r:embed="rId7"/>
          <a:srcRect b="3730"/>
          <a:stretch>
            <a:fillRect/>
          </a:stretch>
        </p:blipFill>
        <p:spPr>
          <a:xfrm>
            <a:off x="1503426" y="2586836"/>
            <a:ext cx="4608095" cy="1866597"/>
          </a:xfrm>
          <a:prstGeom prst="rect">
            <a:avLst/>
          </a:prstGeom>
        </p:spPr>
      </p:pic>
      <p:sp>
        <p:nvSpPr>
          <p:cNvPr id="12" name="テキスト ボックス 11">
            <a:extLst>
              <a:ext uri="{FF2B5EF4-FFF2-40B4-BE49-F238E27FC236}">
                <a16:creationId xmlns:a16="http://schemas.microsoft.com/office/drawing/2014/main" id="{793EE47F-E7AD-8018-BA54-72D5F88F436B}"/>
              </a:ext>
            </a:extLst>
          </p:cNvPr>
          <p:cNvSpPr txBox="1"/>
          <p:nvPr/>
        </p:nvSpPr>
        <p:spPr>
          <a:xfrm>
            <a:off x="3398802" y="3243720"/>
            <a:ext cx="2943178" cy="307777"/>
          </a:xfrm>
          <a:prstGeom prst="rect">
            <a:avLst/>
          </a:prstGeom>
          <a:noFill/>
        </p:spPr>
        <p:txBody>
          <a:bodyPr wrap="none" rtlCol="0">
            <a:spAutoFit/>
          </a:bodyPr>
          <a:lstStyle/>
          <a:p>
            <a:r>
              <a:rPr kumimoji="1" lang="en-US" altLang="ja-JP" sz="1400" dirty="0" err="1">
                <a:latin typeface="Symbol" pitchFamily="2" charset="2"/>
                <a:cs typeface="Arial" panose="020B0604020202020204" pitchFamily="34" charset="0"/>
              </a:rPr>
              <a:t>l</a:t>
            </a:r>
            <a:r>
              <a:rPr kumimoji="1" lang="en-US" altLang="ja-JP" sz="1400" baseline="-25000" dirty="0" err="1">
                <a:latin typeface="Arial" panose="020B0604020202020204" pitchFamily="34" charset="0"/>
                <a:cs typeface="Arial" panose="020B0604020202020204" pitchFamily="34" charset="0"/>
              </a:rPr>
              <a:t>L</a:t>
            </a:r>
            <a:r>
              <a:rPr kumimoji="1" lang="en-US" altLang="ja-JP" sz="1400" dirty="0">
                <a:latin typeface="Arial" panose="020B0604020202020204" pitchFamily="34" charset="0"/>
                <a:cs typeface="Arial" panose="020B0604020202020204" pitchFamily="34" charset="0"/>
              </a:rPr>
              <a:t>= 800 nm, P</a:t>
            </a:r>
            <a:r>
              <a:rPr kumimoji="1" lang="en-US" altLang="ja-JP" sz="1400" baseline="-25000" dirty="0">
                <a:latin typeface="Arial" panose="020B0604020202020204" pitchFamily="34" charset="0"/>
                <a:cs typeface="Arial" panose="020B0604020202020204" pitchFamily="34" charset="0"/>
              </a:rPr>
              <a:t>L</a:t>
            </a:r>
            <a:r>
              <a:rPr kumimoji="1" lang="en-US" altLang="ja-JP" sz="1400" dirty="0">
                <a:latin typeface="Arial" panose="020B0604020202020204" pitchFamily="34" charset="0"/>
                <a:cs typeface="Arial" panose="020B0604020202020204" pitchFamily="34" charset="0"/>
              </a:rPr>
              <a:t>= ~1GW, </a:t>
            </a:r>
            <a:r>
              <a:rPr kumimoji="1" lang="en-US" altLang="ja-JP" sz="1400" dirty="0">
                <a:latin typeface="Symbol" pitchFamily="2" charset="2"/>
                <a:cs typeface="Arial" panose="020B0604020202020204" pitchFamily="34" charset="0"/>
              </a:rPr>
              <a:t>Dg/s</a:t>
            </a:r>
            <a:r>
              <a:rPr kumimoji="1" lang="en-US" altLang="ja-JP" sz="1400" baseline="-25000" dirty="0">
                <a:latin typeface="Symbol" pitchFamily="2" charset="2"/>
                <a:cs typeface="Arial" panose="020B0604020202020204" pitchFamily="34" charset="0"/>
              </a:rPr>
              <a:t>g</a:t>
            </a:r>
            <a:r>
              <a:rPr kumimoji="1" lang="en-US" altLang="ja-JP" sz="1400" dirty="0">
                <a:latin typeface="Arial" panose="020B0604020202020204" pitchFamily="34" charset="0"/>
                <a:cs typeface="Arial" panose="020B0604020202020204" pitchFamily="34" charset="0"/>
              </a:rPr>
              <a:t>= ~5 </a:t>
            </a:r>
            <a:endParaRPr kumimoji="1" lang="ja-JP" altLang="en-US" sz="1400">
              <a:latin typeface="Arial" panose="020B0604020202020204" pitchFamily="34" charset="0"/>
              <a:cs typeface="Arial" panose="020B0604020202020204" pitchFamily="34" charset="0"/>
            </a:endParaRPr>
          </a:p>
        </p:txBody>
      </p:sp>
      <p:sp>
        <p:nvSpPr>
          <p:cNvPr id="25" name="テキスト ボックス 24">
            <a:extLst>
              <a:ext uri="{FF2B5EF4-FFF2-40B4-BE49-F238E27FC236}">
                <a16:creationId xmlns:a16="http://schemas.microsoft.com/office/drawing/2014/main" id="{867FFD70-9215-F99D-27D8-9A6A01FFEF52}"/>
              </a:ext>
            </a:extLst>
          </p:cNvPr>
          <p:cNvSpPr txBox="1"/>
          <p:nvPr/>
        </p:nvSpPr>
        <p:spPr>
          <a:xfrm>
            <a:off x="4106435" y="2816749"/>
            <a:ext cx="1019831" cy="307777"/>
          </a:xfrm>
          <a:prstGeom prst="rect">
            <a:avLst/>
          </a:prstGeom>
          <a:noFill/>
        </p:spPr>
        <p:txBody>
          <a:bodyPr wrap="none" rtlCol="0">
            <a:spAutoFit/>
          </a:bodyPr>
          <a:lstStyle/>
          <a:p>
            <a:r>
              <a:rPr kumimoji="1" lang="en-US" altLang="ja-JP" sz="1400" dirty="0">
                <a:latin typeface="Arial" panose="020B0604020202020204" pitchFamily="34" charset="0"/>
                <a:cs typeface="Arial" panose="020B0604020202020204" pitchFamily="34" charset="0"/>
              </a:rPr>
              <a:t>10 periods</a:t>
            </a:r>
            <a:endParaRPr kumimoji="1" lang="ja-JP" altLang="en-US" sz="1400">
              <a:latin typeface="Arial" panose="020B0604020202020204" pitchFamily="34" charset="0"/>
              <a:cs typeface="Arial" panose="020B0604020202020204" pitchFamily="34" charset="0"/>
            </a:endParaRPr>
          </a:p>
        </p:txBody>
      </p:sp>
      <p:sp>
        <p:nvSpPr>
          <p:cNvPr id="5" name="テキスト ボックス 4">
            <a:extLst>
              <a:ext uri="{FF2B5EF4-FFF2-40B4-BE49-F238E27FC236}">
                <a16:creationId xmlns:a16="http://schemas.microsoft.com/office/drawing/2014/main" id="{E5AA4B22-2FC7-491C-4054-BDC672D1DBB3}"/>
              </a:ext>
            </a:extLst>
          </p:cNvPr>
          <p:cNvSpPr txBox="1"/>
          <p:nvPr/>
        </p:nvSpPr>
        <p:spPr>
          <a:xfrm>
            <a:off x="5553443" y="3647426"/>
            <a:ext cx="1116155" cy="738664"/>
          </a:xfrm>
          <a:prstGeom prst="rect">
            <a:avLst/>
          </a:prstGeom>
          <a:noFill/>
        </p:spPr>
        <p:txBody>
          <a:bodyPr wrap="square" rtlCol="0">
            <a:spAutoFit/>
          </a:bodyPr>
          <a:lstStyle/>
          <a:p>
            <a:r>
              <a:rPr kumimoji="1" lang="en-US" altLang="ja-JP" sz="1400" dirty="0" err="1">
                <a:latin typeface="Symbol" pitchFamily="2" charset="2"/>
                <a:cs typeface="Arial" panose="020B0604020202020204" pitchFamily="34" charset="0"/>
              </a:rPr>
              <a:t>l</a:t>
            </a:r>
            <a:r>
              <a:rPr kumimoji="1" lang="en-US" altLang="ja-JP" sz="1400" baseline="-25000" dirty="0" err="1">
                <a:latin typeface="Arial" panose="020B0604020202020204" pitchFamily="34" charset="0"/>
                <a:cs typeface="Arial" panose="020B0604020202020204" pitchFamily="34" charset="0"/>
              </a:rPr>
              <a:t>w</a:t>
            </a:r>
            <a:r>
              <a:rPr kumimoji="1" lang="en-US" altLang="ja-JP" sz="1400" dirty="0">
                <a:latin typeface="Arial" panose="020B0604020202020204" pitchFamily="34" charset="0"/>
                <a:cs typeface="Arial" panose="020B0604020202020204" pitchFamily="34" charset="0"/>
              </a:rPr>
              <a:t>=18 mm</a:t>
            </a:r>
          </a:p>
          <a:p>
            <a:r>
              <a:rPr kumimoji="1" lang="en-US" altLang="ja-JP" sz="1400" dirty="0">
                <a:latin typeface="Symbol" pitchFamily="2" charset="2"/>
                <a:cs typeface="Arial" panose="020B0604020202020204" pitchFamily="34" charset="0"/>
              </a:rPr>
              <a:t>K</a:t>
            </a:r>
            <a:r>
              <a:rPr kumimoji="1" lang="en-US" altLang="ja-JP" sz="1400" baseline="-25000" dirty="0">
                <a:latin typeface="Arial" panose="020B0604020202020204" pitchFamily="34" charset="0"/>
                <a:cs typeface="Arial" panose="020B0604020202020204" pitchFamily="34" charset="0"/>
              </a:rPr>
              <a:t>w </a:t>
            </a:r>
            <a:r>
              <a:rPr kumimoji="1" lang="en-US" altLang="ja-JP" sz="1400" dirty="0">
                <a:latin typeface="Arial" panose="020B0604020202020204" pitchFamily="34" charset="0"/>
                <a:cs typeface="Arial" panose="020B0604020202020204" pitchFamily="34" charset="0"/>
              </a:rPr>
              <a:t>=2.18</a:t>
            </a:r>
          </a:p>
          <a:p>
            <a:r>
              <a:rPr kumimoji="1" lang="en-US" altLang="ja-JP" sz="1400" dirty="0">
                <a:latin typeface="Arial" panose="020B0604020202020204" pitchFamily="34" charset="0"/>
                <a:cs typeface="Arial" panose="020B0604020202020204" pitchFamily="34" charset="0"/>
              </a:rPr>
              <a:t>L</a:t>
            </a:r>
            <a:r>
              <a:rPr kumimoji="1" lang="en-US" altLang="ja-JP" sz="1400" baseline="-25000" dirty="0">
                <a:latin typeface="Arial" panose="020B0604020202020204" pitchFamily="34" charset="0"/>
                <a:cs typeface="Arial" panose="020B0604020202020204" pitchFamily="34" charset="0"/>
              </a:rPr>
              <a:t>u</a:t>
            </a:r>
            <a:r>
              <a:rPr kumimoji="1" lang="en-US" altLang="ja-JP" sz="1400" dirty="0">
                <a:latin typeface="Arial" panose="020B0604020202020204" pitchFamily="34" charset="0"/>
                <a:cs typeface="Arial" panose="020B0604020202020204" pitchFamily="34" charset="0"/>
              </a:rPr>
              <a:t>= 5 m</a:t>
            </a:r>
          </a:p>
        </p:txBody>
      </p:sp>
      <p:pic>
        <p:nvPicPr>
          <p:cNvPr id="7" name="図 6">
            <a:extLst>
              <a:ext uri="{FF2B5EF4-FFF2-40B4-BE49-F238E27FC236}">
                <a16:creationId xmlns:a16="http://schemas.microsoft.com/office/drawing/2014/main" id="{FBC30C05-FB13-C42B-445F-F0070D2E0AEA}"/>
              </a:ext>
            </a:extLst>
          </p:cNvPr>
          <p:cNvPicPr>
            <a:picLocks noChangeAspect="1"/>
          </p:cNvPicPr>
          <p:nvPr/>
        </p:nvPicPr>
        <p:blipFill>
          <a:blip r:embed="rId8"/>
          <a:srcRect t="46301"/>
          <a:stretch>
            <a:fillRect/>
          </a:stretch>
        </p:blipFill>
        <p:spPr>
          <a:xfrm>
            <a:off x="5467277" y="1143718"/>
            <a:ext cx="3057672" cy="1528153"/>
          </a:xfrm>
          <a:prstGeom prst="rect">
            <a:avLst/>
          </a:prstGeom>
        </p:spPr>
      </p:pic>
      <p:grpSp>
        <p:nvGrpSpPr>
          <p:cNvPr id="10" name="グループ化 9">
            <a:extLst>
              <a:ext uri="{FF2B5EF4-FFF2-40B4-BE49-F238E27FC236}">
                <a16:creationId xmlns:a16="http://schemas.microsoft.com/office/drawing/2014/main" id="{1B02C23E-8424-3C85-A4BC-E9766E9F01A1}"/>
              </a:ext>
            </a:extLst>
          </p:cNvPr>
          <p:cNvGrpSpPr/>
          <p:nvPr/>
        </p:nvGrpSpPr>
        <p:grpSpPr>
          <a:xfrm>
            <a:off x="130719" y="1084963"/>
            <a:ext cx="2841081" cy="1520149"/>
            <a:chOff x="-87555" y="1122436"/>
            <a:chExt cx="3057672" cy="1596449"/>
          </a:xfrm>
        </p:grpSpPr>
        <p:pic>
          <p:nvPicPr>
            <p:cNvPr id="6" name="図 5">
              <a:extLst>
                <a:ext uri="{FF2B5EF4-FFF2-40B4-BE49-F238E27FC236}">
                  <a16:creationId xmlns:a16="http://schemas.microsoft.com/office/drawing/2014/main" id="{20697DF6-85FE-D052-1A80-5021B5F4ED7F}"/>
                </a:ext>
              </a:extLst>
            </p:cNvPr>
            <p:cNvPicPr>
              <a:picLocks noChangeAspect="1"/>
            </p:cNvPicPr>
            <p:nvPr/>
          </p:nvPicPr>
          <p:blipFill>
            <a:blip r:embed="rId8"/>
            <a:srcRect b="52737"/>
            <a:stretch>
              <a:fillRect/>
            </a:stretch>
          </p:blipFill>
          <p:spPr>
            <a:xfrm>
              <a:off x="0" y="1122436"/>
              <a:ext cx="2970117" cy="1306467"/>
            </a:xfrm>
            <a:prstGeom prst="rect">
              <a:avLst/>
            </a:prstGeom>
          </p:spPr>
        </p:pic>
        <p:pic>
          <p:nvPicPr>
            <p:cNvPr id="9" name="図 8">
              <a:extLst>
                <a:ext uri="{FF2B5EF4-FFF2-40B4-BE49-F238E27FC236}">
                  <a16:creationId xmlns:a16="http://schemas.microsoft.com/office/drawing/2014/main" id="{BFE88D55-F8AC-2BB2-5E05-86697B2D76FC}"/>
                </a:ext>
              </a:extLst>
            </p:cNvPr>
            <p:cNvPicPr>
              <a:picLocks noChangeAspect="1"/>
            </p:cNvPicPr>
            <p:nvPr/>
          </p:nvPicPr>
          <p:blipFill>
            <a:blip r:embed="rId8"/>
            <a:srcRect t="90318"/>
            <a:stretch>
              <a:fillRect/>
            </a:stretch>
          </p:blipFill>
          <p:spPr>
            <a:xfrm>
              <a:off x="-87555" y="2443343"/>
              <a:ext cx="3057672" cy="275542"/>
            </a:xfrm>
            <a:prstGeom prst="rect">
              <a:avLst/>
            </a:prstGeom>
          </p:spPr>
        </p:pic>
      </p:grpSp>
      <p:sp>
        <p:nvSpPr>
          <p:cNvPr id="22" name="四角形吹き出し 21">
            <a:extLst>
              <a:ext uri="{FF2B5EF4-FFF2-40B4-BE49-F238E27FC236}">
                <a16:creationId xmlns:a16="http://schemas.microsoft.com/office/drawing/2014/main" id="{908FA549-2494-5B33-06B5-70316DD6C114}"/>
              </a:ext>
            </a:extLst>
          </p:cNvPr>
          <p:cNvSpPr/>
          <p:nvPr/>
        </p:nvSpPr>
        <p:spPr>
          <a:xfrm flipV="1">
            <a:off x="218275" y="1049897"/>
            <a:ext cx="3011423" cy="1555215"/>
          </a:xfrm>
          <a:prstGeom prst="wedgeRectCallout">
            <a:avLst>
              <a:gd name="adj1" fmla="val 14125"/>
              <a:gd name="adj2" fmla="val -65734"/>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四角形吹き出し 23">
            <a:extLst>
              <a:ext uri="{FF2B5EF4-FFF2-40B4-BE49-F238E27FC236}">
                <a16:creationId xmlns:a16="http://schemas.microsoft.com/office/drawing/2014/main" id="{24995E4E-4328-65B2-551E-179A0D9B3607}"/>
              </a:ext>
            </a:extLst>
          </p:cNvPr>
          <p:cNvSpPr/>
          <p:nvPr/>
        </p:nvSpPr>
        <p:spPr>
          <a:xfrm>
            <a:off x="5513526" y="1030312"/>
            <a:ext cx="3011423" cy="1574800"/>
          </a:xfrm>
          <a:prstGeom prst="wedgeRectCallout">
            <a:avLst>
              <a:gd name="adj1" fmla="val -39611"/>
              <a:gd name="adj2" fmla="val 76119"/>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スライド番号プレースホルダー 19">
            <a:extLst>
              <a:ext uri="{FF2B5EF4-FFF2-40B4-BE49-F238E27FC236}">
                <a16:creationId xmlns:a16="http://schemas.microsoft.com/office/drawing/2014/main" id="{8709D250-552B-90E2-2F7F-1CC35EC43261}"/>
              </a:ext>
            </a:extLst>
          </p:cNvPr>
          <p:cNvSpPr>
            <a:spLocks noGrp="1"/>
          </p:cNvSpPr>
          <p:nvPr>
            <p:ph type="sldNum" sz="quarter" idx="12"/>
          </p:nvPr>
        </p:nvSpPr>
        <p:spPr/>
        <p:txBody>
          <a:bodyPr/>
          <a:lstStyle/>
          <a:p>
            <a:fld id="{1B6C7244-5724-E94C-BD42-A3A63A9D1A79}" type="slidenum">
              <a:rPr kumimoji="1" lang="ja-JP" altLang="en-US" smtClean="0"/>
              <a:t>41</a:t>
            </a:fld>
            <a:endParaRPr kumimoji="1" lang="ja-JP" altLang="en-US"/>
          </a:p>
        </p:txBody>
      </p:sp>
      <p:sp>
        <p:nvSpPr>
          <p:cNvPr id="23" name="テキスト ボックス 22">
            <a:extLst>
              <a:ext uri="{FF2B5EF4-FFF2-40B4-BE49-F238E27FC236}">
                <a16:creationId xmlns:a16="http://schemas.microsoft.com/office/drawing/2014/main" id="{75E02F30-81A8-F84E-AF8F-3646A6D332DB}"/>
              </a:ext>
            </a:extLst>
          </p:cNvPr>
          <p:cNvSpPr txBox="1"/>
          <p:nvPr/>
        </p:nvSpPr>
        <p:spPr>
          <a:xfrm>
            <a:off x="4674332" y="4592223"/>
            <a:ext cx="4610558" cy="584775"/>
          </a:xfrm>
          <a:prstGeom prst="rect">
            <a:avLst/>
          </a:prstGeom>
          <a:noFill/>
        </p:spPr>
        <p:txBody>
          <a:bodyPr wrap="none" rtlCol="0">
            <a:spAutoFit/>
          </a:bodyPr>
          <a:lstStyle/>
          <a:p>
            <a:r>
              <a:rPr kumimoji="1" lang="en-US" altLang="ja-JP" sz="1600" dirty="0"/>
              <a:t>Generating a series of electron density spikes by a </a:t>
            </a:r>
          </a:p>
          <a:p>
            <a:r>
              <a:rPr kumimoji="1" lang="en-US" altLang="ja-JP" sz="1600" dirty="0"/>
              <a:t>ESASE process with slotted foil </a:t>
            </a:r>
            <a:endParaRPr kumimoji="1" lang="ja-JP" altLang="en-US" sz="1600"/>
          </a:p>
        </p:txBody>
      </p:sp>
      <p:sp>
        <p:nvSpPr>
          <p:cNvPr id="27" name="テキスト ボックス 26">
            <a:extLst>
              <a:ext uri="{FF2B5EF4-FFF2-40B4-BE49-F238E27FC236}">
                <a16:creationId xmlns:a16="http://schemas.microsoft.com/office/drawing/2014/main" id="{5F4DF340-7523-9F04-B8F8-4EF1BA9C4181}"/>
              </a:ext>
            </a:extLst>
          </p:cNvPr>
          <p:cNvSpPr txBox="1"/>
          <p:nvPr/>
        </p:nvSpPr>
        <p:spPr>
          <a:xfrm>
            <a:off x="6661020" y="3083926"/>
            <a:ext cx="3195227" cy="1323439"/>
          </a:xfrm>
          <a:prstGeom prst="rect">
            <a:avLst/>
          </a:prstGeom>
          <a:noFill/>
        </p:spPr>
        <p:txBody>
          <a:bodyPr wrap="square">
            <a:spAutoFit/>
          </a:bodyPr>
          <a:lstStyle/>
          <a:p>
            <a:r>
              <a:rPr kumimoji="1" lang="en-US" altLang="ja-JP" sz="1600" dirty="0">
                <a:latin typeface="Arial" panose="020B0604020202020204" pitchFamily="34" charset="0"/>
                <a:cs typeface="Arial" panose="020B0604020202020204" pitchFamily="34" charset="0"/>
              </a:rPr>
              <a:t>This scheme enables 1) </a:t>
            </a:r>
            <a:r>
              <a:rPr kumimoji="1" lang="en-US" altLang="ja-JP" sz="1600" dirty="0">
                <a:solidFill>
                  <a:srgbClr val="193FFD"/>
                </a:solidFill>
                <a:latin typeface="Arial" panose="020B0604020202020204" pitchFamily="34" charset="0"/>
                <a:cs typeface="Arial" panose="020B0604020202020204" pitchFamily="34" charset="0"/>
              </a:rPr>
              <a:t>high peak laser power up to several TW </a:t>
            </a:r>
            <a:r>
              <a:rPr kumimoji="1" lang="en-US" altLang="ja-JP" sz="1600" dirty="0">
                <a:latin typeface="Arial" panose="020B0604020202020204" pitchFamily="34" charset="0"/>
                <a:cs typeface="Arial" panose="020B0604020202020204" pitchFamily="34" charset="0"/>
              </a:rPr>
              <a:t>and 2) </a:t>
            </a:r>
            <a:r>
              <a:rPr kumimoji="1" lang="en-US" altLang="ja-JP" sz="1600" dirty="0">
                <a:solidFill>
                  <a:srgbClr val="193FFD"/>
                </a:solidFill>
                <a:latin typeface="Arial" panose="020B0604020202020204" pitchFamily="34" charset="0"/>
                <a:cs typeface="Arial" panose="020B0604020202020204" pitchFamily="34" charset="0"/>
              </a:rPr>
              <a:t>pure single attosecond XFEL pulse </a:t>
            </a:r>
          </a:p>
          <a:p>
            <a:r>
              <a:rPr kumimoji="1" lang="en-US" altLang="ja-JP" sz="1600" dirty="0">
                <a:solidFill>
                  <a:srgbClr val="FF0000"/>
                </a:solidFill>
                <a:latin typeface="Arial" panose="020B0604020202020204" pitchFamily="34" charset="0"/>
                <a:cs typeface="Arial" panose="020B0604020202020204" pitchFamily="34" charset="0"/>
              </a:rPr>
              <a:t>Demerit: too complicated system </a:t>
            </a:r>
            <a:endParaRPr kumimoji="1" lang="ja-JP" altLang="en-US" sz="160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37470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CAB81-FB89-B2E3-4EDF-4DF908AADC57}"/>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29B56B84-CC87-F3FA-CE84-AF83EF333ADF}"/>
              </a:ext>
            </a:extLst>
          </p:cNvPr>
          <p:cNvGrpSpPr/>
          <p:nvPr/>
        </p:nvGrpSpPr>
        <p:grpSpPr>
          <a:xfrm>
            <a:off x="7308186" y="-6666"/>
            <a:ext cx="2597813" cy="878305"/>
            <a:chOff x="7308187" y="0"/>
            <a:chExt cx="2597813" cy="878305"/>
          </a:xfrm>
        </p:grpSpPr>
        <p:pic>
          <p:nvPicPr>
            <p:cNvPr id="9" name="図 8" descr="ロゴ が含まれている画像&#10;&#10;自動的に生成された説明">
              <a:extLst>
                <a:ext uri="{FF2B5EF4-FFF2-40B4-BE49-F238E27FC236}">
                  <a16:creationId xmlns:a16="http://schemas.microsoft.com/office/drawing/2014/main" id="{DFCE0B19-0D8A-BE5E-F8A1-947D70374330}"/>
                </a:ext>
              </a:extLst>
            </p:cNvPr>
            <p:cNvPicPr>
              <a:picLocks noChangeAspect="1"/>
            </p:cNvPicPr>
            <p:nvPr/>
          </p:nvPicPr>
          <p:blipFill>
            <a:blip r:embed="rId3"/>
            <a:stretch>
              <a:fillRect/>
            </a:stretch>
          </p:blipFill>
          <p:spPr>
            <a:xfrm>
              <a:off x="8119513" y="0"/>
              <a:ext cx="1080501" cy="774131"/>
            </a:xfrm>
            <a:prstGeom prst="rect">
              <a:avLst/>
            </a:prstGeom>
          </p:spPr>
        </p:pic>
        <p:pic>
          <p:nvPicPr>
            <p:cNvPr id="11" name="Picture 2" descr="海外にも対応したロゴマーク ｜ 理化学研究所">
              <a:extLst>
                <a:ext uri="{FF2B5EF4-FFF2-40B4-BE49-F238E27FC236}">
                  <a16:creationId xmlns:a16="http://schemas.microsoft.com/office/drawing/2014/main" id="{E22910DE-05A9-ACA2-837F-045DD4850C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descr="ロゴ, 会社名&#10;&#10;自動的に生成された説明">
              <a:extLst>
                <a:ext uri="{FF2B5EF4-FFF2-40B4-BE49-F238E27FC236}">
                  <a16:creationId xmlns:a16="http://schemas.microsoft.com/office/drawing/2014/main" id="{9AD57765-F5AF-AB62-F23D-2C08F4C4A928}"/>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5FC986A5-C872-3D99-B31D-DF6E35F25389}"/>
              </a:ext>
            </a:extLst>
          </p:cNvPr>
          <p:cNvSpPr>
            <a:spLocks noGrp="1"/>
          </p:cNvSpPr>
          <p:nvPr>
            <p:ph type="title"/>
          </p:nvPr>
        </p:nvSpPr>
        <p:spPr>
          <a:xfrm>
            <a:off x="681038" y="365128"/>
            <a:ext cx="7768899" cy="830948"/>
          </a:xfrm>
          <a:solidFill>
            <a:schemeClr val="bg1"/>
          </a:solidFill>
        </p:spPr>
        <p:txBody>
          <a:bodyPr>
            <a:normAutofit/>
          </a:bodyPr>
          <a:lstStyle/>
          <a:p>
            <a:r>
              <a:rPr lang="en-US" altLang="ja-JP" sz="4000" dirty="0">
                <a:latin typeface="Arial" panose="020B0604020202020204" pitchFamily="34" charset="0"/>
                <a:cs typeface="Arial" panose="020B0604020202020204" pitchFamily="34" charset="0"/>
              </a:rPr>
              <a:t>Hard bunch compression scheme</a:t>
            </a:r>
          </a:p>
        </p:txBody>
      </p:sp>
      <p:sp>
        <p:nvSpPr>
          <p:cNvPr id="6" name="テキスト ボックス 5">
            <a:extLst>
              <a:ext uri="{FF2B5EF4-FFF2-40B4-BE49-F238E27FC236}">
                <a16:creationId xmlns:a16="http://schemas.microsoft.com/office/drawing/2014/main" id="{FB5F6F35-EE9A-E9AF-768A-8DDFF17F54F2}"/>
              </a:ext>
            </a:extLst>
          </p:cNvPr>
          <p:cNvSpPr txBox="1"/>
          <p:nvPr/>
        </p:nvSpPr>
        <p:spPr>
          <a:xfrm>
            <a:off x="733550" y="6308206"/>
            <a:ext cx="4559969"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S. Huang et. al.,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119, 154801 (2017).</a:t>
            </a:r>
            <a:endParaRPr lang="ja-JP" altLang="en-US"/>
          </a:p>
        </p:txBody>
      </p:sp>
      <p:pic>
        <p:nvPicPr>
          <p:cNvPr id="4" name="図 3">
            <a:extLst>
              <a:ext uri="{FF2B5EF4-FFF2-40B4-BE49-F238E27FC236}">
                <a16:creationId xmlns:a16="http://schemas.microsoft.com/office/drawing/2014/main" id="{6AEF8409-9319-D2C7-EB09-1C72649E3386}"/>
              </a:ext>
            </a:extLst>
          </p:cNvPr>
          <p:cNvPicPr>
            <a:picLocks noChangeAspect="1"/>
          </p:cNvPicPr>
          <p:nvPr/>
        </p:nvPicPr>
        <p:blipFill>
          <a:blip r:embed="rId6"/>
          <a:stretch>
            <a:fillRect/>
          </a:stretch>
        </p:blipFill>
        <p:spPr>
          <a:xfrm>
            <a:off x="546495" y="1559297"/>
            <a:ext cx="8813009" cy="2704760"/>
          </a:xfrm>
          <a:prstGeom prst="rect">
            <a:avLst/>
          </a:prstGeom>
        </p:spPr>
      </p:pic>
      <p:sp>
        <p:nvSpPr>
          <p:cNvPr id="5" name="テキスト ボックス 4">
            <a:extLst>
              <a:ext uri="{FF2B5EF4-FFF2-40B4-BE49-F238E27FC236}">
                <a16:creationId xmlns:a16="http://schemas.microsoft.com/office/drawing/2014/main" id="{CAA1F73C-B2DC-3DA2-C82E-A71929592013}"/>
              </a:ext>
            </a:extLst>
          </p:cNvPr>
          <p:cNvSpPr txBox="1"/>
          <p:nvPr/>
        </p:nvSpPr>
        <p:spPr>
          <a:xfrm>
            <a:off x="449116" y="4717134"/>
            <a:ext cx="9092554" cy="1323439"/>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Low charge of 20 </a:t>
            </a:r>
            <a:r>
              <a:rPr kumimoji="1" lang="en-US" altLang="ja-JP" sz="2000" dirty="0" err="1">
                <a:latin typeface="Arial" panose="020B0604020202020204" pitchFamily="34" charset="0"/>
                <a:cs typeface="Arial" panose="020B0604020202020204" pitchFamily="34" charset="0"/>
              </a:rPr>
              <a:t>pC</a:t>
            </a:r>
            <a:r>
              <a:rPr kumimoji="1" lang="en-US" altLang="ja-JP" sz="2000" dirty="0">
                <a:latin typeface="Arial" panose="020B0604020202020204" pitchFamily="34" charset="0"/>
                <a:cs typeface="Arial" panose="020B0604020202020204" pitchFamily="34" charset="0"/>
              </a:rPr>
              <a:t> -&gt; </a:t>
            </a:r>
            <a:r>
              <a:rPr kumimoji="1" lang="en-US" altLang="ja-JP" sz="2000" dirty="0">
                <a:solidFill>
                  <a:srgbClr val="FF0000"/>
                </a:solidFill>
                <a:latin typeface="Arial" panose="020B0604020202020204" pitchFamily="34" charset="0"/>
                <a:cs typeface="Arial" panose="020B0604020202020204" pitchFamily="34" charset="0"/>
              </a:rPr>
              <a:t>difficult to access high peak power</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Nonlinear hard bunch compression -&gt; peaky peak</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Shortening XFEL pulse by limiting lasing only at the reverse chirp part by using the undulator reverse taper</a:t>
            </a:r>
            <a:endParaRPr kumimoji="1" lang="ja-JP" altLang="en-US" sz="2000">
              <a:latin typeface="Arial" panose="020B0604020202020204" pitchFamily="34" charset="0"/>
              <a:cs typeface="Arial" panose="020B0604020202020204" pitchFamily="34" charset="0"/>
            </a:endParaRPr>
          </a:p>
        </p:txBody>
      </p:sp>
      <p:sp>
        <p:nvSpPr>
          <p:cNvPr id="7" name="正方形/長方形 6">
            <a:extLst>
              <a:ext uri="{FF2B5EF4-FFF2-40B4-BE49-F238E27FC236}">
                <a16:creationId xmlns:a16="http://schemas.microsoft.com/office/drawing/2014/main" id="{15912CC4-28E5-03F2-59AD-2DF9D727CBC1}"/>
              </a:ext>
            </a:extLst>
          </p:cNvPr>
          <p:cNvSpPr/>
          <p:nvPr/>
        </p:nvSpPr>
        <p:spPr>
          <a:xfrm>
            <a:off x="2671011" y="2658979"/>
            <a:ext cx="204536" cy="770021"/>
          </a:xfrm>
          <a:prstGeom prst="rect">
            <a:avLst/>
          </a:prstGeom>
          <a:noFill/>
          <a:ln>
            <a:solidFill>
              <a:srgbClr val="193FF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F901397E-E86C-17CE-9283-1753E4FACE5A}"/>
              </a:ext>
            </a:extLst>
          </p:cNvPr>
          <p:cNvSpPr/>
          <p:nvPr/>
        </p:nvSpPr>
        <p:spPr>
          <a:xfrm>
            <a:off x="4146885" y="2658979"/>
            <a:ext cx="204536" cy="770021"/>
          </a:xfrm>
          <a:prstGeom prst="rect">
            <a:avLst/>
          </a:prstGeom>
          <a:noFill/>
          <a:ln>
            <a:solidFill>
              <a:srgbClr val="193FFD"/>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8752892E-5270-BD57-ABC6-81924E911FB2}"/>
              </a:ext>
            </a:extLst>
          </p:cNvPr>
          <p:cNvSpPr txBox="1"/>
          <p:nvPr/>
        </p:nvSpPr>
        <p:spPr>
          <a:xfrm>
            <a:off x="7483642" y="1554489"/>
            <a:ext cx="1681038" cy="369332"/>
          </a:xfrm>
          <a:prstGeom prst="rect">
            <a:avLst/>
          </a:prstGeom>
          <a:noFill/>
        </p:spPr>
        <p:txBody>
          <a:bodyPr wrap="none" rtlCol="0">
            <a:spAutoFit/>
          </a:bodyPr>
          <a:lstStyle/>
          <a:p>
            <a:r>
              <a:rPr kumimoji="1" lang="en-US" altLang="ja-JP" dirty="0">
                <a:highlight>
                  <a:srgbClr val="FFFF00"/>
                </a:highlight>
              </a:rPr>
              <a:t>Reversed taper</a:t>
            </a:r>
            <a:endParaRPr kumimoji="1" lang="ja-JP" altLang="en-US">
              <a:highlight>
                <a:srgbClr val="FFFF00"/>
              </a:highlight>
            </a:endParaRPr>
          </a:p>
        </p:txBody>
      </p:sp>
      <p:sp>
        <p:nvSpPr>
          <p:cNvPr id="13" name="スライド番号プレースホルダー 12">
            <a:extLst>
              <a:ext uri="{FF2B5EF4-FFF2-40B4-BE49-F238E27FC236}">
                <a16:creationId xmlns:a16="http://schemas.microsoft.com/office/drawing/2014/main" id="{21C9332D-A6C1-3A77-9A44-50C96C95CB11}"/>
              </a:ext>
            </a:extLst>
          </p:cNvPr>
          <p:cNvSpPr>
            <a:spLocks noGrp="1"/>
          </p:cNvSpPr>
          <p:nvPr>
            <p:ph type="sldNum" sz="quarter" idx="12"/>
          </p:nvPr>
        </p:nvSpPr>
        <p:spPr/>
        <p:txBody>
          <a:bodyPr/>
          <a:lstStyle/>
          <a:p>
            <a:fld id="{1B6C7244-5724-E94C-BD42-A3A63A9D1A79}" type="slidenum">
              <a:rPr kumimoji="1" lang="ja-JP" altLang="en-US" smtClean="0"/>
              <a:t>42</a:t>
            </a:fld>
            <a:endParaRPr kumimoji="1" lang="ja-JP" altLang="en-US"/>
          </a:p>
        </p:txBody>
      </p:sp>
      <p:sp>
        <p:nvSpPr>
          <p:cNvPr id="14" name="テキスト ボックス 13">
            <a:extLst>
              <a:ext uri="{FF2B5EF4-FFF2-40B4-BE49-F238E27FC236}">
                <a16:creationId xmlns:a16="http://schemas.microsoft.com/office/drawing/2014/main" id="{3093221E-2FC7-06FD-384D-8EE2691FD70B}"/>
              </a:ext>
            </a:extLst>
          </p:cNvPr>
          <p:cNvSpPr txBox="1"/>
          <p:nvPr/>
        </p:nvSpPr>
        <p:spPr>
          <a:xfrm>
            <a:off x="1079652" y="4213208"/>
            <a:ext cx="1133837" cy="369332"/>
          </a:xfrm>
          <a:prstGeom prst="rect">
            <a:avLst/>
          </a:prstGeom>
          <a:noFill/>
        </p:spPr>
        <p:txBody>
          <a:bodyPr wrap="none" rtlCol="0">
            <a:spAutoFit/>
          </a:bodyPr>
          <a:lstStyle/>
          <a:p>
            <a:r>
              <a:rPr kumimoji="1" lang="en-US" altLang="ja-JP" dirty="0"/>
              <a:t>After BC2</a:t>
            </a:r>
            <a:endParaRPr kumimoji="1" lang="ja-JP" altLang="en-US"/>
          </a:p>
        </p:txBody>
      </p:sp>
      <p:sp>
        <p:nvSpPr>
          <p:cNvPr id="15" name="テキスト ボックス 14">
            <a:extLst>
              <a:ext uri="{FF2B5EF4-FFF2-40B4-BE49-F238E27FC236}">
                <a16:creationId xmlns:a16="http://schemas.microsoft.com/office/drawing/2014/main" id="{27ED3416-8B3F-9278-F305-2E78E4533074}"/>
              </a:ext>
            </a:extLst>
          </p:cNvPr>
          <p:cNvSpPr txBox="1"/>
          <p:nvPr/>
        </p:nvSpPr>
        <p:spPr>
          <a:xfrm>
            <a:off x="2746646" y="4213208"/>
            <a:ext cx="820802" cy="369332"/>
          </a:xfrm>
          <a:prstGeom prst="rect">
            <a:avLst/>
          </a:prstGeom>
          <a:noFill/>
        </p:spPr>
        <p:txBody>
          <a:bodyPr wrap="none" rtlCol="0">
            <a:spAutoFit/>
          </a:bodyPr>
          <a:lstStyle/>
          <a:p>
            <a:r>
              <a:rPr kumimoji="1" lang="en-US" altLang="ja-JP" dirty="0"/>
              <a:t>L3 exit</a:t>
            </a:r>
            <a:endParaRPr kumimoji="1" lang="ja-JP" altLang="en-US"/>
          </a:p>
        </p:txBody>
      </p:sp>
      <p:sp>
        <p:nvSpPr>
          <p:cNvPr id="16" name="テキスト ボックス 15">
            <a:extLst>
              <a:ext uri="{FF2B5EF4-FFF2-40B4-BE49-F238E27FC236}">
                <a16:creationId xmlns:a16="http://schemas.microsoft.com/office/drawing/2014/main" id="{395BE3E8-13C0-67A8-7606-1252DF7C9164}"/>
              </a:ext>
            </a:extLst>
          </p:cNvPr>
          <p:cNvSpPr txBox="1"/>
          <p:nvPr/>
        </p:nvSpPr>
        <p:spPr>
          <a:xfrm>
            <a:off x="4215334" y="4213208"/>
            <a:ext cx="979499" cy="369332"/>
          </a:xfrm>
          <a:prstGeom prst="rect">
            <a:avLst/>
          </a:prstGeom>
          <a:noFill/>
        </p:spPr>
        <p:txBody>
          <a:bodyPr wrap="none" rtlCol="0">
            <a:spAutoFit/>
          </a:bodyPr>
          <a:lstStyle/>
          <a:p>
            <a:r>
              <a:rPr kumimoji="1" lang="en-US" altLang="ja-JP" dirty="0"/>
              <a:t>DL2 exit</a:t>
            </a:r>
            <a:endParaRPr kumimoji="1" lang="ja-JP" altLang="en-US"/>
          </a:p>
        </p:txBody>
      </p:sp>
      <p:sp>
        <p:nvSpPr>
          <p:cNvPr id="17" name="テキスト ボックス 16">
            <a:extLst>
              <a:ext uri="{FF2B5EF4-FFF2-40B4-BE49-F238E27FC236}">
                <a16:creationId xmlns:a16="http://schemas.microsoft.com/office/drawing/2014/main" id="{565E1F78-ABFE-93FB-C04D-08F392262CE6}"/>
              </a:ext>
            </a:extLst>
          </p:cNvPr>
          <p:cNvSpPr txBox="1"/>
          <p:nvPr/>
        </p:nvSpPr>
        <p:spPr>
          <a:xfrm>
            <a:off x="6021543" y="4210504"/>
            <a:ext cx="2924198" cy="369332"/>
          </a:xfrm>
          <a:prstGeom prst="rect">
            <a:avLst/>
          </a:prstGeom>
          <a:noFill/>
        </p:spPr>
        <p:txBody>
          <a:bodyPr wrap="none" rtlCol="0">
            <a:spAutoFit/>
          </a:bodyPr>
          <a:lstStyle/>
          <a:p>
            <a:r>
              <a:rPr kumimoji="1" lang="en-US" altLang="ja-JP" dirty="0">
                <a:solidFill>
                  <a:srgbClr val="FF0000"/>
                </a:solidFill>
              </a:rPr>
              <a:t>Simulated attosecond XFEL</a:t>
            </a:r>
            <a:endParaRPr kumimoji="1" lang="ja-JP" altLang="en-US">
              <a:solidFill>
                <a:srgbClr val="FF0000"/>
              </a:solidFill>
            </a:endParaRPr>
          </a:p>
        </p:txBody>
      </p:sp>
      <p:cxnSp>
        <p:nvCxnSpPr>
          <p:cNvPr id="23" name="直線矢印コネクタ 22">
            <a:extLst>
              <a:ext uri="{FF2B5EF4-FFF2-40B4-BE49-F238E27FC236}">
                <a16:creationId xmlns:a16="http://schemas.microsoft.com/office/drawing/2014/main" id="{1D724AE1-6667-7CC9-A590-890740584DB5}"/>
              </a:ext>
            </a:extLst>
          </p:cNvPr>
          <p:cNvCxnSpPr>
            <a:cxnSpLocks/>
          </p:cNvCxnSpPr>
          <p:nvPr/>
        </p:nvCxnSpPr>
        <p:spPr>
          <a:xfrm flipV="1">
            <a:off x="4654524" y="2223222"/>
            <a:ext cx="2978779" cy="543389"/>
          </a:xfrm>
          <a:prstGeom prst="straightConnector1">
            <a:avLst/>
          </a:prstGeom>
          <a:ln w="25400">
            <a:solidFill>
              <a:srgbClr val="193FFD"/>
            </a:solidFill>
            <a:prstDash val="dash"/>
            <a:tailEnd type="oval" w="lg" len="lg"/>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2DDCCFCE-8386-233D-74CC-5C8519911E94}"/>
              </a:ext>
            </a:extLst>
          </p:cNvPr>
          <p:cNvCxnSpPr>
            <a:cxnSpLocks/>
          </p:cNvCxnSpPr>
          <p:nvPr/>
        </p:nvCxnSpPr>
        <p:spPr>
          <a:xfrm flipV="1">
            <a:off x="1737693" y="2070722"/>
            <a:ext cx="3363117" cy="682484"/>
          </a:xfrm>
          <a:prstGeom prst="straightConnector1">
            <a:avLst/>
          </a:prstGeom>
          <a:ln w="25400">
            <a:solidFill>
              <a:srgbClr val="193FFD"/>
            </a:solidFill>
            <a:prstDash val="dash"/>
            <a:tailEnd type="oval" w="lg" len="lg"/>
          </a:ln>
        </p:spPr>
        <p:style>
          <a:lnRef idx="2">
            <a:schemeClr val="accent1"/>
          </a:lnRef>
          <a:fillRef idx="0">
            <a:schemeClr val="accent1"/>
          </a:fillRef>
          <a:effectRef idx="1">
            <a:schemeClr val="accent1"/>
          </a:effectRef>
          <a:fontRef idx="minor">
            <a:schemeClr val="tx1"/>
          </a:fontRef>
        </p:style>
      </p:cxnSp>
      <p:cxnSp>
        <p:nvCxnSpPr>
          <p:cNvPr id="27" name="直線矢印コネクタ 26">
            <a:extLst>
              <a:ext uri="{FF2B5EF4-FFF2-40B4-BE49-F238E27FC236}">
                <a16:creationId xmlns:a16="http://schemas.microsoft.com/office/drawing/2014/main" id="{71E5838A-7ECD-9ACB-1944-7D252D09483F}"/>
              </a:ext>
            </a:extLst>
          </p:cNvPr>
          <p:cNvCxnSpPr>
            <a:cxnSpLocks/>
          </p:cNvCxnSpPr>
          <p:nvPr/>
        </p:nvCxnSpPr>
        <p:spPr>
          <a:xfrm flipV="1">
            <a:off x="3324149" y="2070722"/>
            <a:ext cx="3186820" cy="689187"/>
          </a:xfrm>
          <a:prstGeom prst="straightConnector1">
            <a:avLst/>
          </a:prstGeom>
          <a:ln w="25400">
            <a:solidFill>
              <a:srgbClr val="193FFD"/>
            </a:solidFill>
            <a:prstDash val="dash"/>
            <a:tailEnd type="oval"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58809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01565-177F-73A1-5A84-320A64D7B14D}"/>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3A1DEFA8-66C2-2A87-F67F-B89D3E9C6E64}"/>
              </a:ext>
            </a:extLst>
          </p:cNvPr>
          <p:cNvGrpSpPr/>
          <p:nvPr/>
        </p:nvGrpSpPr>
        <p:grpSpPr>
          <a:xfrm>
            <a:off x="7308186" y="-6666"/>
            <a:ext cx="2597813" cy="878305"/>
            <a:chOff x="7308187" y="0"/>
            <a:chExt cx="2597813" cy="878305"/>
          </a:xfrm>
        </p:grpSpPr>
        <p:pic>
          <p:nvPicPr>
            <p:cNvPr id="10" name="図 9" descr="ロゴ, 会社名&#10;&#10;自動的に生成された説明">
              <a:extLst>
                <a:ext uri="{FF2B5EF4-FFF2-40B4-BE49-F238E27FC236}">
                  <a16:creationId xmlns:a16="http://schemas.microsoft.com/office/drawing/2014/main" id="{31426486-46FE-EB66-0F61-2BF8A0E2DFFB}"/>
                </a:ext>
              </a:extLst>
            </p:cNvPr>
            <p:cNvPicPr>
              <a:picLocks noChangeAspect="1"/>
            </p:cNvPicPr>
            <p:nvPr/>
          </p:nvPicPr>
          <p:blipFill>
            <a:blip r:embed="rId3"/>
            <a:stretch>
              <a:fillRect/>
            </a:stretch>
          </p:blipFill>
          <p:spPr>
            <a:xfrm>
              <a:off x="7308187" y="0"/>
              <a:ext cx="832756" cy="790468"/>
            </a:xfrm>
            <a:prstGeom prst="rect">
              <a:avLst/>
            </a:prstGeom>
          </p:spPr>
        </p:pic>
        <p:pic>
          <p:nvPicPr>
            <p:cNvPr id="4" name="図 3" descr="ロゴ が含まれている画像&#10;&#10;自動的に生成された説明">
              <a:extLst>
                <a:ext uri="{FF2B5EF4-FFF2-40B4-BE49-F238E27FC236}">
                  <a16:creationId xmlns:a16="http://schemas.microsoft.com/office/drawing/2014/main" id="{BF82517D-9FCA-B1FA-DCDC-9416B7CB16CD}"/>
                </a:ext>
              </a:extLst>
            </p:cNvPr>
            <p:cNvPicPr>
              <a:picLocks noChangeAspect="1"/>
            </p:cNvPicPr>
            <p:nvPr/>
          </p:nvPicPr>
          <p:blipFill>
            <a:blip r:embed="rId4"/>
            <a:stretch>
              <a:fillRect/>
            </a:stretch>
          </p:blipFill>
          <p:spPr>
            <a:xfrm>
              <a:off x="8119513" y="0"/>
              <a:ext cx="1080501" cy="774131"/>
            </a:xfrm>
            <a:prstGeom prst="rect">
              <a:avLst/>
            </a:prstGeom>
          </p:spPr>
        </p:pic>
        <p:pic>
          <p:nvPicPr>
            <p:cNvPr id="9" name="Picture 2" descr="海外にも対応したロゴマーク ｜ 理化学研究所">
              <a:extLst>
                <a:ext uri="{FF2B5EF4-FFF2-40B4-BE49-F238E27FC236}">
                  <a16:creationId xmlns:a16="http://schemas.microsoft.com/office/drawing/2014/main" id="{A104AD58-D353-BEE9-1C02-6FB0AE02F9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タイトル 1">
            <a:extLst>
              <a:ext uri="{FF2B5EF4-FFF2-40B4-BE49-F238E27FC236}">
                <a16:creationId xmlns:a16="http://schemas.microsoft.com/office/drawing/2014/main" id="{2BA0FA4B-B33D-8676-F79B-FCF9F8511C5B}"/>
              </a:ext>
            </a:extLst>
          </p:cNvPr>
          <p:cNvSpPr>
            <a:spLocks noGrp="1"/>
          </p:cNvSpPr>
          <p:nvPr>
            <p:ph type="title"/>
          </p:nvPr>
        </p:nvSpPr>
        <p:spPr>
          <a:xfrm>
            <a:off x="681038" y="365128"/>
            <a:ext cx="6468909" cy="830948"/>
          </a:xfrm>
          <a:solidFill>
            <a:schemeClr val="bg1"/>
          </a:solidFill>
        </p:spPr>
        <p:txBody>
          <a:bodyPr>
            <a:normAutofit fontScale="90000"/>
          </a:bodyPr>
          <a:lstStyle/>
          <a:p>
            <a:r>
              <a:rPr lang="en-US" altLang="ja-JP" sz="4000" dirty="0">
                <a:latin typeface="Arial" panose="020B0604020202020204" pitchFamily="34" charset="0"/>
                <a:cs typeface="Arial" panose="020B0604020202020204" pitchFamily="34" charset="0"/>
              </a:rPr>
              <a:t>Scheme using a reverse-chirp due to a space charge force </a:t>
            </a:r>
          </a:p>
        </p:txBody>
      </p:sp>
      <p:sp>
        <p:nvSpPr>
          <p:cNvPr id="6" name="テキスト ボックス 5">
            <a:extLst>
              <a:ext uri="{FF2B5EF4-FFF2-40B4-BE49-F238E27FC236}">
                <a16:creationId xmlns:a16="http://schemas.microsoft.com/office/drawing/2014/main" id="{05E4EF74-55C5-369C-B267-16BC990494BF}"/>
              </a:ext>
            </a:extLst>
          </p:cNvPr>
          <p:cNvSpPr txBox="1"/>
          <p:nvPr/>
        </p:nvSpPr>
        <p:spPr>
          <a:xfrm>
            <a:off x="733550" y="6308206"/>
            <a:ext cx="4988240"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J. Yan et. al., </a:t>
            </a:r>
            <a:r>
              <a:rPr kumimoji="1" lang="en-US" altLang="ja-JP" i="1" dirty="0">
                <a:latin typeface="Arial" panose="020B0604020202020204" pitchFamily="34" charset="0"/>
                <a:cs typeface="Arial" panose="020B0604020202020204" pitchFamily="34" charset="0"/>
              </a:rPr>
              <a:t>Nat Photon </a:t>
            </a:r>
            <a:r>
              <a:rPr kumimoji="1" lang="en-US" altLang="ja-JP" dirty="0">
                <a:latin typeface="Arial" panose="020B0604020202020204" pitchFamily="34" charset="0"/>
                <a:cs typeface="Arial" panose="020B0604020202020204" pitchFamily="34" charset="0"/>
              </a:rPr>
              <a:t>18, 1293-1298 (2024).</a:t>
            </a:r>
          </a:p>
        </p:txBody>
      </p:sp>
      <p:sp>
        <p:nvSpPr>
          <p:cNvPr id="5" name="テキスト ボックス 4">
            <a:extLst>
              <a:ext uri="{FF2B5EF4-FFF2-40B4-BE49-F238E27FC236}">
                <a16:creationId xmlns:a16="http://schemas.microsoft.com/office/drawing/2014/main" id="{0EC838F9-970E-864E-0218-6E86E9EB3F89}"/>
              </a:ext>
            </a:extLst>
          </p:cNvPr>
          <p:cNvSpPr txBox="1"/>
          <p:nvPr/>
        </p:nvSpPr>
        <p:spPr>
          <a:xfrm>
            <a:off x="449116" y="4523444"/>
            <a:ext cx="9224962" cy="1631216"/>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Self-energy chirp modulation due to SPC -&gt; rather stable operation</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Reverse-energy chirped electron bunch compressed using a positive R56 dogleg</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Small emittance degradation by bunch compression at higher electron energy</a:t>
            </a: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Not optimized dogleg-&gt; </a:t>
            </a:r>
            <a:r>
              <a:rPr kumimoji="1" lang="en-US" altLang="ja-JP" sz="2000" dirty="0">
                <a:solidFill>
                  <a:srgbClr val="FF0000"/>
                </a:solidFill>
                <a:latin typeface="Arial" panose="020B0604020202020204" pitchFamily="34" charset="0"/>
                <a:cs typeface="Arial" panose="020B0604020202020204" pitchFamily="34" charset="0"/>
              </a:rPr>
              <a:t>difficult accelerator parameter tuning</a:t>
            </a:r>
            <a:endParaRPr kumimoji="1" lang="en-US" altLang="ja-JP" sz="2000" dirty="0">
              <a:latin typeface="Arial" panose="020B0604020202020204" pitchFamily="34" charset="0"/>
              <a:cs typeface="Arial" panose="020B0604020202020204" pitchFamily="34" charset="0"/>
            </a:endParaRPr>
          </a:p>
        </p:txBody>
      </p:sp>
      <p:pic>
        <p:nvPicPr>
          <p:cNvPr id="7" name="図 6">
            <a:extLst>
              <a:ext uri="{FF2B5EF4-FFF2-40B4-BE49-F238E27FC236}">
                <a16:creationId xmlns:a16="http://schemas.microsoft.com/office/drawing/2014/main" id="{2D8069A1-00F5-83CD-9529-CC57C642DB75}"/>
              </a:ext>
            </a:extLst>
          </p:cNvPr>
          <p:cNvPicPr>
            <a:picLocks noChangeAspect="1"/>
          </p:cNvPicPr>
          <p:nvPr/>
        </p:nvPicPr>
        <p:blipFill>
          <a:blip r:embed="rId6"/>
          <a:srcRect l="1354" t="3349" r="1043" b="2182"/>
          <a:stretch>
            <a:fillRect/>
          </a:stretch>
        </p:blipFill>
        <p:spPr>
          <a:xfrm>
            <a:off x="1853706" y="1563118"/>
            <a:ext cx="6283551" cy="2625752"/>
          </a:xfrm>
          <a:prstGeom prst="rect">
            <a:avLst/>
          </a:prstGeom>
        </p:spPr>
      </p:pic>
      <p:sp>
        <p:nvSpPr>
          <p:cNvPr id="8" name="テキスト ボックス 7">
            <a:extLst>
              <a:ext uri="{FF2B5EF4-FFF2-40B4-BE49-F238E27FC236}">
                <a16:creationId xmlns:a16="http://schemas.microsoft.com/office/drawing/2014/main" id="{45EEC440-D9FA-B6D4-5023-2274D9ED5E7F}"/>
              </a:ext>
            </a:extLst>
          </p:cNvPr>
          <p:cNvSpPr txBox="1"/>
          <p:nvPr/>
        </p:nvSpPr>
        <p:spPr>
          <a:xfrm>
            <a:off x="1964600" y="4239336"/>
            <a:ext cx="2031325" cy="338554"/>
          </a:xfrm>
          <a:prstGeom prst="rect">
            <a:avLst/>
          </a:prstGeom>
          <a:noFill/>
        </p:spPr>
        <p:txBody>
          <a:bodyPr wrap="none" rtlCol="0">
            <a:spAutoFit/>
          </a:bodyPr>
          <a:lstStyle/>
          <a:p>
            <a:r>
              <a:rPr kumimoji="1" lang="en-US" altLang="ja-JP" sz="1600" dirty="0">
                <a:latin typeface="Arial" panose="020B0604020202020204" pitchFamily="34" charset="0"/>
                <a:cs typeface="Arial" panose="020B0604020202020204" pitchFamily="34" charset="0"/>
              </a:rPr>
              <a:t>Normal energy chirp</a:t>
            </a:r>
            <a:endParaRPr kumimoji="1" lang="ja-JP" altLang="en-US" sz="1600">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0A4484D9-0D95-81B8-6265-CCB3E0DB2452}"/>
              </a:ext>
            </a:extLst>
          </p:cNvPr>
          <p:cNvSpPr txBox="1"/>
          <p:nvPr/>
        </p:nvSpPr>
        <p:spPr>
          <a:xfrm>
            <a:off x="4086458" y="4239336"/>
            <a:ext cx="2133918" cy="338554"/>
          </a:xfrm>
          <a:prstGeom prst="rect">
            <a:avLst/>
          </a:prstGeom>
          <a:noFill/>
        </p:spPr>
        <p:txBody>
          <a:bodyPr wrap="none" rtlCol="0">
            <a:spAutoFit/>
          </a:bodyPr>
          <a:lstStyle/>
          <a:p>
            <a:r>
              <a:rPr kumimoji="1" lang="en-US" altLang="ja-JP" sz="1600" dirty="0">
                <a:latin typeface="Arial" panose="020B0604020202020204" pitchFamily="34" charset="0"/>
                <a:cs typeface="Arial" panose="020B0604020202020204" pitchFamily="34" charset="0"/>
              </a:rPr>
              <a:t>Reverse energy chirp</a:t>
            </a:r>
            <a:endParaRPr kumimoji="1" lang="ja-JP" altLang="en-US" sz="1600">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5FF1C80F-2851-59F3-6105-66225B990A2D}"/>
              </a:ext>
            </a:extLst>
          </p:cNvPr>
          <p:cNvSpPr txBox="1"/>
          <p:nvPr/>
        </p:nvSpPr>
        <p:spPr>
          <a:xfrm>
            <a:off x="5432724" y="2807052"/>
            <a:ext cx="1334020" cy="338554"/>
          </a:xfrm>
          <a:prstGeom prst="rect">
            <a:avLst/>
          </a:prstGeom>
          <a:noFill/>
        </p:spPr>
        <p:txBody>
          <a:bodyPr wrap="none" rtlCol="0">
            <a:spAutoFit/>
          </a:bodyPr>
          <a:lstStyle/>
          <a:p>
            <a:r>
              <a:rPr kumimoji="1" lang="en-US" altLang="ja-JP" sz="1600" dirty="0">
                <a:highlight>
                  <a:srgbClr val="FFFF00"/>
                </a:highlight>
                <a:latin typeface="Arial" panose="020B0604020202020204" pitchFamily="34" charset="0"/>
                <a:cs typeface="Arial" panose="020B0604020202020204" pitchFamily="34" charset="0"/>
              </a:rPr>
              <a:t>Positive R56</a:t>
            </a:r>
            <a:endParaRPr kumimoji="1" lang="ja-JP" altLang="en-US" sz="1600">
              <a:highlight>
                <a:srgbClr val="FFFF00"/>
              </a:highlight>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FBEF4891-B741-8C09-2338-A17B50E4A339}"/>
              </a:ext>
            </a:extLst>
          </p:cNvPr>
          <p:cNvSpPr txBox="1"/>
          <p:nvPr/>
        </p:nvSpPr>
        <p:spPr>
          <a:xfrm>
            <a:off x="4067505" y="1224564"/>
            <a:ext cx="4523995" cy="338554"/>
          </a:xfrm>
          <a:prstGeom prst="rect">
            <a:avLst/>
          </a:prstGeom>
          <a:noFill/>
        </p:spPr>
        <p:txBody>
          <a:bodyPr wrap="none" rtlCol="0">
            <a:spAutoFit/>
          </a:bodyPr>
          <a:lstStyle/>
          <a:p>
            <a:r>
              <a:rPr kumimoji="1" lang="en-US" altLang="ja-JP" sz="1600" dirty="0">
                <a:highlight>
                  <a:srgbClr val="FFFF00"/>
                </a:highlight>
                <a:latin typeface="Arial" panose="020B0604020202020204" pitchFamily="34" charset="0"/>
                <a:cs typeface="Arial" panose="020B0604020202020204" pitchFamily="34" charset="0"/>
              </a:rPr>
              <a:t>Additional bunch compression with positive R56</a:t>
            </a:r>
            <a:endParaRPr kumimoji="1" lang="ja-JP" altLang="en-US" sz="1600">
              <a:highlight>
                <a:srgbClr val="FFFF00"/>
              </a:highlight>
              <a:latin typeface="Arial" panose="020B0604020202020204" pitchFamily="34" charset="0"/>
              <a:cs typeface="Arial" panose="020B0604020202020204" pitchFamily="34" charset="0"/>
            </a:endParaRPr>
          </a:p>
        </p:txBody>
      </p:sp>
      <p:sp>
        <p:nvSpPr>
          <p:cNvPr id="11" name="スライド番号プレースホルダー 10">
            <a:extLst>
              <a:ext uri="{FF2B5EF4-FFF2-40B4-BE49-F238E27FC236}">
                <a16:creationId xmlns:a16="http://schemas.microsoft.com/office/drawing/2014/main" id="{8DBC6676-192F-8D6C-242B-CC62A2D0CBF0}"/>
              </a:ext>
            </a:extLst>
          </p:cNvPr>
          <p:cNvSpPr>
            <a:spLocks noGrp="1"/>
          </p:cNvSpPr>
          <p:nvPr>
            <p:ph type="sldNum" sz="quarter" idx="12"/>
          </p:nvPr>
        </p:nvSpPr>
        <p:spPr/>
        <p:txBody>
          <a:bodyPr/>
          <a:lstStyle/>
          <a:p>
            <a:fld id="{1B6C7244-5724-E94C-BD42-A3A63A9D1A79}" type="slidenum">
              <a:rPr kumimoji="1" lang="ja-JP" altLang="en-US" smtClean="0"/>
              <a:t>43</a:t>
            </a:fld>
            <a:endParaRPr kumimoji="1" lang="ja-JP" altLang="en-US"/>
          </a:p>
        </p:txBody>
      </p:sp>
    </p:spTree>
    <p:extLst>
      <p:ext uri="{BB962C8B-B14F-4D97-AF65-F5344CB8AC3E}">
        <p14:creationId xmlns:p14="http://schemas.microsoft.com/office/powerpoint/2010/main" val="19601617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4423C-4C95-72EA-A12B-B0C777755ADF}"/>
            </a:ext>
          </a:extLst>
        </p:cNvPr>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0241D230-2D2B-0D9F-BED6-6F794A8B9552}"/>
              </a:ext>
            </a:extLst>
          </p:cNvPr>
          <p:cNvGrpSpPr/>
          <p:nvPr/>
        </p:nvGrpSpPr>
        <p:grpSpPr>
          <a:xfrm>
            <a:off x="7308186" y="-6666"/>
            <a:ext cx="2597813" cy="878305"/>
            <a:chOff x="7308187" y="0"/>
            <a:chExt cx="2597813" cy="878305"/>
          </a:xfrm>
        </p:grpSpPr>
        <p:pic>
          <p:nvPicPr>
            <p:cNvPr id="9" name="図 8" descr="ロゴ が含まれている画像&#10;&#10;自動的に生成された説明">
              <a:extLst>
                <a:ext uri="{FF2B5EF4-FFF2-40B4-BE49-F238E27FC236}">
                  <a16:creationId xmlns:a16="http://schemas.microsoft.com/office/drawing/2014/main" id="{A49E0F31-3E3C-9D71-568D-1A280DB478CC}"/>
                </a:ext>
              </a:extLst>
            </p:cNvPr>
            <p:cNvPicPr>
              <a:picLocks noChangeAspect="1"/>
            </p:cNvPicPr>
            <p:nvPr/>
          </p:nvPicPr>
          <p:blipFill>
            <a:blip r:embed="rId3"/>
            <a:stretch>
              <a:fillRect/>
            </a:stretch>
          </p:blipFill>
          <p:spPr>
            <a:xfrm>
              <a:off x="8119513" y="0"/>
              <a:ext cx="1080501" cy="774131"/>
            </a:xfrm>
            <a:prstGeom prst="rect">
              <a:avLst/>
            </a:prstGeom>
          </p:spPr>
        </p:pic>
        <p:pic>
          <p:nvPicPr>
            <p:cNvPr id="10" name="Picture 2" descr="海外にも対応したロゴマーク ｜ 理化学研究所">
              <a:extLst>
                <a:ext uri="{FF2B5EF4-FFF2-40B4-BE49-F238E27FC236}">
                  <a16:creationId xmlns:a16="http://schemas.microsoft.com/office/drawing/2014/main" id="{B530A0C1-910B-1110-1A79-35869A87E4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descr="ロゴ, 会社名&#10;&#10;自動的に生成された説明">
              <a:extLst>
                <a:ext uri="{FF2B5EF4-FFF2-40B4-BE49-F238E27FC236}">
                  <a16:creationId xmlns:a16="http://schemas.microsoft.com/office/drawing/2014/main" id="{90F20298-053C-6463-3081-A031A7EC043B}"/>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C8E04F68-D08C-9C74-D1AB-C3995F36C634}"/>
              </a:ext>
            </a:extLst>
          </p:cNvPr>
          <p:cNvSpPr>
            <a:spLocks noGrp="1"/>
          </p:cNvSpPr>
          <p:nvPr>
            <p:ph type="title"/>
          </p:nvPr>
        </p:nvSpPr>
        <p:spPr>
          <a:xfrm>
            <a:off x="681038" y="365128"/>
            <a:ext cx="8629471" cy="830948"/>
          </a:xfrm>
          <a:solidFill>
            <a:schemeClr val="bg1"/>
          </a:solidFill>
        </p:spPr>
        <p:txBody>
          <a:bodyPr>
            <a:normAutofit fontScale="90000"/>
          </a:bodyPr>
          <a:lstStyle/>
          <a:p>
            <a:r>
              <a:rPr lang="en-US" altLang="ja-JP" sz="4000" dirty="0">
                <a:latin typeface="Arial" panose="020B0604020202020204" pitchFamily="34" charset="0"/>
                <a:cs typeface="Arial" panose="020B0604020202020204" pitchFamily="34" charset="0"/>
              </a:rPr>
              <a:t>Scheme counteracting the slippage effect towards “single attosecond pulse”</a:t>
            </a:r>
          </a:p>
        </p:txBody>
      </p:sp>
      <p:sp>
        <p:nvSpPr>
          <p:cNvPr id="3" name="テキスト ボックス 2">
            <a:extLst>
              <a:ext uri="{FF2B5EF4-FFF2-40B4-BE49-F238E27FC236}">
                <a16:creationId xmlns:a16="http://schemas.microsoft.com/office/drawing/2014/main" id="{B8A40065-595B-7B3A-66E5-82CE3EA2D891}"/>
              </a:ext>
            </a:extLst>
          </p:cNvPr>
          <p:cNvSpPr txBox="1"/>
          <p:nvPr/>
        </p:nvSpPr>
        <p:spPr>
          <a:xfrm>
            <a:off x="755996" y="6308206"/>
            <a:ext cx="9224962"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Invited talk(TUZD1) at IPAC2025 given by T. Tanaka.</a:t>
            </a:r>
            <a:endParaRPr lang="ja-JP" altLang="en-US"/>
          </a:p>
        </p:txBody>
      </p:sp>
      <p:pic>
        <p:nvPicPr>
          <p:cNvPr id="6" name="図 5">
            <a:extLst>
              <a:ext uri="{FF2B5EF4-FFF2-40B4-BE49-F238E27FC236}">
                <a16:creationId xmlns:a16="http://schemas.microsoft.com/office/drawing/2014/main" id="{1D43E439-8FB0-9466-29D0-A0E7B4685A7F}"/>
              </a:ext>
            </a:extLst>
          </p:cNvPr>
          <p:cNvPicPr>
            <a:picLocks noChangeAspect="1"/>
          </p:cNvPicPr>
          <p:nvPr/>
        </p:nvPicPr>
        <p:blipFill>
          <a:blip r:embed="rId6"/>
          <a:stretch>
            <a:fillRect/>
          </a:stretch>
        </p:blipFill>
        <p:spPr>
          <a:xfrm>
            <a:off x="2444436" y="2295534"/>
            <a:ext cx="5432079" cy="3594157"/>
          </a:xfrm>
          <a:prstGeom prst="rect">
            <a:avLst/>
          </a:prstGeom>
        </p:spPr>
      </p:pic>
      <p:sp>
        <p:nvSpPr>
          <p:cNvPr id="7" name="テキスト ボックス 6">
            <a:extLst>
              <a:ext uri="{FF2B5EF4-FFF2-40B4-BE49-F238E27FC236}">
                <a16:creationId xmlns:a16="http://schemas.microsoft.com/office/drawing/2014/main" id="{0C4B57D7-1165-0C45-55E7-85953D9F6799}"/>
              </a:ext>
            </a:extLst>
          </p:cNvPr>
          <p:cNvSpPr txBox="1"/>
          <p:nvPr/>
        </p:nvSpPr>
        <p:spPr>
          <a:xfrm>
            <a:off x="1276528" y="1422083"/>
            <a:ext cx="8033981" cy="707886"/>
          </a:xfrm>
          <a:prstGeom prst="rect">
            <a:avLst/>
          </a:prstGeom>
          <a:noFill/>
        </p:spPr>
        <p:txBody>
          <a:bodyPr wrap="square" rtlCol="0">
            <a:spAutoFit/>
          </a:bodyPr>
          <a:lstStyle/>
          <a:p>
            <a:r>
              <a:rPr kumimoji="1" lang="en-US" altLang="ja-JP" sz="2000" dirty="0">
                <a:latin typeface="Arial" panose="020B0604020202020204" pitchFamily="34" charset="0"/>
                <a:cs typeface="Arial" panose="020B0604020202020204" pitchFamily="34" charset="0"/>
              </a:rPr>
              <a:t>Limit of FEL pulse length determined by a period number of “radiator”</a:t>
            </a:r>
          </a:p>
          <a:p>
            <a:r>
              <a:rPr kumimoji="1" lang="en-US" altLang="ja-JP" sz="2000" dirty="0">
                <a:solidFill>
                  <a:srgbClr val="FF0000"/>
                </a:solidFill>
                <a:latin typeface="Arial" panose="020B0604020202020204" pitchFamily="34" charset="0"/>
                <a:cs typeface="Arial" panose="020B0604020202020204" pitchFamily="34" charset="0"/>
              </a:rPr>
              <a:t>How do we generate a shorter-pulsed, single attosecond FEL?</a:t>
            </a:r>
          </a:p>
        </p:txBody>
      </p:sp>
      <p:sp>
        <p:nvSpPr>
          <p:cNvPr id="12" name="スライド番号プレースホルダー 11">
            <a:extLst>
              <a:ext uri="{FF2B5EF4-FFF2-40B4-BE49-F238E27FC236}">
                <a16:creationId xmlns:a16="http://schemas.microsoft.com/office/drawing/2014/main" id="{830042E6-5A5A-0DC1-4866-9C9574B154ED}"/>
              </a:ext>
            </a:extLst>
          </p:cNvPr>
          <p:cNvSpPr>
            <a:spLocks noGrp="1"/>
          </p:cNvSpPr>
          <p:nvPr>
            <p:ph type="sldNum" sz="quarter" idx="12"/>
          </p:nvPr>
        </p:nvSpPr>
        <p:spPr/>
        <p:txBody>
          <a:bodyPr/>
          <a:lstStyle/>
          <a:p>
            <a:fld id="{1B6C7244-5724-E94C-BD42-A3A63A9D1A79}" type="slidenum">
              <a:rPr kumimoji="1" lang="ja-JP" altLang="en-US" smtClean="0"/>
              <a:t>44</a:t>
            </a:fld>
            <a:endParaRPr kumimoji="1" lang="ja-JP" altLang="en-US"/>
          </a:p>
        </p:txBody>
      </p:sp>
    </p:spTree>
    <p:extLst>
      <p:ext uri="{BB962C8B-B14F-4D97-AF65-F5344CB8AC3E}">
        <p14:creationId xmlns:p14="http://schemas.microsoft.com/office/powerpoint/2010/main" val="41086669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7FDA3-F02F-1282-4A67-AE6814799F2A}"/>
            </a:ext>
          </a:extLst>
        </p:cNvPr>
        <p:cNvGrpSpPr/>
        <p:nvPr/>
      </p:nvGrpSpPr>
      <p:grpSpPr>
        <a:xfrm>
          <a:off x="0" y="0"/>
          <a:ext cx="0" cy="0"/>
          <a:chOff x="0" y="0"/>
          <a:chExt cx="0" cy="0"/>
        </a:xfrm>
      </p:grpSpPr>
      <p:grpSp>
        <p:nvGrpSpPr>
          <p:cNvPr id="26" name="グループ化 25">
            <a:extLst>
              <a:ext uri="{FF2B5EF4-FFF2-40B4-BE49-F238E27FC236}">
                <a16:creationId xmlns:a16="http://schemas.microsoft.com/office/drawing/2014/main" id="{611884C7-8513-85DB-0390-FFCF146C7A0A}"/>
              </a:ext>
            </a:extLst>
          </p:cNvPr>
          <p:cNvGrpSpPr/>
          <p:nvPr/>
        </p:nvGrpSpPr>
        <p:grpSpPr>
          <a:xfrm>
            <a:off x="7308186" y="-6666"/>
            <a:ext cx="2597813" cy="878305"/>
            <a:chOff x="7308187" y="0"/>
            <a:chExt cx="2597813" cy="878305"/>
          </a:xfrm>
        </p:grpSpPr>
        <p:pic>
          <p:nvPicPr>
            <p:cNvPr id="27" name="図 26" descr="ロゴ が含まれている画像&#10;&#10;自動的に生成された説明">
              <a:extLst>
                <a:ext uri="{FF2B5EF4-FFF2-40B4-BE49-F238E27FC236}">
                  <a16:creationId xmlns:a16="http://schemas.microsoft.com/office/drawing/2014/main" id="{4C222032-BD0E-8ECF-C25D-7E5B4656AEC3}"/>
                </a:ext>
              </a:extLst>
            </p:cNvPr>
            <p:cNvPicPr>
              <a:picLocks noChangeAspect="1"/>
            </p:cNvPicPr>
            <p:nvPr/>
          </p:nvPicPr>
          <p:blipFill>
            <a:blip r:embed="rId3"/>
            <a:stretch>
              <a:fillRect/>
            </a:stretch>
          </p:blipFill>
          <p:spPr>
            <a:xfrm>
              <a:off x="8119513" y="0"/>
              <a:ext cx="1080501" cy="774131"/>
            </a:xfrm>
            <a:prstGeom prst="rect">
              <a:avLst/>
            </a:prstGeom>
          </p:spPr>
        </p:pic>
        <p:pic>
          <p:nvPicPr>
            <p:cNvPr id="28" name="Picture 2" descr="海外にも対応したロゴマーク ｜ 理化学研究所">
              <a:extLst>
                <a:ext uri="{FF2B5EF4-FFF2-40B4-BE49-F238E27FC236}">
                  <a16:creationId xmlns:a16="http://schemas.microsoft.com/office/drawing/2014/main" id="{18EBFDD8-43DF-3F62-1F08-E8C111781D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29" name="図 28" descr="ロゴ, 会社名&#10;&#10;自動的に生成された説明">
              <a:extLst>
                <a:ext uri="{FF2B5EF4-FFF2-40B4-BE49-F238E27FC236}">
                  <a16:creationId xmlns:a16="http://schemas.microsoft.com/office/drawing/2014/main" id="{6536341D-3E0D-BE69-23A3-3ADBDF5D4110}"/>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AA75D7CA-88F7-10E3-16D1-24CFD68E4397}"/>
              </a:ext>
            </a:extLst>
          </p:cNvPr>
          <p:cNvSpPr>
            <a:spLocks noGrp="1"/>
          </p:cNvSpPr>
          <p:nvPr>
            <p:ph type="title"/>
          </p:nvPr>
        </p:nvSpPr>
        <p:spPr>
          <a:xfrm>
            <a:off x="681038" y="365128"/>
            <a:ext cx="8707242" cy="830948"/>
          </a:xfrm>
          <a:solidFill>
            <a:schemeClr val="bg1"/>
          </a:solidFill>
        </p:spPr>
        <p:txBody>
          <a:bodyPr>
            <a:normAutofit fontScale="90000"/>
          </a:bodyPr>
          <a:lstStyle/>
          <a:p>
            <a:r>
              <a:rPr lang="en-US" altLang="ja-JP" sz="4000" dirty="0">
                <a:latin typeface="Arial" panose="020B0604020202020204" pitchFamily="34" charset="0"/>
                <a:cs typeface="Arial" panose="020B0604020202020204" pitchFamily="34" charset="0"/>
              </a:rPr>
              <a:t>Scheme counteracting the slippage effect</a:t>
            </a:r>
            <a:br>
              <a:rPr lang="en-US" altLang="ja-JP" sz="4000" dirty="0">
                <a:latin typeface="Arial" panose="020B0604020202020204" pitchFamily="34" charset="0"/>
                <a:cs typeface="Arial" panose="020B0604020202020204" pitchFamily="34" charset="0"/>
              </a:rPr>
            </a:br>
            <a:r>
              <a:rPr lang="en-US" altLang="ja-JP" sz="4000" dirty="0">
                <a:latin typeface="Arial" panose="020B0604020202020204" pitchFamily="34" charset="0"/>
                <a:cs typeface="Arial" panose="020B0604020202020204" pitchFamily="34" charset="0"/>
              </a:rPr>
              <a:t>towards “single attosecond pulse”</a:t>
            </a:r>
          </a:p>
        </p:txBody>
      </p:sp>
      <p:sp>
        <p:nvSpPr>
          <p:cNvPr id="5" name="テキスト ボックス 4">
            <a:extLst>
              <a:ext uri="{FF2B5EF4-FFF2-40B4-BE49-F238E27FC236}">
                <a16:creationId xmlns:a16="http://schemas.microsoft.com/office/drawing/2014/main" id="{07969E46-C462-45C7-D21C-18704E79742D}"/>
              </a:ext>
            </a:extLst>
          </p:cNvPr>
          <p:cNvSpPr txBox="1"/>
          <p:nvPr/>
        </p:nvSpPr>
        <p:spPr>
          <a:xfrm>
            <a:off x="449116" y="1263761"/>
            <a:ext cx="9092554" cy="1015663"/>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Chirped micro-bunching with the separation varied from </a:t>
            </a:r>
            <a:r>
              <a:rPr kumimoji="1" lang="en-US" altLang="ja-JP" sz="2000" dirty="0">
                <a:latin typeface="Symbol" pitchFamily="2" charset="2"/>
                <a:cs typeface="Arial" panose="020B0604020202020204" pitchFamily="34" charset="0"/>
              </a:rPr>
              <a:t>l</a:t>
            </a:r>
            <a:r>
              <a:rPr kumimoji="1" lang="en-US" altLang="ja-JP" sz="2000" baseline="-25000" dirty="0">
                <a:latin typeface="Arial" panose="020B0604020202020204" pitchFamily="34" charset="0"/>
                <a:cs typeface="Arial" panose="020B0604020202020204" pitchFamily="34" charset="0"/>
              </a:rPr>
              <a:t>1</a:t>
            </a:r>
            <a:r>
              <a:rPr kumimoji="1" lang="en-US" altLang="ja-JP" sz="2000" dirty="0">
                <a:latin typeface="Arial" panose="020B0604020202020204" pitchFamily="34" charset="0"/>
                <a:cs typeface="Arial" panose="020B0604020202020204" pitchFamily="34" charset="0"/>
              </a:rPr>
              <a:t> to </a:t>
            </a:r>
            <a:r>
              <a:rPr kumimoji="1" lang="en-US" altLang="ja-JP" sz="2000" dirty="0">
                <a:latin typeface="Symbol" pitchFamily="2" charset="2"/>
                <a:cs typeface="Arial" panose="020B0604020202020204" pitchFamily="34" charset="0"/>
              </a:rPr>
              <a:t>l</a:t>
            </a:r>
            <a:r>
              <a:rPr kumimoji="1" lang="en-US" altLang="ja-JP" sz="2000" baseline="-25000" dirty="0">
                <a:latin typeface="Arial" panose="020B0604020202020204" pitchFamily="34" charset="0"/>
                <a:cs typeface="Arial" panose="020B0604020202020204" pitchFamily="34" charset="0"/>
              </a:rPr>
              <a:t>10</a:t>
            </a:r>
            <a:endParaRPr kumimoji="1" lang="en-US" altLang="ja-JP"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Ten period tapered undulator with the slippage changing from </a:t>
            </a:r>
            <a:r>
              <a:rPr kumimoji="1" lang="en-US" altLang="ja-JP" sz="2000" dirty="0">
                <a:latin typeface="Symbol" pitchFamily="2" charset="2"/>
                <a:cs typeface="Arial" panose="020B0604020202020204" pitchFamily="34" charset="0"/>
              </a:rPr>
              <a:t>l</a:t>
            </a:r>
            <a:r>
              <a:rPr kumimoji="1" lang="en-US" altLang="ja-JP" sz="2000" baseline="-25000" dirty="0">
                <a:latin typeface="Arial" panose="020B0604020202020204" pitchFamily="34" charset="0"/>
                <a:cs typeface="Arial" panose="020B0604020202020204" pitchFamily="34" charset="0"/>
              </a:rPr>
              <a:t>1</a:t>
            </a:r>
            <a:r>
              <a:rPr kumimoji="1" lang="en-US" altLang="ja-JP" sz="2000" dirty="0">
                <a:latin typeface="Arial" panose="020B0604020202020204" pitchFamily="34" charset="0"/>
                <a:cs typeface="Arial" panose="020B0604020202020204" pitchFamily="34" charset="0"/>
              </a:rPr>
              <a:t> to </a:t>
            </a:r>
            <a:r>
              <a:rPr kumimoji="1" lang="en-US" altLang="ja-JP" sz="2000" dirty="0">
                <a:latin typeface="Symbol" pitchFamily="2" charset="2"/>
                <a:cs typeface="Arial" panose="020B0604020202020204" pitchFamily="34" charset="0"/>
              </a:rPr>
              <a:t>l</a:t>
            </a:r>
            <a:r>
              <a:rPr kumimoji="1" lang="en-US" altLang="ja-JP" sz="2000" baseline="-25000" dirty="0">
                <a:latin typeface="Arial" panose="020B0604020202020204" pitchFamily="34" charset="0"/>
                <a:cs typeface="Arial" panose="020B0604020202020204" pitchFamily="34" charset="0"/>
              </a:rPr>
              <a:t>10</a:t>
            </a:r>
            <a:endParaRPr kumimoji="1" lang="en-US" altLang="ja-JP"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kumimoji="1" lang="en-US" altLang="ja-JP" sz="2000" dirty="0">
                <a:latin typeface="Arial" panose="020B0604020202020204" pitchFamily="34" charset="0"/>
                <a:cs typeface="Arial" panose="020B0604020202020204" pitchFamily="34" charset="0"/>
              </a:rPr>
              <a:t>Dramatic pulse shortening effect by the phase cancellation</a:t>
            </a:r>
          </a:p>
        </p:txBody>
      </p:sp>
      <p:sp>
        <p:nvSpPr>
          <p:cNvPr id="3" name="テキスト ボックス 2">
            <a:extLst>
              <a:ext uri="{FF2B5EF4-FFF2-40B4-BE49-F238E27FC236}">
                <a16:creationId xmlns:a16="http://schemas.microsoft.com/office/drawing/2014/main" id="{943D8D65-343E-572C-2551-7AC97F490A98}"/>
              </a:ext>
            </a:extLst>
          </p:cNvPr>
          <p:cNvSpPr txBox="1"/>
          <p:nvPr/>
        </p:nvSpPr>
        <p:spPr>
          <a:xfrm>
            <a:off x="755997" y="6308206"/>
            <a:ext cx="3887484"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T. Tanaka,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114, 044801 (2015).</a:t>
            </a:r>
            <a:endParaRPr lang="ja-JP" altLang="en-US"/>
          </a:p>
        </p:txBody>
      </p:sp>
      <p:pic>
        <p:nvPicPr>
          <p:cNvPr id="9" name="図 8">
            <a:extLst>
              <a:ext uri="{FF2B5EF4-FFF2-40B4-BE49-F238E27FC236}">
                <a16:creationId xmlns:a16="http://schemas.microsoft.com/office/drawing/2014/main" id="{D95FF18C-483D-3C4B-39F7-412510C4E997}"/>
              </a:ext>
            </a:extLst>
          </p:cNvPr>
          <p:cNvPicPr>
            <a:picLocks noChangeAspect="1"/>
          </p:cNvPicPr>
          <p:nvPr/>
        </p:nvPicPr>
        <p:blipFill>
          <a:blip r:embed="rId6"/>
          <a:stretch>
            <a:fillRect/>
          </a:stretch>
        </p:blipFill>
        <p:spPr>
          <a:xfrm>
            <a:off x="4784530" y="2383353"/>
            <a:ext cx="4603750" cy="3920307"/>
          </a:xfrm>
          <a:prstGeom prst="rect">
            <a:avLst/>
          </a:prstGeom>
        </p:spPr>
      </p:pic>
      <p:sp>
        <p:nvSpPr>
          <p:cNvPr id="10" name="テキスト ボックス 9">
            <a:extLst>
              <a:ext uri="{FF2B5EF4-FFF2-40B4-BE49-F238E27FC236}">
                <a16:creationId xmlns:a16="http://schemas.microsoft.com/office/drawing/2014/main" id="{B4F5473B-B36C-290C-C7CB-59B467BAA246}"/>
              </a:ext>
            </a:extLst>
          </p:cNvPr>
          <p:cNvSpPr txBox="1"/>
          <p:nvPr/>
        </p:nvSpPr>
        <p:spPr>
          <a:xfrm>
            <a:off x="1388580" y="2579913"/>
            <a:ext cx="3275256" cy="369332"/>
          </a:xfrm>
          <a:prstGeom prst="rect">
            <a:avLst/>
          </a:prstGeom>
          <a:noFill/>
        </p:spPr>
        <p:txBody>
          <a:bodyPr wrap="none" rtlCol="0">
            <a:spAutoFit/>
          </a:bodyPr>
          <a:lstStyle/>
          <a:p>
            <a:r>
              <a:rPr kumimoji="1" lang="en-US" altLang="ja-JP" dirty="0">
                <a:solidFill>
                  <a:srgbClr val="193FFD"/>
                </a:solidFill>
                <a:latin typeface="Arial" panose="020B0604020202020204" pitchFamily="34" charset="0"/>
                <a:cs typeface="Arial" panose="020B0604020202020204" pitchFamily="34" charset="0"/>
              </a:rPr>
              <a:t>Chirped micro-bunching beam</a:t>
            </a:r>
            <a:endParaRPr kumimoji="1" lang="ja-JP" altLang="en-US">
              <a:solidFill>
                <a:srgbClr val="193FFD"/>
              </a:solidFill>
              <a:latin typeface="Arial" panose="020B0604020202020204" pitchFamily="34" charset="0"/>
              <a:cs typeface="Arial" panose="020B0604020202020204" pitchFamily="34" charset="0"/>
            </a:endParaRPr>
          </a:p>
        </p:txBody>
      </p:sp>
      <p:pic>
        <p:nvPicPr>
          <p:cNvPr id="12" name="図 11">
            <a:extLst>
              <a:ext uri="{FF2B5EF4-FFF2-40B4-BE49-F238E27FC236}">
                <a16:creationId xmlns:a16="http://schemas.microsoft.com/office/drawing/2014/main" id="{41EA82D2-5C40-AE7F-8FD9-43077ADCCEDB}"/>
              </a:ext>
            </a:extLst>
          </p:cNvPr>
          <p:cNvPicPr>
            <a:picLocks noChangeAspect="1"/>
          </p:cNvPicPr>
          <p:nvPr/>
        </p:nvPicPr>
        <p:blipFill>
          <a:blip r:embed="rId7"/>
          <a:stretch>
            <a:fillRect/>
          </a:stretch>
        </p:blipFill>
        <p:spPr>
          <a:xfrm>
            <a:off x="277025" y="3244735"/>
            <a:ext cx="1607457" cy="561642"/>
          </a:xfrm>
          <a:prstGeom prst="rect">
            <a:avLst/>
          </a:prstGeom>
        </p:spPr>
      </p:pic>
      <p:sp>
        <p:nvSpPr>
          <p:cNvPr id="16" name="テキスト ボックス 15">
            <a:extLst>
              <a:ext uri="{FF2B5EF4-FFF2-40B4-BE49-F238E27FC236}">
                <a16:creationId xmlns:a16="http://schemas.microsoft.com/office/drawing/2014/main" id="{48FDF7DF-586D-36EA-604D-5E59F606CCC1}"/>
              </a:ext>
            </a:extLst>
          </p:cNvPr>
          <p:cNvSpPr txBox="1"/>
          <p:nvPr/>
        </p:nvSpPr>
        <p:spPr>
          <a:xfrm>
            <a:off x="165101" y="3908756"/>
            <a:ext cx="2056973" cy="1477328"/>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10 period tapered </a:t>
            </a:r>
          </a:p>
          <a:p>
            <a:r>
              <a:rPr kumimoji="1" lang="en-US" altLang="ja-JP" dirty="0">
                <a:latin typeface="Arial" panose="020B0604020202020204" pitchFamily="34" charset="0"/>
                <a:cs typeface="Arial" panose="020B0604020202020204" pitchFamily="34" charset="0"/>
              </a:rPr>
              <a:t>undulator</a:t>
            </a:r>
          </a:p>
          <a:p>
            <a:r>
              <a:rPr kumimoji="1" lang="en-US" altLang="ja-JP" dirty="0">
                <a:latin typeface="Arial" panose="020B0604020202020204" pitchFamily="34" charset="0"/>
                <a:cs typeface="Arial" panose="020B0604020202020204" pitchFamily="34" charset="0"/>
              </a:rPr>
              <a:t>with slippages </a:t>
            </a:r>
          </a:p>
          <a:p>
            <a:r>
              <a:rPr kumimoji="1" lang="en-US" altLang="ja-JP" dirty="0">
                <a:latin typeface="Arial" panose="020B0604020202020204" pitchFamily="34" charset="0"/>
                <a:cs typeface="Arial" panose="020B0604020202020204" pitchFamily="34" charset="0"/>
              </a:rPr>
              <a:t>of </a:t>
            </a:r>
            <a:r>
              <a:rPr kumimoji="1" lang="en-US" altLang="ja-JP" dirty="0">
                <a:latin typeface="Symbol" pitchFamily="2" charset="2"/>
                <a:cs typeface="Arial" panose="020B0604020202020204" pitchFamily="34" charset="0"/>
              </a:rPr>
              <a:t>l</a:t>
            </a:r>
            <a:r>
              <a:rPr kumimoji="1" lang="en-US" altLang="ja-JP" baseline="-25000" dirty="0">
                <a:latin typeface="Arial" panose="020B0604020202020204" pitchFamily="34" charset="0"/>
                <a:cs typeface="Arial" panose="020B0604020202020204" pitchFamily="34" charset="0"/>
              </a:rPr>
              <a:t>1</a:t>
            </a:r>
            <a:r>
              <a:rPr kumimoji="1" lang="en-US" altLang="ja-JP" dirty="0">
                <a:latin typeface="Arial" panose="020B0604020202020204" pitchFamily="34" charset="0"/>
                <a:cs typeface="Arial" panose="020B0604020202020204" pitchFamily="34" charset="0"/>
              </a:rPr>
              <a:t>, </a:t>
            </a:r>
            <a:r>
              <a:rPr kumimoji="1" lang="en-US" altLang="ja-JP" dirty="0">
                <a:latin typeface="Symbol" pitchFamily="2" charset="2"/>
                <a:cs typeface="Arial" panose="020B0604020202020204" pitchFamily="34" charset="0"/>
              </a:rPr>
              <a:t>l</a:t>
            </a:r>
            <a:r>
              <a:rPr kumimoji="1" lang="en-US" altLang="ja-JP" baseline="-25000" dirty="0">
                <a:latin typeface="Arial" panose="020B0604020202020204" pitchFamily="34" charset="0"/>
                <a:cs typeface="Arial" panose="020B0604020202020204" pitchFamily="34" charset="0"/>
              </a:rPr>
              <a:t>2</a:t>
            </a:r>
            <a:r>
              <a:rPr kumimoji="1" lang="en-US" altLang="ja-JP" dirty="0">
                <a:latin typeface="Arial" panose="020B0604020202020204" pitchFamily="34" charset="0"/>
                <a:cs typeface="Arial" panose="020B0604020202020204" pitchFamily="34" charset="0"/>
              </a:rPr>
              <a:t>, </a:t>
            </a:r>
            <a:r>
              <a:rPr kumimoji="1" lang="en-US" altLang="ja-JP" dirty="0">
                <a:latin typeface="Symbol" pitchFamily="2" charset="2"/>
                <a:cs typeface="Arial" panose="020B0604020202020204" pitchFamily="34" charset="0"/>
              </a:rPr>
              <a:t>l</a:t>
            </a:r>
            <a:r>
              <a:rPr kumimoji="1" lang="en-US" altLang="ja-JP" baseline="-25000" dirty="0">
                <a:latin typeface="Arial" panose="020B0604020202020204" pitchFamily="34" charset="0"/>
                <a:cs typeface="Arial" panose="020B0604020202020204" pitchFamily="34" charset="0"/>
              </a:rPr>
              <a:t>3</a:t>
            </a:r>
            <a:r>
              <a:rPr kumimoji="1" lang="en-US" altLang="ja-JP" dirty="0">
                <a:latin typeface="Arial" panose="020B0604020202020204" pitchFamily="34" charset="0"/>
                <a:cs typeface="Arial" panose="020B0604020202020204" pitchFamily="34" charset="0"/>
              </a:rPr>
              <a:t>…</a:t>
            </a:r>
            <a:r>
              <a:rPr kumimoji="1" lang="en-US" altLang="ja-JP" dirty="0">
                <a:latin typeface="Symbol" pitchFamily="2" charset="2"/>
                <a:cs typeface="Arial" panose="020B0604020202020204" pitchFamily="34" charset="0"/>
              </a:rPr>
              <a:t>l</a:t>
            </a:r>
            <a:r>
              <a:rPr kumimoji="1" lang="en-US" altLang="ja-JP" baseline="-25000" dirty="0">
                <a:latin typeface="Arial" panose="020B0604020202020204" pitchFamily="34" charset="0"/>
                <a:cs typeface="Arial" panose="020B0604020202020204" pitchFamily="34" charset="0"/>
              </a:rPr>
              <a:t>10</a:t>
            </a:r>
          </a:p>
          <a:p>
            <a:endParaRPr kumimoji="1" lang="ja-JP" altLang="en-US"/>
          </a:p>
        </p:txBody>
      </p:sp>
      <p:sp>
        <p:nvSpPr>
          <p:cNvPr id="17" name="テキスト ボックス 16">
            <a:extLst>
              <a:ext uri="{FF2B5EF4-FFF2-40B4-BE49-F238E27FC236}">
                <a16:creationId xmlns:a16="http://schemas.microsoft.com/office/drawing/2014/main" id="{EC55F7E4-C860-C0EE-7305-03376971C92B}"/>
              </a:ext>
            </a:extLst>
          </p:cNvPr>
          <p:cNvSpPr txBox="1"/>
          <p:nvPr/>
        </p:nvSpPr>
        <p:spPr>
          <a:xfrm>
            <a:off x="2168161" y="3244334"/>
            <a:ext cx="2005677" cy="369332"/>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Radiation from #1</a:t>
            </a:r>
          </a:p>
        </p:txBody>
      </p:sp>
      <p:sp>
        <p:nvSpPr>
          <p:cNvPr id="18" name="テキスト ボックス 17">
            <a:extLst>
              <a:ext uri="{FF2B5EF4-FFF2-40B4-BE49-F238E27FC236}">
                <a16:creationId xmlns:a16="http://schemas.microsoft.com/office/drawing/2014/main" id="{25FEB734-DE94-43A2-C003-98291373164D}"/>
              </a:ext>
            </a:extLst>
          </p:cNvPr>
          <p:cNvSpPr txBox="1"/>
          <p:nvPr/>
        </p:nvSpPr>
        <p:spPr>
          <a:xfrm>
            <a:off x="2168161" y="3774238"/>
            <a:ext cx="2332690" cy="369332"/>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Radiation from #1+2</a:t>
            </a:r>
          </a:p>
        </p:txBody>
      </p:sp>
      <p:sp>
        <p:nvSpPr>
          <p:cNvPr id="19" name="テキスト ボックス 18">
            <a:extLst>
              <a:ext uri="{FF2B5EF4-FFF2-40B4-BE49-F238E27FC236}">
                <a16:creationId xmlns:a16="http://schemas.microsoft.com/office/drawing/2014/main" id="{C93AC308-80FA-39C1-4193-10B9196BB116}"/>
              </a:ext>
            </a:extLst>
          </p:cNvPr>
          <p:cNvSpPr txBox="1"/>
          <p:nvPr/>
        </p:nvSpPr>
        <p:spPr>
          <a:xfrm>
            <a:off x="2168161" y="4351122"/>
            <a:ext cx="2531462" cy="369332"/>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Radiation from #1+2+3</a:t>
            </a:r>
          </a:p>
        </p:txBody>
      </p:sp>
      <p:sp>
        <p:nvSpPr>
          <p:cNvPr id="20" name="テキスト ボックス 19">
            <a:extLst>
              <a:ext uri="{FF2B5EF4-FFF2-40B4-BE49-F238E27FC236}">
                <a16:creationId xmlns:a16="http://schemas.microsoft.com/office/drawing/2014/main" id="{0E58FF4B-6053-D242-B748-276D7DDCDE53}"/>
              </a:ext>
            </a:extLst>
          </p:cNvPr>
          <p:cNvSpPr txBox="1"/>
          <p:nvPr/>
        </p:nvSpPr>
        <p:spPr>
          <a:xfrm>
            <a:off x="2168161" y="4960332"/>
            <a:ext cx="2794355" cy="369332"/>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Radiation from #1+2+3+4</a:t>
            </a:r>
          </a:p>
        </p:txBody>
      </p:sp>
      <p:sp>
        <p:nvSpPr>
          <p:cNvPr id="21" name="テキスト ボックス 20">
            <a:extLst>
              <a:ext uri="{FF2B5EF4-FFF2-40B4-BE49-F238E27FC236}">
                <a16:creationId xmlns:a16="http://schemas.microsoft.com/office/drawing/2014/main" id="{B9B4FB25-151D-7D97-E2B3-F41709125105}"/>
              </a:ext>
            </a:extLst>
          </p:cNvPr>
          <p:cNvSpPr txBox="1"/>
          <p:nvPr/>
        </p:nvSpPr>
        <p:spPr>
          <a:xfrm>
            <a:off x="2168161" y="5593636"/>
            <a:ext cx="2794355" cy="646331"/>
          </a:xfrm>
          <a:prstGeom prst="rect">
            <a:avLst/>
          </a:prstGeom>
          <a:noFill/>
        </p:spPr>
        <p:txBody>
          <a:bodyPr wrap="none" rtlCol="0">
            <a:spAutoFit/>
          </a:bodyPr>
          <a:lstStyle/>
          <a:p>
            <a:r>
              <a:rPr kumimoji="1" lang="en-US" altLang="ja-JP" dirty="0">
                <a:solidFill>
                  <a:srgbClr val="FF0000"/>
                </a:solidFill>
                <a:latin typeface="Arial" panose="020B0604020202020204" pitchFamily="34" charset="0"/>
                <a:cs typeface="Arial" panose="020B0604020202020204" pitchFamily="34" charset="0"/>
              </a:rPr>
              <a:t>Radiation from #1+2+3+4</a:t>
            </a:r>
          </a:p>
          <a:p>
            <a:r>
              <a:rPr kumimoji="1" lang="en-US" altLang="ja-JP" dirty="0">
                <a:solidFill>
                  <a:srgbClr val="FF0000"/>
                </a:solidFill>
                <a:latin typeface="Arial" panose="020B0604020202020204" pitchFamily="34" charset="0"/>
                <a:cs typeface="Arial" panose="020B0604020202020204" pitchFamily="34" charset="0"/>
              </a:rPr>
              <a:t>                         …..+10</a:t>
            </a:r>
          </a:p>
        </p:txBody>
      </p:sp>
      <p:sp>
        <p:nvSpPr>
          <p:cNvPr id="23" name="左中かっこ 22">
            <a:extLst>
              <a:ext uri="{FF2B5EF4-FFF2-40B4-BE49-F238E27FC236}">
                <a16:creationId xmlns:a16="http://schemas.microsoft.com/office/drawing/2014/main" id="{E1A5828C-8A50-3D6C-1B6F-6E489F855FF6}"/>
              </a:ext>
            </a:extLst>
          </p:cNvPr>
          <p:cNvSpPr/>
          <p:nvPr/>
        </p:nvSpPr>
        <p:spPr>
          <a:xfrm rot="16200000">
            <a:off x="7970894" y="5753228"/>
            <a:ext cx="167625" cy="1059469"/>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4" name="左中かっこ 23">
            <a:extLst>
              <a:ext uri="{FF2B5EF4-FFF2-40B4-BE49-F238E27FC236}">
                <a16:creationId xmlns:a16="http://schemas.microsoft.com/office/drawing/2014/main" id="{1ECF80F3-1A18-E50D-46DA-EEEA88FADF36}"/>
              </a:ext>
            </a:extLst>
          </p:cNvPr>
          <p:cNvSpPr/>
          <p:nvPr/>
        </p:nvSpPr>
        <p:spPr>
          <a:xfrm rot="16200000">
            <a:off x="6339237" y="5753228"/>
            <a:ext cx="167625" cy="1059469"/>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7E1B3581-F90B-631E-84C8-BC9A7EB6BBE3}"/>
              </a:ext>
            </a:extLst>
          </p:cNvPr>
          <p:cNvSpPr txBox="1"/>
          <p:nvPr/>
        </p:nvSpPr>
        <p:spPr>
          <a:xfrm>
            <a:off x="5636526" y="6312183"/>
            <a:ext cx="333937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Damped by phase cancellation</a:t>
            </a:r>
            <a:endParaRPr kumimoji="1" lang="ja-JP" altLang="en-US">
              <a:latin typeface="Arial" panose="020B0604020202020204" pitchFamily="34" charset="0"/>
              <a:cs typeface="Arial" panose="020B0604020202020204" pitchFamily="34" charset="0"/>
            </a:endParaRPr>
          </a:p>
        </p:txBody>
      </p:sp>
      <p:sp>
        <p:nvSpPr>
          <p:cNvPr id="30" name="スライド番号プレースホルダー 29">
            <a:extLst>
              <a:ext uri="{FF2B5EF4-FFF2-40B4-BE49-F238E27FC236}">
                <a16:creationId xmlns:a16="http://schemas.microsoft.com/office/drawing/2014/main" id="{25E8CAE0-E91F-1E92-5BE8-DC0F8192A424}"/>
              </a:ext>
            </a:extLst>
          </p:cNvPr>
          <p:cNvSpPr>
            <a:spLocks noGrp="1"/>
          </p:cNvSpPr>
          <p:nvPr>
            <p:ph type="sldNum" sz="quarter" idx="12"/>
          </p:nvPr>
        </p:nvSpPr>
        <p:spPr/>
        <p:txBody>
          <a:bodyPr/>
          <a:lstStyle/>
          <a:p>
            <a:fld id="{1B6C7244-5724-E94C-BD42-A3A63A9D1A79}" type="slidenum">
              <a:rPr kumimoji="1" lang="ja-JP" altLang="en-US" smtClean="0"/>
              <a:t>45</a:t>
            </a:fld>
            <a:endParaRPr kumimoji="1" lang="ja-JP" altLang="en-US"/>
          </a:p>
        </p:txBody>
      </p:sp>
    </p:spTree>
    <p:extLst>
      <p:ext uri="{BB962C8B-B14F-4D97-AF65-F5344CB8AC3E}">
        <p14:creationId xmlns:p14="http://schemas.microsoft.com/office/powerpoint/2010/main" val="13911361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A7308-C5EF-9E34-AC4A-16BC590375C1}"/>
            </a:ext>
          </a:extLst>
        </p:cNvPr>
        <p:cNvGrpSpPr/>
        <p:nvPr/>
      </p:nvGrpSpPr>
      <p:grpSpPr>
        <a:xfrm>
          <a:off x="0" y="0"/>
          <a:ext cx="0" cy="0"/>
          <a:chOff x="0" y="0"/>
          <a:chExt cx="0" cy="0"/>
        </a:xfrm>
      </p:grpSpPr>
      <p:grpSp>
        <p:nvGrpSpPr>
          <p:cNvPr id="26" name="グループ化 25">
            <a:extLst>
              <a:ext uri="{FF2B5EF4-FFF2-40B4-BE49-F238E27FC236}">
                <a16:creationId xmlns:a16="http://schemas.microsoft.com/office/drawing/2014/main" id="{D6FA243C-9A5C-6E39-0247-3D72B2E26761}"/>
              </a:ext>
            </a:extLst>
          </p:cNvPr>
          <p:cNvGrpSpPr/>
          <p:nvPr/>
        </p:nvGrpSpPr>
        <p:grpSpPr>
          <a:xfrm>
            <a:off x="7308186" y="-6666"/>
            <a:ext cx="2597813" cy="878305"/>
            <a:chOff x="7308187" y="0"/>
            <a:chExt cx="2597813" cy="878305"/>
          </a:xfrm>
        </p:grpSpPr>
        <p:pic>
          <p:nvPicPr>
            <p:cNvPr id="27" name="図 26" descr="ロゴ が含まれている画像&#10;&#10;自動的に生成された説明">
              <a:extLst>
                <a:ext uri="{FF2B5EF4-FFF2-40B4-BE49-F238E27FC236}">
                  <a16:creationId xmlns:a16="http://schemas.microsoft.com/office/drawing/2014/main" id="{2ECE11F3-A2F4-990B-9FD6-635A231637F3}"/>
                </a:ext>
              </a:extLst>
            </p:cNvPr>
            <p:cNvPicPr>
              <a:picLocks noChangeAspect="1"/>
            </p:cNvPicPr>
            <p:nvPr/>
          </p:nvPicPr>
          <p:blipFill>
            <a:blip r:embed="rId3"/>
            <a:stretch>
              <a:fillRect/>
            </a:stretch>
          </p:blipFill>
          <p:spPr>
            <a:xfrm>
              <a:off x="8119513" y="0"/>
              <a:ext cx="1080501" cy="774131"/>
            </a:xfrm>
            <a:prstGeom prst="rect">
              <a:avLst/>
            </a:prstGeom>
          </p:spPr>
        </p:pic>
        <p:pic>
          <p:nvPicPr>
            <p:cNvPr id="28" name="Picture 2" descr="海外にも対応したロゴマーク ｜ 理化学研究所">
              <a:extLst>
                <a:ext uri="{FF2B5EF4-FFF2-40B4-BE49-F238E27FC236}">
                  <a16:creationId xmlns:a16="http://schemas.microsoft.com/office/drawing/2014/main" id="{6CBBA0A7-B5B7-31C2-AFE9-19CB855F6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29" name="図 28" descr="ロゴ, 会社名&#10;&#10;自動的に生成された説明">
              <a:extLst>
                <a:ext uri="{FF2B5EF4-FFF2-40B4-BE49-F238E27FC236}">
                  <a16:creationId xmlns:a16="http://schemas.microsoft.com/office/drawing/2014/main" id="{4E8EB310-0355-72D5-439D-B5D641DA0C99}"/>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2" name="タイトル 1">
            <a:extLst>
              <a:ext uri="{FF2B5EF4-FFF2-40B4-BE49-F238E27FC236}">
                <a16:creationId xmlns:a16="http://schemas.microsoft.com/office/drawing/2014/main" id="{28F911C8-76CB-2EA9-0666-8AC45F77ACDF}"/>
              </a:ext>
            </a:extLst>
          </p:cNvPr>
          <p:cNvSpPr>
            <a:spLocks noGrp="1"/>
          </p:cNvSpPr>
          <p:nvPr>
            <p:ph type="title"/>
          </p:nvPr>
        </p:nvSpPr>
        <p:spPr>
          <a:xfrm>
            <a:off x="681038" y="365128"/>
            <a:ext cx="8672282" cy="830948"/>
          </a:xfrm>
          <a:solidFill>
            <a:schemeClr val="bg1"/>
          </a:solidFill>
        </p:spPr>
        <p:txBody>
          <a:bodyPr>
            <a:normAutofit fontScale="90000"/>
          </a:bodyPr>
          <a:lstStyle/>
          <a:p>
            <a:r>
              <a:rPr lang="en-US" altLang="ja-JP" sz="4000" dirty="0">
                <a:latin typeface="Arial" panose="020B0604020202020204" pitchFamily="34" charset="0"/>
                <a:cs typeface="Arial" panose="020B0604020202020204" pitchFamily="34" charset="0"/>
              </a:rPr>
              <a:t>Scheme counteracting the slippage effect</a:t>
            </a:r>
            <a:br>
              <a:rPr lang="en-US" altLang="ja-JP" sz="4000" dirty="0">
                <a:latin typeface="Arial" panose="020B0604020202020204" pitchFamily="34" charset="0"/>
                <a:cs typeface="Arial" panose="020B0604020202020204" pitchFamily="34" charset="0"/>
              </a:rPr>
            </a:br>
            <a:r>
              <a:rPr lang="en-US" altLang="ja-JP" sz="4000" dirty="0">
                <a:latin typeface="Arial" panose="020B0604020202020204" pitchFamily="34" charset="0"/>
                <a:cs typeface="Arial" panose="020B0604020202020204" pitchFamily="34" charset="0"/>
              </a:rPr>
              <a:t>towards “single attosecond pulse”</a:t>
            </a:r>
          </a:p>
        </p:txBody>
      </p:sp>
      <p:sp>
        <p:nvSpPr>
          <p:cNvPr id="3" name="テキスト ボックス 2">
            <a:extLst>
              <a:ext uri="{FF2B5EF4-FFF2-40B4-BE49-F238E27FC236}">
                <a16:creationId xmlns:a16="http://schemas.microsoft.com/office/drawing/2014/main" id="{1752E166-D42D-0008-E520-B1ECC5D708E8}"/>
              </a:ext>
            </a:extLst>
          </p:cNvPr>
          <p:cNvSpPr txBox="1"/>
          <p:nvPr/>
        </p:nvSpPr>
        <p:spPr>
          <a:xfrm>
            <a:off x="755997" y="6308206"/>
            <a:ext cx="3887484" cy="369332"/>
          </a:xfrm>
          <a:prstGeom prst="rect">
            <a:avLst/>
          </a:prstGeom>
          <a:noFill/>
        </p:spPr>
        <p:txBody>
          <a:bodyPr wrap="square">
            <a:spAutoFit/>
          </a:bodyPr>
          <a:lstStyle/>
          <a:p>
            <a:r>
              <a:rPr kumimoji="1" lang="en-US" altLang="ja-JP" dirty="0">
                <a:latin typeface="Arial" panose="020B0604020202020204" pitchFamily="34" charset="0"/>
                <a:cs typeface="Arial" panose="020B0604020202020204" pitchFamily="34" charset="0"/>
              </a:rPr>
              <a:t>T. Tanaka, </a:t>
            </a:r>
            <a:r>
              <a:rPr kumimoji="1" lang="en-US" altLang="ja-JP" i="1" dirty="0">
                <a:latin typeface="Arial" panose="020B0604020202020204" pitchFamily="34" charset="0"/>
                <a:cs typeface="Arial" panose="020B0604020202020204" pitchFamily="34" charset="0"/>
              </a:rPr>
              <a:t>PRL</a:t>
            </a:r>
            <a:r>
              <a:rPr kumimoji="1" lang="en-US" altLang="ja-JP" dirty="0">
                <a:latin typeface="Arial" panose="020B0604020202020204" pitchFamily="34" charset="0"/>
                <a:cs typeface="Arial" panose="020B0604020202020204" pitchFamily="34" charset="0"/>
              </a:rPr>
              <a:t> 114, 044801 (2015).</a:t>
            </a:r>
            <a:endParaRPr lang="ja-JP" altLang="en-US"/>
          </a:p>
        </p:txBody>
      </p:sp>
      <p:pic>
        <p:nvPicPr>
          <p:cNvPr id="6" name="図 5">
            <a:extLst>
              <a:ext uri="{FF2B5EF4-FFF2-40B4-BE49-F238E27FC236}">
                <a16:creationId xmlns:a16="http://schemas.microsoft.com/office/drawing/2014/main" id="{CC8A580A-53A8-77F2-CC7D-BF13F75F781D}"/>
              </a:ext>
            </a:extLst>
          </p:cNvPr>
          <p:cNvPicPr>
            <a:picLocks noChangeAspect="1"/>
          </p:cNvPicPr>
          <p:nvPr/>
        </p:nvPicPr>
        <p:blipFill>
          <a:blip r:embed="rId6"/>
          <a:stretch>
            <a:fillRect/>
          </a:stretch>
        </p:blipFill>
        <p:spPr>
          <a:xfrm>
            <a:off x="19201" y="2416865"/>
            <a:ext cx="4976192" cy="3103961"/>
          </a:xfrm>
          <a:prstGeom prst="rect">
            <a:avLst/>
          </a:prstGeom>
        </p:spPr>
      </p:pic>
      <p:pic>
        <p:nvPicPr>
          <p:cNvPr id="8" name="図 7">
            <a:extLst>
              <a:ext uri="{FF2B5EF4-FFF2-40B4-BE49-F238E27FC236}">
                <a16:creationId xmlns:a16="http://schemas.microsoft.com/office/drawing/2014/main" id="{3635570F-761F-03D4-AE03-D5649CC014AB}"/>
              </a:ext>
            </a:extLst>
          </p:cNvPr>
          <p:cNvPicPr>
            <a:picLocks noChangeAspect="1"/>
          </p:cNvPicPr>
          <p:nvPr/>
        </p:nvPicPr>
        <p:blipFill>
          <a:blip r:embed="rId7"/>
          <a:stretch>
            <a:fillRect/>
          </a:stretch>
        </p:blipFill>
        <p:spPr>
          <a:xfrm>
            <a:off x="4928947" y="2416865"/>
            <a:ext cx="4877653" cy="3103961"/>
          </a:xfrm>
          <a:prstGeom prst="rect">
            <a:avLst/>
          </a:prstGeom>
        </p:spPr>
      </p:pic>
      <p:sp>
        <p:nvSpPr>
          <p:cNvPr id="11" name="テキスト ボックス 10">
            <a:extLst>
              <a:ext uri="{FF2B5EF4-FFF2-40B4-BE49-F238E27FC236}">
                <a16:creationId xmlns:a16="http://schemas.microsoft.com/office/drawing/2014/main" id="{57FC8E55-F27E-4FBB-8C44-DAE01AEA7467}"/>
              </a:ext>
            </a:extLst>
          </p:cNvPr>
          <p:cNvSpPr txBox="1"/>
          <p:nvPr/>
        </p:nvSpPr>
        <p:spPr>
          <a:xfrm>
            <a:off x="1183858" y="1289795"/>
            <a:ext cx="2646878"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Generating single cycle </a:t>
            </a:r>
          </a:p>
          <a:p>
            <a:r>
              <a:rPr kumimoji="1" lang="en-US" altLang="ja-JP" dirty="0">
                <a:latin typeface="Arial" panose="020B0604020202020204" pitchFamily="34" charset="0"/>
                <a:cs typeface="Arial" panose="020B0604020202020204" pitchFamily="34" charset="0"/>
              </a:rPr>
              <a:t>density modulation</a:t>
            </a:r>
            <a:endParaRPr kumimoji="1" lang="ja-JP" altLang="en-US">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7A6E9E04-515B-02D5-DE87-5D7B34FDFDB3}"/>
              </a:ext>
            </a:extLst>
          </p:cNvPr>
          <p:cNvSpPr txBox="1"/>
          <p:nvPr/>
        </p:nvSpPr>
        <p:spPr>
          <a:xfrm>
            <a:off x="99400" y="2064363"/>
            <a:ext cx="1479892"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Single cycle </a:t>
            </a:r>
          </a:p>
          <a:p>
            <a:r>
              <a:rPr kumimoji="1" lang="en-US" altLang="ja-JP" dirty="0">
                <a:latin typeface="Arial" panose="020B0604020202020204" pitchFamily="34" charset="0"/>
                <a:cs typeface="Arial" panose="020B0604020202020204" pitchFamily="34" charset="0"/>
              </a:rPr>
              <a:t>seed laser</a:t>
            </a:r>
            <a:endParaRPr kumimoji="1" lang="ja-JP" altLang="en-US">
              <a:latin typeface="Arial" panose="020B0604020202020204" pitchFamily="34" charset="0"/>
              <a:cs typeface="Arial" panose="020B0604020202020204" pitchFamily="34" charset="0"/>
            </a:endParaRPr>
          </a:p>
        </p:txBody>
      </p:sp>
      <p:sp>
        <p:nvSpPr>
          <p:cNvPr id="14" name="テキスト ボックス 13">
            <a:extLst>
              <a:ext uri="{FF2B5EF4-FFF2-40B4-BE49-F238E27FC236}">
                <a16:creationId xmlns:a16="http://schemas.microsoft.com/office/drawing/2014/main" id="{3445A247-352D-0D32-45A3-CD4E557C9502}"/>
              </a:ext>
            </a:extLst>
          </p:cNvPr>
          <p:cNvSpPr txBox="1"/>
          <p:nvPr/>
        </p:nvSpPr>
        <p:spPr>
          <a:xfrm>
            <a:off x="2507297" y="1977252"/>
            <a:ext cx="2249334"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Generating chirped </a:t>
            </a:r>
          </a:p>
          <a:p>
            <a:r>
              <a:rPr kumimoji="1" lang="en-US" altLang="ja-JP" dirty="0">
                <a:latin typeface="Arial" panose="020B0604020202020204" pitchFamily="34" charset="0"/>
                <a:cs typeface="Arial" panose="020B0604020202020204" pitchFamily="34" charset="0"/>
              </a:rPr>
              <a:t>radiation seed pulse</a:t>
            </a:r>
            <a:endParaRPr kumimoji="1" lang="ja-JP" altLang="en-US">
              <a:latin typeface="Arial" panose="020B0604020202020204" pitchFamily="34" charset="0"/>
              <a:cs typeface="Arial" panose="020B0604020202020204" pitchFamily="34" charset="0"/>
            </a:endParaRPr>
          </a:p>
        </p:txBody>
      </p:sp>
      <p:sp>
        <p:nvSpPr>
          <p:cNvPr id="15" name="テキスト ボックス 14">
            <a:extLst>
              <a:ext uri="{FF2B5EF4-FFF2-40B4-BE49-F238E27FC236}">
                <a16:creationId xmlns:a16="http://schemas.microsoft.com/office/drawing/2014/main" id="{F66DFDBA-FD34-EEEB-DFF2-4442758AE1CD}"/>
              </a:ext>
            </a:extLst>
          </p:cNvPr>
          <p:cNvSpPr txBox="1"/>
          <p:nvPr/>
        </p:nvSpPr>
        <p:spPr>
          <a:xfrm>
            <a:off x="99400" y="5269309"/>
            <a:ext cx="2582758" cy="923330"/>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Converting chirped </a:t>
            </a:r>
          </a:p>
          <a:p>
            <a:r>
              <a:rPr kumimoji="1" lang="en-US" altLang="ja-JP" dirty="0">
                <a:latin typeface="Arial" panose="020B0604020202020204" pitchFamily="34" charset="0"/>
                <a:cs typeface="Arial" panose="020B0604020202020204" pitchFamily="34" charset="0"/>
              </a:rPr>
              <a:t>radiation pulse to </a:t>
            </a:r>
          </a:p>
          <a:p>
            <a:r>
              <a:rPr kumimoji="1" lang="en-US" altLang="ja-JP" dirty="0">
                <a:latin typeface="Arial" panose="020B0604020202020204" pitchFamily="34" charset="0"/>
                <a:cs typeface="Arial" panose="020B0604020202020204" pitchFamily="34" charset="0"/>
              </a:rPr>
              <a:t>chirped micro-bunching</a:t>
            </a:r>
            <a:endParaRPr kumimoji="1" lang="ja-JP" altLang="en-US">
              <a:latin typeface="Arial" panose="020B0604020202020204" pitchFamily="34" charset="0"/>
              <a:cs typeface="Arial" panose="020B0604020202020204" pitchFamily="34" charset="0"/>
            </a:endParaRPr>
          </a:p>
        </p:txBody>
      </p:sp>
      <p:sp>
        <p:nvSpPr>
          <p:cNvPr id="22" name="テキスト ボックス 21">
            <a:extLst>
              <a:ext uri="{FF2B5EF4-FFF2-40B4-BE49-F238E27FC236}">
                <a16:creationId xmlns:a16="http://schemas.microsoft.com/office/drawing/2014/main" id="{F8ECE4C0-31EE-7DBB-1482-684EE93BFFD8}"/>
              </a:ext>
            </a:extLst>
          </p:cNvPr>
          <p:cNvSpPr txBox="1"/>
          <p:nvPr/>
        </p:nvSpPr>
        <p:spPr>
          <a:xfrm>
            <a:off x="2639501" y="5407808"/>
            <a:ext cx="1915974" cy="646331"/>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A few cycle short</a:t>
            </a:r>
          </a:p>
          <a:p>
            <a:r>
              <a:rPr kumimoji="1" lang="en-US" altLang="ja-JP" dirty="0">
                <a:latin typeface="Arial" panose="020B0604020202020204" pitchFamily="34" charset="0"/>
                <a:cs typeface="Arial" panose="020B0604020202020204" pitchFamily="34" charset="0"/>
              </a:rPr>
              <a:t>pulsed radiation</a:t>
            </a:r>
          </a:p>
        </p:txBody>
      </p:sp>
      <p:sp>
        <p:nvSpPr>
          <p:cNvPr id="30" name="スライド番号プレースホルダー 29">
            <a:extLst>
              <a:ext uri="{FF2B5EF4-FFF2-40B4-BE49-F238E27FC236}">
                <a16:creationId xmlns:a16="http://schemas.microsoft.com/office/drawing/2014/main" id="{D5AFECDA-8ACB-E6B8-1DF0-5FBF4196937E}"/>
              </a:ext>
            </a:extLst>
          </p:cNvPr>
          <p:cNvSpPr>
            <a:spLocks noGrp="1"/>
          </p:cNvSpPr>
          <p:nvPr>
            <p:ph type="sldNum" sz="quarter" idx="12"/>
          </p:nvPr>
        </p:nvSpPr>
        <p:spPr/>
        <p:txBody>
          <a:bodyPr/>
          <a:lstStyle/>
          <a:p>
            <a:fld id="{1B6C7244-5724-E94C-BD42-A3A63A9D1A79}" type="slidenum">
              <a:rPr kumimoji="1" lang="ja-JP" altLang="en-US" smtClean="0"/>
              <a:t>46</a:t>
            </a:fld>
            <a:endParaRPr kumimoji="1" lang="ja-JP" altLang="en-US"/>
          </a:p>
        </p:txBody>
      </p:sp>
    </p:spTree>
    <p:extLst>
      <p:ext uri="{BB962C8B-B14F-4D97-AF65-F5344CB8AC3E}">
        <p14:creationId xmlns:p14="http://schemas.microsoft.com/office/powerpoint/2010/main" val="4263115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F4A6F-F307-7A96-B6B3-2580F945E876}"/>
            </a:ext>
          </a:extLst>
        </p:cNvPr>
        <p:cNvGrpSpPr/>
        <p:nvPr/>
      </p:nvGrpSpPr>
      <p:grpSpPr>
        <a:xfrm>
          <a:off x="0" y="0"/>
          <a:ext cx="0" cy="0"/>
          <a:chOff x="0" y="0"/>
          <a:chExt cx="0" cy="0"/>
        </a:xfrm>
      </p:grpSpPr>
      <p:grpSp>
        <p:nvGrpSpPr>
          <p:cNvPr id="47" name="グループ化 46">
            <a:extLst>
              <a:ext uri="{FF2B5EF4-FFF2-40B4-BE49-F238E27FC236}">
                <a16:creationId xmlns:a16="http://schemas.microsoft.com/office/drawing/2014/main" id="{853DD910-5EAF-2073-88E1-5C5E12C0C9A6}"/>
              </a:ext>
            </a:extLst>
          </p:cNvPr>
          <p:cNvGrpSpPr/>
          <p:nvPr/>
        </p:nvGrpSpPr>
        <p:grpSpPr>
          <a:xfrm>
            <a:off x="7308186" y="-6666"/>
            <a:ext cx="2597813" cy="878305"/>
            <a:chOff x="7308187" y="0"/>
            <a:chExt cx="2597813" cy="878305"/>
          </a:xfrm>
        </p:grpSpPr>
        <p:pic>
          <p:nvPicPr>
            <p:cNvPr id="48" name="Picture 2" descr="海外にも対応したロゴマーク ｜ 理化学研究所">
              <a:extLst>
                <a:ext uri="{FF2B5EF4-FFF2-40B4-BE49-F238E27FC236}">
                  <a16:creationId xmlns:a16="http://schemas.microsoft.com/office/drawing/2014/main" id="{B6FC67AE-FE8E-11B9-1500-CF97094D5C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49" name="図 48" descr="ロゴ が含まれている画像&#10;&#10;自動的に生成された説明">
              <a:extLst>
                <a:ext uri="{FF2B5EF4-FFF2-40B4-BE49-F238E27FC236}">
                  <a16:creationId xmlns:a16="http://schemas.microsoft.com/office/drawing/2014/main" id="{2215166B-AA46-4919-2207-22FC643070E2}"/>
                </a:ext>
              </a:extLst>
            </p:cNvPr>
            <p:cNvPicPr>
              <a:picLocks noChangeAspect="1"/>
            </p:cNvPicPr>
            <p:nvPr/>
          </p:nvPicPr>
          <p:blipFill>
            <a:blip r:embed="rId4"/>
            <a:stretch>
              <a:fillRect/>
            </a:stretch>
          </p:blipFill>
          <p:spPr>
            <a:xfrm>
              <a:off x="8119513" y="0"/>
              <a:ext cx="1080501" cy="774131"/>
            </a:xfrm>
            <a:prstGeom prst="rect">
              <a:avLst/>
            </a:prstGeom>
          </p:spPr>
        </p:pic>
        <p:pic>
          <p:nvPicPr>
            <p:cNvPr id="50" name="図 49" descr="ロゴ, 会社名&#10;&#10;自動的に生成された説明">
              <a:extLst>
                <a:ext uri="{FF2B5EF4-FFF2-40B4-BE49-F238E27FC236}">
                  <a16:creationId xmlns:a16="http://schemas.microsoft.com/office/drawing/2014/main" id="{3C243DC6-2A39-8746-9496-5E3FC680CCFB}"/>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503FCC43-4A3F-B6DB-B09C-ECDA143F8437}"/>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Recent evolution of SR sources</a:t>
            </a:r>
            <a:endParaRPr kumimoji="1" lang="ja-JP" altLang="en-US" sz="3600"/>
          </a:p>
        </p:txBody>
      </p:sp>
      <p:sp>
        <p:nvSpPr>
          <p:cNvPr id="26" name="テキスト ボックス 25">
            <a:extLst>
              <a:ext uri="{FF2B5EF4-FFF2-40B4-BE49-F238E27FC236}">
                <a16:creationId xmlns:a16="http://schemas.microsoft.com/office/drawing/2014/main" id="{46E2FACA-4FE6-2231-6155-800B5AFE183F}"/>
              </a:ext>
            </a:extLst>
          </p:cNvPr>
          <p:cNvSpPr txBox="1"/>
          <p:nvPr/>
        </p:nvSpPr>
        <p:spPr>
          <a:xfrm>
            <a:off x="139148" y="1590813"/>
            <a:ext cx="4192173" cy="461665"/>
          </a:xfrm>
          <a:prstGeom prst="rect">
            <a:avLst/>
          </a:prstGeom>
          <a:noFill/>
        </p:spPr>
        <p:txBody>
          <a:bodyPr wrap="none" rtlCol="0">
            <a:spAutoFit/>
          </a:bodyPr>
          <a:lstStyle/>
          <a:p>
            <a:r>
              <a:rPr kumimoji="1" lang="en-US" altLang="ja-JP" sz="2400" dirty="0">
                <a:highlight>
                  <a:srgbClr val="FFFF00"/>
                </a:highlight>
                <a:latin typeface="Arial" panose="020B0604020202020204" pitchFamily="34" charset="0"/>
                <a:cs typeface="Arial" panose="020B0604020202020204" pitchFamily="34" charset="0"/>
              </a:rPr>
              <a:t>Performance index: Brilliance</a:t>
            </a:r>
            <a:endParaRPr kumimoji="1" lang="ja-JP" altLang="en-US" sz="2400">
              <a:highlight>
                <a:srgbClr val="FFFF00"/>
              </a:highlight>
              <a:latin typeface="Arial" panose="020B0604020202020204" pitchFamily="34" charset="0"/>
              <a:cs typeface="Arial" panose="020B0604020202020204" pitchFamily="34" charset="0"/>
            </a:endParaRPr>
          </a:p>
        </p:txBody>
      </p:sp>
      <p:sp>
        <p:nvSpPr>
          <p:cNvPr id="2" name="正方形/長方形 1">
            <a:extLst>
              <a:ext uri="{FF2B5EF4-FFF2-40B4-BE49-F238E27FC236}">
                <a16:creationId xmlns:a16="http://schemas.microsoft.com/office/drawing/2014/main" id="{0358540E-2987-DF18-BDEE-B1FAF70B80D2}"/>
              </a:ext>
            </a:extLst>
          </p:cNvPr>
          <p:cNvSpPr/>
          <p:nvPr/>
        </p:nvSpPr>
        <p:spPr>
          <a:xfrm>
            <a:off x="139148" y="2142663"/>
            <a:ext cx="1371600" cy="4571998"/>
          </a:xfrm>
          <a:prstGeom prst="rect">
            <a:avLst/>
          </a:prstGeom>
          <a:gradFill>
            <a:gsLst>
              <a:gs pos="0">
                <a:srgbClr val="3856CD"/>
              </a:gs>
              <a:gs pos="99000">
                <a:schemeClr val="accent1">
                  <a:lumMod val="60000"/>
                  <a:lumOff val="40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ja-JP" sz="2400" b="1" dirty="0">
                <a:solidFill>
                  <a:prstClr val="white"/>
                </a:solidFill>
                <a:latin typeface="Arial"/>
                <a:ea typeface="ＭＳ Ｐゴシック" charset="-128"/>
                <a:cs typeface="Arial"/>
              </a:rPr>
              <a:t>X-ray</a:t>
            </a:r>
          </a:p>
          <a:p>
            <a:pPr algn="ctr">
              <a:lnSpc>
                <a:spcPct val="150000"/>
              </a:lnSpc>
            </a:pPr>
            <a:r>
              <a:rPr lang="en-US" altLang="ja-JP" sz="2400" b="1" dirty="0">
                <a:solidFill>
                  <a:prstClr val="white"/>
                </a:solidFill>
                <a:latin typeface="Arial"/>
                <a:ea typeface="ＭＳ Ｐゴシック" charset="-128"/>
                <a:cs typeface="Arial"/>
              </a:rPr>
              <a:t>sources</a:t>
            </a:r>
          </a:p>
        </p:txBody>
      </p:sp>
      <p:cxnSp>
        <p:nvCxnSpPr>
          <p:cNvPr id="3" name="直線コネクタ 2">
            <a:extLst>
              <a:ext uri="{FF2B5EF4-FFF2-40B4-BE49-F238E27FC236}">
                <a16:creationId xmlns:a16="http://schemas.microsoft.com/office/drawing/2014/main" id="{BE87B067-2905-BB05-C503-64B4CE24DDC5}"/>
              </a:ext>
            </a:extLst>
          </p:cNvPr>
          <p:cNvCxnSpPr>
            <a:cxnSpLocks/>
          </p:cNvCxnSpPr>
          <p:nvPr/>
        </p:nvCxnSpPr>
        <p:spPr>
          <a:xfrm>
            <a:off x="5434180" y="2354802"/>
            <a:ext cx="2478548" cy="0"/>
          </a:xfrm>
          <a:prstGeom prst="line">
            <a:avLst/>
          </a:prstGeom>
          <a:ln w="25400">
            <a:tailEnd type="arrow"/>
          </a:ln>
        </p:spPr>
        <p:style>
          <a:lnRef idx="1">
            <a:schemeClr val="dk1"/>
          </a:lnRef>
          <a:fillRef idx="0">
            <a:schemeClr val="dk1"/>
          </a:fillRef>
          <a:effectRef idx="0">
            <a:schemeClr val="dk1"/>
          </a:effectRef>
          <a:fontRef idx="minor">
            <a:schemeClr val="tx1"/>
          </a:fontRef>
        </p:style>
      </p:cxnSp>
      <p:sp>
        <p:nvSpPr>
          <p:cNvPr id="4" name="テキスト ボックス 3">
            <a:extLst>
              <a:ext uri="{FF2B5EF4-FFF2-40B4-BE49-F238E27FC236}">
                <a16:creationId xmlns:a16="http://schemas.microsoft.com/office/drawing/2014/main" id="{6A851A3F-77E5-1450-9AE2-F439452B9A4E}"/>
              </a:ext>
            </a:extLst>
          </p:cNvPr>
          <p:cNvSpPr txBox="1"/>
          <p:nvPr/>
        </p:nvSpPr>
        <p:spPr>
          <a:xfrm>
            <a:off x="1583611" y="5542439"/>
            <a:ext cx="1548020" cy="369332"/>
          </a:xfrm>
          <a:prstGeom prst="rect">
            <a:avLst/>
          </a:prstGeom>
          <a:noFill/>
        </p:spPr>
        <p:txBody>
          <a:bodyPr wrap="square">
            <a:spAutoFit/>
          </a:bodyPr>
          <a:lstStyle/>
          <a:p>
            <a:r>
              <a:rPr lang="en-US" altLang="ja-JP" b="1" dirty="0">
                <a:solidFill>
                  <a:schemeClr val="bg1"/>
                </a:solidFill>
                <a:latin typeface="Arial"/>
                <a:ea typeface="ＭＳ Ｐゴシック" charset="-128"/>
                <a:cs typeface="Arial"/>
              </a:rPr>
              <a:t>Ring-based </a:t>
            </a:r>
          </a:p>
        </p:txBody>
      </p:sp>
      <p:sp>
        <p:nvSpPr>
          <p:cNvPr id="28" name="テキスト ボックス 27">
            <a:extLst>
              <a:ext uri="{FF2B5EF4-FFF2-40B4-BE49-F238E27FC236}">
                <a16:creationId xmlns:a16="http://schemas.microsoft.com/office/drawing/2014/main" id="{02D78A3A-DCFE-3A54-9B55-3D5ECF4A6975}"/>
              </a:ext>
            </a:extLst>
          </p:cNvPr>
          <p:cNvSpPr txBox="1"/>
          <p:nvPr/>
        </p:nvSpPr>
        <p:spPr>
          <a:xfrm>
            <a:off x="5342674" y="1868115"/>
            <a:ext cx="2514546" cy="523220"/>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Time axis</a:t>
            </a:r>
            <a:endParaRPr kumimoji="1" lang="ja-JP" altLang="en-US" sz="2800">
              <a:latin typeface="Arial" panose="020B0604020202020204" pitchFamily="34" charset="0"/>
              <a:cs typeface="Arial" panose="020B0604020202020204" pitchFamily="34" charset="0"/>
            </a:endParaRPr>
          </a:p>
        </p:txBody>
      </p:sp>
      <p:sp>
        <p:nvSpPr>
          <p:cNvPr id="29" name="右矢印 28">
            <a:extLst>
              <a:ext uri="{FF2B5EF4-FFF2-40B4-BE49-F238E27FC236}">
                <a16:creationId xmlns:a16="http://schemas.microsoft.com/office/drawing/2014/main" id="{2F06AFC0-B754-6EA7-27B1-8FDD235021A6}"/>
              </a:ext>
            </a:extLst>
          </p:cNvPr>
          <p:cNvSpPr/>
          <p:nvPr/>
        </p:nvSpPr>
        <p:spPr>
          <a:xfrm>
            <a:off x="1638827" y="2586628"/>
            <a:ext cx="6202153"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30" name="テキスト ボックス 29">
            <a:extLst>
              <a:ext uri="{FF2B5EF4-FFF2-40B4-BE49-F238E27FC236}">
                <a16:creationId xmlns:a16="http://schemas.microsoft.com/office/drawing/2014/main" id="{0C656E8B-5CFF-D3A3-C4E5-12F08721B072}"/>
              </a:ext>
            </a:extLst>
          </p:cNvPr>
          <p:cNvSpPr txBox="1"/>
          <p:nvPr/>
        </p:nvSpPr>
        <p:spPr>
          <a:xfrm rot="35201">
            <a:off x="1854954" y="2235628"/>
            <a:ext cx="1055666"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Pulse</a:t>
            </a:r>
          </a:p>
        </p:txBody>
      </p:sp>
      <p:sp>
        <p:nvSpPr>
          <p:cNvPr id="31" name="テキスト ボックス 30">
            <a:extLst>
              <a:ext uri="{FF2B5EF4-FFF2-40B4-BE49-F238E27FC236}">
                <a16:creationId xmlns:a16="http://schemas.microsoft.com/office/drawing/2014/main" id="{940B9A9D-D56B-C026-0D87-9EE46923ACA6}"/>
              </a:ext>
            </a:extLst>
          </p:cNvPr>
          <p:cNvSpPr txBox="1"/>
          <p:nvPr/>
        </p:nvSpPr>
        <p:spPr>
          <a:xfrm rot="23403">
            <a:off x="1745266" y="2763771"/>
            <a:ext cx="1531188" cy="369332"/>
          </a:xfrm>
          <a:prstGeom prst="rect">
            <a:avLst/>
          </a:prstGeom>
          <a:noFill/>
        </p:spPr>
        <p:txBody>
          <a:bodyPr wrap="square" rtlCol="0">
            <a:spAutoFit/>
          </a:bodyPr>
          <a:lstStyle/>
          <a:p>
            <a:r>
              <a:rPr lang="en-US" altLang="ja-JP" b="1" dirty="0">
                <a:solidFill>
                  <a:prstClr val="white"/>
                </a:solidFill>
                <a:latin typeface="Arial"/>
                <a:ea typeface="ＭＳ Ｐゴシック" charset="-128"/>
                <a:cs typeface="Arial"/>
              </a:rPr>
              <a:t>Linac-based</a:t>
            </a:r>
            <a:endParaRPr lang="ja-JP" altLang="en-US" b="1">
              <a:solidFill>
                <a:prstClr val="white"/>
              </a:solidFill>
              <a:latin typeface="Arial"/>
              <a:ea typeface="ＭＳ Ｐゴシック" charset="-128"/>
              <a:cs typeface="Arial"/>
            </a:endParaRPr>
          </a:p>
        </p:txBody>
      </p:sp>
      <p:sp>
        <p:nvSpPr>
          <p:cNvPr id="32" name="テキスト ボックス 31">
            <a:extLst>
              <a:ext uri="{FF2B5EF4-FFF2-40B4-BE49-F238E27FC236}">
                <a16:creationId xmlns:a16="http://schemas.microsoft.com/office/drawing/2014/main" id="{7FCE500B-8BE0-27FA-1FAF-F7DB6CB1826B}"/>
              </a:ext>
            </a:extLst>
          </p:cNvPr>
          <p:cNvSpPr txBox="1"/>
          <p:nvPr/>
        </p:nvSpPr>
        <p:spPr>
          <a:xfrm rot="21581037">
            <a:off x="3340609" y="2315618"/>
            <a:ext cx="1431191" cy="1200329"/>
          </a:xfrm>
          <a:prstGeom prst="rect">
            <a:avLst/>
          </a:prstGeom>
          <a:solidFill>
            <a:srgbClr val="00B050"/>
          </a:solidFill>
        </p:spPr>
        <p:txBody>
          <a:bodyPr wrap="square" rtlCol="0">
            <a:spAutoFit/>
          </a:bodyPr>
          <a:lstStyle/>
          <a:p>
            <a:pPr algn="ctr"/>
            <a:endParaRPr lang="en-US" altLang="ja-JP" b="1" dirty="0">
              <a:solidFill>
                <a:prstClr val="white"/>
              </a:solidFill>
              <a:latin typeface="Arial"/>
              <a:ea typeface="ＭＳ Ｐゴシック" charset="-128"/>
              <a:cs typeface="Arial"/>
            </a:endParaRPr>
          </a:p>
          <a:p>
            <a:pPr algn="ctr"/>
            <a:r>
              <a:rPr lang="en-US" altLang="ja-JP" b="1" dirty="0">
                <a:solidFill>
                  <a:prstClr val="white"/>
                </a:solidFill>
                <a:latin typeface="Arial"/>
                <a:ea typeface="ＭＳ Ｐゴシック" charset="-128"/>
                <a:cs typeface="Arial"/>
              </a:rPr>
              <a:t>SASE-type</a:t>
            </a:r>
          </a:p>
          <a:p>
            <a:pPr algn="ctr"/>
            <a:r>
              <a:rPr lang="en-US" altLang="ja-JP" b="1" dirty="0">
                <a:solidFill>
                  <a:prstClr val="white"/>
                </a:solidFill>
                <a:latin typeface="Arial"/>
                <a:ea typeface="ＭＳ Ｐゴシック" charset="-128"/>
                <a:cs typeface="Arial"/>
              </a:rPr>
              <a:t>XFEL</a:t>
            </a:r>
          </a:p>
          <a:p>
            <a:pPr algn="ctr"/>
            <a:endParaRPr lang="ja-JP" altLang="en-US" b="1">
              <a:solidFill>
                <a:prstClr val="white"/>
              </a:solidFill>
              <a:latin typeface="Arial"/>
              <a:ea typeface="ＭＳ Ｐゴシック" charset="-128"/>
              <a:cs typeface="Arial"/>
            </a:endParaRPr>
          </a:p>
        </p:txBody>
      </p:sp>
      <p:sp>
        <p:nvSpPr>
          <p:cNvPr id="33" name="角丸四角形 32">
            <a:extLst>
              <a:ext uri="{FF2B5EF4-FFF2-40B4-BE49-F238E27FC236}">
                <a16:creationId xmlns:a16="http://schemas.microsoft.com/office/drawing/2014/main" id="{C8E455FA-3CB8-78E2-58B7-3D7F321156E9}"/>
              </a:ext>
            </a:extLst>
          </p:cNvPr>
          <p:cNvSpPr/>
          <p:nvPr/>
        </p:nvSpPr>
        <p:spPr>
          <a:xfrm>
            <a:off x="7857219" y="2323972"/>
            <a:ext cx="2048781" cy="2935903"/>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a:extLst>
              <a:ext uri="{FF2B5EF4-FFF2-40B4-BE49-F238E27FC236}">
                <a16:creationId xmlns:a16="http://schemas.microsoft.com/office/drawing/2014/main" id="{EDE37053-90AE-3AED-DF24-6E48CB173461}"/>
              </a:ext>
            </a:extLst>
          </p:cNvPr>
          <p:cNvSpPr txBox="1"/>
          <p:nvPr/>
        </p:nvSpPr>
        <p:spPr>
          <a:xfrm>
            <a:off x="7553156" y="2549484"/>
            <a:ext cx="2514546" cy="3108543"/>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Peak</a:t>
            </a:r>
          </a:p>
          <a:p>
            <a:pPr algn="ctr"/>
            <a:r>
              <a:rPr kumimoji="1" lang="en-US" altLang="ja-JP" sz="2800" dirty="0">
                <a:latin typeface="Arial" panose="020B0604020202020204" pitchFamily="34" charset="0"/>
                <a:cs typeface="Arial" panose="020B0604020202020204" pitchFamily="34" charset="0"/>
              </a:rPr>
              <a:t>Brilliance</a:t>
            </a:r>
          </a:p>
          <a:p>
            <a:pPr algn="ctr"/>
            <a:r>
              <a:rPr kumimoji="1" lang="en-US" altLang="ja-JP" sz="2800" dirty="0">
                <a:latin typeface="Arial" panose="020B0604020202020204" pitchFamily="34" charset="0"/>
                <a:cs typeface="Arial" panose="020B0604020202020204" pitchFamily="34" charset="0"/>
              </a:rPr>
              <a:t>+</a:t>
            </a:r>
          </a:p>
          <a:p>
            <a:pPr algn="ctr"/>
            <a:r>
              <a:rPr kumimoji="1" lang="en-US" altLang="ja-JP" sz="2800" dirty="0">
                <a:latin typeface="Arial" panose="020B0604020202020204" pitchFamily="34" charset="0"/>
                <a:cs typeface="Arial" panose="020B0604020202020204" pitchFamily="34" charset="0"/>
              </a:rPr>
              <a:t>High </a:t>
            </a:r>
          </a:p>
          <a:p>
            <a:pPr algn="ctr"/>
            <a:r>
              <a:rPr kumimoji="1" lang="en-US" altLang="ja-JP" sz="2800" dirty="0">
                <a:latin typeface="Arial" panose="020B0604020202020204" pitchFamily="34" charset="0"/>
                <a:cs typeface="Arial" panose="020B0604020202020204" pitchFamily="34" charset="0"/>
              </a:rPr>
              <a:t>Average</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a:p>
            <a:pPr algn="ctr"/>
            <a:endParaRPr kumimoji="1" lang="ja-JP" altLang="en-US" sz="2800">
              <a:latin typeface="Arial" panose="020B0604020202020204" pitchFamily="34" charset="0"/>
              <a:cs typeface="Arial" panose="020B0604020202020204" pitchFamily="34" charset="0"/>
            </a:endParaRPr>
          </a:p>
        </p:txBody>
      </p:sp>
      <p:grpSp>
        <p:nvGrpSpPr>
          <p:cNvPr id="35" name="グループ化 34">
            <a:extLst>
              <a:ext uri="{FF2B5EF4-FFF2-40B4-BE49-F238E27FC236}">
                <a16:creationId xmlns:a16="http://schemas.microsoft.com/office/drawing/2014/main" id="{9A309661-6605-19CE-57C8-55068C4C03BC}"/>
              </a:ext>
            </a:extLst>
          </p:cNvPr>
          <p:cNvGrpSpPr/>
          <p:nvPr/>
        </p:nvGrpSpPr>
        <p:grpSpPr>
          <a:xfrm>
            <a:off x="1633862" y="4911745"/>
            <a:ext cx="8472410" cy="1691752"/>
            <a:chOff x="1633862" y="4562389"/>
            <a:chExt cx="8472410" cy="1691752"/>
          </a:xfrm>
        </p:grpSpPr>
        <p:sp>
          <p:nvSpPr>
            <p:cNvPr id="36" name="テキスト ボックス 35">
              <a:extLst>
                <a:ext uri="{FF2B5EF4-FFF2-40B4-BE49-F238E27FC236}">
                  <a16:creationId xmlns:a16="http://schemas.microsoft.com/office/drawing/2014/main" id="{F621AE61-E115-4936-68B0-167A73411659}"/>
                </a:ext>
              </a:extLst>
            </p:cNvPr>
            <p:cNvSpPr txBox="1"/>
            <p:nvPr/>
          </p:nvSpPr>
          <p:spPr>
            <a:xfrm rot="19579">
              <a:off x="1908602" y="4662025"/>
              <a:ext cx="822599"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CW</a:t>
              </a:r>
            </a:p>
          </p:txBody>
        </p:sp>
        <p:sp>
          <p:nvSpPr>
            <p:cNvPr id="37" name="右矢印 36">
              <a:extLst>
                <a:ext uri="{FF2B5EF4-FFF2-40B4-BE49-F238E27FC236}">
                  <a16:creationId xmlns:a16="http://schemas.microsoft.com/office/drawing/2014/main" id="{4A127ACD-50D6-727B-1A8C-B494D17088B5}"/>
                </a:ext>
              </a:extLst>
            </p:cNvPr>
            <p:cNvSpPr/>
            <p:nvPr/>
          </p:nvSpPr>
          <p:spPr>
            <a:xfrm rot="21564379">
              <a:off x="1633862" y="5006506"/>
              <a:ext cx="6206749"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38" name="正方形/長方形 37">
              <a:extLst>
                <a:ext uri="{FF2B5EF4-FFF2-40B4-BE49-F238E27FC236}">
                  <a16:creationId xmlns:a16="http://schemas.microsoft.com/office/drawing/2014/main" id="{41D6B16D-34C6-216B-70FB-F19F3FDC331B}"/>
                </a:ext>
              </a:extLst>
            </p:cNvPr>
            <p:cNvSpPr/>
            <p:nvPr/>
          </p:nvSpPr>
          <p:spPr>
            <a:xfrm rot="21589399">
              <a:off x="3092577" y="4805738"/>
              <a:ext cx="1124796" cy="1095077"/>
            </a:xfrm>
            <a:prstGeom prst="rect">
              <a:avLst/>
            </a:prstGeom>
            <a:solidFill>
              <a:srgbClr val="E474FA"/>
            </a:solidFill>
            <a:ln w="9525" cap="flat" cmpd="sng" algn="ctr">
              <a:solidFill>
                <a:srgbClr val="E474FA"/>
              </a:solidFill>
              <a:prstDash val="solid"/>
            </a:ln>
            <a:effectLst>
              <a:outerShdw blurRad="40000" dist="23000" dir="5400000" rotWithShape="0">
                <a:srgbClr val="000000">
                  <a:alpha val="35000"/>
                </a:srgbClr>
              </a:outerShdw>
            </a:effectLst>
          </p:spPr>
          <p:txBody>
            <a:bodyPr rtlCol="0" anchor="ctr"/>
            <a:lstStyle/>
            <a:p>
              <a:pPr algn="ctr"/>
              <a:r>
                <a:rPr lang="en-US" altLang="ja-JP" b="1" dirty="0">
                  <a:solidFill>
                    <a:prstClr val="white"/>
                  </a:solidFill>
                  <a:latin typeface="Arial"/>
                  <a:ea typeface="ＭＳ Ｐゴシック" charset="-128"/>
                  <a:cs typeface="Arial"/>
                </a:rPr>
                <a:t>3</a:t>
              </a:r>
              <a:r>
                <a:rPr lang="en-US" altLang="ja-JP" b="1" baseline="30000" dirty="0">
                  <a:solidFill>
                    <a:prstClr val="white"/>
                  </a:solidFill>
                  <a:latin typeface="Arial"/>
                  <a:ea typeface="ＭＳ Ｐゴシック" charset="-128"/>
                  <a:cs typeface="Arial"/>
                </a:rPr>
                <a:t>rd</a:t>
              </a:r>
              <a:r>
                <a:rPr lang="en-US" altLang="ja-JP" b="1" dirty="0">
                  <a:solidFill>
                    <a:prstClr val="white"/>
                  </a:solidFill>
                  <a:latin typeface="Arial"/>
                  <a:ea typeface="ＭＳ Ｐゴシック" charset="-128"/>
                  <a:cs typeface="Arial"/>
                </a:rPr>
                <a:t> gen.</a:t>
              </a:r>
            </a:p>
            <a:p>
              <a:pPr algn="ctr"/>
              <a:r>
                <a:rPr lang="en-US" altLang="ja-JP" b="1" dirty="0">
                  <a:solidFill>
                    <a:prstClr val="white"/>
                  </a:solidFill>
                  <a:latin typeface="Arial"/>
                  <a:ea typeface="ＭＳ Ｐゴシック" charset="-128"/>
                  <a:cs typeface="Arial"/>
                </a:rPr>
                <a:t>SR </a:t>
              </a:r>
            </a:p>
          </p:txBody>
        </p:sp>
        <p:sp>
          <p:nvSpPr>
            <p:cNvPr id="39" name="テキスト ボックス 38">
              <a:extLst>
                <a:ext uri="{FF2B5EF4-FFF2-40B4-BE49-F238E27FC236}">
                  <a16:creationId xmlns:a16="http://schemas.microsoft.com/office/drawing/2014/main" id="{07898F30-3F9D-63D5-F11C-D353257D4A66}"/>
                </a:ext>
              </a:extLst>
            </p:cNvPr>
            <p:cNvSpPr txBox="1"/>
            <p:nvPr/>
          </p:nvSpPr>
          <p:spPr>
            <a:xfrm rot="21598238">
              <a:off x="4414406" y="4910864"/>
              <a:ext cx="1342308" cy="923330"/>
            </a:xfrm>
            <a:prstGeom prst="rect">
              <a:avLst/>
            </a:prstGeom>
            <a:solidFill>
              <a:schemeClr val="bg1"/>
            </a:solidFill>
            <a:ln w="25400">
              <a:solidFill>
                <a:srgbClr val="E474FA"/>
              </a:solidFill>
              <a:prstDash val="sysDash"/>
            </a:ln>
          </p:spPr>
          <p:txBody>
            <a:bodyPr wrap="square" rtlCol="0">
              <a:spAutoFit/>
            </a:bodyPr>
            <a:lstStyle/>
            <a:p>
              <a:pPr algn="ctr"/>
              <a:r>
                <a:rPr lang="en-US" altLang="ja-JP" b="1" dirty="0">
                  <a:latin typeface="Arial"/>
                  <a:ea typeface="ＭＳ Ｐゴシック" charset="-128"/>
                  <a:cs typeface="Arial"/>
                </a:rPr>
                <a:t>High</a:t>
              </a:r>
            </a:p>
            <a:p>
              <a:pPr algn="ctr"/>
              <a:r>
                <a:rPr lang="en-US" altLang="ja-JP" b="1" dirty="0">
                  <a:latin typeface="Arial"/>
                  <a:ea typeface="ＭＳ Ｐゴシック" charset="-128"/>
                  <a:cs typeface="Arial"/>
                </a:rPr>
                <a:t>coherence</a:t>
              </a:r>
            </a:p>
            <a:p>
              <a:pPr algn="ctr"/>
              <a:r>
                <a:rPr lang="en-US" altLang="ja-JP" b="1" dirty="0">
                  <a:latin typeface="Arial"/>
                  <a:ea typeface="ＭＳ Ｐゴシック" charset="-128"/>
                  <a:cs typeface="Arial"/>
                </a:rPr>
                <a:t>SR source</a:t>
              </a:r>
              <a:endParaRPr lang="ja-JP" altLang="en-US" b="1">
                <a:latin typeface="Arial"/>
                <a:ea typeface="ＭＳ Ｐゴシック" charset="-128"/>
                <a:cs typeface="Arial"/>
              </a:endParaRPr>
            </a:p>
          </p:txBody>
        </p:sp>
        <p:sp>
          <p:nvSpPr>
            <p:cNvPr id="40" name="角丸四角形 39">
              <a:extLst>
                <a:ext uri="{FF2B5EF4-FFF2-40B4-BE49-F238E27FC236}">
                  <a16:creationId xmlns:a16="http://schemas.microsoft.com/office/drawing/2014/main" id="{4FF16A23-5885-DF43-A9CC-29553550B822}"/>
                </a:ext>
              </a:extLst>
            </p:cNvPr>
            <p:cNvSpPr/>
            <p:nvPr/>
          </p:nvSpPr>
          <p:spPr>
            <a:xfrm>
              <a:off x="7887998" y="4562389"/>
              <a:ext cx="1880842" cy="1691752"/>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BA57B051-FD2C-9579-E761-1B8CAADB97FE}"/>
                </a:ext>
              </a:extLst>
            </p:cNvPr>
            <p:cNvSpPr txBox="1"/>
            <p:nvPr/>
          </p:nvSpPr>
          <p:spPr>
            <a:xfrm>
              <a:off x="7591726" y="4712971"/>
              <a:ext cx="2514546" cy="1384995"/>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a:t>
              </a:r>
            </a:p>
            <a:p>
              <a:pPr algn="ctr"/>
              <a:r>
                <a:rPr kumimoji="1" lang="en-US" altLang="ja-JP" sz="2800" dirty="0">
                  <a:latin typeface="Arial" panose="020B0604020202020204" pitchFamily="34" charset="0"/>
                  <a:cs typeface="Arial" panose="020B0604020202020204" pitchFamily="34" charset="0"/>
                </a:rPr>
                <a:t>Average</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p:txBody>
        </p:sp>
      </p:grpSp>
      <p:sp>
        <p:nvSpPr>
          <p:cNvPr id="42" name="テキスト ボックス 41">
            <a:extLst>
              <a:ext uri="{FF2B5EF4-FFF2-40B4-BE49-F238E27FC236}">
                <a16:creationId xmlns:a16="http://schemas.microsoft.com/office/drawing/2014/main" id="{ECB2A465-9540-BE44-F5CC-AED56C3C0D53}"/>
              </a:ext>
            </a:extLst>
          </p:cNvPr>
          <p:cNvSpPr txBox="1"/>
          <p:nvPr/>
        </p:nvSpPr>
        <p:spPr>
          <a:xfrm>
            <a:off x="3398889" y="3524858"/>
            <a:ext cx="1300484" cy="400110"/>
          </a:xfrm>
          <a:prstGeom prst="rect">
            <a:avLst/>
          </a:prstGeom>
          <a:noFill/>
        </p:spPr>
        <p:txBody>
          <a:bodyPr wrap="none" rtlCol="0">
            <a:spAutoFit/>
          </a:bodyPr>
          <a:lstStyle/>
          <a:p>
            <a:r>
              <a:rPr kumimoji="1" lang="en-US" altLang="ja-JP" sz="2000" b="1" dirty="0">
                <a:latin typeface="Arial" panose="020B0604020202020204" pitchFamily="34" charset="0"/>
                <a:cs typeface="Arial" panose="020B0604020202020204" pitchFamily="34" charset="0"/>
              </a:rPr>
              <a:t>Warm RF</a:t>
            </a:r>
            <a:endParaRPr kumimoji="1" lang="ja-JP" altLang="en-US" sz="2000" b="1">
              <a:latin typeface="Arial" panose="020B0604020202020204" pitchFamily="34" charset="0"/>
              <a:cs typeface="Arial" panose="020B0604020202020204" pitchFamily="34" charset="0"/>
            </a:endParaRPr>
          </a:p>
        </p:txBody>
      </p:sp>
      <p:sp>
        <p:nvSpPr>
          <p:cNvPr id="43" name="テキスト ボックス 42">
            <a:extLst>
              <a:ext uri="{FF2B5EF4-FFF2-40B4-BE49-F238E27FC236}">
                <a16:creationId xmlns:a16="http://schemas.microsoft.com/office/drawing/2014/main" id="{64B21A07-92A7-113A-DD1B-D4BD9E4BA2BD}"/>
              </a:ext>
            </a:extLst>
          </p:cNvPr>
          <p:cNvSpPr txBox="1"/>
          <p:nvPr/>
        </p:nvSpPr>
        <p:spPr>
          <a:xfrm rot="21541732">
            <a:off x="5975313" y="5248141"/>
            <a:ext cx="1311676" cy="923330"/>
          </a:xfrm>
          <a:prstGeom prst="rect">
            <a:avLst/>
          </a:prstGeom>
          <a:solidFill>
            <a:schemeClr val="bg1"/>
          </a:solidFill>
          <a:ln w="25400">
            <a:solidFill>
              <a:srgbClr val="E474FA"/>
            </a:solidFill>
            <a:prstDash val="sysDash"/>
          </a:ln>
        </p:spPr>
        <p:txBody>
          <a:bodyPr wrap="square" rtlCol="0">
            <a:spAutoFit/>
          </a:bodyPr>
          <a:lstStyle/>
          <a:p>
            <a:pPr algn="ctr"/>
            <a:r>
              <a:rPr lang="en-US" altLang="ja-JP" b="1" dirty="0">
                <a:solidFill>
                  <a:prstClr val="black"/>
                </a:solidFill>
                <a:latin typeface="Arial"/>
                <a:ea typeface="ＭＳ Ｐゴシック" charset="-128"/>
                <a:cs typeface="Arial"/>
              </a:rPr>
              <a:t>Coherent ring</a:t>
            </a:r>
          </a:p>
          <a:p>
            <a:pPr algn="ctr"/>
            <a:r>
              <a:rPr lang="en-US" altLang="ja-JP" b="1" dirty="0">
                <a:solidFill>
                  <a:prstClr val="black"/>
                </a:solidFill>
                <a:latin typeface="Arial"/>
                <a:ea typeface="ＭＳ Ｐゴシック" charset="-128"/>
                <a:cs typeface="Arial"/>
              </a:rPr>
              <a:t>source</a:t>
            </a:r>
            <a:endParaRPr lang="ja-JP" altLang="en-US" b="1">
              <a:solidFill>
                <a:prstClr val="black"/>
              </a:solidFill>
              <a:latin typeface="Arial"/>
              <a:ea typeface="ＭＳ Ｐゴシック" charset="-128"/>
              <a:cs typeface="Arial"/>
            </a:endParaRPr>
          </a:p>
        </p:txBody>
      </p:sp>
      <p:sp>
        <p:nvSpPr>
          <p:cNvPr id="44" name="テキスト ボックス 43">
            <a:extLst>
              <a:ext uri="{FF2B5EF4-FFF2-40B4-BE49-F238E27FC236}">
                <a16:creationId xmlns:a16="http://schemas.microsoft.com/office/drawing/2014/main" id="{DC4C962C-64F4-16AC-EB8D-B069F5310015}"/>
              </a:ext>
            </a:extLst>
          </p:cNvPr>
          <p:cNvSpPr txBox="1"/>
          <p:nvPr/>
        </p:nvSpPr>
        <p:spPr>
          <a:xfrm rot="5920">
            <a:off x="5175870" y="2462395"/>
            <a:ext cx="1407038" cy="954107"/>
          </a:xfrm>
          <a:prstGeom prst="rect">
            <a:avLst/>
          </a:prstGeom>
          <a:solidFill>
            <a:schemeClr val="bg1"/>
          </a:solidFill>
          <a:ln w="25400">
            <a:solidFill>
              <a:srgbClr val="00B050"/>
            </a:solidFill>
            <a:prstDash val="sysDash"/>
          </a:ln>
        </p:spPr>
        <p:txBody>
          <a:bodyPr wrap="square" rtlCol="0">
            <a:spAutoFit/>
          </a:bodyPr>
          <a:lstStyle/>
          <a:p>
            <a:pPr algn="ctr"/>
            <a:endParaRPr lang="en-US" altLang="ja-JP" sz="1000" b="1" dirty="0">
              <a:solidFill>
                <a:prstClr val="white"/>
              </a:solidFill>
              <a:latin typeface="Arial"/>
              <a:ea typeface="ＭＳ Ｐゴシック" charset="-128"/>
              <a:cs typeface="Arial"/>
            </a:endParaRPr>
          </a:p>
          <a:p>
            <a:pPr algn="ctr"/>
            <a:r>
              <a:rPr lang="en-US" altLang="ja-JP" b="1" dirty="0">
                <a:latin typeface="Arial"/>
                <a:ea typeface="ＭＳ Ｐゴシック" charset="-128"/>
                <a:cs typeface="Arial"/>
              </a:rPr>
              <a:t>High rep. rate FEL</a:t>
            </a:r>
          </a:p>
          <a:p>
            <a:pPr algn="ctr"/>
            <a:endParaRPr lang="en-US" altLang="ja-JP" sz="1000" b="1" dirty="0">
              <a:latin typeface="Arial"/>
              <a:ea typeface="ＭＳ Ｐゴシック" charset="-128"/>
              <a:cs typeface="Arial"/>
            </a:endParaRPr>
          </a:p>
        </p:txBody>
      </p:sp>
      <p:sp>
        <p:nvSpPr>
          <p:cNvPr id="45" name="テキスト ボックス 44">
            <a:extLst>
              <a:ext uri="{FF2B5EF4-FFF2-40B4-BE49-F238E27FC236}">
                <a16:creationId xmlns:a16="http://schemas.microsoft.com/office/drawing/2014/main" id="{55832C7B-D34E-F2B7-6217-E3B788B743A4}"/>
              </a:ext>
            </a:extLst>
          </p:cNvPr>
          <p:cNvSpPr txBox="1"/>
          <p:nvPr/>
        </p:nvSpPr>
        <p:spPr>
          <a:xfrm>
            <a:off x="1630206" y="4029482"/>
            <a:ext cx="6214061" cy="707886"/>
          </a:xfrm>
          <a:prstGeom prst="rect">
            <a:avLst/>
          </a:prstGeom>
          <a:noFill/>
        </p:spPr>
        <p:txBody>
          <a:bodyPr wrap="square" rtlCol="0">
            <a:spAutoFit/>
          </a:bodyPr>
          <a:lstStyle/>
          <a:p>
            <a:r>
              <a:rPr kumimoji="1" lang="en-US" altLang="ja-JP" sz="2000" dirty="0">
                <a:solidFill>
                  <a:srgbClr val="FF0000"/>
                </a:solidFill>
                <a:latin typeface="Arial" panose="020B0604020202020204" pitchFamily="34" charset="0"/>
                <a:cs typeface="Arial" panose="020B0604020202020204" pitchFamily="34" charset="0"/>
              </a:rPr>
              <a:t>FEL can provide not only “high peak brilliance” but also ”high average brilliance”</a:t>
            </a:r>
            <a:endParaRPr kumimoji="1" lang="ja-JP" altLang="en-US" sz="2000">
              <a:solidFill>
                <a:srgbClr val="FF0000"/>
              </a:solidFill>
              <a:latin typeface="Arial" panose="020B0604020202020204" pitchFamily="34" charset="0"/>
              <a:cs typeface="Arial" panose="020B0604020202020204" pitchFamily="34" charset="0"/>
            </a:endParaRPr>
          </a:p>
        </p:txBody>
      </p:sp>
      <p:sp>
        <p:nvSpPr>
          <p:cNvPr id="46" name="テキスト ボックス 45">
            <a:extLst>
              <a:ext uri="{FF2B5EF4-FFF2-40B4-BE49-F238E27FC236}">
                <a16:creationId xmlns:a16="http://schemas.microsoft.com/office/drawing/2014/main" id="{D6E63A51-2663-7F4A-6B75-6CE0EB0F95AB}"/>
              </a:ext>
            </a:extLst>
          </p:cNvPr>
          <p:cNvSpPr txBox="1"/>
          <p:nvPr/>
        </p:nvSpPr>
        <p:spPr>
          <a:xfrm>
            <a:off x="5194413" y="3519762"/>
            <a:ext cx="1168910" cy="400110"/>
          </a:xfrm>
          <a:prstGeom prst="rect">
            <a:avLst/>
          </a:prstGeom>
          <a:noFill/>
        </p:spPr>
        <p:txBody>
          <a:bodyPr wrap="none" rtlCol="0">
            <a:spAutoFit/>
          </a:bodyPr>
          <a:lstStyle/>
          <a:p>
            <a:r>
              <a:rPr kumimoji="1" lang="en-US" altLang="ja-JP" sz="2000" b="1" dirty="0">
                <a:latin typeface="Arial" panose="020B0604020202020204" pitchFamily="34" charset="0"/>
                <a:cs typeface="Arial" panose="020B0604020202020204" pitchFamily="34" charset="0"/>
              </a:rPr>
              <a:t>Cold RF</a:t>
            </a:r>
            <a:endParaRPr kumimoji="1" lang="ja-JP" altLang="en-US" sz="2000" b="1">
              <a:latin typeface="Arial" panose="020B0604020202020204" pitchFamily="34" charset="0"/>
              <a:cs typeface="Arial" panose="020B0604020202020204" pitchFamily="34" charset="0"/>
            </a:endParaRPr>
          </a:p>
        </p:txBody>
      </p:sp>
      <p:sp>
        <p:nvSpPr>
          <p:cNvPr id="6" name="スライド番号プレースホルダー 5">
            <a:extLst>
              <a:ext uri="{FF2B5EF4-FFF2-40B4-BE49-F238E27FC236}">
                <a16:creationId xmlns:a16="http://schemas.microsoft.com/office/drawing/2014/main" id="{7D9F752C-B94D-729E-159B-8B96A577C61E}"/>
              </a:ext>
            </a:extLst>
          </p:cNvPr>
          <p:cNvSpPr>
            <a:spLocks noGrp="1"/>
          </p:cNvSpPr>
          <p:nvPr>
            <p:ph type="sldNum" sz="quarter" idx="12"/>
          </p:nvPr>
        </p:nvSpPr>
        <p:spPr/>
        <p:txBody>
          <a:bodyPr/>
          <a:lstStyle/>
          <a:p>
            <a:fld id="{1B6C7244-5724-E94C-BD42-A3A63A9D1A79}" type="slidenum">
              <a:rPr kumimoji="1" lang="ja-JP" altLang="en-US" smtClean="0"/>
              <a:t>5</a:t>
            </a:fld>
            <a:endParaRPr kumimoji="1" lang="ja-JP" altLang="en-US"/>
          </a:p>
        </p:txBody>
      </p:sp>
    </p:spTree>
    <p:extLst>
      <p:ext uri="{BB962C8B-B14F-4D97-AF65-F5344CB8AC3E}">
        <p14:creationId xmlns:p14="http://schemas.microsoft.com/office/powerpoint/2010/main" val="484572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DE954-39E5-41A7-8063-EB51763B35F7}"/>
            </a:ext>
          </a:extLst>
        </p:cNvPr>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7F1D3446-CDD3-8334-CB03-C34817D27966}"/>
              </a:ext>
            </a:extLst>
          </p:cNvPr>
          <p:cNvGrpSpPr/>
          <p:nvPr/>
        </p:nvGrpSpPr>
        <p:grpSpPr>
          <a:xfrm>
            <a:off x="7308186" y="-6666"/>
            <a:ext cx="2597813" cy="878305"/>
            <a:chOff x="7308187" y="0"/>
            <a:chExt cx="2597813" cy="878305"/>
          </a:xfrm>
        </p:grpSpPr>
        <p:pic>
          <p:nvPicPr>
            <p:cNvPr id="50" name="Picture 2" descr="海外にも対応したロゴマーク ｜ 理化学研究所">
              <a:extLst>
                <a:ext uri="{FF2B5EF4-FFF2-40B4-BE49-F238E27FC236}">
                  <a16:creationId xmlns:a16="http://schemas.microsoft.com/office/drawing/2014/main" id="{623768A7-1169-D14C-8C1D-D086961915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51" name="図 50" descr="ロゴ が含まれている画像&#10;&#10;自動的に生成された説明">
              <a:extLst>
                <a:ext uri="{FF2B5EF4-FFF2-40B4-BE49-F238E27FC236}">
                  <a16:creationId xmlns:a16="http://schemas.microsoft.com/office/drawing/2014/main" id="{A4372938-F659-91E3-858F-934E7476E1BE}"/>
                </a:ext>
              </a:extLst>
            </p:cNvPr>
            <p:cNvPicPr>
              <a:picLocks noChangeAspect="1"/>
            </p:cNvPicPr>
            <p:nvPr/>
          </p:nvPicPr>
          <p:blipFill>
            <a:blip r:embed="rId4"/>
            <a:stretch>
              <a:fillRect/>
            </a:stretch>
          </p:blipFill>
          <p:spPr>
            <a:xfrm>
              <a:off x="8119513" y="0"/>
              <a:ext cx="1080501" cy="774131"/>
            </a:xfrm>
            <a:prstGeom prst="rect">
              <a:avLst/>
            </a:prstGeom>
          </p:spPr>
        </p:pic>
        <p:pic>
          <p:nvPicPr>
            <p:cNvPr id="52" name="図 51" descr="ロゴ, 会社名&#10;&#10;自動的に生成された説明">
              <a:extLst>
                <a:ext uri="{FF2B5EF4-FFF2-40B4-BE49-F238E27FC236}">
                  <a16:creationId xmlns:a16="http://schemas.microsoft.com/office/drawing/2014/main" id="{9F9C2FB0-4464-0383-B363-57B6A9B4221B}"/>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58989CF3-362B-0426-21FA-2CECACDBD0CC}"/>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Recent evolution of SR sources</a:t>
            </a:r>
            <a:endParaRPr kumimoji="1" lang="ja-JP" altLang="en-US" sz="3600"/>
          </a:p>
        </p:txBody>
      </p:sp>
      <p:sp>
        <p:nvSpPr>
          <p:cNvPr id="26" name="テキスト ボックス 25">
            <a:extLst>
              <a:ext uri="{FF2B5EF4-FFF2-40B4-BE49-F238E27FC236}">
                <a16:creationId xmlns:a16="http://schemas.microsoft.com/office/drawing/2014/main" id="{D90AC263-7B80-196D-55E5-1FC49F0E312D}"/>
              </a:ext>
            </a:extLst>
          </p:cNvPr>
          <p:cNvSpPr txBox="1"/>
          <p:nvPr/>
        </p:nvSpPr>
        <p:spPr>
          <a:xfrm>
            <a:off x="139148" y="1590813"/>
            <a:ext cx="4192173" cy="461665"/>
          </a:xfrm>
          <a:prstGeom prst="rect">
            <a:avLst/>
          </a:prstGeom>
          <a:noFill/>
        </p:spPr>
        <p:txBody>
          <a:bodyPr wrap="none" rtlCol="0">
            <a:spAutoFit/>
          </a:bodyPr>
          <a:lstStyle/>
          <a:p>
            <a:r>
              <a:rPr kumimoji="1" lang="en-US" altLang="ja-JP" sz="2400" dirty="0">
                <a:highlight>
                  <a:srgbClr val="FFFF00"/>
                </a:highlight>
                <a:latin typeface="Arial" panose="020B0604020202020204" pitchFamily="34" charset="0"/>
                <a:cs typeface="Arial" panose="020B0604020202020204" pitchFamily="34" charset="0"/>
              </a:rPr>
              <a:t>Performance index: Brilliance</a:t>
            </a:r>
            <a:endParaRPr kumimoji="1" lang="ja-JP" altLang="en-US" sz="2400">
              <a:highlight>
                <a:srgbClr val="FFFF00"/>
              </a:highlight>
              <a:latin typeface="Arial" panose="020B0604020202020204" pitchFamily="34" charset="0"/>
              <a:cs typeface="Arial" panose="020B0604020202020204" pitchFamily="34" charset="0"/>
            </a:endParaRPr>
          </a:p>
        </p:txBody>
      </p:sp>
      <p:sp>
        <p:nvSpPr>
          <p:cNvPr id="6" name="正方形/長方形 5">
            <a:extLst>
              <a:ext uri="{FF2B5EF4-FFF2-40B4-BE49-F238E27FC236}">
                <a16:creationId xmlns:a16="http://schemas.microsoft.com/office/drawing/2014/main" id="{A50AFBF6-FB07-60EE-5766-94E23A738BF6}"/>
              </a:ext>
            </a:extLst>
          </p:cNvPr>
          <p:cNvSpPr/>
          <p:nvPr/>
        </p:nvSpPr>
        <p:spPr>
          <a:xfrm>
            <a:off x="139148" y="2130940"/>
            <a:ext cx="1371600" cy="4571998"/>
          </a:xfrm>
          <a:prstGeom prst="rect">
            <a:avLst/>
          </a:prstGeom>
          <a:gradFill>
            <a:gsLst>
              <a:gs pos="0">
                <a:srgbClr val="3856CD"/>
              </a:gs>
              <a:gs pos="99000">
                <a:schemeClr val="accent1">
                  <a:lumMod val="60000"/>
                  <a:lumOff val="40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ja-JP" sz="2400" b="1" dirty="0">
                <a:solidFill>
                  <a:prstClr val="white"/>
                </a:solidFill>
                <a:latin typeface="Arial"/>
                <a:ea typeface="ＭＳ Ｐゴシック" charset="-128"/>
                <a:cs typeface="Arial"/>
              </a:rPr>
              <a:t>X-ray</a:t>
            </a:r>
          </a:p>
          <a:p>
            <a:pPr algn="ctr">
              <a:lnSpc>
                <a:spcPct val="150000"/>
              </a:lnSpc>
            </a:pPr>
            <a:r>
              <a:rPr lang="en-US" altLang="ja-JP" sz="2400" b="1" dirty="0">
                <a:solidFill>
                  <a:prstClr val="white"/>
                </a:solidFill>
                <a:latin typeface="Arial"/>
                <a:ea typeface="ＭＳ Ｐゴシック" charset="-128"/>
                <a:cs typeface="Arial"/>
              </a:rPr>
              <a:t>sources</a:t>
            </a:r>
          </a:p>
        </p:txBody>
      </p:sp>
      <p:cxnSp>
        <p:nvCxnSpPr>
          <p:cNvPr id="7" name="直線コネクタ 6">
            <a:extLst>
              <a:ext uri="{FF2B5EF4-FFF2-40B4-BE49-F238E27FC236}">
                <a16:creationId xmlns:a16="http://schemas.microsoft.com/office/drawing/2014/main" id="{A25E1343-B067-0159-B06B-187D028EFF08}"/>
              </a:ext>
            </a:extLst>
          </p:cNvPr>
          <p:cNvCxnSpPr>
            <a:cxnSpLocks/>
          </p:cNvCxnSpPr>
          <p:nvPr/>
        </p:nvCxnSpPr>
        <p:spPr>
          <a:xfrm>
            <a:off x="5434180" y="2343079"/>
            <a:ext cx="2478548" cy="0"/>
          </a:xfrm>
          <a:prstGeom prst="line">
            <a:avLst/>
          </a:prstGeom>
          <a:ln w="25400">
            <a:tailEnd type="arrow"/>
          </a:ln>
        </p:spPr>
        <p:style>
          <a:lnRef idx="1">
            <a:schemeClr val="dk1"/>
          </a:lnRef>
          <a:fillRef idx="0">
            <a:schemeClr val="dk1"/>
          </a:fillRef>
          <a:effectRef idx="0">
            <a:schemeClr val="dk1"/>
          </a:effectRef>
          <a:fontRef idx="minor">
            <a:schemeClr val="tx1"/>
          </a:fontRef>
        </p:style>
      </p:cxnSp>
      <p:sp>
        <p:nvSpPr>
          <p:cNvPr id="8" name="テキスト ボックス 7">
            <a:extLst>
              <a:ext uri="{FF2B5EF4-FFF2-40B4-BE49-F238E27FC236}">
                <a16:creationId xmlns:a16="http://schemas.microsoft.com/office/drawing/2014/main" id="{CCCB4BF3-C99A-7F17-0B9B-802941260711}"/>
              </a:ext>
            </a:extLst>
          </p:cNvPr>
          <p:cNvSpPr txBox="1"/>
          <p:nvPr/>
        </p:nvSpPr>
        <p:spPr>
          <a:xfrm>
            <a:off x="1583611" y="5530716"/>
            <a:ext cx="1548020" cy="369332"/>
          </a:xfrm>
          <a:prstGeom prst="rect">
            <a:avLst/>
          </a:prstGeom>
          <a:noFill/>
        </p:spPr>
        <p:txBody>
          <a:bodyPr wrap="square">
            <a:spAutoFit/>
          </a:bodyPr>
          <a:lstStyle/>
          <a:p>
            <a:r>
              <a:rPr lang="en-US" altLang="ja-JP" b="1" dirty="0">
                <a:solidFill>
                  <a:schemeClr val="bg1"/>
                </a:solidFill>
                <a:latin typeface="Arial"/>
                <a:ea typeface="ＭＳ Ｐゴシック" charset="-128"/>
                <a:cs typeface="Arial"/>
              </a:rPr>
              <a:t>Ring-based </a:t>
            </a:r>
          </a:p>
        </p:txBody>
      </p:sp>
      <p:sp>
        <p:nvSpPr>
          <p:cNvPr id="9" name="テキスト ボックス 8">
            <a:extLst>
              <a:ext uri="{FF2B5EF4-FFF2-40B4-BE49-F238E27FC236}">
                <a16:creationId xmlns:a16="http://schemas.microsoft.com/office/drawing/2014/main" id="{C95B93BE-F65E-E676-4692-AFAA5BF733C1}"/>
              </a:ext>
            </a:extLst>
          </p:cNvPr>
          <p:cNvSpPr txBox="1"/>
          <p:nvPr/>
        </p:nvSpPr>
        <p:spPr>
          <a:xfrm>
            <a:off x="5342674" y="1856392"/>
            <a:ext cx="2514546" cy="523220"/>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Time axis</a:t>
            </a:r>
            <a:endParaRPr kumimoji="1" lang="ja-JP" altLang="en-US" sz="2800">
              <a:latin typeface="Arial" panose="020B0604020202020204" pitchFamily="34" charset="0"/>
              <a:cs typeface="Arial" panose="020B0604020202020204" pitchFamily="34" charset="0"/>
            </a:endParaRPr>
          </a:p>
        </p:txBody>
      </p:sp>
      <p:sp>
        <p:nvSpPr>
          <p:cNvPr id="10" name="右矢印 9">
            <a:extLst>
              <a:ext uri="{FF2B5EF4-FFF2-40B4-BE49-F238E27FC236}">
                <a16:creationId xmlns:a16="http://schemas.microsoft.com/office/drawing/2014/main" id="{2E150B0D-00F9-F5B6-1944-C1E6D10545D3}"/>
              </a:ext>
            </a:extLst>
          </p:cNvPr>
          <p:cNvSpPr/>
          <p:nvPr/>
        </p:nvSpPr>
        <p:spPr>
          <a:xfrm>
            <a:off x="1638827" y="2574905"/>
            <a:ext cx="6202153"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11" name="テキスト ボックス 10">
            <a:extLst>
              <a:ext uri="{FF2B5EF4-FFF2-40B4-BE49-F238E27FC236}">
                <a16:creationId xmlns:a16="http://schemas.microsoft.com/office/drawing/2014/main" id="{C4956B4A-E824-5C1B-DB44-1697C30BC866}"/>
              </a:ext>
            </a:extLst>
          </p:cNvPr>
          <p:cNvSpPr txBox="1"/>
          <p:nvPr/>
        </p:nvSpPr>
        <p:spPr>
          <a:xfrm rot="35201">
            <a:off x="1854954" y="2223905"/>
            <a:ext cx="1055666"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Pulse</a:t>
            </a:r>
          </a:p>
        </p:txBody>
      </p:sp>
      <p:sp>
        <p:nvSpPr>
          <p:cNvPr id="12" name="テキスト ボックス 11">
            <a:extLst>
              <a:ext uri="{FF2B5EF4-FFF2-40B4-BE49-F238E27FC236}">
                <a16:creationId xmlns:a16="http://schemas.microsoft.com/office/drawing/2014/main" id="{958B9A29-D452-E888-F602-A29390ED2C4A}"/>
              </a:ext>
            </a:extLst>
          </p:cNvPr>
          <p:cNvSpPr txBox="1"/>
          <p:nvPr/>
        </p:nvSpPr>
        <p:spPr>
          <a:xfrm rot="23403">
            <a:off x="1745266" y="2752048"/>
            <a:ext cx="1531188" cy="369332"/>
          </a:xfrm>
          <a:prstGeom prst="rect">
            <a:avLst/>
          </a:prstGeom>
          <a:noFill/>
        </p:spPr>
        <p:txBody>
          <a:bodyPr wrap="square" rtlCol="0">
            <a:spAutoFit/>
          </a:bodyPr>
          <a:lstStyle/>
          <a:p>
            <a:r>
              <a:rPr lang="en-US" altLang="ja-JP" b="1" dirty="0">
                <a:solidFill>
                  <a:prstClr val="white"/>
                </a:solidFill>
                <a:latin typeface="Arial"/>
                <a:ea typeface="ＭＳ Ｐゴシック" charset="-128"/>
                <a:cs typeface="Arial"/>
              </a:rPr>
              <a:t>Linac-based</a:t>
            </a:r>
            <a:endParaRPr lang="ja-JP" altLang="en-US" b="1">
              <a:solidFill>
                <a:prstClr val="white"/>
              </a:solidFill>
              <a:latin typeface="Arial"/>
              <a:ea typeface="ＭＳ Ｐゴシック" charset="-128"/>
              <a:cs typeface="Arial"/>
            </a:endParaRPr>
          </a:p>
        </p:txBody>
      </p:sp>
      <p:sp>
        <p:nvSpPr>
          <p:cNvPr id="13" name="テキスト ボックス 12">
            <a:extLst>
              <a:ext uri="{FF2B5EF4-FFF2-40B4-BE49-F238E27FC236}">
                <a16:creationId xmlns:a16="http://schemas.microsoft.com/office/drawing/2014/main" id="{E70CECDE-41C1-89F4-60D9-4ADB7C5B5379}"/>
              </a:ext>
            </a:extLst>
          </p:cNvPr>
          <p:cNvSpPr txBox="1"/>
          <p:nvPr/>
        </p:nvSpPr>
        <p:spPr>
          <a:xfrm rot="21581037">
            <a:off x="3340609" y="2303895"/>
            <a:ext cx="1431191" cy="1200329"/>
          </a:xfrm>
          <a:prstGeom prst="rect">
            <a:avLst/>
          </a:prstGeom>
          <a:solidFill>
            <a:srgbClr val="00B050"/>
          </a:solidFill>
        </p:spPr>
        <p:txBody>
          <a:bodyPr wrap="square" rtlCol="0">
            <a:spAutoFit/>
          </a:bodyPr>
          <a:lstStyle/>
          <a:p>
            <a:pPr algn="ctr"/>
            <a:endParaRPr lang="en-US" altLang="ja-JP" b="1" dirty="0">
              <a:solidFill>
                <a:prstClr val="white"/>
              </a:solidFill>
              <a:latin typeface="Arial"/>
              <a:ea typeface="ＭＳ Ｐゴシック" charset="-128"/>
              <a:cs typeface="Arial"/>
            </a:endParaRPr>
          </a:p>
          <a:p>
            <a:pPr algn="ctr"/>
            <a:r>
              <a:rPr lang="en-US" altLang="ja-JP" b="1" dirty="0">
                <a:solidFill>
                  <a:prstClr val="white"/>
                </a:solidFill>
                <a:latin typeface="Arial"/>
                <a:ea typeface="ＭＳ Ｐゴシック" charset="-128"/>
                <a:cs typeface="Arial"/>
              </a:rPr>
              <a:t>SASE-type</a:t>
            </a:r>
          </a:p>
          <a:p>
            <a:pPr algn="ctr"/>
            <a:r>
              <a:rPr lang="en-US" altLang="ja-JP" b="1" dirty="0">
                <a:solidFill>
                  <a:prstClr val="white"/>
                </a:solidFill>
                <a:latin typeface="Arial"/>
                <a:ea typeface="ＭＳ Ｐゴシック" charset="-128"/>
                <a:cs typeface="Arial"/>
              </a:rPr>
              <a:t>XFEL</a:t>
            </a:r>
          </a:p>
          <a:p>
            <a:pPr algn="ctr"/>
            <a:endParaRPr lang="ja-JP" altLang="en-US" b="1">
              <a:solidFill>
                <a:prstClr val="white"/>
              </a:solidFill>
              <a:latin typeface="Arial"/>
              <a:ea typeface="ＭＳ Ｐゴシック" charset="-128"/>
              <a:cs typeface="Arial"/>
            </a:endParaRPr>
          </a:p>
        </p:txBody>
      </p:sp>
      <p:sp>
        <p:nvSpPr>
          <p:cNvPr id="14" name="角丸四角形 13">
            <a:extLst>
              <a:ext uri="{FF2B5EF4-FFF2-40B4-BE49-F238E27FC236}">
                <a16:creationId xmlns:a16="http://schemas.microsoft.com/office/drawing/2014/main" id="{4C66E43C-F208-80A9-C7DD-D544ED22C86C}"/>
              </a:ext>
            </a:extLst>
          </p:cNvPr>
          <p:cNvSpPr/>
          <p:nvPr/>
        </p:nvSpPr>
        <p:spPr>
          <a:xfrm>
            <a:off x="7857219" y="2312249"/>
            <a:ext cx="2036089" cy="4390688"/>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37219BAD-B32D-6FEE-43C3-D54D53FFCCED}"/>
              </a:ext>
            </a:extLst>
          </p:cNvPr>
          <p:cNvSpPr txBox="1"/>
          <p:nvPr/>
        </p:nvSpPr>
        <p:spPr>
          <a:xfrm>
            <a:off x="7553156" y="2537761"/>
            <a:ext cx="2514546" cy="3108543"/>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Peak</a:t>
            </a:r>
          </a:p>
          <a:p>
            <a:pPr algn="ctr"/>
            <a:r>
              <a:rPr kumimoji="1" lang="en-US" altLang="ja-JP" sz="2800" dirty="0">
                <a:latin typeface="Arial" panose="020B0604020202020204" pitchFamily="34" charset="0"/>
                <a:cs typeface="Arial" panose="020B0604020202020204" pitchFamily="34" charset="0"/>
              </a:rPr>
              <a:t>Brilliance</a:t>
            </a:r>
          </a:p>
          <a:p>
            <a:pPr algn="ctr"/>
            <a:r>
              <a:rPr kumimoji="1" lang="en-US" altLang="ja-JP" sz="2800" dirty="0">
                <a:latin typeface="Arial" panose="020B0604020202020204" pitchFamily="34" charset="0"/>
                <a:cs typeface="Arial" panose="020B0604020202020204" pitchFamily="34" charset="0"/>
              </a:rPr>
              <a:t>+</a:t>
            </a:r>
          </a:p>
          <a:p>
            <a:pPr algn="ctr"/>
            <a:r>
              <a:rPr kumimoji="1" lang="en-US" altLang="ja-JP" sz="2800" dirty="0">
                <a:latin typeface="Arial" panose="020B0604020202020204" pitchFamily="34" charset="0"/>
                <a:cs typeface="Arial" panose="020B0604020202020204" pitchFamily="34" charset="0"/>
              </a:rPr>
              <a:t>High </a:t>
            </a:r>
          </a:p>
          <a:p>
            <a:pPr algn="ctr"/>
            <a:r>
              <a:rPr kumimoji="1" lang="en-US" altLang="ja-JP" sz="2800" dirty="0">
                <a:latin typeface="Arial" panose="020B0604020202020204" pitchFamily="34" charset="0"/>
                <a:cs typeface="Arial" panose="020B0604020202020204" pitchFamily="34" charset="0"/>
              </a:rPr>
              <a:t>Average</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a:p>
            <a:pPr algn="ctr"/>
            <a:endParaRPr kumimoji="1" lang="ja-JP" altLang="en-US" sz="2800">
              <a:latin typeface="Arial" panose="020B0604020202020204" pitchFamily="34" charset="0"/>
              <a:cs typeface="Arial" panose="020B0604020202020204" pitchFamily="34" charset="0"/>
            </a:endParaRPr>
          </a:p>
        </p:txBody>
      </p:sp>
      <p:grpSp>
        <p:nvGrpSpPr>
          <p:cNvPr id="16" name="グループ化 15">
            <a:extLst>
              <a:ext uri="{FF2B5EF4-FFF2-40B4-BE49-F238E27FC236}">
                <a16:creationId xmlns:a16="http://schemas.microsoft.com/office/drawing/2014/main" id="{844B3B1A-5785-9DFE-7AB5-406DC8AAB73C}"/>
              </a:ext>
            </a:extLst>
          </p:cNvPr>
          <p:cNvGrpSpPr/>
          <p:nvPr/>
        </p:nvGrpSpPr>
        <p:grpSpPr>
          <a:xfrm>
            <a:off x="1633862" y="4900022"/>
            <a:ext cx="8472410" cy="1691752"/>
            <a:chOff x="1633862" y="4562389"/>
            <a:chExt cx="8472410" cy="1691752"/>
          </a:xfrm>
        </p:grpSpPr>
        <p:sp>
          <p:nvSpPr>
            <p:cNvPr id="17" name="テキスト ボックス 16">
              <a:extLst>
                <a:ext uri="{FF2B5EF4-FFF2-40B4-BE49-F238E27FC236}">
                  <a16:creationId xmlns:a16="http://schemas.microsoft.com/office/drawing/2014/main" id="{06B1FBD0-977F-6F14-2D58-93266947ECBB}"/>
                </a:ext>
              </a:extLst>
            </p:cNvPr>
            <p:cNvSpPr txBox="1"/>
            <p:nvPr/>
          </p:nvSpPr>
          <p:spPr>
            <a:xfrm rot="19579">
              <a:off x="1908602" y="4662025"/>
              <a:ext cx="822599" cy="461665"/>
            </a:xfrm>
            <a:prstGeom prst="rect">
              <a:avLst/>
            </a:prstGeom>
            <a:solidFill>
              <a:srgbClr val="3856CD">
                <a:alpha val="75000"/>
              </a:srgbClr>
            </a:solidFill>
          </p:spPr>
          <p:txBody>
            <a:bodyPr wrap="square" rtlCol="0">
              <a:spAutoFit/>
            </a:bodyPr>
            <a:lstStyle/>
            <a:p>
              <a:pPr algn="ctr"/>
              <a:r>
                <a:rPr lang="en-US" altLang="ja-JP" sz="2400" dirty="0">
                  <a:solidFill>
                    <a:schemeClr val="bg1"/>
                  </a:solidFill>
                  <a:latin typeface="Arial"/>
                  <a:ea typeface="ＭＳ Ｐゴシック" charset="-128"/>
                  <a:cs typeface="Arial"/>
                </a:rPr>
                <a:t>CW</a:t>
              </a:r>
            </a:p>
          </p:txBody>
        </p:sp>
        <p:sp>
          <p:nvSpPr>
            <p:cNvPr id="18" name="右矢印 17">
              <a:extLst>
                <a:ext uri="{FF2B5EF4-FFF2-40B4-BE49-F238E27FC236}">
                  <a16:creationId xmlns:a16="http://schemas.microsoft.com/office/drawing/2014/main" id="{93AB4372-B85D-A8A6-1240-A2F65BE078F6}"/>
                </a:ext>
              </a:extLst>
            </p:cNvPr>
            <p:cNvSpPr/>
            <p:nvPr/>
          </p:nvSpPr>
          <p:spPr>
            <a:xfrm rot="21564379">
              <a:off x="1633862" y="5006506"/>
              <a:ext cx="6206749" cy="737841"/>
            </a:xfrm>
            <a:prstGeom prst="rightArrow">
              <a:avLst/>
            </a:prstGeom>
            <a:gradFill rotWithShape="1">
              <a:gsLst>
                <a:gs pos="0">
                  <a:srgbClr val="3856CD"/>
                </a:gs>
                <a:gs pos="99000">
                  <a:srgbClr val="4F81BD">
                    <a:tint val="50000"/>
                    <a:shade val="100000"/>
                    <a:satMod val="350000"/>
                  </a:srgbClr>
                </a:gs>
              </a:gsLst>
              <a:lin ang="16200000" scaled="0"/>
            </a:gradFill>
            <a:ln w="12700" cap="flat" cmpd="sng" algn="ctr">
              <a:solidFill>
                <a:schemeClr val="accent1">
                  <a:lumMod val="75000"/>
                </a:schemeClr>
              </a:solidFill>
              <a:prstDash val="solid"/>
            </a:ln>
            <a:effectLst>
              <a:outerShdw blurRad="40000" dist="23000" dir="5400000" rotWithShape="0">
                <a:srgbClr val="000000">
                  <a:alpha val="35000"/>
                </a:srgbClr>
              </a:outerShdw>
            </a:effectLst>
          </p:spPr>
          <p:txBody>
            <a:bodyPr rtlCol="0" anchor="ctr"/>
            <a:lstStyle/>
            <a:p>
              <a:pPr algn="ctr">
                <a:defRPr/>
              </a:pPr>
              <a:endParaRPr lang="ja-JP" altLang="en-US" kern="0">
                <a:solidFill>
                  <a:prstClr val="white"/>
                </a:solidFill>
                <a:latin typeface="Arial"/>
                <a:ea typeface="ＭＳ Ｐゴシック" charset="-128"/>
                <a:cs typeface="Arial"/>
              </a:endParaRPr>
            </a:p>
          </p:txBody>
        </p:sp>
        <p:sp>
          <p:nvSpPr>
            <p:cNvPr id="19" name="正方形/長方形 18">
              <a:extLst>
                <a:ext uri="{FF2B5EF4-FFF2-40B4-BE49-F238E27FC236}">
                  <a16:creationId xmlns:a16="http://schemas.microsoft.com/office/drawing/2014/main" id="{89F88F8E-1465-AAF6-6AAD-95F5F3F77A65}"/>
                </a:ext>
              </a:extLst>
            </p:cNvPr>
            <p:cNvSpPr/>
            <p:nvPr/>
          </p:nvSpPr>
          <p:spPr>
            <a:xfrm rot="21589399">
              <a:off x="3092577" y="4805738"/>
              <a:ext cx="1124796" cy="1095077"/>
            </a:xfrm>
            <a:prstGeom prst="rect">
              <a:avLst/>
            </a:prstGeom>
            <a:solidFill>
              <a:srgbClr val="E474FA"/>
            </a:solidFill>
            <a:ln w="9525" cap="flat" cmpd="sng" algn="ctr">
              <a:solidFill>
                <a:srgbClr val="E474FA"/>
              </a:solidFill>
              <a:prstDash val="solid"/>
            </a:ln>
            <a:effectLst>
              <a:outerShdw blurRad="40000" dist="23000" dir="5400000" rotWithShape="0">
                <a:srgbClr val="000000">
                  <a:alpha val="35000"/>
                </a:srgbClr>
              </a:outerShdw>
            </a:effectLst>
          </p:spPr>
          <p:txBody>
            <a:bodyPr rtlCol="0" anchor="ctr"/>
            <a:lstStyle/>
            <a:p>
              <a:pPr algn="ctr"/>
              <a:r>
                <a:rPr lang="en-US" altLang="ja-JP" b="1" dirty="0">
                  <a:solidFill>
                    <a:prstClr val="white"/>
                  </a:solidFill>
                  <a:latin typeface="Arial"/>
                  <a:ea typeface="ＭＳ Ｐゴシック" charset="-128"/>
                  <a:cs typeface="Arial"/>
                </a:rPr>
                <a:t>3</a:t>
              </a:r>
              <a:r>
                <a:rPr lang="en-US" altLang="ja-JP" b="1" baseline="30000" dirty="0">
                  <a:solidFill>
                    <a:prstClr val="white"/>
                  </a:solidFill>
                  <a:latin typeface="Arial"/>
                  <a:ea typeface="ＭＳ Ｐゴシック" charset="-128"/>
                  <a:cs typeface="Arial"/>
                </a:rPr>
                <a:t>rd</a:t>
              </a:r>
              <a:r>
                <a:rPr lang="en-US" altLang="ja-JP" b="1" dirty="0">
                  <a:solidFill>
                    <a:prstClr val="white"/>
                  </a:solidFill>
                  <a:latin typeface="Arial"/>
                  <a:ea typeface="ＭＳ Ｐゴシック" charset="-128"/>
                  <a:cs typeface="Arial"/>
                </a:rPr>
                <a:t> gen.</a:t>
              </a:r>
            </a:p>
            <a:p>
              <a:pPr algn="ctr"/>
              <a:r>
                <a:rPr lang="en-US" altLang="ja-JP" b="1" dirty="0">
                  <a:solidFill>
                    <a:prstClr val="white"/>
                  </a:solidFill>
                  <a:latin typeface="Arial"/>
                  <a:ea typeface="ＭＳ Ｐゴシック" charset="-128"/>
                  <a:cs typeface="Arial"/>
                </a:rPr>
                <a:t>SR </a:t>
              </a:r>
            </a:p>
          </p:txBody>
        </p:sp>
        <p:sp>
          <p:nvSpPr>
            <p:cNvPr id="20" name="テキスト ボックス 19">
              <a:extLst>
                <a:ext uri="{FF2B5EF4-FFF2-40B4-BE49-F238E27FC236}">
                  <a16:creationId xmlns:a16="http://schemas.microsoft.com/office/drawing/2014/main" id="{22DC0BED-6005-B37B-B19A-6DFFF0ECFA4F}"/>
                </a:ext>
              </a:extLst>
            </p:cNvPr>
            <p:cNvSpPr txBox="1"/>
            <p:nvPr/>
          </p:nvSpPr>
          <p:spPr>
            <a:xfrm rot="21598238">
              <a:off x="4414406" y="4910864"/>
              <a:ext cx="1342308" cy="923330"/>
            </a:xfrm>
            <a:prstGeom prst="rect">
              <a:avLst/>
            </a:prstGeom>
            <a:solidFill>
              <a:schemeClr val="bg1"/>
            </a:solidFill>
            <a:ln w="25400">
              <a:solidFill>
                <a:srgbClr val="E474FA"/>
              </a:solidFill>
              <a:prstDash val="sysDash"/>
            </a:ln>
          </p:spPr>
          <p:txBody>
            <a:bodyPr wrap="square" rtlCol="0">
              <a:spAutoFit/>
            </a:bodyPr>
            <a:lstStyle/>
            <a:p>
              <a:pPr algn="ctr"/>
              <a:r>
                <a:rPr lang="en-US" altLang="ja-JP" b="1" dirty="0">
                  <a:latin typeface="Arial"/>
                  <a:ea typeface="ＭＳ Ｐゴシック" charset="-128"/>
                  <a:cs typeface="Arial"/>
                </a:rPr>
                <a:t>High</a:t>
              </a:r>
            </a:p>
            <a:p>
              <a:pPr algn="ctr"/>
              <a:r>
                <a:rPr lang="en-US" altLang="ja-JP" b="1" dirty="0">
                  <a:latin typeface="Arial"/>
                  <a:ea typeface="ＭＳ Ｐゴシック" charset="-128"/>
                  <a:cs typeface="Arial"/>
                </a:rPr>
                <a:t>coherence</a:t>
              </a:r>
            </a:p>
            <a:p>
              <a:pPr algn="ctr"/>
              <a:r>
                <a:rPr lang="en-US" altLang="ja-JP" b="1" dirty="0">
                  <a:latin typeface="Arial"/>
                  <a:ea typeface="ＭＳ Ｐゴシック" charset="-128"/>
                  <a:cs typeface="Arial"/>
                </a:rPr>
                <a:t>SR source</a:t>
              </a:r>
              <a:endParaRPr lang="ja-JP" altLang="en-US" b="1">
                <a:latin typeface="Arial"/>
                <a:ea typeface="ＭＳ Ｐゴシック" charset="-128"/>
                <a:cs typeface="Arial"/>
              </a:endParaRPr>
            </a:p>
          </p:txBody>
        </p:sp>
        <p:sp>
          <p:nvSpPr>
            <p:cNvPr id="21" name="角丸四角形 20">
              <a:extLst>
                <a:ext uri="{FF2B5EF4-FFF2-40B4-BE49-F238E27FC236}">
                  <a16:creationId xmlns:a16="http://schemas.microsoft.com/office/drawing/2014/main" id="{D4D2897E-7E87-89CD-78BF-1EDCAF7CE712}"/>
                </a:ext>
              </a:extLst>
            </p:cNvPr>
            <p:cNvSpPr/>
            <p:nvPr/>
          </p:nvSpPr>
          <p:spPr>
            <a:xfrm>
              <a:off x="7887998" y="4562389"/>
              <a:ext cx="1880842" cy="1691752"/>
            </a:xfrm>
            <a:prstGeom prst="roundRect">
              <a:avLst/>
            </a:prstGeom>
            <a:solidFill>
              <a:srgbClr val="FFFF00"/>
            </a:solid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A67EA90C-8469-449A-DB04-539E1AD1B779}"/>
                </a:ext>
              </a:extLst>
            </p:cNvPr>
            <p:cNvSpPr txBox="1"/>
            <p:nvPr/>
          </p:nvSpPr>
          <p:spPr>
            <a:xfrm>
              <a:off x="7591726" y="4712971"/>
              <a:ext cx="2514546" cy="1384995"/>
            </a:xfrm>
            <a:prstGeom prst="rect">
              <a:avLst/>
            </a:prstGeom>
            <a:noFill/>
          </p:spPr>
          <p:txBody>
            <a:bodyPr wrap="square" rtlCol="0">
              <a:spAutoFit/>
            </a:bodyPr>
            <a:lstStyle/>
            <a:p>
              <a:pPr algn="ctr"/>
              <a:r>
                <a:rPr kumimoji="1" lang="en-US" altLang="ja-JP" sz="2800" dirty="0">
                  <a:latin typeface="Arial" panose="020B0604020202020204" pitchFamily="34" charset="0"/>
                  <a:cs typeface="Arial" panose="020B0604020202020204" pitchFamily="34" charset="0"/>
                </a:rPr>
                <a:t>High </a:t>
              </a:r>
            </a:p>
            <a:p>
              <a:pPr algn="ctr"/>
              <a:r>
                <a:rPr kumimoji="1" lang="en-US" altLang="ja-JP" sz="2800" dirty="0">
                  <a:latin typeface="Arial" panose="020B0604020202020204" pitchFamily="34" charset="0"/>
                  <a:cs typeface="Arial" panose="020B0604020202020204" pitchFamily="34" charset="0"/>
                </a:rPr>
                <a:t>Average</a:t>
              </a:r>
            </a:p>
            <a:p>
              <a:pPr algn="ctr"/>
              <a:r>
                <a:rPr kumimoji="1" lang="en-US" altLang="ja-JP" sz="2800" dirty="0">
                  <a:latin typeface="Arial" panose="020B0604020202020204" pitchFamily="34" charset="0"/>
                  <a:cs typeface="Arial" panose="020B0604020202020204" pitchFamily="34" charset="0"/>
                </a:rPr>
                <a:t>Brilliance</a:t>
              </a:r>
              <a:endParaRPr kumimoji="1" lang="ja-JP" altLang="en-US" sz="2800">
                <a:latin typeface="Arial" panose="020B0604020202020204" pitchFamily="34" charset="0"/>
                <a:cs typeface="Arial" panose="020B0604020202020204" pitchFamily="34" charset="0"/>
              </a:endParaRPr>
            </a:p>
          </p:txBody>
        </p:sp>
      </p:grpSp>
      <p:sp>
        <p:nvSpPr>
          <p:cNvPr id="23" name="テキスト ボックス 22">
            <a:extLst>
              <a:ext uri="{FF2B5EF4-FFF2-40B4-BE49-F238E27FC236}">
                <a16:creationId xmlns:a16="http://schemas.microsoft.com/office/drawing/2014/main" id="{3A4F08AB-2D1E-DDDD-5D6D-77BA89540FBF}"/>
              </a:ext>
            </a:extLst>
          </p:cNvPr>
          <p:cNvSpPr txBox="1"/>
          <p:nvPr/>
        </p:nvSpPr>
        <p:spPr>
          <a:xfrm>
            <a:off x="3398889" y="3513135"/>
            <a:ext cx="1300484" cy="400110"/>
          </a:xfrm>
          <a:prstGeom prst="rect">
            <a:avLst/>
          </a:prstGeom>
          <a:noFill/>
        </p:spPr>
        <p:txBody>
          <a:bodyPr wrap="none" rtlCol="0">
            <a:spAutoFit/>
          </a:bodyPr>
          <a:lstStyle/>
          <a:p>
            <a:r>
              <a:rPr kumimoji="1" lang="en-US" altLang="ja-JP" sz="2000" b="1" dirty="0">
                <a:latin typeface="Arial" panose="020B0604020202020204" pitchFamily="34" charset="0"/>
                <a:cs typeface="Arial" panose="020B0604020202020204" pitchFamily="34" charset="0"/>
              </a:rPr>
              <a:t>Warm RF</a:t>
            </a:r>
            <a:endParaRPr kumimoji="1" lang="ja-JP" altLang="en-US" sz="2000" b="1">
              <a:latin typeface="Arial" panose="020B0604020202020204" pitchFamily="34" charset="0"/>
              <a:cs typeface="Arial" panose="020B0604020202020204" pitchFamily="34" charset="0"/>
            </a:endParaRPr>
          </a:p>
        </p:txBody>
      </p:sp>
      <p:sp>
        <p:nvSpPr>
          <p:cNvPr id="24" name="テキスト ボックス 23">
            <a:extLst>
              <a:ext uri="{FF2B5EF4-FFF2-40B4-BE49-F238E27FC236}">
                <a16:creationId xmlns:a16="http://schemas.microsoft.com/office/drawing/2014/main" id="{B760BA2B-F099-154A-4F4A-7F55DD8FFC96}"/>
              </a:ext>
            </a:extLst>
          </p:cNvPr>
          <p:cNvSpPr txBox="1"/>
          <p:nvPr/>
        </p:nvSpPr>
        <p:spPr>
          <a:xfrm rot="21541732">
            <a:off x="5975313" y="5236418"/>
            <a:ext cx="1311676" cy="923330"/>
          </a:xfrm>
          <a:prstGeom prst="rect">
            <a:avLst/>
          </a:prstGeom>
          <a:solidFill>
            <a:schemeClr val="bg1"/>
          </a:solidFill>
          <a:ln w="25400">
            <a:solidFill>
              <a:srgbClr val="E474FA"/>
            </a:solidFill>
            <a:prstDash val="sysDash"/>
          </a:ln>
        </p:spPr>
        <p:txBody>
          <a:bodyPr wrap="square" rtlCol="0">
            <a:spAutoFit/>
          </a:bodyPr>
          <a:lstStyle/>
          <a:p>
            <a:pPr algn="ctr"/>
            <a:r>
              <a:rPr lang="en-US" altLang="ja-JP" b="1" dirty="0">
                <a:solidFill>
                  <a:prstClr val="black"/>
                </a:solidFill>
                <a:latin typeface="Arial"/>
                <a:ea typeface="ＭＳ Ｐゴシック" charset="-128"/>
                <a:cs typeface="Arial"/>
              </a:rPr>
              <a:t>Coherent ring</a:t>
            </a:r>
          </a:p>
          <a:p>
            <a:pPr algn="ctr"/>
            <a:r>
              <a:rPr lang="en-US" altLang="ja-JP" b="1" dirty="0">
                <a:solidFill>
                  <a:prstClr val="black"/>
                </a:solidFill>
                <a:latin typeface="Arial"/>
                <a:ea typeface="ＭＳ Ｐゴシック" charset="-128"/>
                <a:cs typeface="Arial"/>
              </a:rPr>
              <a:t>source</a:t>
            </a:r>
            <a:endParaRPr lang="ja-JP" altLang="en-US" b="1">
              <a:solidFill>
                <a:prstClr val="black"/>
              </a:solidFill>
              <a:latin typeface="Arial"/>
              <a:ea typeface="ＭＳ Ｐゴシック" charset="-128"/>
              <a:cs typeface="Arial"/>
            </a:endParaRPr>
          </a:p>
        </p:txBody>
      </p:sp>
      <p:sp>
        <p:nvSpPr>
          <p:cNvPr id="25" name="テキスト ボックス 24">
            <a:extLst>
              <a:ext uri="{FF2B5EF4-FFF2-40B4-BE49-F238E27FC236}">
                <a16:creationId xmlns:a16="http://schemas.microsoft.com/office/drawing/2014/main" id="{3B8168C3-CC79-E8D0-0898-3497DA2F1297}"/>
              </a:ext>
            </a:extLst>
          </p:cNvPr>
          <p:cNvSpPr txBox="1"/>
          <p:nvPr/>
        </p:nvSpPr>
        <p:spPr>
          <a:xfrm rot="5920">
            <a:off x="4934793" y="2450672"/>
            <a:ext cx="1407038" cy="954107"/>
          </a:xfrm>
          <a:prstGeom prst="rect">
            <a:avLst/>
          </a:prstGeom>
          <a:solidFill>
            <a:schemeClr val="bg1"/>
          </a:solidFill>
          <a:ln w="25400">
            <a:solidFill>
              <a:srgbClr val="00B050"/>
            </a:solidFill>
            <a:prstDash val="sysDash"/>
          </a:ln>
        </p:spPr>
        <p:txBody>
          <a:bodyPr wrap="square" rtlCol="0">
            <a:spAutoFit/>
          </a:bodyPr>
          <a:lstStyle/>
          <a:p>
            <a:pPr algn="ctr"/>
            <a:endParaRPr lang="en-US" altLang="ja-JP" sz="1000" b="1" dirty="0">
              <a:solidFill>
                <a:prstClr val="white"/>
              </a:solidFill>
              <a:latin typeface="Arial"/>
              <a:ea typeface="ＭＳ Ｐゴシック" charset="-128"/>
              <a:cs typeface="Arial"/>
            </a:endParaRPr>
          </a:p>
          <a:p>
            <a:pPr algn="ctr"/>
            <a:r>
              <a:rPr lang="en-US" altLang="ja-JP" b="1" dirty="0">
                <a:latin typeface="Arial"/>
                <a:ea typeface="ＭＳ Ｐゴシック" charset="-128"/>
                <a:cs typeface="Arial"/>
              </a:rPr>
              <a:t>High rep. rate FEL</a:t>
            </a:r>
          </a:p>
          <a:p>
            <a:pPr algn="ctr"/>
            <a:endParaRPr lang="en-US" altLang="ja-JP" sz="1000" b="1" dirty="0">
              <a:latin typeface="Arial"/>
              <a:ea typeface="ＭＳ Ｐゴシック" charset="-128"/>
              <a:cs typeface="Arial"/>
            </a:endParaRPr>
          </a:p>
        </p:txBody>
      </p:sp>
      <p:sp>
        <p:nvSpPr>
          <p:cNvPr id="27" name="テキスト ボックス 26">
            <a:extLst>
              <a:ext uri="{FF2B5EF4-FFF2-40B4-BE49-F238E27FC236}">
                <a16:creationId xmlns:a16="http://schemas.microsoft.com/office/drawing/2014/main" id="{6CE62512-80AF-5A52-7574-20D31871D12D}"/>
              </a:ext>
            </a:extLst>
          </p:cNvPr>
          <p:cNvSpPr txBox="1"/>
          <p:nvPr/>
        </p:nvSpPr>
        <p:spPr>
          <a:xfrm>
            <a:off x="1630206" y="4017759"/>
            <a:ext cx="6214061" cy="707886"/>
          </a:xfrm>
          <a:prstGeom prst="rect">
            <a:avLst/>
          </a:prstGeom>
          <a:noFill/>
        </p:spPr>
        <p:txBody>
          <a:bodyPr wrap="square" rtlCol="0">
            <a:spAutoFit/>
          </a:bodyPr>
          <a:lstStyle/>
          <a:p>
            <a:r>
              <a:rPr kumimoji="1" lang="en-US" altLang="ja-JP" sz="2000" dirty="0">
                <a:solidFill>
                  <a:srgbClr val="FF0000"/>
                </a:solidFill>
                <a:latin typeface="Arial" panose="020B0604020202020204" pitchFamily="34" charset="0"/>
                <a:cs typeface="Arial" panose="020B0604020202020204" pitchFamily="34" charset="0"/>
              </a:rPr>
              <a:t>Multi-user dream facility with both high peak and average brilliance</a:t>
            </a:r>
            <a:endParaRPr kumimoji="1" lang="ja-JP" altLang="en-US" sz="2000">
              <a:solidFill>
                <a:srgbClr val="FF0000"/>
              </a:solidFill>
              <a:latin typeface="Arial" panose="020B0604020202020204" pitchFamily="34" charset="0"/>
              <a:cs typeface="Arial" panose="020B0604020202020204" pitchFamily="34" charset="0"/>
            </a:endParaRPr>
          </a:p>
        </p:txBody>
      </p:sp>
      <p:sp>
        <p:nvSpPr>
          <p:cNvPr id="47" name="テキスト ボックス 46">
            <a:extLst>
              <a:ext uri="{FF2B5EF4-FFF2-40B4-BE49-F238E27FC236}">
                <a16:creationId xmlns:a16="http://schemas.microsoft.com/office/drawing/2014/main" id="{5C6A1A10-F745-852C-3C0A-06DA620B4325}"/>
              </a:ext>
            </a:extLst>
          </p:cNvPr>
          <p:cNvSpPr txBox="1"/>
          <p:nvPr/>
        </p:nvSpPr>
        <p:spPr>
          <a:xfrm>
            <a:off x="5061405" y="3508039"/>
            <a:ext cx="1168910" cy="400110"/>
          </a:xfrm>
          <a:prstGeom prst="rect">
            <a:avLst/>
          </a:prstGeom>
          <a:noFill/>
        </p:spPr>
        <p:txBody>
          <a:bodyPr wrap="none" rtlCol="0">
            <a:spAutoFit/>
          </a:bodyPr>
          <a:lstStyle/>
          <a:p>
            <a:r>
              <a:rPr kumimoji="1" lang="en-US" altLang="ja-JP" sz="2000" b="1" dirty="0">
                <a:latin typeface="Arial" panose="020B0604020202020204" pitchFamily="34" charset="0"/>
                <a:cs typeface="Arial" panose="020B0604020202020204" pitchFamily="34" charset="0"/>
              </a:rPr>
              <a:t>Cold RF</a:t>
            </a:r>
            <a:endParaRPr kumimoji="1" lang="ja-JP" altLang="en-US" sz="2000" b="1">
              <a:latin typeface="Arial" panose="020B0604020202020204" pitchFamily="34" charset="0"/>
              <a:cs typeface="Arial" panose="020B0604020202020204" pitchFamily="34" charset="0"/>
            </a:endParaRPr>
          </a:p>
        </p:txBody>
      </p:sp>
      <p:sp>
        <p:nvSpPr>
          <p:cNvPr id="48" name="テキスト ボックス 47">
            <a:extLst>
              <a:ext uri="{FF2B5EF4-FFF2-40B4-BE49-F238E27FC236}">
                <a16:creationId xmlns:a16="http://schemas.microsoft.com/office/drawing/2014/main" id="{92F20E7A-221A-F716-92FD-63B559829F3F}"/>
              </a:ext>
            </a:extLst>
          </p:cNvPr>
          <p:cNvSpPr txBox="1"/>
          <p:nvPr/>
        </p:nvSpPr>
        <p:spPr>
          <a:xfrm>
            <a:off x="6428436" y="2452690"/>
            <a:ext cx="909720" cy="954107"/>
          </a:xfrm>
          <a:prstGeom prst="rect">
            <a:avLst/>
          </a:prstGeom>
          <a:solidFill>
            <a:schemeClr val="bg1"/>
          </a:solidFill>
          <a:ln w="25400">
            <a:solidFill>
              <a:srgbClr val="00B050"/>
            </a:solidFill>
            <a:prstDash val="sysDash"/>
          </a:ln>
        </p:spPr>
        <p:txBody>
          <a:bodyPr wrap="square" rtlCol="0">
            <a:spAutoFit/>
          </a:bodyPr>
          <a:lstStyle/>
          <a:p>
            <a:pPr algn="ctr"/>
            <a:endParaRPr lang="en-US" altLang="ja-JP" sz="1000" b="1" dirty="0">
              <a:solidFill>
                <a:prstClr val="white"/>
              </a:solidFill>
              <a:latin typeface="Arial"/>
              <a:ea typeface="ＭＳ Ｐゴシック" charset="-128"/>
              <a:cs typeface="Arial"/>
            </a:endParaRPr>
          </a:p>
          <a:p>
            <a:pPr algn="ctr"/>
            <a:r>
              <a:rPr lang="en-US" altLang="ja-JP" b="1" dirty="0">
                <a:latin typeface="Arial"/>
                <a:ea typeface="ＭＳ Ｐゴシック" charset="-128"/>
                <a:cs typeface="Arial"/>
              </a:rPr>
              <a:t>Multi-</a:t>
            </a:r>
          </a:p>
          <a:p>
            <a:pPr algn="ctr"/>
            <a:r>
              <a:rPr lang="en-US" altLang="ja-JP" b="1" dirty="0">
                <a:latin typeface="Arial"/>
                <a:ea typeface="ＭＳ Ｐゴシック" charset="-128"/>
                <a:cs typeface="Arial"/>
              </a:rPr>
              <a:t>BLs</a:t>
            </a:r>
          </a:p>
          <a:p>
            <a:pPr algn="ctr"/>
            <a:endParaRPr lang="en-US" altLang="ja-JP" sz="1000" b="1" dirty="0">
              <a:latin typeface="Arial"/>
              <a:ea typeface="ＭＳ Ｐゴシック" charset="-128"/>
              <a:cs typeface="Arial"/>
            </a:endParaRPr>
          </a:p>
        </p:txBody>
      </p:sp>
      <p:sp>
        <p:nvSpPr>
          <p:cNvPr id="2" name="スライド番号プレースホルダー 1">
            <a:extLst>
              <a:ext uri="{FF2B5EF4-FFF2-40B4-BE49-F238E27FC236}">
                <a16:creationId xmlns:a16="http://schemas.microsoft.com/office/drawing/2014/main" id="{BD09937A-6A9A-D1F2-2CAF-1BD76DE0F69B}"/>
              </a:ext>
            </a:extLst>
          </p:cNvPr>
          <p:cNvSpPr>
            <a:spLocks noGrp="1"/>
          </p:cNvSpPr>
          <p:nvPr>
            <p:ph type="sldNum" sz="quarter" idx="12"/>
          </p:nvPr>
        </p:nvSpPr>
        <p:spPr/>
        <p:txBody>
          <a:bodyPr/>
          <a:lstStyle/>
          <a:p>
            <a:fld id="{1B6C7244-5724-E94C-BD42-A3A63A9D1A79}" type="slidenum">
              <a:rPr kumimoji="1" lang="ja-JP" altLang="en-US" smtClean="0"/>
              <a:t>6</a:t>
            </a:fld>
            <a:endParaRPr kumimoji="1" lang="ja-JP" altLang="en-US"/>
          </a:p>
        </p:txBody>
      </p:sp>
    </p:spTree>
    <p:extLst>
      <p:ext uri="{BB962C8B-B14F-4D97-AF65-F5344CB8AC3E}">
        <p14:creationId xmlns:p14="http://schemas.microsoft.com/office/powerpoint/2010/main" val="1277418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81399-CF9D-5DE2-2683-92142411AC12}"/>
            </a:ext>
          </a:extLst>
        </p:cNvPr>
        <p:cNvGrpSpPr/>
        <p:nvPr/>
      </p:nvGrpSpPr>
      <p:grpSpPr>
        <a:xfrm>
          <a:off x="0" y="0"/>
          <a:ext cx="0" cy="0"/>
          <a:chOff x="0" y="0"/>
          <a:chExt cx="0" cy="0"/>
        </a:xfrm>
      </p:grpSpPr>
      <p:grpSp>
        <p:nvGrpSpPr>
          <p:cNvPr id="81" name="グループ化 80">
            <a:extLst>
              <a:ext uri="{FF2B5EF4-FFF2-40B4-BE49-F238E27FC236}">
                <a16:creationId xmlns:a16="http://schemas.microsoft.com/office/drawing/2014/main" id="{227C709A-DDD0-DE0F-AD68-D0D13D86134B}"/>
              </a:ext>
            </a:extLst>
          </p:cNvPr>
          <p:cNvGrpSpPr/>
          <p:nvPr/>
        </p:nvGrpSpPr>
        <p:grpSpPr>
          <a:xfrm>
            <a:off x="7308186" y="-6666"/>
            <a:ext cx="2597813" cy="878305"/>
            <a:chOff x="7308187" y="0"/>
            <a:chExt cx="2597813" cy="878305"/>
          </a:xfrm>
        </p:grpSpPr>
        <p:pic>
          <p:nvPicPr>
            <p:cNvPr id="82" name="Picture 2" descr="海外にも対応したロゴマーク ｜ 理化学研究所">
              <a:extLst>
                <a:ext uri="{FF2B5EF4-FFF2-40B4-BE49-F238E27FC236}">
                  <a16:creationId xmlns:a16="http://schemas.microsoft.com/office/drawing/2014/main" id="{6AC1AF7C-4045-BCBF-A704-822969FACD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83" name="図 82" descr="ロゴ が含まれている画像&#10;&#10;自動的に生成された説明">
              <a:extLst>
                <a:ext uri="{FF2B5EF4-FFF2-40B4-BE49-F238E27FC236}">
                  <a16:creationId xmlns:a16="http://schemas.microsoft.com/office/drawing/2014/main" id="{BBA7F2CB-619E-FE76-0E92-94FDD80B3517}"/>
                </a:ext>
              </a:extLst>
            </p:cNvPr>
            <p:cNvPicPr>
              <a:picLocks noChangeAspect="1"/>
            </p:cNvPicPr>
            <p:nvPr/>
          </p:nvPicPr>
          <p:blipFill>
            <a:blip r:embed="rId4"/>
            <a:stretch>
              <a:fillRect/>
            </a:stretch>
          </p:blipFill>
          <p:spPr>
            <a:xfrm>
              <a:off x="8119513" y="0"/>
              <a:ext cx="1080501" cy="774131"/>
            </a:xfrm>
            <a:prstGeom prst="rect">
              <a:avLst/>
            </a:prstGeom>
          </p:spPr>
        </p:pic>
        <p:pic>
          <p:nvPicPr>
            <p:cNvPr id="84" name="図 83" descr="ロゴ, 会社名&#10;&#10;自動的に生成された説明">
              <a:extLst>
                <a:ext uri="{FF2B5EF4-FFF2-40B4-BE49-F238E27FC236}">
                  <a16:creationId xmlns:a16="http://schemas.microsoft.com/office/drawing/2014/main" id="{7C02ED70-F2A6-3E80-14E0-9CD39790E467}"/>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584D8F4A-2AC4-276A-35C0-1FD8FA3B24D2}"/>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Role sharing between FELS and ring-based SRs</a:t>
            </a:r>
            <a:endParaRPr kumimoji="1" lang="ja-JP" altLang="en-US" sz="3600"/>
          </a:p>
        </p:txBody>
      </p:sp>
      <p:sp>
        <p:nvSpPr>
          <p:cNvPr id="26" name="テキスト ボックス 25">
            <a:extLst>
              <a:ext uri="{FF2B5EF4-FFF2-40B4-BE49-F238E27FC236}">
                <a16:creationId xmlns:a16="http://schemas.microsoft.com/office/drawing/2014/main" id="{76AE3046-C030-B3F1-93A3-1A5D71563E6B}"/>
              </a:ext>
            </a:extLst>
          </p:cNvPr>
          <p:cNvSpPr txBox="1"/>
          <p:nvPr/>
        </p:nvSpPr>
        <p:spPr>
          <a:xfrm>
            <a:off x="139148" y="1590813"/>
            <a:ext cx="4192173" cy="461665"/>
          </a:xfrm>
          <a:prstGeom prst="rect">
            <a:avLst/>
          </a:prstGeom>
          <a:noFill/>
        </p:spPr>
        <p:txBody>
          <a:bodyPr wrap="none" rtlCol="0">
            <a:spAutoFit/>
          </a:bodyPr>
          <a:lstStyle/>
          <a:p>
            <a:r>
              <a:rPr kumimoji="1" lang="en-US" altLang="ja-JP" sz="2400" dirty="0">
                <a:highlight>
                  <a:srgbClr val="FFFF00"/>
                </a:highlight>
                <a:latin typeface="Arial" panose="020B0604020202020204" pitchFamily="34" charset="0"/>
                <a:cs typeface="Arial" panose="020B0604020202020204" pitchFamily="34" charset="0"/>
              </a:rPr>
              <a:t>Performance index: Brilliance</a:t>
            </a:r>
            <a:endParaRPr kumimoji="1" lang="ja-JP" altLang="en-US" sz="2400">
              <a:highlight>
                <a:srgbClr val="FFFF00"/>
              </a:highlight>
              <a:latin typeface="Arial" panose="020B0604020202020204" pitchFamily="34" charset="0"/>
              <a:cs typeface="Arial" panose="020B0604020202020204" pitchFamily="34" charset="0"/>
            </a:endParaRPr>
          </a:p>
        </p:txBody>
      </p:sp>
      <p:cxnSp>
        <p:nvCxnSpPr>
          <p:cNvPr id="2" name="直線コネクタ 1">
            <a:extLst>
              <a:ext uri="{FF2B5EF4-FFF2-40B4-BE49-F238E27FC236}">
                <a16:creationId xmlns:a16="http://schemas.microsoft.com/office/drawing/2014/main" id="{94CE7F27-962F-30D9-2E9B-3DDE116BDD08}"/>
              </a:ext>
            </a:extLst>
          </p:cNvPr>
          <p:cNvCxnSpPr>
            <a:cxnSpLocks/>
            <a:stCxn id="3" idx="3"/>
            <a:endCxn id="31" idx="1"/>
          </p:cNvCxnSpPr>
          <p:nvPr/>
        </p:nvCxnSpPr>
        <p:spPr>
          <a:xfrm>
            <a:off x="621430" y="3330226"/>
            <a:ext cx="1788057" cy="22634"/>
          </a:xfrm>
          <a:prstGeom prst="line">
            <a:avLst/>
          </a:prstGeom>
          <a:ln w="63500">
            <a:solidFill>
              <a:srgbClr val="1730FD"/>
            </a:solidFill>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9298BC97-3DCE-2630-3F01-70182D6EED6B}"/>
              </a:ext>
            </a:extLst>
          </p:cNvPr>
          <p:cNvSpPr/>
          <p:nvPr/>
        </p:nvSpPr>
        <p:spPr>
          <a:xfrm>
            <a:off x="449414" y="3244218"/>
            <a:ext cx="172016" cy="172016"/>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82A2FA09-05ED-7EBD-FE3F-29A258CADF1E}"/>
              </a:ext>
            </a:extLst>
          </p:cNvPr>
          <p:cNvSpPr/>
          <p:nvPr/>
        </p:nvSpPr>
        <p:spPr>
          <a:xfrm>
            <a:off x="692348" y="3215548"/>
            <a:ext cx="245954" cy="244444"/>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台形 27">
            <a:extLst>
              <a:ext uri="{FF2B5EF4-FFF2-40B4-BE49-F238E27FC236}">
                <a16:creationId xmlns:a16="http://schemas.microsoft.com/office/drawing/2014/main" id="{DD9D0844-8D99-12E2-6EA8-284FD25EB57A}"/>
              </a:ext>
            </a:extLst>
          </p:cNvPr>
          <p:cNvSpPr/>
          <p:nvPr/>
        </p:nvSpPr>
        <p:spPr>
          <a:xfrm>
            <a:off x="1037889" y="3253272"/>
            <a:ext cx="135802" cy="181069"/>
          </a:xfrm>
          <a:prstGeom prst="trapezoid">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2B60B92-65C6-8111-23A4-9BD3053A3E4E}"/>
              </a:ext>
            </a:extLst>
          </p:cNvPr>
          <p:cNvSpPr/>
          <p:nvPr/>
        </p:nvSpPr>
        <p:spPr>
          <a:xfrm>
            <a:off x="1270261" y="3223093"/>
            <a:ext cx="854044" cy="244444"/>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台形 29">
            <a:extLst>
              <a:ext uri="{FF2B5EF4-FFF2-40B4-BE49-F238E27FC236}">
                <a16:creationId xmlns:a16="http://schemas.microsoft.com/office/drawing/2014/main" id="{3980007F-E53F-4F03-163E-03145CB0A1D9}"/>
              </a:ext>
            </a:extLst>
          </p:cNvPr>
          <p:cNvSpPr/>
          <p:nvPr/>
        </p:nvSpPr>
        <p:spPr>
          <a:xfrm>
            <a:off x="2204277" y="3260816"/>
            <a:ext cx="135802" cy="181069"/>
          </a:xfrm>
          <a:prstGeom prst="trapezoid">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2D07AF80-0F00-2063-2810-102B9231FBB7}"/>
              </a:ext>
            </a:extLst>
          </p:cNvPr>
          <p:cNvSpPr/>
          <p:nvPr/>
        </p:nvSpPr>
        <p:spPr>
          <a:xfrm>
            <a:off x="2409487" y="3230638"/>
            <a:ext cx="2657193" cy="244444"/>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D6FCA1B2-0152-1C18-C41D-866E2E951A73}"/>
              </a:ext>
            </a:extLst>
          </p:cNvPr>
          <p:cNvSpPr/>
          <p:nvPr/>
        </p:nvSpPr>
        <p:spPr>
          <a:xfrm>
            <a:off x="5621953" y="35641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90C5B3EE-FD60-A2C3-AAFE-A766B92CE7A9}"/>
              </a:ext>
            </a:extLst>
          </p:cNvPr>
          <p:cNvSpPr/>
          <p:nvPr/>
        </p:nvSpPr>
        <p:spPr>
          <a:xfrm>
            <a:off x="5692876" y="37165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1396B2F9-6E72-90C6-0747-D1444A485A7C}"/>
              </a:ext>
            </a:extLst>
          </p:cNvPr>
          <p:cNvSpPr/>
          <p:nvPr/>
        </p:nvSpPr>
        <p:spPr>
          <a:xfrm>
            <a:off x="5763799" y="38689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920BAB9-1569-7A3F-BAFE-D81FFA8EA4CE}"/>
              </a:ext>
            </a:extLst>
          </p:cNvPr>
          <p:cNvSpPr/>
          <p:nvPr/>
        </p:nvSpPr>
        <p:spPr>
          <a:xfrm>
            <a:off x="5834722" y="40213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666766C-2A42-BF11-4E4B-927DF1D906A1}"/>
              </a:ext>
            </a:extLst>
          </p:cNvPr>
          <p:cNvSpPr/>
          <p:nvPr/>
        </p:nvSpPr>
        <p:spPr>
          <a:xfrm>
            <a:off x="5905645" y="41737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2782B4A4-D154-9961-360D-F5D5614B57DC}"/>
              </a:ext>
            </a:extLst>
          </p:cNvPr>
          <p:cNvSpPr/>
          <p:nvPr/>
        </p:nvSpPr>
        <p:spPr>
          <a:xfrm>
            <a:off x="5985613" y="43261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584A0301-1FA3-D0B0-2C17-DBBC2EFB19F2}"/>
              </a:ext>
            </a:extLst>
          </p:cNvPr>
          <p:cNvSpPr/>
          <p:nvPr/>
        </p:nvSpPr>
        <p:spPr>
          <a:xfrm>
            <a:off x="6074638" y="44785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91A5C98-B0B3-196D-A72C-2AD55EFD567B}"/>
              </a:ext>
            </a:extLst>
          </p:cNvPr>
          <p:cNvSpPr/>
          <p:nvPr/>
        </p:nvSpPr>
        <p:spPr>
          <a:xfrm>
            <a:off x="6145565" y="46309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812A6577-AE20-12BC-A2F7-857AC864C258}"/>
              </a:ext>
            </a:extLst>
          </p:cNvPr>
          <p:cNvSpPr/>
          <p:nvPr/>
        </p:nvSpPr>
        <p:spPr>
          <a:xfrm>
            <a:off x="6225535" y="47833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C6020CC-0AA6-D029-2272-970807BAF343}"/>
              </a:ext>
            </a:extLst>
          </p:cNvPr>
          <p:cNvSpPr/>
          <p:nvPr/>
        </p:nvSpPr>
        <p:spPr>
          <a:xfrm>
            <a:off x="6296460" y="49357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CBE3DBC-CB25-BBA7-E26C-34982534DB4A}"/>
              </a:ext>
            </a:extLst>
          </p:cNvPr>
          <p:cNvSpPr/>
          <p:nvPr/>
        </p:nvSpPr>
        <p:spPr>
          <a:xfrm>
            <a:off x="6637462" y="5620753"/>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2DCC68A8-2467-08CE-1A3B-AE689AB4C57B}"/>
              </a:ext>
            </a:extLst>
          </p:cNvPr>
          <p:cNvSpPr/>
          <p:nvPr/>
        </p:nvSpPr>
        <p:spPr>
          <a:xfrm>
            <a:off x="6717435" y="5773154"/>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6140A5B3-1319-BBD2-7445-B97EFE5DEE24}"/>
              </a:ext>
            </a:extLst>
          </p:cNvPr>
          <p:cNvSpPr/>
          <p:nvPr/>
        </p:nvSpPr>
        <p:spPr>
          <a:xfrm>
            <a:off x="6806459" y="59346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FA2A0C37-B489-8B3E-BB31-94E813D07C49}"/>
              </a:ext>
            </a:extLst>
          </p:cNvPr>
          <p:cNvSpPr/>
          <p:nvPr/>
        </p:nvSpPr>
        <p:spPr>
          <a:xfrm>
            <a:off x="6874362" y="6087007"/>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44F24631-0645-71F6-E7F2-411E5A9791FC}"/>
              </a:ext>
            </a:extLst>
          </p:cNvPr>
          <p:cNvSpPr/>
          <p:nvPr/>
        </p:nvSpPr>
        <p:spPr>
          <a:xfrm>
            <a:off x="6381598" y="5086061"/>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3EF4C7ED-F484-6E1A-C94F-87B5C240DF61}"/>
              </a:ext>
            </a:extLst>
          </p:cNvPr>
          <p:cNvSpPr/>
          <p:nvPr/>
        </p:nvSpPr>
        <p:spPr>
          <a:xfrm>
            <a:off x="6452519" y="5229408"/>
            <a:ext cx="2657193" cy="69410"/>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0" name="カギ線コネクタ 49">
            <a:extLst>
              <a:ext uri="{FF2B5EF4-FFF2-40B4-BE49-F238E27FC236}">
                <a16:creationId xmlns:a16="http://schemas.microsoft.com/office/drawing/2014/main" id="{3C2C6340-185E-91F3-8389-FC0A11E58356}"/>
              </a:ext>
            </a:extLst>
          </p:cNvPr>
          <p:cNvCxnSpPr>
            <a:stCxn id="31" idx="3"/>
          </p:cNvCxnSpPr>
          <p:nvPr/>
        </p:nvCxnSpPr>
        <p:spPr>
          <a:xfrm>
            <a:off x="5066680" y="3352860"/>
            <a:ext cx="325926" cy="181069"/>
          </a:xfrm>
          <a:prstGeom prst="bentConnector3">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1C19A39-C8AE-A51D-65B4-01FA49C98937}"/>
              </a:ext>
            </a:extLst>
          </p:cNvPr>
          <p:cNvCxnSpPr/>
          <p:nvPr/>
        </p:nvCxnSpPr>
        <p:spPr>
          <a:xfrm>
            <a:off x="5365446" y="3542983"/>
            <a:ext cx="1348966" cy="2688879"/>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FAB9C2D-81FF-478B-21A5-70A1F246B6AB}"/>
              </a:ext>
            </a:extLst>
          </p:cNvPr>
          <p:cNvCxnSpPr>
            <a:cxnSpLocks/>
            <a:endCxn id="32" idx="1"/>
          </p:cNvCxnSpPr>
          <p:nvPr/>
        </p:nvCxnSpPr>
        <p:spPr>
          <a:xfrm flipV="1">
            <a:off x="5408878" y="359881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36003F0A-CD01-1502-6C60-4C064C400AB8}"/>
              </a:ext>
            </a:extLst>
          </p:cNvPr>
          <p:cNvCxnSpPr>
            <a:cxnSpLocks/>
          </p:cNvCxnSpPr>
          <p:nvPr/>
        </p:nvCxnSpPr>
        <p:spPr>
          <a:xfrm flipV="1">
            <a:off x="5474190" y="375121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4" name="直線コネクタ 53">
            <a:extLst>
              <a:ext uri="{FF2B5EF4-FFF2-40B4-BE49-F238E27FC236}">
                <a16:creationId xmlns:a16="http://schemas.microsoft.com/office/drawing/2014/main" id="{4EE62670-431F-4534-FD15-4862CBCDAA65}"/>
              </a:ext>
            </a:extLst>
          </p:cNvPr>
          <p:cNvCxnSpPr>
            <a:cxnSpLocks/>
          </p:cNvCxnSpPr>
          <p:nvPr/>
        </p:nvCxnSpPr>
        <p:spPr>
          <a:xfrm flipV="1">
            <a:off x="5550388" y="390361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5" name="直線コネクタ 54">
            <a:extLst>
              <a:ext uri="{FF2B5EF4-FFF2-40B4-BE49-F238E27FC236}">
                <a16:creationId xmlns:a16="http://schemas.microsoft.com/office/drawing/2014/main" id="{61815F7B-A6C5-D6A7-4450-D132F9382000}"/>
              </a:ext>
            </a:extLst>
          </p:cNvPr>
          <p:cNvCxnSpPr>
            <a:cxnSpLocks/>
          </p:cNvCxnSpPr>
          <p:nvPr/>
        </p:nvCxnSpPr>
        <p:spPr>
          <a:xfrm flipV="1">
            <a:off x="5615700" y="405601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3F86C5FD-9922-3F0E-D90C-42C6F615F5FA}"/>
              </a:ext>
            </a:extLst>
          </p:cNvPr>
          <p:cNvCxnSpPr>
            <a:cxnSpLocks/>
          </p:cNvCxnSpPr>
          <p:nvPr/>
        </p:nvCxnSpPr>
        <p:spPr>
          <a:xfrm flipV="1">
            <a:off x="5691910" y="42193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70576B35-C1A0-75D0-6A32-E59C4A98B132}"/>
              </a:ext>
            </a:extLst>
          </p:cNvPr>
          <p:cNvCxnSpPr>
            <a:cxnSpLocks/>
          </p:cNvCxnSpPr>
          <p:nvPr/>
        </p:nvCxnSpPr>
        <p:spPr>
          <a:xfrm flipV="1">
            <a:off x="5778994" y="43717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03EB0FCC-4A58-9E4F-2113-7645235BF809}"/>
              </a:ext>
            </a:extLst>
          </p:cNvPr>
          <p:cNvCxnSpPr>
            <a:cxnSpLocks/>
          </p:cNvCxnSpPr>
          <p:nvPr/>
        </p:nvCxnSpPr>
        <p:spPr>
          <a:xfrm flipV="1">
            <a:off x="5855192" y="45241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F1C6A693-268F-71B2-BB88-72C83410BC52}"/>
              </a:ext>
            </a:extLst>
          </p:cNvPr>
          <p:cNvCxnSpPr>
            <a:cxnSpLocks/>
          </p:cNvCxnSpPr>
          <p:nvPr/>
        </p:nvCxnSpPr>
        <p:spPr>
          <a:xfrm flipV="1">
            <a:off x="5920504" y="46765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sp>
        <p:nvSpPr>
          <p:cNvPr id="60" name="テキスト ボックス 59">
            <a:extLst>
              <a:ext uri="{FF2B5EF4-FFF2-40B4-BE49-F238E27FC236}">
                <a16:creationId xmlns:a16="http://schemas.microsoft.com/office/drawing/2014/main" id="{5C6BF125-672D-09D0-5E61-BA2FF0A8CCEC}"/>
              </a:ext>
            </a:extLst>
          </p:cNvPr>
          <p:cNvSpPr txBox="1"/>
          <p:nvPr/>
        </p:nvSpPr>
        <p:spPr>
          <a:xfrm>
            <a:off x="7767632" y="5197826"/>
            <a:ext cx="219932" cy="400110"/>
          </a:xfrm>
          <a:prstGeom prst="rect">
            <a:avLst/>
          </a:prstGeom>
          <a:noFill/>
        </p:spPr>
        <p:txBody>
          <a:bodyPr wrap="none" rtlCol="0">
            <a:spAutoFit/>
          </a:bodyPr>
          <a:lstStyle/>
          <a:p>
            <a:r>
              <a:rPr kumimoji="1" lang="en-US" altLang="ja-JP" sz="1000" b="1" dirty="0">
                <a:latin typeface="Arial" panose="020B0604020202020204" pitchFamily="34" charset="0"/>
                <a:cs typeface="Arial" panose="020B0604020202020204" pitchFamily="34" charset="0"/>
              </a:rPr>
              <a:t>.</a:t>
            </a:r>
          </a:p>
          <a:p>
            <a:r>
              <a:rPr kumimoji="1" lang="en-US" altLang="ja-JP" sz="1000" b="1" dirty="0">
                <a:latin typeface="Arial" panose="020B0604020202020204" pitchFamily="34" charset="0"/>
                <a:cs typeface="Arial" panose="020B0604020202020204" pitchFamily="34" charset="0"/>
              </a:rPr>
              <a:t>.</a:t>
            </a:r>
            <a:endParaRPr kumimoji="1" lang="ja-JP" altLang="en-US" sz="1000" b="1">
              <a:latin typeface="Arial" panose="020B0604020202020204" pitchFamily="34" charset="0"/>
              <a:cs typeface="Arial" panose="020B0604020202020204" pitchFamily="34" charset="0"/>
            </a:endParaRPr>
          </a:p>
        </p:txBody>
      </p:sp>
      <p:cxnSp>
        <p:nvCxnSpPr>
          <p:cNvPr id="61" name="直線コネクタ 60">
            <a:extLst>
              <a:ext uri="{FF2B5EF4-FFF2-40B4-BE49-F238E27FC236}">
                <a16:creationId xmlns:a16="http://schemas.microsoft.com/office/drawing/2014/main" id="{9ED243BC-69D1-BC2F-163D-41A3A85B92E6}"/>
              </a:ext>
            </a:extLst>
          </p:cNvPr>
          <p:cNvCxnSpPr>
            <a:cxnSpLocks/>
          </p:cNvCxnSpPr>
          <p:nvPr/>
        </p:nvCxnSpPr>
        <p:spPr>
          <a:xfrm flipV="1">
            <a:off x="6018486" y="48289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2" name="直線コネクタ 61">
            <a:extLst>
              <a:ext uri="{FF2B5EF4-FFF2-40B4-BE49-F238E27FC236}">
                <a16:creationId xmlns:a16="http://schemas.microsoft.com/office/drawing/2014/main" id="{804B548F-6965-FB90-F433-D2660E10455D}"/>
              </a:ext>
            </a:extLst>
          </p:cNvPr>
          <p:cNvCxnSpPr>
            <a:cxnSpLocks/>
          </p:cNvCxnSpPr>
          <p:nvPr/>
        </p:nvCxnSpPr>
        <p:spPr>
          <a:xfrm flipV="1">
            <a:off x="6105570" y="49813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94F07B07-BEF8-D432-79E3-A2242DED04E1}"/>
              </a:ext>
            </a:extLst>
          </p:cNvPr>
          <p:cNvCxnSpPr>
            <a:cxnSpLocks/>
          </p:cNvCxnSpPr>
          <p:nvPr/>
        </p:nvCxnSpPr>
        <p:spPr>
          <a:xfrm flipV="1">
            <a:off x="6159996" y="51337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AE184125-5C35-1FF6-7DEA-5E892AF2AE98}"/>
              </a:ext>
            </a:extLst>
          </p:cNvPr>
          <p:cNvCxnSpPr>
            <a:cxnSpLocks/>
          </p:cNvCxnSpPr>
          <p:nvPr/>
        </p:nvCxnSpPr>
        <p:spPr>
          <a:xfrm flipV="1">
            <a:off x="6225308" y="5286102"/>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5" name="直線コネクタ 64">
            <a:extLst>
              <a:ext uri="{FF2B5EF4-FFF2-40B4-BE49-F238E27FC236}">
                <a16:creationId xmlns:a16="http://schemas.microsoft.com/office/drawing/2014/main" id="{77C5D8E0-F4D9-D596-3060-399C5F07F4C5}"/>
              </a:ext>
            </a:extLst>
          </p:cNvPr>
          <p:cNvCxnSpPr>
            <a:cxnSpLocks/>
          </p:cNvCxnSpPr>
          <p:nvPr/>
        </p:nvCxnSpPr>
        <p:spPr>
          <a:xfrm flipV="1">
            <a:off x="6443028" y="5667104"/>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771A5074-C76C-EF21-5DAB-9756627E624E}"/>
              </a:ext>
            </a:extLst>
          </p:cNvPr>
          <p:cNvCxnSpPr>
            <a:cxnSpLocks/>
          </p:cNvCxnSpPr>
          <p:nvPr/>
        </p:nvCxnSpPr>
        <p:spPr>
          <a:xfrm flipV="1">
            <a:off x="6519226" y="5819504"/>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1DA4C6FD-B901-7F93-16CC-8EFD04449713}"/>
              </a:ext>
            </a:extLst>
          </p:cNvPr>
          <p:cNvCxnSpPr>
            <a:cxnSpLocks/>
          </p:cNvCxnSpPr>
          <p:nvPr/>
        </p:nvCxnSpPr>
        <p:spPr>
          <a:xfrm flipV="1">
            <a:off x="6584538" y="5971904"/>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FCFC92EF-99B0-26F5-920B-12A080642AAE}"/>
              </a:ext>
            </a:extLst>
          </p:cNvPr>
          <p:cNvCxnSpPr>
            <a:cxnSpLocks/>
          </p:cNvCxnSpPr>
          <p:nvPr/>
        </p:nvCxnSpPr>
        <p:spPr>
          <a:xfrm flipV="1">
            <a:off x="6660748" y="6124304"/>
            <a:ext cx="213075" cy="764"/>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sp>
        <p:nvSpPr>
          <p:cNvPr id="69" name="正方形/長方形 68">
            <a:extLst>
              <a:ext uri="{FF2B5EF4-FFF2-40B4-BE49-F238E27FC236}">
                <a16:creationId xmlns:a16="http://schemas.microsoft.com/office/drawing/2014/main" id="{8E40AD9A-9492-CE27-55B1-421670CC4910}"/>
              </a:ext>
            </a:extLst>
          </p:cNvPr>
          <p:cNvSpPr/>
          <p:nvPr/>
        </p:nvSpPr>
        <p:spPr>
          <a:xfrm rot="19910387">
            <a:off x="6689947" y="6216020"/>
            <a:ext cx="71026" cy="81265"/>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a:extLst>
              <a:ext uri="{FF2B5EF4-FFF2-40B4-BE49-F238E27FC236}">
                <a16:creationId xmlns:a16="http://schemas.microsoft.com/office/drawing/2014/main" id="{50A77F0F-B3DA-B939-E435-E580C9ECF991}"/>
              </a:ext>
            </a:extLst>
          </p:cNvPr>
          <p:cNvSpPr/>
          <p:nvPr/>
        </p:nvSpPr>
        <p:spPr>
          <a:xfrm>
            <a:off x="5536059" y="3320424"/>
            <a:ext cx="71026" cy="81265"/>
          </a:xfrm>
          <a:prstGeom prst="rect">
            <a:avLst/>
          </a:prstGeom>
          <a:gradFill>
            <a:gsLst>
              <a:gs pos="0">
                <a:srgbClr val="3856CD"/>
              </a:gs>
              <a:gs pos="98000">
                <a:srgbClr val="4F81BD">
                  <a:tint val="50000"/>
                  <a:shade val="100000"/>
                  <a:satMod val="350000"/>
                </a:srgbClr>
              </a:gs>
            </a:gsLst>
            <a:lin ang="162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1" name="直線コネクタ 70">
            <a:extLst>
              <a:ext uri="{FF2B5EF4-FFF2-40B4-BE49-F238E27FC236}">
                <a16:creationId xmlns:a16="http://schemas.microsoft.com/office/drawing/2014/main" id="{FA0C8CE2-9A2C-A442-D9AA-82FFEBFDD13A}"/>
              </a:ext>
            </a:extLst>
          </p:cNvPr>
          <p:cNvCxnSpPr>
            <a:cxnSpLocks/>
          </p:cNvCxnSpPr>
          <p:nvPr/>
        </p:nvCxnSpPr>
        <p:spPr>
          <a:xfrm>
            <a:off x="5209489" y="3350171"/>
            <a:ext cx="326570" cy="0"/>
          </a:xfrm>
          <a:prstGeom prst="line">
            <a:avLst/>
          </a:prstGeom>
          <a:ln w="31750">
            <a:solidFill>
              <a:srgbClr val="1730FD"/>
            </a:solidFill>
          </a:ln>
        </p:spPr>
        <p:style>
          <a:lnRef idx="2">
            <a:schemeClr val="accent1"/>
          </a:lnRef>
          <a:fillRef idx="0">
            <a:schemeClr val="accent1"/>
          </a:fillRef>
          <a:effectRef idx="1">
            <a:schemeClr val="accent1"/>
          </a:effectRef>
          <a:fontRef idx="minor">
            <a:schemeClr val="tx1"/>
          </a:fontRef>
        </p:style>
      </p:cxnSp>
      <p:sp>
        <p:nvSpPr>
          <p:cNvPr id="72" name="テキスト ボックス 71">
            <a:extLst>
              <a:ext uri="{FF2B5EF4-FFF2-40B4-BE49-F238E27FC236}">
                <a16:creationId xmlns:a16="http://schemas.microsoft.com/office/drawing/2014/main" id="{910ADBCF-2722-C3C7-3E2F-FB99617001BC}"/>
              </a:ext>
            </a:extLst>
          </p:cNvPr>
          <p:cNvSpPr txBox="1"/>
          <p:nvPr/>
        </p:nvSpPr>
        <p:spPr>
          <a:xfrm>
            <a:off x="438225" y="4371760"/>
            <a:ext cx="4673318" cy="1815882"/>
          </a:xfrm>
          <a:prstGeom prst="rect">
            <a:avLst/>
          </a:prstGeom>
          <a:noFill/>
          <a:ln w="25400">
            <a:solidFill>
              <a:srgbClr val="FF0000"/>
            </a:solidFill>
          </a:ln>
        </p:spPr>
        <p:txBody>
          <a:bodyPr wrap="square" rtlCol="0">
            <a:spAutoFit/>
          </a:bodyPr>
          <a:lstStyle/>
          <a:p>
            <a:r>
              <a:rPr lang="en-US" altLang="ja-JP" sz="2800" dirty="0">
                <a:latin typeface="Arial" panose="020B0604020202020204" pitchFamily="34" charset="0"/>
                <a:cs typeface="Arial" panose="020B0604020202020204" pitchFamily="34" charset="0"/>
              </a:rPr>
              <a:t>Question:</a:t>
            </a:r>
          </a:p>
          <a:p>
            <a:r>
              <a:rPr lang="en-US" altLang="ja-JP" sz="2800" dirty="0">
                <a:latin typeface="Arial" panose="020B0604020202020204" pitchFamily="34" charset="0"/>
                <a:cs typeface="Arial" panose="020B0604020202020204" pitchFamily="34" charset="0"/>
              </a:rPr>
              <a:t>Will a r</a:t>
            </a:r>
            <a:r>
              <a:rPr kumimoji="1" lang="en-US" altLang="ja-JP" sz="2800" dirty="0">
                <a:latin typeface="Arial" panose="020B0604020202020204" pitchFamily="34" charset="0"/>
                <a:cs typeface="Arial" panose="020B0604020202020204" pitchFamily="34" charset="0"/>
              </a:rPr>
              <a:t>ing-based light source still be needed in the future?</a:t>
            </a:r>
          </a:p>
        </p:txBody>
      </p:sp>
      <p:sp>
        <p:nvSpPr>
          <p:cNvPr id="73" name="テキスト ボックス 72">
            <a:extLst>
              <a:ext uri="{FF2B5EF4-FFF2-40B4-BE49-F238E27FC236}">
                <a16:creationId xmlns:a16="http://schemas.microsoft.com/office/drawing/2014/main" id="{D0D79FED-56CD-5C23-AA36-A926B726FC24}"/>
              </a:ext>
            </a:extLst>
          </p:cNvPr>
          <p:cNvSpPr txBox="1"/>
          <p:nvPr/>
        </p:nvSpPr>
        <p:spPr>
          <a:xfrm>
            <a:off x="7125375" y="3107771"/>
            <a:ext cx="174060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FEL Beamlines</a:t>
            </a:r>
            <a:endParaRPr kumimoji="1" lang="ja-JP" altLang="en-US">
              <a:latin typeface="Arial" panose="020B0604020202020204" pitchFamily="34" charset="0"/>
              <a:cs typeface="Arial" panose="020B0604020202020204" pitchFamily="34" charset="0"/>
            </a:endParaRPr>
          </a:p>
        </p:txBody>
      </p:sp>
      <p:sp>
        <p:nvSpPr>
          <p:cNvPr id="74" name="テキスト ボックス 73">
            <a:extLst>
              <a:ext uri="{FF2B5EF4-FFF2-40B4-BE49-F238E27FC236}">
                <a16:creationId xmlns:a16="http://schemas.microsoft.com/office/drawing/2014/main" id="{9AA3783A-F7EE-3CEF-D5AE-D18425D65ECE}"/>
              </a:ext>
            </a:extLst>
          </p:cNvPr>
          <p:cNvSpPr txBox="1"/>
          <p:nvPr/>
        </p:nvSpPr>
        <p:spPr>
          <a:xfrm>
            <a:off x="8333688" y="3379913"/>
            <a:ext cx="44114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#1</a:t>
            </a:r>
            <a:endParaRPr kumimoji="1" lang="ja-JP" altLang="en-US">
              <a:latin typeface="Arial" panose="020B0604020202020204" pitchFamily="34" charset="0"/>
              <a:cs typeface="Arial" panose="020B0604020202020204" pitchFamily="34" charset="0"/>
            </a:endParaRPr>
          </a:p>
        </p:txBody>
      </p:sp>
      <p:sp>
        <p:nvSpPr>
          <p:cNvPr id="75" name="テキスト ボックス 74">
            <a:extLst>
              <a:ext uri="{FF2B5EF4-FFF2-40B4-BE49-F238E27FC236}">
                <a16:creationId xmlns:a16="http://schemas.microsoft.com/office/drawing/2014/main" id="{D6A2CE2F-52C5-B042-0129-873C71317F99}"/>
              </a:ext>
            </a:extLst>
          </p:cNvPr>
          <p:cNvSpPr txBox="1"/>
          <p:nvPr/>
        </p:nvSpPr>
        <p:spPr>
          <a:xfrm>
            <a:off x="8409884" y="3575853"/>
            <a:ext cx="44114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#2</a:t>
            </a:r>
            <a:endParaRPr kumimoji="1" lang="ja-JP" altLang="en-US">
              <a:latin typeface="Arial" panose="020B0604020202020204" pitchFamily="34" charset="0"/>
              <a:cs typeface="Arial" panose="020B0604020202020204" pitchFamily="34" charset="0"/>
            </a:endParaRPr>
          </a:p>
        </p:txBody>
      </p:sp>
      <p:sp>
        <p:nvSpPr>
          <p:cNvPr id="76" name="テキスト ボックス 75">
            <a:extLst>
              <a:ext uri="{FF2B5EF4-FFF2-40B4-BE49-F238E27FC236}">
                <a16:creationId xmlns:a16="http://schemas.microsoft.com/office/drawing/2014/main" id="{3F1581C8-2617-B13A-A35B-3788B82382A2}"/>
              </a:ext>
            </a:extLst>
          </p:cNvPr>
          <p:cNvSpPr txBox="1"/>
          <p:nvPr/>
        </p:nvSpPr>
        <p:spPr>
          <a:xfrm>
            <a:off x="8486080" y="3771793"/>
            <a:ext cx="44114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#3</a:t>
            </a:r>
            <a:endParaRPr kumimoji="1" lang="ja-JP" altLang="en-US">
              <a:latin typeface="Arial" panose="020B0604020202020204" pitchFamily="34" charset="0"/>
              <a:cs typeface="Arial" panose="020B0604020202020204" pitchFamily="34" charset="0"/>
            </a:endParaRPr>
          </a:p>
        </p:txBody>
      </p:sp>
      <p:sp>
        <p:nvSpPr>
          <p:cNvPr id="77" name="テキスト ボックス 76">
            <a:extLst>
              <a:ext uri="{FF2B5EF4-FFF2-40B4-BE49-F238E27FC236}">
                <a16:creationId xmlns:a16="http://schemas.microsoft.com/office/drawing/2014/main" id="{5E498CF3-20B3-28C9-955B-9C96BFD02AC9}"/>
              </a:ext>
            </a:extLst>
          </p:cNvPr>
          <p:cNvSpPr txBox="1"/>
          <p:nvPr/>
        </p:nvSpPr>
        <p:spPr>
          <a:xfrm>
            <a:off x="9307686" y="6144878"/>
            <a:ext cx="56938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#30</a:t>
            </a:r>
            <a:endParaRPr kumimoji="1" lang="ja-JP" altLang="en-US">
              <a:latin typeface="Arial" panose="020B0604020202020204" pitchFamily="34" charset="0"/>
              <a:cs typeface="Arial" panose="020B0604020202020204" pitchFamily="34" charset="0"/>
            </a:endParaRPr>
          </a:p>
        </p:txBody>
      </p:sp>
      <p:sp>
        <p:nvSpPr>
          <p:cNvPr id="78" name="テキスト ボックス 77">
            <a:extLst>
              <a:ext uri="{FF2B5EF4-FFF2-40B4-BE49-F238E27FC236}">
                <a16:creationId xmlns:a16="http://schemas.microsoft.com/office/drawing/2014/main" id="{7FF4465E-0C99-B2B9-68E8-C448B8EACE4A}"/>
              </a:ext>
            </a:extLst>
          </p:cNvPr>
          <p:cNvSpPr txBox="1"/>
          <p:nvPr/>
        </p:nvSpPr>
        <p:spPr>
          <a:xfrm>
            <a:off x="1519233" y="2802972"/>
            <a:ext cx="2659767"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A few MHz SC RF Linac</a:t>
            </a:r>
            <a:endParaRPr kumimoji="1" lang="ja-JP" altLang="en-US">
              <a:latin typeface="Arial" panose="020B0604020202020204" pitchFamily="34" charset="0"/>
              <a:cs typeface="Arial" panose="020B0604020202020204" pitchFamily="34" charset="0"/>
            </a:endParaRPr>
          </a:p>
        </p:txBody>
      </p:sp>
      <p:sp>
        <p:nvSpPr>
          <p:cNvPr id="79" name="テキスト ボックス 78">
            <a:extLst>
              <a:ext uri="{FF2B5EF4-FFF2-40B4-BE49-F238E27FC236}">
                <a16:creationId xmlns:a16="http://schemas.microsoft.com/office/drawing/2014/main" id="{544B293D-9485-5CBD-FFE4-CC414B9E94B2}"/>
              </a:ext>
            </a:extLst>
          </p:cNvPr>
          <p:cNvSpPr txBox="1"/>
          <p:nvPr/>
        </p:nvSpPr>
        <p:spPr>
          <a:xfrm>
            <a:off x="241250" y="2134173"/>
            <a:ext cx="7202176" cy="584775"/>
          </a:xfrm>
          <a:prstGeom prst="rect">
            <a:avLst/>
          </a:prstGeom>
          <a:solidFill>
            <a:schemeClr val="accent4">
              <a:lumMod val="20000"/>
              <a:lumOff val="80000"/>
            </a:schemeClr>
          </a:solidFill>
        </p:spPr>
        <p:txBody>
          <a:bodyPr wrap="square" rtlCol="0">
            <a:spAutoFit/>
          </a:bodyPr>
          <a:lstStyle/>
          <a:p>
            <a:pPr algn="ctr"/>
            <a:r>
              <a:rPr kumimoji="1" lang="en-US" altLang="ja-JP" sz="3200" dirty="0">
                <a:latin typeface="Arial" panose="020B0604020202020204" pitchFamily="34" charset="0"/>
                <a:cs typeface="Arial" panose="020B0604020202020204" pitchFamily="34" charset="0"/>
              </a:rPr>
              <a:t>Image of multi-user dream facility</a:t>
            </a:r>
            <a:endParaRPr kumimoji="1" lang="ja-JP" altLang="en-US" sz="3200">
              <a:latin typeface="Arial" panose="020B0604020202020204" pitchFamily="34" charset="0"/>
              <a:cs typeface="Arial" panose="020B0604020202020204" pitchFamily="34" charset="0"/>
            </a:endParaRPr>
          </a:p>
        </p:txBody>
      </p:sp>
      <p:sp>
        <p:nvSpPr>
          <p:cNvPr id="80" name="テキスト ボックス 79">
            <a:extLst>
              <a:ext uri="{FF2B5EF4-FFF2-40B4-BE49-F238E27FC236}">
                <a16:creationId xmlns:a16="http://schemas.microsoft.com/office/drawing/2014/main" id="{24F73B57-8CFC-90EA-9693-2490D6EE33B5}"/>
              </a:ext>
            </a:extLst>
          </p:cNvPr>
          <p:cNvSpPr txBox="1"/>
          <p:nvPr/>
        </p:nvSpPr>
        <p:spPr>
          <a:xfrm rot="3804511">
            <a:off x="4115200" y="4970805"/>
            <a:ext cx="3516590"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Pulse-by-pulse switching system</a:t>
            </a:r>
            <a:endParaRPr kumimoji="1" lang="ja-JP" altLang="en-US">
              <a:latin typeface="Arial" panose="020B0604020202020204" pitchFamily="34" charset="0"/>
              <a:cs typeface="Arial" panose="020B0604020202020204" pitchFamily="34" charset="0"/>
            </a:endParaRPr>
          </a:p>
        </p:txBody>
      </p:sp>
      <p:sp>
        <p:nvSpPr>
          <p:cNvPr id="6" name="スライド番号プレースホルダー 5">
            <a:extLst>
              <a:ext uri="{FF2B5EF4-FFF2-40B4-BE49-F238E27FC236}">
                <a16:creationId xmlns:a16="http://schemas.microsoft.com/office/drawing/2014/main" id="{6552B8A7-0C24-51D4-29ED-2A401C0C95F7}"/>
              </a:ext>
            </a:extLst>
          </p:cNvPr>
          <p:cNvSpPr>
            <a:spLocks noGrp="1"/>
          </p:cNvSpPr>
          <p:nvPr>
            <p:ph type="sldNum" sz="quarter" idx="12"/>
          </p:nvPr>
        </p:nvSpPr>
        <p:spPr/>
        <p:txBody>
          <a:bodyPr/>
          <a:lstStyle/>
          <a:p>
            <a:fld id="{1B6C7244-5724-E94C-BD42-A3A63A9D1A79}" type="slidenum">
              <a:rPr kumimoji="1" lang="ja-JP" altLang="en-US" smtClean="0"/>
              <a:t>7</a:t>
            </a:fld>
            <a:endParaRPr kumimoji="1" lang="ja-JP" altLang="en-US"/>
          </a:p>
        </p:txBody>
      </p:sp>
    </p:spTree>
    <p:extLst>
      <p:ext uri="{BB962C8B-B14F-4D97-AF65-F5344CB8AC3E}">
        <p14:creationId xmlns:p14="http://schemas.microsoft.com/office/powerpoint/2010/main" val="2458117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C1EAB-9D12-D67B-8256-C2D13EFFAC56}"/>
            </a:ext>
          </a:extLst>
        </p:cNvPr>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12CB2428-7D2B-5EB6-F5F5-19ACFC03C9D6}"/>
              </a:ext>
            </a:extLst>
          </p:cNvPr>
          <p:cNvGrpSpPr/>
          <p:nvPr/>
        </p:nvGrpSpPr>
        <p:grpSpPr>
          <a:xfrm>
            <a:off x="7308186" y="-6666"/>
            <a:ext cx="2597813" cy="878305"/>
            <a:chOff x="7308187" y="0"/>
            <a:chExt cx="2597813" cy="878305"/>
          </a:xfrm>
        </p:grpSpPr>
        <p:pic>
          <p:nvPicPr>
            <p:cNvPr id="50" name="Picture 2" descr="海外にも対応したロゴマーク ｜ 理化学研究所">
              <a:extLst>
                <a:ext uri="{FF2B5EF4-FFF2-40B4-BE49-F238E27FC236}">
                  <a16:creationId xmlns:a16="http://schemas.microsoft.com/office/drawing/2014/main" id="{D32A3CF6-9C76-BAD3-DA34-F5D973C947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51" name="図 50" descr="ロゴ が含まれている画像&#10;&#10;自動的に生成された説明">
              <a:extLst>
                <a:ext uri="{FF2B5EF4-FFF2-40B4-BE49-F238E27FC236}">
                  <a16:creationId xmlns:a16="http://schemas.microsoft.com/office/drawing/2014/main" id="{4043ECF6-3002-059A-D2DD-6427497F1FF0}"/>
                </a:ext>
              </a:extLst>
            </p:cNvPr>
            <p:cNvPicPr>
              <a:picLocks noChangeAspect="1"/>
            </p:cNvPicPr>
            <p:nvPr/>
          </p:nvPicPr>
          <p:blipFill>
            <a:blip r:embed="rId4"/>
            <a:stretch>
              <a:fillRect/>
            </a:stretch>
          </p:blipFill>
          <p:spPr>
            <a:xfrm>
              <a:off x="8119513" y="0"/>
              <a:ext cx="1080501" cy="774131"/>
            </a:xfrm>
            <a:prstGeom prst="rect">
              <a:avLst/>
            </a:prstGeom>
          </p:spPr>
        </p:pic>
        <p:pic>
          <p:nvPicPr>
            <p:cNvPr id="52" name="図 51" descr="ロゴ, 会社名&#10;&#10;自動的に生成された説明">
              <a:extLst>
                <a:ext uri="{FF2B5EF4-FFF2-40B4-BE49-F238E27FC236}">
                  <a16:creationId xmlns:a16="http://schemas.microsoft.com/office/drawing/2014/main" id="{07885AC5-3FBF-15EA-8B9A-DB9D43919A37}"/>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E9FD6EB1-84E8-C957-7882-2D48E27D6186}"/>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Role sharing between FELS and ring-based SRs</a:t>
            </a:r>
            <a:endParaRPr kumimoji="1" lang="ja-JP" altLang="en-US" sz="3600"/>
          </a:p>
        </p:txBody>
      </p:sp>
      <p:sp>
        <p:nvSpPr>
          <p:cNvPr id="2" name="テキスト ボックス 1">
            <a:extLst>
              <a:ext uri="{FF2B5EF4-FFF2-40B4-BE49-F238E27FC236}">
                <a16:creationId xmlns:a16="http://schemas.microsoft.com/office/drawing/2014/main" id="{84836692-2A3E-03B7-8350-1CF778F63F6F}"/>
              </a:ext>
            </a:extLst>
          </p:cNvPr>
          <p:cNvSpPr txBox="1"/>
          <p:nvPr/>
        </p:nvSpPr>
        <p:spPr>
          <a:xfrm>
            <a:off x="311413" y="1546808"/>
            <a:ext cx="5937704" cy="523220"/>
          </a:xfrm>
          <a:prstGeom prst="rect">
            <a:avLst/>
          </a:prstGeom>
          <a:noFill/>
          <a:ln w="25400">
            <a:solidFill>
              <a:srgbClr val="FF0000"/>
            </a:solidFill>
          </a:ln>
        </p:spPr>
        <p:txBody>
          <a:bodyPr wrap="square" rtlCol="0">
            <a:spAutoFit/>
          </a:bodyPr>
          <a:lstStyle/>
          <a:p>
            <a:r>
              <a:rPr lang="en-US" altLang="ja-JP" sz="2800" dirty="0">
                <a:latin typeface="Arial" panose="020B0604020202020204" pitchFamily="34" charset="0"/>
                <a:cs typeface="Arial" panose="020B0604020202020204" pitchFamily="34" charset="0"/>
              </a:rPr>
              <a:t>Performance characteristics of FELs </a:t>
            </a:r>
            <a:endParaRPr kumimoji="1" lang="en-US" altLang="ja-JP" sz="2800" dirty="0">
              <a:solidFill>
                <a:srgbClr val="FF0000"/>
              </a:solidFill>
              <a:latin typeface="Arial" panose="020B0604020202020204" pitchFamily="34" charset="0"/>
              <a:cs typeface="Arial" panose="020B0604020202020204" pitchFamily="34" charset="0"/>
            </a:endParaRPr>
          </a:p>
        </p:txBody>
      </p:sp>
      <p:pic>
        <p:nvPicPr>
          <p:cNvPr id="3" name="図 2">
            <a:extLst>
              <a:ext uri="{FF2B5EF4-FFF2-40B4-BE49-F238E27FC236}">
                <a16:creationId xmlns:a16="http://schemas.microsoft.com/office/drawing/2014/main" id="{78108214-967B-3D37-B339-CC7C88DA5B66}"/>
              </a:ext>
            </a:extLst>
          </p:cNvPr>
          <p:cNvPicPr>
            <a:picLocks noChangeAspect="1"/>
          </p:cNvPicPr>
          <p:nvPr/>
        </p:nvPicPr>
        <p:blipFill>
          <a:blip r:embed="rId6">
            <a:extLst>
              <a:ext uri="{BEBA8EAE-BF5A-486C-A8C5-ECC9F3942E4B}">
                <a14:imgProps xmlns:a14="http://schemas.microsoft.com/office/drawing/2010/main">
                  <a14:imgLayer r:embed="rId7">
                    <a14:imgEffect>
                      <a14:saturation sat="400000"/>
                    </a14:imgEffect>
                  </a14:imgLayer>
                </a14:imgProps>
              </a:ext>
            </a:extLst>
          </a:blip>
          <a:stretch>
            <a:fillRect/>
          </a:stretch>
        </p:blipFill>
        <p:spPr>
          <a:xfrm>
            <a:off x="501103" y="2035495"/>
            <a:ext cx="3504197" cy="4030935"/>
          </a:xfrm>
          <a:prstGeom prst="rect">
            <a:avLst/>
          </a:prstGeom>
          <a:ln>
            <a:noFill/>
          </a:ln>
          <a:effectLst>
            <a:softEdge rad="112500"/>
          </a:effectLst>
        </p:spPr>
      </p:pic>
      <p:sp>
        <p:nvSpPr>
          <p:cNvPr id="4" name="正方形/長方形 3">
            <a:extLst>
              <a:ext uri="{FF2B5EF4-FFF2-40B4-BE49-F238E27FC236}">
                <a16:creationId xmlns:a16="http://schemas.microsoft.com/office/drawing/2014/main" id="{17F978A1-4A75-771A-0436-719008899269}"/>
              </a:ext>
            </a:extLst>
          </p:cNvPr>
          <p:cNvSpPr/>
          <p:nvPr/>
        </p:nvSpPr>
        <p:spPr>
          <a:xfrm>
            <a:off x="4094922" y="2159841"/>
            <a:ext cx="5309975" cy="2196169"/>
          </a:xfrm>
          <a:prstGeom prst="rect">
            <a:avLst/>
          </a:prstGeom>
          <a:gradFill flip="none" rotWithShape="1">
            <a:gsLst>
              <a:gs pos="73000">
                <a:srgbClr val="FA31FF"/>
              </a:gs>
              <a:gs pos="100000">
                <a:srgbClr val="F7DFFF"/>
              </a:gs>
            </a:gsLst>
            <a:path path="rect">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5758D785-7748-3A6B-685D-270D37ABB8F6}"/>
              </a:ext>
            </a:extLst>
          </p:cNvPr>
          <p:cNvSpPr txBox="1"/>
          <p:nvPr/>
        </p:nvSpPr>
        <p:spPr>
          <a:xfrm>
            <a:off x="4214722" y="2438938"/>
            <a:ext cx="5190175" cy="1736324"/>
          </a:xfrm>
          <a:prstGeom prst="rect">
            <a:avLst/>
          </a:prstGeom>
          <a:noFill/>
        </p:spPr>
        <p:txBody>
          <a:bodyPr wrap="square" rtlCol="0">
            <a:noAutofit/>
          </a:bodyPr>
          <a:lstStyle/>
          <a:p>
            <a:pPr marL="225425" indent="-225425">
              <a:buFont typeface="Arial"/>
              <a:buChar char="•"/>
            </a:pPr>
            <a:r>
              <a:rPr kumimoji="1" lang="en-US" altLang="ja-JP" sz="2000" b="1" dirty="0">
                <a:solidFill>
                  <a:srgbClr val="FFFFFF"/>
                </a:solidFill>
                <a:latin typeface="Arial"/>
                <a:cs typeface="Arial"/>
              </a:rPr>
              <a:t>Limited photon energy from </a:t>
            </a:r>
            <a:r>
              <a:rPr kumimoji="1" lang="en-US" altLang="ja-JP" sz="2000" b="1" dirty="0">
                <a:solidFill>
                  <a:srgbClr val="FFFF00"/>
                </a:solidFill>
                <a:latin typeface="Arial"/>
                <a:cs typeface="Arial"/>
              </a:rPr>
              <a:t>SX to X</a:t>
            </a:r>
          </a:p>
          <a:p>
            <a:pPr marL="225425" indent="-225425">
              <a:buFont typeface="Arial"/>
              <a:buChar char="•"/>
            </a:pPr>
            <a:r>
              <a:rPr kumimoji="1" lang="en-US" altLang="ja-JP" sz="2000" b="1" dirty="0">
                <a:solidFill>
                  <a:srgbClr val="FFFFFF"/>
                </a:solidFill>
                <a:latin typeface="Arial"/>
                <a:cs typeface="Arial"/>
              </a:rPr>
              <a:t>High peak brilliance </a:t>
            </a:r>
            <a:r>
              <a:rPr kumimoji="1" lang="en-US" altLang="ja-JP" sz="2000" b="1" dirty="0">
                <a:solidFill>
                  <a:srgbClr val="FFFF00"/>
                </a:solidFill>
                <a:latin typeface="Arial"/>
                <a:cs typeface="Arial"/>
              </a:rPr>
              <a:t>10</a:t>
            </a:r>
            <a:r>
              <a:rPr lang="en-US" altLang="ja-JP" sz="2000" b="1" baseline="30000" dirty="0">
                <a:solidFill>
                  <a:srgbClr val="FFFF00"/>
                </a:solidFill>
                <a:latin typeface="Arial"/>
                <a:cs typeface="Arial"/>
              </a:rPr>
              <a:t>29</a:t>
            </a:r>
            <a:r>
              <a:rPr kumimoji="1" lang="en-US" altLang="ja-JP" sz="2000" b="1" dirty="0">
                <a:solidFill>
                  <a:srgbClr val="FFFF00"/>
                </a:solidFill>
                <a:latin typeface="Arial"/>
                <a:cs typeface="Arial"/>
              </a:rPr>
              <a:t> to10</a:t>
            </a:r>
            <a:r>
              <a:rPr lang="en-US" altLang="ja-JP" sz="2000" b="1" baseline="30000" dirty="0">
                <a:solidFill>
                  <a:srgbClr val="FFFF00"/>
                </a:solidFill>
                <a:latin typeface="Arial"/>
                <a:cs typeface="Arial"/>
              </a:rPr>
              <a:t>34</a:t>
            </a:r>
            <a:endParaRPr kumimoji="1" lang="en-US" altLang="ja-JP" sz="2000" b="1" baseline="30000" dirty="0">
              <a:solidFill>
                <a:srgbClr val="FFFF00"/>
              </a:solidFill>
              <a:latin typeface="Arial"/>
              <a:cs typeface="Arial"/>
            </a:endParaRPr>
          </a:p>
          <a:p>
            <a:pPr marL="225425" indent="-225425">
              <a:buFont typeface="Arial"/>
              <a:buChar char="•"/>
            </a:pPr>
            <a:r>
              <a:rPr kumimoji="1" lang="en-US" altLang="ja-JP" sz="2000" b="1" dirty="0">
                <a:solidFill>
                  <a:srgbClr val="FFFFFF"/>
                </a:solidFill>
                <a:latin typeface="Arial"/>
                <a:cs typeface="Arial"/>
              </a:rPr>
              <a:t>High coherence</a:t>
            </a:r>
          </a:p>
          <a:p>
            <a:pPr marL="225425" indent="-225425">
              <a:buFont typeface="Arial"/>
              <a:buChar char="•"/>
            </a:pPr>
            <a:r>
              <a:rPr kumimoji="1" lang="en-US" altLang="ja-JP" sz="2000" b="1" dirty="0">
                <a:solidFill>
                  <a:srgbClr val="FFFFFF"/>
                </a:solidFill>
                <a:latin typeface="Arial" panose="020B0604020202020204" pitchFamily="34" charset="0"/>
                <a:cs typeface="Arial" panose="020B0604020202020204" pitchFamily="34" charset="0"/>
              </a:rPr>
              <a:t>Short pulse width </a:t>
            </a:r>
            <a:r>
              <a:rPr kumimoji="1" lang="en-US" altLang="ja-JP" sz="2000" b="1" dirty="0">
                <a:solidFill>
                  <a:srgbClr val="FFFF00"/>
                </a:solidFill>
                <a:latin typeface="Arial" panose="020B0604020202020204" pitchFamily="34" charset="0"/>
                <a:cs typeface="Arial" panose="020B0604020202020204" pitchFamily="34" charset="0"/>
              </a:rPr>
              <a:t>sub to a few tens fs</a:t>
            </a:r>
          </a:p>
          <a:p>
            <a:pPr marL="225425" indent="-225425">
              <a:buFont typeface="Arial"/>
              <a:buChar char="•"/>
            </a:pPr>
            <a:r>
              <a:rPr kumimoji="1" lang="en-US" altLang="ja-JP" sz="2000" b="1" dirty="0">
                <a:solidFill>
                  <a:schemeClr val="bg1"/>
                </a:solidFill>
                <a:latin typeface="Arial"/>
                <a:cs typeface="Arial"/>
              </a:rPr>
              <a:t>Non-negligible shot by shot </a:t>
            </a:r>
            <a:r>
              <a:rPr kumimoji="1" lang="en-US" altLang="ja-JP" sz="2200" b="1" dirty="0">
                <a:solidFill>
                  <a:schemeClr val="bg1"/>
                </a:solidFill>
                <a:latin typeface="Arial"/>
                <a:cs typeface="Arial"/>
              </a:rPr>
              <a:t>variations</a:t>
            </a:r>
          </a:p>
        </p:txBody>
      </p:sp>
      <p:pic>
        <p:nvPicPr>
          <p:cNvPr id="29" name="図 28" descr="20140507@10keV.png">
            <a:extLst>
              <a:ext uri="{FF2B5EF4-FFF2-40B4-BE49-F238E27FC236}">
                <a16:creationId xmlns:a16="http://schemas.microsoft.com/office/drawing/2014/main" id="{5A2B5371-2EF5-9F18-0529-9F0E1C201C8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33391" y="4469871"/>
            <a:ext cx="3834337" cy="2196169"/>
          </a:xfrm>
          <a:prstGeom prst="rect">
            <a:avLst/>
          </a:prstGeom>
        </p:spPr>
      </p:pic>
      <p:sp>
        <p:nvSpPr>
          <p:cNvPr id="30" name="テキスト ボックス 29">
            <a:extLst>
              <a:ext uri="{FF2B5EF4-FFF2-40B4-BE49-F238E27FC236}">
                <a16:creationId xmlns:a16="http://schemas.microsoft.com/office/drawing/2014/main" id="{8C820326-B84F-DCA1-C60C-C8C45439BBD0}"/>
              </a:ext>
            </a:extLst>
          </p:cNvPr>
          <p:cNvSpPr txBox="1"/>
          <p:nvPr/>
        </p:nvSpPr>
        <p:spPr>
          <a:xfrm>
            <a:off x="0" y="6155925"/>
            <a:ext cx="5001562" cy="584775"/>
          </a:xfrm>
          <a:prstGeom prst="rect">
            <a:avLst/>
          </a:prstGeom>
          <a:noFill/>
        </p:spPr>
        <p:txBody>
          <a:bodyPr wrap="none" rtlCol="0">
            <a:spAutoFit/>
          </a:bodyPr>
          <a:lstStyle/>
          <a:p>
            <a:r>
              <a:rPr kumimoji="1" lang="en-US" altLang="ja-JP" sz="1600" dirty="0">
                <a:latin typeface="Arial" panose="020B0604020202020204" pitchFamily="34" charset="0"/>
                <a:cs typeface="Arial" panose="020B0604020202020204" pitchFamily="34" charset="0"/>
              </a:rPr>
              <a:t>P. </a:t>
            </a:r>
            <a:r>
              <a:rPr kumimoji="1" lang="en-US" altLang="ja-JP" sz="1600" dirty="0" err="1">
                <a:latin typeface="Arial" panose="020B0604020202020204" pitchFamily="34" charset="0"/>
                <a:cs typeface="Arial" panose="020B0604020202020204" pitchFamily="34" charset="0"/>
              </a:rPr>
              <a:t>Schmuser</a:t>
            </a:r>
            <a:r>
              <a:rPr kumimoji="1" lang="en-US" altLang="ja-JP" sz="1600" dirty="0">
                <a:latin typeface="Arial" panose="020B0604020202020204" pitchFamily="34" charset="0"/>
                <a:cs typeface="Arial" panose="020B0604020202020204" pitchFamily="34" charset="0"/>
              </a:rPr>
              <a:t>, M. </a:t>
            </a:r>
            <a:r>
              <a:rPr kumimoji="1" lang="en-US" altLang="ja-JP" sz="1600" dirty="0" err="1">
                <a:latin typeface="Arial" panose="020B0604020202020204" pitchFamily="34" charset="0"/>
                <a:cs typeface="Arial" panose="020B0604020202020204" pitchFamily="34" charset="0"/>
              </a:rPr>
              <a:t>Dohlus</a:t>
            </a:r>
            <a:r>
              <a:rPr kumimoji="1" lang="en-US" altLang="ja-JP" sz="1600" dirty="0">
                <a:latin typeface="Arial" panose="020B0604020202020204" pitchFamily="34" charset="0"/>
                <a:cs typeface="Arial" panose="020B0604020202020204" pitchFamily="34" charset="0"/>
              </a:rPr>
              <a:t>, J. </a:t>
            </a:r>
            <a:r>
              <a:rPr kumimoji="1" lang="en-US" altLang="ja-JP" sz="1600" dirty="0" err="1">
                <a:latin typeface="Arial" panose="020B0604020202020204" pitchFamily="34" charset="0"/>
                <a:cs typeface="Arial" panose="020B0604020202020204" pitchFamily="34" charset="0"/>
              </a:rPr>
              <a:t>Rossbach</a:t>
            </a:r>
            <a:r>
              <a:rPr kumimoji="1" lang="en-US" altLang="ja-JP" sz="1600" dirty="0">
                <a:latin typeface="Arial" panose="020B0604020202020204" pitchFamily="34" charset="0"/>
                <a:cs typeface="Arial" panose="020B0604020202020204" pitchFamily="34" charset="0"/>
              </a:rPr>
              <a:t>, C. Behrens,</a:t>
            </a:r>
          </a:p>
          <a:p>
            <a:r>
              <a:rPr kumimoji="1" lang="en-US" altLang="ja-JP" sz="1600" dirty="0">
                <a:latin typeface="Arial" panose="020B0604020202020204" pitchFamily="34" charset="0"/>
                <a:cs typeface="Arial" panose="020B0604020202020204" pitchFamily="34" charset="0"/>
              </a:rPr>
              <a:t>Springer Tracts in Modern Physics 258 2</a:t>
            </a:r>
            <a:r>
              <a:rPr kumimoji="1" lang="en-US" altLang="ja-JP" sz="1600" baseline="30000" dirty="0">
                <a:latin typeface="Arial" panose="020B0604020202020204" pitchFamily="34" charset="0"/>
                <a:cs typeface="Arial" panose="020B0604020202020204" pitchFamily="34" charset="0"/>
              </a:rPr>
              <a:t>nd</a:t>
            </a:r>
            <a:r>
              <a:rPr kumimoji="1" lang="en-US" altLang="ja-JP" sz="1600" dirty="0">
                <a:latin typeface="Arial" panose="020B0604020202020204" pitchFamily="34" charset="0"/>
                <a:cs typeface="Arial" panose="020B0604020202020204" pitchFamily="34" charset="0"/>
              </a:rPr>
              <a:t> ed., p167.</a:t>
            </a:r>
            <a:endParaRPr kumimoji="1" lang="ja-JP" altLang="en-US" sz="1600" dirty="0">
              <a:latin typeface="Arial" panose="020B0604020202020204" pitchFamily="34" charset="0"/>
              <a:cs typeface="Arial" panose="020B0604020202020204" pitchFamily="34" charset="0"/>
            </a:endParaRPr>
          </a:p>
        </p:txBody>
      </p:sp>
      <p:pic>
        <p:nvPicPr>
          <p:cNvPr id="31" name="図 30" descr="SeedSingleShotSpectra.png">
            <a:extLst>
              <a:ext uri="{FF2B5EF4-FFF2-40B4-BE49-F238E27FC236}">
                <a16:creationId xmlns:a16="http://schemas.microsoft.com/office/drawing/2014/main" id="{70DB0BF0-8232-D4ED-4F17-9E0A35B6049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06107" y="5300805"/>
            <a:ext cx="1631769" cy="1531250"/>
          </a:xfrm>
          <a:prstGeom prst="rect">
            <a:avLst/>
          </a:prstGeom>
        </p:spPr>
      </p:pic>
      <p:sp>
        <p:nvSpPr>
          <p:cNvPr id="32" name="テキスト ボックス 31">
            <a:extLst>
              <a:ext uri="{FF2B5EF4-FFF2-40B4-BE49-F238E27FC236}">
                <a16:creationId xmlns:a16="http://schemas.microsoft.com/office/drawing/2014/main" id="{206FEA99-44A9-17AD-A73D-D9491D74EAF8}"/>
              </a:ext>
            </a:extLst>
          </p:cNvPr>
          <p:cNvSpPr txBox="1"/>
          <p:nvPr/>
        </p:nvSpPr>
        <p:spPr>
          <a:xfrm rot="16200000">
            <a:off x="-359283" y="3866295"/>
            <a:ext cx="171072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Peak Brilliance</a:t>
            </a:r>
            <a:endParaRPr kumimoji="1" lang="ja-JP" altLang="en-US">
              <a:latin typeface="Arial" panose="020B0604020202020204" pitchFamily="34" charset="0"/>
              <a:cs typeface="Arial" panose="020B0604020202020204" pitchFamily="34" charset="0"/>
            </a:endParaRPr>
          </a:p>
        </p:txBody>
      </p:sp>
      <p:sp>
        <p:nvSpPr>
          <p:cNvPr id="6" name="スライド番号プレースホルダー 5">
            <a:extLst>
              <a:ext uri="{FF2B5EF4-FFF2-40B4-BE49-F238E27FC236}">
                <a16:creationId xmlns:a16="http://schemas.microsoft.com/office/drawing/2014/main" id="{9B02CC3E-D43A-F10C-3545-E1E49AC93385}"/>
              </a:ext>
            </a:extLst>
          </p:cNvPr>
          <p:cNvSpPr>
            <a:spLocks noGrp="1"/>
          </p:cNvSpPr>
          <p:nvPr>
            <p:ph type="sldNum" sz="quarter" idx="12"/>
          </p:nvPr>
        </p:nvSpPr>
        <p:spPr/>
        <p:txBody>
          <a:bodyPr/>
          <a:lstStyle/>
          <a:p>
            <a:fld id="{1B6C7244-5724-E94C-BD42-A3A63A9D1A79}" type="slidenum">
              <a:rPr kumimoji="1" lang="ja-JP" altLang="en-US" smtClean="0"/>
              <a:t>8</a:t>
            </a:fld>
            <a:endParaRPr kumimoji="1" lang="ja-JP" altLang="en-US"/>
          </a:p>
        </p:txBody>
      </p:sp>
    </p:spTree>
    <p:extLst>
      <p:ext uri="{BB962C8B-B14F-4D97-AF65-F5344CB8AC3E}">
        <p14:creationId xmlns:p14="http://schemas.microsoft.com/office/powerpoint/2010/main" val="3686087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E7F8FE-F271-06D0-221A-93BB0BF13497}"/>
            </a:ext>
          </a:extLst>
        </p:cNvPr>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DDEBB046-1B80-0D70-28CB-1B0CB864EDD8}"/>
              </a:ext>
            </a:extLst>
          </p:cNvPr>
          <p:cNvGrpSpPr/>
          <p:nvPr/>
        </p:nvGrpSpPr>
        <p:grpSpPr>
          <a:xfrm>
            <a:off x="7308186" y="-6666"/>
            <a:ext cx="2597813" cy="878305"/>
            <a:chOff x="7308187" y="0"/>
            <a:chExt cx="2597813" cy="878305"/>
          </a:xfrm>
        </p:grpSpPr>
        <p:pic>
          <p:nvPicPr>
            <p:cNvPr id="50" name="Picture 2" descr="海外にも対応したロゴマーク ｜ 理化学研究所">
              <a:extLst>
                <a:ext uri="{FF2B5EF4-FFF2-40B4-BE49-F238E27FC236}">
                  <a16:creationId xmlns:a16="http://schemas.microsoft.com/office/drawing/2014/main" id="{94FEDFBD-996E-F866-64B2-310B0D959B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8139" y="0"/>
              <a:ext cx="697861" cy="878305"/>
            </a:xfrm>
            <a:prstGeom prst="rect">
              <a:avLst/>
            </a:prstGeom>
            <a:noFill/>
            <a:extLst>
              <a:ext uri="{909E8E84-426E-40DD-AFC4-6F175D3DCCD1}">
                <a14:hiddenFill xmlns:a14="http://schemas.microsoft.com/office/drawing/2010/main">
                  <a:solidFill>
                    <a:srgbClr val="FFFFFF"/>
                  </a:solidFill>
                </a14:hiddenFill>
              </a:ext>
            </a:extLst>
          </p:spPr>
        </p:pic>
        <p:pic>
          <p:nvPicPr>
            <p:cNvPr id="51" name="図 50" descr="ロゴ が含まれている画像&#10;&#10;自動的に生成された説明">
              <a:extLst>
                <a:ext uri="{FF2B5EF4-FFF2-40B4-BE49-F238E27FC236}">
                  <a16:creationId xmlns:a16="http://schemas.microsoft.com/office/drawing/2014/main" id="{89C65D7E-DE24-1DF2-75E3-03F1DCC7CF68}"/>
                </a:ext>
              </a:extLst>
            </p:cNvPr>
            <p:cNvPicPr>
              <a:picLocks noChangeAspect="1"/>
            </p:cNvPicPr>
            <p:nvPr/>
          </p:nvPicPr>
          <p:blipFill>
            <a:blip r:embed="rId4"/>
            <a:stretch>
              <a:fillRect/>
            </a:stretch>
          </p:blipFill>
          <p:spPr>
            <a:xfrm>
              <a:off x="8119513" y="0"/>
              <a:ext cx="1080501" cy="774131"/>
            </a:xfrm>
            <a:prstGeom prst="rect">
              <a:avLst/>
            </a:prstGeom>
          </p:spPr>
        </p:pic>
        <p:pic>
          <p:nvPicPr>
            <p:cNvPr id="52" name="図 51" descr="ロゴ, 会社名&#10;&#10;自動的に生成された説明">
              <a:extLst>
                <a:ext uri="{FF2B5EF4-FFF2-40B4-BE49-F238E27FC236}">
                  <a16:creationId xmlns:a16="http://schemas.microsoft.com/office/drawing/2014/main" id="{6B919034-2665-09D3-B642-EFA930AA76D6}"/>
                </a:ext>
              </a:extLst>
            </p:cNvPr>
            <p:cNvPicPr>
              <a:picLocks noChangeAspect="1"/>
            </p:cNvPicPr>
            <p:nvPr/>
          </p:nvPicPr>
          <p:blipFill>
            <a:blip r:embed="rId5"/>
            <a:stretch>
              <a:fillRect/>
            </a:stretch>
          </p:blipFill>
          <p:spPr>
            <a:xfrm>
              <a:off x="7308187" y="0"/>
              <a:ext cx="832756" cy="790468"/>
            </a:xfrm>
            <a:prstGeom prst="rect">
              <a:avLst/>
            </a:prstGeom>
          </p:spPr>
        </p:pic>
      </p:grpSp>
      <p:sp>
        <p:nvSpPr>
          <p:cNvPr id="5" name="タイトル 1">
            <a:extLst>
              <a:ext uri="{FF2B5EF4-FFF2-40B4-BE49-F238E27FC236}">
                <a16:creationId xmlns:a16="http://schemas.microsoft.com/office/drawing/2014/main" id="{16A4CE73-05BD-DD9A-97DD-19BC2BC7FEE7}"/>
              </a:ext>
            </a:extLst>
          </p:cNvPr>
          <p:cNvSpPr>
            <a:spLocks noGrp="1"/>
          </p:cNvSpPr>
          <p:nvPr>
            <p:ph type="title"/>
          </p:nvPr>
        </p:nvSpPr>
        <p:spPr/>
        <p:txBody>
          <a:bodyPr>
            <a:normAutofit/>
          </a:bodyPr>
          <a:lstStyle/>
          <a:p>
            <a:r>
              <a:rPr lang="en-US" altLang="ja-JP" sz="3600" dirty="0">
                <a:latin typeface="Arial" panose="020B0604020202020204" pitchFamily="34" charset="0"/>
                <a:cs typeface="Arial" panose="020B0604020202020204" pitchFamily="34" charset="0"/>
              </a:rPr>
              <a:t>Role sharing between FELS and ring-based SRs</a:t>
            </a:r>
            <a:endParaRPr kumimoji="1" lang="ja-JP" altLang="en-US" sz="3600"/>
          </a:p>
        </p:txBody>
      </p:sp>
      <p:pic>
        <p:nvPicPr>
          <p:cNvPr id="6" name="図 5">
            <a:extLst>
              <a:ext uri="{FF2B5EF4-FFF2-40B4-BE49-F238E27FC236}">
                <a16:creationId xmlns:a16="http://schemas.microsoft.com/office/drawing/2014/main" id="{EAA73EA3-2EE7-01AA-9FA3-B30AA6E2313C}"/>
              </a:ext>
            </a:extLst>
          </p:cNvPr>
          <p:cNvPicPr>
            <a:picLocks noChangeAspect="1"/>
          </p:cNvPicPr>
          <p:nvPr/>
        </p:nvPicPr>
        <p:blipFill>
          <a:blip r:embed="rId6"/>
          <a:stretch>
            <a:fillRect/>
          </a:stretch>
        </p:blipFill>
        <p:spPr>
          <a:xfrm>
            <a:off x="951088" y="4819746"/>
            <a:ext cx="3189742" cy="2015564"/>
          </a:xfrm>
          <a:prstGeom prst="rect">
            <a:avLst/>
          </a:prstGeom>
        </p:spPr>
      </p:pic>
      <p:pic>
        <p:nvPicPr>
          <p:cNvPr id="7" name="図 6" descr="EnergyStabil2004_5_20_26mod.tif">
            <a:extLst>
              <a:ext uri="{FF2B5EF4-FFF2-40B4-BE49-F238E27FC236}">
                <a16:creationId xmlns:a16="http://schemas.microsoft.com/office/drawing/2014/main" id="{C68E6157-A610-A7B8-FDD5-64937866AC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20765" y="4298837"/>
            <a:ext cx="3879038" cy="2384315"/>
          </a:xfrm>
          <a:prstGeom prst="rect">
            <a:avLst/>
          </a:prstGeom>
        </p:spPr>
      </p:pic>
      <p:sp>
        <p:nvSpPr>
          <p:cNvPr id="8" name="正方形/長方形 7">
            <a:extLst>
              <a:ext uri="{FF2B5EF4-FFF2-40B4-BE49-F238E27FC236}">
                <a16:creationId xmlns:a16="http://schemas.microsoft.com/office/drawing/2014/main" id="{B9E6AEA3-114A-072A-25B7-001E94B21AEF}"/>
              </a:ext>
            </a:extLst>
          </p:cNvPr>
          <p:cNvSpPr/>
          <p:nvPr/>
        </p:nvSpPr>
        <p:spPr>
          <a:xfrm>
            <a:off x="4100408" y="2167990"/>
            <a:ext cx="5214728" cy="1925354"/>
          </a:xfrm>
          <a:prstGeom prst="rect">
            <a:avLst/>
          </a:prstGeom>
          <a:gradFill flip="none" rotWithShape="1">
            <a:gsLst>
              <a:gs pos="73000">
                <a:srgbClr val="1F33FF"/>
              </a:gs>
              <a:gs pos="100000">
                <a:schemeClr val="accent1">
                  <a:tint val="50000"/>
                  <a:shade val="100000"/>
                  <a:satMod val="350000"/>
                </a:schemeClr>
              </a:gs>
            </a:gsLst>
            <a:path path="rect">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rgbClr val="FFFF00"/>
              </a:solidFill>
            </a:endParaRPr>
          </a:p>
        </p:txBody>
      </p:sp>
      <p:sp>
        <p:nvSpPr>
          <p:cNvPr id="9" name="テキスト ボックス 8">
            <a:extLst>
              <a:ext uri="{FF2B5EF4-FFF2-40B4-BE49-F238E27FC236}">
                <a16:creationId xmlns:a16="http://schemas.microsoft.com/office/drawing/2014/main" id="{86C6BA0C-6798-EFD8-585F-483EBA5FA005}"/>
              </a:ext>
            </a:extLst>
          </p:cNvPr>
          <p:cNvSpPr txBox="1"/>
          <p:nvPr/>
        </p:nvSpPr>
        <p:spPr>
          <a:xfrm>
            <a:off x="2070665" y="5067233"/>
            <a:ext cx="1301746" cy="369332"/>
          </a:xfrm>
          <a:prstGeom prst="rect">
            <a:avLst/>
          </a:prstGeom>
          <a:noFill/>
        </p:spPr>
        <p:txBody>
          <a:bodyPr wrap="none" rtlCol="0">
            <a:spAutoFit/>
          </a:bodyPr>
          <a:lstStyle/>
          <a:p>
            <a:r>
              <a:rPr lang="en-US" altLang="ja-JP" dirty="0">
                <a:solidFill>
                  <a:srgbClr val="FF6600"/>
                </a:solidFill>
                <a:latin typeface="Symbol" charset="2"/>
                <a:cs typeface="Symbol" charset="2"/>
              </a:rPr>
              <a:t>D</a:t>
            </a:r>
            <a:r>
              <a:rPr kumimoji="1" lang="en-US" altLang="ja-JP" dirty="0">
                <a:solidFill>
                  <a:srgbClr val="FF6600"/>
                </a:solidFill>
              </a:rPr>
              <a:t>I/I~0.02%</a:t>
            </a:r>
            <a:endParaRPr kumimoji="1" lang="ja-JP" altLang="en-US" dirty="0">
              <a:solidFill>
                <a:srgbClr val="FF6600"/>
              </a:solidFill>
            </a:endParaRPr>
          </a:p>
        </p:txBody>
      </p:sp>
      <p:sp>
        <p:nvSpPr>
          <p:cNvPr id="10" name="テキスト ボックス 9">
            <a:extLst>
              <a:ext uri="{FF2B5EF4-FFF2-40B4-BE49-F238E27FC236}">
                <a16:creationId xmlns:a16="http://schemas.microsoft.com/office/drawing/2014/main" id="{2169CF13-3426-26FF-4777-C367F1436F5C}"/>
              </a:ext>
            </a:extLst>
          </p:cNvPr>
          <p:cNvSpPr txBox="1"/>
          <p:nvPr/>
        </p:nvSpPr>
        <p:spPr>
          <a:xfrm>
            <a:off x="4953000" y="5667518"/>
            <a:ext cx="1582484" cy="369332"/>
          </a:xfrm>
          <a:prstGeom prst="rect">
            <a:avLst/>
          </a:prstGeom>
          <a:noFill/>
        </p:spPr>
        <p:txBody>
          <a:bodyPr wrap="none" rtlCol="0">
            <a:spAutoFit/>
          </a:bodyPr>
          <a:lstStyle/>
          <a:p>
            <a:r>
              <a:rPr kumimoji="1" lang="en-US" altLang="ja-JP" dirty="0">
                <a:solidFill>
                  <a:srgbClr val="FF6600"/>
                </a:solidFill>
                <a:latin typeface="Symbol" charset="2"/>
                <a:cs typeface="Symbol" charset="2"/>
              </a:rPr>
              <a:t>D</a:t>
            </a:r>
            <a:r>
              <a:rPr lang="en-US" altLang="ja-JP" dirty="0">
                <a:solidFill>
                  <a:srgbClr val="FF6600"/>
                </a:solidFill>
              </a:rPr>
              <a:t>E</a:t>
            </a:r>
            <a:r>
              <a:rPr kumimoji="1" lang="en-US" altLang="ja-JP" dirty="0">
                <a:solidFill>
                  <a:srgbClr val="FF6600"/>
                </a:solidFill>
              </a:rPr>
              <a:t>/E&lt; 0.001%</a:t>
            </a:r>
            <a:endParaRPr kumimoji="1" lang="ja-JP" altLang="en-US" dirty="0">
              <a:solidFill>
                <a:srgbClr val="FF6600"/>
              </a:solidFill>
            </a:endParaRPr>
          </a:p>
        </p:txBody>
      </p:sp>
      <p:sp>
        <p:nvSpPr>
          <p:cNvPr id="11" name="テキスト ボックス 10">
            <a:extLst>
              <a:ext uri="{FF2B5EF4-FFF2-40B4-BE49-F238E27FC236}">
                <a16:creationId xmlns:a16="http://schemas.microsoft.com/office/drawing/2014/main" id="{D6837562-714B-6099-E150-B44D93743B08}"/>
              </a:ext>
            </a:extLst>
          </p:cNvPr>
          <p:cNvSpPr txBox="1"/>
          <p:nvPr/>
        </p:nvSpPr>
        <p:spPr>
          <a:xfrm>
            <a:off x="4190170" y="2328750"/>
            <a:ext cx="5124966" cy="1635138"/>
          </a:xfrm>
          <a:prstGeom prst="rect">
            <a:avLst/>
          </a:prstGeom>
          <a:noFill/>
        </p:spPr>
        <p:txBody>
          <a:bodyPr wrap="square" rtlCol="0">
            <a:noAutofit/>
          </a:bodyPr>
          <a:lstStyle/>
          <a:p>
            <a:pPr marL="185738" indent="-185738">
              <a:buFont typeface="Arial"/>
              <a:buChar char="•"/>
            </a:pPr>
            <a:r>
              <a:rPr kumimoji="1" lang="en-US" altLang="ja-JP" sz="2000" dirty="0">
                <a:solidFill>
                  <a:srgbClr val="FFFFFF"/>
                </a:solidFill>
                <a:latin typeface="Arial"/>
                <a:cs typeface="Arial"/>
              </a:rPr>
              <a:t>Photon energy extended to </a:t>
            </a:r>
            <a:r>
              <a:rPr kumimoji="1" lang="en-US" altLang="ja-JP" sz="2000" dirty="0">
                <a:solidFill>
                  <a:srgbClr val="FFFF00"/>
                </a:solidFill>
                <a:latin typeface="Arial"/>
                <a:cs typeface="Arial"/>
              </a:rPr>
              <a:t>a few 100 keV</a:t>
            </a:r>
          </a:p>
          <a:p>
            <a:pPr marL="185738" indent="-185738">
              <a:buFont typeface="Arial"/>
              <a:buChar char="•"/>
            </a:pPr>
            <a:r>
              <a:rPr kumimoji="1" lang="en-US" altLang="ja-JP" sz="2000" dirty="0">
                <a:solidFill>
                  <a:srgbClr val="FFFFFF"/>
                </a:solidFill>
                <a:latin typeface="Arial"/>
                <a:cs typeface="Arial"/>
              </a:rPr>
              <a:t>Average brilliance from</a:t>
            </a:r>
            <a:r>
              <a:rPr kumimoji="1" lang="en-US" altLang="ja-JP" sz="2000" dirty="0">
                <a:solidFill>
                  <a:srgbClr val="FFFF00"/>
                </a:solidFill>
                <a:latin typeface="Arial"/>
                <a:cs typeface="Arial"/>
              </a:rPr>
              <a:t>10</a:t>
            </a:r>
            <a:r>
              <a:rPr kumimoji="1" lang="en-US" altLang="ja-JP" sz="2000" baseline="30000" dirty="0">
                <a:solidFill>
                  <a:srgbClr val="FFFF00"/>
                </a:solidFill>
                <a:latin typeface="Arial"/>
                <a:cs typeface="Arial"/>
              </a:rPr>
              <a:t>18</a:t>
            </a:r>
            <a:r>
              <a:rPr kumimoji="1" lang="en-US" altLang="ja-JP" sz="2000" dirty="0">
                <a:solidFill>
                  <a:srgbClr val="FFFF00"/>
                </a:solidFill>
                <a:latin typeface="Arial"/>
                <a:cs typeface="Arial"/>
              </a:rPr>
              <a:t> to 10</a:t>
            </a:r>
            <a:r>
              <a:rPr kumimoji="1" lang="en-US" altLang="ja-JP" sz="2000" baseline="30000" dirty="0">
                <a:solidFill>
                  <a:srgbClr val="FFFF00"/>
                </a:solidFill>
                <a:latin typeface="Arial"/>
                <a:cs typeface="Arial"/>
              </a:rPr>
              <a:t>21</a:t>
            </a:r>
          </a:p>
          <a:p>
            <a:pPr marL="185738" indent="-185738">
              <a:buFont typeface="Arial"/>
              <a:buChar char="•"/>
            </a:pPr>
            <a:r>
              <a:rPr lang="en-US" altLang="ja-JP" sz="2000" dirty="0">
                <a:solidFill>
                  <a:srgbClr val="FFFFFF"/>
                </a:solidFill>
                <a:latin typeface="Arial"/>
                <a:cs typeface="Arial"/>
              </a:rPr>
              <a:t>Low Coherence</a:t>
            </a:r>
            <a:endParaRPr kumimoji="1" lang="en-US" altLang="ja-JP" sz="2000" dirty="0">
              <a:solidFill>
                <a:srgbClr val="FFFF00"/>
              </a:solidFill>
              <a:latin typeface="Arial"/>
              <a:cs typeface="Arial"/>
            </a:endParaRPr>
          </a:p>
          <a:p>
            <a:pPr marL="185738" indent="-185738">
              <a:buFont typeface="Arial"/>
              <a:buChar char="•"/>
            </a:pPr>
            <a:r>
              <a:rPr kumimoji="1" lang="en-US" altLang="ja-JP" sz="2000" dirty="0">
                <a:solidFill>
                  <a:srgbClr val="FFFFFF"/>
                </a:solidFill>
                <a:latin typeface="Arial"/>
                <a:cs typeface="Arial"/>
              </a:rPr>
              <a:t>Long pulse width </a:t>
            </a:r>
            <a:r>
              <a:rPr kumimoji="1" lang="en-US" altLang="ja-JP" sz="2000" dirty="0">
                <a:solidFill>
                  <a:srgbClr val="FFFF00"/>
                </a:solidFill>
                <a:latin typeface="Arial"/>
                <a:cs typeface="Arial"/>
              </a:rPr>
              <a:t>a few tens </a:t>
            </a:r>
            <a:r>
              <a:rPr kumimoji="1" lang="en-US" altLang="ja-JP" sz="2000" dirty="0" err="1">
                <a:solidFill>
                  <a:srgbClr val="FFFF00"/>
                </a:solidFill>
                <a:latin typeface="Arial"/>
                <a:cs typeface="Arial"/>
              </a:rPr>
              <a:t>ps</a:t>
            </a:r>
            <a:endParaRPr kumimoji="1" lang="en-US" altLang="ja-JP" sz="2000" dirty="0">
              <a:solidFill>
                <a:srgbClr val="FFFF00"/>
              </a:solidFill>
              <a:latin typeface="Arial"/>
              <a:cs typeface="Arial"/>
            </a:endParaRPr>
          </a:p>
          <a:p>
            <a:pPr marL="185738" indent="-185738">
              <a:buFont typeface="Arial"/>
              <a:buChar char="•"/>
            </a:pPr>
            <a:r>
              <a:rPr lang="en-US" altLang="ja-JP" sz="2000" dirty="0">
                <a:solidFill>
                  <a:srgbClr val="FFFFFF"/>
                </a:solidFill>
                <a:latin typeface="Arial"/>
                <a:cs typeface="Arial"/>
              </a:rPr>
              <a:t>High stability and reproducibility</a:t>
            </a:r>
          </a:p>
        </p:txBody>
      </p:sp>
      <p:grpSp>
        <p:nvGrpSpPr>
          <p:cNvPr id="12" name="グループ化 11">
            <a:extLst>
              <a:ext uri="{FF2B5EF4-FFF2-40B4-BE49-F238E27FC236}">
                <a16:creationId xmlns:a16="http://schemas.microsoft.com/office/drawing/2014/main" id="{0AFCC29D-9D3F-A781-39F0-0CFCD829104D}"/>
              </a:ext>
            </a:extLst>
          </p:cNvPr>
          <p:cNvGrpSpPr/>
          <p:nvPr/>
        </p:nvGrpSpPr>
        <p:grpSpPr>
          <a:xfrm>
            <a:off x="676786" y="2100796"/>
            <a:ext cx="3332344" cy="2656407"/>
            <a:chOff x="501102" y="1623935"/>
            <a:chExt cx="3369677" cy="2738145"/>
          </a:xfrm>
        </p:grpSpPr>
        <p:pic>
          <p:nvPicPr>
            <p:cNvPr id="13" name="Picture 491">
              <a:extLst>
                <a:ext uri="{FF2B5EF4-FFF2-40B4-BE49-F238E27FC236}">
                  <a16:creationId xmlns:a16="http://schemas.microsoft.com/office/drawing/2014/main" id="{DA844DAE-FD37-4A2F-6308-6B73703394E2}"/>
                </a:ext>
              </a:extLst>
            </p:cNvPr>
            <p:cNvPicPr>
              <a:picLocks noChangeAspect="1" noChangeArrowheads="1"/>
            </p:cNvPicPr>
            <p:nvPr/>
          </p:nvPicPr>
          <p:blipFill>
            <a:blip r:embed="rId8" cstate="print"/>
            <a:srcRect b="22968"/>
            <a:stretch>
              <a:fillRect/>
            </a:stretch>
          </p:blipFill>
          <p:spPr bwMode="auto">
            <a:xfrm>
              <a:off x="501102" y="1623935"/>
              <a:ext cx="3369677" cy="2738145"/>
            </a:xfrm>
            <a:prstGeom prst="rect">
              <a:avLst/>
            </a:prstGeom>
            <a:noFill/>
            <a:ln w="9525">
              <a:noFill/>
              <a:miter lim="800000"/>
              <a:headEnd/>
              <a:tailEnd/>
            </a:ln>
            <a:effectLst/>
          </p:spPr>
        </p:pic>
        <p:sp>
          <p:nvSpPr>
            <p:cNvPr id="14" name="正方形/長方形 13">
              <a:extLst>
                <a:ext uri="{FF2B5EF4-FFF2-40B4-BE49-F238E27FC236}">
                  <a16:creationId xmlns:a16="http://schemas.microsoft.com/office/drawing/2014/main" id="{3FBA2BD6-1682-18CA-7768-3022B3E05AF3}"/>
                </a:ext>
              </a:extLst>
            </p:cNvPr>
            <p:cNvSpPr/>
            <p:nvPr/>
          </p:nvSpPr>
          <p:spPr>
            <a:xfrm>
              <a:off x="3281363" y="4260715"/>
              <a:ext cx="589416" cy="10136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テキスト ボックス 14">
            <a:extLst>
              <a:ext uri="{FF2B5EF4-FFF2-40B4-BE49-F238E27FC236}">
                <a16:creationId xmlns:a16="http://schemas.microsoft.com/office/drawing/2014/main" id="{1C854DBA-3E01-89A8-45C6-5B9FA8D0AE8D}"/>
              </a:ext>
            </a:extLst>
          </p:cNvPr>
          <p:cNvSpPr txBox="1"/>
          <p:nvPr/>
        </p:nvSpPr>
        <p:spPr>
          <a:xfrm>
            <a:off x="1163027" y="4574158"/>
            <a:ext cx="2413044" cy="369332"/>
          </a:xfrm>
          <a:prstGeom prst="rect">
            <a:avLst/>
          </a:prstGeom>
          <a:solidFill>
            <a:schemeClr val="bg1"/>
          </a:solidFill>
        </p:spPr>
        <p:txBody>
          <a:bodyPr wrap="square" rtlCol="0">
            <a:spAutoFit/>
          </a:bodyPr>
          <a:lstStyle/>
          <a:p>
            <a:pPr algn="ctr"/>
            <a:r>
              <a:rPr kumimoji="1" lang="en-US" altLang="ja-JP" dirty="0">
                <a:latin typeface="Arial" panose="020B0604020202020204" pitchFamily="34" charset="0"/>
                <a:cs typeface="Arial" panose="020B0604020202020204" pitchFamily="34" charset="0"/>
              </a:rPr>
              <a:t>Photon Energy</a:t>
            </a:r>
            <a:endParaRPr kumimoji="1" lang="ja-JP" altLang="en-US">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0E757CDB-9619-0137-0064-49B669132CE9}"/>
              </a:ext>
            </a:extLst>
          </p:cNvPr>
          <p:cNvSpPr txBox="1"/>
          <p:nvPr/>
        </p:nvSpPr>
        <p:spPr>
          <a:xfrm rot="16200000">
            <a:off x="-764847" y="2994128"/>
            <a:ext cx="2413044" cy="369332"/>
          </a:xfrm>
          <a:prstGeom prst="rect">
            <a:avLst/>
          </a:prstGeom>
          <a:solidFill>
            <a:schemeClr val="bg1"/>
          </a:solidFill>
        </p:spPr>
        <p:txBody>
          <a:bodyPr wrap="square" rtlCol="0">
            <a:spAutoFit/>
          </a:bodyPr>
          <a:lstStyle/>
          <a:p>
            <a:pPr algn="ctr"/>
            <a:r>
              <a:rPr kumimoji="1" lang="en-US" altLang="ja-JP" dirty="0">
                <a:latin typeface="Arial" panose="020B0604020202020204" pitchFamily="34" charset="0"/>
                <a:cs typeface="Arial" panose="020B0604020202020204" pitchFamily="34" charset="0"/>
              </a:rPr>
              <a:t>Average Brilliance</a:t>
            </a:r>
            <a:endParaRPr kumimoji="1" lang="ja-JP" altLang="en-US">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02092B49-D4F2-5C06-2C78-E7F7555C1887}"/>
              </a:ext>
            </a:extLst>
          </p:cNvPr>
          <p:cNvSpPr txBox="1"/>
          <p:nvPr/>
        </p:nvSpPr>
        <p:spPr>
          <a:xfrm>
            <a:off x="441674" y="1500831"/>
            <a:ext cx="8709496" cy="523220"/>
          </a:xfrm>
          <a:prstGeom prst="rect">
            <a:avLst/>
          </a:prstGeom>
          <a:noFill/>
          <a:ln w="25400">
            <a:solidFill>
              <a:srgbClr val="FF0000"/>
            </a:solidFill>
          </a:ln>
        </p:spPr>
        <p:txBody>
          <a:bodyPr wrap="square" rtlCol="0">
            <a:spAutoFit/>
          </a:bodyPr>
          <a:lstStyle/>
          <a:p>
            <a:r>
              <a:rPr lang="en-US" altLang="ja-JP" sz="2800" dirty="0">
                <a:latin typeface="Arial" panose="020B0604020202020204" pitchFamily="34" charset="0"/>
                <a:cs typeface="Arial" panose="020B0604020202020204" pitchFamily="34" charset="0"/>
              </a:rPr>
              <a:t>Performance characteristics of ring-based light source</a:t>
            </a:r>
            <a:endParaRPr kumimoji="1" lang="en-US" altLang="ja-JP" sz="2800" dirty="0">
              <a:solidFill>
                <a:srgbClr val="FF0000"/>
              </a:solidFill>
              <a:latin typeface="Arial" panose="020B0604020202020204" pitchFamily="34" charset="0"/>
              <a:cs typeface="Arial" panose="020B0604020202020204" pitchFamily="34" charset="0"/>
            </a:endParaRPr>
          </a:p>
        </p:txBody>
      </p:sp>
      <p:sp>
        <p:nvSpPr>
          <p:cNvPr id="2" name="スライド番号プレースホルダー 1">
            <a:extLst>
              <a:ext uri="{FF2B5EF4-FFF2-40B4-BE49-F238E27FC236}">
                <a16:creationId xmlns:a16="http://schemas.microsoft.com/office/drawing/2014/main" id="{91A41B10-B60D-1A61-51A6-F920B5F08FE3}"/>
              </a:ext>
            </a:extLst>
          </p:cNvPr>
          <p:cNvSpPr>
            <a:spLocks noGrp="1"/>
          </p:cNvSpPr>
          <p:nvPr>
            <p:ph type="sldNum" sz="quarter" idx="12"/>
          </p:nvPr>
        </p:nvSpPr>
        <p:spPr/>
        <p:txBody>
          <a:bodyPr/>
          <a:lstStyle/>
          <a:p>
            <a:fld id="{1B6C7244-5724-E94C-BD42-A3A63A9D1A79}" type="slidenum">
              <a:rPr kumimoji="1" lang="ja-JP" altLang="en-US" smtClean="0"/>
              <a:t>9</a:t>
            </a:fld>
            <a:endParaRPr kumimoji="1" lang="ja-JP" altLang="en-US"/>
          </a:p>
        </p:txBody>
      </p:sp>
    </p:spTree>
    <p:extLst>
      <p:ext uri="{BB962C8B-B14F-4D97-AF65-F5344CB8AC3E}">
        <p14:creationId xmlns:p14="http://schemas.microsoft.com/office/powerpoint/2010/main" val="251977136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8232</TotalTime>
  <Words>5452</Words>
  <Application>Microsoft Macintosh PowerPoint</Application>
  <PresentationFormat>A4 210 x 297 mm</PresentationFormat>
  <Paragraphs>650</Paragraphs>
  <Slides>46</Slides>
  <Notes>44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46</vt:i4>
      </vt:variant>
    </vt:vector>
  </HeadingPairs>
  <TitlesOfParts>
    <vt:vector size="54" baseType="lpstr">
      <vt:lpstr>游ゴシック</vt:lpstr>
      <vt:lpstr>Aptos</vt:lpstr>
      <vt:lpstr>Aptos Display</vt:lpstr>
      <vt:lpstr>Arial</vt:lpstr>
      <vt:lpstr>Cambria Math</vt:lpstr>
      <vt:lpstr>Symbol</vt:lpstr>
      <vt:lpstr>Wingdings</vt:lpstr>
      <vt:lpstr>Office テーマ</vt:lpstr>
      <vt:lpstr>MC2: Evolution and Future of Synchrotron Radiation Sources</vt:lpstr>
      <vt:lpstr>Brilliance enhancement over the past century</vt:lpstr>
      <vt:lpstr>Brilliance enhancement over the past century</vt:lpstr>
      <vt:lpstr>Recent evolution of SR sources</vt:lpstr>
      <vt:lpstr>Recent evolution of SR sources</vt:lpstr>
      <vt:lpstr>Recent evolution of SR sources</vt:lpstr>
      <vt:lpstr>Role sharing between FELS and ring-based SRs</vt:lpstr>
      <vt:lpstr>Role sharing between FELS and ring-based SRs</vt:lpstr>
      <vt:lpstr>Role sharing between FELS and ring-based SRs</vt:lpstr>
      <vt:lpstr>Role sharing between FELs and ring-based SRs</vt:lpstr>
      <vt:lpstr>PowerPoint プレゼンテーション</vt:lpstr>
      <vt:lpstr>Diffraction limit</vt:lpstr>
      <vt:lpstr>Scaling of natural emittance</vt:lpstr>
      <vt:lpstr>Suppression of radiation excitation to achieve lower emittance</vt:lpstr>
      <vt:lpstr>What breakthroughs made the MBA possible?</vt:lpstr>
      <vt:lpstr>What breakthroughs made the MBA possible?</vt:lpstr>
      <vt:lpstr>What breakthroughs made the MBA possible?</vt:lpstr>
      <vt:lpstr>What breakthroughs made the MBA possible?</vt:lpstr>
      <vt:lpstr>PowerPoint プレゼンテーション</vt:lpstr>
      <vt:lpstr>Brief history</vt:lpstr>
      <vt:lpstr>Self-Amplified Spontaneous Emission</vt:lpstr>
      <vt:lpstr>Self-Amplified Spontaneous Emission</vt:lpstr>
      <vt:lpstr>Self-Amplified Spontaneous Emission</vt:lpstr>
      <vt:lpstr>Self-Amplified Spontaneous Emission</vt:lpstr>
      <vt:lpstr>Self-Amplified Spontaneous Emission</vt:lpstr>
      <vt:lpstr>1D SASE gain length</vt:lpstr>
      <vt:lpstr>Single-pass FEL system</vt:lpstr>
      <vt:lpstr>High repetition rate XFEL based on superconducting linac (mainstream)</vt:lpstr>
      <vt:lpstr>SPring-8 Compact SASE Source (SCSS)</vt:lpstr>
      <vt:lpstr>Variety of XFELs</vt:lpstr>
      <vt:lpstr>Two-color XFEL with wide tunability</vt:lpstr>
      <vt:lpstr>Self-seeding with reflective geometry</vt:lpstr>
      <vt:lpstr>Circular-polarization XFEL</vt:lpstr>
      <vt:lpstr>PowerPoint プレゼンテーション</vt:lpstr>
      <vt:lpstr>Post diffraction limited SR - Longitudinally coherent x-ray generation-</vt:lpstr>
      <vt:lpstr>Cavity-based FEL in a diffraction-limited SR</vt:lpstr>
      <vt:lpstr>Towards brilliant atto-second X-ray generation </vt:lpstr>
      <vt:lpstr>Towards brilliant atto-second X-ray generation </vt:lpstr>
      <vt:lpstr>ESASE(Enhanced SASE) scheme </vt:lpstr>
      <vt:lpstr>Slotted foil scheme</vt:lpstr>
      <vt:lpstr>ESASE seeding scheme </vt:lpstr>
      <vt:lpstr>Hard bunch compression scheme</vt:lpstr>
      <vt:lpstr>Scheme using a reverse-chirp due to a space charge force </vt:lpstr>
      <vt:lpstr>Scheme counteracting the slippage effect towards “single attosecond pulse”</vt:lpstr>
      <vt:lpstr>Scheme counteracting the slippage effect towards “single attosecond pulse”</vt:lpstr>
      <vt:lpstr>Scheme counteracting the slippage effect towards “single attosecond pulse”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tanaka@spring8.or.jp</dc:creator>
  <cp:lastModifiedBy>tanaka@spring8.or.jp</cp:lastModifiedBy>
  <cp:revision>93</cp:revision>
  <dcterms:created xsi:type="dcterms:W3CDTF">2026-03-02T08:13:46Z</dcterms:created>
  <dcterms:modified xsi:type="dcterms:W3CDTF">2026-05-01T06:11:31Z</dcterms:modified>
</cp:coreProperties>
</file>