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9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tags/tag11.xml" ContentType="application/vnd.openxmlformats-officedocument.presentationml.tags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98" r:id="rId1"/>
    <p:sldMasterId id="2147483826" r:id="rId2"/>
    <p:sldMasterId id="2147483836" r:id="rId3"/>
  </p:sldMasterIdLst>
  <p:notesMasterIdLst>
    <p:notesMasterId r:id="rId70"/>
  </p:notesMasterIdLst>
  <p:handoutMasterIdLst>
    <p:handoutMasterId r:id="rId71"/>
  </p:handoutMasterIdLst>
  <p:sldIdLst>
    <p:sldId id="387" r:id="rId4"/>
    <p:sldId id="2147377135" r:id="rId5"/>
    <p:sldId id="2147377138" r:id="rId6"/>
    <p:sldId id="2147377136" r:id="rId7"/>
    <p:sldId id="2147377137" r:id="rId8"/>
    <p:sldId id="2147377139" r:id="rId9"/>
    <p:sldId id="2147377134" r:id="rId10"/>
    <p:sldId id="2147377133" r:id="rId11"/>
    <p:sldId id="2147310235" r:id="rId12"/>
    <p:sldId id="2147310187" r:id="rId13"/>
    <p:sldId id="2147310189" r:id="rId14"/>
    <p:sldId id="2147310190" r:id="rId15"/>
    <p:sldId id="2147310191" r:id="rId16"/>
    <p:sldId id="2147310192" r:id="rId17"/>
    <p:sldId id="2147377140" r:id="rId18"/>
    <p:sldId id="2147310196" r:id="rId19"/>
    <p:sldId id="475" r:id="rId20"/>
    <p:sldId id="2147310193" r:id="rId21"/>
    <p:sldId id="2147310194" r:id="rId22"/>
    <p:sldId id="2147310195" r:id="rId23"/>
    <p:sldId id="264" r:id="rId24"/>
    <p:sldId id="21338" r:id="rId25"/>
    <p:sldId id="1875" r:id="rId26"/>
    <p:sldId id="2147310202" r:id="rId27"/>
    <p:sldId id="2147310216" r:id="rId28"/>
    <p:sldId id="2147310217" r:id="rId29"/>
    <p:sldId id="2147310240" r:id="rId30"/>
    <p:sldId id="2147310219" r:id="rId31"/>
    <p:sldId id="2147310220" r:id="rId32"/>
    <p:sldId id="2147310221" r:id="rId33"/>
    <p:sldId id="2147310238" r:id="rId34"/>
    <p:sldId id="2147310201" r:id="rId35"/>
    <p:sldId id="2147310236" r:id="rId36"/>
    <p:sldId id="2147310237" r:id="rId37"/>
    <p:sldId id="2147310200" r:id="rId38"/>
    <p:sldId id="2147377143" r:id="rId39"/>
    <p:sldId id="2147377144" r:id="rId40"/>
    <p:sldId id="2147377145" r:id="rId41"/>
    <p:sldId id="2147377141" r:id="rId42"/>
    <p:sldId id="692" r:id="rId43"/>
    <p:sldId id="695" r:id="rId44"/>
    <p:sldId id="716" r:id="rId45"/>
    <p:sldId id="2147377146" r:id="rId46"/>
    <p:sldId id="2147377164" r:id="rId47"/>
    <p:sldId id="2147377165" r:id="rId48"/>
    <p:sldId id="2147377155" r:id="rId49"/>
    <p:sldId id="2147377147" r:id="rId50"/>
    <p:sldId id="2147377156" r:id="rId51"/>
    <p:sldId id="2147377148" r:id="rId52"/>
    <p:sldId id="270" r:id="rId53"/>
    <p:sldId id="2147377149" r:id="rId54"/>
    <p:sldId id="2147377151" r:id="rId55"/>
    <p:sldId id="2147377152" r:id="rId56"/>
    <p:sldId id="2147377158" r:id="rId57"/>
    <p:sldId id="2147377159" r:id="rId58"/>
    <p:sldId id="2147377160" r:id="rId59"/>
    <p:sldId id="21403" r:id="rId60"/>
    <p:sldId id="21404" r:id="rId61"/>
    <p:sldId id="2147377153" r:id="rId62"/>
    <p:sldId id="2147377161" r:id="rId63"/>
    <p:sldId id="2147377154" r:id="rId64"/>
    <p:sldId id="2147377142" r:id="rId65"/>
    <p:sldId id="2147377162" r:id="rId66"/>
    <p:sldId id="2147377163" r:id="rId67"/>
    <p:sldId id="2147377118" r:id="rId68"/>
    <p:sldId id="871" r:id="rId69"/>
  </p:sldIdLst>
  <p:sldSz cx="9144000" cy="6858000" type="screen4x3"/>
  <p:notesSz cx="6729413" cy="9861550"/>
  <p:custDataLst>
    <p:tags r:id="rId72"/>
  </p:custDataLst>
  <p:defaultTextStyle>
    <a:defPPr>
      <a:defRPr lang="en-US"/>
    </a:defPPr>
    <a:lvl1pPr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1pPr>
    <a:lvl2pPr marL="4572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2pPr>
    <a:lvl3pPr marL="9144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3pPr>
    <a:lvl4pPr marL="13716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4pPr>
    <a:lvl5pPr marL="18288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059DD596-AB38-E946-BDF2-C15DEC925A25}">
          <p14:sldIdLst>
            <p14:sldId id="387"/>
            <p14:sldId id="2147377135"/>
            <p14:sldId id="2147377138"/>
            <p14:sldId id="2147377136"/>
            <p14:sldId id="2147377137"/>
            <p14:sldId id="2147377139"/>
            <p14:sldId id="2147377134"/>
            <p14:sldId id="2147377133"/>
            <p14:sldId id="2147310235"/>
            <p14:sldId id="2147310187"/>
            <p14:sldId id="2147310189"/>
            <p14:sldId id="2147310190"/>
            <p14:sldId id="2147310191"/>
            <p14:sldId id="2147310192"/>
            <p14:sldId id="2147377140"/>
            <p14:sldId id="2147310196"/>
            <p14:sldId id="475"/>
            <p14:sldId id="2147310193"/>
            <p14:sldId id="2147310194"/>
            <p14:sldId id="2147310195"/>
            <p14:sldId id="264"/>
            <p14:sldId id="21338"/>
            <p14:sldId id="1875"/>
            <p14:sldId id="2147310202"/>
            <p14:sldId id="2147310216"/>
            <p14:sldId id="2147310217"/>
            <p14:sldId id="2147310240"/>
            <p14:sldId id="2147310219"/>
            <p14:sldId id="2147310220"/>
            <p14:sldId id="2147310221"/>
            <p14:sldId id="2147310238"/>
            <p14:sldId id="2147310201"/>
            <p14:sldId id="2147310236"/>
            <p14:sldId id="2147310237"/>
            <p14:sldId id="2147310200"/>
            <p14:sldId id="2147377143"/>
            <p14:sldId id="2147377144"/>
            <p14:sldId id="2147377145"/>
            <p14:sldId id="2147377141"/>
            <p14:sldId id="692"/>
            <p14:sldId id="695"/>
            <p14:sldId id="716"/>
            <p14:sldId id="2147377146"/>
            <p14:sldId id="2147377164"/>
            <p14:sldId id="2147377165"/>
            <p14:sldId id="2147377155"/>
            <p14:sldId id="2147377147"/>
            <p14:sldId id="2147377156"/>
            <p14:sldId id="2147377148"/>
            <p14:sldId id="270"/>
            <p14:sldId id="2147377149"/>
            <p14:sldId id="2147377151"/>
            <p14:sldId id="2147377152"/>
            <p14:sldId id="2147377158"/>
            <p14:sldId id="2147377159"/>
            <p14:sldId id="2147377160"/>
            <p14:sldId id="21403"/>
            <p14:sldId id="21404"/>
            <p14:sldId id="2147377153"/>
            <p14:sldId id="2147377161"/>
            <p14:sldId id="2147377154"/>
            <p14:sldId id="2147377142"/>
            <p14:sldId id="2147377162"/>
            <p14:sldId id="2147377163"/>
            <p14:sldId id="2147377118"/>
            <p14:sldId id="8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5">
          <p15:clr>
            <a:srgbClr val="A4A3A4"/>
          </p15:clr>
        </p15:guide>
        <p15:guide id="2" pos="21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FF00FF"/>
    <a:srgbClr val="00CCFF"/>
    <a:srgbClr val="008000"/>
    <a:srgbClr val="800080"/>
    <a:srgbClr val="66FF33"/>
    <a:srgbClr val="00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6" autoAdjust="0"/>
    <p:restoredTop sz="94657" autoAdjust="0"/>
  </p:normalViewPr>
  <p:slideViewPr>
    <p:cSldViewPr>
      <p:cViewPr varScale="1">
        <p:scale>
          <a:sx n="144" d="100"/>
          <a:sy n="144" d="100"/>
        </p:scale>
        <p:origin x="91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6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692" y="-66"/>
      </p:cViewPr>
      <p:guideLst>
        <p:guide orient="horz" pos="3105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viewProps" Target="viewProps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tags" Target="tags/tag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notesMaster" Target="notesMasters/notesMaster1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tableStyles" Target="tableStyles.xml"/><Relationship Id="rId7" Type="http://schemas.openxmlformats.org/officeDocument/2006/relationships/slide" Target="slides/slide4.xml"/><Relationship Id="rId7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algn="l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algn="r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algn="l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algn="r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</a:defRPr>
            </a:lvl1pPr>
          </a:lstStyle>
          <a:p>
            <a:pPr>
              <a:defRPr/>
            </a:pPr>
            <a:fld id="{FED97340-FA7D-914B-81D3-A909308C8C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326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algn="l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algn="r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27075"/>
            <a:ext cx="49672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5825"/>
            <a:ext cx="4986338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algn="l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algn="r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</a:defRPr>
            </a:lvl1pPr>
          </a:lstStyle>
          <a:p>
            <a:pPr>
              <a:defRPr/>
            </a:pPr>
            <a:fld id="{8257361E-A937-8840-B642-8C09279386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75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7FA22C3-228F-024E-A2AE-0C156C27E84D}" type="slidenum">
              <a:rPr lang="en-US" sz="1200">
                <a:latin typeface="Helvetica" charset="0"/>
              </a:rPr>
              <a:pPr eaLnBrk="1" hangingPunct="1"/>
              <a:t>1</a:t>
            </a:fld>
            <a:endParaRPr lang="en-US" sz="1200">
              <a:latin typeface="Helvetica" charset="0"/>
            </a:endParaRPr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9944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E9C12-F67F-7155-2C64-46CEA3FE21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C049DBB2-6232-318C-0F8B-2D11E4FD2A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C9423DC0-21E7-8D97-B4F3-6CAE519EE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BC5CA865-216A-10C5-A529-081E39AD74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10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224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C7FCEC-94E6-2087-61AC-FB8C701E8F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1ADAD645-F5C9-AC56-E2FE-7A64C6DE9D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DC64CCBC-DFAD-EF97-8290-C55411D46B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9480998D-A4A6-8D68-71EA-020BC419D6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11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985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467BC0-BF15-EDCC-01D9-ED4788EBC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CCE6CC11-21B4-F7A1-151E-E8F8DD6646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44DC6AB5-D846-10B1-365D-B78ACFF72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C055F051-6339-1726-CC8E-527366B205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12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8860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DD3EB2-2C66-A2AE-EF3E-6922E2E152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6DA50EA2-9E80-E8CB-B4AB-AB7E33CEE4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8EA2B3F4-6234-3A15-95D6-41A5F1BC12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FCB05BC3-D5D5-E879-9981-87DB241F75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13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6269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9718EE-54C9-D3BA-386F-15D08D8429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83EBE03B-4DCA-B5E3-A441-4F905FBA40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42F0E86C-6DDC-0901-56FA-6CC9F1393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D89637C7-77F8-3DBF-D4CE-462EDCD25B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14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9669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80B368-9F18-1F21-5758-D6371BA049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72468A37-5213-B691-CFC0-65D9645ECB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5A464A43-CB16-3AF4-BAB4-4BBC1C9113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FE347736-6DE5-F0D6-6445-D624B79A06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15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6629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>
          <a:extLst>
            <a:ext uri="{FF2B5EF4-FFF2-40B4-BE49-F238E27FC236}">
              <a16:creationId xmlns:a16="http://schemas.microsoft.com/office/drawing/2014/main" id="{52B9667A-DF37-BECA-4F58-8A2FF3279B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24e10fc151_0_53:notes">
            <a:extLst>
              <a:ext uri="{FF2B5EF4-FFF2-40B4-BE49-F238E27FC236}">
                <a16:creationId xmlns:a16="http://schemas.microsoft.com/office/drawing/2014/main" id="{21933C0E-3B7D-6530-9EA7-F265458E79F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324e10fc151_0_53:notes">
            <a:extLst>
              <a:ext uri="{FF2B5EF4-FFF2-40B4-BE49-F238E27FC236}">
                <a16:creationId xmlns:a16="http://schemas.microsoft.com/office/drawing/2014/main" id="{B16B1EE1-6704-AC32-B578-512B61157ED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237026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5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5190BA32-C4AA-8744-9288-0B2A8E130EFE}" type="slidenum">
              <a:rPr lang="en-US" sz="1000" smtClean="0">
                <a:solidFill>
                  <a:schemeClr val="tx1"/>
                </a:solidFill>
              </a:rPr>
              <a:pPr>
                <a:defRPr/>
              </a:pPr>
              <a:t>17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32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5CC398-3159-D4AC-F79E-C6A95AC029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F1993F6F-6C82-7E65-98E4-458D796319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724513C8-F043-7BDB-8E6F-BF2ABB6F3E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F7725358-EB5B-CDC8-D531-6EB62CFBDA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18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3355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FAA70-C853-309A-64DC-AC294CADB5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BA6FB17E-8EB9-B060-CB43-1C05FE499F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C07969A6-7F0E-6F40-65A8-893876614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F4195846-6CDF-8384-2B18-FB4F57B9AE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19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956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9ED637-1B29-73FC-A7FF-5C408DF59E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93CAB22B-9385-ADD2-141B-0881AF511D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9AF88757-DE0A-C6E1-5F2C-1BFB1132B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9CD021A4-E555-92F2-E238-9A2E7C6D88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2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8402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13BB26-6884-D520-F85D-9C74157886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282DEB32-55CF-603D-A1BA-8E728AA3E7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45D212AC-5F17-15EB-E33C-9DF81720C8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EE732179-5733-3FF1-B6A7-00BA20ACEA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20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2241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39d5e837718_0_2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39d5e837718_0_2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g39d5e837718_0_2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9effe415a4_0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9effe415a4_0_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0454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27C83E-C071-449B-D979-9139F80989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DC2D8B83-1D64-40A1-8DF6-1ACA6FC890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671EC6F8-1843-5C01-49B1-C4BE725ED3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6035DDB5-733B-D8E1-FF16-6DA74D5C4E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2333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D8EA37-21A0-772D-7955-32D386C745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4D753159-B220-44C2-65CF-935E8F1B98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FF14EA79-6C4F-0DF1-483F-2F6BFCC00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C4BA4F5A-759D-481B-0965-04EC70BB95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8790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626EF4-3EE1-03CA-1205-CEE91A5511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AD3B9EF0-0AD1-FFA3-D021-DD2CABBD29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88647F76-F44C-0C26-D8F8-6511180C2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BADC1FA2-C3CD-D87B-06EB-6A7CDB42BF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54940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DFD68F-6259-DAB0-CE04-0167FB2D68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B08EFF44-547F-23FA-04D9-80BE06A1C4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41CDFF6F-C524-4DDE-4330-C3A139C5D0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B153B8B9-9BD5-3251-9B15-441F979AB3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25968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B4D4B0-AC92-85F1-E9C6-505C52AD9F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951E36A8-6FAE-54A5-01B9-E3C894EF0D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09DC90B7-4534-A88B-74A5-9411954DB8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20C849EE-BFD7-5A09-1EE0-DA863392EB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5748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18C3C3-EDB7-EF1C-1DAA-9BA187F080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BDC4BF23-B8CC-79CD-9435-6F303BE0E5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BE9E4B1F-C4C7-D833-0399-41813F105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AF3E6437-BCFB-121B-2268-2CE10CB060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27600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247EDB-38A0-F0E1-6A00-5A30C1D9A5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7BFAED0F-7A90-EBDF-5A8E-3C09B0E4FB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46D8C9AD-4422-7DB6-23A4-224C9D147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7F3F72E7-E9CC-89B5-DE0F-2B4D539FED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69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C8B546-8E21-7FDA-BFB1-E729511448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88774159-589E-DBAF-7B17-3C2024E9B7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CE02D5A0-B4BB-4BB5-C0B1-C4A206A42F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55E4633A-8DA2-E1E7-DC0A-703B3E9851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3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59254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12FCE3-153E-AA68-6B29-8FE023CC1A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BBC61B75-14C0-2DA5-F816-E89429968F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A0B992FA-2BC5-28B7-CC77-4B909ECE10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82B5C8D7-0EF3-06E0-DEB1-E491306752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95796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550564-7771-97AD-C7A2-C6E0F75B7F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1EC4BB07-5330-0532-F77A-E524A24B2E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F55EE13A-E7F7-D82D-A041-B2057593AC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C1A9AA54-D02B-01EA-F949-73ABBF2DF5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7248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6686CB-F13F-2DA1-0CFD-E6134499DE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E8032CDF-746C-FB42-0E5E-039BC8458F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58AF0464-C045-A5B4-9129-8D7CDAEED7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4022EE61-5D4F-491C-B36F-F3B6B72857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12500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BDA43-0B5B-843C-3648-C99C3803D1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A44AB440-4E36-0CF6-FEFB-EFF7483D96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7F822323-178E-89E3-B67F-33884A8AD5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4C913419-1031-7C24-B07F-A056B1E4BC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44128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57293E-4540-FEE5-DCFC-EA2FA13474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1C796E8B-B345-FFEE-4DA9-10117FB1C9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14DA2E09-6367-F998-50C1-046FBE3EFB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F0EF8796-DB4C-A905-3B80-9AC5F8F40B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6606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CA9EEC-BDAC-AA4A-E0F9-A4AF43BA06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23EAEAD9-55C7-8EC8-4A3B-DDF479D854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E29E74B1-77F9-DBCD-82A3-6A9F95FD93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74B04B4B-9C29-61CB-6CAA-488200668E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11682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2C3C21-A0D3-19FC-3176-B0C038EEDC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07152C1C-CEB9-1394-1290-98470B8574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2F17811E-8DFE-81FD-2AA1-5C36739FC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EA51DDF0-CB3E-2905-4DC3-3A887ABC26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1087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CB6620-3ECE-2A02-AF5F-EBE21D9D9D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17887F87-D8DA-7FBB-D02A-66020F7745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57E85B46-30F4-409C-503D-906E432A39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53A977E1-83B1-0A24-0CAC-92AFD6E3FF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94272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8FEB65-B324-20C1-0EDB-BD7B4FAA80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6DC878C3-04CC-0CB0-EF89-0341DCCABC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A7C23D97-4B87-0F1B-B597-EAF334DFE2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263C3898-332E-1405-EF8B-E4D461223F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AEDB59-AD3A-9C41-9D9E-98EE5D299CE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93284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44FCBA-0683-004A-B283-110D79087E62}" type="slidenum">
              <a:rPr lang="en-US"/>
              <a:pPr/>
              <a:t>40</a:t>
            </a:fld>
            <a:endParaRPr lang="en-US"/>
          </a:p>
        </p:txBody>
      </p:sp>
      <p:sp>
        <p:nvSpPr>
          <p:cNvPr id="81101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90588" y="727075"/>
            <a:ext cx="4967287" cy="3725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1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79475" y="4695825"/>
            <a:ext cx="4986338" cy="44561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946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DBFBC1-E3C1-B017-3EA5-DC74574FC2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9C1695DC-8AE1-8A8C-55D3-979FC81B4D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3874531C-A5E2-B79B-227A-CC71435537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4777E663-880A-8A6A-D6C5-30309F6B8D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4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20749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92BB8A-7095-754A-9AEF-573D9519609A}" type="slidenum">
              <a:rPr lang="en-US"/>
              <a:pPr/>
              <a:t>41</a:t>
            </a:fld>
            <a:endParaRPr lang="en-US"/>
          </a:p>
        </p:txBody>
      </p:sp>
      <p:sp>
        <p:nvSpPr>
          <p:cNvPr id="8130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90588" y="727075"/>
            <a:ext cx="4967287" cy="3725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3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79475" y="4695825"/>
            <a:ext cx="4986338" cy="44561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85967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3897e5de71b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3897e5de71b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973429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454642-B9ED-263D-8F34-20FD8A858D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F3BD0928-3AC4-E174-95E0-72443A7E0F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8E1E4F51-EB3D-6F34-F074-431DBB2E70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48972C2E-1A2B-3E08-725F-CC4981D694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AEDB59-AD3A-9C41-9D9E-98EE5D299CE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70195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B8CFE2-1D63-E474-13D6-ED0EFA41EA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523AEEBB-0D41-5796-24E5-20326D428A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DB4BBD0B-3E8A-273A-5BB7-8FC8CD0F49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EAF96F67-DB1D-A020-63C3-ADCDAAF00C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AEDB59-AD3A-9C41-9D9E-98EE5D299CE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02029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FBF8040E-36A0-0A47-B509-96535CEC8C8D}" type="slidenum">
              <a:rPr lang="en-US" sz="1200">
                <a:latin typeface="Helvetica" charset="0"/>
              </a:rPr>
              <a:pPr eaLnBrk="1" hangingPunct="1"/>
              <a:t>66</a:t>
            </a:fld>
            <a:endParaRPr lang="en-US" sz="1200">
              <a:latin typeface="Helvetica" charset="0"/>
            </a:endParaRPr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4726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415EAE-FBC3-24EB-28BA-9992D96E4B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D7D55E5C-FF35-C39E-8BBF-7683D6D612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82C1D8F7-8A85-E112-5BAC-B13C1A9E1D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8119769B-3F32-60B5-9694-86AED97F6B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5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959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3D636C-CE41-57C1-CE37-D9BE9025C9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4271A86F-5211-B6CC-6F70-BF85F751B1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78C92CE7-15CC-D754-D466-230141577A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BB5C8537-15FD-B63F-472B-1A87CFFA71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6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9106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C5CADD-2DC8-D607-EB97-E5E26751D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264239F6-FD0E-396F-4A67-DC0D861116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01F3B8FB-59DE-1779-96D2-EBEAA574E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2143B199-D568-B390-1806-444737C60F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7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5009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0CE39B-6AE0-9017-A581-808E96AB42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2BDB7145-AD25-DF07-F1C4-D9999E3FC9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54D0DB6B-5FBE-2DAA-6F2C-37C679C5D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3DD15AF1-875D-A16C-98C3-41996D3352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8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1069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ACA1F3-7CEB-0402-2687-403CC6E19A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97C91656-F29F-F51D-0FC1-A4A85239D0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D22E1200-3C55-A397-5F61-EBCD6BAA7B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05CAB823-2438-F5B2-A31F-CE4D8084BC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9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122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8"/>
          <p:cNvSpPr>
            <a:spLocks noChangeArrowheads="1"/>
          </p:cNvSpPr>
          <p:nvPr userDrawn="1"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" name="Rectangle 59"/>
          <p:cNvSpPr>
            <a:spLocks noChangeArrowheads="1"/>
          </p:cNvSpPr>
          <p:nvPr userDrawn="1"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" name="Rectangle 63"/>
          <p:cNvSpPr>
            <a:spLocks noChangeArrowheads="1"/>
          </p:cNvSpPr>
          <p:nvPr userDrawn="1"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64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8"/>
                </a:srgbClr>
              </a:gs>
              <a:gs pos="100000">
                <a:srgbClr val="D7DFE7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GB">
              <a:solidFill>
                <a:schemeClr val="bg1"/>
              </a:solidFill>
              <a:latin typeface="Palatino" charset="0"/>
            </a:endParaRPr>
          </a:p>
        </p:txBody>
      </p:sp>
      <p:sp>
        <p:nvSpPr>
          <p:cNvPr id="8" name="Rectangle 68"/>
          <p:cNvSpPr>
            <a:spLocks noChangeArrowheads="1"/>
          </p:cNvSpPr>
          <p:nvPr userDrawn="1"/>
        </p:nvSpPr>
        <p:spPr bwMode="auto">
          <a:xfrm rot="16200000">
            <a:off x="-2857500" y="3619500"/>
            <a:ext cx="5943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>
                <a:solidFill>
                  <a:schemeClr val="bg2"/>
                </a:solidFill>
                <a:latin typeface="Palatino" charset="0"/>
              </a:rPr>
              <a:t>Colliders and related accelerators, IPAC'26 Student Tutorial, 16 May 2026</a:t>
            </a:r>
            <a:endParaRPr lang="en-US" sz="1200" dirty="0">
              <a:solidFill>
                <a:schemeClr val="bg2"/>
              </a:solidFill>
              <a:latin typeface="Palatino" charset="0"/>
            </a:endParaRPr>
          </a:p>
        </p:txBody>
      </p:sp>
      <p:sp>
        <p:nvSpPr>
          <p:cNvPr id="9" name="Rectangle 69"/>
          <p:cNvSpPr>
            <a:spLocks noChangeArrowheads="1"/>
          </p:cNvSpPr>
          <p:nvPr userDrawn="1"/>
        </p:nvSpPr>
        <p:spPr bwMode="auto">
          <a:xfrm>
            <a:off x="8116888" y="6477000"/>
            <a:ext cx="1020762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223" tIns="48111" rIns="96223" bIns="48111"/>
          <a:lstStyle/>
          <a:p>
            <a:pPr algn="r" defTabSz="962025" eaLnBrk="0" hangingPunct="0">
              <a:spcBef>
                <a:spcPct val="0"/>
              </a:spcBef>
              <a:buClrTx/>
              <a:buSzTx/>
              <a:buFontTx/>
              <a:buNone/>
            </a:pPr>
            <a:fld id="{446CB4C9-2EBB-8B46-94C6-F681F28B1938}" type="slidenum">
              <a:rPr lang="de-DE" sz="1200">
                <a:solidFill>
                  <a:srgbClr val="808080"/>
                </a:solidFill>
                <a:latin typeface="Palatino" charset="0"/>
              </a:rPr>
              <a:pPr algn="r" defTabSz="962025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de-DE" sz="1200">
              <a:solidFill>
                <a:srgbClr val="808080"/>
              </a:solidFill>
              <a:latin typeface="Palatino" charset="0"/>
            </a:endParaRPr>
          </a:p>
        </p:txBody>
      </p:sp>
      <p:pic>
        <p:nvPicPr>
          <p:cNvPr id="11" name="Pictur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0"/>
            <a:ext cx="695325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8593" name="Rectangle 65"/>
          <p:cNvSpPr>
            <a:spLocks noGrp="1" noChangeArrowheads="1"/>
          </p:cNvSpPr>
          <p:nvPr>
            <p:ph type="ctrTitle"/>
          </p:nvPr>
        </p:nvSpPr>
        <p:spPr>
          <a:xfrm>
            <a:off x="725488" y="2286000"/>
            <a:ext cx="7772400" cy="1143000"/>
          </a:xfrm>
        </p:spPr>
        <p:txBody>
          <a:bodyPr/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78594" name="Rectangle 66"/>
          <p:cNvSpPr>
            <a:spLocks noGrp="1" noChangeArrowheads="1"/>
          </p:cNvSpPr>
          <p:nvPr>
            <p:ph type="subTitle" idx="1"/>
          </p:nvPr>
        </p:nvSpPr>
        <p:spPr>
          <a:xfrm>
            <a:off x="1411288" y="3886200"/>
            <a:ext cx="6400800" cy="1752600"/>
          </a:xfrm>
        </p:spPr>
        <p:txBody>
          <a:bodyPr/>
          <a:lstStyle>
            <a:lvl1pPr marL="0" indent="0" algn="ctr">
              <a:buFont typeface="Wingdings" pitchFamily="-11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DBF7A5-6DBC-6DAF-62D6-313FB82A1CA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526" y="44904"/>
            <a:ext cx="1294991" cy="63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82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6525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5288" y="0"/>
            <a:ext cx="2057400" cy="6278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88" y="0"/>
            <a:ext cx="6019800" cy="62785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61860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781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73088" y="1143000"/>
            <a:ext cx="8229600" cy="5135563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1085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189" lvl="0" indent="-342892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378" lvl="1" indent="-317492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566" lvl="2" indent="-31749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754" lvl="3" indent="-317492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5943" lvl="4" indent="-317492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132" lvl="5" indent="-31749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320" lvl="6" indent="-317492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509" lvl="7" indent="-317492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697" lvl="8" indent="-31749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98165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8028" y="1238251"/>
            <a:ext cx="7489976" cy="3370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4835" tIns="32417" rIns="64835" bIns="32417">
            <a:spAutoFit/>
          </a:bodyPr>
          <a:lstStyle/>
          <a:p>
            <a:pPr defTabSz="342780" eaLnBrk="0" hangingPunct="0">
              <a:lnSpc>
                <a:spcPct val="90000"/>
              </a:lnSpc>
              <a:defRPr/>
            </a:pPr>
            <a:endParaRPr lang="en-US" sz="195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524000" y="4071938"/>
            <a:ext cx="6096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324208" indent="0" algn="ctr">
              <a:buNone/>
              <a:defRPr/>
            </a:lvl2pPr>
            <a:lvl3pPr marL="648413" indent="0" algn="ctr">
              <a:buNone/>
              <a:defRPr/>
            </a:lvl3pPr>
            <a:lvl4pPr marL="972620" indent="0" algn="ctr">
              <a:buNone/>
              <a:defRPr/>
            </a:lvl4pPr>
            <a:lvl5pPr marL="1296828" indent="0" algn="ctr">
              <a:buNone/>
              <a:defRPr/>
            </a:lvl5pPr>
            <a:lvl6pPr marL="1621034" indent="0" algn="ctr">
              <a:buNone/>
              <a:defRPr/>
            </a:lvl6pPr>
            <a:lvl7pPr marL="1945241" indent="0" algn="ctr">
              <a:buNone/>
              <a:defRPr/>
            </a:lvl7pPr>
            <a:lvl8pPr marL="2269447" indent="0" algn="ctr">
              <a:buNone/>
              <a:defRPr/>
            </a:lvl8pPr>
            <a:lvl9pPr marL="2593654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42" y="3201433"/>
            <a:ext cx="9001124" cy="370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6387154"/>
            <a:ext cx="9144000" cy="344805"/>
          </a:xfrm>
          <a:prstGeom prst="rect">
            <a:avLst/>
          </a:prstGeom>
          <a:noFill/>
        </p:spPr>
        <p:txBody>
          <a:bodyPr wrap="square" lIns="64865" tIns="32432" rIns="64865" bIns="32432" rtlCol="0">
            <a:spAutoFit/>
          </a:bodyPr>
          <a:lstStyle/>
          <a:p>
            <a:pPr algn="ctr"/>
            <a:r>
              <a:rPr lang="en-US" sz="825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Energy, Office of Science, Office of Nuclear Physics and used resources of</a:t>
            </a:r>
          </a:p>
          <a:p>
            <a:pPr algn="ctr"/>
            <a:r>
              <a:rPr lang="en-US" sz="825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the</a:t>
            </a:r>
            <a:r>
              <a:rPr lang="en-US" sz="825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</a:t>
            </a:r>
            <a:r>
              <a:rPr lang="en-US" sz="825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Facility for Rare Isotope Beams (FRIB) Operations, which is a DOE Office of Science User Facility under Award Number DE-SC0023633.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3011412" y="415246"/>
            <a:ext cx="27432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925" y="546592"/>
            <a:ext cx="1200150" cy="20438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850" y="5642530"/>
            <a:ext cx="2400300" cy="70132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062" y="5642962"/>
            <a:ext cx="1988820" cy="62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7153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2060" y="6063452"/>
            <a:ext cx="915605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9" y="1320110"/>
            <a:ext cx="7864929" cy="3199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 eaLnBrk="0" hangingPunct="0">
              <a:lnSpc>
                <a:spcPct val="90000"/>
              </a:lnSpc>
              <a:defRPr/>
            </a:pPr>
            <a:endParaRPr lang="en-US" sz="18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13"/>
            <a:ext cx="9144000" cy="3461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>
              <a:defRPr/>
            </a:pPr>
            <a:endParaRPr lang="en-US" sz="180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4937460"/>
          </a:xfrm>
        </p:spPr>
        <p:txBody>
          <a:bodyPr/>
          <a:lstStyle>
            <a:lvl3pPr>
              <a:defRPr sz="135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343486"/>
            <a:ext cx="8991600" cy="3703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4572001" y="6356450"/>
            <a:ext cx="3810005" cy="364628"/>
          </a:xfrm>
        </p:spPr>
        <p:txBody>
          <a:bodyPr/>
          <a:lstStyle>
            <a:lvl1pPr algn="r" eaLnBrk="0" hangingPunct="0">
              <a:lnSpc>
                <a:spcPct val="90000"/>
              </a:lnSpc>
              <a:defRPr sz="9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J. Wei, HB2023 THC1I2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628651" y="6095341"/>
            <a:ext cx="4114799" cy="688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</a:pPr>
            <a:r>
              <a:rPr lang="en-US" sz="9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Facility for Rare Isotope Beams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U.S. Department of Energy Office of Science | Michigan State University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640 South Shaw Lane • East Lansing, MI 48824, USA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frib.msu.edu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1" y="6063452"/>
            <a:ext cx="466069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9104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-12059" y="6063452"/>
            <a:ext cx="915606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9" y="1320110"/>
            <a:ext cx="7864929" cy="3199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 eaLnBrk="0" hangingPunct="0">
              <a:lnSpc>
                <a:spcPct val="90000"/>
              </a:lnSpc>
              <a:defRPr/>
            </a:pPr>
            <a:endParaRPr lang="en-US" sz="18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13"/>
            <a:ext cx="9144000" cy="3461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>
              <a:defRPr/>
            </a:pPr>
            <a:endParaRPr lang="en-US" sz="180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4266900"/>
          </a:xfrm>
        </p:spPr>
        <p:txBody>
          <a:bodyPr/>
          <a:lstStyle>
            <a:lvl3pPr>
              <a:defRPr sz="135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343486"/>
            <a:ext cx="8991600" cy="3703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9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J. Wei, HB2023 THC1I2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5410200"/>
            <a:ext cx="9144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68549" tIns="34275" rIns="68549" bIns="34275" anchor="ctr"/>
          <a:lstStyle/>
          <a:p>
            <a:endParaRPr lang="en-US" sz="1800" dirty="0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6007095"/>
            <a:ext cx="9144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68549" tIns="34275" rIns="68549" bIns="34275" anchor="ctr"/>
          <a:lstStyle/>
          <a:p>
            <a:endParaRPr lang="en-US" sz="1800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5410200"/>
            <a:ext cx="9067122" cy="584200"/>
          </a:xfrm>
        </p:spPr>
        <p:txBody>
          <a:bodyPr anchor="ctr"/>
          <a:lstStyle>
            <a:lvl1pPr marL="102834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/>
              <a:t>Add takeaway message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1" y="6063452"/>
            <a:ext cx="466069" cy="73152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628651" y="6095341"/>
            <a:ext cx="4114799" cy="688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</a:pPr>
            <a:r>
              <a:rPr lang="en-US" sz="9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15812763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-12060" y="6063452"/>
            <a:ext cx="915605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1" y="6063452"/>
            <a:ext cx="466069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79" y="1320110"/>
            <a:ext cx="7864929" cy="3199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 eaLnBrk="0" hangingPunct="0">
              <a:lnSpc>
                <a:spcPct val="90000"/>
              </a:lnSpc>
              <a:defRPr/>
            </a:pPr>
            <a:endParaRPr lang="en-US" sz="18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13"/>
            <a:ext cx="9144000" cy="3461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>
              <a:defRPr/>
            </a:pPr>
            <a:endParaRPr lang="en-US" sz="180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5" y="339906"/>
            <a:ext cx="8991598" cy="3703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100"/>
            <a:ext cx="4423230" cy="5027414"/>
          </a:xfrm>
        </p:spPr>
        <p:txBody>
          <a:bodyPr/>
          <a:lstStyle>
            <a:lvl3pPr>
              <a:defRPr sz="135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4644575" y="1071570"/>
            <a:ext cx="4423227" cy="5027414"/>
          </a:xfrm>
        </p:spPr>
        <p:txBody>
          <a:bodyPr/>
          <a:lstStyle>
            <a:lvl3pPr>
              <a:defRPr sz="135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9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J. Wei, HB2023 THC1I2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4F88C639-55E7-4D97-AC8D-4B42A67367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628651" y="6095341"/>
            <a:ext cx="4114799" cy="688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</a:pPr>
            <a:r>
              <a:rPr lang="en-US" sz="9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12130901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-12059" y="6063452"/>
            <a:ext cx="915606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1" y="6063452"/>
            <a:ext cx="466069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79" y="1320110"/>
            <a:ext cx="7864929" cy="3199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 eaLnBrk="0" hangingPunct="0">
              <a:lnSpc>
                <a:spcPct val="90000"/>
              </a:lnSpc>
              <a:defRPr/>
            </a:pPr>
            <a:endParaRPr lang="en-US" sz="18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13"/>
            <a:ext cx="9144000" cy="3461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>
              <a:defRPr/>
            </a:pPr>
            <a:endParaRPr lang="en-US" sz="180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39906"/>
            <a:ext cx="8991600" cy="3703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2" y="1067106"/>
            <a:ext cx="8991604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76202" y="3581408"/>
            <a:ext cx="8991604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9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J. Wei, HB2023 THC1I2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BCDB990A-6268-4898-A641-7F04AAB15E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628651" y="6095341"/>
            <a:ext cx="4114799" cy="688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</a:pPr>
            <a:r>
              <a:rPr lang="en-US" sz="9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35868692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-12060" y="6063452"/>
            <a:ext cx="915605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1" y="6063452"/>
            <a:ext cx="466069" cy="731520"/>
          </a:xfrm>
          <a:prstGeom prst="rect">
            <a:avLst/>
          </a:prstGeom>
        </p:spPr>
      </p:pic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69779" y="1320110"/>
            <a:ext cx="7864929" cy="3199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 eaLnBrk="0" hangingPunct="0">
              <a:lnSpc>
                <a:spcPct val="90000"/>
              </a:lnSpc>
              <a:defRPr/>
            </a:pPr>
            <a:endParaRPr lang="en-US" sz="18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115405" y="3009313"/>
            <a:ext cx="9144000" cy="3461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>
              <a:defRPr/>
            </a:pPr>
            <a:endParaRPr lang="en-US" sz="180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5" y="339906"/>
            <a:ext cx="8991598" cy="3703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106"/>
            <a:ext cx="4419600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4625535" y="1067106"/>
            <a:ext cx="444227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76210" y="3581408"/>
            <a:ext cx="4419599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25535" y="3581408"/>
            <a:ext cx="444227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9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J. Wei, HB2023 THC1I2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74887700-F8AD-4E75-9DA6-99EB4D2760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628651" y="6095341"/>
            <a:ext cx="4114799" cy="688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</a:pPr>
            <a:r>
              <a:rPr lang="en-US" sz="9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1511574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793032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2060" y="6063452"/>
            <a:ext cx="915605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1" y="6063452"/>
            <a:ext cx="466069" cy="731520"/>
          </a:xfrm>
          <a:prstGeom prst="rect">
            <a:avLst/>
          </a:prstGeom>
        </p:spPr>
      </p:pic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9" y="1320110"/>
            <a:ext cx="7864929" cy="3199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 eaLnBrk="0" hangingPunct="0">
              <a:lnSpc>
                <a:spcPct val="90000"/>
              </a:lnSpc>
              <a:defRPr/>
            </a:pPr>
            <a:endParaRPr lang="en-US" sz="18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15405" y="3009313"/>
            <a:ext cx="9144000" cy="3461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>
              <a:defRPr/>
            </a:pPr>
            <a:endParaRPr lang="en-US" sz="180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39906"/>
            <a:ext cx="8991600" cy="3703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9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J. Wei, HB2023 THC1I2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CF988859-7953-4624-98C4-717249B46A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28651" y="6095341"/>
            <a:ext cx="4114799" cy="688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</a:pPr>
            <a:r>
              <a:rPr lang="en-US" sz="9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40319070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9" y="1320110"/>
            <a:ext cx="7864929" cy="3199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 eaLnBrk="0" hangingPunct="0">
              <a:lnSpc>
                <a:spcPct val="90000"/>
              </a:lnSpc>
              <a:defRPr/>
            </a:pPr>
            <a:endParaRPr lang="en-US" sz="18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15405" y="3009313"/>
            <a:ext cx="9144000" cy="3461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>
              <a:defRPr/>
            </a:pPr>
            <a:endParaRPr lang="en-US" sz="180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39906"/>
            <a:ext cx="8991600" cy="3703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12059" y="6063452"/>
            <a:ext cx="9144000" cy="8229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569715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-12060" y="6063452"/>
            <a:ext cx="915605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1" y="6063452"/>
            <a:ext cx="466069" cy="731520"/>
          </a:xfrm>
          <a:prstGeom prst="rect">
            <a:avLst/>
          </a:prstGeom>
        </p:spPr>
      </p:pic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9" y="1320110"/>
            <a:ext cx="7864929" cy="3199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 eaLnBrk="0" hangingPunct="0">
              <a:lnSpc>
                <a:spcPct val="90000"/>
              </a:lnSpc>
              <a:defRPr/>
            </a:pPr>
            <a:endParaRPr lang="en-US" sz="18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13"/>
            <a:ext cx="9144000" cy="3461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>
              <a:defRPr/>
            </a:pPr>
            <a:endParaRPr lang="en-US" sz="180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5027414"/>
          </a:xfrm>
        </p:spPr>
        <p:txBody>
          <a:bodyPr/>
          <a:lstStyle>
            <a:lvl3pPr>
              <a:defRPr sz="135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343486"/>
            <a:ext cx="8991600" cy="3703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9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J. Wei, HB2023 THC1I2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28651" y="6095341"/>
            <a:ext cx="4114799" cy="688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</a:pPr>
            <a:r>
              <a:rPr lang="en-US" sz="9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23806657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337BA4A-B024-42C0-AEE3-721B228F8259}"/>
              </a:ext>
            </a:extLst>
          </p:cNvPr>
          <p:cNvSpPr/>
          <p:nvPr userDrawn="1"/>
        </p:nvSpPr>
        <p:spPr>
          <a:xfrm>
            <a:off x="0" y="320041"/>
            <a:ext cx="20574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9E6EA7-E7F1-42F0-95B8-1B1A5A465AF6}"/>
              </a:ext>
            </a:extLst>
          </p:cNvPr>
          <p:cNvSpPr/>
          <p:nvPr userDrawn="1"/>
        </p:nvSpPr>
        <p:spPr>
          <a:xfrm>
            <a:off x="205740" y="320041"/>
            <a:ext cx="1059505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A5D040-4FD6-4BA1-AC81-B5CFF26CC6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5741" y="1074421"/>
            <a:ext cx="8500937" cy="423324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00371" y="5343835"/>
            <a:ext cx="4038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dirty="0">
                <a:solidFill>
                  <a:schemeClr val="tx1"/>
                </a:solidFill>
                <a:latin typeface="Century Gothic" panose="020B0502020202020204" pitchFamily="34" charset="0"/>
              </a:rPr>
              <a:t>ORNL is managed by UT-Battelle, LLC for the US Department of Energy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321552" y="1388963"/>
            <a:ext cx="6508646" cy="757130"/>
          </a:xfrm>
        </p:spPr>
        <p:txBody>
          <a:bodyPr/>
          <a:lstStyle>
            <a:lvl1pPr algn="l">
              <a:defRPr sz="2400" b="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335611" y="3013455"/>
            <a:ext cx="4080386" cy="2028101"/>
          </a:xfrm>
        </p:spPr>
        <p:txBody>
          <a:bodyPr/>
          <a:lstStyle>
            <a:lvl1pPr marL="0" indent="0" algn="l">
              <a:buNone/>
              <a:defRPr sz="1500" baseline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E99884-2636-4794-A093-0F9256951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9847" y="456244"/>
            <a:ext cx="816102" cy="261860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454A96CC-B6D3-471D-892D-1DBFEFBD0D12}"/>
              </a:ext>
            </a:extLst>
          </p:cNvPr>
          <p:cNvSpPr>
            <a:spLocks/>
          </p:cNvSpPr>
          <p:nvPr userDrawn="1"/>
        </p:nvSpPr>
        <p:spPr bwMode="auto">
          <a:xfrm>
            <a:off x="4572000" y="0"/>
            <a:ext cx="4572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latin typeface="+mn-lt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7030A5-C7D7-48D4-B261-45DC936EE5D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932" y="5409489"/>
            <a:ext cx="1202817" cy="3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245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25" y="274320"/>
            <a:ext cx="8572500" cy="424732"/>
          </a:xfrm>
        </p:spPr>
        <p:txBody>
          <a:bodyPr/>
          <a:lstStyle>
            <a:lvl1pPr>
              <a:lnSpc>
                <a:spcPct val="90000"/>
              </a:lnSpc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41" y="1653735"/>
            <a:ext cx="8572500" cy="4047778"/>
          </a:xfrm>
        </p:spPr>
        <p:txBody>
          <a:bodyPr/>
          <a:lstStyle>
            <a:lvl1pPr marL="216694" indent="-216694">
              <a:spcBef>
                <a:spcPts val="135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1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5541" indent="-216694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773906" indent="-216694"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112044" indent="-166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1"/>
            <a:ext cx="20574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Rectangle 256">
            <a:extLst>
              <a:ext uri="{FF2B5EF4-FFF2-40B4-BE49-F238E27FC236}">
                <a16:creationId xmlns:a16="http://schemas.microsoft.com/office/drawing/2014/main" id="{6349825E-C749-4CDB-BDE4-DDAFE00D2BF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6007712" y="6583680"/>
            <a:ext cx="28956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75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E7B1543-14D8-A941-AF62-9CE3736655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4233" y="6452482"/>
            <a:ext cx="1219581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2132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7DAB3A-4154-42CC-B73A-07DD412DD1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1" b="-1"/>
          <a:stretch/>
        </p:blipFill>
        <p:spPr>
          <a:xfrm>
            <a:off x="4571999" y="1078993"/>
            <a:ext cx="4151269" cy="42286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679D6E9-7CB6-4816-BA71-A98C108727C8}"/>
              </a:ext>
            </a:extLst>
          </p:cNvPr>
          <p:cNvSpPr/>
          <p:nvPr userDrawn="1"/>
        </p:nvSpPr>
        <p:spPr>
          <a:xfrm>
            <a:off x="205740" y="1078993"/>
            <a:ext cx="4366260" cy="4228673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2F47A-E421-4CE0-A746-76A8C436B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326" y="1352480"/>
            <a:ext cx="4060102" cy="7571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068FB31-3CF5-496E-BC0D-61D682234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09163" y="2891883"/>
            <a:ext cx="4073266" cy="2252546"/>
          </a:xfrm>
        </p:spPr>
        <p:txBody>
          <a:bodyPr/>
          <a:lstStyle>
            <a:lvl1pPr marL="215504" indent="-215504">
              <a:buClr>
                <a:schemeClr val="tx1"/>
              </a:buClr>
              <a:buFont typeface="Century Gothic" panose="020B0502020202020204" pitchFamily="34" charset="0"/>
              <a:buChar char="•"/>
              <a:defRPr sz="1500">
                <a:latin typeface="Century Gothic" panose="020B0502020202020204" pitchFamily="34" charset="0"/>
              </a:defRPr>
            </a:lvl1pPr>
            <a:lvl2pPr marL="516731" indent="-214313">
              <a:buClr>
                <a:schemeClr val="tx1"/>
              </a:buClr>
              <a:buFont typeface="Century Gothic" panose="020B0502020202020204" pitchFamily="34" charset="0"/>
              <a:buChar char="–"/>
              <a:defRPr sz="1350">
                <a:latin typeface="Century Gothic" panose="020B0502020202020204" pitchFamily="34" charset="0"/>
              </a:defRPr>
            </a:lvl2pPr>
            <a:lvl3pPr>
              <a:defRPr sz="1200"/>
            </a:lvl3pPr>
            <a:lvl4pPr>
              <a:defRPr sz="1050"/>
            </a:lvl4pPr>
            <a:lvl5pPr marL="1112044" indent="-166688"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ACC93F-6123-3F49-8C15-4A811AF8B7BB}"/>
              </a:ext>
            </a:extLst>
          </p:cNvPr>
          <p:cNvSpPr/>
          <p:nvPr userDrawn="1"/>
        </p:nvSpPr>
        <p:spPr>
          <a:xfrm>
            <a:off x="0" y="320041"/>
            <a:ext cx="20574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756F41-5AD0-C346-AE90-A0206E07D1B9}"/>
              </a:ext>
            </a:extLst>
          </p:cNvPr>
          <p:cNvSpPr/>
          <p:nvPr userDrawn="1"/>
        </p:nvSpPr>
        <p:spPr>
          <a:xfrm>
            <a:off x="205740" y="320041"/>
            <a:ext cx="1059505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E79036-1F33-40EB-AB47-F9529E5C3C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9847" y="456244"/>
            <a:ext cx="816102" cy="261860"/>
          </a:xfrm>
          <a:prstGeom prst="rect">
            <a:avLst/>
          </a:prstGeom>
        </p:spPr>
      </p:pic>
      <p:sp>
        <p:nvSpPr>
          <p:cNvPr id="12" name="Freeform 7">
            <a:extLst>
              <a:ext uri="{FF2B5EF4-FFF2-40B4-BE49-F238E27FC236}">
                <a16:creationId xmlns:a16="http://schemas.microsoft.com/office/drawing/2014/main" id="{3E861E90-11A2-4A0B-85EB-1A2865C9A48F}"/>
              </a:ext>
            </a:extLst>
          </p:cNvPr>
          <p:cNvSpPr>
            <a:spLocks/>
          </p:cNvSpPr>
          <p:nvPr userDrawn="1"/>
        </p:nvSpPr>
        <p:spPr bwMode="auto">
          <a:xfrm>
            <a:off x="4572000" y="0"/>
            <a:ext cx="4572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269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1"/>
            <a:ext cx="20574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26" y="274321"/>
            <a:ext cx="8568927" cy="424732"/>
          </a:xfrm>
        </p:spPr>
        <p:txBody>
          <a:bodyPr/>
          <a:lstStyle>
            <a:lvl1pPr>
              <a:lnSpc>
                <a:spcPct val="90000"/>
              </a:lnSpc>
              <a:defRPr sz="24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Rectangle 256">
            <a:extLst>
              <a:ext uri="{FF2B5EF4-FFF2-40B4-BE49-F238E27FC236}">
                <a16:creationId xmlns:a16="http://schemas.microsoft.com/office/drawing/2014/main" id="{BF6A1C92-1EE6-4390-85D8-ACD208CF9DB8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6007712" y="6583680"/>
            <a:ext cx="28956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75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2567238-4D22-9C4C-863E-90B8E166BB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4233" y="6452482"/>
            <a:ext cx="1219581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7255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D6DB211-F94D-644A-8C58-020193A03AAA}"/>
              </a:ext>
            </a:extLst>
          </p:cNvPr>
          <p:cNvSpPr/>
          <p:nvPr userDrawn="1"/>
        </p:nvSpPr>
        <p:spPr>
          <a:xfrm>
            <a:off x="0" y="320041"/>
            <a:ext cx="20574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26" y="274321"/>
            <a:ext cx="8628678" cy="424732"/>
          </a:xfrm>
        </p:spPr>
        <p:txBody>
          <a:bodyPr/>
          <a:lstStyle>
            <a:lvl1pPr>
              <a:lnSpc>
                <a:spcPct val="90000"/>
              </a:lnSpc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758" y="1444752"/>
            <a:ext cx="4130874" cy="821190"/>
          </a:xfrm>
        </p:spPr>
        <p:txBody>
          <a:bodyPr anchor="b"/>
          <a:lstStyle>
            <a:lvl1pPr marL="0" indent="0">
              <a:buNone/>
              <a:defRPr sz="18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2758" y="2275468"/>
            <a:ext cx="4130874" cy="3373229"/>
          </a:xfrm>
        </p:spPr>
        <p:txBody>
          <a:bodyPr/>
          <a:lstStyle>
            <a:lvl1pPr marL="172641" indent="-172641">
              <a:buClr>
                <a:schemeClr val="tx1"/>
              </a:buClr>
              <a:buFont typeface="Century Gothic" panose="020B0502020202020204" pitchFamily="34" charset="0"/>
              <a:buChar char="•"/>
              <a:defRPr sz="1500" baseline="0">
                <a:latin typeface="Century Gothic" panose="020B0502020202020204" pitchFamily="34" charset="0"/>
              </a:defRPr>
            </a:lvl1pPr>
            <a:lvl2pPr marL="469106" indent="-20955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350">
                <a:latin typeface="+mn-lt"/>
              </a:defRPr>
            </a:lvl2pPr>
            <a:lvl3pPr marL="685800" indent="-172641">
              <a:buClr>
                <a:schemeClr val="tx1"/>
              </a:buClr>
              <a:buFont typeface="Century Gothic" panose="020B0502020202020204" pitchFamily="34" charset="0"/>
              <a:buChar char="•"/>
              <a:defRPr sz="1200" baseline="0">
                <a:latin typeface="Century Gothic" panose="020B0502020202020204" pitchFamily="34" charset="0"/>
              </a:defRPr>
            </a:lvl3pPr>
            <a:lvl4pPr marL="728663" indent="0">
              <a:buClr>
                <a:schemeClr val="tx1"/>
              </a:buClr>
              <a:buFont typeface="Century Gothic" panose="020B0502020202020204" pitchFamily="34" charset="0"/>
              <a:buNone/>
              <a:defRPr sz="1050">
                <a:latin typeface="+mn-lt"/>
              </a:defRPr>
            </a:lvl4pPr>
            <a:lvl5pPr marL="1112044" indent="-166688">
              <a:buClr>
                <a:schemeClr val="tx1"/>
              </a:buClr>
              <a:buFont typeface="Century Gothic" panose="020B0502020202020204" pitchFamily="34" charset="0"/>
              <a:buChar char="•"/>
              <a:defRPr sz="1200">
                <a:latin typeface="+mn-lt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444752"/>
            <a:ext cx="4128516" cy="821190"/>
          </a:xfrm>
        </p:spPr>
        <p:txBody>
          <a:bodyPr anchor="b"/>
          <a:lstStyle>
            <a:lvl1pPr marL="0" indent="0">
              <a:buNone/>
              <a:defRPr sz="18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275468"/>
            <a:ext cx="4128516" cy="3373229"/>
          </a:xfrm>
        </p:spPr>
        <p:txBody>
          <a:bodyPr/>
          <a:lstStyle>
            <a:lvl1pPr marL="215504" indent="-215504">
              <a:buClr>
                <a:schemeClr val="tx1"/>
              </a:buClr>
              <a:buFont typeface="Century Gothic" panose="020B0502020202020204" pitchFamily="34" charset="0"/>
              <a:buChar char="•"/>
              <a:defRPr sz="1500" baseline="0">
                <a:latin typeface="Century Gothic" panose="020B0502020202020204" pitchFamily="34" charset="0"/>
              </a:defRPr>
            </a:lvl1pPr>
            <a:lvl2pPr marL="469106" indent="-20955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350" baseline="0">
                <a:latin typeface="Century Gothic" panose="020B0502020202020204" pitchFamily="34" charset="0"/>
              </a:defRPr>
            </a:lvl2pPr>
            <a:lvl3pPr marL="685800" indent="-172641">
              <a:buClr>
                <a:schemeClr val="tx1"/>
              </a:buClr>
              <a:buFont typeface="Century Gothic" panose="020B0502020202020204" pitchFamily="34" charset="0"/>
              <a:buChar char="•"/>
              <a:defRPr sz="1200">
                <a:latin typeface="+mn-lt"/>
              </a:defRPr>
            </a:lvl3pPr>
            <a:lvl4pPr marL="858441" indent="-129779">
              <a:buClr>
                <a:schemeClr val="tx1"/>
              </a:buClr>
              <a:buFont typeface="Century Gothic" panose="020B0502020202020204" pitchFamily="34" charset="0"/>
              <a:buChar char="•"/>
              <a:defRPr sz="1050">
                <a:latin typeface="+mn-lt"/>
              </a:defRPr>
            </a:lvl4pPr>
            <a:lvl5pPr marL="1112044" indent="-166688">
              <a:buClr>
                <a:schemeClr val="tx1"/>
              </a:buCl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0C0632-ACDA-4D24-A2CC-14539B91BC55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6007712" y="6583680"/>
            <a:ext cx="28956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75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4B06D67-5A3B-714E-90C1-66A7825D67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4233" y="6452482"/>
            <a:ext cx="1219581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5260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3 content boxes with reverse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FC5867-1737-E84C-B42D-608A49EBBAA6}"/>
              </a:ext>
            </a:extLst>
          </p:cNvPr>
          <p:cNvSpPr/>
          <p:nvPr userDrawn="1"/>
        </p:nvSpPr>
        <p:spPr>
          <a:xfrm>
            <a:off x="0" y="320041"/>
            <a:ext cx="20574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26" y="274321"/>
            <a:ext cx="8628678" cy="424732"/>
          </a:xfrm>
        </p:spPr>
        <p:txBody>
          <a:bodyPr/>
          <a:lstStyle>
            <a:lvl1pPr>
              <a:lnSpc>
                <a:spcPct val="90000"/>
              </a:lnSpc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522" y="1387602"/>
            <a:ext cx="2707859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1500" b="0" baseline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2522" y="2208793"/>
            <a:ext cx="2707859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170260" indent="-17026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350" baseline="0"/>
            </a:lvl1pPr>
            <a:lvl2pPr marL="385763" indent="-169069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 baseline="0"/>
            </a:lvl2pPr>
            <a:lvl3pPr marL="557213" indent="-129779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050"/>
            </a:lvl3pPr>
            <a:lvl4pPr marL="858441" indent="-129779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5244" y="1387602"/>
            <a:ext cx="2706314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95244" y="2213185"/>
            <a:ext cx="2706314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170260" indent="-17026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350"/>
            </a:lvl1pPr>
            <a:lvl2pPr marL="345281" indent="-12858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2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57213" indent="-129779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050"/>
            </a:lvl3pPr>
            <a:lvl4pPr marL="858441" indent="-129779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buClr>
                <a:schemeClr val="tx1"/>
              </a:buClr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49D91D4C-0C90-4594-94C2-E939B6EF5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86421" y="1387602"/>
            <a:ext cx="2706314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E1A87D9D-30BD-4BC1-AB79-1F900F8718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186421" y="2213185"/>
            <a:ext cx="2706314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170260" indent="-17026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350"/>
            </a:lvl1pPr>
            <a:lvl2pPr marL="345281" indent="-12858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2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57213" indent="-129779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050"/>
            </a:lvl3pPr>
            <a:lvl4pPr marL="858441" indent="-129779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buClr>
                <a:schemeClr val="tx1"/>
              </a:buClr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4B83B09-CF3A-4A36-84C0-D32086A13DE2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" name="Rectangle 256">
            <a:extLst>
              <a:ext uri="{FF2B5EF4-FFF2-40B4-BE49-F238E27FC236}">
                <a16:creationId xmlns:a16="http://schemas.microsoft.com/office/drawing/2014/main" id="{B764CAE0-734A-4D16-BDA1-3E43A810370F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6007712" y="6583680"/>
            <a:ext cx="28956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75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3EE01FD-138D-4943-8801-4849D54F7C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4233" y="6452482"/>
            <a:ext cx="1219581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9751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05740" y="1435552"/>
            <a:ext cx="4380567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4763689" y="1435552"/>
            <a:ext cx="4380311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05740" y="948037"/>
            <a:ext cx="4379004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4763689" y="948037"/>
            <a:ext cx="4380311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10603" y="966165"/>
            <a:ext cx="4361396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1500" b="0" baseline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10603" y="1517523"/>
            <a:ext cx="4361396" cy="4110352"/>
          </a:xfrm>
          <a:ln w="12700">
            <a:noFill/>
          </a:ln>
        </p:spPr>
        <p:txBody>
          <a:bodyPr tIns="45720" bIns="91440"/>
          <a:lstStyle>
            <a:lvl1pPr marL="170260" indent="-170260">
              <a:lnSpc>
                <a:spcPct val="90000"/>
              </a:lnSpc>
              <a:buFont typeface="Century Gothic" panose="020B0502020202020204" pitchFamily="34" charset="0"/>
              <a:buChar char="•"/>
              <a:defRPr sz="1350"/>
            </a:lvl1pPr>
            <a:lvl2pPr marL="427435" indent="-16906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2pPr>
            <a:lvl3pPr marL="645319" indent="-129779">
              <a:lnSpc>
                <a:spcPct val="90000"/>
              </a:lnSpc>
              <a:buFont typeface="Century Gothic" panose="020B0502020202020204" pitchFamily="34" charset="0"/>
              <a:buChar char="•"/>
              <a:defRPr sz="1050"/>
            </a:lvl3pPr>
            <a:lvl4pPr marL="858441" indent="-12977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buFont typeface="Arial" panose="020B0604020202020204" pitchFamily="34" charset="0"/>
              <a:buChar char="•"/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4768008" y="966165"/>
            <a:ext cx="4358907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4768008" y="1517523"/>
            <a:ext cx="4358907" cy="4110352"/>
          </a:xfrm>
          <a:ln w="12700">
            <a:noFill/>
          </a:ln>
        </p:spPr>
        <p:txBody>
          <a:bodyPr tIns="45720" bIns="91440"/>
          <a:lstStyle>
            <a:lvl1pPr marL="170260" indent="-170260">
              <a:lnSpc>
                <a:spcPct val="90000"/>
              </a:lnSpc>
              <a:buFont typeface="Century Gothic" panose="020B0502020202020204" pitchFamily="34" charset="0"/>
              <a:buChar char="•"/>
              <a:defRPr sz="1350"/>
            </a:lvl1pPr>
            <a:lvl2pPr marL="427435" indent="-16906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2pPr>
            <a:lvl3pPr marL="645319" indent="-129779">
              <a:lnSpc>
                <a:spcPct val="90000"/>
              </a:lnSpc>
              <a:buFont typeface="Century Gothic" panose="020B0502020202020204" pitchFamily="34" charset="0"/>
              <a:buChar char="•"/>
              <a:defRPr sz="1050"/>
            </a:lvl3pPr>
            <a:lvl4pPr marL="858441" indent="-12977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330252" y="320041"/>
            <a:ext cx="7813748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330252" y="400521"/>
            <a:ext cx="7749540" cy="341632"/>
          </a:xfrm>
        </p:spPr>
        <p:txBody>
          <a:bodyPr anchor="ctr"/>
          <a:lstStyle>
            <a:lvl1pPr>
              <a:lnSpc>
                <a:spcPct val="90000"/>
              </a:lnSpc>
              <a:defRPr sz="18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1"/>
            <a:ext cx="20574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05740" y="320041"/>
            <a:ext cx="1059505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9847" y="456244"/>
            <a:ext cx="816102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6008302" y="6546080"/>
            <a:ext cx="28956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75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16856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16902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05740" y="1435552"/>
            <a:ext cx="2901104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3224318" y="1435552"/>
            <a:ext cx="2900934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6242895" y="1435552"/>
            <a:ext cx="2901104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05740" y="948037"/>
            <a:ext cx="2900069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3224317" y="948037"/>
            <a:ext cx="2900934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6242896" y="948037"/>
            <a:ext cx="2914448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08500" y="966165"/>
            <a:ext cx="2875410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1500" b="0" baseline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12598" y="1517904"/>
            <a:ext cx="2875410" cy="4110352"/>
          </a:xfrm>
          <a:ln w="12700">
            <a:noFill/>
          </a:ln>
        </p:spPr>
        <p:txBody>
          <a:bodyPr tIns="45720" bIns="91440"/>
          <a:lstStyle>
            <a:lvl1pPr marL="170260" indent="-170260">
              <a:lnSpc>
                <a:spcPct val="90000"/>
              </a:lnSpc>
              <a:buFont typeface="Century Gothic" panose="020B0502020202020204" pitchFamily="34" charset="0"/>
              <a:buChar char="•"/>
              <a:defRPr sz="1350"/>
            </a:lvl1pPr>
            <a:lvl2pPr marL="427435" indent="-16906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2pPr>
            <a:lvl3pPr marL="645319" indent="-129779">
              <a:lnSpc>
                <a:spcPct val="90000"/>
              </a:lnSpc>
              <a:buFont typeface="Century Gothic" panose="020B0502020202020204" pitchFamily="34" charset="0"/>
              <a:buChar char="•"/>
              <a:defRPr sz="1050"/>
            </a:lvl3pPr>
            <a:lvl4pPr marL="858441" indent="-12977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buFont typeface="Arial" panose="020B0604020202020204" pitchFamily="34" charset="0"/>
              <a:buChar char="•"/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3234012" y="966165"/>
            <a:ext cx="2873769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3239873" y="1517904"/>
            <a:ext cx="2873769" cy="4110352"/>
          </a:xfrm>
          <a:ln w="12700">
            <a:noFill/>
          </a:ln>
        </p:spPr>
        <p:txBody>
          <a:bodyPr tIns="45720" bIns="91440"/>
          <a:lstStyle>
            <a:lvl1pPr marL="170260" indent="-170260">
              <a:lnSpc>
                <a:spcPct val="90000"/>
              </a:lnSpc>
              <a:buFont typeface="Century Gothic" panose="020B0502020202020204" pitchFamily="34" charset="0"/>
              <a:buChar char="•"/>
              <a:defRPr sz="1350"/>
            </a:lvl1pPr>
            <a:lvl2pPr marL="427435" indent="-16906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2pPr>
            <a:lvl3pPr marL="645319" indent="-129779">
              <a:lnSpc>
                <a:spcPct val="90000"/>
              </a:lnSpc>
              <a:buFont typeface="Century Gothic" panose="020B0502020202020204" pitchFamily="34" charset="0"/>
              <a:buChar char="•"/>
              <a:defRPr sz="1050"/>
            </a:lvl3pPr>
            <a:lvl4pPr marL="858441" indent="-12977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6253455" y="966165"/>
            <a:ext cx="2847992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6259316" y="1517904"/>
            <a:ext cx="2847992" cy="4110352"/>
          </a:xfrm>
          <a:ln w="12700">
            <a:noFill/>
          </a:ln>
        </p:spPr>
        <p:txBody>
          <a:bodyPr tIns="45720" bIns="91440"/>
          <a:lstStyle>
            <a:lvl1pPr marL="170260" indent="-170260">
              <a:lnSpc>
                <a:spcPct val="90000"/>
              </a:lnSpc>
              <a:defRPr sz="1350"/>
            </a:lvl1pPr>
            <a:lvl2pPr marL="427435" indent="-16906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2pPr>
            <a:lvl3pPr marL="645319" indent="-129779">
              <a:lnSpc>
                <a:spcPct val="90000"/>
              </a:lnSpc>
              <a:buFont typeface="Century Gothic" panose="020B0502020202020204" pitchFamily="34" charset="0"/>
              <a:buChar char="•"/>
              <a:defRPr sz="1050"/>
            </a:lvl3pPr>
            <a:lvl4pPr marL="858441" indent="-12977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330252" y="320041"/>
            <a:ext cx="7813748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330452" y="405256"/>
            <a:ext cx="7749540" cy="341632"/>
          </a:xfrm>
        </p:spPr>
        <p:txBody>
          <a:bodyPr anchor="ctr"/>
          <a:lstStyle>
            <a:lvl1pPr>
              <a:lnSpc>
                <a:spcPct val="90000"/>
              </a:lnSpc>
              <a:defRPr sz="18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1"/>
            <a:ext cx="20574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05740" y="320041"/>
            <a:ext cx="1059505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9847" y="456244"/>
            <a:ext cx="816102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6008302" y="6546080"/>
            <a:ext cx="28956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75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736400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05741" y="948037"/>
            <a:ext cx="215610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09112" y="966459"/>
            <a:ext cx="2161143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05740" y="1434925"/>
            <a:ext cx="2156105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2466458" y="1434925"/>
            <a:ext cx="2156105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2466458" y="948037"/>
            <a:ext cx="2156104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4727176" y="1434925"/>
            <a:ext cx="2156105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4727176" y="948037"/>
            <a:ext cx="215610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5F09E4-91A6-437A-BED4-ED7995D473E7}"/>
              </a:ext>
            </a:extLst>
          </p:cNvPr>
          <p:cNvSpPr/>
          <p:nvPr userDrawn="1"/>
        </p:nvSpPr>
        <p:spPr>
          <a:xfrm>
            <a:off x="6987895" y="1434925"/>
            <a:ext cx="2156105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92D3D3-2A2D-4482-B3F5-B0CBCD39D93A}"/>
              </a:ext>
            </a:extLst>
          </p:cNvPr>
          <p:cNvSpPr/>
          <p:nvPr userDrawn="1"/>
        </p:nvSpPr>
        <p:spPr>
          <a:xfrm>
            <a:off x="6987895" y="948037"/>
            <a:ext cx="215610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12598" y="1517904"/>
            <a:ext cx="2132838" cy="5010912"/>
          </a:xfrm>
          <a:ln w="12700">
            <a:noFill/>
          </a:ln>
        </p:spPr>
        <p:txBody>
          <a:bodyPr tIns="45720" bIns="91440"/>
          <a:lstStyle>
            <a:lvl1pPr marL="170260" indent="-170260">
              <a:lnSpc>
                <a:spcPct val="90000"/>
              </a:lnSpc>
              <a:buFont typeface="Century Gothic" panose="020B0502020202020204" pitchFamily="34" charset="0"/>
              <a:buChar char="•"/>
              <a:defRPr sz="1350"/>
            </a:lvl1pPr>
            <a:lvl2pPr marL="427435" indent="-16906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2pPr>
            <a:lvl3pPr marL="685800" indent="-170260">
              <a:lnSpc>
                <a:spcPct val="90000"/>
              </a:lnSpc>
              <a:buFont typeface="Century Gothic" panose="020B0502020202020204" pitchFamily="34" charset="0"/>
              <a:buChar char="•"/>
              <a:tabLst/>
              <a:defRPr sz="1050"/>
            </a:lvl3pPr>
            <a:lvl4pPr marL="858441" indent="-12977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buFont typeface="Arial" panose="020B0604020202020204" pitchFamily="34" charset="0"/>
              <a:buChar char="•"/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2462937" y="969264"/>
            <a:ext cx="2161143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2479034" y="1517904"/>
            <a:ext cx="2132838" cy="5010912"/>
          </a:xfrm>
          <a:ln w="12700">
            <a:noFill/>
          </a:ln>
        </p:spPr>
        <p:txBody>
          <a:bodyPr tIns="45720" bIns="91440"/>
          <a:lstStyle>
            <a:lvl1pPr marL="170260" indent="-170260">
              <a:lnSpc>
                <a:spcPct val="90000"/>
              </a:lnSpc>
              <a:buFont typeface="Century Gothic" panose="020B0502020202020204" pitchFamily="34" charset="0"/>
              <a:buChar char="•"/>
              <a:defRPr sz="1350"/>
            </a:lvl1pPr>
            <a:lvl2pPr marL="472679" indent="-214313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2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29853" indent="-214313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05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>
              <a:lnSpc>
                <a:spcPct val="90000"/>
              </a:lnSpc>
              <a:defRPr sz="900"/>
            </a:lvl4pPr>
            <a:lvl5pPr marL="1112044" indent="-166688">
              <a:lnSpc>
                <a:spcPct val="90000"/>
              </a:lnSpc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4728692" y="969264"/>
            <a:ext cx="2151068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4734714" y="1517904"/>
            <a:ext cx="2132838" cy="5010912"/>
          </a:xfrm>
          <a:ln w="12700">
            <a:noFill/>
          </a:ln>
        </p:spPr>
        <p:txBody>
          <a:bodyPr tIns="45720" bIns="91440"/>
          <a:lstStyle>
            <a:lvl1pPr marL="170260" indent="-170260">
              <a:lnSpc>
                <a:spcPct val="90000"/>
              </a:lnSpc>
              <a:buFont typeface="Century Gothic" panose="020B0502020202020204" pitchFamily="34" charset="0"/>
              <a:buChar char="•"/>
              <a:defRPr sz="1350"/>
            </a:lvl1pPr>
            <a:lvl2pPr marL="472679" indent="-214313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2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29853" indent="-214313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05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858441" indent="-12977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330252" y="320041"/>
            <a:ext cx="7813748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330252" y="405256"/>
            <a:ext cx="7749540" cy="341632"/>
          </a:xfrm>
        </p:spPr>
        <p:txBody>
          <a:bodyPr anchor="ctr"/>
          <a:lstStyle>
            <a:lvl1pPr>
              <a:lnSpc>
                <a:spcPct val="90000"/>
              </a:lnSpc>
              <a:defRPr sz="18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1"/>
            <a:ext cx="20574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05740" y="320041"/>
            <a:ext cx="1059505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9847" y="456244"/>
            <a:ext cx="816102" cy="261860"/>
          </a:xfrm>
          <a:prstGeom prst="rect">
            <a:avLst/>
          </a:prstGeom>
        </p:spPr>
      </p:pic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757D323C-D2DD-42C4-81D6-6224EE035EE4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6984373" y="969264"/>
            <a:ext cx="2159627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Content Placeholder 5">
            <a:extLst>
              <a:ext uri="{FF2B5EF4-FFF2-40B4-BE49-F238E27FC236}">
                <a16:creationId xmlns:a16="http://schemas.microsoft.com/office/drawing/2014/main" id="{6D6262AB-5413-4C3B-B769-39B07A6E5626}"/>
              </a:ext>
            </a:extLst>
          </p:cNvPr>
          <p:cNvSpPr>
            <a:spLocks noGrp="1"/>
          </p:cNvSpPr>
          <p:nvPr userDrawn="1">
            <p:ph sz="quarter" idx="13"/>
          </p:nvPr>
        </p:nvSpPr>
        <p:spPr>
          <a:xfrm>
            <a:off x="6998954" y="1517904"/>
            <a:ext cx="2132838" cy="5010912"/>
          </a:xfrm>
          <a:ln w="12700">
            <a:noFill/>
          </a:ln>
        </p:spPr>
        <p:txBody>
          <a:bodyPr tIns="45720" bIns="91440"/>
          <a:lstStyle>
            <a:lvl1pPr marL="170260" indent="-170260">
              <a:lnSpc>
                <a:spcPct val="90000"/>
              </a:lnSpc>
              <a:buFont typeface="Century Gothic" panose="020B0502020202020204" pitchFamily="34" charset="0"/>
              <a:buChar char="•"/>
              <a:defRPr sz="1350"/>
            </a:lvl1pPr>
            <a:lvl2pPr marL="472679" indent="-214313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2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29853" indent="-214313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05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858441" indent="-12977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89167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1728" y="1083755"/>
            <a:ext cx="4115073" cy="421929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05740" y="1078993"/>
            <a:ext cx="4366260" cy="4221671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1060" y="1275789"/>
            <a:ext cx="4153054" cy="757130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3439C5-4231-ED43-91B8-86779195C116}"/>
              </a:ext>
            </a:extLst>
          </p:cNvPr>
          <p:cNvSpPr/>
          <p:nvPr userDrawn="1"/>
        </p:nvSpPr>
        <p:spPr>
          <a:xfrm>
            <a:off x="0" y="320041"/>
            <a:ext cx="20574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C7DBBE-95AC-E843-979A-A1A45836011E}"/>
              </a:ext>
            </a:extLst>
          </p:cNvPr>
          <p:cNvSpPr/>
          <p:nvPr userDrawn="1"/>
        </p:nvSpPr>
        <p:spPr>
          <a:xfrm>
            <a:off x="205740" y="320041"/>
            <a:ext cx="1059505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29C1BABE-6AB9-4F04-A1D6-C28E4287362E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25F85-B4F1-4C5D-855D-1BE9D9C179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9847" y="456244"/>
            <a:ext cx="816102" cy="261860"/>
          </a:xfrm>
          <a:prstGeom prst="rect">
            <a:avLst/>
          </a:prstGeom>
        </p:spPr>
      </p:pic>
      <p:sp>
        <p:nvSpPr>
          <p:cNvPr id="10" name="Line 5">
            <a:extLst>
              <a:ext uri="{FF2B5EF4-FFF2-40B4-BE49-F238E27FC236}">
                <a16:creationId xmlns:a16="http://schemas.microsoft.com/office/drawing/2014/main" id="{1F888CF4-3F65-4925-A47B-614AFCDC055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03131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latin typeface="Century Gothic" panose="020B0502020202020204" pitchFamily="34" charset="0"/>
            </a:endParaRPr>
          </a:p>
        </p:txBody>
      </p:sp>
      <p:sp>
        <p:nvSpPr>
          <p:cNvPr id="18" name="Line 6">
            <a:extLst>
              <a:ext uri="{FF2B5EF4-FFF2-40B4-BE49-F238E27FC236}">
                <a16:creationId xmlns:a16="http://schemas.microsoft.com/office/drawing/2014/main" id="{4CFFE01C-81C8-4437-B6F5-7BAAEE5FC29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03131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latin typeface="Century Gothic" panose="020B0502020202020204" pitchFamily="34" charset="0"/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1B955FFA-B6F5-4CDD-940A-DB05FD68B7CA}"/>
              </a:ext>
            </a:extLst>
          </p:cNvPr>
          <p:cNvSpPr>
            <a:spLocks/>
          </p:cNvSpPr>
          <p:nvPr userDrawn="1"/>
        </p:nvSpPr>
        <p:spPr bwMode="auto">
          <a:xfrm>
            <a:off x="4572000" y="0"/>
            <a:ext cx="4572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latin typeface="Century Gothic" panose="020B0502020202020204" pitchFamily="34" charset="0"/>
            </a:endParaRP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A5F7EA9-E5C6-4376-AC5D-CA0B1DA0A2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91059" y="2453317"/>
            <a:ext cx="4134678" cy="2690184"/>
          </a:xfrm>
        </p:spPr>
        <p:txBody>
          <a:bodyPr/>
          <a:lstStyle>
            <a:lvl1pPr marL="215504" indent="-215504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500">
                <a:latin typeface="Century Gothic" panose="020B0502020202020204" pitchFamily="34" charset="0"/>
              </a:defRPr>
            </a:lvl1pPr>
            <a:lvl2pPr marL="516731" indent="-2143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35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200"/>
            </a:lvl3pPr>
            <a:lvl4pPr>
              <a:defRPr sz="1050"/>
            </a:lvl4pPr>
            <a:lvl5pPr marL="1112044" indent="-166688"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686339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1727" y="1078992"/>
            <a:ext cx="4115305" cy="4224052"/>
          </a:xfrm>
          <a:noFill/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05740" y="1078992"/>
            <a:ext cx="4366260" cy="5779008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1060" y="1275789"/>
            <a:ext cx="4153054" cy="757130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059" y="2453317"/>
            <a:ext cx="4134678" cy="4163291"/>
          </a:xfrm>
        </p:spPr>
        <p:txBody>
          <a:bodyPr/>
          <a:lstStyle>
            <a:lvl1pPr marL="215504" indent="-215504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500">
                <a:latin typeface="Century Gothic" panose="020B0502020202020204" pitchFamily="34" charset="0"/>
              </a:defRPr>
            </a:lvl1pPr>
            <a:lvl2pPr marL="516731" indent="-2143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35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200"/>
            </a:lvl3pPr>
            <a:lvl4pPr>
              <a:defRPr sz="1050"/>
            </a:lvl4pPr>
            <a:lvl5pPr marL="1112044" indent="-166688"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1"/>
            <a:ext cx="20574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05740" y="320041"/>
            <a:ext cx="1059505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9847" y="456244"/>
            <a:ext cx="816102" cy="261860"/>
          </a:xfrm>
          <a:prstGeom prst="rect">
            <a:avLst/>
          </a:prstGeom>
        </p:spPr>
      </p:pic>
      <p:sp>
        <p:nvSpPr>
          <p:cNvPr id="16" name="Freeform 7">
            <a:extLst>
              <a:ext uri="{FF2B5EF4-FFF2-40B4-BE49-F238E27FC236}">
                <a16:creationId xmlns:a16="http://schemas.microsoft.com/office/drawing/2014/main" id="{2A500EEB-73EC-4C16-8273-4ED5425DD64C}"/>
              </a:ext>
            </a:extLst>
          </p:cNvPr>
          <p:cNvSpPr>
            <a:spLocks/>
          </p:cNvSpPr>
          <p:nvPr userDrawn="1"/>
        </p:nvSpPr>
        <p:spPr bwMode="auto">
          <a:xfrm>
            <a:off x="4572000" y="0"/>
            <a:ext cx="4572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0558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k green picture layout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090446" y="1078990"/>
            <a:ext cx="5598140" cy="422600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05741" y="1078992"/>
            <a:ext cx="2884706" cy="5779007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059" y="1275789"/>
            <a:ext cx="2682171" cy="757130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060" y="2800350"/>
            <a:ext cx="2656459" cy="3816258"/>
          </a:xfrm>
        </p:spPr>
        <p:txBody>
          <a:bodyPr/>
          <a:lstStyle>
            <a:lvl1pPr marL="215504" indent="-215504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500">
                <a:latin typeface="Century Gothic" panose="020B0502020202020204" pitchFamily="34" charset="0"/>
              </a:defRPr>
            </a:lvl1pPr>
            <a:lvl2pPr marL="516731" indent="-2143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35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200"/>
            </a:lvl3pPr>
            <a:lvl4pPr>
              <a:defRPr sz="1050"/>
            </a:lvl4pPr>
            <a:lvl5pPr marL="1112044" indent="-166688"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1"/>
            <a:ext cx="20574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05740" y="320041"/>
            <a:ext cx="1059505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9847" y="456244"/>
            <a:ext cx="816102" cy="261860"/>
          </a:xfrm>
          <a:prstGeom prst="rect">
            <a:avLst/>
          </a:prstGeom>
        </p:spPr>
      </p:pic>
      <p:sp>
        <p:nvSpPr>
          <p:cNvPr id="8" name="Freeform 5">
            <a:extLst>
              <a:ext uri="{FF2B5EF4-FFF2-40B4-BE49-F238E27FC236}">
                <a16:creationId xmlns:a16="http://schemas.microsoft.com/office/drawing/2014/main" id="{E0FFF716-AFC7-4054-A1F8-2C39C30731D0}"/>
              </a:ext>
            </a:extLst>
          </p:cNvPr>
          <p:cNvSpPr>
            <a:spLocks/>
          </p:cNvSpPr>
          <p:nvPr userDrawn="1"/>
        </p:nvSpPr>
        <p:spPr bwMode="auto">
          <a:xfrm>
            <a:off x="3090447" y="1"/>
            <a:ext cx="6053554" cy="6857998"/>
          </a:xfrm>
          <a:custGeom>
            <a:avLst/>
            <a:gdLst>
              <a:gd name="T0" fmla="*/ 4151 w 4490"/>
              <a:gd name="T1" fmla="*/ 0 h 3815"/>
              <a:gd name="T2" fmla="*/ 4151 w 4490"/>
              <a:gd name="T3" fmla="*/ 2951 h 3815"/>
              <a:gd name="T4" fmla="*/ 0 w 4490"/>
              <a:gd name="T5" fmla="*/ 2951 h 3815"/>
              <a:gd name="T6" fmla="*/ 0 w 4490"/>
              <a:gd name="T7" fmla="*/ 3815 h 3815"/>
              <a:gd name="T8" fmla="*/ 4490 w 4490"/>
              <a:gd name="T9" fmla="*/ 3815 h 3815"/>
              <a:gd name="T10" fmla="*/ 4490 w 4490"/>
              <a:gd name="T11" fmla="*/ 2969 h 3815"/>
              <a:gd name="T12" fmla="*/ 4490 w 4490"/>
              <a:gd name="T13" fmla="*/ 2951 h 3815"/>
              <a:gd name="T14" fmla="*/ 4490 w 4490"/>
              <a:gd name="T15" fmla="*/ 0 h 3815"/>
              <a:gd name="T16" fmla="*/ 4151 w 4490"/>
              <a:gd name="T17" fmla="*/ 0 h 3815"/>
              <a:gd name="T18" fmla="*/ 4151 w 4490"/>
              <a:gd name="T19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90" h="3815">
                <a:moveTo>
                  <a:pt x="4151" y="0"/>
                </a:moveTo>
                <a:lnTo>
                  <a:pt x="4151" y="2951"/>
                </a:lnTo>
                <a:lnTo>
                  <a:pt x="0" y="2951"/>
                </a:lnTo>
                <a:lnTo>
                  <a:pt x="0" y="3815"/>
                </a:lnTo>
                <a:lnTo>
                  <a:pt x="4490" y="3815"/>
                </a:lnTo>
                <a:lnTo>
                  <a:pt x="4490" y="2969"/>
                </a:lnTo>
                <a:lnTo>
                  <a:pt x="4490" y="2951"/>
                </a:lnTo>
                <a:lnTo>
                  <a:pt x="4490" y="0"/>
                </a:lnTo>
                <a:lnTo>
                  <a:pt x="4151" y="0"/>
                </a:lnTo>
                <a:lnTo>
                  <a:pt x="4151" y="0"/>
                </a:lnTo>
                <a:close/>
              </a:path>
            </a:pathLst>
          </a:custGeom>
          <a:solidFill>
            <a:srgbClr val="4C88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1627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icture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5741" y="2382"/>
            <a:ext cx="8484632" cy="6342021"/>
          </a:xfrm>
          <a:noFill/>
          <a:ln>
            <a:noFill/>
          </a:ln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27" y="274321"/>
            <a:ext cx="8250174" cy="424732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effectLst/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Rectangle 256">
            <a:extLst>
              <a:ext uri="{FF2B5EF4-FFF2-40B4-BE49-F238E27FC236}">
                <a16:creationId xmlns:a16="http://schemas.microsoft.com/office/drawing/2014/main" id="{50787286-CD5D-43D9-B8DA-70C3358DC82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6007712" y="6477000"/>
            <a:ext cx="28956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75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D938724D-E109-43B4-9560-1552E26DB04A}"/>
              </a:ext>
            </a:extLst>
          </p:cNvPr>
          <p:cNvSpPr>
            <a:spLocks/>
          </p:cNvSpPr>
          <p:nvPr userDrawn="1"/>
        </p:nvSpPr>
        <p:spPr bwMode="auto">
          <a:xfrm>
            <a:off x="4519612" y="0"/>
            <a:ext cx="4624388" cy="6858000"/>
          </a:xfrm>
          <a:custGeom>
            <a:avLst/>
            <a:gdLst>
              <a:gd name="T0" fmla="*/ 3502 w 3884"/>
              <a:gd name="T1" fmla="*/ 0 h 4320"/>
              <a:gd name="T2" fmla="*/ 3502 w 3884"/>
              <a:gd name="T3" fmla="*/ 3998 h 4320"/>
              <a:gd name="T4" fmla="*/ 0 w 3884"/>
              <a:gd name="T5" fmla="*/ 3998 h 4320"/>
              <a:gd name="T6" fmla="*/ 0 w 3884"/>
              <a:gd name="T7" fmla="*/ 4320 h 4320"/>
              <a:gd name="T8" fmla="*/ 3502 w 3884"/>
              <a:gd name="T9" fmla="*/ 4320 h 4320"/>
              <a:gd name="T10" fmla="*/ 3884 w 3884"/>
              <a:gd name="T11" fmla="*/ 4320 h 4320"/>
              <a:gd name="T12" fmla="*/ 3884 w 3884"/>
              <a:gd name="T13" fmla="*/ 3998 h 4320"/>
              <a:gd name="T14" fmla="*/ 3884 w 3884"/>
              <a:gd name="T15" fmla="*/ 0 h 4320"/>
              <a:gd name="T16" fmla="*/ 3502 w 3884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84" h="4320">
                <a:moveTo>
                  <a:pt x="3502" y="0"/>
                </a:moveTo>
                <a:lnTo>
                  <a:pt x="3502" y="3998"/>
                </a:lnTo>
                <a:lnTo>
                  <a:pt x="0" y="3998"/>
                </a:lnTo>
                <a:lnTo>
                  <a:pt x="0" y="4320"/>
                </a:lnTo>
                <a:lnTo>
                  <a:pt x="3502" y="4320"/>
                </a:lnTo>
                <a:lnTo>
                  <a:pt x="3884" y="4320"/>
                </a:lnTo>
                <a:lnTo>
                  <a:pt x="3884" y="3998"/>
                </a:lnTo>
                <a:lnTo>
                  <a:pt x="3884" y="0"/>
                </a:lnTo>
                <a:lnTo>
                  <a:pt x="3502" y="0"/>
                </a:lnTo>
                <a:close/>
              </a:path>
            </a:pathLst>
          </a:custGeom>
          <a:solidFill>
            <a:srgbClr val="4087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00E375-D0D6-466C-A383-E914B5C8AE5A}"/>
              </a:ext>
            </a:extLst>
          </p:cNvPr>
          <p:cNvSpPr/>
          <p:nvPr userDrawn="1"/>
        </p:nvSpPr>
        <p:spPr>
          <a:xfrm>
            <a:off x="0" y="6344403"/>
            <a:ext cx="205740" cy="510909"/>
          </a:xfrm>
          <a:prstGeom prst="rect">
            <a:avLst/>
          </a:prstGeom>
          <a:solidFill>
            <a:srgbClr val="397D5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D090841D-81E2-4E83-8067-E18C5C3AF8FF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95A329E-A9A2-E149-9CDD-03DAF92C07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4233" y="6452482"/>
            <a:ext cx="1219581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61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3088" y="11430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11430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6609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1178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1189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967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7162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4494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4"/>
          <p:cNvSpPr>
            <a:spLocks noChangeArrowheads="1"/>
          </p:cNvSpPr>
          <p:nvPr userDrawn="1"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27" name="Rectangle 55"/>
          <p:cNvSpPr>
            <a:spLocks noChangeArrowheads="1"/>
          </p:cNvSpPr>
          <p:nvPr userDrawn="1"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28" name="Rectangle 60"/>
          <p:cNvSpPr>
            <a:spLocks noChangeArrowheads="1"/>
          </p:cNvSpPr>
          <p:nvPr userDrawn="1"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Rectangle 61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8"/>
                </a:srgbClr>
              </a:gs>
              <a:gs pos="100000">
                <a:srgbClr val="D7DFE7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GB">
              <a:latin typeface="Palatino" charset="0"/>
            </a:endParaRPr>
          </a:p>
        </p:txBody>
      </p:sp>
      <p:sp>
        <p:nvSpPr>
          <p:cNvPr id="1030" name="Rectangle 6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0"/>
            <a:ext cx="6781800" cy="685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6360" tIns="43181" rIns="86360" bIns="431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Rectangle 6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1143000"/>
            <a:ext cx="8229600" cy="51355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2" name="Rectangle 65"/>
          <p:cNvSpPr>
            <a:spLocks noChangeArrowheads="1"/>
          </p:cNvSpPr>
          <p:nvPr userDrawn="1"/>
        </p:nvSpPr>
        <p:spPr bwMode="auto">
          <a:xfrm rot="-5400000">
            <a:off x="-2857500" y="3619500"/>
            <a:ext cx="5943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>
                <a:solidFill>
                  <a:schemeClr val="bg2"/>
                </a:solidFill>
                <a:latin typeface="Palatino" charset="0"/>
              </a:rPr>
              <a:t>Colliders and related accelerators, IPAC'26 Student Tutorial, 16 May 2026</a:t>
            </a:r>
            <a:endParaRPr lang="en-US" sz="1200" dirty="0">
              <a:solidFill>
                <a:schemeClr val="bg2"/>
              </a:solidFill>
              <a:latin typeface="Palatino" charset="0"/>
            </a:endParaRPr>
          </a:p>
        </p:txBody>
      </p:sp>
      <p:sp>
        <p:nvSpPr>
          <p:cNvPr id="1033" name="Rectangle 66"/>
          <p:cNvSpPr>
            <a:spLocks noChangeArrowheads="1"/>
          </p:cNvSpPr>
          <p:nvPr userDrawn="1"/>
        </p:nvSpPr>
        <p:spPr bwMode="auto">
          <a:xfrm>
            <a:off x="8116888" y="6477000"/>
            <a:ext cx="1020762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223" tIns="48111" rIns="96223" bIns="48111"/>
          <a:lstStyle/>
          <a:p>
            <a:pPr algn="r" defTabSz="962025" eaLnBrk="0" hangingPunct="0">
              <a:spcBef>
                <a:spcPct val="0"/>
              </a:spcBef>
              <a:buClrTx/>
              <a:buSzTx/>
              <a:buFontTx/>
              <a:buNone/>
            </a:pPr>
            <a:fld id="{6C36B750-64D8-2E42-ADE4-C09DFB635528}" type="slidenum">
              <a:rPr lang="de-DE" sz="1200">
                <a:latin typeface="Palatino" charset="0"/>
              </a:rPr>
              <a:pPr algn="r" defTabSz="962025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de-DE" sz="1200">
              <a:latin typeface="Palatino" charset="0"/>
            </a:endParaRPr>
          </a:p>
        </p:txBody>
      </p:sp>
      <p:pic>
        <p:nvPicPr>
          <p:cNvPr id="1035" name="Picture 11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0"/>
            <a:ext cx="695325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2801834-4371-61E8-8089-11D3057FDBEB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35526" y="44904"/>
            <a:ext cx="1294991" cy="63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586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50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n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0"/>
        <a:buChar char="q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q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99" y="134076"/>
            <a:ext cx="8992810" cy="370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99" y="1067100"/>
            <a:ext cx="8992810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140685" y="6356450"/>
            <a:ext cx="4241321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9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J. Wei, HB2023 THC1I2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82000" y="6356450"/>
            <a:ext cx="762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9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253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</p:sldLayoutIdLst>
  <p:hf hdr="0" dt="0"/>
  <p:txStyles>
    <p:titleStyle>
      <a:lvl1pPr algn="ctr" defTabSz="6025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24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6025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24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6025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24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6025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24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6025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24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342810" algn="ctr" defTabSz="605871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24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685622" algn="ctr" defTabSz="605871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24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028431" algn="ctr" defTabSz="605871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24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371242" algn="ctr" defTabSz="605871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24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35146" indent="-135146" algn="l" defTabSz="602528" rtl="0" eaLnBrk="1" fontAlgn="base" hangingPunct="1">
        <a:lnSpc>
          <a:spcPct val="90000"/>
        </a:lnSpc>
        <a:spcBef>
          <a:spcPts val="905"/>
        </a:spcBef>
        <a:spcAft>
          <a:spcPct val="0"/>
        </a:spcAft>
        <a:buSzPct val="100000"/>
        <a:buFont typeface="Wingdings" pitchFamily="2" charset="2"/>
        <a:buChar char="§"/>
        <a:defRPr sz="165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272546" indent="-113749" algn="l" defTabSz="602528" rtl="0" eaLnBrk="1" fontAlgn="base" hangingPunct="1">
        <a:lnSpc>
          <a:spcPct val="90000"/>
        </a:lnSpc>
        <a:spcBef>
          <a:spcPts val="151"/>
        </a:spcBef>
        <a:spcAft>
          <a:spcPct val="0"/>
        </a:spcAft>
        <a:buSzPct val="100000"/>
        <a:buFont typeface="Arial" pitchFamily="34" charset="0"/>
        <a:buChar char="•"/>
        <a:defRPr sz="15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443731" indent="-120505" algn="l" defTabSz="602528" rtl="0" eaLnBrk="1" fontAlgn="base" hangingPunct="1">
        <a:lnSpc>
          <a:spcPct val="90000"/>
        </a:lnSpc>
        <a:spcBef>
          <a:spcPts val="15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546218" indent="-100234" algn="l" defTabSz="602528" rtl="0" eaLnBrk="1" fontAlgn="base" hangingPunct="1">
        <a:lnSpc>
          <a:spcPct val="90000"/>
        </a:lnSpc>
        <a:spcBef>
          <a:spcPts val="15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2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752315" indent="-135146" algn="l" defTabSz="602528" rtl="0" eaLnBrk="1" fontAlgn="base" hangingPunct="1">
        <a:lnSpc>
          <a:spcPct val="90000"/>
        </a:lnSpc>
        <a:spcBef>
          <a:spcPts val="15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05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1667630" indent="-113080" algn="l" defTabSz="605871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75">
          <a:solidFill>
            <a:schemeClr val="tx1"/>
          </a:solidFill>
          <a:latin typeface="Helvetica" charset="0"/>
          <a:ea typeface="+mn-ea"/>
          <a:cs typeface="+mn-cs"/>
        </a:defRPr>
      </a:lvl6pPr>
      <a:lvl7pPr marL="2010443" indent="-113080" algn="l" defTabSz="605871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75">
          <a:solidFill>
            <a:schemeClr val="tx1"/>
          </a:solidFill>
          <a:latin typeface="Helvetica" charset="0"/>
          <a:ea typeface="+mn-ea"/>
          <a:cs typeface="+mn-cs"/>
        </a:defRPr>
      </a:lvl7pPr>
      <a:lvl8pPr marL="2353254" indent="-113080" algn="l" defTabSz="605871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75">
          <a:solidFill>
            <a:schemeClr val="tx1"/>
          </a:solidFill>
          <a:latin typeface="Helvetica" charset="0"/>
          <a:ea typeface="+mn-ea"/>
          <a:cs typeface="+mn-cs"/>
        </a:defRPr>
      </a:lvl8pPr>
      <a:lvl9pPr marL="2696064" indent="-113080" algn="l" defTabSz="605871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75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6856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10" algn="l" defTabSz="6856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622" algn="l" defTabSz="6856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31" algn="l" defTabSz="6856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42" algn="l" defTabSz="6856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55" algn="l" defTabSz="6856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6865" algn="l" defTabSz="6856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75" algn="l" defTabSz="6856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485" algn="l" defTabSz="6856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5B76B085-C104-2A42-8A31-4445D0F28471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304233" y="6452482"/>
            <a:ext cx="1219581" cy="301752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22326" y="274321"/>
            <a:ext cx="8572500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38711" y="1650030"/>
            <a:ext cx="8564601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3B0D07-6BED-A646-84B4-4749F06D6579}"/>
              </a:ext>
            </a:extLst>
          </p:cNvPr>
          <p:cNvSpPr/>
          <p:nvPr userDrawn="1"/>
        </p:nvSpPr>
        <p:spPr>
          <a:xfrm>
            <a:off x="0" y="320041"/>
            <a:ext cx="20574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5832D77F-AA48-5846-ACCE-C0EB6A92350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16607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0" name="Rectangle 256">
            <a:extLst>
              <a:ext uri="{FF2B5EF4-FFF2-40B4-BE49-F238E27FC236}">
                <a16:creationId xmlns:a16="http://schemas.microsoft.com/office/drawing/2014/main" id="{323F2AC7-81B7-4181-8965-07F2D3F8B68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6007712" y="6583680"/>
            <a:ext cx="28956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75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75661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  <p:sldLayoutId id="2147483848" r:id="rId12"/>
    <p:sldLayoutId id="2147483849" r:id="rId13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5pPr>
      <a:lvl6pPr marL="3429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6pPr>
      <a:lvl7pPr marL="685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7pPr>
      <a:lvl8pPr marL="10287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8pPr>
      <a:lvl9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9pPr>
    </p:titleStyle>
    <p:bodyStyle>
      <a:lvl1pPr marL="215504" indent="-215504" algn="l" rtl="0" eaLnBrk="1" fontAlgn="base" hangingPunct="1">
        <a:lnSpc>
          <a:spcPct val="90000"/>
        </a:lnSpc>
        <a:spcBef>
          <a:spcPts val="105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1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516731" indent="-214313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–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772716" indent="-214313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15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858441" indent="-129779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Font typeface="Arial" charset="0"/>
        <a:buChar char="–"/>
        <a:defRPr sz="135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112044" indent="-166688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Clr>
          <a:schemeClr val="tx1"/>
        </a:buClr>
        <a:buFont typeface="Arial" charset="0"/>
        <a:buChar char="»"/>
        <a:defRPr sz="135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7" Type="http://schemas.openxmlformats.org/officeDocument/2006/relationships/image" Target="../media/image3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7" Type="http://schemas.openxmlformats.org/officeDocument/2006/relationships/image" Target="../media/image3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emf"/><Relationship Id="rId5" Type="http://schemas.openxmlformats.org/officeDocument/2006/relationships/image" Target="../media/image27.emf"/><Relationship Id="rId4" Type="http://schemas.openxmlformats.org/officeDocument/2006/relationships/image" Target="../media/image3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8.png"/><Relationship Id="rId7" Type="http://schemas.openxmlformats.org/officeDocument/2006/relationships/image" Target="../media/image4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11" Type="http://schemas.openxmlformats.org/officeDocument/2006/relationships/image" Target="../media/image45.jpeg"/><Relationship Id="rId5" Type="http://schemas.openxmlformats.org/officeDocument/2006/relationships/image" Target="../media/image40.png"/><Relationship Id="rId10" Type="http://schemas.openxmlformats.org/officeDocument/2006/relationships/image" Target="../media/image44.jpeg"/><Relationship Id="rId4" Type="http://schemas.openxmlformats.org/officeDocument/2006/relationships/image" Target="../media/image39.png"/><Relationship Id="rId9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emf"/><Relationship Id="rId5" Type="http://schemas.openxmlformats.org/officeDocument/2006/relationships/image" Target="../media/image64.tiff"/><Relationship Id="rId4" Type="http://schemas.openxmlformats.org/officeDocument/2006/relationships/image" Target="../media/image63.tif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emf"/><Relationship Id="rId3" Type="http://schemas.openxmlformats.org/officeDocument/2006/relationships/image" Target="../media/image62.emf"/><Relationship Id="rId7" Type="http://schemas.openxmlformats.org/officeDocument/2006/relationships/image" Target="../media/image66.tif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4.tiff"/><Relationship Id="rId5" Type="http://schemas.openxmlformats.org/officeDocument/2006/relationships/image" Target="../media/image65.tiff"/><Relationship Id="rId4" Type="http://schemas.openxmlformats.org/officeDocument/2006/relationships/image" Target="../media/image63.tif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8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8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5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6.emf"/><Relationship Id="rId4" Type="http://schemas.openxmlformats.org/officeDocument/2006/relationships/image" Target="../media/image85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13" Type="http://schemas.openxmlformats.org/officeDocument/2006/relationships/image" Target="../media/image97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96.png"/><Relationship Id="rId2" Type="http://schemas.openxmlformats.org/officeDocument/2006/relationships/tags" Target="../tags/tag3.xml"/><Relationship Id="rId16" Type="http://schemas.openxmlformats.org/officeDocument/2006/relationships/image" Target="../media/image100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95.png"/><Relationship Id="rId5" Type="http://schemas.openxmlformats.org/officeDocument/2006/relationships/tags" Target="../tags/tag6.xml"/><Relationship Id="rId15" Type="http://schemas.openxmlformats.org/officeDocument/2006/relationships/image" Target="../media/image99.png"/><Relationship Id="rId10" Type="http://schemas.openxmlformats.org/officeDocument/2006/relationships/image" Target="../media/image94.png"/><Relationship Id="rId4" Type="http://schemas.openxmlformats.org/officeDocument/2006/relationships/tags" Target="../tags/tag5.xml"/><Relationship Id="rId9" Type="http://schemas.openxmlformats.org/officeDocument/2006/relationships/notesSlide" Target="../notesSlides/notesSlide39.xml"/><Relationship Id="rId14" Type="http://schemas.openxmlformats.org/officeDocument/2006/relationships/image" Target="../media/image9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notesSlide" Target="../notesSlides/notesSlide4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3" Type="http://schemas.openxmlformats.org/officeDocument/2006/relationships/image" Target="../media/image102.emf"/><Relationship Id="rId7" Type="http://schemas.openxmlformats.org/officeDocument/2006/relationships/oleObject" Target="../embeddings/oleObject5.bin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03.wmf"/><Relationship Id="rId4" Type="http://schemas.openxmlformats.org/officeDocument/2006/relationships/oleObject" Target="../embeddings/oleObject3.bin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13" Type="http://schemas.openxmlformats.org/officeDocument/2006/relationships/oleObject" Target="../embeddings/oleObject8.bin"/><Relationship Id="rId18" Type="http://schemas.openxmlformats.org/officeDocument/2006/relationships/image" Target="../media/image109.wmf"/><Relationship Id="rId3" Type="http://schemas.openxmlformats.org/officeDocument/2006/relationships/image" Target="../media/image102.emf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06.emf"/><Relationship Id="rId17" Type="http://schemas.openxmlformats.org/officeDocument/2006/relationships/oleObject" Target="../embeddings/oleObject10.bin"/><Relationship Id="rId2" Type="http://schemas.openxmlformats.org/officeDocument/2006/relationships/oleObject" Target="../embeddings/oleObject2.bin"/><Relationship Id="rId16" Type="http://schemas.openxmlformats.org/officeDocument/2006/relationships/image" Target="../media/image108.e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7.bin"/><Relationship Id="rId5" Type="http://schemas.openxmlformats.org/officeDocument/2006/relationships/image" Target="../media/image103.wmf"/><Relationship Id="rId15" Type="http://schemas.openxmlformats.org/officeDocument/2006/relationships/oleObject" Target="../embeddings/oleObject9.bin"/><Relationship Id="rId10" Type="http://schemas.openxmlformats.org/officeDocument/2006/relationships/image" Target="../media/image105.wmf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07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emf"/><Relationship Id="rId2" Type="http://schemas.openxmlformats.org/officeDocument/2006/relationships/image" Target="../media/image110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13" Type="http://schemas.openxmlformats.org/officeDocument/2006/relationships/image" Target="../media/image124.png"/><Relationship Id="rId3" Type="http://schemas.openxmlformats.org/officeDocument/2006/relationships/image" Target="../media/image114.png"/><Relationship Id="rId7" Type="http://schemas.openxmlformats.org/officeDocument/2006/relationships/image" Target="../media/image118.png"/><Relationship Id="rId12" Type="http://schemas.openxmlformats.org/officeDocument/2006/relationships/image" Target="../media/image123.png"/><Relationship Id="rId2" Type="http://schemas.openxmlformats.org/officeDocument/2006/relationships/image" Target="../media/image113.png"/><Relationship Id="rId16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png"/><Relationship Id="rId11" Type="http://schemas.openxmlformats.org/officeDocument/2006/relationships/image" Target="../media/image122.png"/><Relationship Id="rId5" Type="http://schemas.openxmlformats.org/officeDocument/2006/relationships/image" Target="../media/image116.png"/><Relationship Id="rId15" Type="http://schemas.openxmlformats.org/officeDocument/2006/relationships/image" Target="../media/image126.emf"/><Relationship Id="rId10" Type="http://schemas.openxmlformats.org/officeDocument/2006/relationships/image" Target="../media/image121.png"/><Relationship Id="rId4" Type="http://schemas.openxmlformats.org/officeDocument/2006/relationships/image" Target="../media/image115.png"/><Relationship Id="rId9" Type="http://schemas.openxmlformats.org/officeDocument/2006/relationships/image" Target="../media/image120.png"/><Relationship Id="rId14" Type="http://schemas.openxmlformats.org/officeDocument/2006/relationships/image" Target="../media/image12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133.png"/><Relationship Id="rId4" Type="http://schemas.openxmlformats.org/officeDocument/2006/relationships/image" Target="../media/image13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6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5.png"/><Relationship Id="rId5" Type="http://schemas.openxmlformats.org/officeDocument/2006/relationships/image" Target="../media/image144.jpg"/><Relationship Id="rId4" Type="http://schemas.openxmlformats.org/officeDocument/2006/relationships/image" Target="../media/image143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439855/contributions/6461625/" TargetMode="External"/><Relationship Id="rId3" Type="http://schemas.openxmlformats.org/officeDocument/2006/relationships/image" Target="../media/image142.png"/><Relationship Id="rId7" Type="http://schemas.openxmlformats.org/officeDocument/2006/relationships/hyperlink" Target="https://indico.cern.ch/event/1439855/abstracts/190833/" TargetMode="External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5.png"/><Relationship Id="rId5" Type="http://schemas.openxmlformats.org/officeDocument/2006/relationships/image" Target="../media/image144.jpg"/><Relationship Id="rId4" Type="http://schemas.openxmlformats.org/officeDocument/2006/relationships/image" Target="../media/image143.png"/><Relationship Id="rId9" Type="http://schemas.openxmlformats.org/officeDocument/2006/relationships/hyperlink" Target="https://indico.cern.ch/event/1439855/contributions/6461496/" TargetMode="Externa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8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5.png"/><Relationship Id="rId4" Type="http://schemas.openxmlformats.org/officeDocument/2006/relationships/image" Target="../media/image154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38709" y="669337"/>
            <a:ext cx="8768813" cy="2829889"/>
          </a:xfrm>
        </p:spPr>
        <p:txBody>
          <a:bodyPr/>
          <a:lstStyle/>
          <a:p>
            <a:pPr algn="ctr" eaLnBrk="1" hangingPunct="1"/>
            <a:r>
              <a:rPr lang="en-US" b="1" dirty="0">
                <a:solidFill>
                  <a:schemeClr val="bg2"/>
                </a:solidFill>
                <a:latin typeface="Palatino" charset="0"/>
                <a:ea typeface="ＭＳ Ｐゴシック" charset="0"/>
                <a:cs typeface="ＭＳ Ｐゴシック" charset="0"/>
              </a:rPr>
              <a:t>Colliders and related accelerators</a:t>
            </a:r>
            <a:br>
              <a:rPr lang="en-US" b="1" dirty="0">
                <a:solidFill>
                  <a:schemeClr val="bg2"/>
                </a:solidFill>
                <a:latin typeface="Palatino" charset="0"/>
                <a:ea typeface="ＭＳ Ｐゴシック" charset="0"/>
                <a:cs typeface="ＭＳ Ｐゴシック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Yannis PAPAPHILIPPOU</a:t>
            </a:r>
            <a:br>
              <a:rPr lang="en-US" sz="36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8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Accelerator and Beam Physics group</a:t>
            </a:r>
            <a:br>
              <a:rPr lang="en-US" sz="28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8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Beams Department, CERN</a:t>
            </a:r>
            <a:endParaRPr lang="en-US" sz="2800" b="1" dirty="0">
              <a:solidFill>
                <a:schemeClr val="tx1"/>
              </a:solidFill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005064"/>
            <a:ext cx="4205987" cy="1524616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en-US" sz="2800" b="1" dirty="0">
                <a:latin typeface="Times New Roman" charset="0"/>
                <a:ea typeface="ＭＳ Ｐゴシック" charset="0"/>
                <a:cs typeface="ＭＳ Ｐゴシック" charset="0"/>
              </a:rPr>
              <a:t>IPAC’26 Student tutorials</a:t>
            </a:r>
          </a:p>
          <a:p>
            <a:pPr eaLnBrk="1" hangingPunct="1"/>
            <a:r>
              <a:rPr lang="en-GB" sz="2800" dirty="0"/>
              <a:t>Deauville, France</a:t>
            </a:r>
          </a:p>
          <a:p>
            <a:pPr eaLnBrk="1" hangingPunct="1"/>
            <a:r>
              <a:rPr lang="en-GB" sz="2800" dirty="0"/>
              <a:t>May 16</a:t>
            </a:r>
            <a:r>
              <a:rPr lang="en-GB" sz="2800" baseline="30000" dirty="0"/>
              <a:t>th</a:t>
            </a:r>
            <a:r>
              <a:rPr lang="en-GB" sz="2800" dirty="0"/>
              <a:t>, 2026 </a:t>
            </a:r>
          </a:p>
        </p:txBody>
      </p:sp>
      <p:pic>
        <p:nvPicPr>
          <p:cNvPr id="1026" name="Picture 2" descr="page1image1604631152">
            <a:extLst>
              <a:ext uri="{FF2B5EF4-FFF2-40B4-BE49-F238E27FC236}">
                <a16:creationId xmlns:a16="http://schemas.microsoft.com/office/drawing/2014/main" id="{BF4AC8AA-3D98-E173-ABEE-09119F8028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64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page1image1604744272">
            <a:extLst>
              <a:ext uri="{FF2B5EF4-FFF2-40B4-BE49-F238E27FC236}">
                <a16:creationId xmlns:a16="http://schemas.microsoft.com/office/drawing/2014/main" id="{89E5FB64-9754-B21E-4BD1-9ECC953AE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64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ge1image1604633840">
            <a:extLst>
              <a:ext uri="{FF2B5EF4-FFF2-40B4-BE49-F238E27FC236}">
                <a16:creationId xmlns:a16="http://schemas.microsoft.com/office/drawing/2014/main" id="{3740321C-AE56-B9F7-C964-FC69EA11FC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000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page1image1604634048">
            <a:extLst>
              <a:ext uri="{FF2B5EF4-FFF2-40B4-BE49-F238E27FC236}">
                <a16:creationId xmlns:a16="http://schemas.microsoft.com/office/drawing/2014/main" id="{3659C89B-83F9-EFBC-E597-B133D2432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3700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C1C852F-AAF3-BE3A-E751-28DB90CAE0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3491" y="3469885"/>
            <a:ext cx="4824593" cy="277162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89FFC2-C6FC-748E-8E21-B7874B9E5E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8184" y="5373216"/>
            <a:ext cx="1528134" cy="748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858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46B2E-240A-4C52-C7C9-D40B940FB5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1714FEC4-4A5E-56AD-6613-9C7F6CCB4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056784" cy="727075"/>
          </a:xfrm>
        </p:spPr>
        <p:txBody>
          <a:bodyPr>
            <a:noAutofit/>
          </a:bodyPr>
          <a:lstStyle/>
          <a:p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Luminosity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CE81AE61-AAD2-D2A0-AFF3-A52C1BFE4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028" y="2179500"/>
            <a:ext cx="2159000" cy="952500"/>
          </a:xfrm>
          <a:prstGeom prst="rect">
            <a:avLst/>
          </a:prstGeom>
        </p:spPr>
      </p:pic>
      <p:sp>
        <p:nvSpPr>
          <p:cNvPr id="2" name="Rectangle 159">
            <a:extLst>
              <a:ext uri="{FF2B5EF4-FFF2-40B4-BE49-F238E27FC236}">
                <a16:creationId xmlns:a16="http://schemas.microsoft.com/office/drawing/2014/main" id="{D9051508-78C5-CFD7-7501-D6D3F8CFDF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685799"/>
            <a:ext cx="8820472" cy="1286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marL="285750" indent="-285750" algn="l">
              <a:defRPr/>
            </a:pPr>
            <a:r>
              <a:rPr lang="en-GB" b="1" dirty="0">
                <a:latin typeface="Palatino" pitchFamily="2" charset="77"/>
                <a:ea typeface="Palatino" pitchFamily="2" charset="77"/>
              </a:rPr>
              <a:t>Luminosity</a:t>
            </a:r>
            <a:r>
              <a:rPr lang="en-GB" dirty="0">
                <a:latin typeface="Palatino" pitchFamily="2" charset="77"/>
                <a:ea typeface="Palatino" pitchFamily="2" charset="77"/>
              </a:rPr>
              <a:t>: rate of particle production, i.e. </a:t>
            </a:r>
            <a:r>
              <a:rPr lang="en-GB" b="1" dirty="0">
                <a:latin typeface="Palatino" pitchFamily="2" charset="77"/>
                <a:ea typeface="Palatino" pitchFamily="2" charset="77"/>
              </a:rPr>
              <a:t>proportionality</a:t>
            </a:r>
            <a:r>
              <a:rPr lang="en-GB" dirty="0">
                <a:latin typeface="Palatino" pitchFamily="2" charset="77"/>
                <a:ea typeface="Palatino" pitchFamily="2" charset="77"/>
              </a:rPr>
              <a:t> factor connecting </a:t>
            </a:r>
            <a:r>
              <a:rPr lang="en-GB" b="1" dirty="0">
                <a:latin typeface="Palatino" pitchFamily="2" charset="77"/>
                <a:ea typeface="Palatino" pitchFamily="2" charset="77"/>
              </a:rPr>
              <a:t>number </a:t>
            </a:r>
            <a:r>
              <a:rPr lang="en-GB" dirty="0">
                <a:latin typeface="Palatino" pitchFamily="2" charset="77"/>
                <a:ea typeface="Palatino" pitchFamily="2" charset="77"/>
              </a:rPr>
              <a:t>of</a:t>
            </a:r>
            <a:r>
              <a:rPr lang="en-GB" b="1" dirty="0">
                <a:latin typeface="Palatino" pitchFamily="2" charset="77"/>
                <a:ea typeface="Palatino" pitchFamily="2" charset="77"/>
              </a:rPr>
              <a:t> events </a:t>
            </a:r>
            <a:r>
              <a:rPr lang="en-GB" dirty="0">
                <a:latin typeface="Palatino" pitchFamily="2" charset="77"/>
                <a:ea typeface="Palatino" pitchFamily="2" charset="77"/>
              </a:rPr>
              <a:t>per unit</a:t>
            </a:r>
            <a:r>
              <a:rPr lang="en-GB" b="1" dirty="0">
                <a:latin typeface="Palatino" pitchFamily="2" charset="77"/>
                <a:ea typeface="Palatino" pitchFamily="2" charset="77"/>
              </a:rPr>
              <a:t>  </a:t>
            </a:r>
            <a:r>
              <a:rPr lang="en-GB" dirty="0">
                <a:latin typeface="Palatino" pitchFamily="2" charset="77"/>
                <a:ea typeface="Palatino" pitchFamily="2" charset="77"/>
              </a:rPr>
              <a:t>time         and         </a:t>
            </a:r>
            <a:r>
              <a:rPr lang="en-GB" b="1" dirty="0">
                <a:latin typeface="Palatino" pitchFamily="2" charset="77"/>
                <a:ea typeface="Palatino" pitchFamily="2" charset="77"/>
              </a:rPr>
              <a:t>cross section </a:t>
            </a:r>
            <a:endParaRPr lang="en-GB" dirty="0"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807C3E-8665-8CAD-F942-1CE5C672F5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1540" y="1545206"/>
            <a:ext cx="431800" cy="330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09EF71B-D00B-6D63-D3EE-3DF71FAACA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4295" y="1052735"/>
            <a:ext cx="354630" cy="565899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80AEF2E-F12C-AC2C-CD5F-B60F678B5737}"/>
              </a:ext>
            </a:extLst>
          </p:cNvPr>
          <p:cNvGrpSpPr/>
          <p:nvPr/>
        </p:nvGrpSpPr>
        <p:grpSpPr>
          <a:xfrm>
            <a:off x="2339752" y="1644518"/>
            <a:ext cx="6696146" cy="2671000"/>
            <a:chOff x="1187624" y="757999"/>
            <a:chExt cx="6696146" cy="2671000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686F3A5-2E6B-6916-558D-2F8584AD52F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187624" y="758000"/>
              <a:ext cx="5039187" cy="259879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A1E8417-682E-7F20-ED40-F5DB6373B5EA}"/>
                </a:ext>
              </a:extLst>
            </p:cNvPr>
            <p:cNvSpPr/>
            <p:nvPr/>
          </p:nvSpPr>
          <p:spPr bwMode="auto">
            <a:xfrm rot="20009642">
              <a:off x="1741312" y="2363744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240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D5F4619-CD3F-856B-D7F8-7FC01DDE52C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655304" y="1959835"/>
              <a:ext cx="1046381" cy="62752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4F28F450-480E-4073-E49B-3D92D0A013B6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335771" y="1924694"/>
              <a:ext cx="1007589" cy="530763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16D420C-ACA1-AFC8-7433-20DE6E3608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15816" y="757999"/>
              <a:ext cx="4967954" cy="260464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389AB86-E230-BDB9-6F61-929CD1FBBF01}"/>
                </a:ext>
              </a:extLst>
            </p:cNvPr>
            <p:cNvSpPr/>
            <p:nvPr/>
          </p:nvSpPr>
          <p:spPr bwMode="auto">
            <a:xfrm rot="1582669">
              <a:off x="5833284" y="2386517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240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</a:t>
              </a:r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E61B2662-8B6A-D32A-C106-ED2767C43594}"/>
                </a:ext>
              </a:extLst>
            </p:cNvPr>
            <p:cNvSpPr/>
            <p:nvPr/>
          </p:nvSpPr>
          <p:spPr bwMode="auto">
            <a:xfrm rot="2763315">
              <a:off x="4281618" y="1171729"/>
              <a:ext cx="978333" cy="947340"/>
            </a:xfrm>
            <a:prstGeom prst="arc">
              <a:avLst>
                <a:gd name="adj1" fmla="val 16200000"/>
                <a:gd name="adj2" fmla="val 20801363"/>
              </a:avLst>
            </a:prstGeom>
            <a:noFill/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itchFamily="-112" charset="2"/>
                <a:buChar char="n"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askerville" pitchFamily="-112" charset="0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DAAE943-EC55-100B-CC0F-B5F929501DD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17682" y="1400696"/>
              <a:ext cx="254000" cy="4191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1ADD641-04DA-91E4-93CE-2631B30EF5B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25919" y="2999200"/>
              <a:ext cx="520700" cy="3937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620D227-16B4-8440-CF94-20A1891C6C5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13531" y="3035299"/>
              <a:ext cx="520700" cy="393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4359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577EA4-003A-4938-0377-95AD69D2B8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D7AE6FDB-0211-5505-288F-9DED6017E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656" y="-41275"/>
            <a:ext cx="6912768" cy="727075"/>
          </a:xfrm>
        </p:spPr>
        <p:txBody>
          <a:bodyPr>
            <a:noAutofit/>
          </a:bodyPr>
          <a:lstStyle/>
          <a:p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Luminosity: colliders</a:t>
            </a:r>
          </a:p>
        </p:txBody>
      </p:sp>
      <p:sp>
        <p:nvSpPr>
          <p:cNvPr id="2" name="Rectangle 159">
            <a:extLst>
              <a:ext uri="{FF2B5EF4-FFF2-40B4-BE49-F238E27FC236}">
                <a16:creationId xmlns:a16="http://schemas.microsoft.com/office/drawing/2014/main" id="{1EB4F8EE-DA74-5D14-8E5C-6526B781A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3429000"/>
            <a:ext cx="8659366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285750" indent="-285750" algn="l">
              <a:defRPr/>
            </a:pPr>
            <a:r>
              <a:rPr lang="en-US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Luminosity</a:t>
            </a:r>
            <a:r>
              <a:rPr lang="en-US" dirty="0">
                <a:solidFill>
                  <a:schemeClr val="tx2"/>
                </a:solidFill>
                <a:latin typeface="Palatino" charset="0"/>
                <a:cs typeface="Palatino" charset="0"/>
              </a:rPr>
              <a:t> for two identical “round” Gaussian colliding beams</a:t>
            </a:r>
            <a:endParaRPr lang="el-GR" sz="2000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685800" lvl="1" indent="-228600" algn="l">
              <a:defRPr/>
            </a:pPr>
            <a:r>
              <a:rPr lang="el-GR" sz="2000" i="1" dirty="0">
                <a:solidFill>
                  <a:schemeClr val="tx2"/>
                </a:solidFill>
                <a:latin typeface="Palatino" charset="0"/>
                <a:cs typeface="Palatino" charset="0"/>
              </a:rPr>
              <a:t>Ν</a:t>
            </a:r>
            <a:r>
              <a:rPr lang="en-US" sz="2000" i="1" baseline="-20000" dirty="0">
                <a:solidFill>
                  <a:schemeClr val="tx2"/>
                </a:solidFill>
                <a:latin typeface="Palatino" charset="0"/>
                <a:cs typeface="Palatino" charset="0"/>
              </a:rPr>
              <a:t>b</a:t>
            </a:r>
            <a:r>
              <a:rPr lang="el-GR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</a:t>
            </a:r>
            <a:r>
              <a:rPr lang="en-US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bunch population</a:t>
            </a:r>
            <a:endParaRPr lang="el-GR" sz="2000" b="1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685800" lvl="1" indent="-228600" algn="l">
              <a:defRPr/>
            </a:pPr>
            <a:r>
              <a:rPr lang="en-US" sz="2000" i="1" dirty="0">
                <a:solidFill>
                  <a:schemeClr val="tx2"/>
                </a:solidFill>
                <a:latin typeface="Palatino" charset="0"/>
                <a:cs typeface="Palatino" charset="0"/>
              </a:rPr>
              <a:t>k</a:t>
            </a:r>
            <a:r>
              <a:rPr lang="en-US" sz="2000" i="1" baseline="-20000" dirty="0">
                <a:solidFill>
                  <a:schemeClr val="tx2"/>
                </a:solidFill>
                <a:latin typeface="Palatino" charset="0"/>
                <a:cs typeface="Palatino" charset="0"/>
              </a:rPr>
              <a:t>b</a:t>
            </a:r>
            <a:r>
              <a:rPr lang="en-US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</a:t>
            </a:r>
            <a:r>
              <a:rPr lang="en-US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number</a:t>
            </a:r>
            <a:r>
              <a:rPr lang="en-US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of </a:t>
            </a:r>
            <a:r>
              <a:rPr lang="en-US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bunches</a:t>
            </a:r>
          </a:p>
          <a:p>
            <a:pPr marL="685800" lvl="1" indent="-228600" algn="l">
              <a:defRPr/>
            </a:pPr>
            <a:r>
              <a:rPr lang="en-US" sz="2000" i="1" dirty="0" err="1">
                <a:solidFill>
                  <a:schemeClr val="tx2"/>
                </a:solidFill>
                <a:latin typeface="Palatino" charset="0"/>
                <a:cs typeface="Palatino" charset="0"/>
              </a:rPr>
              <a:t>f</a:t>
            </a:r>
            <a:r>
              <a:rPr lang="en-US" sz="2000" baseline="-25000" dirty="0" err="1">
                <a:solidFill>
                  <a:schemeClr val="tx2"/>
                </a:solidFill>
                <a:latin typeface="Palatino" charset="0"/>
                <a:cs typeface="Palatino" charset="0"/>
              </a:rPr>
              <a:t>rev</a:t>
            </a:r>
            <a:r>
              <a:rPr lang="en-US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the </a:t>
            </a:r>
            <a:r>
              <a:rPr lang="en-US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revolution frequency</a:t>
            </a:r>
            <a:endParaRPr lang="el-GR" sz="2000" b="1" baseline="-25000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685800" lvl="1" indent="-228600" algn="l">
              <a:defRPr/>
            </a:pPr>
            <a:r>
              <a:rPr lang="el-GR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γ </a:t>
            </a:r>
            <a:r>
              <a:rPr lang="en-US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relativistic </a:t>
            </a:r>
            <a:r>
              <a:rPr lang="en-US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reduced energy</a:t>
            </a:r>
            <a:endParaRPr lang="el-GR" sz="2000" b="1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685800" lvl="1" indent="-228600" algn="l">
              <a:defRPr/>
            </a:pPr>
            <a:r>
              <a:rPr lang="el-GR" sz="2000" i="1" dirty="0">
                <a:solidFill>
                  <a:schemeClr val="tx2"/>
                </a:solidFill>
                <a:latin typeface="Palatino" charset="0"/>
                <a:cs typeface="Palatino" charset="0"/>
              </a:rPr>
              <a:t>ε</a:t>
            </a:r>
            <a:r>
              <a:rPr lang="en-US" sz="2000" i="1" baseline="-20000" dirty="0">
                <a:solidFill>
                  <a:schemeClr val="tx2"/>
                </a:solidFill>
                <a:latin typeface="Palatino" charset="0"/>
                <a:cs typeface="Palatino" charset="0"/>
              </a:rPr>
              <a:t>n </a:t>
            </a:r>
            <a:r>
              <a:rPr lang="en-US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normalized </a:t>
            </a:r>
            <a:r>
              <a:rPr lang="en-US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emittance</a:t>
            </a:r>
            <a:endParaRPr lang="el-GR" sz="2000" b="1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685800" lvl="1" indent="-228600" algn="l">
              <a:defRPr/>
            </a:pPr>
            <a:r>
              <a:rPr lang="el-GR" sz="2000" b="1" i="1" dirty="0">
                <a:solidFill>
                  <a:schemeClr val="tx2"/>
                </a:solidFill>
                <a:latin typeface="Palatino" charset="0"/>
                <a:cs typeface="Palatino" charset="0"/>
              </a:rPr>
              <a:t>β</a:t>
            </a:r>
            <a:r>
              <a:rPr lang="el-GR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* </a:t>
            </a:r>
            <a:r>
              <a:rPr lang="ja-JP" altLang="en-US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“</a:t>
            </a:r>
            <a:r>
              <a:rPr lang="en-US" altLang="ja-JP" sz="2000" b="1" dirty="0" err="1">
                <a:solidFill>
                  <a:schemeClr val="tx2"/>
                </a:solidFill>
                <a:latin typeface="Palatino" charset="0"/>
                <a:cs typeface="Palatino" charset="0"/>
              </a:rPr>
              <a:t>betatron</a:t>
            </a:r>
            <a:r>
              <a:rPr lang="ja-JP" altLang="en-US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”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 amplitude function </a:t>
            </a: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at collision point</a:t>
            </a:r>
          </a:p>
          <a:p>
            <a:pPr marL="685800" lvl="1" indent="-228600" algn="l">
              <a:defRPr/>
            </a:pPr>
            <a:r>
              <a:rPr lang="en-US" altLang="ja-JP" sz="2000" i="1" dirty="0">
                <a:solidFill>
                  <a:schemeClr val="tx2"/>
                </a:solidFill>
                <a:latin typeface="Apple Chancery" charset="0"/>
                <a:ea typeface="Apple Chancery" charset="0"/>
                <a:cs typeface="Apple Chancery" charset="0"/>
              </a:rPr>
              <a:t>R</a:t>
            </a:r>
            <a:r>
              <a:rPr lang="en-US" altLang="ja-JP" sz="2000" i="1" dirty="0">
                <a:solidFill>
                  <a:schemeClr val="tx2"/>
                </a:solidFill>
                <a:latin typeface="Palatino" charset="0"/>
                <a:cs typeface="Palatino" charset="0"/>
              </a:rPr>
              <a:t>(</a:t>
            </a:r>
            <a:r>
              <a:rPr lang="el-GR" altLang="ja-JP" sz="2000" i="1" dirty="0">
                <a:solidFill>
                  <a:schemeClr val="tx2"/>
                </a:solidFill>
                <a:latin typeface="Palatino" charset="0"/>
                <a:cs typeface="Palatino" charset="0"/>
              </a:rPr>
              <a:t>φ</a:t>
            </a:r>
            <a:r>
              <a:rPr lang="en-US" altLang="ja-JP" sz="2000" i="1" dirty="0">
                <a:solidFill>
                  <a:schemeClr val="tx2"/>
                </a:solidFill>
                <a:latin typeface="Palatino" charset="0"/>
                <a:cs typeface="Palatino" charset="0"/>
              </a:rPr>
              <a:t>)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geometric reduction factor </a:t>
            </a: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due to crossing angle </a:t>
            </a:r>
            <a:endParaRPr lang="el-GR" altLang="ja-JP" sz="2000" dirty="0">
              <a:solidFill>
                <a:schemeClr val="tx2"/>
              </a:solidFill>
              <a:latin typeface="Palatino" charset="0"/>
              <a:cs typeface="Palatino" charset="0"/>
            </a:endParaRP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4B98502C-12F7-A2E2-6FE3-F6B642FDD1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872" y="4641056"/>
            <a:ext cx="4038600" cy="10922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064159F-D5C0-99A6-D693-FDE178AB04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130" y="1292982"/>
            <a:ext cx="2159000" cy="9525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BA1D1411-222F-8922-5DCF-227B6CC6B328}"/>
              </a:ext>
            </a:extLst>
          </p:cNvPr>
          <p:cNvGrpSpPr/>
          <p:nvPr/>
        </p:nvGrpSpPr>
        <p:grpSpPr>
          <a:xfrm>
            <a:off x="2447854" y="758000"/>
            <a:ext cx="6696146" cy="2671000"/>
            <a:chOff x="1187624" y="757999"/>
            <a:chExt cx="6696146" cy="26710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67BBB10-ADEC-A565-3116-E2D3B2621D7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187624" y="758000"/>
              <a:ext cx="5039187" cy="259879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772086A-CDBE-66DB-4CAA-BE0C0ACCC03C}"/>
                </a:ext>
              </a:extLst>
            </p:cNvPr>
            <p:cNvSpPr/>
            <p:nvPr/>
          </p:nvSpPr>
          <p:spPr bwMode="auto">
            <a:xfrm rot="20009642">
              <a:off x="1741312" y="2363744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240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37342F8-B670-0CAB-DEBD-3003A144C42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655304" y="1959835"/>
              <a:ext cx="1046381" cy="62752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2A2499C-96F7-F2DB-FD90-D4C24FFA4105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335771" y="1924694"/>
              <a:ext cx="1007589" cy="530763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BD9B656-1580-801E-0198-A46EE25E2F6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15816" y="757999"/>
              <a:ext cx="4967954" cy="260464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872313C-DFA0-544F-9D57-F50AEF07705D}"/>
                </a:ext>
              </a:extLst>
            </p:cNvPr>
            <p:cNvSpPr/>
            <p:nvPr/>
          </p:nvSpPr>
          <p:spPr bwMode="auto">
            <a:xfrm rot="1582669">
              <a:off x="5833284" y="2386517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240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</a:t>
              </a: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2CFD8C9E-F30F-6609-F5BE-F2497F12BBAD}"/>
                </a:ext>
              </a:extLst>
            </p:cNvPr>
            <p:cNvSpPr/>
            <p:nvPr/>
          </p:nvSpPr>
          <p:spPr bwMode="auto">
            <a:xfrm rot="2763315">
              <a:off x="4281618" y="1171729"/>
              <a:ext cx="978333" cy="947340"/>
            </a:xfrm>
            <a:prstGeom prst="arc">
              <a:avLst>
                <a:gd name="adj1" fmla="val 16200000"/>
                <a:gd name="adj2" fmla="val 20801363"/>
              </a:avLst>
            </a:prstGeom>
            <a:noFill/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itchFamily="-112" charset="2"/>
                <a:buChar char="n"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askerville" pitchFamily="-112" charset="0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4FDCBF1-735C-E72B-4CD0-FF3A1A1BFE9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17682" y="1400696"/>
              <a:ext cx="254000" cy="4191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E0C48D5-1F3A-4641-17C1-6188954F010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25919" y="2999200"/>
              <a:ext cx="520700" cy="39370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79AA885-421F-BB3D-02C4-C0132E903C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13531" y="3035299"/>
              <a:ext cx="520700" cy="393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5285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4F97EC-E141-A576-71D9-B06EB75D21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D228D341-C0D4-43BC-E87B-E85D00283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9280" y="-41275"/>
            <a:ext cx="6949144" cy="727075"/>
          </a:xfrm>
        </p:spPr>
        <p:txBody>
          <a:bodyPr>
            <a:noAutofit/>
          </a:bodyPr>
          <a:lstStyle/>
          <a:p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Luminosity: colliders</a:t>
            </a:r>
          </a:p>
        </p:txBody>
      </p:sp>
      <p:sp>
        <p:nvSpPr>
          <p:cNvPr id="2" name="Rectangle 159">
            <a:extLst>
              <a:ext uri="{FF2B5EF4-FFF2-40B4-BE49-F238E27FC236}">
                <a16:creationId xmlns:a16="http://schemas.microsoft.com/office/drawing/2014/main" id="{5972078A-2170-6397-6CE8-C1EB243D90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3429000"/>
            <a:ext cx="8659366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285750" indent="-285750" algn="l">
              <a:defRPr/>
            </a:pP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Proportional to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square</a:t>
            </a: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of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bunch intensity</a:t>
            </a:r>
          </a:p>
          <a:p>
            <a:pPr marL="285750" indent="-285750" algn="l">
              <a:defRPr/>
            </a:pP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Proportional to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number</a:t>
            </a: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of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bunches</a:t>
            </a: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(or total intensity/beam)</a:t>
            </a:r>
          </a:p>
          <a:p>
            <a:pPr marL="285750" indent="-285750" algn="l">
              <a:defRPr/>
            </a:pP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Inversely proportional to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square</a:t>
            </a: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of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beam size</a:t>
            </a:r>
          </a:p>
          <a:p>
            <a:pPr marL="285750" indent="-285750" algn="l">
              <a:defRPr/>
            </a:pPr>
            <a:endParaRPr lang="en-US" altLang="ja-JP" sz="2000" b="1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285750" indent="-285750" algn="l">
              <a:defRPr/>
            </a:pP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Brightness		        reach</a:t>
            </a:r>
          </a:p>
          <a:p>
            <a:pPr algn="l">
              <a:buNone/>
              <a:defRPr/>
            </a:pP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   </a:t>
            </a:r>
          </a:p>
          <a:p>
            <a:pPr algn="l">
              <a:lnSpc>
                <a:spcPct val="210000"/>
              </a:lnSpc>
              <a:buNone/>
              <a:defRPr/>
            </a:pP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   depends on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injector chain </a:t>
            </a: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while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 brightness preservation </a:t>
            </a: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depends on        </a:t>
            </a:r>
          </a:p>
          <a:p>
            <a:pPr algn="l">
              <a:lnSpc>
                <a:spcPct val="110000"/>
              </a:lnSpc>
              <a:buNone/>
              <a:defRPr/>
            </a:pP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   collider</a:t>
            </a:r>
            <a:endParaRPr lang="el-GR" altLang="ja-JP" sz="2000" b="1" dirty="0">
              <a:solidFill>
                <a:schemeClr val="tx2"/>
              </a:solidFill>
              <a:latin typeface="Palatino" charset="0"/>
              <a:cs typeface="Palatino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A4DBF0-9EDB-C723-CCB8-B74E46AE01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872" y="4641056"/>
            <a:ext cx="4038600" cy="1092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92F783-3E70-1197-6800-3573549A52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8595" y="4613188"/>
            <a:ext cx="1524000" cy="1016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58E2B69-3E83-7AC8-355F-99F1A55D3A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9130" y="1292982"/>
            <a:ext cx="2159000" cy="9525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6A5144C7-0340-ACC8-6A1E-5D96F5B1ECB7}"/>
              </a:ext>
            </a:extLst>
          </p:cNvPr>
          <p:cNvGrpSpPr/>
          <p:nvPr/>
        </p:nvGrpSpPr>
        <p:grpSpPr>
          <a:xfrm>
            <a:off x="2447854" y="758000"/>
            <a:ext cx="6696146" cy="2671000"/>
            <a:chOff x="1187624" y="757999"/>
            <a:chExt cx="6696146" cy="267100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197BE73-7E4B-8EAC-855F-02441BC1A3E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187624" y="758000"/>
              <a:ext cx="5039187" cy="259879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5BE9B30-120F-17C6-9BCB-FB52A3DDBD10}"/>
                </a:ext>
              </a:extLst>
            </p:cNvPr>
            <p:cNvSpPr/>
            <p:nvPr/>
          </p:nvSpPr>
          <p:spPr bwMode="auto">
            <a:xfrm rot="20009642">
              <a:off x="1741312" y="2363744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240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2547959-E140-99EC-BAA9-3042448E1C4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655304" y="1959835"/>
              <a:ext cx="1046381" cy="62752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ABFDC09-AE39-1F1B-1EFF-2D6727EB3A8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335771" y="1924694"/>
              <a:ext cx="1007589" cy="530763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B87678C-A6F3-8096-569A-3895AB9ED20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15816" y="757999"/>
              <a:ext cx="4967954" cy="260464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AC3198E-6AA5-8A33-24EA-F9BA67BD0578}"/>
                </a:ext>
              </a:extLst>
            </p:cNvPr>
            <p:cNvSpPr/>
            <p:nvPr/>
          </p:nvSpPr>
          <p:spPr bwMode="auto">
            <a:xfrm rot="1582669">
              <a:off x="5833284" y="2386517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240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</a:t>
              </a:r>
            </a:p>
          </p:txBody>
        </p: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16741DDB-C208-7B28-8722-59F4BD1342F5}"/>
                </a:ext>
              </a:extLst>
            </p:cNvPr>
            <p:cNvSpPr/>
            <p:nvPr/>
          </p:nvSpPr>
          <p:spPr bwMode="auto">
            <a:xfrm rot="2763315">
              <a:off x="4281618" y="1171729"/>
              <a:ext cx="978333" cy="947340"/>
            </a:xfrm>
            <a:prstGeom prst="arc">
              <a:avLst>
                <a:gd name="adj1" fmla="val 16200000"/>
                <a:gd name="adj2" fmla="val 20801363"/>
              </a:avLst>
            </a:prstGeom>
            <a:noFill/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itchFamily="-112" charset="2"/>
                <a:buChar char="n"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askerville" pitchFamily="-112" charset="0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626C427-1419-7B44-ACA9-3436794A6B0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17682" y="1400696"/>
              <a:ext cx="254000" cy="41910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6742E2B-6571-D2AF-39A0-3B5C45F5EC1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25919" y="2999200"/>
              <a:ext cx="520700" cy="39370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5982AACC-C601-CF06-C418-AFDC98ABC1B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13531" y="3035299"/>
              <a:ext cx="520700" cy="393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30806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A88A2B-1431-B433-F20C-3F04357861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58456891-330E-49C0-7847-0B69BE5BC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128792" cy="727075"/>
          </a:xfrm>
        </p:spPr>
        <p:txBody>
          <a:bodyPr>
            <a:noAutofit/>
          </a:bodyPr>
          <a:lstStyle/>
          <a:p>
            <a:r>
              <a:rPr lang="en-US" sz="4000" dirty="0"/>
              <a:t>Luminosity optimization</a:t>
            </a:r>
            <a:endParaRPr lang="en-US" sz="4000" dirty="0">
              <a:latin typeface="Bookman Old Style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Rectangle 159">
            <a:extLst>
              <a:ext uri="{FF2B5EF4-FFF2-40B4-BE49-F238E27FC236}">
                <a16:creationId xmlns:a16="http://schemas.microsoft.com/office/drawing/2014/main" id="{C81E52B2-870D-60DC-1C40-1D3D5A596E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813" y="685800"/>
            <a:ext cx="9009187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285750" indent="-285750" algn="l">
              <a:defRPr/>
            </a:pP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Logarithmic increase of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peak luminosity </a:t>
            </a: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over time</a:t>
            </a:r>
          </a:p>
          <a:p>
            <a:pPr marL="285750" indent="-285750" algn="l">
              <a:defRPr/>
            </a:pP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Recipe for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luminosity increase  </a:t>
            </a:r>
          </a:p>
          <a:p>
            <a:pPr marL="285750" indent="-285750" algn="l">
              <a:defRPr/>
            </a:pPr>
            <a:endParaRPr lang="en-US" altLang="ja-JP" sz="2000" dirty="0">
              <a:solidFill>
                <a:schemeClr val="tx2"/>
              </a:solidFill>
              <a:latin typeface="Palatino" charset="0"/>
              <a:cs typeface="Palatino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64D46D-64F5-24DF-8294-9C7C3B227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872" y="4641056"/>
            <a:ext cx="4038600" cy="1092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DBA7B27-992E-05E8-9BDB-20400DB67BA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439" r="1424" b="2754"/>
          <a:stretch>
            <a:fillRect/>
          </a:stretch>
        </p:blipFill>
        <p:spPr>
          <a:xfrm>
            <a:off x="293227" y="3356992"/>
            <a:ext cx="4488645" cy="34632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50291E1-A724-812E-3590-F3A9C7FE4E7B}"/>
              </a:ext>
            </a:extLst>
          </p:cNvPr>
          <p:cNvSpPr txBox="1"/>
          <p:nvPr/>
        </p:nvSpPr>
        <p:spPr>
          <a:xfrm>
            <a:off x="4658694" y="6274378"/>
            <a:ext cx="42849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>
                <a:solidFill>
                  <a:srgbClr val="00B0F0"/>
                </a:solidFill>
              </a:rPr>
              <a:t>V. </a:t>
            </a:r>
            <a:r>
              <a:rPr lang="en-GB" dirty="0" err="1">
                <a:solidFill>
                  <a:srgbClr val="00B0F0"/>
                </a:solidFill>
              </a:rPr>
              <a:t>Shitsev</a:t>
            </a:r>
            <a:r>
              <a:rPr lang="en-GB" dirty="0">
                <a:solidFill>
                  <a:srgbClr val="00B0F0"/>
                </a:solidFill>
              </a:rPr>
              <a:t>, F. Zimmermann, 2021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1CC0A4C-1248-72AB-7B3F-759DC8358B1C}"/>
              </a:ext>
            </a:extLst>
          </p:cNvPr>
          <p:cNvCxnSpPr>
            <a:cxnSpLocks/>
          </p:cNvCxnSpPr>
          <p:nvPr/>
        </p:nvCxnSpPr>
        <p:spPr bwMode="auto">
          <a:xfrm>
            <a:off x="4178616" y="1251074"/>
            <a:ext cx="50405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B8B68DA-003A-5842-AB2B-08FBFBFBB9A8}"/>
              </a:ext>
            </a:extLst>
          </p:cNvPr>
          <p:cNvSpPr txBox="1"/>
          <p:nvPr/>
        </p:nvSpPr>
        <p:spPr>
          <a:xfrm>
            <a:off x="4552908" y="1052290"/>
            <a:ext cx="509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Beam dynamics </a:t>
            </a:r>
            <a:r>
              <a:rPr lang="en-GB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and</a:t>
            </a:r>
            <a:r>
              <a:rPr lang="en-GB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HW implications</a:t>
            </a:r>
            <a:endParaRPr lang="en-GB" sz="18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6509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7CFEBB-B7E1-8794-43C4-FE05398A8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2F85307E-0290-532F-4BF9-51A03714F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128792" cy="727075"/>
          </a:xfrm>
        </p:spPr>
        <p:txBody>
          <a:bodyPr>
            <a:noAutofit/>
          </a:bodyPr>
          <a:lstStyle/>
          <a:p>
            <a:r>
              <a:rPr lang="en-US" sz="4000" dirty="0"/>
              <a:t>Luminosity optimization</a:t>
            </a:r>
            <a:endParaRPr lang="en-US" sz="4000" dirty="0">
              <a:latin typeface="Bookman Old Style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Rectangle 159">
            <a:extLst>
              <a:ext uri="{FF2B5EF4-FFF2-40B4-BE49-F238E27FC236}">
                <a16:creationId xmlns:a16="http://schemas.microsoft.com/office/drawing/2014/main" id="{822F7AD5-16A2-493F-4FC9-BABC4FC96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813" y="685800"/>
            <a:ext cx="9009187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285750" indent="-285750" algn="l">
              <a:defRPr/>
            </a:pP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Logarithmic increase of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peak luminosity </a:t>
            </a: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over time</a:t>
            </a:r>
          </a:p>
          <a:p>
            <a:pPr marL="285750" indent="-285750" algn="l">
              <a:defRPr/>
            </a:pP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Recipe for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luminosity increase  </a:t>
            </a:r>
            <a:endParaRPr lang="en-US" altLang="ja-JP" sz="1800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742950" lvl="1" indent="-285750" algn="l">
              <a:lnSpc>
                <a:spcPct val="200000"/>
              </a:lnSpc>
              <a:defRPr/>
            </a:pPr>
            <a:r>
              <a:rPr lang="en-US" altLang="ja-JP" sz="1800" dirty="0">
                <a:solidFill>
                  <a:schemeClr val="tx2"/>
                </a:solidFill>
                <a:latin typeface="Palatino" charset="0"/>
                <a:cs typeface="Palatino" charset="0"/>
              </a:rPr>
              <a:t>maximize intensities, minimize emittance</a:t>
            </a:r>
          </a:p>
          <a:p>
            <a:pPr marL="742950" lvl="1" indent="-285750" algn="l">
              <a:defRPr/>
            </a:pPr>
            <a:r>
              <a:rPr lang="en-US" altLang="ja-JP" sz="1800" dirty="0">
                <a:solidFill>
                  <a:schemeClr val="tx2"/>
                </a:solidFill>
                <a:latin typeface="Palatino" charset="0"/>
                <a:cs typeface="Palatino" charset="0"/>
              </a:rPr>
              <a:t>minimize beam size </a:t>
            </a:r>
          </a:p>
          <a:p>
            <a:pPr marL="742950" lvl="1" indent="-285750" algn="l">
              <a:defRPr/>
            </a:pPr>
            <a:r>
              <a:rPr lang="en-US" altLang="ja-JP" sz="1800" dirty="0">
                <a:solidFill>
                  <a:schemeClr val="tx2"/>
                </a:solidFill>
                <a:latin typeface="Palatino" charset="0"/>
                <a:cs typeface="Palatino" charset="0"/>
              </a:rPr>
              <a:t>compensate for geometric reduction factor </a:t>
            </a:r>
          </a:p>
          <a:p>
            <a:pPr marL="742950" lvl="1" indent="-285750" algn="l">
              <a:defRPr/>
            </a:pPr>
            <a:r>
              <a:rPr lang="en-US" altLang="ja-JP" sz="1800" dirty="0">
                <a:solidFill>
                  <a:schemeClr val="tx2"/>
                </a:solidFill>
                <a:latin typeface="Palatino" charset="0"/>
                <a:cs typeface="Palatino" charset="0"/>
              </a:rPr>
              <a:t>maximize number of bunches  (beam power) </a:t>
            </a:r>
          </a:p>
          <a:p>
            <a:pPr marL="742950" lvl="1" indent="-285750" algn="l">
              <a:defRPr/>
            </a:pPr>
            <a:r>
              <a:rPr lang="en-US" altLang="ja-JP" sz="1800" dirty="0">
                <a:solidFill>
                  <a:schemeClr val="tx2"/>
                </a:solidFill>
                <a:latin typeface="Palatino" charset="0"/>
                <a:cs typeface="Palatino" charset="0"/>
              </a:rPr>
              <a:t>improve machine efficiency i.e. maximize </a:t>
            </a:r>
            <a:r>
              <a:rPr lang="en-US" altLang="ja-JP" sz="18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integrated luminosity</a:t>
            </a:r>
          </a:p>
          <a:p>
            <a:pPr marL="742950" lvl="1" indent="-285750" algn="l">
              <a:defRPr/>
            </a:pPr>
            <a:endParaRPr lang="en-US" altLang="ja-JP" sz="1800" dirty="0">
              <a:solidFill>
                <a:schemeClr val="tx2"/>
              </a:solidFill>
              <a:latin typeface="Palatino" charset="0"/>
              <a:cs typeface="Palatino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0EF249-4C52-A816-B68C-B72156BFF0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872" y="4641056"/>
            <a:ext cx="4038600" cy="1092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F56E75C-9045-5F0C-C221-E632B65F3C8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439" r="1424" b="2754"/>
          <a:stretch>
            <a:fillRect/>
          </a:stretch>
        </p:blipFill>
        <p:spPr>
          <a:xfrm>
            <a:off x="293227" y="3356992"/>
            <a:ext cx="4488645" cy="34632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B8EDAD2-D03C-5D29-FF49-5B5B6CBE6381}"/>
              </a:ext>
            </a:extLst>
          </p:cNvPr>
          <p:cNvSpPr txBox="1"/>
          <p:nvPr/>
        </p:nvSpPr>
        <p:spPr>
          <a:xfrm>
            <a:off x="5851205" y="1454019"/>
            <a:ext cx="32398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Brightness</a:t>
            </a:r>
            <a:r>
              <a:rPr lang="en-GB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reach (injectors) and </a:t>
            </a:r>
            <a:r>
              <a:rPr lang="en-GB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preservation</a:t>
            </a:r>
            <a:r>
              <a:rPr lang="en-GB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(collider)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3EB3B1-3062-6B5A-9337-4AB7380C978D}"/>
              </a:ext>
            </a:extLst>
          </p:cNvPr>
          <p:cNvSpPr txBox="1"/>
          <p:nvPr/>
        </p:nvSpPr>
        <p:spPr>
          <a:xfrm>
            <a:off x="4080299" y="2013897"/>
            <a:ext cx="3325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Optics</a:t>
            </a:r>
            <a:r>
              <a:rPr lang="en-GB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and </a:t>
            </a:r>
            <a:r>
              <a:rPr lang="en-GB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magnet</a:t>
            </a:r>
            <a:r>
              <a:rPr lang="en-GB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technology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0934689-1BC3-5D50-6E64-C9D8E1D72713}"/>
              </a:ext>
            </a:extLst>
          </p:cNvPr>
          <p:cNvCxnSpPr>
            <a:cxnSpLocks/>
          </p:cNvCxnSpPr>
          <p:nvPr/>
        </p:nvCxnSpPr>
        <p:spPr bwMode="auto">
          <a:xfrm>
            <a:off x="5491166" y="2564837"/>
            <a:ext cx="50405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226B713-B5D5-4EC3-5579-CEDAB4A52077}"/>
              </a:ext>
            </a:extLst>
          </p:cNvPr>
          <p:cNvSpPr txBox="1"/>
          <p:nvPr/>
        </p:nvSpPr>
        <p:spPr>
          <a:xfrm>
            <a:off x="6228184" y="2730593"/>
            <a:ext cx="2843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Minimise </a:t>
            </a:r>
            <a:r>
              <a:rPr lang="en-GB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bunch spacing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584A77F-5FB1-148C-5CC4-99C83F4B25B7}"/>
              </a:ext>
            </a:extLst>
          </p:cNvPr>
          <p:cNvCxnSpPr>
            <a:cxnSpLocks/>
          </p:cNvCxnSpPr>
          <p:nvPr/>
        </p:nvCxnSpPr>
        <p:spPr bwMode="auto">
          <a:xfrm>
            <a:off x="5652120" y="2898782"/>
            <a:ext cx="50405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A2A4BEF-40E1-90C6-D970-03AAC7AE5F63}"/>
              </a:ext>
            </a:extLst>
          </p:cNvPr>
          <p:cNvCxnSpPr>
            <a:cxnSpLocks/>
          </p:cNvCxnSpPr>
          <p:nvPr/>
        </p:nvCxnSpPr>
        <p:spPr bwMode="auto">
          <a:xfrm>
            <a:off x="3347864" y="2204864"/>
            <a:ext cx="50405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1A180CE-B2E2-4D8D-42F3-ED832DE4C366}"/>
              </a:ext>
            </a:extLst>
          </p:cNvPr>
          <p:cNvCxnSpPr>
            <a:cxnSpLocks/>
          </p:cNvCxnSpPr>
          <p:nvPr/>
        </p:nvCxnSpPr>
        <p:spPr bwMode="auto">
          <a:xfrm>
            <a:off x="5294205" y="1772816"/>
            <a:ext cx="50405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B528488-3335-483C-1CDB-97806A95FE33}"/>
              </a:ext>
            </a:extLst>
          </p:cNvPr>
          <p:cNvSpPr txBox="1"/>
          <p:nvPr/>
        </p:nvSpPr>
        <p:spPr>
          <a:xfrm>
            <a:off x="6012160" y="2380171"/>
            <a:ext cx="3239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Crabbing</a:t>
            </a:r>
            <a:r>
              <a:rPr lang="en-GB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, </a:t>
            </a:r>
            <a:r>
              <a:rPr lang="en-GB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beam-beam</a:t>
            </a:r>
            <a:endParaRPr lang="en-GB" sz="18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46108E3-0F05-2DA8-64C3-090118417354}"/>
              </a:ext>
            </a:extLst>
          </p:cNvPr>
          <p:cNvCxnSpPr>
            <a:cxnSpLocks/>
          </p:cNvCxnSpPr>
          <p:nvPr/>
        </p:nvCxnSpPr>
        <p:spPr bwMode="auto">
          <a:xfrm>
            <a:off x="4178616" y="1251074"/>
            <a:ext cx="50405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6405467-404D-965D-6298-56E9A50566C7}"/>
              </a:ext>
            </a:extLst>
          </p:cNvPr>
          <p:cNvSpPr txBox="1"/>
          <p:nvPr/>
        </p:nvSpPr>
        <p:spPr>
          <a:xfrm>
            <a:off x="4552908" y="1052290"/>
            <a:ext cx="509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Beam dynamics </a:t>
            </a:r>
            <a:r>
              <a:rPr lang="en-GB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and</a:t>
            </a:r>
            <a:r>
              <a:rPr lang="en-GB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HW implications</a:t>
            </a:r>
            <a:endParaRPr lang="en-GB" sz="18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223C2E-24BB-6AD7-C66A-83E7373C29E4}"/>
              </a:ext>
            </a:extLst>
          </p:cNvPr>
          <p:cNvSpPr txBox="1"/>
          <p:nvPr/>
        </p:nvSpPr>
        <p:spPr>
          <a:xfrm>
            <a:off x="4658694" y="6274378"/>
            <a:ext cx="42849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>
                <a:solidFill>
                  <a:srgbClr val="00B0F0"/>
                </a:solidFill>
              </a:rPr>
              <a:t>V. </a:t>
            </a:r>
            <a:r>
              <a:rPr lang="en-GB" dirty="0" err="1">
                <a:solidFill>
                  <a:srgbClr val="00B0F0"/>
                </a:solidFill>
              </a:rPr>
              <a:t>Shitsev</a:t>
            </a:r>
            <a:r>
              <a:rPr lang="en-GB" dirty="0">
                <a:solidFill>
                  <a:srgbClr val="00B0F0"/>
                </a:solidFill>
              </a:rPr>
              <a:t>, F. Zimmermann, 2021</a:t>
            </a:r>
          </a:p>
        </p:txBody>
      </p:sp>
    </p:spTree>
    <p:extLst>
      <p:ext uri="{BB962C8B-B14F-4D97-AF65-F5344CB8AC3E}">
        <p14:creationId xmlns:p14="http://schemas.microsoft.com/office/powerpoint/2010/main" val="42710198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2935D4-6E57-39E1-5E59-15DB823C3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9">
            <a:extLst>
              <a:ext uri="{FF2B5EF4-FFF2-40B4-BE49-F238E27FC236}">
                <a16:creationId xmlns:a16="http://schemas.microsoft.com/office/drawing/2014/main" id="{FBB2D168-3A67-A183-9F93-FF3B81EC1D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64835"/>
            <a:ext cx="8856984" cy="485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/>
          <a:p>
            <a:pPr marL="285750" indent="-285750" algn="l">
              <a:defRPr/>
            </a:pPr>
            <a:endParaRPr lang="en-US" sz="2800" b="1" dirty="0">
              <a:solidFill>
                <a:schemeClr val="tx2"/>
              </a:solidFill>
              <a:latin typeface="+mj-lt"/>
              <a:cs typeface="Palatino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D9EDB16-C965-D561-7883-B1175917A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298" y="1844824"/>
            <a:ext cx="8892479" cy="280831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  <a:defRPr/>
            </a:pPr>
            <a:r>
              <a:rPr lang="en-US" sz="9600" dirty="0">
                <a:solidFill>
                  <a:schemeClr val="bg2"/>
                </a:solidFill>
                <a:cs typeface="Palatino" charset="0"/>
              </a:rPr>
              <a:t>Hadron Colliders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179F9BF-6E79-1D55-4FB5-18AD7A135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0542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>
          <a:extLst>
            <a:ext uri="{FF2B5EF4-FFF2-40B4-BE49-F238E27FC236}">
              <a16:creationId xmlns:a16="http://schemas.microsoft.com/office/drawing/2014/main" id="{0DC01AC2-7AD5-F1FE-BA00-E046BC167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E7DBAF8-05C6-BE40-F1F5-5F4D6BFE132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394"/>
          <a:stretch>
            <a:fillRect/>
          </a:stretch>
        </p:blipFill>
        <p:spPr>
          <a:xfrm>
            <a:off x="4878519" y="1001370"/>
            <a:ext cx="3915087" cy="2787669"/>
          </a:xfrm>
          <a:prstGeom prst="rect">
            <a:avLst/>
          </a:prstGeom>
        </p:spPr>
      </p:pic>
      <p:sp>
        <p:nvSpPr>
          <p:cNvPr id="3" name="Google Shape;206;p24">
            <a:extLst>
              <a:ext uri="{FF2B5EF4-FFF2-40B4-BE49-F238E27FC236}">
                <a16:creationId xmlns:a16="http://schemas.microsoft.com/office/drawing/2014/main" id="{BF42BB17-D70D-FF86-9012-0BB2B6C27E39}"/>
              </a:ext>
            </a:extLst>
          </p:cNvPr>
          <p:cNvSpPr txBox="1"/>
          <p:nvPr/>
        </p:nvSpPr>
        <p:spPr>
          <a:xfrm>
            <a:off x="7452320" y="1895339"/>
            <a:ext cx="819000" cy="4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GB" sz="1800" b="1" dirty="0" err="1"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LHCb</a:t>
            </a:r>
            <a:endParaRPr sz="1800" b="1" dirty="0"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</p:txBody>
      </p:sp>
      <p:sp>
        <p:nvSpPr>
          <p:cNvPr id="4" name="Google Shape;183;p22">
            <a:extLst>
              <a:ext uri="{FF2B5EF4-FFF2-40B4-BE49-F238E27FC236}">
                <a16:creationId xmlns:a16="http://schemas.microsoft.com/office/drawing/2014/main" id="{A27172AF-1908-7871-AA86-D55A7F9E1B7C}"/>
              </a:ext>
            </a:extLst>
          </p:cNvPr>
          <p:cNvSpPr txBox="1">
            <a:spLocks/>
          </p:cNvSpPr>
          <p:nvPr/>
        </p:nvSpPr>
        <p:spPr bwMode="auto">
          <a:xfrm>
            <a:off x="1331640" y="67255"/>
            <a:ext cx="8029191" cy="57269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spcFirstLastPara="1" vert="horz" wrap="square" lIns="91425" tIns="91425" rIns="91425" bIns="91425" numCol="1" rtlCol="0" anchor="ctr" anchorCtr="0" compatLnSpc="1">
            <a:prstTxWarp prst="textNoShape">
              <a:avLst/>
            </a:prstTxWarp>
            <a:noAutofit/>
          </a:bodyPr>
          <a:lstStyle>
            <a:lvl1pPr lvl="0" algn="l" rtl="0" eaLnBrk="0" fontAlgn="base" hangingPunct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lvl="1" algn="l" rtl="0" eaLnBrk="0" fontAlgn="base" hangingPunct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2pPr>
            <a:lvl3pPr lvl="2" algn="l" rtl="0" eaLnBrk="0" fontAlgn="base" hangingPunct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3pPr>
            <a:lvl4pPr lvl="3" algn="l" rtl="0" eaLnBrk="0" fontAlgn="base" hangingPunct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4pPr>
            <a:lvl5pPr lvl="4" algn="l" rtl="0" eaLnBrk="0" fontAlgn="base" hangingPunct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5pPr>
            <a:lvl6pPr marL="457200" lvl="5" algn="l" rtl="0" fontAlgn="base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</a:defRPr>
            </a:lvl6pPr>
            <a:lvl7pPr marL="914400" lvl="6" algn="l" rtl="0" fontAlgn="base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</a:defRPr>
            </a:lvl7pPr>
            <a:lvl8pPr marL="1371600" lvl="7" algn="l" rtl="0" fontAlgn="base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</a:defRPr>
            </a:lvl8pPr>
            <a:lvl9pPr marL="1828800" lvl="8" algn="l" rtl="0" fontAlgn="base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</a:defRPr>
            </a:lvl9pPr>
          </a:lstStyle>
          <a:p>
            <a:pPr>
              <a:buClrTx/>
              <a:buFontTx/>
            </a:pPr>
            <a:r>
              <a:rPr lang="en-GB" sz="3600" kern="0" dirty="0"/>
              <a:t>LHC success story (for protons)</a:t>
            </a:r>
          </a:p>
        </p:txBody>
      </p:sp>
      <p:sp>
        <p:nvSpPr>
          <p:cNvPr id="5" name="Google Shape;194;p23">
            <a:extLst>
              <a:ext uri="{FF2B5EF4-FFF2-40B4-BE49-F238E27FC236}">
                <a16:creationId xmlns:a16="http://schemas.microsoft.com/office/drawing/2014/main" id="{B053ADE3-41BF-E273-DE15-BC48A485EA05}"/>
              </a:ext>
            </a:extLst>
          </p:cNvPr>
          <p:cNvSpPr txBox="1">
            <a:spLocks/>
          </p:cNvSpPr>
          <p:nvPr/>
        </p:nvSpPr>
        <p:spPr bwMode="auto">
          <a:xfrm>
            <a:off x="223395" y="3859009"/>
            <a:ext cx="8920605" cy="299899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spcFirstLastPara="1" vert="horz" wrap="square" lIns="91425" tIns="91425" rIns="91425" bIns="91425" numCol="1" rtlCol="0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457189" lvl="0" indent="-342892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800"/>
              <a:buFont typeface="Wingdings" charset="0"/>
              <a:buChar char="●"/>
              <a:defRPr sz="3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914378" lvl="1" indent="-317492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Wingdings" charset="0"/>
              <a:buChar char="○"/>
              <a:defRPr sz="2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371566" lvl="2" indent="-317492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400"/>
              <a:buFont typeface="Wingdings" charset="0"/>
              <a:buChar char="■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828754" lvl="3" indent="-317492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Wingdings" charset="0"/>
              <a:buChar char="●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285943" lvl="4" indent="-317492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400"/>
              <a:buFont typeface="Wingdings" charset="0"/>
              <a:buChar char="○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743132" lvl="5" indent="-317492" algn="l" rtl="0" fontAlgn="base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400"/>
              <a:buFont typeface="Wingdings" pitchFamily="-112" charset="2"/>
              <a:buChar char="■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3200320" lvl="6" indent="-317492" algn="l" rtl="0" fontAlgn="base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400"/>
              <a:buFont typeface="Wingdings" pitchFamily="-112" charset="2"/>
              <a:buChar char="●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657509" lvl="7" indent="-317492" algn="l" rtl="0" fontAlgn="base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400"/>
              <a:buFont typeface="Wingdings" pitchFamily="-112" charset="2"/>
              <a:buChar char="○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4114697" lvl="8" indent="-317492" algn="l" rtl="0" fontAlgn="base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400"/>
              <a:buFont typeface="Wingdings" pitchFamily="-112" charset="2"/>
              <a:buChar char="■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kern="0" dirty="0"/>
              <a:t>LHC intensity increased from </a:t>
            </a:r>
            <a:r>
              <a:rPr lang="en-GB" sz="2000" b="1" kern="0" dirty="0"/>
              <a:t>1.1e11</a:t>
            </a:r>
            <a:r>
              <a:rPr lang="en-GB" sz="2000" kern="0" dirty="0"/>
              <a:t> (design) to </a:t>
            </a:r>
            <a:r>
              <a:rPr lang="en-GB" sz="2000" b="1" kern="0" dirty="0"/>
              <a:t>1.8e11 </a:t>
            </a:r>
            <a:r>
              <a:rPr lang="en-GB" sz="2000" kern="0" dirty="0"/>
              <a:t>ppb, while </a:t>
            </a:r>
            <a:r>
              <a:rPr lang="el-GR" sz="2000" kern="0" dirty="0"/>
              <a:t>β* </a:t>
            </a:r>
            <a:r>
              <a:rPr lang="en-US" sz="2000" kern="0" dirty="0"/>
              <a:t>reduced down to </a:t>
            </a:r>
            <a:r>
              <a:rPr lang="en-US" sz="2000" b="1" kern="0" dirty="0"/>
              <a:t>15cm</a:t>
            </a:r>
            <a:r>
              <a:rPr lang="en-US" sz="2000" kern="0" dirty="0"/>
              <a:t> (flat optics and luminosity </a:t>
            </a:r>
            <a:r>
              <a:rPr lang="en-US" sz="2000" b="1" kern="0" dirty="0"/>
              <a:t>leveling</a:t>
            </a:r>
            <a:r>
              <a:rPr lang="en-US" sz="2000" kern="0" dirty="0"/>
              <a:t>) more then </a:t>
            </a:r>
            <a:r>
              <a:rPr lang="en-US" sz="2000" b="1" kern="0" dirty="0"/>
              <a:t>doubling</a:t>
            </a:r>
            <a:r>
              <a:rPr lang="en-US" sz="2000" kern="0" dirty="0"/>
              <a:t> </a:t>
            </a:r>
            <a:r>
              <a:rPr lang="en-US" sz="2000" b="1" kern="0" dirty="0"/>
              <a:t>peak</a:t>
            </a:r>
            <a:r>
              <a:rPr lang="en-US" sz="2000" kern="0" dirty="0"/>
              <a:t> luminosity	</a:t>
            </a:r>
            <a:endParaRPr lang="en-GB" sz="2000" kern="0" dirty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kern="0" dirty="0">
                <a:solidFill>
                  <a:srgbClr val="0053A1"/>
                </a:solidFill>
              </a:rPr>
              <a:t>2025 was the single </a:t>
            </a:r>
            <a:r>
              <a:rPr lang="en-GB" sz="2000" kern="0" dirty="0">
                <a:solidFill>
                  <a:srgbClr val="980000"/>
                </a:solidFill>
              </a:rPr>
              <a:t>most productive</a:t>
            </a:r>
            <a:r>
              <a:rPr lang="en-GB" sz="2000" kern="0" dirty="0">
                <a:solidFill>
                  <a:srgbClr val="0053A1"/>
                </a:solidFill>
              </a:rPr>
              <a:t> year in LHC history so far!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kern="0" dirty="0"/>
              <a:t>Over </a:t>
            </a:r>
            <a:r>
              <a:rPr lang="en-GB" sz="2000" b="1" kern="0" dirty="0"/>
              <a:t>500 fb-1 </a:t>
            </a:r>
            <a:r>
              <a:rPr lang="en-GB" sz="2000" kern="0" dirty="0"/>
              <a:t>delivered to both ATLAS and CMS since 2010 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b="1" kern="0" dirty="0"/>
              <a:t>LHCb</a:t>
            </a:r>
            <a:r>
              <a:rPr lang="en-GB" sz="2000" kern="0" dirty="0"/>
              <a:t> more then </a:t>
            </a:r>
            <a:r>
              <a:rPr lang="en-GB" sz="2000" b="1" kern="0" dirty="0"/>
              <a:t>doubled</a:t>
            </a:r>
            <a:r>
              <a:rPr lang="en-GB" sz="2000" kern="0" dirty="0"/>
              <a:t> their </a:t>
            </a:r>
            <a:r>
              <a:rPr lang="en-GB" sz="2000" kern="0" dirty="0">
                <a:solidFill>
                  <a:srgbClr val="980000"/>
                </a:solidFill>
              </a:rPr>
              <a:t>Run 1 + Run 2 + Run 3</a:t>
            </a:r>
            <a:r>
              <a:rPr lang="en-GB" sz="2000" kern="0" dirty="0"/>
              <a:t> data set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kern="0" dirty="0"/>
              <a:t>… despite limitations from </a:t>
            </a:r>
            <a:r>
              <a:rPr lang="en-GB" sz="2000" b="1" kern="0" dirty="0"/>
              <a:t>e-cloud</a:t>
            </a:r>
            <a:r>
              <a:rPr lang="en-GB" sz="2000" kern="0" dirty="0"/>
              <a:t> (heat load and </a:t>
            </a:r>
            <a:r>
              <a:rPr lang="en-GB" sz="2000" kern="0" dirty="0" err="1"/>
              <a:t>cryo</a:t>
            </a:r>
            <a:r>
              <a:rPr lang="en-GB" sz="2000" kern="0" dirty="0"/>
              <a:t> capacity), </a:t>
            </a:r>
            <a:r>
              <a:rPr lang="en-GB" sz="2000" b="1" kern="0" dirty="0"/>
              <a:t>beam induced heating</a:t>
            </a:r>
            <a:r>
              <a:rPr lang="en-GB" sz="2000" kern="0" dirty="0"/>
              <a:t> due to </a:t>
            </a:r>
            <a:r>
              <a:rPr lang="en-GB" sz="2000" b="1" kern="0" dirty="0"/>
              <a:t>impedance</a:t>
            </a:r>
            <a:r>
              <a:rPr lang="en-GB" sz="2000" kern="0" dirty="0"/>
              <a:t> (vacuum modules’ RF fingers)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kern="0" dirty="0"/>
              <a:t>Reached </a:t>
            </a:r>
            <a:r>
              <a:rPr lang="en-GB" sz="2000" b="1" kern="0" dirty="0"/>
              <a:t>1.8e11 ppb </a:t>
            </a:r>
            <a:r>
              <a:rPr lang="en-GB" sz="2000" kern="0" dirty="0"/>
              <a:t>by end of Run3 (2026) for physics conditions and </a:t>
            </a:r>
            <a:r>
              <a:rPr lang="en-GB" sz="2000" b="1" kern="0" dirty="0"/>
              <a:t>HL-LHC intensities</a:t>
            </a:r>
            <a:r>
              <a:rPr lang="en-GB" sz="2000" kern="0" dirty="0"/>
              <a:t> of </a:t>
            </a:r>
            <a:r>
              <a:rPr lang="en-GB" sz="2000" b="1" kern="0" dirty="0"/>
              <a:t>2.3e11</a:t>
            </a:r>
            <a:r>
              <a:rPr lang="en-GB" sz="2000" kern="0" dirty="0"/>
              <a:t> </a:t>
            </a:r>
            <a:r>
              <a:rPr lang="en-GB" sz="2000" b="1" kern="0" dirty="0"/>
              <a:t>ppb</a:t>
            </a:r>
            <a:r>
              <a:rPr lang="en-GB" sz="2000" kern="0" dirty="0"/>
              <a:t> in machine studies </a:t>
            </a:r>
            <a:endParaRPr lang="en-GB" sz="2000" kern="0" dirty="0">
              <a:solidFill>
                <a:srgbClr val="0053A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93575D2-887C-5D9A-BE97-38D1119BE1AB}"/>
              </a:ext>
            </a:extLst>
          </p:cNvPr>
          <p:cNvGrpSpPr/>
          <p:nvPr/>
        </p:nvGrpSpPr>
        <p:grpSpPr>
          <a:xfrm>
            <a:off x="223395" y="778808"/>
            <a:ext cx="4655123" cy="3082240"/>
            <a:chOff x="223396" y="778808"/>
            <a:chExt cx="4236802" cy="286666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BA3513F-C162-BCC3-67EE-316570B3F7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4719" t="11149" r="2750" b="5376"/>
            <a:stretch>
              <a:fillRect/>
            </a:stretch>
          </p:blipFill>
          <p:spPr>
            <a:xfrm>
              <a:off x="223396" y="778808"/>
              <a:ext cx="4236802" cy="2866667"/>
            </a:xfrm>
            <a:prstGeom prst="rect">
              <a:avLst/>
            </a:prstGeom>
          </p:spPr>
        </p:pic>
        <p:sp>
          <p:nvSpPr>
            <p:cNvPr id="196" name="Google Shape;196;p23">
              <a:extLst>
                <a:ext uri="{FF2B5EF4-FFF2-40B4-BE49-F238E27FC236}">
                  <a16:creationId xmlns:a16="http://schemas.microsoft.com/office/drawing/2014/main" id="{F122E0F0-2AB4-73B1-AEB1-D3183B88A85D}"/>
                </a:ext>
              </a:extLst>
            </p:cNvPr>
            <p:cNvSpPr txBox="1"/>
            <p:nvPr/>
          </p:nvSpPr>
          <p:spPr>
            <a:xfrm>
              <a:off x="2685081" y="843883"/>
              <a:ext cx="1761300" cy="420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>
                <a:buNone/>
              </a:pPr>
              <a:r>
                <a:rPr lang="en-GB" sz="1800" b="1" dirty="0">
                  <a:latin typeface="Calibri" panose="020F0502020204030204" pitchFamily="34" charset="0"/>
                  <a:ea typeface="Helvetica Neue"/>
                  <a:cs typeface="Calibri" panose="020F0502020204030204" pitchFamily="34" charset="0"/>
                  <a:sym typeface="Helvetica Neue"/>
                </a:rPr>
                <a:t>ATLAS / CMS</a:t>
              </a:r>
              <a:endParaRPr sz="1800" b="1" dirty="0"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F59454F-63B4-3920-F24D-F1F4592EFE83}"/>
                </a:ext>
              </a:extLst>
            </p:cNvPr>
            <p:cNvSpPr txBox="1"/>
            <p:nvPr/>
          </p:nvSpPr>
          <p:spPr>
            <a:xfrm>
              <a:off x="641717" y="985805"/>
              <a:ext cx="473900" cy="21094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buNone/>
              </a:pP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7779650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6" name="Text Box 14"/>
          <p:cNvSpPr txBox="1">
            <a:spLocks noChangeArrowheads="1"/>
          </p:cNvSpPr>
          <p:nvPr/>
        </p:nvSpPr>
        <p:spPr bwMode="auto">
          <a:xfrm>
            <a:off x="1547664" y="1867315"/>
            <a:ext cx="5210294" cy="3937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27" tIns="34264" rIns="68527" bIns="34264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endParaRPr lang="en-US" sz="1950" dirty="0">
              <a:solidFill>
                <a:srgbClr val="3333CC"/>
              </a:solidFill>
              <a:latin typeface="Palatino" pitchFamily="2" charset="77"/>
              <a:ea typeface="Palatino" pitchFamily="2" charset="77"/>
            </a:endParaRPr>
          </a:p>
          <a:p>
            <a:pPr algn="l" eaLnBrk="1" hangingPunct="1"/>
            <a:endParaRPr lang="en-US" sz="1800" dirty="0">
              <a:solidFill>
                <a:srgbClr val="800000"/>
              </a:solidFill>
              <a:latin typeface="Palatino" pitchFamily="2" charset="77"/>
              <a:ea typeface="Palatino" pitchFamily="2" charset="77"/>
              <a:sym typeface="Wingdings" charset="0"/>
            </a:endParaRPr>
          </a:p>
          <a:p>
            <a:pPr algn="l" eaLnBrk="1" hangingPunct="1"/>
            <a:endParaRPr lang="en-US" sz="1800" dirty="0">
              <a:solidFill>
                <a:srgbClr val="800000"/>
              </a:solidFill>
              <a:latin typeface="Palatino" pitchFamily="2" charset="77"/>
              <a:ea typeface="Palatino" pitchFamily="2" charset="77"/>
              <a:sym typeface="Wingdings" charset="0"/>
            </a:endParaRPr>
          </a:p>
          <a:p>
            <a:pPr algn="l" eaLnBrk="1" hangingPunct="1"/>
            <a:endParaRPr lang="en-US" sz="1800" dirty="0">
              <a:solidFill>
                <a:srgbClr val="800000"/>
              </a:solidFill>
              <a:latin typeface="Palatino" pitchFamily="2" charset="77"/>
              <a:ea typeface="Palatino" pitchFamily="2" charset="77"/>
              <a:sym typeface="Wingdings" charset="0"/>
            </a:endParaRPr>
          </a:p>
          <a:p>
            <a:pPr marL="0" lvl="1" indent="0" algn="l">
              <a:spcAft>
                <a:spcPts val="900"/>
              </a:spcAft>
              <a:buNone/>
            </a:pPr>
            <a:r>
              <a:rPr lang="en-US" sz="1800" dirty="0">
                <a:solidFill>
                  <a:srgbClr val="800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1) maximize bunch intensities</a:t>
            </a:r>
          </a:p>
          <a:p>
            <a:pPr marL="0" lvl="1" indent="0" algn="l">
              <a:spcAft>
                <a:spcPts val="900"/>
              </a:spcAft>
              <a:buNone/>
            </a:pPr>
            <a:r>
              <a:rPr lang="en-US" sz="1800" dirty="0">
                <a:solidFill>
                  <a:srgbClr val="800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2) minimize the beam </a:t>
            </a:r>
            <a:r>
              <a:rPr lang="en-US" sz="1800" dirty="0" err="1">
                <a:solidFill>
                  <a:srgbClr val="800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emittance</a:t>
            </a:r>
            <a:endParaRPr lang="en-US" sz="1800" dirty="0">
              <a:solidFill>
                <a:srgbClr val="800000"/>
              </a:solidFill>
              <a:latin typeface="Palatino" pitchFamily="2" charset="77"/>
              <a:ea typeface="Palatino" pitchFamily="2" charset="77"/>
              <a:sym typeface="Wingdings" charset="0"/>
            </a:endParaRPr>
          </a:p>
          <a:p>
            <a:pPr algn="l">
              <a:spcAft>
                <a:spcPts val="900"/>
              </a:spcAft>
              <a:buNone/>
            </a:pPr>
            <a:r>
              <a:rPr lang="en-US" sz="1800" dirty="0">
                <a:solidFill>
                  <a:srgbClr val="800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3) minimize beam size (constant beam power); </a:t>
            </a:r>
          </a:p>
          <a:p>
            <a:pPr algn="l">
              <a:spcAft>
                <a:spcPts val="900"/>
              </a:spcAft>
              <a:buNone/>
            </a:pPr>
            <a:r>
              <a:rPr lang="en-US" sz="1800" dirty="0">
                <a:solidFill>
                  <a:srgbClr val="800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4) maximize number of bunches (beam power); </a:t>
            </a:r>
          </a:p>
          <a:p>
            <a:pPr algn="l">
              <a:spcAft>
                <a:spcPts val="900"/>
              </a:spcAft>
              <a:buNone/>
            </a:pPr>
            <a:r>
              <a:rPr lang="en-US" sz="1800" dirty="0">
                <a:solidFill>
                  <a:srgbClr val="800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5) compensate for </a:t>
            </a:r>
            <a:r>
              <a:rPr lang="ja-JP" altLang="en-US" sz="1800" dirty="0">
                <a:solidFill>
                  <a:srgbClr val="800000"/>
                </a:solidFill>
                <a:latin typeface="Palatino" pitchFamily="2" charset="77"/>
                <a:sym typeface="Wingdings" charset="0"/>
              </a:rPr>
              <a:t>‘</a:t>
            </a:r>
            <a:r>
              <a:rPr lang="en-US" altLang="ja-JP" sz="1800" dirty="0">
                <a:solidFill>
                  <a:srgbClr val="800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F’; </a:t>
            </a:r>
          </a:p>
          <a:p>
            <a:pPr algn="l">
              <a:spcAft>
                <a:spcPts val="900"/>
              </a:spcAft>
              <a:buNone/>
            </a:pPr>
            <a:r>
              <a:rPr lang="en-US" sz="1800" dirty="0">
                <a:solidFill>
                  <a:srgbClr val="800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6) Improve machine ‘Efficiency’</a:t>
            </a:r>
            <a:endParaRPr lang="en-US" sz="1800" dirty="0">
              <a:solidFill>
                <a:srgbClr val="008000"/>
              </a:solidFill>
              <a:latin typeface="Palatino" pitchFamily="2" charset="77"/>
              <a:ea typeface="Palatino" pitchFamily="2" charset="77"/>
            </a:endParaRPr>
          </a:p>
        </p:txBody>
      </p:sp>
      <p:graphicFrame>
        <p:nvGraphicFramePr>
          <p:cNvPr id="6554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1607833"/>
              </p:ext>
            </p:extLst>
          </p:nvPr>
        </p:nvGraphicFramePr>
        <p:xfrm>
          <a:off x="1482106" y="1348426"/>
          <a:ext cx="6179787" cy="12751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235200" imgH="431800" progId="Equation.3">
                  <p:embed/>
                </p:oleObj>
              </mc:Choice>
              <mc:Fallback>
                <p:oleObj name="Equation" r:id="rId3" imgW="2235200" imgH="431800" progId="Equation.3">
                  <p:embed/>
                  <p:pic>
                    <p:nvPicPr>
                      <p:cNvPr id="6554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2106" y="1348426"/>
                        <a:ext cx="6179787" cy="12751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6656296" y="1196752"/>
            <a:ext cx="2483768" cy="5129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27" tIns="34264" rIns="68527" bIns="34264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endParaRPr lang="en-US" sz="1950" dirty="0">
              <a:solidFill>
                <a:srgbClr val="3333CC"/>
              </a:solidFill>
              <a:latin typeface="Palatino" pitchFamily="2" charset="77"/>
              <a:ea typeface="Palatino" pitchFamily="2" charset="77"/>
            </a:endParaRPr>
          </a:p>
          <a:p>
            <a:pPr algn="l" eaLnBrk="1" hangingPunct="1"/>
            <a:endParaRPr lang="en-US" sz="1950" dirty="0">
              <a:solidFill>
                <a:srgbClr val="3333CC"/>
              </a:solidFill>
              <a:latin typeface="Palatino" pitchFamily="2" charset="77"/>
              <a:ea typeface="Palatino" pitchFamily="2" charset="77"/>
            </a:endParaRPr>
          </a:p>
          <a:p>
            <a:pPr algn="l" eaLnBrk="1" hangingPunct="1"/>
            <a:endParaRPr lang="en-US" sz="1800" dirty="0">
              <a:solidFill>
                <a:srgbClr val="800000"/>
              </a:solidFill>
              <a:latin typeface="Palatino" pitchFamily="2" charset="77"/>
              <a:ea typeface="Palatino" pitchFamily="2" charset="77"/>
              <a:sym typeface="Wingdings" charset="0"/>
            </a:endParaRPr>
          </a:p>
          <a:p>
            <a:pPr algn="l" eaLnBrk="1" hangingPunct="1"/>
            <a:endParaRPr lang="en-US" sz="1800" dirty="0">
              <a:solidFill>
                <a:srgbClr val="800000"/>
              </a:solidFill>
              <a:latin typeface="Palatino" pitchFamily="2" charset="77"/>
              <a:ea typeface="Palatino" pitchFamily="2" charset="77"/>
              <a:sym typeface="Wingdings" charset="0"/>
            </a:endParaRPr>
          </a:p>
          <a:p>
            <a:pPr algn="l" eaLnBrk="1" hangingPunct="1"/>
            <a:endParaRPr lang="en-US" sz="1800" dirty="0">
              <a:solidFill>
                <a:srgbClr val="800000"/>
              </a:solidFill>
              <a:latin typeface="Palatino" pitchFamily="2" charset="77"/>
              <a:ea typeface="Palatino" pitchFamily="2" charset="77"/>
              <a:sym typeface="Wingdings" charset="0"/>
            </a:endParaRPr>
          </a:p>
          <a:p>
            <a:pPr marL="257175" indent="-257175" algn="l">
              <a:spcAft>
                <a:spcPts val="900"/>
              </a:spcAft>
              <a:buFont typeface="Wingdings" charset="0"/>
              <a:buChar char="è"/>
            </a:pPr>
            <a:endParaRPr lang="en-US" sz="1800" dirty="0">
              <a:solidFill>
                <a:srgbClr val="800000"/>
              </a:solidFill>
              <a:latin typeface="Palatino" pitchFamily="2" charset="77"/>
              <a:ea typeface="Palatino" pitchFamily="2" charset="77"/>
              <a:sym typeface="Wingdings" charset="0"/>
            </a:endParaRPr>
          </a:p>
          <a:p>
            <a:pPr marL="257175" indent="-257175" algn="l">
              <a:spcAft>
                <a:spcPts val="900"/>
              </a:spcAft>
              <a:buFont typeface="Wingdings" charset="0"/>
              <a:buChar char="è"/>
            </a:pPr>
            <a:r>
              <a:rPr lang="en-US" sz="1800" dirty="0">
                <a:solidFill>
                  <a:srgbClr val="800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Injector complex Upgrade LIU</a:t>
            </a:r>
          </a:p>
          <a:p>
            <a:pPr marL="257175" indent="-257175" algn="l">
              <a:spcAft>
                <a:spcPts val="900"/>
              </a:spcAft>
              <a:buFont typeface="Wingdings" charset="0"/>
              <a:buChar char="è"/>
            </a:pPr>
            <a:r>
              <a:rPr lang="en-US" sz="1800" dirty="0">
                <a:solidFill>
                  <a:srgbClr val="008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triplet aperture</a:t>
            </a:r>
          </a:p>
          <a:p>
            <a:pPr marL="257175" indent="-257175" algn="l">
              <a:spcAft>
                <a:spcPts val="900"/>
              </a:spcAft>
              <a:buFont typeface="Wingdings" charset="0"/>
              <a:buChar char="è"/>
            </a:pPr>
            <a:r>
              <a:rPr lang="en-US" sz="1800" dirty="0">
                <a:solidFill>
                  <a:srgbClr val="800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25ns</a:t>
            </a:r>
          </a:p>
          <a:p>
            <a:pPr marL="257175" indent="-257175" algn="l">
              <a:spcAft>
                <a:spcPts val="900"/>
              </a:spcAft>
              <a:buFont typeface="Wingdings" charset="0"/>
              <a:buChar char="è"/>
            </a:pPr>
            <a:r>
              <a:rPr lang="en-US" altLang="ja-JP" sz="1800" dirty="0">
                <a:solidFill>
                  <a:srgbClr val="008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Crab Cavities</a:t>
            </a:r>
          </a:p>
          <a:p>
            <a:pPr marL="257175" indent="-257175" algn="l">
              <a:buFont typeface="Wingdings" charset="0"/>
              <a:buChar char="è"/>
            </a:pPr>
            <a:r>
              <a:rPr lang="en-US" sz="1800" dirty="0">
                <a:solidFill>
                  <a:srgbClr val="008000"/>
                </a:solidFill>
                <a:latin typeface="Palatino" pitchFamily="2" charset="77"/>
                <a:ea typeface="Palatino" pitchFamily="2" charset="77"/>
                <a:sym typeface="Wingdings"/>
              </a:rPr>
              <a:t>minimize number of unscheduled beam aborts</a:t>
            </a:r>
            <a:endParaRPr lang="en-US" sz="1800" dirty="0">
              <a:solidFill>
                <a:srgbClr val="008000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8F87F2-69B4-A67F-F94C-EF866F5C1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116632"/>
            <a:ext cx="7272808" cy="432048"/>
          </a:xfrm>
        </p:spPr>
        <p:txBody>
          <a:bodyPr>
            <a:noAutofit/>
          </a:bodyPr>
          <a:lstStyle/>
          <a:p>
            <a:r>
              <a:rPr lang="en-GB" sz="2800" dirty="0"/>
              <a:t>Performance optimisation example: HL-LHC</a:t>
            </a:r>
          </a:p>
        </p:txBody>
      </p:sp>
    </p:spTree>
    <p:extLst>
      <p:ext uri="{BB962C8B-B14F-4D97-AF65-F5344CB8AC3E}">
        <p14:creationId xmlns:p14="http://schemas.microsoft.com/office/powerpoint/2010/main" val="855825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55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655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655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655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55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1000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55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1000"/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DB4A07-73A5-A96A-FA42-1F2BC82931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64E6BBAE-EA4E-49F8-A515-FD29FB2FC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109" y="0"/>
            <a:ext cx="5832648" cy="685800"/>
          </a:xfrm>
        </p:spPr>
        <p:txBody>
          <a:bodyPr>
            <a:noAutofit/>
          </a:bodyPr>
          <a:lstStyle/>
          <a:p>
            <a:r>
              <a:rPr lang="en-US" sz="2600" dirty="0"/>
              <a:t>Route to high hadron brightness: LIU </a:t>
            </a:r>
            <a:r>
              <a:rPr lang="en-US" sz="1800" dirty="0"/>
              <a:t>(LHC injector upgrade)</a:t>
            </a:r>
            <a:endParaRPr lang="en-US" sz="1800" dirty="0">
              <a:latin typeface="Bookman Old Style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F00DA24-7244-1B82-D9A3-D91AE2E3A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700" y="711552"/>
            <a:ext cx="8409734" cy="3664584"/>
          </a:xfrm>
        </p:spPr>
        <p:txBody>
          <a:bodyPr/>
          <a:lstStyle/>
          <a:p>
            <a:r>
              <a:rPr lang="en-US" sz="2400" dirty="0"/>
              <a:t>Connection of PSB to </a:t>
            </a:r>
            <a:r>
              <a:rPr lang="en-US" sz="2400" b="1" dirty="0"/>
              <a:t>Linac4</a:t>
            </a:r>
            <a:r>
              <a:rPr lang="en-US" sz="2400" dirty="0"/>
              <a:t> and acceleration to </a:t>
            </a:r>
            <a:r>
              <a:rPr lang="en-US" sz="2400" b="1" dirty="0"/>
              <a:t>2 GeV </a:t>
            </a:r>
            <a:r>
              <a:rPr lang="en-US" sz="2400" dirty="0"/>
              <a:t>in PSB</a:t>
            </a:r>
          </a:p>
          <a:p>
            <a:r>
              <a:rPr lang="en-US" sz="2400" dirty="0"/>
              <a:t>PS &amp; SPS </a:t>
            </a:r>
            <a:r>
              <a:rPr lang="en-US" sz="2400" b="1" dirty="0"/>
              <a:t>RF upgrades </a:t>
            </a:r>
            <a:r>
              <a:rPr lang="en-US" sz="2400" dirty="0"/>
              <a:t>+ </a:t>
            </a:r>
            <a:r>
              <a:rPr lang="en-US" sz="2400" b="1" dirty="0"/>
              <a:t>e-cloud</a:t>
            </a:r>
            <a:r>
              <a:rPr lang="en-US" sz="2400" dirty="0"/>
              <a:t> &amp; </a:t>
            </a:r>
            <a:r>
              <a:rPr lang="en-US" sz="2400" b="1" dirty="0"/>
              <a:t>impedance reduction</a:t>
            </a:r>
            <a:r>
              <a:rPr lang="en-US" sz="2400" dirty="0"/>
              <a:t>, </a:t>
            </a:r>
            <a:r>
              <a:rPr lang="en-US" sz="2400" b="1" dirty="0"/>
              <a:t>new SPS optics</a:t>
            </a:r>
            <a:r>
              <a:rPr lang="en-US" sz="2400" dirty="0"/>
              <a:t>, new </a:t>
            </a:r>
            <a:r>
              <a:rPr lang="en-US" sz="2400" b="1" dirty="0"/>
              <a:t>dumps</a:t>
            </a:r>
            <a:r>
              <a:rPr lang="en-US" sz="2400" dirty="0"/>
              <a:t> &amp; </a:t>
            </a:r>
            <a:r>
              <a:rPr lang="en-US" sz="2400" b="1" dirty="0"/>
              <a:t>stoppers</a:t>
            </a:r>
            <a:r>
              <a:rPr lang="en-US" sz="2400" dirty="0"/>
              <a:t>,…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E68E3F-88F8-8B4A-8E9D-C07BBF20B6A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2528" y="2543844"/>
            <a:ext cx="3510000" cy="324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63373B1-EC37-B527-E124-2F14CFF20EC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2528" y="2543844"/>
            <a:ext cx="3510000" cy="32400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6AF11A34-3769-3D05-849F-ACDED5D3532A}"/>
              </a:ext>
            </a:extLst>
          </p:cNvPr>
          <p:cNvGrpSpPr/>
          <p:nvPr/>
        </p:nvGrpSpPr>
        <p:grpSpPr>
          <a:xfrm>
            <a:off x="5733499" y="2634682"/>
            <a:ext cx="3342077" cy="3076019"/>
            <a:chOff x="7644664" y="2369909"/>
            <a:chExt cx="4456103" cy="410135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8F92959-D43D-AC4E-7C9D-8DE4EA7AA05F}"/>
                </a:ext>
              </a:extLst>
            </p:cNvPr>
            <p:cNvGrpSpPr/>
            <p:nvPr/>
          </p:nvGrpSpPr>
          <p:grpSpPr>
            <a:xfrm>
              <a:off x="10357039" y="2369909"/>
              <a:ext cx="1743728" cy="2125863"/>
              <a:chOff x="8884478" y="4176965"/>
              <a:chExt cx="1743728" cy="2125863"/>
            </a:xfrm>
          </p:grpSpPr>
          <p:pic>
            <p:nvPicPr>
              <p:cNvPr id="19" name="Picture 18" descr="A picture containing indoor, sitting, kitchen, computer&#10;&#10;Description automatically generated">
                <a:extLst>
                  <a:ext uri="{FF2B5EF4-FFF2-40B4-BE49-F238E27FC236}">
                    <a16:creationId xmlns:a16="http://schemas.microsoft.com/office/drawing/2014/main" id="{E1844E1E-227A-E6C8-0D55-51D2FC0162D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hq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4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8805113" y="4408194"/>
                <a:ext cx="1902457" cy="1440000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9C721B0-8579-1EEB-18B8-512F18CC22CD}"/>
                  </a:ext>
                </a:extLst>
              </p:cNvPr>
              <p:cNvSpPr txBox="1"/>
              <p:nvPr/>
            </p:nvSpPr>
            <p:spPr>
              <a:xfrm>
                <a:off x="8884478" y="5995052"/>
                <a:ext cx="1743728" cy="307776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5B9BD5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l" defTabSz="685800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defRPr/>
                </a:pPr>
                <a:r>
                  <a:rPr lang="en-GB" sz="900" kern="0" dirty="0">
                    <a:solidFill>
                      <a:prstClr val="white"/>
                    </a:solidFill>
                    <a:latin typeface="Calibri" panose="020F0502020204030204"/>
                    <a:ea typeface="+mn-ea"/>
                    <a:cs typeface="+mn-cs"/>
                  </a:rPr>
                  <a:t>PS l</a:t>
                </a:r>
                <a:r>
                  <a:rPr lang="en-GB" sz="900" kern="0" dirty="0" err="1">
                    <a:solidFill>
                      <a:prstClr val="white"/>
                    </a:solidFill>
                    <a:latin typeface="Calibri" panose="020F0502020204030204"/>
                    <a:ea typeface="+mn-ea"/>
                    <a:cs typeface="+mn-cs"/>
                  </a:rPr>
                  <a:t>ongitudinal</a:t>
                </a:r>
                <a:r>
                  <a:rPr lang="en-GB" sz="900" kern="0" dirty="0">
                    <a:solidFill>
                      <a:prstClr val="white"/>
                    </a:solidFill>
                    <a:latin typeface="Calibri" panose="020F0502020204030204"/>
                    <a:ea typeface="+mn-ea"/>
                    <a:cs typeface="+mn-cs"/>
                  </a:rPr>
                  <a:t> damper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95F1926-0DF6-9247-E884-5D8D45F59DF4}"/>
                </a:ext>
              </a:extLst>
            </p:cNvPr>
            <p:cNvGrpSpPr/>
            <p:nvPr/>
          </p:nvGrpSpPr>
          <p:grpSpPr>
            <a:xfrm>
              <a:off x="8145339" y="4514573"/>
              <a:ext cx="3184765" cy="1956694"/>
              <a:chOff x="8598406" y="4382490"/>
              <a:chExt cx="3184765" cy="1956694"/>
            </a:xfrm>
          </p:grpSpPr>
          <p:pic>
            <p:nvPicPr>
              <p:cNvPr id="16" name="Picture 3">
                <a:extLst>
                  <a:ext uri="{FF2B5EF4-FFF2-40B4-BE49-F238E27FC236}">
                    <a16:creationId xmlns:a16="http://schemas.microsoft.com/office/drawing/2014/main" id="{5F1E941B-1E0D-82AC-CD29-A34CDA2C62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 t="10458" b="6569"/>
              <a:stretch/>
            </p:blipFill>
            <p:spPr bwMode="auto">
              <a:xfrm>
                <a:off x="8598406" y="4382490"/>
                <a:ext cx="2880000" cy="17922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8DC8F0E-DC01-BE85-E504-58E4F0652A70}"/>
                  </a:ext>
                </a:extLst>
              </p:cNvPr>
              <p:cNvSpPr txBox="1"/>
              <p:nvPr/>
            </p:nvSpPr>
            <p:spPr>
              <a:xfrm>
                <a:off x="9660229" y="6031408"/>
                <a:ext cx="2122942" cy="307776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5B9BD5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l" defTabSz="685800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defRPr/>
                </a:pPr>
                <a:r>
                  <a:rPr lang="en-GB" sz="900" kern="0" dirty="0">
                    <a:solidFill>
                      <a:prstClr val="white"/>
                    </a:solidFill>
                    <a:latin typeface="Calibri" panose="020F0502020204030204"/>
                    <a:ea typeface="+mn-ea"/>
                    <a:cs typeface="+mn-cs"/>
                  </a:rPr>
                  <a:t>New SPS RF amplifier towers</a:t>
                </a:r>
              </a:p>
            </p:txBody>
          </p:sp>
        </p:grp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268B3968-638C-04B0-36B2-DA60D39DAF4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43328" t="9872" r="18771" b="13596"/>
            <a:stretch/>
          </p:blipFill>
          <p:spPr bwMode="auto">
            <a:xfrm>
              <a:off x="7775142" y="2719724"/>
              <a:ext cx="2520000" cy="1418552"/>
            </a:xfrm>
            <a:prstGeom prst="rect">
              <a:avLst/>
            </a:prstGeom>
            <a:ln>
              <a:noFill/>
            </a:ln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71E54EA-B64E-BBA2-9690-292C249A9D1D}"/>
                </a:ext>
              </a:extLst>
            </p:cNvPr>
            <p:cNvSpPr txBox="1"/>
            <p:nvPr/>
          </p:nvSpPr>
          <p:spPr>
            <a:xfrm>
              <a:off x="7644664" y="2612362"/>
              <a:ext cx="1562497" cy="307776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5B9BD5"/>
              </a:solidFill>
            </a:ln>
          </p:spPr>
          <p:txBody>
            <a:bodyPr wrap="square" rtlCol="0">
              <a:spAutoFit/>
            </a:bodyPr>
            <a:lstStyle/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  <a:defRPr/>
              </a:pPr>
              <a:r>
                <a:rPr lang="en-GB" sz="900" kern="0" dirty="0">
                  <a:solidFill>
                    <a:prstClr val="white"/>
                  </a:solidFill>
                  <a:latin typeface="Calibri" panose="020F0502020204030204"/>
                  <a:ea typeface="+mn-ea"/>
                  <a:cs typeface="+mn-cs"/>
                </a:rPr>
                <a:t>New SPS beam dump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CCF5DA6E-DCF4-4CED-0A00-56A3844C473D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2528" y="2543844"/>
            <a:ext cx="3510000" cy="3240000"/>
          </a:xfrm>
          <a:prstGeom prst="rect">
            <a:avLst/>
          </a:prstGeom>
        </p:spPr>
      </p:pic>
      <p:sp>
        <p:nvSpPr>
          <p:cNvPr id="29" name="5-Point Star 12">
            <a:extLst>
              <a:ext uri="{FF2B5EF4-FFF2-40B4-BE49-F238E27FC236}">
                <a16:creationId xmlns:a16="http://schemas.microsoft.com/office/drawing/2014/main" id="{849F8F45-3560-BFCC-B181-11D01CBBA755}"/>
              </a:ext>
            </a:extLst>
          </p:cNvPr>
          <p:cNvSpPr>
            <a:spLocks noChangeAspect="1"/>
          </p:cNvSpPr>
          <p:nvPr/>
        </p:nvSpPr>
        <p:spPr>
          <a:xfrm>
            <a:off x="4512305" y="3776372"/>
            <a:ext cx="243000" cy="243000"/>
          </a:xfrm>
          <a:prstGeom prst="star5">
            <a:avLst/>
          </a:prstGeom>
          <a:solidFill>
            <a:srgbClr val="7030A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US" sz="135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C86C2A3-0D11-7594-6C7D-893B57B399FE}"/>
              </a:ext>
            </a:extLst>
          </p:cNvPr>
          <p:cNvGrpSpPr/>
          <p:nvPr/>
        </p:nvGrpSpPr>
        <p:grpSpPr>
          <a:xfrm>
            <a:off x="208945" y="2813442"/>
            <a:ext cx="2187200" cy="2594034"/>
            <a:chOff x="278593" y="2608255"/>
            <a:chExt cx="2916266" cy="3458712"/>
          </a:xfrm>
        </p:grpSpPr>
        <p:pic>
          <p:nvPicPr>
            <p:cNvPr id="31" name="Picture 30" descr="A factory next to a building&#10;&#10;Description automatically generated">
              <a:extLst>
                <a:ext uri="{FF2B5EF4-FFF2-40B4-BE49-F238E27FC236}">
                  <a16:creationId xmlns:a16="http://schemas.microsoft.com/office/drawing/2014/main" id="{A9736BC3-057C-6504-1130-613C129188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6398" y="4435561"/>
              <a:ext cx="2699020" cy="1572137"/>
            </a:xfrm>
            <a:prstGeom prst="rect">
              <a:avLst/>
            </a:prstGeom>
          </p:spPr>
        </p:pic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AA028921-F6D7-FAC5-E060-C2C65FC37C4D}"/>
                </a:ext>
              </a:extLst>
            </p:cNvPr>
            <p:cNvGrpSpPr/>
            <p:nvPr/>
          </p:nvGrpSpPr>
          <p:grpSpPr>
            <a:xfrm>
              <a:off x="527839" y="2608255"/>
              <a:ext cx="2667020" cy="1895159"/>
              <a:chOff x="527839" y="2463876"/>
              <a:chExt cx="2667020" cy="1895159"/>
            </a:xfrm>
          </p:grpSpPr>
          <p:pic>
            <p:nvPicPr>
              <p:cNvPr id="34" name="Picture 33" descr="A picture containing outdoor, sky, building, road&#10;&#10;Description automatically generated">
                <a:extLst>
                  <a:ext uri="{FF2B5EF4-FFF2-40B4-BE49-F238E27FC236}">
                    <a16:creationId xmlns:a16="http://schemas.microsoft.com/office/drawing/2014/main" id="{7CDB4B48-7837-36DC-BE4D-99368F4803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/>
              <a:srcRect l="3538" t="6021" r="7977" b="21822"/>
              <a:stretch/>
            </p:blipFill>
            <p:spPr>
              <a:xfrm>
                <a:off x="527839" y="2463876"/>
                <a:ext cx="2520000" cy="1541216"/>
              </a:xfrm>
              <a:prstGeom prst="rect">
                <a:avLst/>
              </a:prstGeom>
            </p:spPr>
          </p:pic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754209AE-4263-3405-FFA8-20F89E39BD5F}"/>
                  </a:ext>
                </a:extLst>
              </p:cNvPr>
              <p:cNvSpPr txBox="1"/>
              <p:nvPr/>
            </p:nvSpPr>
            <p:spPr>
              <a:xfrm>
                <a:off x="1080047" y="3866592"/>
                <a:ext cx="2114812" cy="492443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5B9BD5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l" defTabSz="685800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defRPr/>
                </a:pPr>
                <a:r>
                  <a:rPr lang="en-GB" sz="900" kern="0" dirty="0">
                    <a:solidFill>
                      <a:prstClr val="white"/>
                    </a:solidFill>
                    <a:latin typeface="Calibri" panose="020F0502020204030204"/>
                    <a:ea typeface="+mn-ea"/>
                    <a:cs typeface="+mn-cs"/>
                  </a:rPr>
                  <a:t>PSB n</a:t>
                </a:r>
                <a:r>
                  <a:rPr lang="en-GB" sz="900" kern="0" dirty="0" err="1">
                    <a:solidFill>
                      <a:prstClr val="white"/>
                    </a:solidFill>
                    <a:latin typeface="Calibri" panose="020F0502020204030204"/>
                    <a:ea typeface="+mn-ea"/>
                    <a:cs typeface="+mn-cs"/>
                  </a:rPr>
                  <a:t>ew</a:t>
                </a:r>
                <a:r>
                  <a:rPr lang="en-GB" sz="900" kern="0" dirty="0">
                    <a:solidFill>
                      <a:prstClr val="white"/>
                    </a:solidFill>
                    <a:latin typeface="Calibri" panose="020F0502020204030204"/>
                    <a:ea typeface="+mn-ea"/>
                    <a:cs typeface="+mn-cs"/>
                  </a:rPr>
                  <a:t> power supply building</a:t>
                </a:r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6B96FF4-7DC8-03A7-ECEB-3DEB33B54E1D}"/>
                </a:ext>
              </a:extLst>
            </p:cNvPr>
            <p:cNvSpPr txBox="1"/>
            <p:nvPr/>
          </p:nvSpPr>
          <p:spPr>
            <a:xfrm>
              <a:off x="278593" y="5759191"/>
              <a:ext cx="2102350" cy="307776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5B9BD5"/>
              </a:solidFill>
            </a:ln>
          </p:spPr>
          <p:txBody>
            <a:bodyPr wrap="square" rtlCol="0">
              <a:spAutoFit/>
            </a:bodyPr>
            <a:lstStyle/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  <a:defRPr/>
              </a:pPr>
              <a:r>
                <a:rPr lang="en-GB" sz="900" kern="0" dirty="0">
                  <a:solidFill>
                    <a:prstClr val="white"/>
                  </a:solidFill>
                  <a:latin typeface="Calibri" panose="020F0502020204030204"/>
                  <a:ea typeface="+mn-ea"/>
                  <a:cs typeface="+mn-cs"/>
                </a:rPr>
                <a:t>PSB </a:t>
              </a:r>
              <a:r>
                <a:rPr lang="en-GB" sz="900" kern="0" dirty="0" err="1">
                  <a:solidFill>
                    <a:prstClr val="white"/>
                  </a:solidFill>
                  <a:latin typeface="Calibri" panose="020F0502020204030204"/>
                  <a:ea typeface="+mn-ea"/>
                  <a:cs typeface="+mn-cs"/>
                </a:rPr>
                <a:t>injection</a:t>
              </a:r>
              <a:r>
                <a:rPr lang="en-GB" sz="900" kern="0" dirty="0">
                  <a:solidFill>
                    <a:prstClr val="white"/>
                  </a:solidFill>
                  <a:latin typeface="Calibri" panose="020F0502020204030204"/>
                  <a:ea typeface="+mn-ea"/>
                  <a:cs typeface="+mn-cs"/>
                </a:rPr>
                <a:t> Line from Linac4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8E9E7AF6-A75E-C698-58C2-97A583062BF6}"/>
              </a:ext>
            </a:extLst>
          </p:cNvPr>
          <p:cNvSpPr txBox="1"/>
          <p:nvPr/>
        </p:nvSpPr>
        <p:spPr>
          <a:xfrm>
            <a:off x="4931769" y="6165304"/>
            <a:ext cx="3507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>
                <a:solidFill>
                  <a:srgbClr val="00B0F0"/>
                </a:solidFill>
              </a:rPr>
              <a:t>G. </a:t>
            </a:r>
            <a:r>
              <a:rPr lang="en-GB" dirty="0" err="1">
                <a:solidFill>
                  <a:srgbClr val="00B0F0"/>
                </a:solidFill>
              </a:rPr>
              <a:t>Rumolo</a:t>
            </a:r>
            <a:r>
              <a:rPr lang="en-GB" dirty="0">
                <a:solidFill>
                  <a:srgbClr val="00B0F0"/>
                </a:solidFill>
              </a:rPr>
              <a:t> et al., HB 2023</a:t>
            </a:r>
          </a:p>
        </p:txBody>
      </p:sp>
    </p:spTree>
    <p:extLst>
      <p:ext uri="{BB962C8B-B14F-4D97-AF65-F5344CB8AC3E}">
        <p14:creationId xmlns:p14="http://schemas.microsoft.com/office/powerpoint/2010/main" val="2839886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8B5236-B72A-8FE5-7FB5-7452588520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E612C46E-099D-9FDE-B121-02EB7F2C2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-41275"/>
            <a:ext cx="7056784" cy="727075"/>
          </a:xfrm>
        </p:spPr>
        <p:txBody>
          <a:bodyPr>
            <a:noAutofit/>
          </a:bodyPr>
          <a:lstStyle/>
          <a:p>
            <a:r>
              <a:rPr lang="en-US" sz="4000" dirty="0"/>
              <a:t>LIU achievement</a:t>
            </a:r>
            <a:endParaRPr lang="en-US" sz="4000" dirty="0">
              <a:latin typeface="Bookman Old Style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75237E8-498D-263B-E3CC-8A22F62880A1}"/>
              </a:ext>
            </a:extLst>
          </p:cNvPr>
          <p:cNvSpPr txBox="1">
            <a:spLocks/>
          </p:cNvSpPr>
          <p:nvPr/>
        </p:nvSpPr>
        <p:spPr bwMode="auto">
          <a:xfrm>
            <a:off x="251520" y="685800"/>
            <a:ext cx="8892479" cy="206563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>
              <a:buSzTx/>
            </a:pPr>
            <a:r>
              <a:rPr lang="en-US" kern="0" dirty="0"/>
              <a:t>LIU beam intensity reached during </a:t>
            </a:r>
            <a:r>
              <a:rPr lang="en-US" b="1" kern="0" dirty="0"/>
              <a:t>scrubbing</a:t>
            </a:r>
            <a:r>
              <a:rPr lang="en-US" kern="0" dirty="0"/>
              <a:t> run (</a:t>
            </a:r>
            <a:r>
              <a:rPr lang="en-US" b="1" kern="0" dirty="0"/>
              <a:t>e-cloud</a:t>
            </a:r>
            <a:r>
              <a:rPr lang="en-US" kern="0" dirty="0"/>
              <a:t>)</a:t>
            </a:r>
          </a:p>
          <a:p>
            <a:pPr>
              <a:buSzTx/>
            </a:pPr>
            <a:r>
              <a:rPr lang="en-US" kern="0" dirty="0"/>
              <a:t>Established ~LIU parameters, repeatedly, with 25 ns standard @ 4 x 72 bunches and with BCMS @ 5 x 48 bunches</a:t>
            </a:r>
          </a:p>
          <a:p>
            <a:pPr>
              <a:buSzTx/>
            </a:pPr>
            <a:endParaRPr lang="en-US" kern="0" dirty="0"/>
          </a:p>
        </p:txBody>
      </p:sp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8F8BAA08-4E42-2D10-DE0C-18E72823C2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61" t="8100" r="4876" b="1970"/>
          <a:stretch/>
        </p:blipFill>
        <p:spPr>
          <a:xfrm>
            <a:off x="194946" y="2593247"/>
            <a:ext cx="3556011" cy="321201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A6CB107-BF86-F49B-9112-59624BE7EB88}"/>
              </a:ext>
            </a:extLst>
          </p:cNvPr>
          <p:cNvSpPr txBox="1"/>
          <p:nvPr/>
        </p:nvSpPr>
        <p:spPr>
          <a:xfrm>
            <a:off x="147482" y="6162133"/>
            <a:ext cx="3861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800" dirty="0">
                <a:solidFill>
                  <a:srgbClr val="00B0F0"/>
                </a:solidFill>
              </a:rPr>
              <a:t>H. Bartosik, K. Li, G. </a:t>
            </a:r>
            <a:r>
              <a:rPr lang="en-GB" sz="1800" dirty="0" err="1">
                <a:solidFill>
                  <a:srgbClr val="00B0F0"/>
                </a:solidFill>
              </a:rPr>
              <a:t>Rumolo</a:t>
            </a:r>
            <a:r>
              <a:rPr lang="en-GB" sz="1800" dirty="0">
                <a:solidFill>
                  <a:srgbClr val="00B0F0"/>
                </a:solidFill>
              </a:rPr>
              <a:t> et al.</a:t>
            </a:r>
          </a:p>
        </p:txBody>
      </p:sp>
      <p:pic>
        <p:nvPicPr>
          <p:cNvPr id="5" name="Picture 4" descr="A comparison of a graph&#10;&#10;Description automatically generated with medium confidence">
            <a:extLst>
              <a:ext uri="{FF2B5EF4-FFF2-40B4-BE49-F238E27FC236}">
                <a16:creationId xmlns:a16="http://schemas.microsoft.com/office/drawing/2014/main" id="{2108C592-75A7-2B09-368F-2560E17D38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5" t="2250" r="50000"/>
          <a:stretch/>
        </p:blipFill>
        <p:spPr>
          <a:xfrm>
            <a:off x="3673587" y="4097967"/>
            <a:ext cx="2654941" cy="2590061"/>
          </a:xfrm>
          <a:prstGeom prst="rect">
            <a:avLst/>
          </a:prstGeom>
        </p:spPr>
      </p:pic>
      <p:pic>
        <p:nvPicPr>
          <p:cNvPr id="7" name="Picture 6" descr="A comparison of standard and standard values&#10;&#10;Description automatically generated with medium confidence">
            <a:extLst>
              <a:ext uri="{FF2B5EF4-FFF2-40B4-BE49-F238E27FC236}">
                <a16:creationId xmlns:a16="http://schemas.microsoft.com/office/drawing/2014/main" id="{7DED15C2-FB79-0F73-DD19-582FAF1C79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9" t="2250" r="49707"/>
          <a:stretch/>
        </p:blipFill>
        <p:spPr>
          <a:xfrm>
            <a:off x="6265587" y="2207967"/>
            <a:ext cx="2654942" cy="25900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2F6562F-4037-1A36-AB1B-F7A395D36A5A}"/>
              </a:ext>
            </a:extLst>
          </p:cNvPr>
          <p:cNvSpPr txBox="1"/>
          <p:nvPr/>
        </p:nvSpPr>
        <p:spPr>
          <a:xfrm>
            <a:off x="6481587" y="6122966"/>
            <a:ext cx="2052000" cy="270000"/>
          </a:xfrm>
          <a:prstGeom prst="roundRect">
            <a:avLst>
              <a:gd name="adj" fmla="val 23264"/>
            </a:avLst>
          </a:prstGeom>
          <a:solidFill>
            <a:schemeClr val="bg1">
              <a:alpha val="95000"/>
            </a:schemeClr>
          </a:solidFill>
          <a:ln w="19050">
            <a:solidFill>
              <a:schemeClr val="accent3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no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200" b="1" dirty="0">
                <a:solidFill>
                  <a:srgbClr val="FF2724"/>
                </a:solidFill>
                <a:latin typeface="Calibri" panose="020F0502020204030204"/>
                <a:ea typeface="+mn-ea"/>
                <a:cs typeface="+mn-cs"/>
              </a:rPr>
              <a:t>I</a:t>
            </a:r>
            <a:r>
              <a:rPr lang="en-US" sz="1200" b="1" baseline="-25000" dirty="0">
                <a:solidFill>
                  <a:srgbClr val="FF2724"/>
                </a:solidFill>
                <a:latin typeface="Calibri" panose="020F0502020204030204"/>
                <a:ea typeface="+mn-ea"/>
                <a:cs typeface="+mn-cs"/>
              </a:rPr>
              <a:t>FB </a:t>
            </a:r>
            <a:r>
              <a:rPr lang="en-US" sz="1200" b="1" dirty="0">
                <a:solidFill>
                  <a:srgbClr val="FF2724"/>
                </a:solidFill>
                <a:latin typeface="Calibri" panose="020F0502020204030204"/>
                <a:ea typeface="+mn-ea"/>
                <a:cs typeface="+mn-cs"/>
              </a:rPr>
              <a:t>= 2.3e11; </a:t>
            </a:r>
            <a:r>
              <a:rPr lang="en-US" sz="1200" b="1" dirty="0" err="1">
                <a:solidFill>
                  <a:srgbClr val="FF2724"/>
                </a:solidFill>
                <a:latin typeface="Calibri" panose="020F0502020204030204"/>
                <a:ea typeface="+mn-ea"/>
                <a:cs typeface="+mn-cs"/>
              </a:rPr>
              <a:t>eps</a:t>
            </a:r>
            <a:r>
              <a:rPr lang="en-US" sz="1200" b="1" baseline="-25000" dirty="0" err="1">
                <a:solidFill>
                  <a:srgbClr val="FF2724"/>
                </a:solidFill>
                <a:latin typeface="Calibri" panose="020F0502020204030204"/>
                <a:ea typeface="+mn-ea"/>
                <a:cs typeface="+mn-cs"/>
              </a:rPr>
              <a:t>avg</a:t>
            </a:r>
            <a:r>
              <a:rPr lang="en-US" sz="1200" b="1" dirty="0">
                <a:solidFill>
                  <a:srgbClr val="FF2724"/>
                </a:solidFill>
                <a:latin typeface="Calibri" panose="020F0502020204030204"/>
                <a:ea typeface="+mn-ea"/>
                <a:cs typeface="+mn-cs"/>
              </a:rPr>
              <a:t> = 1.5 um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B24344-E460-19FD-B577-819F6F3968B2}"/>
              </a:ext>
            </a:extLst>
          </p:cNvPr>
          <p:cNvSpPr txBox="1"/>
          <p:nvPr/>
        </p:nvSpPr>
        <p:spPr>
          <a:xfrm>
            <a:off x="4105587" y="2477966"/>
            <a:ext cx="2052000" cy="270000"/>
          </a:xfrm>
          <a:prstGeom prst="roundRect">
            <a:avLst>
              <a:gd name="adj" fmla="val 23264"/>
            </a:avLst>
          </a:prstGeom>
          <a:solidFill>
            <a:schemeClr val="bg1">
              <a:alpha val="95000"/>
            </a:schemeClr>
          </a:solidFill>
          <a:ln w="19050">
            <a:solidFill>
              <a:schemeClr val="accent3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no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200" b="1" dirty="0">
                <a:solidFill>
                  <a:srgbClr val="4CAF50"/>
                </a:solidFill>
                <a:latin typeface="Calibri" panose="020F0502020204030204"/>
                <a:ea typeface="+mn-ea"/>
                <a:cs typeface="+mn-cs"/>
              </a:rPr>
              <a:t>I</a:t>
            </a:r>
            <a:r>
              <a:rPr lang="en-US" sz="1200" b="1" baseline="-25000" dirty="0">
                <a:solidFill>
                  <a:srgbClr val="4CAF50"/>
                </a:solidFill>
                <a:latin typeface="Calibri" panose="020F0502020204030204"/>
                <a:ea typeface="+mn-ea"/>
                <a:cs typeface="+mn-cs"/>
              </a:rPr>
              <a:t>FB </a:t>
            </a:r>
            <a:r>
              <a:rPr lang="en-US" sz="1200" b="1" dirty="0">
                <a:solidFill>
                  <a:srgbClr val="4CAF50"/>
                </a:solidFill>
                <a:latin typeface="Calibri" panose="020F0502020204030204"/>
                <a:ea typeface="+mn-ea"/>
                <a:cs typeface="+mn-cs"/>
              </a:rPr>
              <a:t>= 2.3e11; </a:t>
            </a:r>
            <a:r>
              <a:rPr lang="en-US" sz="1200" b="1" dirty="0" err="1">
                <a:solidFill>
                  <a:srgbClr val="4CAF50"/>
                </a:solidFill>
                <a:latin typeface="Calibri" panose="020F0502020204030204"/>
                <a:ea typeface="+mn-ea"/>
                <a:cs typeface="+mn-cs"/>
              </a:rPr>
              <a:t>eps</a:t>
            </a:r>
            <a:r>
              <a:rPr lang="en-US" sz="1200" b="1" baseline="-25000" dirty="0" err="1">
                <a:solidFill>
                  <a:srgbClr val="4CAF50"/>
                </a:solidFill>
                <a:latin typeface="Calibri" panose="020F0502020204030204"/>
                <a:ea typeface="+mn-ea"/>
                <a:cs typeface="+mn-cs"/>
              </a:rPr>
              <a:t>avg</a:t>
            </a:r>
            <a:r>
              <a:rPr lang="en-US" sz="1200" b="1" dirty="0">
                <a:solidFill>
                  <a:srgbClr val="4CAF50"/>
                </a:solidFill>
                <a:latin typeface="Calibri" panose="020F0502020204030204"/>
                <a:ea typeface="+mn-ea"/>
                <a:cs typeface="+mn-cs"/>
              </a:rPr>
              <a:t> = 1.9 um</a:t>
            </a:r>
          </a:p>
        </p:txBody>
      </p:sp>
      <p:sp>
        <p:nvSpPr>
          <p:cNvPr id="16" name="Heart 15">
            <a:extLst>
              <a:ext uri="{FF2B5EF4-FFF2-40B4-BE49-F238E27FC236}">
                <a16:creationId xmlns:a16="http://schemas.microsoft.com/office/drawing/2014/main" id="{1BBDC6FC-A3AF-19E0-510D-FBE08B52DC79}"/>
              </a:ext>
            </a:extLst>
          </p:cNvPr>
          <p:cNvSpPr>
            <a:spLocks noChangeAspect="1"/>
          </p:cNvSpPr>
          <p:nvPr/>
        </p:nvSpPr>
        <p:spPr>
          <a:xfrm>
            <a:off x="8181416" y="3068960"/>
            <a:ext cx="135000" cy="135617"/>
          </a:xfrm>
          <a:prstGeom prst="heart">
            <a:avLst/>
          </a:prstGeom>
          <a:solidFill>
            <a:srgbClr val="4CAF50"/>
          </a:solidFill>
          <a:ln w="12700" cap="flat" cmpd="sng" algn="ctr">
            <a:solidFill>
              <a:srgbClr val="4CAF50">
                <a:shade val="15000"/>
              </a:srgbClr>
            </a:solidFill>
            <a:prstDash val="solid"/>
            <a:miter lim="800000"/>
          </a:ln>
          <a:effectLst>
            <a:glow rad="139700">
              <a:srgbClr val="4CAF50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Heart 18">
            <a:extLst>
              <a:ext uri="{FF2B5EF4-FFF2-40B4-BE49-F238E27FC236}">
                <a16:creationId xmlns:a16="http://schemas.microsoft.com/office/drawing/2014/main" id="{87BED69B-CF17-2716-4213-AD61E46C3819}"/>
              </a:ext>
            </a:extLst>
          </p:cNvPr>
          <p:cNvSpPr>
            <a:spLocks noChangeAspect="1"/>
          </p:cNvSpPr>
          <p:nvPr/>
        </p:nvSpPr>
        <p:spPr>
          <a:xfrm>
            <a:off x="5652120" y="5229200"/>
            <a:ext cx="135000" cy="135617"/>
          </a:xfrm>
          <a:prstGeom prst="heart">
            <a:avLst/>
          </a:prstGeom>
          <a:solidFill>
            <a:srgbClr val="FF2724"/>
          </a:solidFill>
          <a:ln w="12700" cap="flat" cmpd="sng" algn="ctr">
            <a:solidFill>
              <a:srgbClr val="FF2724">
                <a:shade val="15000"/>
              </a:srgbClr>
            </a:solidFill>
            <a:prstDash val="solid"/>
            <a:miter lim="800000"/>
          </a:ln>
          <a:effectLst>
            <a:glow rad="139700">
              <a:srgbClr val="FF2724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7836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D22E83-FA1F-FDF0-9E94-FB20D26CAF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576108A8-14EB-472B-E9FA-7CA527DD2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056784" cy="727075"/>
          </a:xfrm>
        </p:spPr>
        <p:txBody>
          <a:bodyPr>
            <a:noAutofit/>
          </a:bodyPr>
          <a:lstStyle/>
          <a:p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Contents</a:t>
            </a:r>
          </a:p>
        </p:txBody>
      </p:sp>
      <p:sp>
        <p:nvSpPr>
          <p:cNvPr id="2" name="Rectangle 159">
            <a:extLst>
              <a:ext uri="{FF2B5EF4-FFF2-40B4-BE49-F238E27FC236}">
                <a16:creationId xmlns:a16="http://schemas.microsoft.com/office/drawing/2014/main" id="{E148052A-FF9E-326B-F175-08B859B0E0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64835"/>
            <a:ext cx="8856984" cy="485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/>
          <a:p>
            <a:pPr marL="285750" indent="-285750" algn="l">
              <a:defRPr/>
            </a:pPr>
            <a:endParaRPr lang="en-US" sz="2800" b="1" dirty="0">
              <a:solidFill>
                <a:schemeClr val="tx2"/>
              </a:solidFill>
              <a:latin typeface="+mj-lt"/>
              <a:cs typeface="Palatino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94025F7-54B3-CAF4-4A71-3573231179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298" y="685800"/>
            <a:ext cx="8892479" cy="6172200"/>
          </a:xfrm>
        </p:spPr>
        <p:txBody>
          <a:bodyPr>
            <a:normAutofit/>
          </a:bodyPr>
          <a:lstStyle/>
          <a:p>
            <a:pPr marL="285750" indent="-285750">
              <a:defRPr/>
            </a:pPr>
            <a:r>
              <a:rPr lang="en-US" dirty="0">
                <a:solidFill>
                  <a:schemeClr val="tx2"/>
                </a:solidFill>
                <a:cs typeface="Palatino" charset="0"/>
              </a:rPr>
              <a:t>Purpose of 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colliders</a:t>
            </a:r>
          </a:p>
          <a:p>
            <a:pPr marL="285750" indent="-285750">
              <a:defRPr/>
            </a:pPr>
            <a:r>
              <a:rPr lang="en-US" dirty="0">
                <a:solidFill>
                  <a:schemeClr val="tx2"/>
                </a:solidFill>
                <a:cs typeface="Palatino" charset="0"/>
              </a:rPr>
              <a:t>Colliders’ 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figures of merit </a:t>
            </a:r>
          </a:p>
          <a:p>
            <a:pPr lvl="1">
              <a:defRPr/>
            </a:pPr>
            <a:r>
              <a:rPr lang="en-US" b="1" dirty="0" err="1">
                <a:solidFill>
                  <a:schemeClr val="tx2"/>
                </a:solidFill>
                <a:cs typeface="Palatino" charset="0"/>
              </a:rPr>
              <a:t>c.m.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 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energy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 and 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luminosity</a:t>
            </a: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cs typeface="Palatino" charset="0"/>
              </a:rPr>
              <a:t>Present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-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future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 hadron colliders 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and their 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challenges</a:t>
            </a:r>
          </a:p>
          <a:p>
            <a:pPr lvl="1">
              <a:defRPr/>
            </a:pPr>
            <a:r>
              <a:rPr lang="en-US" dirty="0">
                <a:solidFill>
                  <a:srgbClr val="00B050"/>
                </a:solidFill>
                <a:cs typeface="Palatino" charset="0"/>
              </a:rPr>
              <a:t>LHC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, 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HL-LHC</a:t>
            </a:r>
            <a:r>
              <a:rPr lang="en-US" dirty="0">
                <a:cs typeface="Palatino" charset="0"/>
              </a:rPr>
              <a:t>,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 FCC-</a:t>
            </a:r>
            <a:r>
              <a:rPr lang="en-US" dirty="0" err="1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hh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  <a:cs typeface="Palatino" charset="0"/>
            </a:endParaRP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cs typeface="Palatino" charset="0"/>
              </a:rPr>
              <a:t>Present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-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future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 </a:t>
            </a:r>
            <a:r>
              <a:rPr lang="en-US" b="1" dirty="0" err="1">
                <a:solidFill>
                  <a:schemeClr val="tx2"/>
                </a:solidFill>
                <a:cs typeface="Palatino" charset="0"/>
              </a:rPr>
              <a:t>e</a:t>
            </a:r>
            <a:r>
              <a:rPr lang="en-US" b="1" baseline="30000" dirty="0" err="1">
                <a:solidFill>
                  <a:schemeClr val="tx2"/>
                </a:solidFill>
                <a:cs typeface="Palatino" charset="0"/>
              </a:rPr>
              <a:t>+</a:t>
            </a:r>
            <a:r>
              <a:rPr lang="en-US" b="1" dirty="0" err="1">
                <a:solidFill>
                  <a:schemeClr val="tx2"/>
                </a:solidFill>
                <a:cs typeface="Palatino" charset="0"/>
              </a:rPr>
              <a:t>e</a:t>
            </a:r>
            <a:r>
              <a:rPr lang="en-US" b="1" baseline="30000" dirty="0">
                <a:solidFill>
                  <a:schemeClr val="tx2"/>
                </a:solidFill>
                <a:cs typeface="Palatino" charset="0"/>
              </a:rPr>
              <a:t>-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 colliders 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and their 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challenges</a:t>
            </a:r>
          </a:p>
          <a:p>
            <a:pPr lvl="1">
              <a:defRPr/>
            </a:pPr>
            <a:r>
              <a:rPr lang="en-US" b="1" dirty="0">
                <a:solidFill>
                  <a:schemeClr val="tx2"/>
                </a:solidFill>
                <a:cs typeface="Palatino" charset="0"/>
              </a:rPr>
              <a:t>Circular 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(</a:t>
            </a:r>
            <a:r>
              <a:rPr lang="en-US" dirty="0" err="1">
                <a:solidFill>
                  <a:srgbClr val="00B050"/>
                </a:solidFill>
                <a:cs typeface="Palatino" charset="0"/>
              </a:rPr>
              <a:t>SuperKEKb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, </a:t>
            </a:r>
            <a:r>
              <a:rPr lang="en-US" dirty="0" err="1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FCCee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, 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CEPC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)</a:t>
            </a:r>
          </a:p>
          <a:p>
            <a:pPr lvl="1">
              <a:defRPr/>
            </a:pPr>
            <a:r>
              <a:rPr lang="en-US" b="1" dirty="0">
                <a:solidFill>
                  <a:schemeClr val="tx2"/>
                </a:solidFill>
                <a:cs typeface="Palatino" charset="0"/>
              </a:rPr>
              <a:t>Linear 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(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CLIC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, 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LCF, Plasma-Wakefield colliders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)</a:t>
            </a:r>
          </a:p>
          <a:p>
            <a:pPr>
              <a:defRPr/>
            </a:pP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Future </a:t>
            </a:r>
            <a:r>
              <a:rPr lang="en-US" dirty="0">
                <a:cs typeface="Palatino" charset="0"/>
              </a:rPr>
              <a:t>electron-hadron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 </a:t>
            </a:r>
            <a:r>
              <a:rPr lang="en-US" dirty="0">
                <a:cs typeface="Palatino" charset="0"/>
              </a:rPr>
              <a:t>colliders 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and their 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challenges</a:t>
            </a:r>
            <a:endParaRPr lang="en-US" dirty="0">
              <a:cs typeface="Palatino" charset="0"/>
            </a:endParaRPr>
          </a:p>
          <a:p>
            <a:pPr lvl="1">
              <a:defRPr/>
            </a:pP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EiC, </a:t>
            </a:r>
            <a:r>
              <a:rPr lang="en-US" dirty="0" err="1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LHeC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  <a:cs typeface="Palatino" charset="0"/>
            </a:endParaRPr>
          </a:p>
          <a:p>
            <a:pPr>
              <a:defRPr/>
            </a:pP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Future </a:t>
            </a:r>
            <a:r>
              <a:rPr lang="en-US" dirty="0">
                <a:cs typeface="Palatino" charset="0"/>
              </a:rPr>
              <a:t>muon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 </a:t>
            </a:r>
            <a:r>
              <a:rPr lang="en-US" dirty="0">
                <a:cs typeface="Palatino" charset="0"/>
              </a:rPr>
              <a:t>collider 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and its 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challenges</a:t>
            </a:r>
            <a:endParaRPr lang="en-US" dirty="0">
              <a:cs typeface="Palatino" charset="0"/>
            </a:endParaRPr>
          </a:p>
          <a:p>
            <a:pPr>
              <a:defRPr/>
            </a:pPr>
            <a:endParaRPr lang="en-US" b="1" dirty="0">
              <a:solidFill>
                <a:schemeClr val="tx2"/>
              </a:solidFill>
              <a:cs typeface="Palatin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6481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E1F26B-B710-BC7A-7EB6-5191D0CAD7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2C24DBD2-17F6-0D1D-DDD2-DAB35444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128792" cy="727075"/>
          </a:xfrm>
        </p:spPr>
        <p:txBody>
          <a:bodyPr>
            <a:noAutofit/>
          </a:bodyPr>
          <a:lstStyle/>
          <a:p>
            <a:r>
              <a:rPr lang="en-US" sz="3600" dirty="0"/>
              <a:t>LHC brightness towards HL-LHC</a:t>
            </a:r>
            <a:endParaRPr lang="en-US" sz="3600" dirty="0">
              <a:latin typeface="Bookman Old Style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80E6FD0-8315-0229-3645-7FD0380472CF}"/>
              </a:ext>
            </a:extLst>
          </p:cNvPr>
          <p:cNvSpPr txBox="1"/>
          <p:nvPr/>
        </p:nvSpPr>
        <p:spPr>
          <a:xfrm>
            <a:off x="4953845" y="6227792"/>
            <a:ext cx="3789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>
                <a:solidFill>
                  <a:srgbClr val="00B0F0"/>
                </a:solidFill>
              </a:rPr>
              <a:t>H. Bartosik, G. </a:t>
            </a:r>
            <a:r>
              <a:rPr lang="en-GB" dirty="0" err="1">
                <a:solidFill>
                  <a:srgbClr val="00B0F0"/>
                </a:solidFill>
              </a:rPr>
              <a:t>Rumolo</a:t>
            </a:r>
            <a:r>
              <a:rPr lang="en-GB" dirty="0">
                <a:solidFill>
                  <a:srgbClr val="00B0F0"/>
                </a:solidFill>
              </a:rPr>
              <a:t> et al.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BAF46EBB-E05F-C794-B6AC-006A659DDC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911" y="3409022"/>
            <a:ext cx="2857500" cy="208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B319A5AE-0A36-49C5-F438-977536A7BA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004" y="973386"/>
            <a:ext cx="8856492" cy="923330"/>
          </a:xfrm>
        </p:spPr>
        <p:txBody>
          <a:bodyPr/>
          <a:lstStyle/>
          <a:p>
            <a:r>
              <a:rPr lang="en-US" dirty="0"/>
              <a:t>LHC </a:t>
            </a:r>
            <a:r>
              <a:rPr lang="en-US" b="1" dirty="0"/>
              <a:t>beam quality </a:t>
            </a:r>
            <a:r>
              <a:rPr lang="en-US" dirty="0"/>
              <a:t>optimization along injector chain for increasing </a:t>
            </a:r>
            <a:r>
              <a:rPr lang="en-US" b="1" dirty="0"/>
              <a:t>brightness</a:t>
            </a:r>
            <a:r>
              <a:rPr lang="en-US" dirty="0"/>
              <a:t> and reducing </a:t>
            </a:r>
            <a:r>
              <a:rPr lang="en-US" b="1" dirty="0"/>
              <a:t>losses</a:t>
            </a:r>
            <a:endParaRPr lang="en-US" sz="1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A20911-1F6B-9277-3810-A0A530F6F6BB}"/>
              </a:ext>
            </a:extLst>
          </p:cNvPr>
          <p:cNvSpPr txBox="1"/>
          <p:nvPr/>
        </p:nvSpPr>
        <p:spPr>
          <a:xfrm>
            <a:off x="539552" y="2253889"/>
            <a:ext cx="229969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350" b="1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PSB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US" sz="1350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Introduced </a:t>
            </a:r>
            <a:r>
              <a:rPr lang="en-US" sz="1350" b="1" dirty="0">
                <a:solidFill>
                  <a:srgbClr val="6E2466">
                    <a:lumMod val="75000"/>
                  </a:srgbClr>
                </a:solidFill>
                <a:latin typeface="Arial"/>
                <a:ea typeface="+mn-ea"/>
                <a:cs typeface="+mn-cs"/>
              </a:rPr>
              <a:t>transverse scraping </a:t>
            </a:r>
            <a:r>
              <a:rPr lang="en-US" sz="1350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at low energy to maintain </a:t>
            </a:r>
            <a:r>
              <a:rPr lang="en-US" sz="1350" b="1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Gaussian</a:t>
            </a:r>
            <a:r>
              <a:rPr lang="en-US" sz="1350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 profiles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7E7383-D1F0-1EE5-F9E3-08B67EAE9339}"/>
              </a:ext>
            </a:extLst>
          </p:cNvPr>
          <p:cNvSpPr txBox="1"/>
          <p:nvPr/>
        </p:nvSpPr>
        <p:spPr>
          <a:xfrm>
            <a:off x="3107145" y="2251916"/>
            <a:ext cx="2489576" cy="11310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350" b="1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PS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US" sz="1350" b="1" dirty="0">
                <a:solidFill>
                  <a:srgbClr val="E15E32">
                    <a:lumMod val="75000"/>
                  </a:srgbClr>
                </a:solidFill>
                <a:latin typeface="Arial"/>
                <a:ea typeface="+mn-ea"/>
                <a:cs typeface="+mn-cs"/>
              </a:rPr>
              <a:t>Working point optimization, around transition crossing</a:t>
            </a:r>
            <a:r>
              <a:rPr lang="en-US" sz="1350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, to maintain </a:t>
            </a:r>
            <a:r>
              <a:rPr lang="en-US" sz="1350" b="1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Gaussian</a:t>
            </a:r>
            <a:r>
              <a:rPr lang="en-US" sz="1350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 profiles along the year</a:t>
            </a:r>
            <a:endParaRPr lang="en-GB" sz="1350" dirty="0">
              <a:solidFill>
                <a:srgbClr val="6E2466">
                  <a:lumMod val="50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A004BF-1AEC-D925-3DB0-7D1D5181516D}"/>
              </a:ext>
            </a:extLst>
          </p:cNvPr>
          <p:cNvSpPr txBox="1"/>
          <p:nvPr/>
        </p:nvSpPr>
        <p:spPr>
          <a:xfrm>
            <a:off x="6166378" y="2213751"/>
            <a:ext cx="2706203" cy="11310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350" b="1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SPS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US" sz="1350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Working point optimization and  </a:t>
            </a:r>
            <a:r>
              <a:rPr lang="en-US" sz="1350" b="1" dirty="0">
                <a:solidFill>
                  <a:srgbClr val="0033A0">
                    <a:lumMod val="60000"/>
                    <a:lumOff val="40000"/>
                  </a:srgbClr>
                </a:solidFill>
                <a:latin typeface="Arial"/>
                <a:ea typeface="+mn-ea"/>
                <a:cs typeface="+mn-cs"/>
              </a:rPr>
              <a:t>Laslett correction</a:t>
            </a:r>
            <a:r>
              <a:rPr lang="en-US" sz="1350" b="1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 </a:t>
            </a:r>
            <a:r>
              <a:rPr lang="en-US" sz="1350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to push brightness </a:t>
            </a:r>
            <a:r>
              <a:rPr lang="en-US" sz="1350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  <a:sym typeface="Wingdings" pitchFamily="2" charset="2"/>
              </a:rPr>
              <a:t> ~LIU BCMS target</a:t>
            </a:r>
            <a:endParaRPr lang="en-GB" sz="1350" dirty="0">
              <a:solidFill>
                <a:srgbClr val="6E2466">
                  <a:lumMod val="50000"/>
                </a:srgbClr>
              </a:solidFill>
              <a:latin typeface="Arial"/>
              <a:ea typeface="+mn-ea"/>
              <a:cs typeface="+mn-cs"/>
            </a:endParaRP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en-GB" sz="1350" dirty="0">
              <a:solidFill>
                <a:srgbClr val="0033A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9" name="Picture 8" descr="A graph of a graph&#10;&#10;Description automatically generated">
            <a:extLst>
              <a:ext uri="{FF2B5EF4-FFF2-40B4-BE49-F238E27FC236}">
                <a16:creationId xmlns:a16="http://schemas.microsoft.com/office/drawing/2014/main" id="{321BD40F-4F79-67FC-6030-48A6549065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225989"/>
            <a:ext cx="1800000" cy="1350000"/>
          </a:xfrm>
          <a:prstGeom prst="rect">
            <a:avLst/>
          </a:prstGeom>
        </p:spPr>
      </p:pic>
      <p:pic>
        <p:nvPicPr>
          <p:cNvPr id="10" name="Picture 9" descr="A graph of a function&#10;&#10;Description automatically generated">
            <a:extLst>
              <a:ext uri="{FF2B5EF4-FFF2-40B4-BE49-F238E27FC236}">
                <a16:creationId xmlns:a16="http://schemas.microsoft.com/office/drawing/2014/main" id="{7D829058-6B9A-8145-D2EB-CDCC2D8AE5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911" y="4040090"/>
            <a:ext cx="1800000" cy="1350000"/>
          </a:xfrm>
          <a:prstGeom prst="rect">
            <a:avLst/>
          </a:prstGeom>
        </p:spPr>
      </p:pic>
      <p:sp>
        <p:nvSpPr>
          <p:cNvPr id="12" name="Arrow: Down 5">
            <a:extLst>
              <a:ext uri="{FF2B5EF4-FFF2-40B4-BE49-F238E27FC236}">
                <a16:creationId xmlns:a16="http://schemas.microsoft.com/office/drawing/2014/main" id="{1CB2E307-28FF-7E29-EDF9-B57FBAFC8BE2}"/>
              </a:ext>
            </a:extLst>
          </p:cNvPr>
          <p:cNvSpPr/>
          <p:nvPr/>
        </p:nvSpPr>
        <p:spPr>
          <a:xfrm rot="17573233" flipH="1">
            <a:off x="4553935" y="3547275"/>
            <a:ext cx="180860" cy="1328304"/>
          </a:xfrm>
          <a:prstGeom prst="downArrow">
            <a:avLst>
              <a:gd name="adj1" fmla="val 37836"/>
              <a:gd name="adj2" fmla="val 50000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" name="Arrow: Down 15">
            <a:extLst>
              <a:ext uri="{FF2B5EF4-FFF2-40B4-BE49-F238E27FC236}">
                <a16:creationId xmlns:a16="http://schemas.microsoft.com/office/drawing/2014/main" id="{A0AF05A7-522F-BF87-2B82-05653ED38E0E}"/>
              </a:ext>
            </a:extLst>
          </p:cNvPr>
          <p:cNvSpPr/>
          <p:nvPr/>
        </p:nvSpPr>
        <p:spPr>
          <a:xfrm rot="2652310">
            <a:off x="2419158" y="4780887"/>
            <a:ext cx="90578" cy="278202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Arrow: Down 16">
            <a:extLst>
              <a:ext uri="{FF2B5EF4-FFF2-40B4-BE49-F238E27FC236}">
                <a16:creationId xmlns:a16="http://schemas.microsoft.com/office/drawing/2014/main" id="{2E3535E6-10C8-6D05-75B6-5FEBDD7EBDBA}"/>
              </a:ext>
            </a:extLst>
          </p:cNvPr>
          <p:cNvSpPr/>
          <p:nvPr/>
        </p:nvSpPr>
        <p:spPr>
          <a:xfrm rot="2652310">
            <a:off x="1045456" y="3457851"/>
            <a:ext cx="90578" cy="278202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5" name="Picture 14" descr="A graph of a graph with a line&#10;&#10;Description automatically generated with medium confidence">
            <a:extLst>
              <a:ext uri="{FF2B5EF4-FFF2-40B4-BE49-F238E27FC236}">
                <a16:creationId xmlns:a16="http://schemas.microsoft.com/office/drawing/2014/main" id="{2AB3D113-E93B-D690-9C02-1B402890D7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4751" y="3235900"/>
            <a:ext cx="2429457" cy="225909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0B955D8-07FC-32D1-297D-A2E9589CED41}"/>
              </a:ext>
            </a:extLst>
          </p:cNvPr>
          <p:cNvSpPr txBox="1"/>
          <p:nvPr/>
        </p:nvSpPr>
        <p:spPr>
          <a:xfrm>
            <a:off x="6695133" y="3520494"/>
            <a:ext cx="1013750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US" sz="1350" b="1" dirty="0">
                <a:solidFill>
                  <a:srgbClr val="F8F8F8">
                    <a:lumMod val="10000"/>
                  </a:srgb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After scraping</a:t>
            </a:r>
          </a:p>
        </p:txBody>
      </p:sp>
    </p:spTree>
    <p:extLst>
      <p:ext uri="{BB962C8B-B14F-4D97-AF65-F5344CB8AC3E}">
        <p14:creationId xmlns:p14="http://schemas.microsoft.com/office/powerpoint/2010/main" val="35447871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9"/>
          <p:cNvSpPr txBox="1">
            <a:spLocks noGrp="1"/>
          </p:cNvSpPr>
          <p:nvPr>
            <p:ph type="title"/>
          </p:nvPr>
        </p:nvSpPr>
        <p:spPr>
          <a:xfrm>
            <a:off x="4599984" y="893607"/>
            <a:ext cx="4206899" cy="1213200"/>
          </a:xfrm>
          <a:prstGeom prst="rect">
            <a:avLst/>
          </a:prstGeom>
        </p:spPr>
        <p:txBody>
          <a:bodyPr spcFirstLastPara="1" vert="horz" wrap="square" lIns="0" tIns="0" rIns="0" bIns="0" numCol="1" rtlCol="0" anchor="ctr" anchorCtr="1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</a:pPr>
            <a:r>
              <a:rPr lang="en" sz="3000" dirty="0"/>
              <a:t>Experimental status of HL parameters</a:t>
            </a:r>
            <a:endParaRPr sz="3000" dirty="0"/>
          </a:p>
        </p:txBody>
      </p:sp>
      <p:sp>
        <p:nvSpPr>
          <p:cNvPr id="232" name="Google Shape;232;p29"/>
          <p:cNvSpPr txBox="1"/>
          <p:nvPr/>
        </p:nvSpPr>
        <p:spPr>
          <a:xfrm>
            <a:off x="4697249" y="2642193"/>
            <a:ext cx="3945900" cy="6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 sz="1800">
              <a:solidFill>
                <a:schemeClr val="accent5"/>
              </a:solidFill>
            </a:endParaRPr>
          </a:p>
        </p:txBody>
      </p:sp>
      <p:sp>
        <p:nvSpPr>
          <p:cNvPr id="233" name="Google Shape;233;p29"/>
          <p:cNvSpPr txBox="1"/>
          <p:nvPr/>
        </p:nvSpPr>
        <p:spPr>
          <a:xfrm>
            <a:off x="4838175" y="3177700"/>
            <a:ext cx="4305900" cy="5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 sz="2100">
              <a:solidFill>
                <a:schemeClr val="accent5"/>
              </a:solidFill>
            </a:endParaRPr>
          </a:p>
        </p:txBody>
      </p:sp>
      <p:sp>
        <p:nvSpPr>
          <p:cNvPr id="234" name="Google Shape;234;p29"/>
          <p:cNvSpPr txBox="1"/>
          <p:nvPr/>
        </p:nvSpPr>
        <p:spPr>
          <a:xfrm>
            <a:off x="4813576" y="3854100"/>
            <a:ext cx="38424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 sz="1800">
              <a:solidFill>
                <a:schemeClr val="accent5"/>
              </a:solidFill>
            </a:endParaRPr>
          </a:p>
        </p:txBody>
      </p:sp>
      <p:sp>
        <p:nvSpPr>
          <p:cNvPr id="235" name="Google Shape;235;p29"/>
          <p:cNvSpPr txBox="1"/>
          <p:nvPr/>
        </p:nvSpPr>
        <p:spPr>
          <a:xfrm>
            <a:off x="4677975" y="3022625"/>
            <a:ext cx="4206900" cy="56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 sz="1800">
              <a:solidFill>
                <a:schemeClr val="accent5"/>
              </a:solidFill>
            </a:endParaRPr>
          </a:p>
        </p:txBody>
      </p:sp>
      <p:pic>
        <p:nvPicPr>
          <p:cNvPr id="238" name="Google Shape;23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54536"/>
            <a:ext cx="4305900" cy="500473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213;p27">
            <a:extLst>
              <a:ext uri="{FF2B5EF4-FFF2-40B4-BE49-F238E27FC236}">
                <a16:creationId xmlns:a16="http://schemas.microsoft.com/office/drawing/2014/main" id="{7721224B-868A-88AB-F283-037229F46AD9}"/>
              </a:ext>
            </a:extLst>
          </p:cNvPr>
          <p:cNvSpPr txBox="1">
            <a:spLocks/>
          </p:cNvSpPr>
          <p:nvPr/>
        </p:nvSpPr>
        <p:spPr>
          <a:xfrm>
            <a:off x="5212080" y="2600510"/>
            <a:ext cx="5403300" cy="572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700" dirty="0">
                <a:solidFill>
                  <a:srgbClr val="1C4587"/>
                </a:solidFill>
                <a:latin typeface="Lato"/>
                <a:ea typeface="Lato"/>
                <a:cs typeface="Lato"/>
                <a:sym typeface="Lato"/>
              </a:rPr>
              <a:t>HL-LHC new baseline </a:t>
            </a:r>
          </a:p>
        </p:txBody>
      </p:sp>
      <p:pic>
        <p:nvPicPr>
          <p:cNvPr id="3" name="Google Shape;214;p27">
            <a:extLst>
              <a:ext uri="{FF2B5EF4-FFF2-40B4-BE49-F238E27FC236}">
                <a16:creationId xmlns:a16="http://schemas.microsoft.com/office/drawing/2014/main" id="{862B44C6-9EEA-E7FD-5637-05E850F69D6C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3744" y="3089866"/>
            <a:ext cx="4667180" cy="275848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39D5F39-117C-D10F-CC92-84E928643B25}"/>
              </a:ext>
            </a:extLst>
          </p:cNvPr>
          <p:cNvSpPr txBox="1">
            <a:spLocks/>
          </p:cNvSpPr>
          <p:nvPr/>
        </p:nvSpPr>
        <p:spPr bwMode="auto">
          <a:xfrm>
            <a:off x="1331640" y="-41275"/>
            <a:ext cx="7128792" cy="7270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6360" tIns="43181" rIns="86360" bIns="43181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kern="0" dirty="0"/>
              <a:t>Experimental status of HL parameters</a:t>
            </a:r>
            <a:endParaRPr lang="en-US" kern="0" dirty="0">
              <a:latin typeface="Bookman Old Style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1640" y="1225778"/>
            <a:ext cx="1800200" cy="342735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5"/>
          <p:cNvSpPr txBox="1"/>
          <p:nvPr/>
        </p:nvSpPr>
        <p:spPr>
          <a:xfrm>
            <a:off x="899592" y="685800"/>
            <a:ext cx="2670000" cy="517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defTabSz="914378">
              <a:buClr>
                <a:srgbClr val="000000"/>
              </a:buClr>
              <a:buNone/>
            </a:pPr>
            <a:r>
              <a:rPr lang="en" sz="1800" dirty="0">
                <a:solidFill>
                  <a:srgbClr val="595959"/>
                </a:solidFill>
                <a:latin typeface="Arial"/>
                <a:cs typeface="Arial"/>
                <a:sym typeface="Arial"/>
              </a:rPr>
              <a:t>Round Optics baseline</a:t>
            </a:r>
            <a:endParaRPr sz="1800" dirty="0">
              <a:solidFill>
                <a:srgbClr val="595959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97" name="Google Shape;9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08104" y="4653137"/>
            <a:ext cx="3048734" cy="2204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63464" y="774392"/>
            <a:ext cx="4181389" cy="366178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5F2B11-6A46-C4D6-C8DD-6A6D8167FE14}"/>
              </a:ext>
            </a:extLst>
          </p:cNvPr>
          <p:cNvSpPr txBox="1">
            <a:spLocks/>
          </p:cNvSpPr>
          <p:nvPr/>
        </p:nvSpPr>
        <p:spPr bwMode="auto">
          <a:xfrm>
            <a:off x="1331640" y="44624"/>
            <a:ext cx="7128792" cy="64117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6360" tIns="43181" rIns="86360" bIns="43181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9pPr>
          </a:lstStyle>
          <a:p>
            <a:pPr>
              <a:buClrTx/>
              <a:buSzTx/>
              <a:buNone/>
            </a:pPr>
            <a:r>
              <a:rPr lang="en-US" sz="3600" kern="0" dirty="0"/>
              <a:t>HL-LHC optics cycle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E698A07-7C5C-5142-02F9-338EFD511587}"/>
              </a:ext>
            </a:extLst>
          </p:cNvPr>
          <p:cNvGrpSpPr/>
          <p:nvPr/>
        </p:nvGrpSpPr>
        <p:grpSpPr>
          <a:xfrm>
            <a:off x="587162" y="4698032"/>
            <a:ext cx="4181388" cy="2106249"/>
            <a:chOff x="587162" y="4698032"/>
            <a:chExt cx="4181388" cy="2106249"/>
          </a:xfrm>
        </p:grpSpPr>
        <p:pic>
          <p:nvPicPr>
            <p:cNvPr id="96" name="Google Shape;96;p15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587162" y="4720775"/>
              <a:ext cx="4181388" cy="208350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D8C05EE-2589-F251-2F27-4D602DDF5879}"/>
                </a:ext>
              </a:extLst>
            </p:cNvPr>
            <p:cNvSpPr txBox="1"/>
            <p:nvPr/>
          </p:nvSpPr>
          <p:spPr>
            <a:xfrm>
              <a:off x="1475656" y="4698032"/>
              <a:ext cx="35779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917756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83A4A-BBD6-41D3-63EB-E735AF61E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300" dirty="0"/>
              <a:t>HL-LHC magnet types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3B5E82-8070-3287-FADC-8772E61D0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23</a:t>
            </a:fld>
            <a:endParaRPr lang="en-GB" noProof="0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121EDC1F-222C-6558-89DB-9E91B201B30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5790" y="3143547"/>
            <a:ext cx="4768210" cy="3583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1BC206BA-F1DC-0C75-473F-45F1D86E41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602" y="4074427"/>
            <a:ext cx="3933415" cy="138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AFC032C-60C1-B676-1BCD-135451BD9548}"/>
              </a:ext>
            </a:extLst>
          </p:cNvPr>
          <p:cNvSpPr txBox="1">
            <a:spLocks/>
          </p:cNvSpPr>
          <p:nvPr/>
        </p:nvSpPr>
        <p:spPr>
          <a:xfrm>
            <a:off x="251520" y="705775"/>
            <a:ext cx="8892480" cy="28430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dirty="0"/>
              <a:t>Design, engineering, construction, test and installation the </a:t>
            </a:r>
            <a:r>
              <a:rPr lang="en-GB" sz="1500" dirty="0">
                <a:solidFill>
                  <a:schemeClr val="bg2"/>
                </a:solidFill>
              </a:rPr>
              <a:t>Insertion Region (IR) magnets </a:t>
            </a:r>
            <a:r>
              <a:rPr lang="en-GB" sz="1500" dirty="0"/>
              <a:t>of IR1 and IR5 for the HL-LHC upgrade. </a:t>
            </a:r>
          </a:p>
          <a:p>
            <a:pPr lvl="1"/>
            <a:r>
              <a:rPr lang="en-GB" sz="1300" dirty="0">
                <a:solidFill>
                  <a:schemeClr val="bg2"/>
                </a:solidFill>
              </a:rPr>
              <a:t>Q1/Q3 </a:t>
            </a:r>
            <a:r>
              <a:rPr lang="en-GB" sz="1300" dirty="0"/>
              <a:t>cryoassemblies: from AUP (US)</a:t>
            </a:r>
          </a:p>
          <a:p>
            <a:pPr lvl="1"/>
            <a:r>
              <a:rPr lang="en-GB" sz="1300" dirty="0">
                <a:solidFill>
                  <a:schemeClr val="bg2"/>
                </a:solidFill>
              </a:rPr>
              <a:t>Q2: </a:t>
            </a:r>
            <a:r>
              <a:rPr lang="en-GB" sz="1300" dirty="0"/>
              <a:t>from CERN</a:t>
            </a:r>
          </a:p>
          <a:p>
            <a:pPr lvl="1"/>
            <a:r>
              <a:rPr lang="en-GB" sz="1300" dirty="0">
                <a:solidFill>
                  <a:schemeClr val="bg2"/>
                </a:solidFill>
              </a:rPr>
              <a:t>MCBXF</a:t>
            </a:r>
            <a:r>
              <a:rPr lang="en-GB" sz="1300" dirty="0"/>
              <a:t> nested corrector magnets: from CIEMAT (Spain)</a:t>
            </a:r>
          </a:p>
          <a:p>
            <a:pPr lvl="1"/>
            <a:r>
              <a:rPr lang="en-GB" sz="1300" dirty="0">
                <a:solidFill>
                  <a:schemeClr val="bg2"/>
                </a:solidFill>
              </a:rPr>
              <a:t>HO corrector </a:t>
            </a:r>
            <a:r>
              <a:rPr lang="en-GB" sz="1300" dirty="0"/>
              <a:t>magnets: from INFN-LASA (Italy) </a:t>
            </a:r>
          </a:p>
          <a:p>
            <a:pPr lvl="1"/>
            <a:r>
              <a:rPr lang="en-GB" sz="1300" dirty="0">
                <a:solidFill>
                  <a:schemeClr val="bg2"/>
                </a:solidFill>
              </a:rPr>
              <a:t>D1 </a:t>
            </a:r>
            <a:r>
              <a:rPr lang="en-GB" sz="1300" dirty="0"/>
              <a:t>cold masses: from KEK (Japan)</a:t>
            </a:r>
          </a:p>
          <a:p>
            <a:pPr lvl="1"/>
            <a:r>
              <a:rPr lang="en-GB" sz="1300" dirty="0">
                <a:solidFill>
                  <a:schemeClr val="bg2"/>
                </a:solidFill>
              </a:rPr>
              <a:t>D2 </a:t>
            </a:r>
            <a:r>
              <a:rPr lang="en-GB" sz="1300" dirty="0"/>
              <a:t>magnets: from INFN-Ge (Italy)</a:t>
            </a:r>
          </a:p>
          <a:p>
            <a:pPr lvl="1"/>
            <a:r>
              <a:rPr lang="en-GB" sz="1300" dirty="0">
                <a:solidFill>
                  <a:schemeClr val="bg2"/>
                </a:solidFill>
              </a:rPr>
              <a:t>D2</a:t>
            </a:r>
            <a:r>
              <a:rPr lang="en-GB" sz="1300" dirty="0"/>
              <a:t> corrector magnets: from IHEP (China)</a:t>
            </a:r>
          </a:p>
          <a:p>
            <a:pPr lvl="1"/>
            <a:r>
              <a:rPr lang="en-GB" sz="1300" dirty="0">
                <a:solidFill>
                  <a:schemeClr val="bg2"/>
                </a:solidFill>
              </a:rPr>
              <a:t>Interconnection modules DCM/DQM: </a:t>
            </a:r>
            <a:r>
              <a:rPr lang="en-GB" sz="1300" dirty="0"/>
              <a:t>from CERN</a:t>
            </a:r>
          </a:p>
          <a:p>
            <a:r>
              <a:rPr lang="en-GB" sz="1500" dirty="0"/>
              <a:t>Refurbishment LHC Q4, Q5 and Q10 during LS3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4AE510C-34FA-99C6-96B5-EE6A72965585}"/>
              </a:ext>
            </a:extLst>
          </p:cNvPr>
          <p:cNvSpPr/>
          <p:nvPr/>
        </p:nvSpPr>
        <p:spPr>
          <a:xfrm>
            <a:off x="7626098" y="5642520"/>
            <a:ext cx="1152525" cy="106495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6734726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BA72BF-9F32-30F5-8308-93B312AF0A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794E700A-FF9A-5DCF-43DF-5205E702C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201173" cy="793478"/>
          </a:xfrm>
        </p:spPr>
        <p:txBody>
          <a:bodyPr>
            <a:normAutofit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000" dirty="0"/>
              <a:t>Limitations: Beam-beam effect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014316-81F5-1658-930E-6279AAC09A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3088" y="752204"/>
            <a:ext cx="5151040" cy="5526360"/>
          </a:xfrm>
        </p:spPr>
        <p:txBody>
          <a:bodyPr/>
          <a:lstStyle/>
          <a:p>
            <a:r>
              <a:rPr lang="en-GB" sz="2400" dirty="0"/>
              <a:t>E/M interaction due to crossing of two beams in collision point (</a:t>
            </a:r>
            <a:r>
              <a:rPr lang="en-GB" sz="2400" b="1" dirty="0"/>
              <a:t>head-on</a:t>
            </a:r>
            <a:r>
              <a:rPr lang="en-GB" sz="2400" dirty="0"/>
              <a:t>) but also while separated in common beam pipe (</a:t>
            </a:r>
            <a:r>
              <a:rPr lang="en-GB" sz="2400" b="1" dirty="0"/>
              <a:t>long-range</a:t>
            </a:r>
            <a:r>
              <a:rPr lang="en-GB" sz="2400" dirty="0"/>
              <a:t>) induces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E5C16D-3FF7-9B24-4AEC-F83AF220F8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869" y="4941168"/>
            <a:ext cx="4176464" cy="15891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82F7CD7-E533-516F-2FDE-66F59E29DCFA}"/>
              </a:ext>
            </a:extLst>
          </p:cNvPr>
          <p:cNvSpPr txBox="1"/>
          <p:nvPr/>
        </p:nvSpPr>
        <p:spPr>
          <a:xfrm>
            <a:off x="2336449" y="5952042"/>
            <a:ext cx="12273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600" b="1" dirty="0"/>
              <a:t>head-on</a:t>
            </a:r>
            <a:endParaRPr lang="en-GB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2771A6-14D2-563E-D70E-B4D90F059519}"/>
              </a:ext>
            </a:extLst>
          </p:cNvPr>
          <p:cNvSpPr txBox="1"/>
          <p:nvPr/>
        </p:nvSpPr>
        <p:spPr>
          <a:xfrm>
            <a:off x="13833" y="5608461"/>
            <a:ext cx="16368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600" b="1" dirty="0"/>
              <a:t>Long-range</a:t>
            </a:r>
            <a:endParaRPr lang="en-GB" sz="1600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3F2199F-C0AC-C6E9-77EB-F41E231C0EC0}"/>
              </a:ext>
            </a:extLst>
          </p:cNvPr>
          <p:cNvCxnSpPr/>
          <p:nvPr/>
        </p:nvCxnSpPr>
        <p:spPr bwMode="auto">
          <a:xfrm>
            <a:off x="1475656" y="5373216"/>
            <a:ext cx="0" cy="90534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54616698"/>
      </p:ext>
    </p:extLst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7DF7C7-57B4-03FF-06D7-9E4A43BAD6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23ECDF8F-C56A-5206-9573-18876ECD2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201173" cy="793478"/>
          </a:xfrm>
        </p:spPr>
        <p:txBody>
          <a:bodyPr>
            <a:normAutofit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000" dirty="0"/>
              <a:t>Limitations: Beam-beam effect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FAD329-0814-94EE-FF4C-DD7617F188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3088" y="752204"/>
            <a:ext cx="5151040" cy="5526360"/>
          </a:xfrm>
        </p:spPr>
        <p:txBody>
          <a:bodyPr/>
          <a:lstStyle/>
          <a:p>
            <a:r>
              <a:rPr lang="en-GB" sz="2400" dirty="0"/>
              <a:t>E/M interaction due to crossing of two beams in collision point (</a:t>
            </a:r>
            <a:r>
              <a:rPr lang="en-GB" sz="2400" b="1" dirty="0"/>
              <a:t>head-on</a:t>
            </a:r>
            <a:r>
              <a:rPr lang="en-GB" sz="2400" dirty="0"/>
              <a:t>) but also while separated in common beam pipe (</a:t>
            </a:r>
            <a:r>
              <a:rPr lang="en-GB" sz="2400" b="1" dirty="0"/>
              <a:t>long-range</a:t>
            </a:r>
            <a:r>
              <a:rPr lang="en-GB" sz="2400" dirty="0"/>
              <a:t>) induces</a:t>
            </a:r>
          </a:p>
          <a:p>
            <a:pPr lvl="1"/>
            <a:r>
              <a:rPr lang="en-GB" sz="2000" b="1" dirty="0"/>
              <a:t>Coherent instabilities</a:t>
            </a:r>
          </a:p>
          <a:p>
            <a:pPr lvl="1"/>
            <a:r>
              <a:rPr lang="en-GB" sz="2000" b="1" dirty="0"/>
              <a:t>Incoherent</a:t>
            </a:r>
            <a:r>
              <a:rPr lang="en-GB" sz="2000" dirty="0"/>
              <a:t> effects, i.e. beam losses and slow emittance growth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E4BF80-4A35-3559-5B5E-D944F44CA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5947" y="695984"/>
            <a:ext cx="3225800" cy="28194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E66B07D-AF5C-83C6-31EA-8E8440219EA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63" r="6250"/>
          <a:stretch/>
        </p:blipFill>
        <p:spPr>
          <a:xfrm>
            <a:off x="5487735" y="5165449"/>
            <a:ext cx="1795357" cy="168507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C11AF98-C25E-EAFB-44CD-A917BB37325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6580"/>
          <a:stretch>
            <a:fillRect/>
          </a:stretch>
        </p:blipFill>
        <p:spPr>
          <a:xfrm>
            <a:off x="5440939" y="3523641"/>
            <a:ext cx="1795357" cy="16335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F9EFAB3-E3AF-93E3-CE1B-B5313A3E3E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1869" y="4941168"/>
            <a:ext cx="4176464" cy="15891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93E6350-E348-BE51-8FC6-7254EB8D4AC5}"/>
              </a:ext>
            </a:extLst>
          </p:cNvPr>
          <p:cNvSpPr txBox="1"/>
          <p:nvPr/>
        </p:nvSpPr>
        <p:spPr>
          <a:xfrm>
            <a:off x="2336449" y="5952042"/>
            <a:ext cx="12273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600" b="1" dirty="0"/>
              <a:t>head-on</a:t>
            </a:r>
            <a:endParaRPr lang="en-GB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D3F834-3467-856C-CB0E-7C4BB7FF7927}"/>
              </a:ext>
            </a:extLst>
          </p:cNvPr>
          <p:cNvSpPr txBox="1"/>
          <p:nvPr/>
        </p:nvSpPr>
        <p:spPr>
          <a:xfrm>
            <a:off x="13833" y="5608461"/>
            <a:ext cx="16368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600" b="1" dirty="0"/>
              <a:t>Long-range</a:t>
            </a:r>
            <a:endParaRPr lang="en-GB" sz="16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175D321-EBB1-DEAE-043A-800EF4AAF01B}"/>
              </a:ext>
            </a:extLst>
          </p:cNvPr>
          <p:cNvCxnSpPr/>
          <p:nvPr/>
        </p:nvCxnSpPr>
        <p:spPr bwMode="auto">
          <a:xfrm>
            <a:off x="1475656" y="5373216"/>
            <a:ext cx="0" cy="90534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283616309"/>
      </p:ext>
    </p:extLst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BAB5BB-2FC9-EAFB-3C27-5BA7FD456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B9051D34-9ABD-76E4-A3E2-D9D587F85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41275"/>
            <a:ext cx="7417197" cy="793478"/>
          </a:xfrm>
        </p:spPr>
        <p:txBody>
          <a:bodyPr>
            <a:normAutofit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000" dirty="0"/>
              <a:t>Limitations: Beam-beam effect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8157BA-0532-047A-B2EA-BE546880E5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3088" y="752204"/>
            <a:ext cx="5151040" cy="5526360"/>
          </a:xfrm>
        </p:spPr>
        <p:txBody>
          <a:bodyPr/>
          <a:lstStyle/>
          <a:p>
            <a:r>
              <a:rPr lang="en-GB" sz="2400" dirty="0"/>
              <a:t>E/M interaction due to crossing of two beams in collision point (</a:t>
            </a:r>
            <a:r>
              <a:rPr lang="en-GB" sz="2400" b="1" dirty="0"/>
              <a:t>head-on</a:t>
            </a:r>
            <a:r>
              <a:rPr lang="en-GB" sz="2400" dirty="0"/>
              <a:t>) but also while separated in common beam pipe (</a:t>
            </a:r>
            <a:r>
              <a:rPr lang="en-GB" sz="2400" b="1" dirty="0"/>
              <a:t>long-range</a:t>
            </a:r>
            <a:r>
              <a:rPr lang="en-GB" sz="2400" dirty="0"/>
              <a:t>) induces</a:t>
            </a:r>
          </a:p>
          <a:p>
            <a:pPr lvl="1"/>
            <a:r>
              <a:rPr lang="en-GB" sz="2000" b="1" dirty="0"/>
              <a:t>Coherent instabilities</a:t>
            </a:r>
          </a:p>
          <a:p>
            <a:pPr lvl="1"/>
            <a:r>
              <a:rPr lang="en-GB" sz="2000" b="1" dirty="0"/>
              <a:t>Incoherent</a:t>
            </a:r>
            <a:r>
              <a:rPr lang="en-GB" sz="2000" dirty="0"/>
              <a:t> effects, i.e. beam losses and slow emittance growth</a:t>
            </a:r>
          </a:p>
          <a:p>
            <a:r>
              <a:rPr lang="en-GB" sz="2400" b="1" dirty="0"/>
              <a:t>Mitigation</a:t>
            </a:r>
            <a:r>
              <a:rPr lang="en-GB" sz="2400" dirty="0"/>
              <a:t> methods</a:t>
            </a:r>
          </a:p>
          <a:p>
            <a:pPr lvl="1"/>
            <a:r>
              <a:rPr lang="en-GB" sz="2000" dirty="0"/>
              <a:t>non-linear magnets, e-lenses, </a:t>
            </a:r>
            <a:r>
              <a:rPr lang="en-GB" sz="2000" b="1" dirty="0"/>
              <a:t>DC wires</a:t>
            </a:r>
            <a:r>
              <a:rPr lang="en-GB" sz="2000" dirty="0"/>
              <a:t> and crab cavities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295619-CE1C-3E54-632E-D3CA57906A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5947" y="695984"/>
            <a:ext cx="3225800" cy="28194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765CB39-7092-A436-97AB-251A767FBD3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63" r="6250"/>
          <a:stretch/>
        </p:blipFill>
        <p:spPr>
          <a:xfrm>
            <a:off x="5487735" y="5165449"/>
            <a:ext cx="1795357" cy="168507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421D4F4-1AA7-334B-1640-DC56D6FC8B8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01"/>
          <a:stretch/>
        </p:blipFill>
        <p:spPr>
          <a:xfrm>
            <a:off x="7221096" y="5186082"/>
            <a:ext cx="1902480" cy="163355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E38D234-FF52-2944-1A6F-3B98AFE93C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6096" y="3523641"/>
            <a:ext cx="1921825" cy="16335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7A5310-C8D2-825B-74BA-6C15B97CBB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34016" y="3520168"/>
            <a:ext cx="1902480" cy="16171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6762BB-B531-0AB6-C861-743BDF779E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1869" y="4941168"/>
            <a:ext cx="4176464" cy="15891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726D605-1008-EEC3-E7C2-27AB41B78379}"/>
              </a:ext>
            </a:extLst>
          </p:cNvPr>
          <p:cNvSpPr txBox="1"/>
          <p:nvPr/>
        </p:nvSpPr>
        <p:spPr>
          <a:xfrm>
            <a:off x="2336449" y="5952042"/>
            <a:ext cx="12273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600" b="1" dirty="0"/>
              <a:t>head-on</a:t>
            </a:r>
            <a:endParaRPr lang="en-GB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BD6473-5B0C-B834-7681-BDBB83AFC01E}"/>
              </a:ext>
            </a:extLst>
          </p:cNvPr>
          <p:cNvSpPr txBox="1"/>
          <p:nvPr/>
        </p:nvSpPr>
        <p:spPr>
          <a:xfrm>
            <a:off x="13833" y="5608461"/>
            <a:ext cx="16368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600" b="1" dirty="0"/>
              <a:t>Long-range</a:t>
            </a:r>
            <a:endParaRPr lang="en-GB" sz="16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E063640-935B-5186-3FCE-C4FA880B0B01}"/>
              </a:ext>
            </a:extLst>
          </p:cNvPr>
          <p:cNvCxnSpPr/>
          <p:nvPr/>
        </p:nvCxnSpPr>
        <p:spPr bwMode="auto">
          <a:xfrm>
            <a:off x="1475656" y="5373216"/>
            <a:ext cx="0" cy="90534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08893939"/>
      </p:ext>
    </p:extLst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66ACD6-AB89-D5E8-BEB8-323B0B60CA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2320A0D6-E20D-ADE9-D927-9186EBF22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201173" cy="793478"/>
          </a:xfrm>
        </p:spPr>
        <p:txBody>
          <a:bodyPr>
            <a:normAutofit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000" dirty="0"/>
              <a:t>Crab Cavities</a:t>
            </a:r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E25DF5A8-99EE-E854-7128-A989A7C62ADE}"/>
              </a:ext>
            </a:extLst>
          </p:cNvPr>
          <p:cNvSpPr txBox="1">
            <a:spLocks/>
          </p:cNvSpPr>
          <p:nvPr/>
        </p:nvSpPr>
        <p:spPr bwMode="auto">
          <a:xfrm>
            <a:off x="323528" y="2479473"/>
            <a:ext cx="5803666" cy="51747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5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>
              <a:buSzTx/>
              <a:buNone/>
            </a:pPr>
            <a:r>
              <a:rPr lang="en-GB" sz="2900" b="1" kern="0" dirty="0"/>
              <a:t>CC tests in the SPS demonstrated crabbing </a:t>
            </a:r>
            <a:r>
              <a:rPr lang="en-GB" sz="2900" kern="0" dirty="0"/>
              <a:t>with protons – for the first time !</a:t>
            </a:r>
          </a:p>
          <a:p>
            <a:pPr>
              <a:buSzTx/>
            </a:pPr>
            <a:endParaRPr lang="en-GB" sz="2400" kern="0" dirty="0"/>
          </a:p>
          <a:p>
            <a:pPr>
              <a:buSzTx/>
            </a:pPr>
            <a:endParaRPr lang="en-GB" sz="2400" kern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C4C6CE-A7AC-89DE-CA0D-E2EB9BFB3FE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911" r="15019"/>
          <a:stretch/>
        </p:blipFill>
        <p:spPr>
          <a:xfrm>
            <a:off x="620624" y="2996952"/>
            <a:ext cx="5232744" cy="37702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4D00CF2-5842-BDAB-C986-4F8E9F35809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27194" y="1124744"/>
            <a:ext cx="3016806" cy="30862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610925F-27AD-2876-DE44-AFBB34B0A70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0192" y="4146521"/>
            <a:ext cx="2546313" cy="271147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64C840A-07B0-8A76-5CAE-8C2D42B904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687" y="1427256"/>
            <a:ext cx="5220240" cy="793477"/>
          </a:xfrm>
          <a:prstGeom prst="rect">
            <a:avLst/>
          </a:prstGeom>
        </p:spPr>
      </p:pic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AA012822-0167-361E-EA82-E1682D67897A}"/>
              </a:ext>
            </a:extLst>
          </p:cNvPr>
          <p:cNvSpPr txBox="1">
            <a:spLocks/>
          </p:cNvSpPr>
          <p:nvPr/>
        </p:nvSpPr>
        <p:spPr bwMode="auto">
          <a:xfrm>
            <a:off x="295902" y="737351"/>
            <a:ext cx="8668586" cy="51747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>
              <a:buSzTx/>
              <a:buNone/>
            </a:pPr>
            <a:r>
              <a:rPr lang="en-GB" sz="2000" kern="0" dirty="0"/>
              <a:t>Tilt beams longitudinally for increasing overlap with </a:t>
            </a:r>
            <a:r>
              <a:rPr lang="en-GB" sz="2000" b="1" kern="0" dirty="0"/>
              <a:t>crab cavities</a:t>
            </a:r>
          </a:p>
        </p:txBody>
      </p:sp>
    </p:spTree>
    <p:extLst>
      <p:ext uri="{BB962C8B-B14F-4D97-AF65-F5344CB8AC3E}">
        <p14:creationId xmlns:p14="http://schemas.microsoft.com/office/powerpoint/2010/main" val="463206641"/>
      </p:ext>
    </p:extLst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A4B5C1-3EF7-E2A8-6977-1DB8897A29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7B7A2B1B-B4D5-7A55-9857-D1797E00F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201173" cy="793478"/>
          </a:xfrm>
        </p:spPr>
        <p:txBody>
          <a:bodyPr>
            <a:normAutofit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000" dirty="0"/>
              <a:t>Limitations: e-cloud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1AF1759-5B45-8D52-DDE2-50C4A63093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51" y="3010753"/>
            <a:ext cx="5728076" cy="1630116"/>
          </a:xfrm>
          <a:prstGeom prst="rect">
            <a:avLst/>
          </a:prstGeom>
        </p:spPr>
      </p:pic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B7A864A4-C7E6-01D5-776D-CAB2839DFCBA}"/>
              </a:ext>
            </a:extLst>
          </p:cNvPr>
          <p:cNvSpPr/>
          <p:nvPr/>
        </p:nvSpPr>
        <p:spPr>
          <a:xfrm>
            <a:off x="1331640" y="692696"/>
            <a:ext cx="3303746" cy="807707"/>
          </a:xfrm>
          <a:prstGeom prst="roundRect">
            <a:avLst/>
          </a:prstGeom>
          <a:gradFill rotWithShape="1">
            <a:gsLst>
              <a:gs pos="0">
                <a:srgbClr val="FF2724">
                  <a:satMod val="103000"/>
                  <a:lumMod val="102000"/>
                  <a:tint val="94000"/>
                </a:srgbClr>
              </a:gs>
              <a:gs pos="50000">
                <a:srgbClr val="FF2724">
                  <a:satMod val="110000"/>
                  <a:lumMod val="100000"/>
                  <a:shade val="100000"/>
                </a:srgbClr>
              </a:gs>
              <a:gs pos="100000">
                <a:srgbClr val="FF272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FF272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Generation of charged particles inside the vacuum chamber </a:t>
            </a:r>
          </a:p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(primary, or seed, electrons)</a:t>
            </a:r>
          </a:p>
        </p:txBody>
      </p:sp>
      <p:sp>
        <p:nvSpPr>
          <p:cNvPr id="24" name="Down Arrow 23">
            <a:extLst>
              <a:ext uri="{FF2B5EF4-FFF2-40B4-BE49-F238E27FC236}">
                <a16:creationId xmlns:a16="http://schemas.microsoft.com/office/drawing/2014/main" id="{B33C25A3-802B-8ECA-CB52-AF7BF887F104}"/>
              </a:ext>
            </a:extLst>
          </p:cNvPr>
          <p:cNvSpPr/>
          <p:nvPr/>
        </p:nvSpPr>
        <p:spPr>
          <a:xfrm>
            <a:off x="2725565" y="1589704"/>
            <a:ext cx="515900" cy="446506"/>
          </a:xfrm>
          <a:prstGeom prst="downArrow">
            <a:avLst/>
          </a:prstGeom>
          <a:gradFill rotWithShape="1">
            <a:gsLst>
              <a:gs pos="0">
                <a:srgbClr val="FF2724">
                  <a:lumMod val="110000"/>
                  <a:satMod val="105000"/>
                  <a:tint val="67000"/>
                </a:srgbClr>
              </a:gs>
              <a:gs pos="50000">
                <a:srgbClr val="FF2724">
                  <a:lumMod val="105000"/>
                  <a:satMod val="103000"/>
                  <a:tint val="73000"/>
                </a:srgbClr>
              </a:gs>
              <a:gs pos="100000">
                <a:srgbClr val="FF2724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272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48E591EC-381A-48E3-E90A-9A32E692CB1E}"/>
              </a:ext>
            </a:extLst>
          </p:cNvPr>
          <p:cNvSpPr/>
          <p:nvPr/>
        </p:nvSpPr>
        <p:spPr>
          <a:xfrm>
            <a:off x="513147" y="2095744"/>
            <a:ext cx="4940735" cy="664797"/>
          </a:xfrm>
          <a:prstGeom prst="roundRect">
            <a:avLst/>
          </a:prstGeom>
          <a:gradFill rotWithShape="1">
            <a:gsLst>
              <a:gs pos="0">
                <a:srgbClr val="FF2724">
                  <a:satMod val="103000"/>
                  <a:lumMod val="102000"/>
                  <a:tint val="94000"/>
                </a:srgbClr>
              </a:gs>
              <a:gs pos="50000">
                <a:srgbClr val="FF2724">
                  <a:satMod val="110000"/>
                  <a:lumMod val="100000"/>
                  <a:shade val="100000"/>
                </a:srgbClr>
              </a:gs>
              <a:gs pos="100000">
                <a:srgbClr val="FF272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FF272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214313" marR="0" lvl="0" indent="-214313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Acceleration of primary electrons in the beam field</a:t>
            </a:r>
          </a:p>
          <a:p>
            <a:pPr marL="214313" marR="0" lvl="0" indent="-214313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Secondary electron production when hitting the wall</a:t>
            </a:r>
          </a:p>
          <a:p>
            <a:pPr marL="214313" marR="0" lvl="0" indent="-214313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Avalanche electron multiplication if </a:t>
            </a: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SEY &gt; 1</a:t>
            </a:r>
          </a:p>
        </p:txBody>
      </p:sp>
      <p:pic>
        <p:nvPicPr>
          <p:cNvPr id="26" name="Picture 25" descr="electrons_for_giovanni_2_1.png">
            <a:extLst>
              <a:ext uri="{FF2B5EF4-FFF2-40B4-BE49-F238E27FC236}">
                <a16:creationId xmlns:a16="http://schemas.microsoft.com/office/drawing/2014/main" id="{CE559F50-C841-5999-B5BF-846520AD57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4725144"/>
            <a:ext cx="4920815" cy="199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594433"/>
      </p:ext>
    </p:extLst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E9ED8D-2969-95CA-CDEE-4676F2681D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E029B7F7-AE38-6AAE-E287-3E43F625A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41275"/>
            <a:ext cx="7417197" cy="793478"/>
          </a:xfrm>
        </p:spPr>
        <p:txBody>
          <a:bodyPr>
            <a:normAutofit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000" dirty="0"/>
              <a:t>Limitations: e-cloud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E9A4845-96A2-81E8-A1F8-AFEECADD32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51" y="3010753"/>
            <a:ext cx="5728076" cy="1630116"/>
          </a:xfrm>
          <a:prstGeom prst="rect">
            <a:avLst/>
          </a:prstGeom>
        </p:spPr>
      </p:pic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72DDE7A4-D143-1968-E2E6-575B4F733F51}"/>
              </a:ext>
            </a:extLst>
          </p:cNvPr>
          <p:cNvSpPr/>
          <p:nvPr/>
        </p:nvSpPr>
        <p:spPr>
          <a:xfrm>
            <a:off x="1331640" y="692696"/>
            <a:ext cx="3303746" cy="807707"/>
          </a:xfrm>
          <a:prstGeom prst="roundRect">
            <a:avLst/>
          </a:prstGeom>
          <a:gradFill rotWithShape="1">
            <a:gsLst>
              <a:gs pos="0">
                <a:srgbClr val="FF2724">
                  <a:satMod val="103000"/>
                  <a:lumMod val="102000"/>
                  <a:tint val="94000"/>
                </a:srgbClr>
              </a:gs>
              <a:gs pos="50000">
                <a:srgbClr val="FF2724">
                  <a:satMod val="110000"/>
                  <a:lumMod val="100000"/>
                  <a:shade val="100000"/>
                </a:srgbClr>
              </a:gs>
              <a:gs pos="100000">
                <a:srgbClr val="FF272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FF272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Generation of charged particles inside the vacuum chamber </a:t>
            </a:r>
          </a:p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(primary, or seed, electrons)</a:t>
            </a:r>
          </a:p>
        </p:txBody>
      </p:sp>
      <p:sp>
        <p:nvSpPr>
          <p:cNvPr id="24" name="Down Arrow 23">
            <a:extLst>
              <a:ext uri="{FF2B5EF4-FFF2-40B4-BE49-F238E27FC236}">
                <a16:creationId xmlns:a16="http://schemas.microsoft.com/office/drawing/2014/main" id="{BE27E33E-8F17-9050-3AF8-22EF82F31BA2}"/>
              </a:ext>
            </a:extLst>
          </p:cNvPr>
          <p:cNvSpPr/>
          <p:nvPr/>
        </p:nvSpPr>
        <p:spPr>
          <a:xfrm>
            <a:off x="2725565" y="1589704"/>
            <a:ext cx="515900" cy="446506"/>
          </a:xfrm>
          <a:prstGeom prst="downArrow">
            <a:avLst/>
          </a:prstGeom>
          <a:gradFill rotWithShape="1">
            <a:gsLst>
              <a:gs pos="0">
                <a:srgbClr val="FF2724">
                  <a:lumMod val="110000"/>
                  <a:satMod val="105000"/>
                  <a:tint val="67000"/>
                </a:srgbClr>
              </a:gs>
              <a:gs pos="50000">
                <a:srgbClr val="FF2724">
                  <a:lumMod val="105000"/>
                  <a:satMod val="103000"/>
                  <a:tint val="73000"/>
                </a:srgbClr>
              </a:gs>
              <a:gs pos="100000">
                <a:srgbClr val="FF2724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272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8ADFDDD-8659-4582-E420-497EFDA00ECD}"/>
              </a:ext>
            </a:extLst>
          </p:cNvPr>
          <p:cNvSpPr/>
          <p:nvPr/>
        </p:nvSpPr>
        <p:spPr>
          <a:xfrm>
            <a:off x="513147" y="2095744"/>
            <a:ext cx="4940735" cy="664797"/>
          </a:xfrm>
          <a:prstGeom prst="roundRect">
            <a:avLst/>
          </a:prstGeom>
          <a:gradFill rotWithShape="1">
            <a:gsLst>
              <a:gs pos="0">
                <a:srgbClr val="FF2724">
                  <a:satMod val="103000"/>
                  <a:lumMod val="102000"/>
                  <a:tint val="94000"/>
                </a:srgbClr>
              </a:gs>
              <a:gs pos="50000">
                <a:srgbClr val="FF2724">
                  <a:satMod val="110000"/>
                  <a:lumMod val="100000"/>
                  <a:shade val="100000"/>
                </a:srgbClr>
              </a:gs>
              <a:gs pos="100000">
                <a:srgbClr val="FF272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FF272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214313" marR="0" lvl="0" indent="-214313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Acceleration of primary electrons in the beam field</a:t>
            </a:r>
          </a:p>
          <a:p>
            <a:pPr marL="214313" marR="0" lvl="0" indent="-214313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Secondary electron production when hitting the wall</a:t>
            </a:r>
          </a:p>
          <a:p>
            <a:pPr marL="214313" marR="0" lvl="0" indent="-214313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Avalanche electron multiplication if </a:t>
            </a: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SEY &gt; 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3A4C851-3CBC-EEAD-CD50-F64C641E464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945" r="1346"/>
          <a:stretch>
            <a:fillRect/>
          </a:stretch>
        </p:blipFill>
        <p:spPr>
          <a:xfrm>
            <a:off x="323528" y="4651614"/>
            <a:ext cx="6048672" cy="2197253"/>
          </a:xfrm>
          <a:prstGeom prst="rect">
            <a:avLst/>
          </a:prstGeom>
        </p:spPr>
      </p:pic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B5A0BED3-4142-80D5-C246-E26AC5AE2336}"/>
              </a:ext>
            </a:extLst>
          </p:cNvPr>
          <p:cNvSpPr txBox="1">
            <a:spLocks/>
          </p:cNvSpPr>
          <p:nvPr/>
        </p:nvSpPr>
        <p:spPr bwMode="auto">
          <a:xfrm>
            <a:off x="6421198" y="727167"/>
            <a:ext cx="2709517" cy="306187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>
              <a:buSzTx/>
            </a:pPr>
            <a:r>
              <a:rPr lang="en-GB" sz="2400" b="1" kern="0" dirty="0"/>
              <a:t>Coherent instabilities</a:t>
            </a:r>
          </a:p>
          <a:p>
            <a:pPr>
              <a:buSzTx/>
            </a:pPr>
            <a:r>
              <a:rPr lang="en-GB" sz="2400" b="1" kern="0" dirty="0"/>
              <a:t>Incoherent</a:t>
            </a:r>
            <a:r>
              <a:rPr lang="en-GB" sz="2400" kern="0" dirty="0"/>
              <a:t> effects, i.e. beam losses and slow emittance growth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779F6E2-332B-18AC-A55B-44ACD823ED31}"/>
              </a:ext>
            </a:extLst>
          </p:cNvPr>
          <p:cNvGrpSpPr/>
          <p:nvPr/>
        </p:nvGrpSpPr>
        <p:grpSpPr>
          <a:xfrm>
            <a:off x="6511420" y="4725144"/>
            <a:ext cx="2529071" cy="1813514"/>
            <a:chOff x="3073151" y="915898"/>
            <a:chExt cx="3372094" cy="241801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680743D-2BDF-1D5C-A1D8-A750F2B1D4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73151" y="1155024"/>
              <a:ext cx="3372094" cy="2178892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C00035-0CEF-7C20-0B9E-680EEB670944}"/>
                </a:ext>
              </a:extLst>
            </p:cNvPr>
            <p:cNvSpPr txBox="1"/>
            <p:nvPr/>
          </p:nvSpPr>
          <p:spPr>
            <a:xfrm>
              <a:off x="3152316" y="915898"/>
              <a:ext cx="3291843" cy="30777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charset="0"/>
                <a:buNone/>
                <a:tabLst/>
                <a:defRPr/>
              </a:pPr>
              <a:r>
                <a:rPr kumimoji="0" lang="en-CH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Effective electron cloud in triplets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350948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AC274-BF3F-E92A-C8D0-52B03BE8B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9">
            <a:extLst>
              <a:ext uri="{FF2B5EF4-FFF2-40B4-BE49-F238E27FC236}">
                <a16:creationId xmlns:a16="http://schemas.microsoft.com/office/drawing/2014/main" id="{0BB4F0B2-71D1-413C-A8C1-27519CB535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64835"/>
            <a:ext cx="8856984" cy="485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/>
          <a:p>
            <a:pPr marL="285750" indent="-285750" algn="l">
              <a:defRPr/>
            </a:pPr>
            <a:endParaRPr lang="en-US" sz="2800" b="1" dirty="0">
              <a:solidFill>
                <a:schemeClr val="tx2"/>
              </a:solidFill>
              <a:latin typeface="+mj-lt"/>
              <a:cs typeface="Palatino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3A047E6-1B28-4675-80B0-C43FE7D16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298" y="1844824"/>
            <a:ext cx="8892479" cy="280831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  <a:defRPr/>
            </a:pPr>
            <a:r>
              <a:rPr lang="en-US" sz="9600" dirty="0">
                <a:solidFill>
                  <a:schemeClr val="bg2"/>
                </a:solidFill>
                <a:cs typeface="Palatino" charset="0"/>
              </a:rPr>
              <a:t>Purpose of colliders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E87B8BB-1342-3ADA-398A-AE2F77771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7751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9249F8-FFB1-232E-21F6-7F61B84BC7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4DB83440-C11A-CD0C-4B75-2A6CD250A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41275"/>
            <a:ext cx="7417197" cy="793478"/>
          </a:xfrm>
        </p:spPr>
        <p:txBody>
          <a:bodyPr>
            <a:normAutofit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000" dirty="0"/>
              <a:t>Limitations: e-cloud</a:t>
            </a:r>
          </a:p>
        </p:txBody>
      </p:sp>
      <p:sp>
        <p:nvSpPr>
          <p:cNvPr id="27" name="Content Placeholder 5">
            <a:extLst>
              <a:ext uri="{FF2B5EF4-FFF2-40B4-BE49-F238E27FC236}">
                <a16:creationId xmlns:a16="http://schemas.microsoft.com/office/drawing/2014/main" id="{5ADC99CE-86E2-5410-FB25-951893D9CB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21198" y="727166"/>
            <a:ext cx="2709517" cy="6130833"/>
          </a:xfrm>
        </p:spPr>
        <p:txBody>
          <a:bodyPr>
            <a:normAutofit lnSpcReduction="10000"/>
          </a:bodyPr>
          <a:lstStyle/>
          <a:p>
            <a:r>
              <a:rPr lang="en-GB" sz="2400" b="1" dirty="0"/>
              <a:t>Coherent instabilities</a:t>
            </a:r>
          </a:p>
          <a:p>
            <a:r>
              <a:rPr lang="en-GB" sz="2400" b="1" dirty="0"/>
              <a:t>Incoherent</a:t>
            </a:r>
            <a:r>
              <a:rPr lang="en-GB" sz="2400" dirty="0"/>
              <a:t> effects, i.e. beam losses and slow emittance growth</a:t>
            </a:r>
          </a:p>
          <a:p>
            <a:r>
              <a:rPr lang="en-GB" sz="2400" b="1" dirty="0"/>
              <a:t>Pressure rise</a:t>
            </a:r>
            <a:r>
              <a:rPr lang="en-GB" sz="2400" dirty="0"/>
              <a:t>, </a:t>
            </a:r>
            <a:r>
              <a:rPr lang="en-GB" sz="2400" b="1" dirty="0"/>
              <a:t>heat load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Tx/>
              <a:buFont typeface="Wingdings" charset="0"/>
              <a:buChar char="n"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"/>
                <a:ea typeface="ＭＳ Ｐゴシック" charset="-128"/>
              </a:rPr>
              <a:t>Mitigation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"/>
                <a:ea typeface="ＭＳ Ｐゴシック" charset="-128"/>
              </a:rPr>
              <a:t> methods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99CC"/>
              </a:buClr>
              <a:buSzPct val="80000"/>
              <a:buFont typeface="Wingdings" charset="0"/>
              <a:buChar char="q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"/>
                <a:ea typeface="ＭＳ Ｐゴシック" pitchFamily="-112" charset="-128"/>
              </a:rPr>
              <a:t>Non-linear magnets, bunch spacing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"/>
                <a:ea typeface="ＭＳ Ｐゴシック" pitchFamily="-112" charset="-128"/>
              </a:rPr>
              <a:t>increase/variation,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"/>
                <a:ea typeface="ＭＳ Ｐゴシック" pitchFamily="-112" charset="-128"/>
              </a:rPr>
              <a:t>coatings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"/>
                <a:ea typeface="ＭＳ Ｐゴシック" pitchFamily="-112" charset="-128"/>
              </a:rPr>
              <a:t>,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"/>
                <a:ea typeface="ＭＳ Ｐゴシック" pitchFamily="-112" charset="-128"/>
              </a:rPr>
              <a:t>scrubbing</a:t>
            </a:r>
          </a:p>
        </p:txBody>
      </p:sp>
      <p:pic>
        <p:nvPicPr>
          <p:cNvPr id="21510" name="Picture 21509" descr="A screenshot of a graph&#10;&#10;Description automatically generated">
            <a:extLst>
              <a:ext uri="{FF2B5EF4-FFF2-40B4-BE49-F238E27FC236}">
                <a16:creationId xmlns:a16="http://schemas.microsoft.com/office/drawing/2014/main" id="{67183D17-7DD9-8743-1444-151E770336B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56" t="5742" r="21615" b="3651"/>
          <a:stretch>
            <a:fillRect/>
          </a:stretch>
        </p:blipFill>
        <p:spPr>
          <a:xfrm>
            <a:off x="237635" y="980728"/>
            <a:ext cx="6278581" cy="5382005"/>
          </a:xfrm>
          <a:prstGeom prst="rect">
            <a:avLst/>
          </a:prstGeom>
        </p:spPr>
      </p:pic>
      <p:sp>
        <p:nvSpPr>
          <p:cNvPr id="21511" name="Rectangle 21510">
            <a:extLst>
              <a:ext uri="{FF2B5EF4-FFF2-40B4-BE49-F238E27FC236}">
                <a16:creationId xmlns:a16="http://schemas.microsoft.com/office/drawing/2014/main" id="{17012D19-D642-B65C-BE51-42597F28A2E2}"/>
              </a:ext>
            </a:extLst>
          </p:cNvPr>
          <p:cNvSpPr/>
          <p:nvPr/>
        </p:nvSpPr>
        <p:spPr>
          <a:xfrm>
            <a:off x="887414" y="4408880"/>
            <a:ext cx="363557" cy="1548000"/>
          </a:xfrm>
          <a:prstGeom prst="rect">
            <a:avLst/>
          </a:prstGeom>
          <a:solidFill>
            <a:srgbClr val="C0504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12" name="Rectangle 21511">
            <a:extLst>
              <a:ext uri="{FF2B5EF4-FFF2-40B4-BE49-F238E27FC236}">
                <a16:creationId xmlns:a16="http://schemas.microsoft.com/office/drawing/2014/main" id="{3EDB3F29-3A12-72E5-7BE6-CDFE2D2ECA9D}"/>
              </a:ext>
            </a:extLst>
          </p:cNvPr>
          <p:cNvSpPr/>
          <p:nvPr/>
        </p:nvSpPr>
        <p:spPr>
          <a:xfrm>
            <a:off x="4477079" y="4408116"/>
            <a:ext cx="132674" cy="1548000"/>
          </a:xfrm>
          <a:prstGeom prst="rect">
            <a:avLst/>
          </a:prstGeom>
          <a:solidFill>
            <a:srgbClr val="C0504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13" name="Rectangle 21512">
            <a:extLst>
              <a:ext uri="{FF2B5EF4-FFF2-40B4-BE49-F238E27FC236}">
                <a16:creationId xmlns:a16="http://schemas.microsoft.com/office/drawing/2014/main" id="{23D68BB2-FCBB-0E0D-5E81-2AB3A3ABF973}"/>
              </a:ext>
            </a:extLst>
          </p:cNvPr>
          <p:cNvSpPr/>
          <p:nvPr/>
        </p:nvSpPr>
        <p:spPr>
          <a:xfrm>
            <a:off x="4477079" y="3373295"/>
            <a:ext cx="132674" cy="756000"/>
          </a:xfrm>
          <a:prstGeom prst="rect">
            <a:avLst/>
          </a:prstGeom>
          <a:solidFill>
            <a:srgbClr val="C0504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14" name="Rectangle 21513">
            <a:extLst>
              <a:ext uri="{FF2B5EF4-FFF2-40B4-BE49-F238E27FC236}">
                <a16:creationId xmlns:a16="http://schemas.microsoft.com/office/drawing/2014/main" id="{6C72C4D1-5712-41DB-C5D0-B3945E686AF7}"/>
              </a:ext>
            </a:extLst>
          </p:cNvPr>
          <p:cNvSpPr/>
          <p:nvPr/>
        </p:nvSpPr>
        <p:spPr>
          <a:xfrm>
            <a:off x="4477079" y="2316440"/>
            <a:ext cx="132674" cy="792000"/>
          </a:xfrm>
          <a:prstGeom prst="rect">
            <a:avLst/>
          </a:prstGeom>
          <a:solidFill>
            <a:srgbClr val="C0504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15" name="Rectangle 21514">
            <a:extLst>
              <a:ext uri="{FF2B5EF4-FFF2-40B4-BE49-F238E27FC236}">
                <a16:creationId xmlns:a16="http://schemas.microsoft.com/office/drawing/2014/main" id="{E03B7929-F45E-0FC6-4E2E-28B86B1F305C}"/>
              </a:ext>
            </a:extLst>
          </p:cNvPr>
          <p:cNvSpPr/>
          <p:nvPr/>
        </p:nvSpPr>
        <p:spPr>
          <a:xfrm>
            <a:off x="4477079" y="1283041"/>
            <a:ext cx="132674" cy="756000"/>
          </a:xfrm>
          <a:prstGeom prst="rect">
            <a:avLst/>
          </a:prstGeom>
          <a:solidFill>
            <a:srgbClr val="C0504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16" name="Rectangle 21515">
            <a:extLst>
              <a:ext uri="{FF2B5EF4-FFF2-40B4-BE49-F238E27FC236}">
                <a16:creationId xmlns:a16="http://schemas.microsoft.com/office/drawing/2014/main" id="{E0AA7D05-5157-85ED-9FFD-EC8ED36EF247}"/>
              </a:ext>
            </a:extLst>
          </p:cNvPr>
          <p:cNvSpPr/>
          <p:nvPr/>
        </p:nvSpPr>
        <p:spPr>
          <a:xfrm>
            <a:off x="887413" y="3373295"/>
            <a:ext cx="363557" cy="756000"/>
          </a:xfrm>
          <a:prstGeom prst="rect">
            <a:avLst/>
          </a:prstGeom>
          <a:solidFill>
            <a:srgbClr val="C0504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17" name="Rectangle 21516">
            <a:extLst>
              <a:ext uri="{FF2B5EF4-FFF2-40B4-BE49-F238E27FC236}">
                <a16:creationId xmlns:a16="http://schemas.microsoft.com/office/drawing/2014/main" id="{FFDE528E-F5AE-1A9F-71CB-8FEE6E4BB12E}"/>
              </a:ext>
            </a:extLst>
          </p:cNvPr>
          <p:cNvSpPr/>
          <p:nvPr/>
        </p:nvSpPr>
        <p:spPr>
          <a:xfrm>
            <a:off x="887412" y="2312550"/>
            <a:ext cx="363557" cy="792000"/>
          </a:xfrm>
          <a:prstGeom prst="rect">
            <a:avLst/>
          </a:prstGeom>
          <a:solidFill>
            <a:srgbClr val="C0504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18" name="Rectangle 21517">
            <a:extLst>
              <a:ext uri="{FF2B5EF4-FFF2-40B4-BE49-F238E27FC236}">
                <a16:creationId xmlns:a16="http://schemas.microsoft.com/office/drawing/2014/main" id="{0D419434-BFA8-A074-A145-D2642BD946D1}"/>
              </a:ext>
            </a:extLst>
          </p:cNvPr>
          <p:cNvSpPr/>
          <p:nvPr/>
        </p:nvSpPr>
        <p:spPr>
          <a:xfrm>
            <a:off x="887412" y="1292113"/>
            <a:ext cx="363556" cy="756000"/>
          </a:xfrm>
          <a:prstGeom prst="rect">
            <a:avLst/>
          </a:prstGeom>
          <a:solidFill>
            <a:srgbClr val="C0504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19" name="Rectangle 21518">
            <a:extLst>
              <a:ext uri="{FF2B5EF4-FFF2-40B4-BE49-F238E27FC236}">
                <a16:creationId xmlns:a16="http://schemas.microsoft.com/office/drawing/2014/main" id="{B75B80F6-6A2F-FCFE-AA03-253A01603130}"/>
              </a:ext>
            </a:extLst>
          </p:cNvPr>
          <p:cNvSpPr/>
          <p:nvPr/>
        </p:nvSpPr>
        <p:spPr>
          <a:xfrm>
            <a:off x="2522499" y="4408880"/>
            <a:ext cx="982030" cy="1548000"/>
          </a:xfrm>
          <a:prstGeom prst="rect">
            <a:avLst/>
          </a:prstGeom>
          <a:solidFill>
            <a:srgbClr val="9BBB59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20" name="Rectangle 21519">
            <a:extLst>
              <a:ext uri="{FF2B5EF4-FFF2-40B4-BE49-F238E27FC236}">
                <a16:creationId xmlns:a16="http://schemas.microsoft.com/office/drawing/2014/main" id="{98D4C91A-2653-D46E-DBB7-5409FA5BC71E}"/>
              </a:ext>
            </a:extLst>
          </p:cNvPr>
          <p:cNvSpPr/>
          <p:nvPr/>
        </p:nvSpPr>
        <p:spPr>
          <a:xfrm>
            <a:off x="2522498" y="3373295"/>
            <a:ext cx="982030" cy="756000"/>
          </a:xfrm>
          <a:prstGeom prst="rect">
            <a:avLst/>
          </a:prstGeom>
          <a:solidFill>
            <a:srgbClr val="9BBB59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21" name="Rectangle 21520">
            <a:extLst>
              <a:ext uri="{FF2B5EF4-FFF2-40B4-BE49-F238E27FC236}">
                <a16:creationId xmlns:a16="http://schemas.microsoft.com/office/drawing/2014/main" id="{0B00B09E-14D4-9369-F385-1EEB1015ECE1}"/>
              </a:ext>
            </a:extLst>
          </p:cNvPr>
          <p:cNvSpPr/>
          <p:nvPr/>
        </p:nvSpPr>
        <p:spPr>
          <a:xfrm>
            <a:off x="2522497" y="2312550"/>
            <a:ext cx="982030" cy="792000"/>
          </a:xfrm>
          <a:prstGeom prst="rect">
            <a:avLst/>
          </a:prstGeom>
          <a:solidFill>
            <a:srgbClr val="9BBB59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22" name="Rectangle 21521">
            <a:extLst>
              <a:ext uri="{FF2B5EF4-FFF2-40B4-BE49-F238E27FC236}">
                <a16:creationId xmlns:a16="http://schemas.microsoft.com/office/drawing/2014/main" id="{39991806-6EBB-A85D-BA6C-3044746BDCFE}"/>
              </a:ext>
            </a:extLst>
          </p:cNvPr>
          <p:cNvSpPr/>
          <p:nvPr/>
        </p:nvSpPr>
        <p:spPr>
          <a:xfrm>
            <a:off x="2522496" y="1292113"/>
            <a:ext cx="982027" cy="756000"/>
          </a:xfrm>
          <a:prstGeom prst="rect">
            <a:avLst/>
          </a:prstGeom>
          <a:solidFill>
            <a:srgbClr val="9BBB59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23" name="Rectangle 21522">
            <a:extLst>
              <a:ext uri="{FF2B5EF4-FFF2-40B4-BE49-F238E27FC236}">
                <a16:creationId xmlns:a16="http://schemas.microsoft.com/office/drawing/2014/main" id="{1AE86074-A10B-D4E8-07E6-E05BC41ACC43}"/>
              </a:ext>
            </a:extLst>
          </p:cNvPr>
          <p:cNvSpPr/>
          <p:nvPr/>
        </p:nvSpPr>
        <p:spPr>
          <a:xfrm>
            <a:off x="1250969" y="4408880"/>
            <a:ext cx="900000" cy="1548000"/>
          </a:xfrm>
          <a:prstGeom prst="rect">
            <a:avLst/>
          </a:prstGeom>
          <a:solidFill>
            <a:srgbClr val="4F81B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24" name="Rectangle 21523">
            <a:extLst>
              <a:ext uri="{FF2B5EF4-FFF2-40B4-BE49-F238E27FC236}">
                <a16:creationId xmlns:a16="http://schemas.microsoft.com/office/drawing/2014/main" id="{F619F839-2C87-C39D-EBE5-42346658DE84}"/>
              </a:ext>
            </a:extLst>
          </p:cNvPr>
          <p:cNvSpPr/>
          <p:nvPr/>
        </p:nvSpPr>
        <p:spPr>
          <a:xfrm>
            <a:off x="1250968" y="3373295"/>
            <a:ext cx="900000" cy="756000"/>
          </a:xfrm>
          <a:prstGeom prst="rect">
            <a:avLst/>
          </a:prstGeom>
          <a:solidFill>
            <a:srgbClr val="4F81B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25" name="Rectangle 21524">
            <a:extLst>
              <a:ext uri="{FF2B5EF4-FFF2-40B4-BE49-F238E27FC236}">
                <a16:creationId xmlns:a16="http://schemas.microsoft.com/office/drawing/2014/main" id="{46374670-3651-F7E1-B823-95B3030E2C9A}"/>
              </a:ext>
            </a:extLst>
          </p:cNvPr>
          <p:cNvSpPr/>
          <p:nvPr/>
        </p:nvSpPr>
        <p:spPr>
          <a:xfrm>
            <a:off x="1250967" y="2312550"/>
            <a:ext cx="900000" cy="792000"/>
          </a:xfrm>
          <a:prstGeom prst="rect">
            <a:avLst/>
          </a:prstGeom>
          <a:solidFill>
            <a:srgbClr val="4F81B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26" name="Rectangle 21525">
            <a:extLst>
              <a:ext uri="{FF2B5EF4-FFF2-40B4-BE49-F238E27FC236}">
                <a16:creationId xmlns:a16="http://schemas.microsoft.com/office/drawing/2014/main" id="{3CCBB60C-6F99-36DA-A3BE-1F7BA3FECFE2}"/>
              </a:ext>
            </a:extLst>
          </p:cNvPr>
          <p:cNvSpPr/>
          <p:nvPr/>
        </p:nvSpPr>
        <p:spPr>
          <a:xfrm>
            <a:off x="1250966" y="1292113"/>
            <a:ext cx="900000" cy="756000"/>
          </a:xfrm>
          <a:prstGeom prst="rect">
            <a:avLst/>
          </a:prstGeom>
          <a:solidFill>
            <a:srgbClr val="4F81B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27" name="Rectangle 21526">
            <a:extLst>
              <a:ext uri="{FF2B5EF4-FFF2-40B4-BE49-F238E27FC236}">
                <a16:creationId xmlns:a16="http://schemas.microsoft.com/office/drawing/2014/main" id="{68114024-F240-531B-080C-0344E03E156A}"/>
              </a:ext>
            </a:extLst>
          </p:cNvPr>
          <p:cNvSpPr/>
          <p:nvPr/>
        </p:nvSpPr>
        <p:spPr>
          <a:xfrm>
            <a:off x="4598841" y="4408880"/>
            <a:ext cx="1754811" cy="1548000"/>
          </a:xfrm>
          <a:prstGeom prst="rect">
            <a:avLst/>
          </a:prstGeom>
          <a:solidFill>
            <a:srgbClr val="4F81B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28" name="Rectangle 21527">
            <a:extLst>
              <a:ext uri="{FF2B5EF4-FFF2-40B4-BE49-F238E27FC236}">
                <a16:creationId xmlns:a16="http://schemas.microsoft.com/office/drawing/2014/main" id="{035A80B2-2379-2AC2-9D89-281E61FD5713}"/>
              </a:ext>
            </a:extLst>
          </p:cNvPr>
          <p:cNvSpPr/>
          <p:nvPr/>
        </p:nvSpPr>
        <p:spPr>
          <a:xfrm>
            <a:off x="4598840" y="3373295"/>
            <a:ext cx="1754811" cy="756000"/>
          </a:xfrm>
          <a:prstGeom prst="rect">
            <a:avLst/>
          </a:prstGeom>
          <a:solidFill>
            <a:srgbClr val="4F81B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29" name="Rectangle 21528">
            <a:extLst>
              <a:ext uri="{FF2B5EF4-FFF2-40B4-BE49-F238E27FC236}">
                <a16:creationId xmlns:a16="http://schemas.microsoft.com/office/drawing/2014/main" id="{2EC2A129-CB36-D7CF-E5B1-0C3F2EF8EC85}"/>
              </a:ext>
            </a:extLst>
          </p:cNvPr>
          <p:cNvSpPr/>
          <p:nvPr/>
        </p:nvSpPr>
        <p:spPr>
          <a:xfrm>
            <a:off x="4598839" y="2312550"/>
            <a:ext cx="1754811" cy="792000"/>
          </a:xfrm>
          <a:prstGeom prst="rect">
            <a:avLst/>
          </a:prstGeom>
          <a:solidFill>
            <a:srgbClr val="4F81B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30" name="Rectangle 21529">
            <a:extLst>
              <a:ext uri="{FF2B5EF4-FFF2-40B4-BE49-F238E27FC236}">
                <a16:creationId xmlns:a16="http://schemas.microsoft.com/office/drawing/2014/main" id="{BBB8728B-7B9C-97F8-9908-93A10ABCA667}"/>
              </a:ext>
            </a:extLst>
          </p:cNvPr>
          <p:cNvSpPr/>
          <p:nvPr/>
        </p:nvSpPr>
        <p:spPr>
          <a:xfrm>
            <a:off x="4598839" y="1292113"/>
            <a:ext cx="1754806" cy="756000"/>
          </a:xfrm>
          <a:prstGeom prst="rect">
            <a:avLst/>
          </a:prstGeom>
          <a:solidFill>
            <a:srgbClr val="4F81B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31" name="TextBox 21530">
            <a:extLst>
              <a:ext uri="{FF2B5EF4-FFF2-40B4-BE49-F238E27FC236}">
                <a16:creationId xmlns:a16="http://schemas.microsoft.com/office/drawing/2014/main" id="{BC015192-F9E2-A6F8-CB51-45A4FCB3C501}"/>
              </a:ext>
            </a:extLst>
          </p:cNvPr>
          <p:cNvSpPr txBox="1"/>
          <p:nvPr/>
        </p:nvSpPr>
        <p:spPr>
          <a:xfrm>
            <a:off x="812714" y="997921"/>
            <a:ext cx="578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b="1" dirty="0">
                <a:solidFill>
                  <a:srgbClr val="C0504D"/>
                </a:solidFill>
                <a:latin typeface="Calibri"/>
                <a:ea typeface="+mn-ea"/>
                <a:cs typeface="+mn-cs"/>
              </a:rPr>
              <a:t>5x48b</a:t>
            </a:r>
          </a:p>
        </p:txBody>
      </p:sp>
      <p:sp>
        <p:nvSpPr>
          <p:cNvPr id="21532" name="TextBox 21531">
            <a:extLst>
              <a:ext uri="{FF2B5EF4-FFF2-40B4-BE49-F238E27FC236}">
                <a16:creationId xmlns:a16="http://schemas.microsoft.com/office/drawing/2014/main" id="{CD5B2DED-5B00-5A81-5E83-824F61A7B680}"/>
              </a:ext>
            </a:extLst>
          </p:cNvPr>
          <p:cNvSpPr txBox="1"/>
          <p:nvPr/>
        </p:nvSpPr>
        <p:spPr>
          <a:xfrm>
            <a:off x="4260186" y="1015189"/>
            <a:ext cx="578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b="1" dirty="0">
                <a:solidFill>
                  <a:srgbClr val="C0504D"/>
                </a:solidFill>
                <a:latin typeface="Calibri"/>
                <a:ea typeface="+mn-ea"/>
                <a:cs typeface="+mn-cs"/>
              </a:rPr>
              <a:t>3x48b</a:t>
            </a:r>
          </a:p>
        </p:txBody>
      </p:sp>
      <p:sp>
        <p:nvSpPr>
          <p:cNvPr id="21533" name="TextBox 21532">
            <a:extLst>
              <a:ext uri="{FF2B5EF4-FFF2-40B4-BE49-F238E27FC236}">
                <a16:creationId xmlns:a16="http://schemas.microsoft.com/office/drawing/2014/main" id="{3791C00F-E06B-FD68-5B40-E5B61428BB98}"/>
              </a:ext>
            </a:extLst>
          </p:cNvPr>
          <p:cNvSpPr txBox="1"/>
          <p:nvPr/>
        </p:nvSpPr>
        <p:spPr>
          <a:xfrm>
            <a:off x="1250966" y="1002800"/>
            <a:ext cx="10199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b="1" dirty="0">
                <a:solidFill>
                  <a:srgbClr val="4F81BD"/>
                </a:solidFill>
                <a:latin typeface="Calibri"/>
                <a:ea typeface="+mn-ea"/>
                <a:cs typeface="+mn-cs"/>
              </a:rPr>
              <a:t>5x36b</a:t>
            </a:r>
          </a:p>
        </p:txBody>
      </p:sp>
      <p:sp>
        <p:nvSpPr>
          <p:cNvPr id="21534" name="TextBox 21533">
            <a:extLst>
              <a:ext uri="{FF2B5EF4-FFF2-40B4-BE49-F238E27FC236}">
                <a16:creationId xmlns:a16="http://schemas.microsoft.com/office/drawing/2014/main" id="{D2B7292A-73BD-BE0B-44D6-538C999A27A2}"/>
              </a:ext>
            </a:extLst>
          </p:cNvPr>
          <p:cNvSpPr txBox="1"/>
          <p:nvPr/>
        </p:nvSpPr>
        <p:spPr>
          <a:xfrm>
            <a:off x="4609749" y="1002800"/>
            <a:ext cx="1743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b="1" dirty="0">
                <a:solidFill>
                  <a:srgbClr val="4F81BD"/>
                </a:solidFill>
                <a:latin typeface="Calibri"/>
                <a:ea typeface="+mn-ea"/>
                <a:cs typeface="+mn-cs"/>
              </a:rPr>
              <a:t>3x36b</a:t>
            </a:r>
          </a:p>
        </p:txBody>
      </p:sp>
      <p:sp>
        <p:nvSpPr>
          <p:cNvPr id="21535" name="TextBox 21534">
            <a:extLst>
              <a:ext uri="{FF2B5EF4-FFF2-40B4-BE49-F238E27FC236}">
                <a16:creationId xmlns:a16="http://schemas.microsoft.com/office/drawing/2014/main" id="{FE6E20F0-4A7D-675E-26F6-33B8E32C5307}"/>
              </a:ext>
            </a:extLst>
          </p:cNvPr>
          <p:cNvSpPr txBox="1"/>
          <p:nvPr/>
        </p:nvSpPr>
        <p:spPr>
          <a:xfrm>
            <a:off x="2522495" y="1002800"/>
            <a:ext cx="10199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b="1" dirty="0">
                <a:solidFill>
                  <a:srgbClr val="9BBB59"/>
                </a:solidFill>
                <a:latin typeface="Calibri"/>
                <a:ea typeface="+mn-ea"/>
                <a:cs typeface="+mn-cs"/>
              </a:rPr>
              <a:t>Hybrid 36b</a:t>
            </a:r>
          </a:p>
        </p:txBody>
      </p:sp>
      <p:pic>
        <p:nvPicPr>
          <p:cNvPr id="21536" name="Picture 21535" descr="A screenshot of a graph&#10;&#10;Description automatically generated">
            <a:extLst>
              <a:ext uri="{FF2B5EF4-FFF2-40B4-BE49-F238E27FC236}">
                <a16:creationId xmlns:a16="http://schemas.microsoft.com/office/drawing/2014/main" id="{6B6390DD-F0D2-FE37-13ED-DBAFECE3F9B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0645" t="31448" r="3012" b="9278"/>
          <a:stretch/>
        </p:blipFill>
        <p:spPr>
          <a:xfrm>
            <a:off x="3376925" y="2476722"/>
            <a:ext cx="1378253" cy="3563323"/>
          </a:xfrm>
          <a:prstGeom prst="rect">
            <a:avLst/>
          </a:prstGeom>
        </p:spPr>
      </p:pic>
      <p:sp>
        <p:nvSpPr>
          <p:cNvPr id="21537" name="TextBox 21536">
            <a:extLst>
              <a:ext uri="{FF2B5EF4-FFF2-40B4-BE49-F238E27FC236}">
                <a16:creationId xmlns:a16="http://schemas.microsoft.com/office/drawing/2014/main" id="{F258D47C-0F6C-82FB-5F3B-C1162AEE76D8}"/>
              </a:ext>
            </a:extLst>
          </p:cNvPr>
          <p:cNvSpPr txBox="1"/>
          <p:nvPr/>
        </p:nvSpPr>
        <p:spPr>
          <a:xfrm>
            <a:off x="904727" y="2044927"/>
            <a:ext cx="1383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2022</a:t>
            </a:r>
          </a:p>
        </p:txBody>
      </p:sp>
      <p:sp>
        <p:nvSpPr>
          <p:cNvPr id="21538" name="TextBox 21537">
            <a:extLst>
              <a:ext uri="{FF2B5EF4-FFF2-40B4-BE49-F238E27FC236}">
                <a16:creationId xmlns:a16="http://schemas.microsoft.com/office/drawing/2014/main" id="{0AB5ADA8-9C34-3E80-5CBF-9174AE240BA0}"/>
              </a:ext>
            </a:extLst>
          </p:cNvPr>
          <p:cNvSpPr txBox="1"/>
          <p:nvPr/>
        </p:nvSpPr>
        <p:spPr>
          <a:xfrm>
            <a:off x="2539810" y="2044927"/>
            <a:ext cx="982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2023</a:t>
            </a:r>
          </a:p>
        </p:txBody>
      </p:sp>
      <p:sp>
        <p:nvSpPr>
          <p:cNvPr id="21539" name="TextBox 21538">
            <a:extLst>
              <a:ext uri="{FF2B5EF4-FFF2-40B4-BE49-F238E27FC236}">
                <a16:creationId xmlns:a16="http://schemas.microsoft.com/office/drawing/2014/main" id="{D97ED8B7-B0D0-CF35-7719-27EBD2847EA7}"/>
              </a:ext>
            </a:extLst>
          </p:cNvPr>
          <p:cNvSpPr txBox="1"/>
          <p:nvPr/>
        </p:nvSpPr>
        <p:spPr>
          <a:xfrm>
            <a:off x="4494396" y="2044927"/>
            <a:ext cx="1577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285610490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 animBg="1"/>
      <p:bldP spid="21512" grpId="0" animBg="1"/>
      <p:bldP spid="21513" grpId="0" animBg="1"/>
      <p:bldP spid="21514" grpId="0" animBg="1"/>
      <p:bldP spid="21515" grpId="0" animBg="1"/>
      <p:bldP spid="21516" grpId="0" animBg="1"/>
      <p:bldP spid="21517" grpId="0" animBg="1"/>
      <p:bldP spid="21518" grpId="0" animBg="1"/>
      <p:bldP spid="21519" grpId="0" animBg="1"/>
      <p:bldP spid="21520" grpId="0" animBg="1"/>
      <p:bldP spid="21521" grpId="0" animBg="1"/>
      <p:bldP spid="21522" grpId="0" animBg="1"/>
      <p:bldP spid="21523" grpId="0" animBg="1"/>
      <p:bldP spid="21524" grpId="0" animBg="1"/>
      <p:bldP spid="21525" grpId="0" animBg="1"/>
      <p:bldP spid="21526" grpId="0" animBg="1"/>
      <p:bldP spid="21527" grpId="0" animBg="1"/>
      <p:bldP spid="21528" grpId="0" animBg="1"/>
      <p:bldP spid="21529" grpId="0" animBg="1"/>
      <p:bldP spid="21530" grpId="0" animBg="1"/>
      <p:bldP spid="21531" grpId="0"/>
      <p:bldP spid="21532" grpId="0"/>
      <p:bldP spid="21533" grpId="0"/>
      <p:bldP spid="21534" grpId="0"/>
      <p:bldP spid="21535" grpId="0"/>
      <p:bldP spid="21537" grpId="0"/>
      <p:bldP spid="21538" grpId="0"/>
      <p:bldP spid="2153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A8B852-7415-2948-7185-D85986904D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905DBA6A-6FC1-0E63-9B5B-47D4C2D8B6A9}"/>
              </a:ext>
            </a:extLst>
          </p:cNvPr>
          <p:cNvSpPr txBox="1">
            <a:spLocks/>
          </p:cNvSpPr>
          <p:nvPr/>
        </p:nvSpPr>
        <p:spPr bwMode="auto">
          <a:xfrm>
            <a:off x="165983" y="685800"/>
            <a:ext cx="3892893" cy="8080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27432" indent="0">
              <a:buSzTx/>
              <a:buFont typeface="Wingdings" charset="0"/>
              <a:buNone/>
            </a:pPr>
            <a:r>
              <a:rPr lang="en-US" sz="1400" b="1" kern="0" dirty="0"/>
              <a:t>Issue</a:t>
            </a:r>
          </a:p>
          <a:p>
            <a:pPr marL="27432" indent="0">
              <a:buSzTx/>
              <a:buFont typeface="Wingdings" charset="0"/>
              <a:buNone/>
            </a:pPr>
            <a:r>
              <a:rPr lang="en-US" sz="1400" b="1" kern="0" dirty="0"/>
              <a:t>Non-uniform heat load </a:t>
            </a:r>
            <a:r>
              <a:rPr lang="en-US" sz="1400" kern="0" dirty="0"/>
              <a:t>in LHC arcs, </a:t>
            </a:r>
            <a:r>
              <a:rPr lang="en-US" sz="1400" b="1" kern="0" dirty="0"/>
              <a:t>degradation</a:t>
            </a:r>
            <a:r>
              <a:rPr lang="en-US" sz="1400" kern="0" dirty="0"/>
              <a:t> observed following each </a:t>
            </a:r>
            <a:r>
              <a:rPr lang="en-US" sz="1400" b="1" kern="0" dirty="0"/>
              <a:t>Long Shutdown</a:t>
            </a:r>
            <a:endParaRPr lang="en-US" sz="1400" kern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118002-5ADB-09B2-D31F-1A34A06FFF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95936" y="685800"/>
            <a:ext cx="4995305" cy="3012917"/>
          </a:xfrm>
          <a:prstGeom prst="rect">
            <a:avLst/>
          </a:prstGeom>
        </p:spPr>
      </p:pic>
      <p:sp>
        <p:nvSpPr>
          <p:cNvPr id="7" name="Arc 6">
            <a:extLst>
              <a:ext uri="{FF2B5EF4-FFF2-40B4-BE49-F238E27FC236}">
                <a16:creationId xmlns:a16="http://schemas.microsoft.com/office/drawing/2014/main" id="{685E19E7-98BF-F04D-7F93-BB15C60F956C}"/>
              </a:ext>
            </a:extLst>
          </p:cNvPr>
          <p:cNvSpPr/>
          <p:nvPr/>
        </p:nvSpPr>
        <p:spPr>
          <a:xfrm>
            <a:off x="4360273" y="1953930"/>
            <a:ext cx="4188908" cy="1488149"/>
          </a:xfrm>
          <a:prstGeom prst="arc">
            <a:avLst>
              <a:gd name="adj1" fmla="val 21121652"/>
              <a:gd name="adj2" fmla="val 21286569"/>
            </a:avLst>
          </a:prstGeom>
          <a:ln w="76200">
            <a:solidFill>
              <a:srgbClr val="92D05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6C38B1-6579-2EA0-6DDE-D9F053D9F39E}"/>
              </a:ext>
            </a:extLst>
          </p:cNvPr>
          <p:cNvSpPr txBox="1"/>
          <p:nvPr/>
        </p:nvSpPr>
        <p:spPr>
          <a:xfrm>
            <a:off x="3957350" y="3786925"/>
            <a:ext cx="12133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b="1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In. Triplets IP2/8</a:t>
            </a:r>
          </a:p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In-situ</a:t>
            </a:r>
          </a:p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190 m total</a:t>
            </a:r>
            <a:endParaRPr lang="en-GB" sz="1400" dirty="0">
              <a:solidFill>
                <a:srgbClr val="92D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6FFE6E-A713-C1E6-6534-6841EC81D8E2}"/>
              </a:ext>
            </a:extLst>
          </p:cNvPr>
          <p:cNvSpPr txBox="1"/>
          <p:nvPr/>
        </p:nvSpPr>
        <p:spPr>
          <a:xfrm>
            <a:off x="7704418" y="3786925"/>
            <a:ext cx="1072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Arcs</a:t>
            </a:r>
          </a:p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In-situ</a:t>
            </a:r>
          </a:p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≈ 12 km total</a:t>
            </a:r>
            <a:endParaRPr lang="en-GB" sz="1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3821DD-9DD7-1D27-C19B-00207F279690}"/>
              </a:ext>
            </a:extLst>
          </p:cNvPr>
          <p:cNvSpPr txBox="1"/>
          <p:nvPr/>
        </p:nvSpPr>
        <p:spPr>
          <a:xfrm>
            <a:off x="6338408" y="3786925"/>
            <a:ext cx="13907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b="1" dirty="0">
                <a:solidFill>
                  <a:srgbClr val="CA11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Matching sections</a:t>
            </a:r>
          </a:p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dirty="0">
                <a:solidFill>
                  <a:srgbClr val="CA11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Ex-situ, in magnet</a:t>
            </a:r>
          </a:p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dirty="0">
                <a:solidFill>
                  <a:srgbClr val="CA11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 m total</a:t>
            </a:r>
            <a:endParaRPr lang="en-GB" sz="1400" dirty="0">
              <a:solidFill>
                <a:srgbClr val="CA11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D7698E-7621-AFD5-4DDB-9C8CE1EAB32E}"/>
              </a:ext>
            </a:extLst>
          </p:cNvPr>
          <p:cNvSpPr txBox="1"/>
          <p:nvPr/>
        </p:nvSpPr>
        <p:spPr>
          <a:xfrm>
            <a:off x="5152130" y="3786925"/>
            <a:ext cx="12045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In. Triplets IP1/5</a:t>
            </a:r>
          </a:p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Ex-situ</a:t>
            </a:r>
          </a:p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320 m total</a:t>
            </a:r>
            <a:endParaRPr lang="en-GB" sz="140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29F42DAA-A9D6-191A-F1DD-4350269D0FEF}"/>
              </a:ext>
            </a:extLst>
          </p:cNvPr>
          <p:cNvSpPr/>
          <p:nvPr/>
        </p:nvSpPr>
        <p:spPr>
          <a:xfrm>
            <a:off x="4360273" y="1951928"/>
            <a:ext cx="4188908" cy="1488149"/>
          </a:xfrm>
          <a:prstGeom prst="arc">
            <a:avLst>
              <a:gd name="adj1" fmla="val 21351190"/>
              <a:gd name="adj2" fmla="val 21534398"/>
            </a:avLst>
          </a:prstGeom>
          <a:ln w="76200">
            <a:solidFill>
              <a:srgbClr val="92D05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5AD79FB0-F656-0CA7-853B-CB1BC3896AF2}"/>
              </a:ext>
            </a:extLst>
          </p:cNvPr>
          <p:cNvSpPr/>
          <p:nvPr/>
        </p:nvSpPr>
        <p:spPr>
          <a:xfrm>
            <a:off x="4360273" y="1949926"/>
            <a:ext cx="4188908" cy="1488149"/>
          </a:xfrm>
          <a:prstGeom prst="arc">
            <a:avLst>
              <a:gd name="adj1" fmla="val 17016120"/>
              <a:gd name="adj2" fmla="val 17505574"/>
            </a:avLst>
          </a:prstGeom>
          <a:ln w="76200">
            <a:solidFill>
              <a:srgbClr val="92D05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1F4D172D-C4EF-F9D9-339D-072EF7B03B78}"/>
              </a:ext>
            </a:extLst>
          </p:cNvPr>
          <p:cNvSpPr/>
          <p:nvPr/>
        </p:nvSpPr>
        <p:spPr>
          <a:xfrm>
            <a:off x="4360273" y="1947446"/>
            <a:ext cx="4188908" cy="1488149"/>
          </a:xfrm>
          <a:prstGeom prst="arc">
            <a:avLst>
              <a:gd name="adj1" fmla="val 17616878"/>
              <a:gd name="adj2" fmla="val 18033555"/>
            </a:avLst>
          </a:prstGeom>
          <a:ln w="76200">
            <a:solidFill>
              <a:srgbClr val="92D05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9AB9E77A-6CFC-80D6-2421-838E7B4B8CE1}"/>
              </a:ext>
            </a:extLst>
          </p:cNvPr>
          <p:cNvSpPr/>
          <p:nvPr/>
        </p:nvSpPr>
        <p:spPr>
          <a:xfrm>
            <a:off x="4360273" y="1953930"/>
            <a:ext cx="4188908" cy="1488149"/>
          </a:xfrm>
          <a:prstGeom prst="arc">
            <a:avLst>
              <a:gd name="adj1" fmla="val 19915645"/>
              <a:gd name="adj2" fmla="val 20080867"/>
            </a:avLst>
          </a:prstGeom>
          <a:ln w="76200">
            <a:solidFill>
              <a:srgbClr val="00B0F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2048F0B4-3854-7590-B613-E9C8A23BFFFD}"/>
              </a:ext>
            </a:extLst>
          </p:cNvPr>
          <p:cNvSpPr/>
          <p:nvPr/>
        </p:nvSpPr>
        <p:spPr>
          <a:xfrm>
            <a:off x="4360273" y="1957555"/>
            <a:ext cx="4188908" cy="1488149"/>
          </a:xfrm>
          <a:prstGeom prst="arc">
            <a:avLst>
              <a:gd name="adj1" fmla="val 20150003"/>
              <a:gd name="adj2" fmla="val 20287081"/>
            </a:avLst>
          </a:prstGeom>
          <a:ln w="76200">
            <a:solidFill>
              <a:srgbClr val="00B0F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3ACC8BCD-885B-89FF-D2CA-14C8FC1B6873}"/>
              </a:ext>
            </a:extLst>
          </p:cNvPr>
          <p:cNvSpPr/>
          <p:nvPr/>
        </p:nvSpPr>
        <p:spPr>
          <a:xfrm>
            <a:off x="4360273" y="1961563"/>
            <a:ext cx="1627482" cy="1488149"/>
          </a:xfrm>
          <a:prstGeom prst="arc">
            <a:avLst>
              <a:gd name="adj1" fmla="val 10002899"/>
              <a:gd name="adj2" fmla="val 10653721"/>
            </a:avLst>
          </a:prstGeom>
          <a:ln w="76200">
            <a:solidFill>
              <a:srgbClr val="00B0F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AACE08E8-88A7-A3A3-1814-B82DFDB409B0}"/>
              </a:ext>
            </a:extLst>
          </p:cNvPr>
          <p:cNvSpPr/>
          <p:nvPr/>
        </p:nvSpPr>
        <p:spPr>
          <a:xfrm>
            <a:off x="4360272" y="1943439"/>
            <a:ext cx="4617711" cy="1488149"/>
          </a:xfrm>
          <a:prstGeom prst="arc">
            <a:avLst>
              <a:gd name="adj1" fmla="val 10784294"/>
              <a:gd name="adj2" fmla="val 11004384"/>
            </a:avLst>
          </a:prstGeom>
          <a:ln w="76200">
            <a:solidFill>
              <a:srgbClr val="00B0F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267862B5-A336-CDC3-09F9-32523B8A5783}"/>
              </a:ext>
            </a:extLst>
          </p:cNvPr>
          <p:cNvSpPr/>
          <p:nvPr/>
        </p:nvSpPr>
        <p:spPr>
          <a:xfrm>
            <a:off x="4360273" y="1932948"/>
            <a:ext cx="4617711" cy="1488149"/>
          </a:xfrm>
          <a:prstGeom prst="arc">
            <a:avLst>
              <a:gd name="adj1" fmla="val 10988834"/>
              <a:gd name="adj2" fmla="val 11187081"/>
            </a:avLst>
          </a:prstGeom>
          <a:ln w="762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8B8634BD-31A8-D04B-DEC5-B7A32A7F491A}"/>
              </a:ext>
            </a:extLst>
          </p:cNvPr>
          <p:cNvSpPr/>
          <p:nvPr/>
        </p:nvSpPr>
        <p:spPr>
          <a:xfrm>
            <a:off x="4335952" y="2116095"/>
            <a:ext cx="2489461" cy="1216349"/>
          </a:xfrm>
          <a:prstGeom prst="arc">
            <a:avLst>
              <a:gd name="adj1" fmla="val 9890859"/>
              <a:gd name="adj2" fmla="val 10307681"/>
            </a:avLst>
          </a:prstGeom>
          <a:ln w="762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CD5466FE-18FE-3597-A6D1-C877610032B5}"/>
              </a:ext>
            </a:extLst>
          </p:cNvPr>
          <p:cNvSpPr/>
          <p:nvPr/>
        </p:nvSpPr>
        <p:spPr>
          <a:xfrm>
            <a:off x="4360273" y="1951928"/>
            <a:ext cx="4188908" cy="1488149"/>
          </a:xfrm>
          <a:prstGeom prst="arc">
            <a:avLst>
              <a:gd name="adj1" fmla="val 19764710"/>
              <a:gd name="adj2" fmla="val 19934930"/>
            </a:avLst>
          </a:prstGeom>
          <a:ln w="762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18D8CBAA-B0B3-1D0C-49CB-8D76DDAFE1D9}"/>
              </a:ext>
            </a:extLst>
          </p:cNvPr>
          <p:cNvSpPr/>
          <p:nvPr/>
        </p:nvSpPr>
        <p:spPr>
          <a:xfrm>
            <a:off x="4360273" y="1955554"/>
            <a:ext cx="4188908" cy="1488149"/>
          </a:xfrm>
          <a:prstGeom prst="arc">
            <a:avLst>
              <a:gd name="adj1" fmla="val 20287252"/>
              <a:gd name="adj2" fmla="val 20436974"/>
            </a:avLst>
          </a:prstGeom>
          <a:ln w="762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27740C06-82B8-6C2F-8391-DC7591DF76C0}"/>
              </a:ext>
            </a:extLst>
          </p:cNvPr>
          <p:cNvSpPr/>
          <p:nvPr/>
        </p:nvSpPr>
        <p:spPr>
          <a:xfrm>
            <a:off x="4360273" y="1955935"/>
            <a:ext cx="4188908" cy="1488149"/>
          </a:xfrm>
          <a:prstGeom prst="arc">
            <a:avLst>
              <a:gd name="adj1" fmla="val 18488189"/>
              <a:gd name="adj2" fmla="val 19556942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24" name="Arc 23">
            <a:extLst>
              <a:ext uri="{FF2B5EF4-FFF2-40B4-BE49-F238E27FC236}">
                <a16:creationId xmlns:a16="http://schemas.microsoft.com/office/drawing/2014/main" id="{8CE9032D-9CCF-01D9-58A8-CD80C18A3860}"/>
              </a:ext>
            </a:extLst>
          </p:cNvPr>
          <p:cNvSpPr/>
          <p:nvPr/>
        </p:nvSpPr>
        <p:spPr>
          <a:xfrm>
            <a:off x="4360273" y="1957555"/>
            <a:ext cx="4188908" cy="1488149"/>
          </a:xfrm>
          <a:prstGeom prst="arc">
            <a:avLst>
              <a:gd name="adj1" fmla="val 20562050"/>
              <a:gd name="adj2" fmla="val 20982319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0C4D9955-ED05-F564-C414-C5021B17B664}"/>
              </a:ext>
            </a:extLst>
          </p:cNvPr>
          <p:cNvSpPr/>
          <p:nvPr/>
        </p:nvSpPr>
        <p:spPr>
          <a:xfrm>
            <a:off x="4360273" y="1955554"/>
            <a:ext cx="4188908" cy="1488149"/>
          </a:xfrm>
          <a:prstGeom prst="arc">
            <a:avLst>
              <a:gd name="adj1" fmla="val 1714"/>
              <a:gd name="adj2" fmla="val 1008910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021EC7A3-5B3C-CE94-FB10-26E241DB5CA2}"/>
              </a:ext>
            </a:extLst>
          </p:cNvPr>
          <p:cNvSpPr/>
          <p:nvPr/>
        </p:nvSpPr>
        <p:spPr>
          <a:xfrm>
            <a:off x="4360273" y="1952648"/>
            <a:ext cx="4188908" cy="1488149"/>
          </a:xfrm>
          <a:prstGeom prst="arc">
            <a:avLst>
              <a:gd name="adj1" fmla="val 11412439"/>
              <a:gd name="adj2" fmla="val 12310573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B7CF8BFF-BEF6-AB10-A38E-96C3CEDE01E3}"/>
              </a:ext>
            </a:extLst>
          </p:cNvPr>
          <p:cNvSpPr/>
          <p:nvPr/>
        </p:nvSpPr>
        <p:spPr>
          <a:xfrm>
            <a:off x="4360273" y="1955554"/>
            <a:ext cx="4188908" cy="1488149"/>
          </a:xfrm>
          <a:prstGeom prst="arc">
            <a:avLst>
              <a:gd name="adj1" fmla="val 12997965"/>
              <a:gd name="adj2" fmla="val 16240856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BE88E28-C039-FB83-4D60-68ACBD226ACC}"/>
              </a:ext>
            </a:extLst>
          </p:cNvPr>
          <p:cNvSpPr/>
          <p:nvPr/>
        </p:nvSpPr>
        <p:spPr>
          <a:xfrm>
            <a:off x="7640795" y="3783271"/>
            <a:ext cx="1123034" cy="878456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5B9862D1-541A-89D7-0DA5-DDD594E92D67}"/>
              </a:ext>
            </a:extLst>
          </p:cNvPr>
          <p:cNvSpPr/>
          <p:nvPr/>
        </p:nvSpPr>
        <p:spPr>
          <a:xfrm>
            <a:off x="4360273" y="2245268"/>
            <a:ext cx="4188908" cy="1172975"/>
          </a:xfrm>
          <a:prstGeom prst="arc">
            <a:avLst>
              <a:gd name="adj1" fmla="val 9239746"/>
              <a:gd name="adj2" fmla="val 10412020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31" name="Arc 30">
            <a:extLst>
              <a:ext uri="{FF2B5EF4-FFF2-40B4-BE49-F238E27FC236}">
                <a16:creationId xmlns:a16="http://schemas.microsoft.com/office/drawing/2014/main" id="{07FC0EDA-8BED-3E69-FB85-D2782821FB89}"/>
              </a:ext>
            </a:extLst>
          </p:cNvPr>
          <p:cNvSpPr/>
          <p:nvPr/>
        </p:nvSpPr>
        <p:spPr>
          <a:xfrm>
            <a:off x="4360273" y="1948531"/>
            <a:ext cx="4188908" cy="1488149"/>
          </a:xfrm>
          <a:prstGeom prst="arc">
            <a:avLst>
              <a:gd name="adj1" fmla="val 3858137"/>
              <a:gd name="adj2" fmla="val 8477939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226B902-F1D0-A511-2956-3C54DA1476F5}"/>
              </a:ext>
            </a:extLst>
          </p:cNvPr>
          <p:cNvSpPr txBox="1"/>
          <p:nvPr/>
        </p:nvSpPr>
        <p:spPr>
          <a:xfrm>
            <a:off x="8138641" y="4425328"/>
            <a:ext cx="61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b="1" dirty="0">
                <a:solidFill>
                  <a:srgbClr val="FB963C">
                    <a:lumMod val="50000"/>
                  </a:srgbClr>
                </a:solidFill>
                <a:latin typeface="Arial"/>
                <a:ea typeface="+mn-ea"/>
                <a:cs typeface="+mn-cs"/>
              </a:rPr>
              <a:t>BST</a:t>
            </a:r>
            <a:endParaRPr lang="en-GB" sz="1400" b="1" dirty="0">
              <a:solidFill>
                <a:srgbClr val="FB963C">
                  <a:lumMod val="50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3" name="Content Placeholder 5">
            <a:extLst>
              <a:ext uri="{FF2B5EF4-FFF2-40B4-BE49-F238E27FC236}">
                <a16:creationId xmlns:a16="http://schemas.microsoft.com/office/drawing/2014/main" id="{C2ECC506-DF9B-C2D7-720A-3FB4A0CF8521}"/>
              </a:ext>
            </a:extLst>
          </p:cNvPr>
          <p:cNvSpPr txBox="1">
            <a:spLocks/>
          </p:cNvSpPr>
          <p:nvPr/>
        </p:nvSpPr>
        <p:spPr>
          <a:xfrm>
            <a:off x="162543" y="2859201"/>
            <a:ext cx="3892893" cy="132365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 defTabSz="342900" fontAlgn="auto">
              <a:spcAft>
                <a:spcPts val="0"/>
              </a:spcAft>
              <a:buClr>
                <a:prstClr val="black"/>
              </a:buClr>
              <a:buNone/>
            </a:pPr>
            <a:r>
              <a:rPr lang="en-US" sz="1400" b="1" dirty="0">
                <a:solidFill>
                  <a:prstClr val="black"/>
                </a:solidFill>
              </a:rPr>
              <a:t>Mitigation strategy</a:t>
            </a:r>
          </a:p>
          <a:p>
            <a:pPr marL="27432" indent="0" defTabSz="342900" fontAlgn="auto">
              <a:spcAft>
                <a:spcPts val="0"/>
              </a:spcAft>
              <a:buClr>
                <a:prstClr val="black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Deposit a </a:t>
            </a:r>
            <a:r>
              <a:rPr lang="en-US" sz="1400" b="1" dirty="0">
                <a:solidFill>
                  <a:prstClr val="black"/>
                </a:solidFill>
              </a:rPr>
              <a:t>thin amorphous carbon layer </a:t>
            </a:r>
            <a:r>
              <a:rPr lang="en-US" sz="1400" dirty="0">
                <a:solidFill>
                  <a:prstClr val="black"/>
                </a:solidFill>
              </a:rPr>
              <a:t>on the beam screens of </a:t>
            </a:r>
            <a:r>
              <a:rPr lang="en-US" sz="1400" b="1" dirty="0">
                <a:solidFill>
                  <a:prstClr val="black"/>
                </a:solidFill>
              </a:rPr>
              <a:t>120 selected arc half-cells </a:t>
            </a:r>
            <a:endParaRPr lang="en-US" sz="1400" dirty="0">
              <a:solidFill>
                <a:prstClr val="black"/>
              </a:solidFill>
            </a:endParaRPr>
          </a:p>
          <a:p>
            <a:pPr marL="27432" indent="0" defTabSz="342900" fontAlgn="auto">
              <a:spcAft>
                <a:spcPts val="0"/>
              </a:spcAft>
              <a:buClr>
                <a:prstClr val="black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→ recover </a:t>
            </a:r>
            <a:r>
              <a:rPr lang="en-US" sz="1400" b="1" dirty="0">
                <a:solidFill>
                  <a:prstClr val="black"/>
                </a:solidFill>
              </a:rPr>
              <a:t>conditioning efficiency</a:t>
            </a:r>
          </a:p>
          <a:p>
            <a:pPr marL="27432" indent="0" defTabSz="342900" fontAlgn="auto">
              <a:spcAft>
                <a:spcPts val="0"/>
              </a:spcAft>
              <a:buClr>
                <a:prstClr val="black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→ ensure </a:t>
            </a:r>
            <a:r>
              <a:rPr lang="en-US" sz="1400" b="1" dirty="0">
                <a:solidFill>
                  <a:prstClr val="black"/>
                </a:solidFill>
              </a:rPr>
              <a:t>surface robustness </a:t>
            </a:r>
            <a:r>
              <a:rPr lang="en-US" sz="1400" dirty="0">
                <a:solidFill>
                  <a:prstClr val="black"/>
                </a:solidFill>
              </a:rPr>
              <a:t>against </a:t>
            </a:r>
            <a:r>
              <a:rPr lang="en-US" sz="1400" dirty="0" err="1">
                <a:solidFill>
                  <a:prstClr val="black"/>
                </a:solidFill>
              </a:rPr>
              <a:t>ventings</a:t>
            </a:r>
            <a:r>
              <a:rPr lang="en-US" sz="1400" dirty="0">
                <a:solidFill>
                  <a:prstClr val="black"/>
                </a:solidFill>
              </a:rPr>
              <a:t> (LS)</a:t>
            </a:r>
          </a:p>
        </p:txBody>
      </p:sp>
      <p:sp>
        <p:nvSpPr>
          <p:cNvPr id="34" name="Content Placeholder 5">
            <a:extLst>
              <a:ext uri="{FF2B5EF4-FFF2-40B4-BE49-F238E27FC236}">
                <a16:creationId xmlns:a16="http://schemas.microsoft.com/office/drawing/2014/main" id="{DB457B6A-2532-73A4-27C7-AE1E859FA513}"/>
              </a:ext>
            </a:extLst>
          </p:cNvPr>
          <p:cNvSpPr txBox="1">
            <a:spLocks/>
          </p:cNvSpPr>
          <p:nvPr/>
        </p:nvSpPr>
        <p:spPr>
          <a:xfrm>
            <a:off x="162543" y="1623356"/>
            <a:ext cx="3892893" cy="98547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 defTabSz="342900" fontAlgn="auto">
              <a:spcAft>
                <a:spcPts val="0"/>
              </a:spcAft>
              <a:buClr>
                <a:prstClr val="black"/>
              </a:buClr>
              <a:buNone/>
            </a:pPr>
            <a:r>
              <a:rPr lang="en-US" sz="1400" b="1" dirty="0">
                <a:solidFill>
                  <a:prstClr val="black"/>
                </a:solidFill>
              </a:rPr>
              <a:t>Origin</a:t>
            </a:r>
          </a:p>
          <a:p>
            <a:pPr marL="27432" indent="0" defTabSz="342900" fontAlgn="auto">
              <a:spcAft>
                <a:spcPts val="0"/>
              </a:spcAft>
              <a:buClr>
                <a:prstClr val="black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Presence of </a:t>
            </a:r>
            <a:r>
              <a:rPr lang="en-US" sz="1400" b="1" dirty="0" err="1">
                <a:solidFill>
                  <a:prstClr val="black"/>
                </a:solidFill>
              </a:rPr>
              <a:t>CuO</a:t>
            </a:r>
            <a:r>
              <a:rPr lang="en-US" sz="1400" b="1" dirty="0">
                <a:solidFill>
                  <a:prstClr val="black"/>
                </a:solidFill>
              </a:rPr>
              <a:t> oxide </a:t>
            </a:r>
            <a:r>
              <a:rPr lang="en-US" sz="1400" dirty="0">
                <a:solidFill>
                  <a:prstClr val="black"/>
                </a:solidFill>
              </a:rPr>
              <a:t>and </a:t>
            </a:r>
            <a:r>
              <a:rPr lang="en-US" sz="1400" b="1" dirty="0">
                <a:solidFill>
                  <a:prstClr val="black"/>
                </a:solidFill>
              </a:rPr>
              <a:t>reduced carbon concentration </a:t>
            </a:r>
            <a:r>
              <a:rPr lang="en-US" sz="1400" b="1">
                <a:solidFill>
                  <a:prstClr val="black"/>
                </a:solidFill>
              </a:rPr>
              <a:t>at beam screen surface</a:t>
            </a:r>
            <a:endParaRPr lang="en-US" sz="1400" b="1" dirty="0">
              <a:solidFill>
                <a:prstClr val="black"/>
              </a:solidFill>
            </a:endParaRPr>
          </a:p>
          <a:p>
            <a:pPr marL="27432" indent="0" defTabSz="342900" fontAlgn="auto">
              <a:spcAft>
                <a:spcPts val="0"/>
              </a:spcAft>
              <a:buClr>
                <a:prstClr val="black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→ reduced conditioning efficiency</a:t>
            </a:r>
          </a:p>
          <a:p>
            <a:pPr marL="27432" indent="0" defTabSz="342900" fontAlgn="auto">
              <a:spcAft>
                <a:spcPts val="0"/>
              </a:spcAft>
              <a:buClr>
                <a:prstClr val="black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→ </a:t>
            </a:r>
            <a:r>
              <a:rPr lang="en-US" sz="1400" b="1" dirty="0">
                <a:solidFill>
                  <a:prstClr val="black"/>
                </a:solidFill>
              </a:rPr>
              <a:t>Secondary Electron Yield  &gt; e-cloud threshold</a:t>
            </a:r>
          </a:p>
        </p:txBody>
      </p:sp>
      <p:sp>
        <p:nvSpPr>
          <p:cNvPr id="35" name="Slide Number Placeholder 40">
            <a:extLst>
              <a:ext uri="{FF2B5EF4-FFF2-40B4-BE49-F238E27FC236}">
                <a16:creationId xmlns:a16="http://schemas.microsoft.com/office/drawing/2014/main" id="{62FD74DE-515A-D283-B0E0-A674351C4949}"/>
              </a:ext>
            </a:extLst>
          </p:cNvPr>
          <p:cNvSpPr txBox="1">
            <a:spLocks/>
          </p:cNvSpPr>
          <p:nvPr/>
        </p:nvSpPr>
        <p:spPr>
          <a:xfrm>
            <a:off x="8570006" y="6523263"/>
            <a:ext cx="501424" cy="33473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</a:pPr>
            <a:fld id="{17918391-D411-FE40-AAD7-861AE5233E0E}" type="slidenum">
              <a:rPr lang="en-US" smtClean="0">
                <a:solidFill>
                  <a:prstClr val="white"/>
                </a:solidFill>
                <a:latin typeface="Arial"/>
                <a:ea typeface="+mn-ea"/>
                <a:cs typeface="+mn-cs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charset="0"/>
                <a:buNone/>
              </a:pPr>
              <a:t>31</a:t>
            </a:fld>
            <a:endParaRPr lang="en-US" dirty="0"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7" name="Title 36">
            <a:extLst>
              <a:ext uri="{FF2B5EF4-FFF2-40B4-BE49-F238E27FC236}">
                <a16:creationId xmlns:a16="http://schemas.microsoft.com/office/drawing/2014/main" id="{53AB07ED-02EF-4935-E575-5E973C052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Screen Treatment in LHC arcs</a:t>
            </a:r>
            <a:endParaRPr lang="en-GB" dirty="0"/>
          </a:p>
        </p:txBody>
      </p:sp>
      <p:pic>
        <p:nvPicPr>
          <p:cNvPr id="21704" name="Picture 21703">
            <a:extLst>
              <a:ext uri="{FF2B5EF4-FFF2-40B4-BE49-F238E27FC236}">
                <a16:creationId xmlns:a16="http://schemas.microsoft.com/office/drawing/2014/main" id="{9FFA1A9A-32FF-9387-5E33-22389795E0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4975346"/>
            <a:ext cx="7772400" cy="176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87820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B77D6F-8FBD-43EA-8B54-0983A36DF9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010D0891-F77E-2789-1848-180BA51F5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41275"/>
            <a:ext cx="7417197" cy="793478"/>
          </a:xfrm>
        </p:spPr>
        <p:txBody>
          <a:bodyPr>
            <a:normAutofit fontScale="90000"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800" dirty="0"/>
              <a:t>Stored energy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35842D0A-27A2-3DED-8465-A2F62E91E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39" y="548680"/>
            <a:ext cx="7786546" cy="474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6C08E69-BB0D-4440-AB5F-863B323BB603}"/>
              </a:ext>
            </a:extLst>
          </p:cNvPr>
          <p:cNvSpPr txBox="1"/>
          <p:nvPr/>
        </p:nvSpPr>
        <p:spPr>
          <a:xfrm>
            <a:off x="315731" y="6478106"/>
            <a:ext cx="19761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S. Redaelli, CAS2024</a:t>
            </a:r>
          </a:p>
        </p:txBody>
      </p:sp>
    </p:spTree>
    <p:extLst>
      <p:ext uri="{BB962C8B-B14F-4D97-AF65-F5344CB8AC3E}">
        <p14:creationId xmlns:p14="http://schemas.microsoft.com/office/powerpoint/2010/main" val="262398848"/>
      </p:ext>
    </p:extLst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901E48-A0A6-A1D0-4CF6-B16053B4CD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13B968E9-05B7-9E5B-C346-3836CF146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41275"/>
            <a:ext cx="7417197" cy="793478"/>
          </a:xfrm>
        </p:spPr>
        <p:txBody>
          <a:bodyPr>
            <a:normAutofit fontScale="90000"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800" dirty="0"/>
              <a:t>Stored energy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07020978-2450-A431-BCFF-93C38E9E5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39" y="548680"/>
            <a:ext cx="7786546" cy="474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>
            <a:extLst>
              <a:ext uri="{FF2B5EF4-FFF2-40B4-BE49-F238E27FC236}">
                <a16:creationId xmlns:a16="http://schemas.microsoft.com/office/drawing/2014/main" id="{2B81B1BE-FBE4-3E64-10A7-CE83FDB1B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752" y="5373216"/>
            <a:ext cx="1864061" cy="134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>
            <a:extLst>
              <a:ext uri="{FF2B5EF4-FFF2-40B4-BE49-F238E27FC236}">
                <a16:creationId xmlns:a16="http://schemas.microsoft.com/office/drawing/2014/main" id="{47698F35-D3C5-E3F9-16FF-1C53857805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699" y="5475891"/>
            <a:ext cx="1727702" cy="134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>
            <a:extLst>
              <a:ext uri="{FF2B5EF4-FFF2-40B4-BE49-F238E27FC236}">
                <a16:creationId xmlns:a16="http://schemas.microsoft.com/office/drawing/2014/main" id="{5EF9667E-5362-7CEE-8800-305085EB98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190" y="5484629"/>
            <a:ext cx="2032000" cy="134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>
            <a:extLst>
              <a:ext uri="{FF2B5EF4-FFF2-40B4-BE49-F238E27FC236}">
                <a16:creationId xmlns:a16="http://schemas.microsoft.com/office/drawing/2014/main" id="{03A3A724-E664-DB27-101F-F2B8F6D135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42" y="5177478"/>
            <a:ext cx="1574800" cy="157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8965660-6CFE-87F2-8AA7-B9C425406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790" y="5113096"/>
            <a:ext cx="2032000" cy="338555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en-GB" sz="1600" dirty="0"/>
              <a:t>90kg of TNT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9D98C6-97AE-39A5-4980-C2273F075D29}"/>
              </a:ext>
            </a:extLst>
          </p:cNvPr>
          <p:cNvSpPr txBox="1"/>
          <p:nvPr/>
        </p:nvSpPr>
        <p:spPr>
          <a:xfrm>
            <a:off x="315731" y="6478106"/>
            <a:ext cx="19761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S. Redaelli, CAS2024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6A59424-75FD-080D-9B79-26800C483C41}"/>
              </a:ext>
            </a:extLst>
          </p:cNvPr>
          <p:cNvSpPr txBox="1">
            <a:spLocks/>
          </p:cNvSpPr>
          <p:nvPr/>
        </p:nvSpPr>
        <p:spPr bwMode="auto">
          <a:xfrm>
            <a:off x="2433069" y="5134277"/>
            <a:ext cx="2032000" cy="33855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 algn="ctr">
              <a:buSzTx/>
              <a:buFont typeface="Wingdings" charset="0"/>
              <a:buNone/>
            </a:pPr>
            <a:r>
              <a:rPr lang="en-GB" sz="1600" kern="0" dirty="0"/>
              <a:t>8L of gasoline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F350F31-2D2B-5048-1BD8-EB742CB63F30}"/>
              </a:ext>
            </a:extLst>
          </p:cNvPr>
          <p:cNvSpPr txBox="1">
            <a:spLocks/>
          </p:cNvSpPr>
          <p:nvPr/>
        </p:nvSpPr>
        <p:spPr bwMode="auto">
          <a:xfrm>
            <a:off x="4465069" y="5182715"/>
            <a:ext cx="2032000" cy="33855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 algn="ctr">
              <a:buSzTx/>
              <a:buFont typeface="Wingdings" charset="0"/>
              <a:buNone/>
            </a:pPr>
            <a:r>
              <a:rPr lang="en-GB" sz="1600" kern="0" dirty="0"/>
              <a:t>15kg of chocolate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81B3CA3-A271-601F-76F9-74EBD8618F89}"/>
              </a:ext>
            </a:extLst>
          </p:cNvPr>
          <p:cNvSpPr txBox="1">
            <a:spLocks/>
          </p:cNvSpPr>
          <p:nvPr/>
        </p:nvSpPr>
        <p:spPr bwMode="auto">
          <a:xfrm>
            <a:off x="6497069" y="5028756"/>
            <a:ext cx="2032000" cy="33855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850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 algn="ctr">
              <a:buSzTx/>
              <a:buFont typeface="Wingdings" charset="0"/>
              <a:buNone/>
            </a:pPr>
            <a:r>
              <a:rPr lang="en-GB" sz="1600" kern="0" dirty="0"/>
              <a:t>200m train @ 155 km/h</a:t>
            </a:r>
          </a:p>
        </p:txBody>
      </p:sp>
    </p:spTree>
    <p:extLst>
      <p:ext uri="{BB962C8B-B14F-4D97-AF65-F5344CB8AC3E}">
        <p14:creationId xmlns:p14="http://schemas.microsoft.com/office/powerpoint/2010/main" val="3037683371"/>
      </p:ext>
    </p:extLst>
  </p:cSld>
  <p:clrMapOvr>
    <a:masterClrMapping/>
  </p:clrMapOvr>
  <p:transition spd="med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C17750-70B9-3DE6-12D4-6C9A6D62AB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69C5FA0C-9C4C-ADAE-8550-9496774CB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41275"/>
            <a:ext cx="7417197" cy="793478"/>
          </a:xfrm>
        </p:spPr>
        <p:txBody>
          <a:bodyPr>
            <a:normAutofit fontScale="90000"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800" dirty="0"/>
              <a:t>LHC multi-stage collimation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71587A7-473A-2150-4A9C-50BDF498F1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5307" y="4509120"/>
            <a:ext cx="3050904" cy="793478"/>
          </a:xfrm>
        </p:spPr>
        <p:txBody>
          <a:bodyPr anchor="ctr" anchorCtr="0">
            <a:noAutofit/>
          </a:bodyPr>
          <a:lstStyle/>
          <a:p>
            <a:pPr marL="0" indent="0">
              <a:buNone/>
            </a:pPr>
            <a:r>
              <a:rPr lang="en-GB" sz="2400" dirty="0"/>
              <a:t>Total of 118 two-sided collimators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03FD3CF-FC37-E97D-1B10-893675F9B4C7}"/>
              </a:ext>
            </a:extLst>
          </p:cNvPr>
          <p:cNvGrpSpPr/>
          <p:nvPr/>
        </p:nvGrpSpPr>
        <p:grpSpPr>
          <a:xfrm>
            <a:off x="5488577" y="746079"/>
            <a:ext cx="3584363" cy="3612901"/>
            <a:chOff x="4067944" y="752203"/>
            <a:chExt cx="4917979" cy="450912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717578F-5653-75AE-7CAB-7B44C8D195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11960" y="752203"/>
              <a:ext cx="4773963" cy="450912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6239D71-A33E-98AE-ABB4-350913564505}"/>
                </a:ext>
              </a:extLst>
            </p:cNvPr>
            <p:cNvSpPr txBox="1"/>
            <p:nvPr/>
          </p:nvSpPr>
          <p:spPr>
            <a:xfrm>
              <a:off x="4067944" y="1455167"/>
              <a:ext cx="28803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7D"/>
                </a:buClr>
                <a:buSzPct val="75000"/>
                <a:buFont typeface="Wingdings" charset="0"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askerville" charset="0"/>
                <a:ea typeface="ＭＳ Ｐゴシック" charset="0"/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5474C126-D549-CAB1-3DD3-9DE6723C49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171" y="897531"/>
            <a:ext cx="4883443" cy="25376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73CAA81-B733-7A51-094C-906EF1F32238}"/>
              </a:ext>
            </a:extLst>
          </p:cNvPr>
          <p:cNvSpPr txBox="1"/>
          <p:nvPr/>
        </p:nvSpPr>
        <p:spPr>
          <a:xfrm>
            <a:off x="479420" y="3528570"/>
            <a:ext cx="45773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GB" dirty="0"/>
              <a:t>Multi-stage collimator system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BFDD2F-8EF6-2B20-C9DB-0D5BBA3F2E78}"/>
              </a:ext>
            </a:extLst>
          </p:cNvPr>
          <p:cNvSpPr txBox="1"/>
          <p:nvPr/>
        </p:nvSpPr>
        <p:spPr>
          <a:xfrm>
            <a:off x="6292700" y="5773367"/>
            <a:ext cx="19761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S. Redaelli, CAS2024</a:t>
            </a:r>
          </a:p>
        </p:txBody>
      </p:sp>
    </p:spTree>
    <p:extLst>
      <p:ext uri="{BB962C8B-B14F-4D97-AF65-F5344CB8AC3E}">
        <p14:creationId xmlns:p14="http://schemas.microsoft.com/office/powerpoint/2010/main" val="2756961100"/>
      </p:ext>
    </p:extLst>
  </p:cSld>
  <p:clrMapOvr>
    <a:masterClrMapping/>
  </p:clrMapOvr>
  <p:transition spd="med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32DB5D-43AC-F9BE-D08D-E7E0385459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305B0BBF-B0C4-C38F-3884-DC716DF78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41275"/>
            <a:ext cx="7417197" cy="793478"/>
          </a:xfrm>
        </p:spPr>
        <p:txBody>
          <a:bodyPr>
            <a:normAutofit fontScale="90000"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800" dirty="0"/>
              <a:t>LHC multi-stage collimation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21D4B60-F9D2-96B9-48B8-350011E29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5307" y="4509120"/>
            <a:ext cx="3050904" cy="793478"/>
          </a:xfrm>
        </p:spPr>
        <p:txBody>
          <a:bodyPr anchor="ctr" anchorCtr="0">
            <a:noAutofit/>
          </a:bodyPr>
          <a:lstStyle/>
          <a:p>
            <a:pPr marL="0" indent="0">
              <a:buNone/>
            </a:pPr>
            <a:r>
              <a:rPr lang="en-GB" sz="2400" dirty="0"/>
              <a:t>Total of 118 two-sided collimators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2FD9D2F-81D4-D6E0-00A0-E9B031971630}"/>
              </a:ext>
            </a:extLst>
          </p:cNvPr>
          <p:cNvGrpSpPr/>
          <p:nvPr/>
        </p:nvGrpSpPr>
        <p:grpSpPr>
          <a:xfrm>
            <a:off x="5488577" y="746079"/>
            <a:ext cx="3584363" cy="3612901"/>
            <a:chOff x="4067944" y="752203"/>
            <a:chExt cx="4917979" cy="450912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D0EAE72-CF6F-A182-CE54-7993FA3B2A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11960" y="752203"/>
              <a:ext cx="4773963" cy="450912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A06F4AF-F47A-E18C-AE61-ECDCC465592D}"/>
                </a:ext>
              </a:extLst>
            </p:cNvPr>
            <p:cNvSpPr txBox="1"/>
            <p:nvPr/>
          </p:nvSpPr>
          <p:spPr>
            <a:xfrm>
              <a:off x="4067944" y="1455167"/>
              <a:ext cx="28803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7D"/>
                </a:buClr>
                <a:buSzPct val="75000"/>
                <a:buFont typeface="Wingdings" charset="0"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askerville" charset="0"/>
                <a:ea typeface="ＭＳ Ｐゴシック" charset="0"/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A01C74D0-D88D-1233-01B2-A9F77D8156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171" y="897531"/>
            <a:ext cx="4883443" cy="25376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AE6F04-2E95-343E-097A-EB528CE45CA2}"/>
              </a:ext>
            </a:extLst>
          </p:cNvPr>
          <p:cNvSpPr txBox="1"/>
          <p:nvPr/>
        </p:nvSpPr>
        <p:spPr>
          <a:xfrm>
            <a:off x="479420" y="3528570"/>
            <a:ext cx="45773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GB" dirty="0"/>
              <a:t>Multi-stage collimator system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7704B9-97C7-97AC-CC16-E29173C56B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572" y="3933056"/>
            <a:ext cx="4407292" cy="25376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3914F6D-4EDD-2C5B-C476-BCF398B9CC44}"/>
              </a:ext>
            </a:extLst>
          </p:cNvPr>
          <p:cNvSpPr txBox="1"/>
          <p:nvPr/>
        </p:nvSpPr>
        <p:spPr>
          <a:xfrm>
            <a:off x="323528" y="6453336"/>
            <a:ext cx="4407292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GB" sz="2000" dirty="0"/>
              <a:t>Loss maps achieving a few 10</a:t>
            </a:r>
            <a:r>
              <a:rPr lang="en-GB" sz="2000" baseline="30000" dirty="0"/>
              <a:t>-5</a:t>
            </a:r>
            <a:r>
              <a:rPr lang="en-GB" sz="2000" dirty="0"/>
              <a:t>efficiency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F00C8A-73AC-3220-2F2B-89847DD1B150}"/>
              </a:ext>
            </a:extLst>
          </p:cNvPr>
          <p:cNvSpPr txBox="1"/>
          <p:nvPr/>
        </p:nvSpPr>
        <p:spPr>
          <a:xfrm>
            <a:off x="6292700" y="5773367"/>
            <a:ext cx="19761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S. Redaelli, CAS2024</a:t>
            </a:r>
          </a:p>
        </p:txBody>
      </p:sp>
    </p:spTree>
    <p:extLst>
      <p:ext uri="{BB962C8B-B14F-4D97-AF65-F5344CB8AC3E}">
        <p14:creationId xmlns:p14="http://schemas.microsoft.com/office/powerpoint/2010/main" val="912292696"/>
      </p:ext>
    </p:extLst>
  </p:cSld>
  <p:clrMapOvr>
    <a:masterClrMapping/>
  </p:clrMapOvr>
  <p:transition spd="med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642B6C-E138-03C4-BF38-19372D22E1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26A159A8-E14E-D3A9-251B-A19D0F4EF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201173" cy="793478"/>
          </a:xfrm>
        </p:spPr>
        <p:txBody>
          <a:bodyPr>
            <a:noAutofit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: from CDR to current baseline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50DD85-6CFC-0BCB-D36A-69524B5689B9}"/>
              </a:ext>
            </a:extLst>
          </p:cNvPr>
          <p:cNvSpPr txBox="1"/>
          <p:nvPr/>
        </p:nvSpPr>
        <p:spPr>
          <a:xfrm>
            <a:off x="6270741" y="5773367"/>
            <a:ext cx="20200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M. </a:t>
            </a:r>
            <a:r>
              <a:rPr lang="en-GB" sz="1600" dirty="0" err="1">
                <a:solidFill>
                  <a:srgbClr val="00B0F0"/>
                </a:solidFill>
              </a:rPr>
              <a:t>Giovannozzi</a:t>
            </a:r>
            <a:r>
              <a:rPr lang="en-GB" sz="1600" dirty="0">
                <a:solidFill>
                  <a:srgbClr val="00B0F0"/>
                </a:solidFill>
              </a:rPr>
              <a:t>, et al.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9A2B44F-591F-01D5-DA35-3AA45807475B}"/>
              </a:ext>
            </a:extLst>
          </p:cNvPr>
          <p:cNvGrpSpPr/>
          <p:nvPr/>
        </p:nvGrpSpPr>
        <p:grpSpPr>
          <a:xfrm>
            <a:off x="106631" y="836712"/>
            <a:ext cx="3387258" cy="3828103"/>
            <a:chOff x="911424" y="1184306"/>
            <a:chExt cx="4516344" cy="5104137"/>
          </a:xfrm>
        </p:grpSpPr>
        <p:pic>
          <p:nvPicPr>
            <p:cNvPr id="14" name="Picture 13" descr="layout_c.pdf">
              <a:extLst>
                <a:ext uri="{FF2B5EF4-FFF2-40B4-BE49-F238E27FC236}">
                  <a16:creationId xmlns:a16="http://schemas.microsoft.com/office/drawing/2014/main" id="{07287BF1-1211-2C91-4CB4-5F0FE0B827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424" y="1184306"/>
              <a:ext cx="4516344" cy="4704523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323CD7B-8D5A-3829-BA94-0E1CD329CA77}"/>
                </a:ext>
              </a:extLst>
            </p:cNvPr>
            <p:cNvSpPr/>
            <p:nvPr/>
          </p:nvSpPr>
          <p:spPr>
            <a:xfrm>
              <a:off x="911424" y="5796000"/>
              <a:ext cx="4516344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514337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  <a:defRPr/>
              </a:pPr>
              <a:r>
                <a:rPr lang="en-GB" sz="1800" b="1" dirty="0">
                  <a:solidFill>
                    <a:srgbClr val="0C377B"/>
                  </a:solidFill>
                  <a:latin typeface="Arial"/>
                </a:rPr>
                <a:t>Circumference: 97.75 km</a:t>
              </a:r>
              <a:endParaRPr lang="en-GB" sz="1800" dirty="0">
                <a:solidFill>
                  <a:srgbClr val="0C377B"/>
                </a:solidFill>
                <a:latin typeface="Arial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8F0B76-0184-D895-7937-E8996A0BD22E}"/>
              </a:ext>
            </a:extLst>
          </p:cNvPr>
          <p:cNvGrpSpPr/>
          <p:nvPr/>
        </p:nvGrpSpPr>
        <p:grpSpPr>
          <a:xfrm>
            <a:off x="5947720" y="1116482"/>
            <a:ext cx="3093696" cy="3548333"/>
            <a:chOff x="7248128" y="1557332"/>
            <a:chExt cx="4124928" cy="473111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41EE0D1-9BA2-EC60-2F8A-91C11CD3BF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01" t="1871" r="1844" b="6438"/>
            <a:stretch/>
          </p:blipFill>
          <p:spPr>
            <a:xfrm>
              <a:off x="7248128" y="1557332"/>
              <a:ext cx="4124928" cy="4128632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FFFCA5A-DD0E-027A-8B65-225DCECE1D53}"/>
                </a:ext>
              </a:extLst>
            </p:cNvPr>
            <p:cNvSpPr txBox="1"/>
            <p:nvPr/>
          </p:nvSpPr>
          <p:spPr>
            <a:xfrm>
              <a:off x="7248128" y="5796000"/>
              <a:ext cx="4124928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514337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  <a:defRPr/>
              </a:pPr>
              <a:r>
                <a:rPr lang="en-GB" sz="1800" b="1" dirty="0">
                  <a:solidFill>
                    <a:srgbClr val="0C377B"/>
                  </a:solidFill>
                  <a:latin typeface="Arial"/>
                </a:rPr>
                <a:t>Circumference: 90.66 km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ED3F77D1-F214-CFBC-0DDC-C42174D1CC4F}"/>
              </a:ext>
            </a:extLst>
          </p:cNvPr>
          <p:cNvSpPr txBox="1"/>
          <p:nvPr/>
        </p:nvSpPr>
        <p:spPr>
          <a:xfrm>
            <a:off x="3519453" y="1143695"/>
            <a:ext cx="2395611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l" defTabSz="1219109" fontAlgn="auto">
              <a:spcBef>
                <a:spcPts val="60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GB" sz="1400" b="1" dirty="0">
                <a:solidFill>
                  <a:srgbClr val="0C377B"/>
                </a:solidFill>
                <a:latin typeface="Arial"/>
              </a:rPr>
              <a:t>Main geometrical differences:</a:t>
            </a:r>
          </a:p>
          <a:p>
            <a:pPr marL="257175" lvl="1" indent="-257175" algn="l" defTabSz="1219109" fontAlgn="auto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0C377B"/>
                </a:solidFill>
                <a:latin typeface="Arial"/>
              </a:rPr>
              <a:t>Circumference length</a:t>
            </a:r>
          </a:p>
          <a:p>
            <a:pPr marL="257175" lvl="1" indent="-257175" algn="l" defTabSz="1219109" fontAlgn="auto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0C377B"/>
                </a:solidFill>
                <a:latin typeface="Arial"/>
              </a:rPr>
              <a:t>Straight section length</a:t>
            </a:r>
          </a:p>
          <a:p>
            <a:pPr marL="257175" lvl="1" indent="-257175" algn="l" defTabSz="1219109" fontAlgn="auto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0C377B"/>
                </a:solidFill>
                <a:latin typeface="Arial"/>
              </a:rPr>
              <a:t>Arc length</a:t>
            </a:r>
          </a:p>
          <a:p>
            <a:pPr marL="257175" lvl="1" indent="-257175" algn="l" defTabSz="1219109" fontAlgn="auto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0C377B"/>
                </a:solidFill>
                <a:latin typeface="Arial"/>
              </a:rPr>
              <a:t>Symmetry of experimental insertions</a:t>
            </a:r>
          </a:p>
          <a:p>
            <a:pPr marL="257175" lvl="1" indent="-257175" algn="l" defTabSz="1219109" fontAlgn="auto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0C377B"/>
                </a:solidFill>
                <a:latin typeface="Arial"/>
              </a:rPr>
              <a:t>Transverse position of interaction points</a:t>
            </a:r>
          </a:p>
          <a:p>
            <a:pPr marL="257175" lvl="1" indent="-257175" algn="l" defTabSz="1219109" fontAlgn="auto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0C377B"/>
                </a:solidFill>
                <a:latin typeface="Arial"/>
              </a:rPr>
              <a:t>Functional organisation of straight sections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BA8BF70F-066C-B33A-8B26-1E7B0F2A98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362849"/>
              </p:ext>
            </p:extLst>
          </p:nvPr>
        </p:nvGraphicFramePr>
        <p:xfrm>
          <a:off x="395536" y="4891345"/>
          <a:ext cx="3861837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4291">
                  <a:extLst>
                    <a:ext uri="{9D8B030D-6E8A-4147-A177-3AD203B41FA5}">
                      <a16:colId xmlns:a16="http://schemas.microsoft.com/office/drawing/2014/main" val="3631046261"/>
                    </a:ext>
                  </a:extLst>
                </a:gridCol>
                <a:gridCol w="2237546">
                  <a:extLst>
                    <a:ext uri="{9D8B030D-6E8A-4147-A177-3AD203B41FA5}">
                      <a16:colId xmlns:a16="http://schemas.microsoft.com/office/drawing/2014/main" val="260718845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GB" sz="12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14828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200" b="1" dirty="0" err="1"/>
                        <a:t>CoM</a:t>
                      </a:r>
                      <a:r>
                        <a:rPr lang="en-GB" sz="1200" b="1" dirty="0"/>
                        <a:t> energy [TeV]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84.6 – 120.8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198926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200" b="1" dirty="0"/>
                        <a:t>Dipole field [T]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14 (Nb</a:t>
                      </a:r>
                      <a:r>
                        <a:rPr lang="en-GB" sz="1200" b="1" baseline="-25000" dirty="0"/>
                        <a:t>3</a:t>
                      </a:r>
                      <a:r>
                        <a:rPr lang="en-GB" sz="1200" b="1" dirty="0"/>
                        <a:t>Sn/HTS) - 20 (HTS)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43253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200" b="1" dirty="0"/>
                        <a:t>Dipole length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C377B"/>
                          </a:solidFill>
                          <a:latin typeface="+mn-lt"/>
                        </a:rPr>
                        <a:t>14.187</a:t>
                      </a:r>
                      <a:endParaRPr lang="en-GB" sz="12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64116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200" b="1" dirty="0"/>
                        <a:t>Number of dipoles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C377B"/>
                          </a:solidFill>
                          <a:latin typeface="+mn-lt"/>
                        </a:rPr>
                        <a:t>4464</a:t>
                      </a:r>
                      <a:endParaRPr lang="en-GB" sz="12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58907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200" b="1" dirty="0"/>
                        <a:t>Circumference [km]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90.657</a:t>
                      </a:r>
                      <a:endParaRPr lang="en-GB" sz="12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0547879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6BD8F29D-74AE-4ADC-EC05-3D3381BBFC3A}"/>
              </a:ext>
            </a:extLst>
          </p:cNvPr>
          <p:cNvSpPr txBox="1"/>
          <p:nvPr/>
        </p:nvSpPr>
        <p:spPr>
          <a:xfrm>
            <a:off x="4427984" y="4891345"/>
            <a:ext cx="2784143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6922" indent="-102394" algn="l" defTabSz="514337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1500" b="1" dirty="0">
                <a:solidFill>
                  <a:srgbClr val="0C377B"/>
                </a:solidFill>
                <a:latin typeface="Arial"/>
              </a:rPr>
              <a:t>Maximized dipole filling factor to maximize collision energy</a:t>
            </a:r>
          </a:p>
        </p:txBody>
      </p:sp>
    </p:spTree>
    <p:extLst>
      <p:ext uri="{BB962C8B-B14F-4D97-AF65-F5344CB8AC3E}">
        <p14:creationId xmlns:p14="http://schemas.microsoft.com/office/powerpoint/2010/main" val="742232865"/>
      </p:ext>
    </p:extLst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DE3743-B507-B993-E7E3-ED02EDD4AA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0D2D3B4A-6F4D-26FF-0175-B4F294470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656" y="-41275"/>
            <a:ext cx="7057157" cy="793478"/>
          </a:xfrm>
        </p:spPr>
        <p:txBody>
          <a:bodyPr>
            <a:noAutofit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000" dirty="0"/>
              <a:t>Regular arc cell of </a:t>
            </a:r>
            <a:r>
              <a:rPr lang="en-US" sz="4000" dirty="0" err="1"/>
              <a:t>FCChh</a:t>
            </a:r>
            <a:endParaRPr lang="en-US" sz="4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6100DE-C1B7-4C5F-CA14-DAD7B394E758}"/>
              </a:ext>
            </a:extLst>
          </p:cNvPr>
          <p:cNvSpPr txBox="1"/>
          <p:nvPr/>
        </p:nvSpPr>
        <p:spPr>
          <a:xfrm>
            <a:off x="6281724" y="6155599"/>
            <a:ext cx="20200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M. </a:t>
            </a:r>
            <a:r>
              <a:rPr lang="en-GB" sz="1600" dirty="0" err="1">
                <a:solidFill>
                  <a:srgbClr val="00B0F0"/>
                </a:solidFill>
              </a:rPr>
              <a:t>Giovannozzi</a:t>
            </a:r>
            <a:r>
              <a:rPr lang="en-GB" sz="1600" dirty="0">
                <a:solidFill>
                  <a:srgbClr val="00B0F0"/>
                </a:solidFill>
              </a:rPr>
              <a:t>, et al.</a:t>
            </a:r>
          </a:p>
        </p:txBody>
      </p:sp>
      <p:sp>
        <p:nvSpPr>
          <p:cNvPr id="2" name="PlaceHolder 3">
            <a:extLst>
              <a:ext uri="{FF2B5EF4-FFF2-40B4-BE49-F238E27FC236}">
                <a16:creationId xmlns:a16="http://schemas.microsoft.com/office/drawing/2014/main" id="{A5DFDBF2-61C0-1A8E-8195-9FE3C496FBF4}"/>
              </a:ext>
            </a:extLst>
          </p:cNvPr>
          <p:cNvSpPr txBox="1">
            <a:spLocks/>
          </p:cNvSpPr>
          <p:nvPr/>
        </p:nvSpPr>
        <p:spPr>
          <a:xfrm>
            <a:off x="2839074" y="5641110"/>
            <a:ext cx="3465326" cy="272970"/>
          </a:xfrm>
          <a:prstGeom prst="rect">
            <a:avLst/>
          </a:prstGeom>
          <a:noFill/>
          <a:ln w="0">
            <a:noFill/>
          </a:ln>
        </p:spPr>
        <p:txBody>
          <a:bodyPr lIns="0" tIns="34290" rIns="68580" bIns="34290" anchor="ctr">
            <a:noAutofit/>
          </a:bodyPr>
          <a:lstStyle>
            <a:defPPr>
              <a:defRPr lang="en-CH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None/>
              <a:tabLst>
                <a:tab pos="0" algn="l"/>
              </a:tabLst>
              <a:defRPr lang="en-US" sz="638" b="0" strike="noStrike" kern="1200" spc="-1">
                <a:solidFill>
                  <a:schemeClr val="dk1"/>
                </a:solidFill>
                <a:latin typeface="Arial"/>
                <a:ea typeface="+mn-ea"/>
                <a:cs typeface="+mn-cs"/>
              </a:defRPr>
            </a:lvl1pPr>
            <a:lvl2pPr marL="342900" algn="l" defTabSz="6858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M. Giovannozzi | FCC-hh studies: improving and ensuring continued compatibility with FCC-ee</a:t>
            </a:r>
            <a:endParaRPr lang="en-GB" dirty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07347F-6151-2103-F1CC-67869715BB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1038" y="1426946"/>
            <a:ext cx="5192961" cy="3154182"/>
          </a:xfrm>
          <a:prstGeom prst="rect">
            <a:avLst/>
          </a:prstGeom>
        </p:spPr>
      </p:pic>
      <p:sp>
        <p:nvSpPr>
          <p:cNvPr id="5" name="Rechteck 26">
            <a:extLst>
              <a:ext uri="{FF2B5EF4-FFF2-40B4-BE49-F238E27FC236}">
                <a16:creationId xmlns:a16="http://schemas.microsoft.com/office/drawing/2014/main" id="{287E5DB5-30A4-D1B8-69DF-6F374F63A17A}"/>
              </a:ext>
            </a:extLst>
          </p:cNvPr>
          <p:cNvSpPr/>
          <p:nvPr/>
        </p:nvSpPr>
        <p:spPr>
          <a:xfrm>
            <a:off x="7265511" y="1452261"/>
            <a:ext cx="750100" cy="3232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GB" sz="1400" dirty="0"/>
              <a:t>~275m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35DF369-5DAC-5976-E57D-3E791486C9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465434"/>
              </p:ext>
            </p:extLst>
          </p:nvPr>
        </p:nvGraphicFramePr>
        <p:xfrm>
          <a:off x="251520" y="1305926"/>
          <a:ext cx="39150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6864">
                  <a:extLst>
                    <a:ext uri="{9D8B030D-6E8A-4147-A177-3AD203B41FA5}">
                      <a16:colId xmlns:a16="http://schemas.microsoft.com/office/drawing/2014/main" val="3631046261"/>
                    </a:ext>
                  </a:extLst>
                </a:gridCol>
                <a:gridCol w="910652">
                  <a:extLst>
                    <a:ext uri="{9D8B030D-6E8A-4147-A177-3AD203B41FA5}">
                      <a16:colId xmlns:a16="http://schemas.microsoft.com/office/drawing/2014/main" val="260718845"/>
                    </a:ext>
                  </a:extLst>
                </a:gridCol>
                <a:gridCol w="865682">
                  <a:extLst>
                    <a:ext uri="{9D8B030D-6E8A-4147-A177-3AD203B41FA5}">
                      <a16:colId xmlns:a16="http://schemas.microsoft.com/office/drawing/2014/main" val="1501551052"/>
                    </a:ext>
                  </a:extLst>
                </a:gridCol>
                <a:gridCol w="881802">
                  <a:extLst>
                    <a:ext uri="{9D8B030D-6E8A-4147-A177-3AD203B41FA5}">
                      <a16:colId xmlns:a16="http://schemas.microsoft.com/office/drawing/2014/main" val="204898281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r>
                        <a:rPr lang="en-GB" sz="12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</a:rPr>
                        <a:t>CDR cell</a:t>
                      </a:r>
                    </a:p>
                    <a:p>
                      <a:pPr algn="ctr"/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</a:rPr>
                        <a:t>12-dipole</a:t>
                      </a:r>
                      <a:endParaRPr lang="en-GB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</a:rPr>
                        <a:t>12-dipole</a:t>
                      </a:r>
                      <a:endParaRPr lang="en-GB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</a:rPr>
                        <a:t>16-dipole</a:t>
                      </a:r>
                      <a:endParaRPr lang="en-GB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14828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/>
                        <a:t>Number of dipoles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400" dirty="0">
                          <a:effectLst/>
                        </a:rPr>
                        <a:t>4668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4288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4464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4198926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200" b="1" dirty="0"/>
                        <a:t>Cell length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213.030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213.030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275.792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5343253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GB" sz="1200" b="1" dirty="0"/>
                        <a:t>Circumference [km]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97.75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90.657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90.657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0464116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err="1"/>
                        <a:t>CoM</a:t>
                      </a:r>
                      <a:r>
                        <a:rPr lang="en-GB" sz="1200" b="1" dirty="0"/>
                        <a:t> energy @14 T [TeV]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88.48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81.28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84.61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2589077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BC86B27F-F1AA-3B75-A917-3B5D74C175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318" y="5041651"/>
            <a:ext cx="7869382" cy="1175146"/>
          </a:xfrm>
          <a:prstGeom prst="rect">
            <a:avLst/>
          </a:prstGeom>
        </p:spPr>
      </p:pic>
      <p:sp>
        <p:nvSpPr>
          <p:cNvPr id="8" name="Rechteck 26">
            <a:extLst>
              <a:ext uri="{FF2B5EF4-FFF2-40B4-BE49-F238E27FC236}">
                <a16:creationId xmlns:a16="http://schemas.microsoft.com/office/drawing/2014/main" id="{F56393A1-2990-0688-6B74-54C1E23D1A2C}"/>
              </a:ext>
            </a:extLst>
          </p:cNvPr>
          <p:cNvSpPr/>
          <p:nvPr/>
        </p:nvSpPr>
        <p:spPr>
          <a:xfrm>
            <a:off x="3527885" y="4936515"/>
            <a:ext cx="2232248" cy="323257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en-GB" sz="1400" dirty="0"/>
              <a:t>Short Straight Section</a:t>
            </a:r>
          </a:p>
        </p:txBody>
      </p:sp>
    </p:spTree>
    <p:extLst>
      <p:ext uri="{BB962C8B-B14F-4D97-AF65-F5344CB8AC3E}">
        <p14:creationId xmlns:p14="http://schemas.microsoft.com/office/powerpoint/2010/main" val="2999288589"/>
      </p:ext>
    </p:extLst>
  </p:cSld>
  <p:clrMapOvr>
    <a:masterClrMapping/>
  </p:clrMapOvr>
  <p:transition spd="med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1C4E80-54C5-17DD-5A11-EF2FB3F6BF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E6B6F1ED-3B7F-14E9-AD30-CDEE46B1A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656" y="-41275"/>
            <a:ext cx="7057157" cy="793478"/>
          </a:xfrm>
        </p:spPr>
        <p:txBody>
          <a:bodyPr>
            <a:noAutofit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000" dirty="0"/>
              <a:t>High-field magnets for </a:t>
            </a:r>
            <a:r>
              <a:rPr lang="en-US" sz="4000" dirty="0" err="1"/>
              <a:t>FCChh</a:t>
            </a:r>
            <a:endParaRPr lang="en-US" sz="4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E1AE71-C80E-BC7F-53D2-340AE1B0F5F6}"/>
              </a:ext>
            </a:extLst>
          </p:cNvPr>
          <p:cNvSpPr txBox="1"/>
          <p:nvPr/>
        </p:nvSpPr>
        <p:spPr>
          <a:xfrm>
            <a:off x="1835696" y="6244770"/>
            <a:ext cx="30819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M. </a:t>
            </a:r>
            <a:r>
              <a:rPr lang="en-GB" sz="1600" dirty="0" err="1">
                <a:solidFill>
                  <a:srgbClr val="00B0F0"/>
                </a:solidFill>
              </a:rPr>
              <a:t>Giovannozzi</a:t>
            </a:r>
            <a:r>
              <a:rPr lang="en-GB" sz="1600" dirty="0">
                <a:solidFill>
                  <a:srgbClr val="00B0F0"/>
                </a:solidFill>
              </a:rPr>
              <a:t>,, E. Todesco, et al.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626DCD75-4C8A-7FEF-CD60-214429196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752204"/>
            <a:ext cx="6657503" cy="178138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9002EE0A-CD5A-0DB4-72FF-ED186A19D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6" y="2556943"/>
            <a:ext cx="6829681" cy="1981317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D3EC985-2FBA-079A-32DF-6332E04488F4}"/>
              </a:ext>
            </a:extLst>
          </p:cNvPr>
          <p:cNvGrpSpPr/>
          <p:nvPr/>
        </p:nvGrpSpPr>
        <p:grpSpPr>
          <a:xfrm>
            <a:off x="5483222" y="4415518"/>
            <a:ext cx="3645000" cy="2423006"/>
            <a:chOff x="8260" y="1901753"/>
            <a:chExt cx="4860000" cy="323067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21CB5EC-6CFA-3653-3BEB-082E849A50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60" y="1901753"/>
              <a:ext cx="4860000" cy="3230674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B505476-0440-36DA-1CEC-3299E9AD3C56}"/>
                </a:ext>
              </a:extLst>
            </p:cNvPr>
            <p:cNvSpPr txBox="1"/>
            <p:nvPr/>
          </p:nvSpPr>
          <p:spPr>
            <a:xfrm>
              <a:off x="3995229" y="4696090"/>
              <a:ext cx="720000" cy="369332"/>
            </a:xfrm>
            <a:prstGeom prst="rect">
              <a:avLst/>
            </a:prstGeom>
            <a:noFill/>
            <a:ln w="50800">
              <a:solidFill>
                <a:srgbClr val="0000F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endParaRPr lang="en-GB" sz="1800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3280DEE-A706-9E19-A248-AC4A29E35600}"/>
                </a:ext>
              </a:extLst>
            </p:cNvPr>
            <p:cNvSpPr txBox="1"/>
            <p:nvPr/>
          </p:nvSpPr>
          <p:spPr>
            <a:xfrm>
              <a:off x="3995229" y="2528618"/>
              <a:ext cx="720000" cy="369332"/>
            </a:xfrm>
            <a:prstGeom prst="rect">
              <a:avLst/>
            </a:prstGeom>
            <a:noFill/>
            <a:ln w="50800">
              <a:solidFill>
                <a:srgbClr val="00B05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endParaRPr lang="en-GB" sz="18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DC38BE5-900E-B343-5736-96C5939AADD3}"/>
                </a:ext>
              </a:extLst>
            </p:cNvPr>
            <p:cNvSpPr txBox="1"/>
            <p:nvPr/>
          </p:nvSpPr>
          <p:spPr>
            <a:xfrm>
              <a:off x="3869229" y="4156090"/>
              <a:ext cx="972000" cy="369332"/>
            </a:xfrm>
            <a:prstGeom prst="rect">
              <a:avLst/>
            </a:prstGeom>
            <a:noFill/>
            <a:ln w="50800">
              <a:solidFill>
                <a:srgbClr val="0000F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endParaRPr lang="en-GB" sz="1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4691367A-4FBF-A28D-8921-81E0968FCA75}"/>
              </a:ext>
            </a:extLst>
          </p:cNvPr>
          <p:cNvSpPr/>
          <p:nvPr/>
        </p:nvSpPr>
        <p:spPr>
          <a:xfrm>
            <a:off x="1115616" y="5082635"/>
            <a:ext cx="4192629" cy="812901"/>
          </a:xfrm>
          <a:prstGeom prst="rect">
            <a:avLst/>
          </a:prstGeom>
          <a:noFill/>
          <a:ln w="64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05740" tIns="102870" rIns="205740" bIns="102870" anchor="ctr">
            <a:noAutofit/>
          </a:bodyPr>
          <a:lstStyle/>
          <a:p>
            <a:pPr algn="just" defTabSz="685800">
              <a:spcBef>
                <a:spcPts val="225"/>
              </a:spcBef>
              <a:buNone/>
            </a:pPr>
            <a:r>
              <a:rPr lang="en-US" sz="1800" spc="-1" dirty="0">
                <a:solidFill>
                  <a:schemeClr val="accent1"/>
                </a:solidFill>
                <a:latin typeface="Arial"/>
                <a:ea typeface="DejaVu Sans"/>
              </a:rPr>
              <a:t>Full compatibility of the HFM activities with the FCC-</a:t>
            </a:r>
            <a:r>
              <a:rPr lang="en-US" sz="1800" spc="-1" dirty="0" err="1">
                <a:solidFill>
                  <a:schemeClr val="accent1"/>
                </a:solidFill>
                <a:latin typeface="Arial"/>
                <a:ea typeface="DejaVu Sans"/>
              </a:rPr>
              <a:t>hh</a:t>
            </a:r>
            <a:r>
              <a:rPr lang="en-US" sz="1800" spc="-1" dirty="0">
                <a:solidFill>
                  <a:schemeClr val="accent1"/>
                </a:solidFill>
                <a:latin typeface="Arial"/>
                <a:ea typeface="DejaVu Sans"/>
              </a:rPr>
              <a:t> schedule.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6F04879-9F32-8F83-E87D-0BB01E0D066C}"/>
              </a:ext>
            </a:extLst>
          </p:cNvPr>
          <p:cNvSpPr/>
          <p:nvPr/>
        </p:nvSpPr>
        <p:spPr>
          <a:xfrm>
            <a:off x="6444208" y="1125441"/>
            <a:ext cx="2960398" cy="812901"/>
          </a:xfrm>
          <a:prstGeom prst="rect">
            <a:avLst/>
          </a:prstGeom>
          <a:noFill/>
          <a:ln w="64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05740" tIns="102870" rIns="205740" bIns="102870" anchor="ctr">
            <a:noAutofit/>
          </a:bodyPr>
          <a:lstStyle/>
          <a:p>
            <a:pPr algn="l" defTabSz="685800">
              <a:spcBef>
                <a:spcPts val="225"/>
              </a:spcBef>
              <a:buNone/>
            </a:pPr>
            <a:r>
              <a:rPr lang="en-US" sz="1800" spc="-1" dirty="0">
                <a:solidFill>
                  <a:schemeClr val="accent1"/>
                </a:solidFill>
                <a:latin typeface="Arial"/>
                <a:ea typeface="DejaVu Sans"/>
              </a:rPr>
              <a:t>Development of Nb</a:t>
            </a:r>
            <a:r>
              <a:rPr lang="en-US" sz="1800" spc="-1" baseline="-25000" dirty="0">
                <a:solidFill>
                  <a:schemeClr val="accent1"/>
                </a:solidFill>
                <a:latin typeface="Arial"/>
                <a:ea typeface="DejaVu Sans"/>
              </a:rPr>
              <a:t>3</a:t>
            </a:r>
            <a:r>
              <a:rPr lang="en-US" sz="1800" spc="-1" dirty="0">
                <a:solidFill>
                  <a:schemeClr val="accent1"/>
                </a:solidFill>
                <a:latin typeface="Arial"/>
                <a:ea typeface="DejaVu Sans"/>
              </a:rPr>
              <a:t>Sn magnets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3F18DD-B00C-30E9-9007-3D4A8BF88904}"/>
              </a:ext>
            </a:extLst>
          </p:cNvPr>
          <p:cNvSpPr/>
          <p:nvPr/>
        </p:nvSpPr>
        <p:spPr>
          <a:xfrm>
            <a:off x="6660232" y="2531818"/>
            <a:ext cx="2744374" cy="480098"/>
          </a:xfrm>
          <a:prstGeom prst="rect">
            <a:avLst/>
          </a:prstGeom>
          <a:noFill/>
          <a:ln w="64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05740" tIns="102870" rIns="205740" bIns="102870" anchor="ctr">
            <a:noAutofit/>
          </a:bodyPr>
          <a:lstStyle/>
          <a:p>
            <a:pPr algn="l" defTabSz="685800">
              <a:spcBef>
                <a:spcPts val="225"/>
              </a:spcBef>
              <a:buNone/>
            </a:pPr>
            <a:r>
              <a:rPr lang="en-US" sz="1800" spc="-1" dirty="0">
                <a:solidFill>
                  <a:schemeClr val="accent1"/>
                </a:solidFill>
                <a:latin typeface="Arial"/>
                <a:ea typeface="DejaVu Sans"/>
              </a:rPr>
              <a:t>Development of HTS magnets</a:t>
            </a:r>
          </a:p>
        </p:txBody>
      </p:sp>
    </p:spTree>
    <p:extLst>
      <p:ext uri="{BB962C8B-B14F-4D97-AF65-F5344CB8AC3E}">
        <p14:creationId xmlns:p14="http://schemas.microsoft.com/office/powerpoint/2010/main" val="1362351170"/>
      </p:ext>
    </p:extLst>
  </p:cSld>
  <p:clrMapOvr>
    <a:masterClrMapping/>
  </p:clrMapOvr>
  <p:transition spd="med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BE6DFF-9BC1-CC14-D02F-073A1B7B03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9">
            <a:extLst>
              <a:ext uri="{FF2B5EF4-FFF2-40B4-BE49-F238E27FC236}">
                <a16:creationId xmlns:a16="http://schemas.microsoft.com/office/drawing/2014/main" id="{0C3F119E-03DC-C525-321E-7E058738A6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64835"/>
            <a:ext cx="8856984" cy="485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charset="0"/>
              <a:buChar char="n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"/>
              <a:ea typeface="ＭＳ Ｐゴシック" charset="0"/>
              <a:cs typeface="Palatino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E0344300-FA72-CCC7-3F84-D9CFA472B7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298" y="1844824"/>
            <a:ext cx="8892479" cy="2808312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en-US" sz="9600" dirty="0" err="1">
                <a:solidFill>
                  <a:schemeClr val="bg2"/>
                </a:solidFill>
                <a:cs typeface="Palatino" charset="0"/>
              </a:rPr>
              <a:t>e</a:t>
            </a:r>
            <a:r>
              <a:rPr lang="en-US" sz="9600" baseline="30000" dirty="0" err="1">
                <a:solidFill>
                  <a:schemeClr val="bg2"/>
                </a:solidFill>
                <a:cs typeface="Palatino" charset="0"/>
              </a:rPr>
              <a:t>+</a:t>
            </a:r>
            <a:r>
              <a:rPr lang="en-US" sz="9600" dirty="0" err="1">
                <a:solidFill>
                  <a:schemeClr val="bg2"/>
                </a:solidFill>
                <a:cs typeface="Palatino" charset="0"/>
              </a:rPr>
              <a:t>e</a:t>
            </a:r>
            <a:r>
              <a:rPr lang="en-US" sz="9600" baseline="30000" dirty="0">
                <a:solidFill>
                  <a:schemeClr val="bg2"/>
                </a:solidFill>
                <a:cs typeface="Palatino" charset="0"/>
              </a:rPr>
              <a:t>-</a:t>
            </a:r>
            <a:r>
              <a:rPr lang="en-US" sz="9600" dirty="0">
                <a:solidFill>
                  <a:schemeClr val="bg2"/>
                </a:solidFill>
                <a:cs typeface="Palatino" charset="0"/>
              </a:rPr>
              <a:t> Colliders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9BB2C7C-B325-8AE9-9A72-458C75844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072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B7E447-A6EB-43B8-56D7-70287A5760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15A9B8E4-DCEF-8934-CD64-3C32D60FE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-41275"/>
            <a:ext cx="6984776" cy="727075"/>
          </a:xfrm>
        </p:spPr>
        <p:txBody>
          <a:bodyPr>
            <a:noAutofit/>
          </a:bodyPr>
          <a:lstStyle/>
          <a:p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Discoveries by colliders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5A4E61-7405-162C-56BB-AFDCCF81DF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27" b="2916"/>
          <a:stretch/>
        </p:blipFill>
        <p:spPr>
          <a:xfrm>
            <a:off x="40597" y="998856"/>
            <a:ext cx="5671031" cy="45812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C7D29C7-64A0-8E5D-C437-BE404220EC6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2" t="4808" r="4966" b="8633"/>
          <a:stretch/>
        </p:blipFill>
        <p:spPr>
          <a:xfrm>
            <a:off x="5009808" y="1844824"/>
            <a:ext cx="4135272" cy="356400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5129051D-B0DC-C999-E317-7C37488F1093}"/>
              </a:ext>
            </a:extLst>
          </p:cNvPr>
          <p:cNvSpPr/>
          <p:nvPr/>
        </p:nvSpPr>
        <p:spPr>
          <a:xfrm>
            <a:off x="5626232" y="2227417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8169BD6-82F4-94ED-2354-D5533E7FE2AA}"/>
              </a:ext>
            </a:extLst>
          </p:cNvPr>
          <p:cNvSpPr/>
          <p:nvPr/>
        </p:nvSpPr>
        <p:spPr>
          <a:xfrm>
            <a:off x="6159632" y="3903817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0A19746-C98A-1E73-F0CB-2131B13742A0}"/>
              </a:ext>
            </a:extLst>
          </p:cNvPr>
          <p:cNvSpPr/>
          <p:nvPr/>
        </p:nvSpPr>
        <p:spPr>
          <a:xfrm>
            <a:off x="6159632" y="2237653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6B9A58D-2DF8-CD57-5955-7A73C0DB9AD2}"/>
              </a:ext>
            </a:extLst>
          </p:cNvPr>
          <p:cNvSpPr/>
          <p:nvPr/>
        </p:nvSpPr>
        <p:spPr>
          <a:xfrm>
            <a:off x="6991008" y="3329474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4475F17-2609-E94F-645A-BC8746DED0F0}"/>
              </a:ext>
            </a:extLst>
          </p:cNvPr>
          <p:cNvGrpSpPr/>
          <p:nvPr/>
        </p:nvGrpSpPr>
        <p:grpSpPr>
          <a:xfrm>
            <a:off x="7753008" y="3044577"/>
            <a:ext cx="533400" cy="1062251"/>
            <a:chOff x="7599528" y="3347000"/>
            <a:chExt cx="533400" cy="1062251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BC2C4DD-35AE-9FC4-F111-9A6D73E68C3A}"/>
                </a:ext>
              </a:extLst>
            </p:cNvPr>
            <p:cNvSpPr/>
            <p:nvPr/>
          </p:nvSpPr>
          <p:spPr>
            <a:xfrm>
              <a:off x="7599528" y="3875851"/>
              <a:ext cx="533400" cy="533400"/>
            </a:xfrm>
            <a:prstGeom prst="ellipse">
              <a:avLst/>
            </a:prstGeom>
            <a:noFill/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D6C24DB-2463-8320-3316-A3394864A5F8}"/>
                </a:ext>
              </a:extLst>
            </p:cNvPr>
            <p:cNvSpPr/>
            <p:nvPr/>
          </p:nvSpPr>
          <p:spPr>
            <a:xfrm>
              <a:off x="7599528" y="3347000"/>
              <a:ext cx="533400" cy="533400"/>
            </a:xfrm>
            <a:prstGeom prst="ellipse">
              <a:avLst/>
            </a:prstGeom>
            <a:noFill/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FF637A4-7B37-CF8B-FE19-659453EAF0BB}"/>
              </a:ext>
            </a:extLst>
          </p:cNvPr>
          <p:cNvSpPr/>
          <p:nvPr/>
        </p:nvSpPr>
        <p:spPr>
          <a:xfrm>
            <a:off x="8449044" y="3573428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191C07B5-EC74-EDDE-D12D-9ABE34C430E6}"/>
              </a:ext>
            </a:extLst>
          </p:cNvPr>
          <p:cNvSpPr/>
          <p:nvPr/>
        </p:nvSpPr>
        <p:spPr>
          <a:xfrm rot="18733267">
            <a:off x="1077654" y="3153618"/>
            <a:ext cx="578407" cy="5179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C1DB31CC-0E76-0FD1-948A-F4754502DAC3}"/>
              </a:ext>
            </a:extLst>
          </p:cNvPr>
          <p:cNvSpPr/>
          <p:nvPr/>
        </p:nvSpPr>
        <p:spPr>
          <a:xfrm rot="19833882">
            <a:off x="1944763" y="2840013"/>
            <a:ext cx="552047" cy="349280"/>
          </a:xfrm>
          <a:prstGeom prst="downArrow">
            <a:avLst>
              <a:gd name="adj1" fmla="val 3055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9D5A630B-9488-3F69-74C3-9A08E3D35764}"/>
              </a:ext>
            </a:extLst>
          </p:cNvPr>
          <p:cNvSpPr/>
          <p:nvPr/>
        </p:nvSpPr>
        <p:spPr>
          <a:xfrm rot="18929389">
            <a:off x="2056287" y="2026202"/>
            <a:ext cx="465771" cy="484994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Down Arrow 16">
            <a:extLst>
              <a:ext uri="{FF2B5EF4-FFF2-40B4-BE49-F238E27FC236}">
                <a16:creationId xmlns:a16="http://schemas.microsoft.com/office/drawing/2014/main" id="{99F93B45-CCD5-0E18-B106-DD62518CD422}"/>
              </a:ext>
            </a:extLst>
          </p:cNvPr>
          <p:cNvSpPr/>
          <p:nvPr/>
        </p:nvSpPr>
        <p:spPr>
          <a:xfrm rot="19442844">
            <a:off x="4158940" y="1057836"/>
            <a:ext cx="453740" cy="4572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CEBE5E73-716E-DF2B-DF3D-3A2D2883B0AF}"/>
              </a:ext>
            </a:extLst>
          </p:cNvPr>
          <p:cNvSpPr/>
          <p:nvPr/>
        </p:nvSpPr>
        <p:spPr>
          <a:xfrm rot="19768801">
            <a:off x="2632059" y="1804274"/>
            <a:ext cx="415585" cy="30846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E6756EC-1960-82B4-EC37-B457B9F39730}"/>
              </a:ext>
            </a:extLst>
          </p:cNvPr>
          <p:cNvSpPr txBox="1"/>
          <p:nvPr/>
        </p:nvSpPr>
        <p:spPr>
          <a:xfrm>
            <a:off x="5865121" y="1011227"/>
            <a:ext cx="2659061" cy="830997"/>
          </a:xfrm>
          <a:prstGeom prst="rect">
            <a:avLst/>
          </a:prstGeom>
          <a:noFill/>
          <a:ln w="4445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Standard Model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Particles and forces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B11262-F452-CEC9-AB20-FAD904FAB9F9}"/>
              </a:ext>
            </a:extLst>
          </p:cNvPr>
          <p:cNvSpPr txBox="1"/>
          <p:nvPr/>
        </p:nvSpPr>
        <p:spPr>
          <a:xfrm>
            <a:off x="783008" y="5638392"/>
            <a:ext cx="7632848" cy="803006"/>
          </a:xfrm>
          <a:prstGeom prst="rect">
            <a:avLst/>
          </a:prstGeom>
          <a:solidFill>
            <a:srgbClr val="FFFF00"/>
          </a:solidFill>
        </p:spPr>
        <p:txBody>
          <a:bodyPr wrap="square" tIns="18000" bIns="18000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Colliders are powerful</a:t>
            </a:r>
            <a:r>
              <a:rPr kumimoji="0" lang="en-GB" sz="2400" b="1" i="0" u="none" strike="noStrike" kern="1200" cap="none" spc="0" normalizeH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instruments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High Energy physics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particle discoveries and precision measurements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7FBAD9-C19E-CAF0-670D-91D4B3C4D531}"/>
              </a:ext>
            </a:extLst>
          </p:cNvPr>
          <p:cNvSpPr txBox="1"/>
          <p:nvPr/>
        </p:nvSpPr>
        <p:spPr>
          <a:xfrm>
            <a:off x="2771800" y="3740839"/>
            <a:ext cx="2143537" cy="1200329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SPEAR: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c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harm quark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tau lepton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ECAC56A-CFF8-8D36-3434-53ADFC645911}"/>
              </a:ext>
            </a:extLst>
          </p:cNvPr>
          <p:cNvSpPr txBox="1"/>
          <p:nvPr/>
        </p:nvSpPr>
        <p:spPr>
          <a:xfrm>
            <a:off x="2840732" y="3717032"/>
            <a:ext cx="2005677" cy="1200329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PETRA: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gluon          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D8AD88D-4CC2-3B8E-F7B1-2207D3B1693E}"/>
              </a:ext>
            </a:extLst>
          </p:cNvPr>
          <p:cNvSpPr txBox="1"/>
          <p:nvPr/>
        </p:nvSpPr>
        <p:spPr>
          <a:xfrm>
            <a:off x="2765408" y="3717032"/>
            <a:ext cx="2101857" cy="1200329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err="1">
                <a:solidFill>
                  <a:prstClr val="black"/>
                </a:solidFill>
                <a:latin typeface="Calibri"/>
              </a:rPr>
              <a:t>SppS</a:t>
            </a:r>
            <a:r>
              <a:rPr lang="en-GB" sz="2400" b="1" dirty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Z-boson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W-boson     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8E3677-930C-9FA0-F334-B096D383AD87}"/>
              </a:ext>
            </a:extLst>
          </p:cNvPr>
          <p:cNvSpPr txBox="1"/>
          <p:nvPr/>
        </p:nvSpPr>
        <p:spPr>
          <a:xfrm>
            <a:off x="2816619" y="3717032"/>
            <a:ext cx="2005870" cy="1200329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err="1">
                <a:solidFill>
                  <a:prstClr val="black"/>
                </a:solidFill>
                <a:latin typeface="Calibri"/>
              </a:rPr>
              <a:t>Tevatron</a:t>
            </a:r>
            <a:r>
              <a:rPr lang="en-GB" sz="2400" b="1" dirty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top-quark  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   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D292F3B-25B8-16CB-069E-4C9DE74BD486}"/>
              </a:ext>
            </a:extLst>
          </p:cNvPr>
          <p:cNvSpPr txBox="1"/>
          <p:nvPr/>
        </p:nvSpPr>
        <p:spPr>
          <a:xfrm>
            <a:off x="2692069" y="3717032"/>
            <a:ext cx="2165336" cy="1200329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LHC: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Higgs-boson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   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1084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986" name="Rectangle 2"/>
          <p:cNvSpPr>
            <a:spLocks noChangeArrowheads="1"/>
          </p:cNvSpPr>
          <p:nvPr/>
        </p:nvSpPr>
        <p:spPr bwMode="auto">
          <a:xfrm>
            <a:off x="1425574" y="44624"/>
            <a:ext cx="7034858" cy="472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lang="en-US" sz="4000" dirty="0">
                <a:solidFill>
                  <a:schemeClr val="bg1"/>
                </a:solidFill>
                <a:latin typeface="Palatino" charset="0"/>
              </a:rPr>
              <a:t>Synchrotron Radiation power</a:t>
            </a:r>
          </a:p>
        </p:txBody>
      </p:sp>
      <p:grpSp>
        <p:nvGrpSpPr>
          <p:cNvPr id="809987" name="Group 3"/>
          <p:cNvGrpSpPr>
            <a:grpSpLocks/>
          </p:cNvGrpSpPr>
          <p:nvPr/>
        </p:nvGrpSpPr>
        <p:grpSpPr bwMode="auto">
          <a:xfrm>
            <a:off x="1600200" y="1447800"/>
            <a:ext cx="6096000" cy="331788"/>
            <a:chOff x="1008" y="912"/>
            <a:chExt cx="3840" cy="209"/>
          </a:xfrm>
        </p:grpSpPr>
        <p:sp>
          <p:nvSpPr>
            <p:cNvPr id="809988" name="Oval 4"/>
            <p:cNvSpPr>
              <a:spLocks noChangeArrowheads="1"/>
            </p:cNvSpPr>
            <p:nvPr/>
          </p:nvSpPr>
          <p:spPr bwMode="auto">
            <a:xfrm>
              <a:off x="1008" y="912"/>
              <a:ext cx="192" cy="192"/>
            </a:xfrm>
            <a:prstGeom prst="ellipse">
              <a:avLst/>
            </a:prstGeom>
            <a:solidFill>
              <a:srgbClr val="FF00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989" name="Line 5"/>
            <p:cNvSpPr>
              <a:spLocks noChangeShapeType="1"/>
            </p:cNvSpPr>
            <p:nvPr/>
          </p:nvSpPr>
          <p:spPr bwMode="auto">
            <a:xfrm>
              <a:off x="1200" y="1008"/>
              <a:ext cx="432" cy="0"/>
            </a:xfrm>
            <a:prstGeom prst="line">
              <a:avLst/>
            </a:prstGeom>
            <a:noFill/>
            <a:ln w="254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pic>
          <p:nvPicPr>
            <p:cNvPr id="809990" name="Picture 6" descr="txp_fig"/>
            <p:cNvPicPr>
              <a:picLocks noChangeAspect="1" noChangeArrowheads="1"/>
            </p:cNvPicPr>
            <p:nvPr>
              <p:custDataLst>
                <p:tags r:id="rId6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9" y="912"/>
              <a:ext cx="909" cy="2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809991" name="Picture 7" descr="txp_fig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4" y="912"/>
              <a:ext cx="1166" cy="2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809992" name="Group 8"/>
          <p:cNvGrpSpPr>
            <a:grpSpLocks/>
          </p:cNvGrpSpPr>
          <p:nvPr/>
        </p:nvGrpSpPr>
        <p:grpSpPr bwMode="auto">
          <a:xfrm>
            <a:off x="228600" y="2057400"/>
            <a:ext cx="8153400" cy="1041400"/>
            <a:chOff x="144" y="1296"/>
            <a:chExt cx="5136" cy="656"/>
          </a:xfrm>
        </p:grpSpPr>
        <p:pic>
          <p:nvPicPr>
            <p:cNvPr id="809993" name="Picture 9" descr="txp_fig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1296"/>
              <a:ext cx="2496" cy="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09994" name="Text Box 10"/>
            <p:cNvSpPr txBox="1">
              <a:spLocks noChangeArrowheads="1"/>
            </p:cNvSpPr>
            <p:nvPr/>
          </p:nvSpPr>
          <p:spPr bwMode="auto">
            <a:xfrm>
              <a:off x="3024" y="1440"/>
              <a:ext cx="225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b="1">
                  <a:latin typeface="Palatino" charset="0"/>
                </a:rPr>
                <a:t>Larmor Power</a:t>
              </a:r>
              <a:r>
                <a:rPr lang="en-US" sz="1800">
                  <a:latin typeface="Palatino" charset="0"/>
                </a:rPr>
                <a:t> radiated by non-relativistic particles is very small</a:t>
              </a:r>
              <a:endParaRPr lang="en-GB" sz="1800">
                <a:latin typeface="Palatino" charset="0"/>
              </a:endParaRPr>
            </a:p>
          </p:txBody>
        </p:sp>
      </p:grpSp>
      <p:grpSp>
        <p:nvGrpSpPr>
          <p:cNvPr id="809995" name="Group 11"/>
          <p:cNvGrpSpPr>
            <a:grpSpLocks/>
          </p:cNvGrpSpPr>
          <p:nvPr/>
        </p:nvGrpSpPr>
        <p:grpSpPr bwMode="auto">
          <a:xfrm>
            <a:off x="304800" y="3811588"/>
            <a:ext cx="8001000" cy="1143000"/>
            <a:chOff x="192" y="2401"/>
            <a:chExt cx="5040" cy="720"/>
          </a:xfrm>
        </p:grpSpPr>
        <p:pic>
          <p:nvPicPr>
            <p:cNvPr id="809996" name="Picture 12" descr="txp_fi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2401"/>
              <a:ext cx="2448" cy="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09997" name="Text Box 13"/>
            <p:cNvSpPr txBox="1">
              <a:spLocks noChangeArrowheads="1"/>
            </p:cNvSpPr>
            <p:nvPr/>
          </p:nvSpPr>
          <p:spPr bwMode="auto">
            <a:xfrm>
              <a:off x="2976" y="2544"/>
              <a:ext cx="2256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b="1" dirty="0">
                  <a:latin typeface="Palatino" charset="0"/>
                </a:rPr>
                <a:t>Power</a:t>
              </a:r>
              <a:r>
                <a:rPr lang="en-US" sz="1800" dirty="0">
                  <a:latin typeface="Palatino" charset="0"/>
                </a:rPr>
                <a:t> radiated by relativistic particles in linear accelerators  is negligible</a:t>
              </a:r>
              <a:endParaRPr lang="en-GB" sz="1800" dirty="0">
                <a:latin typeface="Palatino" charset="0"/>
              </a:endParaRPr>
            </a:p>
          </p:txBody>
        </p:sp>
      </p:grpSp>
      <p:grpSp>
        <p:nvGrpSpPr>
          <p:cNvPr id="809998" name="Group 14"/>
          <p:cNvGrpSpPr>
            <a:grpSpLocks/>
          </p:cNvGrpSpPr>
          <p:nvPr/>
        </p:nvGrpSpPr>
        <p:grpSpPr bwMode="auto">
          <a:xfrm>
            <a:off x="1219200" y="4953000"/>
            <a:ext cx="990600" cy="685800"/>
            <a:chOff x="768" y="3120"/>
            <a:chExt cx="624" cy="432"/>
          </a:xfrm>
        </p:grpSpPr>
        <p:sp>
          <p:nvSpPr>
            <p:cNvPr id="809999" name="Oval 15"/>
            <p:cNvSpPr>
              <a:spLocks noChangeArrowheads="1"/>
            </p:cNvSpPr>
            <p:nvPr/>
          </p:nvSpPr>
          <p:spPr bwMode="auto">
            <a:xfrm>
              <a:off x="1152" y="3312"/>
              <a:ext cx="192" cy="192"/>
            </a:xfrm>
            <a:prstGeom prst="ellipse">
              <a:avLst/>
            </a:prstGeom>
            <a:solidFill>
              <a:srgbClr val="FF00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0000" name="Line 16"/>
            <p:cNvSpPr>
              <a:spLocks noChangeShapeType="1"/>
            </p:cNvSpPr>
            <p:nvPr/>
          </p:nvSpPr>
          <p:spPr bwMode="auto">
            <a:xfrm flipH="1" flipV="1">
              <a:off x="1008" y="3120"/>
              <a:ext cx="240" cy="288"/>
            </a:xfrm>
            <a:prstGeom prst="line">
              <a:avLst/>
            </a:prstGeom>
            <a:noFill/>
            <a:ln w="254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10001" name="Arc 17"/>
            <p:cNvSpPr>
              <a:spLocks/>
            </p:cNvSpPr>
            <p:nvPr/>
          </p:nvSpPr>
          <p:spPr bwMode="auto">
            <a:xfrm flipV="1">
              <a:off x="768" y="3120"/>
              <a:ext cx="624" cy="43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10002" name="Group 18"/>
          <p:cNvGrpSpPr>
            <a:grpSpLocks/>
          </p:cNvGrpSpPr>
          <p:nvPr/>
        </p:nvGrpSpPr>
        <p:grpSpPr bwMode="auto">
          <a:xfrm>
            <a:off x="1066800" y="3270250"/>
            <a:ext cx="6251575" cy="307975"/>
            <a:chOff x="672" y="2060"/>
            <a:chExt cx="3938" cy="194"/>
          </a:xfrm>
        </p:grpSpPr>
        <p:sp>
          <p:nvSpPr>
            <p:cNvPr id="810003" name="Oval 19"/>
            <p:cNvSpPr>
              <a:spLocks noChangeArrowheads="1"/>
            </p:cNvSpPr>
            <p:nvPr/>
          </p:nvSpPr>
          <p:spPr bwMode="auto">
            <a:xfrm>
              <a:off x="898" y="2060"/>
              <a:ext cx="192" cy="192"/>
            </a:xfrm>
            <a:prstGeom prst="ellipse">
              <a:avLst/>
            </a:prstGeom>
            <a:solidFill>
              <a:srgbClr val="FF00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0004" name="Line 20"/>
            <p:cNvSpPr>
              <a:spLocks noChangeShapeType="1"/>
            </p:cNvSpPr>
            <p:nvPr/>
          </p:nvSpPr>
          <p:spPr bwMode="auto">
            <a:xfrm>
              <a:off x="1090" y="2156"/>
              <a:ext cx="432" cy="0"/>
            </a:xfrm>
            <a:prstGeom prst="line">
              <a:avLst/>
            </a:prstGeom>
            <a:noFill/>
            <a:ln w="254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pic>
          <p:nvPicPr>
            <p:cNvPr id="810005" name="Picture 21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6" y="2064"/>
              <a:ext cx="674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810006" name="Picture 22" descr="txp_fi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2064"/>
              <a:ext cx="1227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10007" name="Line 23"/>
            <p:cNvSpPr>
              <a:spLocks noChangeShapeType="1"/>
            </p:cNvSpPr>
            <p:nvPr/>
          </p:nvSpPr>
          <p:spPr bwMode="auto">
            <a:xfrm>
              <a:off x="672" y="2160"/>
              <a:ext cx="110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810008" name="Group 24"/>
          <p:cNvGrpSpPr>
            <a:grpSpLocks/>
          </p:cNvGrpSpPr>
          <p:nvPr/>
        </p:nvGrpSpPr>
        <p:grpSpPr bwMode="auto">
          <a:xfrm>
            <a:off x="344488" y="5638800"/>
            <a:ext cx="8037512" cy="1038225"/>
            <a:chOff x="217" y="3552"/>
            <a:chExt cx="5063" cy="654"/>
          </a:xfrm>
        </p:grpSpPr>
        <p:pic>
          <p:nvPicPr>
            <p:cNvPr id="810009" name="Picture 25" descr="txp_fig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" y="3600"/>
              <a:ext cx="2303" cy="6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10010" name="Text Box 26"/>
            <p:cNvSpPr txBox="1">
              <a:spLocks noChangeArrowheads="1"/>
            </p:cNvSpPr>
            <p:nvPr/>
          </p:nvSpPr>
          <p:spPr bwMode="auto">
            <a:xfrm>
              <a:off x="3024" y="3552"/>
              <a:ext cx="2256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b="1" dirty="0">
                  <a:latin typeface="Palatino" charset="0"/>
                </a:rPr>
                <a:t>Power</a:t>
              </a:r>
              <a:r>
                <a:rPr lang="en-US" sz="1800" dirty="0">
                  <a:latin typeface="Palatino" charset="0"/>
                </a:rPr>
                <a:t> radiated by relativistic particles in circular accelerators is very strong</a:t>
              </a:r>
              <a:r>
                <a:rPr lang="el-GR" sz="1800" dirty="0">
                  <a:latin typeface="Palatino" charset="0"/>
                </a:rPr>
                <a:t> </a:t>
              </a:r>
              <a:r>
                <a:rPr lang="en-US" sz="1800" dirty="0">
                  <a:solidFill>
                    <a:schemeClr val="accent1"/>
                  </a:solidFill>
                  <a:latin typeface="Palatino" charset="0"/>
                </a:rPr>
                <a:t>(Li</a:t>
              </a:r>
              <a:r>
                <a:rPr lang="fr-FR" sz="1800" dirty="0" err="1">
                  <a:solidFill>
                    <a:schemeClr val="accent1"/>
                  </a:solidFill>
                  <a:latin typeface="Palatino" charset="0"/>
                </a:rPr>
                <a:t>é</a:t>
              </a:r>
              <a:r>
                <a:rPr lang="en-US" sz="1800" dirty="0">
                  <a:solidFill>
                    <a:schemeClr val="accent1"/>
                  </a:solidFill>
                  <a:latin typeface="Palatino" charset="0"/>
                </a:rPr>
                <a:t>nard, 1898)</a:t>
              </a:r>
              <a:endParaRPr lang="en-GB" sz="1800" dirty="0">
                <a:solidFill>
                  <a:schemeClr val="accent1"/>
                </a:solidFill>
                <a:latin typeface="Palatin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039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9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9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0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0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09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09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0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034" name="Rectangle 2"/>
          <p:cNvSpPr>
            <a:spLocks noChangeArrowheads="1"/>
          </p:cNvSpPr>
          <p:nvPr/>
        </p:nvSpPr>
        <p:spPr bwMode="auto">
          <a:xfrm>
            <a:off x="1403648" y="76200"/>
            <a:ext cx="6827540" cy="472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lang="en-US" sz="4400" dirty="0">
                <a:solidFill>
                  <a:schemeClr val="bg1"/>
                </a:solidFill>
                <a:latin typeface="Palatino" charset="0"/>
              </a:rPr>
              <a:t>SR impact on colliders</a:t>
            </a:r>
            <a:endParaRPr lang="en-US" sz="3200" dirty="0">
              <a:solidFill>
                <a:schemeClr val="bg1"/>
              </a:solidFill>
              <a:latin typeface="Palatino" charset="0"/>
            </a:endParaRPr>
          </a:p>
        </p:txBody>
      </p:sp>
      <p:grpSp>
        <p:nvGrpSpPr>
          <p:cNvPr id="812035" name="Group 3"/>
          <p:cNvGrpSpPr>
            <a:grpSpLocks/>
          </p:cNvGrpSpPr>
          <p:nvPr/>
        </p:nvGrpSpPr>
        <p:grpSpPr bwMode="auto">
          <a:xfrm>
            <a:off x="457200" y="836712"/>
            <a:ext cx="8229600" cy="1343025"/>
            <a:chOff x="288" y="1008"/>
            <a:chExt cx="5184" cy="846"/>
          </a:xfrm>
        </p:grpSpPr>
        <p:pic>
          <p:nvPicPr>
            <p:cNvPr id="812036" name="Picture 4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1248"/>
              <a:ext cx="2303" cy="6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12037" name="Text Box 5"/>
            <p:cNvSpPr txBox="1">
              <a:spLocks noChangeArrowheads="1"/>
            </p:cNvSpPr>
            <p:nvPr/>
          </p:nvSpPr>
          <p:spPr bwMode="auto">
            <a:xfrm>
              <a:off x="2880" y="1008"/>
              <a:ext cx="259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342900" indent="-342900" algn="l" eaLnBrk="0" hangingPunct="0">
                <a:spcBef>
                  <a:spcPct val="0"/>
                </a:spcBef>
                <a:buClrTx/>
                <a:buSzTx/>
              </a:pPr>
              <a:endParaRPr lang="en-GB" sz="1800" dirty="0">
                <a:latin typeface="Palatino" charset="0"/>
              </a:endParaRPr>
            </a:p>
          </p:txBody>
        </p:sp>
      </p:grpSp>
      <p:sp>
        <p:nvSpPr>
          <p:cNvPr id="812038" name="Oval 6"/>
          <p:cNvSpPr>
            <a:spLocks noChangeArrowheads="1"/>
          </p:cNvSpPr>
          <p:nvPr/>
        </p:nvSpPr>
        <p:spPr bwMode="auto">
          <a:xfrm>
            <a:off x="2286000" y="1751112"/>
            <a:ext cx="533400" cy="53340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2039" name="Oval 7"/>
          <p:cNvSpPr>
            <a:spLocks noChangeArrowheads="1"/>
          </p:cNvSpPr>
          <p:nvPr/>
        </p:nvSpPr>
        <p:spPr bwMode="auto">
          <a:xfrm>
            <a:off x="3581400" y="1141512"/>
            <a:ext cx="533400" cy="533400"/>
          </a:xfrm>
          <a:prstGeom prst="ellipse">
            <a:avLst/>
          </a:prstGeom>
          <a:noFill/>
          <a:ln w="28575">
            <a:solidFill>
              <a:srgbClr val="0033CC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12040" name="Group 8"/>
          <p:cNvGrpSpPr>
            <a:grpSpLocks/>
          </p:cNvGrpSpPr>
          <p:nvPr/>
        </p:nvGrpSpPr>
        <p:grpSpPr bwMode="auto">
          <a:xfrm>
            <a:off x="576411" y="3212976"/>
            <a:ext cx="8482013" cy="3190876"/>
            <a:chOff x="349" y="2448"/>
            <a:chExt cx="5343" cy="2010"/>
          </a:xfrm>
        </p:grpSpPr>
        <p:pic>
          <p:nvPicPr>
            <p:cNvPr id="812041" name="Picture 9" descr="txp_fig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" y="2976"/>
              <a:ext cx="2279" cy="6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12042" name="Text Box 10"/>
            <p:cNvSpPr txBox="1">
              <a:spLocks noChangeArrowheads="1"/>
            </p:cNvSpPr>
            <p:nvPr/>
          </p:nvSpPr>
          <p:spPr bwMode="auto">
            <a:xfrm>
              <a:off x="2767" y="2448"/>
              <a:ext cx="2925" cy="20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342900" lvl="0" indent="-342900" algn="l" eaLnBrk="0" hangingPunct="0">
                <a:buClr>
                  <a:srgbClr val="00007D"/>
                </a:buClr>
                <a:buSzTx/>
                <a:defRPr/>
              </a:pPr>
              <a:r>
                <a:rPr lang="en-US" sz="1900" b="1" dirty="0">
                  <a:latin typeface="Palatino" charset="0"/>
                </a:rPr>
                <a:t>Energy loss per turn </a:t>
              </a:r>
              <a:r>
                <a:rPr lang="en-US" sz="1900" dirty="0">
                  <a:latin typeface="Palatino" charset="0"/>
                </a:rPr>
                <a:t>obtained by </a:t>
              </a:r>
              <a:r>
                <a:rPr lang="en-US" sz="1900" b="1" dirty="0">
                  <a:latin typeface="Palatino" charset="0"/>
                </a:rPr>
                <a:t>i</a:t>
              </a:r>
              <a:r>
                <a:rPr lang="en-US" sz="1900" dirty="0">
                  <a:latin typeface="Palatino" charset="0"/>
                </a:rPr>
                <a:t>ntegral of power over one revolution </a:t>
              </a:r>
            </a:p>
            <a:p>
              <a:pPr marL="342900" lvl="0" indent="-342900" algn="l" eaLnBrk="0" hangingPunct="0">
                <a:buClr>
                  <a:srgbClr val="00007D"/>
                </a:buClr>
                <a:buSzTx/>
                <a:defRPr/>
              </a:pPr>
              <a:r>
                <a:rPr lang="en-US" sz="1900" dirty="0">
                  <a:latin typeface="Palatino" charset="0"/>
                </a:rPr>
                <a:t>ESRF storage ring (ESB, 6GeV):  ~</a:t>
              </a:r>
              <a:r>
                <a:rPr lang="en-US" sz="1900" b="1" dirty="0">
                  <a:latin typeface="Palatino" charset="0"/>
                </a:rPr>
                <a:t>2.</a:t>
              </a:r>
              <a:r>
                <a:rPr lang="en-US" sz="1900" b="1" i="1" dirty="0">
                  <a:latin typeface="Palatino" charset="0"/>
                </a:rPr>
                <a:t>5 </a:t>
              </a:r>
              <a:r>
                <a:rPr lang="en-US" sz="1900" b="1" dirty="0">
                  <a:latin typeface="Palatino" charset="0"/>
                </a:rPr>
                <a:t>MeV/turn</a:t>
              </a:r>
              <a:r>
                <a:rPr lang="en-US" sz="1900" dirty="0">
                  <a:latin typeface="Palatino" charset="0"/>
                </a:rPr>
                <a:t>. </a:t>
              </a:r>
            </a:p>
            <a:p>
              <a:pPr marL="342900" lvl="0" indent="-342900" algn="l" eaLnBrk="0" hangingPunct="0">
                <a:buClr>
                  <a:srgbClr val="00007D"/>
                </a:buClr>
                <a:buSzTx/>
                <a:defRPr/>
              </a:pPr>
              <a:r>
                <a:rPr lang="en-US" sz="1900" dirty="0">
                  <a:latin typeface="Palatino" charset="0"/>
                </a:rPr>
                <a:t>LEPII (</a:t>
              </a:r>
              <a:r>
                <a:rPr lang="en-US" sz="1900" b="1" dirty="0">
                  <a:latin typeface="Palatino" charset="0"/>
                </a:rPr>
                <a:t>120 GeV</a:t>
              </a:r>
              <a:r>
                <a:rPr lang="en-US" sz="1900" dirty="0">
                  <a:latin typeface="Palatino" charset="0"/>
                </a:rPr>
                <a:t>): ~</a:t>
              </a:r>
              <a:r>
                <a:rPr lang="en-US" sz="1900" b="1" dirty="0">
                  <a:latin typeface="Palatino" charset="0"/>
                </a:rPr>
                <a:t>6 GeV/turn</a:t>
              </a:r>
              <a:r>
                <a:rPr lang="en-US" sz="1900" dirty="0">
                  <a:latin typeface="Palatino" charset="0"/>
                </a:rPr>
                <a:t>, or </a:t>
              </a:r>
              <a:r>
                <a:rPr lang="en-US" sz="1900" dirty="0" err="1">
                  <a:latin typeface="Palatino" charset="0"/>
                </a:rPr>
                <a:t>FCCee</a:t>
              </a:r>
              <a:r>
                <a:rPr lang="en-US" sz="1900" dirty="0">
                  <a:latin typeface="Palatino" charset="0"/>
                </a:rPr>
                <a:t> (ttbar flavor at </a:t>
              </a:r>
              <a:r>
                <a:rPr lang="en-US" sz="1900" b="1" dirty="0">
                  <a:latin typeface="Palatino" charset="0"/>
                </a:rPr>
                <a:t>175 GeV</a:t>
              </a:r>
              <a:r>
                <a:rPr lang="en-US" sz="1900" dirty="0">
                  <a:latin typeface="Palatino" charset="0"/>
                </a:rPr>
                <a:t>):  </a:t>
              </a:r>
              <a:r>
                <a:rPr lang="en-US" sz="1900" b="1" dirty="0">
                  <a:latin typeface="Palatino" charset="0"/>
                </a:rPr>
                <a:t>7.5GeV/turn </a:t>
              </a:r>
            </a:p>
            <a:p>
              <a:pPr marL="342900" lvl="0" indent="-342900" algn="l" eaLnBrk="0" hangingPunct="0">
                <a:buClr>
                  <a:srgbClr val="00007D"/>
                </a:buClr>
                <a:buSzTx/>
                <a:defRPr/>
              </a:pPr>
              <a:r>
                <a:rPr lang="en-US" sz="1900" b="1" dirty="0">
                  <a:latin typeface="Palatino" charset="0"/>
                </a:rPr>
                <a:t>Circular e+/e- machines</a:t>
              </a:r>
              <a:r>
                <a:rPr lang="en-US" sz="1900" dirty="0">
                  <a:latin typeface="Palatino" charset="0"/>
                </a:rPr>
                <a:t> of ~100s GeV quite demanding with respect to </a:t>
              </a:r>
              <a:r>
                <a:rPr lang="en-US" sz="1900" b="1" dirty="0">
                  <a:latin typeface="Palatino" charset="0"/>
                </a:rPr>
                <a:t>RF power </a:t>
              </a:r>
              <a:r>
                <a:rPr lang="en-US" sz="1900" dirty="0">
                  <a:latin typeface="Palatino" charset="0"/>
                </a:rPr>
                <a:t>(and extremely long)</a:t>
              </a:r>
              <a:endParaRPr lang="en-GB" sz="1900" dirty="0">
                <a:latin typeface="Palatino" charset="0"/>
              </a:endParaRPr>
            </a:p>
          </p:txBody>
        </p:sp>
      </p:grp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E6A4EFD-3AEF-9178-DBF5-1D9609FAD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1497" y="692696"/>
            <a:ext cx="4751387" cy="252028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Inversely proportional to </a:t>
            </a:r>
            <a:r>
              <a:rPr lang="en-US" sz="2000" b="1" dirty="0"/>
              <a:t>4th power </a:t>
            </a:r>
            <a:r>
              <a:rPr lang="en-US" sz="2000" dirty="0"/>
              <a:t>of </a:t>
            </a:r>
            <a:r>
              <a:rPr lang="en-US" sz="2000" b="1" dirty="0">
                <a:solidFill>
                  <a:srgbClr val="FF0000"/>
                </a:solidFill>
              </a:rPr>
              <a:t>rest mass </a:t>
            </a:r>
            <a:r>
              <a:rPr lang="en-US" sz="2000" dirty="0"/>
              <a:t>(e- mass ~2e3 x p mass), proportional to </a:t>
            </a:r>
            <a:r>
              <a:rPr lang="en-US" sz="2000" b="1" dirty="0"/>
              <a:t>4th power of </a:t>
            </a:r>
            <a:r>
              <a:rPr lang="en-US" sz="20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energy</a:t>
            </a:r>
            <a:r>
              <a:rPr lang="en-US" sz="2000" b="1" dirty="0">
                <a:solidFill>
                  <a:srgbClr val="FF0000"/>
                </a:solidFill>
              </a:rPr>
              <a:t>, </a:t>
            </a:r>
            <a:r>
              <a:rPr lang="en-US" sz="2000" dirty="0"/>
              <a:t>inversely proportional to </a:t>
            </a:r>
            <a:r>
              <a:rPr lang="en-US" sz="2000" b="1" dirty="0"/>
              <a:t>2nd power </a:t>
            </a:r>
            <a:r>
              <a:rPr lang="en-US" sz="2000" dirty="0"/>
              <a:t>of </a:t>
            </a:r>
            <a:r>
              <a:rPr lang="en-US" sz="2000" b="1" dirty="0">
                <a:solidFill>
                  <a:srgbClr val="00B050"/>
                </a:solidFill>
              </a:rPr>
              <a:t>bending radius</a:t>
            </a:r>
            <a:endParaRPr lang="en-US" sz="2000" dirty="0">
              <a:solidFill>
                <a:srgbClr val="00B050"/>
              </a:solidFill>
            </a:endParaRPr>
          </a:p>
          <a:p>
            <a:r>
              <a:rPr lang="en-US" sz="2000" dirty="0"/>
              <a:t>For multi TeV hadron colliders (LHC, </a:t>
            </a:r>
            <a:r>
              <a:rPr lang="en-US" sz="2000" dirty="0" err="1"/>
              <a:t>FCChh</a:t>
            </a:r>
            <a:r>
              <a:rPr lang="en-US" sz="2000" dirty="0"/>
              <a:t>) </a:t>
            </a:r>
            <a:r>
              <a:rPr lang="en-US" sz="2000" b="1" dirty="0"/>
              <a:t>handling</a:t>
            </a:r>
            <a:r>
              <a:rPr lang="en-US" sz="2000" dirty="0"/>
              <a:t> of </a:t>
            </a:r>
            <a:r>
              <a:rPr lang="en-US" sz="2000" b="1" dirty="0"/>
              <a:t>SR</a:t>
            </a:r>
            <a:r>
              <a:rPr lang="en-US" sz="2000" dirty="0"/>
              <a:t> still </a:t>
            </a:r>
            <a:r>
              <a:rPr lang="en-US" sz="2000" b="1" dirty="0"/>
              <a:t>important</a:t>
            </a:r>
            <a:r>
              <a:rPr lang="en-US" sz="2000" dirty="0"/>
              <a:t> (protection of SC magnets with beam screens)</a:t>
            </a:r>
          </a:p>
        </p:txBody>
      </p:sp>
      <p:sp>
        <p:nvSpPr>
          <p:cNvPr id="3" name="Oval 7">
            <a:extLst>
              <a:ext uri="{FF2B5EF4-FFF2-40B4-BE49-F238E27FC236}">
                <a16:creationId xmlns:a16="http://schemas.microsoft.com/office/drawing/2014/main" id="{48E2BE1D-A8B9-8E0B-9416-0408D24BF7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1736555"/>
            <a:ext cx="533400" cy="533400"/>
          </a:xfrm>
          <a:prstGeom prst="ellipse">
            <a:avLst/>
          </a:prstGeom>
          <a:noFill/>
          <a:ln w="28575">
            <a:solidFill>
              <a:srgbClr val="00B05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48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2038" grpId="0" animBg="1"/>
      <p:bldP spid="812039" grpId="0" animBg="1"/>
      <p:bldP spid="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/>
          <a:lstStyle/>
          <a:p>
            <a:r>
              <a:rPr lang="en-US" sz="4800" dirty="0" err="1"/>
              <a:t>e</a:t>
            </a:r>
            <a:r>
              <a:rPr lang="en-US" sz="4800" baseline="30000" dirty="0" err="1"/>
              <a:t>+</a:t>
            </a:r>
            <a:r>
              <a:rPr lang="en-US" sz="4800" dirty="0" err="1"/>
              <a:t>e</a:t>
            </a:r>
            <a:r>
              <a:rPr lang="en-US" sz="4800" baseline="30000" dirty="0"/>
              <a:t>-</a:t>
            </a:r>
            <a:r>
              <a:rPr lang="en-US" sz="4800" dirty="0"/>
              <a:t> colliders flavors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9992" y="685801"/>
            <a:ext cx="4644008" cy="1159023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High-luminosity</a:t>
            </a:r>
            <a:r>
              <a:rPr lang="en-US" dirty="0"/>
              <a:t> frontier</a:t>
            </a:r>
          </a:p>
          <a:p>
            <a:pPr lvl="1"/>
            <a:r>
              <a:rPr lang="en-US" b="1" dirty="0"/>
              <a:t>Factories</a:t>
            </a:r>
            <a:r>
              <a:rPr lang="en-US" dirty="0"/>
              <a:t>, </a:t>
            </a:r>
            <a:r>
              <a:rPr lang="en-US" b="1" dirty="0"/>
              <a:t>high precision </a:t>
            </a:r>
            <a:r>
              <a:rPr lang="en-US" dirty="0"/>
              <a:t>physics measurements</a:t>
            </a:r>
          </a:p>
          <a:p>
            <a:pPr marL="914400" lvl="2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F45AB3-91EE-4CAB-A5B9-8CB35F128B1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39" r="1424" b="2754"/>
          <a:stretch>
            <a:fillRect/>
          </a:stretch>
        </p:blipFill>
        <p:spPr>
          <a:xfrm>
            <a:off x="251520" y="685800"/>
            <a:ext cx="4248472" cy="327797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04AEACE-DE69-6315-3916-882A2D807065}"/>
              </a:ext>
            </a:extLst>
          </p:cNvPr>
          <p:cNvCxnSpPr>
            <a:cxnSpLocks/>
          </p:cNvCxnSpPr>
          <p:nvPr/>
        </p:nvCxnSpPr>
        <p:spPr bwMode="auto">
          <a:xfrm flipV="1">
            <a:off x="899592" y="836712"/>
            <a:ext cx="2376264" cy="25922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8236245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C5B91-118E-ACA7-1967-9758885A43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A78BD-435E-9802-D1A5-B9D85BDB7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/>
          <a:lstStyle/>
          <a:p>
            <a:r>
              <a:rPr lang="en-US" sz="4800" dirty="0" err="1"/>
              <a:t>e</a:t>
            </a:r>
            <a:r>
              <a:rPr lang="en-US" sz="4800" baseline="30000" dirty="0" err="1"/>
              <a:t>+</a:t>
            </a:r>
            <a:r>
              <a:rPr lang="en-US" sz="4800" dirty="0" err="1"/>
              <a:t>e</a:t>
            </a:r>
            <a:r>
              <a:rPr lang="en-US" sz="4800" baseline="30000" dirty="0"/>
              <a:t>-</a:t>
            </a:r>
            <a:r>
              <a:rPr lang="en-US" sz="4800" dirty="0"/>
              <a:t> colliders flavors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6754A-ABAF-A260-063A-AF590C2D74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9992" y="685800"/>
            <a:ext cx="4644008" cy="6172199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High-luminosity</a:t>
            </a:r>
            <a:r>
              <a:rPr lang="en-US" dirty="0"/>
              <a:t> frontier</a:t>
            </a:r>
          </a:p>
          <a:p>
            <a:pPr lvl="1"/>
            <a:r>
              <a:rPr lang="en-US" b="1" dirty="0"/>
              <a:t>Factories</a:t>
            </a:r>
            <a:r>
              <a:rPr lang="en-US" dirty="0"/>
              <a:t>, </a:t>
            </a:r>
            <a:r>
              <a:rPr lang="en-US" b="1" dirty="0"/>
              <a:t>high precision </a:t>
            </a:r>
            <a:r>
              <a:rPr lang="en-US" dirty="0"/>
              <a:t>physics measurements</a:t>
            </a:r>
          </a:p>
          <a:p>
            <a:r>
              <a:rPr lang="en-US" b="1" dirty="0">
                <a:solidFill>
                  <a:srgbClr val="0070C0"/>
                </a:solidFill>
              </a:rPr>
              <a:t>High-energy</a:t>
            </a:r>
            <a:r>
              <a:rPr lang="en-US" dirty="0"/>
              <a:t> frontier</a:t>
            </a:r>
          </a:p>
          <a:p>
            <a:pPr lvl="1"/>
            <a:r>
              <a:rPr lang="en-US" b="1" dirty="0"/>
              <a:t>Discovery</a:t>
            </a:r>
            <a:r>
              <a:rPr lang="en-US" dirty="0"/>
              <a:t> measurements</a:t>
            </a:r>
          </a:p>
          <a:p>
            <a:pPr lvl="1"/>
            <a:r>
              <a:rPr lang="en-US" b="1" dirty="0"/>
              <a:t>Before</a:t>
            </a:r>
            <a:r>
              <a:rPr lang="en-US" dirty="0"/>
              <a:t> Higgs discovery</a:t>
            </a:r>
          </a:p>
          <a:p>
            <a:pPr lvl="2"/>
            <a:r>
              <a:rPr lang="en-US" dirty="0"/>
              <a:t> LEP2 last large circular </a:t>
            </a:r>
            <a:r>
              <a:rPr lang="en-US" b="1" dirty="0"/>
              <a:t>high-energy </a:t>
            </a:r>
            <a:r>
              <a:rPr lang="en-US" dirty="0"/>
              <a:t>collider (120 GeV)</a:t>
            </a:r>
          </a:p>
          <a:p>
            <a:pPr lvl="2"/>
            <a:r>
              <a:rPr lang="en-US" dirty="0"/>
              <a:t> </a:t>
            </a:r>
            <a:r>
              <a:rPr lang="en-US" b="1" dirty="0"/>
              <a:t>Linear colliders </a:t>
            </a:r>
            <a:r>
              <a:rPr lang="en-US" dirty="0"/>
              <a:t>(ILC, CLIC) considered for future (0.5 to 1.5 TeV)</a:t>
            </a:r>
          </a:p>
          <a:p>
            <a:pPr lvl="1"/>
            <a:r>
              <a:rPr lang="en-US" b="1" dirty="0"/>
              <a:t>After</a:t>
            </a:r>
            <a:r>
              <a:rPr lang="en-US" dirty="0"/>
              <a:t> Higgs discovery at </a:t>
            </a:r>
            <a:r>
              <a:rPr lang="en-US" b="1" dirty="0"/>
              <a:t>126 GeV</a:t>
            </a:r>
          </a:p>
          <a:p>
            <a:pPr lvl="2"/>
            <a:r>
              <a:rPr lang="en-US" b="1" dirty="0"/>
              <a:t>Large circular colliders</a:t>
            </a:r>
            <a:r>
              <a:rPr lang="en-US" dirty="0"/>
              <a:t> re-considered (</a:t>
            </a:r>
            <a:r>
              <a:rPr lang="en-US" dirty="0" err="1"/>
              <a:t>FCCee</a:t>
            </a:r>
            <a:r>
              <a:rPr lang="en-US" dirty="0"/>
              <a:t>, CEPC)</a:t>
            </a:r>
          </a:p>
          <a:p>
            <a:pPr lvl="2"/>
            <a:r>
              <a:rPr lang="en-US" b="1" dirty="0"/>
              <a:t>Integrated programs </a:t>
            </a:r>
            <a:r>
              <a:rPr lang="en-US" dirty="0"/>
              <a:t>from Z up to the top, with possibility to reuse tunnel for hadrons (LEP-LHC paradigm)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0BBED5-2F03-4D05-EBD6-3EAFB932581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39" r="1424" b="2754"/>
          <a:stretch>
            <a:fillRect/>
          </a:stretch>
        </p:blipFill>
        <p:spPr>
          <a:xfrm>
            <a:off x="251520" y="685800"/>
            <a:ext cx="4248472" cy="3277970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24AB08C3-A291-CD68-31C3-37052B0A28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6" t="8000" r="9051" b="1701"/>
          <a:stretch>
            <a:fillRect/>
          </a:stretch>
        </p:blipFill>
        <p:spPr bwMode="auto">
          <a:xfrm>
            <a:off x="467545" y="3817953"/>
            <a:ext cx="3888432" cy="3040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F6981AC-A919-2539-7335-58007F71F9B3}"/>
              </a:ext>
            </a:extLst>
          </p:cNvPr>
          <p:cNvCxnSpPr>
            <a:cxnSpLocks/>
          </p:cNvCxnSpPr>
          <p:nvPr/>
        </p:nvCxnSpPr>
        <p:spPr bwMode="auto">
          <a:xfrm flipV="1">
            <a:off x="899592" y="836712"/>
            <a:ext cx="2376264" cy="25922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81549019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C6A934-21F7-33D3-FFF7-A7E5033D9E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9B647-6A02-ACFB-8999-4205D12CF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656" y="0"/>
            <a:ext cx="6271840" cy="685800"/>
          </a:xfrm>
        </p:spPr>
        <p:txBody>
          <a:bodyPr/>
          <a:lstStyle/>
          <a:p>
            <a:r>
              <a:rPr lang="en-US" sz="4400" dirty="0"/>
              <a:t>Beam-beam tune shift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5B445B-BC9C-A821-E57E-9936A27C36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692696"/>
            <a:ext cx="9036496" cy="5135563"/>
          </a:xfrm>
        </p:spPr>
        <p:txBody>
          <a:bodyPr/>
          <a:lstStyle/>
          <a:p>
            <a:r>
              <a:rPr lang="en-US" sz="2800" b="1" dirty="0">
                <a:solidFill>
                  <a:srgbClr val="000000"/>
                </a:solidFill>
              </a:rPr>
              <a:t>Beam-beam tune-shift</a:t>
            </a:r>
            <a:r>
              <a:rPr lang="en-US" sz="2800" dirty="0">
                <a:solidFill>
                  <a:srgbClr val="000000"/>
                </a:solidFill>
              </a:rPr>
              <a:t>, i.e. 1st order approximation to </a:t>
            </a:r>
            <a:r>
              <a:rPr lang="en-US" sz="2800" dirty="0" err="1">
                <a:solidFill>
                  <a:srgbClr val="000000"/>
                </a:solidFill>
              </a:rPr>
              <a:t>betatron</a:t>
            </a:r>
            <a:r>
              <a:rPr lang="en-US" sz="2800" dirty="0">
                <a:solidFill>
                  <a:srgbClr val="000000"/>
                </a:solidFill>
              </a:rPr>
              <a:t> tune change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endParaRPr lang="en-US" sz="2800" dirty="0"/>
          </a:p>
          <a:p>
            <a:pPr>
              <a:lnSpc>
                <a:spcPct val="150000"/>
              </a:lnSpc>
            </a:pPr>
            <a:r>
              <a:rPr lang="en-US" sz="2800" dirty="0"/>
              <a:t>The luminosity becomes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06B3EBD5-EDEB-0821-DB90-858151C754E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41351" y="1449090"/>
          <a:ext cx="4030662" cy="1274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85900" imgH="469900" progId="Equation.3">
                  <p:embed/>
                </p:oleObj>
              </mc:Choice>
              <mc:Fallback>
                <p:oleObj name="Equation" r:id="rId2" imgW="1485900" imgH="46990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1351" y="1449090"/>
                        <a:ext cx="4030662" cy="12747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AFC85A40-2AEC-73C9-EC1C-8708823576C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21200" y="3340100"/>
          <a:ext cx="1016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1600" imgH="177800" progId="Equation.3">
                  <p:embed/>
                </p:oleObj>
              </mc:Choice>
              <mc:Fallback>
                <p:oleObj name="Equation" r:id="rId4" imgW="101600" imgH="177800" progId="Equation.3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200" y="3340100"/>
                        <a:ext cx="101600" cy="17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81E7037C-9378-C363-B832-77B1DAAD052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21200" y="3340100"/>
          <a:ext cx="1016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01600" imgH="177800" progId="Equation.3">
                  <p:embed/>
                </p:oleObj>
              </mc:Choice>
              <mc:Fallback>
                <p:oleObj name="Equation" r:id="rId6" imgW="101600" imgH="177800" progId="Equation.3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200" y="3340100"/>
                        <a:ext cx="101600" cy="17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D93B2EA5-012E-7199-2F05-6E662E78210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25131" y="2507828"/>
          <a:ext cx="4224469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676400" imgH="457200" progId="Equation.3">
                  <p:embed/>
                </p:oleObj>
              </mc:Choice>
              <mc:Fallback>
                <p:oleObj name="Equation" r:id="rId7" imgW="1676400" imgH="457200" progId="Equation.3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5131" y="2507828"/>
                        <a:ext cx="4224469" cy="11521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711878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1F65A5-52D1-F11A-6E96-98D39DABE6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8BCFB-3887-DE26-A903-60BA3F612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656" y="0"/>
            <a:ext cx="6271840" cy="685800"/>
          </a:xfrm>
        </p:spPr>
        <p:txBody>
          <a:bodyPr/>
          <a:lstStyle/>
          <a:p>
            <a:r>
              <a:rPr lang="en-US" sz="4400" dirty="0"/>
              <a:t>Beam-beam tune shift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E80D1A-DFF9-98A8-6D81-68F999C91C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692696"/>
            <a:ext cx="9036496" cy="5135563"/>
          </a:xfrm>
        </p:spPr>
        <p:txBody>
          <a:bodyPr/>
          <a:lstStyle/>
          <a:p>
            <a:r>
              <a:rPr lang="en-US" sz="2800" b="1" dirty="0">
                <a:solidFill>
                  <a:srgbClr val="000000"/>
                </a:solidFill>
              </a:rPr>
              <a:t>Beam-beam tune-shift</a:t>
            </a:r>
            <a:r>
              <a:rPr lang="en-US" sz="2800" dirty="0">
                <a:solidFill>
                  <a:srgbClr val="000000"/>
                </a:solidFill>
              </a:rPr>
              <a:t>, i.e. 1st order approximation to </a:t>
            </a:r>
            <a:r>
              <a:rPr lang="en-US" sz="2800" dirty="0" err="1">
                <a:solidFill>
                  <a:srgbClr val="000000"/>
                </a:solidFill>
              </a:rPr>
              <a:t>betatron</a:t>
            </a:r>
            <a:r>
              <a:rPr lang="en-US" sz="2800" dirty="0">
                <a:solidFill>
                  <a:srgbClr val="000000"/>
                </a:solidFill>
              </a:rPr>
              <a:t> tune change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endParaRPr lang="en-US" sz="2800" dirty="0"/>
          </a:p>
          <a:p>
            <a:pPr>
              <a:lnSpc>
                <a:spcPct val="150000"/>
              </a:lnSpc>
            </a:pPr>
            <a:r>
              <a:rPr lang="en-US" sz="2800" dirty="0"/>
              <a:t>The luminosity becomes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For </a:t>
            </a:r>
            <a:r>
              <a:rPr lang="en-US" sz="2800" b="1" dirty="0"/>
              <a:t>flat beams</a:t>
            </a:r>
            <a:r>
              <a:rPr lang="en-US" sz="2800" dirty="0"/>
              <a:t>                            and		</a:t>
            </a:r>
          </a:p>
          <a:p>
            <a:pPr>
              <a:lnSpc>
                <a:spcPct val="150000"/>
              </a:lnSpc>
            </a:pPr>
            <a:r>
              <a:rPr lang="en-US" sz="2800" b="1" dirty="0"/>
              <a:t>Horizontal</a:t>
            </a:r>
            <a:r>
              <a:rPr lang="en-US" sz="2800" dirty="0"/>
              <a:t> tune-shift 		   and </a:t>
            </a:r>
            <a:r>
              <a:rPr lang="en-US" sz="2800" b="1" dirty="0"/>
              <a:t>vertical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/>
              <a:t>one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800" b="1" dirty="0"/>
              <a:t>Luminosity</a:t>
            </a:r>
            <a:r>
              <a:rPr lang="en-US" sz="2800" dirty="0"/>
              <a:t> becomes	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28652F7B-AEE9-ADA7-640C-ED2D2811AEB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41351" y="1449090"/>
          <a:ext cx="4030662" cy="1274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85900" imgH="469900" progId="Equation.3">
                  <p:embed/>
                </p:oleObj>
              </mc:Choice>
              <mc:Fallback>
                <p:oleObj name="Equation" r:id="rId2" imgW="1485900" imgH="46990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1351" y="1449090"/>
                        <a:ext cx="4030662" cy="12747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B49DFD7-5022-07CC-2FF1-E04DE96F5AE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21200" y="3340100"/>
          <a:ext cx="1016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1600" imgH="177800" progId="Equation.3">
                  <p:embed/>
                </p:oleObj>
              </mc:Choice>
              <mc:Fallback>
                <p:oleObj name="Equation" r:id="rId4" imgW="101600" imgH="177800" progId="Equation.3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200" y="3340100"/>
                        <a:ext cx="101600" cy="17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A0DCBEEF-1946-E9EA-E9D1-7067DE7991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21200" y="3340100"/>
          <a:ext cx="1016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01600" imgH="177800" progId="Equation.3">
                  <p:embed/>
                </p:oleObj>
              </mc:Choice>
              <mc:Fallback>
                <p:oleObj name="Equation" r:id="rId6" imgW="101600" imgH="177800" progId="Equation.3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200" y="3340100"/>
                        <a:ext cx="101600" cy="17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0F09A0D3-A1ED-828C-2460-2B448CCB2EA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25131" y="2507828"/>
          <a:ext cx="4224469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676400" imgH="457200" progId="Equation.3">
                  <p:embed/>
                </p:oleObj>
              </mc:Choice>
              <mc:Fallback>
                <p:oleObj name="Equation" r:id="rId7" imgW="1676400" imgH="457200" progId="Equation.3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5131" y="2507828"/>
                        <a:ext cx="4224469" cy="11521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87D31C17-09A1-BD96-A81A-82099FF9255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22786" y="3921506"/>
          <a:ext cx="2236749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901700" imgH="203200" progId="Equation.3">
                  <p:embed/>
                </p:oleObj>
              </mc:Choice>
              <mc:Fallback>
                <p:oleObj name="Equation" r:id="rId9" imgW="901700" imgH="2032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2786" y="3921506"/>
                        <a:ext cx="2236749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623" name="Object 7">
            <a:extLst>
              <a:ext uri="{FF2B5EF4-FFF2-40B4-BE49-F238E27FC236}">
                <a16:creationId xmlns:a16="http://schemas.microsoft.com/office/drawing/2014/main" id="{F5425EED-3F2C-D857-A016-2EF68932DA7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002235" y="4289369"/>
          <a:ext cx="2514600" cy="1160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130300" imgH="520700" progId="Equation.3">
                  <p:embed/>
                </p:oleObj>
              </mc:Choice>
              <mc:Fallback>
                <p:oleObj name="Equation" r:id="rId11" imgW="1130300" imgH="520700" progId="Equation.3">
                  <p:embed/>
                  <p:pic>
                    <p:nvPicPr>
                      <p:cNvPr id="11162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2235" y="4289369"/>
                        <a:ext cx="2514600" cy="11604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624" name="Object 8">
            <a:extLst>
              <a:ext uri="{FF2B5EF4-FFF2-40B4-BE49-F238E27FC236}">
                <a16:creationId xmlns:a16="http://schemas.microsoft.com/office/drawing/2014/main" id="{B2F510F4-75AE-8AC3-6AC8-4F35C8F4DC6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84413" y="3921506"/>
          <a:ext cx="1763083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711200" imgH="203200" progId="Equation.3">
                  <p:embed/>
                </p:oleObj>
              </mc:Choice>
              <mc:Fallback>
                <p:oleObj name="Equation" r:id="rId13" imgW="711200" imgH="203200" progId="Equation.3">
                  <p:embed/>
                  <p:pic>
                    <p:nvPicPr>
                      <p:cNvPr id="111624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4413" y="3921506"/>
                        <a:ext cx="1763083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625" name="Object 9">
            <a:extLst>
              <a:ext uri="{FF2B5EF4-FFF2-40B4-BE49-F238E27FC236}">
                <a16:creationId xmlns:a16="http://schemas.microsoft.com/office/drawing/2014/main" id="{A91A2B12-0CC1-6B26-21A5-822AD01FDA2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41160" y="5475088"/>
          <a:ext cx="2913443" cy="1436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927100" imgH="457200" progId="Equation.3">
                  <p:embed/>
                </p:oleObj>
              </mc:Choice>
              <mc:Fallback>
                <p:oleObj name="Equation" r:id="rId15" imgW="927100" imgH="457200" progId="Equation.3">
                  <p:embed/>
                  <p:pic>
                    <p:nvPicPr>
                      <p:cNvPr id="111625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1160" y="5475088"/>
                        <a:ext cx="2913443" cy="14364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1720AEB9-847D-DE04-6553-B1B1E3822F9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33510" y="5045871"/>
          <a:ext cx="2246650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1066800" imgH="444500" progId="Equation.3">
                  <p:embed/>
                </p:oleObj>
              </mc:Choice>
              <mc:Fallback>
                <p:oleObj name="Equation" r:id="rId17" imgW="1066800" imgH="444500" progId="Equation.3">
                  <p:embed/>
                  <p:pic>
                    <p:nvPicPr>
                      <p:cNvPr id="13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3510" y="5045871"/>
                        <a:ext cx="2246650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85739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E00322-A3FB-C428-B8A4-0D805690E0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82292BC6-F78B-1353-1DCF-C3547E2164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685800"/>
            <a:ext cx="8172400" cy="4638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5C8C47-F485-8F3D-344C-2B79202EE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/>
          <a:lstStyle/>
          <a:p>
            <a:r>
              <a:rPr lang="en-US" sz="4800" dirty="0" err="1"/>
              <a:t>SuperKEKb</a:t>
            </a:r>
            <a:r>
              <a:rPr lang="en-US" sz="4800" dirty="0"/>
              <a:t> luminosity</a:t>
            </a:r>
          </a:p>
        </p:txBody>
      </p:sp>
      <p:sp>
        <p:nvSpPr>
          <p:cNvPr id="5" name="e+">
            <a:extLst>
              <a:ext uri="{FF2B5EF4-FFF2-40B4-BE49-F238E27FC236}">
                <a16:creationId xmlns:a16="http://schemas.microsoft.com/office/drawing/2014/main" id="{C88483CC-6C65-6AA0-7346-7161693A972A}"/>
              </a:ext>
            </a:extLst>
          </p:cNvPr>
          <p:cNvSpPr txBox="1"/>
          <p:nvPr/>
        </p:nvSpPr>
        <p:spPr>
          <a:xfrm>
            <a:off x="18694277" y="3963116"/>
            <a:ext cx="195597" cy="1770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600">
                <a:solidFill>
                  <a:srgbClr val="FFFB00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dirty="0"/>
              <a:t>e+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C216F3-C2BE-7639-E12E-659F270BCC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974869"/>
            <a:ext cx="2520280" cy="1883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8866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DDE342-B416-2DDF-E3F1-62F06AF8A8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B70AF-2427-E38B-2DCD-7431F72CD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/>
          <a:lstStyle/>
          <a:p>
            <a:r>
              <a:rPr lang="en-US" sz="4800" dirty="0" err="1"/>
              <a:t>FCCee</a:t>
            </a:r>
            <a:r>
              <a:rPr lang="en-US" sz="4800" dirty="0"/>
              <a:t> key concepts</a:t>
            </a:r>
          </a:p>
        </p:txBody>
      </p:sp>
      <p:sp>
        <p:nvSpPr>
          <p:cNvPr id="8" name="PlaceHolder 2">
            <a:extLst>
              <a:ext uri="{FF2B5EF4-FFF2-40B4-BE49-F238E27FC236}">
                <a16:creationId xmlns:a16="http://schemas.microsoft.com/office/drawing/2014/main" id="{A9FB22DC-E51C-7999-047B-FF20BF1FED96}"/>
              </a:ext>
            </a:extLst>
          </p:cNvPr>
          <p:cNvSpPr txBox="1">
            <a:spLocks/>
          </p:cNvSpPr>
          <p:nvPr/>
        </p:nvSpPr>
        <p:spPr bwMode="auto">
          <a:xfrm>
            <a:off x="323528" y="685801"/>
            <a:ext cx="3835427" cy="6172200"/>
          </a:xfrm>
          <a:prstGeom prst="rect">
            <a:avLst/>
          </a:prstGeom>
          <a:noFill/>
          <a:ln w="0"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9pPr>
          </a:lstStyle>
          <a:p>
            <a:pPr marL="134541" lvl="1" indent="-134541">
              <a:spcBef>
                <a:spcPts val="374"/>
              </a:spcBef>
              <a:buClr>
                <a:srgbClr val="171717"/>
              </a:buClr>
              <a:buSzPct val="100000"/>
              <a:buFont typeface="Wingdings" pitchFamily="2" charset="2"/>
              <a:buChar char="§"/>
              <a:tabLst>
                <a:tab pos="0" algn="l"/>
              </a:tabLst>
            </a:pPr>
            <a:endParaRPr lang="en-US" sz="2400" kern="0" spc="-1" dirty="0">
              <a:solidFill>
                <a:schemeClr val="dk2">
                  <a:lumMod val="50000"/>
                </a:schemeClr>
              </a:solidFill>
              <a:latin typeface="Arial"/>
            </a:endParaRPr>
          </a:p>
        </p:txBody>
      </p:sp>
      <p:pic>
        <p:nvPicPr>
          <p:cNvPr id="9" name="Picture 8" descr="A diagram of a circular object with text&#10;&#10;AI-generated content may be incorrect.">
            <a:extLst>
              <a:ext uri="{FF2B5EF4-FFF2-40B4-BE49-F238E27FC236}">
                <a16:creationId xmlns:a16="http://schemas.microsoft.com/office/drawing/2014/main" id="{013D52A5-7C61-CA71-3E71-FD52A9F922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221" y="1628800"/>
            <a:ext cx="4733525" cy="3912145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B48DF8D-3E82-6A51-9243-458180275B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19" y="685801"/>
            <a:ext cx="4392489" cy="617219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Very large </a:t>
            </a:r>
            <a:r>
              <a:rPr lang="en-US" b="1" dirty="0"/>
              <a:t>90.7 km circumference </a:t>
            </a:r>
            <a:r>
              <a:rPr lang="en-US" dirty="0"/>
              <a:t>electron-positron collider to reach high luminosity (Z) and energy (top) with </a:t>
            </a:r>
            <a:r>
              <a:rPr lang="en-US" b="1" dirty="0"/>
              <a:t>4 IPs</a:t>
            </a:r>
          </a:p>
          <a:p>
            <a:pPr lvl="1"/>
            <a:r>
              <a:rPr lang="en-US" dirty="0"/>
              <a:t>Reuse of tunnel for </a:t>
            </a:r>
            <a:r>
              <a:rPr lang="en-US" b="1" dirty="0"/>
              <a:t>hadron collider</a:t>
            </a:r>
            <a:endParaRPr lang="en-US" dirty="0"/>
          </a:p>
          <a:p>
            <a:r>
              <a:rPr lang="en-US" b="1" dirty="0"/>
              <a:t>50 MW SR</a:t>
            </a:r>
            <a:r>
              <a:rPr lang="en-US" dirty="0"/>
              <a:t> </a:t>
            </a:r>
            <a:r>
              <a:rPr lang="en-US" b="1" dirty="0"/>
              <a:t>power</a:t>
            </a:r>
            <a:r>
              <a:rPr lang="en-US" dirty="0"/>
              <a:t> per beam</a:t>
            </a:r>
          </a:p>
          <a:p>
            <a:pPr lvl="1"/>
            <a:r>
              <a:rPr lang="en-US" dirty="0"/>
              <a:t>Main driver for </a:t>
            </a:r>
            <a:r>
              <a:rPr lang="en-US" b="1" dirty="0"/>
              <a:t>beam intensity</a:t>
            </a:r>
          </a:p>
          <a:p>
            <a:r>
              <a:rPr lang="en-US" dirty="0"/>
              <a:t>Two </a:t>
            </a:r>
            <a:r>
              <a:rPr lang="en-US" b="1" dirty="0"/>
              <a:t>separated rings </a:t>
            </a:r>
            <a:r>
              <a:rPr lang="en-US" dirty="0"/>
              <a:t>for e+ and e-</a:t>
            </a:r>
          </a:p>
          <a:p>
            <a:pPr lvl="1"/>
            <a:r>
              <a:rPr lang="en-US" b="1" dirty="0"/>
              <a:t>Large crossing angle </a:t>
            </a:r>
            <a:r>
              <a:rPr lang="en-US" dirty="0"/>
              <a:t>of </a:t>
            </a:r>
            <a:r>
              <a:rPr lang="en-US" b="1" dirty="0"/>
              <a:t>30 </a:t>
            </a:r>
            <a:r>
              <a:rPr lang="en-US" b="1" dirty="0" err="1"/>
              <a:t>mrad</a:t>
            </a:r>
            <a:endParaRPr lang="en-US" b="1" dirty="0"/>
          </a:p>
          <a:p>
            <a:r>
              <a:rPr lang="en-US" b="1" dirty="0"/>
              <a:t>Small equilibrium emittances </a:t>
            </a:r>
            <a:r>
              <a:rPr lang="en-US" dirty="0"/>
              <a:t>reached with large tunes</a:t>
            </a:r>
          </a:p>
          <a:p>
            <a:pPr lvl="1"/>
            <a:r>
              <a:rPr lang="en-US" b="1" dirty="0"/>
              <a:t>Different optics </a:t>
            </a:r>
            <a:r>
              <a:rPr lang="en-US" dirty="0"/>
              <a:t>depending on </a:t>
            </a:r>
            <a:r>
              <a:rPr lang="en-US" b="1" dirty="0"/>
              <a:t>energy</a:t>
            </a:r>
          </a:p>
          <a:p>
            <a:r>
              <a:rPr lang="en-US" b="1" dirty="0"/>
              <a:t>Top-up injection</a:t>
            </a:r>
          </a:p>
          <a:p>
            <a:pPr lvl="1"/>
            <a:r>
              <a:rPr lang="en-US" b="1" dirty="0"/>
              <a:t>Full energy booster </a:t>
            </a:r>
            <a:r>
              <a:rPr lang="en-US" dirty="0"/>
              <a:t>sharing tunnel with collider</a:t>
            </a:r>
          </a:p>
          <a:p>
            <a:r>
              <a:rPr lang="en-US" b="1" dirty="0"/>
              <a:t>Injector complex</a:t>
            </a:r>
          </a:p>
          <a:p>
            <a:pPr lvl="1"/>
            <a:r>
              <a:rPr lang="en-US" dirty="0"/>
              <a:t>Linacs, positron conversion target, damping ring, transfer lines …</a:t>
            </a:r>
          </a:p>
          <a:p>
            <a:r>
              <a:rPr lang="en-US" dirty="0"/>
              <a:t>Many similarities with </a:t>
            </a:r>
            <a:r>
              <a:rPr lang="en-US" b="1" dirty="0"/>
              <a:t>CEPC</a:t>
            </a:r>
          </a:p>
        </p:txBody>
      </p:sp>
    </p:spTree>
    <p:extLst>
      <p:ext uri="{BB962C8B-B14F-4D97-AF65-F5344CB8AC3E}">
        <p14:creationId xmlns:p14="http://schemas.microsoft.com/office/powerpoint/2010/main" val="241190573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8A4601-8B09-68C0-5C04-DCA0FD7135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4A19A-6174-3362-59E0-3C029E386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/>
          <a:lstStyle/>
          <a:p>
            <a:r>
              <a:rPr lang="en-US" sz="4800" dirty="0"/>
              <a:t>Key concepts for e+/e-</a:t>
            </a:r>
          </a:p>
        </p:txBody>
      </p:sp>
      <p:sp>
        <p:nvSpPr>
          <p:cNvPr id="5" name="e+">
            <a:extLst>
              <a:ext uri="{FF2B5EF4-FFF2-40B4-BE49-F238E27FC236}">
                <a16:creationId xmlns:a16="http://schemas.microsoft.com/office/drawing/2014/main" id="{B964554E-902E-CC91-F1D8-53B11C2B2DA5}"/>
              </a:ext>
            </a:extLst>
          </p:cNvPr>
          <p:cNvSpPr txBox="1"/>
          <p:nvPr/>
        </p:nvSpPr>
        <p:spPr>
          <a:xfrm>
            <a:off x="18694277" y="3963116"/>
            <a:ext cx="195597" cy="1770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600">
                <a:solidFill>
                  <a:srgbClr val="FFFB00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dirty="0"/>
              <a:t>e+</a:t>
            </a:r>
          </a:p>
        </p:txBody>
      </p:sp>
      <p:pic>
        <p:nvPicPr>
          <p:cNvPr id="4" name="ペーストされたムービー.png" descr="ペーストされたムービー.png">
            <a:extLst>
              <a:ext uri="{FF2B5EF4-FFF2-40B4-BE49-F238E27FC236}">
                <a16:creationId xmlns:a16="http://schemas.microsoft.com/office/drawing/2014/main" id="{209E528D-CCC7-4332-1E53-86B8B8CB5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140" y="2313728"/>
            <a:ext cx="4265319" cy="1847994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ペーストされたムービー.png" descr="ペーストされたムービー.png">
            <a:extLst>
              <a:ext uri="{FF2B5EF4-FFF2-40B4-BE49-F238E27FC236}">
                <a16:creationId xmlns:a16="http://schemas.microsoft.com/office/drawing/2014/main" id="{AC665C05-07D8-71A0-4AA2-607AAFB6BA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1060" y="1003491"/>
            <a:ext cx="4196430" cy="127178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" name="グループ">
            <a:extLst>
              <a:ext uri="{FF2B5EF4-FFF2-40B4-BE49-F238E27FC236}">
                <a16:creationId xmlns:a16="http://schemas.microsoft.com/office/drawing/2014/main" id="{FAA80C8C-0741-AD6F-F617-E4562969455F}"/>
              </a:ext>
            </a:extLst>
          </p:cNvPr>
          <p:cNvGrpSpPr/>
          <p:nvPr/>
        </p:nvGrpSpPr>
        <p:grpSpPr>
          <a:xfrm>
            <a:off x="-165673" y="2195396"/>
            <a:ext cx="5004350" cy="1678691"/>
            <a:chOff x="0" y="47162"/>
            <a:chExt cx="13344930" cy="4476507"/>
          </a:xfrm>
        </p:grpSpPr>
        <p:pic>
          <p:nvPicPr>
            <p:cNvPr id="9" name="ペーストされたムービー.png" descr="ペーストされたムービー.png">
              <a:extLst>
                <a:ext uri="{FF2B5EF4-FFF2-40B4-BE49-F238E27FC236}">
                  <a16:creationId xmlns:a16="http://schemas.microsoft.com/office/drawing/2014/main" id="{0079934B-C06E-530A-A542-C28B25C22C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14703"/>
              <a:ext cx="13344930" cy="430896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テキスト">
                  <a:extLst>
                    <a:ext uri="{FF2B5EF4-FFF2-40B4-BE49-F238E27FC236}">
                      <a16:creationId xmlns:a16="http://schemas.microsoft.com/office/drawing/2014/main" id="{F6C57A82-8E24-BB81-DF8D-0F973D0EA8E2}"/>
                    </a:ext>
                  </a:extLst>
                </p:cNvPr>
                <p:cNvSpPr txBox="1"/>
                <p:nvPr/>
              </p:nvSpPr>
              <p:spPr>
                <a:xfrm>
                  <a:off x="1361218" y="2036793"/>
                  <a:ext cx="977016" cy="65658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 wrap="square" lIns="19050" tIns="19050" rIns="19050" bIns="19050" numCol="1" anchor="ctr">
                  <a:spAutoFit/>
                </a:bodyPr>
                <a:lstStyle>
                  <a:lvl1pPr>
                    <a:defRPr sz="3600"/>
                  </a:lvl1pPr>
                </a:lstStyle>
                <a:p>
                  <a:pPr defTabSz="309563" fontAlgn="auto" hangingPunct="0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None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1350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Verdana"/>
                              </a:rPr>
                            </m:ctrlPr>
                          </m:sSubPr>
                          <m:e>
                            <m:r>
                              <a:rPr sz="135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Verdana"/>
                              </a:rPr>
                              <m:t>𝜎</m:t>
                            </m:r>
                          </m:e>
                          <m:sub>
                            <m:r>
                              <a:rPr sz="135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Verdana"/>
                              </a:rPr>
                              <m:t>𝑧</m:t>
                            </m:r>
                          </m:sub>
                        </m:sSub>
                        <m:sSub>
                          <m:sSubPr>
                            <m:ctrlPr>
                              <a:rPr sz="135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Verdana"/>
                              </a:rPr>
                            </m:ctrlPr>
                          </m:sSubPr>
                          <m:e>
                            <m:r>
                              <a:rPr sz="135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Verdana"/>
                              </a:rPr>
                              <m:t>𝜃</m:t>
                            </m:r>
                          </m:e>
                          <m:sub>
                            <m:r>
                              <a:rPr sz="135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Verdana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sz="1350" kern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mc:Choice>
          <mc:Fallback>
            <p:sp>
              <p:nvSpPr>
                <p:cNvPr id="10" name="テキスト">
                  <a:extLst>
                    <a:ext uri="{FF2B5EF4-FFF2-40B4-BE49-F238E27FC236}">
                      <a16:creationId xmlns:a16="http://schemas.microsoft.com/office/drawing/2014/main" id="{F6C57A82-8E24-BB81-DF8D-0F973D0EA8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1218" y="2036793"/>
                  <a:ext cx="977016" cy="656589"/>
                </a:xfrm>
                <a:prstGeom prst="rect">
                  <a:avLst/>
                </a:prstGeom>
                <a:blipFill>
                  <a:blip r:embed="rId5"/>
                  <a:stretch>
                    <a:fillRect l="-13333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/2">
              <a:extLst>
                <a:ext uri="{FF2B5EF4-FFF2-40B4-BE49-F238E27FC236}">
                  <a16:creationId xmlns:a16="http://schemas.microsoft.com/office/drawing/2014/main" id="{94AABFE2-52F8-09F4-77FD-1D2D53FE0F8F}"/>
                </a:ext>
              </a:extLst>
            </p:cNvPr>
            <p:cNvSpPr txBox="1"/>
            <p:nvPr/>
          </p:nvSpPr>
          <p:spPr>
            <a:xfrm>
              <a:off x="10171861" y="1935718"/>
              <a:ext cx="491589" cy="5334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19050" tIns="19050" rIns="19050" bIns="19050" numCol="1" anchor="ctr">
              <a:spAutoFit/>
            </a:bodyPr>
            <a:lstStyle>
              <a:lvl1pPr>
                <a:defRPr sz="2800"/>
              </a:lvl1pPr>
            </a:lstStyle>
            <a:p>
              <a:pPr defTabSz="309563" fontAlgn="auto" hangingPunct="0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</a:pPr>
              <a:r>
                <a:rPr sz="1050" kern="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/2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テキスト">
                  <a:extLst>
                    <a:ext uri="{FF2B5EF4-FFF2-40B4-BE49-F238E27FC236}">
                      <a16:creationId xmlns:a16="http://schemas.microsoft.com/office/drawing/2014/main" id="{A9238D0D-6CBC-596D-7DE3-CA25AC26029B}"/>
                    </a:ext>
                  </a:extLst>
                </p:cNvPr>
                <p:cNvSpPr txBox="1"/>
                <p:nvPr/>
              </p:nvSpPr>
              <p:spPr>
                <a:xfrm>
                  <a:off x="5521569" y="47162"/>
                  <a:ext cx="1603514" cy="1000957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 wrap="none" lIns="19050" tIns="19050" rIns="19050" bIns="19050" numCol="1" anchor="ctr">
                  <a:spAutoFit/>
                </a:bodyPr>
                <a:lstStyle/>
                <a:p>
                  <a:pPr defTabSz="309563" fontAlgn="auto" hangingPunct="0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None/>
                    <a:defRPr sz="3600"/>
                  </a:pPr>
                  <a:r>
                    <a:rPr sz="1350" kern="0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 </a:t>
                  </a:r>
                  <a14:m>
                    <m:oMath xmlns:m="http://schemas.openxmlformats.org/officeDocument/2006/math">
                      <m:r>
                        <a:rPr sz="135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Verdana"/>
                        </a:rPr>
                        <m:t>2</m:t>
                      </m:r>
                      <m:f>
                        <m:fPr>
                          <m:ctrlPr>
                            <a:rPr sz="135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sz="135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Verdana"/>
                                </a:rPr>
                              </m:ctrlPr>
                            </m:sSubSupPr>
                            <m:e>
                              <m:r>
                                <a:rPr sz="135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Verdana"/>
                                </a:rPr>
                                <m:t>𝜎</m:t>
                              </m:r>
                            </m:e>
                            <m:sub>
                              <m:r>
                                <a:rPr sz="135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Verdana"/>
                                </a:rPr>
                                <m:t>𝑥</m:t>
                              </m:r>
                            </m:sub>
                            <m:sup>
                              <m:r>
                                <a:rPr sz="135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Verdana"/>
                                </a:rPr>
                                <m:t>∗</m:t>
                              </m:r>
                            </m:sup>
                          </m:sSubSup>
                        </m:num>
                        <m:den>
                          <m:r>
                            <a:rPr sz="135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  <m:t>(</m:t>
                          </m:r>
                          <m:sSub>
                            <m:sSubPr>
                              <m:ctrlPr>
                                <a:rPr sz="135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Verdana"/>
                                </a:rPr>
                              </m:ctrlPr>
                            </m:sSubPr>
                            <m:e>
                              <m:r>
                                <a:rPr sz="135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Verdana"/>
                                </a:rPr>
                                <m:t>𝜃</m:t>
                              </m:r>
                            </m:e>
                            <m:sub>
                              <m:r>
                                <a:rPr sz="135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Verdana"/>
                                </a:rPr>
                                <m:t>𝑐</m:t>
                              </m:r>
                            </m:sub>
                          </m:sSub>
                          <m:r>
                            <a:rPr sz="135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  <m:t>/2)</m:t>
                          </m:r>
                        </m:den>
                      </m:f>
                    </m:oMath>
                  </a14:m>
                  <a:endParaRPr sz="1350" kern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mc:Choice>
          <mc:Fallback>
            <p:sp>
              <p:nvSpPr>
                <p:cNvPr id="12" name="テキスト">
                  <a:extLst>
                    <a:ext uri="{FF2B5EF4-FFF2-40B4-BE49-F238E27FC236}">
                      <a16:creationId xmlns:a16="http://schemas.microsoft.com/office/drawing/2014/main" id="{A9238D0D-6CBC-596D-7DE3-CA25AC26029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21569" y="47162"/>
                  <a:ext cx="1603514" cy="1000957"/>
                </a:xfrm>
                <a:prstGeom prst="rect">
                  <a:avLst/>
                </a:prstGeom>
                <a:blipFill>
                  <a:blip r:embed="rId6"/>
                  <a:stretch>
                    <a:fillRect r="-6122" b="-6452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線">
              <a:extLst>
                <a:ext uri="{FF2B5EF4-FFF2-40B4-BE49-F238E27FC236}">
                  <a16:creationId xmlns:a16="http://schemas.microsoft.com/office/drawing/2014/main" id="{89F5C7B1-A7CF-66D8-F573-B9DB9761D32C}"/>
                </a:ext>
              </a:extLst>
            </p:cNvPr>
            <p:cNvSpPr/>
            <p:nvPr/>
          </p:nvSpPr>
          <p:spPr>
            <a:xfrm flipV="1">
              <a:off x="6392280" y="2044787"/>
              <a:ext cx="219557" cy="851998"/>
            </a:xfrm>
            <a:prstGeom prst="line">
              <a:avLst/>
            </a:prstGeom>
            <a:noFill/>
            <a:ln w="50800" cap="flat">
              <a:solidFill>
                <a:srgbClr val="FF26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309563" fontAlgn="auto" hangingPunct="0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  <a:endParaRPr sz="1200" kern="0">
                <a:solidFill>
                  <a:srgbClr val="FFFFFF"/>
                </a:solidFill>
                <a:latin typeface="ヒラギノ角ゴ ProN W3"/>
                <a:sym typeface="ヒラギノ角ゴ ProN W3"/>
              </a:endParaRPr>
            </a:p>
          </p:txBody>
        </p:sp>
      </p:grpSp>
      <p:sp>
        <p:nvSpPr>
          <p:cNvPr id="14" name="接続の線">
            <a:extLst>
              <a:ext uri="{FF2B5EF4-FFF2-40B4-BE49-F238E27FC236}">
                <a16:creationId xmlns:a16="http://schemas.microsoft.com/office/drawing/2014/main" id="{9C558C79-CF3A-E907-37F2-9A24A21CFB73}"/>
              </a:ext>
            </a:extLst>
          </p:cNvPr>
          <p:cNvSpPr/>
          <p:nvPr/>
        </p:nvSpPr>
        <p:spPr>
          <a:xfrm>
            <a:off x="1616829" y="1584552"/>
            <a:ext cx="1315114" cy="4542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1" extrusionOk="0">
                <a:moveTo>
                  <a:pt x="21600" y="0"/>
                </a:moveTo>
                <a:cubicBezTo>
                  <a:pt x="13948" y="21473"/>
                  <a:pt x="6748" y="21600"/>
                  <a:pt x="0" y="381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sz="1125" kern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方程式">
                <a:extLst>
                  <a:ext uri="{FF2B5EF4-FFF2-40B4-BE49-F238E27FC236}">
                    <a16:creationId xmlns:a16="http://schemas.microsoft.com/office/drawing/2014/main" id="{C384AC57-AA70-7AD5-11A6-E307F316F5BA}"/>
                  </a:ext>
                </a:extLst>
              </p:cNvPr>
              <p:cNvSpPr txBox="1"/>
              <p:nvPr/>
            </p:nvSpPr>
            <p:spPr>
              <a:xfrm>
                <a:off x="1723418" y="1556818"/>
                <a:ext cx="244554" cy="22410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342900" fontAlgn="auto" latinLnBrk="1" hangingPunct="0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1350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</m:ctrlPr>
                        </m:sSubPr>
                        <m:e>
                          <m:r>
                            <a:rPr sz="135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  <m:t>𝛽</m:t>
                          </m:r>
                        </m:e>
                        <m:sub>
                          <m:r>
                            <a:rPr sz="135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sz="1350" kern="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</mc:Choice>
        <mc:Fallback>
          <p:sp>
            <p:nvSpPr>
              <p:cNvPr id="15" name="方程式">
                <a:extLst>
                  <a:ext uri="{FF2B5EF4-FFF2-40B4-BE49-F238E27FC236}">
                    <a16:creationId xmlns:a16="http://schemas.microsoft.com/office/drawing/2014/main" id="{C384AC57-AA70-7AD5-11A6-E307F316F5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3418" y="1556818"/>
                <a:ext cx="244554" cy="224100"/>
              </a:xfrm>
              <a:prstGeom prst="rect">
                <a:avLst/>
              </a:prstGeom>
              <a:blipFill>
                <a:blip r:embed="rId7"/>
                <a:stretch>
                  <a:fillRect l="-14286" b="-2105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1. Nano-Beam Scheme">
            <a:extLst>
              <a:ext uri="{FF2B5EF4-FFF2-40B4-BE49-F238E27FC236}">
                <a16:creationId xmlns:a16="http://schemas.microsoft.com/office/drawing/2014/main" id="{7CD6AAA4-E94F-89AD-FCD8-BD573686EA79}"/>
              </a:ext>
            </a:extLst>
          </p:cNvPr>
          <p:cNvSpPr txBox="1"/>
          <p:nvPr/>
        </p:nvSpPr>
        <p:spPr>
          <a:xfrm>
            <a:off x="1276333" y="753541"/>
            <a:ext cx="1992533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sz="3600" b="1">
                <a:solidFill>
                  <a:srgbClr val="FF40FF"/>
                </a:solidFill>
              </a:defRPr>
            </a:lvl1pPr>
          </a:lstStyle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sz="1350" kern="0" dirty="0">
                <a:latin typeface="Verdana"/>
                <a:ea typeface="Verdana"/>
                <a:cs typeface="Verdana"/>
                <a:sym typeface="Verdana"/>
              </a:rPr>
              <a:t>Nano-Beam Scheme</a:t>
            </a:r>
          </a:p>
        </p:txBody>
      </p:sp>
      <p:sp>
        <p:nvSpPr>
          <p:cNvPr id="17" name="2. Crab-Waist Scheme">
            <a:extLst>
              <a:ext uri="{FF2B5EF4-FFF2-40B4-BE49-F238E27FC236}">
                <a16:creationId xmlns:a16="http://schemas.microsoft.com/office/drawing/2014/main" id="{3FF6714A-B1FB-44F7-7CE9-BC58D002E3A8}"/>
              </a:ext>
            </a:extLst>
          </p:cNvPr>
          <p:cNvSpPr txBox="1"/>
          <p:nvPr/>
        </p:nvSpPr>
        <p:spPr>
          <a:xfrm>
            <a:off x="5965488" y="753541"/>
            <a:ext cx="1944443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sz="3600" b="1">
                <a:solidFill>
                  <a:srgbClr val="FF40FF"/>
                </a:solidFill>
              </a:defRPr>
            </a:lvl1pPr>
          </a:lstStyle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sz="1350" kern="0" dirty="0">
                <a:latin typeface="Verdana"/>
                <a:ea typeface="Verdana"/>
                <a:cs typeface="Verdana"/>
                <a:sym typeface="Verdana"/>
              </a:rPr>
              <a:t>Crab-Waist Scheme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Effectively Very Short Bunch   &quot;Hourglass&quot;">
                <a:extLst>
                  <a:ext uri="{FF2B5EF4-FFF2-40B4-BE49-F238E27FC236}">
                    <a16:creationId xmlns:a16="http://schemas.microsoft.com/office/drawing/2014/main" id="{51E78BE6-3A36-60BF-E677-E03B083B6C63}"/>
                  </a:ext>
                </a:extLst>
              </p:cNvPr>
              <p:cNvSpPr txBox="1"/>
              <p:nvPr/>
            </p:nvSpPr>
            <p:spPr>
              <a:xfrm>
                <a:off x="495777" y="3961025"/>
                <a:ext cx="3557064" cy="21159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19050" tIns="19050" rIns="19050" bIns="19050" anchor="ctr">
                <a:spAutoFit/>
              </a:bodyPr>
              <a:lstStyle/>
              <a:p>
                <a:pPr defTabSz="309563" fontAlgn="auto" hangingPunct="0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defRPr b="1">
                    <a:solidFill>
                      <a:srgbClr val="9437FF"/>
                    </a:solidFill>
                  </a:defRPr>
                </a:pPr>
                <a:r>
                  <a:rPr sz="1125" b="1" kern="0">
                    <a:solidFill>
                      <a:srgbClr val="9437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Effectively Very Short Bunch </a:t>
                </a:r>
                <a14:m>
                  <m:oMath xmlns:m="http://schemas.openxmlformats.org/officeDocument/2006/math">
                    <m:r>
                      <a:rPr sz="1125" b="1" i="1" kern="0">
                        <a:solidFill>
                          <a:srgbClr val="9437FF"/>
                        </a:solidFill>
                        <a:latin typeface="Cambria Math" panose="02040503050406030204" pitchFamily="18" charset="0"/>
                        <a:sym typeface="Verdana"/>
                      </a:rPr>
                      <m:t>→</m:t>
                    </m:r>
                  </m:oMath>
                </a14:m>
                <a:r>
                  <a:rPr sz="1125" b="1" kern="0">
                    <a:solidFill>
                      <a:srgbClr val="9437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"Hourglass"</a:t>
                </a:r>
              </a:p>
            </p:txBody>
          </p:sp>
        </mc:Choice>
        <mc:Fallback>
          <p:sp>
            <p:nvSpPr>
              <p:cNvPr id="18" name="Effectively Very Short Bunch   &quot;Hourglass&quot;">
                <a:extLst>
                  <a:ext uri="{FF2B5EF4-FFF2-40B4-BE49-F238E27FC236}">
                    <a16:creationId xmlns:a16="http://schemas.microsoft.com/office/drawing/2014/main" id="{51E78BE6-3A36-60BF-E677-E03B083B6C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777" y="3961025"/>
                <a:ext cx="3557064" cy="211596"/>
              </a:xfrm>
              <a:prstGeom prst="rect">
                <a:avLst/>
              </a:prstGeom>
              <a:blipFill>
                <a:blip r:embed="rId8"/>
                <a:stretch>
                  <a:fillRect l="-1418" t="-17647" r="-1418" b="-2941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四角形">
            <a:extLst>
              <a:ext uri="{FF2B5EF4-FFF2-40B4-BE49-F238E27FC236}">
                <a16:creationId xmlns:a16="http://schemas.microsoft.com/office/drawing/2014/main" id="{2A6A744D-81FF-11E0-0E67-3572E8F1BB66}"/>
              </a:ext>
            </a:extLst>
          </p:cNvPr>
          <p:cNvSpPr/>
          <p:nvPr/>
        </p:nvSpPr>
        <p:spPr>
          <a:xfrm>
            <a:off x="51890" y="692696"/>
            <a:ext cx="4638720" cy="4528520"/>
          </a:xfrm>
          <a:prstGeom prst="rect">
            <a:avLst/>
          </a:prstGeom>
          <a:ln w="25400">
            <a:solidFill>
              <a:srgbClr val="797979"/>
            </a:solidFill>
            <a:miter lim="400000"/>
          </a:ln>
        </p:spPr>
        <p:txBody>
          <a:bodyPr lIns="0" tIns="0" rIns="0" bIns="0" anchor="ctr"/>
          <a:lstStyle/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  <a:endParaRPr sz="12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21" name="四角形">
            <a:extLst>
              <a:ext uri="{FF2B5EF4-FFF2-40B4-BE49-F238E27FC236}">
                <a16:creationId xmlns:a16="http://schemas.microsoft.com/office/drawing/2014/main" id="{866FE860-8D94-2D84-18DE-F95BEC1F8576}"/>
              </a:ext>
            </a:extLst>
          </p:cNvPr>
          <p:cNvSpPr/>
          <p:nvPr/>
        </p:nvSpPr>
        <p:spPr>
          <a:xfrm>
            <a:off x="4781982" y="692696"/>
            <a:ext cx="4311456" cy="4528520"/>
          </a:xfrm>
          <a:prstGeom prst="rect">
            <a:avLst/>
          </a:prstGeom>
          <a:ln w="25400">
            <a:solidFill>
              <a:srgbClr val="797979"/>
            </a:solidFill>
            <a:miter lim="400000"/>
          </a:ln>
        </p:spPr>
        <p:txBody>
          <a:bodyPr lIns="0" tIns="0" rIns="0" bIns="0" anchor="ctr"/>
          <a:lstStyle/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  <a:endParaRPr sz="12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23" name="Suppression of Betatron Resonance">
            <a:extLst>
              <a:ext uri="{FF2B5EF4-FFF2-40B4-BE49-F238E27FC236}">
                <a16:creationId xmlns:a16="http://schemas.microsoft.com/office/drawing/2014/main" id="{723CCFAC-E3AB-662D-0CC9-9615B736F9EE}"/>
              </a:ext>
            </a:extLst>
          </p:cNvPr>
          <p:cNvSpPr txBox="1"/>
          <p:nvPr/>
        </p:nvSpPr>
        <p:spPr>
          <a:xfrm>
            <a:off x="5355444" y="4342025"/>
            <a:ext cx="2928687" cy="211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b="1">
                <a:solidFill>
                  <a:srgbClr val="9437FF"/>
                </a:solidFill>
              </a:defRPr>
            </a:lvl1pPr>
          </a:lstStyle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sz="1125" kern="0">
                <a:latin typeface="Verdana"/>
                <a:ea typeface="Verdana"/>
                <a:cs typeface="Verdana"/>
                <a:sym typeface="Verdana"/>
              </a:rPr>
              <a:t>Suppression of Betatron Resonance</a:t>
            </a:r>
          </a:p>
        </p:txBody>
      </p:sp>
      <p:sp>
        <p:nvSpPr>
          <p:cNvPr id="24" name="線">
            <a:extLst>
              <a:ext uri="{FF2B5EF4-FFF2-40B4-BE49-F238E27FC236}">
                <a16:creationId xmlns:a16="http://schemas.microsoft.com/office/drawing/2014/main" id="{12005945-ACC0-AAE1-611A-49D3DD0DF679}"/>
              </a:ext>
            </a:extLst>
          </p:cNvPr>
          <p:cNvSpPr/>
          <p:nvPr/>
        </p:nvSpPr>
        <p:spPr>
          <a:xfrm flipH="1" flipV="1">
            <a:off x="6436341" y="3487304"/>
            <a:ext cx="309030" cy="73220"/>
          </a:xfrm>
          <a:prstGeom prst="line">
            <a:avLst/>
          </a:prstGeom>
          <a:ln w="50800">
            <a:solidFill>
              <a:srgbClr val="9437FF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  <a:endParaRPr sz="12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25" name="&quot;waist&quot;">
            <a:extLst>
              <a:ext uri="{FF2B5EF4-FFF2-40B4-BE49-F238E27FC236}">
                <a16:creationId xmlns:a16="http://schemas.microsoft.com/office/drawing/2014/main" id="{EB042FEF-3B5E-3088-B944-385E2A2EE143}"/>
              </a:ext>
            </a:extLst>
          </p:cNvPr>
          <p:cNvSpPr txBox="1"/>
          <p:nvPr/>
        </p:nvSpPr>
        <p:spPr>
          <a:xfrm>
            <a:off x="2000997" y="1543111"/>
            <a:ext cx="546625" cy="211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/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sz="1125" ker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"waist"</a:t>
            </a:r>
          </a:p>
        </p:txBody>
      </p:sp>
      <p:sp>
        <p:nvSpPr>
          <p:cNvPr id="26" name="線">
            <a:extLst>
              <a:ext uri="{FF2B5EF4-FFF2-40B4-BE49-F238E27FC236}">
                <a16:creationId xmlns:a16="http://schemas.microsoft.com/office/drawing/2014/main" id="{4A64971B-1C66-A30C-CE3F-F859D1B2F7AD}"/>
              </a:ext>
            </a:extLst>
          </p:cNvPr>
          <p:cNvSpPr/>
          <p:nvPr/>
        </p:nvSpPr>
        <p:spPr>
          <a:xfrm>
            <a:off x="2272600" y="1738736"/>
            <a:ext cx="0" cy="26670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  <a:endParaRPr sz="12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27" name="Collision Region">
            <a:extLst>
              <a:ext uri="{FF2B5EF4-FFF2-40B4-BE49-F238E27FC236}">
                <a16:creationId xmlns:a16="http://schemas.microsoft.com/office/drawing/2014/main" id="{A9866BF5-5E19-4D92-64B3-751C8149298A}"/>
              </a:ext>
            </a:extLst>
          </p:cNvPr>
          <p:cNvSpPr txBox="1"/>
          <p:nvPr/>
        </p:nvSpPr>
        <p:spPr>
          <a:xfrm>
            <a:off x="1678793" y="2652365"/>
            <a:ext cx="1191032" cy="211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9437FF"/>
                </a:solidFill>
              </a:defRPr>
            </a:lvl1pPr>
          </a:lstStyle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sz="1125" kern="0" dirty="0">
                <a:latin typeface="Verdana"/>
                <a:ea typeface="Verdana"/>
                <a:cs typeface="Verdana"/>
                <a:sym typeface="Verdana"/>
              </a:rPr>
              <a:t>Collision Region</a:t>
            </a:r>
          </a:p>
        </p:txBody>
      </p:sp>
      <p:sp>
        <p:nvSpPr>
          <p:cNvPr id="28" name="線">
            <a:extLst>
              <a:ext uri="{FF2B5EF4-FFF2-40B4-BE49-F238E27FC236}">
                <a16:creationId xmlns:a16="http://schemas.microsoft.com/office/drawing/2014/main" id="{F8FE426A-6E7E-3BCF-D689-9BAC6BDF9A75}"/>
              </a:ext>
            </a:extLst>
          </p:cNvPr>
          <p:cNvSpPr/>
          <p:nvPr/>
        </p:nvSpPr>
        <p:spPr>
          <a:xfrm flipH="1" flipV="1">
            <a:off x="6863148" y="3181906"/>
            <a:ext cx="309030" cy="73220"/>
          </a:xfrm>
          <a:prstGeom prst="line">
            <a:avLst/>
          </a:prstGeom>
          <a:ln w="50800">
            <a:solidFill>
              <a:srgbClr val="9437FF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  <a:endParaRPr sz="12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29" name="Related to Beam-Beam Interaction">
            <a:extLst>
              <a:ext uri="{FF2B5EF4-FFF2-40B4-BE49-F238E27FC236}">
                <a16:creationId xmlns:a16="http://schemas.microsoft.com/office/drawing/2014/main" id="{08B5C6D0-8F58-ED75-9238-39A7B7FAD542}"/>
              </a:ext>
            </a:extLst>
          </p:cNvPr>
          <p:cNvSpPr txBox="1"/>
          <p:nvPr/>
        </p:nvSpPr>
        <p:spPr>
          <a:xfrm>
            <a:off x="5534980" y="4552757"/>
            <a:ext cx="2569614" cy="211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9437FF"/>
                </a:solidFill>
              </a:defRPr>
            </a:lvl1pPr>
          </a:lstStyle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sz="1125" kern="0">
                <a:latin typeface="Verdana"/>
                <a:ea typeface="Verdana"/>
                <a:cs typeface="Verdana"/>
                <a:sym typeface="Verdana"/>
              </a:rPr>
              <a:t>Related to Beam-Beam Interaction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方程式">
                <a:extLst>
                  <a:ext uri="{FF2B5EF4-FFF2-40B4-BE49-F238E27FC236}">
                    <a16:creationId xmlns:a16="http://schemas.microsoft.com/office/drawing/2014/main" id="{F04757B5-8A55-1362-A528-7A5A368030A5}"/>
                  </a:ext>
                </a:extLst>
              </p:cNvPr>
              <p:cNvSpPr txBox="1"/>
              <p:nvPr/>
            </p:nvSpPr>
            <p:spPr>
              <a:xfrm>
                <a:off x="7013037" y="1691336"/>
                <a:ext cx="1261051" cy="18678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342900" fontAlgn="auto" latinLnBrk="1" hangingPunct="0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sz="1125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Verdana"/>
                        </a:rPr>
                        <m:t>Δ</m:t>
                      </m:r>
                      <m:sSub>
                        <m:sSubPr>
                          <m:ctrlPr>
                            <a:rPr sz="1125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</m:ctrlPr>
                        </m:sSubPr>
                        <m:e>
                          <m:r>
                            <a:rPr sz="1125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  <m:t>𝜓</m:t>
                          </m:r>
                        </m:e>
                        <m:sub>
                          <m:r>
                            <a:rPr sz="1125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  <m:t>𝑥</m:t>
                          </m:r>
                        </m:sub>
                      </m:sSub>
                      <m:r>
                        <a:rPr sz="1125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Verdana"/>
                        </a:rPr>
                        <m:t>=</m:t>
                      </m:r>
                      <m:r>
                        <a:rPr sz="1125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Verdana"/>
                        </a:rPr>
                        <m:t>𝜋</m:t>
                      </m:r>
                      <m:r>
                        <m:rPr>
                          <m:sty m:val="p"/>
                        </m:rPr>
                        <a:rPr sz="1125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Verdana"/>
                        </a:rPr>
                        <m:t>Δ</m:t>
                      </m:r>
                      <m:sSub>
                        <m:sSubPr>
                          <m:ctrlPr>
                            <a:rPr sz="1125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</m:ctrlPr>
                        </m:sSubPr>
                        <m:e>
                          <m:r>
                            <a:rPr sz="1125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  <m:t>𝜓</m:t>
                          </m:r>
                        </m:e>
                        <m:sub>
                          <m:r>
                            <a:rPr sz="1125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  <m:t>𝑦</m:t>
                          </m:r>
                        </m:sub>
                      </m:sSub>
                      <m:r>
                        <a:rPr sz="1125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Verdana"/>
                        </a:rPr>
                        <m:t>=</m:t>
                      </m:r>
                      <m:r>
                        <a:rPr sz="1125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Verdana"/>
                        </a:rPr>
                        <m:t>𝜋</m:t>
                      </m:r>
                      <m:r>
                        <a:rPr sz="1125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Verdana"/>
                        </a:rPr>
                        <m:t>/2</m:t>
                      </m:r>
                    </m:oMath>
                  </m:oMathPara>
                </a14:m>
                <a:endParaRPr sz="1125" kern="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</mc:Choice>
        <mc:Fallback>
          <p:sp>
            <p:nvSpPr>
              <p:cNvPr id="30" name="方程式">
                <a:extLst>
                  <a:ext uri="{FF2B5EF4-FFF2-40B4-BE49-F238E27FC236}">
                    <a16:creationId xmlns:a16="http://schemas.microsoft.com/office/drawing/2014/main" id="{F04757B5-8A55-1362-A528-7A5A368030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3037" y="1691336"/>
                <a:ext cx="1261051" cy="186782"/>
              </a:xfrm>
              <a:prstGeom prst="rect">
                <a:avLst/>
              </a:prstGeom>
              <a:blipFill>
                <a:blip r:embed="rId9"/>
                <a:stretch>
                  <a:fillRect l="-2000" r="-2000" b="-250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Waist moves to…">
            <a:extLst>
              <a:ext uri="{FF2B5EF4-FFF2-40B4-BE49-F238E27FC236}">
                <a16:creationId xmlns:a16="http://schemas.microsoft.com/office/drawing/2014/main" id="{8D63E3D3-30B7-1389-6177-85CBEC4CB41E}"/>
              </a:ext>
            </a:extLst>
          </p:cNvPr>
          <p:cNvSpPr txBox="1"/>
          <p:nvPr/>
        </p:nvSpPr>
        <p:spPr>
          <a:xfrm>
            <a:off x="6887671" y="3845315"/>
            <a:ext cx="1822615" cy="361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/>
          <a:p>
            <a:pPr algn="l"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 sz="2800"/>
            </a:pPr>
            <a:r>
              <a:rPr sz="1050" ker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Waist moves to </a:t>
            </a:r>
          </a:p>
          <a:p>
            <a:pPr algn="l"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 sz="2800"/>
            </a:pPr>
            <a:r>
              <a:rPr sz="1050" ker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the opposite beam center.</a:t>
            </a:r>
          </a:p>
        </p:txBody>
      </p:sp>
      <p:grpSp>
        <p:nvGrpSpPr>
          <p:cNvPr id="32" name="グループ">
            <a:extLst>
              <a:ext uri="{FF2B5EF4-FFF2-40B4-BE49-F238E27FC236}">
                <a16:creationId xmlns:a16="http://schemas.microsoft.com/office/drawing/2014/main" id="{215E969E-9940-B06A-F04A-D5C705659C25}"/>
              </a:ext>
            </a:extLst>
          </p:cNvPr>
          <p:cNvGrpSpPr/>
          <p:nvPr/>
        </p:nvGrpSpPr>
        <p:grpSpPr>
          <a:xfrm>
            <a:off x="1255576" y="4444880"/>
            <a:ext cx="2104067" cy="400050"/>
            <a:chOff x="0" y="0"/>
            <a:chExt cx="5610844" cy="1066800"/>
          </a:xfrm>
        </p:grpSpPr>
        <p:pic>
          <p:nvPicPr>
            <p:cNvPr id="33" name="画像" descr="画像">
              <a:extLst>
                <a:ext uri="{FF2B5EF4-FFF2-40B4-BE49-F238E27FC236}">
                  <a16:creationId xmlns:a16="http://schemas.microsoft.com/office/drawing/2014/main" id="{43D578F4-74A5-4EFB-BE71-857D3333030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0" y="0"/>
              <a:ext cx="3530600" cy="1066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4" name="方程式">
                  <a:extLst>
                    <a:ext uri="{FF2B5EF4-FFF2-40B4-BE49-F238E27FC236}">
                      <a16:creationId xmlns:a16="http://schemas.microsoft.com/office/drawing/2014/main" id="{601AD87F-5E6B-624B-BA80-678E514823A2}"/>
                    </a:ext>
                  </a:extLst>
                </p:cNvPr>
                <p:cNvSpPr txBox="1"/>
                <p:nvPr/>
              </p:nvSpPr>
              <p:spPr>
                <a:xfrm>
                  <a:off x="4219351" y="400051"/>
                  <a:ext cx="1391493" cy="46166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342900" fontAlgn="auto" latinLnBrk="1" hangingPunct="0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None/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1125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  <m:t>&lt;1</m:t>
                        </m:r>
                        <m:r>
                          <a:rPr sz="1125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  <m:t>𝑚𝑚</m:t>
                        </m:r>
                      </m:oMath>
                    </m:oMathPara>
                  </a14:m>
                  <a:endParaRPr sz="1125" kern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mc:Choice>
          <mc:Fallback>
            <p:sp>
              <p:nvSpPr>
                <p:cNvPr id="34" name="方程式">
                  <a:extLst>
                    <a:ext uri="{FF2B5EF4-FFF2-40B4-BE49-F238E27FC236}">
                      <a16:creationId xmlns:a16="http://schemas.microsoft.com/office/drawing/2014/main" id="{601AD87F-5E6B-624B-BA80-678E514823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19351" y="400051"/>
                  <a:ext cx="1391493" cy="461664"/>
                </a:xfrm>
                <a:prstGeom prst="rect">
                  <a:avLst/>
                </a:prstGeom>
                <a:blipFill>
                  <a:blip r:embed="rId11"/>
                  <a:stretch>
                    <a:fillRect l="-4762" r="-4762" b="-1333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&lt; Focal Depth ( )">
                <a:extLst>
                  <a:ext uri="{FF2B5EF4-FFF2-40B4-BE49-F238E27FC236}">
                    <a16:creationId xmlns:a16="http://schemas.microsoft.com/office/drawing/2014/main" id="{64DD9A5E-BB69-0B9C-7BE5-D32246882E8E}"/>
                  </a:ext>
                </a:extLst>
              </p:cNvPr>
              <p:cNvSpPr txBox="1"/>
              <p:nvPr/>
            </p:nvSpPr>
            <p:spPr>
              <a:xfrm>
                <a:off x="2543868" y="2259659"/>
                <a:ext cx="1456489" cy="22525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19050" tIns="19050" rIns="19050" bIns="19050" anchor="ctr">
                <a:spAutoFit/>
              </a:bodyPr>
              <a:lstStyle/>
              <a:p>
                <a:pPr defTabSz="309563" fontAlgn="auto" hangingPunct="0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r>
                  <a:rPr sz="1125" kern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&lt; Focal Depth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sz="1125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</m:ctrlPr>
                      </m:sSubSupPr>
                      <m:e>
                        <m:r>
                          <a:rPr sz="1125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  <m:t>𝛽</m:t>
                        </m:r>
                      </m:e>
                      <m:sub>
                        <m:r>
                          <a:rPr sz="1125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  <m:t>𝑦</m:t>
                        </m:r>
                      </m:sub>
                      <m:sup>
                        <m:r>
                          <a:rPr sz="1125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  <m:t>∗</m:t>
                        </m:r>
                      </m:sup>
                    </m:sSubSup>
                  </m:oMath>
                </a14:m>
                <a:r>
                  <a:rPr sz="1125" kern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)</a:t>
                </a:r>
              </a:p>
            </p:txBody>
          </p:sp>
        </mc:Choice>
        <mc:Fallback>
          <p:sp>
            <p:nvSpPr>
              <p:cNvPr id="35" name="&lt; Focal Depth ( )">
                <a:extLst>
                  <a:ext uri="{FF2B5EF4-FFF2-40B4-BE49-F238E27FC236}">
                    <a16:creationId xmlns:a16="http://schemas.microsoft.com/office/drawing/2014/main" id="{64DD9A5E-BB69-0B9C-7BE5-D32246882E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3868" y="2259659"/>
                <a:ext cx="1456489" cy="225254"/>
              </a:xfrm>
              <a:prstGeom prst="rect">
                <a:avLst/>
              </a:prstGeom>
              <a:blipFill>
                <a:blip r:embed="rId12"/>
                <a:stretch>
                  <a:fillRect l="-870" t="-16667" r="-5217" b="-2222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= 6 mm…">
                <a:extLst>
                  <a:ext uri="{FF2B5EF4-FFF2-40B4-BE49-F238E27FC236}">
                    <a16:creationId xmlns:a16="http://schemas.microsoft.com/office/drawing/2014/main" id="{4AC27AED-BC0E-D152-6730-9ECB17D7A348}"/>
                  </a:ext>
                </a:extLst>
              </p:cNvPr>
              <p:cNvSpPr txBox="1"/>
              <p:nvPr/>
            </p:nvSpPr>
            <p:spPr>
              <a:xfrm>
                <a:off x="3855185" y="4525270"/>
                <a:ext cx="702501" cy="31547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19050" tIns="19050" rIns="19050" bIns="19050" anchor="ctr">
                <a:spAutoFit/>
              </a:bodyPr>
              <a:lstStyle/>
              <a:p>
                <a:pPr defTabSz="309563" fontAlgn="auto" hangingPunct="0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defRPr sz="24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900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</m:ctrlPr>
                      </m:sSubPr>
                      <m:e>
                        <m:r>
                          <a:rPr sz="9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  <m:t>𝜎</m:t>
                        </m:r>
                      </m:e>
                      <m:sub>
                        <m:r>
                          <a:rPr sz="9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  <m:t>𝑧</m:t>
                        </m:r>
                      </m:sub>
                    </m:sSub>
                  </m:oMath>
                </a14:m>
                <a:r>
                  <a:rPr sz="900" kern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= 6 mm </a:t>
                </a:r>
              </a:p>
              <a:p>
                <a:pPr defTabSz="309563" fontAlgn="auto" hangingPunct="0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defRPr sz="2400"/>
                </a:pPr>
                <a:r>
                  <a:rPr sz="900" kern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SuperKEKB</a:t>
                </a:r>
              </a:p>
            </p:txBody>
          </p:sp>
        </mc:Choice>
        <mc:Fallback>
          <p:sp>
            <p:nvSpPr>
              <p:cNvPr id="36" name="= 6 mm…">
                <a:extLst>
                  <a:ext uri="{FF2B5EF4-FFF2-40B4-BE49-F238E27FC236}">
                    <a16:creationId xmlns:a16="http://schemas.microsoft.com/office/drawing/2014/main" id="{4AC27AED-BC0E-D152-6730-9ECB17D7A3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5185" y="4525270"/>
                <a:ext cx="702501" cy="315471"/>
              </a:xfrm>
              <a:prstGeom prst="rect">
                <a:avLst/>
              </a:prstGeom>
              <a:blipFill>
                <a:blip r:embed="rId13"/>
                <a:stretch>
                  <a:fillRect l="-5263" t="-7692" r="-5263" b="-1538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Key: Strong Sextupoles with Specific Optics">
            <a:extLst>
              <a:ext uri="{FF2B5EF4-FFF2-40B4-BE49-F238E27FC236}">
                <a16:creationId xmlns:a16="http://schemas.microsoft.com/office/drawing/2014/main" id="{80A417A7-0707-348E-C392-A9BD863BF898}"/>
              </a:ext>
            </a:extLst>
          </p:cNvPr>
          <p:cNvSpPr txBox="1"/>
          <p:nvPr/>
        </p:nvSpPr>
        <p:spPr>
          <a:xfrm>
            <a:off x="5324248" y="4889859"/>
            <a:ext cx="3230051" cy="211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/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sz="1125" ker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Key: Strong Sextupoles with Specific Optics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Key: Large Crossing Angle with Low">
                <a:extLst>
                  <a:ext uri="{FF2B5EF4-FFF2-40B4-BE49-F238E27FC236}">
                    <a16:creationId xmlns:a16="http://schemas.microsoft.com/office/drawing/2014/main" id="{F50AD2D2-0910-B10D-D922-1B66376BA6A3}"/>
                  </a:ext>
                </a:extLst>
              </p:cNvPr>
              <p:cNvSpPr txBox="1"/>
              <p:nvPr/>
            </p:nvSpPr>
            <p:spPr>
              <a:xfrm>
                <a:off x="850833" y="4889859"/>
                <a:ext cx="2843535" cy="21159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19050" tIns="19050" rIns="19050" bIns="19050" anchor="ctr">
                <a:spAutoFit/>
              </a:bodyPr>
              <a:lstStyle/>
              <a:p>
                <a:pPr defTabSz="309563" fontAlgn="auto" hangingPunct="0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r>
                  <a:rPr sz="1125" kern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Key: Large Crossing Angle with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1125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</m:ctrlPr>
                      </m:sSubPr>
                      <m:e>
                        <m:r>
                          <a:rPr sz="1125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  <m:t>𝜀</m:t>
                        </m:r>
                      </m:e>
                      <m:sub>
                        <m:r>
                          <a:rPr sz="1125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  <m:t>𝑥</m:t>
                        </m:r>
                      </m:sub>
                    </m:sSub>
                  </m:oMath>
                </a14:m>
                <a:endParaRPr sz="1125" kern="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</mc:Choice>
        <mc:Fallback>
          <p:sp>
            <p:nvSpPr>
              <p:cNvPr id="39" name="Key: Large Crossing Angle with Low">
                <a:extLst>
                  <a:ext uri="{FF2B5EF4-FFF2-40B4-BE49-F238E27FC236}">
                    <a16:creationId xmlns:a16="http://schemas.microsoft.com/office/drawing/2014/main" id="{F50AD2D2-0910-B10D-D922-1B66376BA6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833" y="4889859"/>
                <a:ext cx="2843535" cy="211596"/>
              </a:xfrm>
              <a:prstGeom prst="rect">
                <a:avLst/>
              </a:prstGeom>
              <a:blipFill>
                <a:blip r:embed="rId14"/>
                <a:stretch>
                  <a:fillRect l="-2232" t="-5556" b="-3333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&quot;Head-On Collision&quot;">
            <a:extLst>
              <a:ext uri="{FF2B5EF4-FFF2-40B4-BE49-F238E27FC236}">
                <a16:creationId xmlns:a16="http://schemas.microsoft.com/office/drawing/2014/main" id="{7944AAF2-7D73-3D61-D1F7-475A4EFFA009}"/>
              </a:ext>
            </a:extLst>
          </p:cNvPr>
          <p:cNvSpPr txBox="1"/>
          <p:nvPr/>
        </p:nvSpPr>
        <p:spPr>
          <a:xfrm>
            <a:off x="1540134" y="4192869"/>
            <a:ext cx="1468352" cy="211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9437FF"/>
                </a:solidFill>
              </a:defRPr>
            </a:lvl1pPr>
          </a:lstStyle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sz="1125" kern="0">
                <a:latin typeface="Verdana"/>
                <a:ea typeface="Verdana"/>
                <a:cs typeface="Verdana"/>
                <a:sym typeface="Verdana"/>
              </a:rPr>
              <a:t>"Head-On Collision"</a:t>
            </a:r>
          </a:p>
        </p:txBody>
      </p:sp>
      <p:sp>
        <p:nvSpPr>
          <p:cNvPr id="41" name="線">
            <a:extLst>
              <a:ext uri="{FF2B5EF4-FFF2-40B4-BE49-F238E27FC236}">
                <a16:creationId xmlns:a16="http://schemas.microsoft.com/office/drawing/2014/main" id="{71F70E93-59C7-BA71-4D51-D1C15777205A}"/>
              </a:ext>
            </a:extLst>
          </p:cNvPr>
          <p:cNvSpPr/>
          <p:nvPr/>
        </p:nvSpPr>
        <p:spPr>
          <a:xfrm>
            <a:off x="3452588" y="4644905"/>
            <a:ext cx="37045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0" tIns="0" rIns="0" bIns="0" anchor="ctr"/>
          <a:lstStyle/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  <a:endParaRPr sz="12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42" name="線">
            <a:extLst>
              <a:ext uri="{FF2B5EF4-FFF2-40B4-BE49-F238E27FC236}">
                <a16:creationId xmlns:a16="http://schemas.microsoft.com/office/drawing/2014/main" id="{DFB56FD4-1168-45F4-9A49-517FAD7962FB}"/>
              </a:ext>
            </a:extLst>
          </p:cNvPr>
          <p:cNvSpPr/>
          <p:nvPr/>
        </p:nvSpPr>
        <p:spPr>
          <a:xfrm>
            <a:off x="6637426" y="2943087"/>
            <a:ext cx="511066" cy="2912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2" extrusionOk="0">
                <a:moveTo>
                  <a:pt x="0" y="391"/>
                </a:moveTo>
                <a:cubicBezTo>
                  <a:pt x="854" y="4739"/>
                  <a:pt x="2005" y="8891"/>
                  <a:pt x="3426" y="12757"/>
                </a:cubicBezTo>
                <a:cubicBezTo>
                  <a:pt x="5096" y="17298"/>
                  <a:pt x="7367" y="21522"/>
                  <a:pt x="10404" y="21562"/>
                </a:cubicBezTo>
                <a:cubicBezTo>
                  <a:pt x="13277" y="21600"/>
                  <a:pt x="15517" y="17828"/>
                  <a:pt x="17252" y="13745"/>
                </a:cubicBezTo>
                <a:cubicBezTo>
                  <a:pt x="19045" y="9524"/>
                  <a:pt x="20507" y="4901"/>
                  <a:pt x="21600" y="0"/>
                </a:cubicBezTo>
              </a:path>
            </a:pathLst>
          </a:custGeom>
          <a:ln w="25400">
            <a:solidFill>
              <a:srgbClr val="FF7E79"/>
            </a:solidFill>
            <a:miter lim="400000"/>
          </a:ln>
        </p:spPr>
        <p:txBody>
          <a:bodyPr lIns="0" tIns="0" rIns="0" bIns="0" anchor="ctr"/>
          <a:lstStyle/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  <a:endParaRPr sz="12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43" name="線">
            <a:extLst>
              <a:ext uri="{FF2B5EF4-FFF2-40B4-BE49-F238E27FC236}">
                <a16:creationId xmlns:a16="http://schemas.microsoft.com/office/drawing/2014/main" id="{070A4C40-FEC4-BCDD-6CF0-50899697A851}"/>
              </a:ext>
            </a:extLst>
          </p:cNvPr>
          <p:cNvSpPr/>
          <p:nvPr/>
        </p:nvSpPr>
        <p:spPr>
          <a:xfrm>
            <a:off x="6537413" y="3219312"/>
            <a:ext cx="511066" cy="2912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2" extrusionOk="0">
                <a:moveTo>
                  <a:pt x="0" y="391"/>
                </a:moveTo>
                <a:cubicBezTo>
                  <a:pt x="854" y="4739"/>
                  <a:pt x="2005" y="8891"/>
                  <a:pt x="3426" y="12757"/>
                </a:cubicBezTo>
                <a:cubicBezTo>
                  <a:pt x="5096" y="17298"/>
                  <a:pt x="7367" y="21522"/>
                  <a:pt x="10404" y="21562"/>
                </a:cubicBezTo>
                <a:cubicBezTo>
                  <a:pt x="13277" y="21600"/>
                  <a:pt x="15517" y="17828"/>
                  <a:pt x="17252" y="13745"/>
                </a:cubicBezTo>
                <a:cubicBezTo>
                  <a:pt x="19045" y="9524"/>
                  <a:pt x="20507" y="4901"/>
                  <a:pt x="21600" y="0"/>
                </a:cubicBezTo>
              </a:path>
            </a:pathLst>
          </a:custGeom>
          <a:ln w="25400">
            <a:solidFill>
              <a:srgbClr val="0433FF"/>
            </a:solidFill>
            <a:miter lim="400000"/>
          </a:ln>
        </p:spPr>
        <p:txBody>
          <a:bodyPr lIns="0" tIns="0" rIns="0" bIns="0" anchor="ctr"/>
          <a:lstStyle/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  <a:endParaRPr sz="12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1E807CC-362E-7B48-4901-AD60D2D3115B}"/>
              </a:ext>
            </a:extLst>
          </p:cNvPr>
          <p:cNvSpPr txBox="1"/>
          <p:nvPr/>
        </p:nvSpPr>
        <p:spPr>
          <a:xfrm>
            <a:off x="3504739" y="723454"/>
            <a:ext cx="1202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P. Raimondi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EAE98D01-29F4-E1C8-483F-D1DBD155E75A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l="-8338" t="14842" r="8338" b="6531"/>
          <a:stretch>
            <a:fillRect/>
          </a:stretch>
        </p:blipFill>
        <p:spPr>
          <a:xfrm>
            <a:off x="1448153" y="5334976"/>
            <a:ext cx="2246215" cy="1469332"/>
          </a:xfrm>
          <a:prstGeom prst="rect">
            <a:avLst/>
          </a:prstGeom>
        </p:spPr>
      </p:pic>
      <p:pic>
        <p:nvPicPr>
          <p:cNvPr id="49" name="ペーストされたムービー.png" descr="ペーストされたムービー.png">
            <a:extLst>
              <a:ext uri="{FF2B5EF4-FFF2-40B4-BE49-F238E27FC236}">
                <a16:creationId xmlns:a16="http://schemas.microsoft.com/office/drawing/2014/main" id="{58FA7EF0-CD16-4DD4-C8A5-39DA965DA19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851345" y="5352540"/>
            <a:ext cx="1828153" cy="1451768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2. Crab-Waist Scheme">
            <a:extLst>
              <a:ext uri="{FF2B5EF4-FFF2-40B4-BE49-F238E27FC236}">
                <a16:creationId xmlns:a16="http://schemas.microsoft.com/office/drawing/2014/main" id="{C416529A-41E2-45EB-451B-2E740DECED28}"/>
              </a:ext>
            </a:extLst>
          </p:cNvPr>
          <p:cNvSpPr txBox="1"/>
          <p:nvPr/>
        </p:nvSpPr>
        <p:spPr>
          <a:xfrm>
            <a:off x="805822" y="5622403"/>
            <a:ext cx="790281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sz="3600" b="1">
                <a:solidFill>
                  <a:srgbClr val="FF40FF"/>
                </a:solidFill>
              </a:defRPr>
            </a:lvl1pPr>
          </a:lstStyle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350" kern="0" dirty="0">
                <a:latin typeface="Verdana"/>
                <a:ea typeface="Verdana"/>
                <a:cs typeface="Verdana"/>
                <a:sym typeface="Verdana"/>
              </a:rPr>
              <a:t>CW</a:t>
            </a:r>
            <a:r>
              <a:rPr sz="1350" kern="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350" kern="0" dirty="0">
                <a:latin typeface="Verdana"/>
                <a:ea typeface="Verdana"/>
                <a:cs typeface="Verdana"/>
                <a:sym typeface="Verdana"/>
              </a:rPr>
              <a:t>OFF</a:t>
            </a:r>
            <a:endParaRPr sz="1350" kern="0" dirty="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1" name="2. Crab-Waist Scheme">
            <a:extLst>
              <a:ext uri="{FF2B5EF4-FFF2-40B4-BE49-F238E27FC236}">
                <a16:creationId xmlns:a16="http://schemas.microsoft.com/office/drawing/2014/main" id="{0546F244-4F69-0BDF-D3C6-CF2A5FEB70CB}"/>
              </a:ext>
            </a:extLst>
          </p:cNvPr>
          <p:cNvSpPr txBox="1"/>
          <p:nvPr/>
        </p:nvSpPr>
        <p:spPr>
          <a:xfrm>
            <a:off x="4086880" y="5573102"/>
            <a:ext cx="711733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sz="3600" b="1">
                <a:solidFill>
                  <a:srgbClr val="FF40FF"/>
                </a:solidFill>
              </a:defRPr>
            </a:lvl1pPr>
          </a:lstStyle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350" kern="0" dirty="0">
                <a:latin typeface="Verdana"/>
                <a:ea typeface="Verdana"/>
                <a:cs typeface="Verdana"/>
                <a:sym typeface="Verdana"/>
              </a:rPr>
              <a:t>CW</a:t>
            </a:r>
            <a:r>
              <a:rPr sz="1350" kern="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350" kern="0" dirty="0">
                <a:latin typeface="Verdana"/>
                <a:ea typeface="Verdana"/>
                <a:cs typeface="Verdana"/>
                <a:sym typeface="Verdana"/>
              </a:rPr>
              <a:t>ON</a:t>
            </a:r>
            <a:endParaRPr sz="1350" kern="0" dirty="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F6180B8-8C26-8D00-70E6-8CABAB4925B6}"/>
              </a:ext>
            </a:extLst>
          </p:cNvPr>
          <p:cNvSpPr txBox="1"/>
          <p:nvPr/>
        </p:nvSpPr>
        <p:spPr>
          <a:xfrm>
            <a:off x="6850571" y="6050153"/>
            <a:ext cx="13764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D. Zhou, et al.</a:t>
            </a:r>
          </a:p>
        </p:txBody>
      </p:sp>
    </p:spTree>
    <p:extLst>
      <p:ext uri="{BB962C8B-B14F-4D97-AF65-F5344CB8AC3E}">
        <p14:creationId xmlns:p14="http://schemas.microsoft.com/office/powerpoint/2010/main" val="390118803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04B847-F1E5-B4AA-9979-34D365A0DB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85A72-D121-CA2B-4FA0-D5A022212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>
            <a:noAutofit/>
          </a:bodyPr>
          <a:lstStyle/>
          <a:p>
            <a:r>
              <a:rPr lang="en-US" dirty="0"/>
              <a:t>Beam-Beam Effect driving parameters</a:t>
            </a:r>
          </a:p>
        </p:txBody>
      </p:sp>
      <p:sp>
        <p:nvSpPr>
          <p:cNvPr id="8" name="PlaceHolder 2">
            <a:extLst>
              <a:ext uri="{FF2B5EF4-FFF2-40B4-BE49-F238E27FC236}">
                <a16:creationId xmlns:a16="http://schemas.microsoft.com/office/drawing/2014/main" id="{689EAB80-E68A-6D3D-7601-858274CACE6C}"/>
              </a:ext>
            </a:extLst>
          </p:cNvPr>
          <p:cNvSpPr txBox="1">
            <a:spLocks/>
          </p:cNvSpPr>
          <p:nvPr/>
        </p:nvSpPr>
        <p:spPr bwMode="auto">
          <a:xfrm>
            <a:off x="323528" y="685801"/>
            <a:ext cx="3835427" cy="6172200"/>
          </a:xfrm>
          <a:prstGeom prst="rect">
            <a:avLst/>
          </a:prstGeom>
          <a:noFill/>
          <a:ln w="0"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9pPr>
          </a:lstStyle>
          <a:p>
            <a:pPr marL="134541" lvl="1" indent="-134541">
              <a:spcBef>
                <a:spcPts val="374"/>
              </a:spcBef>
              <a:buClr>
                <a:srgbClr val="171717"/>
              </a:buClr>
              <a:buSzPct val="100000"/>
              <a:buFont typeface="Wingdings" pitchFamily="2" charset="2"/>
              <a:buChar char="§"/>
              <a:tabLst>
                <a:tab pos="0" algn="l"/>
              </a:tabLst>
            </a:pPr>
            <a:endParaRPr lang="en-US" sz="2400" kern="0" spc="-1" dirty="0">
              <a:solidFill>
                <a:schemeClr val="dk2">
                  <a:lumMod val="50000"/>
                </a:schemeClr>
              </a:solidFill>
              <a:latin typeface="Arial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PlaceHolder 2">
                <a:extLst>
                  <a:ext uri="{FF2B5EF4-FFF2-40B4-BE49-F238E27FC236}">
                    <a16:creationId xmlns:a16="http://schemas.microsoft.com/office/drawing/2014/main" id="{81219B25-BC6D-9CFC-FA0A-6370659C621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51520" y="755296"/>
                <a:ext cx="8892480" cy="6095598"/>
              </a:xfrm>
              <a:prstGeom prst="rect">
                <a:avLst/>
              </a:prstGeom>
              <a:noFill/>
              <a:ln w="0">
                <a:noFill/>
              </a:ln>
              <a:extLst>
                <a:ext uri="{FAA26D3D-D897-4be2-8F04-BA451C77F1D7}">
                  <ma14:placeholderFlag xmlns:ma14="http://schemas.microsoft.com/office/mac/drawingml/2011/main" xmlns="" val="1"/>
                </a:ex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bg1"/>
                    </a:solidFill>
                    <a:latin typeface="+mj-lt"/>
                    <a:ea typeface="ＭＳ Ｐゴシック" charset="-128"/>
                    <a:cs typeface="ＭＳ Ｐゴシック" charset="-128"/>
                  </a:defRPr>
                </a:lvl1pPr>
                <a:lvl2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bg1"/>
                    </a:solidFill>
                    <a:latin typeface="Palatino" pitchFamily="-112" charset="0"/>
                    <a:ea typeface="ＭＳ Ｐゴシック" charset="-128"/>
                    <a:cs typeface="ＭＳ Ｐゴシック" charset="-128"/>
                  </a:defRPr>
                </a:lvl2pPr>
                <a:lvl3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bg1"/>
                    </a:solidFill>
                    <a:latin typeface="Palatino" pitchFamily="-112" charset="0"/>
                    <a:ea typeface="ＭＳ Ｐゴシック" charset="-128"/>
                    <a:cs typeface="ＭＳ Ｐゴシック" charset="-128"/>
                  </a:defRPr>
                </a:lvl3pPr>
                <a:lvl4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bg1"/>
                    </a:solidFill>
                    <a:latin typeface="Palatino" pitchFamily="-112" charset="0"/>
                    <a:ea typeface="ＭＳ Ｐゴシック" charset="-128"/>
                    <a:cs typeface="ＭＳ Ｐゴシック" charset="-128"/>
                  </a:defRPr>
                </a:lvl4pPr>
                <a:lvl5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bg1"/>
                    </a:solidFill>
                    <a:latin typeface="Palatino" pitchFamily="-112" charset="0"/>
                    <a:ea typeface="ＭＳ Ｐゴシック" charset="-128"/>
                    <a:cs typeface="ＭＳ Ｐゴシック" charset="-128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bg1"/>
                    </a:solidFill>
                    <a:latin typeface="Palatino" pitchFamily="-112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bg1"/>
                    </a:solidFill>
                    <a:latin typeface="Palatino" pitchFamily="-112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bg1"/>
                    </a:solidFill>
                    <a:latin typeface="Palatino" pitchFamily="-112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bg1"/>
                    </a:solidFill>
                    <a:latin typeface="Palatino" pitchFamily="-112" charset="0"/>
                  </a:defRPr>
                </a:lvl9pPr>
              </a:lstStyle>
              <a:p>
                <a:pPr marL="179388" lvl="1" indent="-179388">
                  <a:spcBef>
                    <a:spcPts val="499"/>
                  </a:spcBef>
                  <a:buClr>
                    <a:srgbClr val="171717"/>
                  </a:buClr>
                  <a:buSzPct val="100000"/>
                  <a:buFont typeface="Wingdings" pitchFamily="2" charset="2"/>
                  <a:buChar char="§"/>
                  <a:tabLst>
                    <a:tab pos="0" algn="l"/>
                  </a:tabLst>
                </a:pPr>
                <a:r>
                  <a:rPr lang="en-US" sz="1800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Luminosity 		 </a:t>
                </a:r>
                <a14:m>
                  <m:oMath xmlns:m="http://schemas.openxmlformats.org/officeDocument/2006/math">
                    <m:r>
                      <a:rPr lang="en-US" sz="2800" i="1" kern="0" spc="-1" smtClean="0">
                        <a:solidFill>
                          <a:schemeClr val="dk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800" i="1" kern="0" spc="-1" smtClean="0">
                        <a:solidFill>
                          <a:schemeClr val="dk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num>
                      <m:den>
                        <m:r>
                          <a:rPr lang="en-US" sz="28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8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sz="28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  <m:r>
                      <a:rPr lang="en-US" sz="2800" i="1" kern="0" spc="-1" smtClean="0">
                        <a:solidFill>
                          <a:schemeClr val="dk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8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𝑡𝑜𝑡</m:t>
                            </m:r>
                          </m:sub>
                        </m:sSub>
                        <m:sSub>
                          <m:sSubPr>
                            <m:ctrlP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𝜉</m:t>
                            </m:r>
                          </m:e>
                          <m:sub>
                            <m: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den>
                    </m:f>
                    <m:r>
                      <a:rPr lang="en-US" sz="2800" i="1" kern="0" spc="-1" smtClean="0">
                        <a:solidFill>
                          <a:schemeClr val="dk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8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8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</m:oMath>
                </a14:m>
                <a:endParaRPr lang="en-US" sz="2800" kern="0" spc="-1" dirty="0">
                  <a:solidFill>
                    <a:schemeClr val="dk2">
                      <a:lumMod val="50000"/>
                    </a:schemeClr>
                  </a:solidFill>
                  <a:latin typeface="Arial"/>
                </a:endParaRPr>
              </a:p>
              <a:p>
                <a:pPr marL="406400" lvl="2" indent="-168275">
                  <a:spcBef>
                    <a:spcPts val="499"/>
                  </a:spcBef>
                  <a:buClr>
                    <a:srgbClr val="171717"/>
                  </a:buClr>
                  <a:buSzPct val="80000"/>
                  <a:buFont typeface="System Font Regular"/>
                  <a:buChar char="□"/>
                  <a:tabLst>
                    <a:tab pos="0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 a </a:t>
                </a: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geometric reduction factor</a:t>
                </a:r>
                <a:endParaRPr lang="en-US" sz="1800" b="1" kern="0" spc="-1" dirty="0">
                  <a:solidFill>
                    <a:schemeClr val="dk2">
                      <a:lumMod val="50000"/>
                    </a:schemeClr>
                  </a:solidFill>
                  <a:latin typeface="Arial"/>
                </a:endParaRPr>
              </a:p>
              <a:p>
                <a:pPr marL="406400" lvl="2" indent="-168275">
                  <a:spcBef>
                    <a:spcPts val="499"/>
                  </a:spcBef>
                  <a:buClr>
                    <a:srgbClr val="171717"/>
                  </a:buClr>
                  <a:buSzPct val="80000"/>
                  <a:buFont typeface="System Font Regular"/>
                  <a:buChar char="□"/>
                  <a:tabLst>
                    <a:tab pos="0" algn="l"/>
                  </a:tabLst>
                </a:pP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Total intensity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1600" b="1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𝒕𝒐𝒕</m:t>
                        </m:r>
                      </m:sub>
                    </m:sSub>
                  </m:oMath>
                </a14:m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 given by SR power, assuming absence of other intensity limitations</a:t>
                </a:r>
              </a:p>
              <a:p>
                <a:pPr marL="406400" lvl="2" indent="-168275">
                  <a:spcBef>
                    <a:spcPts val="499"/>
                  </a:spcBef>
                  <a:buClr>
                    <a:srgbClr val="171717"/>
                  </a:buClr>
                  <a:buSzPct val="80000"/>
                  <a:buFont typeface="System Font Regular"/>
                  <a:buChar char="□"/>
                  <a:tabLst>
                    <a:tab pos="0" algn="l"/>
                  </a:tabLst>
                </a:pP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Maximized with </a:t>
                </a: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large beam-beam tune </a:t>
                </a: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shift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kern="0" spc="-1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kern="0" spc="-1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en-US" sz="1600" i="1" kern="0" spc="-1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 </a:t>
                </a:r>
              </a:p>
              <a:p>
                <a:pPr marL="628650" lvl="3" indent="-165100">
                  <a:spcBef>
                    <a:spcPts val="499"/>
                  </a:spcBef>
                  <a:buClr>
                    <a:srgbClr val="171717"/>
                  </a:buClr>
                  <a:buSzPct val="60000"/>
                  <a:buFont typeface="System Font Regular"/>
                  <a:buChar char="◆"/>
                  <a:tabLst>
                    <a:tab pos="388938" algn="l"/>
                  </a:tabLst>
                </a:pP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A</a:t>
                </a: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t Z mode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en-US" sz="16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600" i="1" kern="0" spc="-1" smtClean="0">
                        <a:solidFill>
                          <a:schemeClr val="dk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=0.09</m:t>
                    </m:r>
                  </m:oMath>
                </a14:m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 per IP (compared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kern="0" spc="-1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kern="0" spc="-1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en-US" sz="1600" i="1" kern="0" spc="-1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600" i="1" kern="0" spc="-1" smtClean="0">
                        <a:solidFill>
                          <a:schemeClr val="dk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=0.045</m:t>
                    </m:r>
                  </m:oMath>
                </a14:m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 per IP achieved </a:t>
                </a: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at Z energy in LEP)</a:t>
                </a:r>
              </a:p>
              <a:p>
                <a:pPr marL="406400" lvl="2" indent="-168275">
                  <a:spcBef>
                    <a:spcPts val="499"/>
                  </a:spcBef>
                  <a:buClr>
                    <a:srgbClr val="171717"/>
                  </a:buClr>
                  <a:buSzPct val="80000"/>
                  <a:buFont typeface="System Font Regular"/>
                  <a:buChar char="□"/>
                  <a:tabLst>
                    <a:tab pos="0" algn="l"/>
                  </a:tabLst>
                </a:pP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Maximized </a:t>
                </a: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with </a:t>
                </a: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small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kern="0" spc="-1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kern="0" spc="-1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sz="1600" b="1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  <m:sup>
                        <m:r>
                          <a:rPr lang="en-US" sz="1600" b="1" i="1" kern="0" spc="-1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1600" b="1" i="1" kern="0" spc="-1">
                        <a:solidFill>
                          <a:schemeClr val="dk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600" b="1" i="1" kern="0" spc="-1">
                        <a:solidFill>
                          <a:schemeClr val="dk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m:rPr>
                        <m:nor/>
                      </m:rPr>
                      <a:rPr lang="en-US" sz="1600" b="1" kern="0" spc="-1">
                        <a:solidFill>
                          <a:schemeClr val="dk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b="1" kern="0" spc="-1">
                        <a:solidFill>
                          <a:schemeClr val="dk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 </a:t>
                </a: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creating </a:t>
                </a:r>
                <a:b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</a:b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challenges for lattice design</a:t>
                </a:r>
              </a:p>
              <a:p>
                <a:pPr marL="628650" lvl="3" indent="-165100">
                  <a:spcBef>
                    <a:spcPts val="499"/>
                  </a:spcBef>
                  <a:buClr>
                    <a:srgbClr val="171717"/>
                  </a:buClr>
                  <a:buSzPct val="60000"/>
                  <a:buFont typeface="System Font Regular"/>
                  <a:buChar char="◆"/>
                  <a:tabLst>
                    <a:tab pos="388938" algn="l"/>
                  </a:tabLst>
                </a:pP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Strong </a:t>
                </a: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chromatic aberrations </a:t>
                </a: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to be </a:t>
                </a:r>
              </a:p>
              <a:p>
                <a:pPr marL="463550" lvl="3">
                  <a:spcBef>
                    <a:spcPts val="499"/>
                  </a:spcBef>
                  <a:buClr>
                    <a:srgbClr val="171717"/>
                  </a:buClr>
                  <a:buSzPct val="60000"/>
                  <a:buNone/>
                  <a:tabLst>
                    <a:tab pos="388938" algn="l"/>
                  </a:tabLst>
                </a:pP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   corrected locally</a:t>
                </a:r>
              </a:p>
              <a:p>
                <a:pPr marL="628650" lvl="3" indent="-165100">
                  <a:spcBef>
                    <a:spcPts val="499"/>
                  </a:spcBef>
                  <a:buClr>
                    <a:srgbClr val="171717"/>
                  </a:buClr>
                  <a:buSzPct val="60000"/>
                  <a:buFont typeface="System Font Regular"/>
                  <a:buChar char="◆"/>
                  <a:tabLst>
                    <a:tab pos="388938" algn="l"/>
                  </a:tabLst>
                </a:pP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Small </a:t>
                </a: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Dynamic Aperture</a:t>
                </a: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 (DA) require </a:t>
                </a:r>
                <a:b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</a:b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small </a:t>
                </a: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emittances</a:t>
                </a:r>
              </a:p>
              <a:p>
                <a:pPr marL="628650" lvl="3" indent="-165100">
                  <a:spcBef>
                    <a:spcPts val="499"/>
                  </a:spcBef>
                  <a:buClr>
                    <a:srgbClr val="171717"/>
                  </a:buClr>
                  <a:buSzPct val="60000"/>
                  <a:buFont typeface="System Font Regular"/>
                  <a:buChar char="◆"/>
                  <a:tabLst>
                    <a:tab pos="388938" algn="l"/>
                  </a:tabLst>
                </a:pP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For Z mode with </a:t>
                </a: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“nano-beam” scheme</a:t>
                </a:r>
              </a:p>
              <a:p>
                <a:pPr marL="635000" lvl="3" indent="-171450">
                  <a:spcBef>
                    <a:spcPts val="499"/>
                  </a:spcBef>
                  <a:buClr>
                    <a:srgbClr val="171717"/>
                  </a:buClr>
                  <a:buSzPct val="60000"/>
                  <a:buFont typeface="System Font Regular"/>
                  <a:buChar char="◇"/>
                  <a:tabLst>
                    <a:tab pos="388938" algn="l"/>
                  </a:tabLst>
                </a:pP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Small peak bunch current</a:t>
                </a:r>
              </a:p>
              <a:p>
                <a:pPr marL="635000" lvl="3" indent="-171450">
                  <a:spcBef>
                    <a:spcPts val="499"/>
                  </a:spcBef>
                  <a:buClr>
                    <a:srgbClr val="171717"/>
                  </a:buClr>
                  <a:buSzPct val="60000"/>
                  <a:buFont typeface="System Font Regular"/>
                  <a:buChar char="◇"/>
                  <a:tabLst>
                    <a:tab pos="388938" algn="l"/>
                  </a:tabLst>
                </a:pP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Large number of long bunches </a:t>
                </a: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required </a:t>
                </a:r>
              </a:p>
              <a:p>
                <a:pPr marL="463550" lvl="3">
                  <a:spcBef>
                    <a:spcPts val="499"/>
                  </a:spcBef>
                  <a:buClr>
                    <a:srgbClr val="171717"/>
                  </a:buClr>
                  <a:buSzPct val="60000"/>
                  <a:buNone/>
                  <a:tabLst>
                    <a:tab pos="388938" algn="l"/>
                  </a:tabLst>
                </a:pP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    for </a:t>
                </a: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1600" b="1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𝒕𝒐𝒕</m:t>
                        </m:r>
                      </m:sub>
                    </m:sSub>
                  </m:oMath>
                </a14:m>
                <a:endParaRPr lang="en-US" sz="1600" b="1" kern="0" spc="-1" dirty="0">
                  <a:solidFill>
                    <a:schemeClr val="dk2">
                      <a:lumMod val="50000"/>
                    </a:schemeClr>
                  </a:solidFill>
                </a:endParaRPr>
              </a:p>
              <a:p>
                <a:pPr marL="635000" lvl="3" indent="-171450">
                  <a:spcBef>
                    <a:spcPts val="499"/>
                  </a:spcBef>
                  <a:buClr>
                    <a:srgbClr val="171717"/>
                  </a:buClr>
                  <a:buSzPct val="60000"/>
                  <a:buFont typeface="System Font Regular"/>
                  <a:buChar char="◇"/>
                  <a:tabLst>
                    <a:tab pos="388938" algn="l"/>
                  </a:tabLst>
                </a:pP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Maximum</a:t>
                </a: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 </a:t>
                </a: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number</a:t>
                </a: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 of bunches limited</a:t>
                </a:r>
                <a:b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</a:b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by </a:t>
                </a: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e-cloud</a:t>
                </a: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 build-up</a:t>
                </a:r>
                <a:b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</a:br>
                <a:endParaRPr lang="en-US" sz="1600" kern="0" spc="-1" dirty="0">
                  <a:solidFill>
                    <a:schemeClr val="dk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0" name="PlaceHolder 2">
                <a:extLst>
                  <a:ext uri="{FF2B5EF4-FFF2-40B4-BE49-F238E27FC236}">
                    <a16:creationId xmlns:a16="http://schemas.microsoft.com/office/drawing/2014/main" id="{81219B25-BC6D-9CFC-FA0A-6370659C62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1520" y="755296"/>
                <a:ext cx="8892480" cy="6095598"/>
              </a:xfrm>
              <a:prstGeom prst="rect">
                <a:avLst/>
              </a:prstGeom>
              <a:blipFill>
                <a:blip r:embed="rId2"/>
                <a:stretch>
                  <a:fillRect l="-1427" t="-416" r="-285"/>
                </a:stretch>
              </a:blipFill>
              <a:ln w="0">
                <a:noFill/>
              </a:ln>
              <a:extLst>
                <a:ext uri="{FAA26D3D-D897-4be2-8F04-BA451C77F1D7}">
                  <ma14:placeholderFlag xmlns:ma14="http://schemas.microsoft.com/office/mac/drawingml/2011/main" xmlns="" val="1"/>
                </a:ex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PlaceHolder 4">
            <a:extLst>
              <a:ext uri="{FF2B5EF4-FFF2-40B4-BE49-F238E27FC236}">
                <a16:creationId xmlns:a16="http://schemas.microsoft.com/office/drawing/2014/main" id="{CAAE2FCE-3703-E8DA-26DB-7A9AA90A04ED}"/>
              </a:ext>
            </a:extLst>
          </p:cNvPr>
          <p:cNvSpPr txBox="1">
            <a:spLocks/>
          </p:cNvSpPr>
          <p:nvPr/>
        </p:nvSpPr>
        <p:spPr>
          <a:xfrm>
            <a:off x="11107440" y="6378480"/>
            <a:ext cx="680040" cy="363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fld id="{626A0F65-46FB-4BEA-8A58-D61F8D34D933}" type="slidenum">
              <a:rPr lang="en-CH" smtClean="0"/>
              <a:pPr/>
              <a:t>49</a:t>
            </a:fld>
            <a:endParaRPr lang="en-CH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E3EC97F-E913-92BC-5D79-527A98D12E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1849" y="3140968"/>
            <a:ext cx="4793005" cy="120849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E832DA9-4EBE-2D72-0459-477B1719018D}"/>
              </a:ext>
            </a:extLst>
          </p:cNvPr>
          <p:cNvSpPr txBox="1"/>
          <p:nvPr/>
        </p:nvSpPr>
        <p:spPr>
          <a:xfrm>
            <a:off x="4697760" y="4509120"/>
            <a:ext cx="4427984" cy="1482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l">
              <a:spcBef>
                <a:spcPts val="499"/>
              </a:spcBef>
              <a:buClr>
                <a:srgbClr val="171717"/>
              </a:buClr>
              <a:buSzPct val="100000"/>
              <a:tabLst>
                <a:tab pos="0" algn="l"/>
              </a:tabLst>
            </a:pPr>
            <a:r>
              <a:rPr lang="en-US" sz="1800" dirty="0">
                <a:solidFill>
                  <a:srgbClr val="000000"/>
                </a:solidFill>
              </a:rPr>
              <a:t>”Nano-beam” collision scheme</a:t>
            </a:r>
            <a:endParaRPr lang="en-US" sz="1800" spc="-1" dirty="0">
              <a:solidFill>
                <a:schemeClr val="dk2">
                  <a:lumMod val="50000"/>
                </a:schemeClr>
              </a:solidFill>
            </a:endParaRPr>
          </a:p>
          <a:p>
            <a:pPr marL="234950" lvl="2" indent="-163513" algn="l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SzPct val="80000"/>
              <a:buFont typeface="System Font Regular"/>
              <a:buChar char="□"/>
              <a:tabLst>
                <a:tab pos="0" algn="l"/>
              </a:tabLst>
            </a:pPr>
            <a:r>
              <a:rPr lang="en-US" sz="1600" dirty="0">
                <a:solidFill>
                  <a:srgbClr val="000000"/>
                </a:solidFill>
              </a:rPr>
              <a:t>Kind of </a:t>
            </a:r>
            <a:r>
              <a:rPr lang="en-US" sz="1600" b="1" dirty="0">
                <a:solidFill>
                  <a:srgbClr val="000000"/>
                </a:solidFill>
              </a:rPr>
              <a:t>ribbons</a:t>
            </a:r>
            <a:r>
              <a:rPr lang="en-US" sz="1600" dirty="0">
                <a:solidFill>
                  <a:srgbClr val="000000"/>
                </a:solidFill>
              </a:rPr>
              <a:t> at the interaction point</a:t>
            </a:r>
          </a:p>
          <a:p>
            <a:pPr marL="234950" lvl="2" indent="-163513" algn="l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SzPct val="80000"/>
              <a:buFont typeface="System Font Regular"/>
              <a:buChar char="□"/>
              <a:tabLst>
                <a:tab pos="0" algn="l"/>
              </a:tabLst>
            </a:pPr>
            <a:r>
              <a:rPr lang="en-US" sz="1600" b="1" dirty="0">
                <a:solidFill>
                  <a:srgbClr val="000000"/>
                </a:solidFill>
              </a:rPr>
              <a:t>Only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b="1" dirty="0">
                <a:solidFill>
                  <a:srgbClr val="000000"/>
                </a:solidFill>
              </a:rPr>
              <a:t>fraction</a:t>
            </a:r>
            <a:r>
              <a:rPr lang="en-US" sz="1600" dirty="0">
                <a:solidFill>
                  <a:srgbClr val="000000"/>
                </a:solidFill>
              </a:rPr>
              <a:t> of bunch interacts with opposite bunch at a given moment </a:t>
            </a:r>
            <a:r>
              <a:rPr lang="en-US" sz="1600" b="1" dirty="0">
                <a:solidFill>
                  <a:srgbClr val="000000"/>
                </a:solidFill>
              </a:rPr>
              <a:t>(large Piwinski angle)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E481CC4-ADB4-55D9-5EA3-30D3265ED382}"/>
              </a:ext>
            </a:extLst>
          </p:cNvPr>
          <p:cNvSpPr txBox="1"/>
          <p:nvPr/>
        </p:nvSpPr>
        <p:spPr>
          <a:xfrm>
            <a:off x="5875988" y="6266023"/>
            <a:ext cx="1299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C. Carli et al.</a:t>
            </a:r>
          </a:p>
        </p:txBody>
      </p:sp>
    </p:spTree>
    <p:extLst>
      <p:ext uri="{BB962C8B-B14F-4D97-AF65-F5344CB8AC3E}">
        <p14:creationId xmlns:p14="http://schemas.microsoft.com/office/powerpoint/2010/main" val="2983201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E2E527-5336-0041-FF04-0300604C88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4ACE7252-7169-4651-9B50-9E10B4D04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-41275"/>
            <a:ext cx="6984776" cy="727075"/>
          </a:xfrm>
        </p:spPr>
        <p:txBody>
          <a:bodyPr>
            <a:noAutofit/>
          </a:bodyPr>
          <a:lstStyle/>
          <a:p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Open questions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BB1419-914B-E78A-010D-C20E3DD936AB}"/>
              </a:ext>
            </a:extLst>
          </p:cNvPr>
          <p:cNvSpPr txBox="1"/>
          <p:nvPr/>
        </p:nvSpPr>
        <p:spPr>
          <a:xfrm>
            <a:off x="252496" y="720935"/>
            <a:ext cx="8892480" cy="6137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Standard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model describes known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matter, i.e. 5% of the universe!</a:t>
            </a: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179387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 </a:t>
            </a:r>
          </a:p>
          <a:p>
            <a:pPr marL="179387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700" dirty="0">
              <a:solidFill>
                <a:prstClr val="black"/>
              </a:solidFill>
              <a:latin typeface="Calibri"/>
              <a:sym typeface="Symbol"/>
            </a:endParaRPr>
          </a:p>
          <a:p>
            <a:pPr marL="179387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179387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lvl="2" indent="-623888" algn="l">
              <a:buFont typeface="Wingdings" panose="05000000000000000000" pitchFamily="2" charset="2"/>
              <a:buChar char="Ø"/>
              <a:defRPr/>
            </a:pPr>
            <a:r>
              <a:rPr lang="en-GB" sz="2400" dirty="0">
                <a:solidFill>
                  <a:prstClr val="black"/>
                </a:solidFill>
                <a:latin typeface="Calibri"/>
                <a:sym typeface="Symbol"/>
              </a:rPr>
              <a:t>what is dark matter?</a:t>
            </a: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what is dark energy?</a:t>
            </a: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why is there more matter than antimatter?</a:t>
            </a: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why do the masses differ by more than 13 orders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of magnitude?</a:t>
            </a: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do fundamental forces unify in single field theory?</a:t>
            </a: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what about gravity? </a:t>
            </a: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Is there a “world equation – theory of everything”? …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2C1852B-1ADB-2998-0C08-F007451AB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9875" y="1484784"/>
            <a:ext cx="3459816" cy="263366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B72AACC-4F20-C406-864B-5967B61840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039" y="1534098"/>
            <a:ext cx="3371527" cy="203891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06CC29F9-E5FA-0D4E-2CAA-9B6B56272B94}"/>
              </a:ext>
            </a:extLst>
          </p:cNvPr>
          <p:cNvSpPr txBox="1"/>
          <p:nvPr/>
        </p:nvSpPr>
        <p:spPr>
          <a:xfrm>
            <a:off x="1435335" y="2302575"/>
            <a:ext cx="2129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Dark Energy 68.3%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F94673-E2E2-8B73-BCD0-D1102EC96A08}"/>
              </a:ext>
            </a:extLst>
          </p:cNvPr>
          <p:cNvSpPr txBox="1"/>
          <p:nvPr/>
        </p:nvSpPr>
        <p:spPr>
          <a:xfrm>
            <a:off x="1422364" y="1494462"/>
            <a:ext cx="2025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Known Matter 4.9%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6B23699-B780-7490-969F-4FF645289854}"/>
              </a:ext>
            </a:extLst>
          </p:cNvPr>
          <p:cNvSpPr txBox="1"/>
          <p:nvPr/>
        </p:nvSpPr>
        <p:spPr>
          <a:xfrm>
            <a:off x="2228800" y="1767242"/>
            <a:ext cx="2148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Dark Matter 26.8%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A930202-DE73-4AE1-05FA-45F6B02F2657}"/>
              </a:ext>
            </a:extLst>
          </p:cNvPr>
          <p:cNvSpPr txBox="1"/>
          <p:nvPr/>
        </p:nvSpPr>
        <p:spPr>
          <a:xfrm>
            <a:off x="5026803" y="3965138"/>
            <a:ext cx="3649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galaxy rotation curves, 1933 - Zwicky</a:t>
            </a:r>
          </a:p>
        </p:txBody>
      </p:sp>
    </p:spTree>
    <p:extLst>
      <p:ext uri="{BB962C8B-B14F-4D97-AF65-F5344CB8AC3E}">
        <p14:creationId xmlns:p14="http://schemas.microsoft.com/office/powerpoint/2010/main" val="88228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5" name="Google Shape;405;p35" title="beamsizeVsTime_Frank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984" y="1700808"/>
            <a:ext cx="8308032" cy="427421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FC2D67-833F-580A-5FE6-F4BBA3FEE6C4}"/>
              </a:ext>
            </a:extLst>
          </p:cNvPr>
          <p:cNvSpPr txBox="1">
            <a:spLocks/>
          </p:cNvSpPr>
          <p:nvPr/>
        </p:nvSpPr>
        <p:spPr bwMode="auto">
          <a:xfrm>
            <a:off x="1403648" y="0"/>
            <a:ext cx="7488832" cy="685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spcFirstLastPara="1" vert="horz" wrap="square" lIns="91425" tIns="91425" rIns="91425" bIns="91425" numCol="1" anchor="t" anchorCtr="0" compatLnSpc="1">
            <a:prstTxWarp prst="textNoShape">
              <a:avLst/>
            </a:prstTxWarp>
            <a:noAutofit/>
          </a:bodyPr>
          <a:lstStyle>
            <a:lvl1pPr lvl="0" algn="l" rtl="0" eaLnBrk="0" fontAlgn="base" hangingPunct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lvl="1" algn="l" rtl="0" eaLnBrk="0" fontAlgn="base" hangingPunct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2pPr>
            <a:lvl3pPr lvl="2" algn="l" rtl="0" eaLnBrk="0" fontAlgn="base" hangingPunct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3pPr>
            <a:lvl4pPr lvl="3" algn="l" rtl="0" eaLnBrk="0" fontAlgn="base" hangingPunct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4pPr>
            <a:lvl5pPr lvl="4" algn="l" rtl="0" eaLnBrk="0" fontAlgn="base" hangingPunct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5pPr>
            <a:lvl6pPr marL="457200" lvl="5" algn="l" rtl="0" fontAlgn="base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</a:defRPr>
            </a:lvl6pPr>
            <a:lvl7pPr marL="914400" lvl="6" algn="l" rtl="0" fontAlgn="base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</a:defRPr>
            </a:lvl7pPr>
            <a:lvl8pPr marL="1371600" lvl="7" algn="l" rtl="0" fontAlgn="base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</a:defRPr>
            </a:lvl8pPr>
            <a:lvl9pPr marL="1828800" lvl="8" algn="l" rtl="0" fontAlgn="base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</a:defRPr>
            </a:lvl9pPr>
          </a:lstStyle>
          <a:p>
            <a:pPr>
              <a:buClrTx/>
              <a:buFontTx/>
            </a:pPr>
            <a:r>
              <a:rPr lang="en-US" sz="4000" kern="0" dirty="0"/>
              <a:t>Minimum vertical beam size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5CD559-97F6-4491-D6C4-8A17ECC5BA4F}"/>
              </a:ext>
            </a:extLst>
          </p:cNvPr>
          <p:cNvSpPr txBox="1"/>
          <p:nvPr/>
        </p:nvSpPr>
        <p:spPr>
          <a:xfrm>
            <a:off x="2881271" y="6244770"/>
            <a:ext cx="9908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R. Tomas</a:t>
            </a:r>
          </a:p>
        </p:txBody>
      </p:sp>
    </p:spTree>
    <p:extLst>
      <p:ext uri="{BB962C8B-B14F-4D97-AF65-F5344CB8AC3E}">
        <p14:creationId xmlns:p14="http://schemas.microsoft.com/office/powerpoint/2010/main" val="297990690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1145EB-FE46-D805-B92A-4423071A1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7A000-5369-886A-24A4-A75FA3253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>
            <a:noAutofit/>
          </a:bodyPr>
          <a:lstStyle/>
          <a:p>
            <a:r>
              <a:rPr lang="en-US" dirty="0"/>
              <a:t>Other two-beam effects</a:t>
            </a:r>
          </a:p>
        </p:txBody>
      </p:sp>
      <p:sp>
        <p:nvSpPr>
          <p:cNvPr id="8" name="PlaceHolder 2">
            <a:extLst>
              <a:ext uri="{FF2B5EF4-FFF2-40B4-BE49-F238E27FC236}">
                <a16:creationId xmlns:a16="http://schemas.microsoft.com/office/drawing/2014/main" id="{FD7DEED7-33B6-CF78-5789-06A70162FA33}"/>
              </a:ext>
            </a:extLst>
          </p:cNvPr>
          <p:cNvSpPr txBox="1">
            <a:spLocks/>
          </p:cNvSpPr>
          <p:nvPr/>
        </p:nvSpPr>
        <p:spPr bwMode="auto">
          <a:xfrm>
            <a:off x="323528" y="685801"/>
            <a:ext cx="3835427" cy="6172200"/>
          </a:xfrm>
          <a:prstGeom prst="rect">
            <a:avLst/>
          </a:prstGeom>
          <a:noFill/>
          <a:ln w="0"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9pPr>
          </a:lstStyle>
          <a:p>
            <a:pPr marL="134541" lvl="1" indent="-134541">
              <a:spcBef>
                <a:spcPts val="374"/>
              </a:spcBef>
              <a:buClr>
                <a:srgbClr val="171717"/>
              </a:buClr>
              <a:buSzPct val="100000"/>
              <a:buFont typeface="Wingdings" pitchFamily="2" charset="2"/>
              <a:buChar char="§"/>
              <a:tabLst>
                <a:tab pos="0" algn="l"/>
              </a:tabLst>
            </a:pPr>
            <a:endParaRPr lang="en-US" sz="2400" kern="0" spc="-1" dirty="0">
              <a:solidFill>
                <a:schemeClr val="dk2">
                  <a:lumMod val="50000"/>
                </a:schemeClr>
              </a:solidFill>
              <a:latin typeface="Arial"/>
            </a:endParaRPr>
          </a:p>
        </p:txBody>
      </p:sp>
      <p:sp>
        <p:nvSpPr>
          <p:cNvPr id="13" name="PlaceHolder 4">
            <a:extLst>
              <a:ext uri="{FF2B5EF4-FFF2-40B4-BE49-F238E27FC236}">
                <a16:creationId xmlns:a16="http://schemas.microsoft.com/office/drawing/2014/main" id="{E4D533DD-7F2B-0091-D750-4989BCC17631}"/>
              </a:ext>
            </a:extLst>
          </p:cNvPr>
          <p:cNvSpPr txBox="1">
            <a:spLocks/>
          </p:cNvSpPr>
          <p:nvPr/>
        </p:nvSpPr>
        <p:spPr>
          <a:xfrm>
            <a:off x="11107440" y="6378480"/>
            <a:ext cx="680040" cy="363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fld id="{626A0F65-46FB-4BEA-8A58-D61F8D34D933}" type="slidenum">
              <a:rPr lang="en-CH" smtClean="0"/>
              <a:pPr/>
              <a:t>51</a:t>
            </a:fld>
            <a:endParaRPr lang="en-CH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984BB9AC-B26E-FA89-E77E-9DFAAAFCAFFB}"/>
              </a:ext>
            </a:extLst>
          </p:cNvPr>
          <p:cNvSpPr txBox="1">
            <a:spLocks/>
          </p:cNvSpPr>
          <p:nvPr/>
        </p:nvSpPr>
        <p:spPr bwMode="auto">
          <a:xfrm>
            <a:off x="251520" y="701314"/>
            <a:ext cx="8928992" cy="1668163"/>
          </a:xfrm>
          <a:prstGeom prst="rect">
            <a:avLst/>
          </a:prstGeom>
          <a:noFill/>
          <a:ln w="0"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9pPr>
          </a:lstStyle>
          <a:p>
            <a:pPr marL="134541" lvl="1" indent="-134541">
              <a:spcBef>
                <a:spcPts val="374"/>
              </a:spcBef>
              <a:buClr>
                <a:srgbClr val="171717"/>
              </a:buClr>
              <a:buSzPct val="100000"/>
              <a:buFont typeface="Wingdings" pitchFamily="2" charset="2"/>
              <a:buChar char="§"/>
              <a:tabLst>
                <a:tab pos="0" algn="l"/>
              </a:tabLst>
            </a:pPr>
            <a:r>
              <a:rPr lang="en-US" sz="1800" b="1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Beam-</a:t>
            </a:r>
            <a:r>
              <a:rPr lang="en-US" sz="1800" b="1" kern="0" spc="-1" dirty="0" err="1">
                <a:solidFill>
                  <a:schemeClr val="dk2">
                    <a:lumMod val="50000"/>
                  </a:schemeClr>
                </a:solidFill>
                <a:latin typeface="Arial"/>
              </a:rPr>
              <a:t>strahlung</a:t>
            </a:r>
            <a:r>
              <a:rPr lang="en-US" sz="1800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, i.e. SR due to field of opposing bunches, potential limitation</a:t>
            </a:r>
          </a:p>
          <a:p>
            <a:pPr marL="304800" lvl="2" indent="-126206">
              <a:spcBef>
                <a:spcPts val="374"/>
              </a:spcBef>
              <a:buClr>
                <a:srgbClr val="171717"/>
              </a:buClr>
              <a:buSzPct val="80000"/>
              <a:buFont typeface="System Font Regular"/>
              <a:buChar char="□"/>
              <a:tabLst>
                <a:tab pos="0" algn="l"/>
              </a:tabLst>
            </a:pPr>
            <a:r>
              <a:rPr lang="en-US" sz="1600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Increase of </a:t>
            </a:r>
            <a:r>
              <a:rPr lang="en-US" sz="1600" b="1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equilibrium momentum spread </a:t>
            </a:r>
            <a:r>
              <a:rPr lang="en-US" sz="1600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and </a:t>
            </a:r>
            <a:r>
              <a:rPr lang="en-US" sz="1600" b="1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bunch length </a:t>
            </a:r>
            <a:r>
              <a:rPr lang="en-US" sz="1600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(beneficial at low energy)</a:t>
            </a:r>
          </a:p>
          <a:p>
            <a:pPr marL="304800" lvl="2" indent="-126206">
              <a:spcBef>
                <a:spcPts val="374"/>
              </a:spcBef>
              <a:buClr>
                <a:srgbClr val="171717"/>
              </a:buClr>
              <a:buSzPct val="80000"/>
              <a:buFont typeface="System Font Regular"/>
              <a:buChar char="□"/>
              <a:tabLst>
                <a:tab pos="0" algn="l"/>
              </a:tabLst>
            </a:pPr>
            <a:r>
              <a:rPr lang="en-US" sz="1600" b="1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Interception</a:t>
            </a:r>
            <a:r>
              <a:rPr lang="en-US" sz="1600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 of </a:t>
            </a:r>
            <a:r>
              <a:rPr lang="en-US" sz="1600" b="1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hard beam-</a:t>
            </a:r>
            <a:r>
              <a:rPr lang="en-US" sz="1600" b="1" kern="0" spc="-1" dirty="0" err="1">
                <a:solidFill>
                  <a:schemeClr val="dk2">
                    <a:lumMod val="50000"/>
                  </a:schemeClr>
                </a:solidFill>
                <a:latin typeface="Arial"/>
              </a:rPr>
              <a:t>strahlung</a:t>
            </a:r>
            <a:r>
              <a:rPr lang="en-US" sz="1600" b="1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 photons challeng</a:t>
            </a:r>
            <a:r>
              <a:rPr lang="en-US" sz="1600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ing</a:t>
            </a:r>
            <a:endParaRPr lang="en-US" sz="1800" kern="0" spc="-1" dirty="0">
              <a:solidFill>
                <a:schemeClr val="dk2">
                  <a:lumMod val="50000"/>
                </a:schemeClr>
              </a:solidFill>
              <a:latin typeface="Arial"/>
            </a:endParaRPr>
          </a:p>
          <a:p>
            <a:pPr marL="134541" lvl="1" indent="-134541">
              <a:spcBef>
                <a:spcPts val="374"/>
              </a:spcBef>
              <a:buClr>
                <a:srgbClr val="171717"/>
              </a:buClr>
              <a:buSzPct val="100000"/>
              <a:buFont typeface="Wingdings" pitchFamily="2" charset="2"/>
              <a:buChar char="§"/>
              <a:tabLst>
                <a:tab pos="0" algn="l"/>
              </a:tabLst>
            </a:pPr>
            <a:r>
              <a:rPr lang="en-US" sz="1800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Limitations from </a:t>
            </a:r>
            <a:r>
              <a:rPr lang="en-US" sz="1800" b="1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beam-beam effects</a:t>
            </a:r>
          </a:p>
          <a:p>
            <a:pPr marL="304800" lvl="2" indent="-126206">
              <a:spcBef>
                <a:spcPts val="374"/>
              </a:spcBef>
              <a:buClr>
                <a:srgbClr val="171717"/>
              </a:buClr>
              <a:buSzPct val="80000"/>
              <a:buFont typeface="System Font Regular"/>
              <a:buChar char="□"/>
              <a:tabLst>
                <a:tab pos="0" algn="l"/>
              </a:tabLst>
            </a:pPr>
            <a:r>
              <a:rPr lang="en-US" sz="1600" b="1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Synchro-horizontal </a:t>
            </a:r>
            <a:r>
              <a:rPr lang="en-US" sz="1600" b="1" kern="0" spc="-1" dirty="0" err="1">
                <a:solidFill>
                  <a:schemeClr val="dk2">
                    <a:lumMod val="50000"/>
                  </a:schemeClr>
                </a:solidFill>
                <a:latin typeface="Arial"/>
              </a:rPr>
              <a:t>betatron</a:t>
            </a:r>
            <a:r>
              <a:rPr lang="en-US" sz="1600" b="1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 resonance</a:t>
            </a:r>
            <a:r>
              <a:rPr lang="en-US" sz="1600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 and instability constraining synchrotron and horizontal tunes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9EB7EF-8A98-3A53-09CE-1AC3AD7C499E}"/>
              </a:ext>
            </a:extLst>
          </p:cNvPr>
          <p:cNvSpPr txBox="1"/>
          <p:nvPr/>
        </p:nvSpPr>
        <p:spPr>
          <a:xfrm>
            <a:off x="4442865" y="2213645"/>
            <a:ext cx="4754594" cy="1469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4541" lvl="1" indent="-134541" algn="l" defTabSz="685800" fontAlgn="auto">
              <a:spcBef>
                <a:spcPts val="374"/>
              </a:spcBef>
              <a:spcAft>
                <a:spcPts val="0"/>
              </a:spcAft>
              <a:buClr>
                <a:srgbClr val="171717"/>
              </a:buClr>
              <a:buSzPct val="100000"/>
              <a:buFont typeface="Wingdings" pitchFamily="2" charset="2"/>
              <a:buChar char="§"/>
              <a:tabLst>
                <a:tab pos="0" algn="l"/>
              </a:tabLst>
            </a:pPr>
            <a:r>
              <a:rPr lang="en-US" sz="1800" b="1" spc="-1" dirty="0">
                <a:solidFill>
                  <a:srgbClr val="2F2F2F">
                    <a:lumMod val="50000"/>
                  </a:srgbClr>
                </a:solidFill>
                <a:latin typeface="Arial"/>
              </a:rPr>
              <a:t>Flip-flop</a:t>
            </a:r>
            <a:r>
              <a:rPr lang="en-US" sz="1800" spc="-1" dirty="0">
                <a:solidFill>
                  <a:srgbClr val="2F2F2F">
                    <a:lumMod val="50000"/>
                  </a:srgbClr>
                </a:solidFill>
                <a:latin typeface="Arial"/>
              </a:rPr>
              <a:t> mechanism </a:t>
            </a:r>
          </a:p>
          <a:p>
            <a:pPr marL="304800" lvl="2" indent="-126206" algn="l" defTabSz="685800" fontAlgn="auto">
              <a:spcBef>
                <a:spcPts val="374"/>
              </a:spcBef>
              <a:spcAft>
                <a:spcPts val="0"/>
              </a:spcAft>
              <a:buClr>
                <a:srgbClr val="171717"/>
              </a:buClr>
              <a:buSzPct val="80000"/>
              <a:buFont typeface="System Font Regular"/>
              <a:buChar char="□"/>
              <a:tabLst>
                <a:tab pos="0" algn="l"/>
              </a:tabLst>
            </a:pPr>
            <a:r>
              <a:rPr lang="en-US" sz="1600" spc="-1" dirty="0">
                <a:solidFill>
                  <a:srgbClr val="2F2F2F">
                    <a:lumMod val="50000"/>
                  </a:srgbClr>
                </a:solidFill>
                <a:latin typeface="Arial"/>
              </a:rPr>
              <a:t>Low (high) intensity bunch with more (less) perturbation</a:t>
            </a:r>
          </a:p>
          <a:p>
            <a:pPr marL="304800" lvl="2" indent="-126206" algn="l" defTabSz="685800" fontAlgn="auto">
              <a:spcBef>
                <a:spcPts val="374"/>
              </a:spcBef>
              <a:spcAft>
                <a:spcPts val="0"/>
              </a:spcAft>
              <a:buClr>
                <a:srgbClr val="171717"/>
              </a:buClr>
              <a:buSzPct val="80000"/>
              <a:buFont typeface="System Font Regular"/>
              <a:buChar char="□"/>
              <a:tabLst>
                <a:tab pos="0" algn="l"/>
              </a:tabLst>
            </a:pPr>
            <a:r>
              <a:rPr lang="en-US" sz="1600" spc="-1" dirty="0">
                <a:solidFill>
                  <a:srgbClr val="2F2F2F">
                    <a:lumMod val="50000"/>
                  </a:srgbClr>
                </a:solidFill>
                <a:latin typeface="Arial"/>
              </a:rPr>
              <a:t>Asymmetric effect on bunches</a:t>
            </a:r>
            <a:endParaRPr lang="en-US" sz="1600" dirty="0">
              <a:solidFill>
                <a:srgbClr val="0033A0"/>
              </a:solidFill>
              <a:latin typeface="Arial"/>
            </a:endParaRPr>
          </a:p>
          <a:p>
            <a:pPr marL="0" lvl="1" algn="l" defTabSz="685800" fontAlgn="auto">
              <a:spcBef>
                <a:spcPts val="374"/>
              </a:spcBef>
              <a:spcAft>
                <a:spcPts val="0"/>
              </a:spcAft>
              <a:buClr>
                <a:srgbClr val="171717"/>
              </a:buClr>
              <a:buSzPct val="100000"/>
              <a:buNone/>
              <a:tabLst>
                <a:tab pos="0" algn="l"/>
              </a:tabLst>
            </a:pPr>
            <a:endParaRPr lang="en-US" sz="1350" spc="-1" dirty="0">
              <a:solidFill>
                <a:srgbClr val="2F2F2F">
                  <a:lumMod val="50000"/>
                </a:srgbClr>
              </a:solidFill>
              <a:latin typeface="Arial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ED6AD8A-7B0B-3758-DE81-54494C71A00B}"/>
              </a:ext>
            </a:extLst>
          </p:cNvPr>
          <p:cNvGrpSpPr/>
          <p:nvPr/>
        </p:nvGrpSpPr>
        <p:grpSpPr>
          <a:xfrm>
            <a:off x="4727497" y="3537211"/>
            <a:ext cx="4064273" cy="3080049"/>
            <a:chOff x="4623836" y="2434439"/>
            <a:chExt cx="4484422" cy="263025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EFFFD86-4554-4088-2C43-E36EB5013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3836" y="2434439"/>
              <a:ext cx="4484422" cy="263025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500FDAD-293C-D86D-F9B9-0BE0EE5320B4}"/>
                </a:ext>
              </a:extLst>
            </p:cNvPr>
            <p:cNvSpPr txBox="1"/>
            <p:nvPr/>
          </p:nvSpPr>
          <p:spPr>
            <a:xfrm>
              <a:off x="4949835" y="4077436"/>
              <a:ext cx="947400" cy="371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</a:pPr>
              <a:r>
                <a:rPr lang="en-US" sz="1350" dirty="0">
                  <a:solidFill>
                    <a:srgbClr val="0D0887"/>
                  </a:solidFill>
                  <a:latin typeface="Arial"/>
                </a:rPr>
                <a:t>0.95N</a:t>
              </a:r>
              <a:r>
                <a:rPr lang="en-US" sz="1350" baseline="-25000" dirty="0">
                  <a:solidFill>
                    <a:srgbClr val="0D0887"/>
                  </a:solidFill>
                  <a:latin typeface="Arial"/>
                </a:rPr>
                <a:t>0</a:t>
              </a:r>
              <a:endParaRPr lang="en-US" sz="1350" dirty="0">
                <a:solidFill>
                  <a:srgbClr val="0D0887"/>
                </a:solidFill>
                <a:latin typeface="Arial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9017FEF-9E3E-05E3-1052-0F5C0DE77FB7}"/>
                </a:ext>
              </a:extLst>
            </p:cNvPr>
            <p:cNvSpPr txBox="1"/>
            <p:nvPr/>
          </p:nvSpPr>
          <p:spPr>
            <a:xfrm>
              <a:off x="5227051" y="4377273"/>
              <a:ext cx="498496" cy="371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</a:pPr>
              <a:r>
                <a:rPr lang="en-US" sz="1350" dirty="0">
                  <a:solidFill>
                    <a:srgbClr val="DB5C68"/>
                  </a:solidFill>
                  <a:latin typeface="Arial"/>
                </a:rPr>
                <a:t>N</a:t>
              </a:r>
              <a:r>
                <a:rPr lang="en-US" sz="1350" baseline="-25000" dirty="0">
                  <a:solidFill>
                    <a:srgbClr val="DB5C68"/>
                  </a:solidFill>
                  <a:latin typeface="Arial"/>
                </a:rPr>
                <a:t>0</a:t>
              </a:r>
              <a:endParaRPr lang="en-US" sz="1350" dirty="0">
                <a:solidFill>
                  <a:srgbClr val="DB5C68"/>
                </a:solidFill>
                <a:latin typeface="Arial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4DFFB34-7D94-13A5-AE09-03C643E30643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 rotWithShape="1">
            <a:blip r:embed="rId4"/>
            <a:srcRect l="13811" t="-1" r="50254" b="-40404"/>
            <a:stretch/>
          </p:blipFill>
          <p:spPr>
            <a:xfrm>
              <a:off x="5134303" y="2468082"/>
              <a:ext cx="704194" cy="39886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5E4C4D6-3225-28D6-8CD9-F1197477FBEE}"/>
                </a:ext>
              </a:extLst>
            </p:cNvPr>
            <p:cNvSpPr txBox="1"/>
            <p:nvPr/>
          </p:nvSpPr>
          <p:spPr>
            <a:xfrm>
              <a:off x="6812102" y="3570186"/>
              <a:ext cx="1130216" cy="543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</a:pPr>
              <a:r>
                <a:rPr lang="en-US" sz="750" dirty="0">
                  <a:solidFill>
                    <a:srgbClr val="0033A0"/>
                  </a:solidFill>
                  <a:latin typeface="Arial"/>
                </a:rPr>
                <a:t>lower due to asymmetric setup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C6D89A1-AAF7-E9C3-553A-6EA8AB4ACFFC}"/>
              </a:ext>
            </a:extLst>
          </p:cNvPr>
          <p:cNvSpPr txBox="1"/>
          <p:nvPr/>
        </p:nvSpPr>
        <p:spPr>
          <a:xfrm>
            <a:off x="6049183" y="4941150"/>
            <a:ext cx="71045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350" dirty="0">
                <a:solidFill>
                  <a:srgbClr val="0D0887"/>
                </a:solidFill>
                <a:latin typeface="Arial"/>
              </a:rPr>
              <a:t>0.95N</a:t>
            </a:r>
            <a:r>
              <a:rPr lang="en-US" sz="1350" baseline="-25000" dirty="0">
                <a:solidFill>
                  <a:srgbClr val="0D0887"/>
                </a:solidFill>
                <a:latin typeface="Arial"/>
              </a:rPr>
              <a:t>0</a:t>
            </a:r>
            <a:endParaRPr lang="en-US" sz="1350" dirty="0">
              <a:solidFill>
                <a:srgbClr val="0D0887"/>
              </a:solidFill>
              <a:latin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CDB10BD-9B81-BCC2-80C6-5A183530D1F2}"/>
              </a:ext>
            </a:extLst>
          </p:cNvPr>
          <p:cNvSpPr txBox="1"/>
          <p:nvPr/>
        </p:nvSpPr>
        <p:spPr>
          <a:xfrm>
            <a:off x="6017327" y="4664151"/>
            <a:ext cx="7585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350" dirty="0">
                <a:solidFill>
                  <a:srgbClr val="DB5C68"/>
                </a:solidFill>
                <a:latin typeface="Arial"/>
              </a:rPr>
              <a:t>1.05 N</a:t>
            </a:r>
            <a:r>
              <a:rPr lang="en-US" sz="1350" baseline="-25000" dirty="0">
                <a:solidFill>
                  <a:srgbClr val="DB5C68"/>
                </a:solidFill>
                <a:latin typeface="Arial"/>
              </a:rPr>
              <a:t>0</a:t>
            </a:r>
            <a:endParaRPr lang="en-US" sz="1350" dirty="0">
              <a:solidFill>
                <a:srgbClr val="DB5C68"/>
              </a:solidFill>
              <a:latin typeface="Arial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999BA35-05FA-F043-CD50-E6F702A9F5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582" y="2564904"/>
            <a:ext cx="4064274" cy="375367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F85188D-60B0-A20A-824D-6A1CABC478EE}"/>
              </a:ext>
            </a:extLst>
          </p:cNvPr>
          <p:cNvSpPr txBox="1"/>
          <p:nvPr/>
        </p:nvSpPr>
        <p:spPr>
          <a:xfrm rot="260863">
            <a:off x="3568467" y="2886150"/>
            <a:ext cx="781485" cy="253916"/>
          </a:xfrm>
          <a:prstGeom prst="rect">
            <a:avLst/>
          </a:prstGeom>
          <a:solidFill>
            <a:srgbClr val="FCFFC4"/>
          </a:solidFill>
        </p:spPr>
        <p:txBody>
          <a:bodyPr wrap="square" rtlCol="0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050" dirty="0">
                <a:solidFill>
                  <a:srgbClr val="0033A0"/>
                </a:solidFill>
                <a:latin typeface="Arial"/>
              </a:rPr>
              <a:t>R. Soos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73EC400-1F8E-D93A-6A70-8EECC978756D}"/>
              </a:ext>
            </a:extLst>
          </p:cNvPr>
          <p:cNvSpPr txBox="1"/>
          <p:nvPr/>
        </p:nvSpPr>
        <p:spPr>
          <a:xfrm rot="260863">
            <a:off x="7873662" y="6539929"/>
            <a:ext cx="927917" cy="253916"/>
          </a:xfrm>
          <a:prstGeom prst="rect">
            <a:avLst/>
          </a:prstGeom>
          <a:solidFill>
            <a:srgbClr val="FCFFC4"/>
          </a:solidFill>
        </p:spPr>
        <p:txBody>
          <a:bodyPr wrap="square" rtlCol="0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050" dirty="0">
                <a:solidFill>
                  <a:srgbClr val="0033A0"/>
                </a:solidFill>
                <a:latin typeface="Arial"/>
              </a:rPr>
              <a:t>P. </a:t>
            </a:r>
            <a:r>
              <a:rPr lang="en-US" sz="1050" dirty="0" err="1">
                <a:solidFill>
                  <a:srgbClr val="0033A0"/>
                </a:solidFill>
                <a:latin typeface="Arial"/>
              </a:rPr>
              <a:t>Kicsiny</a:t>
            </a:r>
            <a:endParaRPr lang="en-US" sz="1050" dirty="0">
              <a:solidFill>
                <a:srgbClr val="0033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36175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0065EE-EBE8-28CC-EFB0-2D94B3C77D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9D2E6-13DF-1375-709A-BC592F8F0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>
            <a:noAutofit/>
          </a:bodyPr>
          <a:lstStyle/>
          <a:p>
            <a:r>
              <a:rPr lang="en-US" dirty="0"/>
              <a:t>Vacuum system for SR absorption</a:t>
            </a:r>
          </a:p>
        </p:txBody>
      </p:sp>
      <p:sp>
        <p:nvSpPr>
          <p:cNvPr id="8" name="PlaceHolder 2">
            <a:extLst>
              <a:ext uri="{FF2B5EF4-FFF2-40B4-BE49-F238E27FC236}">
                <a16:creationId xmlns:a16="http://schemas.microsoft.com/office/drawing/2014/main" id="{152037AC-039A-2FF7-9169-8133819866F1}"/>
              </a:ext>
            </a:extLst>
          </p:cNvPr>
          <p:cNvSpPr txBox="1">
            <a:spLocks/>
          </p:cNvSpPr>
          <p:nvPr/>
        </p:nvSpPr>
        <p:spPr bwMode="auto">
          <a:xfrm>
            <a:off x="323528" y="685801"/>
            <a:ext cx="3835427" cy="6172200"/>
          </a:xfrm>
          <a:prstGeom prst="rect">
            <a:avLst/>
          </a:prstGeom>
          <a:noFill/>
          <a:ln w="0"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9pPr>
          </a:lstStyle>
          <a:p>
            <a:pPr marL="134541" lvl="1" indent="-134541">
              <a:spcBef>
                <a:spcPts val="374"/>
              </a:spcBef>
              <a:buClr>
                <a:srgbClr val="171717"/>
              </a:buClr>
              <a:buSzPct val="100000"/>
              <a:buFont typeface="Wingdings" pitchFamily="2" charset="2"/>
              <a:buChar char="§"/>
              <a:tabLst>
                <a:tab pos="0" algn="l"/>
              </a:tabLst>
            </a:pPr>
            <a:endParaRPr lang="en-US" sz="2400" kern="0" spc="-1" dirty="0">
              <a:solidFill>
                <a:schemeClr val="dk2">
                  <a:lumMod val="50000"/>
                </a:schemeClr>
              </a:solidFill>
              <a:latin typeface="Arial"/>
            </a:endParaRPr>
          </a:p>
        </p:txBody>
      </p:sp>
      <p:sp>
        <p:nvSpPr>
          <p:cNvPr id="13" name="PlaceHolder 4">
            <a:extLst>
              <a:ext uri="{FF2B5EF4-FFF2-40B4-BE49-F238E27FC236}">
                <a16:creationId xmlns:a16="http://schemas.microsoft.com/office/drawing/2014/main" id="{6F49E256-6BC9-5DB7-EB4F-1A13423678BC}"/>
              </a:ext>
            </a:extLst>
          </p:cNvPr>
          <p:cNvSpPr txBox="1">
            <a:spLocks/>
          </p:cNvSpPr>
          <p:nvPr/>
        </p:nvSpPr>
        <p:spPr>
          <a:xfrm>
            <a:off x="11107440" y="6378480"/>
            <a:ext cx="680040" cy="363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fld id="{626A0F65-46FB-4BEA-8A58-D61F8D34D933}" type="slidenum">
              <a:rPr lang="en-CH" smtClean="0"/>
              <a:pPr/>
              <a:t>52</a:t>
            </a:fld>
            <a:endParaRPr lang="en-CH"/>
          </a:p>
        </p:txBody>
      </p:sp>
      <p:sp>
        <p:nvSpPr>
          <p:cNvPr id="10" name="PlaceHolder 2">
            <a:extLst>
              <a:ext uri="{FF2B5EF4-FFF2-40B4-BE49-F238E27FC236}">
                <a16:creationId xmlns:a16="http://schemas.microsoft.com/office/drawing/2014/main" id="{F4583F47-25E8-61A0-6EE6-2AF86049BE1D}"/>
              </a:ext>
            </a:extLst>
          </p:cNvPr>
          <p:cNvSpPr txBox="1">
            <a:spLocks/>
          </p:cNvSpPr>
          <p:nvPr/>
        </p:nvSpPr>
        <p:spPr bwMode="auto">
          <a:xfrm>
            <a:off x="259491" y="708618"/>
            <a:ext cx="3805319" cy="4530379"/>
          </a:xfrm>
          <a:prstGeom prst="rect">
            <a:avLst/>
          </a:prstGeom>
          <a:noFill/>
          <a:ln w="0"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9pPr>
          </a:lstStyle>
          <a:p>
            <a:pPr marL="144018" lvl="1" indent="-144018">
              <a:spcBef>
                <a:spcPts val="374"/>
              </a:spcBef>
              <a:buClr>
                <a:srgbClr val="171717"/>
              </a:buClr>
              <a:buSzPct val="70000"/>
              <a:buFont typeface="System Font Regular"/>
              <a:buChar char="◆"/>
            </a:pPr>
            <a:r>
              <a:rPr lang="en-US" sz="2000" b="1" kern="0" spc="-1" dirty="0">
                <a:solidFill>
                  <a:schemeClr val="dk2">
                    <a:lumMod val="50000"/>
                  </a:schemeClr>
                </a:solidFill>
              </a:rPr>
              <a:t>SR Absorbers </a:t>
            </a:r>
            <a:r>
              <a:rPr lang="en-US" sz="2000" kern="0" spc="-1" dirty="0">
                <a:solidFill>
                  <a:schemeClr val="dk2">
                    <a:lumMod val="50000"/>
                  </a:schemeClr>
                </a:solidFill>
              </a:rPr>
              <a:t>(SRAs) intercept photons with 50 MW total power per beam</a:t>
            </a:r>
          </a:p>
          <a:p>
            <a:pPr marL="304800" lvl="2" indent="-126206">
              <a:spcBef>
                <a:spcPts val="374"/>
              </a:spcBef>
              <a:buClr>
                <a:srgbClr val="171717"/>
              </a:buClr>
              <a:buSzPct val="80000"/>
              <a:buFont typeface="System Font Regular"/>
              <a:buChar char="□"/>
              <a:tabLst>
                <a:tab pos="0" algn="l"/>
              </a:tabLst>
            </a:pPr>
            <a:r>
              <a:rPr lang="en-US" sz="1800" kern="0" spc="-1" dirty="0">
                <a:solidFill>
                  <a:schemeClr val="dk2">
                    <a:lumMod val="50000"/>
                  </a:schemeClr>
                </a:solidFill>
              </a:rPr>
              <a:t>Challenge to absorb power deposit on SRAs</a:t>
            </a:r>
          </a:p>
          <a:p>
            <a:pPr marL="304800" lvl="2" indent="-126206">
              <a:spcBef>
                <a:spcPts val="374"/>
              </a:spcBef>
              <a:buClr>
                <a:srgbClr val="171717"/>
              </a:buClr>
              <a:buSzPct val="80000"/>
              <a:buFont typeface="System Font Regular"/>
              <a:buChar char="□"/>
              <a:tabLst>
                <a:tab pos="0" algn="l"/>
              </a:tabLst>
            </a:pPr>
            <a:r>
              <a:rPr lang="en-US" sz="1800" kern="0" spc="-1" dirty="0">
                <a:solidFill>
                  <a:schemeClr val="dk2">
                    <a:lumMod val="50000"/>
                  </a:schemeClr>
                </a:solidFill>
              </a:rPr>
              <a:t>Optimized for </a:t>
            </a:r>
            <a:r>
              <a:rPr lang="en-US" sz="1800" b="1" kern="0" spc="-1" dirty="0">
                <a:solidFill>
                  <a:schemeClr val="dk2">
                    <a:lumMod val="50000"/>
                  </a:schemeClr>
                </a:solidFill>
              </a:rPr>
              <a:t>high efficiency </a:t>
            </a:r>
            <a:r>
              <a:rPr lang="en-US" sz="1800" kern="0" spc="-1" dirty="0">
                <a:solidFill>
                  <a:schemeClr val="dk2">
                    <a:lumMod val="50000"/>
                  </a:schemeClr>
                </a:solidFill>
              </a:rPr>
              <a:t>to limit generation of </a:t>
            </a:r>
            <a:r>
              <a:rPr lang="en-US" sz="1800" b="1" kern="0" spc="-1" dirty="0">
                <a:solidFill>
                  <a:schemeClr val="dk2">
                    <a:lumMod val="50000"/>
                  </a:schemeClr>
                </a:solidFill>
              </a:rPr>
              <a:t>photo-electrons</a:t>
            </a:r>
            <a:r>
              <a:rPr lang="en-US" sz="1800" kern="0" spc="-1" dirty="0">
                <a:solidFill>
                  <a:schemeClr val="dk2">
                    <a:lumMod val="50000"/>
                  </a:schemeClr>
                </a:solidFill>
              </a:rPr>
              <a:t> (e-cloud)</a:t>
            </a:r>
          </a:p>
          <a:p>
            <a:pPr marL="304800" lvl="2" indent="-126206">
              <a:spcBef>
                <a:spcPts val="374"/>
              </a:spcBef>
              <a:buClr>
                <a:srgbClr val="171717"/>
              </a:buClr>
              <a:buSzPct val="80000"/>
              <a:buFont typeface="System Font Regular"/>
              <a:buChar char="□"/>
              <a:tabLst>
                <a:tab pos="0" algn="l"/>
              </a:tabLst>
            </a:pPr>
            <a:r>
              <a:rPr lang="en-US" sz="1800" kern="0" spc="-1" dirty="0">
                <a:solidFill>
                  <a:schemeClr val="dk2">
                    <a:lumMod val="50000"/>
                  </a:schemeClr>
                </a:solidFill>
              </a:rPr>
              <a:t>At high beam energies, generation of </a:t>
            </a:r>
            <a:r>
              <a:rPr lang="en-US" sz="1800" b="1" kern="0" spc="-1" dirty="0">
                <a:solidFill>
                  <a:schemeClr val="dk2">
                    <a:lumMod val="50000"/>
                  </a:schemeClr>
                </a:solidFill>
              </a:rPr>
              <a:t>neutrons</a:t>
            </a:r>
          </a:p>
          <a:p>
            <a:pPr marL="438912" lvl="3" indent="-102870">
              <a:spcBef>
                <a:spcPts val="374"/>
              </a:spcBef>
              <a:buClr>
                <a:srgbClr val="171717"/>
              </a:buClr>
              <a:buSzPct val="100000"/>
              <a:buFont typeface="Wingdings" pitchFamily="2" charset="2"/>
              <a:buChar char="§"/>
              <a:tabLst>
                <a:tab pos="0" algn="l"/>
              </a:tabLst>
            </a:pPr>
            <a:r>
              <a:rPr lang="en-US" sz="1600" kern="0" spc="-1" dirty="0">
                <a:solidFill>
                  <a:schemeClr val="dk2">
                    <a:lumMod val="50000"/>
                  </a:schemeClr>
                </a:solidFill>
              </a:rPr>
              <a:t>Absorbed as much as possible by lead blocks inside magnet </a:t>
            </a:r>
          </a:p>
          <a:p>
            <a:pPr marL="438912" lvl="3" indent="-102870">
              <a:spcBef>
                <a:spcPts val="374"/>
              </a:spcBef>
              <a:buClr>
                <a:srgbClr val="171717"/>
              </a:buClr>
              <a:buSzPct val="100000"/>
              <a:buFont typeface="Wingdings" pitchFamily="2" charset="2"/>
              <a:buChar char="§"/>
              <a:tabLst>
                <a:tab pos="0" algn="l"/>
              </a:tabLst>
            </a:pPr>
            <a:r>
              <a:rPr lang="en-US" sz="1600" kern="0" spc="-1" dirty="0">
                <a:solidFill>
                  <a:schemeClr val="dk2">
                    <a:lumMod val="50000"/>
                  </a:schemeClr>
                </a:solidFill>
              </a:rPr>
              <a:t>Residual radiation in tunnels</a:t>
            </a:r>
            <a:br>
              <a:rPr lang="en-US" sz="1200" kern="0" spc="-1" dirty="0">
                <a:solidFill>
                  <a:schemeClr val="dk2">
                    <a:lumMod val="50000"/>
                  </a:schemeClr>
                </a:solidFill>
              </a:rPr>
            </a:br>
            <a:endParaRPr lang="en-US" sz="100" kern="0" spc="-1" dirty="0">
              <a:solidFill>
                <a:schemeClr val="dk2">
                  <a:lumMod val="50000"/>
                </a:schemeClr>
              </a:solidFill>
            </a:endParaRPr>
          </a:p>
        </p:txBody>
      </p:sp>
      <p:pic>
        <p:nvPicPr>
          <p:cNvPr id="14" name="Picture 13" descr="A computer screen with lines and numbers&#10;&#10;Description automatically generated">
            <a:extLst>
              <a:ext uri="{FF2B5EF4-FFF2-40B4-BE49-F238E27FC236}">
                <a16:creationId xmlns:a16="http://schemas.microsoft.com/office/drawing/2014/main" id="{4EC3979E-B542-E749-A45D-B73F6B72CC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1450" y="887025"/>
            <a:ext cx="4923182" cy="2541975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3B911B93-4D67-017A-F523-035B78E16368}"/>
              </a:ext>
            </a:extLst>
          </p:cNvPr>
          <p:cNvGrpSpPr/>
          <p:nvPr/>
        </p:nvGrpSpPr>
        <p:grpSpPr>
          <a:xfrm>
            <a:off x="589282" y="4916374"/>
            <a:ext cx="4186476" cy="1858214"/>
            <a:chOff x="7673768" y="3722226"/>
            <a:chExt cx="4929994" cy="1718426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17BF1E5-99D6-3454-20F9-0E8838F0B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680" t="4879" r="5622" b="27389"/>
            <a:stretch>
              <a:fillRect/>
            </a:stretch>
          </p:blipFill>
          <p:spPr>
            <a:xfrm>
              <a:off x="7673768" y="3722226"/>
              <a:ext cx="4286250" cy="1718426"/>
            </a:xfrm>
            <a:prstGeom prst="rect">
              <a:avLst/>
            </a:prstGeom>
          </p:spPr>
        </p:pic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FDA71792-0BE2-1D75-2FE5-9E6EFBF2B4DB}"/>
                </a:ext>
              </a:extLst>
            </p:cNvPr>
            <p:cNvSpPr/>
            <p:nvPr/>
          </p:nvSpPr>
          <p:spPr>
            <a:xfrm rot="20180687" flipH="1">
              <a:off x="9527675" y="4861838"/>
              <a:ext cx="3076087" cy="432903"/>
            </a:xfrm>
            <a:prstGeom prst="arc">
              <a:avLst>
                <a:gd name="adj1" fmla="val 11298218"/>
                <a:gd name="adj2" fmla="val 21114690"/>
              </a:avLst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</a:pPr>
              <a:endParaRPr lang="en-GB" sz="1350">
                <a:solidFill>
                  <a:srgbClr val="0033A0"/>
                </a:solidFill>
                <a:latin typeface="Arial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EF095AD-F430-8BF2-69EF-5AB9C204392A}"/>
                </a:ext>
              </a:extLst>
            </p:cNvPr>
            <p:cNvSpPr txBox="1"/>
            <p:nvPr/>
          </p:nvSpPr>
          <p:spPr>
            <a:xfrm>
              <a:off x="10482040" y="5023955"/>
              <a:ext cx="804359" cy="307776"/>
            </a:xfrm>
            <a:prstGeom prst="rect">
              <a:avLst/>
            </a:prstGeom>
            <a:noFill/>
          </p:spPr>
          <p:txBody>
            <a:bodyPr wrap="square" lIns="68580" tIns="34290" rIns="68580" bIns="34290" rtlCol="0" anchor="t">
              <a:spAutoFit/>
            </a:bodyPr>
            <a:lstStyle/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</a:pPr>
              <a:r>
                <a:rPr lang="en-US" sz="1050" dirty="0">
                  <a:solidFill>
                    <a:srgbClr val="0033A0"/>
                  </a:solidFill>
                  <a:latin typeface="Arial"/>
                  <a:cs typeface="Arial"/>
                </a:rPr>
                <a:t>Beam</a:t>
              </a:r>
              <a:endParaRPr lang="en-US" sz="1050" dirty="0">
                <a:solidFill>
                  <a:srgbClr val="0033A0"/>
                </a:solidFill>
                <a:latin typeface="Arial"/>
              </a:endParaRP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A28625E-0021-C807-D5E8-060B1E04E3A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336382" y="4478558"/>
              <a:ext cx="1430168" cy="107753"/>
            </a:xfrm>
            <a:prstGeom prst="straightConnector1">
              <a:avLst/>
            </a:prstGeom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78FE7342-3F46-D346-FF72-A2653569F37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490665" y="4417368"/>
              <a:ext cx="1275885" cy="105346"/>
            </a:xfrm>
            <a:prstGeom prst="straightConnector1">
              <a:avLst/>
            </a:prstGeom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0636220-261F-6DCA-1939-77C3D17B48C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197239" y="4549443"/>
              <a:ext cx="1569311" cy="44156"/>
            </a:xfrm>
            <a:prstGeom prst="straightConnector1">
              <a:avLst/>
            </a:prstGeom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10BD9274-C865-C298-8DC2-25B8F384779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018699" y="4593599"/>
              <a:ext cx="1747851" cy="17784"/>
            </a:xfrm>
            <a:prstGeom prst="straightConnector1">
              <a:avLst/>
            </a:prstGeom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24D7861D-57C8-7B95-7944-A52F3538856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612333" y="4352580"/>
              <a:ext cx="1284932" cy="180511"/>
            </a:xfrm>
            <a:prstGeom prst="straightConnector1">
              <a:avLst/>
            </a:prstGeom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A668110-6F78-7F54-A6BA-54C1889FB4CB}"/>
                </a:ext>
              </a:extLst>
            </p:cNvPr>
            <p:cNvSpPr txBox="1"/>
            <p:nvPr/>
          </p:nvSpPr>
          <p:spPr>
            <a:xfrm>
              <a:off x="11360862" y="4147415"/>
              <a:ext cx="804359" cy="307776"/>
            </a:xfrm>
            <a:prstGeom prst="rect">
              <a:avLst/>
            </a:prstGeom>
            <a:noFill/>
          </p:spPr>
          <p:txBody>
            <a:bodyPr wrap="square" lIns="68580" tIns="34290" rIns="68580" bIns="34290" rtlCol="0" anchor="t">
              <a:spAutoFit/>
            </a:bodyPr>
            <a:lstStyle/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</a:pPr>
              <a:r>
                <a:rPr lang="en-US" sz="1050">
                  <a:solidFill>
                    <a:srgbClr val="6E2466"/>
                  </a:solidFill>
                  <a:latin typeface="Arial"/>
                  <a:cs typeface="Arial"/>
                </a:rPr>
                <a:t>SR fan</a:t>
              </a:r>
              <a:endParaRPr lang="en-US" sz="1050">
                <a:solidFill>
                  <a:srgbClr val="6E2466"/>
                </a:solidFill>
                <a:latin typeface="Arial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5C3DD5E-6712-50FA-426F-613C0370E905}"/>
              </a:ext>
            </a:extLst>
          </p:cNvPr>
          <p:cNvGrpSpPr/>
          <p:nvPr/>
        </p:nvGrpSpPr>
        <p:grpSpPr>
          <a:xfrm>
            <a:off x="4360115" y="4034975"/>
            <a:ext cx="4713319" cy="2682351"/>
            <a:chOff x="6988836" y="1062079"/>
            <a:chExt cx="5199573" cy="2637334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C55B5CE9-88B9-EA67-36F0-E0C297594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6042"/>
            <a:stretch>
              <a:fillRect/>
            </a:stretch>
          </p:blipFill>
          <p:spPr>
            <a:xfrm>
              <a:off x="7888032" y="1062079"/>
              <a:ext cx="4300377" cy="2637334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AD198B1-1464-21D6-69FF-68135404F518}"/>
                </a:ext>
              </a:extLst>
            </p:cNvPr>
            <p:cNvSpPr txBox="1"/>
            <p:nvPr/>
          </p:nvSpPr>
          <p:spPr>
            <a:xfrm>
              <a:off x="7639441" y="2965151"/>
              <a:ext cx="804359" cy="307776"/>
            </a:xfrm>
            <a:prstGeom prst="rect">
              <a:avLst/>
            </a:prstGeom>
            <a:noFill/>
          </p:spPr>
          <p:txBody>
            <a:bodyPr wrap="square" lIns="68580" tIns="34290" rIns="68580" bIns="34290" rtlCol="0" anchor="t">
              <a:spAutoFit/>
            </a:bodyPr>
            <a:lstStyle/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</a:pPr>
              <a:r>
                <a:rPr lang="en-US" sz="1050">
                  <a:solidFill>
                    <a:srgbClr val="0033A0"/>
                  </a:solidFill>
                  <a:latin typeface="Arial"/>
                  <a:cs typeface="Arial"/>
                </a:rPr>
                <a:t>Beam</a:t>
              </a:r>
              <a:endParaRPr lang="en-US" sz="1050">
                <a:solidFill>
                  <a:srgbClr val="0033A0"/>
                </a:solidFill>
                <a:latin typeface="Arial"/>
              </a:endParaRP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45EC718B-AB6F-8303-D2CA-1D7B946749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78147" y="3163263"/>
              <a:ext cx="1183726" cy="254226"/>
            </a:xfrm>
            <a:prstGeom prst="straightConnector1">
              <a:avLst/>
            </a:prstGeom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D5ED8415-65DC-334C-1715-B7EEB85C8B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94633" y="2884481"/>
              <a:ext cx="1344033" cy="467567"/>
            </a:xfrm>
            <a:prstGeom prst="straightConnector1">
              <a:avLst/>
            </a:prstGeom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C550E02-03B6-056D-376D-C7F2703528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29090" y="3036820"/>
              <a:ext cx="1317750" cy="360299"/>
            </a:xfrm>
            <a:prstGeom prst="straightConnector1">
              <a:avLst/>
            </a:prstGeom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6FD0C7E-E464-4E0A-95EF-5C50A75F8D29}"/>
                </a:ext>
              </a:extLst>
            </p:cNvPr>
            <p:cNvSpPr txBox="1"/>
            <p:nvPr/>
          </p:nvSpPr>
          <p:spPr>
            <a:xfrm>
              <a:off x="9320239" y="2649589"/>
              <a:ext cx="804359" cy="307776"/>
            </a:xfrm>
            <a:prstGeom prst="rect">
              <a:avLst/>
            </a:prstGeom>
            <a:noFill/>
          </p:spPr>
          <p:txBody>
            <a:bodyPr wrap="square" lIns="68580" tIns="34290" rIns="68580" bIns="34290" rtlCol="0" anchor="t">
              <a:spAutoFit/>
            </a:bodyPr>
            <a:lstStyle/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</a:pPr>
              <a:r>
                <a:rPr lang="en-US" sz="1050">
                  <a:solidFill>
                    <a:srgbClr val="6E2466"/>
                  </a:solidFill>
                  <a:latin typeface="Arial"/>
                  <a:cs typeface="Arial"/>
                </a:rPr>
                <a:t>SR fan</a:t>
              </a:r>
              <a:endParaRPr lang="en-US" sz="1050">
                <a:solidFill>
                  <a:srgbClr val="6E2466"/>
                </a:solidFill>
                <a:latin typeface="Arial"/>
              </a:endParaRPr>
            </a:p>
          </p:txBody>
        </p:sp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88C58490-88CB-60F1-08ED-6B7643D9A263}"/>
                </a:ext>
              </a:extLst>
            </p:cNvPr>
            <p:cNvSpPr/>
            <p:nvPr/>
          </p:nvSpPr>
          <p:spPr>
            <a:xfrm rot="20476505" flipV="1">
              <a:off x="6988836" y="2720637"/>
              <a:ext cx="1854048" cy="632366"/>
            </a:xfrm>
            <a:prstGeom prst="arc">
              <a:avLst>
                <a:gd name="adj1" fmla="val 12701473"/>
                <a:gd name="adj2" fmla="val 20137416"/>
              </a:avLst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</a:pPr>
              <a:endParaRPr lang="en-GB" sz="1350">
                <a:solidFill>
                  <a:srgbClr val="0033A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877363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54A95B-048D-CDF1-921A-8D3BF4108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E0C87-4228-DBDD-160F-03C957161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>
            <a:noAutofit/>
          </a:bodyPr>
          <a:lstStyle/>
          <a:p>
            <a:r>
              <a:rPr lang="en-US" dirty="0"/>
              <a:t>CEPC as a Higgs fact</a:t>
            </a:r>
            <a:r>
              <a:rPr lang="en-US" i="1" dirty="0"/>
              <a:t>ory</a:t>
            </a:r>
            <a:endParaRPr lang="en-US" dirty="0"/>
          </a:p>
        </p:txBody>
      </p:sp>
      <p:sp>
        <p:nvSpPr>
          <p:cNvPr id="13" name="PlaceHolder 4">
            <a:extLst>
              <a:ext uri="{FF2B5EF4-FFF2-40B4-BE49-F238E27FC236}">
                <a16:creationId xmlns:a16="http://schemas.microsoft.com/office/drawing/2014/main" id="{3BD6A835-9666-4D48-CF8C-ABE06BB21216}"/>
              </a:ext>
            </a:extLst>
          </p:cNvPr>
          <p:cNvSpPr txBox="1">
            <a:spLocks/>
          </p:cNvSpPr>
          <p:nvPr/>
        </p:nvSpPr>
        <p:spPr>
          <a:xfrm>
            <a:off x="11107440" y="6378480"/>
            <a:ext cx="680040" cy="363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fld id="{626A0F65-46FB-4BEA-8A58-D61F8D34D933}" type="slidenum">
              <a:rPr lang="en-CH" smtClean="0"/>
              <a:pPr/>
              <a:t>53</a:t>
            </a:fld>
            <a:endParaRPr lang="en-CH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16CB660-F781-6ECE-C884-BA4F987A8D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62" b="7108"/>
          <a:stretch>
            <a:fillRect/>
          </a:stretch>
        </p:blipFill>
        <p:spPr bwMode="auto">
          <a:xfrm>
            <a:off x="251520" y="1139234"/>
            <a:ext cx="8892480" cy="5239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A87E71A-DA54-2287-3E67-531094ADF277}"/>
              </a:ext>
            </a:extLst>
          </p:cNvPr>
          <p:cNvSpPr txBox="1"/>
          <p:nvPr/>
        </p:nvSpPr>
        <p:spPr>
          <a:xfrm>
            <a:off x="2835058" y="6417951"/>
            <a:ext cx="11523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J. Gao et al.</a:t>
            </a:r>
          </a:p>
        </p:txBody>
      </p:sp>
    </p:spTree>
    <p:extLst>
      <p:ext uri="{BB962C8B-B14F-4D97-AF65-F5344CB8AC3E}">
        <p14:creationId xmlns:p14="http://schemas.microsoft.com/office/powerpoint/2010/main" val="283276543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E33B39-F2B7-8646-25B7-9592BC67B4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6B93A-E6EB-36AF-75E7-B7C111CEC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>
            <a:noAutofit/>
          </a:bodyPr>
          <a:lstStyle/>
          <a:p>
            <a:r>
              <a:rPr lang="en-US" dirty="0"/>
              <a:t>Compact Linear Collider - CLIC</a:t>
            </a:r>
          </a:p>
        </p:txBody>
      </p:sp>
      <p:sp>
        <p:nvSpPr>
          <p:cNvPr id="13" name="PlaceHolder 4">
            <a:extLst>
              <a:ext uri="{FF2B5EF4-FFF2-40B4-BE49-F238E27FC236}">
                <a16:creationId xmlns:a16="http://schemas.microsoft.com/office/drawing/2014/main" id="{8E41AE83-F1AD-D18D-DE35-449C1B62DB64}"/>
              </a:ext>
            </a:extLst>
          </p:cNvPr>
          <p:cNvSpPr txBox="1">
            <a:spLocks/>
          </p:cNvSpPr>
          <p:nvPr/>
        </p:nvSpPr>
        <p:spPr>
          <a:xfrm>
            <a:off x="11107440" y="6378480"/>
            <a:ext cx="680040" cy="363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fld id="{626A0F65-46FB-4BEA-8A58-D61F8D34D933}" type="slidenum">
              <a:rPr lang="en-CH" smtClean="0"/>
              <a:pPr/>
              <a:t>54</a:t>
            </a:fld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E61CB0-6CB6-E046-AC30-87CCFA643783}"/>
              </a:ext>
            </a:extLst>
          </p:cNvPr>
          <p:cNvSpPr txBox="1"/>
          <p:nvPr/>
        </p:nvSpPr>
        <p:spPr>
          <a:xfrm>
            <a:off x="6516216" y="6372688"/>
            <a:ext cx="15295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S. </a:t>
            </a:r>
            <a:r>
              <a:rPr lang="en-GB" sz="1600" dirty="0" err="1">
                <a:solidFill>
                  <a:srgbClr val="00B0F0"/>
                </a:solidFill>
              </a:rPr>
              <a:t>Stapnes</a:t>
            </a:r>
            <a:r>
              <a:rPr lang="en-GB" sz="1600" dirty="0">
                <a:solidFill>
                  <a:srgbClr val="00B0F0"/>
                </a:solidFill>
              </a:rPr>
              <a:t>, et al.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B662B19-5377-3A8E-FEF8-3236C93448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943640"/>
              </p:ext>
            </p:extLst>
          </p:nvPr>
        </p:nvGraphicFramePr>
        <p:xfrm>
          <a:off x="4788024" y="3985861"/>
          <a:ext cx="4320480" cy="1284788"/>
        </p:xfrm>
        <a:graphic>
          <a:graphicData uri="http://schemas.openxmlformats.org/drawingml/2006/table">
            <a:tbl>
              <a:tblPr/>
              <a:tblGrid>
                <a:gridCol w="4320480">
                  <a:extLst>
                    <a:ext uri="{9D8B030D-6E8A-4147-A177-3AD203B41FA5}">
                      <a16:colId xmlns:a16="http://schemas.microsoft.com/office/drawing/2014/main" val="1671941060"/>
                    </a:ext>
                  </a:extLst>
                </a:gridCol>
              </a:tblGrid>
              <a:tr h="21567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600" b="1" noProof="0"/>
                        <a:t>Positives</a:t>
                      </a:r>
                      <a:endParaRPr lang="en-GB" sz="1600" noProof="0" dirty="0"/>
                    </a:p>
                  </a:txBody>
                  <a:tcPr marL="32795" marR="32795" marT="16397" marB="163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2720760"/>
                  </a:ext>
                </a:extLst>
              </a:tr>
              <a:tr h="76431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600" noProof="0" dirty="0"/>
                        <a:t>• Polarization</a:t>
                      </a:r>
                    </a:p>
                    <a:p>
                      <a:pPr>
                        <a:buNone/>
                      </a:pPr>
                      <a:r>
                        <a:rPr lang="en-GB" sz="1600" noProof="0" dirty="0"/>
                        <a:t>• Above ttbar threshold</a:t>
                      </a:r>
                    </a:p>
                    <a:p>
                      <a:pPr>
                        <a:buNone/>
                      </a:pPr>
                      <a:r>
                        <a:rPr lang="en-GB" sz="1600" noProof="0" dirty="0"/>
                        <a:t>• Compact footprint, staged spending profile</a:t>
                      </a:r>
                    </a:p>
                    <a:p>
                      <a:pPr>
                        <a:buNone/>
                      </a:pPr>
                      <a:r>
                        <a:rPr lang="en-GB" sz="1600" noProof="0" dirty="0"/>
                        <a:t>• Mature technology demonstrated at CTF3</a:t>
                      </a:r>
                    </a:p>
                  </a:txBody>
                  <a:tcPr marL="32795" marR="32795" marT="16397" marB="163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9097531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2D14C112-ECEE-3BF0-7DE7-22D7C305E3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3447" y="907708"/>
            <a:ext cx="5603379" cy="2991679"/>
          </a:xfrm>
          <a:prstGeom prst="rect">
            <a:avLst/>
          </a:prstGeom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1FB3E852-A5FE-0594-812A-57E7C6742970}"/>
              </a:ext>
            </a:extLst>
          </p:cNvPr>
          <p:cNvSpPr txBox="1">
            <a:spLocks/>
          </p:cNvSpPr>
          <p:nvPr/>
        </p:nvSpPr>
        <p:spPr>
          <a:xfrm>
            <a:off x="172342" y="4268088"/>
            <a:ext cx="4831706" cy="168220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1350"/>
              </a:spcBef>
              <a:spcAft>
                <a:spcPts val="300"/>
              </a:spcAft>
              <a:buClrTx/>
              <a:buSzTx/>
            </a:pPr>
            <a:r>
              <a:rPr lang="en-GB" sz="2400" dirty="0">
                <a:solidFill>
                  <a:srgbClr val="0033A0"/>
                </a:solidFill>
                <a:latin typeface="Arial"/>
              </a:rPr>
              <a:t>Upgrade to 1.5 TeV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After ~10 years at 380 GeV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Tunnel length extended to 29.6 km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New high-gradient (100 MV/m) modules added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One IP (with push-pool  detectors), two IPs with higher rep. rate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A477EC51-3EB4-B86B-BDF3-A8D73B78DD7A}"/>
              </a:ext>
            </a:extLst>
          </p:cNvPr>
          <p:cNvSpPr txBox="1">
            <a:spLocks/>
          </p:cNvSpPr>
          <p:nvPr/>
        </p:nvSpPr>
        <p:spPr>
          <a:xfrm>
            <a:off x="307491" y="831347"/>
            <a:ext cx="3184389" cy="26614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1350"/>
              </a:spcBef>
              <a:spcAft>
                <a:spcPts val="300"/>
              </a:spcAft>
              <a:buClrTx/>
              <a:buSzTx/>
            </a:pPr>
            <a:r>
              <a:rPr lang="en-GB" sz="2400" dirty="0">
                <a:solidFill>
                  <a:srgbClr val="0033A0"/>
                </a:solidFill>
                <a:latin typeface="Arial"/>
              </a:rPr>
              <a:t>Baseline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√s = </a:t>
            </a:r>
            <a:r>
              <a:rPr lang="en-GB" sz="2000" b="1" dirty="0">
                <a:solidFill>
                  <a:srgbClr val="0033A0"/>
                </a:solidFill>
                <a:latin typeface="Arial"/>
              </a:rPr>
              <a:t>380 GeV</a:t>
            </a:r>
            <a:r>
              <a:rPr lang="en-GB" sz="2000" dirty="0">
                <a:solidFill>
                  <a:srgbClr val="0033A0"/>
                </a:solidFill>
                <a:latin typeface="Arial"/>
              </a:rPr>
              <a:t>, </a:t>
            </a:r>
            <a:r>
              <a:rPr lang="en-GB" sz="2000" b="1" dirty="0">
                <a:solidFill>
                  <a:srgbClr val="0033A0"/>
                </a:solidFill>
                <a:latin typeface="Arial"/>
              </a:rPr>
              <a:t>2 IPs</a:t>
            </a:r>
            <a:endParaRPr lang="en-GB" sz="2000" dirty="0">
              <a:solidFill>
                <a:srgbClr val="0033A0"/>
              </a:solidFill>
              <a:latin typeface="Arial"/>
            </a:endParaRP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b="1" dirty="0">
                <a:solidFill>
                  <a:srgbClr val="0033A0"/>
                </a:solidFill>
                <a:latin typeface="Arial"/>
              </a:rPr>
              <a:t>Main Linac length</a:t>
            </a:r>
            <a:r>
              <a:rPr lang="en-GB" sz="2000" dirty="0">
                <a:solidFill>
                  <a:srgbClr val="0033A0"/>
                </a:solidFill>
                <a:latin typeface="Arial"/>
              </a:rPr>
              <a:t>: </a:t>
            </a:r>
            <a:r>
              <a:rPr lang="en-GB" sz="2000" b="1" dirty="0">
                <a:solidFill>
                  <a:srgbClr val="0033A0"/>
                </a:solidFill>
                <a:latin typeface="Arial"/>
              </a:rPr>
              <a:t>11.4 km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Option for 550 GeV: +5 km from start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Using </a:t>
            </a:r>
            <a:r>
              <a:rPr lang="en-GB" sz="2000" b="1" dirty="0">
                <a:solidFill>
                  <a:srgbClr val="0033A0"/>
                </a:solidFill>
                <a:latin typeface="Arial"/>
              </a:rPr>
              <a:t>drive beam</a:t>
            </a:r>
            <a:r>
              <a:rPr lang="en-GB" sz="2000" dirty="0">
                <a:solidFill>
                  <a:srgbClr val="0033A0"/>
                </a:solidFill>
                <a:latin typeface="Arial"/>
              </a:rPr>
              <a:t> for increasing RF efficiency @ high gradient (copper cavities)</a:t>
            </a:r>
          </a:p>
        </p:txBody>
      </p:sp>
    </p:spTree>
    <p:extLst>
      <p:ext uri="{BB962C8B-B14F-4D97-AF65-F5344CB8AC3E}">
        <p14:creationId xmlns:p14="http://schemas.microsoft.com/office/powerpoint/2010/main" val="209446800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1B468E-1E16-7C7C-1C58-C71206E4AD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CAAEF-8277-EDAC-7A4A-789F2BD63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>
            <a:noAutofit/>
          </a:bodyPr>
          <a:lstStyle/>
          <a:p>
            <a:r>
              <a:rPr lang="en-US" dirty="0"/>
              <a:t>Linear collider facility - LCF</a:t>
            </a:r>
          </a:p>
        </p:txBody>
      </p:sp>
      <p:sp>
        <p:nvSpPr>
          <p:cNvPr id="13" name="PlaceHolder 4">
            <a:extLst>
              <a:ext uri="{FF2B5EF4-FFF2-40B4-BE49-F238E27FC236}">
                <a16:creationId xmlns:a16="http://schemas.microsoft.com/office/drawing/2014/main" id="{EB4EABC4-DC37-A216-EBFE-14D320CB4DD6}"/>
              </a:ext>
            </a:extLst>
          </p:cNvPr>
          <p:cNvSpPr txBox="1">
            <a:spLocks/>
          </p:cNvSpPr>
          <p:nvPr/>
        </p:nvSpPr>
        <p:spPr>
          <a:xfrm>
            <a:off x="11107440" y="6378480"/>
            <a:ext cx="680040" cy="363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fld id="{626A0F65-46FB-4BEA-8A58-D61F8D34D933}" type="slidenum">
              <a:rPr lang="en-CH" smtClean="0"/>
              <a:pPr/>
              <a:t>55</a:t>
            </a:fld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1299F1-B9B3-B380-3723-EB35CF8F7DBE}"/>
              </a:ext>
            </a:extLst>
          </p:cNvPr>
          <p:cNvSpPr txBox="1"/>
          <p:nvPr/>
        </p:nvSpPr>
        <p:spPr>
          <a:xfrm>
            <a:off x="6706428" y="6372688"/>
            <a:ext cx="11491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J. List, et al.</a:t>
            </a:r>
          </a:p>
        </p:txBody>
      </p:sp>
      <p:pic>
        <p:nvPicPr>
          <p:cNvPr id="8" name="Picture 2" descr="Credit: LCF Collab.">
            <a:extLst>
              <a:ext uri="{FF2B5EF4-FFF2-40B4-BE49-F238E27FC236}">
                <a16:creationId xmlns:a16="http://schemas.microsoft.com/office/drawing/2014/main" id="{64F18E5B-79C8-4C62-EC82-5E4E2ECED0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19683"/>
            <a:ext cx="9144000" cy="128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0238780-3D8D-EC87-3F76-C04657FCD7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769294"/>
              </p:ext>
            </p:extLst>
          </p:nvPr>
        </p:nvGraphicFramePr>
        <p:xfrm>
          <a:off x="6227410" y="4516077"/>
          <a:ext cx="2916589" cy="1284788"/>
        </p:xfrm>
        <a:graphic>
          <a:graphicData uri="http://schemas.openxmlformats.org/drawingml/2006/table">
            <a:tbl>
              <a:tblPr/>
              <a:tblGrid>
                <a:gridCol w="2916589">
                  <a:extLst>
                    <a:ext uri="{9D8B030D-6E8A-4147-A177-3AD203B41FA5}">
                      <a16:colId xmlns:a16="http://schemas.microsoft.com/office/drawing/2014/main" val="1671941060"/>
                    </a:ext>
                  </a:extLst>
                </a:gridCol>
              </a:tblGrid>
              <a:tr h="23853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600" b="1" noProof="0" dirty="0"/>
                        <a:t>Positives</a:t>
                      </a:r>
                      <a:endParaRPr lang="en-GB" sz="1600" noProof="0" dirty="0"/>
                    </a:p>
                  </a:txBody>
                  <a:tcPr marL="32795" marR="32795" marT="16397" marB="163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2720760"/>
                  </a:ext>
                </a:extLst>
              </a:tr>
              <a:tr h="85575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600" noProof="0" dirty="0"/>
                        <a:t>• Mature technology (ILC…)</a:t>
                      </a:r>
                    </a:p>
                    <a:p>
                      <a:pPr>
                        <a:buNone/>
                      </a:pPr>
                      <a:r>
                        <a:rPr lang="en-GB" sz="1600" noProof="0" dirty="0"/>
                        <a:t>• Polarised beams </a:t>
                      </a:r>
                    </a:p>
                    <a:p>
                      <a:pPr>
                        <a:buNone/>
                      </a:pPr>
                      <a:r>
                        <a:rPr lang="en-GB" sz="1600" noProof="0" dirty="0"/>
                        <a:t>• Staged </a:t>
                      </a:r>
                    </a:p>
                    <a:p>
                      <a:pPr>
                        <a:buNone/>
                      </a:pPr>
                      <a:r>
                        <a:rPr lang="en-GB" sz="1600" noProof="0" dirty="0"/>
                        <a:t>• Relatively small footprint </a:t>
                      </a:r>
                    </a:p>
                  </a:txBody>
                  <a:tcPr marL="32795" marR="32795" marT="16397" marB="163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9097531"/>
                  </a:ext>
                </a:extLst>
              </a:tr>
            </a:tbl>
          </a:graphicData>
        </a:graphic>
      </p:graphicFrame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6A9C4370-DC80-13DD-5302-A34D75033EAB}"/>
              </a:ext>
            </a:extLst>
          </p:cNvPr>
          <p:cNvSpPr txBox="1">
            <a:spLocks/>
          </p:cNvSpPr>
          <p:nvPr/>
        </p:nvSpPr>
        <p:spPr>
          <a:xfrm>
            <a:off x="728904" y="4544082"/>
            <a:ext cx="5355263" cy="145424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1350"/>
              </a:spcBef>
              <a:spcAft>
                <a:spcPts val="300"/>
              </a:spcAft>
              <a:buClrTx/>
              <a:buSzTx/>
            </a:pPr>
            <a:r>
              <a:rPr lang="en-GB" sz="2400" dirty="0">
                <a:solidFill>
                  <a:srgbClr val="0033A0"/>
                </a:solidFill>
                <a:latin typeface="Arial"/>
              </a:rPr>
              <a:t>Upgrade to 550 GeV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After ~10 years at 250 GeV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Requires a 2-year long shutdown, installation of additional SRF cryomodules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No additional Civil Engineering 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63112187-FBAE-E34F-29E0-8C0BAFE145DA}"/>
              </a:ext>
            </a:extLst>
          </p:cNvPr>
          <p:cNvSpPr txBox="1">
            <a:spLocks/>
          </p:cNvSpPr>
          <p:nvPr/>
        </p:nvSpPr>
        <p:spPr>
          <a:xfrm>
            <a:off x="728905" y="2701878"/>
            <a:ext cx="8307591" cy="145424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1350"/>
              </a:spcBef>
              <a:spcAft>
                <a:spcPts val="300"/>
              </a:spcAft>
              <a:buClrTx/>
              <a:buSzTx/>
            </a:pPr>
            <a:r>
              <a:rPr lang="en-GB" sz="2400" dirty="0">
                <a:solidFill>
                  <a:srgbClr val="0033A0"/>
                </a:solidFill>
                <a:latin typeface="Arial"/>
              </a:rPr>
              <a:t>Baseline 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√s = </a:t>
            </a:r>
            <a:r>
              <a:rPr lang="en-GB" sz="2000" b="1" dirty="0">
                <a:solidFill>
                  <a:srgbClr val="0033A0"/>
                </a:solidFill>
                <a:latin typeface="Arial"/>
              </a:rPr>
              <a:t>250 GeV</a:t>
            </a:r>
            <a:r>
              <a:rPr lang="en-GB" sz="2000" dirty="0">
                <a:solidFill>
                  <a:srgbClr val="0033A0"/>
                </a:solidFill>
                <a:latin typeface="Arial"/>
              </a:rPr>
              <a:t>, </a:t>
            </a:r>
            <a:r>
              <a:rPr lang="en-GB" sz="2000" b="1" dirty="0">
                <a:solidFill>
                  <a:srgbClr val="0033A0"/>
                </a:solidFill>
                <a:latin typeface="Arial"/>
              </a:rPr>
              <a:t>2 IPs 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Total length: 33.5 km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Phased through Low power (LP) to Full power (FP) 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endParaRPr lang="en-GB" sz="1350" dirty="0">
              <a:solidFill>
                <a:srgbClr val="0033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873946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E18ADB-5F14-1DD5-1F34-5BA5359FD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1AB70-A176-7187-9E50-37F095692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>
            <a:noAutofit/>
          </a:bodyPr>
          <a:lstStyle/>
          <a:p>
            <a:r>
              <a:rPr lang="en-US" dirty="0"/>
              <a:t>e+/e- colliders performance</a:t>
            </a:r>
          </a:p>
        </p:txBody>
      </p:sp>
      <p:sp>
        <p:nvSpPr>
          <p:cNvPr id="13" name="PlaceHolder 4">
            <a:extLst>
              <a:ext uri="{FF2B5EF4-FFF2-40B4-BE49-F238E27FC236}">
                <a16:creationId xmlns:a16="http://schemas.microsoft.com/office/drawing/2014/main" id="{CF35DC83-57E2-6755-C0BD-3919BC9ADAE3}"/>
              </a:ext>
            </a:extLst>
          </p:cNvPr>
          <p:cNvSpPr txBox="1">
            <a:spLocks/>
          </p:cNvSpPr>
          <p:nvPr/>
        </p:nvSpPr>
        <p:spPr>
          <a:xfrm>
            <a:off x="11107440" y="6378480"/>
            <a:ext cx="680040" cy="363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fld id="{626A0F65-46FB-4BEA-8A58-D61F8D34D933}" type="slidenum">
              <a:rPr lang="en-CH" smtClean="0"/>
              <a:pPr/>
              <a:t>56</a:t>
            </a:fld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C66638-6CC1-4F5D-2459-1A9C483BDDF9}"/>
              </a:ext>
            </a:extLst>
          </p:cNvPr>
          <p:cNvSpPr txBox="1"/>
          <p:nvPr/>
        </p:nvSpPr>
        <p:spPr>
          <a:xfrm>
            <a:off x="251520" y="3212976"/>
            <a:ext cx="8843493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GB" sz="2800" b="1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Efficiency (≤300–350 GeV): </a:t>
            </a:r>
            <a:r>
              <a:rPr lang="en-GB" sz="2800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FCC-ee delivers more luminosity per MW, more Higgs for shorter time </a:t>
            </a:r>
          </a:p>
          <a:p>
            <a:pPr marL="457200" indent="-457200"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GB" sz="2800" b="1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Flexibility: </a:t>
            </a:r>
            <a:r>
              <a:rPr lang="en-GB" sz="2800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FCC-ee can scan 90→240 GeV @ very high luminosity</a:t>
            </a:r>
          </a:p>
          <a:p>
            <a:pPr marL="457200" indent="-457200"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GB" sz="2800" b="1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Polarisation: </a:t>
            </a:r>
            <a:r>
              <a:rPr lang="en-GB" sz="2800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linear collider baselines include e⁻ polarisation; LCF can add e⁺ polarisation</a:t>
            </a:r>
          </a:p>
        </p:txBody>
      </p:sp>
      <p:pic>
        <p:nvPicPr>
          <p:cNvPr id="4" name="Picture 3" descr="A table with numbers and numbers&#10;&#10;AI-generated content may be incorrect.">
            <a:extLst>
              <a:ext uri="{FF2B5EF4-FFF2-40B4-BE49-F238E27FC236}">
                <a16:creationId xmlns:a16="http://schemas.microsoft.com/office/drawing/2014/main" id="{62B4FD37-D8CC-CCFE-B03F-ED298C6A3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4" y="684069"/>
            <a:ext cx="9047129" cy="227017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FB075AB-0261-7FD2-A163-E21C8B442845}"/>
              </a:ext>
            </a:extLst>
          </p:cNvPr>
          <p:cNvSpPr/>
          <p:nvPr/>
        </p:nvSpPr>
        <p:spPr>
          <a:xfrm>
            <a:off x="3232438" y="2361613"/>
            <a:ext cx="5868365" cy="301666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8897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8D88D2-8B4F-85E1-F177-8B4266E0AD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3">
            <a:extLst>
              <a:ext uri="{FF2B5EF4-FFF2-40B4-BE49-F238E27FC236}">
                <a16:creationId xmlns:a16="http://schemas.microsoft.com/office/drawing/2014/main" id="{29896C58-A7BC-BAEA-C08D-81600701D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950" y="1567609"/>
            <a:ext cx="1147823" cy="49055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Rechteck 5">
            <a:extLst>
              <a:ext uri="{FF2B5EF4-FFF2-40B4-BE49-F238E27FC236}">
                <a16:creationId xmlns:a16="http://schemas.microsoft.com/office/drawing/2014/main" id="{8905C968-0802-F0E4-1433-9593763BF964}"/>
              </a:ext>
            </a:extLst>
          </p:cNvPr>
          <p:cNvSpPr/>
          <p:nvPr/>
        </p:nvSpPr>
        <p:spPr>
          <a:xfrm>
            <a:off x="3191013" y="2051448"/>
            <a:ext cx="2755105" cy="3456383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Rechteck 6">
            <a:extLst>
              <a:ext uri="{FF2B5EF4-FFF2-40B4-BE49-F238E27FC236}">
                <a16:creationId xmlns:a16="http://schemas.microsoft.com/office/drawing/2014/main" id="{9C639447-6B7E-729E-1EBC-202A7CE43458}"/>
              </a:ext>
            </a:extLst>
          </p:cNvPr>
          <p:cNvSpPr/>
          <p:nvPr/>
        </p:nvSpPr>
        <p:spPr>
          <a:xfrm>
            <a:off x="332181" y="2060692"/>
            <a:ext cx="2755105" cy="3456383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Rechteck 7">
            <a:extLst>
              <a:ext uri="{FF2B5EF4-FFF2-40B4-BE49-F238E27FC236}">
                <a16:creationId xmlns:a16="http://schemas.microsoft.com/office/drawing/2014/main" id="{CE35BB01-99BE-E508-08E3-09563A8DF8CD}"/>
              </a:ext>
            </a:extLst>
          </p:cNvPr>
          <p:cNvSpPr/>
          <p:nvPr/>
        </p:nvSpPr>
        <p:spPr>
          <a:xfrm>
            <a:off x="6046486" y="2058700"/>
            <a:ext cx="2755105" cy="3456383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Textfeld 8">
            <a:extLst>
              <a:ext uri="{FF2B5EF4-FFF2-40B4-BE49-F238E27FC236}">
                <a16:creationId xmlns:a16="http://schemas.microsoft.com/office/drawing/2014/main" id="{C1A6A222-B71B-D416-0830-B67601CB0AEE}"/>
              </a:ext>
            </a:extLst>
          </p:cNvPr>
          <p:cNvSpPr txBox="1"/>
          <p:nvPr/>
        </p:nvSpPr>
        <p:spPr>
          <a:xfrm>
            <a:off x="338525" y="2069991"/>
            <a:ext cx="2755105" cy="62324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b="1">
                <a:solidFill>
                  <a:srgbClr val="0033A0"/>
                </a:solidFill>
                <a:latin typeface="Arial"/>
              </a:rPr>
              <a:t>HALHF</a:t>
            </a:r>
            <a:br>
              <a:rPr lang="en-US" sz="1350">
                <a:solidFill>
                  <a:srgbClr val="0033A0"/>
                </a:solidFill>
                <a:latin typeface="Arial"/>
              </a:rPr>
            </a:br>
            <a:r>
              <a:rPr lang="en-US" sz="1350" b="1">
                <a:solidFill>
                  <a:srgbClr val="0033A0"/>
                </a:solidFill>
                <a:latin typeface="Arial"/>
              </a:rPr>
              <a:t>H</a:t>
            </a:r>
            <a:r>
              <a:rPr lang="en-US" sz="1350">
                <a:solidFill>
                  <a:srgbClr val="0033A0"/>
                </a:solidFill>
                <a:latin typeface="Arial"/>
              </a:rPr>
              <a:t>ybrid, </a:t>
            </a:r>
            <a:r>
              <a:rPr lang="en-US" sz="1350" b="1">
                <a:solidFill>
                  <a:srgbClr val="0033A0"/>
                </a:solidFill>
                <a:latin typeface="Arial"/>
              </a:rPr>
              <a:t>A</a:t>
            </a:r>
            <a:r>
              <a:rPr lang="en-US" sz="1350">
                <a:solidFill>
                  <a:srgbClr val="0033A0"/>
                </a:solidFill>
                <a:latin typeface="Arial"/>
              </a:rPr>
              <a:t>symmetric, </a:t>
            </a:r>
            <a:r>
              <a:rPr lang="en-US" sz="1350" b="1">
                <a:solidFill>
                  <a:srgbClr val="0033A0"/>
                </a:solidFill>
                <a:latin typeface="Arial"/>
              </a:rPr>
              <a:t>L</a:t>
            </a:r>
            <a:r>
              <a:rPr lang="en-US" sz="1350">
                <a:solidFill>
                  <a:srgbClr val="0033A0"/>
                </a:solidFill>
                <a:latin typeface="Arial"/>
              </a:rPr>
              <a:t>inear </a:t>
            </a:r>
            <a:r>
              <a:rPr lang="en-US" sz="1350" b="1">
                <a:solidFill>
                  <a:srgbClr val="0033A0"/>
                </a:solidFill>
                <a:latin typeface="Arial"/>
              </a:rPr>
              <a:t>H</a:t>
            </a:r>
            <a:r>
              <a:rPr lang="en-US" sz="1350">
                <a:solidFill>
                  <a:srgbClr val="0033A0"/>
                </a:solidFill>
                <a:latin typeface="Arial"/>
              </a:rPr>
              <a:t>iggs </a:t>
            </a:r>
            <a:r>
              <a:rPr lang="en-US" sz="1350" b="1">
                <a:solidFill>
                  <a:srgbClr val="0033A0"/>
                </a:solidFill>
                <a:latin typeface="Arial"/>
              </a:rPr>
              <a:t>F</a:t>
            </a:r>
            <a:r>
              <a:rPr lang="en-US" sz="1350">
                <a:solidFill>
                  <a:srgbClr val="0033A0"/>
                </a:solidFill>
                <a:latin typeface="Arial"/>
              </a:rPr>
              <a:t>actory</a:t>
            </a:r>
            <a:endParaRPr lang="en-GB" sz="1350">
              <a:solidFill>
                <a:srgbClr val="0033A0"/>
              </a:solidFill>
              <a:latin typeface="Arial"/>
            </a:endParaRPr>
          </a:p>
        </p:txBody>
      </p:sp>
      <p:sp>
        <p:nvSpPr>
          <p:cNvPr id="8" name="Textfeld 9">
            <a:extLst>
              <a:ext uri="{FF2B5EF4-FFF2-40B4-BE49-F238E27FC236}">
                <a16:creationId xmlns:a16="http://schemas.microsoft.com/office/drawing/2014/main" id="{4FE7DCB5-D774-78FA-57C1-03ADB780F383}"/>
              </a:ext>
            </a:extLst>
          </p:cNvPr>
          <p:cNvSpPr txBox="1"/>
          <p:nvPr/>
        </p:nvSpPr>
        <p:spPr>
          <a:xfrm>
            <a:off x="3194450" y="2059505"/>
            <a:ext cx="2781707" cy="62324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b="1" dirty="0" err="1">
                <a:solidFill>
                  <a:srgbClr val="0033A0"/>
                </a:solidFill>
                <a:latin typeface="Arial"/>
              </a:rPr>
              <a:t>ALiVE</a:t>
            </a:r>
            <a:endParaRPr lang="en-US" sz="1350" b="1" dirty="0">
              <a:solidFill>
                <a:srgbClr val="0033A0"/>
              </a:solidFill>
              <a:latin typeface="Arial"/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b="1" kern="0" dirty="0">
                <a:solidFill>
                  <a:srgbClr val="0033A0"/>
                </a:solidFill>
                <a:latin typeface="Arial"/>
              </a:rPr>
              <a:t>A</a:t>
            </a:r>
            <a:r>
              <a:rPr lang="en-US" sz="1350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en-US" sz="1350" b="1" kern="0" dirty="0">
                <a:solidFill>
                  <a:srgbClr val="0033A0"/>
                </a:solidFill>
                <a:latin typeface="Arial"/>
              </a:rPr>
              <a:t>Li</a:t>
            </a:r>
            <a:r>
              <a:rPr lang="en-US" sz="1350" kern="0" dirty="0">
                <a:solidFill>
                  <a:srgbClr val="0033A0"/>
                </a:solidFill>
                <a:latin typeface="Arial"/>
              </a:rPr>
              <a:t>near accelerator for </a:t>
            </a:r>
            <a:r>
              <a:rPr lang="en-US" sz="1350" b="1" kern="0" dirty="0">
                <a:solidFill>
                  <a:srgbClr val="0033A0"/>
                </a:solidFill>
                <a:latin typeface="Arial"/>
              </a:rPr>
              <a:t>V</a:t>
            </a:r>
            <a:r>
              <a:rPr lang="en-US" sz="1350" kern="0" dirty="0">
                <a:solidFill>
                  <a:srgbClr val="0033A0"/>
                </a:solidFill>
                <a:latin typeface="Arial"/>
              </a:rPr>
              <a:t>ery high </a:t>
            </a:r>
            <a:r>
              <a:rPr lang="en-US" sz="1350" b="1" kern="0" dirty="0">
                <a:solidFill>
                  <a:srgbClr val="0033A0"/>
                </a:solidFill>
                <a:latin typeface="Arial"/>
              </a:rPr>
              <a:t>E</a:t>
            </a:r>
            <a:r>
              <a:rPr lang="en-US" sz="1350" kern="0" dirty="0">
                <a:solidFill>
                  <a:srgbClr val="0033A0"/>
                </a:solidFill>
                <a:latin typeface="Arial"/>
              </a:rPr>
              <a:t>nergies</a:t>
            </a:r>
            <a:endParaRPr lang="en-GB" sz="135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9" name="Textfeld 10">
            <a:extLst>
              <a:ext uri="{FF2B5EF4-FFF2-40B4-BE49-F238E27FC236}">
                <a16:creationId xmlns:a16="http://schemas.microsoft.com/office/drawing/2014/main" id="{8631C7DC-E4C0-C44B-6E29-4B32B60EE666}"/>
              </a:ext>
            </a:extLst>
          </p:cNvPr>
          <p:cNvSpPr txBox="1"/>
          <p:nvPr/>
        </p:nvSpPr>
        <p:spPr>
          <a:xfrm>
            <a:off x="6063782" y="2085570"/>
            <a:ext cx="2755105" cy="62324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b="1">
                <a:solidFill>
                  <a:srgbClr val="0033A0"/>
                </a:solidFill>
                <a:latin typeface="Arial"/>
              </a:rPr>
              <a:t>10 TeV</a:t>
            </a:r>
            <a:br>
              <a:rPr lang="en-US" sz="1350">
                <a:solidFill>
                  <a:srgbClr val="0033A0"/>
                </a:solidFill>
                <a:latin typeface="Arial"/>
              </a:rPr>
            </a:br>
            <a:r>
              <a:rPr lang="en-GB" sz="1350">
                <a:solidFill>
                  <a:srgbClr val="0033A0"/>
                </a:solidFill>
                <a:latin typeface="Arial"/>
              </a:rPr>
              <a:t>Design Initiative for a </a:t>
            </a:r>
            <a:r>
              <a:rPr lang="en-GB" sz="1350" b="1">
                <a:solidFill>
                  <a:srgbClr val="0033A0"/>
                </a:solidFill>
                <a:latin typeface="Arial"/>
              </a:rPr>
              <a:t>10 TeV</a:t>
            </a:r>
            <a:r>
              <a:rPr lang="en-GB" sz="1350">
                <a:solidFill>
                  <a:srgbClr val="0033A0"/>
                </a:solidFill>
                <a:latin typeface="Arial"/>
              </a:rPr>
              <a:t> pCM Wakefield Collider</a:t>
            </a:r>
          </a:p>
        </p:txBody>
      </p:sp>
      <p:pic>
        <p:nvPicPr>
          <p:cNvPr id="10" name="Grafik 11">
            <a:extLst>
              <a:ext uri="{FF2B5EF4-FFF2-40B4-BE49-F238E27FC236}">
                <a16:creationId xmlns:a16="http://schemas.microsoft.com/office/drawing/2014/main" id="{7C42BA6C-BAA6-2369-0A90-22381D249B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1969" y="1573328"/>
            <a:ext cx="751657" cy="45416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Grafik 15">
            <a:extLst>
              <a:ext uri="{FF2B5EF4-FFF2-40B4-BE49-F238E27FC236}">
                <a16:creationId xmlns:a16="http://schemas.microsoft.com/office/drawing/2014/main" id="{3D9040D5-8E63-C00E-501A-9F9D5445F9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4339" y="1581054"/>
            <a:ext cx="594067" cy="43981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Grafik 17" descr="Ein Bild, das Text, Schrift, Logo, Screenshot enthält.&#10;&#10;KI-generierte Inhalte können fehlerhaft sein.">
            <a:extLst>
              <a:ext uri="{FF2B5EF4-FFF2-40B4-BE49-F238E27FC236}">
                <a16:creationId xmlns:a16="http://schemas.microsoft.com/office/drawing/2014/main" id="{2F6464FD-01D0-3DF8-DB2E-D7D6E61EE1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865" y="700970"/>
            <a:ext cx="1088735" cy="66765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Textfeld 17">
            <a:extLst>
              <a:ext uri="{FF2B5EF4-FFF2-40B4-BE49-F238E27FC236}">
                <a16:creationId xmlns:a16="http://schemas.microsoft.com/office/drawing/2014/main" id="{79A1C7DC-B105-4681-BE93-A7D824BEE7C0}"/>
              </a:ext>
            </a:extLst>
          </p:cNvPr>
          <p:cNvSpPr txBox="1"/>
          <p:nvPr/>
        </p:nvSpPr>
        <p:spPr>
          <a:xfrm>
            <a:off x="6168613" y="2797726"/>
            <a:ext cx="2538283" cy="73866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Technology candidates: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Laser-Driven Plasma Wakefields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Beam-Driven Plasma Wakefields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Structure Wakefields</a:t>
            </a:r>
            <a:endParaRPr lang="en-GB" sz="1200">
              <a:solidFill>
                <a:srgbClr val="2F2F2F"/>
              </a:solidFill>
              <a:latin typeface="Arial"/>
            </a:endParaRPr>
          </a:p>
        </p:txBody>
      </p:sp>
      <p:sp>
        <p:nvSpPr>
          <p:cNvPr id="14" name="Textfeld 18">
            <a:extLst>
              <a:ext uri="{FF2B5EF4-FFF2-40B4-BE49-F238E27FC236}">
                <a16:creationId xmlns:a16="http://schemas.microsoft.com/office/drawing/2014/main" id="{BF5BDDC8-369E-D008-706F-B861AAE9641A}"/>
              </a:ext>
            </a:extLst>
          </p:cNvPr>
          <p:cNvSpPr txBox="1"/>
          <p:nvPr/>
        </p:nvSpPr>
        <p:spPr>
          <a:xfrm>
            <a:off x="6168613" y="3605886"/>
            <a:ext cx="2538283" cy="9233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Collider type: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e</a:t>
            </a:r>
            <a:r>
              <a:rPr lang="en-US" sz="1200" baseline="30000">
                <a:solidFill>
                  <a:srgbClr val="2F2F2F"/>
                </a:solidFill>
                <a:latin typeface="Arial"/>
              </a:rPr>
              <a:t>+</a:t>
            </a:r>
            <a:r>
              <a:rPr lang="en-US" sz="1200">
                <a:solidFill>
                  <a:srgbClr val="2F2F2F"/>
                </a:solidFill>
                <a:latin typeface="Arial"/>
              </a:rPr>
              <a:t>e</a:t>
            </a:r>
            <a:r>
              <a:rPr lang="en-US" sz="1200" baseline="30000">
                <a:solidFill>
                  <a:srgbClr val="2F2F2F"/>
                </a:solidFill>
                <a:latin typeface="Arial"/>
              </a:rPr>
              <a:t>-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e</a:t>
            </a:r>
            <a:r>
              <a:rPr lang="en-US" sz="1200" baseline="30000">
                <a:solidFill>
                  <a:srgbClr val="2F2F2F"/>
                </a:solidFill>
                <a:latin typeface="Arial"/>
              </a:rPr>
              <a:t>-</a:t>
            </a:r>
            <a:r>
              <a:rPr lang="en-US" sz="1200">
                <a:solidFill>
                  <a:srgbClr val="2F2F2F"/>
                </a:solidFill>
                <a:latin typeface="Arial"/>
              </a:rPr>
              <a:t>e</a:t>
            </a:r>
            <a:r>
              <a:rPr lang="en-US" sz="1200" baseline="30000">
                <a:solidFill>
                  <a:srgbClr val="2F2F2F"/>
                </a:solidFill>
                <a:latin typeface="Arial"/>
              </a:rPr>
              <a:t>-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 pitchFamily="34"/>
                <a:cs typeface="Arial" pitchFamily="34"/>
              </a:rPr>
              <a:t>γ</a:t>
            </a:r>
            <a:r>
              <a:rPr lang="el-GR" sz="1200">
                <a:solidFill>
                  <a:srgbClr val="2F2F2F"/>
                </a:solidFill>
                <a:latin typeface="Arial" pitchFamily="34"/>
                <a:cs typeface="Arial" pitchFamily="34"/>
              </a:rPr>
              <a:t>γ</a:t>
            </a:r>
            <a:endParaRPr lang="en-GB" sz="1200">
              <a:solidFill>
                <a:srgbClr val="2F2F2F"/>
              </a:solidFill>
              <a:latin typeface="Arial" pitchFamily="34"/>
              <a:cs typeface="Arial" pitchFamily="34"/>
            </a:endParaRP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>
              <a:solidFill>
                <a:srgbClr val="2F2F2F"/>
              </a:solidFill>
              <a:latin typeface="Arial"/>
            </a:endParaRPr>
          </a:p>
        </p:txBody>
      </p:sp>
      <p:pic>
        <p:nvPicPr>
          <p:cNvPr id="15" name="Picture 12">
            <a:extLst>
              <a:ext uri="{FF2B5EF4-FFF2-40B4-BE49-F238E27FC236}">
                <a16:creationId xmlns:a16="http://schemas.microsoft.com/office/drawing/2014/main" id="{13397946-19ED-F532-3FD5-B213188A94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0363" y="3715662"/>
            <a:ext cx="1264251" cy="62804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6" name="Textfeld 20">
            <a:extLst>
              <a:ext uri="{FF2B5EF4-FFF2-40B4-BE49-F238E27FC236}">
                <a16:creationId xmlns:a16="http://schemas.microsoft.com/office/drawing/2014/main" id="{7E12556D-E8AF-A0BA-ED8C-0726D9608FB0}"/>
              </a:ext>
            </a:extLst>
          </p:cNvPr>
          <p:cNvSpPr txBox="1"/>
          <p:nvPr/>
        </p:nvSpPr>
        <p:spPr>
          <a:xfrm>
            <a:off x="338525" y="2787557"/>
            <a:ext cx="2755105" cy="145424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2F2F2F"/>
                </a:solidFill>
                <a:latin typeface="Arial"/>
              </a:rPr>
              <a:t>e</a:t>
            </a:r>
            <a:r>
              <a:rPr lang="en-GB" sz="1350" baseline="30000" dirty="0">
                <a:solidFill>
                  <a:srgbClr val="2F2F2F"/>
                </a:solidFill>
                <a:latin typeface="Arial"/>
              </a:rPr>
              <a:t>-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 </a:t>
            </a:r>
            <a:r>
              <a:rPr lang="en-GB" sz="1350" kern="0" dirty="0">
                <a:solidFill>
                  <a:srgbClr val="2F2F2F"/>
                </a:solidFill>
                <a:latin typeface="Arial"/>
              </a:rPr>
              <a:t>a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cceleration in </a:t>
            </a:r>
            <a:r>
              <a:rPr lang="en-GB" sz="1350" b="1" dirty="0">
                <a:solidFill>
                  <a:srgbClr val="2F2F2F"/>
                </a:solidFill>
                <a:latin typeface="Arial"/>
              </a:rPr>
              <a:t>e</a:t>
            </a:r>
            <a:r>
              <a:rPr lang="en-GB" sz="1350" b="1" baseline="30000" dirty="0">
                <a:solidFill>
                  <a:srgbClr val="2F2F2F"/>
                </a:solidFill>
                <a:latin typeface="Arial"/>
              </a:rPr>
              <a:t>-</a:t>
            </a:r>
            <a:r>
              <a:rPr lang="en-GB" sz="1350" b="1" dirty="0">
                <a:solidFill>
                  <a:srgbClr val="2F2F2F"/>
                </a:solidFill>
                <a:latin typeface="Arial"/>
              </a:rPr>
              <a:t> </a:t>
            </a:r>
            <a:r>
              <a:rPr lang="en-GB" sz="1350" b="1" kern="0" dirty="0">
                <a:solidFill>
                  <a:srgbClr val="2F2F2F"/>
                </a:solidFill>
                <a:latin typeface="Arial"/>
              </a:rPr>
              <a:t>b</a:t>
            </a:r>
            <a:r>
              <a:rPr lang="en-GB" sz="1350" b="1" dirty="0">
                <a:solidFill>
                  <a:srgbClr val="2F2F2F"/>
                </a:solidFill>
                <a:latin typeface="Arial"/>
              </a:rPr>
              <a:t>eam–</a:t>
            </a:r>
            <a:r>
              <a:rPr lang="en-GB" sz="1350" b="1" kern="0" dirty="0">
                <a:solidFill>
                  <a:srgbClr val="2F2F2F"/>
                </a:solidFill>
                <a:latin typeface="Arial"/>
              </a:rPr>
              <a:t>d</a:t>
            </a:r>
            <a:r>
              <a:rPr lang="en-GB" sz="1350" b="1" dirty="0">
                <a:solidFill>
                  <a:srgbClr val="2F2F2F"/>
                </a:solidFill>
                <a:latin typeface="Arial"/>
              </a:rPr>
              <a:t>riven plasma </a:t>
            </a:r>
            <a:r>
              <a:rPr lang="en-GB" sz="1350" b="1" kern="0" dirty="0">
                <a:solidFill>
                  <a:srgbClr val="2F2F2F"/>
                </a:solidFill>
                <a:latin typeface="Arial"/>
              </a:rPr>
              <a:t>w</a:t>
            </a:r>
            <a:r>
              <a:rPr lang="en-GB" sz="1350" b="1" dirty="0">
                <a:solidFill>
                  <a:srgbClr val="2F2F2F"/>
                </a:solidFill>
                <a:latin typeface="Arial"/>
              </a:rPr>
              <a:t>akefields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2F2F2F"/>
                </a:solidFill>
                <a:latin typeface="Arial"/>
              </a:rPr>
              <a:t>e</a:t>
            </a:r>
            <a:r>
              <a:rPr lang="en-GB" sz="1350" baseline="30000" dirty="0">
                <a:solidFill>
                  <a:srgbClr val="2F2F2F"/>
                </a:solidFill>
                <a:latin typeface="Arial"/>
              </a:rPr>
              <a:t>+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 </a:t>
            </a:r>
            <a:r>
              <a:rPr lang="en-GB" sz="1350" kern="0" dirty="0">
                <a:solidFill>
                  <a:srgbClr val="2F2F2F"/>
                </a:solidFill>
                <a:latin typeface="Arial"/>
              </a:rPr>
              <a:t>a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cceleration in radiofrequency cavities (C</a:t>
            </a:r>
            <a:r>
              <a:rPr lang="en-GB" sz="1350" baseline="30000" dirty="0">
                <a:solidFill>
                  <a:srgbClr val="2F2F2F"/>
                </a:solidFill>
                <a:latin typeface="Arial"/>
              </a:rPr>
              <a:t>3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 technology)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2F2F2F"/>
                </a:solidFill>
                <a:latin typeface="Arial"/>
              </a:rPr>
              <a:t>To make most effective use of space </a:t>
            </a:r>
            <a:r>
              <a:rPr lang="en-GB" sz="1350" dirty="0">
                <a:solidFill>
                  <a:srgbClr val="2F2F2F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 collision of polarised 375 GeV e</a:t>
            </a:r>
            <a:r>
              <a:rPr lang="en-GB" sz="1350" baseline="30000" dirty="0">
                <a:solidFill>
                  <a:srgbClr val="2F2F2F"/>
                </a:solidFill>
                <a:latin typeface="Arial"/>
              </a:rPr>
              <a:t>-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 with 42 GeV e</a:t>
            </a:r>
            <a:r>
              <a:rPr lang="en-GB" sz="1350" baseline="30000" dirty="0">
                <a:solidFill>
                  <a:srgbClr val="2F2F2F"/>
                </a:solidFill>
                <a:latin typeface="Arial"/>
              </a:rPr>
              <a:t>+</a:t>
            </a:r>
          </a:p>
        </p:txBody>
      </p:sp>
      <p:sp>
        <p:nvSpPr>
          <p:cNvPr id="17" name="Textfeld 21">
            <a:extLst>
              <a:ext uri="{FF2B5EF4-FFF2-40B4-BE49-F238E27FC236}">
                <a16:creationId xmlns:a16="http://schemas.microsoft.com/office/drawing/2014/main" id="{79BB7D6E-79BD-906C-BB28-309B4378212B}"/>
              </a:ext>
            </a:extLst>
          </p:cNvPr>
          <p:cNvSpPr txBox="1"/>
          <p:nvPr/>
        </p:nvSpPr>
        <p:spPr>
          <a:xfrm>
            <a:off x="3250884" y="2727893"/>
            <a:ext cx="2698664" cy="145424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2F2F2F"/>
                </a:solidFill>
                <a:latin typeface="Arial"/>
              </a:rPr>
              <a:t>e</a:t>
            </a:r>
            <a:r>
              <a:rPr lang="en-GB" sz="1350" baseline="30000" dirty="0">
                <a:solidFill>
                  <a:srgbClr val="2F2F2F"/>
                </a:solidFill>
                <a:latin typeface="Arial"/>
              </a:rPr>
              <a:t>-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 and e</a:t>
            </a:r>
            <a:r>
              <a:rPr lang="en-GB" sz="1350" baseline="30000" dirty="0">
                <a:solidFill>
                  <a:srgbClr val="2F2F2F"/>
                </a:solidFill>
                <a:latin typeface="Arial"/>
              </a:rPr>
              <a:t>+ 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acceleration </a:t>
            </a:r>
            <a:r>
              <a:rPr lang="en-GB" sz="1350" kern="0" dirty="0">
                <a:solidFill>
                  <a:srgbClr val="2F2F2F"/>
                </a:solidFill>
                <a:latin typeface="Arial"/>
              </a:rPr>
              <a:t>in single stage </a:t>
            </a:r>
            <a:r>
              <a:rPr lang="en-GB" sz="1350" b="1" kern="0" dirty="0">
                <a:solidFill>
                  <a:srgbClr val="2F2F2F"/>
                </a:solidFill>
                <a:latin typeface="Arial"/>
              </a:rPr>
              <a:t>p</a:t>
            </a:r>
            <a:r>
              <a:rPr lang="en-GB" sz="1350" b="1" kern="0" baseline="30000" dirty="0">
                <a:solidFill>
                  <a:srgbClr val="2F2F2F"/>
                </a:solidFill>
                <a:latin typeface="Arial"/>
              </a:rPr>
              <a:t>+</a:t>
            </a:r>
            <a:r>
              <a:rPr lang="en-GB" sz="1350" b="1" kern="0" dirty="0">
                <a:solidFill>
                  <a:srgbClr val="2F2F2F"/>
                </a:solidFill>
                <a:latin typeface="Arial"/>
              </a:rPr>
              <a:t> beam-driven plasma wakefields</a:t>
            </a:r>
            <a:endParaRPr lang="en-GB" sz="1350" b="1" dirty="0">
              <a:solidFill>
                <a:srgbClr val="2F2F2F"/>
              </a:solidFill>
              <a:latin typeface="Arial"/>
            </a:endParaRPr>
          </a:p>
          <a:p>
            <a:pPr marL="557213" lvl="1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2F2F2F"/>
                </a:solidFill>
                <a:latin typeface="Arial"/>
              </a:rPr>
              <a:t>Ena</a:t>
            </a:r>
            <a:r>
              <a:rPr lang="en-GB" sz="1350" kern="0" dirty="0">
                <a:solidFill>
                  <a:srgbClr val="2F2F2F"/>
                </a:solidFill>
                <a:latin typeface="Arial"/>
              </a:rPr>
              <a:t>bled by the energetic and short </a:t>
            </a:r>
            <a:r>
              <a:rPr lang="en-GB" sz="1350" b="1" kern="0" dirty="0">
                <a:solidFill>
                  <a:srgbClr val="2F2F2F"/>
                </a:solidFill>
                <a:latin typeface="Arial"/>
              </a:rPr>
              <a:t>p</a:t>
            </a:r>
            <a:r>
              <a:rPr lang="en-GB" sz="1350" b="1" kern="0" baseline="30000" dirty="0">
                <a:solidFill>
                  <a:srgbClr val="2F2F2F"/>
                </a:solidFill>
                <a:latin typeface="Arial"/>
              </a:rPr>
              <a:t>+  </a:t>
            </a:r>
            <a:r>
              <a:rPr lang="en-GB" sz="1350" kern="0" dirty="0">
                <a:solidFill>
                  <a:srgbClr val="2F2F2F"/>
                </a:solidFill>
                <a:latin typeface="Arial"/>
              </a:rPr>
              <a:t>drivers</a:t>
            </a:r>
          </a:p>
          <a:p>
            <a:pPr marL="557213" lvl="1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dirty="0">
                <a:solidFill>
                  <a:srgbClr val="2F2F2F"/>
                </a:solidFill>
                <a:latin typeface="Arial"/>
              </a:rPr>
              <a:t>p</a:t>
            </a:r>
            <a:r>
              <a:rPr lang="en-GB" sz="1350" b="1" kern="0" baseline="30000" dirty="0">
                <a:solidFill>
                  <a:srgbClr val="2F2F2F"/>
                </a:solidFill>
                <a:latin typeface="Arial"/>
              </a:rPr>
              <a:t>+  </a:t>
            </a:r>
            <a:r>
              <a:rPr lang="en-GB" sz="1350" kern="0" dirty="0">
                <a:solidFill>
                  <a:srgbClr val="2F2F2F"/>
                </a:solidFill>
                <a:latin typeface="Arial"/>
              </a:rPr>
              <a:t>drivers: 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high</a:t>
            </a:r>
            <a:r>
              <a:rPr lang="en-GB" sz="1350" kern="0" dirty="0">
                <a:solidFill>
                  <a:srgbClr val="2F2F2F"/>
                </a:solidFill>
                <a:latin typeface="Arial"/>
              </a:rPr>
              <a:t>-rep.-rate 500 GeV synchrotron </a:t>
            </a:r>
            <a:endParaRPr lang="en-GB" sz="1350" dirty="0">
              <a:solidFill>
                <a:srgbClr val="2F2F2F"/>
              </a:solidFill>
              <a:latin typeface="Arial"/>
            </a:endParaRPr>
          </a:p>
        </p:txBody>
      </p:sp>
      <p:sp>
        <p:nvSpPr>
          <p:cNvPr id="18" name="Textfeld 22">
            <a:extLst>
              <a:ext uri="{FF2B5EF4-FFF2-40B4-BE49-F238E27FC236}">
                <a16:creationId xmlns:a16="http://schemas.microsoft.com/office/drawing/2014/main" id="{4ED7D1FA-B2CC-9C4F-BC38-2A9E1CF37B35}"/>
              </a:ext>
            </a:extLst>
          </p:cNvPr>
          <p:cNvSpPr txBox="1"/>
          <p:nvPr/>
        </p:nvSpPr>
        <p:spPr>
          <a:xfrm>
            <a:off x="413538" y="4475839"/>
            <a:ext cx="2643422" cy="103874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i="1" dirty="0">
                <a:solidFill>
                  <a:srgbClr val="0033A0"/>
                </a:solidFill>
                <a:latin typeface="Arial"/>
              </a:rPr>
              <a:t>Advantages</a:t>
            </a:r>
            <a:r>
              <a:rPr lang="en-US" sz="1350" dirty="0">
                <a:solidFill>
                  <a:srgbClr val="0033A0"/>
                </a:solidFill>
                <a:latin typeface="Arial"/>
              </a:rPr>
              <a:t>: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dirty="0">
                <a:solidFill>
                  <a:srgbClr val="0033A0"/>
                </a:solidFill>
                <a:latin typeface="Arial"/>
              </a:rPr>
              <a:t>+ </a:t>
            </a:r>
            <a:r>
              <a:rPr lang="en-GB" sz="1350" dirty="0">
                <a:solidFill>
                  <a:srgbClr val="0033A0"/>
                </a:solidFill>
                <a:latin typeface="Arial"/>
              </a:rPr>
              <a:t>most </a:t>
            </a:r>
            <a:r>
              <a:rPr lang="en-GB" sz="1350" kern="0" dirty="0">
                <a:solidFill>
                  <a:srgbClr val="0033A0"/>
                </a:solidFill>
                <a:latin typeface="Arial"/>
              </a:rPr>
              <a:t>advanced</a:t>
            </a:r>
            <a:r>
              <a:rPr lang="en-GB" sz="1350" dirty="0">
                <a:solidFill>
                  <a:srgbClr val="0033A0"/>
                </a:solidFill>
                <a:latin typeface="Arial"/>
              </a:rPr>
              <a:t> wakefield collider concept </a:t>
            </a:r>
            <a:r>
              <a:rPr lang="en-GB" sz="1350" dirty="0">
                <a:solidFill>
                  <a:srgbClr val="0033A0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GB" sz="1350" dirty="0">
                <a:solidFill>
                  <a:srgbClr val="0033A0"/>
                </a:solidFill>
                <a:latin typeface="Arial"/>
              </a:rPr>
              <a:t> avoids e</a:t>
            </a:r>
            <a:r>
              <a:rPr lang="en-GB" sz="1350" baseline="30000" dirty="0">
                <a:solidFill>
                  <a:srgbClr val="0033A0"/>
                </a:solidFill>
                <a:latin typeface="Arial"/>
              </a:rPr>
              <a:t>+</a:t>
            </a:r>
            <a:r>
              <a:rPr lang="en-GB" sz="1350" dirty="0">
                <a:solidFill>
                  <a:srgbClr val="0033A0"/>
                </a:solidFill>
                <a:latin typeface="Arial"/>
              </a:rPr>
              <a:t> acceleration in plasma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0033A0"/>
                </a:solidFill>
                <a:latin typeface="Arial"/>
              </a:rPr>
              <a:t>+ compact footprint, ~5 km</a:t>
            </a:r>
          </a:p>
        </p:txBody>
      </p:sp>
      <p:sp>
        <p:nvSpPr>
          <p:cNvPr id="19" name="Textfeld 25">
            <a:extLst>
              <a:ext uri="{FF2B5EF4-FFF2-40B4-BE49-F238E27FC236}">
                <a16:creationId xmlns:a16="http://schemas.microsoft.com/office/drawing/2014/main" id="{0249345A-2367-4AA7-45B8-D327C8E67E22}"/>
              </a:ext>
            </a:extLst>
          </p:cNvPr>
          <p:cNvSpPr txBox="1"/>
          <p:nvPr/>
        </p:nvSpPr>
        <p:spPr>
          <a:xfrm>
            <a:off x="6084685" y="4478720"/>
            <a:ext cx="2727131" cy="124649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i="1" kern="0">
                <a:solidFill>
                  <a:srgbClr val="0033A0"/>
                </a:solidFill>
                <a:latin typeface="Arial"/>
              </a:rPr>
              <a:t>G</a:t>
            </a:r>
            <a:r>
              <a:rPr lang="en-US" sz="1350" i="1">
                <a:solidFill>
                  <a:srgbClr val="0033A0"/>
                </a:solidFill>
                <a:latin typeface="Arial"/>
              </a:rPr>
              <a:t>oals include delivery of</a:t>
            </a:r>
            <a:r>
              <a:rPr lang="en-US" sz="1350">
                <a:solidFill>
                  <a:srgbClr val="0033A0"/>
                </a:solidFill>
                <a:latin typeface="Arial"/>
              </a:rPr>
              <a:t>: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>
                <a:solidFill>
                  <a:srgbClr val="0033A0"/>
                </a:solidFill>
                <a:latin typeface="Arial"/>
              </a:rPr>
              <a:t>+</a:t>
            </a:r>
            <a:r>
              <a:rPr lang="en-GB" sz="1350" kern="0">
                <a:solidFill>
                  <a:srgbClr val="0033A0"/>
                </a:solidFill>
                <a:latin typeface="Arial" pitchFamily="34"/>
              </a:rPr>
              <a:t> end-to-end design study report in 2028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>
                <a:solidFill>
                  <a:srgbClr val="0033A0"/>
                </a:solidFill>
                <a:latin typeface="Arial"/>
              </a:rPr>
              <a:t>+ roadmaps and resource estimates 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>
              <a:solidFill>
                <a:srgbClr val="0033A0"/>
              </a:solidFill>
              <a:latin typeface="Arial"/>
            </a:endParaRPr>
          </a:p>
        </p:txBody>
      </p:sp>
      <p:sp>
        <p:nvSpPr>
          <p:cNvPr id="20" name="Textfeld 26">
            <a:extLst>
              <a:ext uri="{FF2B5EF4-FFF2-40B4-BE49-F238E27FC236}">
                <a16:creationId xmlns:a16="http://schemas.microsoft.com/office/drawing/2014/main" id="{AB5AE21D-F5AA-7C55-3606-7F3099A3CBC3}"/>
              </a:ext>
            </a:extLst>
          </p:cNvPr>
          <p:cNvSpPr txBox="1"/>
          <p:nvPr/>
        </p:nvSpPr>
        <p:spPr>
          <a:xfrm>
            <a:off x="3263592" y="4480188"/>
            <a:ext cx="2643422" cy="103874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i="1" dirty="0">
                <a:solidFill>
                  <a:srgbClr val="0033A0"/>
                </a:solidFill>
                <a:latin typeface="Arial"/>
              </a:rPr>
              <a:t>Advantages</a:t>
            </a:r>
            <a:r>
              <a:rPr lang="en-US" sz="1350" dirty="0">
                <a:solidFill>
                  <a:srgbClr val="0033A0"/>
                </a:solidFill>
                <a:latin typeface="Arial"/>
              </a:rPr>
              <a:t>: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dirty="0">
                <a:solidFill>
                  <a:srgbClr val="0033A0"/>
                </a:solidFill>
                <a:latin typeface="Arial"/>
              </a:rPr>
              <a:t>+ </a:t>
            </a:r>
            <a:r>
              <a:rPr lang="en-GB" sz="1350" dirty="0">
                <a:solidFill>
                  <a:srgbClr val="0033A0"/>
                </a:solidFill>
                <a:latin typeface="Arial"/>
              </a:rPr>
              <a:t>avoids staging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0033A0"/>
                </a:solidFill>
                <a:latin typeface="Arial"/>
              </a:rPr>
              <a:t>+ compact footprint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0033A0"/>
                </a:solidFill>
                <a:latin typeface="Arial"/>
              </a:rPr>
              <a:t>+ scaling to higher energies (10 TeV)</a:t>
            </a:r>
          </a:p>
        </p:txBody>
      </p:sp>
      <p:sp>
        <p:nvSpPr>
          <p:cNvPr id="21" name="Textfeld 23">
            <a:extLst>
              <a:ext uri="{FF2B5EF4-FFF2-40B4-BE49-F238E27FC236}">
                <a16:creationId xmlns:a16="http://schemas.microsoft.com/office/drawing/2014/main" id="{C8CC6E73-9C6C-C644-9A07-834A3B06B7DF}"/>
              </a:ext>
            </a:extLst>
          </p:cNvPr>
          <p:cNvSpPr txBox="1"/>
          <p:nvPr/>
        </p:nvSpPr>
        <p:spPr>
          <a:xfrm>
            <a:off x="2335492" y="1856659"/>
            <a:ext cx="835806" cy="2308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68580" tIns="34290" rIns="68580" bIns="3429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50" b="1">
                <a:solidFill>
                  <a:srgbClr val="E97132"/>
                </a:solidFill>
                <a:latin typeface="Arial" pitchFamily="34"/>
                <a:cs typeface="Arial" pitchFamily="34"/>
              </a:rPr>
              <a:t>Since 2023</a:t>
            </a:r>
            <a:endParaRPr lang="en-GB" sz="1050" b="1">
              <a:solidFill>
                <a:srgbClr val="E97132"/>
              </a:solidFill>
              <a:latin typeface="Arial" pitchFamily="34"/>
              <a:cs typeface="Arial" pitchFamily="34"/>
            </a:endParaRPr>
          </a:p>
        </p:txBody>
      </p:sp>
      <p:sp>
        <p:nvSpPr>
          <p:cNvPr id="22" name="Textfeld 24">
            <a:extLst>
              <a:ext uri="{FF2B5EF4-FFF2-40B4-BE49-F238E27FC236}">
                <a16:creationId xmlns:a16="http://schemas.microsoft.com/office/drawing/2014/main" id="{433AF9DD-9860-5E63-B13A-15C79C45D05B}"/>
              </a:ext>
            </a:extLst>
          </p:cNvPr>
          <p:cNvSpPr txBox="1"/>
          <p:nvPr/>
        </p:nvSpPr>
        <p:spPr>
          <a:xfrm>
            <a:off x="5191739" y="1850954"/>
            <a:ext cx="835806" cy="2308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68580" tIns="34290" rIns="68580" bIns="3429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50" b="1">
                <a:solidFill>
                  <a:srgbClr val="E97132"/>
                </a:solidFill>
                <a:latin typeface="Arial" pitchFamily="34"/>
                <a:cs typeface="Arial" pitchFamily="34"/>
              </a:rPr>
              <a:t>Since 2024</a:t>
            </a:r>
            <a:endParaRPr lang="en-GB" sz="1050" b="1">
              <a:solidFill>
                <a:srgbClr val="E97132"/>
              </a:solidFill>
              <a:latin typeface="Arial" pitchFamily="34"/>
              <a:cs typeface="Arial" pitchFamily="34"/>
            </a:endParaRPr>
          </a:p>
        </p:txBody>
      </p:sp>
      <p:sp>
        <p:nvSpPr>
          <p:cNvPr id="23" name="Textfeld 25">
            <a:extLst>
              <a:ext uri="{FF2B5EF4-FFF2-40B4-BE49-F238E27FC236}">
                <a16:creationId xmlns:a16="http://schemas.microsoft.com/office/drawing/2014/main" id="{56F40F43-C6D3-26C3-58C9-A58AE9837BA4}"/>
              </a:ext>
            </a:extLst>
          </p:cNvPr>
          <p:cNvSpPr txBox="1"/>
          <p:nvPr/>
        </p:nvSpPr>
        <p:spPr>
          <a:xfrm>
            <a:off x="8032048" y="1840742"/>
            <a:ext cx="835806" cy="2308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68580" tIns="34290" rIns="68580" bIns="3429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50" b="1" dirty="0">
                <a:solidFill>
                  <a:srgbClr val="E97132"/>
                </a:solidFill>
                <a:latin typeface="Arial" pitchFamily="34"/>
                <a:cs typeface="Arial" pitchFamily="34"/>
              </a:rPr>
              <a:t>Since 2025</a:t>
            </a:r>
            <a:endParaRPr lang="en-GB" sz="1050" b="1" dirty="0">
              <a:solidFill>
                <a:srgbClr val="E97132"/>
              </a:solidFill>
              <a:latin typeface="Arial" pitchFamily="34"/>
              <a:cs typeface="Arial" pitchFamily="34"/>
            </a:endParaRPr>
          </a:p>
        </p:txBody>
      </p:sp>
      <p:sp>
        <p:nvSpPr>
          <p:cNvPr id="24" name="Titel 27">
            <a:extLst>
              <a:ext uri="{FF2B5EF4-FFF2-40B4-BE49-F238E27FC236}">
                <a16:creationId xmlns:a16="http://schemas.microsoft.com/office/drawing/2014/main" id="{AE9449BC-D91E-8548-62FB-36EA4676CCA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71600" y="0"/>
            <a:ext cx="7016824" cy="685800"/>
          </a:xfrm>
        </p:spPr>
        <p:txBody>
          <a:bodyPr anchorCtr="1"/>
          <a:lstStyle/>
          <a:p>
            <a:pPr lvl="0" algn="ctr"/>
            <a:r>
              <a:rPr lang="en-US" dirty="0"/>
              <a:t>Plasma-</a:t>
            </a:r>
            <a:r>
              <a:rPr lang="en-US" dirty="0" err="1"/>
              <a:t>wakefield</a:t>
            </a:r>
            <a:r>
              <a:rPr lang="en-US" dirty="0"/>
              <a:t> Collider Studies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778940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75FD3B-701B-FC1B-59C0-D3FE0D5907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3">
            <a:extLst>
              <a:ext uri="{FF2B5EF4-FFF2-40B4-BE49-F238E27FC236}">
                <a16:creationId xmlns:a16="http://schemas.microsoft.com/office/drawing/2014/main" id="{8AB13042-1453-24CC-1732-416755019F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950" y="1567609"/>
            <a:ext cx="1147823" cy="49055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Rechteck 5">
            <a:extLst>
              <a:ext uri="{FF2B5EF4-FFF2-40B4-BE49-F238E27FC236}">
                <a16:creationId xmlns:a16="http://schemas.microsoft.com/office/drawing/2014/main" id="{62DE949C-133F-4AB4-1A65-5524709AADA3}"/>
              </a:ext>
            </a:extLst>
          </p:cNvPr>
          <p:cNvSpPr/>
          <p:nvPr/>
        </p:nvSpPr>
        <p:spPr>
          <a:xfrm>
            <a:off x="3191013" y="2051448"/>
            <a:ext cx="2755105" cy="3456383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Rechteck 6">
            <a:extLst>
              <a:ext uri="{FF2B5EF4-FFF2-40B4-BE49-F238E27FC236}">
                <a16:creationId xmlns:a16="http://schemas.microsoft.com/office/drawing/2014/main" id="{98F6635C-64A3-1074-782E-9D5D8C889E30}"/>
              </a:ext>
            </a:extLst>
          </p:cNvPr>
          <p:cNvSpPr/>
          <p:nvPr/>
        </p:nvSpPr>
        <p:spPr>
          <a:xfrm>
            <a:off x="332181" y="2060692"/>
            <a:ext cx="2755105" cy="3456383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Rechteck 7">
            <a:extLst>
              <a:ext uri="{FF2B5EF4-FFF2-40B4-BE49-F238E27FC236}">
                <a16:creationId xmlns:a16="http://schemas.microsoft.com/office/drawing/2014/main" id="{45329860-C19C-55EB-8103-C88F4BCC4BA5}"/>
              </a:ext>
            </a:extLst>
          </p:cNvPr>
          <p:cNvSpPr/>
          <p:nvPr/>
        </p:nvSpPr>
        <p:spPr>
          <a:xfrm>
            <a:off x="6060202" y="2052648"/>
            <a:ext cx="2755105" cy="3456383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Textfeld 8">
            <a:extLst>
              <a:ext uri="{FF2B5EF4-FFF2-40B4-BE49-F238E27FC236}">
                <a16:creationId xmlns:a16="http://schemas.microsoft.com/office/drawing/2014/main" id="{6C227990-6BB3-6857-843F-3F1F9DCFC7AF}"/>
              </a:ext>
            </a:extLst>
          </p:cNvPr>
          <p:cNvSpPr txBox="1"/>
          <p:nvPr/>
        </p:nvSpPr>
        <p:spPr>
          <a:xfrm>
            <a:off x="338525" y="2069991"/>
            <a:ext cx="2755105" cy="62324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b="1" dirty="0">
                <a:solidFill>
                  <a:srgbClr val="0033A0"/>
                </a:solidFill>
                <a:latin typeface="Arial"/>
              </a:rPr>
              <a:t>HALHF</a:t>
            </a:r>
            <a:br>
              <a:rPr lang="en-US" sz="1350" dirty="0">
                <a:solidFill>
                  <a:srgbClr val="0033A0"/>
                </a:solidFill>
                <a:latin typeface="Arial"/>
              </a:rPr>
            </a:br>
            <a:r>
              <a:rPr lang="en-US" sz="1350" b="1" dirty="0">
                <a:solidFill>
                  <a:srgbClr val="0033A0"/>
                </a:solidFill>
                <a:latin typeface="Arial"/>
              </a:rPr>
              <a:t>H</a:t>
            </a:r>
            <a:r>
              <a:rPr lang="en-US" sz="1350" dirty="0">
                <a:solidFill>
                  <a:srgbClr val="0033A0"/>
                </a:solidFill>
                <a:latin typeface="Arial"/>
              </a:rPr>
              <a:t>ybrid, </a:t>
            </a:r>
            <a:r>
              <a:rPr lang="en-US" sz="1350" b="1" dirty="0">
                <a:solidFill>
                  <a:srgbClr val="0033A0"/>
                </a:solidFill>
                <a:latin typeface="Arial"/>
              </a:rPr>
              <a:t>A</a:t>
            </a:r>
            <a:r>
              <a:rPr lang="en-US" sz="1350" dirty="0">
                <a:solidFill>
                  <a:srgbClr val="0033A0"/>
                </a:solidFill>
                <a:latin typeface="Arial"/>
              </a:rPr>
              <a:t>symmetric, </a:t>
            </a:r>
            <a:r>
              <a:rPr lang="en-US" sz="1350" b="1" dirty="0">
                <a:solidFill>
                  <a:srgbClr val="0033A0"/>
                </a:solidFill>
                <a:latin typeface="Arial"/>
              </a:rPr>
              <a:t>L</a:t>
            </a:r>
            <a:r>
              <a:rPr lang="en-US" sz="1350" dirty="0">
                <a:solidFill>
                  <a:srgbClr val="0033A0"/>
                </a:solidFill>
                <a:latin typeface="Arial"/>
              </a:rPr>
              <a:t>inear </a:t>
            </a:r>
            <a:r>
              <a:rPr lang="en-US" sz="1350" b="1" dirty="0">
                <a:solidFill>
                  <a:srgbClr val="0033A0"/>
                </a:solidFill>
                <a:latin typeface="Arial"/>
              </a:rPr>
              <a:t>H</a:t>
            </a:r>
            <a:r>
              <a:rPr lang="en-US" sz="1350" dirty="0">
                <a:solidFill>
                  <a:srgbClr val="0033A0"/>
                </a:solidFill>
                <a:latin typeface="Arial"/>
              </a:rPr>
              <a:t>iggs </a:t>
            </a:r>
            <a:r>
              <a:rPr lang="en-US" sz="1350" b="1" dirty="0">
                <a:solidFill>
                  <a:srgbClr val="0033A0"/>
                </a:solidFill>
                <a:latin typeface="Arial"/>
              </a:rPr>
              <a:t>F</a:t>
            </a:r>
            <a:r>
              <a:rPr lang="en-US" sz="1350" dirty="0">
                <a:solidFill>
                  <a:srgbClr val="0033A0"/>
                </a:solidFill>
                <a:latin typeface="Arial"/>
              </a:rPr>
              <a:t>actory</a:t>
            </a:r>
            <a:endParaRPr lang="en-GB" sz="135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8" name="Textfeld 9">
            <a:extLst>
              <a:ext uri="{FF2B5EF4-FFF2-40B4-BE49-F238E27FC236}">
                <a16:creationId xmlns:a16="http://schemas.microsoft.com/office/drawing/2014/main" id="{A10AAC10-969C-2CE9-1F30-F29E65FDA158}"/>
              </a:ext>
            </a:extLst>
          </p:cNvPr>
          <p:cNvSpPr txBox="1"/>
          <p:nvPr/>
        </p:nvSpPr>
        <p:spPr>
          <a:xfrm>
            <a:off x="3194450" y="2059505"/>
            <a:ext cx="2781707" cy="62324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b="1" dirty="0" err="1">
                <a:solidFill>
                  <a:srgbClr val="0033A0"/>
                </a:solidFill>
                <a:latin typeface="Arial"/>
              </a:rPr>
              <a:t>ALiVE</a:t>
            </a:r>
            <a:endParaRPr lang="en-US" sz="1350" b="1" dirty="0">
              <a:solidFill>
                <a:srgbClr val="0033A0"/>
              </a:solidFill>
              <a:latin typeface="Arial"/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b="1" kern="0" dirty="0">
                <a:solidFill>
                  <a:srgbClr val="0033A0"/>
                </a:solidFill>
                <a:latin typeface="Arial"/>
              </a:rPr>
              <a:t>A</a:t>
            </a:r>
            <a:r>
              <a:rPr lang="en-US" sz="1350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en-US" sz="1350" b="1" kern="0" dirty="0">
                <a:solidFill>
                  <a:srgbClr val="0033A0"/>
                </a:solidFill>
                <a:latin typeface="Arial"/>
              </a:rPr>
              <a:t>Li</a:t>
            </a:r>
            <a:r>
              <a:rPr lang="en-US" sz="1350" kern="0" dirty="0">
                <a:solidFill>
                  <a:srgbClr val="0033A0"/>
                </a:solidFill>
                <a:latin typeface="Arial"/>
              </a:rPr>
              <a:t>near accelerator for </a:t>
            </a:r>
            <a:r>
              <a:rPr lang="en-US" sz="1350" b="1" kern="0" dirty="0">
                <a:solidFill>
                  <a:srgbClr val="0033A0"/>
                </a:solidFill>
                <a:latin typeface="Arial"/>
              </a:rPr>
              <a:t>V</a:t>
            </a:r>
            <a:r>
              <a:rPr lang="en-US" sz="1350" kern="0" dirty="0">
                <a:solidFill>
                  <a:srgbClr val="0033A0"/>
                </a:solidFill>
                <a:latin typeface="Arial"/>
              </a:rPr>
              <a:t>ery high </a:t>
            </a:r>
            <a:r>
              <a:rPr lang="en-US" sz="1350" b="1" kern="0" dirty="0">
                <a:solidFill>
                  <a:srgbClr val="0033A0"/>
                </a:solidFill>
                <a:latin typeface="Arial"/>
              </a:rPr>
              <a:t>E</a:t>
            </a:r>
            <a:r>
              <a:rPr lang="en-US" sz="1350" kern="0" dirty="0">
                <a:solidFill>
                  <a:srgbClr val="0033A0"/>
                </a:solidFill>
                <a:latin typeface="Arial"/>
              </a:rPr>
              <a:t>nergies</a:t>
            </a:r>
            <a:endParaRPr lang="en-GB" sz="135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9" name="Textfeld 10">
            <a:extLst>
              <a:ext uri="{FF2B5EF4-FFF2-40B4-BE49-F238E27FC236}">
                <a16:creationId xmlns:a16="http://schemas.microsoft.com/office/drawing/2014/main" id="{ED1B3E2F-BDD8-4F33-34B5-3864D4BDA88B}"/>
              </a:ext>
            </a:extLst>
          </p:cNvPr>
          <p:cNvSpPr txBox="1"/>
          <p:nvPr/>
        </p:nvSpPr>
        <p:spPr>
          <a:xfrm>
            <a:off x="6063782" y="2058675"/>
            <a:ext cx="2755105" cy="62324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b="1">
                <a:solidFill>
                  <a:srgbClr val="0033A0"/>
                </a:solidFill>
                <a:latin typeface="Arial"/>
              </a:rPr>
              <a:t>10 TeV</a:t>
            </a:r>
            <a:br>
              <a:rPr lang="en-US" sz="1350">
                <a:solidFill>
                  <a:srgbClr val="0033A0"/>
                </a:solidFill>
                <a:latin typeface="Arial"/>
              </a:rPr>
            </a:br>
            <a:r>
              <a:rPr lang="en-GB" sz="1350">
                <a:solidFill>
                  <a:srgbClr val="0033A0"/>
                </a:solidFill>
                <a:latin typeface="Arial"/>
              </a:rPr>
              <a:t>Design Initiative for a </a:t>
            </a:r>
            <a:r>
              <a:rPr lang="en-GB" sz="1350" b="1">
                <a:solidFill>
                  <a:srgbClr val="0033A0"/>
                </a:solidFill>
                <a:latin typeface="Arial"/>
              </a:rPr>
              <a:t>10 TeV</a:t>
            </a:r>
            <a:r>
              <a:rPr lang="en-GB" sz="1350">
                <a:solidFill>
                  <a:srgbClr val="0033A0"/>
                </a:solidFill>
                <a:latin typeface="Arial"/>
              </a:rPr>
              <a:t> pCM Wakefield Collider</a:t>
            </a:r>
          </a:p>
        </p:txBody>
      </p:sp>
      <p:pic>
        <p:nvPicPr>
          <p:cNvPr id="10" name="Grafik 11">
            <a:extLst>
              <a:ext uri="{FF2B5EF4-FFF2-40B4-BE49-F238E27FC236}">
                <a16:creationId xmlns:a16="http://schemas.microsoft.com/office/drawing/2014/main" id="{A45D97FA-5121-C75C-EC5D-40360459A7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1969" y="1573328"/>
            <a:ext cx="751657" cy="45416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Grafik 15">
            <a:extLst>
              <a:ext uri="{FF2B5EF4-FFF2-40B4-BE49-F238E27FC236}">
                <a16:creationId xmlns:a16="http://schemas.microsoft.com/office/drawing/2014/main" id="{D7944EE7-3F97-EC83-66DE-78AFA7A68B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4339" y="1540711"/>
            <a:ext cx="594067" cy="43981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Grafik 17" descr="Ein Bild, das Text, Schrift, Logo, Screenshot enthält.&#10;&#10;KI-generierte Inhalte können fehlerhaft sein.">
            <a:extLst>
              <a:ext uri="{FF2B5EF4-FFF2-40B4-BE49-F238E27FC236}">
                <a16:creationId xmlns:a16="http://schemas.microsoft.com/office/drawing/2014/main" id="{588AD584-08C9-2F4C-3DE0-7FF3793A0F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070" y="705593"/>
            <a:ext cx="1088735" cy="66765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Textfeld 17">
            <a:extLst>
              <a:ext uri="{FF2B5EF4-FFF2-40B4-BE49-F238E27FC236}">
                <a16:creationId xmlns:a16="http://schemas.microsoft.com/office/drawing/2014/main" id="{82545616-8273-37E7-171C-46A5FE5BDC2E}"/>
              </a:ext>
            </a:extLst>
          </p:cNvPr>
          <p:cNvSpPr txBox="1"/>
          <p:nvPr/>
        </p:nvSpPr>
        <p:spPr>
          <a:xfrm>
            <a:off x="6168613" y="2770831"/>
            <a:ext cx="2538283" cy="73866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Technology candidates: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Laser-Driven Plasma Wakefields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Beam-Driven Plasma Wakefields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Structure Wakefields</a:t>
            </a:r>
            <a:endParaRPr lang="en-GB" sz="1200">
              <a:solidFill>
                <a:srgbClr val="2F2F2F"/>
              </a:solidFill>
              <a:latin typeface="Arial"/>
            </a:endParaRPr>
          </a:p>
        </p:txBody>
      </p:sp>
      <p:sp>
        <p:nvSpPr>
          <p:cNvPr id="14" name="Textfeld 18">
            <a:extLst>
              <a:ext uri="{FF2B5EF4-FFF2-40B4-BE49-F238E27FC236}">
                <a16:creationId xmlns:a16="http://schemas.microsoft.com/office/drawing/2014/main" id="{658714D4-20D3-1E0A-99B1-EC735683F797}"/>
              </a:ext>
            </a:extLst>
          </p:cNvPr>
          <p:cNvSpPr txBox="1"/>
          <p:nvPr/>
        </p:nvSpPr>
        <p:spPr>
          <a:xfrm>
            <a:off x="6168613" y="3578991"/>
            <a:ext cx="2538283" cy="9233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Collider type: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e</a:t>
            </a:r>
            <a:r>
              <a:rPr lang="en-US" sz="1200" baseline="30000">
                <a:solidFill>
                  <a:srgbClr val="2F2F2F"/>
                </a:solidFill>
                <a:latin typeface="Arial"/>
              </a:rPr>
              <a:t>+</a:t>
            </a:r>
            <a:r>
              <a:rPr lang="en-US" sz="1200">
                <a:solidFill>
                  <a:srgbClr val="2F2F2F"/>
                </a:solidFill>
                <a:latin typeface="Arial"/>
              </a:rPr>
              <a:t>e</a:t>
            </a:r>
            <a:r>
              <a:rPr lang="en-US" sz="1200" baseline="30000">
                <a:solidFill>
                  <a:srgbClr val="2F2F2F"/>
                </a:solidFill>
                <a:latin typeface="Arial"/>
              </a:rPr>
              <a:t>-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e</a:t>
            </a:r>
            <a:r>
              <a:rPr lang="en-US" sz="1200" baseline="30000">
                <a:solidFill>
                  <a:srgbClr val="2F2F2F"/>
                </a:solidFill>
                <a:latin typeface="Arial"/>
              </a:rPr>
              <a:t>-</a:t>
            </a:r>
            <a:r>
              <a:rPr lang="en-US" sz="1200">
                <a:solidFill>
                  <a:srgbClr val="2F2F2F"/>
                </a:solidFill>
                <a:latin typeface="Arial"/>
              </a:rPr>
              <a:t>e</a:t>
            </a:r>
            <a:r>
              <a:rPr lang="en-US" sz="1200" baseline="30000">
                <a:solidFill>
                  <a:srgbClr val="2F2F2F"/>
                </a:solidFill>
                <a:latin typeface="Arial"/>
              </a:rPr>
              <a:t>-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 pitchFamily="34"/>
                <a:cs typeface="Arial" pitchFamily="34"/>
              </a:rPr>
              <a:t>γ</a:t>
            </a:r>
            <a:r>
              <a:rPr lang="el-GR" sz="1200">
                <a:solidFill>
                  <a:srgbClr val="2F2F2F"/>
                </a:solidFill>
                <a:latin typeface="Arial" pitchFamily="34"/>
                <a:cs typeface="Arial" pitchFamily="34"/>
              </a:rPr>
              <a:t>γ</a:t>
            </a:r>
            <a:endParaRPr lang="en-GB" sz="1200">
              <a:solidFill>
                <a:srgbClr val="2F2F2F"/>
              </a:solidFill>
              <a:latin typeface="Arial" pitchFamily="34"/>
              <a:cs typeface="Arial" pitchFamily="34"/>
            </a:endParaRP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>
              <a:solidFill>
                <a:srgbClr val="2F2F2F"/>
              </a:solidFill>
              <a:latin typeface="Arial"/>
            </a:endParaRPr>
          </a:p>
        </p:txBody>
      </p:sp>
      <p:pic>
        <p:nvPicPr>
          <p:cNvPr id="15" name="Picture 12">
            <a:extLst>
              <a:ext uri="{FF2B5EF4-FFF2-40B4-BE49-F238E27FC236}">
                <a16:creationId xmlns:a16="http://schemas.microsoft.com/office/drawing/2014/main" id="{60A6E732-4B9A-F811-BFFA-ED7D5F424F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0363" y="3688767"/>
            <a:ext cx="1264251" cy="62804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6" name="Textfeld 20">
            <a:extLst>
              <a:ext uri="{FF2B5EF4-FFF2-40B4-BE49-F238E27FC236}">
                <a16:creationId xmlns:a16="http://schemas.microsoft.com/office/drawing/2014/main" id="{C95A4952-1D3E-8827-E639-8EA7918F6307}"/>
              </a:ext>
            </a:extLst>
          </p:cNvPr>
          <p:cNvSpPr txBox="1"/>
          <p:nvPr/>
        </p:nvSpPr>
        <p:spPr>
          <a:xfrm>
            <a:off x="338525" y="2787557"/>
            <a:ext cx="2755105" cy="145424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2F2F2F"/>
                </a:solidFill>
                <a:latin typeface="Arial"/>
              </a:rPr>
              <a:t>e</a:t>
            </a:r>
            <a:r>
              <a:rPr lang="en-GB" sz="1350" baseline="30000" dirty="0">
                <a:solidFill>
                  <a:srgbClr val="2F2F2F"/>
                </a:solidFill>
                <a:latin typeface="Arial"/>
              </a:rPr>
              <a:t>-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 </a:t>
            </a:r>
            <a:r>
              <a:rPr lang="en-GB" sz="1350" kern="0" dirty="0">
                <a:solidFill>
                  <a:srgbClr val="2F2F2F"/>
                </a:solidFill>
                <a:latin typeface="Arial"/>
              </a:rPr>
              <a:t>a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cceleration in </a:t>
            </a:r>
            <a:r>
              <a:rPr lang="en-GB" sz="1350" b="1" dirty="0">
                <a:solidFill>
                  <a:srgbClr val="2F2F2F"/>
                </a:solidFill>
                <a:latin typeface="Arial"/>
              </a:rPr>
              <a:t>e</a:t>
            </a:r>
            <a:r>
              <a:rPr lang="en-GB" sz="1350" b="1" baseline="30000" dirty="0">
                <a:solidFill>
                  <a:srgbClr val="2F2F2F"/>
                </a:solidFill>
                <a:latin typeface="Arial"/>
              </a:rPr>
              <a:t>-</a:t>
            </a:r>
            <a:r>
              <a:rPr lang="en-GB" sz="1350" b="1" dirty="0">
                <a:solidFill>
                  <a:srgbClr val="2F2F2F"/>
                </a:solidFill>
                <a:latin typeface="Arial"/>
              </a:rPr>
              <a:t> </a:t>
            </a:r>
            <a:r>
              <a:rPr lang="en-GB" sz="1350" b="1" kern="0" dirty="0">
                <a:solidFill>
                  <a:srgbClr val="2F2F2F"/>
                </a:solidFill>
                <a:latin typeface="Arial"/>
              </a:rPr>
              <a:t>b</a:t>
            </a:r>
            <a:r>
              <a:rPr lang="en-GB" sz="1350" b="1" dirty="0">
                <a:solidFill>
                  <a:srgbClr val="2F2F2F"/>
                </a:solidFill>
                <a:latin typeface="Arial"/>
              </a:rPr>
              <a:t>eam–</a:t>
            </a:r>
            <a:r>
              <a:rPr lang="en-GB" sz="1350" b="1" kern="0" dirty="0">
                <a:solidFill>
                  <a:srgbClr val="2F2F2F"/>
                </a:solidFill>
                <a:latin typeface="Arial"/>
              </a:rPr>
              <a:t>d</a:t>
            </a:r>
            <a:r>
              <a:rPr lang="en-GB" sz="1350" b="1" dirty="0">
                <a:solidFill>
                  <a:srgbClr val="2F2F2F"/>
                </a:solidFill>
                <a:latin typeface="Arial"/>
              </a:rPr>
              <a:t>riven plasma </a:t>
            </a:r>
            <a:r>
              <a:rPr lang="en-GB" sz="1350" b="1" kern="0" dirty="0">
                <a:solidFill>
                  <a:srgbClr val="2F2F2F"/>
                </a:solidFill>
                <a:latin typeface="Arial"/>
              </a:rPr>
              <a:t>w</a:t>
            </a:r>
            <a:r>
              <a:rPr lang="en-GB" sz="1350" b="1" dirty="0">
                <a:solidFill>
                  <a:srgbClr val="2F2F2F"/>
                </a:solidFill>
                <a:latin typeface="Arial"/>
              </a:rPr>
              <a:t>akefields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2F2F2F"/>
                </a:solidFill>
                <a:latin typeface="Arial"/>
              </a:rPr>
              <a:t>e</a:t>
            </a:r>
            <a:r>
              <a:rPr lang="en-GB" sz="1350" baseline="30000" dirty="0">
                <a:solidFill>
                  <a:srgbClr val="2F2F2F"/>
                </a:solidFill>
                <a:latin typeface="Arial"/>
              </a:rPr>
              <a:t>+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 </a:t>
            </a:r>
            <a:r>
              <a:rPr lang="en-GB" sz="1350" kern="0" dirty="0">
                <a:solidFill>
                  <a:srgbClr val="2F2F2F"/>
                </a:solidFill>
                <a:latin typeface="Arial"/>
              </a:rPr>
              <a:t>a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cceleration in radiofrequency cavities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2F2F2F"/>
                </a:solidFill>
                <a:latin typeface="Arial"/>
              </a:rPr>
              <a:t>To make most effective use of space </a:t>
            </a:r>
            <a:r>
              <a:rPr lang="en-GB" sz="1350" dirty="0">
                <a:solidFill>
                  <a:srgbClr val="2F2F2F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 collision of 375 GeV e</a:t>
            </a:r>
            <a:r>
              <a:rPr lang="en-GB" sz="1350" baseline="30000" dirty="0">
                <a:solidFill>
                  <a:srgbClr val="2F2F2F"/>
                </a:solidFill>
                <a:latin typeface="Arial"/>
              </a:rPr>
              <a:t>-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 with 42 GeV e</a:t>
            </a:r>
            <a:r>
              <a:rPr lang="en-GB" sz="1350" baseline="30000" dirty="0">
                <a:solidFill>
                  <a:srgbClr val="2F2F2F"/>
                </a:solidFill>
                <a:latin typeface="Arial"/>
              </a:rPr>
              <a:t>+</a:t>
            </a:r>
          </a:p>
        </p:txBody>
      </p:sp>
      <p:sp>
        <p:nvSpPr>
          <p:cNvPr id="17" name="Textfeld 21">
            <a:extLst>
              <a:ext uri="{FF2B5EF4-FFF2-40B4-BE49-F238E27FC236}">
                <a16:creationId xmlns:a16="http://schemas.microsoft.com/office/drawing/2014/main" id="{F34E8237-8092-14E4-DA5F-A7322A44F635}"/>
              </a:ext>
            </a:extLst>
          </p:cNvPr>
          <p:cNvSpPr txBox="1"/>
          <p:nvPr/>
        </p:nvSpPr>
        <p:spPr>
          <a:xfrm>
            <a:off x="3250884" y="2727893"/>
            <a:ext cx="2698664" cy="166199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>
                <a:solidFill>
                  <a:srgbClr val="2F2F2F"/>
                </a:solidFill>
                <a:latin typeface="Arial"/>
              </a:rPr>
              <a:t>e</a:t>
            </a:r>
            <a:r>
              <a:rPr lang="en-GB" sz="1350" baseline="30000">
                <a:solidFill>
                  <a:srgbClr val="2F2F2F"/>
                </a:solidFill>
                <a:latin typeface="Arial"/>
              </a:rPr>
              <a:t>-</a:t>
            </a:r>
            <a:r>
              <a:rPr lang="en-GB" sz="1350">
                <a:solidFill>
                  <a:srgbClr val="2F2F2F"/>
                </a:solidFill>
                <a:latin typeface="Arial"/>
              </a:rPr>
              <a:t> and e</a:t>
            </a:r>
            <a:r>
              <a:rPr lang="en-GB" sz="1350" baseline="30000">
                <a:solidFill>
                  <a:srgbClr val="2F2F2F"/>
                </a:solidFill>
                <a:latin typeface="Arial"/>
              </a:rPr>
              <a:t>+ </a:t>
            </a:r>
            <a:r>
              <a:rPr lang="en-GB" sz="1350">
                <a:solidFill>
                  <a:srgbClr val="2F2F2F"/>
                </a:solidFill>
                <a:latin typeface="Arial"/>
              </a:rPr>
              <a:t>acceleration </a:t>
            </a:r>
            <a:r>
              <a:rPr lang="en-GB" sz="1350" kern="0">
                <a:solidFill>
                  <a:srgbClr val="2F2F2F"/>
                </a:solidFill>
                <a:latin typeface="Arial"/>
              </a:rPr>
              <a:t>in </a:t>
            </a:r>
            <a:r>
              <a:rPr lang="en-GB" sz="1350" b="1" kern="0">
                <a:solidFill>
                  <a:srgbClr val="2F2F2F"/>
                </a:solidFill>
                <a:latin typeface="Arial"/>
              </a:rPr>
              <a:t>p</a:t>
            </a:r>
            <a:r>
              <a:rPr lang="en-GB" sz="1350" b="1" kern="0" baseline="30000">
                <a:solidFill>
                  <a:srgbClr val="2F2F2F"/>
                </a:solidFill>
                <a:latin typeface="Arial"/>
              </a:rPr>
              <a:t>+</a:t>
            </a:r>
            <a:r>
              <a:rPr lang="en-GB" sz="1350" b="1" kern="0">
                <a:solidFill>
                  <a:srgbClr val="2F2F2F"/>
                </a:solidFill>
                <a:latin typeface="Arial"/>
              </a:rPr>
              <a:t> beam-driven plasma wakefields</a:t>
            </a:r>
            <a:endParaRPr lang="en-GB" sz="1350" b="1">
              <a:solidFill>
                <a:srgbClr val="2F2F2F"/>
              </a:solidFill>
              <a:latin typeface="Arial"/>
            </a:endParaRP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kern="0">
                <a:solidFill>
                  <a:srgbClr val="2F2F2F"/>
                </a:solidFill>
                <a:latin typeface="Arial"/>
              </a:rPr>
              <a:t>Single plasma stage per arm!</a:t>
            </a:r>
          </a:p>
          <a:p>
            <a:pPr marL="557213" lvl="1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>
                <a:solidFill>
                  <a:srgbClr val="2F2F2F"/>
                </a:solidFill>
                <a:latin typeface="Arial"/>
              </a:rPr>
              <a:t>Ena</a:t>
            </a:r>
            <a:r>
              <a:rPr lang="en-GB" sz="1350" kern="0">
                <a:solidFill>
                  <a:srgbClr val="2F2F2F"/>
                </a:solidFill>
                <a:latin typeface="Arial"/>
              </a:rPr>
              <a:t>bled by the energetic and short </a:t>
            </a:r>
            <a:r>
              <a:rPr lang="en-GB" sz="1350" b="1" kern="0">
                <a:solidFill>
                  <a:srgbClr val="2F2F2F"/>
                </a:solidFill>
                <a:latin typeface="Arial"/>
              </a:rPr>
              <a:t>p</a:t>
            </a:r>
            <a:r>
              <a:rPr lang="en-GB" sz="1350" b="1" kern="0" baseline="30000">
                <a:solidFill>
                  <a:srgbClr val="2F2F2F"/>
                </a:solidFill>
                <a:latin typeface="Arial"/>
              </a:rPr>
              <a:t>+  </a:t>
            </a:r>
            <a:r>
              <a:rPr lang="en-GB" sz="1350" kern="0">
                <a:solidFill>
                  <a:srgbClr val="2F2F2F"/>
                </a:solidFill>
                <a:latin typeface="Arial"/>
              </a:rPr>
              <a:t>drivers</a:t>
            </a:r>
          </a:p>
          <a:p>
            <a:pPr marL="557213" lvl="1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>
                <a:solidFill>
                  <a:srgbClr val="2F2F2F"/>
                </a:solidFill>
                <a:latin typeface="Arial"/>
              </a:rPr>
              <a:t>p</a:t>
            </a:r>
            <a:r>
              <a:rPr lang="en-GB" sz="1350" b="1" kern="0" baseline="30000">
                <a:solidFill>
                  <a:srgbClr val="2F2F2F"/>
                </a:solidFill>
                <a:latin typeface="Arial"/>
              </a:rPr>
              <a:t>+  </a:t>
            </a:r>
            <a:r>
              <a:rPr lang="en-GB" sz="1350" kern="0">
                <a:solidFill>
                  <a:srgbClr val="2F2F2F"/>
                </a:solidFill>
                <a:latin typeface="Arial"/>
              </a:rPr>
              <a:t>drivers supplied by</a:t>
            </a:r>
            <a:r>
              <a:rPr lang="en-GB" sz="1350">
                <a:solidFill>
                  <a:srgbClr val="2F2F2F"/>
                </a:solidFill>
                <a:latin typeface="Arial"/>
              </a:rPr>
              <a:t> high</a:t>
            </a:r>
            <a:r>
              <a:rPr lang="en-GB" sz="1350" kern="0">
                <a:solidFill>
                  <a:srgbClr val="2F2F2F"/>
                </a:solidFill>
                <a:latin typeface="Arial"/>
              </a:rPr>
              <a:t>-rep.-rate synchrotron </a:t>
            </a:r>
            <a:endParaRPr lang="en-GB" sz="1350">
              <a:solidFill>
                <a:srgbClr val="2F2F2F"/>
              </a:solidFill>
              <a:latin typeface="Arial"/>
            </a:endParaRPr>
          </a:p>
        </p:txBody>
      </p:sp>
      <p:sp>
        <p:nvSpPr>
          <p:cNvPr id="18" name="Textfeld 22">
            <a:extLst>
              <a:ext uri="{FF2B5EF4-FFF2-40B4-BE49-F238E27FC236}">
                <a16:creationId xmlns:a16="http://schemas.microsoft.com/office/drawing/2014/main" id="{6DB5CFF1-EA89-E99D-AF46-9813BD45B2AE}"/>
              </a:ext>
            </a:extLst>
          </p:cNvPr>
          <p:cNvSpPr txBox="1"/>
          <p:nvPr/>
        </p:nvSpPr>
        <p:spPr>
          <a:xfrm>
            <a:off x="413538" y="4475839"/>
            <a:ext cx="2643422" cy="103874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i="1" dirty="0">
                <a:solidFill>
                  <a:srgbClr val="0033A0"/>
                </a:solidFill>
                <a:latin typeface="Arial"/>
              </a:rPr>
              <a:t>Advantages</a:t>
            </a:r>
            <a:r>
              <a:rPr lang="en-US" sz="1350" dirty="0">
                <a:solidFill>
                  <a:srgbClr val="0033A0"/>
                </a:solidFill>
                <a:latin typeface="Arial"/>
              </a:rPr>
              <a:t>: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dirty="0">
                <a:solidFill>
                  <a:srgbClr val="0033A0"/>
                </a:solidFill>
                <a:latin typeface="Arial"/>
              </a:rPr>
              <a:t>+ </a:t>
            </a:r>
            <a:r>
              <a:rPr lang="en-GB" sz="1350" dirty="0">
                <a:solidFill>
                  <a:srgbClr val="0033A0"/>
                </a:solidFill>
                <a:latin typeface="Arial"/>
              </a:rPr>
              <a:t>most </a:t>
            </a:r>
            <a:r>
              <a:rPr lang="en-GB" sz="1350" kern="0" dirty="0">
                <a:solidFill>
                  <a:srgbClr val="0033A0"/>
                </a:solidFill>
                <a:latin typeface="Arial"/>
              </a:rPr>
              <a:t>advanced</a:t>
            </a:r>
            <a:r>
              <a:rPr lang="en-GB" sz="1350" dirty="0">
                <a:solidFill>
                  <a:srgbClr val="0033A0"/>
                </a:solidFill>
                <a:latin typeface="Arial"/>
              </a:rPr>
              <a:t> wakefield collider concept </a:t>
            </a:r>
            <a:r>
              <a:rPr lang="en-GB" sz="1350" dirty="0">
                <a:solidFill>
                  <a:srgbClr val="0033A0"/>
                </a:solidFill>
              </a:rPr>
              <a:t></a:t>
            </a:r>
            <a:r>
              <a:rPr lang="en-GB" sz="1350" dirty="0">
                <a:solidFill>
                  <a:srgbClr val="0033A0"/>
                </a:solidFill>
                <a:latin typeface="Arial"/>
              </a:rPr>
              <a:t> avoids e</a:t>
            </a:r>
            <a:r>
              <a:rPr lang="en-GB" sz="1350" baseline="30000" dirty="0">
                <a:solidFill>
                  <a:srgbClr val="0033A0"/>
                </a:solidFill>
                <a:latin typeface="Arial"/>
              </a:rPr>
              <a:t>+</a:t>
            </a:r>
            <a:r>
              <a:rPr lang="en-GB" sz="1350" dirty="0">
                <a:solidFill>
                  <a:srgbClr val="0033A0"/>
                </a:solidFill>
                <a:latin typeface="Arial"/>
              </a:rPr>
              <a:t> acceleration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0033A0"/>
                </a:solidFill>
                <a:latin typeface="Arial"/>
              </a:rPr>
              <a:t>+ compact footprint, ~5 km</a:t>
            </a:r>
          </a:p>
        </p:txBody>
      </p:sp>
      <p:sp>
        <p:nvSpPr>
          <p:cNvPr id="19" name="Textfeld 25">
            <a:extLst>
              <a:ext uri="{FF2B5EF4-FFF2-40B4-BE49-F238E27FC236}">
                <a16:creationId xmlns:a16="http://schemas.microsoft.com/office/drawing/2014/main" id="{8ABB7142-3CCF-5187-B2A6-9D1087484AA0}"/>
              </a:ext>
            </a:extLst>
          </p:cNvPr>
          <p:cNvSpPr txBox="1"/>
          <p:nvPr/>
        </p:nvSpPr>
        <p:spPr>
          <a:xfrm>
            <a:off x="6084685" y="4478720"/>
            <a:ext cx="2742997" cy="103874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i="1" kern="0">
                <a:solidFill>
                  <a:srgbClr val="0033A0"/>
                </a:solidFill>
                <a:latin typeface="Arial"/>
              </a:rPr>
              <a:t>G</a:t>
            </a:r>
            <a:r>
              <a:rPr lang="en-US" sz="1350" i="1">
                <a:solidFill>
                  <a:srgbClr val="0033A0"/>
                </a:solidFill>
                <a:latin typeface="Arial"/>
              </a:rPr>
              <a:t>oals include delivery of</a:t>
            </a:r>
            <a:r>
              <a:rPr lang="en-US" sz="1350">
                <a:solidFill>
                  <a:srgbClr val="0033A0"/>
                </a:solidFill>
                <a:latin typeface="Arial"/>
              </a:rPr>
              <a:t>: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>
                <a:solidFill>
                  <a:srgbClr val="0033A0"/>
                </a:solidFill>
                <a:latin typeface="Arial"/>
              </a:rPr>
              <a:t>+</a:t>
            </a:r>
            <a:r>
              <a:rPr lang="en-GB" sz="1350" kern="0">
                <a:solidFill>
                  <a:srgbClr val="0033A0"/>
                </a:solidFill>
                <a:latin typeface="Arial" pitchFamily="34"/>
              </a:rPr>
              <a:t> end-to-end design study report in 2028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>
                <a:solidFill>
                  <a:srgbClr val="0033A0"/>
                </a:solidFill>
                <a:latin typeface="Arial"/>
              </a:rPr>
              <a:t>+ roadmaps and resource estimates 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>
              <a:solidFill>
                <a:srgbClr val="0033A0"/>
              </a:solidFill>
              <a:latin typeface="Arial"/>
            </a:endParaRPr>
          </a:p>
        </p:txBody>
      </p:sp>
      <p:sp>
        <p:nvSpPr>
          <p:cNvPr id="20" name="Textfeld 26">
            <a:extLst>
              <a:ext uri="{FF2B5EF4-FFF2-40B4-BE49-F238E27FC236}">
                <a16:creationId xmlns:a16="http://schemas.microsoft.com/office/drawing/2014/main" id="{F2920F1F-1F40-5BB8-E959-31038F6E4F25}"/>
              </a:ext>
            </a:extLst>
          </p:cNvPr>
          <p:cNvSpPr txBox="1"/>
          <p:nvPr/>
        </p:nvSpPr>
        <p:spPr>
          <a:xfrm>
            <a:off x="3263592" y="4480187"/>
            <a:ext cx="2643422" cy="62324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i="1">
                <a:solidFill>
                  <a:srgbClr val="0033A0"/>
                </a:solidFill>
                <a:latin typeface="Arial"/>
              </a:rPr>
              <a:t>Advantages</a:t>
            </a:r>
            <a:r>
              <a:rPr lang="en-US" sz="1350">
                <a:solidFill>
                  <a:srgbClr val="0033A0"/>
                </a:solidFill>
                <a:latin typeface="Arial"/>
              </a:rPr>
              <a:t>: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>
                <a:solidFill>
                  <a:srgbClr val="0033A0"/>
                </a:solidFill>
                <a:latin typeface="Arial"/>
              </a:rPr>
              <a:t>+ </a:t>
            </a:r>
            <a:r>
              <a:rPr lang="en-GB" sz="1350">
                <a:solidFill>
                  <a:srgbClr val="0033A0"/>
                </a:solidFill>
                <a:latin typeface="Arial"/>
              </a:rPr>
              <a:t>avoids staging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>
                <a:solidFill>
                  <a:srgbClr val="0033A0"/>
                </a:solidFill>
                <a:latin typeface="Arial"/>
              </a:rPr>
              <a:t>+ compact footprint</a:t>
            </a:r>
          </a:p>
        </p:txBody>
      </p:sp>
      <p:sp>
        <p:nvSpPr>
          <p:cNvPr id="21" name="Textfeld 23">
            <a:extLst>
              <a:ext uri="{FF2B5EF4-FFF2-40B4-BE49-F238E27FC236}">
                <a16:creationId xmlns:a16="http://schemas.microsoft.com/office/drawing/2014/main" id="{96D3B06D-8DF1-05FE-F439-31DA376BD133}"/>
              </a:ext>
            </a:extLst>
          </p:cNvPr>
          <p:cNvSpPr txBox="1"/>
          <p:nvPr/>
        </p:nvSpPr>
        <p:spPr>
          <a:xfrm>
            <a:off x="2335492" y="1856659"/>
            <a:ext cx="835806" cy="2308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68580" tIns="34290" rIns="68580" bIns="3429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50" b="1">
                <a:solidFill>
                  <a:srgbClr val="E97132"/>
                </a:solidFill>
                <a:latin typeface="Arial" pitchFamily="34"/>
                <a:cs typeface="Arial" pitchFamily="34"/>
              </a:rPr>
              <a:t>Since 2023</a:t>
            </a:r>
            <a:endParaRPr lang="en-GB" sz="1050" b="1">
              <a:solidFill>
                <a:srgbClr val="E97132"/>
              </a:solidFill>
              <a:latin typeface="Arial" pitchFamily="34"/>
              <a:cs typeface="Arial" pitchFamily="34"/>
            </a:endParaRPr>
          </a:p>
        </p:txBody>
      </p:sp>
      <p:sp>
        <p:nvSpPr>
          <p:cNvPr id="22" name="Textfeld 24">
            <a:extLst>
              <a:ext uri="{FF2B5EF4-FFF2-40B4-BE49-F238E27FC236}">
                <a16:creationId xmlns:a16="http://schemas.microsoft.com/office/drawing/2014/main" id="{9628F671-FA43-FAB1-6951-4FC33E6BE4A9}"/>
              </a:ext>
            </a:extLst>
          </p:cNvPr>
          <p:cNvSpPr txBox="1"/>
          <p:nvPr/>
        </p:nvSpPr>
        <p:spPr>
          <a:xfrm>
            <a:off x="5191739" y="1850954"/>
            <a:ext cx="835806" cy="2308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68580" tIns="34290" rIns="68580" bIns="3429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50" b="1">
                <a:solidFill>
                  <a:srgbClr val="E97132"/>
                </a:solidFill>
                <a:latin typeface="Arial" pitchFamily="34"/>
                <a:cs typeface="Arial" pitchFamily="34"/>
              </a:rPr>
              <a:t>Since 2024</a:t>
            </a:r>
            <a:endParaRPr lang="en-GB" sz="1050" b="1">
              <a:solidFill>
                <a:srgbClr val="E97132"/>
              </a:solidFill>
              <a:latin typeface="Arial" pitchFamily="34"/>
              <a:cs typeface="Arial" pitchFamily="34"/>
            </a:endParaRPr>
          </a:p>
        </p:txBody>
      </p:sp>
      <p:sp>
        <p:nvSpPr>
          <p:cNvPr id="23" name="Textfeld 25">
            <a:extLst>
              <a:ext uri="{FF2B5EF4-FFF2-40B4-BE49-F238E27FC236}">
                <a16:creationId xmlns:a16="http://schemas.microsoft.com/office/drawing/2014/main" id="{8F635E9E-15C3-5299-9CD5-BEFF1EF7302B}"/>
              </a:ext>
            </a:extLst>
          </p:cNvPr>
          <p:cNvSpPr txBox="1"/>
          <p:nvPr/>
        </p:nvSpPr>
        <p:spPr>
          <a:xfrm>
            <a:off x="8032048" y="1860911"/>
            <a:ext cx="835806" cy="2308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68580" tIns="34290" rIns="68580" bIns="3429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50" b="1" dirty="0">
                <a:solidFill>
                  <a:srgbClr val="E97132"/>
                </a:solidFill>
                <a:latin typeface="Arial" pitchFamily="34"/>
                <a:cs typeface="Arial" pitchFamily="34"/>
              </a:rPr>
              <a:t>Since 2025</a:t>
            </a:r>
            <a:endParaRPr lang="en-GB" sz="1050" b="1" dirty="0">
              <a:solidFill>
                <a:srgbClr val="E97132"/>
              </a:solidFill>
              <a:latin typeface="Arial" pitchFamily="34"/>
              <a:cs typeface="Arial" pitchFamily="34"/>
            </a:endParaRPr>
          </a:p>
        </p:txBody>
      </p:sp>
      <p:sp>
        <p:nvSpPr>
          <p:cNvPr id="24" name="Titel 27">
            <a:extLst>
              <a:ext uri="{FF2B5EF4-FFF2-40B4-BE49-F238E27FC236}">
                <a16:creationId xmlns:a16="http://schemas.microsoft.com/office/drawing/2014/main" id="{BAD4A996-D790-1F5C-1FF2-55A185F7008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71600" y="0"/>
            <a:ext cx="7088832" cy="685800"/>
          </a:xfrm>
        </p:spPr>
        <p:txBody>
          <a:bodyPr anchorCtr="1"/>
          <a:lstStyle/>
          <a:p>
            <a:pPr lvl="0" algn="ctr"/>
            <a:r>
              <a:rPr lang="en-US" dirty="0"/>
              <a:t>Plasma-</a:t>
            </a:r>
            <a:r>
              <a:rPr lang="en-US" dirty="0" err="1"/>
              <a:t>wakefield</a:t>
            </a:r>
            <a:r>
              <a:rPr lang="en-US" dirty="0"/>
              <a:t> Collider Challenges</a:t>
            </a:r>
            <a:endParaRPr lang="en-GB" dirty="0"/>
          </a:p>
        </p:txBody>
      </p:sp>
      <p:sp>
        <p:nvSpPr>
          <p:cNvPr id="28" name="Rectangle 8">
            <a:extLst>
              <a:ext uri="{FF2B5EF4-FFF2-40B4-BE49-F238E27FC236}">
                <a16:creationId xmlns:a16="http://schemas.microsoft.com/office/drawing/2014/main" id="{48B893B5-9833-17A4-78D3-62370DF0421A}"/>
              </a:ext>
            </a:extLst>
          </p:cNvPr>
          <p:cNvSpPr/>
          <p:nvPr/>
        </p:nvSpPr>
        <p:spPr>
          <a:xfrm>
            <a:off x="328694" y="2727893"/>
            <a:ext cx="2764936" cy="2779938"/>
          </a:xfrm>
          <a:prstGeom prst="rect">
            <a:avLst/>
          </a:prstGeom>
          <a:solidFill>
            <a:srgbClr val="61C4D3"/>
          </a:solidFill>
          <a:ln cap="flat">
            <a:noFill/>
            <a:prstDash val="solid"/>
          </a:ln>
        </p:spPr>
        <p:txBody>
          <a:bodyPr vert="horz" wrap="square" lIns="205740" tIns="102870" rIns="205740" bIns="102870" anchor="ctr" anchorCtr="1" compatLnSpc="1">
            <a:noAutofit/>
          </a:bodyPr>
          <a:lstStyle/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1350" b="1" kern="0" dirty="0">
                <a:solidFill>
                  <a:srgbClr val="000000"/>
                </a:solidFill>
                <a:latin typeface="Arial" pitchFamily="34"/>
                <a:cs typeface="Arial" pitchFamily="34"/>
              </a:rPr>
            </a:br>
            <a:r>
              <a:rPr lang="en-US" sz="1350" b="1" kern="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Challenges:</a:t>
            </a: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kern="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High repetition rate plasma operation and cooling, Staging,  Production and acceleration of polarized beams, BDS design,…</a:t>
            </a: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b="1" kern="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10-15 years of R&amp;D</a:t>
            </a: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dirty="0">
                <a:solidFill>
                  <a:srgbClr val="EE6611"/>
                </a:solidFill>
                <a:latin typeface="Arial" pitchFamily="34"/>
                <a:cs typeface="Arial" pitchFamily="34"/>
              </a:rPr>
              <a:t>ESPP Input #57: HALHF: a hybrid, asymmetric, linear Higgs factory using plasma- and RF-based acceleration (</a:t>
            </a:r>
            <a:r>
              <a:rPr lang="en-GB" sz="1350" b="1" dirty="0">
                <a:solidFill>
                  <a:srgbClr val="EE6611"/>
                </a:solidFill>
                <a:latin typeface="Arial" pitchFamily="34"/>
                <a:cs typeface="Arial" pitchFamily="34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sz="1350" b="1" dirty="0">
                <a:solidFill>
                  <a:srgbClr val="EE6611"/>
                </a:solidFill>
                <a:latin typeface="Arial" pitchFamily="34"/>
                <a:cs typeface="Arial" pitchFamily="34"/>
              </a:rPr>
              <a:t>)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 kern="0" dirty="0">
              <a:solidFill>
                <a:srgbClr val="000000"/>
              </a:solidFill>
              <a:latin typeface="Arial" pitchFamily="34"/>
              <a:cs typeface="Arial" pitchFamily="34"/>
            </a:endParaRPr>
          </a:p>
        </p:txBody>
      </p:sp>
      <p:sp>
        <p:nvSpPr>
          <p:cNvPr id="29" name="Rectangle 8">
            <a:extLst>
              <a:ext uri="{FF2B5EF4-FFF2-40B4-BE49-F238E27FC236}">
                <a16:creationId xmlns:a16="http://schemas.microsoft.com/office/drawing/2014/main" id="{519FFFCA-50AB-9252-C7B4-054A68FB383D}"/>
              </a:ext>
            </a:extLst>
          </p:cNvPr>
          <p:cNvSpPr/>
          <p:nvPr/>
        </p:nvSpPr>
        <p:spPr>
          <a:xfrm>
            <a:off x="3195096" y="2735316"/>
            <a:ext cx="2764936" cy="2779938"/>
          </a:xfrm>
          <a:prstGeom prst="rect">
            <a:avLst/>
          </a:prstGeom>
          <a:solidFill>
            <a:srgbClr val="61C4D3"/>
          </a:solidFill>
          <a:ln cap="flat">
            <a:noFill/>
            <a:prstDash val="solid"/>
          </a:ln>
        </p:spPr>
        <p:txBody>
          <a:bodyPr vert="horz" wrap="square" lIns="205740" tIns="102870" rIns="205740" bIns="102870" anchor="ctr" anchorCtr="1" compatLnSpc="1">
            <a:noAutofit/>
          </a:bodyPr>
          <a:lstStyle/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 b="1" dirty="0">
              <a:solidFill>
                <a:srgbClr val="EE66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dirty="0">
                <a:latin typeface="Arial" panose="020B0604020202020204" pitchFamily="34" charset="0"/>
                <a:cs typeface="Arial" panose="020B0604020202020204" pitchFamily="34" charset="0"/>
              </a:rPr>
              <a:t>Challenges:</a:t>
            </a: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latin typeface="Arial"/>
              </a:rPr>
              <a:t>High power synchrotron, Proton Bunch Compression, Plasma Source Development, Positron Acceleration,  Energy Transfer Efficiency, Beam Quality Preservation</a:t>
            </a:r>
            <a:r>
              <a:rPr lang="en-GB" sz="1350" b="1" dirty="0">
                <a:latin typeface="Arial" panose="020B0604020202020204" pitchFamily="34" charset="0"/>
                <a:cs typeface="Arial" panose="020B0604020202020204" pitchFamily="34" charset="0"/>
              </a:rPr>
              <a:t>,…</a:t>
            </a:r>
            <a:endParaRPr lang="en-GB" sz="1350" b="1" kern="0" dirty="0">
              <a:solidFill>
                <a:srgbClr val="EE66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 b="1" dirty="0">
              <a:solidFill>
                <a:srgbClr val="EE66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dirty="0">
                <a:solidFill>
                  <a:srgbClr val="EE66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ESPP Input #210: Proton-Driven Plasma Wakefield Acceleration for Future HEP Colliders (</a:t>
            </a:r>
            <a:r>
              <a:rPr lang="en-GB" sz="1350" b="1" dirty="0">
                <a:solidFill>
                  <a:srgbClr val="EE6611"/>
                </a:solid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sz="1350" b="1" dirty="0">
                <a:solidFill>
                  <a:srgbClr val="EE66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35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8">
            <a:extLst>
              <a:ext uri="{FF2B5EF4-FFF2-40B4-BE49-F238E27FC236}">
                <a16:creationId xmlns:a16="http://schemas.microsoft.com/office/drawing/2014/main" id="{9F9CEBC4-3492-B613-84B2-006A73965B0E}"/>
              </a:ext>
            </a:extLst>
          </p:cNvPr>
          <p:cNvSpPr/>
          <p:nvPr/>
        </p:nvSpPr>
        <p:spPr>
          <a:xfrm>
            <a:off x="6061502" y="2742739"/>
            <a:ext cx="2764936" cy="2779938"/>
          </a:xfrm>
          <a:prstGeom prst="rect">
            <a:avLst/>
          </a:prstGeom>
          <a:solidFill>
            <a:srgbClr val="61C4D3"/>
          </a:solidFill>
          <a:ln cap="flat">
            <a:noFill/>
            <a:prstDash val="solid"/>
          </a:ln>
        </p:spPr>
        <p:txBody>
          <a:bodyPr vert="horz" wrap="square" lIns="205740" tIns="102870" rIns="205740" bIns="102870" anchor="ctr" anchorCtr="1" compatLnSpc="1">
            <a:no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350" b="1" dirty="0">
              <a:solidFill>
                <a:srgbClr val="000000"/>
              </a:solidFill>
              <a:latin typeface="Arial" pitchFamily="34"/>
              <a:cs typeface="Arial" pitchFamily="34"/>
            </a:endParaRP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b="1" dirty="0">
                <a:solidFill>
                  <a:srgbClr val="000000"/>
                </a:solidFill>
                <a:latin typeface="Arial" pitchFamily="34"/>
                <a:cs typeface="Arial" pitchFamily="34"/>
              </a:rPr>
              <a:t>Chosen design constraints: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SzPct val="100000"/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n-NO" sz="135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E</a:t>
            </a:r>
            <a:r>
              <a:rPr lang="nn-NO" sz="1350" baseline="-2500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z,avg</a:t>
            </a:r>
            <a:r>
              <a:rPr lang="nn-NO" sz="135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 &gt; 500 MeV/m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SzPct val="100000"/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000000"/>
                </a:solidFill>
                <a:latin typeface="Lato" pitchFamily="34"/>
              </a:rPr>
              <a:t>ℒ/</a:t>
            </a:r>
            <a:r>
              <a:rPr lang="en-GB" sz="1350" i="1" dirty="0" err="1">
                <a:solidFill>
                  <a:srgbClr val="000000"/>
                </a:solidFill>
                <a:latin typeface="Lato" pitchFamily="34"/>
              </a:rPr>
              <a:t>P</a:t>
            </a:r>
            <a:r>
              <a:rPr lang="en-GB" sz="1350" i="1" baseline="-25000" dirty="0" err="1">
                <a:solidFill>
                  <a:srgbClr val="000000"/>
                </a:solidFill>
                <a:latin typeface="Lato" pitchFamily="34"/>
              </a:rPr>
              <a:t>tot</a:t>
            </a:r>
            <a:r>
              <a:rPr lang="en-GB" sz="1350" i="1" dirty="0">
                <a:solidFill>
                  <a:srgbClr val="000000"/>
                </a:solidFill>
                <a:latin typeface="Lato" pitchFamily="34"/>
              </a:rPr>
              <a:t> </a:t>
            </a:r>
            <a:r>
              <a:rPr lang="en-GB" sz="1350" dirty="0">
                <a:solidFill>
                  <a:srgbClr val="000000"/>
                </a:solidFill>
                <a:latin typeface="Lato" pitchFamily="34"/>
              </a:rPr>
              <a:t>&gt; 10</a:t>
            </a:r>
            <a:r>
              <a:rPr lang="en-GB" sz="1350" baseline="30000" dirty="0">
                <a:solidFill>
                  <a:srgbClr val="000000"/>
                </a:solidFill>
                <a:latin typeface="Lato" pitchFamily="34"/>
              </a:rPr>
              <a:t>32</a:t>
            </a:r>
            <a:r>
              <a:rPr lang="en-GB" sz="1350" dirty="0">
                <a:solidFill>
                  <a:srgbClr val="000000"/>
                </a:solidFill>
                <a:latin typeface="Lato" pitchFamily="34"/>
              </a:rPr>
              <a:t> cm</a:t>
            </a:r>
            <a:r>
              <a:rPr lang="en-GB" sz="1350" baseline="30000" dirty="0">
                <a:solidFill>
                  <a:srgbClr val="000000"/>
                </a:solidFill>
                <a:latin typeface="Lato" pitchFamily="34"/>
              </a:rPr>
              <a:t>-2</a:t>
            </a:r>
            <a:r>
              <a:rPr lang="en-GB" sz="1350" dirty="0">
                <a:solidFill>
                  <a:srgbClr val="000000"/>
                </a:solidFill>
                <a:latin typeface="Lato" pitchFamily="34"/>
              </a:rPr>
              <a:t>s</a:t>
            </a:r>
            <a:r>
              <a:rPr lang="en-GB" sz="1350" baseline="30000" dirty="0">
                <a:solidFill>
                  <a:srgbClr val="000000"/>
                </a:solidFill>
                <a:latin typeface="Lato" pitchFamily="34"/>
              </a:rPr>
              <a:t>-1</a:t>
            </a:r>
            <a:r>
              <a:rPr lang="en-GB" sz="1350" dirty="0">
                <a:solidFill>
                  <a:srgbClr val="000000"/>
                </a:solidFill>
                <a:latin typeface="Lato" pitchFamily="34"/>
              </a:rPr>
              <a:t> MW</a:t>
            </a:r>
            <a:r>
              <a:rPr lang="en-GB" sz="1350" baseline="30000" dirty="0">
                <a:solidFill>
                  <a:srgbClr val="000000"/>
                </a:solidFill>
                <a:latin typeface="Lato" pitchFamily="34"/>
              </a:rPr>
              <a:t>-1</a:t>
            </a:r>
            <a:endParaRPr lang="nn-NO" sz="1350" dirty="0">
              <a:solidFill>
                <a:srgbClr val="000000"/>
              </a:solidFill>
              <a:latin typeface="Arial" pitchFamily="34"/>
              <a:cs typeface="Arial" pitchFamily="34"/>
            </a:endParaRP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 dirty="0">
              <a:latin typeface="Arial" pitchFamily="34"/>
              <a:cs typeface="Arial" pitchFamily="34"/>
            </a:endParaRP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 b="1" dirty="0">
              <a:solidFill>
                <a:srgbClr val="EE6611"/>
              </a:solidFill>
              <a:latin typeface="Arial" pitchFamily="34"/>
              <a:cs typeface="Arial" pitchFamily="34"/>
            </a:endParaRP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 b="1" dirty="0">
              <a:solidFill>
                <a:srgbClr val="EE6611"/>
              </a:solidFill>
              <a:latin typeface="Arial" pitchFamily="34"/>
              <a:cs typeface="Arial" pitchFamily="34"/>
            </a:endParaRP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 b="1" dirty="0">
              <a:solidFill>
                <a:srgbClr val="EE6611"/>
              </a:solidFill>
              <a:latin typeface="Arial" pitchFamily="34"/>
              <a:cs typeface="Arial" pitchFamily="34"/>
            </a:endParaRP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 b="1" dirty="0">
              <a:solidFill>
                <a:srgbClr val="EE6611"/>
              </a:solidFill>
              <a:latin typeface="Arial" pitchFamily="34"/>
              <a:cs typeface="Arial" pitchFamily="34"/>
            </a:endParaRP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dirty="0">
                <a:solidFill>
                  <a:srgbClr val="EE6611"/>
                </a:solidFill>
                <a:latin typeface="Arial" pitchFamily="34"/>
                <a:cs typeface="Arial" pitchFamily="34"/>
              </a:rPr>
              <a:t>ESPP Input #98: Design Initiative for a 10 TeV </a:t>
            </a:r>
            <a:r>
              <a:rPr lang="en-GB" sz="1350" b="1" dirty="0" err="1">
                <a:solidFill>
                  <a:srgbClr val="EE6611"/>
                </a:solidFill>
                <a:latin typeface="Arial" pitchFamily="34"/>
                <a:cs typeface="Arial" pitchFamily="34"/>
              </a:rPr>
              <a:t>pCM</a:t>
            </a:r>
            <a:r>
              <a:rPr lang="en-GB" sz="1350" b="1" dirty="0">
                <a:solidFill>
                  <a:srgbClr val="EE6611"/>
                </a:solidFill>
                <a:latin typeface="Arial" pitchFamily="34"/>
                <a:cs typeface="Arial" pitchFamily="34"/>
              </a:rPr>
              <a:t> Wakefield Collider (</a:t>
            </a:r>
            <a:r>
              <a:rPr lang="en-GB" sz="1350" b="1" dirty="0">
                <a:solidFill>
                  <a:srgbClr val="EE6611"/>
                </a:solidFill>
                <a:latin typeface="Arial" pitchFamily="34"/>
                <a:cs typeface="Arial" pitchFamily="34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sz="1350" b="1" dirty="0">
                <a:solidFill>
                  <a:srgbClr val="EE6611"/>
                </a:solidFill>
                <a:latin typeface="Arial" pitchFamily="34"/>
                <a:cs typeface="Arial" pitchFamily="34"/>
              </a:rPr>
              <a:t>)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 kern="0" dirty="0">
              <a:solidFill>
                <a:srgbClr val="000000"/>
              </a:solidFill>
              <a:latin typeface="Arial" pitchFamily="34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39649850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E10684-DF64-B543-F357-44793CA6E4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9">
            <a:extLst>
              <a:ext uri="{FF2B5EF4-FFF2-40B4-BE49-F238E27FC236}">
                <a16:creationId xmlns:a16="http://schemas.microsoft.com/office/drawing/2014/main" id="{0AD29A67-D6C7-49E4-71C3-8387EE4519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64835"/>
            <a:ext cx="8856984" cy="485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charset="0"/>
              <a:buChar char="n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"/>
              <a:ea typeface="ＭＳ Ｐゴシック" charset="0"/>
              <a:cs typeface="Palatino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49BE4DEF-20F8-8550-9B9E-857215907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298" y="1844824"/>
            <a:ext cx="8892479" cy="280831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  <a:defRPr/>
            </a:pPr>
            <a:r>
              <a:rPr lang="en-US" sz="9600" dirty="0">
                <a:solidFill>
                  <a:schemeClr val="bg2"/>
                </a:solidFill>
                <a:cs typeface="Palatino" charset="0"/>
              </a:rPr>
              <a:t>electron-hadron Colliders</a:t>
            </a:r>
          </a:p>
        </p:txBody>
      </p:sp>
    </p:spTree>
    <p:extLst>
      <p:ext uri="{BB962C8B-B14F-4D97-AF65-F5344CB8AC3E}">
        <p14:creationId xmlns:p14="http://schemas.microsoft.com/office/powerpoint/2010/main" val="2530051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C46203-D132-2469-6274-66220F16C6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9">
            <a:extLst>
              <a:ext uri="{FF2B5EF4-FFF2-40B4-BE49-F238E27FC236}">
                <a16:creationId xmlns:a16="http://schemas.microsoft.com/office/drawing/2014/main" id="{5A212387-5CDF-A587-7471-159913CBBD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64835"/>
            <a:ext cx="8856984" cy="485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/>
          <a:p>
            <a:pPr marL="285750" indent="-285750" algn="l">
              <a:defRPr/>
            </a:pPr>
            <a:endParaRPr lang="en-US" sz="2800" b="1" dirty="0">
              <a:solidFill>
                <a:schemeClr val="tx2"/>
              </a:solidFill>
              <a:latin typeface="+mj-lt"/>
              <a:cs typeface="Palatino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0F7F2892-B50C-758C-A96C-46801ACC5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298" y="1844824"/>
            <a:ext cx="8892479" cy="280831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  <a:defRPr/>
            </a:pPr>
            <a:r>
              <a:rPr lang="en-US" sz="9600" dirty="0">
                <a:solidFill>
                  <a:schemeClr val="bg2"/>
                </a:solidFill>
                <a:cs typeface="Palatino" charset="0"/>
              </a:rPr>
              <a:t>Colliders’ figures of merit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2D38784-9219-343C-8EC8-D6EAB5DFE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82856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05AFEA-9B9F-0772-79B2-4636FC8F05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33290-3900-5A8B-258A-77915BFDF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>
            <a:noAutofit/>
          </a:bodyPr>
          <a:lstStyle/>
          <a:p>
            <a:r>
              <a:rPr lang="en-GB" sz="5400" dirty="0"/>
              <a:t>Electron-Ion collider</a:t>
            </a:r>
            <a:endParaRPr lang="en-US" sz="5400" dirty="0"/>
          </a:p>
        </p:txBody>
      </p:sp>
      <p:sp>
        <p:nvSpPr>
          <p:cNvPr id="13" name="PlaceHolder 4">
            <a:extLst>
              <a:ext uri="{FF2B5EF4-FFF2-40B4-BE49-F238E27FC236}">
                <a16:creationId xmlns:a16="http://schemas.microsoft.com/office/drawing/2014/main" id="{234AA343-64BE-7C63-B096-CA953E292D4F}"/>
              </a:ext>
            </a:extLst>
          </p:cNvPr>
          <p:cNvSpPr txBox="1">
            <a:spLocks/>
          </p:cNvSpPr>
          <p:nvPr/>
        </p:nvSpPr>
        <p:spPr>
          <a:xfrm>
            <a:off x="11107440" y="6378480"/>
            <a:ext cx="680040" cy="363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fld id="{626A0F65-46FB-4BEA-8A58-D61F8D34D933}" type="slidenum">
              <a:rPr lang="en-CH" smtClean="0"/>
              <a:pPr/>
              <a:t>60</a:t>
            </a:fld>
            <a:endParaRPr lang="en-CH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EF31A33A-F3A6-185B-993F-34D277B7AA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169" y="685800"/>
            <a:ext cx="4374839" cy="6172200"/>
          </a:xfrm>
        </p:spPr>
        <p:txBody>
          <a:bodyPr>
            <a:normAutofit fontScale="92500" lnSpcReduction="20000"/>
          </a:bodyPr>
          <a:lstStyle/>
          <a:p>
            <a:r>
              <a:rPr lang="en-US" sz="1950" b="1" dirty="0"/>
              <a:t>Hadron storage Ring (RHIC Rings)</a:t>
            </a:r>
            <a:r>
              <a:rPr lang="en-US" sz="1950" dirty="0"/>
              <a:t> </a:t>
            </a:r>
            <a:r>
              <a:rPr lang="en-US" sz="1950" b="1" dirty="0"/>
              <a:t>40-275 GeV</a:t>
            </a:r>
            <a:r>
              <a:rPr lang="en-US" sz="1950" dirty="0">
                <a:solidFill>
                  <a:schemeClr val="accent6"/>
                </a:solidFill>
              </a:rPr>
              <a:t>  </a:t>
            </a:r>
            <a:r>
              <a:rPr lang="en-US" sz="1725" dirty="0">
                <a:solidFill>
                  <a:srgbClr val="0070C0"/>
                </a:solidFill>
              </a:rPr>
              <a:t>(</a:t>
            </a:r>
            <a:r>
              <a:rPr lang="en-US" sz="1725" b="1" dirty="0">
                <a:solidFill>
                  <a:srgbClr val="0070C0"/>
                </a:solidFill>
              </a:rPr>
              <a:t>existing</a:t>
            </a:r>
            <a:r>
              <a:rPr lang="en-US" sz="1725" dirty="0">
                <a:solidFill>
                  <a:srgbClr val="0070C0"/>
                </a:solidFill>
              </a:rPr>
              <a:t>)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950" dirty="0"/>
              <a:t>1160 bunches, 1A beam current  (3x RHIC)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950" dirty="0"/>
              <a:t>bright vertical beam emittance 1.5 nm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950" dirty="0"/>
              <a:t>Strong hadron cooling</a:t>
            </a:r>
            <a:endParaRPr lang="en-US" sz="450" dirty="0"/>
          </a:p>
          <a:p>
            <a:r>
              <a:rPr lang="en-US" sz="1725" b="1" dirty="0"/>
              <a:t>Electron storage ring 5–18 GeV, ~3.8 km</a:t>
            </a:r>
            <a:endParaRPr lang="en-US" sz="1725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725" dirty="0"/>
              <a:t>many bunches (1160 – 290)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725" dirty="0"/>
              <a:t>large beam current, 2.5 A </a:t>
            </a:r>
            <a:r>
              <a:rPr lang="en-US" sz="1725" dirty="0">
                <a:sym typeface="Wingdings" panose="05000000000000000000" pitchFamily="2" charset="2"/>
              </a:rPr>
              <a:t> 9 MW S.R. power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725" dirty="0">
                <a:sym typeface="Wingdings" panose="05000000000000000000" pitchFamily="2" charset="2"/>
              </a:rPr>
              <a:t>S.C RF cavities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725" dirty="0">
                <a:sym typeface="Wingdings" panose="05000000000000000000" pitchFamily="2" charset="2"/>
              </a:rPr>
              <a:t>Polarized bunches (up to 70%) </a:t>
            </a:r>
          </a:p>
          <a:p>
            <a:r>
              <a:rPr lang="en-US" sz="1725" b="1" dirty="0"/>
              <a:t>Electron rapid cycling synchrotron  0.75- 18GeV </a:t>
            </a:r>
            <a:r>
              <a:rPr lang="en-US" sz="1725" dirty="0"/>
              <a:t>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725" b="1" dirty="0"/>
              <a:t> </a:t>
            </a:r>
            <a:r>
              <a:rPr lang="en-US" sz="1725" dirty="0"/>
              <a:t>1-2 Hz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725" dirty="0"/>
              <a:t>Spin transparent due to high periodicity</a:t>
            </a:r>
            <a:endParaRPr lang="en-US" sz="450" dirty="0"/>
          </a:p>
          <a:p>
            <a:r>
              <a:rPr lang="en-US" sz="1725" b="1" dirty="0"/>
              <a:t>High luminosity interaction region(s)</a:t>
            </a:r>
            <a:endParaRPr lang="en-US" sz="1725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725" dirty="0"/>
              <a:t>L = 10</a:t>
            </a:r>
            <a:r>
              <a:rPr lang="en-US" sz="1725" baseline="30000" dirty="0"/>
              <a:t>34</a:t>
            </a:r>
            <a:r>
              <a:rPr lang="en-US" sz="1725" dirty="0"/>
              <a:t>cm</a:t>
            </a:r>
            <a:r>
              <a:rPr lang="en-US" sz="1725" baseline="30000" dirty="0"/>
              <a:t>-2</a:t>
            </a:r>
            <a:r>
              <a:rPr lang="en-US" sz="1725" dirty="0"/>
              <a:t>s</a:t>
            </a:r>
            <a:r>
              <a:rPr lang="en-US" sz="1725" baseline="30000" dirty="0"/>
              <a:t>-1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725" dirty="0"/>
              <a:t>Superconducting magnets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725" dirty="0"/>
              <a:t>25 </a:t>
            </a:r>
            <a:r>
              <a:rPr lang="en-US" sz="1725" dirty="0" err="1"/>
              <a:t>mrad</a:t>
            </a:r>
            <a:r>
              <a:rPr lang="en-US" sz="1725" dirty="0"/>
              <a:t> Crossing angle with crab cavities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725" dirty="0"/>
              <a:t>Spin Rotators (longitudinal spin)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725" dirty="0"/>
              <a:t>Forward hadron instrumentation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0547DBD6-02A4-2CF8-0EED-345C7F522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502" y="836712"/>
            <a:ext cx="4535877" cy="2679299"/>
          </a:xfrm>
          <a:prstGeom prst="rect">
            <a:avLst/>
          </a:prstGeom>
          <a:ln>
            <a:noFill/>
          </a:ln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D8384A-B4F7-FFFA-998A-468981CE534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8624"/>
          <a:stretch>
            <a:fillRect/>
          </a:stretch>
        </p:blipFill>
        <p:spPr>
          <a:xfrm>
            <a:off x="4499992" y="3836279"/>
            <a:ext cx="1759298" cy="2780928"/>
          </a:xfrm>
          <a:prstGeom prst="rect">
            <a:avLst/>
          </a:prstGeom>
        </p:spPr>
      </p:pic>
      <p:pic>
        <p:nvPicPr>
          <p:cNvPr id="9218" name="Picture 2">
            <a:extLst>
              <a:ext uri="{FF2B5EF4-FFF2-40B4-BE49-F238E27FC236}">
                <a16:creationId xmlns:a16="http://schemas.microsoft.com/office/drawing/2014/main" id="{8CC9153A-0CF8-A77E-9BBB-6CBE88061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847356"/>
            <a:ext cx="2304472" cy="2462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46156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E74B7C-9420-60D3-B428-49898CBF7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35C9C-75BB-10DB-F80D-9DBF9BE49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>
            <a:noAutofit/>
          </a:bodyPr>
          <a:lstStyle/>
          <a:p>
            <a:r>
              <a:rPr lang="en-GB" sz="5400" dirty="0" err="1"/>
              <a:t>LHeC</a:t>
            </a:r>
            <a:r>
              <a:rPr lang="en-GB" sz="5400" dirty="0"/>
              <a:t> challenges</a:t>
            </a:r>
            <a:endParaRPr lang="en-US" sz="5400" dirty="0"/>
          </a:p>
        </p:txBody>
      </p:sp>
      <p:sp>
        <p:nvSpPr>
          <p:cNvPr id="13" name="PlaceHolder 4">
            <a:extLst>
              <a:ext uri="{FF2B5EF4-FFF2-40B4-BE49-F238E27FC236}">
                <a16:creationId xmlns:a16="http://schemas.microsoft.com/office/drawing/2014/main" id="{B3EFD335-2969-3D6D-1BB6-EC2CE2CCBC5E}"/>
              </a:ext>
            </a:extLst>
          </p:cNvPr>
          <p:cNvSpPr txBox="1">
            <a:spLocks/>
          </p:cNvSpPr>
          <p:nvPr/>
        </p:nvSpPr>
        <p:spPr>
          <a:xfrm>
            <a:off x="11107440" y="6378480"/>
            <a:ext cx="680040" cy="363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fld id="{626A0F65-46FB-4BEA-8A58-D61F8D34D933}" type="slidenum">
              <a:rPr lang="en-CH" smtClean="0"/>
              <a:pPr/>
              <a:t>61</a:t>
            </a:fld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6047D0-C1E0-2A99-337E-B4BD30F94EE0}"/>
              </a:ext>
            </a:extLst>
          </p:cNvPr>
          <p:cNvSpPr txBox="1"/>
          <p:nvPr/>
        </p:nvSpPr>
        <p:spPr>
          <a:xfrm>
            <a:off x="2675496" y="6417951"/>
            <a:ext cx="14714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Jorgen </a:t>
            </a:r>
            <a:r>
              <a:rPr lang="en-GB" sz="1600" dirty="0" err="1">
                <a:solidFill>
                  <a:srgbClr val="00B0F0"/>
                </a:solidFill>
              </a:rPr>
              <a:t>d’Hondt</a:t>
            </a:r>
            <a:endParaRPr lang="en-GB" sz="1600" dirty="0">
              <a:solidFill>
                <a:srgbClr val="00B0F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4C8F6F-48E5-878D-9FD5-AC6750D785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575"/>
          <a:stretch>
            <a:fillRect/>
          </a:stretch>
        </p:blipFill>
        <p:spPr>
          <a:xfrm>
            <a:off x="4644008" y="764704"/>
            <a:ext cx="4499992" cy="3284024"/>
          </a:xfrm>
          <a:prstGeom prst="rect">
            <a:avLst/>
          </a:prstGeom>
        </p:spPr>
      </p:pic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87A29E9F-51E6-6099-57EA-4600CA01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169" y="836712"/>
            <a:ext cx="4374839" cy="4369806"/>
          </a:xfrm>
        </p:spPr>
        <p:txBody>
          <a:bodyPr/>
          <a:lstStyle/>
          <a:p>
            <a:r>
              <a:rPr lang="en-GB" sz="2400" b="1" dirty="0"/>
              <a:t>50 GeV electrons </a:t>
            </a:r>
            <a:r>
              <a:rPr lang="en-GB" sz="2400" dirty="0"/>
              <a:t>on </a:t>
            </a:r>
            <a:r>
              <a:rPr lang="en-GB" sz="2400" b="1" dirty="0"/>
              <a:t>7 TeV protons</a:t>
            </a:r>
          </a:p>
          <a:p>
            <a:r>
              <a:rPr lang="en-GB" sz="2400" b="1" dirty="0"/>
              <a:t>Accelerator</a:t>
            </a:r>
            <a:r>
              <a:rPr lang="en-GB" sz="2400" dirty="0"/>
              <a:t> : </a:t>
            </a:r>
          </a:p>
          <a:p>
            <a:pPr lvl="1"/>
            <a:r>
              <a:rPr lang="en-GB" sz="2000" b="1" dirty="0"/>
              <a:t>3-turn</a:t>
            </a:r>
            <a:r>
              <a:rPr lang="en-GB" sz="2000" dirty="0"/>
              <a:t> high-current </a:t>
            </a:r>
            <a:r>
              <a:rPr lang="en-GB" sz="2000" b="1" dirty="0"/>
              <a:t>Energy Recovery Linac (ERL) </a:t>
            </a:r>
            <a:r>
              <a:rPr lang="en-GB" sz="2000" dirty="0"/>
              <a:t>in a new tunnel tangential to the LHC at IP2 (~</a:t>
            </a:r>
            <a:r>
              <a:rPr lang="en-GB" sz="2000" b="1" dirty="0"/>
              <a:t>9 km </a:t>
            </a:r>
            <a:r>
              <a:rPr lang="en-GB" sz="2000" dirty="0"/>
              <a:t>long)</a:t>
            </a:r>
          </a:p>
          <a:p>
            <a:pPr lvl="1"/>
            <a:r>
              <a:rPr lang="en-GB" sz="2000" b="1" dirty="0"/>
              <a:t>High-intensity</a:t>
            </a:r>
            <a:r>
              <a:rPr lang="en-GB" sz="2000" dirty="0"/>
              <a:t> operation to be demonstrated inn PERL, including challenges in </a:t>
            </a:r>
            <a:r>
              <a:rPr lang="en-GB" sz="2000" b="1" dirty="0"/>
              <a:t>recovery efficiency </a:t>
            </a:r>
            <a:r>
              <a:rPr lang="en-GB" sz="2000" dirty="0"/>
              <a:t>+ </a:t>
            </a:r>
            <a:r>
              <a:rPr lang="en-GB" sz="2000" b="1" dirty="0"/>
              <a:t>beam-loss </a:t>
            </a:r>
            <a:r>
              <a:rPr lang="en-GB" sz="2000" dirty="0"/>
              <a:t>control </a:t>
            </a:r>
          </a:p>
          <a:p>
            <a:r>
              <a:rPr lang="en-GB" sz="2400" b="1" dirty="0"/>
              <a:t>Performance</a:t>
            </a:r>
            <a:r>
              <a:rPr lang="en-GB" sz="2400" dirty="0"/>
              <a:t>: </a:t>
            </a:r>
          </a:p>
          <a:p>
            <a:pPr lvl="1"/>
            <a:r>
              <a:rPr lang="en-GB" sz="2400" dirty="0"/>
              <a:t>Total integrated luminosity </a:t>
            </a:r>
            <a:r>
              <a:rPr lang="en-GB" sz="2400" b="1" dirty="0"/>
              <a:t>~1 ab⁻¹ </a:t>
            </a:r>
            <a:r>
              <a:rPr lang="en-GB" sz="2400" dirty="0"/>
              <a:t>over ~6 years</a:t>
            </a:r>
          </a:p>
        </p:txBody>
      </p:sp>
    </p:spTree>
    <p:extLst>
      <p:ext uri="{BB962C8B-B14F-4D97-AF65-F5344CB8AC3E}">
        <p14:creationId xmlns:p14="http://schemas.microsoft.com/office/powerpoint/2010/main" val="16805353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0943ED-51E4-6707-C238-F5493E3928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9">
            <a:extLst>
              <a:ext uri="{FF2B5EF4-FFF2-40B4-BE49-F238E27FC236}">
                <a16:creationId xmlns:a16="http://schemas.microsoft.com/office/drawing/2014/main" id="{C1343E2E-0D88-3EF7-6F7F-A16E8317BC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64835"/>
            <a:ext cx="8856984" cy="485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charset="0"/>
              <a:buChar char="n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"/>
              <a:ea typeface="ＭＳ Ｐゴシック" charset="0"/>
              <a:cs typeface="Palatino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C6ACF1F-727E-13A8-3869-B9BA8DA3D5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298" y="1844824"/>
            <a:ext cx="8892479" cy="2808312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en-US" sz="9600" dirty="0">
                <a:solidFill>
                  <a:schemeClr val="bg2"/>
                </a:solidFill>
                <a:cs typeface="Palatino" charset="0"/>
              </a:rPr>
              <a:t>Muon Collider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1504BD4-1DE7-5BA3-BB03-2CAE9975A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46653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C8F815-7142-DD2D-80A2-6D97620F16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FE734-5D30-0C15-D3B0-68D96F4A6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>
            <a:noAutofit/>
          </a:bodyPr>
          <a:lstStyle/>
          <a:p>
            <a:r>
              <a:rPr lang="en-GB" sz="5400" dirty="0"/>
              <a:t>Muon Collider</a:t>
            </a:r>
            <a:endParaRPr lang="en-US" sz="5400" dirty="0"/>
          </a:p>
        </p:txBody>
      </p:sp>
      <p:sp>
        <p:nvSpPr>
          <p:cNvPr id="13" name="PlaceHolder 4">
            <a:extLst>
              <a:ext uri="{FF2B5EF4-FFF2-40B4-BE49-F238E27FC236}">
                <a16:creationId xmlns:a16="http://schemas.microsoft.com/office/drawing/2014/main" id="{75EE64DA-52BD-7E89-8483-6348C8509F2E}"/>
              </a:ext>
            </a:extLst>
          </p:cNvPr>
          <p:cNvSpPr txBox="1">
            <a:spLocks/>
          </p:cNvSpPr>
          <p:nvPr/>
        </p:nvSpPr>
        <p:spPr>
          <a:xfrm>
            <a:off x="11107440" y="6378480"/>
            <a:ext cx="680040" cy="363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fld id="{626A0F65-46FB-4BEA-8A58-D61F8D34D933}" type="slidenum">
              <a:rPr lang="en-CH" smtClean="0"/>
              <a:pPr/>
              <a:t>63</a:t>
            </a:fld>
            <a:endParaRPr lang="en-CH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7756B182-8AE8-3B9C-4BE1-0939ED85D8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530" y="699852"/>
            <a:ext cx="8862469" cy="4961396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GB" sz="1800" dirty="0"/>
              <a:t>A credible </a:t>
            </a:r>
            <a:r>
              <a:rPr lang="en-GB" sz="1800" i="1" dirty="0"/>
              <a:t>non-</a:t>
            </a:r>
            <a:r>
              <a:rPr lang="en-GB" sz="1800" i="1" dirty="0" err="1"/>
              <a:t>parton</a:t>
            </a:r>
            <a:r>
              <a:rPr lang="en-GB" sz="1800" dirty="0"/>
              <a:t> route to probing the </a:t>
            </a:r>
            <a:r>
              <a:rPr lang="en-GB" sz="1800" b="1" dirty="0"/>
              <a:t>“10 TeV energy scale” </a:t>
            </a:r>
            <a:r>
              <a:rPr lang="en-GB" sz="1800" dirty="0"/>
              <a:t>with lepton collisions, if the key feasibility issues can be cracked. Clean lepton initial state at multi-TeV; strong direct reach for heavy new states.</a:t>
            </a:r>
          </a:p>
          <a:p>
            <a:pPr marL="0" lvl="1" indent="0">
              <a:buNone/>
            </a:pPr>
            <a:endParaRPr lang="en-GB" sz="1800" dirty="0"/>
          </a:p>
          <a:p>
            <a:pPr marL="0" lvl="1" indent="0">
              <a:buNone/>
            </a:pPr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endParaRPr lang="en-GB" sz="1800" dirty="0"/>
          </a:p>
          <a:p>
            <a:r>
              <a:rPr lang="en-GB" sz="1800" dirty="0"/>
              <a:t>CERN implementation: reuse </a:t>
            </a:r>
            <a:r>
              <a:rPr lang="en-GB" sz="1800" b="1" dirty="0"/>
              <a:t>SPS &amp; LHC </a:t>
            </a:r>
            <a:r>
              <a:rPr lang="en-GB" sz="1800" dirty="0"/>
              <a:t>tunnels for parts of the acceleration chain; could reach up to ~7.6 TeV </a:t>
            </a:r>
            <a:r>
              <a:rPr lang="en-GB" sz="1800" dirty="0" err="1"/>
              <a:t>c.m</a:t>
            </a:r>
            <a:r>
              <a:rPr lang="en-GB" sz="1800" dirty="0"/>
              <a:t>, with a practical first stage ~3.2 TeV</a:t>
            </a:r>
          </a:p>
          <a:p>
            <a:endParaRPr lang="en-GB" sz="18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B37F4F7-D175-A70F-C554-6378682A20F3}"/>
              </a:ext>
            </a:extLst>
          </p:cNvPr>
          <p:cNvGrpSpPr/>
          <p:nvPr/>
        </p:nvGrpSpPr>
        <p:grpSpPr>
          <a:xfrm>
            <a:off x="2127587" y="1583022"/>
            <a:ext cx="6710423" cy="1814261"/>
            <a:chOff x="275417" y="2810513"/>
            <a:chExt cx="8947231" cy="241901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015D3C0-CE90-A9A2-9BF3-688CA5B17F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22633"/>
            <a:stretch>
              <a:fillRect/>
            </a:stretch>
          </p:blipFill>
          <p:spPr>
            <a:xfrm>
              <a:off x="275417" y="3772232"/>
              <a:ext cx="8947231" cy="1457296"/>
            </a:xfrm>
            <a:prstGeom prst="rect">
              <a:avLst/>
            </a:prstGeom>
          </p:spPr>
        </p:pic>
        <p:grpSp>
          <p:nvGrpSpPr>
            <p:cNvPr id="11" name="Group 13">
              <a:extLst>
                <a:ext uri="{FF2B5EF4-FFF2-40B4-BE49-F238E27FC236}">
                  <a16:creationId xmlns:a16="http://schemas.microsoft.com/office/drawing/2014/main" id="{D1D2FB52-58F7-4E7B-8C1E-6B4C2AD3AAC7}"/>
                </a:ext>
              </a:extLst>
            </p:cNvPr>
            <p:cNvGrpSpPr/>
            <p:nvPr/>
          </p:nvGrpSpPr>
          <p:grpSpPr>
            <a:xfrm>
              <a:off x="426152" y="3015155"/>
              <a:ext cx="1253954" cy="523970"/>
              <a:chOff x="-15995" y="-28576"/>
              <a:chExt cx="3343877" cy="1397255"/>
            </a:xfrm>
          </p:grpSpPr>
          <p:sp>
            <p:nvSpPr>
              <p:cNvPr id="25" name="Freeform 14">
                <a:extLst>
                  <a:ext uri="{FF2B5EF4-FFF2-40B4-BE49-F238E27FC236}">
                    <a16:creationId xmlns:a16="http://schemas.microsoft.com/office/drawing/2014/main" id="{8A8DE908-C0C4-3F3E-5BAF-C016A6A32047}"/>
                  </a:ext>
                </a:extLst>
              </p:cNvPr>
              <p:cNvSpPr/>
              <p:nvPr/>
            </p:nvSpPr>
            <p:spPr>
              <a:xfrm>
                <a:off x="0" y="0"/>
                <a:ext cx="3327882" cy="1368679"/>
              </a:xfrm>
              <a:custGeom>
                <a:avLst/>
                <a:gdLst/>
                <a:ahLst/>
                <a:cxnLst/>
                <a:rect l="l" t="t" r="r" b="b"/>
                <a:pathLst>
                  <a:path w="3327882" h="1368679">
                    <a:moveTo>
                      <a:pt x="0" y="0"/>
                    </a:moveTo>
                    <a:lnTo>
                      <a:pt x="3327882" y="0"/>
                    </a:lnTo>
                    <a:lnTo>
                      <a:pt x="3327882" y="1368679"/>
                    </a:lnTo>
                    <a:lnTo>
                      <a:pt x="0" y="1368679"/>
                    </a:lnTo>
                    <a:close/>
                  </a:path>
                </a:pathLst>
              </a:custGeom>
              <a:solidFill>
                <a:srgbClr val="C3D7FF"/>
              </a:solidFill>
            </p:spPr>
            <p:txBody>
              <a:bodyPr/>
              <a:lstStyle/>
              <a:p>
                <a:pPr algn="l" defTabSz="685800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endParaRPr lang="en-US" sz="1350">
                  <a:solidFill>
                    <a:srgbClr val="0033A0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6" name="TextBox 15">
                <a:extLst>
                  <a:ext uri="{FF2B5EF4-FFF2-40B4-BE49-F238E27FC236}">
                    <a16:creationId xmlns:a16="http://schemas.microsoft.com/office/drawing/2014/main" id="{5C9390E5-670D-734B-D81F-E6EA2DD96183}"/>
                  </a:ext>
                </a:extLst>
              </p:cNvPr>
              <p:cNvSpPr txBox="1"/>
              <p:nvPr/>
            </p:nvSpPr>
            <p:spPr>
              <a:xfrm>
                <a:off x="-15995" y="-28576"/>
                <a:ext cx="3327840" cy="1397228"/>
              </a:xfrm>
              <a:prstGeom prst="rect">
                <a:avLst/>
              </a:prstGeom>
            </p:spPr>
            <p:txBody>
              <a:bodyPr lIns="19050" tIns="19050" rIns="19050" bIns="19050" rtlCol="0" anchor="t"/>
              <a:lstStyle/>
              <a:p>
                <a:pPr defTabSz="685800" fontAlgn="auto">
                  <a:lnSpc>
                    <a:spcPts val="1259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r>
                  <a:rPr lang="en-US" sz="1049" dirty="0">
                    <a:solidFill>
                      <a:srgbClr val="000000"/>
                    </a:solidFill>
                    <a:latin typeface="Calibri" panose="020F0502020204030204" pitchFamily="34" charset="0"/>
                    <a:ea typeface="Arial"/>
                    <a:cs typeface="Calibri" panose="020F0502020204030204" pitchFamily="34" charset="0"/>
                    <a:sym typeface="Arial"/>
                  </a:rPr>
                  <a:t>Short, intense proton bunch</a:t>
                </a:r>
              </a:p>
            </p:txBody>
          </p:sp>
        </p:grpSp>
        <p:grpSp>
          <p:nvGrpSpPr>
            <p:cNvPr id="12" name="Group 16">
              <a:extLst>
                <a:ext uri="{FF2B5EF4-FFF2-40B4-BE49-F238E27FC236}">
                  <a16:creationId xmlns:a16="http://schemas.microsoft.com/office/drawing/2014/main" id="{B379AFF0-C8D0-6116-6B4F-1C4275F181B6}"/>
                </a:ext>
              </a:extLst>
            </p:cNvPr>
            <p:cNvGrpSpPr/>
            <p:nvPr/>
          </p:nvGrpSpPr>
          <p:grpSpPr>
            <a:xfrm>
              <a:off x="2147940" y="2810513"/>
              <a:ext cx="1656184" cy="933244"/>
              <a:chOff x="-6472" y="-192021"/>
              <a:chExt cx="4416491" cy="2488652"/>
            </a:xfrm>
          </p:grpSpPr>
          <p:sp>
            <p:nvSpPr>
              <p:cNvPr id="23" name="Freeform 17">
                <a:extLst>
                  <a:ext uri="{FF2B5EF4-FFF2-40B4-BE49-F238E27FC236}">
                    <a16:creationId xmlns:a16="http://schemas.microsoft.com/office/drawing/2014/main" id="{FA66AFF0-51B5-199C-CFC1-C4DB96EA2CB3}"/>
                  </a:ext>
                </a:extLst>
              </p:cNvPr>
              <p:cNvSpPr/>
              <p:nvPr/>
            </p:nvSpPr>
            <p:spPr>
              <a:xfrm>
                <a:off x="-6472" y="-192021"/>
                <a:ext cx="4317802" cy="2460036"/>
              </a:xfrm>
              <a:custGeom>
                <a:avLst/>
                <a:gdLst/>
                <a:ahLst/>
                <a:cxnLst/>
                <a:rect l="l" t="t" r="r" b="b"/>
                <a:pathLst>
                  <a:path w="4317803" h="2460036">
                    <a:moveTo>
                      <a:pt x="0" y="0"/>
                    </a:moveTo>
                    <a:lnTo>
                      <a:pt x="4317803" y="0"/>
                    </a:lnTo>
                    <a:lnTo>
                      <a:pt x="4317803" y="2460036"/>
                    </a:lnTo>
                    <a:lnTo>
                      <a:pt x="0" y="2460036"/>
                    </a:lnTo>
                    <a:close/>
                  </a:path>
                </a:pathLst>
              </a:custGeom>
              <a:solidFill>
                <a:srgbClr val="CFCFED"/>
              </a:solidFill>
            </p:spPr>
            <p:txBody>
              <a:bodyPr/>
              <a:lstStyle/>
              <a:p>
                <a:pPr algn="l" defTabSz="685800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endParaRPr lang="en-US" sz="1350">
                  <a:solidFill>
                    <a:srgbClr val="0033A0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17A1B57-D7F1-FD52-8E64-7E1A5C3CAB0B}"/>
                  </a:ext>
                </a:extLst>
              </p:cNvPr>
              <p:cNvSpPr txBox="1"/>
              <p:nvPr/>
            </p:nvSpPr>
            <p:spPr>
              <a:xfrm>
                <a:off x="92251" y="-192021"/>
                <a:ext cx="4317768" cy="2488652"/>
              </a:xfrm>
              <a:prstGeom prst="rect">
                <a:avLst/>
              </a:prstGeom>
            </p:spPr>
            <p:txBody>
              <a:bodyPr lIns="19050" tIns="19050" rIns="19050" bIns="19050" rtlCol="0" anchor="t"/>
              <a:lstStyle/>
              <a:p>
                <a:pPr defTabSz="685800" fontAlgn="auto">
                  <a:lnSpc>
                    <a:spcPts val="1259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r>
                  <a:rPr lang="en-US" sz="1049" dirty="0">
                    <a:solidFill>
                      <a:srgbClr val="000000"/>
                    </a:solidFill>
                    <a:latin typeface="Calibri" panose="020F0502020204030204" pitchFamily="34" charset="0"/>
                    <a:ea typeface="Arial"/>
                    <a:cs typeface="Calibri" panose="020F0502020204030204" pitchFamily="34" charset="0"/>
                    <a:sym typeface="Arial"/>
                  </a:rPr>
                  <a:t>Protons produce </a:t>
                </a:r>
                <a:r>
                  <a:rPr lang="en-US" sz="1049" dirty="0" err="1">
                    <a:solidFill>
                      <a:srgbClr val="000000"/>
                    </a:solidFill>
                    <a:latin typeface="Calibri" panose="020F0502020204030204" pitchFamily="34" charset="0"/>
                    <a:ea typeface="Arial"/>
                    <a:cs typeface="Calibri" panose="020F0502020204030204" pitchFamily="34" charset="0"/>
                    <a:sym typeface="Arial"/>
                  </a:rPr>
                  <a:t>pions</a:t>
                </a:r>
                <a:r>
                  <a:rPr lang="en-US" sz="1049" dirty="0">
                    <a:solidFill>
                      <a:srgbClr val="000000"/>
                    </a:solidFill>
                    <a:latin typeface="Calibri" panose="020F0502020204030204" pitchFamily="34" charset="0"/>
                    <a:ea typeface="Arial"/>
                    <a:cs typeface="Calibri" panose="020F0502020204030204" pitchFamily="34" charset="0"/>
                    <a:sym typeface="Arial"/>
                  </a:rPr>
                  <a:t> which decay into muons which are captured</a:t>
                </a:r>
              </a:p>
            </p:txBody>
          </p:sp>
        </p:grpSp>
        <p:grpSp>
          <p:nvGrpSpPr>
            <p:cNvPr id="14" name="Group 19">
              <a:extLst>
                <a:ext uri="{FF2B5EF4-FFF2-40B4-BE49-F238E27FC236}">
                  <a16:creationId xmlns:a16="http://schemas.microsoft.com/office/drawing/2014/main" id="{8C65C5BA-972C-3445-12BA-173140E9CEFB}"/>
                </a:ext>
              </a:extLst>
            </p:cNvPr>
            <p:cNvGrpSpPr/>
            <p:nvPr/>
          </p:nvGrpSpPr>
          <p:grpSpPr>
            <a:xfrm>
              <a:off x="4452836" y="3098213"/>
              <a:ext cx="1559803" cy="533764"/>
              <a:chOff x="-785043" y="-7533490"/>
              <a:chExt cx="4159475" cy="1423372"/>
            </a:xfrm>
          </p:grpSpPr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DD9AD179-0D01-E726-FCB1-9D2AE52E803D}"/>
                  </a:ext>
                </a:extLst>
              </p:cNvPr>
              <p:cNvSpPr/>
              <p:nvPr/>
            </p:nvSpPr>
            <p:spPr>
              <a:xfrm>
                <a:off x="-785043" y="-7478797"/>
                <a:ext cx="4159475" cy="1368679"/>
              </a:xfrm>
              <a:custGeom>
                <a:avLst/>
                <a:gdLst/>
                <a:ahLst/>
                <a:cxnLst/>
                <a:rect l="l" t="t" r="r" b="b"/>
                <a:pathLst>
                  <a:path w="4159475" h="1368679">
                    <a:moveTo>
                      <a:pt x="0" y="0"/>
                    </a:moveTo>
                    <a:lnTo>
                      <a:pt x="4159475" y="0"/>
                    </a:lnTo>
                    <a:lnTo>
                      <a:pt x="4159475" y="1368679"/>
                    </a:lnTo>
                    <a:lnTo>
                      <a:pt x="0" y="1368679"/>
                    </a:lnTo>
                    <a:close/>
                  </a:path>
                </a:pathLst>
              </a:custGeom>
              <a:solidFill>
                <a:srgbClr val="E7D2EA"/>
              </a:solidFill>
            </p:spPr>
            <p:txBody>
              <a:bodyPr/>
              <a:lstStyle/>
              <a:p>
                <a:pPr algn="l" defTabSz="685800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endParaRPr lang="en-US" sz="1350">
                  <a:solidFill>
                    <a:srgbClr val="0033A0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7D55DE1-4FB2-652E-2CC7-A6B5CE8961B1}"/>
                  </a:ext>
                </a:extLst>
              </p:cNvPr>
              <p:cNvSpPr txBox="1"/>
              <p:nvPr/>
            </p:nvSpPr>
            <p:spPr>
              <a:xfrm>
                <a:off x="-784995" y="-7533490"/>
                <a:ext cx="4159427" cy="1397228"/>
              </a:xfrm>
              <a:prstGeom prst="rect">
                <a:avLst/>
              </a:prstGeom>
            </p:spPr>
            <p:txBody>
              <a:bodyPr lIns="19050" tIns="19050" rIns="19050" bIns="19050" rtlCol="0" anchor="t"/>
              <a:lstStyle/>
              <a:p>
                <a:pPr defTabSz="685800" fontAlgn="auto">
                  <a:lnSpc>
                    <a:spcPts val="1259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r>
                  <a:rPr lang="en-US" sz="1049" dirty="0" err="1">
                    <a:solidFill>
                      <a:srgbClr val="000000"/>
                    </a:solidFill>
                    <a:latin typeface="Calibri" panose="020F0502020204030204" pitchFamily="34" charset="0"/>
                    <a:ea typeface="Arial"/>
                    <a:cs typeface="Calibri" panose="020F0502020204030204" pitchFamily="34" charset="0"/>
                    <a:sym typeface="Arial"/>
                  </a:rPr>
                  <a:t>Ionisation</a:t>
                </a:r>
                <a:r>
                  <a:rPr lang="en-US" sz="1049" dirty="0">
                    <a:solidFill>
                      <a:srgbClr val="000000"/>
                    </a:solidFill>
                    <a:latin typeface="Calibri" panose="020F0502020204030204" pitchFamily="34" charset="0"/>
                    <a:ea typeface="Arial"/>
                    <a:cs typeface="Calibri" panose="020F0502020204030204" pitchFamily="34" charset="0"/>
                    <a:sym typeface="Arial"/>
                  </a:rPr>
                  <a:t> cooling of muon in matter</a:t>
                </a:r>
              </a:p>
            </p:txBody>
          </p:sp>
        </p:grpSp>
        <p:grpSp>
          <p:nvGrpSpPr>
            <p:cNvPr id="15" name="Group 22">
              <a:extLst>
                <a:ext uri="{FF2B5EF4-FFF2-40B4-BE49-F238E27FC236}">
                  <a16:creationId xmlns:a16="http://schemas.microsoft.com/office/drawing/2014/main" id="{1BB29A7A-778F-E301-3123-4D59682F8C56}"/>
                </a:ext>
              </a:extLst>
            </p:cNvPr>
            <p:cNvGrpSpPr/>
            <p:nvPr/>
          </p:nvGrpSpPr>
          <p:grpSpPr>
            <a:xfrm>
              <a:off x="6661351" y="3067148"/>
              <a:ext cx="1293017" cy="513244"/>
              <a:chOff x="0" y="0"/>
              <a:chExt cx="3448045" cy="1368651"/>
            </a:xfrm>
          </p:grpSpPr>
          <p:sp>
            <p:nvSpPr>
              <p:cNvPr id="19" name="Freeform 23">
                <a:extLst>
                  <a:ext uri="{FF2B5EF4-FFF2-40B4-BE49-F238E27FC236}">
                    <a16:creationId xmlns:a16="http://schemas.microsoft.com/office/drawing/2014/main" id="{3E23C00E-22B9-25F1-7DA4-0AC14AC00EC5}"/>
                  </a:ext>
                </a:extLst>
              </p:cNvPr>
              <p:cNvSpPr/>
              <p:nvPr/>
            </p:nvSpPr>
            <p:spPr>
              <a:xfrm>
                <a:off x="0" y="0"/>
                <a:ext cx="3448017" cy="1368679"/>
              </a:xfrm>
              <a:custGeom>
                <a:avLst/>
                <a:gdLst/>
                <a:ahLst/>
                <a:cxnLst/>
                <a:rect l="l" t="t" r="r" b="b"/>
                <a:pathLst>
                  <a:path w="3448017" h="1368679">
                    <a:moveTo>
                      <a:pt x="0" y="0"/>
                    </a:moveTo>
                    <a:lnTo>
                      <a:pt x="3448017" y="0"/>
                    </a:lnTo>
                    <a:lnTo>
                      <a:pt x="3448017" y="1368679"/>
                    </a:lnTo>
                    <a:lnTo>
                      <a:pt x="0" y="1368679"/>
                    </a:lnTo>
                    <a:close/>
                  </a:path>
                </a:pathLst>
              </a:custGeom>
              <a:solidFill>
                <a:srgbClr val="EFCDD8"/>
              </a:solidFill>
            </p:spPr>
            <p:txBody>
              <a:bodyPr/>
              <a:lstStyle/>
              <a:p>
                <a:pPr algn="l" defTabSz="685800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endParaRPr lang="en-US" sz="1350">
                  <a:solidFill>
                    <a:srgbClr val="0033A0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" name="TextBox 24">
                <a:extLst>
                  <a:ext uri="{FF2B5EF4-FFF2-40B4-BE49-F238E27FC236}">
                    <a16:creationId xmlns:a16="http://schemas.microsoft.com/office/drawing/2014/main" id="{AA9FAD2D-7AD6-E086-142E-9528BCD72E3B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3448045" cy="1397226"/>
              </a:xfrm>
              <a:prstGeom prst="rect">
                <a:avLst/>
              </a:prstGeom>
            </p:spPr>
            <p:txBody>
              <a:bodyPr lIns="19050" tIns="19050" rIns="19050" bIns="19050" rtlCol="0" anchor="t"/>
              <a:lstStyle/>
              <a:p>
                <a:pPr defTabSz="685800" fontAlgn="auto">
                  <a:lnSpc>
                    <a:spcPts val="1259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r>
                  <a:rPr lang="en-US" sz="1049" dirty="0">
                    <a:solidFill>
                      <a:srgbClr val="000000"/>
                    </a:solidFill>
                    <a:latin typeface="Calibri" panose="020F0502020204030204" pitchFamily="34" charset="0"/>
                    <a:ea typeface="Arial"/>
                    <a:cs typeface="Calibri" panose="020F0502020204030204" pitchFamily="34" charset="0"/>
                    <a:sym typeface="Arial"/>
                  </a:rPr>
                  <a:t>Acceleration to collision energy</a:t>
                </a:r>
              </a:p>
            </p:txBody>
          </p:sp>
        </p:grpSp>
        <p:grpSp>
          <p:nvGrpSpPr>
            <p:cNvPr id="16" name="Group 25">
              <a:extLst>
                <a:ext uri="{FF2B5EF4-FFF2-40B4-BE49-F238E27FC236}">
                  <a16:creationId xmlns:a16="http://schemas.microsoft.com/office/drawing/2014/main" id="{FE5360AE-0253-E858-42BF-A37544B7CA47}"/>
                </a:ext>
              </a:extLst>
            </p:cNvPr>
            <p:cNvGrpSpPr/>
            <p:nvPr/>
          </p:nvGrpSpPr>
          <p:grpSpPr>
            <a:xfrm>
              <a:off x="8365716" y="3198859"/>
              <a:ext cx="757565" cy="318316"/>
              <a:chOff x="0" y="-28576"/>
              <a:chExt cx="2020174" cy="848842"/>
            </a:xfrm>
          </p:grpSpPr>
          <p:sp>
            <p:nvSpPr>
              <p:cNvPr id="17" name="Freeform 26">
                <a:extLst>
                  <a:ext uri="{FF2B5EF4-FFF2-40B4-BE49-F238E27FC236}">
                    <a16:creationId xmlns:a16="http://schemas.microsoft.com/office/drawing/2014/main" id="{1F03AF8D-0F6B-3C91-F589-AA3BFBB55FAD}"/>
                  </a:ext>
                </a:extLst>
              </p:cNvPr>
              <p:cNvSpPr/>
              <p:nvPr/>
            </p:nvSpPr>
            <p:spPr>
              <a:xfrm>
                <a:off x="0" y="0"/>
                <a:ext cx="2020139" cy="820264"/>
              </a:xfrm>
              <a:custGeom>
                <a:avLst/>
                <a:gdLst/>
                <a:ahLst/>
                <a:cxnLst/>
                <a:rect l="l" t="t" r="r" b="b"/>
                <a:pathLst>
                  <a:path w="2020139" h="820264">
                    <a:moveTo>
                      <a:pt x="0" y="0"/>
                    </a:moveTo>
                    <a:lnTo>
                      <a:pt x="2020139" y="0"/>
                    </a:lnTo>
                    <a:lnTo>
                      <a:pt x="2020139" y="820264"/>
                    </a:lnTo>
                    <a:lnTo>
                      <a:pt x="0" y="820264"/>
                    </a:lnTo>
                    <a:close/>
                  </a:path>
                </a:pathLst>
              </a:custGeom>
              <a:solidFill>
                <a:srgbClr val="FFBDC1"/>
              </a:solidFill>
            </p:spPr>
            <p:txBody>
              <a:bodyPr/>
              <a:lstStyle/>
              <a:p>
                <a:pPr algn="l" defTabSz="685800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endParaRPr lang="en-US" sz="1350">
                  <a:solidFill>
                    <a:srgbClr val="0033A0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8" name="TextBox 27">
                <a:extLst>
                  <a:ext uri="{FF2B5EF4-FFF2-40B4-BE49-F238E27FC236}">
                    <a16:creationId xmlns:a16="http://schemas.microsoft.com/office/drawing/2014/main" id="{124DC38A-7B0C-11C8-B07C-D5D0B1B1D4A2}"/>
                  </a:ext>
                </a:extLst>
              </p:cNvPr>
              <p:cNvSpPr txBox="1"/>
              <p:nvPr/>
            </p:nvSpPr>
            <p:spPr>
              <a:xfrm>
                <a:off x="0" y="-28576"/>
                <a:ext cx="2020174" cy="848842"/>
              </a:xfrm>
              <a:prstGeom prst="rect">
                <a:avLst/>
              </a:prstGeom>
            </p:spPr>
            <p:txBody>
              <a:bodyPr lIns="19050" tIns="19050" rIns="19050" bIns="19050" rtlCol="0" anchor="t"/>
              <a:lstStyle/>
              <a:p>
                <a:pPr defTabSz="685800" fontAlgn="auto">
                  <a:lnSpc>
                    <a:spcPts val="1259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r>
                  <a:rPr lang="en-US" sz="1049" dirty="0">
                    <a:solidFill>
                      <a:srgbClr val="000000"/>
                    </a:solidFill>
                    <a:latin typeface="Calibri" panose="020F0502020204030204" pitchFamily="34" charset="0"/>
                    <a:ea typeface="Arial"/>
                    <a:cs typeface="Calibri" panose="020F0502020204030204" pitchFamily="34" charset="0"/>
                    <a:sym typeface="Arial"/>
                  </a:rPr>
                  <a:t>Collision</a:t>
                </a:r>
              </a:p>
            </p:txBody>
          </p:sp>
        </p:grpSp>
      </p:grpSp>
      <p:pic>
        <p:nvPicPr>
          <p:cNvPr id="27" name="Picture 26" descr="A logo with a circle and text&#10;&#10;AI-generated content may be incorrect.">
            <a:extLst>
              <a:ext uri="{FF2B5EF4-FFF2-40B4-BE49-F238E27FC236}">
                <a16:creationId xmlns:a16="http://schemas.microsoft.com/office/drawing/2014/main" id="{F79563B1-DEC0-8F52-18A2-3C4D9F2034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71" y="1779709"/>
            <a:ext cx="1819336" cy="156577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16B6CC3-01FF-9A14-C1F9-1DAA08C4DED9}"/>
              </a:ext>
            </a:extLst>
          </p:cNvPr>
          <p:cNvSpPr txBox="1"/>
          <p:nvPr/>
        </p:nvSpPr>
        <p:spPr>
          <a:xfrm>
            <a:off x="4355976" y="6569624"/>
            <a:ext cx="4464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D. Schulte et al</a:t>
            </a:r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2E0B84E2-8FB6-76A3-6859-C5082CF22F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446365"/>
              </p:ext>
            </p:extLst>
          </p:nvPr>
        </p:nvGraphicFramePr>
        <p:xfrm>
          <a:off x="2533430" y="4271432"/>
          <a:ext cx="4868484" cy="229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0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0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0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6948">
                  <a:extLst>
                    <a:ext uri="{9D8B030D-6E8A-4147-A177-3AD203B41FA5}">
                      <a16:colId xmlns:a16="http://schemas.microsoft.com/office/drawing/2014/main" val="2385039876"/>
                    </a:ext>
                  </a:extLst>
                </a:gridCol>
                <a:gridCol w="774574">
                  <a:extLst>
                    <a:ext uri="{9D8B030D-6E8A-4147-A177-3AD203B41FA5}">
                      <a16:colId xmlns:a16="http://schemas.microsoft.com/office/drawing/2014/main" val="2335558898"/>
                    </a:ext>
                  </a:extLst>
                </a:gridCol>
                <a:gridCol w="774574">
                  <a:extLst>
                    <a:ext uri="{9D8B030D-6E8A-4147-A177-3AD203B41FA5}">
                      <a16:colId xmlns:a16="http://schemas.microsoft.com/office/drawing/2014/main" val="3241244809"/>
                    </a:ext>
                  </a:extLst>
                </a:gridCol>
              </a:tblGrid>
              <a:tr h="22368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Parameter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Unit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3 TeV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 TeV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3.2 TeV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7.6 TeV</a:t>
                      </a:r>
                    </a:p>
                  </a:txBody>
                  <a:tcPr marL="100489" marR="100489" marT="50292" marB="50292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22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L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200" b="1" baseline="300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34</a:t>
                      </a:r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cm</a:t>
                      </a:r>
                      <a:r>
                        <a:rPr lang="en-US" sz="1200" b="1" baseline="300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-2</a:t>
                      </a:r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lang="en-US" sz="1200" b="1" baseline="300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-1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18.75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0.74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7.9</a:t>
                      </a:r>
                    </a:p>
                  </a:txBody>
                  <a:tcPr marL="100489" marR="100489" marT="50292" marB="50292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22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N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12</a:t>
                      </a:r>
                      <a:endParaRPr lang="en-US" sz="12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2.2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2.2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22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lang="en-US" sz="1200" baseline="-2500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r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Hz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trike="noStrike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200" strike="sngStrike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96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lang="en-US" sz="1200" b="1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beam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MW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5.3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strike="noStrike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14.4</a:t>
                      </a:r>
                      <a:endParaRPr lang="en-US" sz="1200" b="1" strike="sngStrike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strike="noStrike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5.3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strike="noStrike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11</a:t>
                      </a:r>
                      <a:endParaRPr lang="en-US" sz="1200" b="1" strike="sngStrike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96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C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km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4.5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10.7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11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11</a:t>
                      </a:r>
                    </a:p>
                  </a:txBody>
                  <a:tcPr marL="100489" marR="100489" marT="50292" marB="50292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22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B</a:t>
                      </a:r>
                      <a:r>
                        <a:rPr lang="en-US" sz="1200" baseline="-2500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dipole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4.8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11</a:t>
                      </a:r>
                    </a:p>
                  </a:txBody>
                  <a:tcPr marL="100489" marR="100489" marT="50292" marB="50292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221"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Collider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techn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.</a:t>
                      </a:r>
                    </a:p>
                  </a:txBody>
                  <a:tcPr marL="100489" marR="100489" marT="50292" marB="50292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Nb3Sn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HTS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NbTi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Nb3Sn</a:t>
                      </a:r>
                    </a:p>
                  </a:txBody>
                  <a:tcPr marL="100489" marR="100489" marT="50292" marB="50292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47520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703291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FE7F1C-BCED-3957-224C-B1C66E6C74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B2A61-FB21-96BA-462F-0EDB8B0B1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>
            <a:noAutofit/>
          </a:bodyPr>
          <a:lstStyle/>
          <a:p>
            <a:r>
              <a:rPr lang="en-GB" sz="5000" dirty="0"/>
              <a:t>Muon Collider @ 10 TeV</a:t>
            </a:r>
            <a:endParaRPr lang="en-US" sz="5000" dirty="0"/>
          </a:p>
        </p:txBody>
      </p:sp>
      <p:sp>
        <p:nvSpPr>
          <p:cNvPr id="13" name="PlaceHolder 4">
            <a:extLst>
              <a:ext uri="{FF2B5EF4-FFF2-40B4-BE49-F238E27FC236}">
                <a16:creationId xmlns:a16="http://schemas.microsoft.com/office/drawing/2014/main" id="{1B80AD91-E696-99A6-F530-2DABEA9DB795}"/>
              </a:ext>
            </a:extLst>
          </p:cNvPr>
          <p:cNvSpPr txBox="1">
            <a:spLocks/>
          </p:cNvSpPr>
          <p:nvPr/>
        </p:nvSpPr>
        <p:spPr>
          <a:xfrm>
            <a:off x="11107440" y="6378480"/>
            <a:ext cx="680040" cy="363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fld id="{626A0F65-46FB-4BEA-8A58-D61F8D34D933}" type="slidenum">
              <a:rPr lang="en-CH" smtClean="0"/>
              <a:pPr/>
              <a:t>64</a:t>
            </a:fld>
            <a:endParaRPr lang="en-CH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C2CEC1E-75BC-5C0A-BE90-479AFFF7B2FC}"/>
              </a:ext>
            </a:extLst>
          </p:cNvPr>
          <p:cNvSpPr txBox="1"/>
          <p:nvPr/>
        </p:nvSpPr>
        <p:spPr>
          <a:xfrm>
            <a:off x="4340966" y="6446726"/>
            <a:ext cx="4464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M. </a:t>
            </a:r>
            <a:r>
              <a:rPr lang="en-GB" sz="1600" dirty="0" err="1">
                <a:solidFill>
                  <a:srgbClr val="00B0F0"/>
                </a:solidFill>
              </a:rPr>
              <a:t>Vanwelde</a:t>
            </a:r>
            <a:r>
              <a:rPr lang="en-GB" sz="1600" dirty="0">
                <a:solidFill>
                  <a:srgbClr val="00B0F0"/>
                </a:solidFill>
              </a:rPr>
              <a:t>, C. Carli, D. Schulte et al</a:t>
            </a:r>
          </a:p>
        </p:txBody>
      </p:sp>
      <p:pic>
        <p:nvPicPr>
          <p:cNvPr id="6" name="Image 19" descr="Une image contenant diagramme, ligne, Tracé, origami&#10;&#10;Le contenu généré par l’IA peut être incorrect.">
            <a:extLst>
              <a:ext uri="{FF2B5EF4-FFF2-40B4-BE49-F238E27FC236}">
                <a16:creationId xmlns:a16="http://schemas.microsoft.com/office/drawing/2014/main" id="{104034B3-7A29-A0D1-A995-0B54B89CAB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9372" y="3660416"/>
            <a:ext cx="1812510" cy="1865485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6887946-5963-A81C-9221-DCA881C57B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346" y="1848978"/>
            <a:ext cx="3556503" cy="5114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65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realistic constraints in the design</a:t>
            </a:r>
          </a:p>
        </p:txBody>
      </p:sp>
      <p:sp>
        <p:nvSpPr>
          <p:cNvPr id="30" name="Content Placeholder 1">
            <a:extLst>
              <a:ext uri="{FF2B5EF4-FFF2-40B4-BE49-F238E27FC236}">
                <a16:creationId xmlns:a16="http://schemas.microsoft.com/office/drawing/2014/main" id="{A6C8889D-6C6C-CBD7-D66A-3F239D3D6249}"/>
              </a:ext>
            </a:extLst>
          </p:cNvPr>
          <p:cNvSpPr txBox="1">
            <a:spLocks/>
          </p:cNvSpPr>
          <p:nvPr/>
        </p:nvSpPr>
        <p:spPr>
          <a:xfrm>
            <a:off x="428650" y="2195455"/>
            <a:ext cx="3810842" cy="1233545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 defTabSz="685800" fontAlgn="auto">
              <a:spcBef>
                <a:spcPts val="750"/>
              </a:spcBef>
              <a:buClrTx/>
              <a:buSzTx/>
              <a:defRPr/>
            </a:pPr>
            <a:r>
              <a:rPr lang="en-US" sz="1500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 quadrupoles meet magnet requirements.</a:t>
            </a:r>
          </a:p>
          <a:p>
            <a:pPr marL="257175" indent="-257175" defTabSz="685800" fontAlgn="auto">
              <a:spcBef>
                <a:spcPts val="750"/>
              </a:spcBef>
              <a:buClrTx/>
              <a:buSzTx/>
              <a:defRPr/>
            </a:pPr>
            <a:r>
              <a:rPr lang="en-US" sz="1500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Assess impact of L*, shielding thickness, and interconnect length on optics and performance.</a:t>
            </a:r>
          </a:p>
          <a:p>
            <a:pPr marL="257175" indent="-257175" defTabSz="685800" fontAlgn="auto">
              <a:spcBef>
                <a:spcPts val="750"/>
              </a:spcBef>
              <a:buClrTx/>
              <a:buSzTx/>
              <a:defRPr/>
            </a:pPr>
            <a:r>
              <a:rPr lang="fr-BE" sz="1500" b="0" i="1" dirty="0">
                <a:solidFill>
                  <a:srgbClr val="2F2F2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Proof of concept</a:t>
            </a:r>
            <a:r>
              <a:rPr lang="fr-BE" sz="1500" b="0" dirty="0">
                <a:solidFill>
                  <a:srgbClr val="2F2F2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shows </a:t>
            </a:r>
            <a:r>
              <a:rPr lang="en-US" sz="1500" b="0" dirty="0">
                <a:solidFill>
                  <a:srgbClr val="2F2F2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</a:t>
            </a:r>
            <a:r>
              <a:rPr lang="en-US" sz="1500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ombined-function magnet constraints </a:t>
            </a:r>
            <a:r>
              <a:rPr lang="fr-BE" sz="1500" b="0" dirty="0">
                <a:solidFill>
                  <a:srgbClr val="2F2F2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are </a:t>
            </a:r>
            <a:r>
              <a:rPr lang="fr-BE" sz="1500" b="0" dirty="0" err="1">
                <a:solidFill>
                  <a:srgbClr val="2F2F2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manageable</a:t>
            </a:r>
            <a:r>
              <a:rPr lang="fr-BE" sz="1500" b="0" dirty="0">
                <a:solidFill>
                  <a:srgbClr val="2F2F2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.</a:t>
            </a:r>
          </a:p>
        </p:txBody>
      </p:sp>
      <p:sp>
        <p:nvSpPr>
          <p:cNvPr id="31" name="Rectangle : coins arrondis 7">
            <a:extLst>
              <a:ext uri="{FF2B5EF4-FFF2-40B4-BE49-F238E27FC236}">
                <a16:creationId xmlns:a16="http://schemas.microsoft.com/office/drawing/2014/main" id="{29D99AD8-3DC6-977A-EAC2-C1520B8DBC4C}"/>
              </a:ext>
            </a:extLst>
          </p:cNvPr>
          <p:cNvSpPr/>
          <p:nvPr/>
        </p:nvSpPr>
        <p:spPr>
          <a:xfrm>
            <a:off x="305992" y="1769239"/>
            <a:ext cx="3933500" cy="1773555"/>
          </a:xfrm>
          <a:prstGeom prst="roundRect">
            <a:avLst>
              <a:gd name="adj" fmla="val 9123"/>
            </a:avLst>
          </a:prstGeom>
          <a:noFill/>
          <a:ln w="317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fr-FR" sz="135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49D65AE2-CF22-9C2B-6D51-2145BCED8F71}"/>
              </a:ext>
            </a:extLst>
          </p:cNvPr>
          <p:cNvSpPr txBox="1">
            <a:spLocks/>
          </p:cNvSpPr>
          <p:nvPr/>
        </p:nvSpPr>
        <p:spPr>
          <a:xfrm>
            <a:off x="2760019" y="3884373"/>
            <a:ext cx="2455037" cy="172287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 fontAlgn="auto">
              <a:spcBef>
                <a:spcPts val="750"/>
              </a:spcBef>
              <a:buClrTx/>
              <a:buSzTx/>
              <a:buNone/>
              <a:defRPr/>
            </a:pPr>
            <a:endParaRPr lang="fr-BE" sz="1500" b="0" dirty="0">
              <a:solidFill>
                <a:srgbClr val="2F2F2F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FC97E740-53E9-1C69-F33C-F9F829FEC29F}"/>
              </a:ext>
            </a:extLst>
          </p:cNvPr>
          <p:cNvSpPr txBox="1">
            <a:spLocks/>
          </p:cNvSpPr>
          <p:nvPr/>
        </p:nvSpPr>
        <p:spPr>
          <a:xfrm>
            <a:off x="593889" y="3770579"/>
            <a:ext cx="3481975" cy="557900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 fontAlgn="auto">
              <a:spcBef>
                <a:spcPts val="750"/>
              </a:spcBef>
              <a:buClrTx/>
              <a:buSzTx/>
              <a:buNone/>
              <a:defRPr/>
            </a:pPr>
            <a:r>
              <a:rPr lang="en-US" sz="1800" dirty="0">
                <a:solidFill>
                  <a:srgbClr val="6E2466">
                    <a:lumMod val="40000"/>
                    <a:lumOff val="6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periodic machine deformation (spread neutrino radiation)</a:t>
            </a:r>
          </a:p>
        </p:txBody>
      </p:sp>
      <p:pic>
        <p:nvPicPr>
          <p:cNvPr id="34" name="Image 13">
            <a:extLst>
              <a:ext uri="{FF2B5EF4-FFF2-40B4-BE49-F238E27FC236}">
                <a16:creationId xmlns:a16="http://schemas.microsoft.com/office/drawing/2014/main" id="{DF71CD69-0D59-071F-5C0A-FF99C1C22E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5545" y="1773261"/>
            <a:ext cx="2172464" cy="1822067"/>
          </a:xfrm>
          <a:prstGeom prst="rect">
            <a:avLst/>
          </a:prstGeom>
        </p:spPr>
      </p:pic>
      <p:pic>
        <p:nvPicPr>
          <p:cNvPr id="35" name="Image 15">
            <a:extLst>
              <a:ext uri="{FF2B5EF4-FFF2-40B4-BE49-F238E27FC236}">
                <a16:creationId xmlns:a16="http://schemas.microsoft.com/office/drawing/2014/main" id="{154F20C2-8CAD-5FFE-8C04-7733EDC060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2150" y="1535922"/>
            <a:ext cx="2308938" cy="2042357"/>
          </a:xfrm>
          <a:prstGeom prst="rect">
            <a:avLst/>
          </a:prstGeom>
        </p:spPr>
      </p:pic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C533DD09-0559-5D1E-EF01-4053C574E448}"/>
              </a:ext>
            </a:extLst>
          </p:cNvPr>
          <p:cNvSpPr txBox="1">
            <a:spLocks/>
          </p:cNvSpPr>
          <p:nvPr/>
        </p:nvSpPr>
        <p:spPr>
          <a:xfrm>
            <a:off x="412410" y="4356147"/>
            <a:ext cx="3481975" cy="113908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 defTabSz="685800" fontAlgn="auto">
              <a:spcBef>
                <a:spcPts val="750"/>
              </a:spcBef>
              <a:buClrTx/>
              <a:buSzTx/>
              <a:defRPr/>
            </a:pPr>
            <a:r>
              <a:rPr lang="en-US" sz="1425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Implemented in regular arc cells, with cancellation of vertical dispersion.</a:t>
            </a:r>
          </a:p>
          <a:p>
            <a:pPr marL="257175" indent="-257175" defTabSz="685800" fontAlgn="auto">
              <a:spcBef>
                <a:spcPts val="750"/>
              </a:spcBef>
              <a:buClrTx/>
              <a:buSzTx/>
              <a:defRPr/>
            </a:pPr>
            <a:r>
              <a:rPr lang="en-US" sz="1425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Ongoing studies to evaluate feasibility in local chromatic correction sections.</a:t>
            </a:r>
          </a:p>
          <a:p>
            <a:pPr marL="257175" indent="-257175" defTabSz="685800" fontAlgn="auto">
              <a:spcBef>
                <a:spcPts val="750"/>
              </a:spcBef>
              <a:buClrTx/>
              <a:buSzTx/>
              <a:defRPr/>
            </a:pPr>
            <a:endParaRPr lang="en-US" sz="1425" dirty="0">
              <a:solidFill>
                <a:srgbClr val="2F2F2F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Rectangle : coins arrondis 17">
            <a:extLst>
              <a:ext uri="{FF2B5EF4-FFF2-40B4-BE49-F238E27FC236}">
                <a16:creationId xmlns:a16="http://schemas.microsoft.com/office/drawing/2014/main" id="{B7CD1939-E62C-D4F6-A6DC-08FC7A2AB8E1}"/>
              </a:ext>
            </a:extLst>
          </p:cNvPr>
          <p:cNvSpPr/>
          <p:nvPr/>
        </p:nvSpPr>
        <p:spPr>
          <a:xfrm>
            <a:off x="305992" y="3708655"/>
            <a:ext cx="3933110" cy="1773555"/>
          </a:xfrm>
          <a:prstGeom prst="roundRect">
            <a:avLst>
              <a:gd name="adj" fmla="val 9123"/>
            </a:avLst>
          </a:prstGeom>
          <a:noFill/>
          <a:ln w="317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fr-FR" sz="1350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8" name="Image 20">
            <a:extLst>
              <a:ext uri="{FF2B5EF4-FFF2-40B4-BE49-F238E27FC236}">
                <a16:creationId xmlns:a16="http://schemas.microsoft.com/office/drawing/2014/main" id="{7DF13F6D-0A15-5630-F569-1455C90DE2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6918" y="3725787"/>
            <a:ext cx="2593271" cy="1801794"/>
          </a:xfrm>
          <a:prstGeom prst="rect">
            <a:avLst/>
          </a:prstGeom>
        </p:spPr>
      </p:pic>
      <p:sp>
        <p:nvSpPr>
          <p:cNvPr id="39" name="ZoneTexte 12">
            <a:extLst>
              <a:ext uri="{FF2B5EF4-FFF2-40B4-BE49-F238E27FC236}">
                <a16:creationId xmlns:a16="http://schemas.microsoft.com/office/drawing/2014/main" id="{D8D0A0E1-C02B-2703-93D9-F7F26F64A755}"/>
              </a:ext>
            </a:extLst>
          </p:cNvPr>
          <p:cNvSpPr txBox="1"/>
          <p:nvPr/>
        </p:nvSpPr>
        <p:spPr>
          <a:xfrm>
            <a:off x="807474" y="3733186"/>
            <a:ext cx="65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fr-FR" sz="1350" dirty="0">
              <a:solidFill>
                <a:srgbClr val="0033A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35958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6A00F-AD55-FC89-3939-934405DB7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0"/>
            <a:ext cx="7088832" cy="685800"/>
          </a:xfrm>
        </p:spPr>
        <p:txBody>
          <a:bodyPr/>
          <a:lstStyle/>
          <a:p>
            <a:r>
              <a:rPr lang="en-GB" sz="5400" dirty="0"/>
              <a:t>Luminosity Summary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A95E26-6619-522C-D614-59A8841154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33" y="1682389"/>
            <a:ext cx="8472833" cy="349322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221AA46-6F31-B63C-5777-3E7E7611E640}"/>
              </a:ext>
            </a:extLst>
          </p:cNvPr>
          <p:cNvSpPr txBox="1"/>
          <p:nvPr/>
        </p:nvSpPr>
        <p:spPr>
          <a:xfrm>
            <a:off x="8147164" y="927208"/>
            <a:ext cx="138169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GB" sz="1050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Angela Taliercio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5437F1-CCB8-9325-8BDB-A99C44BA3136}"/>
              </a:ext>
            </a:extLst>
          </p:cNvPr>
          <p:cNvSpPr txBox="1"/>
          <p:nvPr/>
        </p:nvSpPr>
        <p:spPr>
          <a:xfrm>
            <a:off x="454602" y="5423929"/>
            <a:ext cx="8234796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GB" sz="1350" b="1" i="1" dirty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Operation at 550 GeV or higher would offer competitive programmes in Higgs and top-quark physics</a:t>
            </a:r>
            <a:r>
              <a:rPr lang="en-GB" sz="1350" i="1" dirty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, </a:t>
            </a:r>
            <a:endParaRPr lang="en-GB" sz="1350" i="1" dirty="0">
              <a:solidFill>
                <a:srgbClr val="0033A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770946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Content Placeholder 1"/>
          <p:cNvSpPr>
            <a:spLocks noGrp="1"/>
          </p:cNvSpPr>
          <p:nvPr>
            <p:ph sz="half" idx="1"/>
          </p:nvPr>
        </p:nvSpPr>
        <p:spPr>
          <a:xfrm>
            <a:off x="251520" y="1844824"/>
            <a:ext cx="8784976" cy="4968551"/>
          </a:xfrm>
        </p:spPr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sz="6600" dirty="0">
                <a:solidFill>
                  <a:schemeClr val="bg2">
                    <a:lumMod val="60000"/>
                    <a:lumOff val="40000"/>
                  </a:schemeClr>
                </a:solidFill>
                <a:latin typeface="Chalkboard" panose="03050602040202020205" pitchFamily="66" charset="77"/>
                <a:ea typeface="ＭＳ Ｐゴシック" charset="0"/>
                <a:cs typeface="ＭＳ Ｐゴシック" charset="0"/>
              </a:rPr>
              <a:t>Thank you for your attention…</a:t>
            </a:r>
          </a:p>
        </p:txBody>
      </p:sp>
    </p:spTree>
    <p:extLst>
      <p:ext uri="{BB962C8B-B14F-4D97-AF65-F5344CB8AC3E}">
        <p14:creationId xmlns:p14="http://schemas.microsoft.com/office/powerpoint/2010/main" val="3680371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FD2D01-E3FA-B7D2-F4F6-B683AEE97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55DFEFBE-F789-B27F-A180-4F7273F42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41275"/>
            <a:ext cx="7272808" cy="727075"/>
          </a:xfrm>
        </p:spPr>
        <p:txBody>
          <a:bodyPr>
            <a:noAutofit/>
          </a:bodyPr>
          <a:lstStyle/>
          <a:p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Colliders: energy frontier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2B99259-DD87-AF26-7A81-4B14FD52E368}"/>
              </a:ext>
            </a:extLst>
          </p:cNvPr>
          <p:cNvGrpSpPr/>
          <p:nvPr/>
        </p:nvGrpSpPr>
        <p:grpSpPr>
          <a:xfrm>
            <a:off x="4259868" y="6310720"/>
            <a:ext cx="4869099" cy="502656"/>
            <a:chOff x="1741312" y="2363744"/>
            <a:chExt cx="5661187" cy="614778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75F5E08-7864-1412-9912-E6D0D6FE324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27989" y="2682519"/>
              <a:ext cx="3887834" cy="1446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ED2AD35-4E22-7C7B-337A-908FD612E5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35839" y="2700281"/>
              <a:ext cx="721659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096CD26-E521-2982-E34E-43B9A6B04EF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090192" y="2689753"/>
              <a:ext cx="743091" cy="723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85FDA4D-D959-5549-BEB4-63FA72B3B946}"/>
                </a:ext>
              </a:extLst>
            </p:cNvPr>
            <p:cNvSpPr/>
            <p:nvPr/>
          </p:nvSpPr>
          <p:spPr bwMode="auto">
            <a:xfrm>
              <a:off x="5833284" y="2386517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sz="1600" b="1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1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 B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529A05D-D8BC-4942-D241-7FBF8B01F5B1}"/>
                </a:ext>
              </a:extLst>
            </p:cNvPr>
            <p:cNvSpPr/>
            <p:nvPr/>
          </p:nvSpPr>
          <p:spPr bwMode="auto">
            <a:xfrm>
              <a:off x="1741312" y="2363744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sz="1600" b="1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1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 A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54D72ACD-7233-79F1-E04F-071B6F42F8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2148" y="5821699"/>
            <a:ext cx="2971800" cy="419100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94157F87-C16F-F5D6-5BAC-5387EF3DFEF5}"/>
              </a:ext>
            </a:extLst>
          </p:cNvPr>
          <p:cNvGrpSpPr/>
          <p:nvPr/>
        </p:nvGrpSpPr>
        <p:grpSpPr>
          <a:xfrm>
            <a:off x="4239405" y="5158591"/>
            <a:ext cx="4106483" cy="484036"/>
            <a:chOff x="1741312" y="2363744"/>
            <a:chExt cx="4774511" cy="592005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4FEAC454-C0AE-BF12-6CDC-FD8355523E9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27989" y="2682519"/>
              <a:ext cx="3887834" cy="1446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E77F6506-9636-5753-765A-2C601B9C7B0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35839" y="2700281"/>
              <a:ext cx="721659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7B053BB-E3F0-BEF6-6932-74447EB42C8B}"/>
                </a:ext>
              </a:extLst>
            </p:cNvPr>
            <p:cNvSpPr/>
            <p:nvPr/>
          </p:nvSpPr>
          <p:spPr bwMode="auto">
            <a:xfrm>
              <a:off x="1741312" y="2363744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sz="1600" b="1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1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 A</a:t>
              </a: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1D0D8DAE-007F-515F-8E94-7B7B819EC05E}"/>
              </a:ext>
            </a:extLst>
          </p:cNvPr>
          <p:cNvSpPr/>
          <p:nvPr/>
        </p:nvSpPr>
        <p:spPr bwMode="auto">
          <a:xfrm>
            <a:off x="8028384" y="5158591"/>
            <a:ext cx="936104" cy="484036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-112" charset="2"/>
              <a:buChar char="n"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askerville" pitchFamily="-11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92356B9-19B1-EFA7-EBD1-534DF3707098}"/>
              </a:ext>
            </a:extLst>
          </p:cNvPr>
          <p:cNvSpPr txBox="1"/>
          <p:nvPr/>
        </p:nvSpPr>
        <p:spPr>
          <a:xfrm>
            <a:off x="7852056" y="5250686"/>
            <a:ext cx="127691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None/>
              <a:tabLst/>
            </a:pPr>
            <a:r>
              <a:rPr lang="en-CH" sz="1600" b="1" dirty="0">
                <a:solidFill>
                  <a:srgbClr val="FF0000"/>
                </a:solidFill>
                <a:latin typeface="Baskerville" pitchFamily="-112" charset="0"/>
              </a:rPr>
              <a:t>Target</a:t>
            </a:r>
            <a:endParaRPr kumimoji="0" lang="en-CH" sz="1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Baskerville" pitchFamily="-112" charset="0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F2508E3F-0E66-A367-3297-8EBBA65B53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6072" y="4435672"/>
            <a:ext cx="3454400" cy="558800"/>
          </a:xfrm>
          <a:prstGeom prst="rect">
            <a:avLst/>
          </a:prstGeom>
        </p:spPr>
      </p:pic>
      <p:sp>
        <p:nvSpPr>
          <p:cNvPr id="2" name="Rectangle 159">
            <a:extLst>
              <a:ext uri="{FF2B5EF4-FFF2-40B4-BE49-F238E27FC236}">
                <a16:creationId xmlns:a16="http://schemas.microsoft.com/office/drawing/2014/main" id="{095EC8AB-8FF2-D691-8473-9E2BCF9262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64835"/>
            <a:ext cx="4490739" cy="819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 lnSpcReduction="10000"/>
          </a:bodyPr>
          <a:lstStyle/>
          <a:p>
            <a:pPr marL="285750" indent="-285750" algn="l">
              <a:defRPr/>
            </a:pPr>
            <a:r>
              <a:rPr lang="en-US" dirty="0">
                <a:solidFill>
                  <a:schemeClr val="tx2"/>
                </a:solidFill>
                <a:latin typeface="+mj-lt"/>
                <a:cs typeface="Palatino" charset="0"/>
              </a:rPr>
              <a:t>Figure of merit: </a:t>
            </a:r>
            <a:r>
              <a:rPr lang="en-US" b="1" dirty="0" err="1">
                <a:solidFill>
                  <a:schemeClr val="tx2"/>
                </a:solidFill>
                <a:latin typeface="+mj-lt"/>
                <a:cs typeface="Palatino" charset="0"/>
              </a:rPr>
              <a:t>c.m.</a:t>
            </a:r>
            <a:r>
              <a:rPr lang="en-US" dirty="0">
                <a:solidFill>
                  <a:schemeClr val="tx2"/>
                </a:solidFill>
                <a:latin typeface="+mj-lt"/>
                <a:cs typeface="Palatino" charset="0"/>
              </a:rPr>
              <a:t> </a:t>
            </a:r>
            <a:r>
              <a:rPr lang="en-US" b="1" dirty="0">
                <a:solidFill>
                  <a:schemeClr val="tx2"/>
                </a:solidFill>
                <a:latin typeface="+mj-lt"/>
                <a:cs typeface="Palatino" charset="0"/>
              </a:rPr>
              <a:t>energy</a:t>
            </a:r>
            <a:r>
              <a:rPr lang="en-US" dirty="0">
                <a:solidFill>
                  <a:schemeClr val="tx2"/>
                </a:solidFill>
                <a:latin typeface="+mj-lt"/>
                <a:cs typeface="Palatino" charset="0"/>
              </a:rPr>
              <a:t> and </a:t>
            </a:r>
            <a:r>
              <a:rPr lang="en-US" b="1" dirty="0">
                <a:solidFill>
                  <a:schemeClr val="tx2"/>
                </a:solidFill>
                <a:latin typeface="+mj-lt"/>
                <a:cs typeface="Palatino" charset="0"/>
              </a:rPr>
              <a:t>luminosity </a:t>
            </a:r>
          </a:p>
        </p:txBody>
      </p:sp>
    </p:spTree>
    <p:extLst>
      <p:ext uri="{BB962C8B-B14F-4D97-AF65-F5344CB8AC3E}">
        <p14:creationId xmlns:p14="http://schemas.microsoft.com/office/powerpoint/2010/main" val="1061823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3083E5-6852-26F1-8C20-62D8A59744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EB920C71-B2A2-12F0-2EA4-9D7BD19CC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41275"/>
            <a:ext cx="7272808" cy="727075"/>
          </a:xfrm>
        </p:spPr>
        <p:txBody>
          <a:bodyPr>
            <a:noAutofit/>
          </a:bodyPr>
          <a:lstStyle/>
          <a:p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Colliders: energy frontier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FFF776F-0054-370A-7456-720BF40866BB}"/>
              </a:ext>
            </a:extLst>
          </p:cNvPr>
          <p:cNvGrpSpPr/>
          <p:nvPr/>
        </p:nvGrpSpPr>
        <p:grpSpPr>
          <a:xfrm>
            <a:off x="4259868" y="6310720"/>
            <a:ext cx="4869099" cy="502656"/>
            <a:chOff x="1741312" y="2363744"/>
            <a:chExt cx="5661187" cy="614778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68DA1CA-E05B-DB93-2CBC-9C2475C7622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27989" y="2682519"/>
              <a:ext cx="3887834" cy="1446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8F39931B-FEE5-6050-7610-ACE5E026C0F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35839" y="2700281"/>
              <a:ext cx="721659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7596156-06AF-03A4-D96B-0D4D68A3D41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090192" y="2689753"/>
              <a:ext cx="743091" cy="723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B5D7A68-FDD7-D078-55E6-558B0242B839}"/>
                </a:ext>
              </a:extLst>
            </p:cNvPr>
            <p:cNvSpPr/>
            <p:nvPr/>
          </p:nvSpPr>
          <p:spPr bwMode="auto">
            <a:xfrm>
              <a:off x="5833284" y="2386517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sz="1600" b="1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1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 B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5F70C14-0A49-5EBF-3F82-E25FC9596B38}"/>
                </a:ext>
              </a:extLst>
            </p:cNvPr>
            <p:cNvSpPr/>
            <p:nvPr/>
          </p:nvSpPr>
          <p:spPr bwMode="auto">
            <a:xfrm>
              <a:off x="1741312" y="2363744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sz="1600" b="1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1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 A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ECCD09FD-3CA5-42F1-6EBB-1EF27245A3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2148" y="5821699"/>
            <a:ext cx="2971800" cy="419100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2FC3F8B1-3A40-84FE-7447-925B1ECEE4DB}"/>
              </a:ext>
            </a:extLst>
          </p:cNvPr>
          <p:cNvGrpSpPr/>
          <p:nvPr/>
        </p:nvGrpSpPr>
        <p:grpSpPr>
          <a:xfrm>
            <a:off x="4239405" y="5158591"/>
            <a:ext cx="4106483" cy="484036"/>
            <a:chOff x="1741312" y="2363744"/>
            <a:chExt cx="4774511" cy="592005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A16EF75-F62D-2811-3919-5160608C572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27989" y="2682519"/>
              <a:ext cx="3887834" cy="1446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9832F2C7-6CD1-A104-42F5-F7A52A0BAF5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35839" y="2700281"/>
              <a:ext cx="721659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D9A321B-220B-2B31-76FB-45A62AB0378A}"/>
                </a:ext>
              </a:extLst>
            </p:cNvPr>
            <p:cNvSpPr/>
            <p:nvPr/>
          </p:nvSpPr>
          <p:spPr bwMode="auto">
            <a:xfrm>
              <a:off x="1741312" y="2363744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sz="1600" b="1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1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 A</a:t>
              </a: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78496FDC-01CA-87DD-1D7D-B38B5077BE45}"/>
              </a:ext>
            </a:extLst>
          </p:cNvPr>
          <p:cNvSpPr/>
          <p:nvPr/>
        </p:nvSpPr>
        <p:spPr bwMode="auto">
          <a:xfrm>
            <a:off x="8028384" y="5158591"/>
            <a:ext cx="936104" cy="484036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-112" charset="2"/>
              <a:buChar char="n"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askerville" pitchFamily="-11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E9F520B-0B7A-B6E6-1015-A29327B82622}"/>
              </a:ext>
            </a:extLst>
          </p:cNvPr>
          <p:cNvSpPr txBox="1"/>
          <p:nvPr/>
        </p:nvSpPr>
        <p:spPr>
          <a:xfrm>
            <a:off x="7852056" y="5250686"/>
            <a:ext cx="127691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None/>
              <a:tabLst/>
            </a:pPr>
            <a:r>
              <a:rPr lang="en-CH" sz="1600" b="1" dirty="0">
                <a:solidFill>
                  <a:srgbClr val="FF0000"/>
                </a:solidFill>
                <a:latin typeface="Baskerville" pitchFamily="-112" charset="0"/>
              </a:rPr>
              <a:t>Target</a:t>
            </a:r>
            <a:endParaRPr kumimoji="0" lang="en-CH" sz="1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Baskerville" pitchFamily="-112" charset="0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5637A997-1F81-B8A1-FFAC-56AFA43E74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6072" y="4435672"/>
            <a:ext cx="3454400" cy="558800"/>
          </a:xfrm>
          <a:prstGeom prst="rect">
            <a:avLst/>
          </a:prstGeom>
        </p:spPr>
      </p:pic>
      <p:pic>
        <p:nvPicPr>
          <p:cNvPr id="2" name="Picture 4">
            <a:extLst>
              <a:ext uri="{FF2B5EF4-FFF2-40B4-BE49-F238E27FC236}">
                <a16:creationId xmlns:a16="http://schemas.microsoft.com/office/drawing/2014/main" id="{09E3AF0D-AC59-A760-BF4A-E9C5DB7BFB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9142" y="700956"/>
            <a:ext cx="3784858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Diagram, radar chart&#10;&#10;Description automatically generated">
            <a:extLst>
              <a:ext uri="{FF2B5EF4-FFF2-40B4-BE49-F238E27FC236}">
                <a16:creationId xmlns:a16="http://schemas.microsoft.com/office/drawing/2014/main" id="{4A49E10C-E0E4-BF85-DAD3-8CD531A179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999" y="3838406"/>
            <a:ext cx="3646164" cy="295635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7381568-91E7-DC52-DD24-A79AF678A506}"/>
              </a:ext>
            </a:extLst>
          </p:cNvPr>
          <p:cNvSpPr txBox="1">
            <a:spLocks/>
          </p:cNvSpPr>
          <p:nvPr/>
        </p:nvSpPr>
        <p:spPr>
          <a:xfrm>
            <a:off x="1188884" y="4597563"/>
            <a:ext cx="2232247" cy="72814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marR="0" lvl="0" indent="0" algn="ctr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fr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endParaRPr kumimoji="0" lang="fr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575" marR="0" lvl="0" indent="0" algn="ctr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lang="fr" sz="2000" b="1" dirty="0">
                <a:solidFill>
                  <a:srgbClr val="FF0000"/>
                </a:solidFill>
                <a:latin typeface="Arial"/>
              </a:rPr>
              <a:t>~85 TeV, ~91km</a:t>
            </a:r>
            <a:endParaRPr kumimoji="0" lang="fr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E1D5058-C924-2C85-0887-A3623441CF6D}"/>
              </a:ext>
            </a:extLst>
          </p:cNvPr>
          <p:cNvSpPr txBox="1">
            <a:spLocks/>
          </p:cNvSpPr>
          <p:nvPr/>
        </p:nvSpPr>
        <p:spPr>
          <a:xfrm>
            <a:off x="6156175" y="799508"/>
            <a:ext cx="2232247" cy="72814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marR="0" lvl="0" indent="0" algn="ctr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</a:p>
          <a:p>
            <a:pPr marL="36575" marR="0" lvl="0" indent="0" algn="ctr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lang="fr" sz="2000" b="1" dirty="0">
                <a:solidFill>
                  <a:srgbClr val="FF0000"/>
                </a:solidFill>
                <a:latin typeface="Arial"/>
              </a:rPr>
              <a:t>~14 TeV, ~27 km</a:t>
            </a:r>
            <a:endParaRPr kumimoji="0" lang="fr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159">
            <a:extLst>
              <a:ext uri="{FF2B5EF4-FFF2-40B4-BE49-F238E27FC236}">
                <a16:creationId xmlns:a16="http://schemas.microsoft.com/office/drawing/2014/main" id="{89BCCBCE-A926-FEC3-58F4-3D1B80E28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64836"/>
            <a:ext cx="4490739" cy="3095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 lnSpcReduction="10000"/>
          </a:bodyPr>
          <a:lstStyle/>
          <a:p>
            <a:pPr marL="285750" indent="-285750" algn="l">
              <a:defRPr/>
            </a:pPr>
            <a:r>
              <a:rPr lang="en-US" dirty="0">
                <a:solidFill>
                  <a:schemeClr val="tx2"/>
                </a:solidFill>
                <a:latin typeface="+mj-lt"/>
                <a:cs typeface="Palatino" charset="0"/>
              </a:rPr>
              <a:t>Figure of merit: </a:t>
            </a:r>
            <a:r>
              <a:rPr lang="en-US" b="1" dirty="0" err="1">
                <a:solidFill>
                  <a:schemeClr val="tx2"/>
                </a:solidFill>
                <a:latin typeface="+mj-lt"/>
                <a:cs typeface="Palatino" charset="0"/>
              </a:rPr>
              <a:t>c.m.</a:t>
            </a:r>
            <a:r>
              <a:rPr lang="en-US" dirty="0">
                <a:solidFill>
                  <a:schemeClr val="tx2"/>
                </a:solidFill>
                <a:latin typeface="+mj-lt"/>
                <a:cs typeface="Palatino" charset="0"/>
              </a:rPr>
              <a:t> </a:t>
            </a:r>
            <a:r>
              <a:rPr lang="en-US" b="1" dirty="0">
                <a:solidFill>
                  <a:schemeClr val="tx2"/>
                </a:solidFill>
                <a:latin typeface="+mj-lt"/>
                <a:cs typeface="Palatino" charset="0"/>
              </a:rPr>
              <a:t>energy</a:t>
            </a:r>
            <a:r>
              <a:rPr lang="en-US" dirty="0">
                <a:solidFill>
                  <a:schemeClr val="tx2"/>
                </a:solidFill>
                <a:latin typeface="+mj-lt"/>
                <a:cs typeface="Palatino" charset="0"/>
              </a:rPr>
              <a:t> and </a:t>
            </a:r>
            <a:r>
              <a:rPr lang="en-US" b="1" dirty="0">
                <a:solidFill>
                  <a:schemeClr val="tx2"/>
                </a:solidFill>
                <a:latin typeface="+mj-lt"/>
                <a:cs typeface="Palatino" charset="0"/>
              </a:rPr>
              <a:t>luminosity </a:t>
            </a:r>
          </a:p>
          <a:p>
            <a:pPr marL="285750" indent="-285750" algn="l">
              <a:defRPr/>
            </a:pPr>
            <a:r>
              <a:rPr lang="en-GB" b="1" dirty="0">
                <a:latin typeface="+mj-lt"/>
              </a:rPr>
              <a:t>Higher energy </a:t>
            </a:r>
            <a:r>
              <a:rPr lang="en-GB" dirty="0">
                <a:latin typeface="+mj-lt"/>
              </a:rPr>
              <a:t>means larger </a:t>
            </a:r>
            <a:r>
              <a:rPr lang="en-GB" b="1" dirty="0">
                <a:latin typeface="+mj-lt"/>
              </a:rPr>
              <a:t>size </a:t>
            </a:r>
            <a:r>
              <a:rPr lang="en-GB" dirty="0">
                <a:latin typeface="+mj-lt"/>
              </a:rPr>
              <a:t>(particularly for </a:t>
            </a:r>
            <a:r>
              <a:rPr lang="en-GB" b="1" dirty="0">
                <a:latin typeface="+mj-lt"/>
              </a:rPr>
              <a:t>hadrons</a:t>
            </a:r>
            <a:r>
              <a:rPr lang="en-GB" dirty="0">
                <a:latin typeface="+mj-lt"/>
              </a:rPr>
              <a:t>)</a:t>
            </a:r>
          </a:p>
          <a:p>
            <a:pPr marL="285750" indent="-285750" algn="l">
              <a:defRPr/>
            </a:pPr>
            <a:r>
              <a:rPr lang="en-GB" dirty="0">
                <a:latin typeface="+mj-lt"/>
              </a:rPr>
              <a:t>Drives key </a:t>
            </a:r>
            <a:r>
              <a:rPr lang="en-GB" b="1" dirty="0">
                <a:latin typeface="+mj-lt"/>
              </a:rPr>
              <a:t>technologies: magnets </a:t>
            </a:r>
            <a:r>
              <a:rPr lang="en-GB" dirty="0">
                <a:latin typeface="+mj-lt"/>
              </a:rPr>
              <a:t>(high-field), </a:t>
            </a:r>
            <a:r>
              <a:rPr lang="en-GB" b="1" dirty="0">
                <a:latin typeface="+mj-lt"/>
              </a:rPr>
              <a:t>RF cavities </a:t>
            </a:r>
            <a:r>
              <a:rPr lang="en-GB" dirty="0">
                <a:latin typeface="+mj-lt"/>
              </a:rPr>
              <a:t>(high-gradient),…</a:t>
            </a:r>
          </a:p>
        </p:txBody>
      </p:sp>
    </p:spTree>
    <p:extLst>
      <p:ext uri="{BB962C8B-B14F-4D97-AF65-F5344CB8AC3E}">
        <p14:creationId xmlns:p14="http://schemas.microsoft.com/office/powerpoint/2010/main" val="106582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9D7C8F-657D-7548-61F7-B0EB57AD69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79772056-0A80-82A0-A05F-A24653E60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41275"/>
            <a:ext cx="7272808" cy="727075"/>
          </a:xfrm>
        </p:spPr>
        <p:txBody>
          <a:bodyPr>
            <a:noAutofit/>
          </a:bodyPr>
          <a:lstStyle/>
          <a:p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Colliders: energy frontier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65AA33A-EBF2-3D9B-40DE-3D5D772E7E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6" t="8000" r="9051" b="1701"/>
          <a:stretch>
            <a:fillRect/>
          </a:stretch>
        </p:blipFill>
        <p:spPr bwMode="auto">
          <a:xfrm>
            <a:off x="4681424" y="705195"/>
            <a:ext cx="4443825" cy="347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F7AC214-33D0-0F00-E510-F71201A2C16C}"/>
              </a:ext>
            </a:extLst>
          </p:cNvPr>
          <p:cNvGrpSpPr/>
          <p:nvPr/>
        </p:nvGrpSpPr>
        <p:grpSpPr>
          <a:xfrm>
            <a:off x="4259868" y="6310720"/>
            <a:ext cx="4869099" cy="502656"/>
            <a:chOff x="1741312" y="2363744"/>
            <a:chExt cx="5661187" cy="614778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83E5E50-6205-2B30-677B-CB1E703F37F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27989" y="2682519"/>
              <a:ext cx="3887834" cy="1446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6E170DB9-010A-71F7-7073-0C10D478CAF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35839" y="2700281"/>
              <a:ext cx="721659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86649BEC-7C76-827C-3312-DFEBFEFCD15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090192" y="2689753"/>
              <a:ext cx="743091" cy="723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6CD262B-81E2-6DA4-EF2A-88ED275BBA94}"/>
                </a:ext>
              </a:extLst>
            </p:cNvPr>
            <p:cNvSpPr/>
            <p:nvPr/>
          </p:nvSpPr>
          <p:spPr bwMode="auto">
            <a:xfrm>
              <a:off x="5833284" y="2386517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sz="1600" b="1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1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 B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327C7DE-85C9-9404-1660-4308ABEE349F}"/>
                </a:ext>
              </a:extLst>
            </p:cNvPr>
            <p:cNvSpPr/>
            <p:nvPr/>
          </p:nvSpPr>
          <p:spPr bwMode="auto">
            <a:xfrm>
              <a:off x="1741312" y="2363744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sz="1600" b="1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1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 A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A53B2A4A-7220-9B9F-489D-7ABB840B40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2148" y="5821699"/>
            <a:ext cx="2971800" cy="419100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C7C33CDC-12A1-72B8-7E54-BA4E995219E2}"/>
              </a:ext>
            </a:extLst>
          </p:cNvPr>
          <p:cNvGrpSpPr/>
          <p:nvPr/>
        </p:nvGrpSpPr>
        <p:grpSpPr>
          <a:xfrm>
            <a:off x="4239405" y="5158591"/>
            <a:ext cx="4106483" cy="484036"/>
            <a:chOff x="1741312" y="2363744"/>
            <a:chExt cx="4774511" cy="592005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716C5E4-B2C1-DD96-EB14-ABB332B4502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27989" y="2682519"/>
              <a:ext cx="3887834" cy="1446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E146BFA1-1BB5-96BD-76D4-14302BDEE9E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35839" y="2700281"/>
              <a:ext cx="721659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988B49B-45A1-664E-26FB-ED5B82153C34}"/>
                </a:ext>
              </a:extLst>
            </p:cNvPr>
            <p:cNvSpPr/>
            <p:nvPr/>
          </p:nvSpPr>
          <p:spPr bwMode="auto">
            <a:xfrm>
              <a:off x="1741312" y="2363744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sz="1600" b="1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1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 A</a:t>
              </a: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7D5398A4-BFAF-2546-9DBD-B3C46DE3366A}"/>
              </a:ext>
            </a:extLst>
          </p:cNvPr>
          <p:cNvSpPr/>
          <p:nvPr/>
        </p:nvSpPr>
        <p:spPr bwMode="auto">
          <a:xfrm>
            <a:off x="8028384" y="5158591"/>
            <a:ext cx="936104" cy="484036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-112" charset="2"/>
              <a:buChar char="n"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askerville" pitchFamily="-11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50B19E9-7265-2A95-7321-339068886E49}"/>
              </a:ext>
            </a:extLst>
          </p:cNvPr>
          <p:cNvSpPr txBox="1"/>
          <p:nvPr/>
        </p:nvSpPr>
        <p:spPr>
          <a:xfrm>
            <a:off x="7852056" y="5250686"/>
            <a:ext cx="127691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None/>
              <a:tabLst/>
            </a:pPr>
            <a:r>
              <a:rPr lang="en-CH" sz="1600" b="1" dirty="0">
                <a:solidFill>
                  <a:srgbClr val="FF0000"/>
                </a:solidFill>
                <a:latin typeface="Baskerville" pitchFamily="-112" charset="0"/>
              </a:rPr>
              <a:t>Target</a:t>
            </a:r>
            <a:endParaRPr kumimoji="0" lang="en-CH" sz="1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Baskerville" pitchFamily="-112" charset="0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9C918C2-754B-3A5E-3C2E-FD17D4EC88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6072" y="4435672"/>
            <a:ext cx="3454400" cy="558800"/>
          </a:xfrm>
          <a:prstGeom prst="rect">
            <a:avLst/>
          </a:prstGeom>
        </p:spPr>
      </p:pic>
      <p:sp>
        <p:nvSpPr>
          <p:cNvPr id="3" name="Rectangle 159">
            <a:extLst>
              <a:ext uri="{FF2B5EF4-FFF2-40B4-BE49-F238E27FC236}">
                <a16:creationId xmlns:a16="http://schemas.microsoft.com/office/drawing/2014/main" id="{F1439E98-49F1-CFF5-C0FB-B239E753A9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64835"/>
            <a:ext cx="4408133" cy="64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 lnSpcReduction="10000"/>
          </a:bodyPr>
          <a:lstStyle/>
          <a:p>
            <a:pPr marL="285750" indent="-285750" algn="l">
              <a:defRPr/>
            </a:pPr>
            <a:r>
              <a:rPr lang="en-US" dirty="0">
                <a:solidFill>
                  <a:schemeClr val="tx2"/>
                </a:solidFill>
                <a:latin typeface="+mj-lt"/>
                <a:cs typeface="Palatino" charset="0"/>
              </a:rPr>
              <a:t>Figure of merit: </a:t>
            </a:r>
            <a:r>
              <a:rPr lang="en-US" b="1" dirty="0" err="1">
                <a:solidFill>
                  <a:schemeClr val="tx2"/>
                </a:solidFill>
                <a:latin typeface="+mj-lt"/>
                <a:cs typeface="Palatino" charset="0"/>
              </a:rPr>
              <a:t>c.m.</a:t>
            </a:r>
            <a:r>
              <a:rPr lang="en-US" dirty="0">
                <a:solidFill>
                  <a:schemeClr val="tx2"/>
                </a:solidFill>
                <a:latin typeface="+mj-lt"/>
                <a:cs typeface="Palatino" charset="0"/>
              </a:rPr>
              <a:t> </a:t>
            </a:r>
            <a:r>
              <a:rPr lang="en-US" b="1" dirty="0">
                <a:solidFill>
                  <a:schemeClr val="tx2"/>
                </a:solidFill>
                <a:latin typeface="+mj-lt"/>
                <a:cs typeface="Palatino" charset="0"/>
              </a:rPr>
              <a:t>energy</a:t>
            </a:r>
            <a:r>
              <a:rPr lang="en-US" dirty="0">
                <a:solidFill>
                  <a:schemeClr val="tx2"/>
                </a:solidFill>
                <a:latin typeface="+mj-lt"/>
                <a:cs typeface="Palatino" charset="0"/>
              </a:rPr>
              <a:t> and </a:t>
            </a:r>
            <a:r>
              <a:rPr lang="en-US" b="1" dirty="0">
                <a:solidFill>
                  <a:schemeClr val="tx2"/>
                </a:solidFill>
                <a:latin typeface="+mj-lt"/>
                <a:cs typeface="Palatino" charset="0"/>
              </a:rPr>
              <a:t>luminosity </a:t>
            </a:r>
          </a:p>
          <a:p>
            <a:pPr marL="285750" indent="-285750" algn="l">
              <a:defRPr/>
            </a:pPr>
            <a:r>
              <a:rPr lang="en-GB" b="1" dirty="0">
                <a:latin typeface="+mj-lt"/>
              </a:rPr>
              <a:t>Higher energy </a:t>
            </a:r>
            <a:r>
              <a:rPr lang="en-GB" dirty="0">
                <a:latin typeface="+mj-lt"/>
              </a:rPr>
              <a:t>means larger </a:t>
            </a:r>
            <a:r>
              <a:rPr lang="en-GB" b="1" dirty="0">
                <a:latin typeface="+mj-lt"/>
              </a:rPr>
              <a:t>size </a:t>
            </a:r>
            <a:r>
              <a:rPr lang="en-GB" dirty="0">
                <a:latin typeface="+mj-lt"/>
              </a:rPr>
              <a:t>(particularly for </a:t>
            </a:r>
            <a:r>
              <a:rPr lang="en-GB" b="1" dirty="0">
                <a:latin typeface="+mj-lt"/>
              </a:rPr>
              <a:t>hadrons</a:t>
            </a:r>
            <a:r>
              <a:rPr lang="en-GB" dirty="0">
                <a:latin typeface="+mj-lt"/>
              </a:rPr>
              <a:t>)</a:t>
            </a:r>
          </a:p>
          <a:p>
            <a:pPr marL="285750" indent="-285750" algn="l">
              <a:defRPr/>
            </a:pPr>
            <a:r>
              <a:rPr lang="en-GB" dirty="0">
                <a:latin typeface="+mj-lt"/>
              </a:rPr>
              <a:t>Drives key </a:t>
            </a:r>
            <a:r>
              <a:rPr lang="en-GB" b="1" dirty="0">
                <a:latin typeface="+mj-lt"/>
              </a:rPr>
              <a:t>technologies: magnets </a:t>
            </a:r>
            <a:r>
              <a:rPr lang="en-GB" dirty="0">
                <a:latin typeface="+mj-lt"/>
              </a:rPr>
              <a:t>(high-field), </a:t>
            </a:r>
            <a:r>
              <a:rPr lang="en-GB" b="1" dirty="0">
                <a:latin typeface="+mj-lt"/>
              </a:rPr>
              <a:t>RF cavities </a:t>
            </a:r>
            <a:r>
              <a:rPr lang="en-GB" dirty="0">
                <a:latin typeface="+mj-lt"/>
              </a:rPr>
              <a:t>(high-gradient),…</a:t>
            </a:r>
          </a:p>
          <a:p>
            <a:pPr marL="285750" indent="-285750" algn="l">
              <a:defRPr/>
            </a:pPr>
            <a:r>
              <a:rPr lang="en-GB" b="1" dirty="0">
                <a:latin typeface="+mj-lt"/>
              </a:rPr>
              <a:t>“Livingston chart” energy vs time </a:t>
            </a:r>
            <a:r>
              <a:rPr lang="en-GB" dirty="0">
                <a:latin typeface="+mj-lt"/>
              </a:rPr>
              <a:t>shows succession of </a:t>
            </a:r>
            <a:r>
              <a:rPr lang="en-GB" b="1" dirty="0">
                <a:latin typeface="+mj-lt"/>
              </a:rPr>
              <a:t>principles/technologies </a:t>
            </a:r>
            <a:r>
              <a:rPr lang="en-GB" dirty="0">
                <a:latin typeface="+mj-lt"/>
              </a:rPr>
              <a:t>pushing energies over time (1.5 orders of magnitude/decade)</a:t>
            </a:r>
          </a:p>
          <a:p>
            <a:pPr marL="285750" indent="-285750" algn="l">
              <a:defRPr/>
            </a:pPr>
            <a:r>
              <a:rPr lang="en-GB" dirty="0">
                <a:latin typeface="+mj-lt"/>
              </a:rPr>
              <a:t>Present state of the art </a:t>
            </a:r>
            <a:r>
              <a:rPr lang="en-GB" b="1" dirty="0">
                <a:latin typeface="+mj-lt"/>
              </a:rPr>
              <a:t>no longer</a:t>
            </a:r>
            <a:r>
              <a:rPr lang="en-GB" dirty="0">
                <a:latin typeface="+mj-lt"/>
              </a:rPr>
              <a:t> supports past </a:t>
            </a:r>
            <a:r>
              <a:rPr lang="en-GB" b="1" dirty="0">
                <a:latin typeface="+mj-lt"/>
              </a:rPr>
              <a:t>exponential growth</a:t>
            </a:r>
            <a:r>
              <a:rPr lang="en-GB" dirty="0">
                <a:latin typeface="+mj-lt"/>
              </a:rPr>
              <a:t> in particle energy</a:t>
            </a:r>
          </a:p>
          <a:p>
            <a:pPr marL="285750" indent="-285750" algn="l">
              <a:defRPr/>
            </a:pP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62195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SEAMSFONTS" val="True"/>
  <p:tag name="USEBOLDAMS" val="True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WIDTH" val="324"/>
  <p:tag name="DEFAULTHEIGHT" val="370"/>
  <p:tag name="DEFAULTMAGNIFICATION" val="2"/>
  <p:tag name="DEFAULTFONTSIZE" val="12"/>
  <p:tag name="FIRSTYANNIS@W87120HSW0KT3PP7" val="2919"/>
  <p:tag name="FIRSTYANNIS@C02FR59QDF9T3PP7" val="5012"/>
  <p:tag name="DEFAULTDISPLAYSOURCE" val="\documentclass{slides}\pagestyle{empty}&#10;\begin{document}&#10;\end{document}&#10;"/>
  <p:tag name="EMBEDFONTS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P_s =\frac{e^2 c}{6\pi\varepsilon_0 (m_0 c^2)^4} \frac{E^4}{\rho^2}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15"/>
  <p:tag name="BITMAPFORMAT" val="bmpmono"/>
  <p:tag name="DEBUGINTERACTIVE" val="True"/>
  <p:tag name="ORIGWIDTH" val="95"/>
  <p:tag name="PICTUREFILESIZE" val="8326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8"/>
  <p:tag name="ORIGINALWIDTH" val="745"/>
  <p:tag name="LATEXADDIN" val="\documentclass{article}&#10;\usepackage{amsmath}&#10;\pagestyle{empty}&#10;\begin{document}&#10;&#10;&#10;\textbf{Z} \textbf{W$^{\pm}$} \textbf{ZH} \textbf{t\=t}&#10;&#10;\end{document}"/>
  <p:tag name="IGUANATEXSIZE" val="20"/>
  <p:tag name="IGUANATEXCURSOR" val="0"/>
  <p:tag name="TRANSPARENCY" val="True"/>
  <p:tag name="LATEXENGINEID" val="0"/>
  <p:tag name="TEMPFOLDER" val="/Users/pkicsiny/Library/Containers/com.microsoft.Powerpoint/Data/tmp/TemporaryItems/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P_s =\frac{e^2 c}{6\pi\varepsilon_0 (m_0 c^2)^4} \frac{E^4}{\rho^2}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15"/>
  <p:tag name="BITMAPFORMAT" val="bmpmono"/>
  <p:tag name="DEBUGINTERACTIVE" val="True"/>
  <p:tag name="ORIGWIDTH" val="95"/>
  <p:tag name="PICTUREFILESIZE" val="8326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v\approx c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23"/>
  <p:tag name="PICTUREFILESIZE" val="486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{\bf p} = \gamma m_0 {\bf v}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15"/>
  <p:tag name="BITMAPFORMAT" val="bmpmono"/>
  <p:tag name="DEBUGINTERACTIVE" val="True"/>
  <p:tag name="ORIGWIDTH" val="45"/>
  <p:tag name="PICTUREFILESIZE" val="1119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P_s =\frac{e^2}{6\pi\varepsilon_0 m_0^2 c^3}\left( \frac{d{ p}}{dt}\right)^2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15"/>
  <p:tag name="BITMAPFORMAT" val="bmpmono"/>
  <p:tag name="DEBUGINTERACTIVE" val="True"/>
  <p:tag name="ORIGWIDTH" val="101"/>
  <p:tag name="PICTUREFILESIZE" val="9546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P_s =\frac{e^2}{6\pi\varepsilon_0 m_0^2 c^3}\left( \frac{d{\bf p}}{dt}\right)^2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03"/>
  <p:tag name="PICTUREFILESIZE" val="9726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v&lt;&lt;c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31"/>
  <p:tag name="PICTUREFILESIZE" val="795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{\bf p} =m_0 {\bf v}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39"/>
  <p:tag name="PICTUREFILESIZE" val="980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U_0= \frac{e^2}{3\varepsilon_0 (m_0 c^2)^4} \frac{E^4}{\rho}$$&#10;\end{document}&#10;"/>
  <p:tag name="FILENAME" val="txp_fig"/>
  <p:tag name="FORMAT" val="bmpmono"/>
  <p:tag name="RES" val="600"/>
  <p:tag name="BLEND" val="0"/>
  <p:tag name="TRANSPARENT" val="0"/>
  <p:tag name="TBUG" val="0"/>
  <p:tag name="ALLOWFS" val="0"/>
  <p:tag name="ORIGWIDTH" val="94"/>
  <p:tag name="PICTUREFILESIZE" val="20030"/>
</p:tagLst>
</file>

<file path=ppt/theme/theme1.xml><?xml version="1.0" encoding="utf-8"?>
<a:theme xmlns:a="http://schemas.openxmlformats.org/drawingml/2006/main" name="1_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Palatino"/>
        <a:ea typeface=""/>
        <a:cs typeface=""/>
      </a:majorFont>
      <a:minorFont>
        <a:latin typeface="Palati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5000"/>
          <a:buFont typeface="Wingdings" pitchFamily="-112" charset="2"/>
          <a:buChar char="n"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Baskerville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5000"/>
          <a:buFont typeface="Wingdings" pitchFamily="-112" charset="2"/>
          <a:buChar char="n"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Baskerville" pitchFamily="-112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FRIB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RIB-PowerPoint-Template-16x9-v5" id="{386E0BD5-C86C-4D62-9771-31771216E89C}" vid="{4ACF4385-ADC6-4C4F-9B7B-D66EF0FAE734}"/>
    </a:ext>
  </a:extLst>
</a:theme>
</file>

<file path=ppt/theme/theme3.xml><?xml version="1.0" encoding="utf-8"?>
<a:theme xmlns:a="http://schemas.openxmlformats.org/drawingml/2006/main" name="ORNL">
  <a:themeElements>
    <a:clrScheme name="ORNL theme colors 180717 final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3BA2AD"/>
      </a:accent1>
      <a:accent2>
        <a:srgbClr val="8FBB55"/>
      </a:accent2>
      <a:accent3>
        <a:srgbClr val="5785B7"/>
      </a:accent3>
      <a:accent4>
        <a:srgbClr val="E5A940"/>
      </a:accent4>
      <a:accent5>
        <a:srgbClr val="919785"/>
      </a:accent5>
      <a:accent6>
        <a:srgbClr val="CB4D3D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 w="38100">
          <a:solidFill>
            <a:schemeClr val="bg2"/>
          </a:solidFill>
          <a:miter lim="800000"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<a:prstTxWarp prst="textNoShape">
          <a:avLst/>
        </a:prstTxWarp>
        <a:noAutofit/>
      </a:bodyPr>
      <a:lstStyle>
        <a:defPPr algn="l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RNL_SNS 16x9 template-1" id="{AD09F771-407B-0540-B0BC-BAB0AA143D99}" vid="{D8902F16-E5FF-2F4C-8BE0-83FB16878CE9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89577</TotalTime>
  <Words>4005</Words>
  <Application>Microsoft Macintosh PowerPoint</Application>
  <PresentationFormat>On-screen Show (4:3)</PresentationFormat>
  <Paragraphs>780</Paragraphs>
  <Slides>66</Slides>
  <Notes>44</Notes>
  <HiddenSlides>0</HiddenSlides>
  <MMClips>0</MMClips>
  <ScaleCrop>false</ScaleCrop>
  <HeadingPairs>
    <vt:vector size="8" baseType="variant">
      <vt:variant>
        <vt:lpstr>Fonts Used</vt:lpstr>
      </vt:variant>
      <vt:variant>
        <vt:i4>19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89" baseType="lpstr">
      <vt:lpstr>Apple Chancery</vt:lpstr>
      <vt:lpstr>Arial</vt:lpstr>
      <vt:lpstr>Arial Black</vt:lpstr>
      <vt:lpstr>Baskerville</vt:lpstr>
      <vt:lpstr>Bookman Old Style</vt:lpstr>
      <vt:lpstr>Calibri</vt:lpstr>
      <vt:lpstr>Cambria Math</vt:lpstr>
      <vt:lpstr>Century Gothic</vt:lpstr>
      <vt:lpstr>Chalkboard</vt:lpstr>
      <vt:lpstr>Courier New</vt:lpstr>
      <vt:lpstr>Helvetica</vt:lpstr>
      <vt:lpstr>Lato</vt:lpstr>
      <vt:lpstr>Lucida Grande</vt:lpstr>
      <vt:lpstr>Palatino</vt:lpstr>
      <vt:lpstr>System Font Regular</vt:lpstr>
      <vt:lpstr>Times New Roman</vt:lpstr>
      <vt:lpstr>Verdana</vt:lpstr>
      <vt:lpstr>Wingdings</vt:lpstr>
      <vt:lpstr>ヒラギノ角ゴ ProN W3</vt:lpstr>
      <vt:lpstr>1_Pixel</vt:lpstr>
      <vt:lpstr>1_FRIB3</vt:lpstr>
      <vt:lpstr>ORNL</vt:lpstr>
      <vt:lpstr>Equation</vt:lpstr>
      <vt:lpstr>Colliders and related accelerators Yannis PAPAPHILIPPOU Accelerator and Beam Physics group Beams Department, CERN</vt:lpstr>
      <vt:lpstr>Contents</vt:lpstr>
      <vt:lpstr>PowerPoint Presentation</vt:lpstr>
      <vt:lpstr>Discoveries by colliders</vt:lpstr>
      <vt:lpstr>Open questions</vt:lpstr>
      <vt:lpstr>PowerPoint Presentation</vt:lpstr>
      <vt:lpstr>Colliders: energy frontier</vt:lpstr>
      <vt:lpstr>Colliders: energy frontier</vt:lpstr>
      <vt:lpstr>Colliders: energy frontier</vt:lpstr>
      <vt:lpstr>Luminosity</vt:lpstr>
      <vt:lpstr>Luminosity: colliders</vt:lpstr>
      <vt:lpstr>Luminosity: colliders</vt:lpstr>
      <vt:lpstr>Luminosity optimization</vt:lpstr>
      <vt:lpstr>Luminosity optimization</vt:lpstr>
      <vt:lpstr>PowerPoint Presentation</vt:lpstr>
      <vt:lpstr>PowerPoint Presentation</vt:lpstr>
      <vt:lpstr>Performance optimisation example: HL-LHC</vt:lpstr>
      <vt:lpstr>Route to high hadron brightness: LIU (LHC injector upgrade)</vt:lpstr>
      <vt:lpstr>LIU achievement</vt:lpstr>
      <vt:lpstr>LHC brightness towards HL-LHC</vt:lpstr>
      <vt:lpstr>Experimental status of HL parameters</vt:lpstr>
      <vt:lpstr>PowerPoint Presentation</vt:lpstr>
      <vt:lpstr>HL-LHC magnet types</vt:lpstr>
      <vt:lpstr>Limitations: Beam-beam effect</vt:lpstr>
      <vt:lpstr>Limitations: Beam-beam effect</vt:lpstr>
      <vt:lpstr>Limitations: Beam-beam effect</vt:lpstr>
      <vt:lpstr>Crab Cavities</vt:lpstr>
      <vt:lpstr>Limitations: e-cloud</vt:lpstr>
      <vt:lpstr>Limitations: e-cloud</vt:lpstr>
      <vt:lpstr>Limitations: e-cloud</vt:lpstr>
      <vt:lpstr>Beam Screen Treatment in LHC arcs</vt:lpstr>
      <vt:lpstr>Stored energy</vt:lpstr>
      <vt:lpstr>Stored energy</vt:lpstr>
      <vt:lpstr>LHC multi-stage collimation</vt:lpstr>
      <vt:lpstr>LHC multi-stage collimation</vt:lpstr>
      <vt:lpstr>FCC-hh: from CDR to current baseline</vt:lpstr>
      <vt:lpstr>Regular arc cell of FCChh</vt:lpstr>
      <vt:lpstr>High-field magnets for FCChh</vt:lpstr>
      <vt:lpstr>PowerPoint Presentation</vt:lpstr>
      <vt:lpstr>PowerPoint Presentation</vt:lpstr>
      <vt:lpstr>PowerPoint Presentation</vt:lpstr>
      <vt:lpstr>e+e- colliders flavors</vt:lpstr>
      <vt:lpstr>e+e- colliders flavors</vt:lpstr>
      <vt:lpstr>Beam-beam tune shift</vt:lpstr>
      <vt:lpstr>Beam-beam tune shift</vt:lpstr>
      <vt:lpstr>SuperKEKb luminosity</vt:lpstr>
      <vt:lpstr>FCCee key concepts</vt:lpstr>
      <vt:lpstr>Key concepts for e+/e-</vt:lpstr>
      <vt:lpstr>Beam-Beam Effect driving parameters</vt:lpstr>
      <vt:lpstr>PowerPoint Presentation</vt:lpstr>
      <vt:lpstr>Other two-beam effects</vt:lpstr>
      <vt:lpstr>Vacuum system for SR absorption</vt:lpstr>
      <vt:lpstr>CEPC as a Higgs factory</vt:lpstr>
      <vt:lpstr>Compact Linear Collider - CLIC</vt:lpstr>
      <vt:lpstr>Linear collider facility - LCF</vt:lpstr>
      <vt:lpstr>e+/e- colliders performance</vt:lpstr>
      <vt:lpstr>Plasma-wakefield Collider Studies</vt:lpstr>
      <vt:lpstr>Plasma-wakefield Collider Challenges</vt:lpstr>
      <vt:lpstr>PowerPoint Presentation</vt:lpstr>
      <vt:lpstr>Electron-Ion collider</vt:lpstr>
      <vt:lpstr>LHeC challenges</vt:lpstr>
      <vt:lpstr>PowerPoint Presentation</vt:lpstr>
      <vt:lpstr>Muon Collider</vt:lpstr>
      <vt:lpstr>Muon Collider @ 10 TeV</vt:lpstr>
      <vt:lpstr>Luminosity Summary</vt:lpstr>
      <vt:lpstr>PowerPoint Presentation</vt:lpstr>
    </vt:vector>
  </TitlesOfParts>
  <Company>SNS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FACILITIES OVERVIEW</dc:title>
  <dc:creator>Yannis Papaphilippou</dc:creator>
  <cp:lastModifiedBy>Yannis Papaphilippou</cp:lastModifiedBy>
  <cp:revision>3385</cp:revision>
  <cp:lastPrinted>2008-01-22T16:33:02Z</cp:lastPrinted>
  <dcterms:created xsi:type="dcterms:W3CDTF">2011-01-18T14:20:36Z</dcterms:created>
  <dcterms:modified xsi:type="dcterms:W3CDTF">2026-05-16T06:32:57Z</dcterms:modified>
</cp:coreProperties>
</file>