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1"/>
  </p:notesMasterIdLst>
  <p:handoutMasterIdLst>
    <p:handoutMasterId r:id="rId12"/>
  </p:handoutMasterIdLst>
  <p:sldIdLst>
    <p:sldId id="284" r:id="rId5"/>
    <p:sldId id="555" r:id="rId6"/>
    <p:sldId id="574" r:id="rId7"/>
    <p:sldId id="573" r:id="rId8"/>
    <p:sldId id="575" r:id="rId9"/>
    <p:sldId id="53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FF"/>
    <a:srgbClr val="F0F0F0"/>
    <a:srgbClr val="CBCCF5"/>
    <a:srgbClr val="E7E7FA"/>
    <a:srgbClr val="EBE7F9"/>
    <a:srgbClr val="D5CCF2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4" autoAdjust="0"/>
    <p:restoredTop sz="91834" autoAdjust="0"/>
  </p:normalViewPr>
  <p:slideViewPr>
    <p:cSldViewPr showGuides="1">
      <p:cViewPr varScale="1">
        <p:scale>
          <a:sx n="94" d="100"/>
          <a:sy n="94" d="100"/>
        </p:scale>
        <p:origin x="354" y="8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12.05.2026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12.05.2026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16.05.26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Eduard Prat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4.jpeg"/><Relationship Id="rId4" Type="http://schemas.openxmlformats.org/officeDocument/2006/relationships/image" Target="../media/image19.jpe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indico.jacow.org/event/130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908720"/>
            <a:ext cx="8208987" cy="2007994"/>
          </a:xfrm>
        </p:spPr>
        <p:txBody>
          <a:bodyPr/>
          <a:lstStyle/>
          <a:p>
            <a:r>
              <a:rPr lang="en-GB" dirty="0"/>
              <a:t>Welcome to the Student Tutorials</a:t>
            </a:r>
            <a:endParaRPr lang="en-GB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573016"/>
            <a:ext cx="8045451" cy="1080120"/>
          </a:xfrm>
        </p:spPr>
        <p:txBody>
          <a:bodyPr/>
          <a:lstStyle/>
          <a:p>
            <a:r>
              <a:rPr lang="en-GB" dirty="0"/>
              <a:t>16 May 2026</a:t>
            </a:r>
          </a:p>
          <a:p>
            <a:r>
              <a:rPr lang="en-GB" dirty="0"/>
              <a:t>IPAC26, Deauville, France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517232"/>
            <a:ext cx="6480795" cy="288032"/>
          </a:xfrm>
        </p:spPr>
        <p:txBody>
          <a:bodyPr/>
          <a:lstStyle/>
          <a:p>
            <a:r>
              <a:rPr lang="en-GB" sz="2600" b="1" noProof="0" dirty="0"/>
              <a:t>Eduard Prat, PSI</a:t>
            </a:r>
            <a:endParaRPr lang="en-GB" sz="2600" b="1" dirty="0"/>
          </a:p>
          <a:p>
            <a:r>
              <a:rPr lang="en-GB" sz="2600" b="1" dirty="0"/>
              <a:t>Student Tutorials Coordinator</a:t>
            </a:r>
            <a:endParaRPr lang="en-GB" sz="2600" b="1" noProof="0" dirty="0"/>
          </a:p>
        </p:txBody>
      </p:sp>
      <p:pic>
        <p:nvPicPr>
          <p:cNvPr id="1026" name="Picture 2" descr="Logo IPAC 2026">
            <a:extLst>
              <a:ext uri="{FF2B5EF4-FFF2-40B4-BE49-F238E27FC236}">
                <a16:creationId xmlns:a16="http://schemas.microsoft.com/office/drawing/2014/main" id="{E5437F88-503A-B3DE-105A-883319D91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219786"/>
            <a:ext cx="2160240" cy="105851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Objectives of the program</a:t>
            </a:r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A94F13-8188-184A-7580-F864F9060375}"/>
              </a:ext>
            </a:extLst>
          </p:cNvPr>
          <p:cNvSpPr txBox="1"/>
          <p:nvPr/>
        </p:nvSpPr>
        <p:spPr>
          <a:xfrm flipH="1">
            <a:off x="263352" y="1484784"/>
            <a:ext cx="6569545" cy="5078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0" indent="-342900" eaLnBrk="0" fontAlgn="base" hangingPunct="0">
              <a:spcBef>
                <a:spcPts val="36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2000" noProof="0" dirty="0"/>
              <a:t>Summarize the main scientific and technological aspects of the conference. </a:t>
            </a:r>
          </a:p>
          <a:p>
            <a:pPr marL="342900" lvl="0" indent="-342900" eaLnBrk="0" fontAlgn="base" hangingPunct="0">
              <a:spcBef>
                <a:spcPts val="36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2000" noProof="0" dirty="0"/>
              <a:t>Give a status and outlook of the different fields. </a:t>
            </a:r>
          </a:p>
          <a:p>
            <a:pPr marL="342900" lvl="0" indent="-342900" eaLnBrk="0" fontAlgn="base" hangingPunct="0">
              <a:spcBef>
                <a:spcPts val="36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2000" noProof="0" dirty="0"/>
              <a:t>Provide a good basis for the students to better follow the conference. </a:t>
            </a:r>
          </a:p>
          <a:p>
            <a:pPr marL="342900" lvl="0" indent="-342900" eaLnBrk="0" fontAlgn="base" hangingPunct="0">
              <a:spcBef>
                <a:spcPts val="36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2000" noProof="0" dirty="0"/>
              <a:t>Give the opportunity to the students to meet and ask questions to world-wide experts. </a:t>
            </a:r>
          </a:p>
          <a:p>
            <a:pPr marL="342900" marR="0" indent="-342900">
              <a:spcBef>
                <a:spcPts val="3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noProof="0" dirty="0"/>
          </a:p>
          <a:p>
            <a:pPr marL="342900" marR="0" indent="-342900">
              <a:spcBef>
                <a:spcPts val="3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noProof="0" dirty="0">
              <a:effectLst/>
            </a:endParaRPr>
          </a:p>
        </p:txBody>
      </p:sp>
      <p:pic>
        <p:nvPicPr>
          <p:cNvPr id="7" name="Picture 2" descr="Logo IPAC 2026">
            <a:extLst>
              <a:ext uri="{FF2B5EF4-FFF2-40B4-BE49-F238E27FC236}">
                <a16:creationId xmlns:a16="http://schemas.microsoft.com/office/drawing/2014/main" id="{933F7804-7B62-F7C4-98F8-17C7EBD3C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023" y="260648"/>
            <a:ext cx="1200441" cy="5882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151" name="Picture 7" descr="How Does a Particle Accelerator Work? | Britannica">
            <a:extLst>
              <a:ext uri="{FF2B5EF4-FFF2-40B4-BE49-F238E27FC236}">
                <a16:creationId xmlns:a16="http://schemas.microsoft.com/office/drawing/2014/main" id="{5C53B81A-DCCC-E6A2-3024-FA25CE6DA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589" y="1309700"/>
            <a:ext cx="4179085" cy="23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B5CBF8-32DF-BA7D-6608-6427F11CC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7589" y="3789419"/>
            <a:ext cx="4179085" cy="228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32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1D18E-1033-9593-7385-D63C5C8E6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0F840-7EBB-532D-666B-6F70333A2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Topics</a:t>
            </a:r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CC210F-ADCF-8F86-EE3A-1194E3756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4044" y="200494"/>
            <a:ext cx="1747839" cy="16133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3C8F9C-E7CC-628E-7959-DD5ACB1D9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7755" y="1672464"/>
            <a:ext cx="2733675" cy="1676400"/>
          </a:xfrm>
          <a:prstGeom prst="rect">
            <a:avLst/>
          </a:prstGeom>
        </p:spPr>
      </p:pic>
      <p:pic>
        <p:nvPicPr>
          <p:cNvPr id="5122" name="Picture 2" descr="LHC insertions: the key to CERN's new accelerator – CERN Courier">
            <a:extLst>
              <a:ext uri="{FF2B5EF4-FFF2-40B4-BE49-F238E27FC236}">
                <a16:creationId xmlns:a16="http://schemas.microsoft.com/office/drawing/2014/main" id="{8B242D36-F5E1-5F3F-12C2-02233FCAF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06" y="4915974"/>
            <a:ext cx="2588716" cy="161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ntroduction to Transverse Beam Dynamics">
            <a:extLst>
              <a:ext uri="{FF2B5EF4-FFF2-40B4-BE49-F238E27FC236}">
                <a16:creationId xmlns:a16="http://schemas.microsoft.com/office/drawing/2014/main" id="{4CE5EC4B-E774-A9D3-AC0A-2246CACD4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305" y="4011099"/>
            <a:ext cx="252412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Fermilab | Recovery Act | Superconducting radio frequency technology">
            <a:extLst>
              <a:ext uri="{FF2B5EF4-FFF2-40B4-BE49-F238E27FC236}">
                <a16:creationId xmlns:a16="http://schemas.microsoft.com/office/drawing/2014/main" id="{302C16B6-C980-4383-2531-BD5D8695E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4851131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Logo IPAC 2026">
            <a:extLst>
              <a:ext uri="{FF2B5EF4-FFF2-40B4-BE49-F238E27FC236}">
                <a16:creationId xmlns:a16="http://schemas.microsoft.com/office/drawing/2014/main" id="{DC33C909-D14E-5BFE-2E99-7C01754C0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023" y="260648"/>
            <a:ext cx="1200441" cy="588216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F0D0FFC-E931-E110-786D-3F08B0D2B7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566388"/>
              </p:ext>
            </p:extLst>
          </p:nvPr>
        </p:nvGraphicFramePr>
        <p:xfrm>
          <a:off x="200570" y="1179776"/>
          <a:ext cx="9954122" cy="3444336"/>
        </p:xfrm>
        <a:graphic>
          <a:graphicData uri="http://schemas.openxmlformats.org/drawingml/2006/table">
            <a:tbl>
              <a:tblPr/>
              <a:tblGrid>
                <a:gridCol w="1164532">
                  <a:extLst>
                    <a:ext uri="{9D8B030D-6E8A-4147-A177-3AD203B41FA5}">
                      <a16:colId xmlns:a16="http://schemas.microsoft.com/office/drawing/2014/main" val="4025811441"/>
                    </a:ext>
                  </a:extLst>
                </a:gridCol>
                <a:gridCol w="8789590">
                  <a:extLst>
                    <a:ext uri="{9D8B030D-6E8A-4147-A177-3AD203B41FA5}">
                      <a16:colId xmlns:a16="http://schemas.microsoft.com/office/drawing/2014/main" val="1726522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MC1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Colliders and related accelerators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7583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MC2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Photon sources and electron accelerators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13378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MC3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Advanced acceleration techniques and novel particle sources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30652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MC4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Hadron accelerators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1613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MC5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Beam dynamics and EM fields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34355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MC6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Beam instrumentation, controls, feedback and operation aspects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09227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MC7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Acceleration technology and sustainability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3027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MC8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Applications of accelerators, engagement with industry, technology transfer and outreach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03258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3756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25D09-8716-F248-0548-84EA7DF53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14348-DAEF-86A8-ADA1-9013542D9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Lecturers</a:t>
            </a:r>
            <a:endParaRPr lang="en-GB" noProof="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1642887-DAF0-471A-E29E-5A4C1AE06F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682764"/>
              </p:ext>
            </p:extLst>
          </p:nvPr>
        </p:nvGraphicFramePr>
        <p:xfrm>
          <a:off x="2923393" y="1440896"/>
          <a:ext cx="6345213" cy="3139536"/>
        </p:xfrm>
        <a:graphic>
          <a:graphicData uri="http://schemas.openxmlformats.org/drawingml/2006/table">
            <a:tbl>
              <a:tblPr/>
              <a:tblGrid>
                <a:gridCol w="742326">
                  <a:extLst>
                    <a:ext uri="{9D8B030D-6E8A-4147-A177-3AD203B41FA5}">
                      <a16:colId xmlns:a16="http://schemas.microsoft.com/office/drawing/2014/main" val="4025811441"/>
                    </a:ext>
                  </a:extLst>
                </a:gridCol>
                <a:gridCol w="5602887">
                  <a:extLst>
                    <a:ext uri="{9D8B030D-6E8A-4147-A177-3AD203B41FA5}">
                      <a16:colId xmlns:a16="http://schemas.microsoft.com/office/drawing/2014/main" val="1726522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MC1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Yannis </a:t>
                      </a:r>
                      <a:r>
                        <a:rPr lang="en-US" sz="2000" noProof="0" dirty="0" err="1"/>
                        <a:t>Papaphilippou</a:t>
                      </a:r>
                      <a:r>
                        <a:rPr lang="en-US" sz="2000" noProof="0" dirty="0"/>
                        <a:t> (CERN, Switzerland)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7583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MC2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Hitoshi Tanaka (RSC, Japan)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13378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MC3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Edda Gschwendtner (CERN, Switzerland)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30652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MC4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Hongwei Zhao (IMP, China)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1613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MC5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Nicolas Pichoff (CEA, France)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34355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MC6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Peter Forck (GSI, Germany)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09227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MC7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Mike Seidel (PSI and EPFL, Switzerland)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3027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MC8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en-US" sz="2000" noProof="0" dirty="0"/>
                        <a:t>Sam Posen (Fermilab, USA)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032586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7681F48-267B-7D11-D0E8-7CE24C04061D}"/>
              </a:ext>
            </a:extLst>
          </p:cNvPr>
          <p:cNvSpPr txBox="1"/>
          <p:nvPr/>
        </p:nvSpPr>
        <p:spPr>
          <a:xfrm>
            <a:off x="1730593" y="946189"/>
            <a:ext cx="845128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/>
              <a:t>Worldwide top experts on the topics, we are very happy to have them with us!</a:t>
            </a:r>
            <a:endParaRPr lang="de-CH" sz="2000" dirty="0"/>
          </a:p>
        </p:txBody>
      </p:sp>
      <p:pic>
        <p:nvPicPr>
          <p:cNvPr id="4098" name="Picture 2" descr="Unleashing the Power of CAS Courses | acceleratingnews.web.cern.ch">
            <a:extLst>
              <a:ext uri="{FF2B5EF4-FFF2-40B4-BE49-F238E27FC236}">
                <a16:creationId xmlns:a16="http://schemas.microsoft.com/office/drawing/2014/main" id="{76B267BF-5494-BB2A-874D-1749409EEA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8" r="12901"/>
          <a:stretch>
            <a:fillRect/>
          </a:stretch>
        </p:blipFill>
        <p:spPr bwMode="auto">
          <a:xfrm>
            <a:off x="386022" y="1388827"/>
            <a:ext cx="1629096" cy="147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Organization - RIKEN SPring-8 Center.">
            <a:extLst>
              <a:ext uri="{FF2B5EF4-FFF2-40B4-BE49-F238E27FC236}">
                <a16:creationId xmlns:a16="http://schemas.microsoft.com/office/drawing/2014/main" id="{023E9B14-023B-B907-209E-8D7B3566F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1373" y="1371811"/>
            <a:ext cx="1254882" cy="188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GSI - Peter Forck">
            <a:extLst>
              <a:ext uri="{FF2B5EF4-FFF2-40B4-BE49-F238E27FC236}">
                <a16:creationId xmlns:a16="http://schemas.microsoft.com/office/drawing/2014/main" id="{7E4252E7-77F6-BEDF-B651-077174885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28" y="4733587"/>
            <a:ext cx="1394954" cy="186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Prof. Dr. Mike Seidel | PSI Center for Accelerator Science and Engineering  | PSI">
            <a:extLst>
              <a:ext uri="{FF2B5EF4-FFF2-40B4-BE49-F238E27FC236}">
                <a16:creationId xmlns:a16="http://schemas.microsoft.com/office/drawing/2014/main" id="{9B161B55-5E2C-1863-D4F2-1C0F460B4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76" y="4745618"/>
            <a:ext cx="1510104" cy="188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Fermilab scientist Sam Posen is named an APS fellow by the Division of the  Physics of Beams Fellowship &quot;for outstanding contributions to improving the  performance of superconducting RF cavities for… | Fermilab |">
            <a:extLst>
              <a:ext uri="{FF2B5EF4-FFF2-40B4-BE49-F238E27FC236}">
                <a16:creationId xmlns:a16="http://schemas.microsoft.com/office/drawing/2014/main" id="{7C62DF81-EEF2-F234-6912-D8248E571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457" y="4787476"/>
            <a:ext cx="1716943" cy="171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ongwei Zhao（Academician of the Chinese Academy of Sciences, Expert in Ion  Accelerator Physics and Technology）_Baiduwiki">
            <a:extLst>
              <a:ext uri="{FF2B5EF4-FFF2-40B4-BE49-F238E27FC236}">
                <a16:creationId xmlns:a16="http://schemas.microsoft.com/office/drawing/2014/main" id="{4C8AF1CD-6F9E-E88A-5B1F-8BCC722C6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440" y="3573016"/>
            <a:ext cx="1677098" cy="167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Logo IPAC 2026">
            <a:extLst>
              <a:ext uri="{FF2B5EF4-FFF2-40B4-BE49-F238E27FC236}">
                <a16:creationId xmlns:a16="http://schemas.microsoft.com/office/drawing/2014/main" id="{1B4BB2D5-C755-469D-5AB0-E35FA8666F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023" y="260648"/>
            <a:ext cx="1200441" cy="5882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116" name="Picture 20" descr="Nicolas PICHOFF | Beam Physicist | PhD | Atomic Energy and Alternative  Energies Commission, Paris | CEA | IRFU - Institut de Recherche sur les  lois Fondamentales de l'Univers | Research profile">
            <a:extLst>
              <a:ext uri="{FF2B5EF4-FFF2-40B4-BE49-F238E27FC236}">
                <a16:creationId xmlns:a16="http://schemas.microsoft.com/office/drawing/2014/main" id="{9CC792AC-40B5-1DEB-5376-8BC9B877C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775" y="4927258"/>
            <a:ext cx="1617860" cy="161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18th International Conference &amp; Exhibition : Venice 4th-8th June 2018 –  euspen">
            <a:extLst>
              <a:ext uri="{FF2B5EF4-FFF2-40B4-BE49-F238E27FC236}">
                <a16:creationId xmlns:a16="http://schemas.microsoft.com/office/drawing/2014/main" id="{FBDC596F-B658-1880-A83E-B67C30889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57" y="3062576"/>
            <a:ext cx="1421511" cy="168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2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FB37B7-917B-8D9B-8B55-88E354E77C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7F3F0-C0B8-39BE-6C77-CEE381915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Program</a:t>
            </a:r>
            <a:endParaRPr lang="en-GB" noProof="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B60620C-157A-DDB7-6F01-FE49B12BC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507170"/>
              </p:ext>
            </p:extLst>
          </p:nvPr>
        </p:nvGraphicFramePr>
        <p:xfrm>
          <a:off x="983432" y="1052736"/>
          <a:ext cx="10153129" cy="4255902"/>
        </p:xfrm>
        <a:graphic>
          <a:graphicData uri="http://schemas.openxmlformats.org/drawingml/2006/table">
            <a:tbl>
              <a:tblPr/>
              <a:tblGrid>
                <a:gridCol w="882881">
                  <a:extLst>
                    <a:ext uri="{9D8B030D-6E8A-4147-A177-3AD203B41FA5}">
                      <a16:colId xmlns:a16="http://schemas.microsoft.com/office/drawing/2014/main" val="4025811441"/>
                    </a:ext>
                  </a:extLst>
                </a:gridCol>
                <a:gridCol w="6695179">
                  <a:extLst>
                    <a:ext uri="{9D8B030D-6E8A-4147-A177-3AD203B41FA5}">
                      <a16:colId xmlns:a16="http://schemas.microsoft.com/office/drawing/2014/main" val="172652293"/>
                    </a:ext>
                  </a:extLst>
                </a:gridCol>
                <a:gridCol w="2575069">
                  <a:extLst>
                    <a:ext uri="{9D8B030D-6E8A-4147-A177-3AD203B41FA5}">
                      <a16:colId xmlns:a16="http://schemas.microsoft.com/office/drawing/2014/main" val="29694304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b="1" noProof="0" dirty="0"/>
                        <a:t>Time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noProof="0" dirty="0"/>
                        <a:t>Topic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noProof="0" dirty="0"/>
                        <a:t>Lecturer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6417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US" sz="1800" noProof="0" dirty="0"/>
                        <a:t> 9:10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Colliders and related accelerators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Yannis </a:t>
                      </a:r>
                      <a:r>
                        <a:rPr lang="en-US" sz="1800" noProof="0" dirty="0" err="1"/>
                        <a:t>Papaphilippou</a:t>
                      </a:r>
                      <a:r>
                        <a:rPr lang="en-US" sz="1800" noProof="0" dirty="0"/>
                        <a:t>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758371"/>
                  </a:ext>
                </a:extLst>
              </a:tr>
              <a:tr h="153292">
                <a:tc>
                  <a:txBody>
                    <a:bodyPr/>
                    <a:lstStyle/>
                    <a:p>
                      <a:pPr algn="just"/>
                      <a:r>
                        <a:rPr lang="en-US" sz="1800" noProof="0" dirty="0"/>
                        <a:t>10:10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Photon sources and electron accelerators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Hitoshi Tanaka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1337875"/>
                  </a:ext>
                </a:extLst>
              </a:tr>
              <a:tr h="155238">
                <a:tc>
                  <a:txBody>
                    <a:bodyPr/>
                    <a:lstStyle/>
                    <a:p>
                      <a:pPr algn="just"/>
                      <a:r>
                        <a:rPr lang="en-US" sz="1800" noProof="0" dirty="0"/>
                        <a:t>11:10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Advanced acceleration techniques and novel particle sources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Edda Gschwendtner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30652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US" sz="1800" noProof="0" dirty="0">
                          <a:solidFill>
                            <a:srgbClr val="0070C0"/>
                          </a:solidFill>
                        </a:rPr>
                        <a:t>12:10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>
                          <a:solidFill>
                            <a:srgbClr val="0070C0"/>
                          </a:solidFill>
                        </a:rPr>
                        <a:t>             Lunch buffet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noProof="0" dirty="0"/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3817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US" sz="1800" noProof="0" dirty="0"/>
                        <a:t>13:30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Hadron accelerators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Hongwei Zhao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1613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US" sz="1800" noProof="0" dirty="0"/>
                        <a:t>14:30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Beam dynamics and EM fields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Nicolas Pichoff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3435564"/>
                  </a:ext>
                </a:extLst>
              </a:tr>
              <a:tr h="155238">
                <a:tc>
                  <a:txBody>
                    <a:bodyPr/>
                    <a:lstStyle/>
                    <a:p>
                      <a:pPr algn="just"/>
                      <a:r>
                        <a:rPr lang="en-US" sz="1800" noProof="0" dirty="0"/>
                        <a:t>15:30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Beam instrumentation, controls, feedback and operation aspects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Peter Forck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09227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US" sz="1800" noProof="0" dirty="0">
                          <a:solidFill>
                            <a:srgbClr val="0070C0"/>
                          </a:solidFill>
                        </a:rPr>
                        <a:t>16:30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>
                          <a:solidFill>
                            <a:srgbClr val="0070C0"/>
                          </a:solidFill>
                        </a:rPr>
                        <a:t>             Coffee break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noProof="0" dirty="0"/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2562559"/>
                  </a:ext>
                </a:extLst>
              </a:tr>
              <a:tr h="153292">
                <a:tc>
                  <a:txBody>
                    <a:bodyPr/>
                    <a:lstStyle/>
                    <a:p>
                      <a:pPr algn="just"/>
                      <a:r>
                        <a:rPr lang="en-US" sz="1800" noProof="0" dirty="0"/>
                        <a:t>17:00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Acceleration technology and sustainability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Mike Seidel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302775"/>
                  </a:ext>
                </a:extLst>
              </a:tr>
              <a:tr h="218849">
                <a:tc>
                  <a:txBody>
                    <a:bodyPr/>
                    <a:lstStyle/>
                    <a:p>
                      <a:pPr algn="just"/>
                      <a:r>
                        <a:rPr lang="en-US" sz="1800" noProof="0" dirty="0"/>
                        <a:t>18:00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Applications of accelerators, engagement with industry, technology transfer and outreach 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Sam Posen</a:t>
                      </a:r>
                    </a:p>
                  </a:txBody>
                  <a:tcPr marL="87642" marR="87642" marT="43821" marB="438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032586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81925E4-D93C-6E71-3E4B-67D4C5601199}"/>
              </a:ext>
            </a:extLst>
          </p:cNvPr>
          <p:cNvSpPr txBox="1"/>
          <p:nvPr/>
        </p:nvSpPr>
        <p:spPr>
          <a:xfrm>
            <a:off x="3218023" y="5733256"/>
            <a:ext cx="5242717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hlinkClick r:id="rId2"/>
              </a:rPr>
              <a:t>https://indico.jacow.org/event/130/</a:t>
            </a:r>
            <a:r>
              <a:rPr lang="en-US" dirty="0"/>
              <a:t>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Each lecture: 45 minutes talk + 15 minutes questions</a:t>
            </a:r>
            <a:endParaRPr lang="de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4B88F2-3F79-C012-1006-BD46E7F63E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6655" b="20035"/>
          <a:stretch>
            <a:fillRect/>
          </a:stretch>
        </p:blipFill>
        <p:spPr>
          <a:xfrm>
            <a:off x="1847528" y="2492896"/>
            <a:ext cx="720080" cy="3838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477D1F-F0D9-B45B-E6CE-46579F87CD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040" t="13040" r="13040" b="13040"/>
          <a:stretch>
            <a:fillRect/>
          </a:stretch>
        </p:blipFill>
        <p:spPr>
          <a:xfrm>
            <a:off x="1991544" y="3897052"/>
            <a:ext cx="396044" cy="396044"/>
          </a:xfrm>
          <a:prstGeom prst="rect">
            <a:avLst/>
          </a:prstGeom>
        </p:spPr>
      </p:pic>
      <p:pic>
        <p:nvPicPr>
          <p:cNvPr id="13" name="Picture 2" descr="Logo IPAC 2026">
            <a:extLst>
              <a:ext uri="{FF2B5EF4-FFF2-40B4-BE49-F238E27FC236}">
                <a16:creationId xmlns:a16="http://schemas.microsoft.com/office/drawing/2014/main" id="{A9028B57-9034-6D1D-294D-EDC4720AE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023" y="260648"/>
            <a:ext cx="1200441" cy="58821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12774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Logo IPAC 2026">
            <a:extLst>
              <a:ext uri="{FF2B5EF4-FFF2-40B4-BE49-F238E27FC236}">
                <a16:creationId xmlns:a16="http://schemas.microsoft.com/office/drawing/2014/main" id="{BC589EB6-E1DD-C9D9-B703-122F01C14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023" y="248496"/>
            <a:ext cx="1200441" cy="5882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D0A946-6EC7-8161-B635-4A7DB61C4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0439393-F33F-B168-29FB-74F2048E3FBC}"/>
              </a:ext>
            </a:extLst>
          </p:cNvPr>
          <p:cNvSpPr txBox="1"/>
          <p:nvPr/>
        </p:nvSpPr>
        <p:spPr>
          <a:xfrm>
            <a:off x="479377" y="709528"/>
            <a:ext cx="10729192" cy="55707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Special thanks to the SPC/OC members, Sabrina </a:t>
            </a:r>
            <a:r>
              <a:rPr lang="en-US" sz="2800" b="1" dirty="0" err="1">
                <a:solidFill>
                  <a:schemeClr val="bg1"/>
                </a:solidFill>
              </a:rPr>
              <a:t>Lecerf</a:t>
            </a:r>
            <a:r>
              <a:rPr lang="en-US" sz="2800" b="1" dirty="0">
                <a:solidFill>
                  <a:schemeClr val="bg1"/>
                </a:solidFill>
              </a:rPr>
              <a:t>, Pierre </a:t>
            </a:r>
            <a:r>
              <a:rPr lang="en-US" sz="2800" b="1" dirty="0" err="1">
                <a:solidFill>
                  <a:schemeClr val="bg1"/>
                </a:solidFill>
              </a:rPr>
              <a:t>Korysko</a:t>
            </a:r>
            <a:r>
              <a:rPr lang="en-US" sz="2800" b="1" dirty="0">
                <a:solidFill>
                  <a:schemeClr val="bg1"/>
                </a:solidFill>
              </a:rPr>
              <a:t>, Elias </a:t>
            </a:r>
            <a:r>
              <a:rPr lang="en-US" sz="2800" b="1" dirty="0" err="1">
                <a:solidFill>
                  <a:schemeClr val="bg1"/>
                </a:solidFill>
              </a:rPr>
              <a:t>Metral</a:t>
            </a:r>
            <a:r>
              <a:rPr lang="en-US" sz="2800" b="1" dirty="0">
                <a:solidFill>
                  <a:schemeClr val="bg1"/>
                </a:solidFill>
              </a:rPr>
              <a:t>, and Julien Michaud for their help</a:t>
            </a:r>
          </a:p>
          <a:p>
            <a:pPr algn="ctr"/>
            <a:endParaRPr lang="en-US" sz="3400" dirty="0">
              <a:solidFill>
                <a:srgbClr val="0070C0"/>
              </a:solidFill>
            </a:endParaRPr>
          </a:p>
          <a:p>
            <a:pPr algn="ctr"/>
            <a:endParaRPr lang="en-US" sz="3400" dirty="0">
              <a:solidFill>
                <a:srgbClr val="0070C0"/>
              </a:solidFill>
            </a:endParaRPr>
          </a:p>
          <a:p>
            <a:pPr algn="ctr"/>
            <a:endParaRPr lang="en-US" sz="3400" dirty="0">
              <a:solidFill>
                <a:srgbClr val="0070C0"/>
              </a:solidFill>
            </a:endParaRPr>
          </a:p>
          <a:p>
            <a:pPr algn="ctr"/>
            <a:endParaRPr lang="en-US" sz="3400" dirty="0">
              <a:solidFill>
                <a:srgbClr val="0070C0"/>
              </a:solidFill>
            </a:endParaRPr>
          </a:p>
          <a:p>
            <a:pPr algn="ctr"/>
            <a:endParaRPr lang="en-US" sz="3400" dirty="0">
              <a:solidFill>
                <a:srgbClr val="0070C0"/>
              </a:solidFill>
            </a:endParaRPr>
          </a:p>
          <a:p>
            <a:pPr algn="ctr"/>
            <a:endParaRPr lang="en-US" sz="3400" dirty="0">
              <a:solidFill>
                <a:srgbClr val="0070C0"/>
              </a:solidFill>
            </a:endParaRPr>
          </a:p>
          <a:p>
            <a:pPr algn="ctr"/>
            <a:endParaRPr lang="en-US" sz="3400" dirty="0">
              <a:solidFill>
                <a:srgbClr val="0070C0"/>
              </a:solidFill>
            </a:endParaRPr>
          </a:p>
          <a:p>
            <a:pPr algn="ctr"/>
            <a:endParaRPr lang="en-US" sz="3400" dirty="0">
              <a:solidFill>
                <a:srgbClr val="0070C0"/>
              </a:solidFill>
            </a:endParaRPr>
          </a:p>
          <a:p>
            <a:pPr algn="ctr"/>
            <a:r>
              <a:rPr lang="en-US" sz="3400" b="1" dirty="0">
                <a:solidFill>
                  <a:schemeClr val="bg1"/>
                </a:solidFill>
              </a:rPr>
              <a:t>Thanks for your attention and enjoy the tutorial!</a:t>
            </a:r>
            <a:endParaRPr lang="de-CH" sz="3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56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VO-9722-782_0_CAS Presentation Content Slides</Template>
  <TotalTime>0</TotalTime>
  <Words>354</Words>
  <Application>Microsoft Office PowerPoint</Application>
  <PresentationFormat>Widescreen</PresentationFormat>
  <Paragraphs>90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Arial</vt:lpstr>
      <vt:lpstr>Wingdings</vt:lpstr>
      <vt:lpstr>Benutzerdefiniertes Design</vt:lpstr>
      <vt:lpstr>Welcome to the Student Tutorials</vt:lpstr>
      <vt:lpstr>Objectives of the program</vt:lpstr>
      <vt:lpstr>Topics</vt:lpstr>
      <vt:lpstr>Lecturers</vt:lpstr>
      <vt:lpstr>Program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Prat Costa Eduard</dc:creator>
  <dc:description>erstellt durch Vorlagenbauer.ch</dc:description>
  <cp:lastModifiedBy>Prat Costa, Eduard</cp:lastModifiedBy>
  <cp:revision>216</cp:revision>
  <dcterms:created xsi:type="dcterms:W3CDTF">2024-06-06T09:16:00Z</dcterms:created>
  <dcterms:modified xsi:type="dcterms:W3CDTF">2026-05-14T11:03:13Z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