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1458" r:id="rId2"/>
    <p:sldId id="1733" r:id="rId3"/>
    <p:sldId id="1730" r:id="rId4"/>
    <p:sldId id="1791" r:id="rId5"/>
    <p:sldId id="1789" r:id="rId6"/>
    <p:sldId id="1790" r:id="rId7"/>
    <p:sldId id="1735" r:id="rId8"/>
    <p:sldId id="1738" r:id="rId9"/>
    <p:sldId id="1769" r:id="rId10"/>
    <p:sldId id="1748" r:id="rId11"/>
    <p:sldId id="1757" r:id="rId12"/>
    <p:sldId id="1759" r:id="rId13"/>
    <p:sldId id="1770" r:id="rId14"/>
    <p:sldId id="1794" r:id="rId15"/>
    <p:sldId id="1740" r:id="rId16"/>
    <p:sldId id="1741" r:id="rId17"/>
    <p:sldId id="1747" r:id="rId18"/>
    <p:sldId id="1771" r:id="rId19"/>
    <p:sldId id="1793" r:id="rId20"/>
    <p:sldId id="1792" r:id="rId21"/>
  </p:sldIdLst>
  <p:sldSz cx="12192000" cy="6858000"/>
  <p:notesSz cx="6810375" cy="9942513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AA06BB5-5573-696F-4261-3959BCAF9CC6}" name="Delphine Baudouin" initials="DB" userId="Delphine Baudouin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EEF7"/>
    <a:srgbClr val="FFCCFF"/>
    <a:srgbClr val="E33549"/>
    <a:srgbClr val="1D2557"/>
    <a:srgbClr val="1263AD"/>
    <a:srgbClr val="B6D3F0"/>
    <a:srgbClr val="FFCC00"/>
    <a:srgbClr val="F5F9FC"/>
    <a:srgbClr val="5557B2"/>
    <a:srgbClr val="005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93" autoAdjust="0"/>
    <p:restoredTop sz="93072" autoAdjust="0"/>
  </p:normalViewPr>
  <p:slideViewPr>
    <p:cSldViewPr snapToGrid="0">
      <p:cViewPr varScale="1">
        <p:scale>
          <a:sx n="102" d="100"/>
          <a:sy n="102" d="100"/>
        </p:scale>
        <p:origin x="1260" y="11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422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48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Shape 467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8" name="Shape 468"/>
          <p:cNvSpPr>
            <a:spLocks noGrp="1"/>
          </p:cNvSpPr>
          <p:nvPr>
            <p:ph type="body" sz="quarter" idx="1"/>
          </p:nvPr>
        </p:nvSpPr>
        <p:spPr>
          <a:xfrm>
            <a:off x="908050" y="4722694"/>
            <a:ext cx="4994275" cy="447413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B6B388-A19F-CF5B-DA4B-C9D377B13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C2A3699-B2A7-69EA-6B99-37F59C9370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08AA14D-C9FB-F71C-DE90-6EA07BA0C0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  <a:defRPr sz="1300" spc="-5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200" spc="-4" dirty="0">
              <a:solidFill>
                <a:schemeClr val="tx1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645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E520BF-10EE-EB5D-DB38-4639B5AFD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93244FB-CBE3-2CCB-DD0D-0B26CE2E44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FB28421-37AE-18F3-2FC6-358D120323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99651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5FE754-AF2B-DCDD-ABFB-78FC61F11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60CCCE0-6B06-91D9-E2D0-EE6CBDEEEC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F9A875A-37CB-319C-045D-D516ABBB0F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  <a:defRPr sz="1300" spc="-5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200" spc="-4" dirty="0">
              <a:solidFill>
                <a:schemeClr val="tx1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66616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4EA611-43F9-ECF3-9837-47FAADDB4B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AB0D3E3-CF8E-4580-F590-CC83C0C905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F1521E4-0BA2-854C-D9C9-595D78C325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  <a:defRPr sz="1300" spc="-5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200" spc="-4" dirty="0">
              <a:solidFill>
                <a:schemeClr val="tx1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30315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4EA611-43F9-ECF3-9837-47FAADDB4B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AB0D3E3-CF8E-4580-F590-CC83C0C905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F1521E4-0BA2-854C-D9C9-595D78C325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  <a:defRPr sz="1300" spc="-5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200" spc="-4" dirty="0">
              <a:solidFill>
                <a:schemeClr val="tx1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0052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B6B388-A19F-CF5B-DA4B-C9D377B13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C2A3699-B2A7-69EA-6B99-37F59C9370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08AA14D-C9FB-F71C-DE90-6EA07BA0C0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  <a:defRPr sz="1300" spc="-5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200" spc="-4" dirty="0">
              <a:solidFill>
                <a:schemeClr val="tx1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8170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B6B388-A19F-CF5B-DA4B-C9D377B13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C2A3699-B2A7-69EA-6B99-37F59C9370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08AA14D-C9FB-F71C-DE90-6EA07BA0C0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  <a:defRPr sz="1300" spc="-5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200" spc="-4" dirty="0">
              <a:solidFill>
                <a:schemeClr val="tx1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9034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4EF264-C779-4706-E6A5-D7FDDC7F7D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6EDA38D-9477-818B-4111-DAFB34477F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1C3F549-E82B-D338-FA3D-872C028C22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  <a:defRPr sz="1300" spc="-5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200" spc="-4" dirty="0">
              <a:solidFill>
                <a:schemeClr val="tx1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653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EA5A31-0684-5928-7310-39F973B9C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5A4CE7E-4960-C2B3-6479-97A581104F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355F45F-1A46-BACB-066A-FAAE815F65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  <a:defRPr sz="1300" spc="-5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200" spc="-4" dirty="0">
              <a:solidFill>
                <a:schemeClr val="tx1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2659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37F03F-1A2C-4127-3B06-EC2C535FC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76EA54A-0C8E-BF73-D3BF-29E9C1C52F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352B348-B6BF-A765-D43A-03183F6DC8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  <a:defRPr sz="1300" spc="-5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200" spc="-4" dirty="0">
              <a:solidFill>
                <a:schemeClr val="tx1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2774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BF7843-269B-5350-793B-F8107F08F7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8935CC1-3171-9824-E88E-EF0EFB0981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5354704-CAB1-FCB1-CC08-7F9671858B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7033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52255-7138-05EB-CD65-D1E2CC34F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93BC400-1AAF-7B4E-A944-6517A85F2D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474571A-ABF1-0C68-B981-1B8CD5E534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  <a:defRPr sz="1300" spc="-5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200" spc="-4" dirty="0">
              <a:solidFill>
                <a:schemeClr val="tx1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92788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DF1E57-1E53-1AEA-223E-C6BCD55C30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E5EE202-0B3E-9469-AB8D-132C2A1D29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A45813D-F7D0-B6F9-54DA-449AA5F546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  <a:defRPr sz="1300" spc="-5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200" spc="-4" dirty="0">
              <a:solidFill>
                <a:schemeClr val="tx1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5328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k object 16"/>
          <p:cNvSpPr/>
          <p:nvPr/>
        </p:nvSpPr>
        <p:spPr>
          <a:xfrm>
            <a:off x="0" y="3"/>
            <a:ext cx="12190421" cy="6855421"/>
          </a:xfrm>
          <a:prstGeom prst="rect">
            <a:avLst/>
          </a:prstGeom>
          <a:solidFill>
            <a:srgbClr val="005AAA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600"/>
            </a:pPr>
            <a:endParaRPr sz="1600"/>
          </a:p>
        </p:txBody>
      </p:sp>
      <p:sp>
        <p:nvSpPr>
          <p:cNvPr id="111" name="Texte du titre"/>
          <p:cNvSpPr txBox="1">
            <a:spLocks noGrp="1"/>
          </p:cNvSpPr>
          <p:nvPr>
            <p:ph type="title"/>
          </p:nvPr>
        </p:nvSpPr>
        <p:spPr>
          <a:xfrm>
            <a:off x="914401" y="2125981"/>
            <a:ext cx="10363201" cy="40011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t>Texte du titre</a:t>
            </a:r>
          </a:p>
        </p:txBody>
      </p:sp>
      <p:sp>
        <p:nvSpPr>
          <p:cNvPr id="11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828801" y="3840479"/>
            <a:ext cx="8534401" cy="277000"/>
          </a:xfrm>
          <a:prstGeom prst="rect">
            <a:avLst/>
          </a:prstGeom>
        </p:spPr>
        <p:txBody>
          <a:bodyPr>
            <a:normAutofit/>
          </a:bodyPr>
          <a:lstStyle>
            <a:lvl2pPr indent="414578"/>
            <a:lvl3pPr indent="829157"/>
            <a:lvl4pPr indent="1243736"/>
            <a:lvl5pPr indent="1658313"/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1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97679" y="6377941"/>
            <a:ext cx="384721" cy="276999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"/>
            <a:ext cx="427155" cy="1268507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Line 3"/>
          <p:cNvSpPr/>
          <p:nvPr/>
        </p:nvSpPr>
        <p:spPr>
          <a:xfrm>
            <a:off x="532134" y="1268508"/>
            <a:ext cx="10943119" cy="1"/>
          </a:xfrm>
          <a:prstGeom prst="line">
            <a:avLst/>
          </a:prstGeom>
          <a:ln w="15875">
            <a:solidFill>
              <a:srgbClr val="DB0031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275" name="Picture 4" descr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1227" y="5516060"/>
            <a:ext cx="452495" cy="134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Picture 28" descr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141" y="489550"/>
            <a:ext cx="903180" cy="718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7" name="Picture 30" descr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77" y="512588"/>
            <a:ext cx="1181915" cy="6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278" name="Texte du titre"/>
          <p:cNvSpPr txBox="1">
            <a:spLocks noGrp="1"/>
          </p:cNvSpPr>
          <p:nvPr>
            <p:ph type="title"/>
          </p:nvPr>
        </p:nvSpPr>
        <p:spPr>
          <a:xfrm>
            <a:off x="962908" y="4407377"/>
            <a:ext cx="10363925" cy="1362098"/>
          </a:xfrm>
          <a:prstGeom prst="rect">
            <a:avLst/>
          </a:prstGeom>
        </p:spPr>
        <p:txBody>
          <a:bodyPr lIns="10800" tIns="10800" rIns="10800" bIns="10800"/>
          <a:lstStyle>
            <a:lvl1pPr defTabSz="902772">
              <a:defRPr sz="3600" cap="all">
                <a:solidFill>
                  <a:srgbClr val="00519D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279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62908" y="2907057"/>
            <a:ext cx="10363925" cy="1500323"/>
          </a:xfrm>
          <a:prstGeom prst="rect">
            <a:avLst/>
          </a:prstGeom>
        </p:spPr>
        <p:txBody>
          <a:bodyPr lIns="18000" tIns="18000" rIns="18000" bIns="18000" anchor="b">
            <a:normAutofit/>
          </a:bodyPr>
          <a:lstStyle>
            <a:lvl1pPr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414670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829341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244010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658681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80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69082" y="6302219"/>
            <a:ext cx="400287" cy="300581"/>
          </a:xfrm>
          <a:prstGeom prst="rect">
            <a:avLst/>
          </a:prstGeom>
        </p:spPr>
        <p:txBody>
          <a:bodyPr lIns="49777" tIns="49777" rIns="49777" bIns="49777"/>
          <a:lstStyle>
            <a:lvl1pPr algn="r">
              <a:def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"/>
            <a:ext cx="427155" cy="1268507"/>
          </a:xfrm>
          <a:prstGeom prst="rect">
            <a:avLst/>
          </a:prstGeom>
          <a:ln w="12700">
            <a:miter lim="400000"/>
          </a:ln>
        </p:spPr>
      </p:pic>
      <p:sp>
        <p:nvSpPr>
          <p:cNvPr id="288" name="Line 3"/>
          <p:cNvSpPr/>
          <p:nvPr/>
        </p:nvSpPr>
        <p:spPr>
          <a:xfrm>
            <a:off x="532134" y="1268508"/>
            <a:ext cx="10943119" cy="1"/>
          </a:xfrm>
          <a:prstGeom prst="line">
            <a:avLst/>
          </a:prstGeom>
          <a:ln w="15875">
            <a:solidFill>
              <a:srgbClr val="DB0031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289" name="Picture 4" descr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1227" y="5516060"/>
            <a:ext cx="452495" cy="134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290" name="Picture 28" descr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141" y="489550"/>
            <a:ext cx="903180" cy="718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" name="Picture 30" descr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77" y="512588"/>
            <a:ext cx="1181915" cy="6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292" name="Texte du titre"/>
          <p:cNvSpPr txBox="1">
            <a:spLocks noGrp="1"/>
          </p:cNvSpPr>
          <p:nvPr>
            <p:ph type="title"/>
          </p:nvPr>
        </p:nvSpPr>
        <p:spPr>
          <a:xfrm>
            <a:off x="512225" y="489550"/>
            <a:ext cx="8126795" cy="751603"/>
          </a:xfrm>
          <a:prstGeom prst="rect">
            <a:avLst/>
          </a:prstGeom>
        </p:spPr>
        <p:txBody>
          <a:bodyPr lIns="10800" tIns="10800" rIns="10800" bIns="10800" anchor="b"/>
          <a:lstStyle>
            <a:lvl1pPr defTabSz="902772">
              <a:defRPr sz="2100" b="0">
                <a:solidFill>
                  <a:srgbClr val="00519D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293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609961" y="1599672"/>
            <a:ext cx="5399160" cy="4526886"/>
          </a:xfrm>
          <a:prstGeom prst="rect">
            <a:avLst/>
          </a:prstGeom>
        </p:spPr>
        <p:txBody>
          <a:bodyPr lIns="18000" tIns="18000" rIns="18000" bIns="18000">
            <a:normAutofit/>
          </a:bodyPr>
          <a:lstStyle>
            <a:lvl1pPr marL="338360" indent="-338360" defTabSz="902772">
              <a:spcBef>
                <a:spcPts val="600"/>
              </a:spcBef>
              <a:defRPr sz="25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38360" indent="113745" defTabSz="902772">
              <a:spcBef>
                <a:spcPts val="600"/>
              </a:spcBef>
              <a:defRPr sz="25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216732" indent="-313963" defTabSz="902772">
              <a:spcBef>
                <a:spcPts val="600"/>
              </a:spcBef>
              <a:buSzPct val="100000"/>
              <a:buChar char="•"/>
              <a:defRPr sz="25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705836" indent="-350958" defTabSz="902772">
              <a:spcBef>
                <a:spcPts val="600"/>
              </a:spcBef>
              <a:buSzPct val="100000"/>
              <a:buChar char="–"/>
              <a:defRPr sz="25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158750" indent="-353209" defTabSz="902772">
              <a:spcBef>
                <a:spcPts val="600"/>
              </a:spcBef>
              <a:buSzPct val="100000"/>
              <a:buChar char="»"/>
              <a:defRPr sz="25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9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69082" y="6302219"/>
            <a:ext cx="400287" cy="300581"/>
          </a:xfrm>
          <a:prstGeom prst="rect">
            <a:avLst/>
          </a:prstGeom>
        </p:spPr>
        <p:txBody>
          <a:bodyPr lIns="49777" tIns="49777" rIns="49777" bIns="49777"/>
          <a:lstStyle>
            <a:lvl1pPr algn="r">
              <a:def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"/>
            <a:ext cx="427155" cy="1268507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Line 3"/>
          <p:cNvSpPr/>
          <p:nvPr/>
        </p:nvSpPr>
        <p:spPr>
          <a:xfrm>
            <a:off x="532134" y="1268508"/>
            <a:ext cx="10943119" cy="1"/>
          </a:xfrm>
          <a:prstGeom prst="line">
            <a:avLst/>
          </a:prstGeom>
          <a:ln w="15875">
            <a:solidFill>
              <a:srgbClr val="DB0031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303" name="Picture 4" descr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1227" y="5516060"/>
            <a:ext cx="452495" cy="134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4" name="Picture 28" descr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141" y="489550"/>
            <a:ext cx="903180" cy="718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Picture 30" descr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77" y="512588"/>
            <a:ext cx="1181915" cy="6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Texte du titre"/>
          <p:cNvSpPr txBox="1">
            <a:spLocks noGrp="1"/>
          </p:cNvSpPr>
          <p:nvPr>
            <p:ph type="title"/>
          </p:nvPr>
        </p:nvSpPr>
        <p:spPr>
          <a:xfrm>
            <a:off x="512225" y="489550"/>
            <a:ext cx="8126795" cy="751603"/>
          </a:xfrm>
          <a:prstGeom prst="rect">
            <a:avLst/>
          </a:prstGeom>
        </p:spPr>
        <p:txBody>
          <a:bodyPr lIns="10800" tIns="10800" rIns="10800" bIns="10800" anchor="b"/>
          <a:lstStyle>
            <a:lvl1pPr defTabSz="902772">
              <a:defRPr sz="2100" b="0">
                <a:solidFill>
                  <a:srgbClr val="00519D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307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609962" y="1534878"/>
            <a:ext cx="5386491" cy="639294"/>
          </a:xfrm>
          <a:prstGeom prst="rect">
            <a:avLst/>
          </a:prstGeom>
        </p:spPr>
        <p:txBody>
          <a:bodyPr lIns="18000" tIns="18000" rIns="18000" bIns="18000" anchor="b">
            <a:normAutofit/>
          </a:bodyPr>
          <a:lstStyle>
            <a:lvl1pPr defTabSz="902772">
              <a:spcBef>
                <a:spcPts val="500"/>
              </a:spcBef>
              <a:defRPr sz="2100" b="1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414670" defTabSz="902772">
              <a:spcBef>
                <a:spcPts val="500"/>
              </a:spcBef>
              <a:defRPr sz="2100" b="1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829341" defTabSz="902772">
              <a:spcBef>
                <a:spcPts val="500"/>
              </a:spcBef>
              <a:defRPr sz="2100" b="1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244010" defTabSz="902772">
              <a:spcBef>
                <a:spcPts val="500"/>
              </a:spcBef>
              <a:defRPr sz="2100" b="1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658681" defTabSz="902772">
              <a:spcBef>
                <a:spcPts val="500"/>
              </a:spcBef>
              <a:defRPr sz="2100" b="1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0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93738" y="1534878"/>
            <a:ext cx="5388303" cy="639294"/>
          </a:xfrm>
          <a:prstGeom prst="rect">
            <a:avLst/>
          </a:prstGeom>
        </p:spPr>
        <p:txBody>
          <a:bodyPr lIns="18000" tIns="18000" rIns="18000" bIns="18000" anchor="b">
            <a:normAutofit/>
          </a:bodyPr>
          <a:lstStyle>
            <a:lvl1pPr defTabSz="1203695">
              <a:spcBef>
                <a:spcPts val="667"/>
              </a:spcBef>
              <a:defRPr sz="2100" b="1">
                <a:solidFill>
                  <a:srgbClr val="333333"/>
                </a:solidFill>
                <a:latin typeface="Arial"/>
                <a:cs typeface="Arial"/>
                <a:sym typeface="Arial"/>
              </a:defRPr>
            </a:lvl1pPr>
          </a:lstStyle>
          <a:p>
            <a:pPr defTabSz="902794">
              <a:spcBef>
                <a:spcPts val="500"/>
              </a:spcBef>
              <a:defRPr sz="2100" b="1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09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69082" y="6302219"/>
            <a:ext cx="400287" cy="300581"/>
          </a:xfrm>
          <a:prstGeom prst="rect">
            <a:avLst/>
          </a:prstGeom>
        </p:spPr>
        <p:txBody>
          <a:bodyPr lIns="49777" tIns="49777" rIns="49777" bIns="49777"/>
          <a:lstStyle>
            <a:lvl1pPr algn="r">
              <a:def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"/>
            <a:ext cx="427155" cy="1268507"/>
          </a:xfrm>
          <a:prstGeom prst="rect">
            <a:avLst/>
          </a:prstGeom>
          <a:ln w="12700">
            <a:miter lim="400000"/>
          </a:ln>
        </p:spPr>
      </p:pic>
      <p:sp>
        <p:nvSpPr>
          <p:cNvPr id="317" name="Line 3"/>
          <p:cNvSpPr/>
          <p:nvPr/>
        </p:nvSpPr>
        <p:spPr>
          <a:xfrm>
            <a:off x="532134" y="1268508"/>
            <a:ext cx="10943119" cy="1"/>
          </a:xfrm>
          <a:prstGeom prst="line">
            <a:avLst/>
          </a:prstGeom>
          <a:ln w="15875">
            <a:solidFill>
              <a:srgbClr val="DB0031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318" name="Picture 4" descr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1227" y="5516060"/>
            <a:ext cx="452495" cy="134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319" name="Picture 28" descr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141" y="489550"/>
            <a:ext cx="903180" cy="718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320" name="Picture 30" descr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77" y="512588"/>
            <a:ext cx="1181915" cy="6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Texte du titre"/>
          <p:cNvSpPr txBox="1">
            <a:spLocks noGrp="1"/>
          </p:cNvSpPr>
          <p:nvPr>
            <p:ph type="title"/>
          </p:nvPr>
        </p:nvSpPr>
        <p:spPr>
          <a:xfrm>
            <a:off x="512225" y="489550"/>
            <a:ext cx="8126795" cy="751603"/>
          </a:xfrm>
          <a:prstGeom prst="rect">
            <a:avLst/>
          </a:prstGeom>
        </p:spPr>
        <p:txBody>
          <a:bodyPr lIns="10800" tIns="10800" rIns="10800" bIns="10800" anchor="b"/>
          <a:lstStyle>
            <a:lvl1pPr defTabSz="902772">
              <a:defRPr sz="2100" b="0">
                <a:solidFill>
                  <a:srgbClr val="00519D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32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69082" y="6302219"/>
            <a:ext cx="400287" cy="300581"/>
          </a:xfrm>
          <a:prstGeom prst="rect">
            <a:avLst/>
          </a:prstGeom>
        </p:spPr>
        <p:txBody>
          <a:bodyPr lIns="49777" tIns="49777" rIns="49777" bIns="49777"/>
          <a:lstStyle>
            <a:lvl1pPr algn="r">
              <a:def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"/>
            <a:ext cx="427155" cy="1268507"/>
          </a:xfrm>
          <a:prstGeom prst="rect">
            <a:avLst/>
          </a:prstGeom>
          <a:ln w="12700">
            <a:miter lim="400000"/>
          </a:ln>
        </p:spPr>
      </p:pic>
      <p:sp>
        <p:nvSpPr>
          <p:cNvPr id="330" name="Line 3"/>
          <p:cNvSpPr/>
          <p:nvPr/>
        </p:nvSpPr>
        <p:spPr>
          <a:xfrm>
            <a:off x="532134" y="1268508"/>
            <a:ext cx="10943119" cy="1"/>
          </a:xfrm>
          <a:prstGeom prst="line">
            <a:avLst/>
          </a:prstGeom>
          <a:ln w="15875">
            <a:solidFill>
              <a:srgbClr val="DB0031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331" name="Picture 4" descr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1227" y="5516060"/>
            <a:ext cx="452495" cy="134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332" name="Picture 28" descr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141" y="489550"/>
            <a:ext cx="903180" cy="718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333" name="Picture 30" descr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77" y="512588"/>
            <a:ext cx="1181915" cy="6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Texte du titre"/>
          <p:cNvSpPr txBox="1">
            <a:spLocks noGrp="1"/>
          </p:cNvSpPr>
          <p:nvPr>
            <p:ph type="title"/>
          </p:nvPr>
        </p:nvSpPr>
        <p:spPr>
          <a:xfrm>
            <a:off x="512225" y="489550"/>
            <a:ext cx="8126795" cy="751603"/>
          </a:xfrm>
          <a:prstGeom prst="rect">
            <a:avLst/>
          </a:prstGeom>
        </p:spPr>
        <p:txBody>
          <a:bodyPr lIns="10800" tIns="10800" rIns="10800" bIns="10800" anchor="b"/>
          <a:lstStyle>
            <a:lvl1pPr defTabSz="902772">
              <a:defRPr sz="2100" b="0">
                <a:solidFill>
                  <a:srgbClr val="00519D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33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69082" y="6302219"/>
            <a:ext cx="400287" cy="300581"/>
          </a:xfrm>
          <a:prstGeom prst="rect">
            <a:avLst/>
          </a:prstGeom>
        </p:spPr>
        <p:txBody>
          <a:bodyPr lIns="49777" tIns="49777" rIns="49777" bIns="49777"/>
          <a:lstStyle>
            <a:lvl1pPr algn="r">
              <a:def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"/>
            <a:ext cx="427155" cy="1268507"/>
          </a:xfrm>
          <a:prstGeom prst="rect">
            <a:avLst/>
          </a:prstGeom>
          <a:ln w="12700">
            <a:miter lim="400000"/>
          </a:ln>
        </p:spPr>
      </p:pic>
      <p:sp>
        <p:nvSpPr>
          <p:cNvPr id="343" name="Line 3"/>
          <p:cNvSpPr/>
          <p:nvPr/>
        </p:nvSpPr>
        <p:spPr>
          <a:xfrm>
            <a:off x="532134" y="1268508"/>
            <a:ext cx="10943119" cy="1"/>
          </a:xfrm>
          <a:prstGeom prst="line">
            <a:avLst/>
          </a:prstGeom>
          <a:ln w="15875">
            <a:solidFill>
              <a:srgbClr val="DB0031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344" name="Picture 4" descr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1227" y="5516060"/>
            <a:ext cx="452495" cy="134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345" name="Picture 28" descr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141" y="489550"/>
            <a:ext cx="903180" cy="718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346" name="Picture 30" descr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77" y="512588"/>
            <a:ext cx="1181915" cy="6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69082" y="6302219"/>
            <a:ext cx="400287" cy="300581"/>
          </a:xfrm>
          <a:prstGeom prst="rect">
            <a:avLst/>
          </a:prstGeom>
        </p:spPr>
        <p:txBody>
          <a:bodyPr lIns="49777" tIns="49777" rIns="49777" bIns="49777"/>
          <a:lstStyle>
            <a:lvl1pPr algn="r">
              <a:def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"/>
            <a:ext cx="427155" cy="1268507"/>
          </a:xfrm>
          <a:prstGeom prst="rect">
            <a:avLst/>
          </a:prstGeom>
          <a:ln w="12700">
            <a:miter lim="400000"/>
          </a:ln>
        </p:spPr>
      </p:pic>
      <p:sp>
        <p:nvSpPr>
          <p:cNvPr id="355" name="Line 3"/>
          <p:cNvSpPr/>
          <p:nvPr/>
        </p:nvSpPr>
        <p:spPr>
          <a:xfrm>
            <a:off x="532134" y="1268508"/>
            <a:ext cx="10943119" cy="1"/>
          </a:xfrm>
          <a:prstGeom prst="line">
            <a:avLst/>
          </a:prstGeom>
          <a:ln w="15875">
            <a:solidFill>
              <a:srgbClr val="DB0031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356" name="Picture 4" descr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1227" y="5516060"/>
            <a:ext cx="452495" cy="134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357" name="Picture 28" descr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141" y="489550"/>
            <a:ext cx="903180" cy="718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358" name="Picture 30" descr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77" y="512588"/>
            <a:ext cx="1181915" cy="6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359" name="Texte du titre"/>
          <p:cNvSpPr txBox="1">
            <a:spLocks noGrp="1"/>
          </p:cNvSpPr>
          <p:nvPr>
            <p:ph type="title"/>
          </p:nvPr>
        </p:nvSpPr>
        <p:spPr>
          <a:xfrm>
            <a:off x="609963" y="273571"/>
            <a:ext cx="4010908" cy="1161960"/>
          </a:xfrm>
          <a:prstGeom prst="rect">
            <a:avLst/>
          </a:prstGeom>
        </p:spPr>
        <p:txBody>
          <a:bodyPr lIns="10800" tIns="10800" rIns="10800" bIns="10800" anchor="b"/>
          <a:lstStyle>
            <a:lvl1pPr defTabSz="902772">
              <a:defRPr sz="1800">
                <a:solidFill>
                  <a:srgbClr val="00519D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360" name="Texte niveau 1…"/>
          <p:cNvSpPr txBox="1">
            <a:spLocks noGrp="1"/>
          </p:cNvSpPr>
          <p:nvPr>
            <p:ph type="body" idx="1"/>
          </p:nvPr>
        </p:nvSpPr>
        <p:spPr>
          <a:xfrm>
            <a:off x="4767477" y="273570"/>
            <a:ext cx="6814563" cy="5852988"/>
          </a:xfrm>
          <a:prstGeom prst="rect">
            <a:avLst/>
          </a:prstGeom>
        </p:spPr>
        <p:txBody>
          <a:bodyPr lIns="18000" tIns="18000" rIns="18000" bIns="18000">
            <a:normAutofit/>
          </a:bodyPr>
          <a:lstStyle>
            <a:lvl1pPr marL="338360" indent="-338360" defTabSz="902772">
              <a:spcBef>
                <a:spcPts val="600"/>
              </a:spcBef>
              <a:defRPr sz="29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38360" indent="113745" defTabSz="902772">
              <a:spcBef>
                <a:spcPts val="600"/>
              </a:spcBef>
              <a:defRPr sz="29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214939" indent="-312168" defTabSz="902772">
              <a:spcBef>
                <a:spcPts val="600"/>
              </a:spcBef>
              <a:buSzPct val="100000"/>
              <a:buChar char="•"/>
              <a:defRPr sz="29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716754" indent="-361878" defTabSz="902772">
              <a:spcBef>
                <a:spcPts val="600"/>
              </a:spcBef>
              <a:buSzPct val="100000"/>
              <a:buChar char="–"/>
              <a:defRPr sz="29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169739" indent="-364198" defTabSz="902772">
              <a:spcBef>
                <a:spcPts val="600"/>
              </a:spcBef>
              <a:buSzPct val="100000"/>
              <a:buChar char="»"/>
              <a:defRPr sz="29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61" name="Text Placeholder 3"/>
          <p:cNvSpPr>
            <a:spLocks noGrp="1"/>
          </p:cNvSpPr>
          <p:nvPr>
            <p:ph type="body" sz="half" idx="21"/>
          </p:nvPr>
        </p:nvSpPr>
        <p:spPr>
          <a:xfrm>
            <a:off x="609963" y="1435532"/>
            <a:ext cx="4010909" cy="4691027"/>
          </a:xfrm>
          <a:prstGeom prst="rect">
            <a:avLst/>
          </a:prstGeom>
        </p:spPr>
        <p:txBody>
          <a:bodyPr lIns="18000" tIns="18000" rIns="18000" bIns="18000">
            <a:normAutofit/>
          </a:bodyPr>
          <a:lstStyle>
            <a:lvl1pPr defTabSz="1203695">
              <a:spcBef>
                <a:spcPts val="267"/>
              </a:spcBef>
              <a:defRPr sz="1200">
                <a:solidFill>
                  <a:srgbClr val="333333"/>
                </a:solidFill>
                <a:latin typeface="Arial"/>
                <a:cs typeface="Arial"/>
                <a:sym typeface="Arial"/>
              </a:defRPr>
            </a:lvl1pPr>
          </a:lstStyle>
          <a:p>
            <a:pPr defTabSz="902794">
              <a:spcBef>
                <a:spcPts val="200"/>
              </a:spcBef>
              <a:defRPr sz="12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6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69082" y="6302219"/>
            <a:ext cx="400287" cy="300581"/>
          </a:xfrm>
          <a:prstGeom prst="rect">
            <a:avLst/>
          </a:prstGeom>
        </p:spPr>
        <p:txBody>
          <a:bodyPr lIns="49777" tIns="49777" rIns="49777" bIns="49777"/>
          <a:lstStyle>
            <a:lvl1pPr algn="r">
              <a:def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"/>
            <a:ext cx="427155" cy="1268507"/>
          </a:xfrm>
          <a:prstGeom prst="rect">
            <a:avLst/>
          </a:prstGeom>
          <a:ln w="12700">
            <a:miter lim="400000"/>
          </a:ln>
        </p:spPr>
      </p:pic>
      <p:sp>
        <p:nvSpPr>
          <p:cNvPr id="370" name="Line 3"/>
          <p:cNvSpPr/>
          <p:nvPr/>
        </p:nvSpPr>
        <p:spPr>
          <a:xfrm>
            <a:off x="532134" y="1268508"/>
            <a:ext cx="10943119" cy="1"/>
          </a:xfrm>
          <a:prstGeom prst="line">
            <a:avLst/>
          </a:prstGeom>
          <a:ln w="15875">
            <a:solidFill>
              <a:srgbClr val="DB0031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371" name="Picture 4" descr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1227" y="5516060"/>
            <a:ext cx="452495" cy="134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372" name="Picture 28" descr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141" y="489550"/>
            <a:ext cx="903180" cy="718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373" name="Picture 30" descr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77" y="512588"/>
            <a:ext cx="1181915" cy="6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374" name="Texte du titre"/>
          <p:cNvSpPr txBox="1">
            <a:spLocks noGrp="1"/>
          </p:cNvSpPr>
          <p:nvPr>
            <p:ph type="title"/>
          </p:nvPr>
        </p:nvSpPr>
        <p:spPr>
          <a:xfrm>
            <a:off x="2389170" y="4800457"/>
            <a:ext cx="7315925" cy="567301"/>
          </a:xfrm>
          <a:prstGeom prst="rect">
            <a:avLst/>
          </a:prstGeom>
        </p:spPr>
        <p:txBody>
          <a:bodyPr lIns="10800" tIns="10800" rIns="10800" bIns="10800" anchor="b"/>
          <a:lstStyle>
            <a:lvl1pPr defTabSz="902772">
              <a:defRPr sz="1800">
                <a:solidFill>
                  <a:srgbClr val="00519D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37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2389170" y="613375"/>
            <a:ext cx="7315925" cy="411365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376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2389170" y="5367758"/>
            <a:ext cx="7315925" cy="804877"/>
          </a:xfrm>
          <a:prstGeom prst="rect">
            <a:avLst/>
          </a:prstGeom>
        </p:spPr>
        <p:txBody>
          <a:bodyPr lIns="18000" tIns="18000" rIns="18000" bIns="18000">
            <a:normAutofit/>
          </a:bodyPr>
          <a:lstStyle>
            <a:lvl1pPr defTabSz="902772">
              <a:spcBef>
                <a:spcPts val="200"/>
              </a:spcBef>
              <a:defRPr sz="12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414670" defTabSz="902772">
              <a:spcBef>
                <a:spcPts val="200"/>
              </a:spcBef>
              <a:defRPr sz="12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829341" defTabSz="902772">
              <a:spcBef>
                <a:spcPts val="200"/>
              </a:spcBef>
              <a:defRPr sz="12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244010" defTabSz="902772">
              <a:spcBef>
                <a:spcPts val="200"/>
              </a:spcBef>
              <a:defRPr sz="12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658681" defTabSz="902772">
              <a:spcBef>
                <a:spcPts val="200"/>
              </a:spcBef>
              <a:defRPr sz="12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77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69082" y="6302219"/>
            <a:ext cx="400287" cy="300581"/>
          </a:xfrm>
          <a:prstGeom prst="rect">
            <a:avLst/>
          </a:prstGeom>
        </p:spPr>
        <p:txBody>
          <a:bodyPr lIns="49777" tIns="49777" rIns="49777" bIns="49777"/>
          <a:lstStyle>
            <a:lvl1pPr algn="r">
              <a:def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"/>
            <a:ext cx="427155" cy="1268507"/>
          </a:xfrm>
          <a:prstGeom prst="rect">
            <a:avLst/>
          </a:prstGeom>
          <a:ln w="12700">
            <a:miter lim="400000"/>
          </a:ln>
        </p:spPr>
      </p:pic>
      <p:sp>
        <p:nvSpPr>
          <p:cNvPr id="385" name="Line 3"/>
          <p:cNvSpPr/>
          <p:nvPr/>
        </p:nvSpPr>
        <p:spPr>
          <a:xfrm>
            <a:off x="532134" y="1268508"/>
            <a:ext cx="10943119" cy="1"/>
          </a:xfrm>
          <a:prstGeom prst="line">
            <a:avLst/>
          </a:prstGeom>
          <a:ln w="15875">
            <a:solidFill>
              <a:srgbClr val="DB0031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386" name="Picture 4" descr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1227" y="5516060"/>
            <a:ext cx="452495" cy="134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387" name="Picture 28" descr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141" y="489550"/>
            <a:ext cx="903180" cy="718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388" name="Picture 30" descr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77" y="512588"/>
            <a:ext cx="1181915" cy="6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389" name="Texte du titre"/>
          <p:cNvSpPr txBox="1">
            <a:spLocks noGrp="1"/>
          </p:cNvSpPr>
          <p:nvPr>
            <p:ph type="title"/>
          </p:nvPr>
        </p:nvSpPr>
        <p:spPr>
          <a:xfrm>
            <a:off x="609964" y="275013"/>
            <a:ext cx="10972077" cy="1143241"/>
          </a:xfrm>
          <a:prstGeom prst="rect">
            <a:avLst/>
          </a:prstGeom>
        </p:spPr>
        <p:txBody>
          <a:bodyPr lIns="10800" tIns="10800" rIns="10800" bIns="10800" anchor="b"/>
          <a:lstStyle>
            <a:lvl1pPr defTabSz="902772">
              <a:defRPr sz="2100" b="0">
                <a:solidFill>
                  <a:srgbClr val="00519D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39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609961" y="1599674"/>
            <a:ext cx="5399160" cy="2194331"/>
          </a:xfrm>
          <a:prstGeom prst="rect">
            <a:avLst/>
          </a:prstGeom>
        </p:spPr>
        <p:txBody>
          <a:bodyPr lIns="18000" tIns="18000" rIns="18000" bIns="18000">
            <a:normAutofit/>
          </a:bodyPr>
          <a:lstStyle>
            <a:lvl1pPr marL="338360" indent="-338360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38360" indent="113745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79681" indent="-176910" defTabSz="902772">
              <a:spcBef>
                <a:spcPts val="400"/>
              </a:spcBef>
              <a:buSzPct val="100000"/>
              <a:buChar char="•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567667" indent="-212791" defTabSz="902772">
              <a:spcBef>
                <a:spcPts val="400"/>
              </a:spcBef>
              <a:buSzPct val="100000"/>
              <a:buChar char="–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19698" indent="-214156" defTabSz="902772">
              <a:spcBef>
                <a:spcPts val="400"/>
              </a:spcBef>
              <a:buSzPct val="100000"/>
              <a:buChar char="»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91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69082" y="6302219"/>
            <a:ext cx="400287" cy="300581"/>
          </a:xfrm>
          <a:prstGeom prst="rect">
            <a:avLst/>
          </a:prstGeom>
        </p:spPr>
        <p:txBody>
          <a:bodyPr lIns="49777" tIns="49777" rIns="49777" bIns="49777"/>
          <a:lstStyle>
            <a:lvl1pPr algn="r">
              <a:def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"/>
            <a:ext cx="427155" cy="1268507"/>
          </a:xfrm>
          <a:prstGeom prst="rect">
            <a:avLst/>
          </a:prstGeom>
          <a:ln w="12700">
            <a:miter lim="400000"/>
          </a:ln>
        </p:spPr>
      </p:pic>
      <p:sp>
        <p:nvSpPr>
          <p:cNvPr id="399" name="Line 3"/>
          <p:cNvSpPr/>
          <p:nvPr/>
        </p:nvSpPr>
        <p:spPr>
          <a:xfrm>
            <a:off x="532134" y="1268508"/>
            <a:ext cx="10943119" cy="1"/>
          </a:xfrm>
          <a:prstGeom prst="line">
            <a:avLst/>
          </a:prstGeom>
          <a:ln w="15875">
            <a:solidFill>
              <a:srgbClr val="DB0031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400" name="Picture 4" descr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1227" y="5516060"/>
            <a:ext cx="452495" cy="134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1" name="Picture 28" descr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141" y="489550"/>
            <a:ext cx="903180" cy="718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402" name="Picture 30" descr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77" y="512588"/>
            <a:ext cx="1181915" cy="6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403" name="Texte du titre"/>
          <p:cNvSpPr txBox="1">
            <a:spLocks noGrp="1"/>
          </p:cNvSpPr>
          <p:nvPr>
            <p:ph type="title"/>
          </p:nvPr>
        </p:nvSpPr>
        <p:spPr>
          <a:xfrm>
            <a:off x="609964" y="275013"/>
            <a:ext cx="10972077" cy="1143241"/>
          </a:xfrm>
          <a:prstGeom prst="rect">
            <a:avLst/>
          </a:prstGeom>
        </p:spPr>
        <p:txBody>
          <a:bodyPr lIns="10800" tIns="10800" rIns="10800" bIns="10800" anchor="b"/>
          <a:lstStyle>
            <a:lvl1pPr defTabSz="902772">
              <a:defRPr sz="2100" b="0">
                <a:solidFill>
                  <a:srgbClr val="00519D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404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609961" y="1599674"/>
            <a:ext cx="5399160" cy="2194331"/>
          </a:xfrm>
          <a:prstGeom prst="rect">
            <a:avLst/>
          </a:prstGeom>
        </p:spPr>
        <p:txBody>
          <a:bodyPr lIns="18000" tIns="18000" rIns="18000" bIns="18000">
            <a:normAutofit/>
          </a:bodyPr>
          <a:lstStyle>
            <a:lvl1pPr marL="338360" indent="-338360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38360" indent="113745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79681" indent="-176910" defTabSz="902772">
              <a:spcBef>
                <a:spcPts val="400"/>
              </a:spcBef>
              <a:buSzPct val="100000"/>
              <a:buChar char="•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567667" indent="-212791" defTabSz="902772">
              <a:spcBef>
                <a:spcPts val="400"/>
              </a:spcBef>
              <a:buSzPct val="100000"/>
              <a:buChar char="–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19698" indent="-214156" defTabSz="902772">
              <a:spcBef>
                <a:spcPts val="400"/>
              </a:spcBef>
              <a:buSzPct val="100000"/>
              <a:buChar char="»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05" name="Text Placeholder 4"/>
          <p:cNvSpPr>
            <a:spLocks noGrp="1"/>
          </p:cNvSpPr>
          <p:nvPr>
            <p:ph type="body" sz="half" idx="21"/>
          </p:nvPr>
        </p:nvSpPr>
        <p:spPr>
          <a:xfrm>
            <a:off x="6182881" y="1599672"/>
            <a:ext cx="5399161" cy="4526886"/>
          </a:xfrm>
          <a:prstGeom prst="rect">
            <a:avLst/>
          </a:prstGeom>
        </p:spPr>
        <p:txBody>
          <a:bodyPr lIns="18000" tIns="18000" rIns="18000" bIns="18000">
            <a:normAutofit/>
          </a:bodyPr>
          <a:lstStyle>
            <a:lvl1pPr marL="451146" indent="-451146" defTabSz="1203695">
              <a:spcBef>
                <a:spcPts val="533"/>
              </a:spcBef>
              <a:defRPr>
                <a:solidFill>
                  <a:srgbClr val="333333"/>
                </a:solidFill>
                <a:latin typeface="Arial"/>
                <a:cs typeface="Arial"/>
                <a:sym typeface="Arial"/>
              </a:defRPr>
            </a:lvl1pPr>
          </a:lstStyle>
          <a:p>
            <a:pPr marL="338368" indent="-338368" defTabSz="902794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06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69082" y="6302219"/>
            <a:ext cx="400287" cy="300581"/>
          </a:xfrm>
          <a:prstGeom prst="rect">
            <a:avLst/>
          </a:prstGeom>
        </p:spPr>
        <p:txBody>
          <a:bodyPr lIns="49777" tIns="49777" rIns="49777" bIns="49777"/>
          <a:lstStyle>
            <a:lvl1pPr algn="r">
              <a:def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bk object 16"/>
          <p:cNvSpPr/>
          <p:nvPr/>
        </p:nvSpPr>
        <p:spPr>
          <a:xfrm>
            <a:off x="0" y="3"/>
            <a:ext cx="12190421" cy="6855421"/>
          </a:xfrm>
          <a:prstGeom prst="rect">
            <a:avLst/>
          </a:prstGeom>
          <a:solidFill>
            <a:srgbClr val="005AAA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600"/>
            </a:pPr>
            <a:endParaRPr sz="1600"/>
          </a:p>
        </p:txBody>
      </p:sp>
      <p:sp>
        <p:nvSpPr>
          <p:cNvPr id="152" name="bk object 17"/>
          <p:cNvSpPr/>
          <p:nvPr/>
        </p:nvSpPr>
        <p:spPr>
          <a:xfrm>
            <a:off x="0" y="3311786"/>
            <a:ext cx="12190408" cy="3543636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miter lim="400000"/>
          </a:ln>
        </p:spPr>
        <p:txBody>
          <a:bodyPr lIns="45719" rIns="45719"/>
          <a:lstStyle/>
          <a:p>
            <a:pPr>
              <a:defRPr sz="1600"/>
            </a:pPr>
            <a:endParaRPr sz="1600"/>
          </a:p>
        </p:txBody>
      </p:sp>
      <p:sp>
        <p:nvSpPr>
          <p:cNvPr id="153" name="bk object 18"/>
          <p:cNvSpPr/>
          <p:nvPr/>
        </p:nvSpPr>
        <p:spPr>
          <a:xfrm>
            <a:off x="1" y="14"/>
            <a:ext cx="6066665" cy="3284193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miter lim="400000"/>
          </a:ln>
        </p:spPr>
        <p:txBody>
          <a:bodyPr lIns="45719" rIns="45719"/>
          <a:lstStyle/>
          <a:p>
            <a:pPr>
              <a:defRPr sz="1600"/>
            </a:pPr>
            <a:endParaRPr sz="1600"/>
          </a:p>
        </p:txBody>
      </p:sp>
      <p:sp>
        <p:nvSpPr>
          <p:cNvPr id="156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97679" y="6377941"/>
            <a:ext cx="384721" cy="276999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3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"/>
            <a:ext cx="427155" cy="1268507"/>
          </a:xfrm>
          <a:prstGeom prst="rect">
            <a:avLst/>
          </a:prstGeom>
          <a:ln w="12700">
            <a:miter lim="400000"/>
          </a:ln>
        </p:spPr>
      </p:pic>
      <p:sp>
        <p:nvSpPr>
          <p:cNvPr id="414" name="Line 3"/>
          <p:cNvSpPr/>
          <p:nvPr/>
        </p:nvSpPr>
        <p:spPr>
          <a:xfrm>
            <a:off x="532134" y="1268508"/>
            <a:ext cx="10943119" cy="1"/>
          </a:xfrm>
          <a:prstGeom prst="line">
            <a:avLst/>
          </a:prstGeom>
          <a:ln w="15875">
            <a:solidFill>
              <a:srgbClr val="DB0031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415" name="Picture 4" descr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1227" y="5516060"/>
            <a:ext cx="452495" cy="134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416" name="Picture 28" descr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141" y="489550"/>
            <a:ext cx="903180" cy="718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417" name="Picture 30" descr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77" y="512588"/>
            <a:ext cx="1181915" cy="6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418" name="Texte du titre"/>
          <p:cNvSpPr txBox="1">
            <a:spLocks noGrp="1"/>
          </p:cNvSpPr>
          <p:nvPr>
            <p:ph type="title"/>
          </p:nvPr>
        </p:nvSpPr>
        <p:spPr>
          <a:xfrm>
            <a:off x="609964" y="275013"/>
            <a:ext cx="10972077" cy="1143241"/>
          </a:xfrm>
          <a:prstGeom prst="rect">
            <a:avLst/>
          </a:prstGeom>
        </p:spPr>
        <p:txBody>
          <a:bodyPr lIns="10800" tIns="10800" rIns="10800" bIns="10800" anchor="b"/>
          <a:lstStyle>
            <a:lvl1pPr defTabSz="902772">
              <a:defRPr sz="2100" b="0">
                <a:solidFill>
                  <a:srgbClr val="00519D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419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609961" y="1599672"/>
            <a:ext cx="5399160" cy="4526886"/>
          </a:xfrm>
          <a:prstGeom prst="rect">
            <a:avLst/>
          </a:prstGeom>
        </p:spPr>
        <p:txBody>
          <a:bodyPr lIns="18000" tIns="18000" rIns="18000" bIns="18000">
            <a:normAutofit/>
          </a:bodyPr>
          <a:lstStyle>
            <a:lvl1pPr marL="338360" indent="-338360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38360" indent="113745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79681" indent="-176910" defTabSz="902772">
              <a:spcBef>
                <a:spcPts val="400"/>
              </a:spcBef>
              <a:buSzPct val="100000"/>
              <a:buChar char="•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567667" indent="-212791" defTabSz="902772">
              <a:spcBef>
                <a:spcPts val="400"/>
              </a:spcBef>
              <a:buSzPct val="100000"/>
              <a:buChar char="–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19698" indent="-214156" defTabSz="902772">
              <a:spcBef>
                <a:spcPts val="400"/>
              </a:spcBef>
              <a:buSzPct val="100000"/>
              <a:buChar char="»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20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69082" y="6302219"/>
            <a:ext cx="400287" cy="300581"/>
          </a:xfrm>
          <a:prstGeom prst="rect">
            <a:avLst/>
          </a:prstGeom>
        </p:spPr>
        <p:txBody>
          <a:bodyPr lIns="49777" tIns="49777" rIns="49777" bIns="49777"/>
          <a:lstStyle>
            <a:lvl1pPr algn="r">
              <a:def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7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"/>
            <a:ext cx="427155" cy="1268507"/>
          </a:xfrm>
          <a:prstGeom prst="rect">
            <a:avLst/>
          </a:prstGeom>
          <a:ln w="12700">
            <a:miter lim="400000"/>
          </a:ln>
        </p:spPr>
      </p:pic>
      <p:sp>
        <p:nvSpPr>
          <p:cNvPr id="428" name="Line 3"/>
          <p:cNvSpPr/>
          <p:nvPr/>
        </p:nvSpPr>
        <p:spPr>
          <a:xfrm>
            <a:off x="532134" y="1268508"/>
            <a:ext cx="10943119" cy="1"/>
          </a:xfrm>
          <a:prstGeom prst="line">
            <a:avLst/>
          </a:prstGeom>
          <a:ln w="15875">
            <a:solidFill>
              <a:srgbClr val="DB0031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429" name="Picture 4" descr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1227" y="5516060"/>
            <a:ext cx="452495" cy="134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430" name="Picture 28" descr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141" y="489550"/>
            <a:ext cx="903180" cy="718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431" name="Picture 30" descr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77" y="512588"/>
            <a:ext cx="1181915" cy="6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432" name="Texte du titre"/>
          <p:cNvSpPr txBox="1">
            <a:spLocks noGrp="1"/>
          </p:cNvSpPr>
          <p:nvPr>
            <p:ph type="title"/>
          </p:nvPr>
        </p:nvSpPr>
        <p:spPr>
          <a:xfrm>
            <a:off x="512225" y="489550"/>
            <a:ext cx="8126795" cy="751603"/>
          </a:xfrm>
          <a:prstGeom prst="rect">
            <a:avLst/>
          </a:prstGeom>
        </p:spPr>
        <p:txBody>
          <a:bodyPr lIns="10800" tIns="10800" rIns="10800" bIns="10800" anchor="b"/>
          <a:lstStyle>
            <a:lvl1pPr defTabSz="902772">
              <a:defRPr sz="2100" b="0">
                <a:solidFill>
                  <a:srgbClr val="00519D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43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69082" y="6302219"/>
            <a:ext cx="400287" cy="300581"/>
          </a:xfrm>
          <a:prstGeom prst="rect">
            <a:avLst/>
          </a:prstGeom>
        </p:spPr>
        <p:txBody>
          <a:bodyPr lIns="49777" tIns="49777" rIns="49777" bIns="49777"/>
          <a:lstStyle>
            <a:lvl1pPr algn="r">
              <a:def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"/>
            <a:ext cx="427155" cy="1268507"/>
          </a:xfrm>
          <a:prstGeom prst="rect">
            <a:avLst/>
          </a:prstGeom>
          <a:ln w="12700">
            <a:miter lim="400000"/>
          </a:ln>
        </p:spPr>
      </p:pic>
      <p:sp>
        <p:nvSpPr>
          <p:cNvPr id="441" name="Line 3"/>
          <p:cNvSpPr/>
          <p:nvPr/>
        </p:nvSpPr>
        <p:spPr>
          <a:xfrm>
            <a:off x="532134" y="1268508"/>
            <a:ext cx="10943119" cy="1"/>
          </a:xfrm>
          <a:prstGeom prst="line">
            <a:avLst/>
          </a:prstGeom>
          <a:ln w="15875">
            <a:solidFill>
              <a:srgbClr val="DB0031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442" name="Picture 4" descr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1227" y="5516060"/>
            <a:ext cx="452495" cy="134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443" name="Picture 28" descr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141" y="489550"/>
            <a:ext cx="903180" cy="718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444" name="Picture 30" descr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77" y="512588"/>
            <a:ext cx="1181915" cy="6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445" name="Texte du titre"/>
          <p:cNvSpPr txBox="1">
            <a:spLocks noGrp="1"/>
          </p:cNvSpPr>
          <p:nvPr>
            <p:ph type="title"/>
          </p:nvPr>
        </p:nvSpPr>
        <p:spPr>
          <a:xfrm>
            <a:off x="512225" y="489550"/>
            <a:ext cx="8126795" cy="751603"/>
          </a:xfrm>
          <a:prstGeom prst="rect">
            <a:avLst/>
          </a:prstGeom>
        </p:spPr>
        <p:txBody>
          <a:bodyPr lIns="10800" tIns="10800" rIns="10800" bIns="10800" anchor="b"/>
          <a:lstStyle>
            <a:lvl1pPr defTabSz="902772">
              <a:defRPr sz="2100" b="0">
                <a:solidFill>
                  <a:srgbClr val="00519D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446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514033" y="1534878"/>
            <a:ext cx="5413643" cy="4591679"/>
          </a:xfrm>
          <a:prstGeom prst="rect">
            <a:avLst/>
          </a:prstGeom>
        </p:spPr>
        <p:txBody>
          <a:bodyPr lIns="18000" tIns="18000" rIns="18000" bIns="18000">
            <a:normAutofit/>
          </a:bodyPr>
          <a:lstStyle>
            <a:lvl1pPr marL="338360" indent="-338360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38360" indent="113745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79681" indent="-176910" defTabSz="902772">
              <a:spcBef>
                <a:spcPts val="400"/>
              </a:spcBef>
              <a:buSzPct val="100000"/>
              <a:buChar char="•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567667" indent="-212791" defTabSz="902772">
              <a:spcBef>
                <a:spcPts val="400"/>
              </a:spcBef>
              <a:buSzPct val="100000"/>
              <a:buChar char="–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19698" indent="-214156" defTabSz="902772">
              <a:spcBef>
                <a:spcPts val="400"/>
              </a:spcBef>
              <a:buSzPct val="100000"/>
              <a:buChar char="»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47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69082" y="6302219"/>
            <a:ext cx="400287" cy="300581"/>
          </a:xfrm>
          <a:prstGeom prst="rect">
            <a:avLst/>
          </a:prstGeom>
        </p:spPr>
        <p:txBody>
          <a:bodyPr lIns="49777" tIns="49777" rIns="49777" bIns="49777"/>
          <a:lstStyle>
            <a:lvl1pPr algn="r">
              <a:def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4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"/>
            <a:ext cx="427155" cy="1268507"/>
          </a:xfrm>
          <a:prstGeom prst="rect">
            <a:avLst/>
          </a:prstGeom>
          <a:ln w="12700">
            <a:miter lim="400000"/>
          </a:ln>
        </p:spPr>
      </p:pic>
      <p:sp>
        <p:nvSpPr>
          <p:cNvPr id="455" name="Line 3"/>
          <p:cNvSpPr/>
          <p:nvPr/>
        </p:nvSpPr>
        <p:spPr>
          <a:xfrm>
            <a:off x="532134" y="1268508"/>
            <a:ext cx="10943119" cy="1"/>
          </a:xfrm>
          <a:prstGeom prst="line">
            <a:avLst/>
          </a:prstGeom>
          <a:ln w="15875">
            <a:solidFill>
              <a:srgbClr val="DB0031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456" name="Picture 4" descr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1227" y="5516060"/>
            <a:ext cx="452495" cy="134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7" name="Picture 28" descr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141" y="489550"/>
            <a:ext cx="903180" cy="718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458" name="Picture 30" descr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77" y="512588"/>
            <a:ext cx="1181915" cy="6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459" name="Texte du titre"/>
          <p:cNvSpPr txBox="1">
            <a:spLocks noGrp="1"/>
          </p:cNvSpPr>
          <p:nvPr>
            <p:ph type="title"/>
          </p:nvPr>
        </p:nvSpPr>
        <p:spPr>
          <a:xfrm>
            <a:off x="512225" y="489550"/>
            <a:ext cx="8126795" cy="751603"/>
          </a:xfrm>
          <a:prstGeom prst="rect">
            <a:avLst/>
          </a:prstGeom>
        </p:spPr>
        <p:txBody>
          <a:bodyPr lIns="10800" tIns="10800" rIns="10800" bIns="10800" anchor="b"/>
          <a:lstStyle>
            <a:lvl1pPr defTabSz="902772">
              <a:defRPr sz="2100" b="0">
                <a:solidFill>
                  <a:srgbClr val="00519D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460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514033" y="1534878"/>
            <a:ext cx="5413643" cy="4591679"/>
          </a:xfrm>
          <a:prstGeom prst="rect">
            <a:avLst/>
          </a:prstGeom>
        </p:spPr>
        <p:txBody>
          <a:bodyPr lIns="18000" tIns="18000" rIns="18000" bIns="18000">
            <a:normAutofit/>
          </a:bodyPr>
          <a:lstStyle>
            <a:lvl1pPr marL="338360" indent="-338360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38360" indent="113745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79681" indent="-176910" defTabSz="902772">
              <a:spcBef>
                <a:spcPts val="400"/>
              </a:spcBef>
              <a:buSzPct val="100000"/>
              <a:buChar char="•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567667" indent="-212791" defTabSz="902772">
              <a:spcBef>
                <a:spcPts val="400"/>
              </a:spcBef>
              <a:buSzPct val="100000"/>
              <a:buChar char="–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19698" indent="-214156" defTabSz="902772">
              <a:spcBef>
                <a:spcPts val="400"/>
              </a:spcBef>
              <a:buSzPct val="100000"/>
              <a:buChar char="»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61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69082" y="6302219"/>
            <a:ext cx="400287" cy="300581"/>
          </a:xfrm>
          <a:prstGeom prst="rect">
            <a:avLst/>
          </a:prstGeom>
        </p:spPr>
        <p:txBody>
          <a:bodyPr lIns="49777" tIns="49777" rIns="49777" bIns="49777"/>
          <a:lstStyle>
            <a:lvl1pPr algn="r">
              <a:def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k object 16">
            <a:extLst>
              <a:ext uri="{FF2B5EF4-FFF2-40B4-BE49-F238E27FC236}">
                <a16:creationId xmlns:a16="http://schemas.microsoft.com/office/drawing/2014/main" id="{4DAD3F60-3C3F-4246-907B-EC09B32D5E41}"/>
              </a:ext>
            </a:extLst>
          </p:cNvPr>
          <p:cNvSpPr/>
          <p:nvPr userDrawn="1"/>
        </p:nvSpPr>
        <p:spPr>
          <a:xfrm>
            <a:off x="2" y="0"/>
            <a:ext cx="12193197" cy="6858000"/>
          </a:xfrm>
          <a:prstGeom prst="rect">
            <a:avLst/>
          </a:prstGeom>
          <a:solidFill>
            <a:srgbClr val="005AAA"/>
          </a:solidFill>
          <a:ln w="12700">
            <a:miter lim="400000"/>
          </a:ln>
        </p:spPr>
        <p:txBody>
          <a:bodyPr lIns="45719" rIns="45719"/>
          <a:lstStyle/>
          <a:p>
            <a:endParaRPr sz="1800"/>
          </a:p>
        </p:txBody>
      </p:sp>
      <p:sp>
        <p:nvSpPr>
          <p:cNvPr id="4" name="bk object 17">
            <a:extLst>
              <a:ext uri="{FF2B5EF4-FFF2-40B4-BE49-F238E27FC236}">
                <a16:creationId xmlns:a16="http://schemas.microsoft.com/office/drawing/2014/main" id="{9306F6F2-F373-41A9-A6B6-7FF62E8DAABE}"/>
              </a:ext>
            </a:extLst>
          </p:cNvPr>
          <p:cNvSpPr/>
          <p:nvPr userDrawn="1"/>
        </p:nvSpPr>
        <p:spPr>
          <a:xfrm>
            <a:off x="0" y="4127979"/>
            <a:ext cx="9266923" cy="273002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miter lim="400000"/>
          </a:ln>
        </p:spPr>
        <p:txBody>
          <a:bodyPr lIns="45719" rIns="45719"/>
          <a:lstStyle/>
          <a:p>
            <a:endParaRPr sz="1800"/>
          </a:p>
        </p:txBody>
      </p:sp>
      <p:sp>
        <p:nvSpPr>
          <p:cNvPr id="5" name="bk object 18">
            <a:extLst>
              <a:ext uri="{FF2B5EF4-FFF2-40B4-BE49-F238E27FC236}">
                <a16:creationId xmlns:a16="http://schemas.microsoft.com/office/drawing/2014/main" id="{C2397FC2-E6BA-4138-8EEC-D455B00C9FCD}"/>
              </a:ext>
            </a:extLst>
          </p:cNvPr>
          <p:cNvSpPr/>
          <p:nvPr userDrawn="1"/>
        </p:nvSpPr>
        <p:spPr>
          <a:xfrm>
            <a:off x="2" y="-1"/>
            <a:ext cx="4696663" cy="2642859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miter lim="400000"/>
          </a:ln>
        </p:spPr>
        <p:txBody>
          <a:bodyPr lIns="45719" rIns="45719"/>
          <a:lstStyle/>
          <a:p>
            <a:endParaRPr sz="180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1177B76-96A0-4907-BEF5-2CB6FC64FBB1}"/>
              </a:ext>
            </a:extLst>
          </p:cNvPr>
          <p:cNvSpPr/>
          <p:nvPr userDrawn="1"/>
        </p:nvSpPr>
        <p:spPr>
          <a:xfrm>
            <a:off x="7391401" y="0"/>
            <a:ext cx="4800598" cy="6858000"/>
          </a:xfrm>
          <a:custGeom>
            <a:avLst/>
            <a:gdLst>
              <a:gd name="connsiteX0" fmla="*/ 1653270 w 4800598"/>
              <a:gd name="connsiteY0" fmla="*/ 0 h 6858000"/>
              <a:gd name="connsiteX1" fmla="*/ 1666912 w 4800598"/>
              <a:gd name="connsiteY1" fmla="*/ 0 h 6858000"/>
              <a:gd name="connsiteX2" fmla="*/ 1671639 w 4800598"/>
              <a:gd name="connsiteY2" fmla="*/ 0 h 6858000"/>
              <a:gd name="connsiteX3" fmla="*/ 4800598 w 4800598"/>
              <a:gd name="connsiteY3" fmla="*/ 0 h 6858000"/>
              <a:gd name="connsiteX4" fmla="*/ 4800598 w 4800598"/>
              <a:gd name="connsiteY4" fmla="*/ 6858000 h 6858000"/>
              <a:gd name="connsiteX5" fmla="*/ 1671639 w 4800598"/>
              <a:gd name="connsiteY5" fmla="*/ 6858000 h 6858000"/>
              <a:gd name="connsiteX6" fmla="*/ 1242327 w 4800598"/>
              <a:gd name="connsiteY6" fmla="*/ 6858000 h 6858000"/>
              <a:gd name="connsiteX7" fmla="*/ 0 w 4800598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00598" h="6858000">
                <a:moveTo>
                  <a:pt x="1653270" y="0"/>
                </a:moveTo>
                <a:lnTo>
                  <a:pt x="1666912" y="0"/>
                </a:lnTo>
                <a:lnTo>
                  <a:pt x="1671639" y="0"/>
                </a:lnTo>
                <a:lnTo>
                  <a:pt x="4800598" y="0"/>
                </a:lnTo>
                <a:lnTo>
                  <a:pt x="4800598" y="6858000"/>
                </a:lnTo>
                <a:lnTo>
                  <a:pt x="1671639" y="6858000"/>
                </a:lnTo>
                <a:lnTo>
                  <a:pt x="1242327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wrap="square" lIns="45719" rIns="45719">
            <a:noAutofit/>
          </a:bodyPr>
          <a:lstStyle/>
          <a:p>
            <a:endParaRPr sz="1800"/>
          </a:p>
        </p:txBody>
      </p:sp>
      <p:pic>
        <p:nvPicPr>
          <p:cNvPr id="17" name="Picture 2" descr="Professional Conference Management &amp;amp; Event Management | K.I.T. Group">
            <a:extLst>
              <a:ext uri="{FF2B5EF4-FFF2-40B4-BE49-F238E27FC236}">
                <a16:creationId xmlns:a16="http://schemas.microsoft.com/office/drawing/2014/main" id="{0B0E9279-A0E1-42FB-9356-FDAB726BF5E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52200" y="5970362"/>
            <a:ext cx="2760399" cy="61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95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255A4F-DAE1-4F7A-B1F5-4D99BB1CD0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02F8FC8-82A0-4CE2-8E08-7638DBCC7E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7F70D4-49F9-4953-A71B-B3B5D417D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59ACE-0002-43DE-BE1F-3B00A47B4E43}" type="datetimeFigureOut">
              <a:rPr lang="fr-FR" smtClean="0"/>
              <a:t>10/02/2026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27758D8-6F58-4FEA-A369-E51B8CF44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EEF6650-8702-4D04-B4B8-F28D4CF92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E17F1-E1E5-4D08-8441-C330B1FD26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927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e du titre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lIns="45719" tIns="45719" rIns="45719" bIns="45719" anchor="ctr"/>
          <a:lstStyle>
            <a:lvl1pPr>
              <a:lnSpc>
                <a:spcPct val="90000"/>
              </a:lnSpc>
              <a:defRPr sz="4400" b="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Texte du titre</a:t>
            </a:r>
          </a:p>
        </p:txBody>
      </p:sp>
      <p:sp>
        <p:nvSpPr>
          <p:cNvPr id="191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 lIns="45719" tIns="45719" rIns="45719" bIns="45719">
            <a:normAutofit/>
          </a:bodyPr>
          <a:lstStyle>
            <a:lvl1pPr marL="228594" indent="-228594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lvl1pPr>
            <a:lvl2pPr marL="723882" indent="-266693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lvl2pPr>
            <a:lvl3pPr marL="1234408" indent="-320031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lvl3pPr>
            <a:lvl4pPr marL="1727157" indent="-355591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lvl4pPr>
            <a:lvl5pPr marL="2184345" indent="-355591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9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003387" y="6400415"/>
            <a:ext cx="350414" cy="276997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sz="1200">
                <a:solidFill>
                  <a:srgbClr val="898989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e du titre"/>
          <p:cNvSpPr txBox="1">
            <a:spLocks noGrp="1"/>
          </p:cNvSpPr>
          <p:nvPr>
            <p:ph type="title"/>
          </p:nvPr>
        </p:nvSpPr>
        <p:spPr>
          <a:xfrm>
            <a:off x="839789" y="365127"/>
            <a:ext cx="10515601" cy="1325563"/>
          </a:xfrm>
          <a:prstGeom prst="rect">
            <a:avLst/>
          </a:prstGeom>
        </p:spPr>
        <p:txBody>
          <a:bodyPr lIns="45719" tIns="45719" rIns="45719" bIns="45719" anchor="ctr"/>
          <a:lstStyle>
            <a:lvl1pPr>
              <a:lnSpc>
                <a:spcPct val="90000"/>
              </a:lnSpc>
              <a:defRPr sz="4400" b="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Texte du titre</a:t>
            </a:r>
          </a:p>
        </p:txBody>
      </p:sp>
      <p:sp>
        <p:nvSpPr>
          <p:cNvPr id="20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839788" y="1681165"/>
            <a:ext cx="5157789" cy="823913"/>
          </a:xfrm>
          <a:prstGeom prst="rect">
            <a:avLst/>
          </a:prstGeom>
        </p:spPr>
        <p:txBody>
          <a:bodyPr lIns="45719" tIns="45719" rIns="45719" bIns="45719" anchor="b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b="1"/>
            </a:lvl1pPr>
            <a:lvl2pPr>
              <a:lnSpc>
                <a:spcPct val="90000"/>
              </a:lnSpc>
              <a:spcBef>
                <a:spcPts val="1000"/>
              </a:spcBef>
              <a:defRPr sz="2400" b="1"/>
            </a:lvl2pPr>
            <a:lvl3pPr>
              <a:lnSpc>
                <a:spcPct val="90000"/>
              </a:lnSpc>
              <a:spcBef>
                <a:spcPts val="1000"/>
              </a:spcBef>
              <a:defRPr sz="2400" b="1"/>
            </a:lvl3pPr>
            <a:lvl4pPr>
              <a:lnSpc>
                <a:spcPct val="90000"/>
              </a:lnSpc>
              <a:spcBef>
                <a:spcPts val="1000"/>
              </a:spcBef>
              <a:defRPr sz="2400" b="1"/>
            </a:lvl4pPr>
            <a:lvl5pPr>
              <a:lnSpc>
                <a:spcPct val="90000"/>
              </a:lnSpc>
              <a:spcBef>
                <a:spcPts val="1000"/>
              </a:spcBef>
              <a:defRPr sz="2400" b="1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0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1" y="1681165"/>
            <a:ext cx="5183188" cy="823913"/>
          </a:xfrm>
          <a:prstGeom prst="rect">
            <a:avLst/>
          </a:prstGeom>
        </p:spPr>
        <p:txBody>
          <a:bodyPr lIns="45719" tIns="45719" rIns="45719" bIns="45719" anchor="b">
            <a:normAutofit/>
          </a:bodyPr>
          <a:lstStyle>
            <a:lvl1pPr>
              <a:lnSpc>
                <a:spcPct val="90000"/>
              </a:lnSpc>
              <a:spcBef>
                <a:spcPts val="1333"/>
              </a:spcBef>
              <a:defRPr sz="2400" b="1"/>
            </a:lvl1pPr>
          </a:lstStyle>
          <a:p>
            <a:pPr>
              <a:lnSpc>
                <a:spcPct val="90000"/>
              </a:lnSpc>
              <a:spcBef>
                <a:spcPts val="1000"/>
              </a:spcBef>
              <a:defRPr sz="2400" b="1"/>
            </a:pPr>
            <a:endParaRPr/>
          </a:p>
        </p:txBody>
      </p:sp>
      <p:sp>
        <p:nvSpPr>
          <p:cNvPr id="20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003387" y="6400415"/>
            <a:ext cx="350414" cy="276997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sz="1200">
                <a:solidFill>
                  <a:srgbClr val="898989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e du titre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lIns="45719" tIns="45719" rIns="45719" bIns="45719" anchor="ctr"/>
          <a:lstStyle>
            <a:lvl1pPr>
              <a:lnSpc>
                <a:spcPct val="90000"/>
              </a:lnSpc>
              <a:defRPr sz="4400" b="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Texte du titre</a:t>
            </a:r>
          </a:p>
        </p:txBody>
      </p:sp>
      <p:sp>
        <p:nvSpPr>
          <p:cNvPr id="210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003387" y="6400415"/>
            <a:ext cx="350414" cy="276997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sz="1200">
                <a:solidFill>
                  <a:srgbClr val="898989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e du titre"/>
          <p:cNvSpPr txBox="1">
            <a:spLocks noGrp="1"/>
          </p:cNvSpPr>
          <p:nvPr>
            <p:ph type="title"/>
          </p:nvPr>
        </p:nvSpPr>
        <p:spPr>
          <a:xfrm>
            <a:off x="839789" y="457200"/>
            <a:ext cx="3932239" cy="1600200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lnSpc>
                <a:spcPct val="90000"/>
              </a:lnSpc>
              <a:defRPr sz="3200" b="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Texte du titre</a:t>
            </a:r>
          </a:p>
        </p:txBody>
      </p:sp>
      <p:sp>
        <p:nvSpPr>
          <p:cNvPr id="225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7"/>
            <a:ext cx="6172201" cy="4873625"/>
          </a:xfrm>
          <a:prstGeom prst="rect">
            <a:avLst/>
          </a:prstGeom>
        </p:spPr>
        <p:txBody>
          <a:bodyPr lIns="45719" tIns="45719" rIns="45719" bIns="45719">
            <a:normAutofit/>
          </a:bodyPr>
          <a:lstStyle>
            <a:lvl1pPr marL="228594" indent="-228594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3200"/>
            </a:lvl1pPr>
            <a:lvl2pPr marL="718439" indent="-261251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3200"/>
            </a:lvl2pPr>
            <a:lvl3pPr marL="1219170" indent="-304792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3200"/>
            </a:lvl3pPr>
            <a:lvl4pPr marL="1737317" indent="-365751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3200"/>
            </a:lvl4pPr>
            <a:lvl5pPr marL="2194505" indent="-365751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26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 lIns="45719" tIns="45719" rIns="45719" bIns="45719">
            <a:normAutofit/>
          </a:bodyPr>
          <a:lstStyle>
            <a:lvl1pPr>
              <a:lnSpc>
                <a:spcPct val="90000"/>
              </a:lnSpc>
              <a:spcBef>
                <a:spcPts val="1333"/>
              </a:spcBef>
              <a:defRPr sz="1600"/>
            </a:lvl1pPr>
          </a:lstStyle>
          <a:p>
            <a:pPr>
              <a:lnSpc>
                <a:spcPct val="90000"/>
              </a:lnSpc>
              <a:spcBef>
                <a:spcPts val="1000"/>
              </a:spcBef>
              <a:defRPr sz="1600"/>
            </a:pPr>
            <a:endParaRPr/>
          </a:p>
        </p:txBody>
      </p:sp>
      <p:sp>
        <p:nvSpPr>
          <p:cNvPr id="227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003387" y="6400415"/>
            <a:ext cx="350414" cy="276997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sz="1200">
                <a:solidFill>
                  <a:srgbClr val="898989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e du titre"/>
          <p:cNvSpPr txBox="1">
            <a:spLocks noGrp="1"/>
          </p:cNvSpPr>
          <p:nvPr>
            <p:ph type="title"/>
          </p:nvPr>
        </p:nvSpPr>
        <p:spPr>
          <a:xfrm>
            <a:off x="839789" y="457200"/>
            <a:ext cx="3932239" cy="1600200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lnSpc>
                <a:spcPct val="90000"/>
              </a:lnSpc>
              <a:defRPr sz="3200" b="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Texte du titre</a:t>
            </a:r>
          </a:p>
        </p:txBody>
      </p:sp>
      <p:sp>
        <p:nvSpPr>
          <p:cNvPr id="23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7"/>
            <a:ext cx="6172201" cy="4873625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36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839789" y="2057400"/>
            <a:ext cx="3932239" cy="3811588"/>
          </a:xfrm>
          <a:prstGeom prst="rect">
            <a:avLst/>
          </a:prstGeom>
        </p:spPr>
        <p:txBody>
          <a:bodyPr lIns="45719" tIns="45719" rIns="45719" b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1600"/>
            </a:lvl1pPr>
            <a:lvl2pPr>
              <a:lnSpc>
                <a:spcPct val="90000"/>
              </a:lnSpc>
              <a:spcBef>
                <a:spcPts val="1000"/>
              </a:spcBef>
              <a:defRPr sz="1600"/>
            </a:lvl2pPr>
            <a:lvl3pPr>
              <a:lnSpc>
                <a:spcPct val="90000"/>
              </a:lnSpc>
              <a:spcBef>
                <a:spcPts val="1000"/>
              </a:spcBef>
              <a:defRPr sz="1600"/>
            </a:lvl3pPr>
            <a:lvl4pPr>
              <a:lnSpc>
                <a:spcPct val="90000"/>
              </a:lnSpc>
              <a:spcBef>
                <a:spcPts val="1000"/>
              </a:spcBef>
              <a:defRPr sz="1600"/>
            </a:lvl4pPr>
            <a:lvl5pPr>
              <a:lnSpc>
                <a:spcPct val="90000"/>
              </a:lnSpc>
              <a:spcBef>
                <a:spcPts val="1000"/>
              </a:spcBef>
              <a:defRPr sz="16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7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003387" y="6400415"/>
            <a:ext cx="350414" cy="276997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sz="1200">
                <a:solidFill>
                  <a:srgbClr val="898989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"/>
            <a:ext cx="427155" cy="1268507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Line 3"/>
          <p:cNvSpPr/>
          <p:nvPr/>
        </p:nvSpPr>
        <p:spPr>
          <a:xfrm>
            <a:off x="532134" y="1268508"/>
            <a:ext cx="10943119" cy="1"/>
          </a:xfrm>
          <a:prstGeom prst="line">
            <a:avLst/>
          </a:prstGeom>
          <a:ln w="15875">
            <a:solidFill>
              <a:srgbClr val="DB0031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246" name="Picture 4" descr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1227" y="5516060"/>
            <a:ext cx="452495" cy="134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Picture 28" descr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141" y="489550"/>
            <a:ext cx="903180" cy="718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Picture 30" descr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77" y="512588"/>
            <a:ext cx="1181915" cy="6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Texte du titre"/>
          <p:cNvSpPr txBox="1">
            <a:spLocks noGrp="1"/>
          </p:cNvSpPr>
          <p:nvPr>
            <p:ph type="title"/>
          </p:nvPr>
        </p:nvSpPr>
        <p:spPr>
          <a:xfrm>
            <a:off x="914039" y="2130977"/>
            <a:ext cx="10363925" cy="1470087"/>
          </a:xfrm>
          <a:prstGeom prst="rect">
            <a:avLst/>
          </a:prstGeom>
        </p:spPr>
        <p:txBody>
          <a:bodyPr lIns="10800" tIns="10800" rIns="10800" bIns="10800" anchor="b"/>
          <a:lstStyle>
            <a:lvl1pPr defTabSz="902772">
              <a:defRPr sz="2100" b="0">
                <a:solidFill>
                  <a:srgbClr val="00519D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25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828076" y="3886153"/>
            <a:ext cx="8535848" cy="1752296"/>
          </a:xfrm>
          <a:prstGeom prst="rect">
            <a:avLst/>
          </a:prstGeom>
        </p:spPr>
        <p:txBody>
          <a:bodyPr lIns="18000" tIns="18000" rIns="18000" bIns="18000">
            <a:normAutofit/>
          </a:bodyPr>
          <a:lstStyle>
            <a:lvl1pPr algn="ctr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414670" algn="ctr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829341" algn="ctr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244010" algn="ctr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658681" algn="ctr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51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69082" y="6302219"/>
            <a:ext cx="400287" cy="300581"/>
          </a:xfrm>
          <a:prstGeom prst="rect">
            <a:avLst/>
          </a:prstGeom>
        </p:spPr>
        <p:txBody>
          <a:bodyPr lIns="49777" tIns="49777" rIns="49777" bIns="49777"/>
          <a:lstStyle>
            <a:lvl1pPr algn="r">
              <a:def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"/>
            <a:ext cx="427155" cy="1268507"/>
          </a:xfrm>
          <a:prstGeom prst="rect">
            <a:avLst/>
          </a:prstGeom>
          <a:ln w="12700">
            <a:miter lim="400000"/>
          </a:ln>
        </p:spPr>
      </p:pic>
      <p:sp>
        <p:nvSpPr>
          <p:cNvPr id="259" name="Line 3"/>
          <p:cNvSpPr/>
          <p:nvPr/>
        </p:nvSpPr>
        <p:spPr>
          <a:xfrm>
            <a:off x="532134" y="1268508"/>
            <a:ext cx="10943119" cy="1"/>
          </a:xfrm>
          <a:prstGeom prst="line">
            <a:avLst/>
          </a:prstGeom>
          <a:ln w="15875">
            <a:solidFill>
              <a:srgbClr val="DB0031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260" name="Picture 4" descr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1227" y="5516060"/>
            <a:ext cx="452495" cy="1341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Picture 28" descr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141" y="489550"/>
            <a:ext cx="903180" cy="718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62" name="Picture 30" descr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77" y="512588"/>
            <a:ext cx="1181915" cy="6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Rectangle 3"/>
          <p:cNvSpPr/>
          <p:nvPr/>
        </p:nvSpPr>
        <p:spPr>
          <a:xfrm>
            <a:off x="8970243" y="424758"/>
            <a:ext cx="1149336" cy="3367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 defTabSz="995338">
              <a:lnSpc>
                <a:spcPct val="80000"/>
              </a:lnSpc>
              <a:spcBef>
                <a:spcPts val="1200"/>
              </a:spcBef>
              <a:defRPr sz="1900">
                <a:solidFill>
                  <a:srgbClr val="0051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sz="1900"/>
          </a:p>
        </p:txBody>
      </p:sp>
      <p:sp>
        <p:nvSpPr>
          <p:cNvPr id="264" name="Texte du titre"/>
          <p:cNvSpPr txBox="1">
            <a:spLocks noGrp="1"/>
          </p:cNvSpPr>
          <p:nvPr>
            <p:ph type="title"/>
          </p:nvPr>
        </p:nvSpPr>
        <p:spPr>
          <a:xfrm>
            <a:off x="512225" y="489550"/>
            <a:ext cx="8126795" cy="751603"/>
          </a:xfrm>
          <a:prstGeom prst="rect">
            <a:avLst/>
          </a:prstGeom>
        </p:spPr>
        <p:txBody>
          <a:bodyPr lIns="10800" tIns="10800" rIns="10800" bIns="10800" anchor="b"/>
          <a:lstStyle>
            <a:lvl1pPr defTabSz="902772">
              <a:defRPr sz="2100" b="0">
                <a:solidFill>
                  <a:srgbClr val="00519D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265" name="Texte niveau 1…"/>
          <p:cNvSpPr txBox="1">
            <a:spLocks noGrp="1"/>
          </p:cNvSpPr>
          <p:nvPr>
            <p:ph type="body" idx="1"/>
          </p:nvPr>
        </p:nvSpPr>
        <p:spPr>
          <a:xfrm>
            <a:off x="514034" y="1534878"/>
            <a:ext cx="11001039" cy="4591679"/>
          </a:xfrm>
          <a:prstGeom prst="rect">
            <a:avLst/>
          </a:prstGeom>
        </p:spPr>
        <p:txBody>
          <a:bodyPr lIns="18000" tIns="18000" rIns="18000" bIns="18000">
            <a:normAutofit/>
          </a:bodyPr>
          <a:lstStyle>
            <a:lvl1pPr marL="338360" indent="-338360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38360" indent="113745" defTabSz="902772">
              <a:spcBef>
                <a:spcPts val="400"/>
              </a:spcBef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79681" indent="-176910" defTabSz="902772">
              <a:spcBef>
                <a:spcPts val="400"/>
              </a:spcBef>
              <a:buSzPct val="100000"/>
              <a:buChar char="•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567667" indent="-212791" defTabSz="902772">
              <a:spcBef>
                <a:spcPts val="400"/>
              </a:spcBef>
              <a:buSzPct val="100000"/>
              <a:buChar char="–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19698" indent="-214156" defTabSz="902772">
              <a:spcBef>
                <a:spcPts val="400"/>
              </a:spcBef>
              <a:buSzPct val="100000"/>
              <a:buChar char="»"/>
              <a:defRPr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66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169082" y="6302219"/>
            <a:ext cx="400287" cy="300581"/>
          </a:xfrm>
          <a:prstGeom prst="rect">
            <a:avLst/>
          </a:prstGeom>
        </p:spPr>
        <p:txBody>
          <a:bodyPr lIns="49777" tIns="49777" rIns="49777" bIns="49777"/>
          <a:lstStyle>
            <a:lvl1pPr algn="r">
              <a:def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545299" y="364118"/>
            <a:ext cx="11107751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207116" y="6643897"/>
            <a:ext cx="209994" cy="15388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10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0" r:id="rId2"/>
    <p:sldLayoutId id="2147483664" r:id="rId3"/>
    <p:sldLayoutId id="2147483665" r:id="rId4"/>
    <p:sldLayoutId id="2147483666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7" r:id="rId24"/>
    <p:sldLayoutId id="2147483688" r:id="rId25"/>
  </p:sldLayoutIdLst>
  <p:transition spd="med"/>
  <p:txStyles>
    <p:titleStyle>
      <a:lvl1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9pPr>
    </p:titleStyle>
    <p:bodyStyle>
      <a:lvl1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45718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914377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1371566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1828754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2285943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2743131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320032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365750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1pPr>
      <a:lvl2pPr marL="0" marR="0" indent="45718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2pPr>
      <a:lvl3pPr marL="0" marR="0" indent="914377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3pPr>
      <a:lvl4pPr marL="0" marR="0" indent="1371566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4pPr>
      <a:lvl5pPr marL="0" marR="0" indent="1828754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5pPr>
      <a:lvl6pPr marL="0" marR="0" indent="2285943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6pPr>
      <a:lvl7pPr marL="0" marR="0" indent="2743131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7pPr>
      <a:lvl8pPr marL="0" marR="0" indent="320032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8pPr>
      <a:lvl9pPr marL="0" marR="0" indent="365750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6.jpeg"/><Relationship Id="rId5" Type="http://schemas.openxmlformats.org/officeDocument/2006/relationships/image" Target="../media/image12.jpe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2.sv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5.png"/><Relationship Id="rId5" Type="http://schemas.openxmlformats.org/officeDocument/2006/relationships/hyperlink" Target="https://www.guillaumesix.com/" TargetMode="Externa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21">
            <a:extLst>
              <a:ext uri="{FF2B5EF4-FFF2-40B4-BE49-F238E27FC236}">
                <a16:creationId xmlns:a16="http://schemas.microsoft.com/office/drawing/2014/main" id="{6D5B788C-157B-44D7-99B8-073504740323}"/>
              </a:ext>
            </a:extLst>
          </p:cNvPr>
          <p:cNvSpPr txBox="1"/>
          <p:nvPr/>
        </p:nvSpPr>
        <p:spPr>
          <a:xfrm>
            <a:off x="0" y="3613220"/>
            <a:ext cx="7955280" cy="1989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noAutofit/>
          </a:bodyPr>
          <a:lstStyle/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4500" dirty="0">
                <a:latin typeface="Century Gothic" panose="020B0502020202020204" pitchFamily="34" charset="0"/>
              </a:rPr>
              <a:t>17</a:t>
            </a:r>
            <a:r>
              <a:rPr lang="fr-FR" sz="4500" baseline="30000" dirty="0">
                <a:latin typeface="Century Gothic" panose="020B0502020202020204" pitchFamily="34" charset="0"/>
              </a:rPr>
              <a:t>ème</a:t>
            </a:r>
            <a:r>
              <a:rPr lang="fr-FR" sz="4500" dirty="0">
                <a:latin typeface="Century Gothic" panose="020B0502020202020204" pitchFamily="34" charset="0"/>
              </a:rPr>
              <a:t>  édition de l’International </a:t>
            </a:r>
            <a:r>
              <a:rPr lang="fr-FR" sz="4500" dirty="0" err="1">
                <a:latin typeface="Century Gothic" panose="020B0502020202020204" pitchFamily="34" charset="0"/>
              </a:rPr>
              <a:t>Particle</a:t>
            </a:r>
            <a:r>
              <a:rPr lang="fr-FR" sz="4500" dirty="0">
                <a:latin typeface="Century Gothic" panose="020B0502020202020204" pitchFamily="34" charset="0"/>
              </a:rPr>
              <a:t> Accelerator Conference </a:t>
            </a:r>
            <a:r>
              <a:rPr lang="fr-FR" sz="4500" b="1" dirty="0">
                <a:latin typeface="Century Gothic" panose="020B0502020202020204" pitchFamily="34" charset="0"/>
              </a:rPr>
              <a:t>IPAC’26 </a:t>
            </a:r>
            <a:br>
              <a:rPr lang="fr-FR" sz="4500" b="1" dirty="0">
                <a:latin typeface="Century Gothic" panose="020B0502020202020204" pitchFamily="34" charset="0"/>
              </a:rPr>
            </a:br>
            <a:r>
              <a:rPr lang="fr-FR" sz="4500" b="1" dirty="0">
                <a:latin typeface="Century Gothic" panose="020B0502020202020204" pitchFamily="34" charset="0"/>
              </a:rPr>
              <a:t/>
            </a:r>
            <a:br>
              <a:rPr lang="fr-FR" sz="4500" b="1" dirty="0">
                <a:latin typeface="Century Gothic" panose="020B0502020202020204" pitchFamily="34" charset="0"/>
              </a:rPr>
            </a:br>
            <a:r>
              <a:rPr lang="fr-FR" sz="3600" b="1" dirty="0">
                <a:latin typeface="Century Gothic" panose="020B0502020202020204" pitchFamily="34" charset="0"/>
              </a:rPr>
              <a:t>COPIL </a:t>
            </a: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3600" dirty="0">
                <a:latin typeface="Century Gothic" panose="020B0502020202020204" pitchFamily="34" charset="0"/>
              </a:rPr>
              <a:t>Jeudi 05 février 2026 </a:t>
            </a:r>
            <a:endParaRPr lang="fr-FR" sz="3500" dirty="0">
              <a:latin typeface="Century Gothic" panose="020B0502020202020204" pitchFamily="34" charset="0"/>
            </a:endParaRPr>
          </a:p>
        </p:txBody>
      </p:sp>
      <p:pic>
        <p:nvPicPr>
          <p:cNvPr id="3" name="Image 2" descr="GANIL">
            <a:extLst>
              <a:ext uri="{FF2B5EF4-FFF2-40B4-BE49-F238E27FC236}">
                <a16:creationId xmlns:a16="http://schemas.microsoft.com/office/drawing/2014/main" id="{50F4B725-4289-E010-6A6F-BE1246B787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4670" y="4714657"/>
            <a:ext cx="3646768" cy="79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316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F3B652-0E34-FA60-CFD2-4AB6393C76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1">
            <a:extLst>
              <a:ext uri="{FF2B5EF4-FFF2-40B4-BE49-F238E27FC236}">
                <a16:creationId xmlns:a16="http://schemas.microsoft.com/office/drawing/2014/main" id="{566BECD6-F472-3F8C-A43E-C0A9561762DB}"/>
              </a:ext>
            </a:extLst>
          </p:cNvPr>
          <p:cNvSpPr txBox="1"/>
          <p:nvPr/>
        </p:nvSpPr>
        <p:spPr>
          <a:xfrm>
            <a:off x="2118360" y="1084732"/>
            <a:ext cx="7955280" cy="4688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Autofit/>
          </a:bodyPr>
          <a:lstStyle/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4800" b="1" dirty="0">
                <a:latin typeface="Century Gothic" panose="020B0502020202020204" pitchFamily="34" charset="0"/>
              </a:rPr>
              <a:t>CONFERENCE DINNER</a:t>
            </a: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4400" dirty="0">
                <a:latin typeface="Century Gothic" panose="020B0502020202020204" pitchFamily="34" charset="0"/>
              </a:rPr>
              <a:t>19.05.2026</a:t>
            </a: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endParaRPr lang="fr-FR" sz="4800" dirty="0">
              <a:latin typeface="Century Gothic" panose="020B0502020202020204" pitchFamily="34" charset="0"/>
            </a:endParaRP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3200" i="1" dirty="0">
                <a:latin typeface="Century Gothic" panose="020B0502020202020204" pitchFamily="34" charset="0"/>
              </a:rPr>
              <a:t>Cocktail dinatoire au Casino</a:t>
            </a: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3200" i="1" dirty="0">
                <a:latin typeface="Century Gothic" panose="020B0502020202020204" pitchFamily="34" charset="0"/>
              </a:rPr>
              <a:t>1 500 invités</a:t>
            </a:r>
          </a:p>
        </p:txBody>
      </p:sp>
    </p:spTree>
    <p:extLst>
      <p:ext uri="{BB962C8B-B14F-4D97-AF65-F5344CB8AC3E}">
        <p14:creationId xmlns:p14="http://schemas.microsoft.com/office/powerpoint/2010/main" val="204070656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31BF55-8204-7430-BD58-620E71910B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5DF8558-C5EF-90DF-1D22-A202ACEB9E7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75654" y="270097"/>
            <a:ext cx="4136943" cy="309540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FBCFC0-25D2-DBC3-5433-1E77B334FE7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5655" y="3544954"/>
            <a:ext cx="4136943" cy="3102707"/>
          </a:xfrm>
          <a:prstGeom prst="rect">
            <a:avLst/>
          </a:prstGeom>
        </p:spPr>
      </p:pic>
      <p:sp>
        <p:nvSpPr>
          <p:cNvPr id="8" name="Text Box 21">
            <a:extLst>
              <a:ext uri="{FF2B5EF4-FFF2-40B4-BE49-F238E27FC236}">
                <a16:creationId xmlns:a16="http://schemas.microsoft.com/office/drawing/2014/main" id="{7D4024A5-C711-C010-FFB2-742E62397D66}"/>
              </a:ext>
            </a:extLst>
          </p:cNvPr>
          <p:cNvSpPr txBox="1"/>
          <p:nvPr/>
        </p:nvSpPr>
        <p:spPr>
          <a:xfrm>
            <a:off x="641316" y="270099"/>
            <a:ext cx="113779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lvl="0">
              <a:defRPr sz="3600" b="1">
                <a:solidFill>
                  <a:srgbClr val="1263AD"/>
                </a:solidFill>
                <a:latin typeface="Century Gothic" panose="020B0502020202020204" pitchFamily="34" charset="0"/>
                <a:ea typeface="Avenir Heavy"/>
                <a:cs typeface="Avenir Heavy"/>
              </a:defRPr>
            </a:lvl1pPr>
          </a:lstStyle>
          <a:p>
            <a:r>
              <a:rPr lang="fr-FR" dirty="0">
                <a:sym typeface="Avenir Heavy"/>
              </a:rPr>
              <a:t>Conference </a:t>
            </a:r>
            <a:r>
              <a:rPr lang="fr-FR" dirty="0" err="1">
                <a:sym typeface="Avenir Heavy"/>
              </a:rPr>
              <a:t>Dinner</a:t>
            </a:r>
            <a:endParaRPr lang="fr-FR" dirty="0">
              <a:sym typeface="Avenir Heavy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866F6B-56A6-9E9D-1765-CBA8A74BF8BD}"/>
              </a:ext>
            </a:extLst>
          </p:cNvPr>
          <p:cNvSpPr/>
          <p:nvPr/>
        </p:nvSpPr>
        <p:spPr>
          <a:xfrm>
            <a:off x="641316" y="882806"/>
            <a:ext cx="711234" cy="63500"/>
          </a:xfrm>
          <a:prstGeom prst="rect">
            <a:avLst/>
          </a:prstGeom>
          <a:solidFill>
            <a:srgbClr val="E335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174125F2-CD59-51B7-492F-9A63CE89B3F7}"/>
              </a:ext>
            </a:extLst>
          </p:cNvPr>
          <p:cNvSpPr txBox="1">
            <a:spLocks/>
          </p:cNvSpPr>
          <p:nvPr/>
        </p:nvSpPr>
        <p:spPr>
          <a:xfrm>
            <a:off x="210525" y="6372413"/>
            <a:ext cx="275250" cy="275250"/>
          </a:xfrm>
          <a:prstGeom prst="ellipse">
            <a:avLst/>
          </a:prstGeom>
          <a:solidFill>
            <a:srgbClr val="E3354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12700" algn="ctr" defTabSz="914400" rtl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marR="0" lvl="0" indent="12700" algn="ctr" defTabSz="914400" rtl="0" eaLnBrk="1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sym typeface="Century Gothic"/>
              </a:rPr>
              <a:pPr marL="0" marR="0" lvl="0" indent="12700" algn="ctr" defTabSz="914400" rtl="0" eaLnBrk="1" fontAlgn="auto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sym typeface="Century Gothic"/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05F904C9-E334-9685-A240-7FD7DBADA2C5}"/>
              </a:ext>
            </a:extLst>
          </p:cNvPr>
          <p:cNvSpPr txBox="1"/>
          <p:nvPr/>
        </p:nvSpPr>
        <p:spPr>
          <a:xfrm>
            <a:off x="644405" y="1465771"/>
            <a:ext cx="5959595" cy="4504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u="sng" dirty="0">
                <a:solidFill>
                  <a:schemeClr val="tx1"/>
                </a:solidFill>
              </a:rPr>
              <a:t>Déroulé de la soirée pour les invités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20:00  	</a:t>
            </a:r>
            <a:r>
              <a:rPr lang="fr-FR" sz="1600" dirty="0">
                <a:solidFill>
                  <a:schemeClr val="tx1"/>
                </a:solidFill>
              </a:rPr>
              <a:t>Les invités pourront se rendre au Casino à pied	depuis le CID. Ils pourront accéder aux différents 	salons et offre gastronomique dès leur arrivée.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		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20:00 -</a:t>
            </a:r>
            <a:r>
              <a:rPr lang="fr-FR" sz="1600" dirty="0">
                <a:solidFill>
                  <a:schemeClr val="tx1"/>
                </a:solidFill>
              </a:rPr>
              <a:t>	Repas cocktail dinatoire avec animations tout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00:00	</a:t>
            </a:r>
            <a:r>
              <a:rPr lang="fr-FR" sz="1600" dirty="0">
                <a:solidFill>
                  <a:schemeClr val="tx1"/>
                </a:solidFill>
              </a:rPr>
              <a:t>au long de la soirée.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00:00 -	</a:t>
            </a:r>
            <a:r>
              <a:rPr lang="fr-FR" sz="1600" dirty="0">
                <a:solidFill>
                  <a:schemeClr val="tx1"/>
                </a:solidFill>
              </a:rPr>
              <a:t>Départ des convives. </a:t>
            </a:r>
            <a:endParaRPr lang="fr-FR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761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8794A1-B817-EDE0-48CC-05906B82E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62A186A-7CE3-3AFD-F850-2A3039185D9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69" r="20517" b="5012"/>
          <a:stretch>
            <a:fillRect/>
          </a:stretch>
        </p:blipFill>
        <p:spPr>
          <a:xfrm>
            <a:off x="7769560" y="3546768"/>
            <a:ext cx="4143031" cy="310727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D0E7DCD-718F-D825-02E3-9D18B3F5C7C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50"/>
          <a:stretch>
            <a:fillRect/>
          </a:stretch>
        </p:blipFill>
        <p:spPr>
          <a:xfrm>
            <a:off x="7769564" y="270098"/>
            <a:ext cx="4143031" cy="3107274"/>
          </a:xfrm>
          <a:prstGeom prst="rect">
            <a:avLst/>
          </a:prstGeom>
        </p:spPr>
      </p:pic>
      <p:sp>
        <p:nvSpPr>
          <p:cNvPr id="8" name="Text Box 21">
            <a:extLst>
              <a:ext uri="{FF2B5EF4-FFF2-40B4-BE49-F238E27FC236}">
                <a16:creationId xmlns:a16="http://schemas.microsoft.com/office/drawing/2014/main" id="{580988C4-108E-A852-ADF4-DFC98E3BAB79}"/>
              </a:ext>
            </a:extLst>
          </p:cNvPr>
          <p:cNvSpPr txBox="1"/>
          <p:nvPr/>
        </p:nvSpPr>
        <p:spPr>
          <a:xfrm>
            <a:off x="641316" y="270099"/>
            <a:ext cx="113779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lvl="0">
              <a:defRPr sz="3600" b="1">
                <a:solidFill>
                  <a:srgbClr val="1263AD"/>
                </a:solidFill>
                <a:latin typeface="Century Gothic" panose="020B0502020202020204" pitchFamily="34" charset="0"/>
                <a:ea typeface="Avenir Heavy"/>
                <a:cs typeface="Avenir Heavy"/>
              </a:defRPr>
            </a:lvl1pPr>
          </a:lstStyle>
          <a:p>
            <a:r>
              <a:rPr lang="fr-FR" dirty="0">
                <a:sym typeface="Avenir Heavy"/>
              </a:rPr>
              <a:t>Conference </a:t>
            </a:r>
            <a:r>
              <a:rPr lang="fr-FR" dirty="0" err="1">
                <a:sym typeface="Avenir Heavy"/>
              </a:rPr>
              <a:t>Dinner</a:t>
            </a:r>
            <a:endParaRPr lang="fr-FR" dirty="0">
              <a:sym typeface="Avenir Heavy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4CD058-06E4-C475-BB3B-B595B4B8A1C9}"/>
              </a:ext>
            </a:extLst>
          </p:cNvPr>
          <p:cNvSpPr/>
          <p:nvPr/>
        </p:nvSpPr>
        <p:spPr>
          <a:xfrm>
            <a:off x="641316" y="882806"/>
            <a:ext cx="711234" cy="63500"/>
          </a:xfrm>
          <a:prstGeom prst="rect">
            <a:avLst/>
          </a:prstGeom>
          <a:solidFill>
            <a:srgbClr val="E335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37ED0D4E-AF65-09B9-A059-5125F9E04AC6}"/>
              </a:ext>
            </a:extLst>
          </p:cNvPr>
          <p:cNvSpPr txBox="1">
            <a:spLocks/>
          </p:cNvSpPr>
          <p:nvPr/>
        </p:nvSpPr>
        <p:spPr>
          <a:xfrm>
            <a:off x="210525" y="6372413"/>
            <a:ext cx="275250" cy="275250"/>
          </a:xfrm>
          <a:prstGeom prst="ellipse">
            <a:avLst/>
          </a:prstGeom>
          <a:solidFill>
            <a:srgbClr val="E3354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12700" algn="ctr" defTabSz="914400" rtl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marR="0" lvl="0" indent="12700" algn="ctr" defTabSz="914400" rtl="0" eaLnBrk="1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sym typeface="Century Gothic"/>
              </a:rPr>
              <a:pPr marL="0" marR="0" lvl="0" indent="12700" algn="ctr" defTabSz="914400" rtl="0" eaLnBrk="1" fontAlgn="auto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sym typeface="Century Gothic"/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F430C8BD-BD51-06A8-7F67-F14E3B3EAAFE}"/>
              </a:ext>
            </a:extLst>
          </p:cNvPr>
          <p:cNvSpPr txBox="1"/>
          <p:nvPr/>
        </p:nvSpPr>
        <p:spPr>
          <a:xfrm>
            <a:off x="641316" y="1178737"/>
            <a:ext cx="5959595" cy="4736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u="sng" dirty="0">
                <a:solidFill>
                  <a:schemeClr val="tx1"/>
                </a:solidFill>
              </a:rPr>
              <a:t>Proposition d’Animations pour le salon des Ambassadeurs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 smtClean="0">
                <a:solidFill>
                  <a:schemeClr val="tx1"/>
                </a:solidFill>
              </a:rPr>
              <a:t>Animation musicale par les groupes du GANIL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 smtClean="0">
                <a:solidFill>
                  <a:schemeClr val="tx1"/>
                </a:solidFill>
              </a:rPr>
              <a:t>Réunion à suivre pour définir les besoins techniques et demander au casino si besoin.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 smtClean="0">
                <a:solidFill>
                  <a:schemeClr val="tx1"/>
                </a:solidFill>
              </a:rPr>
              <a:t>Prévisionnel : 3 à 4 groupes avec entre 45mn et 1h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 smtClean="0">
                <a:solidFill>
                  <a:schemeClr val="tx1"/>
                </a:solidFill>
              </a:rPr>
              <a:t>Playlist à discuter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u="sng" dirty="0">
                <a:solidFill>
                  <a:schemeClr val="tx1"/>
                </a:solidFill>
              </a:rPr>
              <a:t>Proposition d’Animations pour le bar </a:t>
            </a:r>
            <a:r>
              <a:rPr lang="fr-FR" sz="1600" b="1" u="sng" dirty="0" smtClean="0">
                <a:solidFill>
                  <a:schemeClr val="tx1"/>
                </a:solidFill>
              </a:rPr>
              <a:t>l’O2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 smtClean="0">
                <a:solidFill>
                  <a:schemeClr val="tx1"/>
                </a:solidFill>
              </a:rPr>
              <a:t>Pianiste ou petit groupe avec base piano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u="sng" dirty="0">
                <a:solidFill>
                  <a:schemeClr val="tx1"/>
                </a:solidFill>
              </a:rPr>
              <a:t>Proposition d’Animations pour le </a:t>
            </a:r>
            <a:r>
              <a:rPr lang="fr-FR" sz="1600" b="1" u="sng" dirty="0" err="1">
                <a:solidFill>
                  <a:schemeClr val="tx1"/>
                </a:solidFill>
              </a:rPr>
              <a:t>Noto</a:t>
            </a:r>
            <a:endParaRPr lang="fr-FR" sz="1600" b="1" u="sng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 smtClean="0">
                <a:solidFill>
                  <a:schemeClr val="tx1"/>
                </a:solidFill>
              </a:rPr>
              <a:t>A discuter</a:t>
            </a: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084C69-8963-B4C9-230B-CF995CD0E2C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626" b="45657"/>
          <a:stretch>
            <a:fillRect/>
          </a:stretch>
        </p:blipFill>
        <p:spPr>
          <a:xfrm>
            <a:off x="7769561" y="270097"/>
            <a:ext cx="4143033" cy="31072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B96BA76-56EC-9BF4-E0DF-BDBC012520D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98" t="10161" r="17404" b="4478"/>
          <a:stretch>
            <a:fillRect/>
          </a:stretch>
        </p:blipFill>
        <p:spPr>
          <a:xfrm>
            <a:off x="7769560" y="270096"/>
            <a:ext cx="4143034" cy="310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030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A376DE-505D-3B40-371A-12731A5B1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1">
            <a:extLst>
              <a:ext uri="{FF2B5EF4-FFF2-40B4-BE49-F238E27FC236}">
                <a16:creationId xmlns:a16="http://schemas.microsoft.com/office/drawing/2014/main" id="{AB6425E2-4813-FEE0-95D7-B237BC8BECFC}"/>
              </a:ext>
            </a:extLst>
          </p:cNvPr>
          <p:cNvSpPr txBox="1"/>
          <p:nvPr/>
        </p:nvSpPr>
        <p:spPr>
          <a:xfrm>
            <a:off x="641316" y="270099"/>
            <a:ext cx="113779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lvl="0">
              <a:defRPr sz="3600" b="1">
                <a:solidFill>
                  <a:srgbClr val="1263AD"/>
                </a:solidFill>
                <a:latin typeface="Century Gothic" panose="020B0502020202020204" pitchFamily="34" charset="0"/>
                <a:ea typeface="Avenir Heavy"/>
                <a:cs typeface="Avenir Heavy"/>
              </a:defRPr>
            </a:lvl1pPr>
          </a:lstStyle>
          <a:p>
            <a:r>
              <a:rPr lang="fr-FR" dirty="0">
                <a:sym typeface="Avenir Heavy"/>
              </a:rPr>
              <a:t>Offre Restauration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41FA68-3B79-2312-81CF-2FCCB0B1A03A}"/>
              </a:ext>
            </a:extLst>
          </p:cNvPr>
          <p:cNvSpPr/>
          <p:nvPr/>
        </p:nvSpPr>
        <p:spPr>
          <a:xfrm>
            <a:off x="641316" y="882806"/>
            <a:ext cx="711234" cy="63500"/>
          </a:xfrm>
          <a:prstGeom prst="rect">
            <a:avLst/>
          </a:prstGeom>
          <a:solidFill>
            <a:srgbClr val="E335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C0EF8372-BBC7-91B8-EE75-C431D25F2965}"/>
              </a:ext>
            </a:extLst>
          </p:cNvPr>
          <p:cNvSpPr txBox="1">
            <a:spLocks/>
          </p:cNvSpPr>
          <p:nvPr/>
        </p:nvSpPr>
        <p:spPr>
          <a:xfrm>
            <a:off x="210525" y="6372413"/>
            <a:ext cx="275250" cy="275250"/>
          </a:xfrm>
          <a:prstGeom prst="ellipse">
            <a:avLst/>
          </a:prstGeom>
          <a:solidFill>
            <a:srgbClr val="E3354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12700" algn="ctr" defTabSz="914400" rtl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marR="0" lvl="0" indent="12700" algn="ctr" defTabSz="914400" rtl="0" eaLnBrk="1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sym typeface="Century Gothic"/>
              </a:rPr>
              <a:pPr marL="0" marR="0" lvl="0" indent="12700" algn="ctr" defTabSz="914400" rtl="0" eaLnBrk="1" fontAlgn="auto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sym typeface="Century Gothic"/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A39414A0-A722-2297-719C-08E27DEA0BB7}"/>
              </a:ext>
            </a:extLst>
          </p:cNvPr>
          <p:cNvSpPr txBox="1"/>
          <p:nvPr/>
        </p:nvSpPr>
        <p:spPr>
          <a:xfrm>
            <a:off x="641316" y="1239132"/>
            <a:ext cx="4589747" cy="7134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FINGER COCKTAIL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Le Royal</a:t>
            </a: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pic>
        <p:nvPicPr>
          <p:cNvPr id="3" name="Picture 2" descr="A person holding a cup&#10;&#10;AI-generated content may be incorrect.">
            <a:extLst>
              <a:ext uri="{FF2B5EF4-FFF2-40B4-BE49-F238E27FC236}">
                <a16:creationId xmlns:a16="http://schemas.microsoft.com/office/drawing/2014/main" id="{A8257CD8-55F9-5F78-AB29-88CDF5B378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782" y="1874433"/>
            <a:ext cx="4296375" cy="1343212"/>
          </a:xfrm>
          <a:prstGeom prst="rect">
            <a:avLst/>
          </a:prstGeom>
        </p:spPr>
      </p:pic>
      <p:pic>
        <p:nvPicPr>
          <p:cNvPr id="6" name="Picture 5" descr="A close-up of a menu&#10;&#10;AI-generated content may be incorrect.">
            <a:extLst>
              <a:ext uri="{FF2B5EF4-FFF2-40B4-BE49-F238E27FC236}">
                <a16:creationId xmlns:a16="http://schemas.microsoft.com/office/drawing/2014/main" id="{06E3D691-17FA-F2A1-DEAD-6C55689F70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782" y="3312585"/>
            <a:ext cx="4467849" cy="1590897"/>
          </a:xfrm>
          <a:prstGeom prst="rect">
            <a:avLst/>
          </a:prstGeom>
        </p:spPr>
      </p:pic>
      <p:pic>
        <p:nvPicPr>
          <p:cNvPr id="10" name="Picture 9" descr="A close up of a text&#10;&#10;AI-generated content may be incorrect.">
            <a:extLst>
              <a:ext uri="{FF2B5EF4-FFF2-40B4-BE49-F238E27FC236}">
                <a16:creationId xmlns:a16="http://schemas.microsoft.com/office/drawing/2014/main" id="{9DD05A2E-0B94-09BD-9845-EFA65EE923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782" y="4998422"/>
            <a:ext cx="4029637" cy="1028844"/>
          </a:xfrm>
          <a:prstGeom prst="rect">
            <a:avLst/>
          </a:prstGeom>
        </p:spPr>
      </p:pic>
      <p:pic>
        <p:nvPicPr>
          <p:cNvPr id="14" name="Picture 13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424E538D-3CFD-D5FD-8E6A-51EE71F9CEE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37288" y="264401"/>
            <a:ext cx="3686689" cy="31268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DBF1378-3B89-4815-C981-50F8FBBD38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782" y="6122206"/>
            <a:ext cx="5582429" cy="533474"/>
          </a:xfrm>
          <a:prstGeom prst="rect">
            <a:avLst/>
          </a:prstGeom>
        </p:spPr>
      </p:pic>
      <p:pic>
        <p:nvPicPr>
          <p:cNvPr id="18" name="Picture 17" descr="A close up of a sign&#10;&#10;AI-generated content may be incorrect.">
            <a:extLst>
              <a:ext uri="{FF2B5EF4-FFF2-40B4-BE49-F238E27FC236}">
                <a16:creationId xmlns:a16="http://schemas.microsoft.com/office/drawing/2014/main" id="{2C48D01A-99D8-42B9-4D75-3B56C81B49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30298" y="3928520"/>
            <a:ext cx="3753374" cy="543001"/>
          </a:xfrm>
          <a:prstGeom prst="rect">
            <a:avLst/>
          </a:prstGeom>
        </p:spPr>
      </p:pic>
      <p:pic>
        <p:nvPicPr>
          <p:cNvPr id="22" name="Picture 21" descr="A close up of black text&#10;&#10;AI-generated content may be incorrect.">
            <a:extLst>
              <a:ext uri="{FF2B5EF4-FFF2-40B4-BE49-F238E27FC236}">
                <a16:creationId xmlns:a16="http://schemas.microsoft.com/office/drawing/2014/main" id="{1E5F26D6-B65F-90DD-BDE9-8E0404F45E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30298" y="4563870"/>
            <a:ext cx="3620005" cy="628738"/>
          </a:xfrm>
          <a:prstGeom prst="rect">
            <a:avLst/>
          </a:prstGeom>
        </p:spPr>
      </p:pic>
      <p:pic>
        <p:nvPicPr>
          <p:cNvPr id="24" name="Picture 23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025F1D3A-F31C-7A5F-FB21-9E96B5FA8E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37288" y="3119783"/>
            <a:ext cx="3353268" cy="657317"/>
          </a:xfrm>
          <a:prstGeom prst="rect">
            <a:avLst/>
          </a:prstGeom>
        </p:spPr>
      </p:pic>
      <p:pic>
        <p:nvPicPr>
          <p:cNvPr id="26" name="Picture 25" descr="A close up of black text&#10;&#10;AI-generated content may be incorrect.">
            <a:extLst>
              <a:ext uri="{FF2B5EF4-FFF2-40B4-BE49-F238E27FC236}">
                <a16:creationId xmlns:a16="http://schemas.microsoft.com/office/drawing/2014/main" id="{9287A435-0035-CDCB-A806-7BBE307FD9FC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23" r="-1"/>
          <a:stretch>
            <a:fillRect/>
          </a:stretch>
        </p:blipFill>
        <p:spPr>
          <a:xfrm>
            <a:off x="6337288" y="5258291"/>
            <a:ext cx="4700267" cy="809738"/>
          </a:xfrm>
          <a:prstGeom prst="rect">
            <a:avLst/>
          </a:prstGeom>
        </p:spPr>
      </p:pic>
      <p:pic>
        <p:nvPicPr>
          <p:cNvPr id="27" name="Picture 26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345B484D-B8E2-0423-AD9A-80CA1E4F2B98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6" b="-1586"/>
          <a:stretch>
            <a:fillRect/>
          </a:stretch>
        </p:blipFill>
        <p:spPr>
          <a:xfrm>
            <a:off x="6337288" y="573420"/>
            <a:ext cx="3618018" cy="1631237"/>
          </a:xfrm>
          <a:prstGeom prst="rect">
            <a:avLst/>
          </a:prstGeom>
        </p:spPr>
      </p:pic>
      <p:sp>
        <p:nvSpPr>
          <p:cNvPr id="28" name="object 11">
            <a:extLst>
              <a:ext uri="{FF2B5EF4-FFF2-40B4-BE49-F238E27FC236}">
                <a16:creationId xmlns:a16="http://schemas.microsoft.com/office/drawing/2014/main" id="{5236621B-A0C1-D615-7C73-E8FAE3E65012}"/>
              </a:ext>
            </a:extLst>
          </p:cNvPr>
          <p:cNvSpPr txBox="1"/>
          <p:nvPr/>
        </p:nvSpPr>
        <p:spPr>
          <a:xfrm>
            <a:off x="6330298" y="2546039"/>
            <a:ext cx="4589747" cy="595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ATELIERS CULINAIRES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0B8BD71-91FC-DEFE-DF11-60D54D6D5435}"/>
              </a:ext>
            </a:extLst>
          </p:cNvPr>
          <p:cNvSpPr/>
          <p:nvPr/>
        </p:nvSpPr>
        <p:spPr>
          <a:xfrm>
            <a:off x="10083672" y="5192608"/>
            <a:ext cx="1117728" cy="398567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0525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F190A0-1E5A-565A-6A13-95275A871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1">
            <a:extLst>
              <a:ext uri="{FF2B5EF4-FFF2-40B4-BE49-F238E27FC236}">
                <a16:creationId xmlns:a16="http://schemas.microsoft.com/office/drawing/2014/main" id="{9B1DA98B-BC6F-BA19-30C0-F9D39919A205}"/>
              </a:ext>
            </a:extLst>
          </p:cNvPr>
          <p:cNvSpPr txBox="1"/>
          <p:nvPr/>
        </p:nvSpPr>
        <p:spPr>
          <a:xfrm>
            <a:off x="2118360" y="1084732"/>
            <a:ext cx="7955280" cy="4688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Autofit/>
          </a:bodyPr>
          <a:lstStyle/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4800" b="1" dirty="0" smtClean="0">
                <a:latin typeface="Century Gothic" panose="020B0502020202020204" pitchFamily="34" charset="0"/>
              </a:rPr>
              <a:t>EQUAL OPPORTUNITY</a:t>
            </a:r>
            <a:endParaRPr lang="fr-FR" sz="4800" b="1" dirty="0">
              <a:latin typeface="Century Gothic" panose="020B0502020202020204" pitchFamily="34" charset="0"/>
            </a:endParaRP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4400" dirty="0" smtClean="0">
                <a:latin typeface="Century Gothic" panose="020B0502020202020204" pitchFamily="34" charset="0"/>
              </a:rPr>
              <a:t>20.05.2026</a:t>
            </a:r>
            <a:endParaRPr lang="fr-FR" sz="4400" dirty="0">
              <a:latin typeface="Century Gothic" panose="020B0502020202020204" pitchFamily="34" charset="0"/>
            </a:endParaRP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endParaRPr lang="fr-FR" sz="4800" dirty="0">
              <a:latin typeface="Century Gothic" panose="020B0502020202020204" pitchFamily="34" charset="0"/>
            </a:endParaRP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3200" i="1" dirty="0" smtClean="0">
                <a:latin typeface="Century Gothic" panose="020B0502020202020204" pitchFamily="34" charset="0"/>
              </a:rPr>
              <a:t>Cocktail dinatoire au casino</a:t>
            </a:r>
            <a:endParaRPr lang="fr-FR" sz="3200" i="1" dirty="0">
              <a:latin typeface="Century Gothic" panose="020B0502020202020204" pitchFamily="34" charset="0"/>
            </a:endParaRP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3200" i="1" dirty="0" err="1" smtClean="0">
                <a:latin typeface="Century Gothic" panose="020B0502020202020204" pitchFamily="34" charset="0"/>
              </a:rPr>
              <a:t>XXXinvités</a:t>
            </a:r>
            <a:endParaRPr lang="fr-FR" sz="3200" i="1" dirty="0" smtClean="0">
              <a:latin typeface="Century Gothic" panose="020B0502020202020204" pitchFamily="34" charset="0"/>
            </a:endParaRP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3200" i="1" smtClean="0">
                <a:latin typeface="Century Gothic" panose="020B0502020202020204" pitchFamily="34" charset="0"/>
              </a:rPr>
              <a:t>A définir</a:t>
            </a:r>
            <a:endParaRPr lang="fr-FR" sz="3200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13320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F190A0-1E5A-565A-6A13-95275A871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1">
            <a:extLst>
              <a:ext uri="{FF2B5EF4-FFF2-40B4-BE49-F238E27FC236}">
                <a16:creationId xmlns:a16="http://schemas.microsoft.com/office/drawing/2014/main" id="{9B1DA98B-BC6F-BA19-30C0-F9D39919A205}"/>
              </a:ext>
            </a:extLst>
          </p:cNvPr>
          <p:cNvSpPr txBox="1"/>
          <p:nvPr/>
        </p:nvSpPr>
        <p:spPr>
          <a:xfrm>
            <a:off x="2118360" y="1084732"/>
            <a:ext cx="7955280" cy="4688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Autofit/>
          </a:bodyPr>
          <a:lstStyle/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4800" b="1" dirty="0">
                <a:latin typeface="Century Gothic" panose="020B0502020202020204" pitchFamily="34" charset="0"/>
              </a:rPr>
              <a:t>GALA DINNER</a:t>
            </a: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4400" dirty="0">
                <a:latin typeface="Century Gothic" panose="020B0502020202020204" pitchFamily="34" charset="0"/>
              </a:rPr>
              <a:t>21.05.2026</a:t>
            </a: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endParaRPr lang="fr-FR" sz="4800" dirty="0">
              <a:latin typeface="Century Gothic" panose="020B0502020202020204" pitchFamily="34" charset="0"/>
            </a:endParaRP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3200" i="1" dirty="0">
                <a:latin typeface="Century Gothic" panose="020B0502020202020204" pitchFamily="34" charset="0"/>
              </a:rPr>
              <a:t>Repas Assis au PIC</a:t>
            </a: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3200" i="1" dirty="0">
                <a:latin typeface="Century Gothic" panose="020B0502020202020204" pitchFamily="34" charset="0"/>
              </a:rPr>
              <a:t>1 500 invités</a:t>
            </a:r>
          </a:p>
        </p:txBody>
      </p:sp>
    </p:spTree>
    <p:extLst>
      <p:ext uri="{BB962C8B-B14F-4D97-AF65-F5344CB8AC3E}">
        <p14:creationId xmlns:p14="http://schemas.microsoft.com/office/powerpoint/2010/main" val="386053347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B67CD4-24F4-F43B-254B-4E57A0B15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horse riding arena with people riding horses&#10;&#10;AI-generated content may be incorrect.">
            <a:extLst>
              <a:ext uri="{FF2B5EF4-FFF2-40B4-BE49-F238E27FC236}">
                <a16:creationId xmlns:a16="http://schemas.microsoft.com/office/drawing/2014/main" id="{8B54FD99-8D7F-8471-6780-56A343713BA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5657" y="270097"/>
            <a:ext cx="4136942" cy="3102707"/>
          </a:xfrm>
          <a:prstGeom prst="rect">
            <a:avLst/>
          </a:prstGeom>
        </p:spPr>
      </p:pic>
      <p:sp>
        <p:nvSpPr>
          <p:cNvPr id="8" name="Text Box 21">
            <a:extLst>
              <a:ext uri="{FF2B5EF4-FFF2-40B4-BE49-F238E27FC236}">
                <a16:creationId xmlns:a16="http://schemas.microsoft.com/office/drawing/2014/main" id="{F98A2FDB-AF93-3066-CC00-A6D236F2F825}"/>
              </a:ext>
            </a:extLst>
          </p:cNvPr>
          <p:cNvSpPr txBox="1"/>
          <p:nvPr/>
        </p:nvSpPr>
        <p:spPr>
          <a:xfrm>
            <a:off x="641316" y="270099"/>
            <a:ext cx="113779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lvl="0">
              <a:defRPr sz="3600" b="1">
                <a:solidFill>
                  <a:srgbClr val="1263AD"/>
                </a:solidFill>
                <a:latin typeface="Century Gothic" panose="020B0502020202020204" pitchFamily="34" charset="0"/>
                <a:ea typeface="Avenir Heavy"/>
                <a:cs typeface="Avenir Heavy"/>
              </a:defRPr>
            </a:lvl1pPr>
          </a:lstStyle>
          <a:p>
            <a:r>
              <a:rPr lang="fr-FR" dirty="0">
                <a:sym typeface="Avenir Heavy"/>
              </a:rPr>
              <a:t>Gala </a:t>
            </a:r>
            <a:r>
              <a:rPr lang="fr-FR" dirty="0" err="1">
                <a:sym typeface="Avenir Heavy"/>
              </a:rPr>
              <a:t>Dinner</a:t>
            </a:r>
            <a:endParaRPr lang="fr-FR" dirty="0">
              <a:sym typeface="Avenir Heavy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2E2033-BEDE-48C3-E7C3-FA43F564E95D}"/>
              </a:ext>
            </a:extLst>
          </p:cNvPr>
          <p:cNvSpPr/>
          <p:nvPr/>
        </p:nvSpPr>
        <p:spPr>
          <a:xfrm>
            <a:off x="641316" y="882806"/>
            <a:ext cx="711234" cy="63500"/>
          </a:xfrm>
          <a:prstGeom prst="rect">
            <a:avLst/>
          </a:prstGeom>
          <a:solidFill>
            <a:srgbClr val="E335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2" descr="Professional Conference Management &amp;amp; Event Management | K.I.T. Group">
            <a:extLst>
              <a:ext uri="{FF2B5EF4-FFF2-40B4-BE49-F238E27FC236}">
                <a16:creationId xmlns:a16="http://schemas.microsoft.com/office/drawing/2014/main" id="{A305CD5F-8580-5DAD-B2CF-902AA866E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52200" y="5970362"/>
            <a:ext cx="2760399" cy="61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ject 2">
            <a:extLst>
              <a:ext uri="{FF2B5EF4-FFF2-40B4-BE49-F238E27FC236}">
                <a16:creationId xmlns:a16="http://schemas.microsoft.com/office/drawing/2014/main" id="{BA393C50-C565-33D3-75D3-DF556014C252}"/>
              </a:ext>
            </a:extLst>
          </p:cNvPr>
          <p:cNvSpPr txBox="1">
            <a:spLocks/>
          </p:cNvSpPr>
          <p:nvPr/>
        </p:nvSpPr>
        <p:spPr>
          <a:xfrm>
            <a:off x="210525" y="6372413"/>
            <a:ext cx="275250" cy="275250"/>
          </a:xfrm>
          <a:prstGeom prst="ellipse">
            <a:avLst/>
          </a:prstGeom>
          <a:solidFill>
            <a:srgbClr val="E3354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12700" algn="ctr" defTabSz="914400" rtl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marR="0" lvl="0" indent="12700" algn="ctr" defTabSz="914400" rtl="0" eaLnBrk="1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sym typeface="Century Gothic"/>
              </a:rPr>
              <a:pPr marL="0" marR="0" lvl="0" indent="12700" algn="ctr" defTabSz="914400" rtl="0" eaLnBrk="1" fontAlgn="auto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sym typeface="Century Gothic"/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1C0B4D97-D270-2D7E-9219-2423554C89B6}"/>
              </a:ext>
            </a:extLst>
          </p:cNvPr>
          <p:cNvSpPr txBox="1"/>
          <p:nvPr/>
        </p:nvSpPr>
        <p:spPr>
          <a:xfrm>
            <a:off x="644405" y="1465771"/>
            <a:ext cx="5959595" cy="4504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u="sng" dirty="0">
                <a:solidFill>
                  <a:schemeClr val="tx1"/>
                </a:solidFill>
              </a:rPr>
              <a:t>Déroulé de la soirée pour les invités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18:30  	</a:t>
            </a:r>
            <a:r>
              <a:rPr lang="fr-FR" sz="1600" dirty="0">
                <a:solidFill>
                  <a:schemeClr val="tx1"/>
                </a:solidFill>
              </a:rPr>
              <a:t>Premier départ du CID en bus. Les participants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19:30 	</a:t>
            </a:r>
            <a:r>
              <a:rPr lang="fr-FR" sz="1600" dirty="0">
                <a:solidFill>
                  <a:schemeClr val="tx1"/>
                </a:solidFill>
              </a:rPr>
              <a:t>doivent être arrivés pour 19h30 au PIC. A l’arrivée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	une coupe de champagne est donnée aux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	participants et les chevaux seront présents pour les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	accueillir.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		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19:30 -</a:t>
            </a:r>
            <a:r>
              <a:rPr lang="fr-FR" sz="1600" dirty="0">
                <a:solidFill>
                  <a:schemeClr val="tx1"/>
                </a:solidFill>
              </a:rPr>
              <a:t>	Repas à table entre coupé d’animations équestres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22:30	</a:t>
            </a:r>
            <a:r>
              <a:rPr lang="fr-FR" sz="1600" dirty="0">
                <a:solidFill>
                  <a:schemeClr val="tx1"/>
                </a:solidFill>
              </a:rPr>
              <a:t>3 passages de 15 minutes chacun avec plusieurs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	chevaux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	Prise de parole confirmée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22:30 -	</a:t>
            </a:r>
            <a:r>
              <a:rPr lang="fr-FR" sz="1600" dirty="0">
                <a:solidFill>
                  <a:schemeClr val="tx1"/>
                </a:solidFill>
              </a:rPr>
              <a:t>Fin du diner. La soirée continue avec le DJ et le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01:00	</a:t>
            </a:r>
            <a:r>
              <a:rPr lang="fr-FR" sz="1600" dirty="0">
                <a:solidFill>
                  <a:schemeClr val="tx1"/>
                </a:solidFill>
              </a:rPr>
              <a:t>cash bar. Départ des bus à partir de 22h30. </a:t>
            </a:r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ACA1809-8B78-6801-5323-ABF773188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5657" y="3544955"/>
            <a:ext cx="4136942" cy="31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horse standing on its hind legs in a arena&#10;&#10;AI-generated content may be incorrect.">
            <a:extLst>
              <a:ext uri="{FF2B5EF4-FFF2-40B4-BE49-F238E27FC236}">
                <a16:creationId xmlns:a16="http://schemas.microsoft.com/office/drawing/2014/main" id="{CE5EC882-517B-151A-DA12-BE49E09024A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75657" y="3544955"/>
            <a:ext cx="4136942" cy="310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9929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BACA6F-4C9F-5349-7EF6-FC513A833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1">
            <a:extLst>
              <a:ext uri="{FF2B5EF4-FFF2-40B4-BE49-F238E27FC236}">
                <a16:creationId xmlns:a16="http://schemas.microsoft.com/office/drawing/2014/main" id="{81696912-4EB9-9C87-E4EF-037A4FEFD1ED}"/>
              </a:ext>
            </a:extLst>
          </p:cNvPr>
          <p:cNvSpPr txBox="1"/>
          <p:nvPr/>
        </p:nvSpPr>
        <p:spPr>
          <a:xfrm>
            <a:off x="641316" y="270099"/>
            <a:ext cx="113779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lvl="0">
              <a:defRPr sz="3600" b="1">
                <a:solidFill>
                  <a:srgbClr val="1263AD"/>
                </a:solidFill>
                <a:latin typeface="Century Gothic" panose="020B0502020202020204" pitchFamily="34" charset="0"/>
                <a:ea typeface="Avenir Heavy"/>
                <a:cs typeface="Avenir Heavy"/>
              </a:defRPr>
            </a:lvl1pPr>
          </a:lstStyle>
          <a:p>
            <a:r>
              <a:rPr lang="fr-FR" dirty="0">
                <a:sym typeface="Avenir Heavy"/>
              </a:rPr>
              <a:t>Gala </a:t>
            </a:r>
            <a:r>
              <a:rPr lang="fr-FR" dirty="0" err="1">
                <a:sym typeface="Avenir Heavy"/>
              </a:rPr>
              <a:t>Dinner</a:t>
            </a:r>
            <a:endParaRPr lang="fr-FR" dirty="0">
              <a:sym typeface="Avenir Heavy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307DB1-082E-F4C6-87D0-7FACE39970D4}"/>
              </a:ext>
            </a:extLst>
          </p:cNvPr>
          <p:cNvSpPr/>
          <p:nvPr/>
        </p:nvSpPr>
        <p:spPr>
          <a:xfrm>
            <a:off x="641316" y="882806"/>
            <a:ext cx="711234" cy="63500"/>
          </a:xfrm>
          <a:prstGeom prst="rect">
            <a:avLst/>
          </a:prstGeom>
          <a:solidFill>
            <a:srgbClr val="E335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2" descr="Professional Conference Management &amp;amp; Event Management | K.I.T. Group">
            <a:extLst>
              <a:ext uri="{FF2B5EF4-FFF2-40B4-BE49-F238E27FC236}">
                <a16:creationId xmlns:a16="http://schemas.microsoft.com/office/drawing/2014/main" id="{D74A0047-CB45-CF96-AFF3-45B10B6203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52200" y="5970362"/>
            <a:ext cx="2760399" cy="61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ject 2">
            <a:extLst>
              <a:ext uri="{FF2B5EF4-FFF2-40B4-BE49-F238E27FC236}">
                <a16:creationId xmlns:a16="http://schemas.microsoft.com/office/drawing/2014/main" id="{67C06328-0B69-7150-9BF0-B77BFFC9A841}"/>
              </a:ext>
            </a:extLst>
          </p:cNvPr>
          <p:cNvSpPr txBox="1">
            <a:spLocks/>
          </p:cNvSpPr>
          <p:nvPr/>
        </p:nvSpPr>
        <p:spPr>
          <a:xfrm>
            <a:off x="210525" y="6372413"/>
            <a:ext cx="275250" cy="275250"/>
          </a:xfrm>
          <a:prstGeom prst="ellipse">
            <a:avLst/>
          </a:prstGeom>
          <a:solidFill>
            <a:srgbClr val="E3354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12700" algn="ctr" defTabSz="914400" rtl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marR="0" lvl="0" indent="12700" algn="ctr" defTabSz="914400" rtl="0" eaLnBrk="1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sym typeface="Century Gothic"/>
              </a:rPr>
              <a:pPr marL="0" marR="0" lvl="0" indent="12700" algn="ctr" defTabSz="914400" rtl="0" eaLnBrk="1" fontAlgn="auto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sym typeface="Century Gothic"/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14E2426C-4453-12DB-07C4-E746EAE5F338}"/>
              </a:ext>
            </a:extLst>
          </p:cNvPr>
          <p:cNvSpPr txBox="1"/>
          <p:nvPr/>
        </p:nvSpPr>
        <p:spPr>
          <a:xfrm>
            <a:off x="644405" y="1465771"/>
            <a:ext cx="5959595" cy="4736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u="sng" dirty="0">
                <a:solidFill>
                  <a:schemeClr val="tx1"/>
                </a:solidFill>
              </a:rPr>
              <a:t>Proposition d’Animations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Animation proposée par le PIC directement </a:t>
            </a:r>
            <a:r>
              <a:rPr lang="fr-FR" sz="1600" dirty="0" smtClean="0">
                <a:solidFill>
                  <a:schemeClr val="tx1"/>
                </a:solidFill>
              </a:rPr>
              <a:t>→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  <a:highlight>
                <a:srgbClr val="FFCCFF"/>
              </a:highlight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Spectacle équestre en 3 temps :</a:t>
            </a:r>
            <a:endParaRPr lang="fr-FR" sz="1600" b="1" dirty="0">
              <a:solidFill>
                <a:schemeClr val="tx1"/>
              </a:solidFill>
            </a:endParaRPr>
          </a:p>
          <a:p>
            <a:pPr marL="285750" lvl="1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Jeux &amp; voltige : environ 8 minutes</a:t>
            </a:r>
          </a:p>
          <a:p>
            <a:pPr marL="285750" lvl="1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Haute Ecole : environ 6 minutes</a:t>
            </a:r>
          </a:p>
          <a:p>
            <a:pPr marL="285750" lvl="1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Liberté + poney : 5min + 5min. </a:t>
            </a:r>
            <a:endParaRPr lang="fr-FR" sz="1600" dirty="0" smtClean="0">
              <a:solidFill>
                <a:schemeClr val="tx1"/>
              </a:solidFill>
            </a:endParaRPr>
          </a:p>
          <a:p>
            <a:pPr marL="285750" lvl="1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 marL="285750" lvl="1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 smtClean="0">
                <a:solidFill>
                  <a:schemeClr val="tx1"/>
                </a:solidFill>
              </a:rPr>
              <a:t>Pour l’instant beaucoup trop cher, négociations en cours</a:t>
            </a:r>
            <a:endParaRPr lang="fr-FR" sz="1600" dirty="0">
              <a:solidFill>
                <a:schemeClr val="tx1"/>
              </a:solidFill>
            </a:endParaRPr>
          </a:p>
          <a:p>
            <a:pPr marL="285750" lvl="1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 marL="285750" lvl="1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</p:txBody>
      </p:sp>
      <p:pic>
        <p:nvPicPr>
          <p:cNvPr id="4" name="Graphic 33">
            <a:extLst>
              <a:ext uri="{FF2B5EF4-FFF2-40B4-BE49-F238E27FC236}">
                <a16:creationId xmlns:a16="http://schemas.microsoft.com/office/drawing/2014/main" id="{8B3A1938-7799-C786-FE7F-D577F11ADAA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739238" y="51441"/>
            <a:ext cx="4089670" cy="275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607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1DA22-26C9-F4E8-AB6B-3339EF930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1">
            <a:extLst>
              <a:ext uri="{FF2B5EF4-FFF2-40B4-BE49-F238E27FC236}">
                <a16:creationId xmlns:a16="http://schemas.microsoft.com/office/drawing/2014/main" id="{B4A3A167-7465-CAE4-D7BA-FA846F8CCBE8}"/>
              </a:ext>
            </a:extLst>
          </p:cNvPr>
          <p:cNvSpPr txBox="1"/>
          <p:nvPr/>
        </p:nvSpPr>
        <p:spPr>
          <a:xfrm>
            <a:off x="641316" y="270099"/>
            <a:ext cx="113779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lvl="0">
              <a:defRPr sz="3600" b="1">
                <a:solidFill>
                  <a:srgbClr val="1263AD"/>
                </a:solidFill>
                <a:latin typeface="Century Gothic" panose="020B0502020202020204" pitchFamily="34" charset="0"/>
                <a:ea typeface="Avenir Heavy"/>
                <a:cs typeface="Avenir Heavy"/>
              </a:defRPr>
            </a:lvl1pPr>
          </a:lstStyle>
          <a:p>
            <a:r>
              <a:rPr lang="fr-FR" dirty="0">
                <a:sym typeface="Avenir Heavy"/>
              </a:rPr>
              <a:t>Offre Restauration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D02F9E-9D6D-D742-30D8-00A869139E58}"/>
              </a:ext>
            </a:extLst>
          </p:cNvPr>
          <p:cNvSpPr/>
          <p:nvPr/>
        </p:nvSpPr>
        <p:spPr>
          <a:xfrm>
            <a:off x="641316" y="882806"/>
            <a:ext cx="711234" cy="63500"/>
          </a:xfrm>
          <a:prstGeom prst="rect">
            <a:avLst/>
          </a:prstGeom>
          <a:solidFill>
            <a:srgbClr val="E335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7CA30C7E-9231-279A-7030-45387E879675}"/>
              </a:ext>
            </a:extLst>
          </p:cNvPr>
          <p:cNvSpPr txBox="1">
            <a:spLocks/>
          </p:cNvSpPr>
          <p:nvPr/>
        </p:nvSpPr>
        <p:spPr>
          <a:xfrm>
            <a:off x="210525" y="6372413"/>
            <a:ext cx="275250" cy="275250"/>
          </a:xfrm>
          <a:prstGeom prst="ellipse">
            <a:avLst/>
          </a:prstGeom>
          <a:solidFill>
            <a:srgbClr val="E3354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12700" algn="ctr" defTabSz="914400" rtl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marR="0" lvl="0" indent="12700" algn="ctr" defTabSz="914400" rtl="0" eaLnBrk="1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sym typeface="Century Gothic"/>
              </a:rPr>
              <a:pPr marL="0" marR="0" lvl="0" indent="12700" algn="ctr" defTabSz="914400" rtl="0" eaLnBrk="1" fontAlgn="auto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sym typeface="Century Gothic"/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D1FA3CAB-E508-43E4-CB56-9633824F51F5}"/>
              </a:ext>
            </a:extLst>
          </p:cNvPr>
          <p:cNvSpPr txBox="1"/>
          <p:nvPr/>
        </p:nvSpPr>
        <p:spPr>
          <a:xfrm>
            <a:off x="644406" y="1465771"/>
            <a:ext cx="2775070" cy="51818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ENTREE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Raviole de Betterave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PLAT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Filet de bar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FROMAGE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  <a:latin typeface="Century Gothic"/>
                <a:sym typeface="Century Gothic"/>
              </a:rPr>
              <a:t>Assiette de 2 fromages Normands et buisson de verdure, vinaigrette de cidre et huile de noix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DESSERT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Option 1 – </a:t>
            </a:r>
            <a:r>
              <a:rPr lang="fr-FR" sz="1600" dirty="0">
                <a:solidFill>
                  <a:schemeClr val="tx1"/>
                </a:solidFill>
              </a:rPr>
              <a:t>Macaron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Option 2 – </a:t>
            </a:r>
            <a:r>
              <a:rPr lang="fr-FR" sz="1600" dirty="0" err="1">
                <a:solidFill>
                  <a:schemeClr val="tx1"/>
                </a:solidFill>
              </a:rPr>
              <a:t>Croustichoc</a:t>
            </a: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2" name="object 11">
            <a:extLst>
              <a:ext uri="{FF2B5EF4-FFF2-40B4-BE49-F238E27FC236}">
                <a16:creationId xmlns:a16="http://schemas.microsoft.com/office/drawing/2014/main" id="{ABC3A8E9-BB66-83E5-95CD-ADC96F71C3F3}"/>
              </a:ext>
            </a:extLst>
          </p:cNvPr>
          <p:cNvSpPr txBox="1"/>
          <p:nvPr/>
        </p:nvSpPr>
        <p:spPr>
          <a:xfrm>
            <a:off x="3894141" y="1465771"/>
            <a:ext cx="3545609" cy="51221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VINS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Blanc – </a:t>
            </a:r>
            <a:r>
              <a:rPr lang="fr-FR" sz="1600" dirty="0" err="1">
                <a:solidFill>
                  <a:schemeClr val="tx1"/>
                </a:solidFill>
              </a:rPr>
              <a:t>Mennetou-Salon</a:t>
            </a:r>
            <a:r>
              <a:rPr lang="fr-FR" sz="1600" dirty="0">
                <a:solidFill>
                  <a:schemeClr val="tx1"/>
                </a:solidFill>
              </a:rPr>
              <a:t>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EOC Domaine de Coquin, Francis </a:t>
            </a:r>
            <a:r>
              <a:rPr lang="fr-FR" sz="1600" dirty="0" err="1">
                <a:solidFill>
                  <a:schemeClr val="tx1"/>
                </a:solidFill>
              </a:rPr>
              <a:t>Adiot</a:t>
            </a: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  <a:highlight>
                  <a:srgbClr val="FFCCFF"/>
                </a:highlight>
              </a:rPr>
              <a:t>Rouge – </a:t>
            </a:r>
            <a:r>
              <a:rPr lang="fr-FR" sz="1600" dirty="0">
                <a:solidFill>
                  <a:schemeClr val="tx1"/>
                </a:solidFill>
                <a:highlight>
                  <a:srgbClr val="FFCCFF"/>
                </a:highlight>
              </a:rPr>
              <a:t>Bordeaux Côtes de Castillon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  <a:highlight>
                  <a:srgbClr val="FFCCFF"/>
                </a:highlight>
              </a:rPr>
              <a:t>AOC “Château </a:t>
            </a:r>
            <a:r>
              <a:rPr lang="fr-FR" sz="1600" dirty="0" err="1">
                <a:solidFill>
                  <a:schemeClr val="tx1"/>
                </a:solidFill>
                <a:highlight>
                  <a:srgbClr val="FFCCFF"/>
                </a:highlight>
              </a:rPr>
              <a:t>Roquevieille</a:t>
            </a:r>
            <a:r>
              <a:rPr lang="fr-FR" sz="1600" dirty="0">
                <a:solidFill>
                  <a:schemeClr val="tx1"/>
                </a:solidFill>
                <a:highlight>
                  <a:srgbClr val="FFCCFF"/>
                </a:highlight>
              </a:rPr>
              <a:t>"</a:t>
            </a: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pic>
        <p:nvPicPr>
          <p:cNvPr id="4" name="Picture 3" descr="A plate of food on a white surface&#10;&#10;AI-generated content may be incorrect.">
            <a:extLst>
              <a:ext uri="{FF2B5EF4-FFF2-40B4-BE49-F238E27FC236}">
                <a16:creationId xmlns:a16="http://schemas.microsoft.com/office/drawing/2014/main" id="{55135480-0AB4-75D8-9A39-7AE4A71D0F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14415" y="402265"/>
            <a:ext cx="4088773" cy="2899784"/>
          </a:xfrm>
          <a:prstGeom prst="rect">
            <a:avLst/>
          </a:prstGeom>
        </p:spPr>
      </p:pic>
      <p:pic>
        <p:nvPicPr>
          <p:cNvPr id="6" name="Picture 5" descr="A chocolate cake with a chocolate flower on top&#10;&#10;AI-generated content may be incorrect.">
            <a:extLst>
              <a:ext uri="{FF2B5EF4-FFF2-40B4-BE49-F238E27FC236}">
                <a16:creationId xmlns:a16="http://schemas.microsoft.com/office/drawing/2014/main" id="{1B8539AD-6057-A977-59D2-8C08D598018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14415" y="3610254"/>
            <a:ext cx="4104865" cy="289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4358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F190A0-1E5A-565A-6A13-95275A871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1">
            <a:extLst>
              <a:ext uri="{FF2B5EF4-FFF2-40B4-BE49-F238E27FC236}">
                <a16:creationId xmlns:a16="http://schemas.microsoft.com/office/drawing/2014/main" id="{9B1DA98B-BC6F-BA19-30C0-F9D39919A205}"/>
              </a:ext>
            </a:extLst>
          </p:cNvPr>
          <p:cNvSpPr txBox="1"/>
          <p:nvPr/>
        </p:nvSpPr>
        <p:spPr>
          <a:xfrm>
            <a:off x="2118360" y="1084732"/>
            <a:ext cx="7955280" cy="4688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Autofit/>
          </a:bodyPr>
          <a:lstStyle/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4800" b="1" dirty="0" smtClean="0">
                <a:latin typeface="Century Gothic" panose="020B0502020202020204" pitchFamily="34" charset="0"/>
              </a:rPr>
              <a:t>Transports</a:t>
            </a:r>
            <a:endParaRPr lang="fr-FR" sz="3200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60184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1">
            <a:extLst>
              <a:ext uri="{FF2B5EF4-FFF2-40B4-BE49-F238E27FC236}">
                <a16:creationId xmlns:a16="http://schemas.microsoft.com/office/drawing/2014/main" id="{CB1376D8-97D1-B8DD-79B5-36DB4598D15F}"/>
              </a:ext>
            </a:extLst>
          </p:cNvPr>
          <p:cNvSpPr txBox="1"/>
          <p:nvPr/>
        </p:nvSpPr>
        <p:spPr>
          <a:xfrm>
            <a:off x="2118360" y="1084732"/>
            <a:ext cx="7955280" cy="4688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Autofit/>
          </a:bodyPr>
          <a:lstStyle/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4800" b="1" dirty="0" smtClean="0">
                <a:latin typeface="Century Gothic" panose="020B0502020202020204" pitchFamily="34" charset="0"/>
              </a:rPr>
              <a:t>WELCOME </a:t>
            </a:r>
            <a:r>
              <a:rPr lang="fr-FR" sz="4800" b="1" dirty="0">
                <a:latin typeface="Century Gothic" panose="020B0502020202020204" pitchFamily="34" charset="0"/>
              </a:rPr>
              <a:t>COCKTAIL</a:t>
            </a: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4400" dirty="0" smtClean="0">
                <a:latin typeface="Century Gothic" panose="020B0502020202020204" pitchFamily="34" charset="0"/>
              </a:rPr>
              <a:t>17.05.2026</a:t>
            </a:r>
            <a:endParaRPr lang="fr-FR" sz="4400" dirty="0">
              <a:latin typeface="Century Gothic" panose="020B0502020202020204" pitchFamily="34" charset="0"/>
            </a:endParaRP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endParaRPr lang="fr-FR" sz="4800" dirty="0">
              <a:latin typeface="Century Gothic" panose="020B0502020202020204" pitchFamily="34" charset="0"/>
            </a:endParaRP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3200" i="1" dirty="0" smtClean="0">
                <a:latin typeface="Century Gothic" panose="020B0502020202020204" pitchFamily="34" charset="0"/>
              </a:rPr>
              <a:t>Accueil des conférenciers </a:t>
            </a:r>
            <a:endParaRPr lang="fr-FR" sz="3200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257247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1DA22-26C9-F4E8-AB6B-3339EF930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1">
            <a:extLst>
              <a:ext uri="{FF2B5EF4-FFF2-40B4-BE49-F238E27FC236}">
                <a16:creationId xmlns:a16="http://schemas.microsoft.com/office/drawing/2014/main" id="{B4A3A167-7465-CAE4-D7BA-FA846F8CCBE8}"/>
              </a:ext>
            </a:extLst>
          </p:cNvPr>
          <p:cNvSpPr txBox="1"/>
          <p:nvPr/>
        </p:nvSpPr>
        <p:spPr>
          <a:xfrm>
            <a:off x="641316" y="270099"/>
            <a:ext cx="113779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lvl="0">
              <a:defRPr sz="3600" b="1">
                <a:solidFill>
                  <a:srgbClr val="1263AD"/>
                </a:solidFill>
                <a:latin typeface="Century Gothic" panose="020B0502020202020204" pitchFamily="34" charset="0"/>
                <a:ea typeface="Avenir Heavy"/>
                <a:cs typeface="Avenir Heavy"/>
              </a:defRPr>
            </a:lvl1pPr>
          </a:lstStyle>
          <a:p>
            <a:r>
              <a:rPr lang="fr-FR" dirty="0" smtClean="0">
                <a:sym typeface="Avenir Heavy"/>
              </a:rPr>
              <a:t>Transports</a:t>
            </a:r>
            <a:endParaRPr lang="fr-FR" dirty="0">
              <a:sym typeface="Avenir Heavy"/>
            </a:endParaRPr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7CA30C7E-9231-279A-7030-45387E879675}"/>
              </a:ext>
            </a:extLst>
          </p:cNvPr>
          <p:cNvSpPr txBox="1">
            <a:spLocks/>
          </p:cNvSpPr>
          <p:nvPr/>
        </p:nvSpPr>
        <p:spPr>
          <a:xfrm>
            <a:off x="210525" y="6372413"/>
            <a:ext cx="275250" cy="275250"/>
          </a:xfrm>
          <a:prstGeom prst="ellipse">
            <a:avLst/>
          </a:prstGeom>
          <a:solidFill>
            <a:srgbClr val="E3354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12700" algn="ctr" defTabSz="914400" rtl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marR="0" lvl="0" indent="12700" algn="ctr" defTabSz="914400" rtl="0" eaLnBrk="1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sym typeface="Century Gothic"/>
              </a:rPr>
              <a:pPr marL="0" marR="0" lvl="0" indent="12700" algn="ctr" defTabSz="914400" rtl="0" eaLnBrk="1" fontAlgn="auto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sym typeface="Century Gothic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55650" y="1054100"/>
            <a:ext cx="10369550" cy="53553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fr-FR" b="1" dirty="0" smtClean="0">
                <a:latin typeface="Century Gothic" panose="020B0502020202020204" pitchFamily="34" charset="0"/>
              </a:rPr>
              <a:t>Aéroports</a:t>
            </a:r>
            <a:endParaRPr lang="fr-FR" sz="1100" i="1" dirty="0">
              <a:latin typeface="Century Gothic" panose="020B0502020202020204" pitchFamily="34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 fonction des premiers retours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fr-FR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dirty="0" smtClean="0"/>
              <a:t>10 bus suffisants pour les allers retours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Plus de demande pour le samedi 16 Mai que prévu            STDM</a:t>
            </a:r>
            <a:r>
              <a:rPr kumimoji="0" lang="fr-FR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est ok pour transférer jusqu’à 6 bus le samedi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baseline="0" dirty="0" smtClean="0"/>
              <a:t>Prendre en compte l’impératif d’un départ de </a:t>
            </a:r>
            <a:r>
              <a:rPr lang="fr-FR" dirty="0"/>
              <a:t>R</a:t>
            </a:r>
            <a:r>
              <a:rPr lang="fr-FR" baseline="0" dirty="0" smtClean="0"/>
              <a:t>oissy à 13h30</a:t>
            </a: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le samedi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b="1" dirty="0" smtClean="0"/>
              <a:t>Pour soirée PIC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fr-FR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dirty="0" smtClean="0"/>
              <a:t>Récupérer la localisation des hôtels pour définir 3 points de dépose pour le retour = prévoir communication en amont et dans les bus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fr-FR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Pour les étudiants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fr-FR" b="1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Demande de devis pour prendre en charge les étudiants le samedi matin et les matins du lundi au vendredi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dirty="0" smtClean="0"/>
              <a:t>1</a:t>
            </a:r>
            <a:r>
              <a:rPr lang="fr-FR" baseline="30000" dirty="0" smtClean="0"/>
              <a:t>ère</a:t>
            </a:r>
            <a:r>
              <a:rPr lang="fr-FR" dirty="0" smtClean="0"/>
              <a:t> proposition = 450€ / bus soit 5400€ pour l’ensemble de la conférence</a:t>
            </a:r>
            <a:endParaRPr kumimoji="0" lang="fr-FR" sz="180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fr-FR" dirty="0" smtClean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050" name="Picture 2" descr="https://stdm-transport.fr/wp-content/uploads/vign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762542"/>
            <a:ext cx="5946775" cy="1665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lèche droite 4"/>
          <p:cNvSpPr/>
          <p:nvPr/>
        </p:nvSpPr>
        <p:spPr>
          <a:xfrm>
            <a:off x="5670550" y="2576831"/>
            <a:ext cx="381000" cy="45719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1863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39384C-5671-3C9B-704F-70A0AA221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1">
            <a:extLst>
              <a:ext uri="{FF2B5EF4-FFF2-40B4-BE49-F238E27FC236}">
                <a16:creationId xmlns:a16="http://schemas.microsoft.com/office/drawing/2014/main" id="{E4A89DCD-CD40-FA59-3DA4-FED6A0EB3933}"/>
              </a:ext>
            </a:extLst>
          </p:cNvPr>
          <p:cNvSpPr txBox="1"/>
          <p:nvPr/>
        </p:nvSpPr>
        <p:spPr>
          <a:xfrm>
            <a:off x="641316" y="270099"/>
            <a:ext cx="113779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lvl="0">
              <a:defRPr sz="3600" b="1">
                <a:solidFill>
                  <a:srgbClr val="1263AD"/>
                </a:solidFill>
                <a:latin typeface="Century Gothic" panose="020B0502020202020204" pitchFamily="34" charset="0"/>
                <a:ea typeface="Avenir Heavy"/>
                <a:cs typeface="Avenir Heavy"/>
              </a:defRPr>
            </a:lvl1pPr>
          </a:lstStyle>
          <a:p>
            <a:r>
              <a:rPr lang="fr-FR" dirty="0" err="1" smtClean="0">
                <a:sym typeface="Avenir Heavy"/>
              </a:rPr>
              <a:t>Welcome</a:t>
            </a:r>
            <a:r>
              <a:rPr lang="fr-FR" dirty="0" smtClean="0">
                <a:sym typeface="Avenir Heavy"/>
              </a:rPr>
              <a:t> Cocktail</a:t>
            </a:r>
            <a:endParaRPr lang="fr-FR" dirty="0">
              <a:sym typeface="Avenir Heavy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C16F6F-7862-28B0-7EBD-11BEC02F3EF0}"/>
              </a:ext>
            </a:extLst>
          </p:cNvPr>
          <p:cNvSpPr/>
          <p:nvPr/>
        </p:nvSpPr>
        <p:spPr>
          <a:xfrm>
            <a:off x="641316" y="882806"/>
            <a:ext cx="711234" cy="63500"/>
          </a:xfrm>
          <a:prstGeom prst="rect">
            <a:avLst/>
          </a:prstGeom>
          <a:solidFill>
            <a:srgbClr val="E335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2" descr="Professional Conference Management &amp;amp; Event Management | K.I.T. Group">
            <a:extLst>
              <a:ext uri="{FF2B5EF4-FFF2-40B4-BE49-F238E27FC236}">
                <a16:creationId xmlns:a16="http://schemas.microsoft.com/office/drawing/2014/main" id="{DB2CF0BC-0B38-F226-2DE5-7437FFA2F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52200" y="5970362"/>
            <a:ext cx="2760399" cy="61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ject 2">
            <a:extLst>
              <a:ext uri="{FF2B5EF4-FFF2-40B4-BE49-F238E27FC236}">
                <a16:creationId xmlns:a16="http://schemas.microsoft.com/office/drawing/2014/main" id="{1CC36E39-35EF-C4BE-DCB8-0198B1F0C3CB}"/>
              </a:ext>
            </a:extLst>
          </p:cNvPr>
          <p:cNvSpPr txBox="1">
            <a:spLocks/>
          </p:cNvSpPr>
          <p:nvPr/>
        </p:nvSpPr>
        <p:spPr>
          <a:xfrm>
            <a:off x="210525" y="6372413"/>
            <a:ext cx="275250" cy="275250"/>
          </a:xfrm>
          <a:prstGeom prst="ellipse">
            <a:avLst/>
          </a:prstGeom>
          <a:solidFill>
            <a:srgbClr val="E3354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12700" algn="ctr" defTabSz="914400" rtl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marR="0" lvl="0" indent="12700" algn="ctr" defTabSz="914400" rtl="0" eaLnBrk="1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sym typeface="Century Gothic"/>
              </a:rPr>
              <a:pPr marL="0" marR="0" lvl="0" indent="12700" algn="ctr" defTabSz="914400" rtl="0" eaLnBrk="1" fontAlgn="auto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sym typeface="Century Gothic"/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60AB1390-472E-94CE-C530-FC939212ACD8}"/>
              </a:ext>
            </a:extLst>
          </p:cNvPr>
          <p:cNvSpPr txBox="1"/>
          <p:nvPr/>
        </p:nvSpPr>
        <p:spPr>
          <a:xfrm>
            <a:off x="644405" y="1465771"/>
            <a:ext cx="5959595" cy="4504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u="sng" dirty="0">
                <a:solidFill>
                  <a:schemeClr val="tx1"/>
                </a:solidFill>
              </a:rPr>
              <a:t>Déroulé de la soirée pour les invités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 smtClean="0">
                <a:solidFill>
                  <a:schemeClr val="tx1"/>
                </a:solidFill>
              </a:rPr>
              <a:t>18:00  </a:t>
            </a:r>
            <a:r>
              <a:rPr lang="fr-FR" sz="1600" b="1" dirty="0">
                <a:solidFill>
                  <a:schemeClr val="tx1"/>
                </a:solidFill>
              </a:rPr>
              <a:t>	</a:t>
            </a:r>
            <a:r>
              <a:rPr lang="fr-FR" sz="1600" dirty="0">
                <a:solidFill>
                  <a:schemeClr val="tx1"/>
                </a:solidFill>
              </a:rPr>
              <a:t>Arrivée des participants à pied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 smtClean="0">
                <a:solidFill>
                  <a:schemeClr val="tx1"/>
                </a:solidFill>
              </a:rPr>
              <a:t>Accueil des conférenciers, distributions des sacs, goodies et des badges</a:t>
            </a:r>
            <a:r>
              <a:rPr lang="fr-FR" sz="1600" dirty="0">
                <a:solidFill>
                  <a:schemeClr val="tx1"/>
                </a:solidFill>
              </a:rPr>
              <a:t>		</a:t>
            </a: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 smtClean="0">
                <a:solidFill>
                  <a:schemeClr val="tx1"/>
                </a:solidFill>
              </a:rPr>
              <a:t>20:30 </a:t>
            </a:r>
            <a:r>
              <a:rPr lang="fr-FR" sz="1600" b="1" dirty="0">
                <a:solidFill>
                  <a:schemeClr val="tx1"/>
                </a:solidFill>
              </a:rPr>
              <a:t>-	</a:t>
            </a:r>
            <a:r>
              <a:rPr lang="fr-FR" sz="1600" dirty="0" smtClean="0">
                <a:solidFill>
                  <a:schemeClr val="tx1"/>
                </a:solidFill>
              </a:rPr>
              <a:t>Fin de l’accueil</a:t>
            </a:r>
            <a:endParaRPr lang="fr-FR" sz="1600" dirty="0">
              <a:solidFill>
                <a:schemeClr val="tx1"/>
              </a:solidFill>
            </a:endParaRPr>
          </a:p>
        </p:txBody>
      </p:sp>
      <p:pic>
        <p:nvPicPr>
          <p:cNvPr id="2" name="Picture 2" descr="L'escalier de l'espace Jack Valent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733" y="133350"/>
            <a:ext cx="3797949" cy="583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69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39384C-5671-3C9B-704F-70A0AA221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1">
            <a:extLst>
              <a:ext uri="{FF2B5EF4-FFF2-40B4-BE49-F238E27FC236}">
                <a16:creationId xmlns:a16="http://schemas.microsoft.com/office/drawing/2014/main" id="{E4A89DCD-CD40-FA59-3DA4-FED6A0EB3933}"/>
              </a:ext>
            </a:extLst>
          </p:cNvPr>
          <p:cNvSpPr txBox="1"/>
          <p:nvPr/>
        </p:nvSpPr>
        <p:spPr>
          <a:xfrm>
            <a:off x="641316" y="270099"/>
            <a:ext cx="113779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lvl="0">
              <a:defRPr sz="3600" b="1">
                <a:solidFill>
                  <a:srgbClr val="1263AD"/>
                </a:solidFill>
                <a:latin typeface="Century Gothic" panose="020B0502020202020204" pitchFamily="34" charset="0"/>
                <a:ea typeface="Avenir Heavy"/>
                <a:cs typeface="Avenir Heavy"/>
              </a:defRPr>
            </a:lvl1pPr>
          </a:lstStyle>
          <a:p>
            <a:r>
              <a:rPr lang="fr-FR" dirty="0" err="1" smtClean="0">
                <a:sym typeface="Avenir Heavy"/>
              </a:rPr>
              <a:t>Welcome</a:t>
            </a:r>
            <a:r>
              <a:rPr lang="fr-FR" dirty="0" smtClean="0">
                <a:sym typeface="Avenir Heavy"/>
              </a:rPr>
              <a:t> Cocktail</a:t>
            </a:r>
            <a:endParaRPr lang="fr-FR" dirty="0">
              <a:sym typeface="Avenir Heavy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C16F6F-7862-28B0-7EBD-11BEC02F3EF0}"/>
              </a:ext>
            </a:extLst>
          </p:cNvPr>
          <p:cNvSpPr/>
          <p:nvPr/>
        </p:nvSpPr>
        <p:spPr>
          <a:xfrm>
            <a:off x="641316" y="882806"/>
            <a:ext cx="711234" cy="63500"/>
          </a:xfrm>
          <a:prstGeom prst="rect">
            <a:avLst/>
          </a:prstGeom>
          <a:solidFill>
            <a:srgbClr val="E335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2" descr="Professional Conference Management &amp;amp; Event Management | K.I.T. Group">
            <a:extLst>
              <a:ext uri="{FF2B5EF4-FFF2-40B4-BE49-F238E27FC236}">
                <a16:creationId xmlns:a16="http://schemas.microsoft.com/office/drawing/2014/main" id="{DB2CF0BC-0B38-F226-2DE5-7437FFA2F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52200" y="5970362"/>
            <a:ext cx="2760399" cy="61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ject 2">
            <a:extLst>
              <a:ext uri="{FF2B5EF4-FFF2-40B4-BE49-F238E27FC236}">
                <a16:creationId xmlns:a16="http://schemas.microsoft.com/office/drawing/2014/main" id="{1CC36E39-35EF-C4BE-DCB8-0198B1F0C3CB}"/>
              </a:ext>
            </a:extLst>
          </p:cNvPr>
          <p:cNvSpPr txBox="1">
            <a:spLocks/>
          </p:cNvSpPr>
          <p:nvPr/>
        </p:nvSpPr>
        <p:spPr>
          <a:xfrm>
            <a:off x="210525" y="6372413"/>
            <a:ext cx="275250" cy="275250"/>
          </a:xfrm>
          <a:prstGeom prst="ellipse">
            <a:avLst/>
          </a:prstGeom>
          <a:solidFill>
            <a:srgbClr val="E3354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12700" algn="ctr" defTabSz="914400" rtl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marR="0" lvl="0" indent="12700" algn="ctr" defTabSz="914400" rtl="0" eaLnBrk="1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sym typeface="Century Gothic"/>
              </a:rPr>
              <a:pPr marL="0" marR="0" lvl="0" indent="12700" algn="ctr" defTabSz="914400" rtl="0" eaLnBrk="1" fontAlgn="auto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sym typeface="Century Gothic"/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60AB1390-472E-94CE-C530-FC939212ACD8}"/>
              </a:ext>
            </a:extLst>
          </p:cNvPr>
          <p:cNvSpPr txBox="1"/>
          <p:nvPr/>
        </p:nvSpPr>
        <p:spPr>
          <a:xfrm>
            <a:off x="644405" y="1465771"/>
            <a:ext cx="5959595" cy="4504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noAutofit/>
          </a:bodyPr>
          <a:lstStyle/>
          <a:p>
            <a:r>
              <a:rPr lang="fr-FR" sz="1200" dirty="0"/>
              <a:t>COCKTAIL APERITIF</a:t>
            </a:r>
          </a:p>
          <a:p>
            <a:r>
              <a:rPr lang="pt-BR" sz="1200" dirty="0"/>
              <a:t>Service de 18h00 à 20h30 - Base 1300 </a:t>
            </a:r>
            <a:r>
              <a:rPr lang="pt-BR" sz="1200" dirty="0" smtClean="0"/>
              <a:t>convives</a:t>
            </a:r>
          </a:p>
          <a:p>
            <a:endParaRPr lang="pt-BR" sz="1200" dirty="0"/>
          </a:p>
          <a:p>
            <a:r>
              <a:rPr lang="fr-FR" sz="1200" dirty="0"/>
              <a:t>Les pièces salées froides – 3 pièces par personne</a:t>
            </a:r>
          </a:p>
          <a:p>
            <a:r>
              <a:rPr lang="fr-FR" sz="1200" dirty="0"/>
              <a:t>Sablé cacahuète, maquereau, citron vert et framboise</a:t>
            </a:r>
          </a:p>
          <a:p>
            <a:r>
              <a:rPr lang="fr-FR" sz="1200" dirty="0"/>
              <a:t>Tartelette crabe, estragon et pomelos</a:t>
            </a:r>
          </a:p>
          <a:p>
            <a:r>
              <a:rPr lang="fr-FR" sz="1200" dirty="0"/>
              <a:t>Cube confit de canard, miroir abricot et romarin</a:t>
            </a:r>
          </a:p>
          <a:p>
            <a:r>
              <a:rPr lang="fr-FR" sz="1200" dirty="0"/>
              <a:t>Pic de Saumon mariné en mille feuilles</a:t>
            </a:r>
          </a:p>
          <a:p>
            <a:r>
              <a:rPr lang="fr-FR" sz="1200" dirty="0"/>
              <a:t>Pic de courgette, crème de parmesan et </a:t>
            </a:r>
            <a:r>
              <a:rPr lang="fr-FR" sz="1200" dirty="0" err="1"/>
              <a:t>chip’s</a:t>
            </a:r>
            <a:r>
              <a:rPr lang="fr-FR" sz="1200" dirty="0"/>
              <a:t> de parmesan (VG)</a:t>
            </a:r>
          </a:p>
          <a:p>
            <a:r>
              <a:rPr lang="fr-FR" sz="1200" dirty="0"/>
              <a:t>Moelleux vert, poivron rouge et fraise (VG</a:t>
            </a:r>
            <a:r>
              <a:rPr lang="fr-FR" sz="1200" dirty="0" smtClean="0"/>
              <a:t>)</a:t>
            </a:r>
          </a:p>
          <a:p>
            <a:endParaRPr lang="fr-FR" sz="1200" dirty="0"/>
          </a:p>
          <a:p>
            <a:r>
              <a:rPr lang="fr-FR" sz="1200" dirty="0"/>
              <a:t>Les pièces salées froides – 2 pièces par personne</a:t>
            </a:r>
          </a:p>
          <a:p>
            <a:r>
              <a:rPr lang="fr-FR" sz="1200" dirty="0"/>
              <a:t>Mauricette estivale jambon fumé et pesto</a:t>
            </a:r>
          </a:p>
          <a:p>
            <a:r>
              <a:rPr lang="fr-FR" sz="1200" dirty="0"/>
              <a:t>Club légumes croquants printaniers</a:t>
            </a:r>
          </a:p>
          <a:p>
            <a:r>
              <a:rPr lang="fr-FR" sz="1200" dirty="0"/>
              <a:t>Roulé au fromage frais, épinards, mimolette et champignons</a:t>
            </a:r>
          </a:p>
          <a:p>
            <a:r>
              <a:rPr lang="fr-FR" sz="1200" dirty="0" err="1"/>
              <a:t>Bun’s</a:t>
            </a:r>
            <a:r>
              <a:rPr lang="fr-FR" sz="1200" dirty="0"/>
              <a:t> de </a:t>
            </a:r>
            <a:r>
              <a:rPr lang="fr-FR" sz="1200" dirty="0" smtClean="0"/>
              <a:t>haddocks </a:t>
            </a:r>
            <a:r>
              <a:rPr lang="fr-FR" sz="1200" dirty="0"/>
              <a:t>et pomme granny </a:t>
            </a:r>
            <a:r>
              <a:rPr lang="fr-FR" sz="1200" dirty="0" smtClean="0"/>
              <a:t>Smith</a:t>
            </a:r>
          </a:p>
          <a:p>
            <a:endParaRPr lang="fr-FR" sz="1200" dirty="0"/>
          </a:p>
          <a:p>
            <a:r>
              <a:rPr lang="fr-FR" sz="1200" dirty="0"/>
              <a:t>Les boissons</a:t>
            </a:r>
          </a:p>
          <a:p>
            <a:r>
              <a:rPr lang="fr-FR" sz="1200" dirty="0" err="1" smtClean="0"/>
              <a:t>Marrenon</a:t>
            </a:r>
            <a:r>
              <a:rPr lang="fr-FR" sz="1200" dirty="0" smtClean="0"/>
              <a:t> </a:t>
            </a:r>
            <a:r>
              <a:rPr lang="fr-FR" sz="1200" dirty="0"/>
              <a:t>Classique, AOC Luberon, Vallée du Rhône (vin blanc) (1 verre par personne)</a:t>
            </a:r>
          </a:p>
          <a:p>
            <a:r>
              <a:rPr lang="fr-FR" sz="1200" dirty="0" err="1"/>
              <a:t>Marrenon</a:t>
            </a:r>
            <a:r>
              <a:rPr lang="fr-FR" sz="1200" dirty="0"/>
              <a:t> Classique, AOC Luberon, Vallée du Rhône (vin rouge) (1 verre par personne)</a:t>
            </a:r>
          </a:p>
          <a:p>
            <a:r>
              <a:rPr lang="fr-FR" sz="1200" dirty="0"/>
              <a:t>Eau plate et eau gazeuse en bouteille verre</a:t>
            </a:r>
          </a:p>
          <a:p>
            <a:r>
              <a:rPr lang="fr-FR" sz="1200" dirty="0"/>
              <a:t>Jus de pommes de Normandie BIO</a:t>
            </a:r>
          </a:p>
          <a:p>
            <a:r>
              <a:rPr lang="fr-FR" sz="1200" dirty="0"/>
              <a:t>Jus d’orange</a:t>
            </a:r>
            <a:endParaRPr lang="fr-FR" sz="1100" dirty="0">
              <a:solidFill>
                <a:schemeClr val="tx1"/>
              </a:solidFill>
            </a:endParaRPr>
          </a:p>
        </p:txBody>
      </p:sp>
      <p:pic>
        <p:nvPicPr>
          <p:cNvPr id="2" name="Picture 2" descr="L'escalier de l'espace Jack Valent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733" y="133350"/>
            <a:ext cx="3797949" cy="583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984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1">
            <a:extLst>
              <a:ext uri="{FF2B5EF4-FFF2-40B4-BE49-F238E27FC236}">
                <a16:creationId xmlns:a16="http://schemas.microsoft.com/office/drawing/2014/main" id="{CB1376D8-97D1-B8DD-79B5-36DB4598D15F}"/>
              </a:ext>
            </a:extLst>
          </p:cNvPr>
          <p:cNvSpPr txBox="1"/>
          <p:nvPr/>
        </p:nvSpPr>
        <p:spPr>
          <a:xfrm>
            <a:off x="2118360" y="1084732"/>
            <a:ext cx="7955280" cy="4688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Autofit/>
          </a:bodyPr>
          <a:lstStyle/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4800" b="1" dirty="0">
                <a:latin typeface="Century Gothic" panose="020B0502020202020204" pitchFamily="34" charset="0"/>
              </a:rPr>
              <a:t>CHAIRMAN COCKTAIL</a:t>
            </a: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4400" dirty="0">
                <a:latin typeface="Century Gothic" panose="020B0502020202020204" pitchFamily="34" charset="0"/>
              </a:rPr>
              <a:t>18.05.2026</a:t>
            </a: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endParaRPr lang="fr-FR" sz="4800" dirty="0">
              <a:latin typeface="Century Gothic" panose="020B0502020202020204" pitchFamily="34" charset="0"/>
            </a:endParaRP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3200" i="1" dirty="0">
                <a:latin typeface="Century Gothic" panose="020B0502020202020204" pitchFamily="34" charset="0"/>
              </a:rPr>
              <a:t>Repas Assis aux Franciscaines</a:t>
            </a:r>
          </a:p>
          <a:p>
            <a:pPr algn="ctr">
              <a:defRPr sz="38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fr-FR" sz="3200" i="1" dirty="0">
                <a:latin typeface="Century Gothic" panose="020B0502020202020204" pitchFamily="34" charset="0"/>
              </a:rPr>
              <a:t>250 invités</a:t>
            </a:r>
          </a:p>
        </p:txBody>
      </p:sp>
    </p:spTree>
    <p:extLst>
      <p:ext uri="{BB962C8B-B14F-4D97-AF65-F5344CB8AC3E}">
        <p14:creationId xmlns:p14="http://schemas.microsoft.com/office/powerpoint/2010/main" val="243866651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39384C-5671-3C9B-704F-70A0AA221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1">
            <a:extLst>
              <a:ext uri="{FF2B5EF4-FFF2-40B4-BE49-F238E27FC236}">
                <a16:creationId xmlns:a16="http://schemas.microsoft.com/office/drawing/2014/main" id="{E4A89DCD-CD40-FA59-3DA4-FED6A0EB3933}"/>
              </a:ext>
            </a:extLst>
          </p:cNvPr>
          <p:cNvSpPr txBox="1"/>
          <p:nvPr/>
        </p:nvSpPr>
        <p:spPr>
          <a:xfrm>
            <a:off x="641316" y="270099"/>
            <a:ext cx="113779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lvl="0">
              <a:defRPr sz="3600" b="1">
                <a:solidFill>
                  <a:srgbClr val="1263AD"/>
                </a:solidFill>
                <a:latin typeface="Century Gothic" panose="020B0502020202020204" pitchFamily="34" charset="0"/>
                <a:ea typeface="Avenir Heavy"/>
                <a:cs typeface="Avenir Heavy"/>
              </a:defRPr>
            </a:lvl1pPr>
          </a:lstStyle>
          <a:p>
            <a:r>
              <a:rPr lang="fr-FR" dirty="0">
                <a:sym typeface="Avenir Heavy"/>
              </a:rPr>
              <a:t>Chairman Cocktail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C16F6F-7862-28B0-7EBD-11BEC02F3EF0}"/>
              </a:ext>
            </a:extLst>
          </p:cNvPr>
          <p:cNvSpPr/>
          <p:nvPr/>
        </p:nvSpPr>
        <p:spPr>
          <a:xfrm>
            <a:off x="641316" y="882806"/>
            <a:ext cx="711234" cy="63500"/>
          </a:xfrm>
          <a:prstGeom prst="rect">
            <a:avLst/>
          </a:prstGeom>
          <a:solidFill>
            <a:srgbClr val="E335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2" descr="Professional Conference Management &amp;amp; Event Management | K.I.T. Group">
            <a:extLst>
              <a:ext uri="{FF2B5EF4-FFF2-40B4-BE49-F238E27FC236}">
                <a16:creationId xmlns:a16="http://schemas.microsoft.com/office/drawing/2014/main" id="{DB2CF0BC-0B38-F226-2DE5-7437FFA2F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52200" y="5970362"/>
            <a:ext cx="2760399" cy="61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ject 2">
            <a:extLst>
              <a:ext uri="{FF2B5EF4-FFF2-40B4-BE49-F238E27FC236}">
                <a16:creationId xmlns:a16="http://schemas.microsoft.com/office/drawing/2014/main" id="{1CC36E39-35EF-C4BE-DCB8-0198B1F0C3CB}"/>
              </a:ext>
            </a:extLst>
          </p:cNvPr>
          <p:cNvSpPr txBox="1">
            <a:spLocks/>
          </p:cNvSpPr>
          <p:nvPr/>
        </p:nvSpPr>
        <p:spPr>
          <a:xfrm>
            <a:off x="210525" y="6372413"/>
            <a:ext cx="275250" cy="275250"/>
          </a:xfrm>
          <a:prstGeom prst="ellipse">
            <a:avLst/>
          </a:prstGeom>
          <a:solidFill>
            <a:srgbClr val="E3354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12700" algn="ctr" defTabSz="914400" rtl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marR="0" lvl="0" indent="12700" algn="ctr" defTabSz="914400" rtl="0" eaLnBrk="1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sym typeface="Century Gothic"/>
              </a:rPr>
              <a:pPr marL="0" marR="0" lvl="0" indent="12700" algn="ctr" defTabSz="914400" rtl="0" eaLnBrk="1" fontAlgn="auto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sym typeface="Century Gothic"/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60AB1390-472E-94CE-C530-FC939212ACD8}"/>
              </a:ext>
            </a:extLst>
          </p:cNvPr>
          <p:cNvSpPr txBox="1"/>
          <p:nvPr/>
        </p:nvSpPr>
        <p:spPr>
          <a:xfrm>
            <a:off x="644405" y="1465771"/>
            <a:ext cx="5959595" cy="4504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u="sng" dirty="0">
                <a:solidFill>
                  <a:schemeClr val="tx1"/>
                </a:solidFill>
              </a:rPr>
              <a:t>Déroulé de la soirée pour les invités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19:30  	</a:t>
            </a:r>
            <a:r>
              <a:rPr lang="fr-FR" sz="1600" dirty="0">
                <a:solidFill>
                  <a:schemeClr val="tx1"/>
                </a:solidFill>
              </a:rPr>
              <a:t>Arrivée des participants à pied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	Check-in par les hôtesses (via badge + liste au cas 	où)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	Passage au vestiaire si nécessaire (gratuit)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	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19:30 -</a:t>
            </a:r>
            <a:r>
              <a:rPr lang="fr-FR" sz="1600" dirty="0">
                <a:solidFill>
                  <a:schemeClr val="tx1"/>
                </a:solidFill>
              </a:rPr>
              <a:t>	Accueil avec Animation Musicale, Bar à Calva, </a:t>
            </a:r>
            <a:r>
              <a:rPr lang="fr-FR" sz="1600" dirty="0" smtClean="0">
                <a:solidFill>
                  <a:srgbClr val="FF0000"/>
                </a:solidFill>
              </a:rPr>
              <a:t>à confirmer</a:t>
            </a:r>
            <a:endParaRPr lang="fr-FR" sz="1600" dirty="0">
              <a:solidFill>
                <a:srgbClr val="FF0000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20:00	</a:t>
            </a:r>
            <a:r>
              <a:rPr lang="fr-FR" sz="1600" dirty="0">
                <a:solidFill>
                  <a:schemeClr val="tx1"/>
                </a:solidFill>
              </a:rPr>
              <a:t>Coupe de Champagne et Mignardises</a:t>
            </a: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20:00 -	</a:t>
            </a:r>
            <a:r>
              <a:rPr lang="fr-FR" sz="1600" dirty="0">
                <a:solidFill>
                  <a:schemeClr val="tx1"/>
                </a:solidFill>
              </a:rPr>
              <a:t>Diner assis dans Le Cloître, Animation Musicale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23:00	</a:t>
            </a:r>
            <a:r>
              <a:rPr lang="fr-FR" sz="1600" dirty="0">
                <a:solidFill>
                  <a:schemeClr val="tx1"/>
                </a:solidFill>
              </a:rPr>
              <a:t>entre les plats, Bar à </a:t>
            </a:r>
            <a:r>
              <a:rPr lang="fr-FR" sz="1600" dirty="0" smtClean="0">
                <a:solidFill>
                  <a:schemeClr val="tx1"/>
                </a:solidFill>
              </a:rPr>
              <a:t>Calva </a:t>
            </a:r>
            <a:r>
              <a:rPr lang="fr-FR" sz="1600" dirty="0">
                <a:solidFill>
                  <a:srgbClr val="FF0000"/>
                </a:solidFill>
              </a:rPr>
              <a:t>à confirmer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23:15</a:t>
            </a:r>
            <a:r>
              <a:rPr lang="fr-FR" sz="1600" dirty="0">
                <a:solidFill>
                  <a:schemeClr val="tx1"/>
                </a:solidFill>
              </a:rPr>
              <a:t>	Départ des participants à pied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C13A318-BDE3-D12F-9730-2F075A003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5657" y="3544955"/>
            <a:ext cx="4136942" cy="31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F8B154-A1C6-2F0B-3E73-B045D1D2179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75658" y="270098"/>
            <a:ext cx="4136942" cy="310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528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E5990-95B2-4B5F-888E-8612305F4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1">
            <a:extLst>
              <a:ext uri="{FF2B5EF4-FFF2-40B4-BE49-F238E27FC236}">
                <a16:creationId xmlns:a16="http://schemas.microsoft.com/office/drawing/2014/main" id="{4DFA177D-DD8D-3014-D253-F219D0DF28A5}"/>
              </a:ext>
            </a:extLst>
          </p:cNvPr>
          <p:cNvSpPr txBox="1"/>
          <p:nvPr/>
        </p:nvSpPr>
        <p:spPr>
          <a:xfrm>
            <a:off x="641316" y="270099"/>
            <a:ext cx="113779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lvl="0">
              <a:defRPr sz="3600" b="1">
                <a:solidFill>
                  <a:srgbClr val="1263AD"/>
                </a:solidFill>
                <a:latin typeface="Century Gothic" panose="020B0502020202020204" pitchFamily="34" charset="0"/>
                <a:ea typeface="Avenir Heavy"/>
                <a:cs typeface="Avenir Heavy"/>
              </a:defRPr>
            </a:lvl1pPr>
          </a:lstStyle>
          <a:p>
            <a:r>
              <a:rPr lang="fr-FR" dirty="0">
                <a:sym typeface="Avenir Heavy"/>
              </a:rPr>
              <a:t>Chairman Cocktail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1D0FC2-23C9-CF62-540C-C54FD4671327}"/>
              </a:ext>
            </a:extLst>
          </p:cNvPr>
          <p:cNvSpPr/>
          <p:nvPr/>
        </p:nvSpPr>
        <p:spPr>
          <a:xfrm>
            <a:off x="641316" y="882806"/>
            <a:ext cx="711234" cy="63500"/>
          </a:xfrm>
          <a:prstGeom prst="rect">
            <a:avLst/>
          </a:prstGeom>
          <a:solidFill>
            <a:srgbClr val="E335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2" descr="Professional Conference Management &amp;amp; Event Management | K.I.T. Group">
            <a:extLst>
              <a:ext uri="{FF2B5EF4-FFF2-40B4-BE49-F238E27FC236}">
                <a16:creationId xmlns:a16="http://schemas.microsoft.com/office/drawing/2014/main" id="{CBA98139-C42C-BDA6-7971-B5046B8396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52200" y="5970362"/>
            <a:ext cx="2760399" cy="61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ject 2">
            <a:extLst>
              <a:ext uri="{FF2B5EF4-FFF2-40B4-BE49-F238E27FC236}">
                <a16:creationId xmlns:a16="http://schemas.microsoft.com/office/drawing/2014/main" id="{8CC8BECB-929F-2F7C-4CE4-CDC0E9FE43DE}"/>
              </a:ext>
            </a:extLst>
          </p:cNvPr>
          <p:cNvSpPr txBox="1">
            <a:spLocks/>
          </p:cNvSpPr>
          <p:nvPr/>
        </p:nvSpPr>
        <p:spPr>
          <a:xfrm>
            <a:off x="210525" y="6372413"/>
            <a:ext cx="275250" cy="275250"/>
          </a:xfrm>
          <a:prstGeom prst="ellipse">
            <a:avLst/>
          </a:prstGeom>
          <a:solidFill>
            <a:srgbClr val="E3354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12700" algn="ctr" defTabSz="914400" rtl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marR="0" lvl="0" indent="12700" algn="ctr" defTabSz="914400" rtl="0" eaLnBrk="1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sym typeface="Century Gothic"/>
              </a:rPr>
              <a:pPr marL="0" marR="0" lvl="0" indent="12700" algn="ctr" defTabSz="914400" rtl="0" eaLnBrk="1" fontAlgn="auto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sym typeface="Century Gothic"/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37C562AA-FEBF-E62C-0B98-D9CDBAEEF21B}"/>
              </a:ext>
            </a:extLst>
          </p:cNvPr>
          <p:cNvSpPr txBox="1"/>
          <p:nvPr/>
        </p:nvSpPr>
        <p:spPr>
          <a:xfrm>
            <a:off x="644405" y="1465771"/>
            <a:ext cx="6921052" cy="4504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u="sng" dirty="0">
                <a:solidFill>
                  <a:schemeClr val="tx1"/>
                </a:solidFill>
              </a:rPr>
              <a:t>Déroulé technique pour l’organisation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14:00	Montage </a:t>
            </a:r>
            <a:r>
              <a:rPr lang="fr-FR" sz="1600" dirty="0">
                <a:solidFill>
                  <a:schemeClr val="tx1"/>
                </a:solidFill>
              </a:rPr>
              <a:t>–</a:t>
            </a:r>
            <a:r>
              <a:rPr lang="fr-FR" sz="1600" b="1" dirty="0">
                <a:solidFill>
                  <a:schemeClr val="tx1"/>
                </a:solidFill>
              </a:rPr>
              <a:t> </a:t>
            </a:r>
            <a:r>
              <a:rPr lang="fr-FR" sz="1600" dirty="0">
                <a:solidFill>
                  <a:schemeClr val="tx1"/>
                </a:solidFill>
              </a:rPr>
              <a:t>Installation des tables et des chaises,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19:00  	</a:t>
            </a:r>
            <a:r>
              <a:rPr lang="fr-FR" sz="1600" dirty="0">
                <a:solidFill>
                  <a:schemeClr val="tx1"/>
                </a:solidFill>
              </a:rPr>
              <a:t>Installation traiteur, Installation animations,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	Installation vestiaire + accueil avec hôtesses	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19:30 -</a:t>
            </a:r>
            <a:r>
              <a:rPr lang="fr-FR" sz="1600" dirty="0">
                <a:solidFill>
                  <a:schemeClr val="tx1"/>
                </a:solidFill>
              </a:rPr>
              <a:t>	Accueil des premiers participants, début des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20:00	</a:t>
            </a:r>
            <a:r>
              <a:rPr lang="fr-FR" sz="1600" dirty="0">
                <a:solidFill>
                  <a:schemeClr val="tx1"/>
                </a:solidFill>
              </a:rPr>
              <a:t>premières animations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	Prise de parole 15 min confirmée (Chair OC, SC, LOC, + 1)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20:00 -	</a:t>
            </a:r>
            <a:r>
              <a:rPr lang="fr-FR" sz="1600" dirty="0">
                <a:solidFill>
                  <a:schemeClr val="tx1"/>
                </a:solidFill>
              </a:rPr>
              <a:t>Lancement du repas (Entrée, Plat, Fromage, </a:t>
            </a:r>
            <a:endParaRPr lang="fr-FR" sz="160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23:00	</a:t>
            </a:r>
            <a:r>
              <a:rPr lang="fr-FR" sz="1600" dirty="0">
                <a:solidFill>
                  <a:schemeClr val="tx1"/>
                </a:solidFill>
              </a:rPr>
              <a:t>Dessert)</a:t>
            </a: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23:15</a:t>
            </a:r>
            <a:r>
              <a:rPr lang="fr-FR" sz="1600" dirty="0">
                <a:solidFill>
                  <a:schemeClr val="tx1"/>
                </a:solidFill>
              </a:rPr>
              <a:t>	Départ des participants à pied et début du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01:00	</a:t>
            </a:r>
            <a:r>
              <a:rPr lang="fr-FR" sz="1600" dirty="0">
                <a:solidFill>
                  <a:schemeClr val="tx1"/>
                </a:solidFill>
              </a:rPr>
              <a:t>démontage</a:t>
            </a:r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99DE2A9-8212-5A25-110B-D1B781B52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5657" y="3544955"/>
            <a:ext cx="4136942" cy="31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79E6F4-9DBD-085A-D76E-2CB96D66CD3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75658" y="270098"/>
            <a:ext cx="4136942" cy="310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720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FECF6B-AD66-D996-F4E2-AF8AE545BB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AD20672-124B-3496-E3A7-66C39E5A04E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52"/>
          <a:stretch>
            <a:fillRect/>
          </a:stretch>
        </p:blipFill>
        <p:spPr>
          <a:xfrm>
            <a:off x="7775654" y="270098"/>
            <a:ext cx="4136943" cy="3107274"/>
          </a:xfrm>
          <a:prstGeom prst="rect">
            <a:avLst/>
          </a:prstGeom>
        </p:spPr>
      </p:pic>
      <p:sp>
        <p:nvSpPr>
          <p:cNvPr id="8" name="Text Box 21">
            <a:extLst>
              <a:ext uri="{FF2B5EF4-FFF2-40B4-BE49-F238E27FC236}">
                <a16:creationId xmlns:a16="http://schemas.microsoft.com/office/drawing/2014/main" id="{BF16C0AD-BB6B-3EFC-EEB5-EC103ABCD07C}"/>
              </a:ext>
            </a:extLst>
          </p:cNvPr>
          <p:cNvSpPr txBox="1"/>
          <p:nvPr/>
        </p:nvSpPr>
        <p:spPr>
          <a:xfrm>
            <a:off x="641316" y="270099"/>
            <a:ext cx="113779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lvl="0">
              <a:defRPr sz="3600" b="1">
                <a:solidFill>
                  <a:srgbClr val="1263AD"/>
                </a:solidFill>
                <a:latin typeface="Century Gothic" panose="020B0502020202020204" pitchFamily="34" charset="0"/>
                <a:ea typeface="Avenir Heavy"/>
                <a:cs typeface="Avenir Heavy"/>
              </a:defRPr>
            </a:lvl1pPr>
          </a:lstStyle>
          <a:p>
            <a:r>
              <a:rPr lang="fr-FR" dirty="0">
                <a:sym typeface="Avenir Heavy"/>
              </a:rPr>
              <a:t>Chairman Cocktail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F504DA-5376-E71E-7DB7-5F09827E09FE}"/>
              </a:ext>
            </a:extLst>
          </p:cNvPr>
          <p:cNvSpPr/>
          <p:nvPr/>
        </p:nvSpPr>
        <p:spPr>
          <a:xfrm>
            <a:off x="641316" y="882806"/>
            <a:ext cx="711234" cy="63500"/>
          </a:xfrm>
          <a:prstGeom prst="rect">
            <a:avLst/>
          </a:prstGeom>
          <a:solidFill>
            <a:srgbClr val="E335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2" descr="Professional Conference Management &amp;amp; Event Management | K.I.T. Group">
            <a:extLst>
              <a:ext uri="{FF2B5EF4-FFF2-40B4-BE49-F238E27FC236}">
                <a16:creationId xmlns:a16="http://schemas.microsoft.com/office/drawing/2014/main" id="{DF075939-135F-FCE2-07FB-2B4A97B4B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52200" y="5970362"/>
            <a:ext cx="2760399" cy="61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ject 2">
            <a:extLst>
              <a:ext uri="{FF2B5EF4-FFF2-40B4-BE49-F238E27FC236}">
                <a16:creationId xmlns:a16="http://schemas.microsoft.com/office/drawing/2014/main" id="{3156B9FC-9139-3FE2-CE0C-B06068751DD5}"/>
              </a:ext>
            </a:extLst>
          </p:cNvPr>
          <p:cNvSpPr txBox="1">
            <a:spLocks/>
          </p:cNvSpPr>
          <p:nvPr/>
        </p:nvSpPr>
        <p:spPr>
          <a:xfrm>
            <a:off x="210525" y="6372413"/>
            <a:ext cx="275250" cy="275250"/>
          </a:xfrm>
          <a:prstGeom prst="ellipse">
            <a:avLst/>
          </a:prstGeom>
          <a:solidFill>
            <a:srgbClr val="E3354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12700" algn="ctr" defTabSz="914400" rtl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marR="0" lvl="0" indent="12700" algn="ctr" defTabSz="914400" rtl="0" eaLnBrk="1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sym typeface="Century Gothic"/>
              </a:rPr>
              <a:pPr marL="0" marR="0" lvl="0" indent="12700" algn="ctr" defTabSz="914400" rtl="0" eaLnBrk="1" fontAlgn="auto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sym typeface="Century Gothic"/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1B0CE968-5797-A88B-0F2B-2EC6EE1BF8ED}"/>
              </a:ext>
            </a:extLst>
          </p:cNvPr>
          <p:cNvSpPr txBox="1"/>
          <p:nvPr/>
        </p:nvSpPr>
        <p:spPr>
          <a:xfrm>
            <a:off x="644405" y="1465771"/>
            <a:ext cx="5959595" cy="4736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u="sng" dirty="0">
                <a:solidFill>
                  <a:schemeClr val="tx1"/>
                </a:solidFill>
              </a:rPr>
              <a:t>Proposition d’Animations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Animation Bar Tender - </a:t>
            </a:r>
            <a:r>
              <a:rPr lang="fr-FR" sz="1600" dirty="0">
                <a:solidFill>
                  <a:schemeClr val="tx1"/>
                </a:solidFill>
                <a:hlinkClick r:id="rId5"/>
              </a:rPr>
              <a:t>Guillaume Six</a:t>
            </a: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400" dirty="0">
                <a:solidFill>
                  <a:schemeClr val="tx1"/>
                </a:solidFill>
                <a:latin typeface="Century Gothic"/>
                <a:sym typeface="Century Gothic"/>
              </a:rPr>
              <a:t>Mise en avant de 3 recettes de cocktails à base de Calvados et/ou liqueur au Calvados ainsi qu’une dégustation de Calvados sur 3 étiquettes (8 ans, 15 ans &amp; 20 ans ), de 19h00 à 23h00.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400" dirty="0">
              <a:solidFill>
                <a:schemeClr val="tx1"/>
              </a:solidFill>
              <a:latin typeface="Century Gothic"/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400" dirty="0">
                <a:solidFill>
                  <a:schemeClr val="tx1"/>
                </a:solidFill>
                <a:latin typeface="Century Gothic"/>
              </a:rPr>
              <a:t>Le montant de ma prestation comprend :</a:t>
            </a:r>
          </a:p>
          <a:p>
            <a:pPr marL="452438" lvl="3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100" dirty="0">
                <a:solidFill>
                  <a:schemeClr val="tx1"/>
                </a:solidFill>
                <a:latin typeface="Century Gothic"/>
              </a:rPr>
              <a:t>L'intégralité des produits nécessaires à la réalisation des recettes</a:t>
            </a:r>
          </a:p>
          <a:p>
            <a:pPr marL="452438" lvl="3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100" dirty="0">
                <a:solidFill>
                  <a:schemeClr val="tx1"/>
                </a:solidFill>
                <a:latin typeface="Century Gothic"/>
              </a:rPr>
              <a:t>Le matériel de production</a:t>
            </a:r>
          </a:p>
          <a:p>
            <a:pPr marL="452438" lvl="3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100" dirty="0">
                <a:solidFill>
                  <a:schemeClr val="tx1"/>
                </a:solidFill>
                <a:latin typeface="Century Gothic"/>
              </a:rPr>
              <a:t>Le bar/Le verrier</a:t>
            </a:r>
          </a:p>
          <a:p>
            <a:pPr marL="452438" lvl="3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100" dirty="0">
                <a:solidFill>
                  <a:schemeClr val="tx1"/>
                </a:solidFill>
                <a:latin typeface="Century Gothic"/>
              </a:rPr>
              <a:t>La verrerie de service</a:t>
            </a:r>
          </a:p>
          <a:p>
            <a:pPr marL="452438" lvl="3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100" dirty="0">
                <a:solidFill>
                  <a:schemeClr val="tx1"/>
                </a:solidFill>
                <a:latin typeface="Century Gothic"/>
              </a:rPr>
              <a:t>Le Staff</a:t>
            </a:r>
          </a:p>
          <a:p>
            <a:pPr marL="452438" lvl="3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100" dirty="0">
                <a:solidFill>
                  <a:schemeClr val="tx1"/>
                </a:solidFill>
                <a:latin typeface="Century Gothic"/>
              </a:rPr>
              <a:t>Le déplacement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Montant de la prestation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5 600,00€ </a:t>
            </a:r>
            <a:r>
              <a:rPr lang="fr-FR" sz="1600" b="1" dirty="0" err="1">
                <a:solidFill>
                  <a:schemeClr val="tx1"/>
                </a:solidFill>
              </a:rPr>
              <a:t>ht</a:t>
            </a: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86A016-D388-8184-51C9-CF9186CE49F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75653" y="3540389"/>
            <a:ext cx="4136943" cy="310727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3805350-B6A5-B3E5-DC6E-8A3CD5AEA54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75653" y="3540390"/>
            <a:ext cx="4136943" cy="310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149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2C4439-602D-EBAB-83DB-FBC5A65FFB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1">
            <a:extLst>
              <a:ext uri="{FF2B5EF4-FFF2-40B4-BE49-F238E27FC236}">
                <a16:creationId xmlns:a16="http://schemas.microsoft.com/office/drawing/2014/main" id="{81A969ED-FC3F-D923-3A84-353A35E0C573}"/>
              </a:ext>
            </a:extLst>
          </p:cNvPr>
          <p:cNvSpPr txBox="1"/>
          <p:nvPr/>
        </p:nvSpPr>
        <p:spPr>
          <a:xfrm>
            <a:off x="641316" y="270099"/>
            <a:ext cx="113779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lvl="0">
              <a:defRPr sz="3600" b="1">
                <a:solidFill>
                  <a:srgbClr val="1263AD"/>
                </a:solidFill>
                <a:latin typeface="Century Gothic" panose="020B0502020202020204" pitchFamily="34" charset="0"/>
                <a:ea typeface="Avenir Heavy"/>
                <a:cs typeface="Avenir Heavy"/>
              </a:defRPr>
            </a:lvl1pPr>
          </a:lstStyle>
          <a:p>
            <a:r>
              <a:rPr lang="fr-FR" dirty="0">
                <a:sym typeface="Avenir Heavy"/>
              </a:rPr>
              <a:t>Menu – Chairman Cocktail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D9F82B-6255-A661-F072-06CAB0CD2A42}"/>
              </a:ext>
            </a:extLst>
          </p:cNvPr>
          <p:cNvSpPr/>
          <p:nvPr/>
        </p:nvSpPr>
        <p:spPr>
          <a:xfrm>
            <a:off x="641316" y="882806"/>
            <a:ext cx="711234" cy="63500"/>
          </a:xfrm>
          <a:prstGeom prst="rect">
            <a:avLst/>
          </a:prstGeom>
          <a:solidFill>
            <a:srgbClr val="E335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F5CFD922-5BA1-81A4-CC77-9A13FF010EAD}"/>
              </a:ext>
            </a:extLst>
          </p:cNvPr>
          <p:cNvSpPr txBox="1">
            <a:spLocks/>
          </p:cNvSpPr>
          <p:nvPr/>
        </p:nvSpPr>
        <p:spPr>
          <a:xfrm>
            <a:off x="210525" y="6372413"/>
            <a:ext cx="275250" cy="275250"/>
          </a:xfrm>
          <a:prstGeom prst="ellipse">
            <a:avLst/>
          </a:prstGeom>
          <a:solidFill>
            <a:srgbClr val="E3354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12700" algn="ctr" defTabSz="914400" rtl="0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marR="0" lvl="0" indent="12700" algn="ctr" defTabSz="914400" rtl="0" eaLnBrk="1" fontAlgn="auto" latinLnBrk="0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sym typeface="Century Gothic"/>
              </a:rPr>
              <a:pPr marL="0" marR="0" lvl="0" indent="12700" algn="ctr" defTabSz="914400" rtl="0" eaLnBrk="1" fontAlgn="auto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sym typeface="Century Gothic"/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43E48CFF-4B43-E362-35D7-CCBD49D79EB1}"/>
              </a:ext>
            </a:extLst>
          </p:cNvPr>
          <p:cNvSpPr txBox="1"/>
          <p:nvPr/>
        </p:nvSpPr>
        <p:spPr>
          <a:xfrm>
            <a:off x="644405" y="1465771"/>
            <a:ext cx="3327827" cy="4736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ENTREE – </a:t>
            </a:r>
            <a:r>
              <a:rPr lang="fr-FR" sz="1600" b="1" dirty="0">
                <a:solidFill>
                  <a:schemeClr val="tx1"/>
                </a:solidFill>
                <a:highlight>
                  <a:srgbClr val="FFCCFF"/>
                </a:highlight>
              </a:rPr>
              <a:t>double ?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Option 1 – </a:t>
            </a:r>
            <a:r>
              <a:rPr lang="fr-FR" sz="1600" dirty="0">
                <a:solidFill>
                  <a:schemeClr val="tx1"/>
                </a:solidFill>
              </a:rPr>
              <a:t>Foie Gras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Option 2 – </a:t>
            </a:r>
            <a:r>
              <a:rPr lang="fr-FR" sz="1600" dirty="0">
                <a:solidFill>
                  <a:schemeClr val="tx1"/>
                </a:solidFill>
              </a:rPr>
              <a:t>Saumon Gravlax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PLAT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Pièce de bœuf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FROMAGE 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  <a:latin typeface="Century Gothic"/>
                <a:sym typeface="Century Gothic"/>
              </a:rPr>
              <a:t>Camembert aux noisettes et son mesclun de jeunes pousses</a:t>
            </a:r>
            <a:endParaRPr lang="fr-FR" sz="1600" dirty="0">
              <a:solidFill>
                <a:schemeClr val="tx1"/>
              </a:solidFill>
              <a:latin typeface="Century Gothic"/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DESSERT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</a:rPr>
              <a:t>La Pomme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2" name="object 11">
            <a:extLst>
              <a:ext uri="{FF2B5EF4-FFF2-40B4-BE49-F238E27FC236}">
                <a16:creationId xmlns:a16="http://schemas.microsoft.com/office/drawing/2014/main" id="{27A17E09-9F5E-CA9B-F6D5-74FE223C4DF8}"/>
              </a:ext>
            </a:extLst>
          </p:cNvPr>
          <p:cNvSpPr txBox="1"/>
          <p:nvPr/>
        </p:nvSpPr>
        <p:spPr>
          <a:xfrm>
            <a:off x="4563239" y="1465771"/>
            <a:ext cx="3656531" cy="4736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VINS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</a:rPr>
              <a:t>Blanc - </a:t>
            </a:r>
            <a:r>
              <a:rPr lang="fr-FR" sz="1600" dirty="0">
                <a:solidFill>
                  <a:schemeClr val="tx1"/>
                </a:solidFill>
              </a:rPr>
              <a:t>Marius - viognier M. Chapoutier IGP Pays d’Oc </a:t>
            </a:r>
            <a:r>
              <a:rPr lang="fr-FR" sz="1600" dirty="0" err="1">
                <a:solidFill>
                  <a:schemeClr val="tx1"/>
                </a:solidFill>
              </a:rPr>
              <a:t>Viogner</a:t>
            </a: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b="1" dirty="0">
                <a:solidFill>
                  <a:schemeClr val="tx1"/>
                </a:solidFill>
                <a:highlight>
                  <a:srgbClr val="FFCCFF"/>
                </a:highlight>
              </a:rPr>
              <a:t>Rouge - </a:t>
            </a:r>
            <a:r>
              <a:rPr lang="fr-FR" sz="1600" dirty="0">
                <a:solidFill>
                  <a:schemeClr val="tx1"/>
                </a:solidFill>
                <a:highlight>
                  <a:srgbClr val="FFCCFF"/>
                </a:highlight>
              </a:rPr>
              <a:t>Les gravières du Roy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600" dirty="0">
                <a:solidFill>
                  <a:schemeClr val="tx1"/>
                </a:solidFill>
                <a:highlight>
                  <a:srgbClr val="FFCCFF"/>
                </a:highlight>
              </a:rPr>
              <a:t>AOP Saumur Champigny</a:t>
            </a: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defRPr sz="1300">
                <a:solidFill>
                  <a:srgbClr val="32303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lang="fr-FR" sz="1600" b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0CCAFA-46CF-9058-9C9D-7270BBB9B0C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2651" y="210337"/>
            <a:ext cx="3318738" cy="30672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9836C12-4416-4CB9-0CCC-9D7C6267136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200" t="2512" r="12902" b="775"/>
          <a:stretch>
            <a:fillRect/>
          </a:stretch>
        </p:blipFill>
        <p:spPr>
          <a:xfrm>
            <a:off x="8632651" y="3580423"/>
            <a:ext cx="3318738" cy="306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959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9565</TotalTime>
  <Words>1072</Words>
  <Application>Microsoft Office PowerPoint</Application>
  <PresentationFormat>Grand écran</PresentationFormat>
  <Paragraphs>253</Paragraphs>
  <Slides>20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7" baseType="lpstr">
      <vt:lpstr>Arial</vt:lpstr>
      <vt:lpstr>Avenir Heavy</vt:lpstr>
      <vt:lpstr>Calibri</vt:lpstr>
      <vt:lpstr>Calibri Light</vt:lpstr>
      <vt:lpstr>Century Gothic</vt:lpstr>
      <vt:lpstr>Helvetica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Stéphane Laurens</dc:creator>
  <cp:lastModifiedBy>Franberg Hanna</cp:lastModifiedBy>
  <cp:revision>574</cp:revision>
  <cp:lastPrinted>2024-09-18T07:46:28Z</cp:lastPrinted>
  <dcterms:modified xsi:type="dcterms:W3CDTF">2026-02-10T09:46:02Z</dcterms:modified>
</cp:coreProperties>
</file>