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14"/>
  </p:notesMasterIdLst>
  <p:sldIdLst>
    <p:sldId id="3205" r:id="rId2"/>
    <p:sldId id="3215" r:id="rId3"/>
    <p:sldId id="3209" r:id="rId4"/>
    <p:sldId id="3210" r:id="rId5"/>
    <p:sldId id="3208" r:id="rId6"/>
    <p:sldId id="3218" r:id="rId7"/>
    <p:sldId id="3211" r:id="rId8"/>
    <p:sldId id="3212" r:id="rId9"/>
    <p:sldId id="3213" r:id="rId10"/>
    <p:sldId id="3214" r:id="rId11"/>
    <p:sldId id="3216" r:id="rId12"/>
    <p:sldId id="3217" r:id="rId13"/>
  </p:sldIdLst>
  <p:sldSz cx="9144000" cy="5715000" type="screen16x10"/>
  <p:notesSz cx="6794500" cy="9931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orient="horz" pos="288">
          <p15:clr>
            <a:srgbClr val="A4A3A4"/>
          </p15:clr>
        </p15:guide>
        <p15:guide id="3" orient="horz" pos="3312">
          <p15:clr>
            <a:srgbClr val="A4A3A4"/>
          </p15:clr>
        </p15:guide>
        <p15:guide id="4" orient="horz" pos="855">
          <p15:clr>
            <a:srgbClr val="A4A3A4"/>
          </p15:clr>
        </p15:guide>
        <p15:guide id="5" pos="2880">
          <p15:clr>
            <a:srgbClr val="A4A3A4"/>
          </p15:clr>
        </p15:guide>
        <p15:guide id="6" pos="521">
          <p15:clr>
            <a:srgbClr val="A4A3A4"/>
          </p15:clr>
        </p15:guide>
        <p15:guide id="7" pos="523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AT Isabelle" initials="PI" lastIdx="1" clrIdx="0">
    <p:extLst>
      <p:ext uri="{19B8F6BF-5375-455C-9EA6-DF929625EA0E}">
        <p15:presenceInfo xmlns:p15="http://schemas.microsoft.com/office/powerpoint/2012/main" userId="PARAT Isabel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FF00"/>
    <a:srgbClr val="FFFFFF"/>
    <a:srgbClr val="FF00FF"/>
    <a:srgbClr val="03590A"/>
    <a:srgbClr val="FA8600"/>
    <a:srgbClr val="878700"/>
    <a:srgbClr val="0027FF"/>
    <a:srgbClr val="5530DF"/>
    <a:srgbClr val="007C09"/>
    <a:srgbClr val="E46F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02" autoAdjust="0"/>
    <p:restoredTop sz="92517"/>
  </p:normalViewPr>
  <p:slideViewPr>
    <p:cSldViewPr snapToGrid="0" showGuides="1">
      <p:cViewPr varScale="1">
        <p:scale>
          <a:sx n="116" d="100"/>
          <a:sy n="116" d="100"/>
        </p:scale>
        <p:origin x="1746" y="108"/>
      </p:cViewPr>
      <p:guideLst>
        <p:guide orient="horz" pos="1800"/>
        <p:guide orient="horz" pos="288"/>
        <p:guide orient="horz" pos="3312"/>
        <p:guide orient="horz" pos="855"/>
        <p:guide pos="2880"/>
        <p:guide pos="521"/>
        <p:guide pos="5239"/>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2944283" cy="496570"/>
          </a:xfrm>
          <a:prstGeom prst="rect">
            <a:avLst/>
          </a:prstGeom>
        </p:spPr>
        <p:txBody>
          <a:bodyPr vert="horz" lIns="91395" tIns="45697" rIns="91395" bIns="45697" rtlCol="0"/>
          <a:lstStyle>
            <a:lvl1pPr algn="l">
              <a:defRPr sz="1200"/>
            </a:lvl1pPr>
          </a:lstStyle>
          <a:p>
            <a:endParaRPr lang="fr-FR"/>
          </a:p>
        </p:txBody>
      </p:sp>
      <p:sp>
        <p:nvSpPr>
          <p:cNvPr id="3" name="Espace réservé de la date 2"/>
          <p:cNvSpPr>
            <a:spLocks noGrp="1"/>
          </p:cNvSpPr>
          <p:nvPr>
            <p:ph type="dt" idx="1"/>
          </p:nvPr>
        </p:nvSpPr>
        <p:spPr>
          <a:xfrm>
            <a:off x="3848647" y="0"/>
            <a:ext cx="2944283" cy="496570"/>
          </a:xfrm>
          <a:prstGeom prst="rect">
            <a:avLst/>
          </a:prstGeom>
        </p:spPr>
        <p:txBody>
          <a:bodyPr vert="horz" lIns="91395" tIns="45697" rIns="91395" bIns="45697" rtlCol="0"/>
          <a:lstStyle>
            <a:lvl1pPr algn="r">
              <a:defRPr sz="1200"/>
            </a:lvl1pPr>
          </a:lstStyle>
          <a:p>
            <a:fld id="{D680E798-53FF-4C51-A981-953463752515}" type="datetimeFigureOut">
              <a:rPr lang="fr-FR" smtClean="0"/>
              <a:pPr/>
              <a:t>14/01/2026</a:t>
            </a:fld>
            <a:endParaRPr lang="fr-FR"/>
          </a:p>
        </p:txBody>
      </p:sp>
      <p:sp>
        <p:nvSpPr>
          <p:cNvPr id="4" name="Espace réservé de l'image des diapositives 3"/>
          <p:cNvSpPr>
            <a:spLocks noGrp="1" noRot="1" noChangeAspect="1"/>
          </p:cNvSpPr>
          <p:nvPr>
            <p:ph type="sldImg" idx="2"/>
          </p:nvPr>
        </p:nvSpPr>
        <p:spPr>
          <a:xfrm>
            <a:off x="419100" y="744538"/>
            <a:ext cx="5956300" cy="3724275"/>
          </a:xfrm>
          <a:prstGeom prst="rect">
            <a:avLst/>
          </a:prstGeom>
          <a:noFill/>
          <a:ln w="12700">
            <a:solidFill>
              <a:prstClr val="black"/>
            </a:solidFill>
          </a:ln>
        </p:spPr>
        <p:txBody>
          <a:bodyPr vert="horz" lIns="91395" tIns="45697" rIns="91395" bIns="45697" rtlCol="0" anchor="ctr"/>
          <a:lstStyle/>
          <a:p>
            <a:endParaRPr lang="fr-FR"/>
          </a:p>
        </p:txBody>
      </p:sp>
      <p:sp>
        <p:nvSpPr>
          <p:cNvPr id="5" name="Espace réservé des commentaires 4"/>
          <p:cNvSpPr>
            <a:spLocks noGrp="1"/>
          </p:cNvSpPr>
          <p:nvPr>
            <p:ph type="body" sz="quarter" idx="3"/>
          </p:nvPr>
        </p:nvSpPr>
        <p:spPr>
          <a:xfrm>
            <a:off x="679450" y="4717417"/>
            <a:ext cx="5435600" cy="4469130"/>
          </a:xfrm>
          <a:prstGeom prst="rect">
            <a:avLst/>
          </a:prstGeom>
        </p:spPr>
        <p:txBody>
          <a:bodyPr vert="horz" lIns="91395" tIns="45697" rIns="91395" bIns="45697"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2" y="9433108"/>
            <a:ext cx="2944283" cy="496570"/>
          </a:xfrm>
          <a:prstGeom prst="rect">
            <a:avLst/>
          </a:prstGeom>
        </p:spPr>
        <p:txBody>
          <a:bodyPr vert="horz" lIns="91395" tIns="45697" rIns="91395" bIns="45697"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647" y="9433108"/>
            <a:ext cx="2944283" cy="496570"/>
          </a:xfrm>
          <a:prstGeom prst="rect">
            <a:avLst/>
          </a:prstGeom>
        </p:spPr>
        <p:txBody>
          <a:bodyPr vert="horz" lIns="91395" tIns="45697" rIns="91395" bIns="45697"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2541314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01519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p:nvPr>
        </p:nvSpPr>
        <p:spPr bwMode="gray">
          <a:xfrm>
            <a:off x="727200" y="105000"/>
            <a:ext cx="8236800" cy="414000"/>
          </a:xfrm>
          <a:solidFill>
            <a:schemeClr val="accent1"/>
          </a:solidFill>
        </p:spPr>
        <p:txBody>
          <a:bodyPr lIns="108000" tIns="0" rIns="108000" anchor="ctr" anchorCtr="0"/>
          <a:lstStyle>
            <a:lvl1pPr>
              <a:lnSpc>
                <a:spcPct val="85000"/>
              </a:lnSpc>
              <a:defRPr sz="1875">
                <a:solidFill>
                  <a:schemeClr val="bg1"/>
                </a:solidFill>
              </a:defRPr>
            </a:lvl1pPr>
          </a:lstStyle>
          <a:p>
            <a:r>
              <a:rPr lang="en-US"/>
              <a:t>Click to edit Master title style</a:t>
            </a:r>
            <a:endParaRPr lang="fr-FR" dirty="0"/>
          </a:p>
        </p:txBody>
      </p:sp>
      <p:sp>
        <p:nvSpPr>
          <p:cNvPr id="3" name="Espace réservé du contenu 2"/>
          <p:cNvSpPr>
            <a:spLocks noGrp="1"/>
          </p:cNvSpPr>
          <p:nvPr>
            <p:ph idx="1"/>
          </p:nvPr>
        </p:nvSpPr>
        <p:spPr bwMode="gray">
          <a:xfrm>
            <a:off x="3351600" y="915000"/>
            <a:ext cx="5612400" cy="3802707"/>
          </a:xfrm>
          <a:solidFill>
            <a:srgbClr val="4E5B99"/>
          </a:solidFill>
        </p:spPr>
        <p:txBody>
          <a:bodyPr lIns="216000" tIns="252000"/>
          <a:lstStyle>
            <a:lvl1pPr marL="0" indent="0">
              <a:spcAft>
                <a:spcPts val="225"/>
              </a:spcAft>
              <a:buFont typeface="Arial" pitchFamily="34" charset="0"/>
              <a:buNone/>
              <a:defRPr sz="2100">
                <a:solidFill>
                  <a:schemeClr val="bg1"/>
                </a:solidFill>
              </a:defRPr>
            </a:lvl1pPr>
            <a:lvl2pPr marL="0" indent="0">
              <a:spcBef>
                <a:spcPts val="300"/>
              </a:spcBef>
              <a:spcAft>
                <a:spcPts val="0"/>
              </a:spcAft>
              <a:buFont typeface="Arial" pitchFamily="34" charset="0"/>
              <a:buNone/>
              <a:defRPr sz="1950" b="1">
                <a:solidFill>
                  <a:schemeClr val="bg1"/>
                </a:solidFill>
              </a:defRPr>
            </a:lvl2pPr>
            <a:lvl3pPr marL="0" indent="0">
              <a:lnSpc>
                <a:spcPct val="80000"/>
              </a:lnSpc>
              <a:spcAft>
                <a:spcPts val="0"/>
              </a:spcAft>
              <a:buFont typeface="Arial" pitchFamily="34" charset="0"/>
              <a:buNone/>
              <a:defRPr sz="1688">
                <a:solidFill>
                  <a:schemeClr val="bg1"/>
                </a:solidFill>
              </a:defRPr>
            </a:lvl3pPr>
            <a:lvl4pPr marL="0" indent="0">
              <a:lnSpc>
                <a:spcPct val="100000"/>
              </a:lnSpc>
              <a:spcBef>
                <a:spcPts val="0"/>
              </a:spcBef>
              <a:spcAft>
                <a:spcPts val="150"/>
              </a:spcAft>
              <a:buSzPct val="80000"/>
              <a:buNone/>
              <a:defRPr sz="1313">
                <a:solidFill>
                  <a:schemeClr val="bg1"/>
                </a:solidFill>
              </a:defRPr>
            </a:lvl4pPr>
            <a:lvl5pPr marL="0" indent="0">
              <a:lnSpc>
                <a:spcPct val="80000"/>
              </a:lnSpc>
              <a:spcAft>
                <a:spcPts val="0"/>
              </a:spcAft>
              <a:buNone/>
              <a:defRPr sz="1125" b="1" i="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pour une image  7"/>
          <p:cNvSpPr>
            <a:spLocks noGrp="1"/>
          </p:cNvSpPr>
          <p:nvPr>
            <p:ph type="pic" sz="quarter" idx="13"/>
          </p:nvPr>
        </p:nvSpPr>
        <p:spPr>
          <a:xfrm>
            <a:off x="727200" y="915000"/>
            <a:ext cx="2574000" cy="3802707"/>
          </a:xfrm>
        </p:spPr>
        <p:txBody>
          <a:bodyPr anchor="ctr" anchorCtr="0"/>
          <a:lstStyle>
            <a:lvl1pPr algn="ctr">
              <a:defRPr/>
            </a:lvl1pPr>
          </a:lstStyle>
          <a:p>
            <a:r>
              <a:rPr lang="en-US"/>
              <a:t>Click icon to add picture</a:t>
            </a:r>
            <a:endParaRPr lang="fr-FR"/>
          </a:p>
        </p:txBody>
      </p:sp>
      <p:sp>
        <p:nvSpPr>
          <p:cNvPr id="18" name="Espace réservé du numéro de diapositive 17"/>
          <p:cNvSpPr>
            <a:spLocks noGrp="1"/>
          </p:cNvSpPr>
          <p:nvPr>
            <p:ph type="sldNum" sz="quarter" idx="15"/>
          </p:nvPr>
        </p:nvSpPr>
        <p:spPr/>
        <p:txBody>
          <a:bodyPr/>
          <a:lstStyle/>
          <a:p>
            <a:pPr defTabSz="685800">
              <a:defRPr/>
            </a:pPr>
            <a:r>
              <a:rPr lang="fr-FR">
                <a:solidFill>
                  <a:srgbClr val="132577"/>
                </a:solidFill>
              </a:rPr>
              <a:t>Page </a:t>
            </a:r>
            <a:fld id="{733122C9-A0B9-462F-8757-0847AD287B63}" type="slidenum">
              <a:rPr lang="fr-FR" smtClean="0">
                <a:solidFill>
                  <a:srgbClr val="132577"/>
                </a:solidFill>
              </a:rPr>
              <a:pPr defTabSz="685800">
                <a:defRPr/>
              </a:pPr>
              <a:t>‹#›</a:t>
            </a:fld>
            <a:endParaRPr lang="fr-FR" dirty="0">
              <a:solidFill>
                <a:srgbClr val="132577"/>
              </a:solidFill>
            </a:endParaRPr>
          </a:p>
        </p:txBody>
      </p:sp>
      <p:sp>
        <p:nvSpPr>
          <p:cNvPr id="7" name="Espace réservé du pied de page 4"/>
          <p:cNvSpPr>
            <a:spLocks noGrp="1"/>
          </p:cNvSpPr>
          <p:nvPr>
            <p:ph type="ftr" sz="quarter" idx="3"/>
          </p:nvPr>
        </p:nvSpPr>
        <p:spPr bwMode="gray">
          <a:xfrm>
            <a:off x="719572" y="5402792"/>
            <a:ext cx="6120000" cy="177074"/>
          </a:xfrm>
          <a:prstGeom prst="rect">
            <a:avLst/>
          </a:prstGeom>
        </p:spPr>
        <p:txBody>
          <a:bodyPr vert="horz" lIns="0" tIns="0" rIns="0" bIns="0" rtlCol="0" anchor="b" anchorCtr="0">
            <a:noAutofit/>
          </a:bodyPr>
          <a:lstStyle>
            <a:lvl1pPr algn="l">
              <a:defRPr sz="675" b="1" cap="none" baseline="0">
                <a:solidFill>
                  <a:schemeClr val="tx2"/>
                </a:solidFill>
              </a:defRPr>
            </a:lvl1pPr>
          </a:lstStyle>
          <a:p>
            <a:pPr>
              <a:defRPr/>
            </a:pPr>
            <a:endParaRPr lang="fr-FR" sz="600" dirty="0"/>
          </a:p>
        </p:txBody>
      </p:sp>
    </p:spTree>
    <p:extLst>
      <p:ext uri="{BB962C8B-B14F-4D97-AF65-F5344CB8AC3E}">
        <p14:creationId xmlns:p14="http://schemas.microsoft.com/office/powerpoint/2010/main" val="16483751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a:t>Click to edit Master title style</a:t>
            </a:r>
            <a:endParaRPr lang="fr-FR" dirty="0"/>
          </a:p>
        </p:txBody>
      </p:sp>
      <p:sp>
        <p:nvSpPr>
          <p:cNvPr id="3" name="Espace réservé du contenu 2"/>
          <p:cNvSpPr>
            <a:spLocks noGrp="1"/>
          </p:cNvSpPr>
          <p:nvPr>
            <p:ph idx="1"/>
          </p:nvPr>
        </p:nvSpPr>
        <p:spPr bwMode="gray">
          <a:xfrm>
            <a:off x="727688" y="637253"/>
            <a:ext cx="8236800" cy="4500000"/>
          </a:xfrm>
        </p:spPr>
        <p:txBody>
          <a:bodyPr/>
          <a:lstStyle>
            <a:lvl1pPr>
              <a:defRPr baseline="0"/>
            </a:lvl1pPr>
            <a:lvl2pPr>
              <a:defRPr>
                <a:solidFill>
                  <a:schemeClr val="tx1"/>
                </a:solidFill>
              </a:defRPr>
            </a:lvl2pPr>
            <a:lvl4pPr>
              <a:spcBef>
                <a:spcPts val="0"/>
              </a:spcBef>
              <a:spcAft>
                <a:spcPts val="225"/>
              </a:spcAft>
              <a:buSzPct val="80000"/>
              <a:defRPr/>
            </a:lvl4pPr>
            <a:lvl5pPr>
              <a:spcAft>
                <a:spcPts val="225"/>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du numéro de diapositive 7"/>
          <p:cNvSpPr>
            <a:spLocks noGrp="1"/>
          </p:cNvSpPr>
          <p:nvPr>
            <p:ph type="sldNum" sz="quarter" idx="11"/>
          </p:nvPr>
        </p:nvSpPr>
        <p:spPr/>
        <p:txBody>
          <a:bodyPr/>
          <a:lstStyle/>
          <a:p>
            <a:pPr defTabSz="685800">
              <a:defRPr/>
            </a:pPr>
            <a:r>
              <a:rPr lang="fr-FR">
                <a:solidFill>
                  <a:srgbClr val="132577"/>
                </a:solidFill>
              </a:rPr>
              <a:t>Page </a:t>
            </a:r>
            <a:fld id="{733122C9-A0B9-462F-8757-0847AD287B63}" type="slidenum">
              <a:rPr lang="fr-FR" smtClean="0">
                <a:solidFill>
                  <a:srgbClr val="132577"/>
                </a:solidFill>
              </a:rPr>
              <a:pPr defTabSz="685800">
                <a:defRPr/>
              </a:pPr>
              <a:t>‹#›</a:t>
            </a:fld>
            <a:endParaRPr lang="fr-FR" dirty="0">
              <a:solidFill>
                <a:srgbClr val="132577"/>
              </a:solidFill>
            </a:endParaRPr>
          </a:p>
        </p:txBody>
      </p:sp>
      <p:sp>
        <p:nvSpPr>
          <p:cNvPr id="7" name="Espace réservé du pied de page 4"/>
          <p:cNvSpPr>
            <a:spLocks noGrp="1"/>
          </p:cNvSpPr>
          <p:nvPr>
            <p:ph type="ftr" sz="quarter" idx="3"/>
          </p:nvPr>
        </p:nvSpPr>
        <p:spPr bwMode="gray">
          <a:xfrm>
            <a:off x="719572" y="5402792"/>
            <a:ext cx="6120000" cy="177074"/>
          </a:xfrm>
          <a:prstGeom prst="rect">
            <a:avLst/>
          </a:prstGeom>
        </p:spPr>
        <p:txBody>
          <a:bodyPr vert="horz" lIns="0" tIns="0" rIns="0" bIns="0" rtlCol="0" anchor="b" anchorCtr="0">
            <a:noAutofit/>
          </a:bodyPr>
          <a:lstStyle>
            <a:lvl1pPr algn="l">
              <a:defRPr sz="675" b="1" cap="none" baseline="0">
                <a:solidFill>
                  <a:schemeClr val="tx2"/>
                </a:solidFill>
              </a:defRPr>
            </a:lvl1pPr>
          </a:lstStyle>
          <a:p>
            <a:pPr>
              <a:defRPr/>
            </a:pPr>
            <a:endParaRPr lang="fr-FR" sz="600" dirty="0"/>
          </a:p>
        </p:txBody>
      </p:sp>
    </p:spTree>
    <p:extLst>
      <p:ext uri="{BB962C8B-B14F-4D97-AF65-F5344CB8AC3E}">
        <p14:creationId xmlns:p14="http://schemas.microsoft.com/office/powerpoint/2010/main" val="29417684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Slide Number Placeholder 3"/>
          <p:cNvSpPr>
            <a:spLocks noGrp="1"/>
          </p:cNvSpPr>
          <p:nvPr>
            <p:ph type="sldNum" sz="quarter" idx="11"/>
          </p:nvPr>
        </p:nvSpPr>
        <p:spPr/>
        <p:txBody>
          <a:bodyPr/>
          <a:lstStyle/>
          <a:p>
            <a:pPr defTabSz="685800">
              <a:defRPr/>
            </a:pPr>
            <a:r>
              <a:rPr lang="fr-FR">
                <a:solidFill>
                  <a:srgbClr val="132577"/>
                </a:solidFill>
              </a:rPr>
              <a:t>Page </a:t>
            </a:r>
            <a:fld id="{733122C9-A0B9-462F-8757-0847AD287B63}" type="slidenum">
              <a:rPr lang="fr-FR" smtClean="0">
                <a:solidFill>
                  <a:srgbClr val="132577"/>
                </a:solidFill>
              </a:rPr>
              <a:pPr defTabSz="685800">
                <a:defRPr/>
              </a:pPr>
              <a:t>‹#›</a:t>
            </a:fld>
            <a:endParaRPr lang="fr-FR" dirty="0">
              <a:solidFill>
                <a:srgbClr val="132577"/>
              </a:solidFill>
            </a:endParaRPr>
          </a:p>
        </p:txBody>
      </p:sp>
      <p:sp>
        <p:nvSpPr>
          <p:cNvPr id="5" name="Espace réservé du pied de page 4"/>
          <p:cNvSpPr>
            <a:spLocks noGrp="1"/>
          </p:cNvSpPr>
          <p:nvPr>
            <p:ph type="ftr" sz="quarter" idx="3"/>
          </p:nvPr>
        </p:nvSpPr>
        <p:spPr bwMode="gray">
          <a:xfrm>
            <a:off x="719572" y="5402792"/>
            <a:ext cx="6120000" cy="177074"/>
          </a:xfrm>
          <a:prstGeom prst="rect">
            <a:avLst/>
          </a:prstGeom>
        </p:spPr>
        <p:txBody>
          <a:bodyPr vert="horz" lIns="0" tIns="0" rIns="0" bIns="0" rtlCol="0" anchor="b" anchorCtr="0">
            <a:noAutofit/>
          </a:bodyPr>
          <a:lstStyle>
            <a:lvl1pPr algn="l">
              <a:defRPr sz="675" b="1" cap="none" baseline="0">
                <a:solidFill>
                  <a:schemeClr val="tx2"/>
                </a:solidFill>
              </a:defRPr>
            </a:lvl1pPr>
          </a:lstStyle>
          <a:p>
            <a:pPr>
              <a:defRPr/>
            </a:pPr>
            <a:endParaRPr lang="fr-FR" sz="600" dirty="0"/>
          </a:p>
        </p:txBody>
      </p:sp>
    </p:spTree>
    <p:extLst>
      <p:ext uri="{BB962C8B-B14F-4D97-AF65-F5344CB8AC3E}">
        <p14:creationId xmlns:p14="http://schemas.microsoft.com/office/powerpoint/2010/main" val="346698823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ou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ESRF COLOUR PALETTE</a:t>
            </a:r>
            <a:endParaRPr lang="en-GB" dirty="0"/>
          </a:p>
        </p:txBody>
      </p:sp>
      <p:sp>
        <p:nvSpPr>
          <p:cNvPr id="4" name="Slide Number Placeholder 3"/>
          <p:cNvSpPr>
            <a:spLocks noGrp="1"/>
          </p:cNvSpPr>
          <p:nvPr>
            <p:ph type="sldNum" sz="quarter" idx="11"/>
          </p:nvPr>
        </p:nvSpPr>
        <p:spPr/>
        <p:txBody>
          <a:bodyPr/>
          <a:lstStyle/>
          <a:p>
            <a:pPr defTabSz="685800">
              <a:defRPr/>
            </a:pPr>
            <a:r>
              <a:rPr lang="fr-FR">
                <a:solidFill>
                  <a:srgbClr val="132577"/>
                </a:solidFill>
              </a:rPr>
              <a:t>Page </a:t>
            </a:r>
            <a:fld id="{733122C9-A0B9-462F-8757-0847AD287B63}" type="slidenum">
              <a:rPr lang="fr-FR" smtClean="0">
                <a:solidFill>
                  <a:srgbClr val="132577"/>
                </a:solidFill>
              </a:rPr>
              <a:pPr defTabSz="685800">
                <a:defRPr/>
              </a:pPr>
              <a:t>‹#›</a:t>
            </a:fld>
            <a:endParaRPr lang="fr-FR" dirty="0">
              <a:solidFill>
                <a:srgbClr val="132577"/>
              </a:solidFill>
            </a:endParaRPr>
          </a:p>
        </p:txBody>
      </p:sp>
      <p:grpSp>
        <p:nvGrpSpPr>
          <p:cNvPr id="5" name="Group 4"/>
          <p:cNvGrpSpPr/>
          <p:nvPr userDrawn="1"/>
        </p:nvGrpSpPr>
        <p:grpSpPr>
          <a:xfrm>
            <a:off x="1751224" y="847277"/>
            <a:ext cx="5305052" cy="3984129"/>
            <a:chOff x="977503" y="761588"/>
            <a:chExt cx="6421177" cy="4780954"/>
          </a:xfrm>
        </p:grpSpPr>
        <p:sp>
          <p:nvSpPr>
            <p:cNvPr id="6" name="Oval 5"/>
            <p:cNvSpPr/>
            <p:nvPr/>
          </p:nvSpPr>
          <p:spPr>
            <a:xfrm>
              <a:off x="2803893" y="1812730"/>
              <a:ext cx="2628292" cy="26282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7" name="Oval 6"/>
            <p:cNvSpPr/>
            <p:nvPr/>
          </p:nvSpPr>
          <p:spPr>
            <a:xfrm>
              <a:off x="4175956" y="1016392"/>
              <a:ext cx="576404" cy="576404"/>
            </a:xfrm>
            <a:prstGeom prst="ellipse">
              <a:avLst/>
            </a:prstGeom>
            <a:solidFill>
              <a:srgbClr val="ED7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8" name="Oval 7"/>
            <p:cNvSpPr/>
            <p:nvPr/>
          </p:nvSpPr>
          <p:spPr>
            <a:xfrm>
              <a:off x="5003708" y="1393465"/>
              <a:ext cx="576404" cy="576404"/>
            </a:xfrm>
            <a:prstGeom prst="ellipse">
              <a:avLst/>
            </a:prstGeom>
            <a:solidFill>
              <a:srgbClr val="F4A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9" name="Oval 8"/>
            <p:cNvSpPr/>
            <p:nvPr/>
          </p:nvSpPr>
          <p:spPr>
            <a:xfrm>
              <a:off x="5507764" y="1980062"/>
              <a:ext cx="576404" cy="576404"/>
            </a:xfrm>
            <a:prstGeom prst="ellipse">
              <a:avLst/>
            </a:pr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0" name="Oval 9"/>
            <p:cNvSpPr/>
            <p:nvPr/>
          </p:nvSpPr>
          <p:spPr>
            <a:xfrm>
              <a:off x="5688124" y="2740535"/>
              <a:ext cx="576404" cy="576404"/>
            </a:xfrm>
            <a:prstGeom prst="ellipse">
              <a:avLst/>
            </a:prstGeom>
            <a:solidFill>
              <a:srgbClr val="51A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1" name="Oval 10"/>
            <p:cNvSpPr/>
            <p:nvPr/>
          </p:nvSpPr>
          <p:spPr>
            <a:xfrm>
              <a:off x="5580282" y="3501008"/>
              <a:ext cx="576404" cy="576404"/>
            </a:xfrm>
            <a:prstGeom prst="ellipse">
              <a:avLst/>
            </a:prstGeom>
            <a:solidFill>
              <a:srgbClr val="009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5148064" y="4169035"/>
              <a:ext cx="576404" cy="576404"/>
            </a:xfrm>
            <a:prstGeom prst="ellipse">
              <a:avLst/>
            </a:prstGeom>
            <a:solidFill>
              <a:srgbClr val="AF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3" name="Oval 12"/>
            <p:cNvSpPr/>
            <p:nvPr/>
          </p:nvSpPr>
          <p:spPr>
            <a:xfrm>
              <a:off x="2367594" y="1709154"/>
              <a:ext cx="576404" cy="576404"/>
            </a:xfrm>
            <a:prstGeom prst="ellipse">
              <a:avLst/>
            </a:prstGeom>
            <a:solidFill>
              <a:srgbClr val="13257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4" name="Oval 13"/>
            <p:cNvSpPr/>
            <p:nvPr/>
          </p:nvSpPr>
          <p:spPr>
            <a:xfrm>
              <a:off x="2079392" y="2433493"/>
              <a:ext cx="576404" cy="576404"/>
            </a:xfrm>
            <a:prstGeom prst="ellipse">
              <a:avLst/>
            </a:prstGeom>
            <a:solidFill>
              <a:srgbClr val="13257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5" name="Oval 14"/>
            <p:cNvSpPr/>
            <p:nvPr/>
          </p:nvSpPr>
          <p:spPr>
            <a:xfrm>
              <a:off x="3491370" y="4689140"/>
              <a:ext cx="576404" cy="576404"/>
            </a:xfrm>
            <a:prstGeom prst="ellipse">
              <a:avLst/>
            </a:prstGeom>
            <a:solidFill>
              <a:srgbClr val="B7B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6" name="Oval 15"/>
            <p:cNvSpPr/>
            <p:nvPr/>
          </p:nvSpPr>
          <p:spPr>
            <a:xfrm>
              <a:off x="2706262" y="4329100"/>
              <a:ext cx="576404" cy="576404"/>
            </a:xfrm>
            <a:prstGeom prst="ellipse">
              <a:avLst/>
            </a:prstGeom>
            <a:solidFill>
              <a:srgbClr val="D1D2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2113415" y="3746995"/>
              <a:ext cx="576404" cy="576404"/>
            </a:xfrm>
            <a:prstGeom prst="ellips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
          <p:nvSpPr>
            <p:cNvPr id="18" name="TextBox 17"/>
            <p:cNvSpPr txBox="1"/>
            <p:nvPr/>
          </p:nvSpPr>
          <p:spPr>
            <a:xfrm>
              <a:off x="3545461" y="3053707"/>
              <a:ext cx="1260991"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white"/>
                  </a:solidFill>
                  <a:effectLst/>
                  <a:uLnTx/>
                  <a:uFillTx/>
                  <a:latin typeface="Arial"/>
                  <a:ea typeface="+mn-ea"/>
                  <a:cs typeface="+mn-cs"/>
                </a:rPr>
                <a:t>R019G037B119</a:t>
              </a:r>
              <a:endParaRPr kumimoji="0" lang="en-GB" sz="900" b="0" i="0" u="none" strike="noStrike" kern="1200" cap="none" spc="0" normalizeH="0" baseline="0" noProof="0" dirty="0">
                <a:ln>
                  <a:noFill/>
                </a:ln>
                <a:solidFill>
                  <a:prstClr val="white"/>
                </a:solidFill>
                <a:effectLst/>
                <a:uLnTx/>
                <a:uFillTx/>
                <a:latin typeface="Arial"/>
                <a:ea typeface="+mn-ea"/>
                <a:cs typeface="+mn-cs"/>
              </a:endParaRPr>
            </a:p>
          </p:txBody>
        </p:sp>
        <p:sp>
          <p:nvSpPr>
            <p:cNvPr id="19" name="TextBox 18"/>
            <p:cNvSpPr txBox="1"/>
            <p:nvPr/>
          </p:nvSpPr>
          <p:spPr>
            <a:xfrm>
              <a:off x="4339537" y="761588"/>
              <a:ext cx="1260991"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R237G119B003</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0" name="TextBox 19"/>
            <p:cNvSpPr txBox="1"/>
            <p:nvPr/>
          </p:nvSpPr>
          <p:spPr>
            <a:xfrm>
              <a:off x="5273712" y="1162932"/>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R244G163B000</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1" name="TextBox 20"/>
            <p:cNvSpPr txBox="1"/>
            <p:nvPr/>
          </p:nvSpPr>
          <p:spPr>
            <a:xfrm>
              <a:off x="5795966" y="1756869"/>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R255G221B000</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2" name="TextBox 21"/>
            <p:cNvSpPr txBox="1"/>
            <p:nvPr/>
          </p:nvSpPr>
          <p:spPr>
            <a:xfrm>
              <a:off x="6084168" y="2570541"/>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R081G160B038</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3" name="TextBox 22"/>
            <p:cNvSpPr txBox="1"/>
            <p:nvPr/>
          </p:nvSpPr>
          <p:spPr>
            <a:xfrm>
              <a:off x="6084168" y="3409385"/>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R000G152B212</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4" name="TextBox 23"/>
            <p:cNvSpPr txBox="1"/>
            <p:nvPr/>
          </p:nvSpPr>
          <p:spPr>
            <a:xfrm>
              <a:off x="5677171" y="4159448"/>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R175G000B124</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5" name="TextBox 24"/>
            <p:cNvSpPr txBox="1"/>
            <p:nvPr/>
          </p:nvSpPr>
          <p:spPr>
            <a:xfrm>
              <a:off x="1312568" y="1497250"/>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ESRF </a:t>
              </a:r>
              <a:r>
                <a:rPr kumimoji="0" lang="fr-FR" sz="900" b="0" i="0" u="none" strike="noStrike" kern="1200" cap="none" spc="0" normalizeH="0" baseline="0" noProof="0" dirty="0" err="1">
                  <a:ln>
                    <a:noFill/>
                  </a:ln>
                  <a:solidFill>
                    <a:prstClr val="black"/>
                  </a:solidFill>
                  <a:effectLst/>
                  <a:uLnTx/>
                  <a:uFillTx/>
                  <a:latin typeface="Arial"/>
                  <a:ea typeface="+mn-ea"/>
                  <a:cs typeface="+mn-cs"/>
                </a:rPr>
                <a:t>blue</a:t>
              </a:r>
              <a:r>
                <a:rPr kumimoji="0" lang="fr-FR" sz="900" b="0" i="0" u="none" strike="noStrike" kern="1200" cap="none" spc="0" normalizeH="0" baseline="0" noProof="0" dirty="0">
                  <a:ln>
                    <a:noFill/>
                  </a:ln>
                  <a:solidFill>
                    <a:prstClr val="black"/>
                  </a:solidFill>
                  <a:effectLst/>
                  <a:uLnTx/>
                  <a:uFillTx/>
                  <a:latin typeface="Arial"/>
                  <a:ea typeface="+mn-ea"/>
                  <a:cs typeface="+mn-cs"/>
                </a:rPr>
                <a:t> 75%</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6" name="TextBox 25"/>
            <p:cNvSpPr txBox="1"/>
            <p:nvPr/>
          </p:nvSpPr>
          <p:spPr>
            <a:xfrm>
              <a:off x="977503" y="2279467"/>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ESRF </a:t>
              </a:r>
              <a:r>
                <a:rPr kumimoji="0" lang="fr-FR" sz="900" b="0" i="0" u="none" strike="noStrike" kern="1200" cap="none" spc="0" normalizeH="0" baseline="0" noProof="0" dirty="0" err="1">
                  <a:ln>
                    <a:noFill/>
                  </a:ln>
                  <a:solidFill>
                    <a:prstClr val="black"/>
                  </a:solidFill>
                  <a:effectLst/>
                  <a:uLnTx/>
                  <a:uFillTx/>
                  <a:latin typeface="Arial"/>
                  <a:ea typeface="+mn-ea"/>
                  <a:cs typeface="+mn-cs"/>
                </a:rPr>
                <a:t>blue</a:t>
              </a:r>
              <a:r>
                <a:rPr kumimoji="0" lang="fr-FR" sz="900" b="0" i="0" u="none" strike="noStrike" kern="1200" cap="none" spc="0" normalizeH="0" baseline="0" noProof="0" dirty="0">
                  <a:ln>
                    <a:noFill/>
                  </a:ln>
                  <a:solidFill>
                    <a:prstClr val="black"/>
                  </a:solidFill>
                  <a:effectLst/>
                  <a:uLnTx/>
                  <a:uFillTx/>
                  <a:latin typeface="Arial"/>
                  <a:ea typeface="+mn-ea"/>
                  <a:cs typeface="+mn-cs"/>
                </a:rPr>
                <a:t> 50%</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7" name="TextBox 26"/>
            <p:cNvSpPr txBox="1"/>
            <p:nvPr/>
          </p:nvSpPr>
          <p:spPr>
            <a:xfrm>
              <a:off x="2878263" y="5265544"/>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R183G185B186</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8" name="TextBox 27"/>
            <p:cNvSpPr txBox="1"/>
            <p:nvPr/>
          </p:nvSpPr>
          <p:spPr>
            <a:xfrm>
              <a:off x="1968154" y="4899336"/>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R209G210B212</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sp>
          <p:nvSpPr>
            <p:cNvPr id="29" name="TextBox 28"/>
            <p:cNvSpPr txBox="1"/>
            <p:nvPr/>
          </p:nvSpPr>
          <p:spPr>
            <a:xfrm>
              <a:off x="1238010" y="4311927"/>
              <a:ext cx="1314512" cy="276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Arial"/>
                  <a:ea typeface="+mn-ea"/>
                  <a:cs typeface="+mn-cs"/>
                </a:rPr>
                <a:t>R244G244B244</a:t>
              </a:r>
              <a:endParaRPr kumimoji="0" lang="en-GB" sz="900" b="0" i="0" u="none" strike="noStrike" kern="1200" cap="none" spc="0" normalizeH="0" baseline="0" noProof="0" dirty="0">
                <a:ln>
                  <a:noFill/>
                </a:ln>
                <a:solidFill>
                  <a:prstClr val="black"/>
                </a:solidFill>
                <a:effectLst/>
                <a:uLnTx/>
                <a:uFillTx/>
                <a:latin typeface="Arial"/>
                <a:ea typeface="+mn-ea"/>
                <a:cs typeface="+mn-cs"/>
              </a:endParaRPr>
            </a:p>
          </p:txBody>
        </p:sp>
      </p:grpSp>
      <p:sp>
        <p:nvSpPr>
          <p:cNvPr id="30" name="Espace réservé du pied de page 4"/>
          <p:cNvSpPr>
            <a:spLocks noGrp="1"/>
          </p:cNvSpPr>
          <p:nvPr>
            <p:ph type="ftr" sz="quarter" idx="3"/>
          </p:nvPr>
        </p:nvSpPr>
        <p:spPr bwMode="gray">
          <a:xfrm>
            <a:off x="719572" y="5402792"/>
            <a:ext cx="6120000" cy="177074"/>
          </a:xfrm>
          <a:prstGeom prst="rect">
            <a:avLst/>
          </a:prstGeom>
        </p:spPr>
        <p:txBody>
          <a:bodyPr vert="horz" lIns="0" tIns="0" rIns="0" bIns="0" rtlCol="0" anchor="b" anchorCtr="0">
            <a:noAutofit/>
          </a:bodyPr>
          <a:lstStyle>
            <a:lvl1pPr algn="l">
              <a:defRPr sz="675" b="1" cap="none" baseline="0">
                <a:solidFill>
                  <a:schemeClr val="tx2"/>
                </a:solidFill>
              </a:defRPr>
            </a:lvl1pPr>
          </a:lstStyle>
          <a:p>
            <a:pPr>
              <a:defRPr/>
            </a:pPr>
            <a:endParaRPr lang="fr-FR" sz="600" dirty="0"/>
          </a:p>
        </p:txBody>
      </p:sp>
    </p:spTree>
    <p:extLst>
      <p:ext uri="{BB962C8B-B14F-4D97-AF65-F5344CB8AC3E}">
        <p14:creationId xmlns:p14="http://schemas.microsoft.com/office/powerpoint/2010/main" val="41088371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6">
            <a:lumMod val="20000"/>
            <a:lumOff val="80000"/>
            <a:alpha val="20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727200" y="105000"/>
            <a:ext cx="8236800" cy="414000"/>
          </a:xfrm>
          <a:prstGeom prst="rect">
            <a:avLst/>
          </a:prstGeom>
          <a:solidFill>
            <a:schemeClr val="accent1"/>
          </a:solidFill>
        </p:spPr>
        <p:txBody>
          <a:bodyPr vert="horz" lIns="72000" tIns="0" rIns="72000" bIns="0" rtlCol="0" anchor="ctr" anchorCtr="0">
            <a:noAutofit/>
          </a:bodyPr>
          <a:lstStyle/>
          <a:p>
            <a:r>
              <a:rPr lang="fr-FR" dirty="0"/>
              <a:t>CLICK TO MODIFY THE STYLE OF THE TITLE</a:t>
            </a:r>
          </a:p>
        </p:txBody>
      </p:sp>
      <p:sp>
        <p:nvSpPr>
          <p:cNvPr id="3" name="Espace réservé du texte 2"/>
          <p:cNvSpPr>
            <a:spLocks noGrp="1"/>
          </p:cNvSpPr>
          <p:nvPr>
            <p:ph type="body" idx="1"/>
          </p:nvPr>
        </p:nvSpPr>
        <p:spPr bwMode="gray">
          <a:xfrm>
            <a:off x="727200" y="637253"/>
            <a:ext cx="8236800" cy="4500000"/>
          </a:xfrm>
          <a:prstGeom prst="rect">
            <a:avLst/>
          </a:prstGeom>
        </p:spPr>
        <p:txBody>
          <a:bodyPr vert="horz" lIns="0" tIns="0" rIns="0" bIns="0" rtlCol="0" anchor="t" anchorCtr="0">
            <a:noAutofit/>
          </a:bodyPr>
          <a:lstStyle/>
          <a:p>
            <a:pPr lvl="0"/>
            <a:r>
              <a:rPr lang="fr-FR" dirty="0"/>
              <a:t>Click to </a:t>
            </a:r>
            <a:r>
              <a:rPr lang="fr-FR" dirty="0" err="1"/>
              <a:t>modify</a:t>
            </a:r>
            <a:r>
              <a:rPr lang="fr-FR" dirty="0"/>
              <a:t> </a:t>
            </a:r>
            <a:r>
              <a:rPr lang="fr-FR" dirty="0" err="1"/>
              <a:t>attributes</a:t>
            </a:r>
            <a:endParaRPr lang="fr-FR" dirty="0"/>
          </a:p>
          <a:p>
            <a:pPr lvl="1"/>
            <a:endParaRPr lang="fr-FR" dirty="0"/>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5" name="Espace réservé du pied de page 4"/>
          <p:cNvSpPr>
            <a:spLocks noGrp="1"/>
          </p:cNvSpPr>
          <p:nvPr>
            <p:ph type="ftr" sz="quarter" idx="3"/>
          </p:nvPr>
        </p:nvSpPr>
        <p:spPr bwMode="gray">
          <a:xfrm>
            <a:off x="719572" y="5402792"/>
            <a:ext cx="6120000" cy="177074"/>
          </a:xfrm>
          <a:prstGeom prst="rect">
            <a:avLst/>
          </a:prstGeom>
        </p:spPr>
        <p:txBody>
          <a:bodyPr vert="horz" lIns="0" tIns="0" rIns="0" bIns="0" rtlCol="0" anchor="b" anchorCtr="0">
            <a:noAutofit/>
          </a:bodyPr>
          <a:lstStyle>
            <a:lvl1pPr algn="l">
              <a:defRPr sz="675" b="1" cap="none" baseline="0">
                <a:solidFill>
                  <a:schemeClr val="tx2"/>
                </a:solidFill>
              </a:defRPr>
            </a:lvl1pPr>
          </a:lstStyle>
          <a:p>
            <a:pPr>
              <a:defRPr/>
            </a:pPr>
            <a:endParaRPr lang="fr-FR" sz="600" dirty="0"/>
          </a:p>
        </p:txBody>
      </p:sp>
      <p:sp>
        <p:nvSpPr>
          <p:cNvPr id="6" name="Espace réservé du numéro de diapositive 5"/>
          <p:cNvSpPr>
            <a:spLocks noGrp="1"/>
          </p:cNvSpPr>
          <p:nvPr>
            <p:ph type="sldNum" sz="quarter" idx="4"/>
          </p:nvPr>
        </p:nvSpPr>
        <p:spPr bwMode="gray">
          <a:xfrm>
            <a:off x="179513" y="5402865"/>
            <a:ext cx="413559" cy="177000"/>
          </a:xfrm>
          <a:prstGeom prst="rect">
            <a:avLst/>
          </a:prstGeom>
        </p:spPr>
        <p:txBody>
          <a:bodyPr vert="horz" lIns="0" tIns="0" rIns="0" bIns="0" rtlCol="0" anchor="b" anchorCtr="0">
            <a:noAutofit/>
          </a:bodyPr>
          <a:lstStyle>
            <a:lvl1pPr algn="l">
              <a:defRPr sz="600" b="1">
                <a:solidFill>
                  <a:schemeClr val="tx2"/>
                </a:solidFill>
              </a:defRPr>
            </a:lvl1pPr>
          </a:lstStyle>
          <a:p>
            <a:pPr defTabSz="685800">
              <a:defRPr/>
            </a:pPr>
            <a:r>
              <a:rPr lang="fr-FR">
                <a:solidFill>
                  <a:srgbClr val="132577"/>
                </a:solidFill>
              </a:rPr>
              <a:t>Page </a:t>
            </a:r>
            <a:fld id="{733122C9-A0B9-462F-8757-0847AD287B63}" type="slidenum">
              <a:rPr lang="fr-FR" smtClean="0">
                <a:solidFill>
                  <a:srgbClr val="132577"/>
                </a:solidFill>
              </a:rPr>
              <a:pPr defTabSz="685800">
                <a:defRPr/>
              </a:pPr>
              <a:t>‹#›</a:t>
            </a:fld>
            <a:endParaRPr lang="fr-FR" dirty="0">
              <a:solidFill>
                <a:srgbClr val="132577"/>
              </a:solidFill>
            </a:endParaRPr>
          </a:p>
        </p:txBody>
      </p:sp>
      <p:sp>
        <p:nvSpPr>
          <p:cNvPr id="8" name="Rectangle 7"/>
          <p:cNvSpPr/>
          <p:nvPr/>
        </p:nvSpPr>
        <p:spPr>
          <a:xfrm>
            <a:off x="180000" y="105000"/>
            <a:ext cx="496800" cy="41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Arial"/>
              <a:ea typeface="+mn-ea"/>
              <a:cs typeface="+mn-cs"/>
            </a:endParaRPr>
          </a:p>
        </p:txBody>
      </p:sp>
      <p:sp>
        <p:nvSpPr>
          <p:cNvPr id="11" name="Rectangle 10"/>
          <p:cNvSpPr/>
          <p:nvPr userDrawn="1"/>
        </p:nvSpPr>
        <p:spPr>
          <a:xfrm>
            <a:off x="180000" y="105000"/>
            <a:ext cx="496800" cy="41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Arial"/>
              <a:ea typeface="+mn-ea"/>
              <a:cs typeface="+mn-cs"/>
            </a:endParaRPr>
          </a:p>
        </p:txBody>
      </p:sp>
      <p:pic>
        <p:nvPicPr>
          <p:cNvPr id="12" name="Picture 2" descr="https://www.ipac26.org/wp-content/uploads/2024/12/IPAC2026_rvb.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699976" y="4998145"/>
            <a:ext cx="1264024" cy="619372"/>
          </a:xfrm>
          <a:prstGeom prst="rect">
            <a:avLst/>
          </a:prstGeom>
          <a:solidFill>
            <a:schemeClr val="bg1"/>
          </a:solidFill>
          <a:extLst/>
        </p:spPr>
      </p:pic>
    </p:spTree>
    <p:extLst>
      <p:ext uri="{BB962C8B-B14F-4D97-AF65-F5344CB8AC3E}">
        <p14:creationId xmlns:p14="http://schemas.microsoft.com/office/powerpoint/2010/main" val="393560508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Lst>
  <p:timing>
    <p:tnLst>
      <p:par>
        <p:cTn id="1" dur="indefinite" restart="never" nodeType="tmRoot"/>
      </p:par>
    </p:tnLst>
  </p:timing>
  <p:hf hdr="0" ftr="0" dt="0"/>
  <p:txStyles>
    <p:titleStyle>
      <a:lvl1pPr algn="l" defTabSz="685800" rtl="0" eaLnBrk="1" latinLnBrk="0" hangingPunct="1">
        <a:spcBef>
          <a:spcPct val="0"/>
        </a:spcBef>
        <a:buNone/>
        <a:defRPr sz="1200" b="1" kern="1200" cap="all" baseline="0">
          <a:solidFill>
            <a:schemeClr val="bg1"/>
          </a:solidFill>
          <a:latin typeface="+mj-lt"/>
          <a:ea typeface="+mj-ea"/>
          <a:cs typeface="+mj-cs"/>
        </a:defRPr>
      </a:lvl1pPr>
    </p:titleStyle>
    <p:bodyStyle>
      <a:lvl1pPr marL="0" indent="0" algn="l" defTabSz="685800" rtl="0" eaLnBrk="1" latinLnBrk="0" hangingPunct="1">
        <a:spcBef>
          <a:spcPts val="0"/>
        </a:spcBef>
        <a:spcAft>
          <a:spcPts val="750"/>
        </a:spcAft>
        <a:buFont typeface="Arial" pitchFamily="34" charset="0"/>
        <a:buNone/>
        <a:defRPr sz="1350" b="1" kern="1200" baseline="0">
          <a:solidFill>
            <a:schemeClr val="accent6"/>
          </a:solidFill>
          <a:latin typeface="+mn-lt"/>
          <a:ea typeface="+mn-ea"/>
          <a:cs typeface="+mn-cs"/>
        </a:defRPr>
      </a:lvl1pPr>
      <a:lvl2pPr marL="0" indent="0" algn="l" defTabSz="685800" rtl="0" eaLnBrk="1" latinLnBrk="0" hangingPunct="1">
        <a:spcBef>
          <a:spcPts val="0"/>
        </a:spcBef>
        <a:spcAft>
          <a:spcPts val="1125"/>
        </a:spcAft>
        <a:buFont typeface="Arial" pitchFamily="34" charset="0"/>
        <a:buNone/>
        <a:defRPr sz="1275" kern="1200">
          <a:solidFill>
            <a:schemeClr val="tx1"/>
          </a:solidFill>
          <a:latin typeface="+mn-lt"/>
          <a:ea typeface="+mn-ea"/>
          <a:cs typeface="+mn-cs"/>
        </a:defRPr>
      </a:lvl2pPr>
      <a:lvl3pPr marL="0" indent="0" algn="l" defTabSz="685800" rtl="0" eaLnBrk="1" latinLnBrk="0" hangingPunct="1">
        <a:lnSpc>
          <a:spcPct val="105000"/>
        </a:lnSpc>
        <a:spcBef>
          <a:spcPts val="0"/>
        </a:spcBef>
        <a:spcAft>
          <a:spcPts val="375"/>
        </a:spcAft>
        <a:buFont typeface="Arial" pitchFamily="34" charset="0"/>
        <a:buNone/>
        <a:defRPr sz="1125" kern="1200" baseline="0">
          <a:solidFill>
            <a:schemeClr val="tx1"/>
          </a:solidFill>
          <a:latin typeface="+mn-lt"/>
          <a:ea typeface="+mn-ea"/>
          <a:cs typeface="+mn-cs"/>
        </a:defRPr>
      </a:lvl3pPr>
      <a:lvl4pPr marL="267891" indent="-130969" algn="l" defTabSz="685800" rtl="0" eaLnBrk="1" latinLnBrk="0" hangingPunct="1">
        <a:lnSpc>
          <a:spcPct val="110000"/>
        </a:lnSpc>
        <a:spcBef>
          <a:spcPts val="0"/>
        </a:spcBef>
        <a:spcAft>
          <a:spcPts val="300"/>
        </a:spcAft>
        <a:buClr>
          <a:schemeClr val="accent6"/>
        </a:buClr>
        <a:buFont typeface="Wingdings" pitchFamily="2" charset="2"/>
        <a:buChar char="l"/>
        <a:defRPr sz="1125" kern="1200">
          <a:solidFill>
            <a:schemeClr val="tx1"/>
          </a:solidFill>
          <a:latin typeface="+mn-lt"/>
          <a:ea typeface="+mn-ea"/>
          <a:cs typeface="+mn-cs"/>
        </a:defRPr>
      </a:lvl4pPr>
      <a:lvl5pPr marL="871538" indent="-130969" algn="l" defTabSz="685800" rtl="0" eaLnBrk="1" latinLnBrk="0" hangingPunct="1">
        <a:spcBef>
          <a:spcPts val="0"/>
        </a:spcBef>
        <a:spcAft>
          <a:spcPts val="450"/>
        </a:spcAft>
        <a:buClr>
          <a:schemeClr val="accent6"/>
        </a:buClr>
        <a:buFont typeface="ITCOfficinaSans LT Book" pitchFamily="2" charset="0"/>
        <a:buChar char="&gt;"/>
        <a:defRPr sz="900" i="1"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884">
          <p15:clr>
            <a:srgbClr val="F26B43"/>
          </p15:clr>
        </p15:guide>
        <p15:guide id="2" pos="151">
          <p15:clr>
            <a:srgbClr val="F26B43"/>
          </p15:clr>
        </p15:guide>
        <p15:guide id="3" orient="horz" pos="482">
          <p15:clr>
            <a:srgbClr val="F26B43"/>
          </p15:clr>
        </p15:guide>
        <p15:guide id="4" pos="604">
          <p15:clr>
            <a:srgbClr val="F26B43"/>
          </p15:clr>
        </p15:guide>
        <p15:guide id="5" pos="752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Status on Industry session at IPAC’26</a:t>
            </a:r>
            <a:endParaRPr lang="en-GB" sz="1600"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1</a:t>
            </a:fld>
            <a:endParaRPr lang="fr-FR" dirty="0">
              <a:solidFill>
                <a:srgbClr val="132577"/>
              </a:solidFill>
            </a:endParaRPr>
          </a:p>
        </p:txBody>
      </p:sp>
      <p:pic>
        <p:nvPicPr>
          <p:cNvPr id="6" name="Picture 5"/>
          <p:cNvPicPr>
            <a:picLocks noChangeAspect="1"/>
          </p:cNvPicPr>
          <p:nvPr/>
        </p:nvPicPr>
        <p:blipFill>
          <a:blip r:embed="rId2"/>
          <a:stretch>
            <a:fillRect/>
          </a:stretch>
        </p:blipFill>
        <p:spPr>
          <a:xfrm>
            <a:off x="179512" y="578868"/>
            <a:ext cx="3393223" cy="4823997"/>
          </a:xfrm>
          <a:prstGeom prst="rect">
            <a:avLst/>
          </a:prstGeom>
        </p:spPr>
      </p:pic>
      <p:sp>
        <p:nvSpPr>
          <p:cNvPr id="7" name="TextBox 6"/>
          <p:cNvSpPr txBox="1"/>
          <p:nvPr/>
        </p:nvSpPr>
        <p:spPr>
          <a:xfrm>
            <a:off x="3979037" y="3669413"/>
            <a:ext cx="4695406" cy="1200329"/>
          </a:xfrm>
          <a:prstGeom prst="rect">
            <a:avLst/>
          </a:prstGeom>
          <a:solidFill>
            <a:schemeClr val="accent4">
              <a:lumMod val="20000"/>
              <a:lumOff val="80000"/>
            </a:schemeClr>
          </a:solidFill>
        </p:spPr>
        <p:txBody>
          <a:bodyPr wrap="square" rtlCol="0">
            <a:spAutoFit/>
          </a:bodyPr>
          <a:lstStyle/>
          <a:p>
            <a:r>
              <a:rPr lang="en-GB" dirty="0" smtClean="0"/>
              <a:t>The organisation of the session is progressing very well.</a:t>
            </a:r>
          </a:p>
          <a:p>
            <a:r>
              <a:rPr lang="en-GB" dirty="0" smtClean="0"/>
              <a:t>The program is very close to be </a:t>
            </a:r>
            <a:r>
              <a:rPr lang="en-GB" dirty="0" smtClean="0"/>
              <a:t>complete</a:t>
            </a:r>
          </a:p>
          <a:p>
            <a:r>
              <a:rPr lang="en-GB" dirty="0" smtClean="0"/>
              <a:t>More information to be put on the WEB site</a:t>
            </a:r>
            <a:endParaRPr lang="en-GB" dirty="0"/>
          </a:p>
        </p:txBody>
      </p:sp>
      <p:sp>
        <p:nvSpPr>
          <p:cNvPr id="10" name="Titre 1"/>
          <p:cNvSpPr txBox="1">
            <a:spLocks/>
          </p:cNvSpPr>
          <p:nvPr/>
        </p:nvSpPr>
        <p:spPr bwMode="gray">
          <a:xfrm>
            <a:off x="3979037" y="1197547"/>
            <a:ext cx="4402964" cy="1793319"/>
          </a:xfrm>
          <a:prstGeom prst="rect">
            <a:avLst/>
          </a:prstGeom>
          <a:solidFill>
            <a:schemeClr val="accent1"/>
          </a:solidFill>
        </p:spPr>
        <p:txBody>
          <a:bodyPr vert="horz" lIns="72000" tIns="0" rIns="72000" bIns="0" rtlCol="0" anchor="ctr" anchorCtr="0">
            <a:normAutofit fontScale="85000" lnSpcReduction="20000"/>
          </a:bodyPr>
          <a:lstStyle>
            <a:lvl1pPr algn="l" defTabSz="685800" rtl="0" eaLnBrk="1" latinLnBrk="0" hangingPunct="1">
              <a:spcBef>
                <a:spcPct val="0"/>
              </a:spcBef>
              <a:buNone/>
              <a:defRPr sz="1200" b="1" kern="1200" cap="all" baseline="0">
                <a:solidFill>
                  <a:schemeClr val="bg1"/>
                </a:solidFill>
                <a:latin typeface="+mj-lt"/>
                <a:ea typeface="+mj-ea"/>
                <a:cs typeface="+mj-cs"/>
              </a:defRPr>
            </a:lvl1pPr>
          </a:lstStyle>
          <a:p>
            <a:r>
              <a:rPr lang="en-GB" sz="5400" smtClean="0">
                <a:latin typeface="Calibri" panose="020F0502020204030204" pitchFamily="34" charset="0"/>
                <a:ea typeface="Calibri" panose="020F0502020204030204" pitchFamily="34" charset="0"/>
                <a:cs typeface="Calibri" panose="020F0502020204030204" pitchFamily="34" charset="0"/>
              </a:rPr>
              <a:t>IPAC’26 Industry session</a:t>
            </a:r>
            <a:endParaRPr lang="en-GB" sz="5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64947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ESRF engaged in sustainable procurement</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10</a:t>
            </a:fld>
            <a:endParaRPr lang="fr-FR" dirty="0">
              <a:solidFill>
                <a:srgbClr val="132577"/>
              </a:solidFill>
            </a:endParaRPr>
          </a:p>
        </p:txBody>
      </p:sp>
      <p:sp>
        <p:nvSpPr>
          <p:cNvPr id="4" name="Rectangle 3"/>
          <p:cNvSpPr/>
          <p:nvPr/>
        </p:nvSpPr>
        <p:spPr>
          <a:xfrm>
            <a:off x="244608" y="1140634"/>
            <a:ext cx="8464631" cy="3015377"/>
          </a:xfrm>
          <a:prstGeom prst="rect">
            <a:avLst/>
          </a:prstGeom>
        </p:spPr>
        <p:txBody>
          <a:bodyPr wrap="square">
            <a:spAutoFit/>
          </a:bodyPr>
          <a:lstStyle/>
          <a:p>
            <a:pPr>
              <a:lnSpc>
                <a:spcPct val="107000"/>
              </a:lnSpc>
              <a:spcBef>
                <a:spcPts val="600"/>
              </a:spcBef>
              <a:spcAft>
                <a:spcPts val="0"/>
              </a:spcAft>
            </a:pPr>
            <a:r>
              <a:rPr lang="en-GB" b="1" dirty="0" smtClean="0">
                <a:solidFill>
                  <a:srgbClr val="1F4E79"/>
                </a:solidFill>
                <a:latin typeface="Segoe UI Light" panose="020B0502040204020203" pitchFamily="34" charset="0"/>
                <a:ea typeface="Segoe UI Light" panose="020B0502040204020203" pitchFamily="34" charset="0"/>
              </a:rPr>
              <a:t>ESRF , Action </a:t>
            </a:r>
            <a:r>
              <a:rPr lang="en-GB" b="1" dirty="0">
                <a:solidFill>
                  <a:srgbClr val="1F4E79"/>
                </a:solidFill>
                <a:latin typeface="Segoe UI Light" panose="020B0502040204020203" pitchFamily="34" charset="0"/>
                <a:ea typeface="Segoe UI Light" panose="020B0502040204020203" pitchFamily="34" charset="0"/>
              </a:rPr>
              <a:t>Plan for 2030</a:t>
            </a:r>
          </a:p>
          <a:p>
            <a:pPr marL="342900" lvl="0" indent="-342900" algn="just">
              <a:lnSpc>
                <a:spcPct val="107000"/>
              </a:lnSpc>
              <a:spcBef>
                <a:spcPts val="800"/>
              </a:spcBef>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In Calls for Tenders (CFT), include a clause in the specimen contract reminding the suppliers that Corporate Social Responsibility (CSR) and sustainability are integral evaluation criteria for bids. In the technical specifications, request bidders, to confirm their company’s commitment to CSR and, upon request, provide their CSR policy and carbon footprint assessment.</a:t>
            </a:r>
          </a:p>
          <a:p>
            <a:pPr marL="342900" lvl="0" indent="-342900" algn="just">
              <a:lnSpc>
                <a:spcPct val="107000"/>
              </a:lnSpc>
              <a:spcAft>
                <a:spcPts val="0"/>
              </a:spcAft>
              <a:buFont typeface="Symbol" panose="05050102010706020507" pitchFamily="18" charset="2"/>
              <a:buChar char=""/>
            </a:pPr>
            <a:r>
              <a:rPr lang="en-GB" sz="1100" b="1" u="sng" dirty="0">
                <a:latin typeface="Segoe UI" panose="020B0502040204020203" pitchFamily="34" charset="0"/>
                <a:ea typeface="Segoe UI" panose="020B0502040204020203" pitchFamily="34" charset="0"/>
              </a:rPr>
              <a:t>Systematically require a Life Cycle Assessment in all RFQs and CFTs, covering the stages of manufacturing and shipment, operation and disposal</a:t>
            </a:r>
            <a:r>
              <a:rPr lang="en-GB" sz="1100" b="1" dirty="0">
                <a:latin typeface="Segoe UI" panose="020B0502040204020203" pitchFamily="34" charset="0"/>
                <a:ea typeface="Segoe UI" panose="020B0502040204020203" pitchFamily="34" charset="0"/>
              </a:rPr>
              <a:t>.</a:t>
            </a:r>
          </a:p>
          <a:p>
            <a:pPr marL="342900" lvl="0" indent="-342900" algn="just">
              <a:lnSpc>
                <a:spcPct val="107000"/>
              </a:lnSpc>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Systematically evaluate the sustainability criteria of the </a:t>
            </a:r>
            <a:r>
              <a:rPr lang="en-GB" sz="1100" b="1" dirty="0">
                <a:latin typeface="Segoe UI" panose="020B0502040204020203" pitchFamily="34" charset="0"/>
                <a:ea typeface="Segoe UI" panose="020B0502040204020203" pitchFamily="34" charset="0"/>
              </a:rPr>
              <a:t>winning bidders during the Tender Commission (0 to 2 points). </a:t>
            </a:r>
          </a:p>
          <a:p>
            <a:pPr marL="342900" lvl="0" indent="-342900" algn="just">
              <a:lnSpc>
                <a:spcPct val="107000"/>
              </a:lnSpc>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Include criteria in the evaluation grid for CO</a:t>
            </a:r>
            <a:r>
              <a:rPr lang="en-GB" sz="1100" baseline="-25000" dirty="0">
                <a:latin typeface="Segoe UI" panose="020B0502040204020203" pitchFamily="34" charset="0"/>
                <a:ea typeface="Segoe UI" panose="020B0502040204020203" pitchFamily="34" charset="0"/>
              </a:rPr>
              <a:t>2</a:t>
            </a:r>
            <a:r>
              <a:rPr lang="en-GB" sz="1100" dirty="0">
                <a:latin typeface="Segoe UI" panose="020B0502040204020203" pitchFamily="34" charset="0"/>
                <a:ea typeface="Segoe UI" panose="020B0502040204020203" pitchFamily="34" charset="0"/>
              </a:rPr>
              <a:t> life cycle assessment, assigning 5 points and evaluating it using the same basis as the price.</a:t>
            </a:r>
          </a:p>
          <a:p>
            <a:pPr marL="342900" lvl="0" indent="-342900" algn="just">
              <a:lnSpc>
                <a:spcPct val="107000"/>
              </a:lnSpc>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When relevant, include the estimated energy costs (electricity, heating) over the expected life span of the equipment in the total price evaluation (</a:t>
            </a:r>
            <a:r>
              <a:rPr lang="en-GB" sz="1100" dirty="0">
                <a:highlight>
                  <a:srgbClr val="FF0000"/>
                </a:highlight>
                <a:latin typeface="Segoe UI" panose="020B0502040204020203" pitchFamily="34" charset="0"/>
                <a:ea typeface="Segoe UI" panose="020B0502040204020203" pitchFamily="34" charset="0"/>
              </a:rPr>
              <a:t>TCO</a:t>
            </a:r>
            <a:r>
              <a:rPr lang="en-GB" sz="1100" dirty="0">
                <a:latin typeface="Segoe UI" panose="020B0502040204020203" pitchFamily="34" charset="0"/>
                <a:ea typeface="Segoe UI" panose="020B0502040204020203" pitchFamily="34" charset="0"/>
              </a:rPr>
              <a:t>). </a:t>
            </a:r>
          </a:p>
          <a:p>
            <a:pPr marL="342900" lvl="0" indent="-342900" algn="just">
              <a:lnSpc>
                <a:spcPct val="107000"/>
              </a:lnSpc>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Add a field in the purchasing software to record each company’s average carbon footprint. This data will be linked to every purchase order placed to the company and, when available, replaced by the Life Cycle Assessment.</a:t>
            </a:r>
          </a:p>
          <a:p>
            <a:pPr marL="342900" lvl="0" indent="-342900" algn="just">
              <a:lnSpc>
                <a:spcPct val="107000"/>
              </a:lnSpc>
              <a:spcAft>
                <a:spcPts val="0"/>
              </a:spcAft>
              <a:buFont typeface="Symbol" panose="05050102010706020507" pitchFamily="18" charset="2"/>
              <a:buChar char=""/>
            </a:pPr>
            <a:r>
              <a:rPr lang="en-GB" sz="1100" dirty="0">
                <a:latin typeface="Segoe UI" panose="020B0502040204020203" pitchFamily="34" charset="0"/>
                <a:ea typeface="Segoe UI" panose="020B0502040204020203" pitchFamily="34" charset="0"/>
              </a:rPr>
              <a:t>The full CO</a:t>
            </a:r>
            <a:r>
              <a:rPr lang="en-GB" sz="1100" baseline="-25000" dirty="0">
                <a:latin typeface="Segoe UI" panose="020B0502040204020203" pitchFamily="34" charset="0"/>
                <a:ea typeface="Segoe UI" panose="020B0502040204020203" pitchFamily="34" charset="0"/>
              </a:rPr>
              <a:t>2</a:t>
            </a:r>
            <a:r>
              <a:rPr lang="en-GB" sz="1100" dirty="0">
                <a:latin typeface="Segoe UI" panose="020B0502040204020203" pitchFamily="34" charset="0"/>
                <a:ea typeface="Segoe UI" panose="020B0502040204020203" pitchFamily="34" charset="0"/>
              </a:rPr>
              <a:t> impact of capital expenditure is to be included in the year of purchase (no amortization).</a:t>
            </a:r>
          </a:p>
          <a:p>
            <a:r>
              <a:rPr lang="en-GB" sz="1100" dirty="0">
                <a:latin typeface="Segoe UI" panose="020B0502040204020203" pitchFamily="34" charset="0"/>
                <a:ea typeface="Segoe UI" panose="020B0502040204020203" pitchFamily="34" charset="0"/>
              </a:rPr>
              <a:t>Consolidate parcel deliveries to the site </a:t>
            </a:r>
            <a:endParaRPr lang="en-GB" sz="1100" dirty="0"/>
          </a:p>
        </p:txBody>
      </p:sp>
      <p:sp>
        <p:nvSpPr>
          <p:cNvPr id="5" name="Right Arrow 4"/>
          <p:cNvSpPr/>
          <p:nvPr/>
        </p:nvSpPr>
        <p:spPr>
          <a:xfrm>
            <a:off x="1116353" y="4530813"/>
            <a:ext cx="1071475" cy="49366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316854" y="4592979"/>
            <a:ext cx="4861267" cy="369332"/>
          </a:xfrm>
          <a:prstGeom prst="rect">
            <a:avLst/>
          </a:prstGeom>
          <a:noFill/>
        </p:spPr>
        <p:txBody>
          <a:bodyPr wrap="none" rtlCol="0">
            <a:spAutoFit/>
          </a:bodyPr>
          <a:lstStyle/>
          <a:p>
            <a:r>
              <a:rPr lang="en-GB" dirty="0" smtClean="0"/>
              <a:t>Difficult to define Key Performance Indicators </a:t>
            </a:r>
            <a:endParaRPr lang="en-GB" dirty="0"/>
          </a:p>
        </p:txBody>
      </p:sp>
    </p:spTree>
    <p:extLst>
      <p:ext uri="{BB962C8B-B14F-4D97-AF65-F5344CB8AC3E}">
        <p14:creationId xmlns:p14="http://schemas.microsoft.com/office/powerpoint/2010/main" val="3004361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topic2</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11</a:t>
            </a:fld>
            <a:endParaRPr lang="fr-FR" dirty="0">
              <a:solidFill>
                <a:srgbClr val="132577"/>
              </a:solidFill>
            </a:endParaRPr>
          </a:p>
        </p:txBody>
      </p:sp>
      <p:sp>
        <p:nvSpPr>
          <p:cNvPr id="4" name="TextBox 3"/>
          <p:cNvSpPr txBox="1"/>
          <p:nvPr/>
        </p:nvSpPr>
        <p:spPr>
          <a:xfrm>
            <a:off x="386292" y="1219200"/>
            <a:ext cx="7705956" cy="2308324"/>
          </a:xfrm>
          <a:prstGeom prst="rect">
            <a:avLst/>
          </a:prstGeom>
          <a:noFill/>
        </p:spPr>
        <p:txBody>
          <a:bodyPr wrap="none" rtlCol="0">
            <a:spAutoFit/>
          </a:bodyPr>
          <a:lstStyle/>
          <a:p>
            <a:r>
              <a:rPr lang="en-GB" dirty="0" smtClean="0"/>
              <a:t>It would be nice to see if the </a:t>
            </a:r>
            <a:r>
              <a:rPr lang="en-GB" u="sng" dirty="0" smtClean="0"/>
              <a:t>trained people are adequate to the needs.</a:t>
            </a:r>
          </a:p>
          <a:p>
            <a:endParaRPr lang="en-GB" dirty="0"/>
          </a:p>
          <a:p>
            <a:r>
              <a:rPr lang="en-GB" dirty="0" smtClean="0"/>
              <a:t>Could we ask to the companies which have a booth to give:</a:t>
            </a:r>
          </a:p>
          <a:p>
            <a:pPr marL="285750" indent="-285750">
              <a:buFont typeface="Arial" panose="020B0604020202020204" pitchFamily="34" charset="0"/>
              <a:buChar char="•"/>
            </a:pPr>
            <a:r>
              <a:rPr lang="en-GB" dirty="0" smtClean="0"/>
              <a:t>Number of staff</a:t>
            </a:r>
          </a:p>
          <a:p>
            <a:pPr marL="285750" indent="-285750">
              <a:buFont typeface="Arial" panose="020B0604020202020204" pitchFamily="34" charset="0"/>
              <a:buChar char="•"/>
            </a:pPr>
            <a:r>
              <a:rPr lang="en-GB" dirty="0" smtClean="0"/>
              <a:t>Number of engineers and scientists</a:t>
            </a:r>
          </a:p>
          <a:p>
            <a:pPr marL="285750" indent="-285750">
              <a:buFont typeface="Arial" panose="020B0604020202020204" pitchFamily="34" charset="0"/>
              <a:buChar char="•"/>
            </a:pPr>
            <a:r>
              <a:rPr lang="en-GB" dirty="0" smtClean="0"/>
              <a:t>Number of engineers and scientists recruited per year (estimated 10%)</a:t>
            </a:r>
          </a:p>
          <a:p>
            <a:endParaRPr lang="en-GB" dirty="0"/>
          </a:p>
          <a:p>
            <a:r>
              <a:rPr lang="en-GB" dirty="0" smtClean="0"/>
              <a:t>We could do the same for the labs (at least in Europe).</a:t>
            </a:r>
            <a:endParaRPr lang="en-GB" dirty="0"/>
          </a:p>
        </p:txBody>
      </p:sp>
    </p:spTree>
    <p:extLst>
      <p:ext uri="{BB962C8B-B14F-4D97-AF65-F5344CB8AC3E}">
        <p14:creationId xmlns:p14="http://schemas.microsoft.com/office/powerpoint/2010/main" val="1160739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12</a:t>
            </a:fld>
            <a:endParaRPr lang="fr-FR" dirty="0">
              <a:solidFill>
                <a:srgbClr val="132577"/>
              </a:solidFill>
            </a:endParaRPr>
          </a:p>
        </p:txBody>
      </p:sp>
    </p:spTree>
    <p:extLst>
      <p:ext uri="{BB962C8B-B14F-4D97-AF65-F5344CB8AC3E}">
        <p14:creationId xmlns:p14="http://schemas.microsoft.com/office/powerpoint/2010/main" val="3569212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1600" dirty="0"/>
              <a:t>Status on Industry session at IPAC’26</a:t>
            </a:r>
            <a:endParaRPr lang="en-GB" sz="1600" dirty="0"/>
          </a:p>
        </p:txBody>
      </p:sp>
      <p:sp>
        <p:nvSpPr>
          <p:cNvPr id="7" name="Espace réservé du contenu 4"/>
          <p:cNvSpPr txBox="1">
            <a:spLocks/>
          </p:cNvSpPr>
          <p:nvPr/>
        </p:nvSpPr>
        <p:spPr>
          <a:xfrm>
            <a:off x="838200" y="2521427"/>
            <a:ext cx="4592918" cy="2618347"/>
          </a:xfrm>
          <a:prstGeom prst="rect">
            <a:avLst/>
          </a:prstGeom>
        </p:spPr>
        <p:txBody>
          <a:bodyPr>
            <a:normAutofit/>
          </a:bodyPr>
          <a:lstStyle>
            <a:lvl1pPr marL="0" indent="0" algn="l" defTabSz="685800" rtl="0" eaLnBrk="1" latinLnBrk="0" hangingPunct="1">
              <a:spcBef>
                <a:spcPts val="0"/>
              </a:spcBef>
              <a:spcAft>
                <a:spcPts val="750"/>
              </a:spcAft>
              <a:buFont typeface="Arial" pitchFamily="34" charset="0"/>
              <a:buNone/>
              <a:defRPr sz="1350" b="1" kern="1200" baseline="0">
                <a:solidFill>
                  <a:schemeClr val="accent6"/>
                </a:solidFill>
                <a:latin typeface="+mn-lt"/>
                <a:ea typeface="+mn-ea"/>
                <a:cs typeface="+mn-cs"/>
              </a:defRPr>
            </a:lvl1pPr>
            <a:lvl2pPr marL="0" indent="0" algn="l" defTabSz="685800" rtl="0" eaLnBrk="1" latinLnBrk="0" hangingPunct="1">
              <a:spcBef>
                <a:spcPts val="0"/>
              </a:spcBef>
              <a:spcAft>
                <a:spcPts val="1125"/>
              </a:spcAft>
              <a:buFont typeface="Arial" pitchFamily="34" charset="0"/>
              <a:buNone/>
              <a:defRPr sz="1275" kern="1200">
                <a:solidFill>
                  <a:schemeClr val="tx1"/>
                </a:solidFill>
                <a:latin typeface="+mn-lt"/>
                <a:ea typeface="+mn-ea"/>
                <a:cs typeface="+mn-cs"/>
              </a:defRPr>
            </a:lvl2pPr>
            <a:lvl3pPr marL="0" indent="0" algn="l" defTabSz="685800" rtl="0" eaLnBrk="1" latinLnBrk="0" hangingPunct="1">
              <a:lnSpc>
                <a:spcPct val="105000"/>
              </a:lnSpc>
              <a:spcBef>
                <a:spcPts val="0"/>
              </a:spcBef>
              <a:spcAft>
                <a:spcPts val="375"/>
              </a:spcAft>
              <a:buFont typeface="Arial" pitchFamily="34" charset="0"/>
              <a:buNone/>
              <a:defRPr sz="1125" kern="1200" baseline="0">
                <a:solidFill>
                  <a:schemeClr val="tx1"/>
                </a:solidFill>
                <a:latin typeface="+mn-lt"/>
                <a:ea typeface="+mn-ea"/>
                <a:cs typeface="+mn-cs"/>
              </a:defRPr>
            </a:lvl3pPr>
            <a:lvl4pPr marL="267891" indent="-130969" algn="l" defTabSz="685800" rtl="0" eaLnBrk="1" latinLnBrk="0" hangingPunct="1">
              <a:lnSpc>
                <a:spcPct val="110000"/>
              </a:lnSpc>
              <a:spcBef>
                <a:spcPts val="0"/>
              </a:spcBef>
              <a:spcAft>
                <a:spcPts val="300"/>
              </a:spcAft>
              <a:buClr>
                <a:schemeClr val="accent6"/>
              </a:buClr>
              <a:buFont typeface="Wingdings" pitchFamily="2" charset="2"/>
              <a:buChar char="l"/>
              <a:defRPr sz="1125" kern="1200">
                <a:solidFill>
                  <a:schemeClr val="tx1"/>
                </a:solidFill>
                <a:latin typeface="+mn-lt"/>
                <a:ea typeface="+mn-ea"/>
                <a:cs typeface="+mn-cs"/>
              </a:defRPr>
            </a:lvl4pPr>
            <a:lvl5pPr marL="871538" indent="-130969" algn="l" defTabSz="685800" rtl="0" eaLnBrk="1" latinLnBrk="0" hangingPunct="1">
              <a:spcBef>
                <a:spcPts val="0"/>
              </a:spcBef>
              <a:spcAft>
                <a:spcPts val="450"/>
              </a:spcAft>
              <a:buClr>
                <a:schemeClr val="accent6"/>
              </a:buClr>
              <a:buFont typeface="ITCOfficinaSans LT Book" pitchFamily="2" charset="0"/>
              <a:buChar char="&gt;"/>
              <a:defRPr sz="900" i="1"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sz="1600" dirty="0" err="1" smtClean="0">
                <a:solidFill>
                  <a:schemeClr val="tx1"/>
                </a:solidFill>
              </a:rPr>
              <a:t>Keihan</a:t>
            </a:r>
            <a:r>
              <a:rPr lang="en-GB" sz="1600" dirty="0" smtClean="0">
                <a:solidFill>
                  <a:schemeClr val="tx1"/>
                </a:solidFill>
              </a:rPr>
              <a:t> TAVAKOLI  (Soleil)</a:t>
            </a:r>
          </a:p>
          <a:p>
            <a:endParaRPr lang="en-GB" sz="1600" dirty="0" smtClean="0">
              <a:solidFill>
                <a:schemeClr val="tx1"/>
              </a:solidFill>
            </a:endParaRPr>
          </a:p>
          <a:p>
            <a:r>
              <a:rPr lang="en-GB" sz="1600" dirty="0" smtClean="0">
                <a:solidFill>
                  <a:schemeClr val="tx1"/>
                </a:solidFill>
              </a:rPr>
              <a:t>J-L. </a:t>
            </a:r>
            <a:r>
              <a:rPr lang="en-GB" sz="1600" dirty="0" err="1" smtClean="0">
                <a:solidFill>
                  <a:schemeClr val="tx1"/>
                </a:solidFill>
              </a:rPr>
              <a:t>Revol</a:t>
            </a:r>
            <a:r>
              <a:rPr lang="en-GB" sz="1600" dirty="0" smtClean="0">
                <a:solidFill>
                  <a:schemeClr val="tx1"/>
                </a:solidFill>
              </a:rPr>
              <a:t> (ESRF) </a:t>
            </a:r>
          </a:p>
          <a:p>
            <a:endParaRPr lang="en-GB" sz="1600" dirty="0" smtClean="0">
              <a:solidFill>
                <a:schemeClr val="tx1"/>
              </a:solidFill>
            </a:endParaRPr>
          </a:p>
          <a:p>
            <a:r>
              <a:rPr lang="en-GB" sz="1600" dirty="0" smtClean="0">
                <a:solidFill>
                  <a:schemeClr val="tx1"/>
                </a:solidFill>
              </a:rPr>
              <a:t>Nicolas </a:t>
            </a:r>
            <a:r>
              <a:rPr lang="en-GB" sz="1600" dirty="0" err="1" smtClean="0">
                <a:solidFill>
                  <a:schemeClr val="tx1"/>
                </a:solidFill>
              </a:rPr>
              <a:t>Berton</a:t>
            </a:r>
            <a:r>
              <a:rPr lang="en-GB" sz="1600" dirty="0" smtClean="0">
                <a:solidFill>
                  <a:schemeClr val="tx1"/>
                </a:solidFill>
              </a:rPr>
              <a:t> (CEA)</a:t>
            </a:r>
          </a:p>
          <a:p>
            <a:endParaRPr lang="en-GB" sz="1600" dirty="0" smtClean="0">
              <a:solidFill>
                <a:schemeClr val="tx1"/>
              </a:solidFill>
            </a:endParaRPr>
          </a:p>
          <a:p>
            <a:r>
              <a:rPr lang="en-GB" sz="1600" dirty="0" smtClean="0">
                <a:solidFill>
                  <a:schemeClr val="tx1"/>
                </a:solidFill>
              </a:rPr>
              <a:t>C. </a:t>
            </a:r>
            <a:r>
              <a:rPr lang="en-GB" sz="1600" dirty="0" err="1" smtClean="0">
                <a:solidFill>
                  <a:schemeClr val="tx1"/>
                </a:solidFill>
              </a:rPr>
              <a:t>Barthe</a:t>
            </a:r>
            <a:r>
              <a:rPr lang="en-GB" sz="1600" dirty="0" smtClean="0">
                <a:solidFill>
                  <a:schemeClr val="tx1"/>
                </a:solidFill>
              </a:rPr>
              <a:t> </a:t>
            </a:r>
            <a:r>
              <a:rPr lang="en-GB" sz="1600" dirty="0" err="1" smtClean="0">
                <a:solidFill>
                  <a:schemeClr val="tx1"/>
                </a:solidFill>
              </a:rPr>
              <a:t>Dejean</a:t>
            </a:r>
            <a:r>
              <a:rPr lang="en-GB" sz="1600" dirty="0" smtClean="0">
                <a:solidFill>
                  <a:schemeClr val="tx1"/>
                </a:solidFill>
              </a:rPr>
              <a:t> (GANIL)</a:t>
            </a:r>
          </a:p>
          <a:p>
            <a:endParaRPr lang="en-GB" sz="1600" dirty="0" smtClean="0">
              <a:solidFill>
                <a:schemeClr val="tx1"/>
              </a:solidFill>
            </a:endParaRPr>
          </a:p>
          <a:p>
            <a:endParaRPr lang="en-GB" sz="800" dirty="0" smtClean="0">
              <a:solidFill>
                <a:schemeClr val="tx1"/>
              </a:solidFill>
            </a:endParaRPr>
          </a:p>
          <a:p>
            <a:endParaRPr lang="en-GB" sz="800" dirty="0">
              <a:solidFill>
                <a:schemeClr val="tx1"/>
              </a:solidFill>
            </a:endParaRPr>
          </a:p>
        </p:txBody>
      </p:sp>
      <p:pic>
        <p:nvPicPr>
          <p:cNvPr id="8"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616" y="1918814"/>
            <a:ext cx="844697" cy="1053523"/>
          </a:xfrm>
          <a:prstGeom prst="rect">
            <a:avLst/>
          </a:prstGeom>
        </p:spPr>
      </p:pic>
      <p:pic>
        <p:nvPicPr>
          <p:cNvPr id="9"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0458" y="3693459"/>
            <a:ext cx="2063542" cy="490080"/>
          </a:xfrm>
          <a:prstGeom prst="rect">
            <a:avLst/>
          </a:prstGeom>
        </p:spPr>
      </p:pic>
      <p:pic>
        <p:nvPicPr>
          <p:cNvPr id="10" name="Picture 9"/>
          <p:cNvPicPr>
            <a:picLocks noChangeAspect="1"/>
          </p:cNvPicPr>
          <p:nvPr/>
        </p:nvPicPr>
        <p:blipFill>
          <a:blip r:embed="rId4"/>
          <a:stretch>
            <a:fillRect/>
          </a:stretch>
        </p:blipFill>
        <p:spPr>
          <a:xfrm>
            <a:off x="6724316" y="1850003"/>
            <a:ext cx="1971675" cy="952500"/>
          </a:xfrm>
          <a:prstGeom prst="rect">
            <a:avLst/>
          </a:prstGeom>
        </p:spPr>
      </p:pic>
      <p:pic>
        <p:nvPicPr>
          <p:cNvPr id="11" name="Picture 4" descr="CEA – De la recherche à l'industrie Logo Vector - (.SVG + ..."/>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9495" y="3406000"/>
            <a:ext cx="1976906" cy="109828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79953" y="1218907"/>
            <a:ext cx="5567082" cy="369332"/>
          </a:xfrm>
          <a:prstGeom prst="rect">
            <a:avLst/>
          </a:prstGeom>
        </p:spPr>
        <p:txBody>
          <a:bodyPr wrap="square">
            <a:spAutoFit/>
          </a:bodyPr>
          <a:lstStyle/>
          <a:p>
            <a:r>
              <a:rPr lang="en-GB" dirty="0"/>
              <a:t>Working group in the local organizing committee</a:t>
            </a:r>
          </a:p>
        </p:txBody>
      </p:sp>
    </p:spTree>
    <p:extLst>
      <p:ext uri="{BB962C8B-B14F-4D97-AF65-F5344CB8AC3E}">
        <p14:creationId xmlns:p14="http://schemas.microsoft.com/office/powerpoint/2010/main" val="243732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Scientific program</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3</a:t>
            </a:fld>
            <a:endParaRPr lang="fr-FR" dirty="0">
              <a:solidFill>
                <a:srgbClr val="132577"/>
              </a:solidFill>
            </a:endParaRPr>
          </a:p>
        </p:txBody>
      </p:sp>
      <p:pic>
        <p:nvPicPr>
          <p:cNvPr id="1026" name="Picture 2" descr="https://www.ipac26.org/wp-content/uploads/2025/12/IPAC26-Programme-Structure-Dec-18_202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91211"/>
            <a:ext cx="8784487" cy="472187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986306" y="3269129"/>
            <a:ext cx="1422400" cy="1685365"/>
          </a:xfrm>
          <a:prstGeom prst="rect">
            <a:avLst/>
          </a:prstGeom>
          <a:solidFill>
            <a:srgbClr val="02FF00">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105835" y="501428"/>
            <a:ext cx="1302871" cy="338554"/>
          </a:xfrm>
          <a:prstGeom prst="rect">
            <a:avLst/>
          </a:prstGeom>
          <a:noFill/>
        </p:spPr>
        <p:txBody>
          <a:bodyPr wrap="square" rtlCol="0">
            <a:spAutoFit/>
          </a:bodyPr>
          <a:lstStyle/>
          <a:p>
            <a:pPr algn="ctr"/>
            <a:r>
              <a:rPr lang="en-GB" sz="1600" b="1" i="1" dirty="0" smtClean="0"/>
              <a:t>20 Mai</a:t>
            </a:r>
            <a:endParaRPr lang="en-GB" sz="1600" b="1" i="1" dirty="0"/>
          </a:p>
        </p:txBody>
      </p:sp>
    </p:spTree>
    <p:extLst>
      <p:ext uri="{BB962C8B-B14F-4D97-AF65-F5344CB8AC3E}">
        <p14:creationId xmlns:p14="http://schemas.microsoft.com/office/powerpoint/2010/main" val="1324637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Scientific program</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4</a:t>
            </a:fld>
            <a:endParaRPr lang="fr-FR" dirty="0">
              <a:solidFill>
                <a:srgbClr val="132577"/>
              </a:solidFill>
            </a:endParaRPr>
          </a:p>
        </p:txBody>
      </p:sp>
      <p:pic>
        <p:nvPicPr>
          <p:cNvPr id="1026" name="Picture 2" descr="https://www.ipac26.org/wp-content/uploads/2025/12/IPAC26-Programme-Structure-Dec-18_2025.png"/>
          <p:cNvPicPr>
            <a:picLocks noChangeAspect="1" noChangeArrowheads="1"/>
          </p:cNvPicPr>
          <p:nvPr/>
        </p:nvPicPr>
        <p:blipFill rotWithShape="1">
          <a:blip r:embed="rId2">
            <a:extLst>
              <a:ext uri="{28A0092B-C50C-407E-A947-70E740481C1C}">
                <a14:useLocalDpi xmlns:a14="http://schemas.microsoft.com/office/drawing/2010/main" val="0"/>
              </a:ext>
            </a:extLst>
          </a:blip>
          <a:srcRect l="43470" t="56080" r="40949" b="4050"/>
          <a:stretch/>
        </p:blipFill>
        <p:spPr bwMode="auto">
          <a:xfrm>
            <a:off x="974165" y="867060"/>
            <a:ext cx="3245223" cy="44639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www.ipac26.org/wp-content/uploads/2025/12/IPAC26-Programme-Structure-Dec-18_2025.png"/>
          <p:cNvPicPr>
            <a:picLocks noChangeAspect="1" noChangeArrowheads="1"/>
          </p:cNvPicPr>
          <p:nvPr/>
        </p:nvPicPr>
        <p:blipFill rotWithShape="1">
          <a:blip r:embed="rId2">
            <a:extLst>
              <a:ext uri="{28A0092B-C50C-407E-A947-70E740481C1C}">
                <a14:useLocalDpi xmlns:a14="http://schemas.microsoft.com/office/drawing/2010/main" val="0"/>
              </a:ext>
            </a:extLst>
          </a:blip>
          <a:srcRect t="60656" r="90614" b="8354"/>
          <a:stretch/>
        </p:blipFill>
        <p:spPr bwMode="auto">
          <a:xfrm>
            <a:off x="251222" y="1380565"/>
            <a:ext cx="824535" cy="34663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175435" y="867060"/>
            <a:ext cx="1302871" cy="338554"/>
          </a:xfrm>
          <a:prstGeom prst="rect">
            <a:avLst/>
          </a:prstGeom>
          <a:noFill/>
        </p:spPr>
        <p:txBody>
          <a:bodyPr wrap="square" rtlCol="0">
            <a:spAutoFit/>
          </a:bodyPr>
          <a:lstStyle/>
          <a:p>
            <a:pPr algn="ctr"/>
            <a:r>
              <a:rPr lang="en-GB" sz="1600" b="1" i="1" dirty="0" smtClean="0"/>
              <a:t>20 Mai</a:t>
            </a:r>
            <a:endParaRPr lang="en-GB" sz="1600" b="1" i="1" dirty="0"/>
          </a:p>
        </p:txBody>
      </p:sp>
      <p:sp>
        <p:nvSpPr>
          <p:cNvPr id="9" name="Rectangle 1"/>
          <p:cNvSpPr>
            <a:spLocks noChangeArrowheads="1"/>
          </p:cNvSpPr>
          <p:nvPr/>
        </p:nvSpPr>
        <p:spPr bwMode="auto">
          <a:xfrm>
            <a:off x="4345382" y="625284"/>
            <a:ext cx="4571726"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panose="020B0604020202020204" pitchFamily="34" charset="0"/>
              </a:rPr>
              <a:t>The </a:t>
            </a:r>
            <a:r>
              <a:rPr kumimoji="0" lang="en-US" altLang="en-US" sz="1400" b="0" i="0" u="sng" strike="noStrike" cap="none" normalizeH="0" baseline="0" dirty="0" smtClean="0">
                <a:ln>
                  <a:noFill/>
                </a:ln>
                <a:solidFill>
                  <a:schemeClr val="tx1"/>
                </a:solidFill>
                <a:effectLst/>
                <a:latin typeface="Arial" panose="020B0604020202020204" pitchFamily="34" charset="0"/>
              </a:rPr>
              <a:t>Industrial Session</a:t>
            </a:r>
            <a:r>
              <a:rPr kumimoji="0" lang="en-US" altLang="en-US" sz="1400" b="0" i="0" u="none" strike="noStrike" cap="none" normalizeH="0" baseline="0" dirty="0" smtClean="0">
                <a:ln>
                  <a:noFill/>
                </a:ln>
                <a:solidFill>
                  <a:schemeClr val="tx1"/>
                </a:solidFill>
                <a:effectLst/>
                <a:latin typeface="Arial" panose="020B0604020202020204" pitchFamily="34" charset="0"/>
              </a:rPr>
              <a:t> is part of the scientific program Wednesday afternoon)</a:t>
            </a:r>
            <a:r>
              <a:rPr kumimoji="0" lang="en-US" altLang="en-US" sz="1400" b="0" i="0" u="none" strike="noStrike" cap="none" normalizeH="0" dirty="0" smtClean="0">
                <a:ln>
                  <a:noFill/>
                </a:ln>
                <a:solidFill>
                  <a:schemeClr val="tx1"/>
                </a:solidFill>
                <a:effectLst/>
                <a:latin typeface="Arial" panose="020B0604020202020204" pitchFamily="34" charset="0"/>
              </a:rPr>
              <a:t> </a:t>
            </a:r>
            <a:r>
              <a:rPr kumimoji="0" lang="en-US" altLang="en-US" sz="1400" b="0" i="0" u="none" strike="noStrike" cap="none" normalizeH="0" baseline="0" dirty="0" smtClean="0">
                <a:ln>
                  <a:noFill/>
                </a:ln>
                <a:solidFill>
                  <a:schemeClr val="tx1"/>
                </a:solidFill>
                <a:effectLst/>
                <a:latin typeface="Arial" panose="020B0604020202020204" pitchFamily="34" charset="0"/>
              </a:rPr>
              <a:t>and will last two hours, running in parallel with another standard scientific session. The industry session is organized by the LOC.</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panose="020B0604020202020204" pitchFamily="34" charset="0"/>
              </a:rPr>
              <a:t>Habitually under-attended, the Industrial Session usually focuses on technology transfer or industry collaboration.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panose="020B0604020202020204" pitchFamily="34" charset="0"/>
              </a:rPr>
              <a:t>To make it more appealing and relevant to scientific participants, project leaders, directors, we are proposing two emerging and impactful topics</a:t>
            </a:r>
            <a:r>
              <a:rPr lang="en-US" altLang="en-US" sz="1400" dirty="0" smtClean="0">
                <a:latin typeface="Arial" panose="020B0604020202020204" pitchFamily="34" charset="0"/>
              </a:rPr>
              <a:t>:</a:t>
            </a:r>
            <a:r>
              <a:rPr kumimoji="0" lang="en-US" altLang="en-US" sz="1400" b="0" i="0" u="none" strike="noStrike" cap="none" normalizeH="0" dirty="0" smtClean="0">
                <a:ln>
                  <a:noFill/>
                </a:ln>
                <a:solidFill>
                  <a:schemeClr val="tx1"/>
                </a:solidFill>
                <a:effectLst/>
                <a:latin typeface="Arial" panose="020B0604020202020204" pitchFamily="34" charset="0"/>
              </a:rPr>
              <a:t> </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4" name="TextBox 3"/>
          <p:cNvSpPr txBox="1"/>
          <p:nvPr/>
        </p:nvSpPr>
        <p:spPr>
          <a:xfrm>
            <a:off x="4409290" y="3386419"/>
            <a:ext cx="4443909" cy="1200329"/>
          </a:xfrm>
          <a:prstGeom prst="rect">
            <a:avLst/>
          </a:prstGeom>
          <a:noFill/>
        </p:spPr>
        <p:txBody>
          <a:bodyPr wrap="square" rtlCol="0">
            <a:spAutoFit/>
          </a:bodyPr>
          <a:lstStyle/>
          <a:p>
            <a:r>
              <a:rPr lang="en-GB" dirty="0" smtClean="0"/>
              <a:t>Sustainability challenges for procurement </a:t>
            </a:r>
            <a:endParaRPr lang="en-GB" dirty="0"/>
          </a:p>
          <a:p>
            <a:endParaRPr lang="en-GB" dirty="0" smtClean="0"/>
          </a:p>
          <a:p>
            <a:r>
              <a:rPr lang="en-GB" dirty="0" smtClean="0"/>
              <a:t>Training, recruiting and keeping the right staff in accelerator fields</a:t>
            </a:r>
            <a:endParaRPr lang="en-GB" dirty="0"/>
          </a:p>
        </p:txBody>
      </p:sp>
    </p:spTree>
    <p:extLst>
      <p:ext uri="{BB962C8B-B14F-4D97-AF65-F5344CB8AC3E}">
        <p14:creationId xmlns:p14="http://schemas.microsoft.com/office/powerpoint/2010/main" val="2418113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06463" y="104775"/>
            <a:ext cx="8237537" cy="414338"/>
          </a:xfrm>
        </p:spPr>
        <p:txBody>
          <a:bodyPr/>
          <a:lstStyle/>
          <a:p>
            <a:r>
              <a:rPr lang="en-US" sz="1600" dirty="0"/>
              <a:t>latest updates regarding </a:t>
            </a:r>
            <a:r>
              <a:rPr lang="en-US" sz="1600" dirty="0" smtClean="0"/>
              <a:t>IPAC’26: Industrial session</a:t>
            </a:r>
            <a:endParaRPr lang="en-GB" sz="1600" dirty="0"/>
          </a:p>
        </p:txBody>
      </p:sp>
      <p:sp>
        <p:nvSpPr>
          <p:cNvPr id="3" name="Slide Number Placeholder 2"/>
          <p:cNvSpPr>
            <a:spLocks noGrp="1"/>
          </p:cNvSpPr>
          <p:nvPr>
            <p:ph type="sldNum" sz="quarter" idx="4294967295"/>
          </p:nvPr>
        </p:nvSpPr>
        <p:spPr>
          <a:xfrm>
            <a:off x="0" y="5402263"/>
            <a:ext cx="414338" cy="177800"/>
          </a:xfrm>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5</a:t>
            </a:fld>
            <a:endParaRPr lang="fr-FR" dirty="0">
              <a:solidFill>
                <a:srgbClr val="132577"/>
              </a:solidFill>
            </a:endParaRPr>
          </a:p>
        </p:txBody>
      </p:sp>
      <p:sp>
        <p:nvSpPr>
          <p:cNvPr id="15" name="TextBox 14"/>
          <p:cNvSpPr txBox="1"/>
          <p:nvPr/>
        </p:nvSpPr>
        <p:spPr>
          <a:xfrm>
            <a:off x="1194440" y="5165429"/>
            <a:ext cx="6348287" cy="276999"/>
          </a:xfrm>
          <a:prstGeom prst="rect">
            <a:avLst/>
          </a:prstGeom>
          <a:solidFill>
            <a:schemeClr val="accent4">
              <a:lumMod val="20000"/>
              <a:lumOff val="80000"/>
            </a:schemeClr>
          </a:solidFill>
        </p:spPr>
        <p:txBody>
          <a:bodyPr wrap="square" rtlCol="0">
            <a:spAutoFit/>
          </a:bodyPr>
          <a:lstStyle/>
          <a:p>
            <a:r>
              <a:rPr lang="en-GB" sz="1200" dirty="0" smtClean="0"/>
              <a:t>Contribution from ASIA still to be found for Topic 1, (US already present in Topic 2) </a:t>
            </a:r>
            <a:endParaRPr lang="en-GB" sz="1200" dirty="0"/>
          </a:p>
        </p:txBody>
      </p:sp>
      <p:sp>
        <p:nvSpPr>
          <p:cNvPr id="5" name="Rectangle 4"/>
          <p:cNvSpPr/>
          <p:nvPr/>
        </p:nvSpPr>
        <p:spPr>
          <a:xfrm>
            <a:off x="93808" y="573557"/>
            <a:ext cx="8907364" cy="4632037"/>
          </a:xfrm>
          <a:prstGeom prst="rect">
            <a:avLst/>
          </a:prstGeom>
        </p:spPr>
        <p:txBody>
          <a:bodyPr wrap="square">
            <a:spAutoFit/>
          </a:bodyPr>
          <a:lstStyle/>
          <a:p>
            <a:r>
              <a:rPr lang="en-US" sz="1100" b="1" u="sng" dirty="0" smtClean="0"/>
              <a:t>Short introduction </a:t>
            </a:r>
            <a:r>
              <a:rPr lang="en-US" sz="1100" dirty="0" smtClean="0"/>
              <a:t>(5mn)</a:t>
            </a:r>
          </a:p>
          <a:p>
            <a:endParaRPr lang="en-US" sz="1100" b="1" u="sng" dirty="0" smtClean="0"/>
          </a:p>
          <a:p>
            <a:r>
              <a:rPr lang="en-US" sz="1100" b="1" u="sng" dirty="0" smtClean="0"/>
              <a:t>Topic </a:t>
            </a:r>
            <a:r>
              <a:rPr lang="en-US" sz="1100" b="1" u="sng" dirty="0"/>
              <a:t>1:</a:t>
            </a:r>
            <a:r>
              <a:rPr lang="en-US" sz="1100" dirty="0"/>
              <a:t> </a:t>
            </a:r>
            <a:r>
              <a:rPr lang="en-US" sz="1200" b="1" u="sng" dirty="0"/>
              <a:t>Sustainable Procurement and Project Lifecycle </a:t>
            </a:r>
            <a:r>
              <a:rPr lang="en-US" sz="1100" dirty="0"/>
              <a:t>(1 hour or </a:t>
            </a:r>
            <a:r>
              <a:rPr lang="en-US" sz="1100" dirty="0" smtClean="0"/>
              <a:t>slightly more</a:t>
            </a:r>
            <a:r>
              <a:rPr lang="en-US" sz="1100" dirty="0"/>
              <a:t>)</a:t>
            </a:r>
            <a:br>
              <a:rPr lang="en-US" sz="1100" dirty="0"/>
            </a:br>
            <a:endParaRPr lang="en-US" sz="1100" dirty="0" smtClean="0"/>
          </a:p>
          <a:p>
            <a:r>
              <a:rPr lang="en-US" sz="1100" dirty="0" smtClean="0"/>
              <a:t>Sustainability </a:t>
            </a:r>
            <a:r>
              <a:rPr lang="en-US" sz="1100" dirty="0"/>
              <a:t>is becoming a key requirement for </a:t>
            </a:r>
            <a:r>
              <a:rPr lang="en-US" sz="1100" dirty="0" smtClean="0"/>
              <a:t>projects and developments —from design and procurement </a:t>
            </a:r>
            <a:r>
              <a:rPr lang="en-US" sz="1100" dirty="0"/>
              <a:t>to operation and end-of-life management</a:t>
            </a:r>
            <a:r>
              <a:rPr lang="en-US" sz="1100" dirty="0" smtClean="0"/>
              <a:t>. Direct and indirect emission, transport are two topics for which key performance indicators are today well identified. On the other end, procurement which contribute largely to green house gas emission is more difficult to manage.</a:t>
            </a:r>
            <a:r>
              <a:rPr lang="en-US" sz="1100" dirty="0"/>
              <a:t/>
            </a:r>
            <a:br>
              <a:rPr lang="en-US" sz="1100" dirty="0"/>
            </a:br>
            <a:r>
              <a:rPr lang="en-US" sz="1100" dirty="0"/>
              <a:t>This session will explore sustainability </a:t>
            </a:r>
            <a:r>
              <a:rPr lang="en-US" sz="1100" dirty="0" smtClean="0"/>
              <a:t>issues during </a:t>
            </a:r>
            <a:r>
              <a:rPr lang="en-US" sz="1100" dirty="0"/>
              <a:t>the full project lifecycle </a:t>
            </a:r>
            <a:r>
              <a:rPr lang="en-US" sz="1100" dirty="0" smtClean="0"/>
              <a:t>including procurement and </a:t>
            </a:r>
            <a:r>
              <a:rPr lang="en-US" sz="1100" dirty="0"/>
              <a:t>discuss how industry can provide essential lifecycle information and ensure compliance</a:t>
            </a:r>
            <a:r>
              <a:rPr lang="en-US" sz="1100" dirty="0" smtClean="0"/>
              <a:t>.</a:t>
            </a:r>
          </a:p>
          <a:p>
            <a:pPr>
              <a:buFont typeface="Arial" panose="020B0604020202020204" pitchFamily="34" charset="0"/>
              <a:buChar char="•"/>
            </a:pPr>
            <a:r>
              <a:rPr lang="en-US" sz="900" i="1" dirty="0" smtClean="0"/>
              <a:t>Part </a:t>
            </a:r>
            <a:r>
              <a:rPr lang="en-US" sz="900" i="1" dirty="0"/>
              <a:t>1: Introduction and CERN experience – </a:t>
            </a:r>
            <a:r>
              <a:rPr lang="en-US" sz="900" i="1" dirty="0" smtClean="0"/>
              <a:t>20 </a:t>
            </a:r>
            <a:r>
              <a:rPr lang="en-US" sz="900" i="1" dirty="0" err="1" smtClean="0"/>
              <a:t>mn</a:t>
            </a:r>
            <a:r>
              <a:rPr lang="en-US" sz="900" i="1" dirty="0" smtClean="0"/>
              <a:t> Enrico </a:t>
            </a:r>
            <a:r>
              <a:rPr lang="en-US" sz="900" i="1" dirty="0" err="1"/>
              <a:t>Cenini</a:t>
            </a:r>
            <a:r>
              <a:rPr lang="en-US" sz="900" i="1" dirty="0"/>
              <a:t>, Environmentally Responsible Procurement at CERN </a:t>
            </a:r>
            <a:r>
              <a:rPr lang="en-US" sz="900" i="1" dirty="0" smtClean="0"/>
              <a:t/>
            </a:r>
            <a:br>
              <a:rPr lang="en-US" sz="900" i="1" dirty="0" smtClean="0"/>
            </a:br>
            <a:r>
              <a:rPr lang="en-US" sz="900" i="1" dirty="0" smtClean="0"/>
              <a:t>		==&gt; </a:t>
            </a:r>
            <a:r>
              <a:rPr lang="en-US" sz="900" i="1" dirty="0"/>
              <a:t>speaker confirmed</a:t>
            </a:r>
          </a:p>
          <a:p>
            <a:pPr>
              <a:buFont typeface="Arial" panose="020B0604020202020204" pitchFamily="34" charset="0"/>
              <a:buChar char="•"/>
            </a:pPr>
            <a:r>
              <a:rPr lang="en-US" sz="900" i="1" dirty="0"/>
              <a:t>Part 2: The </a:t>
            </a:r>
            <a:r>
              <a:rPr lang="en-US" sz="900" i="1" dirty="0" smtClean="0"/>
              <a:t>situation </a:t>
            </a:r>
            <a:r>
              <a:rPr lang="en-US" sz="900" i="1" dirty="0"/>
              <a:t>in ASIA – (or a contribution from EU) </a:t>
            </a:r>
            <a:r>
              <a:rPr lang="en-US" sz="900" i="1" dirty="0" smtClean="0"/>
              <a:t>20 </a:t>
            </a:r>
            <a:r>
              <a:rPr lang="en-US" sz="900" i="1" dirty="0" err="1" smtClean="0"/>
              <a:t>mn</a:t>
            </a:r>
            <a:r>
              <a:rPr lang="en-US" sz="900" i="1" dirty="0" smtClean="0"/>
              <a:t> ==&gt; , speaker to be found, contact in progress</a:t>
            </a:r>
            <a:br>
              <a:rPr lang="en-US" sz="900" i="1" dirty="0" smtClean="0"/>
            </a:br>
            <a:r>
              <a:rPr lang="en-US" sz="900" i="1" dirty="0" smtClean="0"/>
              <a:t>		</a:t>
            </a:r>
            <a:r>
              <a:rPr lang="en-US" sz="900" i="1" dirty="0" err="1" smtClean="0"/>
              <a:t>Ìf</a:t>
            </a:r>
            <a:r>
              <a:rPr lang="en-US" sz="900" i="1" dirty="0" smtClean="0"/>
              <a:t> no speaker, This </a:t>
            </a:r>
            <a:r>
              <a:rPr lang="en-US" sz="900" i="1" dirty="0"/>
              <a:t>part could be cancelled, </a:t>
            </a:r>
            <a:r>
              <a:rPr lang="en-US" sz="900" i="1" dirty="0" err="1"/>
              <a:t>prog</a:t>
            </a:r>
            <a:r>
              <a:rPr lang="en-US" sz="900" i="1" dirty="0"/>
              <a:t> already charged</a:t>
            </a:r>
          </a:p>
          <a:p>
            <a:pPr>
              <a:buFont typeface="Arial" panose="020B0604020202020204" pitchFamily="34" charset="0"/>
              <a:buChar char="•"/>
            </a:pPr>
            <a:r>
              <a:rPr lang="en-US" sz="900" i="1" dirty="0"/>
              <a:t>Part 3: Feedback from industry </a:t>
            </a:r>
          </a:p>
          <a:p>
            <a:pPr marL="742950" lvl="1" indent="-285750">
              <a:buFont typeface="Arial" panose="020B0604020202020204" pitchFamily="34" charset="0"/>
              <a:buChar char="•"/>
            </a:pPr>
            <a:r>
              <a:rPr lang="en-US" sz="900" i="1" dirty="0"/>
              <a:t>SIGMAPHI </a:t>
            </a:r>
            <a:r>
              <a:rPr lang="en-US" sz="900" i="1" dirty="0" smtClean="0"/>
              <a:t>==&gt; participation </a:t>
            </a:r>
            <a:r>
              <a:rPr lang="en-US" sz="900" i="1" dirty="0"/>
              <a:t>confirmed </a:t>
            </a:r>
            <a:r>
              <a:rPr lang="en-US" sz="900" i="1" dirty="0" smtClean="0"/>
              <a:t> 10 </a:t>
            </a:r>
            <a:r>
              <a:rPr lang="en-US" sz="900" i="1" dirty="0" err="1" smtClean="0"/>
              <a:t>mn</a:t>
            </a:r>
            <a:r>
              <a:rPr lang="en-US" sz="900" i="1" dirty="0" smtClean="0"/>
              <a:t>. SIGMAPHI is a magnet company already engaged in a corporate social responsibility approach.</a:t>
            </a:r>
            <a:endParaRPr lang="en-US" sz="900" i="1" dirty="0"/>
          </a:p>
          <a:p>
            <a:pPr marL="742950" lvl="1" indent="-285750">
              <a:buFont typeface="Arial" panose="020B0604020202020204" pitchFamily="34" charset="0"/>
              <a:buChar char="•"/>
            </a:pPr>
            <a:r>
              <a:rPr lang="en-US" sz="900" i="1" dirty="0"/>
              <a:t>RI,.. ==&gt; Participation TBC</a:t>
            </a:r>
          </a:p>
          <a:p>
            <a:pPr>
              <a:buFont typeface="Arial" panose="020B0604020202020204" pitchFamily="34" charset="0"/>
              <a:buChar char="•"/>
            </a:pPr>
            <a:r>
              <a:rPr lang="en-US" sz="900" i="1" dirty="0" smtClean="0"/>
              <a:t>Time for questions</a:t>
            </a:r>
          </a:p>
          <a:p>
            <a:r>
              <a:rPr lang="en-US" sz="1100" b="1" u="sng" dirty="0" smtClean="0"/>
              <a:t>Topic </a:t>
            </a:r>
            <a:r>
              <a:rPr lang="en-US" sz="1100" b="1" u="sng" dirty="0"/>
              <a:t>2</a:t>
            </a:r>
            <a:r>
              <a:rPr lang="en-US" sz="1100" dirty="0"/>
              <a:t>: </a:t>
            </a:r>
            <a:r>
              <a:rPr lang="en-US" sz="1200" b="1" u="sng" dirty="0" smtClean="0"/>
              <a:t>Training, Recruiting, and Sharing Young Technical Staff</a:t>
            </a:r>
            <a:r>
              <a:rPr lang="en-US" sz="1400" dirty="0" smtClean="0"/>
              <a:t> </a:t>
            </a:r>
            <a:r>
              <a:rPr lang="en-US" sz="1100" dirty="0" smtClean="0"/>
              <a:t>(</a:t>
            </a:r>
            <a:r>
              <a:rPr lang="en-US" sz="1100" dirty="0"/>
              <a:t>1 hour or </a:t>
            </a:r>
            <a:r>
              <a:rPr lang="en-US" sz="1100" dirty="0" smtClean="0"/>
              <a:t>slightly less</a:t>
            </a:r>
            <a:r>
              <a:rPr lang="en-US" sz="1100" dirty="0"/>
              <a:t>)</a:t>
            </a:r>
            <a:br>
              <a:rPr lang="en-US" sz="1100" dirty="0"/>
            </a:br>
            <a:r>
              <a:rPr lang="en-US" sz="1100" dirty="0"/>
              <a:t>This topic will address current challenges in attracting, training, and retaining highly skilled technical staff for accelerator development and </a:t>
            </a:r>
            <a:r>
              <a:rPr lang="en-US" sz="1100" dirty="0" smtClean="0"/>
              <a:t>operation. </a:t>
            </a:r>
            <a:r>
              <a:rPr lang="en-US" sz="1100" dirty="0"/>
              <a:t>Insights will be shared by laboratories and industry. </a:t>
            </a:r>
            <a:r>
              <a:rPr lang="en-US" sz="1100" dirty="0" smtClean="0"/>
              <a:t>The intention is to </a:t>
            </a:r>
            <a:r>
              <a:rPr lang="en-US" sz="1100" dirty="0"/>
              <a:t>discuss how laboratories, universities, and companies can encourage the next generation to pursue careers in accelerator-related </a:t>
            </a:r>
            <a:r>
              <a:rPr lang="en-US" sz="1100" dirty="0" smtClean="0"/>
              <a:t>fields. Statistics should be provide on how many students remains in the field after their training.</a:t>
            </a:r>
            <a:r>
              <a:rPr lang="en-US" sz="1100" dirty="0"/>
              <a:t/>
            </a:r>
            <a:br>
              <a:rPr lang="en-US" sz="1100" dirty="0"/>
            </a:br>
            <a:endParaRPr lang="en-US" sz="1100" dirty="0"/>
          </a:p>
          <a:p>
            <a:pPr>
              <a:buFont typeface="Arial" panose="020B0604020202020204" pitchFamily="34" charset="0"/>
              <a:buChar char="•"/>
            </a:pPr>
            <a:r>
              <a:rPr lang="en-US" sz="900" dirty="0"/>
              <a:t>Part 1: Introduction by Elias </a:t>
            </a:r>
            <a:r>
              <a:rPr lang="en-US" sz="900" dirty="0" err="1"/>
              <a:t>Métral</a:t>
            </a:r>
            <a:r>
              <a:rPr lang="en-US" sz="900" dirty="0"/>
              <a:t>, Director of JUAS, </a:t>
            </a:r>
            <a:r>
              <a:rPr lang="en-US" sz="900" dirty="0" smtClean="0"/>
              <a:t>agreed </a:t>
            </a:r>
            <a:r>
              <a:rPr lang="en-US" sz="900" dirty="0"/>
              <a:t>to present the situation for JUAS </a:t>
            </a:r>
            <a:r>
              <a:rPr lang="en-US" sz="900" i="1" dirty="0"/>
              <a:t>==&gt; speaker confirmed</a:t>
            </a:r>
            <a:endParaRPr lang="en-US" sz="900" dirty="0"/>
          </a:p>
          <a:p>
            <a:pPr>
              <a:buFont typeface="Arial" panose="020B0604020202020204" pitchFamily="34" charset="0"/>
              <a:buChar char="•"/>
            </a:pPr>
            <a:r>
              <a:rPr lang="en-US" sz="900" dirty="0"/>
              <a:t>Part 2: The situation in U.S. by John Bird director of USPAS , U.S. Particle Accelerator School</a:t>
            </a:r>
            <a:r>
              <a:rPr lang="en-US" sz="900" i="1" dirty="0"/>
              <a:t> ==&gt; speaker confirmed</a:t>
            </a:r>
            <a:endParaRPr lang="en-US" sz="900" dirty="0"/>
          </a:p>
          <a:p>
            <a:pPr>
              <a:buFont typeface="Arial" panose="020B0604020202020204" pitchFamily="34" charset="0"/>
              <a:buChar char="•"/>
            </a:pPr>
            <a:r>
              <a:rPr lang="en-US" sz="900" dirty="0"/>
              <a:t>Part 3:  Short contribution from industry (COSYLAB ) </a:t>
            </a:r>
            <a:r>
              <a:rPr lang="en-US" sz="900" i="1" dirty="0"/>
              <a:t>==&gt; speaker </a:t>
            </a:r>
            <a:r>
              <a:rPr lang="en-US" sz="900" i="1" dirty="0" smtClean="0"/>
              <a:t>confirmed. </a:t>
            </a:r>
            <a:r>
              <a:rPr lang="en-US" sz="900" i="1" dirty="0" err="1" smtClean="0"/>
              <a:t>CosyLab</a:t>
            </a:r>
            <a:r>
              <a:rPr lang="en-US" sz="900" i="1" dirty="0" smtClean="0"/>
              <a:t> </a:t>
            </a:r>
            <a:r>
              <a:rPr lang="en-US" sz="900" i="1" dirty="0"/>
              <a:t>is working on services in software and electronics. Its is two topics in which it is difficult </a:t>
            </a:r>
            <a:r>
              <a:rPr lang="en-US" sz="900" i="1" dirty="0" smtClean="0"/>
              <a:t>to </a:t>
            </a:r>
            <a:r>
              <a:rPr lang="en-US" sz="900" i="1" dirty="0"/>
              <a:t>recruit and get skilled and expertise staff. It is also topics which are evolving fast. In addition in the coming years, AI will have to be integrated in </a:t>
            </a:r>
            <a:r>
              <a:rPr lang="en-US" sz="900" i="1" dirty="0" smtClean="0"/>
              <a:t>the </a:t>
            </a:r>
            <a:r>
              <a:rPr lang="en-US" sz="900" i="1" dirty="0"/>
              <a:t>job. </a:t>
            </a:r>
            <a:r>
              <a:rPr lang="en-US" sz="900" i="1" dirty="0" smtClean="0"/>
              <a:t>Speaker will express on staff </a:t>
            </a:r>
            <a:r>
              <a:rPr lang="en-US" sz="900" i="1" dirty="0"/>
              <a:t>already well trained in  accelerators </a:t>
            </a:r>
            <a:r>
              <a:rPr lang="en-US" sz="900" i="1" dirty="0" smtClean="0"/>
              <a:t>could </a:t>
            </a:r>
            <a:r>
              <a:rPr lang="en-US" sz="900" i="1" dirty="0"/>
              <a:t>be a must, especially for supporting </a:t>
            </a:r>
            <a:r>
              <a:rPr lang="en-US" sz="900" i="1" dirty="0" smtClean="0"/>
              <a:t>companies.</a:t>
            </a:r>
            <a:endParaRPr lang="en-US" sz="900" dirty="0"/>
          </a:p>
          <a:p>
            <a:pPr>
              <a:buFont typeface="Arial" panose="020B0604020202020204" pitchFamily="34" charset="0"/>
              <a:buChar char="•"/>
            </a:pPr>
            <a:r>
              <a:rPr lang="en-US" sz="900" dirty="0" smtClean="0"/>
              <a:t>Time for questions</a:t>
            </a:r>
            <a:r>
              <a:rPr lang="en-US" sz="900" dirty="0"/>
              <a:t> </a:t>
            </a:r>
          </a:p>
        </p:txBody>
      </p:sp>
    </p:spTree>
    <p:extLst>
      <p:ext uri="{BB962C8B-B14F-4D97-AF65-F5344CB8AC3E}">
        <p14:creationId xmlns:p14="http://schemas.microsoft.com/office/powerpoint/2010/main" val="1984776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06463" y="104775"/>
            <a:ext cx="8237537" cy="414338"/>
          </a:xfrm>
        </p:spPr>
        <p:txBody>
          <a:bodyPr/>
          <a:lstStyle/>
          <a:p>
            <a:r>
              <a:rPr lang="en-US" sz="1600" dirty="0"/>
              <a:t>latest updates regarding </a:t>
            </a:r>
            <a:r>
              <a:rPr lang="en-US" sz="1600" dirty="0" smtClean="0"/>
              <a:t>IPAC’26: Industrial session</a:t>
            </a:r>
            <a:endParaRPr lang="en-GB" sz="1600" dirty="0"/>
          </a:p>
        </p:txBody>
      </p:sp>
      <p:sp>
        <p:nvSpPr>
          <p:cNvPr id="3" name="Slide Number Placeholder 2"/>
          <p:cNvSpPr>
            <a:spLocks noGrp="1"/>
          </p:cNvSpPr>
          <p:nvPr>
            <p:ph type="sldNum" sz="quarter" idx="4294967295"/>
          </p:nvPr>
        </p:nvSpPr>
        <p:spPr>
          <a:xfrm>
            <a:off x="0" y="5402263"/>
            <a:ext cx="414338" cy="177800"/>
          </a:xfrm>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6</a:t>
            </a:fld>
            <a:endParaRPr lang="fr-FR" dirty="0">
              <a:solidFill>
                <a:srgbClr val="132577"/>
              </a:solidFill>
            </a:endParaRPr>
          </a:p>
        </p:txBody>
      </p:sp>
      <p:sp>
        <p:nvSpPr>
          <p:cNvPr id="5" name="Rectangle 4"/>
          <p:cNvSpPr/>
          <p:nvPr/>
        </p:nvSpPr>
        <p:spPr>
          <a:xfrm>
            <a:off x="93808" y="573557"/>
            <a:ext cx="8907364" cy="4632037"/>
          </a:xfrm>
          <a:prstGeom prst="rect">
            <a:avLst/>
          </a:prstGeom>
        </p:spPr>
        <p:txBody>
          <a:bodyPr wrap="square">
            <a:spAutoFit/>
          </a:bodyPr>
          <a:lstStyle/>
          <a:p>
            <a:r>
              <a:rPr lang="en-US" sz="1100" b="1" u="sng" dirty="0" smtClean="0"/>
              <a:t>Short introduction </a:t>
            </a:r>
            <a:r>
              <a:rPr lang="en-US" sz="1100" dirty="0" smtClean="0"/>
              <a:t>(5mn)</a:t>
            </a:r>
          </a:p>
          <a:p>
            <a:endParaRPr lang="en-US" sz="1100" b="1" u="sng" dirty="0" smtClean="0"/>
          </a:p>
          <a:p>
            <a:r>
              <a:rPr lang="en-US" sz="1100" b="1" u="sng" dirty="0" smtClean="0"/>
              <a:t>Topic </a:t>
            </a:r>
            <a:r>
              <a:rPr lang="en-US" sz="1100" b="1" u="sng" dirty="0"/>
              <a:t>1:</a:t>
            </a:r>
            <a:r>
              <a:rPr lang="en-US" sz="1100" dirty="0"/>
              <a:t> </a:t>
            </a:r>
            <a:r>
              <a:rPr lang="en-US" sz="1200" b="1" u="sng" dirty="0"/>
              <a:t>Sustainable Procurement and Project Lifecycle </a:t>
            </a:r>
            <a:r>
              <a:rPr lang="en-US" sz="1100" dirty="0"/>
              <a:t>(1 hour or </a:t>
            </a:r>
            <a:r>
              <a:rPr lang="en-US" sz="1100" dirty="0" smtClean="0"/>
              <a:t>slightly more</a:t>
            </a:r>
            <a:r>
              <a:rPr lang="en-US" sz="1100" dirty="0"/>
              <a:t>)</a:t>
            </a:r>
            <a:br>
              <a:rPr lang="en-US" sz="1100" dirty="0"/>
            </a:br>
            <a:endParaRPr lang="en-US" sz="1100" dirty="0" smtClean="0"/>
          </a:p>
          <a:p>
            <a:r>
              <a:rPr lang="en-US" sz="1100" dirty="0" smtClean="0"/>
              <a:t>Sustainability </a:t>
            </a:r>
            <a:r>
              <a:rPr lang="en-US" sz="1100" dirty="0"/>
              <a:t>is becoming a key requirement for </a:t>
            </a:r>
            <a:r>
              <a:rPr lang="en-US" sz="1100" dirty="0" smtClean="0"/>
              <a:t>projects and developments —from design and procurement </a:t>
            </a:r>
            <a:r>
              <a:rPr lang="en-US" sz="1100" dirty="0"/>
              <a:t>to operation and end-of-life management</a:t>
            </a:r>
            <a:r>
              <a:rPr lang="en-US" sz="1100" dirty="0" smtClean="0"/>
              <a:t>. Direct and indirect emission, transport are two topics for which key performance indicators are today well identified. On the other end, procurement which contribute largely to green house gas emission is more difficult to manage.</a:t>
            </a:r>
            <a:r>
              <a:rPr lang="en-US" sz="1100" dirty="0"/>
              <a:t/>
            </a:r>
            <a:br>
              <a:rPr lang="en-US" sz="1100" dirty="0"/>
            </a:br>
            <a:r>
              <a:rPr lang="en-US" sz="1100" dirty="0"/>
              <a:t>This session will explore sustainability </a:t>
            </a:r>
            <a:r>
              <a:rPr lang="en-US" sz="1100" dirty="0" smtClean="0"/>
              <a:t>issues during </a:t>
            </a:r>
            <a:r>
              <a:rPr lang="en-US" sz="1100" dirty="0"/>
              <a:t>the full project lifecycle </a:t>
            </a:r>
            <a:r>
              <a:rPr lang="en-US" sz="1100" dirty="0" smtClean="0"/>
              <a:t>including procurement and </a:t>
            </a:r>
            <a:r>
              <a:rPr lang="en-US" sz="1100" dirty="0"/>
              <a:t>discuss how industry can provide essential lifecycle information and ensure compliance</a:t>
            </a:r>
            <a:r>
              <a:rPr lang="en-US" sz="1100" dirty="0" smtClean="0"/>
              <a:t>.</a:t>
            </a:r>
          </a:p>
          <a:p>
            <a:pPr>
              <a:buFont typeface="Arial" panose="020B0604020202020204" pitchFamily="34" charset="0"/>
              <a:buChar char="•"/>
            </a:pPr>
            <a:r>
              <a:rPr lang="en-US" sz="900" i="1" dirty="0" smtClean="0"/>
              <a:t>Part </a:t>
            </a:r>
            <a:r>
              <a:rPr lang="en-US" sz="900" i="1" dirty="0"/>
              <a:t>1: Introduction and CERN experience – </a:t>
            </a:r>
            <a:r>
              <a:rPr lang="en-US" sz="900" i="1" dirty="0" smtClean="0"/>
              <a:t>20 </a:t>
            </a:r>
            <a:r>
              <a:rPr lang="en-US" sz="900" i="1" dirty="0" err="1" smtClean="0"/>
              <a:t>mn</a:t>
            </a:r>
            <a:r>
              <a:rPr lang="en-US" sz="900" i="1" dirty="0" smtClean="0"/>
              <a:t> Enrico </a:t>
            </a:r>
            <a:r>
              <a:rPr lang="en-US" sz="900" i="1" dirty="0" err="1"/>
              <a:t>Cenini</a:t>
            </a:r>
            <a:r>
              <a:rPr lang="en-US" sz="900" i="1" dirty="0"/>
              <a:t>, Environmentally Responsible Procurement at CERN </a:t>
            </a:r>
            <a:r>
              <a:rPr lang="en-US" sz="900" i="1" dirty="0" smtClean="0"/>
              <a:t/>
            </a:r>
            <a:br>
              <a:rPr lang="en-US" sz="900" i="1" dirty="0" smtClean="0"/>
            </a:br>
            <a:r>
              <a:rPr lang="en-US" sz="900" i="1" dirty="0" smtClean="0"/>
              <a:t>		==&gt; </a:t>
            </a:r>
            <a:r>
              <a:rPr lang="en-US" sz="900" i="1" dirty="0"/>
              <a:t>speaker confirmed</a:t>
            </a:r>
          </a:p>
          <a:p>
            <a:pPr>
              <a:buFont typeface="Arial" panose="020B0604020202020204" pitchFamily="34" charset="0"/>
              <a:buChar char="•"/>
            </a:pPr>
            <a:r>
              <a:rPr lang="en-US" sz="900" i="1" dirty="0"/>
              <a:t>Part 2: The </a:t>
            </a:r>
            <a:r>
              <a:rPr lang="en-US" sz="900" i="1" dirty="0" smtClean="0"/>
              <a:t>situation </a:t>
            </a:r>
            <a:r>
              <a:rPr lang="en-US" sz="900" i="1" dirty="0"/>
              <a:t>in ASIA – (or a contribution from EU) </a:t>
            </a:r>
            <a:r>
              <a:rPr lang="en-US" sz="900" i="1" dirty="0" smtClean="0"/>
              <a:t>20 </a:t>
            </a:r>
            <a:r>
              <a:rPr lang="en-US" sz="900" i="1" dirty="0" err="1" smtClean="0"/>
              <a:t>mn</a:t>
            </a:r>
            <a:r>
              <a:rPr lang="en-US" sz="900" i="1" dirty="0" smtClean="0"/>
              <a:t> ==&gt; , speaker to be found, contact in progress</a:t>
            </a:r>
            <a:br>
              <a:rPr lang="en-US" sz="900" i="1" dirty="0" smtClean="0"/>
            </a:br>
            <a:r>
              <a:rPr lang="en-US" sz="900" i="1" dirty="0" smtClean="0"/>
              <a:t>		</a:t>
            </a:r>
            <a:r>
              <a:rPr lang="en-US" sz="900" i="1" dirty="0" err="1" smtClean="0"/>
              <a:t>Ìf</a:t>
            </a:r>
            <a:r>
              <a:rPr lang="en-US" sz="900" i="1" dirty="0" smtClean="0"/>
              <a:t> no speaker, This </a:t>
            </a:r>
            <a:r>
              <a:rPr lang="en-US" sz="900" i="1" dirty="0"/>
              <a:t>part could be cancelled, </a:t>
            </a:r>
            <a:r>
              <a:rPr lang="en-US" sz="900" i="1" dirty="0" err="1"/>
              <a:t>prog</a:t>
            </a:r>
            <a:r>
              <a:rPr lang="en-US" sz="900" i="1" dirty="0"/>
              <a:t> already charged</a:t>
            </a:r>
          </a:p>
          <a:p>
            <a:pPr>
              <a:buFont typeface="Arial" panose="020B0604020202020204" pitchFamily="34" charset="0"/>
              <a:buChar char="•"/>
            </a:pPr>
            <a:r>
              <a:rPr lang="en-US" sz="900" i="1" dirty="0"/>
              <a:t>Part 3: Feedback from industry </a:t>
            </a:r>
          </a:p>
          <a:p>
            <a:pPr marL="742950" lvl="1" indent="-285750">
              <a:buFont typeface="Arial" panose="020B0604020202020204" pitchFamily="34" charset="0"/>
              <a:buChar char="•"/>
            </a:pPr>
            <a:r>
              <a:rPr lang="en-US" sz="900" i="1" dirty="0"/>
              <a:t>SIGMAPHI </a:t>
            </a:r>
            <a:r>
              <a:rPr lang="en-US" sz="900" i="1" dirty="0" smtClean="0"/>
              <a:t>==&gt; participation </a:t>
            </a:r>
            <a:r>
              <a:rPr lang="en-US" sz="900" i="1" dirty="0"/>
              <a:t>confirmed </a:t>
            </a:r>
            <a:r>
              <a:rPr lang="en-US" sz="900" i="1" dirty="0" smtClean="0"/>
              <a:t> 10 </a:t>
            </a:r>
            <a:r>
              <a:rPr lang="en-US" sz="900" i="1" dirty="0" err="1" smtClean="0"/>
              <a:t>mn</a:t>
            </a:r>
            <a:r>
              <a:rPr lang="en-US" sz="900" i="1" dirty="0" smtClean="0"/>
              <a:t>. SIGMAPHI is a magnet company already engaged in a corporate social responsibility approach.</a:t>
            </a:r>
            <a:endParaRPr lang="en-US" sz="900" i="1" dirty="0"/>
          </a:p>
          <a:p>
            <a:pPr marL="742950" lvl="1" indent="-285750">
              <a:buFont typeface="Arial" panose="020B0604020202020204" pitchFamily="34" charset="0"/>
              <a:buChar char="•"/>
            </a:pPr>
            <a:r>
              <a:rPr lang="en-US" sz="900" i="1" dirty="0"/>
              <a:t>RI,.. ==&gt; Participation TBC</a:t>
            </a:r>
          </a:p>
          <a:p>
            <a:pPr>
              <a:buFont typeface="Arial" panose="020B0604020202020204" pitchFamily="34" charset="0"/>
              <a:buChar char="•"/>
            </a:pPr>
            <a:r>
              <a:rPr lang="en-US" sz="900" i="1" dirty="0" smtClean="0"/>
              <a:t>Time for questions</a:t>
            </a:r>
          </a:p>
          <a:p>
            <a:r>
              <a:rPr lang="en-US" sz="1100" b="1" u="sng" dirty="0" smtClean="0"/>
              <a:t>Topic </a:t>
            </a:r>
            <a:r>
              <a:rPr lang="en-US" sz="1100" b="1" u="sng" dirty="0"/>
              <a:t>2</a:t>
            </a:r>
            <a:r>
              <a:rPr lang="en-US" sz="1100" dirty="0"/>
              <a:t>: </a:t>
            </a:r>
            <a:r>
              <a:rPr lang="en-US" sz="1200" b="1" u="sng" dirty="0" smtClean="0"/>
              <a:t>Training, Recruiting, and Sharing Young Technical Staff</a:t>
            </a:r>
            <a:r>
              <a:rPr lang="en-US" sz="1400" dirty="0" smtClean="0"/>
              <a:t> </a:t>
            </a:r>
            <a:r>
              <a:rPr lang="en-US" sz="1100" dirty="0" smtClean="0"/>
              <a:t>(</a:t>
            </a:r>
            <a:r>
              <a:rPr lang="en-US" sz="1100" dirty="0"/>
              <a:t>1 hour or </a:t>
            </a:r>
            <a:r>
              <a:rPr lang="en-US" sz="1100" dirty="0" smtClean="0"/>
              <a:t>slightly less</a:t>
            </a:r>
            <a:r>
              <a:rPr lang="en-US" sz="1100" dirty="0"/>
              <a:t>)</a:t>
            </a:r>
            <a:br>
              <a:rPr lang="en-US" sz="1100" dirty="0"/>
            </a:br>
            <a:r>
              <a:rPr lang="en-US" sz="1100" dirty="0"/>
              <a:t>This topic will address current challenges in attracting, training, and retaining highly skilled technical staff for accelerator development and </a:t>
            </a:r>
            <a:r>
              <a:rPr lang="en-US" sz="1100" dirty="0" smtClean="0"/>
              <a:t>operation. </a:t>
            </a:r>
            <a:r>
              <a:rPr lang="en-US" sz="1100" dirty="0"/>
              <a:t>Insights will be shared by laboratories and industry. </a:t>
            </a:r>
            <a:r>
              <a:rPr lang="en-US" sz="1100" dirty="0" smtClean="0"/>
              <a:t>The intention is to </a:t>
            </a:r>
            <a:r>
              <a:rPr lang="en-US" sz="1100" dirty="0"/>
              <a:t>discuss how laboratories, universities, and companies can encourage the next generation to pursue careers in accelerator-related </a:t>
            </a:r>
            <a:r>
              <a:rPr lang="en-US" sz="1100" dirty="0" smtClean="0"/>
              <a:t>fields. Statistics should be provide on how many students remains in the field after their training.</a:t>
            </a:r>
            <a:r>
              <a:rPr lang="en-US" sz="1100" dirty="0"/>
              <a:t/>
            </a:r>
            <a:br>
              <a:rPr lang="en-US" sz="1100" dirty="0"/>
            </a:br>
            <a:endParaRPr lang="en-US" sz="1100" dirty="0"/>
          </a:p>
          <a:p>
            <a:pPr>
              <a:buFont typeface="Arial" panose="020B0604020202020204" pitchFamily="34" charset="0"/>
              <a:buChar char="•"/>
            </a:pPr>
            <a:r>
              <a:rPr lang="en-US" sz="900" dirty="0"/>
              <a:t>Part 1: Introduction by Elias </a:t>
            </a:r>
            <a:r>
              <a:rPr lang="en-US" sz="900" dirty="0" err="1"/>
              <a:t>Métral</a:t>
            </a:r>
            <a:r>
              <a:rPr lang="en-US" sz="900" dirty="0"/>
              <a:t>, Director of JUAS, </a:t>
            </a:r>
            <a:r>
              <a:rPr lang="en-US" sz="900" dirty="0" smtClean="0"/>
              <a:t>agreed </a:t>
            </a:r>
            <a:r>
              <a:rPr lang="en-US" sz="900" dirty="0"/>
              <a:t>to present the situation for JUAS </a:t>
            </a:r>
            <a:r>
              <a:rPr lang="en-US" sz="900" i="1" dirty="0"/>
              <a:t>==&gt; speaker confirmed</a:t>
            </a:r>
            <a:endParaRPr lang="en-US" sz="900" dirty="0"/>
          </a:p>
          <a:p>
            <a:pPr>
              <a:buFont typeface="Arial" panose="020B0604020202020204" pitchFamily="34" charset="0"/>
              <a:buChar char="•"/>
            </a:pPr>
            <a:r>
              <a:rPr lang="en-US" sz="900" dirty="0"/>
              <a:t>Part 2: The situation in U.S. by John Bird director of USPAS , U.S. Particle Accelerator School</a:t>
            </a:r>
            <a:r>
              <a:rPr lang="en-US" sz="900" i="1" dirty="0"/>
              <a:t> ==&gt; speaker confirmed</a:t>
            </a:r>
            <a:endParaRPr lang="en-US" sz="900" dirty="0"/>
          </a:p>
          <a:p>
            <a:pPr>
              <a:buFont typeface="Arial" panose="020B0604020202020204" pitchFamily="34" charset="0"/>
              <a:buChar char="•"/>
            </a:pPr>
            <a:r>
              <a:rPr lang="en-US" sz="900" dirty="0"/>
              <a:t>Part 3:  Short contribution from industry (COSYLAB ) </a:t>
            </a:r>
            <a:r>
              <a:rPr lang="en-US" sz="900" i="1" dirty="0"/>
              <a:t>==&gt; speaker </a:t>
            </a:r>
            <a:r>
              <a:rPr lang="en-US" sz="900" i="1" dirty="0" smtClean="0"/>
              <a:t>confirmed. </a:t>
            </a:r>
            <a:r>
              <a:rPr lang="en-US" sz="900" i="1" dirty="0" err="1" smtClean="0"/>
              <a:t>CosyLab</a:t>
            </a:r>
            <a:r>
              <a:rPr lang="en-US" sz="900" i="1" dirty="0" smtClean="0"/>
              <a:t> </a:t>
            </a:r>
            <a:r>
              <a:rPr lang="en-US" sz="900" i="1" dirty="0"/>
              <a:t>is working on services in software and electronics. Its is two topics in which it is difficult </a:t>
            </a:r>
            <a:r>
              <a:rPr lang="en-US" sz="900" i="1" dirty="0" smtClean="0"/>
              <a:t>to </a:t>
            </a:r>
            <a:r>
              <a:rPr lang="en-US" sz="900" i="1" dirty="0"/>
              <a:t>recruit and get skilled and expertise staff. It is also topics which are evolving fast. In addition in the coming years, AI will have to be integrated in </a:t>
            </a:r>
            <a:r>
              <a:rPr lang="en-US" sz="900" i="1" dirty="0" smtClean="0"/>
              <a:t>the </a:t>
            </a:r>
            <a:r>
              <a:rPr lang="en-US" sz="900" i="1" dirty="0"/>
              <a:t>job. </a:t>
            </a:r>
            <a:r>
              <a:rPr lang="en-US" sz="900" i="1" dirty="0" smtClean="0"/>
              <a:t>Speaker will express on staff </a:t>
            </a:r>
            <a:r>
              <a:rPr lang="en-US" sz="900" i="1" dirty="0"/>
              <a:t>already well trained in  accelerators </a:t>
            </a:r>
            <a:r>
              <a:rPr lang="en-US" sz="900" i="1" dirty="0" smtClean="0"/>
              <a:t>could </a:t>
            </a:r>
            <a:r>
              <a:rPr lang="en-US" sz="900" i="1" dirty="0"/>
              <a:t>be a must, especially for supporting </a:t>
            </a:r>
            <a:r>
              <a:rPr lang="en-US" sz="900" i="1" dirty="0" smtClean="0"/>
              <a:t>companies.</a:t>
            </a:r>
            <a:endParaRPr lang="en-US" sz="900" dirty="0"/>
          </a:p>
          <a:p>
            <a:pPr>
              <a:buFont typeface="Arial" panose="020B0604020202020204" pitchFamily="34" charset="0"/>
              <a:buChar char="•"/>
            </a:pPr>
            <a:r>
              <a:rPr lang="en-US" sz="900" dirty="0" smtClean="0"/>
              <a:t>Time for questions</a:t>
            </a:r>
            <a:r>
              <a:rPr lang="en-US" sz="900" dirty="0"/>
              <a:t> </a:t>
            </a:r>
          </a:p>
        </p:txBody>
      </p:sp>
      <p:sp>
        <p:nvSpPr>
          <p:cNvPr id="4" name="TextBox 3"/>
          <p:cNvSpPr txBox="1"/>
          <p:nvPr/>
        </p:nvSpPr>
        <p:spPr>
          <a:xfrm>
            <a:off x="1318053" y="5032589"/>
            <a:ext cx="6013623" cy="646331"/>
          </a:xfrm>
          <a:prstGeom prst="rect">
            <a:avLst/>
          </a:prstGeom>
          <a:solidFill>
            <a:schemeClr val="accent4">
              <a:lumMod val="20000"/>
              <a:lumOff val="80000"/>
            </a:schemeClr>
          </a:solidFill>
        </p:spPr>
        <p:txBody>
          <a:bodyPr wrap="square" rtlCol="0">
            <a:spAutoFit/>
          </a:bodyPr>
          <a:lstStyle/>
          <a:p>
            <a:r>
              <a:rPr lang="en-GB" dirty="0" smtClean="0"/>
              <a:t>Dedicated zoom meeting(s) foreseen per topic to prepare the sessions with all speakers to get coherency</a:t>
            </a:r>
            <a:endParaRPr lang="en-GB" dirty="0"/>
          </a:p>
        </p:txBody>
      </p:sp>
    </p:spTree>
    <p:extLst>
      <p:ext uri="{BB962C8B-B14F-4D97-AF65-F5344CB8AC3E}">
        <p14:creationId xmlns:p14="http://schemas.microsoft.com/office/powerpoint/2010/main" val="3984077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74658" y="3168614"/>
            <a:ext cx="4823692" cy="2319270"/>
          </a:xfrm>
          <a:prstGeom prst="rect">
            <a:avLst/>
          </a:prstGeom>
        </p:spPr>
      </p:pic>
      <p:pic>
        <p:nvPicPr>
          <p:cNvPr id="9" name="Picture 8"/>
          <p:cNvPicPr>
            <a:picLocks noChangeAspect="1"/>
          </p:cNvPicPr>
          <p:nvPr/>
        </p:nvPicPr>
        <p:blipFill>
          <a:blip r:embed="rId3"/>
          <a:stretch>
            <a:fillRect/>
          </a:stretch>
        </p:blipFill>
        <p:spPr>
          <a:xfrm>
            <a:off x="334026" y="760291"/>
            <a:ext cx="4036021" cy="2349429"/>
          </a:xfrm>
          <a:prstGeom prst="rect">
            <a:avLst/>
          </a:prstGeom>
        </p:spPr>
      </p:pic>
      <p:sp>
        <p:nvSpPr>
          <p:cNvPr id="2" name="Title 1"/>
          <p:cNvSpPr>
            <a:spLocks noGrp="1"/>
          </p:cNvSpPr>
          <p:nvPr>
            <p:ph type="title"/>
          </p:nvPr>
        </p:nvSpPr>
        <p:spPr/>
        <p:txBody>
          <a:bodyPr/>
          <a:lstStyle/>
          <a:p>
            <a:r>
              <a:rPr lang="en-GB" dirty="0" smtClean="0"/>
              <a:t>Green house gas emission for ESRF and SOLEIL</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7</a:t>
            </a:fld>
            <a:endParaRPr lang="fr-FR" dirty="0">
              <a:solidFill>
                <a:srgbClr val="132577"/>
              </a:solidFill>
            </a:endParaRPr>
          </a:p>
        </p:txBody>
      </p:sp>
      <p:sp>
        <p:nvSpPr>
          <p:cNvPr id="6" name="TextBox 5"/>
          <p:cNvSpPr txBox="1"/>
          <p:nvPr/>
        </p:nvSpPr>
        <p:spPr>
          <a:xfrm>
            <a:off x="3557383" y="2564523"/>
            <a:ext cx="968451" cy="376517"/>
          </a:xfrm>
          <a:prstGeom prst="rect">
            <a:avLst/>
          </a:prstGeom>
          <a:noFill/>
        </p:spPr>
        <p:txBody>
          <a:bodyPr wrap="square" rtlCol="0">
            <a:spAutoFit/>
          </a:bodyPr>
          <a:lstStyle/>
          <a:p>
            <a:r>
              <a:rPr lang="en-GB" dirty="0" smtClean="0"/>
              <a:t>ESRF</a:t>
            </a:r>
            <a:endParaRPr lang="en-GB" dirty="0"/>
          </a:p>
        </p:txBody>
      </p:sp>
      <p:sp>
        <p:nvSpPr>
          <p:cNvPr id="7" name="TextBox 6"/>
          <p:cNvSpPr txBox="1"/>
          <p:nvPr/>
        </p:nvSpPr>
        <p:spPr>
          <a:xfrm>
            <a:off x="4213718" y="4965180"/>
            <a:ext cx="1263763" cy="369332"/>
          </a:xfrm>
          <a:prstGeom prst="rect">
            <a:avLst/>
          </a:prstGeom>
          <a:noFill/>
        </p:spPr>
        <p:txBody>
          <a:bodyPr wrap="square" rtlCol="0">
            <a:spAutoFit/>
          </a:bodyPr>
          <a:lstStyle/>
          <a:p>
            <a:r>
              <a:rPr lang="en-GB" dirty="0" smtClean="0"/>
              <a:t>SOLEIL</a:t>
            </a:r>
            <a:endParaRPr lang="en-GB" dirty="0"/>
          </a:p>
        </p:txBody>
      </p:sp>
      <p:sp>
        <p:nvSpPr>
          <p:cNvPr id="8" name="TextBox 7"/>
          <p:cNvSpPr txBox="1"/>
          <p:nvPr/>
        </p:nvSpPr>
        <p:spPr>
          <a:xfrm>
            <a:off x="4492557" y="971881"/>
            <a:ext cx="4764761" cy="2308324"/>
          </a:xfrm>
          <a:prstGeom prst="rect">
            <a:avLst/>
          </a:prstGeom>
          <a:noFill/>
        </p:spPr>
        <p:txBody>
          <a:bodyPr wrap="square" rtlCol="0">
            <a:spAutoFit/>
          </a:bodyPr>
          <a:lstStyle/>
          <a:p>
            <a:r>
              <a:rPr lang="en-GB" sz="1600" dirty="0" smtClean="0"/>
              <a:t>Contribution of procurement to greenhouse </a:t>
            </a:r>
            <a:r>
              <a:rPr lang="en-GB" sz="1600" dirty="0" smtClean="0"/>
              <a:t>gas</a:t>
            </a:r>
          </a:p>
          <a:p>
            <a:endParaRPr lang="en-GB" sz="1600" dirty="0" smtClean="0"/>
          </a:p>
          <a:p>
            <a:pPr marL="285750" indent="-285750">
              <a:buFont typeface="Wingdings" panose="05000000000000000000" pitchFamily="2" charset="2"/>
              <a:buChar char="è"/>
            </a:pPr>
            <a:r>
              <a:rPr lang="en-GB" sz="1600" dirty="0" smtClean="0">
                <a:sym typeface="Wingdings" panose="05000000000000000000" pitchFamily="2" charset="2"/>
              </a:rPr>
              <a:t>Direct </a:t>
            </a:r>
            <a:r>
              <a:rPr lang="en-GB" sz="1600" dirty="0" smtClean="0">
                <a:sym typeface="Wingdings" panose="05000000000000000000" pitchFamily="2" charset="2"/>
              </a:rPr>
              <a:t>and indirect emission (energy consumption</a:t>
            </a:r>
            <a:r>
              <a:rPr lang="en-GB" sz="1600" dirty="0" smtClean="0">
                <a:sym typeface="Wingdings" panose="05000000000000000000" pitchFamily="2" charset="2"/>
              </a:rPr>
              <a:t>,..) (</a:t>
            </a:r>
            <a:r>
              <a:rPr lang="en-GB" sz="1600" dirty="0" smtClean="0">
                <a:sym typeface="Wingdings" panose="05000000000000000000" pitchFamily="2" charset="2"/>
              </a:rPr>
              <a:t>scope 1&amp;2</a:t>
            </a:r>
            <a:r>
              <a:rPr lang="en-GB" sz="1600" dirty="0" smtClean="0">
                <a:sym typeface="Wingdings" panose="05000000000000000000" pitchFamily="2" charset="2"/>
              </a:rPr>
              <a:t>)</a:t>
            </a:r>
          </a:p>
          <a:p>
            <a:pPr marL="285750" indent="-285750">
              <a:buFont typeface="Wingdings" panose="05000000000000000000" pitchFamily="2" charset="2"/>
              <a:buChar char="è"/>
            </a:pPr>
            <a:endParaRPr lang="en-GB" sz="1600" dirty="0" smtClean="0">
              <a:sym typeface="Wingdings" panose="05000000000000000000" pitchFamily="2" charset="2"/>
            </a:endParaRPr>
          </a:p>
          <a:p>
            <a:pPr marL="285750" indent="-285750">
              <a:buFont typeface="Wingdings" panose="05000000000000000000" pitchFamily="2" charset="2"/>
              <a:buChar char="è"/>
            </a:pPr>
            <a:r>
              <a:rPr lang="en-GB" sz="1600" dirty="0" smtClean="0">
                <a:sym typeface="Wingdings" panose="05000000000000000000" pitchFamily="2" charset="2"/>
              </a:rPr>
              <a:t>Professional and visitor travels (scope </a:t>
            </a:r>
            <a:r>
              <a:rPr lang="en-GB" sz="1600" dirty="0" smtClean="0">
                <a:sym typeface="Wingdings" panose="05000000000000000000" pitchFamily="2" charset="2"/>
              </a:rPr>
              <a:t>3) </a:t>
            </a:r>
          </a:p>
          <a:p>
            <a:pPr marL="285750" indent="-285750">
              <a:buFont typeface="Wingdings" panose="05000000000000000000" pitchFamily="2" charset="2"/>
              <a:buChar char="è"/>
            </a:pPr>
            <a:endParaRPr lang="en-GB" sz="1600" dirty="0">
              <a:sym typeface="Wingdings" panose="05000000000000000000" pitchFamily="2" charset="2"/>
            </a:endParaRPr>
          </a:p>
          <a:p>
            <a:pPr marL="285750" indent="-285750">
              <a:buFont typeface="Wingdings" panose="05000000000000000000" pitchFamily="2" charset="2"/>
              <a:buChar char="è"/>
            </a:pPr>
            <a:r>
              <a:rPr lang="en-GB" sz="1600" dirty="0" smtClean="0">
                <a:sym typeface="Wingdings" panose="05000000000000000000" pitchFamily="2" charset="2"/>
              </a:rPr>
              <a:t>Procurement &amp; recycling (scope 4)</a:t>
            </a:r>
          </a:p>
          <a:p>
            <a:pPr marL="285750" indent="-285750">
              <a:buFont typeface="Wingdings" panose="05000000000000000000" pitchFamily="2" charset="2"/>
              <a:buChar char="è"/>
            </a:pPr>
            <a:endParaRPr lang="en-GB" sz="1600" dirty="0"/>
          </a:p>
        </p:txBody>
      </p:sp>
      <p:sp>
        <p:nvSpPr>
          <p:cNvPr id="4" name="Down Arrow 3"/>
          <p:cNvSpPr/>
          <p:nvPr/>
        </p:nvSpPr>
        <p:spPr>
          <a:xfrm rot="18744327">
            <a:off x="4518920" y="1353148"/>
            <a:ext cx="217298" cy="499062"/>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own Arrow 10"/>
          <p:cNvSpPr/>
          <p:nvPr/>
        </p:nvSpPr>
        <p:spPr>
          <a:xfrm rot="18744327">
            <a:off x="4539694" y="2076594"/>
            <a:ext cx="217298" cy="499062"/>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5593495" y="2957039"/>
            <a:ext cx="2981496" cy="646331"/>
          </a:xfrm>
          <a:prstGeom prst="rect">
            <a:avLst/>
          </a:prstGeom>
          <a:noFill/>
          <a:ln>
            <a:noFill/>
          </a:ln>
        </p:spPr>
        <p:txBody>
          <a:bodyPr wrap="square" rtlCol="0">
            <a:spAutoFit/>
          </a:bodyPr>
          <a:lstStyle/>
          <a:p>
            <a:r>
              <a:rPr lang="en-GB" dirty="0" smtClean="0">
                <a:solidFill>
                  <a:schemeClr val="bg2"/>
                </a:solidFill>
              </a:rPr>
              <a:t>Difficult to define Key Performance Indicators </a:t>
            </a:r>
            <a:endParaRPr lang="en-GB" dirty="0">
              <a:solidFill>
                <a:schemeClr val="bg2"/>
              </a:solidFill>
            </a:endParaRPr>
          </a:p>
        </p:txBody>
      </p:sp>
    </p:spTree>
    <p:extLst>
      <p:ext uri="{BB962C8B-B14F-4D97-AF65-F5344CB8AC3E}">
        <p14:creationId xmlns:p14="http://schemas.microsoft.com/office/powerpoint/2010/main" val="1677224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supplier engagement</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8</a:t>
            </a:fld>
            <a:endParaRPr lang="fr-FR" dirty="0">
              <a:solidFill>
                <a:srgbClr val="132577"/>
              </a:solidFill>
            </a:endParaRPr>
          </a:p>
        </p:txBody>
      </p:sp>
      <p:pic>
        <p:nvPicPr>
          <p:cNvPr id="36" name="Picture 35"/>
          <p:cNvPicPr>
            <a:picLocks noChangeAspect="1"/>
          </p:cNvPicPr>
          <p:nvPr/>
        </p:nvPicPr>
        <p:blipFill>
          <a:blip r:embed="rId2"/>
          <a:stretch>
            <a:fillRect/>
          </a:stretch>
        </p:blipFill>
        <p:spPr>
          <a:xfrm>
            <a:off x="261576" y="519000"/>
            <a:ext cx="8300747" cy="4751971"/>
          </a:xfrm>
          <a:prstGeom prst="rect">
            <a:avLst/>
          </a:prstGeom>
        </p:spPr>
      </p:pic>
    </p:spTree>
    <p:extLst>
      <p:ext uri="{BB962C8B-B14F-4D97-AF65-F5344CB8AC3E}">
        <p14:creationId xmlns:p14="http://schemas.microsoft.com/office/powerpoint/2010/main" val="2683738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supplier engagement</a:t>
            </a:r>
            <a:endParaRPr lang="en-GB" dirty="0"/>
          </a:p>
        </p:txBody>
      </p:sp>
      <p:sp>
        <p:nvSpPr>
          <p:cNvPr id="3" name="Slide Number Placeholder 2"/>
          <p:cNvSpPr>
            <a:spLocks noGrp="1"/>
          </p:cNvSpPr>
          <p:nvPr>
            <p:ph type="sldNum" sz="quarter" idx="11"/>
          </p:nvPr>
        </p:nvSpPr>
        <p:spPr/>
        <p:txBody>
          <a:bodyPr/>
          <a:lstStyle/>
          <a:p>
            <a:pPr defTabSz="685800">
              <a:defRPr/>
            </a:pPr>
            <a:r>
              <a:rPr lang="fr-FR" smtClean="0">
                <a:solidFill>
                  <a:srgbClr val="132577"/>
                </a:solidFill>
              </a:rPr>
              <a:t>Page </a:t>
            </a:r>
            <a:fld id="{733122C9-A0B9-462F-8757-0847AD287B63}" type="slidenum">
              <a:rPr lang="fr-FR" smtClean="0">
                <a:solidFill>
                  <a:srgbClr val="132577"/>
                </a:solidFill>
              </a:rPr>
              <a:pPr defTabSz="685800">
                <a:defRPr/>
              </a:pPr>
              <a:t>9</a:t>
            </a:fld>
            <a:endParaRPr lang="fr-FR" dirty="0">
              <a:solidFill>
                <a:srgbClr val="132577"/>
              </a:solidFill>
            </a:endParaRPr>
          </a:p>
        </p:txBody>
      </p:sp>
      <p:pic>
        <p:nvPicPr>
          <p:cNvPr id="4" name="Picture 3"/>
          <p:cNvPicPr>
            <a:picLocks noChangeAspect="1"/>
          </p:cNvPicPr>
          <p:nvPr/>
        </p:nvPicPr>
        <p:blipFill>
          <a:blip r:embed="rId2"/>
          <a:stretch>
            <a:fillRect/>
          </a:stretch>
        </p:blipFill>
        <p:spPr>
          <a:xfrm>
            <a:off x="179513" y="519000"/>
            <a:ext cx="8937089" cy="4716438"/>
          </a:xfrm>
          <a:prstGeom prst="rect">
            <a:avLst/>
          </a:prstGeom>
        </p:spPr>
      </p:pic>
    </p:spTree>
    <p:extLst>
      <p:ext uri="{BB962C8B-B14F-4D97-AF65-F5344CB8AC3E}">
        <p14:creationId xmlns:p14="http://schemas.microsoft.com/office/powerpoint/2010/main" val="516742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ESRF-default">
  <a:themeElements>
    <a:clrScheme name="ESRF-LightBlue">
      <a:dk1>
        <a:sysClr val="windowText" lastClr="000000"/>
      </a:dk1>
      <a:lt1>
        <a:sysClr val="window" lastClr="FFFFFF"/>
      </a:lt1>
      <a:dk2>
        <a:srgbClr val="132577"/>
      </a:dk2>
      <a:lt2>
        <a:srgbClr val="51A026"/>
      </a:lt2>
      <a:accent1>
        <a:srgbClr val="132577"/>
      </a:accent1>
      <a:accent2>
        <a:srgbClr val="ED7703"/>
      </a:accent2>
      <a:accent3>
        <a:srgbClr val="F4A300"/>
      </a:accent3>
      <a:accent4>
        <a:srgbClr val="FFDD00"/>
      </a:accent4>
      <a:accent5>
        <a:srgbClr val="AF007C"/>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Large" id="{B15BCB97-A8FD-D541-8A4F-8B7C02A4B762}" vid="{1D0DB679-6EAB-7647-A91B-77781071ADD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1504</Words>
  <Application>Microsoft Office PowerPoint</Application>
  <PresentationFormat>On-screen Show (16:10)</PresentationFormat>
  <Paragraphs>104</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ITCOfficinaSans LT Book</vt:lpstr>
      <vt:lpstr>Segoe UI</vt:lpstr>
      <vt:lpstr>Segoe UI Light</vt:lpstr>
      <vt:lpstr>Symbol</vt:lpstr>
      <vt:lpstr>Wingdings</vt:lpstr>
      <vt:lpstr>ESRF-default</vt:lpstr>
      <vt:lpstr>Status on Industry session at IPAC’26</vt:lpstr>
      <vt:lpstr>Status on Industry session at IPAC’26</vt:lpstr>
      <vt:lpstr>Scientific program</vt:lpstr>
      <vt:lpstr>Scientific program</vt:lpstr>
      <vt:lpstr>latest updates regarding IPAC’26: Industrial session</vt:lpstr>
      <vt:lpstr>latest updates regarding IPAC’26: Industrial session</vt:lpstr>
      <vt:lpstr>Green house gas emission for ESRF and SOLEIL</vt:lpstr>
      <vt:lpstr>CERN supplier engagement</vt:lpstr>
      <vt:lpstr>CERN supplier engagement</vt:lpstr>
      <vt:lpstr>ESRF engaged in sustainable procurement</vt:lpstr>
      <vt:lpstr>For topic2</vt:lpstr>
      <vt:lpstr>PowerPoint Presentation</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CLAVEL Corinne</dc:creator>
  <cp:lastModifiedBy>REVOL Jean-Luc</cp:lastModifiedBy>
  <cp:revision>5905</cp:revision>
  <cp:lastPrinted>2023-04-05T09:35:49Z</cp:lastPrinted>
  <dcterms:created xsi:type="dcterms:W3CDTF">2014-01-17T08:20:57Z</dcterms:created>
  <dcterms:modified xsi:type="dcterms:W3CDTF">2026-01-14T10:59:02Z</dcterms:modified>
</cp:coreProperties>
</file>