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63" r:id="rId4"/>
    <p:sldId id="277" r:id="rId5"/>
    <p:sldId id="273" r:id="rId6"/>
    <p:sldId id="281" r:id="rId7"/>
    <p:sldId id="278" r:id="rId8"/>
    <p:sldId id="275" r:id="rId9"/>
    <p:sldId id="267" r:id="rId10"/>
    <p:sldId id="283" r:id="rId11"/>
    <p:sldId id="268" r:id="rId12"/>
    <p:sldId id="280" r:id="rId13"/>
    <p:sldId id="286" r:id="rId14"/>
    <p:sldId id="291" r:id="rId15"/>
    <p:sldId id="292" r:id="rId16"/>
    <p:sldId id="282" r:id="rId17"/>
  </p:sldIdLst>
  <p:sldSz cx="10160000" cy="5715000"/>
  <p:notesSz cx="6735763" cy="9866313"/>
  <p:embeddedFontLst>
    <p:embeddedFont>
      <p:font typeface="Yu Gothic UI Light" panose="020B0300000000000000" pitchFamily="34" charset="-128"/>
      <p:regular r:id="rId20"/>
    </p:embeddedFont>
    <p:embeddedFont>
      <p:font typeface="Yu Gothic UI" panose="020B0500000000000000" pitchFamily="34" charset="-128"/>
      <p:regular r:id="rId21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Vrinda" panose="020B0604020202020204" charset="0"/>
      <p:regular r:id="rId27"/>
      <p:bold r:id="rId28"/>
    </p:embeddedFont>
    <p:embeddedFont>
      <p:font typeface="Corbel" panose="020B0503020204020204" pitchFamily="34" charset="0"/>
      <p:regular r:id="rId29"/>
      <p:bold r:id="rId30"/>
      <p:italic r:id="rId31"/>
      <p:boldItalic r:id="rId32"/>
    </p:embeddedFont>
    <p:embeddedFont>
      <p:font typeface="Leelawadee UI Semilight" panose="020B0402040204020203" pitchFamily="34" charset="-34"/>
      <p:regular r:id="rId33"/>
    </p:embeddedFont>
  </p:embeddedFontLst>
  <p:defaultTextStyle>
    <a:defPPr>
      <a:defRPr lang="en-US"/>
    </a:defPPr>
    <a:lvl1pPr marL="0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1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4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4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32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5B09"/>
    <a:srgbClr val="00CCFF"/>
    <a:srgbClr val="00FFFF"/>
    <a:srgbClr val="1F15F1"/>
    <a:srgbClr val="C96009"/>
    <a:srgbClr val="F523FA"/>
    <a:srgbClr val="004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424" autoAdjust="0"/>
  </p:normalViewPr>
  <p:slideViewPr>
    <p:cSldViewPr snapToGrid="0">
      <p:cViewPr varScale="1">
        <p:scale>
          <a:sx n="84" d="100"/>
          <a:sy n="84" d="100"/>
        </p:scale>
        <p:origin x="1070" y="77"/>
      </p:cViewPr>
      <p:guideLst>
        <p:guide orient="horz" pos="1800"/>
        <p:guide pos="32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14220-D7C0-42D0-8D1D-336095542948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7AD03-3BF6-4B4F-BF6F-244ECB12115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568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C3B6F-4EB8-4215-A8E5-17CC0A5D1B65}" type="datetimeFigureOut">
              <a:rPr lang="fr-FR" smtClean="0"/>
              <a:t>10/02/2026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3100" y="4748214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FF7F6-FE62-4483-BD51-9AE86A3DF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61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FF7F6-FE62-4483-BD51-9AE86A3DFAA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76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FF7F6-FE62-4483-BD51-9AE86A3DFAA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478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FF7F6-FE62-4483-BD51-9AE86A3DFAA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18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FF7F6-FE62-4483-BD51-9AE86A3DFAA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03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5357"/>
            <a:ext cx="8636000" cy="1225021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lang="fr-FR" sz="6000" b="1" kern="1200" cap="none" spc="167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63500" dist="76200" dir="2700000" algn="tl" rotWithShape="0">
                    <a:prstClr val="black">
                      <a:alpha val="78000"/>
                    </a:prst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 latinLnBrk="0">
              <a:buNone/>
              <a:defRPr lang="fr-FR">
                <a:solidFill>
                  <a:srgbClr val="0041C4"/>
                </a:solidFill>
              </a:defRPr>
            </a:lvl1pPr>
            <a:lvl2pPr marL="507995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6" name="Espace réservé de la date 7"/>
          <p:cNvSpPr>
            <a:spLocks noGrp="1"/>
          </p:cNvSpPr>
          <p:nvPr>
            <p:ph type="dt" sz="half" idx="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1pPr>
            <a:lvl2pPr>
              <a:defRPr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2pPr>
            <a:lvl3pPr>
              <a:defRPr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3pPr>
            <a:lvl4pPr>
              <a:defRPr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4pPr>
            <a:lvl5pPr>
              <a:defRPr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5pPr>
          </a:lstStyle>
          <a:p>
            <a:pPr lvl="0"/>
            <a:r>
              <a:rPr lang="fr-FR" noProof="0" dirty="0" smtClean="0"/>
              <a:t>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en-US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11" name="Espace réservé de la date 7"/>
          <p:cNvSpPr>
            <a:spLocks noGrp="1"/>
          </p:cNvSpPr>
          <p:nvPr>
            <p:ph type="dt" sz="half" idx="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12" name="Titre 4"/>
          <p:cNvSpPr txBox="1">
            <a:spLocks/>
          </p:cNvSpPr>
          <p:nvPr userDrawn="1"/>
        </p:nvSpPr>
        <p:spPr>
          <a:xfrm>
            <a:off x="199459" y="-55418"/>
            <a:ext cx="8950026" cy="47627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lang="fr-FR" sz="3111" b="1" kern="1200" cap="small" spc="167" baseline="0">
                <a:ln w="11430"/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Yu Gothic UI" panose="020B0500000000000000" pitchFamily="34" charset="-128"/>
                <a:ea typeface="Yu Gothic UI" panose="020B0500000000000000" pitchFamily="34" charset="-128"/>
                <a:cs typeface="Calibri" panose="020F0502020204030204" pitchFamily="34" charset="0"/>
              </a:defRPr>
            </a:lvl1pPr>
          </a:lstStyle>
          <a:p>
            <a:pPr defTabSz="914400"/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0" y="-22118"/>
            <a:ext cx="8962459" cy="4360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773913"/>
            <a:ext cx="4487333" cy="4331225"/>
          </a:xfrm>
        </p:spPr>
        <p:txBody>
          <a:bodyPr/>
          <a:lstStyle>
            <a:lvl1pPr latinLnBrk="0">
              <a:defRPr lang="fr-FR" sz="3111"/>
            </a:lvl1pPr>
            <a:lvl2pPr>
              <a:defRPr lang="fr-FR" sz="2667"/>
            </a:lvl2pPr>
            <a:lvl3pPr>
              <a:defRPr lang="fr-FR" sz="2222"/>
            </a:lvl3pPr>
            <a:lvl4pPr>
              <a:defRPr lang="fr-FR" sz="2000"/>
            </a:lvl4pPr>
            <a:lvl5pPr>
              <a:defRPr lang="fr-FR" sz="2000"/>
            </a:lvl5pPr>
            <a:lvl6pPr>
              <a:defRPr lang="fr-FR" sz="2000"/>
            </a:lvl6pPr>
            <a:lvl7pPr>
              <a:defRPr lang="fr-FR" sz="2000"/>
            </a:lvl7pPr>
            <a:lvl8pPr>
              <a:defRPr lang="fr-FR" sz="2000"/>
            </a:lvl8pPr>
            <a:lvl9pPr>
              <a:defRPr lang="fr-FR" sz="2000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773913"/>
            <a:ext cx="4487333" cy="4331225"/>
          </a:xfrm>
        </p:spPr>
        <p:txBody>
          <a:bodyPr/>
          <a:lstStyle>
            <a:lvl1pPr latinLnBrk="0">
              <a:defRPr lang="fr-FR" sz="3111"/>
            </a:lvl1pPr>
            <a:lvl2pPr>
              <a:defRPr lang="fr-FR" sz="2667"/>
            </a:lvl2pPr>
            <a:lvl3pPr>
              <a:defRPr lang="fr-FR" sz="2222"/>
            </a:lvl3pPr>
            <a:lvl4pPr>
              <a:defRPr lang="fr-FR" sz="2000"/>
            </a:lvl4pPr>
            <a:lvl5pPr>
              <a:defRPr lang="fr-FR" sz="2000"/>
            </a:lvl5pPr>
            <a:lvl6pPr>
              <a:defRPr lang="fr-FR" sz="2000"/>
            </a:lvl6pPr>
            <a:lvl7pPr>
              <a:defRPr lang="fr-FR" sz="2000"/>
            </a:lvl7pPr>
            <a:lvl8pPr>
              <a:defRPr lang="fr-FR" sz="2000"/>
            </a:lvl8pPr>
            <a:lvl9pPr>
              <a:defRPr lang="fr-FR" sz="2000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11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17" name="Titre 16"/>
          <p:cNvSpPr>
            <a:spLocks noGrp="1"/>
          </p:cNvSpPr>
          <p:nvPr>
            <p:ph type="title" hasCustomPrompt="1"/>
          </p:nvPr>
        </p:nvSpPr>
        <p:spPr>
          <a:xfrm>
            <a:off x="0" y="-28238"/>
            <a:ext cx="9101666" cy="43694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279261"/>
            <a:ext cx="4489098" cy="533136"/>
          </a:xfrm>
        </p:spPr>
        <p:txBody>
          <a:bodyPr anchor="b"/>
          <a:lstStyle>
            <a:lvl1pPr marL="0" indent="0" latinLnBrk="0">
              <a:buNone/>
              <a:defRPr lang="fr-FR" sz="2667" b="1"/>
            </a:lvl1pPr>
            <a:lvl2pPr marL="507995" indent="0">
              <a:buNone/>
              <a:defRPr lang="fr-FR" sz="2222" b="1"/>
            </a:lvl2pPr>
            <a:lvl3pPr marL="1015990" indent="0">
              <a:buNone/>
              <a:defRPr lang="fr-FR" sz="2000" b="1"/>
            </a:lvl3pPr>
            <a:lvl4pPr marL="1523985" indent="0">
              <a:buNone/>
              <a:defRPr lang="fr-FR" sz="1778" b="1"/>
            </a:lvl4pPr>
            <a:lvl5pPr marL="2031980" indent="0">
              <a:buNone/>
              <a:defRPr lang="fr-FR" sz="1778" b="1"/>
            </a:lvl5pPr>
            <a:lvl6pPr marL="2539975" indent="0">
              <a:buNone/>
              <a:defRPr lang="fr-FR" sz="1778" b="1"/>
            </a:lvl6pPr>
            <a:lvl7pPr marL="3047970" indent="0">
              <a:buNone/>
              <a:defRPr lang="fr-FR" sz="1778" b="1"/>
            </a:lvl7pPr>
            <a:lvl8pPr marL="3555964" indent="0">
              <a:buNone/>
              <a:defRPr lang="fr-FR" sz="1778" b="1"/>
            </a:lvl8pPr>
            <a:lvl9pPr marL="4063959" indent="0">
              <a:buNone/>
              <a:defRPr lang="fr-FR" sz="1778" b="1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812396"/>
            <a:ext cx="4489098" cy="3292740"/>
          </a:xfrm>
        </p:spPr>
        <p:txBody>
          <a:bodyPr/>
          <a:lstStyle>
            <a:lvl1pPr latinLnBrk="0">
              <a:defRPr lang="fr-FR" sz="2667"/>
            </a:lvl1pPr>
            <a:lvl2pPr>
              <a:defRPr lang="fr-FR" sz="2222"/>
            </a:lvl2pPr>
            <a:lvl3pPr>
              <a:defRPr lang="fr-FR" sz="2000"/>
            </a:lvl3pPr>
            <a:lvl4pPr>
              <a:defRPr lang="fr-FR" sz="1778"/>
            </a:lvl4pPr>
            <a:lvl5pPr>
              <a:defRPr lang="fr-FR" sz="1778"/>
            </a:lvl5pPr>
            <a:lvl6pPr>
              <a:defRPr lang="fr-FR" sz="1778"/>
            </a:lvl6pPr>
            <a:lvl7pPr>
              <a:defRPr lang="fr-FR" sz="1778"/>
            </a:lvl7pPr>
            <a:lvl8pPr>
              <a:defRPr lang="fr-FR" sz="1778"/>
            </a:lvl8pPr>
            <a:lvl9pPr>
              <a:defRPr lang="fr-FR" sz="1778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3" y="1279261"/>
            <a:ext cx="4490861" cy="533136"/>
          </a:xfrm>
        </p:spPr>
        <p:txBody>
          <a:bodyPr anchor="b"/>
          <a:lstStyle>
            <a:lvl1pPr marL="0" indent="0" latinLnBrk="0">
              <a:buNone/>
              <a:defRPr lang="fr-FR" sz="2667" b="1"/>
            </a:lvl1pPr>
            <a:lvl2pPr marL="507995" indent="0">
              <a:buNone/>
              <a:defRPr lang="fr-FR" sz="2222" b="1"/>
            </a:lvl2pPr>
            <a:lvl3pPr marL="1015990" indent="0">
              <a:buNone/>
              <a:defRPr lang="fr-FR" sz="2000" b="1"/>
            </a:lvl3pPr>
            <a:lvl4pPr marL="1523985" indent="0">
              <a:buNone/>
              <a:defRPr lang="fr-FR" sz="1778" b="1"/>
            </a:lvl4pPr>
            <a:lvl5pPr marL="2031980" indent="0">
              <a:buNone/>
              <a:defRPr lang="fr-FR" sz="1778" b="1"/>
            </a:lvl5pPr>
            <a:lvl6pPr marL="2539975" indent="0">
              <a:buNone/>
              <a:defRPr lang="fr-FR" sz="1778" b="1"/>
            </a:lvl6pPr>
            <a:lvl7pPr marL="3047970" indent="0">
              <a:buNone/>
              <a:defRPr lang="fr-FR" sz="1778" b="1"/>
            </a:lvl7pPr>
            <a:lvl8pPr marL="3555964" indent="0">
              <a:buNone/>
              <a:defRPr lang="fr-FR" sz="1778" b="1"/>
            </a:lvl8pPr>
            <a:lvl9pPr marL="4063959" indent="0">
              <a:buNone/>
              <a:defRPr lang="fr-FR" sz="1778" b="1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3" y="1812396"/>
            <a:ext cx="4490861" cy="3292740"/>
          </a:xfrm>
        </p:spPr>
        <p:txBody>
          <a:bodyPr/>
          <a:lstStyle>
            <a:lvl1pPr latinLnBrk="0">
              <a:defRPr lang="fr-FR" sz="2667"/>
            </a:lvl1pPr>
            <a:lvl2pPr>
              <a:defRPr lang="fr-FR" sz="2222"/>
            </a:lvl2pPr>
            <a:lvl3pPr>
              <a:defRPr lang="fr-FR" sz="2000"/>
            </a:lvl3pPr>
            <a:lvl4pPr>
              <a:defRPr lang="fr-FR" sz="1778"/>
            </a:lvl4pPr>
            <a:lvl5pPr>
              <a:defRPr lang="fr-FR" sz="1778"/>
            </a:lvl5pPr>
            <a:lvl6pPr>
              <a:defRPr lang="fr-FR" sz="1778"/>
            </a:lvl6pPr>
            <a:lvl7pPr>
              <a:defRPr lang="fr-FR" sz="1778"/>
            </a:lvl7pPr>
            <a:lvl8pPr>
              <a:defRPr lang="fr-FR" sz="1778"/>
            </a:lvl8pPr>
            <a:lvl9pPr>
              <a:defRPr lang="fr-FR" sz="1778"/>
            </a:lvl9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14" name="Espace réservé de la date 7"/>
          <p:cNvSpPr>
            <a:spLocks noGrp="1"/>
          </p:cNvSpPr>
          <p:nvPr>
            <p:ph type="dt" sz="half" idx="1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0" y="-22674"/>
            <a:ext cx="9261764" cy="45909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9" name="Espace réservé de la date 7"/>
          <p:cNvSpPr>
            <a:spLocks noGrp="1"/>
          </p:cNvSpPr>
          <p:nvPr>
            <p:ph type="dt" sz="half" idx="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>
          <a:xfrm>
            <a:off x="0" y="-20781"/>
            <a:ext cx="9275618" cy="464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7" name="Espace réservé de la date 7"/>
          <p:cNvSpPr>
            <a:spLocks noGrp="1"/>
          </p:cNvSpPr>
          <p:nvPr>
            <p:ph type="dt" sz="half" idx="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12" name="Titre 11"/>
          <p:cNvSpPr>
            <a:spLocks noGrp="1"/>
          </p:cNvSpPr>
          <p:nvPr>
            <p:ph type="title" hasCustomPrompt="1"/>
          </p:nvPr>
        </p:nvSpPr>
        <p:spPr>
          <a:xfrm>
            <a:off x="0" y="-20781"/>
            <a:ext cx="8763000" cy="4433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72278" y="631064"/>
            <a:ext cx="6086122" cy="4474071"/>
          </a:xfrm>
          <a:prstGeom prst="rect">
            <a:avLst/>
          </a:prstGeo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8001" y="1195917"/>
            <a:ext cx="3342570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10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15" name="Titre 14"/>
          <p:cNvSpPr>
            <a:spLocks noGrp="1"/>
          </p:cNvSpPr>
          <p:nvPr>
            <p:ph type="title" hasCustomPrompt="1"/>
          </p:nvPr>
        </p:nvSpPr>
        <p:spPr>
          <a:xfrm>
            <a:off x="-1" y="-20781"/>
            <a:ext cx="9282545" cy="45027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  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19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459" y="673890"/>
            <a:ext cx="9761084" cy="476389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484" y="5535271"/>
            <a:ext cx="1010516" cy="179729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111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fld id="{49BBC286-B2FE-44AC-8F25-02BBF4E9D12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3471333" y="5526915"/>
            <a:ext cx="3217333" cy="1943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en-US" dirty="0" smtClean="0"/>
              <a:t>Student Posters Session I IPAC’26 SPC3</a:t>
            </a:r>
            <a:endParaRPr lang="en-US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2"/>
          </p:nvPr>
        </p:nvSpPr>
        <p:spPr>
          <a:xfrm>
            <a:off x="199459" y="5489378"/>
            <a:ext cx="2370667" cy="225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Vrinda" pitchFamily="34" charset="0"/>
              </a:defRPr>
            </a:lvl1pPr>
          </a:lstStyle>
          <a:p>
            <a:r>
              <a:rPr lang="fr-FR" dirty="0" smtClean="0"/>
              <a:t>Jan 14, 2025</a:t>
            </a:r>
            <a:endParaRPr lang="en-US" dirty="0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429211"/>
            <a:ext cx="10160001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5100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475104"/>
            <a:ext cx="10160001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55000">
                <a:srgbClr val="00B050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080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noProof="0" dirty="0" smtClean="0">
                <a:solidFill>
                  <a:schemeClr val="tx1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</a:t>
            </a: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-1" y="5455709"/>
            <a:ext cx="9960543" cy="45719"/>
          </a:xfrm>
          <a:prstGeom prst="rect">
            <a:avLst/>
          </a:prstGeom>
          <a:gradFill flip="none" rotWithShape="1">
            <a:gsLst>
              <a:gs pos="50000">
                <a:srgbClr val="FF0000"/>
              </a:gs>
              <a:gs pos="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5481196"/>
            <a:ext cx="9960542" cy="45719"/>
          </a:xfrm>
          <a:prstGeom prst="rect">
            <a:avLst/>
          </a:prstGeom>
          <a:gradFill flip="none" rotWithShape="1">
            <a:gsLst>
              <a:gs pos="50000">
                <a:srgbClr val="00B050"/>
              </a:gs>
              <a:gs pos="0">
                <a:srgbClr val="002060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33" y="17201"/>
            <a:ext cx="835467" cy="409378"/>
          </a:xfrm>
          <a:prstGeom prst="rect">
            <a:avLst/>
          </a:prstGeom>
        </p:spPr>
      </p:pic>
      <p:sp>
        <p:nvSpPr>
          <p:cNvPr id="18" name="Titre 4"/>
          <p:cNvSpPr txBox="1">
            <a:spLocks/>
          </p:cNvSpPr>
          <p:nvPr userDrawn="1"/>
        </p:nvSpPr>
        <p:spPr>
          <a:xfrm>
            <a:off x="199459" y="-55418"/>
            <a:ext cx="8950026" cy="47627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lang="fr-FR" sz="3111" b="1" kern="1200" cap="small" spc="167" baseline="0">
                <a:ln w="11430"/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Yu Gothic UI" panose="020B0500000000000000" pitchFamily="34" charset="-128"/>
                <a:ea typeface="Yu Gothic UI" panose="020B0500000000000000" pitchFamily="34" charset="-128"/>
                <a:cs typeface="Calibri" panose="020F0502020204030204" pitchFamily="34" charset="0"/>
              </a:defRPr>
            </a:lvl1pPr>
          </a:lstStyle>
          <a:p>
            <a:pPr defTabSz="914400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lang="fr-FR" sz="3111" b="1" kern="1200" cap="small" spc="167" baseline="0">
          <a:ln w="11430"/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Yu Gothic UI" panose="020B0500000000000000" pitchFamily="34" charset="-128"/>
          <a:ea typeface="Yu Gothic UI" panose="020B0500000000000000" pitchFamily="34" charset="-128"/>
          <a:cs typeface="Vrinda" pitchFamily="34" charset="0"/>
        </a:defRPr>
      </a:lvl1pPr>
    </p:titleStyle>
    <p:bodyStyle>
      <a:lvl1pPr marL="380996" indent="-380996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" panose="05000000000000000000" pitchFamily="2" charset="2"/>
        <a:buChar char="q"/>
        <a:defRPr lang="fr-FR" sz="3111" kern="1200">
          <a:solidFill>
            <a:srgbClr val="002060"/>
          </a:solidFill>
          <a:latin typeface="Yu Gothic UI Light" panose="020B0300000000000000" pitchFamily="34" charset="-128"/>
          <a:ea typeface="Yu Gothic UI Light" panose="020B0300000000000000" pitchFamily="34" charset="-128"/>
          <a:cs typeface="Vrinda" pitchFamily="34" charset="0"/>
        </a:defRPr>
      </a:lvl1pPr>
      <a:lvl2pPr marL="825492" indent="-317497" algn="l" rtl="0" eaLnBrk="1" latinLnBrk="0" hangingPunct="1">
        <a:spcBef>
          <a:spcPct val="20000"/>
        </a:spcBef>
        <a:buClr>
          <a:schemeClr val="tx2"/>
        </a:buClr>
        <a:buSzPct val="75000"/>
        <a:buFont typeface="Wingdings" panose="05000000000000000000" pitchFamily="2" charset="2"/>
        <a:buChar char="§"/>
        <a:defRPr lang="fr-FR" sz="2667" kern="1200">
          <a:solidFill>
            <a:srgbClr val="002060"/>
          </a:solidFill>
          <a:latin typeface="Yu Gothic UI Light" panose="020B0300000000000000" pitchFamily="34" charset="-128"/>
          <a:ea typeface="Yu Gothic UI Light" panose="020B0300000000000000" pitchFamily="34" charset="-128"/>
          <a:cs typeface="Vrinda" pitchFamily="34" charset="0"/>
        </a:defRPr>
      </a:lvl2pPr>
      <a:lvl3pPr marL="1269987" indent="-253997" algn="l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lang="fr-FR" sz="2222" kern="1200">
          <a:solidFill>
            <a:srgbClr val="002060"/>
          </a:solidFill>
          <a:latin typeface="Yu Gothic UI Light" panose="020B0300000000000000" pitchFamily="34" charset="-128"/>
          <a:ea typeface="Yu Gothic UI Light" panose="020B0300000000000000" pitchFamily="34" charset="-128"/>
          <a:cs typeface="Vrinda" pitchFamily="34" charset="0"/>
        </a:defRPr>
      </a:lvl3pPr>
      <a:lvl4pPr marL="1777982" indent="-253997" algn="l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lang="fr-FR" sz="2000" kern="1200">
          <a:solidFill>
            <a:srgbClr val="002060"/>
          </a:solidFill>
          <a:latin typeface="Yu Gothic UI Light" panose="020B0300000000000000" pitchFamily="34" charset="-128"/>
          <a:ea typeface="Yu Gothic UI Light" panose="020B0300000000000000" pitchFamily="34" charset="-128"/>
          <a:cs typeface="Vrinda" pitchFamily="34" charset="0"/>
        </a:defRPr>
      </a:lvl4pPr>
      <a:lvl5pPr marL="2285977" indent="-253997" algn="l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lang="fr-FR" sz="2000" kern="1200">
          <a:solidFill>
            <a:srgbClr val="002060"/>
          </a:solidFill>
          <a:latin typeface="Yu Gothic UI Light" panose="020B0300000000000000" pitchFamily="34" charset="-128"/>
          <a:ea typeface="Yu Gothic UI Light" panose="020B0300000000000000" pitchFamily="34" charset="-128"/>
          <a:cs typeface="Vrinda" pitchFamily="34" charset="0"/>
        </a:defRPr>
      </a:lvl5pPr>
      <a:lvl6pPr marL="2793972" indent="-253997" algn="l" rtl="0" eaLnBrk="1" latinLnBrk="0" hangingPunct="1">
        <a:spcBef>
          <a:spcPct val="20000"/>
        </a:spcBef>
        <a:buFont typeface="Arial"/>
        <a:buChar char="•"/>
        <a:defRPr lang="fr-FR"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rtl="0" eaLnBrk="1" latinLnBrk="0" hangingPunct="1">
        <a:spcBef>
          <a:spcPct val="20000"/>
        </a:spcBef>
        <a:buFont typeface="Arial"/>
        <a:buChar char="•"/>
        <a:defRPr lang="fr-FR"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rtl="0" eaLnBrk="1" latinLnBrk="0" hangingPunct="1">
        <a:spcBef>
          <a:spcPct val="20000"/>
        </a:spcBef>
        <a:buFont typeface="Arial"/>
        <a:buChar char="•"/>
        <a:defRPr lang="fr-FR"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rtl="0" eaLnBrk="1" latinLnBrk="0" hangingPunct="1">
        <a:spcBef>
          <a:spcPct val="20000"/>
        </a:spcBef>
        <a:buFont typeface="Arial"/>
        <a:buChar char="•"/>
        <a:defRPr lang="fr-FR"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-1" y="5499405"/>
            <a:ext cx="10160001" cy="45719"/>
          </a:xfrm>
          <a:prstGeom prst="rect">
            <a:avLst/>
          </a:prstGeom>
          <a:gradFill flip="none" rotWithShape="1">
            <a:gsLst>
              <a:gs pos="50000">
                <a:srgbClr val="00B050"/>
              </a:gs>
              <a:gs pos="0">
                <a:srgbClr val="002060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184" y="0"/>
            <a:ext cx="1848969" cy="184896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Student Poster Session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584864"/>
            <a:ext cx="10160000" cy="1460500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solidFill>
                  <a:srgbClr val="002060"/>
                </a:solidFill>
              </a:rPr>
              <a:t>Angie Orduz</a:t>
            </a:r>
          </a:p>
          <a:p>
            <a:r>
              <a:rPr lang="fr-FR" dirty="0">
                <a:solidFill>
                  <a:srgbClr val="002060"/>
                </a:solidFill>
              </a:rPr>
              <a:t>Local Poster Session Manager</a:t>
            </a:r>
            <a:br>
              <a:rPr lang="fr-FR" dirty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On behalf of the </a:t>
            </a:r>
            <a:r>
              <a:rPr lang="fr-FR" dirty="0" smtClean="0">
                <a:solidFill>
                  <a:srgbClr val="002060"/>
                </a:solidFill>
              </a:rPr>
              <a:t>IPAC’26 </a:t>
            </a:r>
            <a:r>
              <a:rPr lang="fr-FR" dirty="0">
                <a:solidFill>
                  <a:srgbClr val="002060"/>
                </a:solidFill>
              </a:rPr>
              <a:t>Local </a:t>
            </a:r>
            <a:r>
              <a:rPr lang="en-GB" dirty="0" smtClean="0">
                <a:solidFill>
                  <a:srgbClr val="002060"/>
                </a:solidFill>
              </a:rPr>
              <a:t>Organising Committee</a:t>
            </a:r>
            <a:endParaRPr lang="en-GB" dirty="0">
              <a:solidFill>
                <a:srgbClr val="002060"/>
              </a:solidFill>
              <a:effectLst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-1" y="5455709"/>
            <a:ext cx="10160001" cy="45719"/>
          </a:xfrm>
          <a:prstGeom prst="rect">
            <a:avLst/>
          </a:prstGeom>
          <a:gradFill flip="none" rotWithShape="1">
            <a:gsLst>
              <a:gs pos="50000">
                <a:srgbClr val="FF0000"/>
              </a:gs>
              <a:gs pos="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 noProof="0" dirty="0">
              <a:solidFill>
                <a:schemeClr val="tx1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8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 </a:t>
            </a:r>
            <a:r>
              <a:rPr lang="fr-FR" dirty="0" err="1"/>
              <a:t>Criteria</a:t>
            </a:r>
            <a:r>
              <a:rPr lang="fr-FR" dirty="0"/>
              <a:t> </a:t>
            </a:r>
            <a:r>
              <a:rPr lang="fr-FR" dirty="0" smtClean="0"/>
              <a:t>for the Jury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52668" y="447838"/>
            <a:ext cx="8950251" cy="4906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GB" sz="17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Quality of poster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Does the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poster design 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help to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understand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it easier?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Are the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images</a:t>
            </a:r>
            <a:r>
              <a:rPr lang="en-GB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,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text</a:t>
            </a:r>
            <a:r>
              <a:rPr lang="en-GB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and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layouts clear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, relevant and used effectively?</a:t>
            </a:r>
          </a:p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GB" sz="17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Quality of presentation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Does the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student explain concepts clearly 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and effectively?</a:t>
            </a:r>
          </a:p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GB" sz="17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Technical content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Does the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evidence presented effectively support the conclusions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?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Is the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technical content clear, accurate, and reliable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? </a:t>
            </a:r>
          </a:p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GB" sz="17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Contribution of the author</a:t>
            </a:r>
          </a:p>
          <a:p>
            <a:pPr marL="800081" lvl="1" indent="-3429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Did </a:t>
            </a:r>
            <a:r>
              <a:rPr lang="en-GB" sz="15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the student contribute actively and significantly to this work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? </a:t>
            </a:r>
          </a:p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GB" sz="17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Originality of the work</a:t>
            </a:r>
          </a:p>
          <a:p>
            <a:pPr marL="914381" lvl="1" indent="-4572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Does this work offer new understanding </a:t>
            </a:r>
            <a:r>
              <a:rPr lang="en-GB" sz="15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or perspectives in the field of accelerator science and technology</a:t>
            </a:r>
            <a:r>
              <a:rPr lang="en-GB" sz="15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?</a:t>
            </a:r>
            <a:endParaRPr lang="en-GB" sz="1500" b="1" dirty="0" smtClean="0">
              <a:solidFill>
                <a:srgbClr val="00206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marL="457200" indent="-45720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fr-FR" sz="1700" b="1" dirty="0" smtClean="0">
                <a:solidFill>
                  <a:srgbClr val="FF000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Relevant of the </a:t>
            </a:r>
            <a:r>
              <a:rPr lang="fr-FR" sz="1700" b="1" dirty="0" err="1" smtClean="0">
                <a:solidFill>
                  <a:srgbClr val="FF000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work</a:t>
            </a:r>
            <a:endParaRPr lang="fr-FR" sz="1700" b="1" dirty="0" smtClean="0">
              <a:solidFill>
                <a:srgbClr val="FF000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marL="914381" lvl="1" indent="-457200">
              <a:spcBef>
                <a:spcPts val="7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Does this study make a relevant contribution </a:t>
            </a:r>
            <a:r>
              <a:rPr lang="en-GB" sz="1500" dirty="0">
                <a:solidFill>
                  <a:srgbClr val="FF000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to the field of accelerator science and </a:t>
            </a:r>
            <a:r>
              <a:rPr lang="en-GB" sz="1500" dirty="0" smtClean="0">
                <a:solidFill>
                  <a:srgbClr val="FF000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technology?</a:t>
            </a:r>
            <a:endParaRPr lang="en-GB" sz="1700" dirty="0">
              <a:solidFill>
                <a:srgbClr val="FF000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593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Evaluation </a:t>
            </a:r>
            <a:r>
              <a:rPr lang="en-GB" dirty="0"/>
              <a:t>Form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2" y="584217"/>
            <a:ext cx="3687133" cy="481978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5931" y="1009649"/>
            <a:ext cx="3036800" cy="415622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472" y="1524000"/>
            <a:ext cx="3153038" cy="337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6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199" y="516590"/>
            <a:ext cx="3658099" cy="5018681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80836" y="502049"/>
            <a:ext cx="5495370" cy="503322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 smtClean="0"/>
              <a:t>One student poster session room on Sunday.</a:t>
            </a:r>
            <a:endParaRPr lang="en-GB" sz="24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 smtClean="0"/>
              <a:t>Three general poster rooms (~460).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fr-FR" sz="1556" dirty="0"/>
              <a:t>1</a:t>
            </a:r>
            <a:r>
              <a:rPr lang="fr-FR" sz="1556" dirty="0" smtClean="0"/>
              <a:t> </a:t>
            </a:r>
            <a:r>
              <a:rPr lang="fr-FR" sz="1556" dirty="0"/>
              <a:t>VIP posters areas </a:t>
            </a:r>
            <a:r>
              <a:rPr lang="fr-FR" sz="1556" dirty="0" smtClean="0"/>
              <a:t>posters (10).</a:t>
            </a:r>
            <a:endParaRPr lang="en-GB" sz="1512" dirty="0" smtClean="0"/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200" dirty="0" smtClean="0"/>
              <a:t>Roquefort, Wine, Baguette, Champagne, croissant.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900" b="1" dirty="0" smtClean="0">
                <a:solidFill>
                  <a:srgbClr val="C00000"/>
                </a:solidFill>
              </a:rPr>
              <a:t>SU</a:t>
            </a:r>
            <a:r>
              <a:rPr lang="en-GB" sz="1900" b="1" dirty="0" smtClean="0">
                <a:solidFill>
                  <a:srgbClr val="00CCFF"/>
                </a:solidFill>
              </a:rPr>
              <a:t>P</a:t>
            </a:r>
            <a:r>
              <a:rPr lang="en-GB" sz="1900" b="1" dirty="0">
                <a:solidFill>
                  <a:srgbClr val="00B050"/>
                </a:solidFill>
              </a:rPr>
              <a:t>C</a:t>
            </a:r>
            <a:r>
              <a:rPr lang="en-GB" sz="1900" b="1" dirty="0" smtClean="0"/>
              <a:t>001 / </a:t>
            </a:r>
            <a:r>
              <a:rPr lang="en-GB" sz="1900" b="1" dirty="0" smtClean="0">
                <a:solidFill>
                  <a:srgbClr val="C00000"/>
                </a:solidFill>
              </a:rPr>
              <a:t>WE</a:t>
            </a:r>
            <a:r>
              <a:rPr lang="en-GB" sz="1900" b="1" dirty="0" smtClean="0">
                <a:solidFill>
                  <a:srgbClr val="00CCFF"/>
                </a:solidFill>
              </a:rPr>
              <a:t>P</a:t>
            </a:r>
            <a:r>
              <a:rPr lang="en-GB" sz="1900" b="1" dirty="0">
                <a:solidFill>
                  <a:srgbClr val="00B050"/>
                </a:solidFill>
              </a:rPr>
              <a:t>R</a:t>
            </a:r>
            <a:r>
              <a:rPr lang="en-GB" sz="1900" b="1" dirty="0" smtClean="0"/>
              <a:t>089</a:t>
            </a:r>
            <a:endParaRPr lang="en-GB" sz="22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poster </a:t>
            </a:r>
            <a:r>
              <a:rPr lang="fr-FR" dirty="0" err="1"/>
              <a:t>rooms</a:t>
            </a: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037228" y="928923"/>
            <a:ext cx="843809" cy="934570"/>
          </a:xfrm>
          <a:prstGeom prst="rect">
            <a:avLst/>
          </a:prstGeom>
          <a:noFill/>
          <a:ln>
            <a:solidFill>
              <a:srgbClr val="F52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944433" y="3896958"/>
            <a:ext cx="874059" cy="3025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935288" y="4763420"/>
            <a:ext cx="893104" cy="68129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9129933" y="510668"/>
            <a:ext cx="67359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224</a:t>
            </a:r>
            <a:endParaRPr lang="en-GB" sz="1600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072097" y="3427465"/>
            <a:ext cx="67359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80</a:t>
            </a:r>
            <a:endParaRPr lang="en-GB" sz="1600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072097" y="4332993"/>
            <a:ext cx="67359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156</a:t>
            </a:r>
            <a:endParaRPr lang="en-GB" sz="1600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49586" y="4904510"/>
            <a:ext cx="143520" cy="3560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916259" y="1530926"/>
            <a:ext cx="112715" cy="37776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066428" y="605118"/>
            <a:ext cx="905436" cy="120351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/>
          <p:cNvSpPr txBox="1"/>
          <p:nvPr/>
        </p:nvSpPr>
        <p:spPr>
          <a:xfrm>
            <a:off x="7182350" y="849222"/>
            <a:ext cx="67359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250</a:t>
            </a:r>
            <a:endParaRPr lang="en-GB" sz="1600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106769" y="679233"/>
            <a:ext cx="905436" cy="120351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ZoneTexte 21"/>
          <p:cNvSpPr txBox="1"/>
          <p:nvPr/>
        </p:nvSpPr>
        <p:spPr>
          <a:xfrm>
            <a:off x="7202521" y="893786"/>
            <a:ext cx="67359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250</a:t>
            </a:r>
            <a:endParaRPr lang="en-GB" sz="1600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9782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18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83464" y="673890"/>
            <a:ext cx="9043416" cy="476389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r-FR" sz="2500" dirty="0" smtClean="0"/>
              <a:t>Poster sessions</a:t>
            </a:r>
          </a:p>
          <a:p>
            <a:pPr lvl="1">
              <a:spcAft>
                <a:spcPts val="600"/>
              </a:spcAft>
            </a:pPr>
            <a:r>
              <a:rPr lang="en-GB" sz="2056" dirty="0" smtClean="0"/>
              <a:t>Monday</a:t>
            </a:r>
            <a:r>
              <a:rPr lang="fr-FR" sz="2056" dirty="0" smtClean="0"/>
              <a:t> 18 to Thursday 21.</a:t>
            </a:r>
          </a:p>
          <a:p>
            <a:pPr lvl="1">
              <a:spcAft>
                <a:spcPts val="600"/>
              </a:spcAft>
            </a:pPr>
            <a:r>
              <a:rPr lang="fr-FR" sz="2056" dirty="0" smtClean="0"/>
              <a:t>4:30 to 6.30 p.m. </a:t>
            </a:r>
          </a:p>
          <a:p>
            <a:pPr>
              <a:spcAft>
                <a:spcPts val="600"/>
              </a:spcAft>
            </a:pPr>
            <a:r>
              <a:rPr lang="fr-FR" sz="2500" dirty="0" smtClean="0"/>
              <a:t>Training session Sunday </a:t>
            </a:r>
            <a:r>
              <a:rPr lang="en-GB" sz="2500" dirty="0" smtClean="0"/>
              <a:t>morning</a:t>
            </a:r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500" dirty="0" smtClean="0"/>
              <a:t>Microphone assistance </a:t>
            </a:r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500" dirty="0" smtClean="0"/>
              <a:t>Chair assistants  </a:t>
            </a:r>
            <a:endParaRPr lang="fr-FR" sz="2500" dirty="0"/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500" dirty="0" smtClean="0"/>
              <a:t>Poster Police </a:t>
            </a:r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500" dirty="0" smtClean="0"/>
              <a:t>Tablets </a:t>
            </a:r>
            <a:r>
              <a:rPr lang="en-GB" sz="2500" dirty="0"/>
              <a:t>for </a:t>
            </a:r>
            <a:r>
              <a:rPr lang="en-GB" sz="2500" dirty="0" smtClean="0"/>
              <a:t>evaluation (14)</a:t>
            </a:r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500" dirty="0"/>
              <a:t>Colourful </a:t>
            </a:r>
            <a:r>
              <a:rPr lang="en-GB" sz="2500" dirty="0" smtClean="0"/>
              <a:t>T-shirts</a:t>
            </a:r>
          </a:p>
          <a:p>
            <a:pPr marL="730246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5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5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  <a:r>
              <a:rPr lang="fr-FR" dirty="0" smtClean="0"/>
              <a:t> General Poster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02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99459" y="673890"/>
            <a:ext cx="9166214" cy="4763897"/>
          </a:xfrm>
        </p:spPr>
        <p:txBody>
          <a:bodyPr>
            <a:normAutofit/>
          </a:bodyPr>
          <a:lstStyle/>
          <a:p>
            <a:r>
              <a:rPr lang="fr-FR" dirty="0" smtClean="0"/>
              <a:t>The 2 winners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posted</a:t>
            </a:r>
            <a:r>
              <a:rPr lang="fr-FR" dirty="0"/>
              <a:t> </a:t>
            </a:r>
            <a:r>
              <a:rPr lang="fr-FR" dirty="0" smtClean="0"/>
              <a:t>in </a:t>
            </a:r>
            <a:r>
              <a:rPr lang="fr-FR" dirty="0" err="1" smtClean="0"/>
              <a:t>screens</a:t>
            </a:r>
            <a:r>
              <a:rPr lang="fr-FR" dirty="0" smtClean="0"/>
              <a:t>. </a:t>
            </a:r>
            <a:r>
              <a:rPr lang="fr-FR" dirty="0" err="1" smtClean="0"/>
              <a:t>Located</a:t>
            </a:r>
            <a:r>
              <a:rPr lang="fr-FR" dirty="0" smtClean="0"/>
              <a:t> in the </a:t>
            </a:r>
            <a:r>
              <a:rPr lang="fr-FR" dirty="0" err="1" smtClean="0"/>
              <a:t>invited</a:t>
            </a:r>
            <a:r>
              <a:rPr lang="fr-FR" dirty="0" smtClean="0"/>
              <a:t> poster session.</a:t>
            </a:r>
          </a:p>
          <a:p>
            <a:r>
              <a:rPr lang="fr-FR" dirty="0" smtClean="0"/>
              <a:t>VIP posters : 5 pages for papier.</a:t>
            </a:r>
          </a:p>
          <a:p>
            <a:r>
              <a:rPr lang="fr-FR" dirty="0" smtClean="0"/>
              <a:t>10 posters per day-40 posters in total. </a:t>
            </a:r>
          </a:p>
          <a:p>
            <a:r>
              <a:rPr lang="fr-FR" dirty="0" err="1" smtClean="0"/>
              <a:t>Increase</a:t>
            </a:r>
            <a:r>
              <a:rPr lang="fr-FR" dirty="0" smtClean="0"/>
              <a:t> best posters to 20 in the first </a:t>
            </a:r>
            <a:r>
              <a:rPr lang="fr-FR" dirty="0" err="1" smtClean="0"/>
              <a:t>evaluation</a:t>
            </a:r>
            <a:r>
              <a:rPr lang="fr-FR" dirty="0" smtClean="0"/>
              <a:t> round ?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who</a:t>
            </a:r>
            <a:r>
              <a:rPr lang="fr-FR" dirty="0" smtClean="0"/>
              <a:t> are </a:t>
            </a:r>
            <a:r>
              <a:rPr lang="fr-FR" dirty="0" err="1" smtClean="0"/>
              <a:t>above</a:t>
            </a:r>
            <a:r>
              <a:rPr lang="fr-FR" dirty="0"/>
              <a:t> 9?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/>
              <a:t>the first one?</a:t>
            </a:r>
            <a:endParaRPr lang="fr-FR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du </a:t>
            </a:r>
            <a:r>
              <a:rPr lang="fr-FR" dirty="0" smtClean="0"/>
              <a:t>SPC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20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du </a:t>
            </a:r>
            <a:r>
              <a:rPr lang="fr-FR" dirty="0" smtClean="0"/>
              <a:t>SPC 2</a:t>
            </a:r>
            <a:endParaRPr lang="en-GB" dirty="0"/>
          </a:p>
        </p:txBody>
      </p:sp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199459" y="673890"/>
            <a:ext cx="9761084" cy="476389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Instructions </a:t>
            </a:r>
            <a:r>
              <a:rPr lang="en-GB" dirty="0"/>
              <a:t>for students, time, summary,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</a:p>
          <a:p>
            <a:pPr lvl="1"/>
            <a:r>
              <a:rPr lang="fr-FR" dirty="0"/>
              <a:t>4</a:t>
            </a:r>
            <a:r>
              <a:rPr lang="fr-FR" dirty="0" smtClean="0"/>
              <a:t> minutes </a:t>
            </a:r>
            <a:r>
              <a:rPr lang="en-GB" dirty="0" smtClean="0"/>
              <a:t>presentation</a:t>
            </a:r>
            <a:r>
              <a:rPr lang="fr-FR" dirty="0" smtClean="0"/>
              <a:t>, 3 </a:t>
            </a:r>
            <a:r>
              <a:rPr lang="fr-FR" dirty="0"/>
              <a:t>minutes </a:t>
            </a:r>
            <a:r>
              <a:rPr lang="fr-FR" dirty="0" smtClean="0"/>
              <a:t>questions, email to the </a:t>
            </a:r>
            <a:r>
              <a:rPr lang="en-GB" dirty="0" smtClean="0"/>
              <a:t>students</a:t>
            </a:r>
            <a:r>
              <a:rPr lang="fr-FR" dirty="0" smtClean="0"/>
              <a:t>.</a:t>
            </a:r>
            <a:endParaRPr lang="en-GB" dirty="0" smtClean="0"/>
          </a:p>
          <a:p>
            <a:r>
              <a:rPr lang="en-GB" dirty="0" smtClean="0"/>
              <a:t>Have different people in the first and second round groups. </a:t>
            </a:r>
          </a:p>
          <a:p>
            <a:pPr lvl="1"/>
            <a:r>
              <a:rPr lang="fr-FR" dirty="0" smtClean="0"/>
              <a:t>20 posters – 2 teams (10 posters par team), 4 people more!</a:t>
            </a:r>
          </a:p>
          <a:p>
            <a:pPr lvl="1"/>
            <a:r>
              <a:rPr lang="fr-FR" dirty="0" smtClean="0"/>
              <a:t>25 posters - 3 teams, (8/9 posters par team) 6 </a:t>
            </a:r>
            <a:r>
              <a:rPr lang="fr-FR" dirty="0"/>
              <a:t>people more</a:t>
            </a:r>
            <a:r>
              <a:rPr lang="fr-FR" dirty="0" smtClean="0"/>
              <a:t>!</a:t>
            </a:r>
          </a:p>
          <a:p>
            <a:pPr lvl="1"/>
            <a:endParaRPr lang="fr-FR" dirty="0"/>
          </a:p>
          <a:p>
            <a:pPr lvl="1"/>
            <a:r>
              <a:rPr lang="en-GB" dirty="0" smtClean="0"/>
              <a:t>Invited talks, contributions, invited posters</a:t>
            </a:r>
          </a:p>
          <a:p>
            <a:pPr lvl="1"/>
            <a:r>
              <a:rPr lang="en-GB" dirty="0" smtClean="0"/>
              <a:t>Plan B, physicists.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64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65629" y="2615453"/>
            <a:ext cx="8935010" cy="514071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rgbClr val="BF5B09"/>
                </a:solidFill>
                <a:latin typeface="Yu Gothic UI" panose="020B0500000000000000" pitchFamily="34" charset="-128"/>
                <a:ea typeface="Yu Gothic UI" panose="020B0500000000000000" pitchFamily="34" charset="-128"/>
              </a:rPr>
              <a:t>Thank you for your attention!</a:t>
            </a:r>
            <a:endParaRPr lang="en-GB" sz="3600" dirty="0">
              <a:solidFill>
                <a:srgbClr val="BF5B09"/>
              </a:solidFill>
              <a:latin typeface="Yu Gothic UI" panose="020B0500000000000000" pitchFamily="34" charset="-128"/>
              <a:ea typeface="Yu Gothic UI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90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56000" indent="-720000">
              <a:spcBef>
                <a:spcPts val="1200"/>
              </a:spcBef>
              <a:spcAft>
                <a:spcPts val="1200"/>
              </a:spcAft>
            </a:pPr>
            <a:r>
              <a:rPr lang="en-GB" sz="3500" dirty="0" smtClean="0"/>
              <a:t>Student poster session</a:t>
            </a:r>
          </a:p>
          <a:p>
            <a:pPr marL="756000" indent="-720000">
              <a:spcBef>
                <a:spcPts val="1200"/>
              </a:spcBef>
              <a:spcAft>
                <a:spcPts val="1200"/>
              </a:spcAft>
            </a:pPr>
            <a:r>
              <a:rPr lang="en-GB" sz="3500" dirty="0" smtClean="0"/>
              <a:t>Student poster prize</a:t>
            </a:r>
          </a:p>
          <a:p>
            <a:pPr marL="756000" indent="-720000">
              <a:spcBef>
                <a:spcPts val="1200"/>
              </a:spcBef>
              <a:spcAft>
                <a:spcPts val="1200"/>
              </a:spcAft>
            </a:pPr>
            <a:r>
              <a:rPr lang="en-GB" sz="3500" dirty="0" smtClean="0"/>
              <a:t>Jury composition</a:t>
            </a:r>
          </a:p>
          <a:p>
            <a:pPr marL="756000" indent="-720000">
              <a:spcBef>
                <a:spcPts val="1200"/>
              </a:spcBef>
              <a:spcAft>
                <a:spcPts val="1200"/>
              </a:spcAft>
            </a:pPr>
            <a:r>
              <a:rPr lang="en-GB" sz="3500" dirty="0" smtClean="0"/>
              <a:t>Criteria for the jury</a:t>
            </a:r>
          </a:p>
          <a:p>
            <a:pPr marL="756000" indent="-720000">
              <a:spcBef>
                <a:spcPts val="1200"/>
              </a:spcBef>
              <a:spcAft>
                <a:spcPts val="1200"/>
              </a:spcAft>
            </a:pPr>
            <a:r>
              <a:rPr lang="en-GB" sz="3500" dirty="0" smtClean="0"/>
              <a:t>Poster rooms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fr-FR" sz="35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fr-FR" sz="35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fr-FR" sz="35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fr-FR" sz="35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35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</a:t>
            </a:r>
            <a:r>
              <a:rPr lang="fr-FR" dirty="0" err="1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91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</a:t>
            </a:r>
            <a:r>
              <a:rPr lang="en-GB" dirty="0"/>
              <a:t>Best Student Poster awards</a:t>
            </a:r>
            <a:br>
              <a:rPr lang="en-GB" dirty="0"/>
            </a:br>
            <a:endParaRPr lang="en-GB" dirty="0"/>
          </a:p>
        </p:txBody>
      </p:sp>
      <p:sp>
        <p:nvSpPr>
          <p:cNvPr id="7" name="Espace réservé du contenu 8"/>
          <p:cNvSpPr>
            <a:spLocks noGrp="1"/>
          </p:cNvSpPr>
          <p:nvPr>
            <p:ph idx="1"/>
          </p:nvPr>
        </p:nvSpPr>
        <p:spPr>
          <a:xfrm>
            <a:off x="199459" y="665630"/>
            <a:ext cx="9761084" cy="4772158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fr-FR" b="1" dirty="0" smtClean="0"/>
              <a:t>The Best </a:t>
            </a:r>
            <a:r>
              <a:rPr lang="en-GB" b="1" dirty="0" smtClean="0"/>
              <a:t>Student</a:t>
            </a:r>
            <a:r>
              <a:rPr lang="fr-FR" b="1" dirty="0" smtClean="0"/>
              <a:t> Posters</a:t>
            </a:r>
            <a:endParaRPr lang="en-GB" b="1" dirty="0" smtClean="0"/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</a:t>
            </a:r>
            <a:r>
              <a:rPr lang="en-GB" sz="27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700" dirty="0"/>
              <a:t>whose </a:t>
            </a:r>
            <a:r>
              <a:rPr lang="en-GB" sz="2700" dirty="0" smtClean="0"/>
              <a:t>work, particularly meritorious, </a:t>
            </a:r>
            <a:r>
              <a:rPr lang="en-GB" sz="2700" dirty="0"/>
              <a:t>presented in the special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poster </a:t>
            </a: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</a:t>
            </a:r>
            <a:r>
              <a:rPr lang="en-GB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GB" sz="2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Sunday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May 17, between 2:00 </a:t>
            </a: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p.m.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6:00 </a:t>
            </a: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p.m. 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dirty="0"/>
              <a:t>The winners will be officially announced at the Accelerator Prizes Special Session during IPAC’26. Each </a:t>
            </a:r>
            <a:r>
              <a:rPr lang="en-GB" sz="2700" dirty="0" smtClean="0"/>
              <a:t>winner </a:t>
            </a:r>
            <a:r>
              <a:rPr lang="en-GB" sz="2700" dirty="0"/>
              <a:t>will </a:t>
            </a:r>
            <a:r>
              <a:rPr lang="en-GB" sz="2700" dirty="0" smtClean="0"/>
              <a:t>receive </a:t>
            </a:r>
            <a:r>
              <a:rPr lang="en-GB" sz="2700" dirty="0"/>
              <a:t>a </a:t>
            </a:r>
            <a:r>
              <a:rPr lang="en-GB" sz="2700" b="1" dirty="0"/>
              <a:t>cash prize of </a:t>
            </a:r>
            <a:r>
              <a:rPr lang="en-GB" sz="2700" b="1" dirty="0" smtClean="0"/>
              <a:t>500 €</a:t>
            </a:r>
            <a:r>
              <a:rPr lang="en-GB" sz="2700" dirty="0" smtClean="0"/>
              <a:t>.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b="1" dirty="0"/>
              <a:t>Student poster session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dirty="0"/>
              <a:t>The student poster session will be held in the Centre International de Deauville, </a:t>
            </a:r>
            <a:r>
              <a:rPr lang="en-GB" sz="2700" b="1" dirty="0" err="1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Galerie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Casino (Entrée Royal). </a:t>
            </a:r>
            <a:r>
              <a:rPr lang="en-GB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Posters presented </a:t>
            </a:r>
            <a:r>
              <a:rPr lang="en-GB" sz="2700" dirty="0"/>
              <a:t>during this session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be considered </a:t>
            </a:r>
            <a:r>
              <a:rPr lang="en-GB" sz="2700" dirty="0"/>
              <a:t>for the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student poster prize</a:t>
            </a:r>
            <a:r>
              <a:rPr lang="en-GB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should attend their posters </a:t>
            </a:r>
            <a:r>
              <a:rPr lang="en-GB" sz="2700" dirty="0"/>
              <a:t>for interactions with judges and arriving conference delegates for the entire session.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students receiving a grant </a:t>
            </a:r>
            <a:r>
              <a:rPr lang="en-GB" sz="2700" dirty="0"/>
              <a:t>to attend the conference </a:t>
            </a: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present their work</a:t>
            </a:r>
            <a:r>
              <a:rPr lang="en-GB" sz="2700" dirty="0">
                <a:solidFill>
                  <a:srgbClr val="BF5B09"/>
                </a:solidFill>
              </a:rPr>
              <a:t> </a:t>
            </a:r>
            <a:r>
              <a:rPr lang="en-GB" sz="2700" dirty="0"/>
              <a:t>in this session and submit a contribution to the proceedings.</a:t>
            </a:r>
          </a:p>
          <a:p>
            <a:pPr lvl="1">
              <a:spcBef>
                <a:spcPts val="800"/>
              </a:spcBef>
              <a:spcAft>
                <a:spcPts val="800"/>
              </a:spcAft>
            </a:pPr>
            <a:r>
              <a:rPr lang="en-GB" sz="27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students are strongly encouraged to present their work during this session</a:t>
            </a:r>
            <a:r>
              <a:rPr lang="en-GB" sz="27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GB" sz="2700" b="1" dirty="0">
              <a:solidFill>
                <a:srgbClr val="BF5B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28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</a:t>
            </a:r>
            <a:r>
              <a:rPr lang="fr-FR" dirty="0" err="1" smtClean="0"/>
              <a:t>Student</a:t>
            </a:r>
            <a:r>
              <a:rPr lang="fr-FR" dirty="0" smtClean="0"/>
              <a:t> </a:t>
            </a:r>
            <a:r>
              <a:rPr lang="fr-FR" dirty="0" err="1" smtClean="0"/>
              <a:t>prizes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6" name="Espace réservé du contenu 8"/>
          <p:cNvSpPr txBox="1">
            <a:spLocks/>
          </p:cNvSpPr>
          <p:nvPr/>
        </p:nvSpPr>
        <p:spPr>
          <a:xfrm>
            <a:off x="356346" y="595539"/>
            <a:ext cx="9479505" cy="2813294"/>
          </a:xfrm>
          <a:prstGeom prst="rect">
            <a:avLst/>
          </a:prstGeom>
        </p:spPr>
        <p:txBody>
          <a:bodyPr vert="horz" rtlCol="0">
            <a:normAutofit lnSpcReduction="10000"/>
          </a:bodyPr>
          <a:lstStyle>
            <a:lvl1pPr marL="380996" indent="-38099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 lang="fr-FR" sz="3111" kern="120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1pPr>
            <a:lvl2pPr marL="825492" indent="-317497" algn="l" rtl="0" eaLnBrk="1" latinLnBrk="0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lang="fr-FR" sz="2667" kern="120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2pPr>
            <a:lvl3pPr marL="1269987" indent="-253997" algn="l" rtl="0" eaLnBrk="1" latinLnBrk="0" hangingPunct="1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  <a:defRPr lang="fr-FR" sz="2222" kern="120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3pPr>
            <a:lvl4pPr marL="1777982" indent="-253997" algn="l" rtl="0" eaLnBrk="1" latinLnBrk="0" hangingPunct="1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  <a:defRPr lang="fr-FR" sz="2000" kern="120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4pPr>
            <a:lvl5pPr marL="2285977" indent="-253997" algn="l" rtl="0" eaLnBrk="1" latinLnBrk="0" hangingPunct="1">
              <a:spcBef>
                <a:spcPct val="20000"/>
              </a:spcBef>
              <a:buClr>
                <a:srgbClr val="00B050"/>
              </a:buClr>
              <a:buFont typeface="Arial" panose="020B0604020202020204" pitchFamily="34" charset="0"/>
              <a:buChar char="•"/>
              <a:defRPr lang="fr-FR" sz="2000" kern="120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  <a:cs typeface="Calibri" panose="020F0502020204030204" pitchFamily="34" charset="0"/>
              </a:defRPr>
            </a:lvl5pPr>
            <a:lvl6pPr marL="2793972" indent="-253997" algn="l" rtl="0" eaLnBrk="1" latinLnBrk="0" hangingPunct="1">
              <a:spcBef>
                <a:spcPct val="20000"/>
              </a:spcBef>
              <a:buFont typeface="Arial"/>
              <a:buChar char="•"/>
              <a:defRPr lang="fr-FR"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rtl="0" eaLnBrk="1" latinLnBrk="0" hangingPunct="1">
              <a:spcBef>
                <a:spcPct val="20000"/>
              </a:spcBef>
              <a:buFont typeface="Arial"/>
              <a:buChar char="•"/>
              <a:defRPr lang="fr-FR"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rtl="0" eaLnBrk="1" latinLnBrk="0" hangingPunct="1">
              <a:spcBef>
                <a:spcPct val="20000"/>
              </a:spcBef>
              <a:buFont typeface="Arial"/>
              <a:buChar char="•"/>
              <a:defRPr lang="fr-FR"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rtl="0" eaLnBrk="1" latinLnBrk="0" hangingPunct="1">
              <a:spcBef>
                <a:spcPct val="20000"/>
              </a:spcBef>
              <a:buFont typeface="Arial"/>
              <a:buChar char="•"/>
              <a:defRPr lang="fr-FR" sz="22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914400">
              <a:spcBef>
                <a:spcPts val="600"/>
              </a:spcBef>
              <a:spcAft>
                <a:spcPts val="600"/>
              </a:spcAft>
            </a:pPr>
            <a:r>
              <a:rPr lang="fr-FR" sz="1800" dirty="0" smtClean="0"/>
              <a:t>The </a:t>
            </a:r>
            <a:r>
              <a:rPr lang="fr-FR" sz="1800" dirty="0" err="1"/>
              <a:t>student</a:t>
            </a:r>
            <a:r>
              <a:rPr lang="fr-FR" sz="1800" dirty="0"/>
              <a:t> poster session </a:t>
            </a:r>
            <a:r>
              <a:rPr lang="fr-FR" sz="1800" dirty="0" err="1"/>
              <a:t>will</a:t>
            </a:r>
            <a:r>
              <a:rPr lang="fr-FR" sz="1800" dirty="0"/>
              <a:t> have </a:t>
            </a:r>
            <a:r>
              <a:rPr lang="fr-FR" sz="18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250 poster </a:t>
            </a:r>
            <a:r>
              <a:rPr lang="fr-FR" sz="1800" b="1" dirty="0" err="1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fr-FR" sz="18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b="1" dirty="0" err="1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</a:t>
            </a:r>
            <a:r>
              <a:rPr lang="fr-FR" sz="18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FR" sz="1800" b="1" dirty="0" err="1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FR" sz="18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b="1" dirty="0" err="1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evaluated</a:t>
            </a:r>
            <a:r>
              <a:rPr lang="fr-FR" sz="1800" dirty="0" smtClean="0">
                <a:solidFill>
                  <a:srgbClr val="BF5B09"/>
                </a:solidFill>
              </a:rPr>
              <a:t>.</a:t>
            </a:r>
          </a:p>
          <a:p>
            <a:pPr lvl="1" defTabSz="914400">
              <a:spcBef>
                <a:spcPts val="600"/>
              </a:spcBef>
              <a:spcAft>
                <a:spcPts val="600"/>
              </a:spcAft>
            </a:pPr>
            <a:r>
              <a:rPr lang="fr-FR" sz="1500" dirty="0"/>
              <a:t>1 team (2 </a:t>
            </a:r>
            <a:r>
              <a:rPr lang="en-GB" sz="1500" dirty="0"/>
              <a:t>judges</a:t>
            </a:r>
            <a:r>
              <a:rPr lang="fr-FR" sz="1500" dirty="0"/>
              <a:t>)-&gt; </a:t>
            </a:r>
            <a:r>
              <a:rPr lang="fr-FR" sz="1500" dirty="0" smtClean="0"/>
              <a:t>maximum </a:t>
            </a:r>
            <a:r>
              <a:rPr lang="fr-FR" sz="1500" dirty="0"/>
              <a:t>10 posters</a:t>
            </a:r>
            <a:r>
              <a:rPr lang="en-GB" sz="1500" dirty="0"/>
              <a:t> </a:t>
            </a:r>
            <a:r>
              <a:rPr lang="fr-FR" sz="1500" dirty="0"/>
              <a:t>-&gt; 25 e</a:t>
            </a:r>
            <a:r>
              <a:rPr lang="en-GB" sz="1500" dirty="0"/>
              <a:t>valuation </a:t>
            </a:r>
            <a:r>
              <a:rPr lang="fr-FR" sz="1500" dirty="0"/>
              <a:t>teams. </a:t>
            </a:r>
          </a:p>
          <a:p>
            <a:pPr marL="285750" indent="-285750" defTabSz="914400"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/>
              <a:t>There </a:t>
            </a:r>
            <a:r>
              <a:rPr lang="en-GB" sz="1800" dirty="0"/>
              <a:t>will be </a:t>
            </a:r>
            <a:r>
              <a:rPr lang="en-GB" sz="18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rounds of evaluation</a:t>
            </a: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800081" lvl="1" indent="-342900" defTabSz="914400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The first round will select the </a:t>
            </a:r>
            <a:r>
              <a:rPr lang="en-GB" sz="1500" dirty="0" smtClean="0"/>
              <a:t>20 </a:t>
            </a:r>
            <a:r>
              <a:rPr lang="en-GB" sz="1500" dirty="0"/>
              <a:t>top posters. </a:t>
            </a:r>
            <a:r>
              <a:rPr lang="en-GB" sz="1500" dirty="0" smtClean="0"/>
              <a:t>(25 teams)</a:t>
            </a:r>
            <a:endParaRPr lang="en-GB" sz="1500" dirty="0"/>
          </a:p>
          <a:p>
            <a:pPr marL="800081" lvl="1" indent="-342900" defTabSz="914400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The second round will choose the two best posters. (</a:t>
            </a:r>
            <a:r>
              <a:rPr lang="en-GB" sz="1500" dirty="0" smtClean="0"/>
              <a:t>2 </a:t>
            </a:r>
            <a:r>
              <a:rPr lang="en-GB" sz="1500" dirty="0"/>
              <a:t>teams</a:t>
            </a:r>
            <a:r>
              <a:rPr lang="en-GB" sz="1500" dirty="0" smtClean="0"/>
              <a:t>)</a:t>
            </a:r>
            <a:endParaRPr lang="en-GB" sz="1500" dirty="0"/>
          </a:p>
          <a:p>
            <a:pPr defTabSz="914400">
              <a:spcBef>
                <a:spcPts val="600"/>
              </a:spcBef>
              <a:spcAft>
                <a:spcPts val="600"/>
              </a:spcAft>
            </a:pPr>
            <a:r>
              <a:rPr lang="fr-FR" sz="1800" dirty="0" smtClean="0"/>
              <a:t>Meeting point: Poster coordination room</a:t>
            </a:r>
          </a:p>
          <a:p>
            <a:pPr lvl="1" defTabSz="914400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Refreshments for jury members will be </a:t>
            </a:r>
            <a:r>
              <a:rPr lang="en-GB" sz="1500" dirty="0" smtClean="0"/>
              <a:t>available!</a:t>
            </a:r>
            <a:endParaRPr lang="en-GB" dirty="0" smtClean="0"/>
          </a:p>
          <a:p>
            <a:pPr defTabSz="914400"/>
            <a:endParaRPr lang="en-GB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413033"/>
              </p:ext>
            </p:extLst>
          </p:nvPr>
        </p:nvGraphicFramePr>
        <p:xfrm>
          <a:off x="1010923" y="3631021"/>
          <a:ext cx="8362374" cy="17373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11303">
                  <a:extLst>
                    <a:ext uri="{9D8B030D-6E8A-4147-A177-3AD203B41FA5}">
                      <a16:colId xmlns:a16="http://schemas.microsoft.com/office/drawing/2014/main" val="2257409214"/>
                    </a:ext>
                  </a:extLst>
                </a:gridCol>
                <a:gridCol w="6651071">
                  <a:extLst>
                    <a:ext uri="{9D8B030D-6E8A-4147-A177-3AD203B41FA5}">
                      <a16:colId xmlns:a16="http://schemas.microsoft.com/office/drawing/2014/main" val="1137256034"/>
                    </a:ext>
                  </a:extLst>
                </a:gridCol>
              </a:tblGrid>
              <a:tr h="254924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1:00 p.m.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Latest arrival and registration at the Conference </a:t>
                      </a:r>
                      <a:r>
                        <a:rPr lang="en-GB" sz="1300" b="0" i="0" u="none" strike="noStrike" kern="12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Center</a:t>
                      </a:r>
                      <a:r>
                        <a:rPr lang="en-GB" sz="1300" b="0" i="0" u="none" strike="noStrike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 Deauville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127514"/>
                  </a:ext>
                </a:extLst>
              </a:tr>
              <a:tr h="2549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1:20 p.m.</a:t>
                      </a:r>
                      <a:endParaRPr lang="en-GB" sz="13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Information meeting about the procedure of votes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06573"/>
                  </a:ext>
                </a:extLst>
              </a:tr>
              <a:tr h="2549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2:00 p.m.</a:t>
                      </a:r>
                      <a:endParaRPr lang="en-GB" sz="13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First round of votes — 20 posters per team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725763"/>
                  </a:ext>
                </a:extLst>
              </a:tr>
              <a:tr h="2549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3:45 p.m.</a:t>
                      </a:r>
                      <a:endParaRPr lang="en-GB" sz="13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First analysis of votes to select the top 10 posters and new assignment for the second round.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009154"/>
                  </a:ext>
                </a:extLst>
              </a:tr>
              <a:tr h="2549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4:15 p.m.</a:t>
                      </a:r>
                      <a:endParaRPr lang="en-GB" sz="13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Second round of votes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574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5:30 p.m.</a:t>
                      </a:r>
                      <a:endParaRPr lang="en-GB" sz="13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Discussion to select the winners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888843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010923" y="3307855"/>
            <a:ext cx="836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Planning Sunday 17</a:t>
            </a:r>
            <a:r>
              <a:rPr lang="fr-FR" baseline="30000" dirty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th</a:t>
            </a:r>
            <a:r>
              <a:rPr lang="fr-FR" dirty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 </a:t>
            </a:r>
            <a:r>
              <a:rPr lang="fr-FR" dirty="0" smtClean="0">
                <a:latin typeface="Leelawadee UI Semilight" panose="020B0402040204020203" pitchFamily="34" charset="-34"/>
                <a:cs typeface="Leelawadee UI Semilight" panose="020B0402040204020203" pitchFamily="34" charset="-34"/>
              </a:rPr>
              <a:t>May</a:t>
            </a:r>
            <a:endParaRPr lang="en-GB" dirty="0">
              <a:latin typeface="Leelawadee UI Semilight" panose="020B0402040204020203" pitchFamily="34" charset="-34"/>
              <a:cs typeface="Leelawadee UI Semilight" panose="020B04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308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-57529"/>
            <a:ext cx="10160000" cy="559834"/>
          </a:xfrm>
        </p:spPr>
        <p:txBody>
          <a:bodyPr/>
          <a:lstStyle/>
          <a:p>
            <a:r>
              <a:rPr lang="fr-FR" dirty="0"/>
              <a:t> </a:t>
            </a:r>
            <a:r>
              <a:rPr lang="fr-FR" dirty="0" smtClean="0"/>
              <a:t> Centre International Deauville 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164" y="657681"/>
            <a:ext cx="3285513" cy="194561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88" y="657681"/>
            <a:ext cx="4280799" cy="42325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5164" y="2694901"/>
            <a:ext cx="3285513" cy="2521327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7662556" y="4842164"/>
            <a:ext cx="109844" cy="11083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eur droit avec flèche 10"/>
          <p:cNvCxnSpPr>
            <a:stCxn id="9" idx="1"/>
          </p:cNvCxnSpPr>
          <p:nvPr/>
        </p:nvCxnSpPr>
        <p:spPr>
          <a:xfrm flipH="1" flipV="1">
            <a:off x="5791200" y="3525982"/>
            <a:ext cx="1887442" cy="133241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20" idx="6"/>
          </p:cNvCxnSpPr>
          <p:nvPr/>
        </p:nvCxnSpPr>
        <p:spPr>
          <a:xfrm>
            <a:off x="2872353" y="2884124"/>
            <a:ext cx="1940116" cy="12231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762509" y="2828706"/>
            <a:ext cx="109844" cy="11083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/>
          <p:cNvSpPr/>
          <p:nvPr/>
        </p:nvSpPr>
        <p:spPr>
          <a:xfrm>
            <a:off x="8305799" y="1073726"/>
            <a:ext cx="69273" cy="9005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ZoneTexte 25"/>
          <p:cNvSpPr txBox="1"/>
          <p:nvPr/>
        </p:nvSpPr>
        <p:spPr>
          <a:xfrm>
            <a:off x="4680851" y="3006436"/>
            <a:ext cx="113607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Royal entrance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1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89" y="607484"/>
            <a:ext cx="7415799" cy="4650802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Royal entrance</a:t>
            </a:r>
            <a:endParaRPr lang="en-GB" dirty="0"/>
          </a:p>
        </p:txBody>
      </p:sp>
      <p:sp>
        <p:nvSpPr>
          <p:cNvPr id="8" name="Ellipse 7"/>
          <p:cNvSpPr/>
          <p:nvPr/>
        </p:nvSpPr>
        <p:spPr>
          <a:xfrm>
            <a:off x="1433850" y="3751732"/>
            <a:ext cx="368056" cy="4168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cteur droit avec flèche 8"/>
          <p:cNvCxnSpPr>
            <a:stCxn id="8" idx="6"/>
          </p:cNvCxnSpPr>
          <p:nvPr/>
        </p:nvCxnSpPr>
        <p:spPr>
          <a:xfrm>
            <a:off x="1801906" y="3960140"/>
            <a:ext cx="721155" cy="1008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3108262" y="3006190"/>
            <a:ext cx="468152" cy="48972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730376" y="3027038"/>
            <a:ext cx="0" cy="7246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70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678" y="578102"/>
            <a:ext cx="8854072" cy="4780551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Poster </a:t>
            </a:r>
            <a:r>
              <a:rPr lang="fr-FR" dirty="0"/>
              <a:t>coordination room</a:t>
            </a:r>
            <a:endParaRPr lang="en-GB" dirty="0"/>
          </a:p>
        </p:txBody>
      </p:sp>
      <p:sp>
        <p:nvSpPr>
          <p:cNvPr id="2" name="Ellipse 1"/>
          <p:cNvSpPr/>
          <p:nvPr/>
        </p:nvSpPr>
        <p:spPr>
          <a:xfrm>
            <a:off x="870645" y="1593475"/>
            <a:ext cx="1805319" cy="1544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2400300" y="2884394"/>
            <a:ext cx="564776" cy="4975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4329953" y="2870947"/>
            <a:ext cx="244891" cy="17481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41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640" y="603541"/>
            <a:ext cx="6031078" cy="4733761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</a:t>
            </a:r>
            <a:r>
              <a:rPr lang="fr-FR" dirty="0" err="1" smtClean="0"/>
              <a:t>Student</a:t>
            </a:r>
            <a:r>
              <a:rPr lang="fr-FR" dirty="0" smtClean="0"/>
              <a:t> </a:t>
            </a:r>
            <a:r>
              <a:rPr lang="fr-FR" dirty="0"/>
              <a:t>poster area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785347" y="1777188"/>
            <a:ext cx="1351429" cy="14299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2864224" y="2244280"/>
            <a:ext cx="665629" cy="7261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98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BC286-B2FE-44AC-8F25-02BBF4E9D1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Jury </a:t>
            </a:r>
            <a:r>
              <a:rPr lang="fr-FR" dirty="0"/>
              <a:t>composition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475750"/>
            <a:ext cx="10112188" cy="466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Bef>
                <a:spcPts val="700"/>
              </a:spcBef>
              <a:buClr>
                <a:schemeClr val="accent6">
                  <a:lumMod val="75000"/>
                </a:schemeClr>
              </a:buClr>
            </a:pPr>
            <a:r>
              <a:rPr lang="fr-FR" sz="22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~250 </a:t>
            </a:r>
            <a:r>
              <a:rPr lang="en-GB" sz="22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student</a:t>
            </a:r>
            <a:r>
              <a:rPr lang="fr-FR" sz="22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posters </a:t>
            </a:r>
            <a:endParaRPr lang="en-GB" sz="2200" b="1" dirty="0" smtClean="0">
              <a:solidFill>
                <a:srgbClr val="00206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lvl="1" algn="ctr">
              <a:spcBef>
                <a:spcPts val="700"/>
              </a:spcBef>
              <a:buClr>
                <a:schemeClr val="accent6">
                  <a:lumMod val="75000"/>
                </a:schemeClr>
              </a:buClr>
            </a:pPr>
            <a:r>
              <a:rPr lang="en-GB" sz="2200" b="1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1 </a:t>
            </a:r>
            <a:r>
              <a:rPr lang="en-GB" sz="2200" b="1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team (2 judges)-&gt; maximum 10 posters -&gt; 25 evaluation teams. </a:t>
            </a:r>
            <a:endParaRPr lang="en-GB" sz="2200" b="1" dirty="0" smtClean="0">
              <a:solidFill>
                <a:srgbClr val="00206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lvl="1" algn="ctr">
              <a:spcBef>
                <a:spcPts val="7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</a:pPr>
            <a:r>
              <a:rPr lang="en-GB" sz="2200" b="1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We </a:t>
            </a:r>
            <a:r>
              <a:rPr lang="en-GB" sz="2200" b="1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need 50 judges! </a:t>
            </a:r>
          </a:p>
          <a:p>
            <a:pPr marL="742931" lvl="1" indent="-285750">
              <a:spcBef>
                <a:spcPts val="7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Maximum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participation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by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SPC members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is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strongly 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recommended (24)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. The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invitations have already been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sent.</a:t>
            </a:r>
            <a:endParaRPr lang="en-GB" sz="2000" dirty="0">
              <a:solidFill>
                <a:srgbClr val="00206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marL="742931" lvl="1" indent="-28575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30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researchers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in different fields have been identified as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potential jury 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members,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including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professors from the student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programme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(8)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. </a:t>
            </a:r>
            <a:endParaRPr lang="en-GB" sz="2000" dirty="0">
              <a:solidFill>
                <a:srgbClr val="002060"/>
              </a:solidFill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marL="742931" lvl="1" indent="-28575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The invitations that are still needed 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will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be sent out starting next week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to those who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have confirmed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their participation in IPAC'26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.</a:t>
            </a:r>
          </a:p>
          <a:p>
            <a:pPr marL="742931" lvl="1" indent="-28575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An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review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will be conducted in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mid-March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to 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verify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that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we have 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sufficient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judges.</a:t>
            </a:r>
          </a:p>
          <a:p>
            <a:pPr marL="742931" lvl="1" indent="-285750">
              <a:spcBef>
                <a:spcPts val="7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Detailed information </a:t>
            </a:r>
            <a:r>
              <a:rPr lang="en-GB" sz="2000" dirty="0" smtClean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about the venue and the process </a:t>
            </a:r>
            <a:r>
              <a:rPr lang="en-GB" sz="2000" dirty="0" smtClean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will be sent to all jury members </a:t>
            </a:r>
            <a:r>
              <a:rPr lang="en-GB" sz="2000" dirty="0">
                <a:solidFill>
                  <a:srgbClr val="BF5B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Gothic UI Light" panose="020B0300000000000000" pitchFamily="34" charset="-128"/>
                <a:ea typeface="Yu Gothic UI Light" panose="020B0300000000000000" pitchFamily="34" charset="-128"/>
              </a:rPr>
              <a:t>in early May</a:t>
            </a:r>
            <a:r>
              <a:rPr lang="en-GB" sz="2000" dirty="0">
                <a:solidFill>
                  <a:srgbClr val="002060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775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ue SP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ue SP2" id="{4F70A4AB-7E30-4A74-B7F5-200798B06911}" vid="{4F2E9B66-0BFA-4D48-A817-8470FBC24D1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revue SP2</Template>
  <TotalTime>0</TotalTime>
  <Words>860</Words>
  <Application>Microsoft Office PowerPoint</Application>
  <PresentationFormat>Personnalisé</PresentationFormat>
  <Paragraphs>131</Paragraphs>
  <Slides>16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Yu Gothic UI Light</vt:lpstr>
      <vt:lpstr>Yu Gothic UI</vt:lpstr>
      <vt:lpstr>Wingdings</vt:lpstr>
      <vt:lpstr>Arial</vt:lpstr>
      <vt:lpstr>Calibri</vt:lpstr>
      <vt:lpstr>Vrinda</vt:lpstr>
      <vt:lpstr>Corbel</vt:lpstr>
      <vt:lpstr>Leelawadee UI Semilight</vt:lpstr>
      <vt:lpstr>revue SP2</vt:lpstr>
      <vt:lpstr>Student Poster Session</vt:lpstr>
      <vt:lpstr>  Outline</vt:lpstr>
      <vt:lpstr>  Best Student Poster awards </vt:lpstr>
      <vt:lpstr>  Student prizes </vt:lpstr>
      <vt:lpstr>  Centre International Deauville </vt:lpstr>
      <vt:lpstr>  Royal entrance</vt:lpstr>
      <vt:lpstr>  Poster coordination room</vt:lpstr>
      <vt:lpstr>  Student poster area </vt:lpstr>
      <vt:lpstr>  Jury composition</vt:lpstr>
      <vt:lpstr>  Criteria for the Jury</vt:lpstr>
      <vt:lpstr>  Evaluation Form</vt:lpstr>
      <vt:lpstr>  poster rooms </vt:lpstr>
      <vt:lpstr>  General Poster Session</vt:lpstr>
      <vt:lpstr>Conclusions du SPC 1</vt:lpstr>
      <vt:lpstr>Conclusions du SPC 2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2021-02-16T08:59:16Z</dcterms:created>
  <dcterms:modified xsi:type="dcterms:W3CDTF">2026-02-10T08:17:09Z</dcterms:modified>
</cp:coreProperties>
</file>