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7" r:id="rId3"/>
    <p:sldId id="275" r:id="rId4"/>
    <p:sldId id="274" r:id="rId5"/>
    <p:sldId id="276" r:id="rId6"/>
    <p:sldId id="277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41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6B1D-4BD2-465A-ACB0-E9B8F9A2FA28}" type="datetimeFigureOut">
              <a:rPr lang="fr-FR" smtClean="0"/>
              <a:t>04/02/2026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6FC3B-3252-4B1B-951B-19C1E8C7CE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72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687769-025C-4D03-9121-A6A213DB10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0F8C88-C256-478D-8893-641868CD5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6066CE-6228-4935-BB7B-FD6D474BE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EB3B-13A5-4F9E-87ED-A4A260790FFA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42613A-F468-4785-B647-50B1C61B1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AAB983-7E8E-46C4-8390-351AB4CE1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03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2C6E8F-260B-4448-B1C9-D87C5794D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0B0DA3-87EE-4900-8330-46800A6B00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C40015-EB08-49D8-B3B9-41D07B9E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09FF3-2A1E-40B5-BF8E-26357F016D75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ADB190-485A-421E-85C4-463CB5BEF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974C4A-476C-4E83-8861-D8E4D038C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81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007D7C9-9F6A-4D17-93CD-42FB882A1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AB161CC-184B-41B6-9FF7-B9473B595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CA2250-C16E-48B7-9FFA-986D94DD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3B32-5E77-48EF-B2FB-8BA91FC8C999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4FDF54-61BA-4CEA-8D37-29186547F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69D9A6-8D21-4C95-89FE-C41164D1C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285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C70DC-EC39-42FD-AE3D-1275D2423D00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43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0F64-11EE-4E6A-B1AD-9955638F8C8D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74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5621-6EE4-496E-A128-6A3039EB9617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2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0595F-60FA-4A78-B9B9-83E4CAC59D59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929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6DB8-2D33-44B2-A5C3-F444FA80EAE8}" type="datetime1">
              <a:rPr lang="en-GB" smtClean="0"/>
              <a:t>04/02/2026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438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5433-A154-41F4-8467-D332B0F412B0}" type="datetime1">
              <a:rPr lang="en-GB" smtClean="0"/>
              <a:t>04/02/2026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920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5783-F0D7-4CBC-BE94-99E61C807E36}" type="datetime1">
              <a:rPr lang="en-GB" smtClean="0"/>
              <a:t>04/02/2026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078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591F-0514-4CE4-A521-8DB44FB24B91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63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C3F18B-52AA-45F1-ADCC-94253682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819C3F-7C2A-4B0D-8E94-4ED3E8A17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FE70DA-D824-412D-B17E-571A2FBE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D06-E2DE-4D71-AFB5-643A68CE1BAA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C32C1F-6ECD-4313-8FFD-0736473D3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B3DCC-8DFD-433C-80A3-4E103BFA2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49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5571-E178-4A41-A67B-3EE9C80C9331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27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204F-2E23-440F-BBCC-EF9B0F8AA181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342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496-00FF-4D09-9CD0-2F737533B327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773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E8864D-D33C-4C26-8D4E-06B396FE345E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0C691C-913D-452E-A845-48BE4B46CD79}" type="slidenum">
              <a:rPr lang="en-GB" smtClean="0"/>
              <a:t>‹N°›</a:t>
            </a:fld>
            <a:endParaRPr lang="en-GB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15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F55594-5F8E-4E6A-82C7-761A036F0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6F01D7-5EAF-404B-9230-DA3CE552D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E1C116-4F1B-418F-8B65-4B18A6279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B2B4B-473A-4C0C-AA8F-AF80D94C9E1C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F49038-74B4-4F1F-92EF-B6B6AF4B2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2745D2-938E-454B-9C80-49F3C6F84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338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A48D02-67E4-4BC3-8902-D1812F56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AFA6A9-6B84-4AF8-AC7D-875D43C3C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E636F01-9548-44D3-BE46-F96261951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7897EE-F8C1-4F46-9C57-B3CCFBB28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DA0F-BC1E-4321-B2D9-E25927A66C22}" type="datetime1">
              <a:rPr lang="en-GB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25DE85-EF82-47C8-B495-20F1AB422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4EB47A-2507-496B-9D44-5EC3C39EB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69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150947-CE91-4E7D-825C-E03B69C81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0658D3-1A04-4E18-B33A-F7673E320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B4B2BA2-A360-4ACF-A7C8-71CDAF7A20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316DEE7-2147-4822-91CE-C9EADA5D83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21FDCC4-F194-4610-AD9D-34DE0C250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2569A7B-81A8-487D-BCF6-3543B3575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9185-A916-4B95-AEB0-444F176F8220}" type="datetime1">
              <a:rPr lang="en-GB" smtClean="0"/>
              <a:t>04/02/2026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EC82DEC-8014-4A4B-849B-82304140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656BBBA-F48F-40E6-88C2-4985B62E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29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56A801-592F-468E-9902-E4E199A88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B9FD46-EAD9-49B0-B4C5-422036DC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9F8A-2D9B-4E4B-A157-7CE78E89A0B4}" type="datetime1">
              <a:rPr lang="en-GB" smtClean="0"/>
              <a:t>04/02/2026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AAA132-5CB4-4875-8D05-483EFB61C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1A14C5-76F2-48B5-A70B-3A5D05EC8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98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8A508C-4255-42FB-B592-6A71E2B9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4081-284D-49FA-B48C-1DCB77933ED4}" type="datetime1">
              <a:rPr lang="en-GB" smtClean="0"/>
              <a:t>04/02/2026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B92C645-8D1D-44E0-9B27-F0C998402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BF9DE63-05FE-48FD-B3B9-0E0BE021C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14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A4474F-EBF8-4965-8A03-99E8A35CA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9878B0-A9FD-4F13-BF3E-9B97D18B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E087F1-B502-4CBC-96E4-8B4B9F431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4C1CE3B-0A2E-40AB-9B7D-8560903D2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5D1D-F388-4C8D-85C3-2221725B487F}" type="datetime1">
              <a:rPr lang="en-GB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DCDB62-C4F3-430E-9681-B63A3C2AB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F94FCD-3732-40E8-B0A0-A46A63D77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800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EA2642-45B0-40C4-AD79-3044707F7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C8A3A09-6059-4EAB-BFDC-AC7A0A72E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83199F-6F99-447C-938A-178924A7C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04E6ED-8C27-4D9F-BA82-EDC2DCA2C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4160C-4E0B-4369-B950-336E55B697B0}" type="datetime1">
              <a:rPr lang="en-GB" smtClean="0"/>
              <a:t>04/02/2026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854D75A-95ED-4FE6-8A0E-77DA26BB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BDE60CA-416B-4698-810C-CF135039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08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D01C0CB-9809-47C7-8972-322FFF8BE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9E68EE-378D-4FC0-B9D7-3DBC8CC53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4C1081-88D4-4A76-B0DF-B7D35DE3DB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473DB-8046-4ADC-B07D-C253958FC5B2}" type="datetime1">
              <a:rPr lang="en-GB" smtClean="0"/>
              <a:t>04/02/2026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21D7F9-540C-4802-8FF0-FE1ADC867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Session étudiants - LOC 02/02/2026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4B1C60-B5CE-4F7F-9604-A8E4C1793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4BB0C-A54D-4C1A-8D35-14D00DA903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74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8088-C866-44A9-9622-FEB45569A544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Session étudiants - LOC 02/02/2026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8" b="19108"/>
          <a:stretch/>
        </p:blipFill>
        <p:spPr>
          <a:xfrm>
            <a:off x="9174481" y="86627"/>
            <a:ext cx="2950944" cy="162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2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5372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448452"/>
            <a:ext cx="7883611" cy="2387600"/>
          </a:xfrm>
        </p:spPr>
        <p:txBody>
          <a:bodyPr>
            <a:norm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+mn-lt"/>
              </a:rPr>
              <a:t>Organisation de la session étudiants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65224" y="494097"/>
            <a:ext cx="5070190" cy="165576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Réunion du Comité Local d'Organisation de l'IPAC’26</a:t>
            </a:r>
          </a:p>
          <a:p>
            <a:r>
              <a:rPr lang="fr-FR" dirty="0">
                <a:solidFill>
                  <a:schemeClr val="accent2"/>
                </a:solidFill>
              </a:rPr>
              <a:t>10 Février 2026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0ADF7D-95F5-43E9-B880-E3F83D57A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Session étudiants - LOC 02/02/2026</a:t>
            </a:r>
          </a:p>
        </p:txBody>
      </p:sp>
    </p:spTree>
    <p:extLst>
      <p:ext uri="{BB962C8B-B14F-4D97-AF65-F5344CB8AC3E}">
        <p14:creationId xmlns:p14="http://schemas.microsoft.com/office/powerpoint/2010/main" val="289872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17B016A3-A31F-4C56-B28F-8353D578B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09" y="588088"/>
            <a:ext cx="3221069" cy="432048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94B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Programme étudiants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835648F-B0E7-4DCB-BD86-540F14A9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F7D250D-78AC-4409-ACDE-543E817CA92F}"/>
              </a:ext>
            </a:extLst>
          </p:cNvPr>
          <p:cNvSpPr txBox="1"/>
          <p:nvPr/>
        </p:nvSpPr>
        <p:spPr>
          <a:xfrm>
            <a:off x="530869" y="1520486"/>
            <a:ext cx="58115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Vendredi soir </a:t>
            </a:r>
            <a:r>
              <a:rPr lang="fr-FR" dirty="0"/>
              <a:t>: les étudiants arrivent aux différents hôtels</a:t>
            </a:r>
          </a:p>
          <a:p>
            <a:endParaRPr lang="fr-FR" dirty="0"/>
          </a:p>
          <a:p>
            <a:r>
              <a:rPr lang="fr-FR" u="sng" dirty="0"/>
              <a:t>Samedi</a:t>
            </a:r>
            <a:r>
              <a:rPr lang="fr-FR" dirty="0"/>
              <a:t> toute la journée : </a:t>
            </a:r>
            <a:r>
              <a:rPr lang="fr-FR" dirty="0" err="1"/>
              <a:t>tutoring</a:t>
            </a:r>
            <a:endParaRPr lang="fr-FR" dirty="0"/>
          </a:p>
          <a:p>
            <a:endParaRPr lang="fr-FR" dirty="0"/>
          </a:p>
          <a:p>
            <a:r>
              <a:rPr lang="fr-FR" u="sng" dirty="0"/>
              <a:t>Dimanche matin </a:t>
            </a:r>
            <a:r>
              <a:rPr lang="fr-FR" dirty="0"/>
              <a:t>: formation des étudiants boursiers aux différentes tâches (obligations)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Tenir les micros en session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Assister les </a:t>
            </a:r>
            <a:r>
              <a:rPr lang="fr-FR" dirty="0" err="1"/>
              <a:t>chairmen</a:t>
            </a:r>
            <a:r>
              <a:rPr lang="fr-FR" dirty="0"/>
              <a:t>/</a:t>
            </a:r>
            <a:r>
              <a:rPr lang="fr-FR" dirty="0" err="1"/>
              <a:t>chairwomen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Poster jury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Être présent aux </a:t>
            </a:r>
            <a:r>
              <a:rPr lang="fr-FR" dirty="0" err="1"/>
              <a:t>tutoring</a:t>
            </a:r>
            <a:r>
              <a:rPr lang="fr-FR" dirty="0"/>
              <a:t> et à l’ensemble de la conférence</a:t>
            </a:r>
          </a:p>
          <a:p>
            <a:pPr lvl="1"/>
            <a:endParaRPr lang="fr-FR" dirty="0"/>
          </a:p>
          <a:p>
            <a:r>
              <a:rPr lang="fr-FR" u="sng" dirty="0"/>
              <a:t>Dimanche après-midi </a:t>
            </a:r>
            <a:r>
              <a:rPr lang="fr-FR" dirty="0"/>
              <a:t>: Session poster étudiants</a:t>
            </a:r>
          </a:p>
          <a:p>
            <a:endParaRPr lang="fr-FR" dirty="0"/>
          </a:p>
          <a:p>
            <a:r>
              <a:rPr lang="fr-FR" u="sng" dirty="0"/>
              <a:t>Dimanche soir</a:t>
            </a:r>
            <a:r>
              <a:rPr lang="fr-FR" dirty="0"/>
              <a:t> :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reception</a:t>
            </a:r>
            <a:r>
              <a:rPr lang="fr-FR" dirty="0"/>
              <a:t>/cocktail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3C5F48B3-DB89-4602-AABE-5BB1CA47A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01456"/>
              </p:ext>
            </p:extLst>
          </p:nvPr>
        </p:nvGraphicFramePr>
        <p:xfrm>
          <a:off x="6485106" y="2012427"/>
          <a:ext cx="5367751" cy="3890010"/>
        </p:xfrm>
        <a:graphic>
          <a:graphicData uri="http://schemas.openxmlformats.org/drawingml/2006/table">
            <a:tbl>
              <a:tblPr/>
              <a:tblGrid>
                <a:gridCol w="767930">
                  <a:extLst>
                    <a:ext uri="{9D8B030D-6E8A-4147-A177-3AD203B41FA5}">
                      <a16:colId xmlns:a16="http://schemas.microsoft.com/office/drawing/2014/main" val="4081394508"/>
                    </a:ext>
                  </a:extLst>
                </a:gridCol>
                <a:gridCol w="2839013">
                  <a:extLst>
                    <a:ext uri="{9D8B030D-6E8A-4147-A177-3AD203B41FA5}">
                      <a16:colId xmlns:a16="http://schemas.microsoft.com/office/drawing/2014/main" val="4229675350"/>
                    </a:ext>
                  </a:extLst>
                </a:gridCol>
                <a:gridCol w="1760808">
                  <a:extLst>
                    <a:ext uri="{9D8B030D-6E8A-4147-A177-3AD203B41FA5}">
                      <a16:colId xmlns:a16="http://schemas.microsoft.com/office/drawing/2014/main" val="907944874"/>
                    </a:ext>
                  </a:extLst>
                </a:gridCol>
              </a:tblGrid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FFFF"/>
                          </a:solidFill>
                          <a:effectLst/>
                          <a:latin typeface="Aptos"/>
                        </a:rPr>
                        <a:t>Time</a:t>
                      </a:r>
                      <a:endParaRPr lang="fr-FR" sz="1200">
                        <a:solidFill>
                          <a:srgbClr val="FFFFFF"/>
                        </a:solidFill>
                        <a:effectLst/>
                        <a:latin typeface="Aptos"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4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FFFF"/>
                          </a:solidFill>
                          <a:effectLst/>
                          <a:latin typeface="Aptos"/>
                        </a:rPr>
                        <a:t>Topic</a:t>
                      </a:r>
                      <a:endParaRPr lang="fr-FR" sz="1200">
                        <a:solidFill>
                          <a:srgbClr val="FFFFFF"/>
                        </a:solidFill>
                        <a:effectLst/>
                        <a:latin typeface="Aptos"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4E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FFFF"/>
                          </a:solidFill>
                          <a:effectLst/>
                          <a:latin typeface="Aptos"/>
                        </a:rPr>
                        <a:t>Lecturer</a:t>
                      </a:r>
                      <a:endParaRPr lang="fr-FR" sz="1200">
                        <a:solidFill>
                          <a:srgbClr val="FFFFFF"/>
                        </a:solidFill>
                        <a:effectLst/>
                        <a:latin typeface="Aptos"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4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217905"/>
                  </a:ext>
                </a:extLst>
              </a:tr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9:00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Colliders and related accelerators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Yannis Papaphilippou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051285"/>
                  </a:ext>
                </a:extLst>
              </a:tr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10:00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ptos"/>
                        </a:rPr>
                        <a:t>Photon sources and electron accelerators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effectLst/>
                          <a:latin typeface="Aptos"/>
                        </a:rPr>
                        <a:t>Hitoshi</a:t>
                      </a:r>
                      <a:r>
                        <a:rPr lang="fr-FR" sz="1200" dirty="0">
                          <a:effectLst/>
                          <a:latin typeface="Aptos"/>
                        </a:rPr>
                        <a:t> Tanaka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2095655"/>
                  </a:ext>
                </a:extLst>
              </a:tr>
              <a:tr h="450605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11:00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Advanced acceleration techniques and novel particle sources.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Edda Gschwendtner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572344"/>
                  </a:ext>
                </a:extLst>
              </a:tr>
              <a:tr h="359727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12:00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ptos"/>
                        </a:rPr>
                        <a:t>Lunch buffet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fr-FR">
                        <a:effectLst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758407"/>
                  </a:ext>
                </a:extLst>
              </a:tr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13:30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Hadron accelerators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Hongwei Zhao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53566"/>
                  </a:ext>
                </a:extLst>
              </a:tr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14:30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ptos"/>
                        </a:rPr>
                        <a:t>Beam dynamics and EM fields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Nicholas Pichoff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581977"/>
                  </a:ext>
                </a:extLst>
              </a:tr>
              <a:tr h="450605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15:30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ptos"/>
                        </a:rPr>
                        <a:t>Beam instrumentation, controls, feedback and operation aspects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Peter Forck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660036"/>
                  </a:ext>
                </a:extLst>
              </a:tr>
              <a:tr h="359727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16:30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Coffee break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fr-FR">
                        <a:effectLst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178075"/>
                  </a:ext>
                </a:extLst>
              </a:tr>
              <a:tr h="26884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17:00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Acceleration technology and sustainability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Mike Seidel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943396"/>
                  </a:ext>
                </a:extLst>
              </a:tr>
              <a:tr h="632361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ptos"/>
                        </a:rPr>
                        <a:t>18:00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ptos"/>
                        </a:rPr>
                        <a:t>Applications of accelerators, engagement with industry, technology transfer and outreach</a:t>
                      </a: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ptos"/>
                        </a:rPr>
                        <a:t>Anna </a:t>
                      </a:r>
                      <a:r>
                        <a:rPr lang="fr-FR" sz="1200" dirty="0" err="1">
                          <a:effectLst/>
                          <a:latin typeface="Aptos"/>
                        </a:rPr>
                        <a:t>Grassellino</a:t>
                      </a:r>
                      <a:endParaRPr lang="fr-FR" sz="1200" dirty="0">
                        <a:effectLst/>
                        <a:latin typeface="Aptos"/>
                      </a:endParaRPr>
                    </a:p>
                  </a:txBody>
                  <a:tcPr marL="87630" marR="87630" marT="43815" marB="4381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263518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82EA904D-B6D9-4D74-9D90-D09E942A1950}"/>
              </a:ext>
            </a:extLst>
          </p:cNvPr>
          <p:cNvSpPr txBox="1"/>
          <p:nvPr/>
        </p:nvSpPr>
        <p:spPr>
          <a:xfrm>
            <a:off x="7994221" y="5902437"/>
            <a:ext cx="2532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Programme validé par EPS !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97400CA1-DA65-4939-946A-746B0B53B1E9}"/>
              </a:ext>
            </a:extLst>
          </p:cNvPr>
          <p:cNvSpPr/>
          <p:nvPr/>
        </p:nvSpPr>
        <p:spPr>
          <a:xfrm>
            <a:off x="4084536" y="2222500"/>
            <a:ext cx="1117600" cy="146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172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17B016A3-A31F-4C56-B28F-8353D578B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09" y="588088"/>
            <a:ext cx="3221069" cy="432048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94B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Programme étudiants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5777DE-A8A9-4AD0-A1BC-CF41D1509780}"/>
              </a:ext>
            </a:extLst>
          </p:cNvPr>
          <p:cNvSpPr txBox="1"/>
          <p:nvPr/>
        </p:nvSpPr>
        <p:spPr>
          <a:xfrm>
            <a:off x="775939" y="1581053"/>
            <a:ext cx="915366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Quelques chiffres concernant les bourses: </a:t>
            </a: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prstClr val="black"/>
                </a:solidFill>
                <a:latin typeface="Arial" charset="0"/>
                <a:cs typeface="Arial" charset="0"/>
              </a:rPr>
              <a:t>272</a:t>
            </a: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(240) demandes de bourses</a:t>
            </a: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Bourses attribuées ~70(57) EMEA, ~20(25) Asie, ???(20) Amériques</a:t>
            </a: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Attribution des bourses pour mi-</a:t>
            </a:r>
            <a:r>
              <a:rPr lang="fr-FR" sz="2000" strike="sngStrike" dirty="0">
                <a:solidFill>
                  <a:prstClr val="black"/>
                </a:solidFill>
                <a:latin typeface="Arial" charset="0"/>
                <a:cs typeface="Arial" charset="0"/>
              </a:rPr>
              <a:t>janvier </a:t>
            </a:r>
            <a:r>
              <a:rPr lang="fr-FR" sz="2000" b="1" dirty="0">
                <a:solidFill>
                  <a:prstClr val="black"/>
                </a:solidFill>
                <a:latin typeface="Arial" charset="0"/>
                <a:cs typeface="Arial" charset="0"/>
              </a:rPr>
              <a:t>février</a:t>
            </a: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 retard prévu</a:t>
            </a: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Sur les 101 étudiants boursiers IPAC23, 4 ont eu des problèmes de visa</a:t>
            </a: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defTabSz="10048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IPAC23 : 271 étudiants </a:t>
            </a:r>
            <a:r>
              <a:rPr lang="fr-FR" sz="2000" b="1" dirty="0">
                <a:solidFill>
                  <a:prstClr val="black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au total</a:t>
            </a: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  <a:sym typeface="Wingdings" panose="05000000000000000000" pitchFamily="2" charset="2"/>
              </a:rPr>
              <a:t>, on peut s’attendre à légèrement plus (300?)</a:t>
            </a:r>
            <a:endParaRPr lang="fr-FR" sz="20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835648F-B0E7-4DCB-BD86-540F14A9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4FA0776-8F8D-4A56-A8C0-2E37EF0CF5AE}"/>
              </a:ext>
            </a:extLst>
          </p:cNvPr>
          <p:cNvSpPr txBox="1"/>
          <p:nvPr/>
        </p:nvSpPr>
        <p:spPr>
          <a:xfrm>
            <a:off x="5726349" y="1637648"/>
            <a:ext cx="304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prstClr val="black"/>
                </a:solidFill>
                <a:latin typeface="Arial" charset="0"/>
                <a:cs typeface="Arial" charset="0"/>
              </a:rPr>
              <a:t>entre () : comparaison avec IPAC23</a:t>
            </a:r>
            <a:endParaRPr lang="fr-FR" sz="1400" i="1" dirty="0"/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FA5D05B1-E9FA-41BB-ACC5-FDE2BADD5C80}"/>
              </a:ext>
            </a:extLst>
          </p:cNvPr>
          <p:cNvSpPr/>
          <p:nvPr/>
        </p:nvSpPr>
        <p:spPr>
          <a:xfrm>
            <a:off x="9221821" y="2315183"/>
            <a:ext cx="149158" cy="2010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BFA8628-F2CF-4E75-9309-2917C633BF07}"/>
              </a:ext>
            </a:extLst>
          </p:cNvPr>
          <p:cNvSpPr txBox="1"/>
          <p:nvPr/>
        </p:nvSpPr>
        <p:spPr>
          <a:xfrm>
            <a:off x="9448799" y="2214823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tbc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262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17B016A3-A31F-4C56-B28F-8353D578B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04" y="256685"/>
            <a:ext cx="3221069" cy="432048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94B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Logements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5777DE-A8A9-4AD0-A1BC-CF41D1509780}"/>
              </a:ext>
            </a:extLst>
          </p:cNvPr>
          <p:cNvSpPr txBox="1"/>
          <p:nvPr/>
        </p:nvSpPr>
        <p:spPr>
          <a:xfrm>
            <a:off x="574902" y="828775"/>
            <a:ext cx="5884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4 hôtels sélectionnés pour accueillir les étudiants :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835648F-B0E7-4DCB-BD86-540F14A9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41688F3-B0DE-450E-B381-387B3060F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04" y="1871059"/>
            <a:ext cx="4402754" cy="16677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D91ABAA-B42C-4A27-A2A6-E5D3402DE4CF}"/>
              </a:ext>
            </a:extLst>
          </p:cNvPr>
          <p:cNvSpPr txBox="1"/>
          <p:nvPr/>
        </p:nvSpPr>
        <p:spPr>
          <a:xfrm>
            <a:off x="794507" y="3913095"/>
            <a:ext cx="3244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Proche site conférence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Chambre à partager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Petit déjeuner continental (« un peu serré »)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25 chambres pour 50 étudiants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9C927C6-4D5C-4A3C-899B-4DD7B34BA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846" y="1871058"/>
            <a:ext cx="4436648" cy="166779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7A9D3CA-BA0F-46F0-9A7B-78AB1FA959E2}"/>
              </a:ext>
            </a:extLst>
          </p:cNvPr>
          <p:cNvSpPr txBox="1"/>
          <p:nvPr/>
        </p:nvSpPr>
        <p:spPr>
          <a:xfrm>
            <a:off x="6459846" y="3913094"/>
            <a:ext cx="28294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Proche site conférence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Chambre à partager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Petit déjeuner français « à emporter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40 chambres pour 80 étudiants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38FD9E8-40C0-4548-960B-6F5E33009CC0}"/>
              </a:ext>
            </a:extLst>
          </p:cNvPr>
          <p:cNvSpPr txBox="1"/>
          <p:nvPr/>
        </p:nvSpPr>
        <p:spPr>
          <a:xfrm>
            <a:off x="2569233" y="5365554"/>
            <a:ext cx="705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Appartements à partager, option la « moins chère » et proche centre ville</a:t>
            </a:r>
          </a:p>
        </p:txBody>
      </p:sp>
    </p:spTree>
    <p:extLst>
      <p:ext uri="{BB962C8B-B14F-4D97-AF65-F5344CB8AC3E}">
        <p14:creationId xmlns:p14="http://schemas.microsoft.com/office/powerpoint/2010/main" val="225323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17B016A3-A31F-4C56-B28F-8353D578B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04" y="256685"/>
            <a:ext cx="3221069" cy="432048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94B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Logements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5777DE-A8A9-4AD0-A1BC-CF41D1509780}"/>
              </a:ext>
            </a:extLst>
          </p:cNvPr>
          <p:cNvSpPr txBox="1"/>
          <p:nvPr/>
        </p:nvSpPr>
        <p:spPr>
          <a:xfrm>
            <a:off x="574902" y="828775"/>
            <a:ext cx="5884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4888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>
                <a:solidFill>
                  <a:prstClr val="black"/>
                </a:solidFill>
                <a:latin typeface="Arial" charset="0"/>
                <a:cs typeface="Arial" charset="0"/>
              </a:rPr>
              <a:t>4 hôtels sélectionnés pour accueillir les étudiants :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835648F-B0E7-4DCB-BD86-540F14A9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91ABAA-B42C-4A27-A2A6-E5D3402DE4CF}"/>
              </a:ext>
            </a:extLst>
          </p:cNvPr>
          <p:cNvSpPr txBox="1"/>
          <p:nvPr/>
        </p:nvSpPr>
        <p:spPr>
          <a:xfrm>
            <a:off x="794507" y="3913095"/>
            <a:ext cx="3716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2km de la conférence (30min à pieds) </a:t>
            </a:r>
            <a:r>
              <a:rPr lang="fr-FR" sz="1200" i="1" dirty="0">
                <a:sym typeface="Wingdings" panose="05000000000000000000" pitchFamily="2" charset="2"/>
              </a:rPr>
              <a:t> prévoir bus</a:t>
            </a:r>
            <a:endParaRPr lang="fr-FR" sz="12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Chambre individuelle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Petit déjeuner continental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Buffet le soir (25€) + happy </a:t>
            </a:r>
            <a:r>
              <a:rPr lang="fr-FR" sz="1200" i="1" dirty="0" err="1"/>
              <a:t>hour</a:t>
            </a:r>
            <a:endParaRPr lang="fr-FR" sz="12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37 chambres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7A9D3CA-BA0F-46F0-9A7B-78AB1FA959E2}"/>
              </a:ext>
            </a:extLst>
          </p:cNvPr>
          <p:cNvSpPr txBox="1"/>
          <p:nvPr/>
        </p:nvSpPr>
        <p:spPr>
          <a:xfrm>
            <a:off x="6459846" y="3913094"/>
            <a:ext cx="3716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2km de la conférence (30min à pieds) </a:t>
            </a:r>
            <a:r>
              <a:rPr lang="fr-FR" sz="1200" i="1" dirty="0">
                <a:sym typeface="Wingdings" panose="05000000000000000000" pitchFamily="2" charset="2"/>
              </a:rPr>
              <a:t> prévoir bus</a:t>
            </a:r>
            <a:endParaRPr lang="fr-FR" sz="1200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Chambre individuelle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Petit déjeuner continental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Snacks disponibles + happy </a:t>
            </a:r>
            <a:r>
              <a:rPr lang="fr-FR" sz="1200" i="1" dirty="0" err="1"/>
              <a:t>hour</a:t>
            </a:r>
            <a:r>
              <a:rPr lang="fr-FR" sz="1200" i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200" i="1" dirty="0"/>
              <a:t>31 chambres doubles (</a:t>
            </a:r>
            <a:r>
              <a:rPr lang="fr-FR" sz="1200" i="1" dirty="0" err="1"/>
              <a:t>indiv</a:t>
            </a:r>
            <a:r>
              <a:rPr lang="fr-FR" sz="1200" i="1" dirty="0"/>
              <a:t>) + 32 </a:t>
            </a:r>
            <a:r>
              <a:rPr lang="fr-FR" sz="1200" i="1" dirty="0" err="1"/>
              <a:t>twin</a:t>
            </a:r>
            <a:endParaRPr lang="fr-FR" sz="1200" i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05BF946-8E5E-4B73-B341-B4C56BA3D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507" y="1877301"/>
            <a:ext cx="4436649" cy="166103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D9AB245-D544-4C45-AB7B-6D8145763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846" y="1877301"/>
            <a:ext cx="4436649" cy="166644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795F520-6250-472A-9A3D-3913ABC44374}"/>
              </a:ext>
            </a:extLst>
          </p:cNvPr>
          <p:cNvSpPr txBox="1"/>
          <p:nvPr/>
        </p:nvSpPr>
        <p:spPr>
          <a:xfrm>
            <a:off x="2193097" y="5446866"/>
            <a:ext cx="812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Chambres d’hôtel </a:t>
            </a:r>
            <a:r>
              <a:rPr lang="fr-FR" dirty="0" err="1"/>
              <a:t>indiv</a:t>
            </a:r>
            <a:r>
              <a:rPr lang="fr-FR" dirty="0"/>
              <a:t>. , plus confortable et salle commune. </a:t>
            </a:r>
            <a:r>
              <a:rPr lang="fr-FR" b="1" dirty="0"/>
              <a:t>Besoin de bus le matin</a:t>
            </a:r>
            <a:r>
              <a:rPr lang="fr-FR" dirty="0"/>
              <a:t>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20D9100-21F3-46FD-AB5D-E55787BC24E9}"/>
              </a:ext>
            </a:extLst>
          </p:cNvPr>
          <p:cNvSpPr txBox="1"/>
          <p:nvPr/>
        </p:nvSpPr>
        <p:spPr>
          <a:xfrm>
            <a:off x="3365038" y="5901608"/>
            <a:ext cx="4788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Au total 253 lits sont réservés pour les étudiants</a:t>
            </a:r>
          </a:p>
        </p:txBody>
      </p:sp>
    </p:spTree>
    <p:extLst>
      <p:ext uri="{BB962C8B-B14F-4D97-AF65-F5344CB8AC3E}">
        <p14:creationId xmlns:p14="http://schemas.microsoft.com/office/powerpoint/2010/main" val="337659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17B016A3-A31F-4C56-B28F-8353D578B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04" y="256685"/>
            <a:ext cx="3221069" cy="432048"/>
          </a:xfrm>
        </p:spPr>
        <p:txBody>
          <a:bodyPr>
            <a:noAutofit/>
          </a:bodyPr>
          <a:lstStyle/>
          <a:p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294B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Bientôt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835648F-B0E7-4DCB-BD86-540F14A9E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Session étudiants - LOC 02/02/2026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AC2FB3-F3F8-4EB0-84A4-88D9FCD70E45}"/>
              </a:ext>
            </a:extLst>
          </p:cNvPr>
          <p:cNvSpPr txBox="1"/>
          <p:nvPr/>
        </p:nvSpPr>
        <p:spPr>
          <a:xfrm>
            <a:off x="601981" y="1435100"/>
            <a:ext cx="8211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Dès l’attribution des bourses (</a:t>
            </a:r>
            <a:r>
              <a:rPr lang="fr-FR" dirty="0" err="1"/>
              <a:t>mi-Fév</a:t>
            </a:r>
            <a:r>
              <a:rPr lang="fr-FR" dirty="0"/>
              <a:t>)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Etudiants boursiers doivent accepter la bourse (1 semaine) + s’inscrire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Etudiants boursiers pourront choisir leur chambre (1 semaine)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TOUS les étudiants pourront choisir leur chambre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B3FD8A9-DBF0-4E21-8C26-301AC4AABF9B}"/>
              </a:ext>
            </a:extLst>
          </p:cNvPr>
          <p:cNvSpPr txBox="1"/>
          <p:nvPr/>
        </p:nvSpPr>
        <p:spPr>
          <a:xfrm>
            <a:off x="601981" y="3209325"/>
            <a:ext cx="8211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Quelques changements par rapport aux années précédentes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chambres du week-end sont offertes par la région (merci!)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TOUS les étudiants doivent assister au </a:t>
            </a:r>
            <a:r>
              <a:rPr lang="fr-FR" dirty="0" err="1"/>
              <a:t>tutoring</a:t>
            </a:r>
            <a:r>
              <a:rPr lang="fr-FR" dirty="0"/>
              <a:t> le week-end</a:t>
            </a:r>
          </a:p>
        </p:txBody>
      </p:sp>
    </p:spTree>
    <p:extLst>
      <p:ext uri="{BB962C8B-B14F-4D97-AF65-F5344CB8AC3E}">
        <p14:creationId xmlns:p14="http://schemas.microsoft.com/office/powerpoint/2010/main" val="33359368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494</Words>
  <Application>Microsoft Office PowerPoint</Application>
  <PresentationFormat>Grand écran</PresentationFormat>
  <Paragraphs>98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Wingdings</vt:lpstr>
      <vt:lpstr>Thème Office</vt:lpstr>
      <vt:lpstr>1_Thème Office</vt:lpstr>
      <vt:lpstr>Organisation de la session étudiants</vt:lpstr>
      <vt:lpstr>Programme étudiants</vt:lpstr>
      <vt:lpstr>Programme étudiants</vt:lpstr>
      <vt:lpstr>Logements</vt:lpstr>
      <vt:lpstr>Logements</vt:lpstr>
      <vt:lpstr>Bientôt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de la session étudiants</dc:title>
  <dc:creator>julien michaud</dc:creator>
  <cp:lastModifiedBy>julien michaud</cp:lastModifiedBy>
  <cp:revision>7</cp:revision>
  <dcterms:created xsi:type="dcterms:W3CDTF">2025-03-25T16:50:59Z</dcterms:created>
  <dcterms:modified xsi:type="dcterms:W3CDTF">2026-02-04T15:46:56Z</dcterms:modified>
</cp:coreProperties>
</file>