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58" r:id="rId3"/>
    <p:sldId id="359" r:id="rId4"/>
    <p:sldId id="362" r:id="rId5"/>
    <p:sldId id="363" r:id="rId6"/>
    <p:sldId id="371" r:id="rId7"/>
    <p:sldId id="372" r:id="rId8"/>
    <p:sldId id="373" r:id="rId9"/>
    <p:sldId id="377" r:id="rId10"/>
    <p:sldId id="374" r:id="rId11"/>
    <p:sldId id="384" r:id="rId12"/>
    <p:sldId id="3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D9A52C-E6E8-49D9-AA38-0A4F55BA71F0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01E05AA8-D999-461F-AD86-8AA29258AB1A}">
      <dgm:prSet phldrT="[Texte]" custT="1"/>
      <dgm:spPr/>
      <dgm:t>
        <a:bodyPr/>
        <a:lstStyle/>
        <a:p>
          <a:r>
            <a:rPr lang="en-GB" sz="1800" noProof="0" dirty="0" smtClean="0"/>
            <a:t>Indico</a:t>
          </a:r>
          <a:endParaRPr lang="en-GB" sz="1800" noProof="0" dirty="0"/>
        </a:p>
      </dgm:t>
    </dgm:pt>
    <dgm:pt modelId="{3D69EF0A-0C99-4118-99CB-F555EEEF8891}" type="parTrans" cxnId="{DE82B189-7DEB-48A9-ADE2-7AADDF6C3960}">
      <dgm:prSet/>
      <dgm:spPr/>
      <dgm:t>
        <a:bodyPr/>
        <a:lstStyle/>
        <a:p>
          <a:endParaRPr lang="en-GB" noProof="0" dirty="0"/>
        </a:p>
      </dgm:t>
    </dgm:pt>
    <dgm:pt modelId="{9E0FFF0C-B3AE-4263-9ACA-E5FB52439582}" type="sibTrans" cxnId="{DE82B189-7DEB-48A9-ADE2-7AADDF6C3960}">
      <dgm:prSet/>
      <dgm:spPr/>
      <dgm:t>
        <a:bodyPr/>
        <a:lstStyle/>
        <a:p>
          <a:endParaRPr lang="en-GB" noProof="0" dirty="0"/>
        </a:p>
      </dgm:t>
    </dgm:pt>
    <dgm:pt modelId="{7724BB92-3B53-4F4F-9AB1-F292688AC937}">
      <dgm:prSet phldrT="[Texte]" custT="1"/>
      <dgm:spPr/>
      <dgm:t>
        <a:bodyPr/>
        <a:lstStyle/>
        <a:p>
          <a:r>
            <a:rPr lang="en-GB" sz="1400" noProof="0" dirty="0" smtClean="0"/>
            <a:t>Confirmation and Payment</a:t>
          </a:r>
          <a:endParaRPr lang="en-GB" sz="1400" noProof="0" dirty="0"/>
        </a:p>
      </dgm:t>
    </dgm:pt>
    <dgm:pt modelId="{E5D9AE8B-518D-4167-8630-96128D3B14A2}" type="parTrans" cxnId="{4FF06E01-CDD6-4B12-B08E-DA89F781B157}">
      <dgm:prSet/>
      <dgm:spPr/>
      <dgm:t>
        <a:bodyPr/>
        <a:lstStyle/>
        <a:p>
          <a:endParaRPr lang="en-GB" noProof="0" dirty="0"/>
        </a:p>
      </dgm:t>
    </dgm:pt>
    <dgm:pt modelId="{34B0EEC0-0C50-4F1A-A90F-DC7B07C0E51E}" type="sibTrans" cxnId="{4FF06E01-CDD6-4B12-B08E-DA89F781B157}">
      <dgm:prSet/>
      <dgm:spPr/>
      <dgm:t>
        <a:bodyPr/>
        <a:lstStyle/>
        <a:p>
          <a:endParaRPr lang="en-GB" noProof="0" dirty="0"/>
        </a:p>
      </dgm:t>
    </dgm:pt>
    <dgm:pt modelId="{B4810045-8DEB-4430-A3D6-1BF103839CE2}">
      <dgm:prSet phldrT="[Texte]" custT="1"/>
      <dgm:spPr/>
      <dgm:t>
        <a:bodyPr/>
        <a:lstStyle/>
        <a:p>
          <a:r>
            <a:rPr lang="en-GB" sz="1200" noProof="0" dirty="0" smtClean="0"/>
            <a:t>Manual verification if wire transfer</a:t>
          </a:r>
          <a:endParaRPr lang="en-GB" sz="1200" noProof="0" dirty="0"/>
        </a:p>
      </dgm:t>
    </dgm:pt>
    <dgm:pt modelId="{BDEED310-9678-4489-9458-DDBAFAF081E3}" type="parTrans" cxnId="{457449FF-AE50-45BB-B1DF-648B53F76C4A}">
      <dgm:prSet/>
      <dgm:spPr/>
      <dgm:t>
        <a:bodyPr/>
        <a:lstStyle/>
        <a:p>
          <a:endParaRPr lang="fr-FR"/>
        </a:p>
      </dgm:t>
    </dgm:pt>
    <dgm:pt modelId="{52B1771B-CB20-4FEA-9CE3-A51766A413CF}" type="sibTrans" cxnId="{457449FF-AE50-45BB-B1DF-648B53F76C4A}">
      <dgm:prSet/>
      <dgm:spPr/>
      <dgm:t>
        <a:bodyPr/>
        <a:lstStyle/>
        <a:p>
          <a:endParaRPr lang="fr-FR"/>
        </a:p>
      </dgm:t>
    </dgm:pt>
    <dgm:pt modelId="{683658EA-1FEA-4CAF-9830-298A7B5A6B0E}">
      <dgm:prSet phldrT="[Texte]" custT="1"/>
      <dgm:spPr/>
      <dgm:t>
        <a:bodyPr/>
        <a:lstStyle/>
        <a:p>
          <a:r>
            <a:rPr lang="en-GB" sz="1800" noProof="0" dirty="0" smtClean="0"/>
            <a:t>Indico</a:t>
          </a:r>
          <a:endParaRPr lang="en-GB" sz="1800" noProof="0" dirty="0"/>
        </a:p>
      </dgm:t>
    </dgm:pt>
    <dgm:pt modelId="{6F682BED-4D83-4D95-9688-C9E6A045DF4F}" type="parTrans" cxnId="{B4D30C96-6363-482F-A1C8-1B0B7108201B}">
      <dgm:prSet/>
      <dgm:spPr/>
      <dgm:t>
        <a:bodyPr/>
        <a:lstStyle/>
        <a:p>
          <a:endParaRPr lang="fr-FR"/>
        </a:p>
      </dgm:t>
    </dgm:pt>
    <dgm:pt modelId="{CAAE48A6-63D3-455A-B611-43F9E2A60490}" type="sibTrans" cxnId="{B4D30C96-6363-482F-A1C8-1B0B7108201B}">
      <dgm:prSet/>
      <dgm:spPr/>
      <dgm:t>
        <a:bodyPr/>
        <a:lstStyle/>
        <a:p>
          <a:endParaRPr lang="fr-FR"/>
        </a:p>
      </dgm:t>
    </dgm:pt>
    <dgm:pt modelId="{24A958C8-05F8-4BDD-833E-E7302D512E1A}">
      <dgm:prSet phldrT="[Texte]"/>
      <dgm:spPr/>
      <dgm:t>
        <a:bodyPr/>
        <a:lstStyle/>
        <a:p>
          <a:r>
            <a:rPr lang="en-GB" noProof="0" dirty="0" smtClean="0"/>
            <a:t>If modification manual modification</a:t>
          </a:r>
          <a:endParaRPr lang="en-GB" noProof="0" dirty="0"/>
        </a:p>
      </dgm:t>
    </dgm:pt>
    <dgm:pt modelId="{630B2C76-FC4D-434C-BFB6-7F5FF94FDFA2}" type="parTrans" cxnId="{0B9D9400-C0F2-4108-B26F-E0C27BB24657}">
      <dgm:prSet/>
      <dgm:spPr/>
      <dgm:t>
        <a:bodyPr/>
        <a:lstStyle/>
        <a:p>
          <a:endParaRPr lang="fr-FR"/>
        </a:p>
      </dgm:t>
    </dgm:pt>
    <dgm:pt modelId="{A84C0B6A-4C70-4430-9C20-6D974973639A}" type="sibTrans" cxnId="{0B9D9400-C0F2-4108-B26F-E0C27BB24657}">
      <dgm:prSet/>
      <dgm:spPr/>
      <dgm:t>
        <a:bodyPr/>
        <a:lstStyle/>
        <a:p>
          <a:endParaRPr lang="fr-FR"/>
        </a:p>
      </dgm:t>
    </dgm:pt>
    <dgm:pt modelId="{07D716C2-964B-48C9-8F92-78C3DD631569}">
      <dgm:prSet phldrT="[Texte]" custT="1"/>
      <dgm:spPr/>
      <dgm:t>
        <a:bodyPr/>
        <a:lstStyle/>
        <a:p>
          <a:r>
            <a:rPr lang="en-GB" sz="1800" noProof="0" dirty="0" smtClean="0"/>
            <a:t>******</a:t>
          </a:r>
          <a:endParaRPr lang="en-GB" sz="1800" noProof="0" dirty="0"/>
        </a:p>
      </dgm:t>
    </dgm:pt>
    <dgm:pt modelId="{8107BCDD-793D-4820-A8AA-1CF8948DD247}" type="parTrans" cxnId="{90557C5E-4B4F-4CEF-B2E5-ADA65DB6B8DE}">
      <dgm:prSet/>
      <dgm:spPr/>
      <dgm:t>
        <a:bodyPr/>
        <a:lstStyle/>
        <a:p>
          <a:endParaRPr lang="fr-FR"/>
        </a:p>
      </dgm:t>
    </dgm:pt>
    <dgm:pt modelId="{AF4F74C1-0E7E-4B83-BFCD-36DDC02CBFA1}" type="sibTrans" cxnId="{90557C5E-4B4F-4CEF-B2E5-ADA65DB6B8DE}">
      <dgm:prSet/>
      <dgm:spPr/>
      <dgm:t>
        <a:bodyPr/>
        <a:lstStyle/>
        <a:p>
          <a:endParaRPr lang="fr-FR"/>
        </a:p>
      </dgm:t>
    </dgm:pt>
    <dgm:pt modelId="{5CEE4E86-BC5F-48E3-A743-3FC02F277C27}" type="pres">
      <dgm:prSet presAssocID="{85D9A52C-E6E8-49D9-AA38-0A4F55BA71F0}" presName="Name0" presStyleCnt="0">
        <dgm:presLayoutVars>
          <dgm:dir/>
          <dgm:animLvl val="lvl"/>
          <dgm:resizeHandles val="exact"/>
        </dgm:presLayoutVars>
      </dgm:prSet>
      <dgm:spPr/>
    </dgm:pt>
    <dgm:pt modelId="{262C4B48-EE81-41B1-B749-F2E1EBB22233}" type="pres">
      <dgm:prSet presAssocID="{01E05AA8-D999-461F-AD86-8AA29258AB1A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9BEB0-9F05-4101-9531-BD0208B970B5}" type="pres">
      <dgm:prSet presAssocID="{9E0FFF0C-B3AE-4263-9ACA-E5FB52439582}" presName="parTxOnlySpace" presStyleCnt="0"/>
      <dgm:spPr/>
    </dgm:pt>
    <dgm:pt modelId="{1D0DC3BD-3726-40D7-9250-A561D3E2B24A}" type="pres">
      <dgm:prSet presAssocID="{7724BB92-3B53-4F4F-9AB1-F292688AC937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50BAAA-70B8-465D-9C83-6C305E05A5EA}" type="pres">
      <dgm:prSet presAssocID="{34B0EEC0-0C50-4F1A-A90F-DC7B07C0E51E}" presName="parTxOnlySpace" presStyleCnt="0"/>
      <dgm:spPr/>
    </dgm:pt>
    <dgm:pt modelId="{3CD04D97-72D8-46B7-A8D1-94F54AFA7590}" type="pres">
      <dgm:prSet presAssocID="{B4810045-8DEB-4430-A3D6-1BF103839CE2}" presName="parTxOnly" presStyleLbl="node1" presStyleIdx="2" presStyleCnt="6" custScaleY="741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DA4A2B-CA5F-4D2C-BD9C-CF2BE51AC3B1}" type="pres">
      <dgm:prSet presAssocID="{52B1771B-CB20-4FEA-9CE3-A51766A413CF}" presName="parTxOnlySpace" presStyleCnt="0"/>
      <dgm:spPr/>
    </dgm:pt>
    <dgm:pt modelId="{572D8C6B-DC69-4DE7-A387-DF0AAD4064DB}" type="pres">
      <dgm:prSet presAssocID="{683658EA-1FEA-4CAF-9830-298A7B5A6B0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5433B9-99A6-4FD0-B687-BA21E026391C}" type="pres">
      <dgm:prSet presAssocID="{CAAE48A6-63D3-455A-B611-43F9E2A60490}" presName="parTxOnlySpace" presStyleCnt="0"/>
      <dgm:spPr/>
    </dgm:pt>
    <dgm:pt modelId="{E6602AD3-779F-432D-ADA2-90FB4072B903}" type="pres">
      <dgm:prSet presAssocID="{07D716C2-964B-48C9-8F92-78C3DD63156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68FD3C-068B-4CD5-9462-33FDDC51311E}" type="pres">
      <dgm:prSet presAssocID="{AF4F74C1-0E7E-4B83-BFCD-36DDC02CBFA1}" presName="parTxOnlySpace" presStyleCnt="0"/>
      <dgm:spPr/>
    </dgm:pt>
    <dgm:pt modelId="{907CF364-E077-4CB7-A603-424D900EC9D5}" type="pres">
      <dgm:prSet presAssocID="{24A958C8-05F8-4BDD-833E-E7302D512E1A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DEABF8E-C862-4BF0-A30F-173D87CB66F3}" type="presOf" srcId="{7724BB92-3B53-4F4F-9AB1-F292688AC937}" destId="{1D0DC3BD-3726-40D7-9250-A561D3E2B24A}" srcOrd="0" destOrd="0" presId="urn:microsoft.com/office/officeart/2005/8/layout/chevron1"/>
    <dgm:cxn modelId="{B4D30C96-6363-482F-A1C8-1B0B7108201B}" srcId="{85D9A52C-E6E8-49D9-AA38-0A4F55BA71F0}" destId="{683658EA-1FEA-4CAF-9830-298A7B5A6B0E}" srcOrd="3" destOrd="0" parTransId="{6F682BED-4D83-4D95-9688-C9E6A045DF4F}" sibTransId="{CAAE48A6-63D3-455A-B611-43F9E2A60490}"/>
    <dgm:cxn modelId="{08066E8B-E633-47DA-B776-00F122DD2315}" type="presOf" srcId="{85D9A52C-E6E8-49D9-AA38-0A4F55BA71F0}" destId="{5CEE4E86-BC5F-48E3-A743-3FC02F277C27}" srcOrd="0" destOrd="0" presId="urn:microsoft.com/office/officeart/2005/8/layout/chevron1"/>
    <dgm:cxn modelId="{60B30D8A-4ADB-4556-BFB4-1C5DAE95E725}" type="presOf" srcId="{07D716C2-964B-48C9-8F92-78C3DD631569}" destId="{E6602AD3-779F-432D-ADA2-90FB4072B903}" srcOrd="0" destOrd="0" presId="urn:microsoft.com/office/officeart/2005/8/layout/chevron1"/>
    <dgm:cxn modelId="{29C5E740-4541-4244-93CB-29C01AB78D90}" type="presOf" srcId="{24A958C8-05F8-4BDD-833E-E7302D512E1A}" destId="{907CF364-E077-4CB7-A603-424D900EC9D5}" srcOrd="0" destOrd="0" presId="urn:microsoft.com/office/officeart/2005/8/layout/chevron1"/>
    <dgm:cxn modelId="{457449FF-AE50-45BB-B1DF-648B53F76C4A}" srcId="{85D9A52C-E6E8-49D9-AA38-0A4F55BA71F0}" destId="{B4810045-8DEB-4430-A3D6-1BF103839CE2}" srcOrd="2" destOrd="0" parTransId="{BDEED310-9678-4489-9458-DDBAFAF081E3}" sibTransId="{52B1771B-CB20-4FEA-9CE3-A51766A413CF}"/>
    <dgm:cxn modelId="{E67C0807-01DC-42FC-AAFD-D44CF2D09D61}" type="presOf" srcId="{01E05AA8-D999-461F-AD86-8AA29258AB1A}" destId="{262C4B48-EE81-41B1-B749-F2E1EBB22233}" srcOrd="0" destOrd="0" presId="urn:microsoft.com/office/officeart/2005/8/layout/chevron1"/>
    <dgm:cxn modelId="{4FF06E01-CDD6-4B12-B08E-DA89F781B157}" srcId="{85D9A52C-E6E8-49D9-AA38-0A4F55BA71F0}" destId="{7724BB92-3B53-4F4F-9AB1-F292688AC937}" srcOrd="1" destOrd="0" parTransId="{E5D9AE8B-518D-4167-8630-96128D3B14A2}" sibTransId="{34B0EEC0-0C50-4F1A-A90F-DC7B07C0E51E}"/>
    <dgm:cxn modelId="{90557C5E-4B4F-4CEF-B2E5-ADA65DB6B8DE}" srcId="{85D9A52C-E6E8-49D9-AA38-0A4F55BA71F0}" destId="{07D716C2-964B-48C9-8F92-78C3DD631569}" srcOrd="4" destOrd="0" parTransId="{8107BCDD-793D-4820-A8AA-1CF8948DD247}" sibTransId="{AF4F74C1-0E7E-4B83-BFCD-36DDC02CBFA1}"/>
    <dgm:cxn modelId="{0B9D9400-C0F2-4108-B26F-E0C27BB24657}" srcId="{85D9A52C-E6E8-49D9-AA38-0A4F55BA71F0}" destId="{24A958C8-05F8-4BDD-833E-E7302D512E1A}" srcOrd="5" destOrd="0" parTransId="{630B2C76-FC4D-434C-BFB6-7F5FF94FDFA2}" sibTransId="{A84C0B6A-4C70-4430-9C20-6D974973639A}"/>
    <dgm:cxn modelId="{DE82B189-7DEB-48A9-ADE2-7AADDF6C3960}" srcId="{85D9A52C-E6E8-49D9-AA38-0A4F55BA71F0}" destId="{01E05AA8-D999-461F-AD86-8AA29258AB1A}" srcOrd="0" destOrd="0" parTransId="{3D69EF0A-0C99-4118-99CB-F555EEEF8891}" sibTransId="{9E0FFF0C-B3AE-4263-9ACA-E5FB52439582}"/>
    <dgm:cxn modelId="{6466FC1A-D30F-47B6-B809-F128A0D246AE}" type="presOf" srcId="{683658EA-1FEA-4CAF-9830-298A7B5A6B0E}" destId="{572D8C6B-DC69-4DE7-A387-DF0AAD4064DB}" srcOrd="0" destOrd="0" presId="urn:microsoft.com/office/officeart/2005/8/layout/chevron1"/>
    <dgm:cxn modelId="{A884DDB6-ACBA-4A02-AAF7-2D94524DB7B8}" type="presOf" srcId="{B4810045-8DEB-4430-A3D6-1BF103839CE2}" destId="{3CD04D97-72D8-46B7-A8D1-94F54AFA7590}" srcOrd="0" destOrd="0" presId="urn:microsoft.com/office/officeart/2005/8/layout/chevron1"/>
    <dgm:cxn modelId="{61FE0F25-308E-4733-8891-CC1493F2C895}" type="presParOf" srcId="{5CEE4E86-BC5F-48E3-A743-3FC02F277C27}" destId="{262C4B48-EE81-41B1-B749-F2E1EBB22233}" srcOrd="0" destOrd="0" presId="urn:microsoft.com/office/officeart/2005/8/layout/chevron1"/>
    <dgm:cxn modelId="{1A6E7076-94AC-4465-A653-47BC99140A65}" type="presParOf" srcId="{5CEE4E86-BC5F-48E3-A743-3FC02F277C27}" destId="{A009BEB0-9F05-4101-9531-BD0208B970B5}" srcOrd="1" destOrd="0" presId="urn:microsoft.com/office/officeart/2005/8/layout/chevron1"/>
    <dgm:cxn modelId="{6F755738-7601-4EEF-A27A-F37A328220A9}" type="presParOf" srcId="{5CEE4E86-BC5F-48E3-A743-3FC02F277C27}" destId="{1D0DC3BD-3726-40D7-9250-A561D3E2B24A}" srcOrd="2" destOrd="0" presId="urn:microsoft.com/office/officeart/2005/8/layout/chevron1"/>
    <dgm:cxn modelId="{6DD7EA58-7DFA-432B-AC98-D20CC6DFEDD2}" type="presParOf" srcId="{5CEE4E86-BC5F-48E3-A743-3FC02F277C27}" destId="{A750BAAA-70B8-465D-9C83-6C305E05A5EA}" srcOrd="3" destOrd="0" presId="urn:microsoft.com/office/officeart/2005/8/layout/chevron1"/>
    <dgm:cxn modelId="{BF5E55D1-F10D-4B66-914A-D5019005C23C}" type="presParOf" srcId="{5CEE4E86-BC5F-48E3-A743-3FC02F277C27}" destId="{3CD04D97-72D8-46B7-A8D1-94F54AFA7590}" srcOrd="4" destOrd="0" presId="urn:microsoft.com/office/officeart/2005/8/layout/chevron1"/>
    <dgm:cxn modelId="{6AD46159-E05B-4E39-8570-A9F5BBC91599}" type="presParOf" srcId="{5CEE4E86-BC5F-48E3-A743-3FC02F277C27}" destId="{48DA4A2B-CA5F-4D2C-BD9C-CF2BE51AC3B1}" srcOrd="5" destOrd="0" presId="urn:microsoft.com/office/officeart/2005/8/layout/chevron1"/>
    <dgm:cxn modelId="{A65E27C3-4D18-432A-ADB7-67AA2FFBEF37}" type="presParOf" srcId="{5CEE4E86-BC5F-48E3-A743-3FC02F277C27}" destId="{572D8C6B-DC69-4DE7-A387-DF0AAD4064DB}" srcOrd="6" destOrd="0" presId="urn:microsoft.com/office/officeart/2005/8/layout/chevron1"/>
    <dgm:cxn modelId="{4FBF611F-0152-4D43-AC31-4F4848B8C6BA}" type="presParOf" srcId="{5CEE4E86-BC5F-48E3-A743-3FC02F277C27}" destId="{FA5433B9-99A6-4FD0-B687-BA21E026391C}" srcOrd="7" destOrd="0" presId="urn:microsoft.com/office/officeart/2005/8/layout/chevron1"/>
    <dgm:cxn modelId="{70FAFD4C-688A-4794-97E2-ABC30329F4F6}" type="presParOf" srcId="{5CEE4E86-BC5F-48E3-A743-3FC02F277C27}" destId="{E6602AD3-779F-432D-ADA2-90FB4072B903}" srcOrd="8" destOrd="0" presId="urn:microsoft.com/office/officeart/2005/8/layout/chevron1"/>
    <dgm:cxn modelId="{114ED333-139F-4D9F-83D7-F22BC540220E}" type="presParOf" srcId="{5CEE4E86-BC5F-48E3-A743-3FC02F277C27}" destId="{2468FD3C-068B-4CD5-9462-33FDDC51311E}" srcOrd="9" destOrd="0" presId="urn:microsoft.com/office/officeart/2005/8/layout/chevron1"/>
    <dgm:cxn modelId="{878185F5-1B25-4422-AC78-961B5AF6BECE}" type="presParOf" srcId="{5CEE4E86-BC5F-48E3-A743-3FC02F277C27}" destId="{907CF364-E077-4CB7-A603-424D900EC9D5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C4B48-EE81-41B1-B749-F2E1EBB22233}">
      <dsp:nvSpPr>
        <dsp:cNvPr id="0" name=""/>
        <dsp:cNvSpPr/>
      </dsp:nvSpPr>
      <dsp:spPr>
        <a:xfrm>
          <a:off x="5134" y="450847"/>
          <a:ext cx="1910060" cy="76402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Indico</a:t>
          </a:r>
          <a:endParaRPr lang="en-GB" sz="1800" kern="1200" noProof="0" dirty="0"/>
        </a:p>
      </dsp:txBody>
      <dsp:txXfrm>
        <a:off x="387146" y="450847"/>
        <a:ext cx="1146036" cy="764024"/>
      </dsp:txXfrm>
    </dsp:sp>
    <dsp:sp modelId="{1D0DC3BD-3726-40D7-9250-A561D3E2B24A}">
      <dsp:nvSpPr>
        <dsp:cNvPr id="0" name=""/>
        <dsp:cNvSpPr/>
      </dsp:nvSpPr>
      <dsp:spPr>
        <a:xfrm>
          <a:off x="1724188" y="450847"/>
          <a:ext cx="1910060" cy="76402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Confirmation and Payment</a:t>
          </a:r>
          <a:endParaRPr lang="en-GB" sz="1400" kern="1200" noProof="0" dirty="0"/>
        </a:p>
      </dsp:txBody>
      <dsp:txXfrm>
        <a:off x="2106200" y="450847"/>
        <a:ext cx="1146036" cy="764024"/>
      </dsp:txXfrm>
    </dsp:sp>
    <dsp:sp modelId="{3CD04D97-72D8-46B7-A8D1-94F54AFA7590}">
      <dsp:nvSpPr>
        <dsp:cNvPr id="0" name=""/>
        <dsp:cNvSpPr/>
      </dsp:nvSpPr>
      <dsp:spPr>
        <a:xfrm>
          <a:off x="3443242" y="549563"/>
          <a:ext cx="1910060" cy="56659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 smtClean="0"/>
            <a:t>Manual verification if wire transfer</a:t>
          </a:r>
          <a:endParaRPr lang="en-GB" sz="1200" kern="1200" noProof="0" dirty="0"/>
        </a:p>
      </dsp:txBody>
      <dsp:txXfrm>
        <a:off x="3726538" y="549563"/>
        <a:ext cx="1343468" cy="566592"/>
      </dsp:txXfrm>
    </dsp:sp>
    <dsp:sp modelId="{572D8C6B-DC69-4DE7-A387-DF0AAD4064DB}">
      <dsp:nvSpPr>
        <dsp:cNvPr id="0" name=""/>
        <dsp:cNvSpPr/>
      </dsp:nvSpPr>
      <dsp:spPr>
        <a:xfrm>
          <a:off x="5162296" y="450847"/>
          <a:ext cx="1910060" cy="76402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Indico</a:t>
          </a:r>
          <a:endParaRPr lang="en-GB" sz="1800" kern="1200" noProof="0" dirty="0"/>
        </a:p>
      </dsp:txBody>
      <dsp:txXfrm>
        <a:off x="5544308" y="450847"/>
        <a:ext cx="1146036" cy="764024"/>
      </dsp:txXfrm>
    </dsp:sp>
    <dsp:sp modelId="{E6602AD3-779F-432D-ADA2-90FB4072B903}">
      <dsp:nvSpPr>
        <dsp:cNvPr id="0" name=""/>
        <dsp:cNvSpPr/>
      </dsp:nvSpPr>
      <dsp:spPr>
        <a:xfrm>
          <a:off x="6881351" y="450847"/>
          <a:ext cx="1910060" cy="76402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******</a:t>
          </a:r>
          <a:endParaRPr lang="en-GB" sz="1800" kern="1200" noProof="0" dirty="0"/>
        </a:p>
      </dsp:txBody>
      <dsp:txXfrm>
        <a:off x="7263363" y="450847"/>
        <a:ext cx="1146036" cy="764024"/>
      </dsp:txXfrm>
    </dsp:sp>
    <dsp:sp modelId="{907CF364-E077-4CB7-A603-424D900EC9D5}">
      <dsp:nvSpPr>
        <dsp:cNvPr id="0" name=""/>
        <dsp:cNvSpPr/>
      </dsp:nvSpPr>
      <dsp:spPr>
        <a:xfrm>
          <a:off x="8600405" y="450847"/>
          <a:ext cx="1910060" cy="76402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If modification manual modification</a:t>
          </a:r>
          <a:endParaRPr lang="en-GB" sz="1400" kern="1200" noProof="0" dirty="0"/>
        </a:p>
      </dsp:txBody>
      <dsp:txXfrm>
        <a:off x="8982417" y="450847"/>
        <a:ext cx="1146036" cy="76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EAB3-7F35-48BC-9458-2132817FECC3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60DD-DF82-4800-8DE7-49A9BEBAF2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  <p:extLst>
      <p:ext uri="{BB962C8B-B14F-4D97-AF65-F5344CB8AC3E}">
        <p14:creationId xmlns:p14="http://schemas.microsoft.com/office/powerpoint/2010/main" val="1114234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  <p:extLst>
      <p:ext uri="{BB962C8B-B14F-4D97-AF65-F5344CB8AC3E}">
        <p14:creationId xmlns:p14="http://schemas.microsoft.com/office/powerpoint/2010/main" val="384965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9"/>
          <p:cNvSpPr txBox="1">
            <a:spLocks noGrp="1"/>
          </p:cNvSpPr>
          <p:nvPr>
            <p:ph type="sldNum" sz="quarter" idx="8"/>
          </p:nvPr>
        </p:nvSpPr>
        <p:spPr>
          <a:xfrm>
            <a:off x="6051600" y="7182000"/>
            <a:ext cx="4635000" cy="375840"/>
          </a:xfrm>
        </p:spPr>
        <p:txBody>
          <a:bodyPr wrap="square"/>
          <a:lstStyle/>
          <a:p>
            <a:pPr lvl="0">
              <a:lnSpc>
                <a:spcPct val="93000"/>
              </a:lnSpc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fld id="{7DD50339-A222-48F7-8BB2-86ADD059411A}" type="slidenum">
              <a:t>10</a:t>
            </a:fld>
            <a:endParaRPr lang="it-IT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Times New Roman" pitchFamily="18"/>
              <a:ea typeface="MS PGothic" pitchFamily="49"/>
              <a:cs typeface="+mn-cs"/>
            </a:endParaRPr>
          </a:p>
        </p:txBody>
      </p:sp>
      <p:sp>
        <p:nvSpPr>
          <p:cNvPr id="8" name="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1B4082A-0140-477F-B747-D2A33FD4F83A}" type="slidenum">
              <a:t>10</a:t>
            </a:fld>
            <a:endParaRPr lang="it-IT"/>
          </a:p>
        </p:txBody>
      </p:sp>
      <p:sp>
        <p:nvSpPr>
          <p:cNvPr id="2" name="Slide Image Placeholder 5"/>
          <p:cNvSpPr>
            <a:spLocks noGrp="1" noRot="1" noChangeAspect="1" noResize="1"/>
          </p:cNvSpPr>
          <p:nvPr>
            <p:ph type="sldImg"/>
          </p:nvPr>
        </p:nvSpPr>
        <p:spPr>
          <a:xfrm>
            <a:off x="2827338" y="574675"/>
            <a:ext cx="5032375" cy="28321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5"/>
          <p:cNvSpPr txBox="1">
            <a:spLocks noGrp="1"/>
          </p:cNvSpPr>
          <p:nvPr>
            <p:ph type="body" sz="quarter" idx="1"/>
          </p:nvPr>
        </p:nvSpPr>
        <p:spPr>
          <a:xfrm>
            <a:off x="1068480" y="3591000"/>
            <a:ext cx="8550000" cy="3400200"/>
          </a:xfrm>
        </p:spPr>
        <p:txBody>
          <a:bodyPr vert="horz" wrap="square" anchor="t">
            <a:noAutofit/>
          </a:bodyPr>
          <a:lstStyle/>
          <a:p>
            <a:pPr lvl="0" algn="l" rtl="0"/>
            <a:r>
              <a:rPr lang="en-GB" sz="1100" b="1">
                <a:latin typeface="Times New Roman" pitchFamily="18"/>
              </a:rPr>
              <a:t>Slide 3 – (..) : Content of the presentation</a:t>
            </a:r>
          </a:p>
          <a:p>
            <a:pPr lvl="0" algn="l" rtl="0"/>
            <a:endParaRPr lang="en-GB" sz="1100">
              <a:latin typeface="Times New Roman" pitchFamily="18"/>
            </a:endParaRPr>
          </a:p>
          <a:p>
            <a:pPr lvl="0" algn="l" rtl="0"/>
            <a:r>
              <a:rPr lang="en-GB" sz="1100">
                <a:latin typeface="Times New Roman" pitchFamily="18"/>
              </a:rPr>
              <a:t>Insert a new slide: Home &gt; “New Slide” and choose a</a:t>
            </a:r>
            <a:r>
              <a:rPr lang="en-GB" sz="1100" b="1">
                <a:latin typeface="Times New Roman" pitchFamily="18"/>
              </a:rPr>
              <a:t> </a:t>
            </a:r>
            <a:r>
              <a:rPr lang="en-GB">
                <a:latin typeface="Times New Roman" pitchFamily="18"/>
              </a:rPr>
              <a:t>slide</a:t>
            </a:r>
            <a:r>
              <a:rPr lang="en-GB" b="1">
                <a:latin typeface="Times New Roman" pitchFamily="18"/>
              </a:rPr>
              <a:t> Layout: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For Title &amp; Subtitle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For text with bullet points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For Text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For Picture, graphs, visuals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Two columns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  <a:buSzPct val="100000"/>
              <a:buFont typeface="Arial" pitchFamily="34"/>
              <a:buChar char="•"/>
            </a:pPr>
            <a:r>
              <a:rPr lang="en-GB">
                <a:latin typeface="Times New Roman" pitchFamily="18"/>
              </a:rPr>
              <a:t>Blank</a:t>
            </a:r>
          </a:p>
          <a:p>
            <a:pPr lvl="0" algn="l" rtl="0">
              <a:lnSpc>
                <a:spcPct val="90000"/>
              </a:lnSpc>
              <a:spcAft>
                <a:spcPts val="241"/>
              </a:spcAft>
            </a:pPr>
            <a:endParaRPr lang="en-GB">
              <a:latin typeface="Times New Roman" pitchFamily="18"/>
            </a:endParaRPr>
          </a:p>
          <a:p>
            <a:pPr lvl="0" algn="l" rtl="0">
              <a:spcBef>
                <a:spcPts val="601"/>
              </a:spcBef>
            </a:pPr>
            <a:r>
              <a:rPr lang="en-GB" b="1">
                <a:latin typeface="Times New Roman" pitchFamily="18"/>
              </a:rPr>
              <a:t>If you want Copy &amp; paste </a:t>
            </a:r>
            <a:r>
              <a:rPr lang="en-GB">
                <a:latin typeface="Times New Roman" pitchFamily="18"/>
              </a:rPr>
              <a:t>an element from the Clip Board to the particular slide: </a:t>
            </a:r>
            <a:br>
              <a:rPr lang="en-GB">
                <a:latin typeface="Times New Roman" pitchFamily="18"/>
              </a:rPr>
            </a:br>
            <a:r>
              <a:rPr lang="en-GB">
                <a:latin typeface="Times New Roman" pitchFamily="18"/>
              </a:rPr>
              <a:t>1. Click on a box to mark it.</a:t>
            </a:r>
          </a:p>
          <a:p>
            <a:pPr lvl="0" algn="l" rtl="0">
              <a:spcBef>
                <a:spcPts val="601"/>
              </a:spcBef>
            </a:pPr>
            <a:r>
              <a:rPr lang="en-GB">
                <a:latin typeface="Times New Roman" pitchFamily="18"/>
              </a:rPr>
              <a:t>2. Position the mouse pointer on the box frame: Copy!</a:t>
            </a:r>
            <a:r>
              <a:rPr lang="de-DE">
                <a:latin typeface="Times New Roman" pitchFamily="18"/>
              </a:rPr>
              <a:t> </a:t>
            </a:r>
            <a:br>
              <a:rPr lang="de-DE">
                <a:latin typeface="Times New Roman" pitchFamily="18"/>
              </a:rPr>
            </a:br>
            <a:r>
              <a:rPr lang="de-DE">
                <a:latin typeface="Times New Roman" pitchFamily="18"/>
              </a:rPr>
              <a:t>3. </a:t>
            </a:r>
            <a:r>
              <a:rPr lang="en-GB">
                <a:latin typeface="Times New Roman" pitchFamily="18"/>
              </a:rPr>
              <a:t>Click on the particular slide: Paste!</a:t>
            </a:r>
          </a:p>
          <a:p>
            <a:pPr lvl="0" algn="l" rtl="0">
              <a:spcBef>
                <a:spcPts val="601"/>
              </a:spcBef>
            </a:pPr>
            <a:endParaRPr lang="en-GB">
              <a:latin typeface="Times New Roman" pitchFamily="18"/>
            </a:endParaRPr>
          </a:p>
          <a:p>
            <a:pPr lvl="0" algn="l" rtl="0">
              <a:spcBef>
                <a:spcPts val="601"/>
              </a:spcBef>
            </a:pPr>
            <a:r>
              <a:rPr lang="en-GB">
                <a:latin typeface="Times New Roman" pitchFamily="18"/>
              </a:rPr>
              <a:t>How you intend to use the elements is your choice. </a:t>
            </a:r>
            <a:br>
              <a:rPr lang="en-GB">
                <a:latin typeface="Times New Roman" pitchFamily="18"/>
              </a:rPr>
            </a:br>
            <a:r>
              <a:rPr lang="en-GB">
                <a:latin typeface="Times New Roman" pitchFamily="18"/>
              </a:rPr>
              <a:t>You can combine the text block style with the background colour in different manner.</a:t>
            </a:r>
          </a:p>
          <a:p>
            <a:pPr lvl="0" algn="l" rtl="0">
              <a:spcBef>
                <a:spcPts val="601"/>
              </a:spcBef>
            </a:pPr>
            <a:endParaRPr lang="en-GB"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455009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7F1104F-26E9-4ABB-929E-977449789A44}" type="slidenum">
              <a:t>11</a:t>
            </a:fld>
            <a:endParaRPr lang="it-IT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827338" y="574675"/>
            <a:ext cx="5037137" cy="283368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 2"/>
          <p:cNvSpPr txBox="1">
            <a:spLocks noGrp="1"/>
          </p:cNvSpPr>
          <p:nvPr>
            <p:ph type="body" sz="quarter" idx="1"/>
          </p:nvPr>
        </p:nvSpPr>
        <p:spPr>
          <a:xfrm>
            <a:off x="1068840" y="3590640"/>
            <a:ext cx="8552880" cy="3401279"/>
          </a:xfrm>
        </p:spPr>
        <p:txBody>
          <a:bodyPr vert="horz"/>
          <a:lstStyle/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359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OC1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8179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120998"/>
            <a:ext cx="9144000" cy="2387600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IPAC’26 </a:t>
            </a:r>
            <a:r>
              <a:rPr lang="fr-FR" dirty="0" err="1" smtClean="0">
                <a:solidFill>
                  <a:schemeClr val="bg1"/>
                </a:solidFill>
              </a:rPr>
              <a:t>Status</a:t>
            </a:r>
            <a:r>
              <a:rPr lang="fr-FR" dirty="0" smtClean="0">
                <a:solidFill>
                  <a:schemeClr val="bg1"/>
                </a:solidFill>
              </a:rPr>
              <a:t> report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597236" y="2266602"/>
            <a:ext cx="6400800" cy="1655762"/>
          </a:xfrm>
        </p:spPr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Hanna Franberg-Delahaye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Local Organising Chair</a:t>
            </a:r>
          </a:p>
          <a:p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wrap="square">
            <a:noAutofit/>
          </a:bodyPr>
          <a:lstStyle/>
          <a:p>
            <a:pPr>
              <a:lnSpc>
                <a:spcPct val="93000"/>
              </a:lnSpc>
              <a:spcBef>
                <a:spcPts val="0"/>
              </a:spcBef>
            </a:pPr>
            <a:r>
              <a:rPr lang="it-IT" sz="3266" b="1" dirty="0">
                <a:highlight>
                  <a:scrgbClr r="0" g="0" b="0">
                    <a:alpha val="0"/>
                  </a:scrgbClr>
                </a:highlight>
                <a:latin typeface="Arial" pitchFamily="34"/>
                <a:ea typeface="MS PGothic" pitchFamily="49"/>
              </a:rPr>
              <a:t>Mobile App / Info</a:t>
            </a:r>
          </a:p>
        </p:txBody>
      </p:sp>
      <p:sp>
        <p:nvSpPr>
          <p:cNvPr id="3" name="Slide Number Placeholder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hangingPunct="0">
              <a:lnSpc>
                <a:spcPct val="93000"/>
              </a:lnSpc>
              <a:tabLst>
                <a:tab pos="0" algn="l"/>
                <a:tab pos="404647" algn="l"/>
                <a:tab pos="812234" algn="l"/>
                <a:tab pos="1219821" algn="l"/>
                <a:tab pos="1627408" algn="l"/>
                <a:tab pos="2034995" algn="l"/>
                <a:tab pos="2442582" algn="l"/>
                <a:tab pos="2850167" algn="l"/>
                <a:tab pos="3257755" algn="l"/>
                <a:tab pos="3665341" algn="l"/>
                <a:tab pos="4072929" algn="l"/>
                <a:tab pos="4480516" algn="l"/>
                <a:tab pos="4888102" algn="l"/>
                <a:tab pos="5295689" algn="l"/>
                <a:tab pos="5703275" algn="l"/>
                <a:tab pos="6110536" algn="l"/>
                <a:tab pos="6518122" algn="l"/>
                <a:tab pos="6925710" algn="l"/>
                <a:tab pos="7333297" algn="l"/>
                <a:tab pos="7740884" algn="l"/>
                <a:tab pos="8148470" algn="l"/>
              </a:tabLst>
            </a:pPr>
            <a:fld id="{628416DA-7DE4-4A1E-969A-55EF0CC1FDB3}" type="slidenum">
              <a:pPr hangingPunct="0">
                <a:lnSpc>
                  <a:spcPct val="93000"/>
                </a:lnSpc>
                <a:tabLst>
                  <a:tab pos="0" algn="l"/>
                  <a:tab pos="404647" algn="l"/>
                  <a:tab pos="812234" algn="l"/>
                  <a:tab pos="1219821" algn="l"/>
                  <a:tab pos="1627408" algn="l"/>
                  <a:tab pos="2034995" algn="l"/>
                  <a:tab pos="2442582" algn="l"/>
                  <a:tab pos="2850167" algn="l"/>
                  <a:tab pos="3257755" algn="l"/>
                  <a:tab pos="3665341" algn="l"/>
                  <a:tab pos="4072929" algn="l"/>
                  <a:tab pos="4480516" algn="l"/>
                  <a:tab pos="4888102" algn="l"/>
                  <a:tab pos="5295689" algn="l"/>
                  <a:tab pos="5703275" algn="l"/>
                  <a:tab pos="6110536" algn="l"/>
                  <a:tab pos="6518122" algn="l"/>
                  <a:tab pos="6925710" algn="l"/>
                  <a:tab pos="7333297" algn="l"/>
                  <a:tab pos="7740884" algn="l"/>
                  <a:tab pos="8148470" algn="l"/>
                </a:tabLst>
              </a:pPr>
              <a:t>10</a:t>
            </a:fld>
            <a:endParaRPr lang="it-IT" sz="1179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Arial" pitchFamily="34"/>
              <a:ea typeface="MS PGothic" pitchFamily="49"/>
              <a:cs typeface="Tahoma" pitchFamily="2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605432" y="1677378"/>
            <a:ext cx="2042466" cy="4539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Espace réservé pour une image 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8727" y="1830388"/>
            <a:ext cx="2035175" cy="4525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105296" y="1829778"/>
            <a:ext cx="1959513" cy="4354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313887" y="1823763"/>
            <a:ext cx="2042466" cy="4539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798518" y="1645258"/>
            <a:ext cx="2042466" cy="4539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948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wrap="square">
            <a:noAutofit/>
          </a:bodyPr>
          <a:lstStyle/>
          <a:p>
            <a:pPr>
              <a:lnSpc>
                <a:spcPct val="93000"/>
              </a:lnSpc>
              <a:spcBef>
                <a:spcPts val="0"/>
              </a:spcBef>
            </a:pPr>
            <a:r>
              <a:rPr lang="it-IT" sz="3266" b="1" dirty="0" smtClean="0">
                <a:highlight>
                  <a:scrgbClr r="0" g="0" b="0">
                    <a:alpha val="0"/>
                  </a:scrgbClr>
                </a:highlight>
                <a:latin typeface="Arial" pitchFamily="34"/>
                <a:ea typeface="MS PGothic" pitchFamily="49"/>
              </a:rPr>
              <a:t>Same as other conferences</a:t>
            </a:r>
            <a:endParaRPr lang="it-IT" sz="3266" b="1" dirty="0">
              <a:highlight>
                <a:scrgbClr r="0" g="0" b="0">
                  <a:alpha val="0"/>
                </a:scrgbClr>
              </a:highlight>
              <a:latin typeface="Arial" pitchFamily="34"/>
              <a:ea typeface="MS PGothic" pitchFamily="49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4528"/>
          <a:stretch>
            <a:fillRect/>
          </a:stretch>
        </p:blipFill>
        <p:spPr>
          <a:xfrm>
            <a:off x="3320067" y="2286099"/>
            <a:ext cx="1469308" cy="3117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4528"/>
          <a:stretch>
            <a:fillRect/>
          </a:stretch>
        </p:blipFill>
        <p:spPr>
          <a:xfrm>
            <a:off x="1686813" y="2286099"/>
            <a:ext cx="1469635" cy="3118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t="4528"/>
          <a:stretch>
            <a:fillRect/>
          </a:stretch>
        </p:blipFill>
        <p:spPr>
          <a:xfrm>
            <a:off x="5215261" y="2286099"/>
            <a:ext cx="1462123" cy="3102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t="4528" b="7"/>
          <a:stretch>
            <a:fillRect/>
          </a:stretch>
        </p:blipFill>
        <p:spPr>
          <a:xfrm>
            <a:off x="6585595" y="1535279"/>
            <a:ext cx="1462123" cy="3102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t="4528" b="3219"/>
          <a:stretch>
            <a:fillRect/>
          </a:stretch>
        </p:blipFill>
        <p:spPr>
          <a:xfrm>
            <a:off x="7826620" y="1845208"/>
            <a:ext cx="2286098" cy="4686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21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Codes </a:t>
            </a:r>
            <a:r>
              <a:rPr lang="en-GB" dirty="0" err="1" smtClean="0"/>
              <a:t>wifis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31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Registrations Monday at 14:00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743216"/>
              </p:ext>
            </p:extLst>
          </p:nvPr>
        </p:nvGraphicFramePr>
        <p:xfrm>
          <a:off x="793376" y="1504820"/>
          <a:ext cx="84124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4530684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002481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2097805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7962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Female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Totale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Paiements</a:t>
                      </a:r>
                      <a:r>
                        <a:rPr lang="en-GB" dirty="0" smtClean="0"/>
                        <a:t> done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859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379761"/>
                  </a:ext>
                </a:extLst>
              </a:tr>
            </a:tbl>
          </a:graphicData>
        </a:graphic>
      </p:graphicFrame>
      <p:graphicFrame>
        <p:nvGraphicFramePr>
          <p:cNvPr id="5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176504"/>
              </p:ext>
            </p:extLst>
          </p:nvPr>
        </p:nvGraphicFramePr>
        <p:xfrm>
          <a:off x="757516" y="267147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4530684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002481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2097805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796294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541635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Scientific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Students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EPS</a:t>
                      </a:r>
                      <a:r>
                        <a:rPr lang="en-GB" baseline="0" dirty="0" smtClean="0"/>
                        <a:t>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Accompanying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Exhibitor</a:t>
                      </a:r>
                      <a:r>
                        <a:rPr lang="en-GB" baseline="0" dirty="0" smtClean="0"/>
                        <a:t> extra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859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379761"/>
                  </a:ext>
                </a:extLst>
              </a:tr>
            </a:tbl>
          </a:graphicData>
        </a:graphic>
      </p:graphicFrame>
      <p:pic>
        <p:nvPicPr>
          <p:cNvPr id="14" name="Picture 4" descr="An orange and blue poster with an orange sky and umbrellas&#10;&#10;AI-generated content may be incorrect.">
            <a:extLst>
              <a:ext uri="{FF2B5EF4-FFF2-40B4-BE49-F238E27FC236}">
                <a16:creationId xmlns:a16="http://schemas.microsoft.com/office/drawing/2014/main" id="{0B5F430B-25C0-213F-D94F-F4C3859C42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20" y="4048873"/>
            <a:ext cx="1098831" cy="154702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85482" y="5596514"/>
            <a:ext cx="1980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 printed versions</a:t>
            </a:r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2713570" y="4048873"/>
            <a:ext cx="3991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Cocktail Tuesday, Banquet Thursday: 319</a:t>
            </a:r>
            <a:endParaRPr lang="en-GB" dirty="0"/>
          </a:p>
        </p:txBody>
      </p:sp>
      <p:sp>
        <p:nvSpPr>
          <p:cNvPr id="17" name="Parchemin vertical 16"/>
          <p:cNvSpPr/>
          <p:nvPr/>
        </p:nvSpPr>
        <p:spPr>
          <a:xfrm>
            <a:off x="2519081" y="4580964"/>
            <a:ext cx="1506071" cy="151503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84 invitation letter for VISA</a:t>
            </a:r>
            <a:endParaRPr lang="en-GB" dirty="0"/>
          </a:p>
        </p:txBody>
      </p:sp>
      <p:sp>
        <p:nvSpPr>
          <p:cNvPr id="18" name="Organigramme : Bande perforée 17"/>
          <p:cNvSpPr/>
          <p:nvPr/>
        </p:nvSpPr>
        <p:spPr>
          <a:xfrm>
            <a:off x="4174672" y="4843180"/>
            <a:ext cx="1461247" cy="99060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100-113 lunches</a:t>
            </a:r>
            <a:endParaRPr lang="en-GB" dirty="0"/>
          </a:p>
        </p:txBody>
      </p:sp>
      <p:sp>
        <p:nvSpPr>
          <p:cNvPr id="19" name="Organigramme : Document 18"/>
          <p:cNvSpPr/>
          <p:nvPr/>
        </p:nvSpPr>
        <p:spPr>
          <a:xfrm>
            <a:off x="6006352" y="4706471"/>
            <a:ext cx="3030071" cy="145228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80 bus tickets from Paris- Deauville Saturday/Sunday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40 bus tickets Deauville-Paris</a:t>
            </a:r>
            <a:endParaRPr lang="en-GB" dirty="0"/>
          </a:p>
        </p:txBody>
      </p:sp>
      <p:sp>
        <p:nvSpPr>
          <p:cNvPr id="20" name="Double vague 19"/>
          <p:cNvSpPr/>
          <p:nvPr/>
        </p:nvSpPr>
        <p:spPr>
          <a:xfrm>
            <a:off x="9547411" y="4706471"/>
            <a:ext cx="2321859" cy="1524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Visites</a:t>
            </a:r>
            <a:r>
              <a:rPr lang="en-GB" dirty="0" smtClean="0"/>
              <a:t> </a:t>
            </a:r>
          </a:p>
          <a:p>
            <a:pPr algn="ctr"/>
            <a:r>
              <a:rPr lang="en-GB" dirty="0" smtClean="0"/>
              <a:t>SOLEIL: 46</a:t>
            </a:r>
          </a:p>
          <a:p>
            <a:pPr algn="ctr"/>
            <a:r>
              <a:rPr lang="en-GB" dirty="0" smtClean="0"/>
              <a:t>ESRF: 9</a:t>
            </a:r>
          </a:p>
          <a:p>
            <a:pPr algn="ctr"/>
            <a:r>
              <a:rPr lang="en-GB" dirty="0" smtClean="0"/>
              <a:t>GANIL: 51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6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expect next couple of weeks: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90688"/>
            <a:ext cx="7572659" cy="35626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862047" y="1690688"/>
            <a:ext cx="1822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 Mars:</a:t>
            </a:r>
          </a:p>
          <a:p>
            <a:r>
              <a:rPr lang="en-GB" dirty="0" err="1" smtClean="0"/>
              <a:t>Changement</a:t>
            </a:r>
            <a:r>
              <a:rPr lang="en-GB" dirty="0" smtClean="0"/>
              <a:t> </a:t>
            </a:r>
            <a:r>
              <a:rPr lang="en-GB" dirty="0" err="1" smtClean="0"/>
              <a:t>tarif</a:t>
            </a:r>
            <a:endParaRPr lang="en-GB" dirty="0"/>
          </a:p>
        </p:txBody>
      </p:sp>
      <p:sp>
        <p:nvSpPr>
          <p:cNvPr id="6" name="Parchemin vertical 5"/>
          <p:cNvSpPr/>
          <p:nvPr/>
        </p:nvSpPr>
        <p:spPr>
          <a:xfrm>
            <a:off x="8229600" y="2985247"/>
            <a:ext cx="2519082" cy="1676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Recencer</a:t>
            </a:r>
            <a:r>
              <a:rPr lang="en-GB" dirty="0" smtClean="0"/>
              <a:t> les </a:t>
            </a:r>
            <a:r>
              <a:rPr lang="en-GB" dirty="0" err="1" smtClean="0"/>
              <a:t>horaires</a:t>
            </a:r>
            <a:r>
              <a:rPr lang="en-GB" dirty="0" smtClean="0"/>
              <a:t> de </a:t>
            </a:r>
            <a:r>
              <a:rPr lang="en-GB" dirty="0" err="1" smtClean="0"/>
              <a:t>vols</a:t>
            </a:r>
            <a:r>
              <a:rPr lang="en-GB" dirty="0" smtClean="0"/>
              <a:t> </a:t>
            </a:r>
            <a:r>
              <a:rPr lang="en-GB" dirty="0" err="1" smtClean="0"/>
              <a:t>plannifiers</a:t>
            </a:r>
            <a:r>
              <a:rPr lang="en-GB" dirty="0" smtClean="0"/>
              <a:t> les </a:t>
            </a:r>
            <a:r>
              <a:rPr lang="en-GB" dirty="0" err="1" smtClean="0"/>
              <a:t>nombres</a:t>
            </a:r>
            <a:r>
              <a:rPr lang="en-GB" dirty="0" smtClean="0"/>
              <a:t> de bus. </a:t>
            </a:r>
          </a:p>
        </p:txBody>
      </p:sp>
    </p:spTree>
    <p:extLst>
      <p:ext uri="{BB962C8B-B14F-4D97-AF65-F5344CB8AC3E}">
        <p14:creationId xmlns:p14="http://schemas.microsoft.com/office/powerpoint/2010/main" val="31379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Connecteur droit 30"/>
          <p:cNvCxnSpPr>
            <a:cxnSpLocks noChangeShapeType="1"/>
            <a:endCxn id="23" idx="0"/>
          </p:cNvCxnSpPr>
          <p:nvPr/>
        </p:nvCxnSpPr>
        <p:spPr bwMode="auto">
          <a:xfrm>
            <a:off x="4546701" y="1672693"/>
            <a:ext cx="40238" cy="3205139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46" name="Connecteur droit 1"/>
          <p:cNvCxnSpPr>
            <a:cxnSpLocks noChangeShapeType="1"/>
            <a:stCxn id="6170" idx="2"/>
            <a:endCxn id="6149" idx="0"/>
          </p:cNvCxnSpPr>
          <p:nvPr/>
        </p:nvCxnSpPr>
        <p:spPr bwMode="auto">
          <a:xfrm>
            <a:off x="5303839" y="1916113"/>
            <a:ext cx="33801" cy="2394595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47" name="Connecteur droit 2"/>
          <p:cNvCxnSpPr>
            <a:cxnSpLocks noChangeShapeType="1"/>
            <a:stCxn id="6173" idx="2"/>
            <a:endCxn id="96" idx="0"/>
          </p:cNvCxnSpPr>
          <p:nvPr/>
        </p:nvCxnSpPr>
        <p:spPr bwMode="auto">
          <a:xfrm>
            <a:off x="7212013" y="1916113"/>
            <a:ext cx="230393" cy="1597004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49" name="ZoneTexte 4"/>
          <p:cNvSpPr txBox="1">
            <a:spLocks noChangeArrowheads="1"/>
          </p:cNvSpPr>
          <p:nvPr/>
        </p:nvSpPr>
        <p:spPr bwMode="auto">
          <a:xfrm>
            <a:off x="4835526" y="4310708"/>
            <a:ext cx="1004227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>
                <a:solidFill>
                  <a:schemeClr val="tx2"/>
                </a:solidFill>
              </a:rPr>
              <a:t>Posters to be sent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cxnSp>
        <p:nvCxnSpPr>
          <p:cNvPr id="6151" name="Connecteur droit 6"/>
          <p:cNvCxnSpPr>
            <a:cxnSpLocks noChangeShapeType="1"/>
          </p:cNvCxnSpPr>
          <p:nvPr/>
        </p:nvCxnSpPr>
        <p:spPr bwMode="auto">
          <a:xfrm>
            <a:off x="3792538" y="1916114"/>
            <a:ext cx="0" cy="4333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2" name="Flèche vers le bas 8"/>
          <p:cNvSpPr>
            <a:spLocks noChangeArrowheads="1"/>
          </p:cNvSpPr>
          <p:nvPr/>
        </p:nvSpPr>
        <p:spPr bwMode="auto">
          <a:xfrm rot="-5400000">
            <a:off x="5141012" y="-3287028"/>
            <a:ext cx="576262" cy="10118943"/>
          </a:xfrm>
          <a:prstGeom prst="downArrow">
            <a:avLst>
              <a:gd name="adj1" fmla="val 50000"/>
              <a:gd name="adj2" fmla="val 53561"/>
            </a:avLst>
          </a:prstGeom>
          <a:solidFill>
            <a:srgbClr val="33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 sz="1400"/>
          </a:p>
        </p:txBody>
      </p:sp>
      <p:sp>
        <p:nvSpPr>
          <p:cNvPr id="6153" name="ZoneTexte 9"/>
          <p:cNvSpPr txBox="1">
            <a:spLocks noChangeArrowheads="1"/>
          </p:cNvSpPr>
          <p:nvPr/>
        </p:nvSpPr>
        <p:spPr bwMode="auto">
          <a:xfrm>
            <a:off x="5375276" y="0"/>
            <a:ext cx="10951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3200" b="1" dirty="0" smtClean="0"/>
              <a:t>2025</a:t>
            </a:r>
            <a:endParaRPr lang="fr-FR" altLang="fr-FR" sz="3200" b="1" dirty="0"/>
          </a:p>
        </p:txBody>
      </p:sp>
      <p:cxnSp>
        <p:nvCxnSpPr>
          <p:cNvPr id="6155" name="Connecteur droit 13"/>
          <p:cNvCxnSpPr>
            <a:cxnSpLocks noChangeShapeType="1"/>
            <a:endCxn id="6168" idx="3"/>
          </p:cNvCxnSpPr>
          <p:nvPr/>
        </p:nvCxnSpPr>
        <p:spPr bwMode="auto">
          <a:xfrm flipH="1">
            <a:off x="4367213" y="1916114"/>
            <a:ext cx="1589" cy="1805662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1919288" y="1628775"/>
            <a:ext cx="576262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Jan.</a:t>
            </a:r>
          </a:p>
        </p:txBody>
      </p:sp>
      <p:sp>
        <p:nvSpPr>
          <p:cNvPr id="6159" name="Rectangle 10"/>
          <p:cNvSpPr>
            <a:spLocks noChangeArrowheads="1"/>
          </p:cNvSpPr>
          <p:nvPr/>
        </p:nvSpPr>
        <p:spPr bwMode="auto">
          <a:xfrm>
            <a:off x="2566988" y="1628775"/>
            <a:ext cx="576262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Feb.</a:t>
            </a:r>
          </a:p>
        </p:txBody>
      </p:sp>
      <p:sp>
        <p:nvSpPr>
          <p:cNvPr id="6160" name="Rectangle 10"/>
          <p:cNvSpPr>
            <a:spLocks noChangeArrowheads="1"/>
          </p:cNvSpPr>
          <p:nvPr/>
        </p:nvSpPr>
        <p:spPr bwMode="auto">
          <a:xfrm>
            <a:off x="4367213" y="1628775"/>
            <a:ext cx="576262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May</a:t>
            </a:r>
          </a:p>
        </p:txBody>
      </p:sp>
      <p:cxnSp>
        <p:nvCxnSpPr>
          <p:cNvPr id="6162" name="Connecteur droit 17"/>
          <p:cNvCxnSpPr>
            <a:cxnSpLocks noChangeShapeType="1"/>
            <a:stCxn id="6156" idx="2"/>
            <a:endCxn id="6169" idx="0"/>
          </p:cNvCxnSpPr>
          <p:nvPr/>
        </p:nvCxnSpPr>
        <p:spPr bwMode="auto">
          <a:xfrm>
            <a:off x="2207419" y="1916113"/>
            <a:ext cx="33189" cy="2347312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64" name="Rectangle 10"/>
          <p:cNvSpPr>
            <a:spLocks noChangeArrowheads="1"/>
          </p:cNvSpPr>
          <p:nvPr/>
        </p:nvSpPr>
        <p:spPr bwMode="auto">
          <a:xfrm>
            <a:off x="3719512" y="1628775"/>
            <a:ext cx="667239" cy="329030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 dirty="0"/>
              <a:t>April</a:t>
            </a:r>
          </a:p>
        </p:txBody>
      </p:sp>
      <p:sp>
        <p:nvSpPr>
          <p:cNvPr id="21" name="ZoneTexte 11"/>
          <p:cNvSpPr txBox="1">
            <a:spLocks noChangeArrowheads="1"/>
          </p:cNvSpPr>
          <p:nvPr/>
        </p:nvSpPr>
        <p:spPr bwMode="auto">
          <a:xfrm>
            <a:off x="2634758" y="2297353"/>
            <a:ext cx="1439863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000" dirty="0">
                <a:latin typeface="Arial" charset="0"/>
              </a:rPr>
              <a:t>1st announcement of IPAC26 to the industry</a:t>
            </a:r>
          </a:p>
        </p:txBody>
      </p:sp>
      <p:sp>
        <p:nvSpPr>
          <p:cNvPr id="6168" name="ZoneTexte 23"/>
          <p:cNvSpPr txBox="1">
            <a:spLocks noChangeArrowheads="1"/>
          </p:cNvSpPr>
          <p:nvPr/>
        </p:nvSpPr>
        <p:spPr bwMode="auto">
          <a:xfrm>
            <a:off x="2457234" y="3500439"/>
            <a:ext cx="1909979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1000" dirty="0" smtClean="0">
                <a:solidFill>
                  <a:schemeClr val="tx2"/>
                </a:solidFill>
              </a:rPr>
              <a:t>Creation of registration and payment forms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sp>
        <p:nvSpPr>
          <p:cNvPr id="6169" name="ZoneTexte 24"/>
          <p:cNvSpPr txBox="1">
            <a:spLocks noChangeArrowheads="1"/>
          </p:cNvSpPr>
          <p:nvPr/>
        </p:nvSpPr>
        <p:spPr bwMode="auto">
          <a:xfrm>
            <a:off x="1557189" y="4263425"/>
            <a:ext cx="1366838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1000" dirty="0" smtClean="0">
                <a:solidFill>
                  <a:schemeClr val="tx2"/>
                </a:solidFill>
              </a:rPr>
              <a:t>Contracting for accommodations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sp>
        <p:nvSpPr>
          <p:cNvPr id="6170" name="Rectangle 10"/>
          <p:cNvSpPr>
            <a:spLocks noChangeArrowheads="1"/>
          </p:cNvSpPr>
          <p:nvPr/>
        </p:nvSpPr>
        <p:spPr bwMode="auto">
          <a:xfrm>
            <a:off x="5016501" y="1628775"/>
            <a:ext cx="574675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June</a:t>
            </a:r>
          </a:p>
        </p:txBody>
      </p:sp>
      <p:sp>
        <p:nvSpPr>
          <p:cNvPr id="6172" name="Rectangle 10"/>
          <p:cNvSpPr>
            <a:spLocks noChangeArrowheads="1"/>
          </p:cNvSpPr>
          <p:nvPr/>
        </p:nvSpPr>
        <p:spPr bwMode="auto">
          <a:xfrm>
            <a:off x="5664201" y="1628775"/>
            <a:ext cx="576263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Jul.</a:t>
            </a:r>
          </a:p>
        </p:txBody>
      </p:sp>
      <p:sp>
        <p:nvSpPr>
          <p:cNvPr id="6173" name="Rectangle 10"/>
          <p:cNvSpPr>
            <a:spLocks noChangeArrowheads="1"/>
          </p:cNvSpPr>
          <p:nvPr/>
        </p:nvSpPr>
        <p:spPr bwMode="auto">
          <a:xfrm>
            <a:off x="6888163" y="1628775"/>
            <a:ext cx="647700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Sep.</a:t>
            </a:r>
          </a:p>
        </p:txBody>
      </p:sp>
      <p:cxnSp>
        <p:nvCxnSpPr>
          <p:cNvPr id="6174" name="Connecteur droit 30"/>
          <p:cNvCxnSpPr>
            <a:cxnSpLocks noChangeShapeType="1"/>
            <a:endCxn id="23" idx="0"/>
          </p:cNvCxnSpPr>
          <p:nvPr/>
        </p:nvCxnSpPr>
        <p:spPr bwMode="auto">
          <a:xfrm flipH="1">
            <a:off x="4586939" y="1896101"/>
            <a:ext cx="445644" cy="2981731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75" name="Rectangle 10"/>
          <p:cNvSpPr>
            <a:spLocks noChangeArrowheads="1"/>
          </p:cNvSpPr>
          <p:nvPr/>
        </p:nvSpPr>
        <p:spPr bwMode="auto">
          <a:xfrm>
            <a:off x="7608888" y="1628775"/>
            <a:ext cx="647700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Oct.</a:t>
            </a:r>
          </a:p>
        </p:txBody>
      </p:sp>
      <p:sp>
        <p:nvSpPr>
          <p:cNvPr id="6177" name="ZoneTexte 33"/>
          <p:cNvSpPr txBox="1">
            <a:spLocks noChangeArrowheads="1"/>
          </p:cNvSpPr>
          <p:nvPr/>
        </p:nvSpPr>
        <p:spPr bwMode="auto">
          <a:xfrm>
            <a:off x="1271587" y="5350550"/>
            <a:ext cx="1152525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>
                <a:solidFill>
                  <a:schemeClr val="tx2"/>
                </a:solidFill>
              </a:rPr>
              <a:t>Website online</a:t>
            </a:r>
          </a:p>
        </p:txBody>
      </p:sp>
      <p:sp>
        <p:nvSpPr>
          <p:cNvPr id="6178" name="Rectangle 10"/>
          <p:cNvSpPr>
            <a:spLocks noChangeArrowheads="1"/>
          </p:cNvSpPr>
          <p:nvPr/>
        </p:nvSpPr>
        <p:spPr bwMode="auto">
          <a:xfrm>
            <a:off x="8328025" y="1628775"/>
            <a:ext cx="647700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Nov.</a:t>
            </a:r>
          </a:p>
        </p:txBody>
      </p:sp>
      <p:sp>
        <p:nvSpPr>
          <p:cNvPr id="6182" name="Rectangle 10"/>
          <p:cNvSpPr>
            <a:spLocks noChangeArrowheads="1"/>
          </p:cNvSpPr>
          <p:nvPr/>
        </p:nvSpPr>
        <p:spPr bwMode="auto">
          <a:xfrm>
            <a:off x="9048750" y="1628775"/>
            <a:ext cx="647700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Dec.</a:t>
            </a:r>
          </a:p>
        </p:txBody>
      </p:sp>
      <p:sp>
        <p:nvSpPr>
          <p:cNvPr id="6183" name="ZoneTexte 14"/>
          <p:cNvSpPr txBox="1">
            <a:spLocks noChangeArrowheads="1"/>
          </p:cNvSpPr>
          <p:nvPr/>
        </p:nvSpPr>
        <p:spPr bwMode="auto">
          <a:xfrm>
            <a:off x="8059357" y="2933940"/>
            <a:ext cx="2022476" cy="6129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>
                <a:solidFill>
                  <a:schemeClr val="tx2"/>
                </a:solidFill>
              </a:rPr>
              <a:t>Deadline for submission of abstracts, grant applications and awards.</a:t>
            </a:r>
          </a:p>
        </p:txBody>
      </p:sp>
      <p:sp>
        <p:nvSpPr>
          <p:cNvPr id="6184" name="ZoneTexte 14"/>
          <p:cNvSpPr txBox="1">
            <a:spLocks noChangeArrowheads="1"/>
          </p:cNvSpPr>
          <p:nvPr/>
        </p:nvSpPr>
        <p:spPr bwMode="auto">
          <a:xfrm>
            <a:off x="98596" y="5866726"/>
            <a:ext cx="1152525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JACoW Meeting</a:t>
            </a:r>
          </a:p>
        </p:txBody>
      </p:sp>
      <p:sp>
        <p:nvSpPr>
          <p:cNvPr id="6185" name="ZoneTexte 14"/>
          <p:cNvSpPr txBox="1">
            <a:spLocks noChangeArrowheads="1"/>
          </p:cNvSpPr>
          <p:nvPr/>
        </p:nvSpPr>
        <p:spPr bwMode="auto">
          <a:xfrm>
            <a:off x="9813132" y="3686821"/>
            <a:ext cx="1582737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>
                <a:solidFill>
                  <a:schemeClr val="tx2"/>
                </a:solidFill>
              </a:rPr>
              <a:t>Invitation from the editorial team - JACOW</a:t>
            </a:r>
          </a:p>
        </p:txBody>
      </p:sp>
      <p:sp>
        <p:nvSpPr>
          <p:cNvPr id="6186" name="ZoneTexte 14"/>
          <p:cNvSpPr txBox="1">
            <a:spLocks noChangeArrowheads="1"/>
          </p:cNvSpPr>
          <p:nvPr/>
        </p:nvSpPr>
        <p:spPr bwMode="auto">
          <a:xfrm>
            <a:off x="7608887" y="4538405"/>
            <a:ext cx="1366838" cy="14514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600" dirty="0" smtClean="0">
                <a:solidFill>
                  <a:schemeClr val="tx2"/>
                </a:solidFill>
              </a:rPr>
              <a:t>Registration opens</a:t>
            </a:r>
          </a:p>
          <a:p>
            <a:r>
              <a:rPr lang="fr-FR" altLang="fr-FR" sz="1600" dirty="0">
                <a:solidFill>
                  <a:schemeClr val="tx2"/>
                </a:solidFill>
              </a:rPr>
              <a:t>+</a:t>
            </a:r>
            <a:endParaRPr lang="fr-FR" altLang="fr-FR" sz="1600" dirty="0" smtClean="0">
              <a:solidFill>
                <a:schemeClr val="tx2"/>
              </a:solidFill>
            </a:endParaRPr>
          </a:p>
          <a:p>
            <a:r>
              <a:rPr lang="fr-FR" altLang="fr-FR" sz="1600" dirty="0" err="1" smtClean="0">
                <a:solidFill>
                  <a:schemeClr val="accent6"/>
                </a:solidFill>
              </a:rPr>
              <a:t>Abstract submissions</a:t>
            </a:r>
            <a:endParaRPr lang="fr-FR" altLang="fr-FR" sz="1600" dirty="0">
              <a:solidFill>
                <a:schemeClr val="tx2"/>
              </a:solidFill>
            </a:endParaRPr>
          </a:p>
        </p:txBody>
      </p:sp>
      <p:cxnSp>
        <p:nvCxnSpPr>
          <p:cNvPr id="46" name="Connecteur droit avec flèche 45"/>
          <p:cNvCxnSpPr/>
          <p:nvPr/>
        </p:nvCxnSpPr>
        <p:spPr bwMode="auto">
          <a:xfrm>
            <a:off x="3863975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7" name="Connecteur droit avec flèche 46"/>
          <p:cNvCxnSpPr/>
          <p:nvPr/>
        </p:nvCxnSpPr>
        <p:spPr bwMode="auto">
          <a:xfrm>
            <a:off x="4943475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8" name="Connecteur droit avec flèche 47"/>
          <p:cNvCxnSpPr/>
          <p:nvPr/>
        </p:nvCxnSpPr>
        <p:spPr bwMode="auto">
          <a:xfrm>
            <a:off x="5735638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9" name="Connecteur droit avec flèche 48"/>
          <p:cNvCxnSpPr/>
          <p:nvPr/>
        </p:nvCxnSpPr>
        <p:spPr bwMode="auto">
          <a:xfrm>
            <a:off x="7023608" y="104500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0" name="Connecteur droit avec flèche 49"/>
          <p:cNvCxnSpPr/>
          <p:nvPr/>
        </p:nvCxnSpPr>
        <p:spPr bwMode="auto">
          <a:xfrm>
            <a:off x="7680325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1" name="Connecteur droit avec flèche 50"/>
          <p:cNvCxnSpPr/>
          <p:nvPr/>
        </p:nvCxnSpPr>
        <p:spPr bwMode="auto">
          <a:xfrm>
            <a:off x="8399463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2" name="Connecteur droit avec flèche 51"/>
          <p:cNvCxnSpPr/>
          <p:nvPr/>
        </p:nvCxnSpPr>
        <p:spPr bwMode="auto">
          <a:xfrm>
            <a:off x="9120188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197" name="Text Box 6"/>
          <p:cNvSpPr txBox="1">
            <a:spLocks noChangeArrowheads="1"/>
          </p:cNvSpPr>
          <p:nvPr/>
        </p:nvSpPr>
        <p:spPr bwMode="auto">
          <a:xfrm>
            <a:off x="10279064" y="6629401"/>
            <a:ext cx="3254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fr-FR" sz="1000">
                <a:solidFill>
                  <a:srgbClr val="626262"/>
                </a:solidFill>
              </a:rPr>
              <a:t>16</a:t>
            </a:r>
          </a:p>
        </p:txBody>
      </p:sp>
      <p:sp>
        <p:nvSpPr>
          <p:cNvPr id="56" name="ZoneTexte 9"/>
          <p:cNvSpPr txBox="1">
            <a:spLocks noChangeArrowheads="1"/>
          </p:cNvSpPr>
          <p:nvPr/>
        </p:nvSpPr>
        <p:spPr bwMode="auto">
          <a:xfrm>
            <a:off x="399359" y="1012537"/>
            <a:ext cx="10951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3200" b="1" dirty="0" smtClean="0"/>
              <a:t>2024</a:t>
            </a:r>
            <a:endParaRPr lang="fr-FR" altLang="fr-FR" sz="3200" b="1" dirty="0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369671" y="1623339"/>
            <a:ext cx="576262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 dirty="0" smtClean="0"/>
              <a:t>Nov.</a:t>
            </a:r>
            <a:endParaRPr lang="fr-FR" altLang="fr-FR" sz="1400" b="1" dirty="0"/>
          </a:p>
        </p:txBody>
      </p:sp>
      <p:sp>
        <p:nvSpPr>
          <p:cNvPr id="58" name="ZoneTexte 11"/>
          <p:cNvSpPr txBox="1">
            <a:spLocks noChangeArrowheads="1"/>
          </p:cNvSpPr>
          <p:nvPr/>
        </p:nvSpPr>
        <p:spPr bwMode="auto">
          <a:xfrm>
            <a:off x="-25616" y="2365085"/>
            <a:ext cx="1152525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schemeClr val="tx1"/>
                </a:solidFill>
                <a:latin typeface="Arial" charset="0"/>
              </a:rPr>
              <a:t>Formation of the SAB</a:t>
            </a:r>
          </a:p>
        </p:txBody>
      </p:sp>
      <p:cxnSp>
        <p:nvCxnSpPr>
          <p:cNvPr id="59" name="Connecteur droit 13"/>
          <p:cNvCxnSpPr>
            <a:cxnSpLocks noChangeShapeType="1"/>
          </p:cNvCxnSpPr>
          <p:nvPr/>
        </p:nvCxnSpPr>
        <p:spPr bwMode="auto">
          <a:xfrm>
            <a:off x="658596" y="1910678"/>
            <a:ext cx="0" cy="4333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1017371" y="1623339"/>
            <a:ext cx="576262" cy="287338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 dirty="0" smtClean="0"/>
              <a:t>Dec.</a:t>
            </a:r>
            <a:endParaRPr lang="fr-FR" altLang="fr-FR" sz="1400" b="1" dirty="0"/>
          </a:p>
        </p:txBody>
      </p:sp>
      <p:sp>
        <p:nvSpPr>
          <p:cNvPr id="61" name="ZoneTexte 11"/>
          <p:cNvSpPr txBox="1">
            <a:spLocks noChangeArrowheads="1"/>
          </p:cNvSpPr>
          <p:nvPr/>
        </p:nvSpPr>
        <p:spPr bwMode="auto">
          <a:xfrm>
            <a:off x="298233" y="3136228"/>
            <a:ext cx="1079501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fr-FR" altLang="fr-FR" sz="1000" dirty="0" smtClean="0">
                <a:solidFill>
                  <a:schemeClr val="tx2"/>
                </a:solidFill>
              </a:rPr>
              <a:t>Classification in INDICO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cxnSp>
        <p:nvCxnSpPr>
          <p:cNvPr id="62" name="Connecteur droit 17"/>
          <p:cNvCxnSpPr>
            <a:cxnSpLocks noChangeShapeType="1"/>
            <a:endCxn id="63" idx="3"/>
          </p:cNvCxnSpPr>
          <p:nvPr/>
        </p:nvCxnSpPr>
        <p:spPr bwMode="auto">
          <a:xfrm>
            <a:off x="1377733" y="1910678"/>
            <a:ext cx="0" cy="295818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ZoneTexte 11"/>
          <p:cNvSpPr txBox="1">
            <a:spLocks noChangeArrowheads="1"/>
          </p:cNvSpPr>
          <p:nvPr/>
        </p:nvSpPr>
        <p:spPr bwMode="auto">
          <a:xfrm>
            <a:off x="-25617" y="4647527"/>
            <a:ext cx="1403350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fr-FR" sz="1000" dirty="0">
                <a:latin typeface="Arial" charset="0"/>
              </a:rPr>
              <a:t>Call for oral contributions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90035" y="1592"/>
            <a:ext cx="5769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LOC</a:t>
            </a:r>
          </a:p>
          <a:p>
            <a:r>
              <a:rPr lang="fr-FR" dirty="0" smtClean="0">
                <a:solidFill>
                  <a:schemeClr val="accent5"/>
                </a:solidFill>
              </a:rPr>
              <a:t>PCO</a:t>
            </a:r>
          </a:p>
          <a:p>
            <a:r>
              <a:rPr lang="fr-FR" dirty="0" smtClean="0">
                <a:solidFill>
                  <a:schemeClr val="accent6"/>
                </a:solidFill>
              </a:rPr>
              <a:t>SPC</a:t>
            </a:r>
            <a:endParaRPr lang="fr-FR" dirty="0">
              <a:solidFill>
                <a:schemeClr val="accent6"/>
              </a:solidFill>
            </a:endParaRPr>
          </a:p>
        </p:txBody>
      </p:sp>
      <p:cxnSp>
        <p:nvCxnSpPr>
          <p:cNvPr id="81" name="Connecteur droit 1"/>
          <p:cNvCxnSpPr>
            <a:cxnSpLocks noChangeShapeType="1"/>
            <a:stCxn id="6172" idx="2"/>
            <a:endCxn id="6150" idx="0"/>
          </p:cNvCxnSpPr>
          <p:nvPr/>
        </p:nvCxnSpPr>
        <p:spPr bwMode="auto">
          <a:xfrm flipH="1">
            <a:off x="5952332" y="1916113"/>
            <a:ext cx="1" cy="268603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Connecteur droit 30"/>
          <p:cNvCxnSpPr>
            <a:cxnSpLocks noChangeShapeType="1"/>
            <a:stCxn id="6172" idx="1"/>
            <a:endCxn id="6171" idx="0"/>
          </p:cNvCxnSpPr>
          <p:nvPr/>
        </p:nvCxnSpPr>
        <p:spPr bwMode="auto">
          <a:xfrm>
            <a:off x="5664201" y="1772444"/>
            <a:ext cx="58343" cy="3771286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71" name="ZoneTexte 27"/>
          <p:cNvSpPr txBox="1">
            <a:spLocks noChangeArrowheads="1"/>
          </p:cNvSpPr>
          <p:nvPr/>
        </p:nvSpPr>
        <p:spPr bwMode="auto">
          <a:xfrm>
            <a:off x="5268332" y="5543730"/>
            <a:ext cx="908424" cy="9451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>
                <a:solidFill>
                  <a:schemeClr val="tx2"/>
                </a:solidFill>
              </a:rPr>
              <a:t>Summary programme +</a:t>
            </a:r>
          </a:p>
          <a:p>
            <a:r>
              <a:rPr lang="fr-FR" altLang="fr-FR" sz="1000" dirty="0">
                <a:solidFill>
                  <a:schemeClr val="tx2"/>
                </a:solidFill>
              </a:rPr>
              <a:t>Letter to the invited speakers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080628" y="4877832"/>
            <a:ext cx="1012621" cy="1790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FR" sz="1050" dirty="0">
                <a:latin typeface="Arial" charset="0"/>
              </a:rPr>
              <a:t>SPC2</a:t>
            </a:r>
            <a:endParaRPr lang="fr-FR" sz="1050" dirty="0" smtClean="0">
              <a:latin typeface="Arial" charset="0"/>
            </a:endParaRPr>
          </a:p>
          <a:p>
            <a:pPr>
              <a:defRPr/>
            </a:pPr>
            <a:r>
              <a:rPr lang="fr-FR" sz="1050" dirty="0" smtClean="0">
                <a:latin typeface="Arial" charset="0"/>
              </a:rPr>
              <a:t>2 distance and 1 in Taipei</a:t>
            </a:r>
          </a:p>
          <a:p>
            <a:pPr>
              <a:defRPr/>
            </a:pPr>
            <a:r>
              <a:rPr lang="fr-FR" sz="1050" dirty="0">
                <a:latin typeface="Arial" charset="0"/>
              </a:rPr>
              <a:t>Selection of the featured speakers referred to as 'invited'</a:t>
            </a:r>
          </a:p>
        </p:txBody>
      </p:sp>
      <p:sp>
        <p:nvSpPr>
          <p:cNvPr id="6150" name="ZoneTexte 5"/>
          <p:cNvSpPr txBox="1">
            <a:spLocks noChangeArrowheads="1"/>
          </p:cNvSpPr>
          <p:nvPr/>
        </p:nvSpPr>
        <p:spPr bwMode="auto">
          <a:xfrm>
            <a:off x="5412582" y="2184716"/>
            <a:ext cx="1079500" cy="27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>
                <a:solidFill>
                  <a:schemeClr val="tx2"/>
                </a:solidFill>
              </a:rPr>
              <a:t>Website ready</a:t>
            </a:r>
          </a:p>
        </p:txBody>
      </p:sp>
      <p:sp>
        <p:nvSpPr>
          <p:cNvPr id="96" name="ZoneTexte 14"/>
          <p:cNvSpPr txBox="1">
            <a:spLocks noChangeArrowheads="1"/>
          </p:cNvSpPr>
          <p:nvPr/>
        </p:nvSpPr>
        <p:spPr bwMode="auto">
          <a:xfrm>
            <a:off x="6934871" y="3513117"/>
            <a:ext cx="1015069" cy="9534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>
                <a:solidFill>
                  <a:schemeClr val="tx2"/>
                </a:solidFill>
              </a:rPr>
              <a:t>Finalisation of the site for registrations and payments + tests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cxnSp>
        <p:nvCxnSpPr>
          <p:cNvPr id="99" name="Connecteur droit 2"/>
          <p:cNvCxnSpPr>
            <a:cxnSpLocks noChangeShapeType="1"/>
            <a:stCxn id="6175" idx="1"/>
            <a:endCxn id="6186" idx="0"/>
          </p:cNvCxnSpPr>
          <p:nvPr/>
        </p:nvCxnSpPr>
        <p:spPr bwMode="auto">
          <a:xfrm>
            <a:off x="7608888" y="1772444"/>
            <a:ext cx="683418" cy="2765961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6" name="Connecteur droit 30"/>
          <p:cNvCxnSpPr>
            <a:cxnSpLocks noChangeShapeType="1"/>
            <a:stCxn id="6182" idx="1"/>
            <a:endCxn id="6183" idx="0"/>
          </p:cNvCxnSpPr>
          <p:nvPr/>
        </p:nvCxnSpPr>
        <p:spPr bwMode="auto">
          <a:xfrm>
            <a:off x="9048750" y="1772444"/>
            <a:ext cx="21845" cy="1161496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2" name="Connecteur droit 2"/>
          <p:cNvCxnSpPr>
            <a:cxnSpLocks noChangeShapeType="1"/>
            <a:stCxn id="6182" idx="2"/>
            <a:endCxn id="6185" idx="0"/>
          </p:cNvCxnSpPr>
          <p:nvPr/>
        </p:nvCxnSpPr>
        <p:spPr bwMode="auto">
          <a:xfrm>
            <a:off x="9372600" y="1916113"/>
            <a:ext cx="1231901" cy="1770708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6" name="Connecteur droit avec flèche 115"/>
          <p:cNvCxnSpPr/>
          <p:nvPr/>
        </p:nvCxnSpPr>
        <p:spPr bwMode="auto">
          <a:xfrm>
            <a:off x="7395464" y="104500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6196" name="ZoneTexte 36"/>
          <p:cNvSpPr txBox="1">
            <a:spLocks noChangeArrowheads="1"/>
          </p:cNvSpPr>
          <p:nvPr/>
        </p:nvSpPr>
        <p:spPr bwMode="auto">
          <a:xfrm>
            <a:off x="3792538" y="858839"/>
            <a:ext cx="5543551" cy="338554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600" dirty="0"/>
              <a:t>LOC Meetings In-Person (April, September?)</a:t>
            </a:r>
          </a:p>
        </p:txBody>
      </p:sp>
      <p:sp>
        <p:nvSpPr>
          <p:cNvPr id="122" name="ZoneTexte 23"/>
          <p:cNvSpPr txBox="1">
            <a:spLocks noChangeArrowheads="1"/>
          </p:cNvSpPr>
          <p:nvPr/>
        </p:nvSpPr>
        <p:spPr bwMode="auto">
          <a:xfrm>
            <a:off x="5719656" y="3329821"/>
            <a:ext cx="865728" cy="78319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err="1" smtClean="0">
                <a:solidFill>
                  <a:schemeClr val="tx2"/>
                </a:solidFill>
              </a:rPr>
              <a:t>Contr.</a:t>
            </a:r>
          </a:p>
          <a:p>
            <a:r>
              <a:rPr lang="fr-FR" altLang="fr-FR" sz="1000" dirty="0" smtClean="0">
                <a:solidFill>
                  <a:schemeClr val="tx2"/>
                </a:solidFill>
              </a:rPr>
              <a:t>Transport</a:t>
            </a:r>
          </a:p>
          <a:p>
            <a:r>
              <a:rPr lang="fr-FR" altLang="fr-FR" sz="1000" dirty="0" smtClean="0">
                <a:solidFill>
                  <a:schemeClr val="tx2"/>
                </a:solidFill>
              </a:rPr>
              <a:t>Sites</a:t>
            </a:r>
          </a:p>
          <a:p>
            <a:r>
              <a:rPr lang="fr-FR" altLang="fr-FR" sz="1000" dirty="0" smtClean="0">
                <a:solidFill>
                  <a:schemeClr val="tx2"/>
                </a:solidFill>
              </a:rPr>
              <a:t>Caterers</a:t>
            </a:r>
            <a:endParaRPr lang="fr-FR" altLang="fr-FR" sz="1000" dirty="0">
              <a:solidFill>
                <a:schemeClr val="tx2"/>
              </a:solidFill>
            </a:endParaRPr>
          </a:p>
        </p:txBody>
      </p:sp>
      <p:cxnSp>
        <p:nvCxnSpPr>
          <p:cNvPr id="123" name="Connecteur droit 13"/>
          <p:cNvCxnSpPr>
            <a:cxnSpLocks noChangeShapeType="1"/>
            <a:stCxn id="6172" idx="2"/>
            <a:endCxn id="122" idx="0"/>
          </p:cNvCxnSpPr>
          <p:nvPr/>
        </p:nvCxnSpPr>
        <p:spPr bwMode="auto">
          <a:xfrm>
            <a:off x="5952333" y="1916113"/>
            <a:ext cx="200187" cy="1413708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58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ZoneTexte 3"/>
          <p:cNvSpPr txBox="1">
            <a:spLocks noChangeArrowheads="1"/>
          </p:cNvSpPr>
          <p:nvPr/>
        </p:nvSpPr>
        <p:spPr bwMode="auto">
          <a:xfrm>
            <a:off x="4652709" y="3261273"/>
            <a:ext cx="1290687" cy="61293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Information on future accelerator projects</a:t>
            </a:r>
          </a:p>
        </p:txBody>
      </p:sp>
      <p:sp>
        <p:nvSpPr>
          <p:cNvPr id="7175" name="Flèche vers le bas 7"/>
          <p:cNvSpPr>
            <a:spLocks noChangeArrowheads="1"/>
          </p:cNvSpPr>
          <p:nvPr/>
        </p:nvSpPr>
        <p:spPr bwMode="auto">
          <a:xfrm rot="-5400000">
            <a:off x="6688267" y="-3284665"/>
            <a:ext cx="576262" cy="10114218"/>
          </a:xfrm>
          <a:prstGeom prst="downArrow">
            <a:avLst>
              <a:gd name="adj1" fmla="val 50000"/>
              <a:gd name="adj2" fmla="val 53561"/>
            </a:avLst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7680326" y="1628775"/>
            <a:ext cx="792163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May</a:t>
            </a:r>
          </a:p>
        </p:txBody>
      </p:sp>
      <p:sp>
        <p:nvSpPr>
          <p:cNvPr id="7177" name="ZoneTexte 10"/>
          <p:cNvSpPr txBox="1">
            <a:spLocks noChangeArrowheads="1"/>
          </p:cNvSpPr>
          <p:nvPr/>
        </p:nvSpPr>
        <p:spPr bwMode="auto">
          <a:xfrm>
            <a:off x="5448301" y="0"/>
            <a:ext cx="10951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3200" b="1" dirty="0" smtClean="0"/>
              <a:t>2026</a:t>
            </a:r>
            <a:endParaRPr lang="fr-FR" altLang="fr-FR" sz="3200" b="1" dirty="0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1919288" y="1628775"/>
            <a:ext cx="576262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 dirty="0"/>
              <a:t>Jan.</a:t>
            </a:r>
          </a:p>
        </p:txBody>
      </p:sp>
      <p:sp>
        <p:nvSpPr>
          <p:cNvPr id="7180" name="Rectangle 11"/>
          <p:cNvSpPr>
            <a:spLocks noChangeArrowheads="1"/>
          </p:cNvSpPr>
          <p:nvPr/>
        </p:nvSpPr>
        <p:spPr bwMode="auto">
          <a:xfrm>
            <a:off x="3216276" y="1628775"/>
            <a:ext cx="574675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Feb.</a:t>
            </a:r>
          </a:p>
        </p:txBody>
      </p:sp>
      <p:sp>
        <p:nvSpPr>
          <p:cNvPr id="7181" name="Rectangle 10"/>
          <p:cNvSpPr>
            <a:spLocks noChangeArrowheads="1"/>
          </p:cNvSpPr>
          <p:nvPr/>
        </p:nvSpPr>
        <p:spPr bwMode="auto">
          <a:xfrm>
            <a:off x="6096001" y="1628775"/>
            <a:ext cx="695325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 dirty="0"/>
              <a:t>April</a:t>
            </a:r>
          </a:p>
        </p:txBody>
      </p:sp>
      <p:sp>
        <p:nvSpPr>
          <p:cNvPr id="7182" name="Rectangle 10"/>
          <p:cNvSpPr>
            <a:spLocks noChangeArrowheads="1"/>
          </p:cNvSpPr>
          <p:nvPr/>
        </p:nvSpPr>
        <p:spPr bwMode="auto">
          <a:xfrm>
            <a:off x="8832851" y="1628775"/>
            <a:ext cx="576263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200" b="1" dirty="0" err="1"/>
              <a:t>June</a:t>
            </a:r>
            <a:endParaRPr lang="fr-FR" altLang="fr-FR" sz="1200" b="1" dirty="0"/>
          </a:p>
        </p:txBody>
      </p:sp>
      <p:sp>
        <p:nvSpPr>
          <p:cNvPr id="7183" name="Rectangle 10"/>
          <p:cNvSpPr>
            <a:spLocks noChangeArrowheads="1"/>
          </p:cNvSpPr>
          <p:nvPr/>
        </p:nvSpPr>
        <p:spPr bwMode="auto">
          <a:xfrm>
            <a:off x="9551988" y="1628775"/>
            <a:ext cx="576262" cy="287338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July</a:t>
            </a:r>
          </a:p>
        </p:txBody>
      </p:sp>
      <p:sp>
        <p:nvSpPr>
          <p:cNvPr id="7184" name="Rectangle 10"/>
          <p:cNvSpPr>
            <a:spLocks noChangeArrowheads="1"/>
          </p:cNvSpPr>
          <p:nvPr/>
        </p:nvSpPr>
        <p:spPr bwMode="auto">
          <a:xfrm>
            <a:off x="4656137" y="1628774"/>
            <a:ext cx="720725" cy="303577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b="1"/>
              <a:t>March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531938" y="2060575"/>
            <a:ext cx="1288668" cy="1123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latin typeface="Arial" charset="0"/>
              </a:rPr>
              <a:t>SPC3 Meeting – selection of oral presentations and session chairs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531938" y="3269210"/>
            <a:ext cx="1288668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latin typeface="Arial" charset="0"/>
              </a:rPr>
              <a:t>Validation of the programme</a:t>
            </a:r>
          </a:p>
        </p:txBody>
      </p:sp>
      <p:sp>
        <p:nvSpPr>
          <p:cNvPr id="26643" name="ZoneTexte 18"/>
          <p:cNvSpPr txBox="1">
            <a:spLocks noChangeArrowheads="1"/>
          </p:cNvSpPr>
          <p:nvPr/>
        </p:nvSpPr>
        <p:spPr bwMode="auto">
          <a:xfrm>
            <a:off x="1532129" y="3796808"/>
            <a:ext cx="1288477" cy="6129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>
            <a:defPPr>
              <a:defRPr lang="en-GB"/>
            </a:defPPr>
            <a:lvl1pPr>
              <a:defRPr sz="1600">
                <a:latin typeface="Arial" charset="0"/>
              </a:defRPr>
            </a:lvl1pPr>
          </a:lstStyle>
          <a:p>
            <a:pPr>
              <a:defRPr/>
            </a:pPr>
            <a:r>
              <a:rPr lang="fr-FR" altLang="fr-FR" sz="1000" dirty="0"/>
              <a:t>Decision on the number of student grants</a:t>
            </a:r>
          </a:p>
        </p:txBody>
      </p:sp>
      <p:sp>
        <p:nvSpPr>
          <p:cNvPr id="7188" name="ZoneTexte 19"/>
          <p:cNvSpPr txBox="1">
            <a:spLocks noChangeArrowheads="1"/>
          </p:cNvSpPr>
          <p:nvPr/>
        </p:nvSpPr>
        <p:spPr bwMode="auto">
          <a:xfrm>
            <a:off x="1550287" y="4601172"/>
            <a:ext cx="1283715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Preparation of the awards</a:t>
            </a:r>
          </a:p>
        </p:txBody>
      </p:sp>
      <p:sp>
        <p:nvSpPr>
          <p:cNvPr id="7189" name="ZoneTexte 20"/>
          <p:cNvSpPr txBox="1">
            <a:spLocks noChangeArrowheads="1"/>
          </p:cNvSpPr>
          <p:nvPr/>
        </p:nvSpPr>
        <p:spPr bwMode="auto">
          <a:xfrm>
            <a:off x="3146165" y="3964543"/>
            <a:ext cx="1279312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Announcement of the awards</a:t>
            </a:r>
          </a:p>
        </p:txBody>
      </p:sp>
      <p:sp>
        <p:nvSpPr>
          <p:cNvPr id="7190" name="ZoneTexte 21"/>
          <p:cNvSpPr txBox="1">
            <a:spLocks noChangeArrowheads="1"/>
          </p:cNvSpPr>
          <p:nvPr/>
        </p:nvSpPr>
        <p:spPr bwMode="auto">
          <a:xfrm>
            <a:off x="3125201" y="2738776"/>
            <a:ext cx="1237549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Announcement of the posters</a:t>
            </a:r>
          </a:p>
        </p:txBody>
      </p:sp>
      <p:sp>
        <p:nvSpPr>
          <p:cNvPr id="7191" name="ZoneTexte 22"/>
          <p:cNvSpPr txBox="1">
            <a:spLocks noChangeArrowheads="1"/>
          </p:cNvSpPr>
          <p:nvPr/>
        </p:nvSpPr>
        <p:spPr bwMode="auto">
          <a:xfrm>
            <a:off x="3128645" y="2060447"/>
            <a:ext cx="1252155" cy="6129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Announcement of the student grants</a:t>
            </a:r>
          </a:p>
        </p:txBody>
      </p:sp>
      <p:sp>
        <p:nvSpPr>
          <p:cNvPr id="7192" name="ZoneTexte 23"/>
          <p:cNvSpPr txBox="1">
            <a:spLocks noChangeArrowheads="1"/>
          </p:cNvSpPr>
          <p:nvPr/>
        </p:nvSpPr>
        <p:spPr bwMode="auto">
          <a:xfrm>
            <a:off x="3125201" y="3280150"/>
            <a:ext cx="1237549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Downloading of contributions</a:t>
            </a:r>
          </a:p>
        </p:txBody>
      </p:sp>
      <p:sp>
        <p:nvSpPr>
          <p:cNvPr id="7193" name="ZoneTexte 24"/>
          <p:cNvSpPr txBox="1">
            <a:spLocks noChangeArrowheads="1"/>
          </p:cNvSpPr>
          <p:nvPr/>
        </p:nvSpPr>
        <p:spPr bwMode="auto">
          <a:xfrm>
            <a:off x="3125201" y="4478941"/>
            <a:ext cx="1281158" cy="61293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Contracting PCs for editing and others</a:t>
            </a:r>
            <a:endParaRPr lang="fr-FR" altLang="fr-FR" sz="1000" dirty="0"/>
          </a:p>
        </p:txBody>
      </p:sp>
      <p:sp>
        <p:nvSpPr>
          <p:cNvPr id="7194" name="ZoneTexte 25"/>
          <p:cNvSpPr txBox="1">
            <a:spLocks noChangeArrowheads="1"/>
          </p:cNvSpPr>
          <p:nvPr/>
        </p:nvSpPr>
        <p:spPr bwMode="auto">
          <a:xfrm>
            <a:off x="6096001" y="2060575"/>
            <a:ext cx="1214688" cy="6129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Creation of edited documents</a:t>
            </a:r>
            <a:endParaRPr lang="fr-FR" altLang="fr-FR" sz="1000" dirty="0"/>
          </a:p>
        </p:txBody>
      </p:sp>
      <p:sp>
        <p:nvSpPr>
          <p:cNvPr id="7196" name="ZoneTexte 27"/>
          <p:cNvSpPr txBox="1">
            <a:spLocks noChangeArrowheads="1"/>
          </p:cNvSpPr>
          <p:nvPr/>
        </p:nvSpPr>
        <p:spPr bwMode="auto">
          <a:xfrm>
            <a:off x="4640934" y="2704426"/>
            <a:ext cx="1302462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err="1" smtClean="0"/>
              <a:t>Number of posters per day.</a:t>
            </a:r>
            <a:endParaRPr lang="fr-FR" altLang="fr-FR" sz="1000" dirty="0"/>
          </a:p>
        </p:txBody>
      </p:sp>
      <p:sp>
        <p:nvSpPr>
          <p:cNvPr id="7197" name="ZoneTexte 28"/>
          <p:cNvSpPr txBox="1">
            <a:spLocks noChangeArrowheads="1"/>
          </p:cNvSpPr>
          <p:nvPr/>
        </p:nvSpPr>
        <p:spPr bwMode="auto">
          <a:xfrm>
            <a:off x="6079648" y="2750260"/>
            <a:ext cx="1311752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err="1"/>
              <a:t>Assignment of codes (presentations, posters…)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6079648" y="3592662"/>
            <a:ext cx="1231041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latin typeface="Arial" charset="0"/>
              </a:rPr>
              <a:t>Invitations to various VIPs</a:t>
            </a:r>
          </a:p>
        </p:txBody>
      </p:sp>
      <p:sp>
        <p:nvSpPr>
          <p:cNvPr id="31" name="Étoile à 10 branches 30"/>
          <p:cNvSpPr/>
          <p:nvPr/>
        </p:nvSpPr>
        <p:spPr bwMode="auto">
          <a:xfrm>
            <a:off x="7391400" y="187325"/>
            <a:ext cx="1441450" cy="1441450"/>
          </a:xfrm>
          <a:prstGeom prst="star10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fr-FR">
              <a:latin typeface="Arial" charset="0"/>
              <a:ea typeface="ＭＳ Ｐゴシック" charset="-128"/>
            </a:endParaRPr>
          </a:p>
        </p:txBody>
      </p:sp>
      <p:sp>
        <p:nvSpPr>
          <p:cNvPr id="7200" name="ZoneTexte 11"/>
          <p:cNvSpPr txBox="1">
            <a:spLocks noChangeArrowheads="1"/>
          </p:cNvSpPr>
          <p:nvPr/>
        </p:nvSpPr>
        <p:spPr bwMode="auto">
          <a:xfrm>
            <a:off x="7349711" y="738773"/>
            <a:ext cx="14398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600" dirty="0" smtClean="0"/>
              <a:t>IPAC’26</a:t>
            </a:r>
            <a:endParaRPr lang="fr-FR" altLang="fr-FR" sz="1600" dirty="0"/>
          </a:p>
        </p:txBody>
      </p:sp>
      <p:sp>
        <p:nvSpPr>
          <p:cNvPr id="7203" name="ZoneTexte 34"/>
          <p:cNvSpPr txBox="1">
            <a:spLocks noChangeArrowheads="1"/>
          </p:cNvSpPr>
          <p:nvPr/>
        </p:nvSpPr>
        <p:spPr bwMode="auto">
          <a:xfrm>
            <a:off x="7559874" y="2040571"/>
            <a:ext cx="1081088" cy="6129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Submission of the proceedings</a:t>
            </a:r>
          </a:p>
        </p:txBody>
      </p:sp>
      <p:sp>
        <p:nvSpPr>
          <p:cNvPr id="7204" name="ZoneTexte 35"/>
          <p:cNvSpPr txBox="1">
            <a:spLocks noChangeArrowheads="1"/>
          </p:cNvSpPr>
          <p:nvPr/>
        </p:nvSpPr>
        <p:spPr bwMode="auto">
          <a:xfrm>
            <a:off x="7570788" y="2707344"/>
            <a:ext cx="1081088" cy="27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Set up the site</a:t>
            </a:r>
            <a:endParaRPr lang="fr-FR" altLang="fr-FR" sz="1000" dirty="0"/>
          </a:p>
        </p:txBody>
      </p:sp>
      <p:sp>
        <p:nvSpPr>
          <p:cNvPr id="7206" name="ZoneTexte 37"/>
          <p:cNvSpPr txBox="1">
            <a:spLocks noChangeArrowheads="1"/>
          </p:cNvSpPr>
          <p:nvPr/>
        </p:nvSpPr>
        <p:spPr bwMode="auto">
          <a:xfrm>
            <a:off x="7570788" y="3115832"/>
            <a:ext cx="1081088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/>
              <a:t>Publication of the proceedings 'pre-press'</a:t>
            </a:r>
          </a:p>
        </p:txBody>
      </p:sp>
      <p:sp>
        <p:nvSpPr>
          <p:cNvPr id="7208" name="ZoneTexte 39"/>
          <p:cNvSpPr txBox="1">
            <a:spLocks noChangeArrowheads="1"/>
          </p:cNvSpPr>
          <p:nvPr/>
        </p:nvSpPr>
        <p:spPr bwMode="auto">
          <a:xfrm>
            <a:off x="8888232" y="2024887"/>
            <a:ext cx="901864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/>
              <a:t>Debriefing notes</a:t>
            </a:r>
          </a:p>
        </p:txBody>
      </p:sp>
      <p:cxnSp>
        <p:nvCxnSpPr>
          <p:cNvPr id="44" name="Connecteur droit avec flèche 43"/>
          <p:cNvCxnSpPr/>
          <p:nvPr/>
        </p:nvCxnSpPr>
        <p:spPr bwMode="auto">
          <a:xfrm>
            <a:off x="2279650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5" name="Connecteur droit avec flèche 44"/>
          <p:cNvCxnSpPr/>
          <p:nvPr/>
        </p:nvCxnSpPr>
        <p:spPr bwMode="auto">
          <a:xfrm>
            <a:off x="3575050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6" name="Connecteur droit avec flèche 45"/>
          <p:cNvCxnSpPr/>
          <p:nvPr/>
        </p:nvCxnSpPr>
        <p:spPr bwMode="auto">
          <a:xfrm>
            <a:off x="4943475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47" name="Connecteur droit avec flèche 46"/>
          <p:cNvCxnSpPr/>
          <p:nvPr/>
        </p:nvCxnSpPr>
        <p:spPr bwMode="auto">
          <a:xfrm>
            <a:off x="6311900" y="981075"/>
            <a:ext cx="0" cy="6477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7216" name="ZoneTexte 36"/>
          <p:cNvSpPr txBox="1">
            <a:spLocks noChangeArrowheads="1"/>
          </p:cNvSpPr>
          <p:nvPr/>
        </p:nvSpPr>
        <p:spPr bwMode="auto">
          <a:xfrm>
            <a:off x="1919288" y="908051"/>
            <a:ext cx="4608512" cy="339725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600"/>
              <a:t>LOC meetings</a:t>
            </a:r>
          </a:p>
        </p:txBody>
      </p:sp>
      <p:sp>
        <p:nvSpPr>
          <p:cNvPr id="7217" name="Text Box 6"/>
          <p:cNvSpPr txBox="1">
            <a:spLocks noChangeArrowheads="1"/>
          </p:cNvSpPr>
          <p:nvPr/>
        </p:nvSpPr>
        <p:spPr bwMode="auto">
          <a:xfrm>
            <a:off x="10279064" y="6629401"/>
            <a:ext cx="3254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fr-FR" sz="1000">
                <a:solidFill>
                  <a:srgbClr val="626262"/>
                </a:solidFill>
              </a:rPr>
              <a:t>24</a:t>
            </a:r>
          </a:p>
        </p:txBody>
      </p:sp>
      <p:sp>
        <p:nvSpPr>
          <p:cNvPr id="51" name="ZoneTexte 20"/>
          <p:cNvSpPr txBox="1">
            <a:spLocks noChangeArrowheads="1"/>
          </p:cNvSpPr>
          <p:nvPr/>
        </p:nvSpPr>
        <p:spPr bwMode="auto">
          <a:xfrm>
            <a:off x="4641536" y="2046713"/>
            <a:ext cx="1311096" cy="5788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400" b="1" dirty="0" smtClean="0"/>
              <a:t>End of Early-Bird</a:t>
            </a:r>
            <a:endParaRPr lang="fr-FR" altLang="fr-FR" sz="1400" b="1" dirty="0"/>
          </a:p>
        </p:txBody>
      </p:sp>
      <p:sp>
        <p:nvSpPr>
          <p:cNvPr id="53" name="ZoneTexte 3"/>
          <p:cNvSpPr txBox="1">
            <a:spLocks noChangeArrowheads="1"/>
          </p:cNvSpPr>
          <p:nvPr/>
        </p:nvSpPr>
        <p:spPr bwMode="auto">
          <a:xfrm>
            <a:off x="4653949" y="4000546"/>
            <a:ext cx="1289447" cy="61293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1st confirmation of estimated catering numbers</a:t>
            </a:r>
          </a:p>
        </p:txBody>
      </p:sp>
      <p:sp>
        <p:nvSpPr>
          <p:cNvPr id="54" name="ZoneTexte 3"/>
          <p:cNvSpPr txBox="1">
            <a:spLocks noChangeArrowheads="1"/>
          </p:cNvSpPr>
          <p:nvPr/>
        </p:nvSpPr>
        <p:spPr bwMode="auto">
          <a:xfrm>
            <a:off x="4636060" y="4739819"/>
            <a:ext cx="1307336" cy="4426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Finalise the bus numbers</a:t>
            </a:r>
            <a:endParaRPr lang="fr-FR" altLang="fr-FR" sz="1000" dirty="0"/>
          </a:p>
        </p:txBody>
      </p:sp>
      <p:sp>
        <p:nvSpPr>
          <p:cNvPr id="55" name="ZoneTexte 3"/>
          <p:cNvSpPr txBox="1">
            <a:spLocks noChangeArrowheads="1"/>
          </p:cNvSpPr>
          <p:nvPr/>
        </p:nvSpPr>
        <p:spPr bwMode="auto">
          <a:xfrm>
            <a:off x="6079648" y="4094792"/>
            <a:ext cx="1270063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First release of hotel rooms</a:t>
            </a:r>
            <a:endParaRPr lang="fr-FR" altLang="fr-FR" sz="1000" dirty="0"/>
          </a:p>
        </p:txBody>
      </p:sp>
      <p:sp>
        <p:nvSpPr>
          <p:cNvPr id="2" name="Rectangle 1"/>
          <p:cNvSpPr/>
          <p:nvPr/>
        </p:nvSpPr>
        <p:spPr>
          <a:xfrm>
            <a:off x="407988" y="125160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LOC</a:t>
            </a:r>
          </a:p>
          <a:p>
            <a:r>
              <a:rPr lang="fr-FR" dirty="0">
                <a:solidFill>
                  <a:schemeClr val="accent5"/>
                </a:solidFill>
              </a:rPr>
              <a:t>PCO</a:t>
            </a:r>
          </a:p>
          <a:p>
            <a:r>
              <a:rPr lang="fr-FR" dirty="0">
                <a:solidFill>
                  <a:schemeClr val="accent6"/>
                </a:solidFill>
              </a:rPr>
              <a:t>SPC</a:t>
            </a:r>
          </a:p>
        </p:txBody>
      </p:sp>
      <p:sp>
        <p:nvSpPr>
          <p:cNvPr id="57" name="ZoneTexte 3"/>
          <p:cNvSpPr txBox="1">
            <a:spLocks noChangeArrowheads="1"/>
          </p:cNvSpPr>
          <p:nvPr/>
        </p:nvSpPr>
        <p:spPr bwMode="auto">
          <a:xfrm>
            <a:off x="4655043" y="5324548"/>
            <a:ext cx="1297589" cy="9534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Finalise the ceremonies:</a:t>
            </a:r>
          </a:p>
          <a:p>
            <a:pPr marL="171450" indent="-171450">
              <a:buFontTx/>
              <a:buChar char="-"/>
            </a:pPr>
            <a:r>
              <a:rPr lang="fr-FR" altLang="fr-FR" sz="1000" dirty="0" smtClean="0"/>
              <a:t>of openings</a:t>
            </a:r>
          </a:p>
          <a:p>
            <a:pPr marL="171450" indent="-171450">
              <a:buFontTx/>
              <a:buChar char="-"/>
            </a:pPr>
            <a:r>
              <a:rPr lang="fr-FR" altLang="fr-FR" sz="1000" dirty="0" smtClean="0"/>
              <a:t>Price</a:t>
            </a:r>
          </a:p>
          <a:p>
            <a:pPr marL="171450" indent="-171450">
              <a:buFontTx/>
              <a:buChar char="-"/>
            </a:pPr>
            <a:r>
              <a:rPr lang="fr-FR" altLang="fr-FR" sz="1000" dirty="0" smtClean="0"/>
              <a:t>Closure</a:t>
            </a:r>
          </a:p>
        </p:txBody>
      </p:sp>
      <p:sp>
        <p:nvSpPr>
          <p:cNvPr id="59" name="ZoneTexte 39"/>
          <p:cNvSpPr txBox="1">
            <a:spLocks noChangeArrowheads="1"/>
          </p:cNvSpPr>
          <p:nvPr/>
        </p:nvSpPr>
        <p:spPr bwMode="auto">
          <a:xfrm>
            <a:off x="9275893" y="2639214"/>
            <a:ext cx="2043747" cy="27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Budget closing</a:t>
            </a:r>
            <a:endParaRPr lang="fr-FR" altLang="fr-FR" sz="1000" dirty="0"/>
          </a:p>
        </p:txBody>
      </p:sp>
      <p:sp>
        <p:nvSpPr>
          <p:cNvPr id="60" name="ZoneTexte 39"/>
          <p:cNvSpPr txBox="1">
            <a:spLocks noChangeArrowheads="1"/>
          </p:cNvSpPr>
          <p:nvPr/>
        </p:nvSpPr>
        <p:spPr bwMode="auto">
          <a:xfrm>
            <a:off x="9721850" y="3090906"/>
            <a:ext cx="1597789" cy="27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REX GANIL</a:t>
            </a:r>
          </a:p>
        </p:txBody>
      </p:sp>
      <p:sp>
        <p:nvSpPr>
          <p:cNvPr id="61" name="ZoneTexte 19"/>
          <p:cNvSpPr txBox="1">
            <a:spLocks noChangeArrowheads="1"/>
          </p:cNvSpPr>
          <p:nvPr/>
        </p:nvSpPr>
        <p:spPr bwMode="auto">
          <a:xfrm>
            <a:off x="3117691" y="5235323"/>
            <a:ext cx="1307786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Define evening animations</a:t>
            </a:r>
            <a:endParaRPr lang="fr-FR" altLang="fr-FR" sz="1000" dirty="0"/>
          </a:p>
        </p:txBody>
      </p:sp>
      <p:sp>
        <p:nvSpPr>
          <p:cNvPr id="62" name="ZoneTexte 61"/>
          <p:cNvSpPr txBox="1"/>
          <p:nvPr/>
        </p:nvSpPr>
        <p:spPr>
          <a:xfrm>
            <a:off x="3117691" y="5801274"/>
            <a:ext cx="1307786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latin typeface="Arial" charset="0"/>
              </a:rPr>
              <a:t>Programme validation</a:t>
            </a:r>
          </a:p>
        </p:txBody>
      </p:sp>
      <p:sp>
        <p:nvSpPr>
          <p:cNvPr id="65" name="ZoneTexte 34"/>
          <p:cNvSpPr txBox="1">
            <a:spLocks noChangeArrowheads="1"/>
          </p:cNvSpPr>
          <p:nvPr/>
        </p:nvSpPr>
        <p:spPr bwMode="auto">
          <a:xfrm>
            <a:off x="7578184" y="4035098"/>
            <a:ext cx="1081088" cy="2724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000" dirty="0" smtClean="0"/>
              <a:t>……..</a:t>
            </a:r>
            <a:endParaRPr lang="fr-FR" altLang="fr-FR" sz="1000" dirty="0"/>
          </a:p>
        </p:txBody>
      </p:sp>
      <p:sp>
        <p:nvSpPr>
          <p:cNvPr id="3" name="ZoneTexte 2"/>
          <p:cNvSpPr txBox="1"/>
          <p:nvPr/>
        </p:nvSpPr>
        <p:spPr>
          <a:xfrm>
            <a:off x="2419514" y="2863170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476595" y="3471924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236711" y="2765197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419514" y="4109609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429871" y="4747294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3992328" y="2882044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4007614" y="3425216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3753416" y="4122347"/>
            <a:ext cx="92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7030A0"/>
                </a:solidFill>
              </a:rPr>
              <a:t>Encours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4038507" y="5949187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5542304" y="2889808"/>
            <a:ext cx="58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FAIT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5361589" y="5960859"/>
            <a:ext cx="92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7030A0"/>
                </a:solidFill>
              </a:rPr>
              <a:t>Encours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6695168" y="3722824"/>
            <a:ext cx="92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7030A0"/>
                </a:solidFill>
              </a:rPr>
              <a:t>Encours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1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IPAC Booklets</a:t>
            </a:r>
            <a:endParaRPr lang="en-GB" dirty="0"/>
          </a:p>
        </p:txBody>
      </p:sp>
      <p:pic>
        <p:nvPicPr>
          <p:cNvPr id="7" name="Picture 13" descr="An advertisement for an event&#10;&#10;AI-generated content may be incorrect.">
            <a:extLst>
              <a:ext uri="{FF2B5EF4-FFF2-40B4-BE49-F238E27FC236}">
                <a16:creationId xmlns:a16="http://schemas.microsoft.com/office/drawing/2014/main" id="{05665FA4-EB47-5272-D7B1-BD200F052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337" y="1992837"/>
            <a:ext cx="2701558" cy="3833292"/>
          </a:xfrm>
          <a:prstGeom prst="rect">
            <a:avLst/>
          </a:prstGeom>
        </p:spPr>
      </p:pic>
      <p:pic>
        <p:nvPicPr>
          <p:cNvPr id="8" name="Picture 11" descr="An advertisement for an event&#10;&#10;AI-generated content may be incorrect.">
            <a:extLst>
              <a:ext uri="{FF2B5EF4-FFF2-40B4-BE49-F238E27FC236}">
                <a16:creationId xmlns:a16="http://schemas.microsoft.com/office/drawing/2014/main" id="{21639DF2-7B9B-CB33-14EB-28016BF5C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09" y="2129376"/>
            <a:ext cx="2701559" cy="3844852"/>
          </a:xfrm>
          <a:prstGeom prst="rect">
            <a:avLst/>
          </a:prstGeom>
        </p:spPr>
      </p:pic>
      <p:sp>
        <p:nvSpPr>
          <p:cNvPr id="9" name="object 66">
            <a:extLst>
              <a:ext uri="{FF2B5EF4-FFF2-40B4-BE49-F238E27FC236}">
                <a16:creationId xmlns:a16="http://schemas.microsoft.com/office/drawing/2014/main" id="{7582AD0C-C38A-3812-9EC5-A8E1A1E9F97B}"/>
              </a:ext>
            </a:extLst>
          </p:cNvPr>
          <p:cNvSpPr txBox="1"/>
          <p:nvPr/>
        </p:nvSpPr>
        <p:spPr>
          <a:xfrm>
            <a:off x="485148" y="1557684"/>
            <a:ext cx="3024680" cy="329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fr-FR" sz="16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CONFERENCE GUIDE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0" name="object 66">
            <a:extLst>
              <a:ext uri="{FF2B5EF4-FFF2-40B4-BE49-F238E27FC236}">
                <a16:creationId xmlns:a16="http://schemas.microsoft.com/office/drawing/2014/main" id="{9D519B92-31B1-F9F1-0E0B-C5F744ECAB9C}"/>
              </a:ext>
            </a:extLst>
          </p:cNvPr>
          <p:cNvSpPr txBox="1"/>
          <p:nvPr/>
        </p:nvSpPr>
        <p:spPr>
          <a:xfrm>
            <a:off x="5245263" y="1444466"/>
            <a:ext cx="385621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/>
            <a:r>
              <a:rPr lang="fr-FR" sz="16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PARTICLE ACCELERATOR </a:t>
            </a:r>
          </a:p>
          <a:p>
            <a:pPr lvl="0" algn="ctr"/>
            <a:r>
              <a:rPr lang="fr-FR" sz="16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BOOKLET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1" name="object 66">
            <a:extLst>
              <a:ext uri="{FF2B5EF4-FFF2-40B4-BE49-F238E27FC236}">
                <a16:creationId xmlns:a16="http://schemas.microsoft.com/office/drawing/2014/main" id="{7582AD0C-C38A-3812-9EC5-A8E1A1E9F97B}"/>
              </a:ext>
            </a:extLst>
          </p:cNvPr>
          <p:cNvSpPr txBox="1"/>
          <p:nvPr/>
        </p:nvSpPr>
        <p:spPr>
          <a:xfrm>
            <a:off x="9101475" y="1627186"/>
            <a:ext cx="3024680" cy="1067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fr-FR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+ </a:t>
            </a:r>
            <a:r>
              <a:rPr lang="fr-FR" sz="1600" b="1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Booklet</a:t>
            </a:r>
            <a:r>
              <a:rPr lang="fr-FR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fr-FR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Student session and poster présentations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639895" y="3051180"/>
            <a:ext cx="2997841" cy="1834158"/>
          </a:xfrm>
          <a:prstGeom prst="leftArrow">
            <a:avLst>
              <a:gd name="adj1" fmla="val 52524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 questionnaire will be sent in a week or two to all laboratories.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3102361" y="3275775"/>
            <a:ext cx="2573519" cy="2031325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 electronic PDF version.</a:t>
            </a:r>
          </a:p>
          <a:p>
            <a:r>
              <a:rPr lang="en-GB" dirty="0" smtClean="0"/>
              <a:t>+ printed copies can be ordered at the registration</a:t>
            </a:r>
          </a:p>
          <a:p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48524" y="6123126"/>
            <a:ext cx="389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Same chapters and structure as IPAC’23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7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Badge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2956E9-20DB-BF52-5D36-F397EB163CB0}"/>
              </a:ext>
            </a:extLst>
          </p:cNvPr>
          <p:cNvSpPr/>
          <p:nvPr/>
        </p:nvSpPr>
        <p:spPr>
          <a:xfrm>
            <a:off x="3174124" y="5268815"/>
            <a:ext cx="903449" cy="733720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4" name="Picture 4" descr="An orange and blue poster&#10;&#10;AI-generated content may be incorrect.">
            <a:extLst>
              <a:ext uri="{FF2B5EF4-FFF2-40B4-BE49-F238E27FC236}">
                <a16:creationId xmlns:a16="http://schemas.microsoft.com/office/drawing/2014/main" id="{286AEF88-4DDE-1A90-8994-2219B2352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103" y="1716471"/>
            <a:ext cx="3583157" cy="5050396"/>
          </a:xfrm>
          <a:prstGeom prst="rect">
            <a:avLst/>
          </a:prstGeom>
        </p:spPr>
      </p:pic>
      <p:sp>
        <p:nvSpPr>
          <p:cNvPr id="5" name="object 66">
            <a:extLst>
              <a:ext uri="{FF2B5EF4-FFF2-40B4-BE49-F238E27FC236}">
                <a16:creationId xmlns:a16="http://schemas.microsoft.com/office/drawing/2014/main" id="{11F67938-DBB5-9419-8283-66EFE8A97FC3}"/>
              </a:ext>
            </a:extLst>
          </p:cNvPr>
          <p:cNvSpPr txBox="1"/>
          <p:nvPr/>
        </p:nvSpPr>
        <p:spPr>
          <a:xfrm>
            <a:off x="2690341" y="4699428"/>
            <a:ext cx="3024680" cy="1138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/>
            <a:r>
              <a:rPr lang="fr-FR" sz="2000" b="1" dirty="0">
                <a:solidFill>
                  <a:srgbClr val="1D2557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Hanna </a:t>
            </a:r>
          </a:p>
          <a:p>
            <a:pPr lvl="0" algn="ctr"/>
            <a:r>
              <a:rPr lang="fr-FR" sz="2000" b="1" dirty="0">
                <a:solidFill>
                  <a:srgbClr val="1D2557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FRANBERG DELAHAYE</a:t>
            </a:r>
          </a:p>
          <a:p>
            <a:pPr lvl="0" algn="ctr"/>
            <a:r>
              <a:rPr lang="fr-FR" sz="1600" b="1" dirty="0">
                <a:solidFill>
                  <a:srgbClr val="1D2557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fr-FR" sz="1400" b="1" dirty="0">
              <a:solidFill>
                <a:srgbClr val="1D2557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fr-FR" b="1" dirty="0">
                <a:solidFill>
                  <a:srgbClr val="1D2557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GANIL, FRANCE</a:t>
            </a:r>
          </a:p>
        </p:txBody>
      </p:sp>
      <p:pic>
        <p:nvPicPr>
          <p:cNvPr id="6" name="Picture 13" descr="A screenshot of a phone&#10;&#10;AI-generated content may be incorrect.">
            <a:extLst>
              <a:ext uri="{FF2B5EF4-FFF2-40B4-BE49-F238E27FC236}">
                <a16:creationId xmlns:a16="http://schemas.microsoft.com/office/drawing/2014/main" id="{06ACC2D7-5A68-6998-52B2-22EF4D6EC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554" y="1690688"/>
            <a:ext cx="3625284" cy="510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9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91B0FE-C32E-4298-B1D7-648A0BED9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Pocket guide </a:t>
            </a:r>
            <a:br>
              <a:rPr lang="en-US" altLang="zh-TW" dirty="0" smtClean="0"/>
            </a:br>
            <a:r>
              <a:rPr lang="en-US" altLang="zh-TW" dirty="0" smtClean="0"/>
              <a:t>Short Program and information folder</a:t>
            </a:r>
            <a:endParaRPr lang="zh-TW" alt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5080" y="4269750"/>
            <a:ext cx="7394494" cy="246126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080" y="1567827"/>
            <a:ext cx="7457721" cy="248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785" y="1542925"/>
            <a:ext cx="1862448" cy="27936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45154"/>
          <a:stretch/>
        </p:blipFill>
        <p:spPr>
          <a:xfrm>
            <a:off x="293271" y="2104191"/>
            <a:ext cx="1789279" cy="13005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b="28492"/>
          <a:stretch/>
        </p:blipFill>
        <p:spPr>
          <a:xfrm>
            <a:off x="1960733" y="1347070"/>
            <a:ext cx="2176116" cy="3239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55" y="-25536"/>
            <a:ext cx="10515600" cy="1325563"/>
          </a:xfrm>
        </p:spPr>
        <p:txBody>
          <a:bodyPr/>
          <a:lstStyle/>
          <a:p>
            <a:r>
              <a:rPr lang="fr-FR" dirty="0" err="1" smtClean="0"/>
              <a:t>Register</a:t>
            </a:r>
            <a:r>
              <a:rPr lang="fr-FR" dirty="0" smtClean="0"/>
              <a:t> flow on INDICO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3538971"/>
          <a:ext cx="10515600" cy="166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3286" y="4835237"/>
            <a:ext cx="1581232" cy="20227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弧形 15">
            <a:extLst>
              <a:ext uri="{FF2B5EF4-FFF2-40B4-BE49-F238E27FC236}">
                <a16:creationId xmlns:a16="http://schemas.microsoft.com/office/drawing/2014/main" id="{C488142B-FFEB-155F-C8AB-17C44F907137}"/>
              </a:ext>
            </a:extLst>
          </p:cNvPr>
          <p:cNvSpPr/>
          <p:nvPr/>
        </p:nvSpPr>
        <p:spPr>
          <a:xfrm>
            <a:off x="1868295" y="2849769"/>
            <a:ext cx="1305403" cy="1682317"/>
          </a:xfrm>
          <a:prstGeom prst="arc">
            <a:avLst>
              <a:gd name="adj1" fmla="val 12102799"/>
              <a:gd name="adj2" fmla="val 736357"/>
            </a:avLst>
          </a:prstGeom>
          <a:ln w="76200">
            <a:prstDash val="sysDash"/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TW" altLang="en-US"/>
          </a:p>
        </p:txBody>
      </p:sp>
      <p:sp>
        <p:nvSpPr>
          <p:cNvPr id="12" name="Rectangle à coins arrondis 11"/>
          <p:cNvSpPr/>
          <p:nvPr/>
        </p:nvSpPr>
        <p:spPr>
          <a:xfrm>
            <a:off x="1958119" y="5263109"/>
            <a:ext cx="161581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If requested : </a:t>
            </a:r>
            <a:endParaRPr lang="en-GB" dirty="0"/>
          </a:p>
        </p:txBody>
      </p:sp>
      <p:sp>
        <p:nvSpPr>
          <p:cNvPr id="13" name="弧形 5">
            <a:extLst>
              <a:ext uri="{FF2B5EF4-FFF2-40B4-BE49-F238E27FC236}">
                <a16:creationId xmlns:a16="http://schemas.microsoft.com/office/drawing/2014/main" id="{23BCDF12-345C-92AC-A432-BB46EA1230FC}"/>
              </a:ext>
            </a:extLst>
          </p:cNvPr>
          <p:cNvSpPr/>
          <p:nvPr/>
        </p:nvSpPr>
        <p:spPr>
          <a:xfrm>
            <a:off x="4011511" y="3340914"/>
            <a:ext cx="3026598" cy="1599871"/>
          </a:xfrm>
          <a:prstGeom prst="arc">
            <a:avLst>
              <a:gd name="adj1" fmla="val 12102799"/>
              <a:gd name="adj2" fmla="val 17954919"/>
            </a:avLst>
          </a:prstGeom>
          <a:ln w="38100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TW" altLang="en-US"/>
          </a:p>
        </p:txBody>
      </p:sp>
      <p:sp>
        <p:nvSpPr>
          <p:cNvPr id="14" name="ZoneTexte 13"/>
          <p:cNvSpPr txBox="1"/>
          <p:nvPr/>
        </p:nvSpPr>
        <p:spPr>
          <a:xfrm>
            <a:off x="516793" y="3538971"/>
            <a:ext cx="200420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Manual verification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29779" y="4965079"/>
            <a:ext cx="6262221" cy="1763078"/>
          </a:xfrm>
          <a:prstGeom prst="ribbon">
            <a:avLst>
              <a:gd name="adj1" fmla="val 16667"/>
              <a:gd name="adj2" fmla="val 71713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3 messages: 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after registration – pending</a:t>
            </a:r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after verification </a:t>
            </a:r>
            <a:r>
              <a:rPr lang="en-GB" dirty="0" smtClean="0">
                <a:sym typeface="Wingdings" panose="05000000000000000000" pitchFamily="2" charset="2"/>
              </a:rPr>
              <a:t> payment information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3</a:t>
            </a:r>
            <a:r>
              <a:rPr lang="en-GB" baseline="30000" dirty="0" smtClean="0">
                <a:sym typeface="Wingdings" panose="05000000000000000000" pitchFamily="2" charset="2"/>
              </a:rPr>
              <a:t>rd</a:t>
            </a:r>
            <a:r>
              <a:rPr lang="en-GB" dirty="0" smtClean="0">
                <a:sym typeface="Wingdings" panose="05000000000000000000" pitchFamily="2" charset="2"/>
              </a:rPr>
              <a:t> after payment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Parchemin vertical 2"/>
          <p:cNvSpPr/>
          <p:nvPr/>
        </p:nvSpPr>
        <p:spPr>
          <a:xfrm>
            <a:off x="10211420" y="3182719"/>
            <a:ext cx="1906771" cy="68640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Email to: registration@ipac26.org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2489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</TotalTime>
  <Words>633</Words>
  <Application>Microsoft Office PowerPoint</Application>
  <PresentationFormat>Grand écran</PresentationFormat>
  <Paragraphs>189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3" baseType="lpstr">
      <vt:lpstr>ＭＳ Ｐゴシック</vt:lpstr>
      <vt:lpstr>ＭＳ Ｐゴシック</vt:lpstr>
      <vt:lpstr>Arial</vt:lpstr>
      <vt:lpstr>Calibri</vt:lpstr>
      <vt:lpstr>Calibri Light</vt:lpstr>
      <vt:lpstr>Century Gothic</vt:lpstr>
      <vt:lpstr>新細明體</vt:lpstr>
      <vt:lpstr>Tahoma</vt:lpstr>
      <vt:lpstr>Times New Roman</vt:lpstr>
      <vt:lpstr>Wingdings</vt:lpstr>
      <vt:lpstr>Thème Office</vt:lpstr>
      <vt:lpstr>IPAC’26 Status report</vt:lpstr>
      <vt:lpstr>Registrations Monday at 14:00</vt:lpstr>
      <vt:lpstr>What to expect next couple of weeks:</vt:lpstr>
      <vt:lpstr>Présentation PowerPoint</vt:lpstr>
      <vt:lpstr>Présentation PowerPoint</vt:lpstr>
      <vt:lpstr>IPAC Booklets</vt:lpstr>
      <vt:lpstr>Badge</vt:lpstr>
      <vt:lpstr>Pocket guide  Short Program and information folder</vt:lpstr>
      <vt:lpstr>Register flow on INDICO</vt:lpstr>
      <vt:lpstr>Mobile App / Info</vt:lpstr>
      <vt:lpstr>Same as other conferences</vt:lpstr>
      <vt:lpstr>Codes wifis </vt:lpstr>
    </vt:vector>
  </TitlesOfParts>
  <Manager/>
  <Company>CNRS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Invited talks submission</dc:title>
  <dc:subject/>
  <dc:creator>Nicolas Delerue</dc:creator>
  <cp:keywords/>
  <dc:description/>
  <cp:lastModifiedBy>Franberg Hanna</cp:lastModifiedBy>
  <cp:revision>122</cp:revision>
  <dcterms:created xsi:type="dcterms:W3CDTF">2024-11-25T09:11:27Z</dcterms:created>
  <dcterms:modified xsi:type="dcterms:W3CDTF">2026-02-10T07:48:34Z</dcterms:modified>
  <cp:category/>
</cp:coreProperties>
</file>