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92" r:id="rId2"/>
    <p:sldId id="297" r:id="rId3"/>
    <p:sldId id="298" r:id="rId4"/>
    <p:sldId id="296" r:id="rId5"/>
    <p:sldId id="295" r:id="rId6"/>
    <p:sldId id="293" r:id="rId7"/>
    <p:sldId id="294" r:id="rId8"/>
    <p:sldId id="279" r:id="rId9"/>
  </p:sldIdLst>
  <p:sldSz cx="12192000" cy="6858000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" id="{7648598F-1973-471E-B094-380B262A9AF8}">
          <p14:sldIdLst>
            <p14:sldId id="292"/>
            <p14:sldId id="297"/>
            <p14:sldId id="298"/>
            <p14:sldId id="296"/>
            <p14:sldId id="295"/>
            <p14:sldId id="293"/>
            <p14:sldId id="294"/>
            <p14:sldId id="27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2759" autoAdjust="0"/>
  </p:normalViewPr>
  <p:slideViewPr>
    <p:cSldViewPr snapToGrid="0">
      <p:cViewPr varScale="1">
        <p:scale>
          <a:sx n="80" d="100"/>
          <a:sy n="80" d="100"/>
        </p:scale>
        <p:origin x="754" y="5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79484" y="2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3D613F-049B-4B4B-9CA4-A6B4BEA93107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53CBEF-8AB0-4FFC-A9C9-E143B447EB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4107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3CBEF-8AB0-4FFC-A9C9-E143B447EBA1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44934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3CBEF-8AB0-4FFC-A9C9-E143B447EBA1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22059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3CBEF-8AB0-4FFC-A9C9-E143B447EBA1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35850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3CBEF-8AB0-4FFC-A9C9-E143B447EBA1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53144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3CBEF-8AB0-4FFC-A9C9-E143B447EBA1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24083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3CBEF-8AB0-4FFC-A9C9-E143B447EBA1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5701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3CBEF-8AB0-4FFC-A9C9-E143B447EBA1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658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3CBEF-8AB0-4FFC-A9C9-E143B447EBA1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80045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25EFC1-F4EA-4E0A-B232-223EDBAB8D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FD38E45-7EF9-41CB-801B-2D7737A1EB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602A4D0-022E-450B-BFE7-4733B94B5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Mikhail Vladimirov (MEPhI)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FFD0F7E-11D0-4638-839C-15220E1EA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LINAC'26, Aug. 16 – 21, 2026. THPO086</a:t>
            </a: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4278CC8-36F9-4E2D-8C9D-FB64EBD45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B5CD9-E575-40EE-AF43-DDE3E56EB9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7543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46E495-2DAF-480A-83E1-BBE926525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40F61A-9549-4C93-BC86-C314DB08EE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E5C67F2-D6FC-46BF-8AD8-D04F5E1CE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Mikhail Vladimirov (MEPhI)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1B28219-E0E2-4A4F-A7BE-51BBE2C80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LINAC'26, Aug. 16 – 21, 2026. THPO086</a:t>
            </a: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5149B05-4FF8-4A29-89E7-08D08B8FB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B5CD9-E575-40EE-AF43-DDE3E56EB9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9009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5E9E41-459D-408F-9089-22367AEEE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9FDB27D-BEFE-448A-ABE7-1B172B7EAD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68234D3-F160-4A59-8014-3A7952039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Mikhail Vladimirov (MEPhI)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3DFDDF6-32BA-43C3-B270-D3FE6673B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LINAC'26, Aug. 16 – 21, 2026. THPO086</a:t>
            </a: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25514AB-B4A8-4973-936A-D799455BE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B5CD9-E575-40EE-AF43-DDE3E56EB9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1574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62E36A-3050-454D-9CC3-DD7F91C85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78E582E-8032-404A-85BC-307CCCD85D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84F3AB3-EB9C-4628-8F72-3FF007D292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25D9B7F-38CA-4FE1-9179-0B779C53D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Mikhail Vladimirov (MEPhI)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570EC61-5131-4364-A042-252401470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LINAC'26, Aug. 16 – 21, 2026. THPO086</a:t>
            </a: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86B2E59-1536-44AC-9448-3CE081B17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B5CD9-E575-40EE-AF43-DDE3E56EB9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6737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34BF6F-9B20-4D65-A4F1-8CBB385668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92A8335-B1FB-413C-8C27-D139467764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0D5DC61-78B6-43AA-9F09-3DAABB196D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99684D9-07FA-456D-BB10-95F75B4236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713E4F5-7D2B-42B8-98DF-E6851DF191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963C1FA-55B7-4BF6-AB4B-2297C76AB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Mikhail Vladimirov (MEPhI)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ED42906-2EF4-46E4-B08D-C1A69A26B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LINAC'26, Aug. 16 – 21, 2026. THPO086</a:t>
            </a:r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89753C5-2A47-4D86-8A51-095D5D631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B5CD9-E575-40EE-AF43-DDE3E56EB9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9688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8FF079-E4A3-4544-AFB8-8021103F2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19B7948-D06E-4F00-BC30-BB54BEB63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Mikhail Vladimirov (MEPhI)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4BF1E80-DDC3-4498-B724-5B1115935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LINAC'26, Aug. 16 – 21, 2026. THPO086</a:t>
            </a:r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0127930-6F09-4366-B5E6-49B169205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B5CD9-E575-40EE-AF43-DDE3E56EB9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0031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21B00F0-046C-4790-978F-E010A6ADA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Mikhail Vladimirov (MEPhI)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01D6EF1-6CC4-469E-BA94-D97073F49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LINAC'26, Aug. 16 – 21, 2026. THPO086</a:t>
            </a:r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2532C49-4959-48BD-9F08-5AAC84F90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B5CD9-E575-40EE-AF43-DDE3E56EB9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6979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0352BC-972C-4669-9FCB-01D229DDC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4E929C2-E4C5-46AC-AC0B-1B834CEF78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5FBE40E-CA46-4477-956F-243D519ED3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06A1915-8576-4B3A-9673-D8FD32348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Mikhail Vladimirov (MEPhI)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EE30D3D-B899-4AEF-B663-253750BF7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LINAC'26, Aug. 16 – 21, 2026. THPO086</a:t>
            </a: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F75492D-D125-48DA-A620-E794C405B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B5CD9-E575-40EE-AF43-DDE3E56EB9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6823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2A45A6-83CC-4618-9052-160DB1EE4D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E4097F9-8679-46E2-A9A4-61706466D7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6404F75-F2E7-4B7D-8F7B-60DA7D5BF7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70B77BA-4430-43DE-89A1-2C70FAFEE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Mikhail Vladimirov (MEPhI)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60B4B20-FBB5-41DB-A9E1-615E9E94A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LINAC'26, Aug. 16 – 21, 2026. THPO086</a:t>
            </a: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1BB95DB-950B-4D25-8B20-F4F9A801F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B5CD9-E575-40EE-AF43-DDE3E56EB9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7842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1BFAF4-4EF0-4E03-AC24-DA3C93197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AC50628-D2AD-4BAE-B4EE-54FE70663D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89101CB-986F-4067-8102-51E78C7C4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Mikhail Vladimirov (MEPhI)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089581D-9C32-44FC-951D-7B1B877E0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LINAC'26, Aug. 16 – 21, 2026. THPO086</a:t>
            </a: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F2BE196-DB06-4ADF-950F-A9823833C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B5CD9-E575-40EE-AF43-DDE3E56EB9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2382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AD5B84B-30FF-40AB-941A-FD44C98E3E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D7C78CF-5289-4D48-A002-C04DB1EF30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C7085AC-DA38-49D9-ACBE-0F5ADA537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Mikhail Vladimirov (MEPhI)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CBDF501-4AD3-460B-827D-6BBC11894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LINAC'26, Aug. 16 – 21, 2026. THPO086</a:t>
            </a: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DAC16BD-0F11-49B2-85D8-196F9CA14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B5CD9-E575-40EE-AF43-DDE3E56EB9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65900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устой слайд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F00D0962-6951-42C9-AAB7-A8419B4562CD}"/>
              </a:ext>
            </a:extLst>
          </p:cNvPr>
          <p:cNvSpPr/>
          <p:nvPr userDrawn="1"/>
        </p:nvSpPr>
        <p:spPr>
          <a:xfrm>
            <a:off x="11641138" y="6453188"/>
            <a:ext cx="41549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fld id="{14D38384-7A71-42FD-A8FA-E9EF1AAD0FA2}" type="slidenum">
              <a:rPr lang="ru-RU" sz="1400" smtClean="0">
                <a:solidFill>
                  <a:srgbClr val="8F9092"/>
                </a:solidFill>
                <a:latin typeface="Montserrat" panose="00000500000000000000" pitchFamily="2" charset="-52"/>
              </a:rPr>
              <a:pPr algn="l"/>
              <a:t>‹#›</a:t>
            </a:fld>
            <a:endParaRPr lang="ru-RU" sz="1400" dirty="0">
              <a:solidFill>
                <a:srgbClr val="8F9092"/>
              </a:solidFill>
              <a:latin typeface="Montserrat" panose="00000500000000000000" pitchFamily="2" charset="-52"/>
            </a:endParaRPr>
          </a:p>
        </p:txBody>
      </p:sp>
      <p:grpSp>
        <p:nvGrpSpPr>
          <p:cNvPr id="4" name="Рисунок 82">
            <a:extLst>
              <a:ext uri="{FF2B5EF4-FFF2-40B4-BE49-F238E27FC236}">
                <a16:creationId xmlns:a16="http://schemas.microsoft.com/office/drawing/2014/main" id="{A9B4BD48-F888-FC47-B437-DD9474F27FEB}"/>
              </a:ext>
            </a:extLst>
          </p:cNvPr>
          <p:cNvGrpSpPr/>
          <p:nvPr userDrawn="1"/>
        </p:nvGrpSpPr>
        <p:grpSpPr>
          <a:xfrm>
            <a:off x="9792252" y="-125895"/>
            <a:ext cx="1748253" cy="1183590"/>
            <a:chOff x="2089150" y="596900"/>
            <a:chExt cx="6320543" cy="4279088"/>
          </a:xfrm>
        </p:grpSpPr>
        <p:grpSp>
          <p:nvGrpSpPr>
            <p:cNvPr id="5" name="Рисунок 82">
              <a:extLst>
                <a:ext uri="{FF2B5EF4-FFF2-40B4-BE49-F238E27FC236}">
                  <a16:creationId xmlns:a16="http://schemas.microsoft.com/office/drawing/2014/main" id="{D53CDC98-A763-171C-C006-148AB363E014}"/>
                </a:ext>
              </a:extLst>
            </p:cNvPr>
            <p:cNvGrpSpPr/>
            <p:nvPr/>
          </p:nvGrpSpPr>
          <p:grpSpPr>
            <a:xfrm>
              <a:off x="3782231" y="2224166"/>
              <a:ext cx="3082779" cy="2651822"/>
              <a:chOff x="3782231" y="2224166"/>
              <a:chExt cx="3082779" cy="2651822"/>
            </a:xfrm>
            <a:solidFill>
              <a:srgbClr val="DDDDDE"/>
            </a:solidFill>
          </p:grpSpPr>
          <p:sp>
            <p:nvSpPr>
              <p:cNvPr id="36" name="Полилиния 35">
                <a:extLst>
                  <a:ext uri="{FF2B5EF4-FFF2-40B4-BE49-F238E27FC236}">
                    <a16:creationId xmlns:a16="http://schemas.microsoft.com/office/drawing/2014/main" id="{288743C6-3FCC-777D-386C-6975312ED089}"/>
                  </a:ext>
                </a:extLst>
              </p:cNvPr>
              <p:cNvSpPr/>
              <p:nvPr/>
            </p:nvSpPr>
            <p:spPr>
              <a:xfrm>
                <a:off x="3849879" y="3647000"/>
                <a:ext cx="310269" cy="469319"/>
              </a:xfrm>
              <a:custGeom>
                <a:avLst/>
                <a:gdLst>
                  <a:gd name="connsiteX0" fmla="*/ 310269 w 310269"/>
                  <a:gd name="connsiteY0" fmla="*/ 0 h 469319"/>
                  <a:gd name="connsiteX1" fmla="*/ 0 w 310269"/>
                  <a:gd name="connsiteY1" fmla="*/ 282734 h 469319"/>
                  <a:gd name="connsiteX2" fmla="*/ 153231 w 310269"/>
                  <a:gd name="connsiteY2" fmla="*/ 469320 h 469319"/>
                  <a:gd name="connsiteX3" fmla="*/ 308366 w 310269"/>
                  <a:gd name="connsiteY3" fmla="*/ 316053 h 469319"/>
                  <a:gd name="connsiteX4" fmla="*/ 310269 w 310269"/>
                  <a:gd name="connsiteY4" fmla="*/ 0 h 469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0269" h="469319">
                    <a:moveTo>
                      <a:pt x="310269" y="0"/>
                    </a:moveTo>
                    <a:lnTo>
                      <a:pt x="0" y="282734"/>
                    </a:lnTo>
                    <a:cubicBezTo>
                      <a:pt x="47587" y="347468"/>
                      <a:pt x="98982" y="410298"/>
                      <a:pt x="153231" y="469320"/>
                    </a:cubicBezTo>
                    <a:lnTo>
                      <a:pt x="308366" y="316053"/>
                    </a:lnTo>
                    <a:cubicBezTo>
                      <a:pt x="304559" y="202769"/>
                      <a:pt x="305510" y="98053"/>
                      <a:pt x="310269" y="0"/>
                    </a:cubicBezTo>
                    <a:close/>
                  </a:path>
                </a:pathLst>
              </a:custGeom>
              <a:solidFill>
                <a:srgbClr val="DDDDDE"/>
              </a:solidFill>
              <a:ln w="95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7" name="Полилиния 36">
                <a:extLst>
                  <a:ext uri="{FF2B5EF4-FFF2-40B4-BE49-F238E27FC236}">
                    <a16:creationId xmlns:a16="http://schemas.microsoft.com/office/drawing/2014/main" id="{9159801B-426F-A7D8-23F0-C3740E047927}"/>
                  </a:ext>
                </a:extLst>
              </p:cNvPr>
              <p:cNvSpPr/>
              <p:nvPr/>
            </p:nvSpPr>
            <p:spPr>
              <a:xfrm>
                <a:off x="3782231" y="3206239"/>
                <a:ext cx="430263" cy="677799"/>
              </a:xfrm>
              <a:custGeom>
                <a:avLst/>
                <a:gdLst>
                  <a:gd name="connsiteX0" fmla="*/ 430264 w 430263"/>
                  <a:gd name="connsiteY0" fmla="*/ 0 h 677799"/>
                  <a:gd name="connsiteX1" fmla="*/ 2930 w 430263"/>
                  <a:gd name="connsiteY1" fmla="*/ 367459 h 677799"/>
                  <a:gd name="connsiteX2" fmla="*/ 9592 w 430263"/>
                  <a:gd name="connsiteY2" fmla="*/ 639721 h 677799"/>
                  <a:gd name="connsiteX3" fmla="*/ 36241 w 430263"/>
                  <a:gd name="connsiteY3" fmla="*/ 677800 h 677799"/>
                  <a:gd name="connsiteX4" fmla="*/ 383628 w 430263"/>
                  <a:gd name="connsiteY4" fmla="*/ 361747 h 677799"/>
                  <a:gd name="connsiteX5" fmla="*/ 430264 w 430263"/>
                  <a:gd name="connsiteY5" fmla="*/ 0 h 6777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0263" h="677799">
                    <a:moveTo>
                      <a:pt x="430264" y="0"/>
                    </a:moveTo>
                    <a:lnTo>
                      <a:pt x="2930" y="367459"/>
                    </a:lnTo>
                    <a:cubicBezTo>
                      <a:pt x="-2780" y="461704"/>
                      <a:pt x="75" y="553093"/>
                      <a:pt x="9592" y="639721"/>
                    </a:cubicBezTo>
                    <a:cubicBezTo>
                      <a:pt x="18158" y="652097"/>
                      <a:pt x="26724" y="665424"/>
                      <a:pt x="36241" y="677800"/>
                    </a:cubicBezTo>
                    <a:lnTo>
                      <a:pt x="383628" y="361747"/>
                    </a:lnTo>
                    <a:cubicBezTo>
                      <a:pt x="392194" y="223712"/>
                      <a:pt x="409325" y="103764"/>
                      <a:pt x="430264" y="0"/>
                    </a:cubicBezTo>
                    <a:close/>
                  </a:path>
                </a:pathLst>
              </a:custGeom>
              <a:solidFill>
                <a:srgbClr val="DDDDDE"/>
              </a:solidFill>
              <a:ln w="95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8" name="Полилиния 37">
                <a:extLst>
                  <a:ext uri="{FF2B5EF4-FFF2-40B4-BE49-F238E27FC236}">
                    <a16:creationId xmlns:a16="http://schemas.microsoft.com/office/drawing/2014/main" id="{EF24D795-28D3-079A-CF97-8B75385A55A3}"/>
                  </a:ext>
                </a:extLst>
              </p:cNvPr>
              <p:cNvSpPr/>
              <p:nvPr/>
            </p:nvSpPr>
            <p:spPr>
              <a:xfrm>
                <a:off x="4041180" y="4038258"/>
                <a:ext cx="140858" cy="255126"/>
              </a:xfrm>
              <a:custGeom>
                <a:avLst/>
                <a:gdLst>
                  <a:gd name="connsiteX0" fmla="*/ 0 w 140858"/>
                  <a:gd name="connsiteY0" fmla="*/ 118996 h 255126"/>
                  <a:gd name="connsiteX1" fmla="*/ 140858 w 140858"/>
                  <a:gd name="connsiteY1" fmla="*/ 255127 h 255126"/>
                  <a:gd name="connsiteX2" fmla="*/ 119920 w 140858"/>
                  <a:gd name="connsiteY2" fmla="*/ 0 h 255126"/>
                  <a:gd name="connsiteX3" fmla="*/ 0 w 140858"/>
                  <a:gd name="connsiteY3" fmla="*/ 118996 h 255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0858" h="255126">
                    <a:moveTo>
                      <a:pt x="0" y="118996"/>
                    </a:moveTo>
                    <a:cubicBezTo>
                      <a:pt x="44732" y="166594"/>
                      <a:pt x="92319" y="211337"/>
                      <a:pt x="140858" y="255127"/>
                    </a:cubicBezTo>
                    <a:cubicBezTo>
                      <a:pt x="131341" y="166594"/>
                      <a:pt x="124679" y="81869"/>
                      <a:pt x="119920" y="0"/>
                    </a:cubicBezTo>
                    <a:lnTo>
                      <a:pt x="0" y="118996"/>
                    </a:lnTo>
                    <a:close/>
                  </a:path>
                </a:pathLst>
              </a:custGeom>
              <a:solidFill>
                <a:srgbClr val="DDDDDE"/>
              </a:solidFill>
              <a:ln w="95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9" name="Полилиния 38">
                <a:extLst>
                  <a:ext uri="{FF2B5EF4-FFF2-40B4-BE49-F238E27FC236}">
                    <a16:creationId xmlns:a16="http://schemas.microsoft.com/office/drawing/2014/main" id="{0664307D-5A72-F927-0C90-75C8D4142916}"/>
                  </a:ext>
                </a:extLst>
              </p:cNvPr>
              <p:cNvSpPr/>
              <p:nvPr/>
            </p:nvSpPr>
            <p:spPr>
              <a:xfrm>
                <a:off x="3791823" y="2658859"/>
                <a:ext cx="603406" cy="833922"/>
              </a:xfrm>
              <a:custGeom>
                <a:avLst/>
                <a:gdLst>
                  <a:gd name="connsiteX0" fmla="*/ 443514 w 603406"/>
                  <a:gd name="connsiteY0" fmla="*/ 440760 h 833922"/>
                  <a:gd name="connsiteX1" fmla="*/ 603407 w 603406"/>
                  <a:gd name="connsiteY1" fmla="*/ 0 h 833922"/>
                  <a:gd name="connsiteX2" fmla="*/ 105644 w 603406"/>
                  <a:gd name="connsiteY2" fmla="*/ 408394 h 833922"/>
                  <a:gd name="connsiteX3" fmla="*/ 0 w 603406"/>
                  <a:gd name="connsiteY3" fmla="*/ 833923 h 833922"/>
                  <a:gd name="connsiteX4" fmla="*/ 440658 w 603406"/>
                  <a:gd name="connsiteY4" fmla="*/ 455992 h 833922"/>
                  <a:gd name="connsiteX5" fmla="*/ 443514 w 603406"/>
                  <a:gd name="connsiteY5" fmla="*/ 440760 h 8339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03406" h="833922">
                    <a:moveTo>
                      <a:pt x="443514" y="440760"/>
                    </a:moveTo>
                    <a:cubicBezTo>
                      <a:pt x="492053" y="237992"/>
                      <a:pt x="553916" y="93293"/>
                      <a:pt x="603407" y="0"/>
                    </a:cubicBezTo>
                    <a:lnTo>
                      <a:pt x="105644" y="408394"/>
                    </a:lnTo>
                    <a:cubicBezTo>
                      <a:pt x="48539" y="555948"/>
                      <a:pt x="15228" y="698743"/>
                      <a:pt x="0" y="833923"/>
                    </a:cubicBezTo>
                    <a:lnTo>
                      <a:pt x="440658" y="455992"/>
                    </a:lnTo>
                    <a:cubicBezTo>
                      <a:pt x="440658" y="451232"/>
                      <a:pt x="442562" y="446472"/>
                      <a:pt x="443514" y="440760"/>
                    </a:cubicBezTo>
                    <a:close/>
                  </a:path>
                </a:pathLst>
              </a:custGeom>
              <a:solidFill>
                <a:srgbClr val="DDDDDE"/>
              </a:solidFill>
              <a:ln w="95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0" name="Полилиния 39">
                <a:extLst>
                  <a:ext uri="{FF2B5EF4-FFF2-40B4-BE49-F238E27FC236}">
                    <a16:creationId xmlns:a16="http://schemas.microsoft.com/office/drawing/2014/main" id="{DEEE2209-A5B1-EE03-4515-D059DEAB5887}"/>
                  </a:ext>
                </a:extLst>
              </p:cNvPr>
              <p:cNvSpPr/>
              <p:nvPr/>
            </p:nvSpPr>
            <p:spPr>
              <a:xfrm>
                <a:off x="3943150" y="2442762"/>
                <a:ext cx="486342" cy="515013"/>
              </a:xfrm>
              <a:custGeom>
                <a:avLst/>
                <a:gdLst>
                  <a:gd name="connsiteX0" fmla="*/ 324545 w 486342"/>
                  <a:gd name="connsiteY0" fmla="*/ 0 h 515013"/>
                  <a:gd name="connsiteX1" fmla="*/ 0 w 486342"/>
                  <a:gd name="connsiteY1" fmla="*/ 515014 h 515013"/>
                  <a:gd name="connsiteX2" fmla="*/ 486342 w 486342"/>
                  <a:gd name="connsiteY2" fmla="*/ 116140 h 515013"/>
                  <a:gd name="connsiteX3" fmla="*/ 324545 w 486342"/>
                  <a:gd name="connsiteY3" fmla="*/ 0 h 5150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86342" h="515013">
                    <a:moveTo>
                      <a:pt x="324545" y="0"/>
                    </a:moveTo>
                    <a:cubicBezTo>
                      <a:pt x="181783" y="177066"/>
                      <a:pt x="76140" y="349372"/>
                      <a:pt x="0" y="515014"/>
                    </a:cubicBezTo>
                    <a:lnTo>
                      <a:pt x="486342" y="116140"/>
                    </a:lnTo>
                    <a:cubicBezTo>
                      <a:pt x="430189" y="85677"/>
                      <a:pt x="375940" y="46646"/>
                      <a:pt x="324545" y="0"/>
                    </a:cubicBezTo>
                    <a:close/>
                  </a:path>
                </a:pathLst>
              </a:custGeom>
              <a:solidFill>
                <a:srgbClr val="DDDDDE"/>
              </a:solidFill>
              <a:ln w="95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1" name="Полилиния 40">
                <a:extLst>
                  <a:ext uri="{FF2B5EF4-FFF2-40B4-BE49-F238E27FC236}">
                    <a16:creationId xmlns:a16="http://schemas.microsoft.com/office/drawing/2014/main" id="{0A02309E-9DE1-E314-913B-E7C8A47F9ABA}"/>
                  </a:ext>
                </a:extLst>
              </p:cNvPr>
              <p:cNvSpPr/>
              <p:nvPr/>
            </p:nvSpPr>
            <p:spPr>
              <a:xfrm>
                <a:off x="4211971" y="2224166"/>
                <a:ext cx="2653038" cy="2651822"/>
              </a:xfrm>
              <a:custGeom>
                <a:avLst/>
                <a:gdLst>
                  <a:gd name="connsiteX0" fmla="*/ 2236174 w 2653038"/>
                  <a:gd name="connsiteY0" fmla="*/ 575584 h 2651822"/>
                  <a:gd name="connsiteX1" fmla="*/ 2244740 w 2653038"/>
                  <a:gd name="connsiteY1" fmla="*/ 566064 h 2651822"/>
                  <a:gd name="connsiteX2" fmla="*/ 2618776 w 2653038"/>
                  <a:gd name="connsiteY2" fmla="*/ 566064 h 2651822"/>
                  <a:gd name="connsiteX3" fmla="*/ 2653039 w 2653038"/>
                  <a:gd name="connsiteY3" fmla="*/ 494667 h 2651822"/>
                  <a:gd name="connsiteX4" fmla="*/ 2604500 w 2653038"/>
                  <a:gd name="connsiteY4" fmla="*/ 178614 h 2651822"/>
                  <a:gd name="connsiteX5" fmla="*/ 2257113 w 2653038"/>
                  <a:gd name="connsiteY5" fmla="*/ 103409 h 2651822"/>
                  <a:gd name="connsiteX6" fmla="*/ 2091509 w 2653038"/>
                  <a:gd name="connsiteY6" fmla="*/ 131968 h 2651822"/>
                  <a:gd name="connsiteX7" fmla="*/ 1599456 w 2653038"/>
                  <a:gd name="connsiteY7" fmla="*/ 131968 h 2651822"/>
                  <a:gd name="connsiteX8" fmla="*/ 1396734 w 2653038"/>
                  <a:gd name="connsiteY8" fmla="*/ 31059 h 2651822"/>
                  <a:gd name="connsiteX9" fmla="*/ 806652 w 2653038"/>
                  <a:gd name="connsiteY9" fmla="*/ 31059 h 2651822"/>
                  <a:gd name="connsiteX10" fmla="*/ 92843 w 2653038"/>
                  <a:gd name="connsiteY10" fmla="*/ 177662 h 2651822"/>
                  <a:gd name="connsiteX11" fmla="*/ 583943 w 2653038"/>
                  <a:gd name="connsiteY11" fmla="*/ 350920 h 2651822"/>
                  <a:gd name="connsiteX12" fmla="*/ 590606 w 2653038"/>
                  <a:gd name="connsiteY12" fmla="*/ 406134 h 2651822"/>
                  <a:gd name="connsiteX13" fmla="*/ 516369 w 2653038"/>
                  <a:gd name="connsiteY13" fmla="*/ 410894 h 2651822"/>
                  <a:gd name="connsiteX14" fmla="*/ 287950 w 2653038"/>
                  <a:gd name="connsiteY14" fmla="*/ 367103 h 2651822"/>
                  <a:gd name="connsiteX15" fmla="*/ 76663 w 2653038"/>
                  <a:gd name="connsiteY15" fmla="*/ 894493 h 2651822"/>
                  <a:gd name="connsiteX16" fmla="*/ 32883 w 2653038"/>
                  <a:gd name="connsiteY16" fmla="*/ 2123482 h 2651822"/>
                  <a:gd name="connsiteX17" fmla="*/ 1505234 w 2653038"/>
                  <a:gd name="connsiteY17" fmla="*/ 2651823 h 2651822"/>
                  <a:gd name="connsiteX18" fmla="*/ 2206670 w 2653038"/>
                  <a:gd name="connsiteY18" fmla="*/ 2543299 h 2651822"/>
                  <a:gd name="connsiteX19" fmla="*/ 1687017 w 2653038"/>
                  <a:gd name="connsiteY19" fmla="*/ 1227681 h 2651822"/>
                  <a:gd name="connsiteX20" fmla="*/ 1564242 w 2653038"/>
                  <a:gd name="connsiteY20" fmla="*/ 1336205 h 2651822"/>
                  <a:gd name="connsiteX21" fmla="*/ 657228 w 2653038"/>
                  <a:gd name="connsiteY21" fmla="*/ 1334301 h 2651822"/>
                  <a:gd name="connsiteX22" fmla="*/ 326972 w 2653038"/>
                  <a:gd name="connsiteY22" fmla="*/ 941139 h 2651822"/>
                  <a:gd name="connsiteX23" fmla="*/ 369801 w 2653038"/>
                  <a:gd name="connsiteY23" fmla="*/ 904964 h 2651822"/>
                  <a:gd name="connsiteX24" fmla="*/ 682925 w 2653038"/>
                  <a:gd name="connsiteY24" fmla="*/ 1278135 h 2651822"/>
                  <a:gd name="connsiteX25" fmla="*/ 1542352 w 2653038"/>
                  <a:gd name="connsiteY25" fmla="*/ 1280039 h 2651822"/>
                  <a:gd name="connsiteX26" fmla="*/ 1967782 w 2653038"/>
                  <a:gd name="connsiteY26" fmla="*/ 903060 h 2651822"/>
                  <a:gd name="connsiteX27" fmla="*/ 1836441 w 2653038"/>
                  <a:gd name="connsiteY27" fmla="*/ 714571 h 2651822"/>
                  <a:gd name="connsiteX28" fmla="*/ 1836441 w 2653038"/>
                  <a:gd name="connsiteY28" fmla="*/ 293802 h 2651822"/>
                  <a:gd name="connsiteX29" fmla="*/ 1892594 w 2653038"/>
                  <a:gd name="connsiteY29" fmla="*/ 293802 h 2651822"/>
                  <a:gd name="connsiteX30" fmla="*/ 1892594 w 2653038"/>
                  <a:gd name="connsiteY30" fmla="*/ 697436 h 2651822"/>
                  <a:gd name="connsiteX31" fmla="*/ 2014418 w 2653038"/>
                  <a:gd name="connsiteY31" fmla="*/ 869742 h 2651822"/>
                  <a:gd name="connsiteX32" fmla="*/ 2025838 w 2653038"/>
                  <a:gd name="connsiteY32" fmla="*/ 858318 h 2651822"/>
                  <a:gd name="connsiteX33" fmla="*/ 2489339 w 2653038"/>
                  <a:gd name="connsiteY33" fmla="*/ 858318 h 2651822"/>
                  <a:gd name="connsiteX34" fmla="*/ 2605452 w 2653038"/>
                  <a:gd name="connsiteY34" fmla="*/ 742178 h 2651822"/>
                  <a:gd name="connsiteX35" fmla="*/ 2542637 w 2653038"/>
                  <a:gd name="connsiteY35" fmla="*/ 679348 h 2651822"/>
                  <a:gd name="connsiteX36" fmla="*/ 2542637 w 2653038"/>
                  <a:gd name="connsiteY36" fmla="*/ 621278 h 2651822"/>
                  <a:gd name="connsiteX37" fmla="*/ 2269485 w 2653038"/>
                  <a:gd name="connsiteY37" fmla="*/ 621278 h 2651822"/>
                  <a:gd name="connsiteX38" fmla="*/ 2030597 w 2653038"/>
                  <a:gd name="connsiteY38" fmla="*/ 745986 h 2651822"/>
                  <a:gd name="connsiteX39" fmla="*/ 2026790 w 2653038"/>
                  <a:gd name="connsiteY39" fmla="*/ 718379 h 2651822"/>
                  <a:gd name="connsiteX40" fmla="*/ 2022983 w 2653038"/>
                  <a:gd name="connsiteY40" fmla="*/ 690772 h 2651822"/>
                  <a:gd name="connsiteX41" fmla="*/ 2236174 w 2653038"/>
                  <a:gd name="connsiteY41" fmla="*/ 575584 h 2651822"/>
                  <a:gd name="connsiteX42" fmla="*/ 2295183 w 2653038"/>
                  <a:gd name="connsiteY42" fmla="*/ 178614 h 2651822"/>
                  <a:gd name="connsiteX43" fmla="*/ 2363708 w 2653038"/>
                  <a:gd name="connsiteY43" fmla="*/ 261435 h 2651822"/>
                  <a:gd name="connsiteX44" fmla="*/ 2542637 w 2653038"/>
                  <a:gd name="connsiteY44" fmla="*/ 261435 h 2651822"/>
                  <a:gd name="connsiteX45" fmla="*/ 2542637 w 2653038"/>
                  <a:gd name="connsiteY45" fmla="*/ 317601 h 2651822"/>
                  <a:gd name="connsiteX46" fmla="*/ 2337059 w 2653038"/>
                  <a:gd name="connsiteY46" fmla="*/ 317601 h 2651822"/>
                  <a:gd name="connsiteX47" fmla="*/ 2251402 w 2653038"/>
                  <a:gd name="connsiteY47" fmla="*/ 214789 h 2651822"/>
                  <a:gd name="connsiteX48" fmla="*/ 2295183 w 2653038"/>
                  <a:gd name="connsiteY48" fmla="*/ 178614 h 2651822"/>
                  <a:gd name="connsiteX49" fmla="*/ 1196868 w 2653038"/>
                  <a:gd name="connsiteY49" fmla="*/ 425173 h 2651822"/>
                  <a:gd name="connsiteX50" fmla="*/ 1071237 w 2653038"/>
                  <a:gd name="connsiteY50" fmla="*/ 299514 h 2651822"/>
                  <a:gd name="connsiteX51" fmla="*/ 1196868 w 2653038"/>
                  <a:gd name="connsiteY51" fmla="*/ 173854 h 2651822"/>
                  <a:gd name="connsiteX52" fmla="*/ 1322498 w 2653038"/>
                  <a:gd name="connsiteY52" fmla="*/ 299514 h 2651822"/>
                  <a:gd name="connsiteX53" fmla="*/ 1196868 w 2653038"/>
                  <a:gd name="connsiteY53" fmla="*/ 425173 h 2651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</a:cxnLst>
                <a:rect l="l" t="t" r="r" b="b"/>
                <a:pathLst>
                  <a:path w="2653038" h="2651822">
                    <a:moveTo>
                      <a:pt x="2236174" y="575584"/>
                    </a:moveTo>
                    <a:lnTo>
                      <a:pt x="2244740" y="566064"/>
                    </a:lnTo>
                    <a:lnTo>
                      <a:pt x="2618776" y="566064"/>
                    </a:lnTo>
                    <a:lnTo>
                      <a:pt x="2653039" y="494667"/>
                    </a:lnTo>
                    <a:lnTo>
                      <a:pt x="2604500" y="178614"/>
                    </a:lnTo>
                    <a:lnTo>
                      <a:pt x="2257113" y="103409"/>
                    </a:lnTo>
                    <a:lnTo>
                      <a:pt x="2091509" y="131968"/>
                    </a:lnTo>
                    <a:lnTo>
                      <a:pt x="1599456" y="131968"/>
                    </a:lnTo>
                    <a:lnTo>
                      <a:pt x="1396734" y="31059"/>
                    </a:lnTo>
                    <a:lnTo>
                      <a:pt x="806652" y="31059"/>
                    </a:lnTo>
                    <a:cubicBezTo>
                      <a:pt x="406919" y="-73657"/>
                      <a:pt x="161368" y="114832"/>
                      <a:pt x="92843" y="177662"/>
                    </a:cubicBezTo>
                    <a:cubicBezTo>
                      <a:pt x="240363" y="313793"/>
                      <a:pt x="405967" y="371863"/>
                      <a:pt x="583943" y="350920"/>
                    </a:cubicBezTo>
                    <a:lnTo>
                      <a:pt x="590606" y="406134"/>
                    </a:lnTo>
                    <a:cubicBezTo>
                      <a:pt x="565860" y="408990"/>
                      <a:pt x="541115" y="410894"/>
                      <a:pt x="516369" y="410894"/>
                    </a:cubicBezTo>
                    <a:cubicBezTo>
                      <a:pt x="438326" y="410894"/>
                      <a:pt x="361235" y="395662"/>
                      <a:pt x="287950" y="367103"/>
                    </a:cubicBezTo>
                    <a:cubicBezTo>
                      <a:pt x="247025" y="428981"/>
                      <a:pt x="147092" y="600335"/>
                      <a:pt x="76663" y="894493"/>
                    </a:cubicBezTo>
                    <a:cubicBezTo>
                      <a:pt x="12896" y="1159140"/>
                      <a:pt x="-34691" y="1566581"/>
                      <a:pt x="32883" y="2123482"/>
                    </a:cubicBezTo>
                    <a:cubicBezTo>
                      <a:pt x="432616" y="2453814"/>
                      <a:pt x="945607" y="2651823"/>
                      <a:pt x="1505234" y="2651823"/>
                    </a:cubicBezTo>
                    <a:cubicBezTo>
                      <a:pt x="1749832" y="2651823"/>
                      <a:pt x="1984913" y="2613744"/>
                      <a:pt x="2206670" y="2543299"/>
                    </a:cubicBezTo>
                    <a:lnTo>
                      <a:pt x="1687017" y="1227681"/>
                    </a:lnTo>
                    <a:lnTo>
                      <a:pt x="1564242" y="1336205"/>
                    </a:lnTo>
                    <a:lnTo>
                      <a:pt x="657228" y="1334301"/>
                    </a:lnTo>
                    <a:lnTo>
                      <a:pt x="326972" y="941139"/>
                    </a:lnTo>
                    <a:lnTo>
                      <a:pt x="369801" y="904964"/>
                    </a:lnTo>
                    <a:lnTo>
                      <a:pt x="682925" y="1278135"/>
                    </a:lnTo>
                    <a:lnTo>
                      <a:pt x="1542352" y="1280039"/>
                    </a:lnTo>
                    <a:lnTo>
                      <a:pt x="1967782" y="903060"/>
                    </a:lnTo>
                    <a:lnTo>
                      <a:pt x="1836441" y="714571"/>
                    </a:lnTo>
                    <a:lnTo>
                      <a:pt x="1836441" y="293802"/>
                    </a:lnTo>
                    <a:lnTo>
                      <a:pt x="1892594" y="293802"/>
                    </a:lnTo>
                    <a:lnTo>
                      <a:pt x="1892594" y="697436"/>
                    </a:lnTo>
                    <a:lnTo>
                      <a:pt x="2014418" y="869742"/>
                    </a:lnTo>
                    <a:lnTo>
                      <a:pt x="2025838" y="858318"/>
                    </a:lnTo>
                    <a:lnTo>
                      <a:pt x="2489339" y="858318"/>
                    </a:lnTo>
                    <a:lnTo>
                      <a:pt x="2605452" y="742178"/>
                    </a:lnTo>
                    <a:lnTo>
                      <a:pt x="2542637" y="679348"/>
                    </a:lnTo>
                    <a:lnTo>
                      <a:pt x="2542637" y="621278"/>
                    </a:lnTo>
                    <a:lnTo>
                      <a:pt x="2269485" y="621278"/>
                    </a:lnTo>
                    <a:cubicBezTo>
                      <a:pt x="2171456" y="725043"/>
                      <a:pt x="2037259" y="745034"/>
                      <a:pt x="2030597" y="745986"/>
                    </a:cubicBezTo>
                    <a:lnTo>
                      <a:pt x="2026790" y="718379"/>
                    </a:lnTo>
                    <a:lnTo>
                      <a:pt x="2022983" y="690772"/>
                    </a:lnTo>
                    <a:cubicBezTo>
                      <a:pt x="2024887" y="690772"/>
                      <a:pt x="2152421" y="670781"/>
                      <a:pt x="2236174" y="575584"/>
                    </a:cubicBezTo>
                    <a:close/>
                    <a:moveTo>
                      <a:pt x="2295183" y="178614"/>
                    </a:moveTo>
                    <a:lnTo>
                      <a:pt x="2363708" y="261435"/>
                    </a:lnTo>
                    <a:lnTo>
                      <a:pt x="2542637" y="261435"/>
                    </a:lnTo>
                    <a:lnTo>
                      <a:pt x="2542637" y="317601"/>
                    </a:lnTo>
                    <a:lnTo>
                      <a:pt x="2337059" y="317601"/>
                    </a:lnTo>
                    <a:lnTo>
                      <a:pt x="2251402" y="214789"/>
                    </a:lnTo>
                    <a:lnTo>
                      <a:pt x="2295183" y="178614"/>
                    </a:lnTo>
                    <a:close/>
                    <a:moveTo>
                      <a:pt x="1196868" y="425173"/>
                    </a:moveTo>
                    <a:cubicBezTo>
                      <a:pt x="1127390" y="425173"/>
                      <a:pt x="1071237" y="369007"/>
                      <a:pt x="1071237" y="299514"/>
                    </a:cubicBezTo>
                    <a:cubicBezTo>
                      <a:pt x="1071237" y="230020"/>
                      <a:pt x="1127390" y="173854"/>
                      <a:pt x="1196868" y="173854"/>
                    </a:cubicBezTo>
                    <a:cubicBezTo>
                      <a:pt x="1266345" y="173854"/>
                      <a:pt x="1322498" y="230020"/>
                      <a:pt x="1322498" y="299514"/>
                    </a:cubicBezTo>
                    <a:cubicBezTo>
                      <a:pt x="1322498" y="369007"/>
                      <a:pt x="1266345" y="425173"/>
                      <a:pt x="1196868" y="425173"/>
                    </a:cubicBezTo>
                    <a:close/>
                  </a:path>
                </a:pathLst>
              </a:custGeom>
              <a:solidFill>
                <a:srgbClr val="DDDDDE"/>
              </a:solidFill>
              <a:ln w="95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  <p:grpSp>
          <p:nvGrpSpPr>
            <p:cNvPr id="7" name="Рисунок 82">
              <a:extLst>
                <a:ext uri="{FF2B5EF4-FFF2-40B4-BE49-F238E27FC236}">
                  <a16:creationId xmlns:a16="http://schemas.microsoft.com/office/drawing/2014/main" id="{2D6C1717-C04F-4497-8FEB-495A5D284999}"/>
                </a:ext>
              </a:extLst>
            </p:cNvPr>
            <p:cNvGrpSpPr/>
            <p:nvPr/>
          </p:nvGrpSpPr>
          <p:grpSpPr>
            <a:xfrm>
              <a:off x="4637699" y="1697373"/>
              <a:ext cx="1561424" cy="1643094"/>
              <a:chOff x="4637699" y="1697373"/>
              <a:chExt cx="1561424" cy="1643094"/>
            </a:xfrm>
            <a:solidFill>
              <a:srgbClr val="0061AF"/>
            </a:solidFill>
          </p:grpSpPr>
          <p:grpSp>
            <p:nvGrpSpPr>
              <p:cNvPr id="18" name="Рисунок 82">
                <a:extLst>
                  <a:ext uri="{FF2B5EF4-FFF2-40B4-BE49-F238E27FC236}">
                    <a16:creationId xmlns:a16="http://schemas.microsoft.com/office/drawing/2014/main" id="{094CE491-8C3F-BFAF-A671-11412E81F179}"/>
                  </a:ext>
                </a:extLst>
              </p:cNvPr>
              <p:cNvGrpSpPr/>
              <p:nvPr/>
            </p:nvGrpSpPr>
            <p:grpSpPr>
              <a:xfrm>
                <a:off x="4637699" y="2149557"/>
                <a:ext cx="1561424" cy="1190910"/>
                <a:chOff x="4637699" y="2149557"/>
                <a:chExt cx="1561424" cy="1190910"/>
              </a:xfrm>
              <a:solidFill>
                <a:srgbClr val="0061AF"/>
              </a:solidFill>
            </p:grpSpPr>
            <p:grpSp>
              <p:nvGrpSpPr>
                <p:cNvPr id="22" name="Рисунок 82">
                  <a:extLst>
                    <a:ext uri="{FF2B5EF4-FFF2-40B4-BE49-F238E27FC236}">
                      <a16:creationId xmlns:a16="http://schemas.microsoft.com/office/drawing/2014/main" id="{52518DDA-D3A7-7367-3CC8-D2E87402270C}"/>
                    </a:ext>
                  </a:extLst>
                </p:cNvPr>
                <p:cNvGrpSpPr/>
                <p:nvPr/>
              </p:nvGrpSpPr>
              <p:grpSpPr>
                <a:xfrm>
                  <a:off x="4637699" y="2149557"/>
                  <a:ext cx="1561424" cy="1190910"/>
                  <a:chOff x="4637699" y="2149557"/>
                  <a:chExt cx="1561424" cy="1190910"/>
                </a:xfrm>
                <a:solidFill>
                  <a:srgbClr val="0061AF"/>
                </a:solidFill>
              </p:grpSpPr>
              <p:grpSp>
                <p:nvGrpSpPr>
                  <p:cNvPr id="24" name="Рисунок 82">
                    <a:extLst>
                      <a:ext uri="{FF2B5EF4-FFF2-40B4-BE49-F238E27FC236}">
                        <a16:creationId xmlns:a16="http://schemas.microsoft.com/office/drawing/2014/main" id="{C4FB1834-CDD4-89FB-DC96-C63781013DEA}"/>
                      </a:ext>
                    </a:extLst>
                  </p:cNvPr>
                  <p:cNvGrpSpPr/>
                  <p:nvPr/>
                </p:nvGrpSpPr>
                <p:grpSpPr>
                  <a:xfrm>
                    <a:off x="4889654" y="2149557"/>
                    <a:ext cx="1057714" cy="1190910"/>
                    <a:chOff x="4889654" y="2149557"/>
                    <a:chExt cx="1057714" cy="1190910"/>
                  </a:xfrm>
                  <a:solidFill>
                    <a:srgbClr val="0061AF"/>
                  </a:solidFill>
                </p:grpSpPr>
                <p:sp>
                  <p:nvSpPr>
                    <p:cNvPr id="30" name="Полилиния 29">
                      <a:extLst>
                        <a:ext uri="{FF2B5EF4-FFF2-40B4-BE49-F238E27FC236}">
                          <a16:creationId xmlns:a16="http://schemas.microsoft.com/office/drawing/2014/main" id="{2FACF2B2-946C-AAD9-529C-DC4906FD148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32499" y="2232378"/>
                      <a:ext cx="261730" cy="503590"/>
                    </a:xfrm>
                    <a:custGeom>
                      <a:avLst/>
                      <a:gdLst>
                        <a:gd name="connsiteX0" fmla="*/ 83754 w 261730"/>
                        <a:gd name="connsiteY0" fmla="*/ 443616 h 503590"/>
                        <a:gd name="connsiteX1" fmla="*/ 261730 w 261730"/>
                        <a:gd name="connsiteY1" fmla="*/ 4760 h 503590"/>
                        <a:gd name="connsiteX2" fmla="*/ 217950 w 261730"/>
                        <a:gd name="connsiteY2" fmla="*/ 0 h 503590"/>
                        <a:gd name="connsiteX3" fmla="*/ 44732 w 261730"/>
                        <a:gd name="connsiteY3" fmla="*/ 422673 h 503590"/>
                        <a:gd name="connsiteX4" fmla="*/ 0 w 261730"/>
                        <a:gd name="connsiteY4" fmla="*/ 503590 h 503590"/>
                        <a:gd name="connsiteX5" fmla="*/ 62815 w 261730"/>
                        <a:gd name="connsiteY5" fmla="*/ 481695 h 503590"/>
                        <a:gd name="connsiteX6" fmla="*/ 83754 w 261730"/>
                        <a:gd name="connsiteY6" fmla="*/ 443616 h 50359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61730" h="503590">
                          <a:moveTo>
                            <a:pt x="83754" y="443616"/>
                          </a:moveTo>
                          <a:cubicBezTo>
                            <a:pt x="162749" y="294158"/>
                            <a:pt x="224612" y="137083"/>
                            <a:pt x="261730" y="4760"/>
                          </a:cubicBezTo>
                          <a:cubicBezTo>
                            <a:pt x="247454" y="2856"/>
                            <a:pt x="233178" y="1904"/>
                            <a:pt x="217950" y="0"/>
                          </a:cubicBezTo>
                          <a:cubicBezTo>
                            <a:pt x="181784" y="123756"/>
                            <a:pt x="123727" y="274166"/>
                            <a:pt x="44732" y="422673"/>
                          </a:cubicBezTo>
                          <a:cubicBezTo>
                            <a:pt x="30456" y="450280"/>
                            <a:pt x="15228" y="476935"/>
                            <a:pt x="0" y="503590"/>
                          </a:cubicBezTo>
                          <a:cubicBezTo>
                            <a:pt x="20939" y="496926"/>
                            <a:pt x="41877" y="489311"/>
                            <a:pt x="62815" y="481695"/>
                          </a:cubicBezTo>
                          <a:cubicBezTo>
                            <a:pt x="69478" y="469319"/>
                            <a:pt x="76140" y="455992"/>
                            <a:pt x="83754" y="443616"/>
                          </a:cubicBezTo>
                          <a:close/>
                        </a:path>
                      </a:pathLst>
                    </a:custGeom>
                    <a:solidFill>
                      <a:srgbClr val="0061AF"/>
                    </a:solidFill>
                    <a:ln w="951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1" name="Полилиния 30">
                      <a:extLst>
                        <a:ext uri="{FF2B5EF4-FFF2-40B4-BE49-F238E27FC236}">
                          <a16:creationId xmlns:a16="http://schemas.microsoft.com/office/drawing/2014/main" id="{A536E39D-3704-5AA6-5A78-4B3DB29358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33918" y="2329478"/>
                      <a:ext cx="255068" cy="506446"/>
                    </a:xfrm>
                    <a:custGeom>
                      <a:avLst/>
                      <a:gdLst>
                        <a:gd name="connsiteX0" fmla="*/ 226516 w 255068"/>
                        <a:gd name="connsiteY0" fmla="*/ 52358 h 506446"/>
                        <a:gd name="connsiteX1" fmla="*/ 255068 w 255068"/>
                        <a:gd name="connsiteY1" fmla="*/ 0 h 506446"/>
                        <a:gd name="connsiteX2" fmla="*/ 194156 w 255068"/>
                        <a:gd name="connsiteY2" fmla="*/ 19991 h 506446"/>
                        <a:gd name="connsiteX3" fmla="*/ 187494 w 255068"/>
                        <a:gd name="connsiteY3" fmla="*/ 32367 h 506446"/>
                        <a:gd name="connsiteX4" fmla="*/ 0 w 255068"/>
                        <a:gd name="connsiteY4" fmla="*/ 503590 h 506446"/>
                        <a:gd name="connsiteX5" fmla="*/ 44732 w 255068"/>
                        <a:gd name="connsiteY5" fmla="*/ 506446 h 506446"/>
                        <a:gd name="connsiteX6" fmla="*/ 226516 w 255068"/>
                        <a:gd name="connsiteY6" fmla="*/ 52358 h 50644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55068" h="506446">
                          <a:moveTo>
                            <a:pt x="226516" y="52358"/>
                          </a:moveTo>
                          <a:cubicBezTo>
                            <a:pt x="236033" y="34271"/>
                            <a:pt x="245551" y="17135"/>
                            <a:pt x="255068" y="0"/>
                          </a:cubicBezTo>
                          <a:cubicBezTo>
                            <a:pt x="234130" y="6664"/>
                            <a:pt x="214143" y="13327"/>
                            <a:pt x="194156" y="19991"/>
                          </a:cubicBezTo>
                          <a:cubicBezTo>
                            <a:pt x="192253" y="23799"/>
                            <a:pt x="189397" y="27607"/>
                            <a:pt x="187494" y="32367"/>
                          </a:cubicBezTo>
                          <a:cubicBezTo>
                            <a:pt x="99933" y="198009"/>
                            <a:pt x="37118" y="360795"/>
                            <a:pt x="0" y="503590"/>
                          </a:cubicBezTo>
                          <a:cubicBezTo>
                            <a:pt x="14276" y="504542"/>
                            <a:pt x="29504" y="505494"/>
                            <a:pt x="44732" y="506446"/>
                          </a:cubicBezTo>
                          <a:cubicBezTo>
                            <a:pt x="79947" y="373171"/>
                            <a:pt x="138955" y="218000"/>
                            <a:pt x="226516" y="52358"/>
                          </a:cubicBezTo>
                          <a:close/>
                        </a:path>
                      </a:pathLst>
                    </a:custGeom>
                    <a:solidFill>
                      <a:srgbClr val="0061AF"/>
                    </a:solidFill>
                    <a:ln w="951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ru-RU"/>
                    </a:p>
                  </p:txBody>
                </p:sp>
                <p:grpSp>
                  <p:nvGrpSpPr>
                    <p:cNvPr id="32" name="Рисунок 82">
                      <a:extLst>
                        <a:ext uri="{FF2B5EF4-FFF2-40B4-BE49-F238E27FC236}">
                          <a16:creationId xmlns:a16="http://schemas.microsoft.com/office/drawing/2014/main" id="{440BEE0B-37C4-0E9C-58D3-79C6E9EF2DC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889654" y="2149557"/>
                      <a:ext cx="1057714" cy="736821"/>
                      <a:chOff x="4889654" y="2149557"/>
                      <a:chExt cx="1057714" cy="736821"/>
                    </a:xfrm>
                    <a:solidFill>
                      <a:srgbClr val="0061AF"/>
                    </a:solidFill>
                  </p:grpSpPr>
                  <p:sp>
                    <p:nvSpPr>
                      <p:cNvPr id="34" name="Полилиния 33">
                        <a:extLst>
                          <a:ext uri="{FF2B5EF4-FFF2-40B4-BE49-F238E27FC236}">
                            <a16:creationId xmlns:a16="http://schemas.microsoft.com/office/drawing/2014/main" id="{F8974509-5AFD-0B82-64A0-752F979250A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056693" y="2590317"/>
                        <a:ext cx="532977" cy="287493"/>
                      </a:xfrm>
                      <a:custGeom>
                        <a:avLst/>
                        <a:gdLst>
                          <a:gd name="connsiteX0" fmla="*/ 19035 w 532977"/>
                          <a:gd name="connsiteY0" fmla="*/ 0 h 287493"/>
                          <a:gd name="connsiteX1" fmla="*/ 0 w 532977"/>
                          <a:gd name="connsiteY1" fmla="*/ 45694 h 287493"/>
                          <a:gd name="connsiteX2" fmla="*/ 230323 w 532977"/>
                          <a:gd name="connsiteY2" fmla="*/ 198009 h 287493"/>
                          <a:gd name="connsiteX3" fmla="*/ 506329 w 532977"/>
                          <a:gd name="connsiteY3" fmla="*/ 287494 h 287493"/>
                          <a:gd name="connsiteX4" fmla="*/ 532978 w 532977"/>
                          <a:gd name="connsiteY4" fmla="*/ 245607 h 287493"/>
                          <a:gd name="connsiteX5" fmla="*/ 250309 w 532977"/>
                          <a:gd name="connsiteY5" fmla="*/ 157074 h 287493"/>
                          <a:gd name="connsiteX6" fmla="*/ 19035 w 532977"/>
                          <a:gd name="connsiteY6" fmla="*/ 0 h 28749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532977" h="287493">
                            <a:moveTo>
                              <a:pt x="19035" y="0"/>
                            </a:moveTo>
                            <a:cubicBezTo>
                              <a:pt x="12373" y="15232"/>
                              <a:pt x="5711" y="30463"/>
                              <a:pt x="0" y="45694"/>
                            </a:cubicBezTo>
                            <a:cubicBezTo>
                              <a:pt x="62815" y="101861"/>
                              <a:pt x="140859" y="154219"/>
                              <a:pt x="230323" y="198009"/>
                            </a:cubicBezTo>
                            <a:cubicBezTo>
                              <a:pt x="322642" y="242751"/>
                              <a:pt x="416865" y="273214"/>
                              <a:pt x="506329" y="287494"/>
                            </a:cubicBezTo>
                            <a:cubicBezTo>
                              <a:pt x="515846" y="274166"/>
                              <a:pt x="524412" y="259887"/>
                              <a:pt x="532978" y="245607"/>
                            </a:cubicBezTo>
                            <a:cubicBezTo>
                              <a:pt x="442562" y="234184"/>
                              <a:pt x="345484" y="203721"/>
                              <a:pt x="250309" y="157074"/>
                            </a:cubicBezTo>
                            <a:cubicBezTo>
                              <a:pt x="159893" y="113284"/>
                              <a:pt x="80898" y="58070"/>
                              <a:pt x="19035" y="0"/>
                            </a:cubicBezTo>
                            <a:close/>
                          </a:path>
                        </a:pathLst>
                      </a:custGeom>
                      <a:solidFill>
                        <a:srgbClr val="0061AF"/>
                      </a:solidFill>
                      <a:ln w="951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35" name="Полилиния 34">
                        <a:extLst>
                          <a:ext uri="{FF2B5EF4-FFF2-40B4-BE49-F238E27FC236}">
                            <a16:creationId xmlns:a16="http://schemas.microsoft.com/office/drawing/2014/main" id="{F9618E7F-CCC2-9A70-CC32-C2B1623A6E9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889654" y="2149557"/>
                        <a:ext cx="1057714" cy="736821"/>
                      </a:xfrm>
                      <a:custGeom>
                        <a:avLst/>
                        <a:gdLst>
                          <a:gd name="connsiteX0" fmla="*/ 980782 w 1057714"/>
                          <a:gd name="connsiteY0" fmla="*/ 348420 h 736821"/>
                          <a:gd name="connsiteX1" fmla="*/ 660995 w 1057714"/>
                          <a:gd name="connsiteY1" fmla="*/ 99004 h 736821"/>
                          <a:gd name="connsiteX2" fmla="*/ 276490 w 1057714"/>
                          <a:gd name="connsiteY2" fmla="*/ 0 h 736821"/>
                          <a:gd name="connsiteX3" fmla="*/ 17615 w 1057714"/>
                          <a:gd name="connsiteY3" fmla="*/ 118996 h 736821"/>
                          <a:gd name="connsiteX4" fmla="*/ 132776 w 1057714"/>
                          <a:gd name="connsiteY4" fmla="*/ 453136 h 736821"/>
                          <a:gd name="connsiteX5" fmla="*/ 151811 w 1057714"/>
                          <a:gd name="connsiteY5" fmla="*/ 405538 h 736821"/>
                          <a:gd name="connsiteX6" fmla="*/ 57588 w 1057714"/>
                          <a:gd name="connsiteY6" fmla="*/ 138035 h 736821"/>
                          <a:gd name="connsiteX7" fmla="*/ 275538 w 1057714"/>
                          <a:gd name="connsiteY7" fmla="*/ 44742 h 736821"/>
                          <a:gd name="connsiteX8" fmla="*/ 640057 w 1057714"/>
                          <a:gd name="connsiteY8" fmla="*/ 138987 h 736821"/>
                          <a:gd name="connsiteX9" fmla="*/ 943664 w 1057714"/>
                          <a:gd name="connsiteY9" fmla="*/ 375075 h 736821"/>
                          <a:gd name="connsiteX10" fmla="*/ 998865 w 1057714"/>
                          <a:gd name="connsiteY10" fmla="*/ 597835 h 736821"/>
                          <a:gd name="connsiteX11" fmla="*/ 780915 w 1057714"/>
                          <a:gd name="connsiteY11" fmla="*/ 691128 h 736821"/>
                          <a:gd name="connsiteX12" fmla="*/ 748556 w 1057714"/>
                          <a:gd name="connsiteY12" fmla="*/ 690176 h 736821"/>
                          <a:gd name="connsiteX13" fmla="*/ 720955 w 1057714"/>
                          <a:gd name="connsiteY13" fmla="*/ 733966 h 736821"/>
                          <a:gd name="connsiteX14" fmla="*/ 780915 w 1057714"/>
                          <a:gd name="connsiteY14" fmla="*/ 736822 h 736821"/>
                          <a:gd name="connsiteX15" fmla="*/ 1039790 w 1057714"/>
                          <a:gd name="connsiteY15" fmla="*/ 617826 h 736821"/>
                          <a:gd name="connsiteX16" fmla="*/ 980782 w 1057714"/>
                          <a:gd name="connsiteY16" fmla="*/ 348420 h 73682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</a:cxnLst>
                        <a:rect l="l" t="t" r="r" b="b"/>
                        <a:pathLst>
                          <a:path w="1057714" h="736821">
                            <a:moveTo>
                              <a:pt x="980782" y="348420"/>
                            </a:moveTo>
                            <a:cubicBezTo>
                              <a:pt x="908449" y="253223"/>
                              <a:pt x="795191" y="164690"/>
                              <a:pt x="660995" y="99004"/>
                            </a:cubicBezTo>
                            <a:cubicBezTo>
                              <a:pt x="530606" y="35223"/>
                              <a:pt x="393555" y="0"/>
                              <a:pt x="276490" y="0"/>
                            </a:cubicBezTo>
                            <a:cubicBezTo>
                              <a:pt x="147053" y="0"/>
                              <a:pt x="54733" y="41886"/>
                              <a:pt x="17615" y="118996"/>
                            </a:cubicBezTo>
                            <a:cubicBezTo>
                              <a:pt x="-29020" y="214192"/>
                              <a:pt x="19518" y="338900"/>
                              <a:pt x="132776" y="453136"/>
                            </a:cubicBezTo>
                            <a:cubicBezTo>
                              <a:pt x="139438" y="437905"/>
                              <a:pt x="145149" y="421721"/>
                              <a:pt x="151811" y="405538"/>
                            </a:cubicBezTo>
                            <a:cubicBezTo>
                              <a:pt x="63299" y="309389"/>
                              <a:pt x="22374" y="209433"/>
                              <a:pt x="57588" y="138035"/>
                            </a:cubicBezTo>
                            <a:cubicBezTo>
                              <a:pt x="86141" y="79013"/>
                              <a:pt x="166087" y="44742"/>
                              <a:pt x="275538" y="44742"/>
                            </a:cubicBezTo>
                            <a:cubicBezTo>
                              <a:pt x="385941" y="44742"/>
                              <a:pt x="515378" y="78061"/>
                              <a:pt x="640057" y="138987"/>
                            </a:cubicBezTo>
                            <a:cubicBezTo>
                              <a:pt x="768543" y="201817"/>
                              <a:pt x="876090" y="285590"/>
                              <a:pt x="943664" y="375075"/>
                            </a:cubicBezTo>
                            <a:cubicBezTo>
                              <a:pt x="1008383" y="459800"/>
                              <a:pt x="1027417" y="539765"/>
                              <a:pt x="998865" y="597835"/>
                            </a:cubicBezTo>
                            <a:cubicBezTo>
                              <a:pt x="970313" y="656857"/>
                              <a:pt x="890366" y="691128"/>
                              <a:pt x="780915" y="691128"/>
                            </a:cubicBezTo>
                            <a:cubicBezTo>
                              <a:pt x="770446" y="691128"/>
                              <a:pt x="759025" y="690176"/>
                              <a:pt x="748556" y="690176"/>
                            </a:cubicBezTo>
                            <a:cubicBezTo>
                              <a:pt x="739038" y="704455"/>
                              <a:pt x="730473" y="719687"/>
                              <a:pt x="720955" y="733966"/>
                            </a:cubicBezTo>
                            <a:cubicBezTo>
                              <a:pt x="740942" y="735870"/>
                              <a:pt x="760929" y="736822"/>
                              <a:pt x="780915" y="736822"/>
                            </a:cubicBezTo>
                            <a:cubicBezTo>
                              <a:pt x="910353" y="736822"/>
                              <a:pt x="1002672" y="694935"/>
                              <a:pt x="1039790" y="617826"/>
                            </a:cubicBezTo>
                            <a:cubicBezTo>
                              <a:pt x="1076908" y="543573"/>
                              <a:pt x="1055970" y="448376"/>
                              <a:pt x="980782" y="348420"/>
                            </a:cubicBezTo>
                            <a:close/>
                          </a:path>
                        </a:pathLst>
                      </a:custGeom>
                      <a:solidFill>
                        <a:srgbClr val="0061AF"/>
                      </a:solidFill>
                      <a:ln w="951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ru-RU"/>
                      </a:p>
                    </p:txBody>
                  </p:sp>
                </p:grpSp>
                <p:sp>
                  <p:nvSpPr>
                    <p:cNvPr id="33" name="Полилиния 32">
                      <a:extLst>
                        <a:ext uri="{FF2B5EF4-FFF2-40B4-BE49-F238E27FC236}">
                          <a16:creationId xmlns:a16="http://schemas.microsoft.com/office/drawing/2014/main" id="{E9F7684F-1FB4-0207-8F11-61E2AA9ECC0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97423" y="2774999"/>
                      <a:ext cx="762676" cy="565468"/>
                    </a:xfrm>
                    <a:custGeom>
                      <a:avLst/>
                      <a:gdLst>
                        <a:gd name="connsiteX0" fmla="*/ 699861 w 762676"/>
                        <a:gd name="connsiteY0" fmla="*/ 19991 h 565468"/>
                        <a:gd name="connsiteX1" fmla="*/ 164028 w 762676"/>
                        <a:gd name="connsiteY1" fmla="*/ 521678 h 565468"/>
                        <a:gd name="connsiteX2" fmla="*/ 115489 w 762676"/>
                        <a:gd name="connsiteY2" fmla="*/ 510254 h 565468"/>
                        <a:gd name="connsiteX3" fmla="*/ 69806 w 762676"/>
                        <a:gd name="connsiteY3" fmla="*/ 106620 h 565468"/>
                        <a:gd name="connsiteX4" fmla="*/ 26025 w 762676"/>
                        <a:gd name="connsiteY4" fmla="*/ 103764 h 565468"/>
                        <a:gd name="connsiteX5" fmla="*/ 95503 w 762676"/>
                        <a:gd name="connsiteY5" fmla="*/ 549285 h 565468"/>
                        <a:gd name="connsiteX6" fmla="*/ 164028 w 762676"/>
                        <a:gd name="connsiteY6" fmla="*/ 565468 h 565468"/>
                        <a:gd name="connsiteX7" fmla="*/ 762677 w 762676"/>
                        <a:gd name="connsiteY7" fmla="*/ 0 h 565468"/>
                        <a:gd name="connsiteX8" fmla="*/ 699861 w 762676"/>
                        <a:gd name="connsiteY8" fmla="*/ 19991 h 5654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762676" h="565468">
                          <a:moveTo>
                            <a:pt x="699861" y="19991"/>
                          </a:moveTo>
                          <a:cubicBezTo>
                            <a:pt x="519030" y="314149"/>
                            <a:pt x="301080" y="521678"/>
                            <a:pt x="164028" y="521678"/>
                          </a:cubicBezTo>
                          <a:cubicBezTo>
                            <a:pt x="145945" y="521678"/>
                            <a:pt x="129766" y="517870"/>
                            <a:pt x="115489" y="510254"/>
                          </a:cubicBezTo>
                          <a:cubicBezTo>
                            <a:pt x="41253" y="470271"/>
                            <a:pt x="21266" y="319861"/>
                            <a:pt x="69806" y="106620"/>
                          </a:cubicBezTo>
                          <a:cubicBezTo>
                            <a:pt x="54578" y="105668"/>
                            <a:pt x="40301" y="104716"/>
                            <a:pt x="26025" y="103764"/>
                          </a:cubicBezTo>
                          <a:cubicBezTo>
                            <a:pt x="-23465" y="327477"/>
                            <a:pt x="-3479" y="496926"/>
                            <a:pt x="95503" y="549285"/>
                          </a:cubicBezTo>
                          <a:cubicBezTo>
                            <a:pt x="115489" y="559756"/>
                            <a:pt x="139283" y="565468"/>
                            <a:pt x="164028" y="565468"/>
                          </a:cubicBezTo>
                          <a:cubicBezTo>
                            <a:pt x="326777" y="565468"/>
                            <a:pt x="565665" y="337948"/>
                            <a:pt x="762677" y="0"/>
                          </a:cubicBezTo>
                          <a:cubicBezTo>
                            <a:pt x="742690" y="6664"/>
                            <a:pt x="721751" y="13327"/>
                            <a:pt x="699861" y="19991"/>
                          </a:cubicBezTo>
                          <a:close/>
                        </a:path>
                      </a:pathLst>
                    </a:custGeom>
                    <a:solidFill>
                      <a:srgbClr val="0061AF"/>
                    </a:solidFill>
                    <a:ln w="951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25" name="Рисунок 82">
                    <a:extLst>
                      <a:ext uri="{FF2B5EF4-FFF2-40B4-BE49-F238E27FC236}">
                        <a16:creationId xmlns:a16="http://schemas.microsoft.com/office/drawing/2014/main" id="{E7E6C1EE-21BD-09AB-6073-B6B5EA380830}"/>
                      </a:ext>
                    </a:extLst>
                  </p:cNvPr>
                  <p:cNvGrpSpPr/>
                  <p:nvPr/>
                </p:nvGrpSpPr>
                <p:grpSpPr>
                  <a:xfrm>
                    <a:off x="4637699" y="2174308"/>
                    <a:ext cx="1561424" cy="688271"/>
                    <a:chOff x="4637699" y="2174308"/>
                    <a:chExt cx="1561424" cy="688271"/>
                  </a:xfrm>
                  <a:solidFill>
                    <a:srgbClr val="0061AF"/>
                  </a:solidFill>
                </p:grpSpPr>
                <p:sp>
                  <p:nvSpPr>
                    <p:cNvPr id="26" name="Полилиния 25">
                      <a:extLst>
                        <a:ext uri="{FF2B5EF4-FFF2-40B4-BE49-F238E27FC236}">
                          <a16:creationId xmlns:a16="http://schemas.microsoft.com/office/drawing/2014/main" id="{3D47AD19-13C6-B3F2-A2D1-8A734464ED5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70769" y="2626492"/>
                      <a:ext cx="521556" cy="191345"/>
                    </a:xfrm>
                    <a:custGeom>
                      <a:avLst/>
                      <a:gdLst>
                        <a:gd name="connsiteX0" fmla="*/ 105644 w 521556"/>
                        <a:gd name="connsiteY0" fmla="*/ 139939 h 191345"/>
                        <a:gd name="connsiteX1" fmla="*/ 0 w 521556"/>
                        <a:gd name="connsiteY1" fmla="*/ 161834 h 191345"/>
                        <a:gd name="connsiteX2" fmla="*/ 84706 w 521556"/>
                        <a:gd name="connsiteY2" fmla="*/ 191345 h 191345"/>
                        <a:gd name="connsiteX3" fmla="*/ 116113 w 521556"/>
                        <a:gd name="connsiteY3" fmla="*/ 184682 h 191345"/>
                        <a:gd name="connsiteX4" fmla="*/ 521557 w 521556"/>
                        <a:gd name="connsiteY4" fmla="*/ 44742 h 191345"/>
                        <a:gd name="connsiteX5" fmla="*/ 509184 w 521556"/>
                        <a:gd name="connsiteY5" fmla="*/ 0 h 191345"/>
                        <a:gd name="connsiteX6" fmla="*/ 105644 w 521556"/>
                        <a:gd name="connsiteY6" fmla="*/ 139939 h 1913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521556" h="191345">
                          <a:moveTo>
                            <a:pt x="105644" y="139939"/>
                          </a:moveTo>
                          <a:cubicBezTo>
                            <a:pt x="70429" y="148507"/>
                            <a:pt x="35215" y="155171"/>
                            <a:pt x="0" y="161834"/>
                          </a:cubicBezTo>
                          <a:cubicBezTo>
                            <a:pt x="28552" y="173258"/>
                            <a:pt x="56153" y="182778"/>
                            <a:pt x="84706" y="191345"/>
                          </a:cubicBezTo>
                          <a:cubicBezTo>
                            <a:pt x="95175" y="189441"/>
                            <a:pt x="105644" y="186585"/>
                            <a:pt x="116113" y="184682"/>
                          </a:cubicBezTo>
                          <a:cubicBezTo>
                            <a:pt x="265537" y="150411"/>
                            <a:pt x="405444" y="101860"/>
                            <a:pt x="521557" y="44742"/>
                          </a:cubicBezTo>
                          <a:cubicBezTo>
                            <a:pt x="518702" y="30463"/>
                            <a:pt x="514895" y="15232"/>
                            <a:pt x="509184" y="0"/>
                          </a:cubicBezTo>
                          <a:cubicBezTo>
                            <a:pt x="394023" y="57118"/>
                            <a:pt x="255068" y="105668"/>
                            <a:pt x="105644" y="139939"/>
                          </a:cubicBezTo>
                          <a:close/>
                        </a:path>
                      </a:pathLst>
                    </a:custGeom>
                    <a:solidFill>
                      <a:srgbClr val="0061AF"/>
                    </a:solidFill>
                    <a:ln w="951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27" name="Полилиния 26">
                      <a:extLst>
                        <a:ext uri="{FF2B5EF4-FFF2-40B4-BE49-F238E27FC236}">
                          <a16:creationId xmlns:a16="http://schemas.microsoft.com/office/drawing/2014/main" id="{2F88D24D-EDEB-E410-67F2-F3439FC55A6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29159" y="2229522"/>
                      <a:ext cx="493956" cy="190393"/>
                    </a:xfrm>
                    <a:custGeom>
                      <a:avLst/>
                      <a:gdLst>
                        <a:gd name="connsiteX0" fmla="*/ 0 w 493956"/>
                        <a:gd name="connsiteY0" fmla="*/ 145651 h 190393"/>
                        <a:gd name="connsiteX1" fmla="*/ 10469 w 493956"/>
                        <a:gd name="connsiteY1" fmla="*/ 190393 h 190393"/>
                        <a:gd name="connsiteX2" fmla="*/ 432093 w 493956"/>
                        <a:gd name="connsiteY2" fmla="*/ 40935 h 190393"/>
                        <a:gd name="connsiteX3" fmla="*/ 493956 w 493956"/>
                        <a:gd name="connsiteY3" fmla="*/ 27607 h 190393"/>
                        <a:gd name="connsiteX4" fmla="*/ 406396 w 493956"/>
                        <a:gd name="connsiteY4" fmla="*/ 0 h 190393"/>
                        <a:gd name="connsiteX5" fmla="*/ 0 w 493956"/>
                        <a:gd name="connsiteY5" fmla="*/ 145651 h 19039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93956" h="190393">
                          <a:moveTo>
                            <a:pt x="0" y="145651"/>
                          </a:moveTo>
                          <a:cubicBezTo>
                            <a:pt x="1904" y="159930"/>
                            <a:pt x="5711" y="175162"/>
                            <a:pt x="10469" y="190393"/>
                          </a:cubicBezTo>
                          <a:cubicBezTo>
                            <a:pt x="120872" y="133275"/>
                            <a:pt x="263634" y="79965"/>
                            <a:pt x="432093" y="40935"/>
                          </a:cubicBezTo>
                          <a:cubicBezTo>
                            <a:pt x="453031" y="36175"/>
                            <a:pt x="473018" y="31415"/>
                            <a:pt x="493956" y="27607"/>
                          </a:cubicBezTo>
                          <a:cubicBezTo>
                            <a:pt x="464452" y="17135"/>
                            <a:pt x="435900" y="7616"/>
                            <a:pt x="406396" y="0"/>
                          </a:cubicBezTo>
                          <a:cubicBezTo>
                            <a:pt x="251261" y="37127"/>
                            <a:pt x="112306" y="88533"/>
                            <a:pt x="0" y="145651"/>
                          </a:cubicBezTo>
                          <a:close/>
                        </a:path>
                      </a:pathLst>
                    </a:custGeom>
                    <a:solidFill>
                      <a:srgbClr val="0061AF"/>
                    </a:solidFill>
                    <a:ln w="951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28" name="Полилиния 27">
                      <a:extLst>
                        <a:ext uri="{FF2B5EF4-FFF2-40B4-BE49-F238E27FC236}">
                          <a16:creationId xmlns:a16="http://schemas.microsoft.com/office/drawing/2014/main" id="{95148BB8-98BF-40D5-2854-C85AA910C2A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37699" y="2397068"/>
                      <a:ext cx="726407" cy="465511"/>
                    </a:xfrm>
                    <a:custGeom>
                      <a:avLst/>
                      <a:gdLst>
                        <a:gd name="connsiteX0" fmla="*/ 649317 w 726407"/>
                        <a:gd name="connsiteY0" fmla="*/ 404586 h 465511"/>
                        <a:gd name="connsiteX1" fmla="*/ 423753 w 726407"/>
                        <a:gd name="connsiteY1" fmla="*/ 420769 h 465511"/>
                        <a:gd name="connsiteX2" fmla="*/ 47813 w 726407"/>
                        <a:gd name="connsiteY2" fmla="*/ 291302 h 465511"/>
                        <a:gd name="connsiteX3" fmla="*/ 260052 w 726407"/>
                        <a:gd name="connsiteY3" fmla="*/ 44742 h 465511"/>
                        <a:gd name="connsiteX4" fmla="*/ 247680 w 726407"/>
                        <a:gd name="connsiteY4" fmla="*/ 0 h 465511"/>
                        <a:gd name="connsiteX5" fmla="*/ 3081 w 726407"/>
                        <a:gd name="connsiteY5" fmla="*/ 300821 h 465511"/>
                        <a:gd name="connsiteX6" fmla="*/ 422801 w 726407"/>
                        <a:gd name="connsiteY6" fmla="*/ 465512 h 465511"/>
                        <a:gd name="connsiteX7" fmla="*/ 726408 w 726407"/>
                        <a:gd name="connsiteY7" fmla="*/ 437905 h 465511"/>
                        <a:gd name="connsiteX8" fmla="*/ 649317 w 726407"/>
                        <a:gd name="connsiteY8" fmla="*/ 404586 h 4655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726407" h="465511">
                          <a:moveTo>
                            <a:pt x="649317" y="404586"/>
                          </a:moveTo>
                          <a:cubicBezTo>
                            <a:pt x="571273" y="415057"/>
                            <a:pt x="495134" y="420769"/>
                            <a:pt x="423753" y="420769"/>
                          </a:cubicBezTo>
                          <a:cubicBezTo>
                            <a:pt x="210562" y="420769"/>
                            <a:pt x="65896" y="371267"/>
                            <a:pt x="47813" y="291302"/>
                          </a:cubicBezTo>
                          <a:cubicBezTo>
                            <a:pt x="31633" y="223712"/>
                            <a:pt x="110628" y="131371"/>
                            <a:pt x="260052" y="44742"/>
                          </a:cubicBezTo>
                          <a:cubicBezTo>
                            <a:pt x="254342" y="29511"/>
                            <a:pt x="250535" y="15231"/>
                            <a:pt x="247680" y="0"/>
                          </a:cubicBezTo>
                          <a:cubicBezTo>
                            <a:pt x="77317" y="95197"/>
                            <a:pt x="-18809" y="205625"/>
                            <a:pt x="3081" y="300821"/>
                          </a:cubicBezTo>
                          <a:cubicBezTo>
                            <a:pt x="27827" y="405538"/>
                            <a:pt x="180106" y="465512"/>
                            <a:pt x="422801" y="465512"/>
                          </a:cubicBezTo>
                          <a:cubicBezTo>
                            <a:pt x="517024" y="465512"/>
                            <a:pt x="620764" y="455992"/>
                            <a:pt x="726408" y="437905"/>
                          </a:cubicBezTo>
                          <a:cubicBezTo>
                            <a:pt x="701663" y="428385"/>
                            <a:pt x="675014" y="416961"/>
                            <a:pt x="649317" y="404586"/>
                          </a:cubicBezTo>
                          <a:close/>
                        </a:path>
                      </a:pathLst>
                    </a:custGeom>
                    <a:solidFill>
                      <a:srgbClr val="0061AF"/>
                    </a:solidFill>
                    <a:ln w="951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29" name="Полилиния 28">
                      <a:extLst>
                        <a:ext uri="{FF2B5EF4-FFF2-40B4-BE49-F238E27FC236}">
                          <a16:creationId xmlns:a16="http://schemas.microsoft.com/office/drawing/2014/main" id="{702B2904-C0BB-7777-8A04-3C049E45A16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26922" y="2174308"/>
                      <a:ext cx="772201" cy="475983"/>
                    </a:xfrm>
                    <a:custGeom>
                      <a:avLst/>
                      <a:gdLst>
                        <a:gd name="connsiteX0" fmla="*/ 769011 w 772201"/>
                        <a:gd name="connsiteY0" fmla="*/ 164690 h 475983"/>
                        <a:gd name="connsiteX1" fmla="*/ 349291 w 772201"/>
                        <a:gd name="connsiteY1" fmla="*/ 0 h 475983"/>
                        <a:gd name="connsiteX2" fmla="*/ 0 w 772201"/>
                        <a:gd name="connsiteY2" fmla="*/ 36175 h 475983"/>
                        <a:gd name="connsiteX3" fmla="*/ 79947 w 772201"/>
                        <a:gd name="connsiteY3" fmla="*/ 68542 h 475983"/>
                        <a:gd name="connsiteX4" fmla="*/ 349291 w 772201"/>
                        <a:gd name="connsiteY4" fmla="*/ 45694 h 475983"/>
                        <a:gd name="connsiteX5" fmla="*/ 725230 w 772201"/>
                        <a:gd name="connsiteY5" fmla="*/ 175162 h 475983"/>
                        <a:gd name="connsiteX6" fmla="*/ 557723 w 772201"/>
                        <a:gd name="connsiteY6" fmla="*/ 393162 h 475983"/>
                        <a:gd name="connsiteX7" fmla="*/ 492052 w 772201"/>
                        <a:gd name="connsiteY7" fmla="*/ 432193 h 475983"/>
                        <a:gd name="connsiteX8" fmla="*/ 506329 w 772201"/>
                        <a:gd name="connsiteY8" fmla="*/ 475983 h 475983"/>
                        <a:gd name="connsiteX9" fmla="*/ 582468 w 772201"/>
                        <a:gd name="connsiteY9" fmla="*/ 431241 h 475983"/>
                        <a:gd name="connsiteX10" fmla="*/ 769011 w 772201"/>
                        <a:gd name="connsiteY10" fmla="*/ 164690 h 47598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772201" h="475983">
                          <a:moveTo>
                            <a:pt x="769011" y="164690"/>
                          </a:moveTo>
                          <a:cubicBezTo>
                            <a:pt x="745217" y="59974"/>
                            <a:pt x="591986" y="0"/>
                            <a:pt x="349291" y="0"/>
                          </a:cubicBezTo>
                          <a:cubicBezTo>
                            <a:pt x="241743" y="0"/>
                            <a:pt x="121823" y="12376"/>
                            <a:pt x="0" y="36175"/>
                          </a:cubicBezTo>
                          <a:cubicBezTo>
                            <a:pt x="26649" y="45694"/>
                            <a:pt x="53298" y="56166"/>
                            <a:pt x="79947" y="68542"/>
                          </a:cubicBezTo>
                          <a:cubicBezTo>
                            <a:pt x="174169" y="53310"/>
                            <a:pt x="265537" y="45694"/>
                            <a:pt x="349291" y="45694"/>
                          </a:cubicBezTo>
                          <a:cubicBezTo>
                            <a:pt x="562482" y="45694"/>
                            <a:pt x="707147" y="95197"/>
                            <a:pt x="725230" y="175162"/>
                          </a:cubicBezTo>
                          <a:cubicBezTo>
                            <a:pt x="739506" y="236088"/>
                            <a:pt x="678595" y="316053"/>
                            <a:pt x="557723" y="393162"/>
                          </a:cubicBezTo>
                          <a:cubicBezTo>
                            <a:pt x="536785" y="406490"/>
                            <a:pt x="514894" y="418865"/>
                            <a:pt x="492052" y="432193"/>
                          </a:cubicBezTo>
                          <a:cubicBezTo>
                            <a:pt x="497763" y="447424"/>
                            <a:pt x="502522" y="461704"/>
                            <a:pt x="506329" y="475983"/>
                          </a:cubicBezTo>
                          <a:cubicBezTo>
                            <a:pt x="532978" y="461704"/>
                            <a:pt x="558675" y="446472"/>
                            <a:pt x="582468" y="431241"/>
                          </a:cubicBezTo>
                          <a:cubicBezTo>
                            <a:pt x="721423" y="340804"/>
                            <a:pt x="788045" y="246559"/>
                            <a:pt x="769011" y="164690"/>
                          </a:cubicBezTo>
                          <a:close/>
                        </a:path>
                      </a:pathLst>
                    </a:custGeom>
                    <a:solidFill>
                      <a:srgbClr val="0061AF"/>
                    </a:solidFill>
                    <a:ln w="951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ru-RU"/>
                    </a:p>
                  </p:txBody>
                </p:sp>
              </p:grpSp>
            </p:grpSp>
            <p:sp>
              <p:nvSpPr>
                <p:cNvPr id="23" name="Полилиния 22">
                  <a:extLst>
                    <a:ext uri="{FF2B5EF4-FFF2-40B4-BE49-F238E27FC236}">
                      <a16:creationId xmlns:a16="http://schemas.microsoft.com/office/drawing/2014/main" id="{6F000227-1DBD-19E2-45E4-557F80AE61F3}"/>
                    </a:ext>
                  </a:extLst>
                </p:cNvPr>
                <p:cNvSpPr/>
                <p:nvPr/>
              </p:nvSpPr>
              <p:spPr>
                <a:xfrm>
                  <a:off x="5283209" y="2397068"/>
                  <a:ext cx="251260" cy="251319"/>
                </a:xfrm>
                <a:custGeom>
                  <a:avLst/>
                  <a:gdLst>
                    <a:gd name="connsiteX0" fmla="*/ 251261 w 251260"/>
                    <a:gd name="connsiteY0" fmla="*/ 125660 h 251319"/>
                    <a:gd name="connsiteX1" fmla="*/ 125630 w 251260"/>
                    <a:gd name="connsiteY1" fmla="*/ 251319 h 251319"/>
                    <a:gd name="connsiteX2" fmla="*/ 0 w 251260"/>
                    <a:gd name="connsiteY2" fmla="*/ 125660 h 251319"/>
                    <a:gd name="connsiteX3" fmla="*/ 125630 w 251260"/>
                    <a:gd name="connsiteY3" fmla="*/ 0 h 251319"/>
                    <a:gd name="connsiteX4" fmla="*/ 251261 w 251260"/>
                    <a:gd name="connsiteY4" fmla="*/ 125660 h 2513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1260" h="251319">
                      <a:moveTo>
                        <a:pt x="251261" y="125660"/>
                      </a:moveTo>
                      <a:cubicBezTo>
                        <a:pt x="251261" y="195153"/>
                        <a:pt x="195108" y="251319"/>
                        <a:pt x="125630" y="251319"/>
                      </a:cubicBezTo>
                      <a:cubicBezTo>
                        <a:pt x="56153" y="251319"/>
                        <a:pt x="0" y="195153"/>
                        <a:pt x="0" y="125660"/>
                      </a:cubicBezTo>
                      <a:cubicBezTo>
                        <a:pt x="0" y="56166"/>
                        <a:pt x="56153" y="0"/>
                        <a:pt x="125630" y="0"/>
                      </a:cubicBezTo>
                      <a:cubicBezTo>
                        <a:pt x="195108" y="0"/>
                        <a:pt x="251261" y="56166"/>
                        <a:pt x="251261" y="125660"/>
                      </a:cubicBezTo>
                      <a:close/>
                    </a:path>
                  </a:pathLst>
                </a:custGeom>
                <a:solidFill>
                  <a:srgbClr val="0061AF"/>
                </a:solidFill>
                <a:ln w="95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  <p:grpSp>
            <p:nvGrpSpPr>
              <p:cNvPr id="19" name="Рисунок 82">
                <a:extLst>
                  <a:ext uri="{FF2B5EF4-FFF2-40B4-BE49-F238E27FC236}">
                    <a16:creationId xmlns:a16="http://schemas.microsoft.com/office/drawing/2014/main" id="{7CA140E0-9971-0B44-ACA8-3A2254BB104C}"/>
                  </a:ext>
                </a:extLst>
              </p:cNvPr>
              <p:cNvGrpSpPr/>
              <p:nvPr/>
            </p:nvGrpSpPr>
            <p:grpSpPr>
              <a:xfrm>
                <a:off x="5160433" y="1697373"/>
                <a:ext cx="780416" cy="593075"/>
                <a:chOff x="5160433" y="1697373"/>
                <a:chExt cx="780416" cy="593075"/>
              </a:xfrm>
              <a:solidFill>
                <a:srgbClr val="0061AF"/>
              </a:solidFill>
            </p:grpSpPr>
            <p:sp>
              <p:nvSpPr>
                <p:cNvPr id="20" name="Полилиния 19">
                  <a:extLst>
                    <a:ext uri="{FF2B5EF4-FFF2-40B4-BE49-F238E27FC236}">
                      <a16:creationId xmlns:a16="http://schemas.microsoft.com/office/drawing/2014/main" id="{72C8E52F-F129-9E31-79B7-4D8503E31182}"/>
                    </a:ext>
                  </a:extLst>
                </p:cNvPr>
                <p:cNvSpPr/>
                <p:nvPr/>
              </p:nvSpPr>
              <p:spPr>
                <a:xfrm>
                  <a:off x="5160433" y="2186683"/>
                  <a:ext cx="111354" cy="103764"/>
                </a:xfrm>
                <a:custGeom>
                  <a:avLst/>
                  <a:gdLst>
                    <a:gd name="connsiteX0" fmla="*/ 61863 w 111354"/>
                    <a:gd name="connsiteY0" fmla="*/ 85677 h 103764"/>
                    <a:gd name="connsiteX1" fmla="*/ 111354 w 111354"/>
                    <a:gd name="connsiteY1" fmla="*/ 6664 h 103764"/>
                    <a:gd name="connsiteX2" fmla="*/ 62815 w 111354"/>
                    <a:gd name="connsiteY2" fmla="*/ 0 h 103764"/>
                    <a:gd name="connsiteX3" fmla="*/ 0 w 111354"/>
                    <a:gd name="connsiteY3" fmla="*/ 103764 h 103764"/>
                    <a:gd name="connsiteX4" fmla="*/ 61863 w 111354"/>
                    <a:gd name="connsiteY4" fmla="*/ 85677 h 1037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1354" h="103764">
                      <a:moveTo>
                        <a:pt x="61863" y="85677"/>
                      </a:moveTo>
                      <a:cubicBezTo>
                        <a:pt x="78043" y="59022"/>
                        <a:pt x="94223" y="32367"/>
                        <a:pt x="111354" y="6664"/>
                      </a:cubicBezTo>
                      <a:cubicBezTo>
                        <a:pt x="95175" y="3808"/>
                        <a:pt x="78995" y="1904"/>
                        <a:pt x="62815" y="0"/>
                      </a:cubicBezTo>
                      <a:cubicBezTo>
                        <a:pt x="41877" y="33319"/>
                        <a:pt x="20938" y="67590"/>
                        <a:pt x="0" y="103764"/>
                      </a:cubicBezTo>
                      <a:cubicBezTo>
                        <a:pt x="19986" y="98053"/>
                        <a:pt x="40925" y="92341"/>
                        <a:pt x="61863" y="85677"/>
                      </a:cubicBezTo>
                      <a:close/>
                    </a:path>
                  </a:pathLst>
                </a:custGeom>
                <a:solidFill>
                  <a:srgbClr val="0061AF"/>
                </a:solidFill>
                <a:ln w="95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21" name="Полилиния 20">
                  <a:extLst>
                    <a:ext uri="{FF2B5EF4-FFF2-40B4-BE49-F238E27FC236}">
                      <a16:creationId xmlns:a16="http://schemas.microsoft.com/office/drawing/2014/main" id="{059B4B08-E4B2-F2FE-E0AC-729D5114E93C}"/>
                    </a:ext>
                  </a:extLst>
                </p:cNvPr>
                <p:cNvSpPr/>
                <p:nvPr/>
              </p:nvSpPr>
              <p:spPr>
                <a:xfrm>
                  <a:off x="5251801" y="1697373"/>
                  <a:ext cx="689049" cy="505494"/>
                </a:xfrm>
                <a:custGeom>
                  <a:avLst/>
                  <a:gdLst>
                    <a:gd name="connsiteX0" fmla="*/ 47587 w 689049"/>
                    <a:gd name="connsiteY0" fmla="*/ 455040 h 505494"/>
                    <a:gd name="connsiteX1" fmla="*/ 524412 w 689049"/>
                    <a:gd name="connsiteY1" fmla="*/ 43790 h 505494"/>
                    <a:gd name="connsiteX2" fmla="*/ 572951 w 689049"/>
                    <a:gd name="connsiteY2" fmla="*/ 55214 h 505494"/>
                    <a:gd name="connsiteX3" fmla="*/ 609117 w 689049"/>
                    <a:gd name="connsiteY3" fmla="*/ 500734 h 505494"/>
                    <a:gd name="connsiteX4" fmla="*/ 652898 w 689049"/>
                    <a:gd name="connsiteY4" fmla="*/ 505494 h 505494"/>
                    <a:gd name="connsiteX5" fmla="*/ 593890 w 689049"/>
                    <a:gd name="connsiteY5" fmla="*/ 16183 h 505494"/>
                    <a:gd name="connsiteX6" fmla="*/ 525364 w 689049"/>
                    <a:gd name="connsiteY6" fmla="*/ 0 h 505494"/>
                    <a:gd name="connsiteX7" fmla="*/ 0 w 689049"/>
                    <a:gd name="connsiteY7" fmla="*/ 447424 h 505494"/>
                    <a:gd name="connsiteX8" fmla="*/ 47587 w 689049"/>
                    <a:gd name="connsiteY8" fmla="*/ 455040 h 5054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89049" h="505494">
                      <a:moveTo>
                        <a:pt x="47587" y="455040"/>
                      </a:moveTo>
                      <a:cubicBezTo>
                        <a:pt x="215095" y="210385"/>
                        <a:pt x="401637" y="43790"/>
                        <a:pt x="524412" y="43790"/>
                      </a:cubicBezTo>
                      <a:cubicBezTo>
                        <a:pt x="542495" y="43790"/>
                        <a:pt x="558675" y="47598"/>
                        <a:pt x="572951" y="55214"/>
                      </a:cubicBezTo>
                      <a:cubicBezTo>
                        <a:pt x="651946" y="97101"/>
                        <a:pt x="669078" y="265599"/>
                        <a:pt x="609117" y="500734"/>
                      </a:cubicBezTo>
                      <a:cubicBezTo>
                        <a:pt x="624345" y="501686"/>
                        <a:pt x="638622" y="503590"/>
                        <a:pt x="652898" y="505494"/>
                      </a:cubicBezTo>
                      <a:cubicBezTo>
                        <a:pt x="714761" y="260839"/>
                        <a:pt x="698582" y="72349"/>
                        <a:pt x="593890" y="16183"/>
                      </a:cubicBezTo>
                      <a:cubicBezTo>
                        <a:pt x="572951" y="5712"/>
                        <a:pt x="550109" y="0"/>
                        <a:pt x="525364" y="0"/>
                      </a:cubicBezTo>
                      <a:cubicBezTo>
                        <a:pt x="382602" y="0"/>
                        <a:pt x="180832" y="176114"/>
                        <a:pt x="0" y="447424"/>
                      </a:cubicBezTo>
                      <a:cubicBezTo>
                        <a:pt x="15228" y="449328"/>
                        <a:pt x="30456" y="452184"/>
                        <a:pt x="47587" y="455040"/>
                      </a:cubicBezTo>
                      <a:close/>
                    </a:path>
                  </a:pathLst>
                </a:custGeom>
                <a:solidFill>
                  <a:srgbClr val="0061AF"/>
                </a:solidFill>
                <a:ln w="95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</p:grpSp>
        <p:sp>
          <p:nvSpPr>
            <p:cNvPr id="8" name="Полилиния 7">
              <a:extLst>
                <a:ext uri="{FF2B5EF4-FFF2-40B4-BE49-F238E27FC236}">
                  <a16:creationId xmlns:a16="http://schemas.microsoft.com/office/drawing/2014/main" id="{7F00C86E-5B15-3DC4-11BC-029CB153A8E9}"/>
                </a:ext>
              </a:extLst>
            </p:cNvPr>
            <p:cNvSpPr/>
            <p:nvPr/>
          </p:nvSpPr>
          <p:spPr>
            <a:xfrm>
              <a:off x="2089150" y="596900"/>
              <a:ext cx="9517" cy="9519"/>
            </a:xfrm>
            <a:custGeom>
              <a:avLst/>
              <a:gdLst/>
              <a:ahLst/>
              <a:cxnLst/>
              <a:rect l="l" t="t" r="r" b="b"/>
              <a:pathLst>
                <a:path w="9517" h="9519"/>
              </a:pathLst>
            </a:custGeom>
            <a:solidFill>
              <a:srgbClr val="DDDDDE"/>
            </a:solidFill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grpSp>
          <p:nvGrpSpPr>
            <p:cNvPr id="9" name="Рисунок 82">
              <a:extLst>
                <a:ext uri="{FF2B5EF4-FFF2-40B4-BE49-F238E27FC236}">
                  <a16:creationId xmlns:a16="http://schemas.microsoft.com/office/drawing/2014/main" id="{DB9AA714-E418-21B7-7EB1-0AC278317AA4}"/>
                </a:ext>
              </a:extLst>
            </p:cNvPr>
            <p:cNvGrpSpPr/>
            <p:nvPr/>
          </p:nvGrpSpPr>
          <p:grpSpPr>
            <a:xfrm>
              <a:off x="5701977" y="2971104"/>
              <a:ext cx="1196344" cy="699695"/>
              <a:chOff x="5701977" y="2971104"/>
              <a:chExt cx="1196344" cy="699695"/>
            </a:xfrm>
            <a:solidFill>
              <a:srgbClr val="0061AF"/>
            </a:solidFill>
          </p:grpSpPr>
          <p:sp>
            <p:nvSpPr>
              <p:cNvPr id="16" name="Полилиния 15">
                <a:extLst>
                  <a:ext uri="{FF2B5EF4-FFF2-40B4-BE49-F238E27FC236}">
                    <a16:creationId xmlns:a16="http://schemas.microsoft.com/office/drawing/2014/main" id="{FA904849-F2E8-B8B7-56C3-5249DC62B1CD}"/>
                  </a:ext>
                </a:extLst>
              </p:cNvPr>
              <p:cNvSpPr/>
              <p:nvPr/>
            </p:nvSpPr>
            <p:spPr>
              <a:xfrm>
                <a:off x="5701977" y="2971104"/>
                <a:ext cx="686208" cy="698743"/>
              </a:xfrm>
              <a:custGeom>
                <a:avLst/>
                <a:gdLst>
                  <a:gd name="connsiteX0" fmla="*/ 576758 w 686208"/>
                  <a:gd name="connsiteY0" fmla="*/ 698743 h 698743"/>
                  <a:gd name="connsiteX1" fmla="*/ 576758 w 686208"/>
                  <a:gd name="connsiteY1" fmla="*/ 201817 h 698743"/>
                  <a:gd name="connsiteX2" fmla="*/ 342629 w 686208"/>
                  <a:gd name="connsiteY2" fmla="*/ 496927 h 698743"/>
                  <a:gd name="connsiteX3" fmla="*/ 107547 w 686208"/>
                  <a:gd name="connsiteY3" fmla="*/ 201817 h 698743"/>
                  <a:gd name="connsiteX4" fmla="*/ 107547 w 686208"/>
                  <a:gd name="connsiteY4" fmla="*/ 698743 h 698743"/>
                  <a:gd name="connsiteX5" fmla="*/ 0 w 686208"/>
                  <a:gd name="connsiteY5" fmla="*/ 698743 h 698743"/>
                  <a:gd name="connsiteX6" fmla="*/ 0 w 686208"/>
                  <a:gd name="connsiteY6" fmla="*/ 0 h 698743"/>
                  <a:gd name="connsiteX7" fmla="*/ 62815 w 686208"/>
                  <a:gd name="connsiteY7" fmla="*/ 0 h 698743"/>
                  <a:gd name="connsiteX8" fmla="*/ 343580 w 686208"/>
                  <a:gd name="connsiteY8" fmla="*/ 354132 h 698743"/>
                  <a:gd name="connsiteX9" fmla="*/ 624345 w 686208"/>
                  <a:gd name="connsiteY9" fmla="*/ 0 h 698743"/>
                  <a:gd name="connsiteX10" fmla="*/ 686209 w 686208"/>
                  <a:gd name="connsiteY10" fmla="*/ 0 h 698743"/>
                  <a:gd name="connsiteX11" fmla="*/ 686209 w 686208"/>
                  <a:gd name="connsiteY11" fmla="*/ 698743 h 698743"/>
                  <a:gd name="connsiteX12" fmla="*/ 576758 w 686208"/>
                  <a:gd name="connsiteY12" fmla="*/ 698743 h 6987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86208" h="698743">
                    <a:moveTo>
                      <a:pt x="576758" y="698743"/>
                    </a:moveTo>
                    <a:lnTo>
                      <a:pt x="576758" y="201817"/>
                    </a:lnTo>
                    <a:lnTo>
                      <a:pt x="342629" y="496927"/>
                    </a:lnTo>
                    <a:lnTo>
                      <a:pt x="107547" y="201817"/>
                    </a:lnTo>
                    <a:lnTo>
                      <a:pt x="107547" y="698743"/>
                    </a:lnTo>
                    <a:lnTo>
                      <a:pt x="0" y="698743"/>
                    </a:lnTo>
                    <a:lnTo>
                      <a:pt x="0" y="0"/>
                    </a:lnTo>
                    <a:lnTo>
                      <a:pt x="62815" y="0"/>
                    </a:lnTo>
                    <a:lnTo>
                      <a:pt x="343580" y="354132"/>
                    </a:lnTo>
                    <a:lnTo>
                      <a:pt x="624345" y="0"/>
                    </a:lnTo>
                    <a:lnTo>
                      <a:pt x="686209" y="0"/>
                    </a:lnTo>
                    <a:lnTo>
                      <a:pt x="686209" y="698743"/>
                    </a:lnTo>
                    <a:lnTo>
                      <a:pt x="576758" y="698743"/>
                    </a:lnTo>
                    <a:close/>
                  </a:path>
                </a:pathLst>
              </a:custGeom>
              <a:solidFill>
                <a:srgbClr val="0061AF"/>
              </a:solidFill>
              <a:ln w="95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7" name="Полилиния 16">
                <a:extLst>
                  <a:ext uri="{FF2B5EF4-FFF2-40B4-BE49-F238E27FC236}">
                    <a16:creationId xmlns:a16="http://schemas.microsoft.com/office/drawing/2014/main" id="{AC7F63B9-4681-A893-4636-A947C58C3064}"/>
                  </a:ext>
                </a:extLst>
              </p:cNvPr>
              <p:cNvSpPr/>
              <p:nvPr/>
            </p:nvSpPr>
            <p:spPr>
              <a:xfrm>
                <a:off x="6457663" y="2972056"/>
                <a:ext cx="440658" cy="698743"/>
              </a:xfrm>
              <a:custGeom>
                <a:avLst/>
                <a:gdLst>
                  <a:gd name="connsiteX0" fmla="*/ 403540 w 440658"/>
                  <a:gd name="connsiteY0" fmla="*/ 295110 h 698743"/>
                  <a:gd name="connsiteX1" fmla="*/ 403540 w 440658"/>
                  <a:gd name="connsiteY1" fmla="*/ 396970 h 698743"/>
                  <a:gd name="connsiteX2" fmla="*/ 107547 w 440658"/>
                  <a:gd name="connsiteY2" fmla="*/ 396970 h 698743"/>
                  <a:gd name="connsiteX3" fmla="*/ 107547 w 440658"/>
                  <a:gd name="connsiteY3" fmla="*/ 596883 h 698743"/>
                  <a:gd name="connsiteX4" fmla="*/ 440658 w 440658"/>
                  <a:gd name="connsiteY4" fmla="*/ 596883 h 698743"/>
                  <a:gd name="connsiteX5" fmla="*/ 440658 w 440658"/>
                  <a:gd name="connsiteY5" fmla="*/ 698743 h 698743"/>
                  <a:gd name="connsiteX6" fmla="*/ 0 w 440658"/>
                  <a:gd name="connsiteY6" fmla="*/ 698743 h 698743"/>
                  <a:gd name="connsiteX7" fmla="*/ 0 w 440658"/>
                  <a:gd name="connsiteY7" fmla="*/ 0 h 698743"/>
                  <a:gd name="connsiteX8" fmla="*/ 440658 w 440658"/>
                  <a:gd name="connsiteY8" fmla="*/ 0 h 698743"/>
                  <a:gd name="connsiteX9" fmla="*/ 440658 w 440658"/>
                  <a:gd name="connsiteY9" fmla="*/ 101861 h 698743"/>
                  <a:gd name="connsiteX10" fmla="*/ 107547 w 440658"/>
                  <a:gd name="connsiteY10" fmla="*/ 101861 h 698743"/>
                  <a:gd name="connsiteX11" fmla="*/ 107547 w 440658"/>
                  <a:gd name="connsiteY11" fmla="*/ 295110 h 698743"/>
                  <a:gd name="connsiteX12" fmla="*/ 403540 w 440658"/>
                  <a:gd name="connsiteY12" fmla="*/ 295110 h 6987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40658" h="698743">
                    <a:moveTo>
                      <a:pt x="403540" y="295110"/>
                    </a:moveTo>
                    <a:lnTo>
                      <a:pt x="403540" y="396970"/>
                    </a:lnTo>
                    <a:lnTo>
                      <a:pt x="107547" y="396970"/>
                    </a:lnTo>
                    <a:lnTo>
                      <a:pt x="107547" y="596883"/>
                    </a:lnTo>
                    <a:lnTo>
                      <a:pt x="440658" y="596883"/>
                    </a:lnTo>
                    <a:lnTo>
                      <a:pt x="440658" y="698743"/>
                    </a:lnTo>
                    <a:lnTo>
                      <a:pt x="0" y="698743"/>
                    </a:lnTo>
                    <a:lnTo>
                      <a:pt x="0" y="0"/>
                    </a:lnTo>
                    <a:lnTo>
                      <a:pt x="440658" y="0"/>
                    </a:lnTo>
                    <a:lnTo>
                      <a:pt x="440658" y="101861"/>
                    </a:lnTo>
                    <a:lnTo>
                      <a:pt x="107547" y="101861"/>
                    </a:lnTo>
                    <a:lnTo>
                      <a:pt x="107547" y="295110"/>
                    </a:lnTo>
                    <a:lnTo>
                      <a:pt x="403540" y="295110"/>
                    </a:lnTo>
                    <a:close/>
                  </a:path>
                </a:pathLst>
              </a:custGeom>
              <a:solidFill>
                <a:srgbClr val="0061AF"/>
              </a:solidFill>
              <a:ln w="95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  <p:grpSp>
          <p:nvGrpSpPr>
            <p:cNvPr id="10" name="Рисунок 82">
              <a:extLst>
                <a:ext uri="{FF2B5EF4-FFF2-40B4-BE49-F238E27FC236}">
                  <a16:creationId xmlns:a16="http://schemas.microsoft.com/office/drawing/2014/main" id="{18E74881-9613-352E-79F6-8DE63FD9C2AA}"/>
                </a:ext>
              </a:extLst>
            </p:cNvPr>
            <p:cNvGrpSpPr/>
            <p:nvPr/>
          </p:nvGrpSpPr>
          <p:grpSpPr>
            <a:xfrm>
              <a:off x="6988737" y="2956824"/>
              <a:ext cx="1420956" cy="713974"/>
              <a:chOff x="6988737" y="2956824"/>
              <a:chExt cx="1420956" cy="713974"/>
            </a:xfrm>
            <a:solidFill>
              <a:srgbClr val="0061AF"/>
            </a:solidFill>
          </p:grpSpPr>
          <p:sp>
            <p:nvSpPr>
              <p:cNvPr id="12" name="Полилиния 11">
                <a:extLst>
                  <a:ext uri="{FF2B5EF4-FFF2-40B4-BE49-F238E27FC236}">
                    <a16:creationId xmlns:a16="http://schemas.microsoft.com/office/drawing/2014/main" id="{98FC351C-4515-4AF2-AC63-6BF020D90539}"/>
                  </a:ext>
                </a:extLst>
              </p:cNvPr>
              <p:cNvSpPr/>
              <p:nvPr/>
            </p:nvSpPr>
            <p:spPr>
              <a:xfrm>
                <a:off x="8212682" y="2971104"/>
                <a:ext cx="197010" cy="698743"/>
              </a:xfrm>
              <a:custGeom>
                <a:avLst/>
                <a:gdLst>
                  <a:gd name="connsiteX0" fmla="*/ 197011 w 197010"/>
                  <a:gd name="connsiteY0" fmla="*/ 107572 h 698743"/>
                  <a:gd name="connsiteX1" fmla="*/ 197011 w 197010"/>
                  <a:gd name="connsiteY1" fmla="*/ 0 h 698743"/>
                  <a:gd name="connsiteX2" fmla="*/ 152279 w 197010"/>
                  <a:gd name="connsiteY2" fmla="*/ 0 h 698743"/>
                  <a:gd name="connsiteX3" fmla="*/ 44732 w 197010"/>
                  <a:gd name="connsiteY3" fmla="*/ 0 h 698743"/>
                  <a:gd name="connsiteX4" fmla="*/ 0 w 197010"/>
                  <a:gd name="connsiteY4" fmla="*/ 0 h 698743"/>
                  <a:gd name="connsiteX5" fmla="*/ 0 w 197010"/>
                  <a:gd name="connsiteY5" fmla="*/ 107572 h 698743"/>
                  <a:gd name="connsiteX6" fmla="*/ 44732 w 197010"/>
                  <a:gd name="connsiteY6" fmla="*/ 107572 h 698743"/>
                  <a:gd name="connsiteX7" fmla="*/ 44732 w 197010"/>
                  <a:gd name="connsiteY7" fmla="*/ 591171 h 698743"/>
                  <a:gd name="connsiteX8" fmla="*/ 0 w 197010"/>
                  <a:gd name="connsiteY8" fmla="*/ 591171 h 698743"/>
                  <a:gd name="connsiteX9" fmla="*/ 0 w 197010"/>
                  <a:gd name="connsiteY9" fmla="*/ 698743 h 698743"/>
                  <a:gd name="connsiteX10" fmla="*/ 44732 w 197010"/>
                  <a:gd name="connsiteY10" fmla="*/ 698743 h 698743"/>
                  <a:gd name="connsiteX11" fmla="*/ 152279 w 197010"/>
                  <a:gd name="connsiteY11" fmla="*/ 698743 h 698743"/>
                  <a:gd name="connsiteX12" fmla="*/ 197011 w 197010"/>
                  <a:gd name="connsiteY12" fmla="*/ 698743 h 698743"/>
                  <a:gd name="connsiteX13" fmla="*/ 197011 w 197010"/>
                  <a:gd name="connsiteY13" fmla="*/ 591171 h 698743"/>
                  <a:gd name="connsiteX14" fmla="*/ 152279 w 197010"/>
                  <a:gd name="connsiteY14" fmla="*/ 591171 h 698743"/>
                  <a:gd name="connsiteX15" fmla="*/ 152279 w 197010"/>
                  <a:gd name="connsiteY15" fmla="*/ 107572 h 6987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97010" h="698743">
                    <a:moveTo>
                      <a:pt x="197011" y="107572"/>
                    </a:moveTo>
                    <a:lnTo>
                      <a:pt x="197011" y="0"/>
                    </a:lnTo>
                    <a:lnTo>
                      <a:pt x="152279" y="0"/>
                    </a:lnTo>
                    <a:lnTo>
                      <a:pt x="44732" y="0"/>
                    </a:lnTo>
                    <a:lnTo>
                      <a:pt x="0" y="0"/>
                    </a:lnTo>
                    <a:lnTo>
                      <a:pt x="0" y="107572"/>
                    </a:lnTo>
                    <a:lnTo>
                      <a:pt x="44732" y="107572"/>
                    </a:lnTo>
                    <a:lnTo>
                      <a:pt x="44732" y="591171"/>
                    </a:lnTo>
                    <a:lnTo>
                      <a:pt x="0" y="591171"/>
                    </a:lnTo>
                    <a:lnTo>
                      <a:pt x="0" y="698743"/>
                    </a:lnTo>
                    <a:lnTo>
                      <a:pt x="44732" y="698743"/>
                    </a:lnTo>
                    <a:lnTo>
                      <a:pt x="152279" y="698743"/>
                    </a:lnTo>
                    <a:lnTo>
                      <a:pt x="197011" y="698743"/>
                    </a:lnTo>
                    <a:lnTo>
                      <a:pt x="197011" y="591171"/>
                    </a:lnTo>
                    <a:lnTo>
                      <a:pt x="152279" y="591171"/>
                    </a:lnTo>
                    <a:lnTo>
                      <a:pt x="152279" y="107572"/>
                    </a:lnTo>
                    <a:close/>
                  </a:path>
                </a:pathLst>
              </a:custGeom>
              <a:solidFill>
                <a:srgbClr val="0061AF"/>
              </a:solidFill>
              <a:ln w="95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" name="Полилиния 12">
                <a:extLst>
                  <a:ext uri="{FF2B5EF4-FFF2-40B4-BE49-F238E27FC236}">
                    <a16:creationId xmlns:a16="http://schemas.microsoft.com/office/drawing/2014/main" id="{E27062D0-44EB-2DCC-D9A8-28C6CE156BD3}"/>
                  </a:ext>
                </a:extLst>
              </p:cNvPr>
              <p:cNvSpPr/>
              <p:nvPr/>
            </p:nvSpPr>
            <p:spPr>
              <a:xfrm>
                <a:off x="6988737" y="2971104"/>
                <a:ext cx="532031" cy="698743"/>
              </a:xfrm>
              <a:custGeom>
                <a:avLst/>
                <a:gdLst>
                  <a:gd name="connsiteX0" fmla="*/ 225564 w 532031"/>
                  <a:gd name="connsiteY0" fmla="*/ 0 h 698743"/>
                  <a:gd name="connsiteX1" fmla="*/ 0 w 532031"/>
                  <a:gd name="connsiteY1" fmla="*/ 0 h 698743"/>
                  <a:gd name="connsiteX2" fmla="*/ 0 w 532031"/>
                  <a:gd name="connsiteY2" fmla="*/ 698743 h 698743"/>
                  <a:gd name="connsiteX3" fmla="*/ 107547 w 532031"/>
                  <a:gd name="connsiteY3" fmla="*/ 698743 h 698743"/>
                  <a:gd name="connsiteX4" fmla="*/ 107547 w 532031"/>
                  <a:gd name="connsiteY4" fmla="*/ 101861 h 698743"/>
                  <a:gd name="connsiteX5" fmla="*/ 232226 w 532031"/>
                  <a:gd name="connsiteY5" fmla="*/ 101861 h 698743"/>
                  <a:gd name="connsiteX6" fmla="*/ 431141 w 532031"/>
                  <a:gd name="connsiteY6" fmla="*/ 262743 h 698743"/>
                  <a:gd name="connsiteX7" fmla="*/ 293138 w 532031"/>
                  <a:gd name="connsiteY7" fmla="*/ 418865 h 698743"/>
                  <a:gd name="connsiteX8" fmla="*/ 157038 w 532031"/>
                  <a:gd name="connsiteY8" fmla="*/ 361747 h 698743"/>
                  <a:gd name="connsiteX9" fmla="*/ 157038 w 532031"/>
                  <a:gd name="connsiteY9" fmla="*/ 472175 h 698743"/>
                  <a:gd name="connsiteX10" fmla="*/ 290282 w 532031"/>
                  <a:gd name="connsiteY10" fmla="*/ 519774 h 698743"/>
                  <a:gd name="connsiteX11" fmla="*/ 532026 w 532031"/>
                  <a:gd name="connsiteY11" fmla="*/ 262743 h 698743"/>
                  <a:gd name="connsiteX12" fmla="*/ 225564 w 532031"/>
                  <a:gd name="connsiteY12" fmla="*/ 0 h 6987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32031" h="698743">
                    <a:moveTo>
                      <a:pt x="225564" y="0"/>
                    </a:moveTo>
                    <a:lnTo>
                      <a:pt x="0" y="0"/>
                    </a:lnTo>
                    <a:lnTo>
                      <a:pt x="0" y="698743"/>
                    </a:lnTo>
                    <a:lnTo>
                      <a:pt x="107547" y="698743"/>
                    </a:lnTo>
                    <a:lnTo>
                      <a:pt x="107547" y="101861"/>
                    </a:lnTo>
                    <a:lnTo>
                      <a:pt x="232226" y="101861"/>
                    </a:lnTo>
                    <a:cubicBezTo>
                      <a:pt x="336918" y="101861"/>
                      <a:pt x="431141" y="151363"/>
                      <a:pt x="431141" y="262743"/>
                    </a:cubicBezTo>
                    <a:cubicBezTo>
                      <a:pt x="431141" y="354132"/>
                      <a:pt x="362616" y="418865"/>
                      <a:pt x="293138" y="418865"/>
                    </a:cubicBezTo>
                    <a:cubicBezTo>
                      <a:pt x="292186" y="418865"/>
                      <a:pt x="211288" y="428385"/>
                      <a:pt x="157038" y="361747"/>
                    </a:cubicBezTo>
                    <a:lnTo>
                      <a:pt x="157038" y="472175"/>
                    </a:lnTo>
                    <a:cubicBezTo>
                      <a:pt x="206529" y="522630"/>
                      <a:pt x="289331" y="519774"/>
                      <a:pt x="290282" y="519774"/>
                    </a:cubicBezTo>
                    <a:cubicBezTo>
                      <a:pt x="423527" y="519774"/>
                      <a:pt x="532026" y="396970"/>
                      <a:pt x="532026" y="262743"/>
                    </a:cubicBezTo>
                    <a:cubicBezTo>
                      <a:pt x="532978" y="105668"/>
                      <a:pt x="412106" y="0"/>
                      <a:pt x="225564" y="0"/>
                    </a:cubicBezTo>
                    <a:close/>
                  </a:path>
                </a:pathLst>
              </a:custGeom>
              <a:solidFill>
                <a:srgbClr val="0061AF"/>
              </a:solidFill>
              <a:ln w="95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" name="Полилиния 13">
                <a:extLst>
                  <a:ext uri="{FF2B5EF4-FFF2-40B4-BE49-F238E27FC236}">
                    <a16:creationId xmlns:a16="http://schemas.microsoft.com/office/drawing/2014/main" id="{8E033313-79FE-F36F-5C9C-80C39CED9D50}"/>
                  </a:ext>
                </a:extLst>
              </p:cNvPr>
              <p:cNvSpPr/>
              <p:nvPr/>
            </p:nvSpPr>
            <p:spPr>
              <a:xfrm>
                <a:off x="7751086" y="3141506"/>
                <a:ext cx="362622" cy="529293"/>
              </a:xfrm>
              <a:custGeom>
                <a:avLst/>
                <a:gdLst>
                  <a:gd name="connsiteX0" fmla="*/ 124678 w 362622"/>
                  <a:gd name="connsiteY0" fmla="*/ 0 h 529293"/>
                  <a:gd name="connsiteX1" fmla="*/ 0 w 362622"/>
                  <a:gd name="connsiteY1" fmla="*/ 37127 h 529293"/>
                  <a:gd name="connsiteX2" fmla="*/ 0 w 362622"/>
                  <a:gd name="connsiteY2" fmla="*/ 144699 h 529293"/>
                  <a:gd name="connsiteX3" fmla="*/ 107547 w 362622"/>
                  <a:gd name="connsiteY3" fmla="*/ 105668 h 529293"/>
                  <a:gd name="connsiteX4" fmla="*/ 253164 w 362622"/>
                  <a:gd name="connsiteY4" fmla="*/ 270359 h 529293"/>
                  <a:gd name="connsiteX5" fmla="*/ 253164 w 362622"/>
                  <a:gd name="connsiteY5" fmla="*/ 529293 h 529293"/>
                  <a:gd name="connsiteX6" fmla="*/ 362615 w 362622"/>
                  <a:gd name="connsiteY6" fmla="*/ 529293 h 529293"/>
                  <a:gd name="connsiteX7" fmla="*/ 362615 w 362622"/>
                  <a:gd name="connsiteY7" fmla="*/ 263695 h 529293"/>
                  <a:gd name="connsiteX8" fmla="*/ 124678 w 362622"/>
                  <a:gd name="connsiteY8" fmla="*/ 0 h 529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62622" h="529293">
                    <a:moveTo>
                      <a:pt x="124678" y="0"/>
                    </a:moveTo>
                    <a:cubicBezTo>
                      <a:pt x="81850" y="0"/>
                      <a:pt x="37118" y="11424"/>
                      <a:pt x="0" y="37127"/>
                    </a:cubicBezTo>
                    <a:lnTo>
                      <a:pt x="0" y="144699"/>
                    </a:lnTo>
                    <a:cubicBezTo>
                      <a:pt x="27600" y="118996"/>
                      <a:pt x="63767" y="105668"/>
                      <a:pt x="107547" y="105668"/>
                    </a:cubicBezTo>
                    <a:cubicBezTo>
                      <a:pt x="196059" y="105668"/>
                      <a:pt x="253164" y="154219"/>
                      <a:pt x="253164" y="270359"/>
                    </a:cubicBezTo>
                    <a:lnTo>
                      <a:pt x="253164" y="529293"/>
                    </a:lnTo>
                    <a:lnTo>
                      <a:pt x="362615" y="529293"/>
                    </a:lnTo>
                    <a:lnTo>
                      <a:pt x="362615" y="263695"/>
                    </a:lnTo>
                    <a:cubicBezTo>
                      <a:pt x="363566" y="101861"/>
                      <a:pt x="277909" y="0"/>
                      <a:pt x="124678" y="0"/>
                    </a:cubicBezTo>
                    <a:close/>
                  </a:path>
                </a:pathLst>
              </a:custGeom>
              <a:solidFill>
                <a:srgbClr val="0061AF"/>
              </a:solidFill>
              <a:ln w="95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" name="Полилиния 14">
                <a:extLst>
                  <a:ext uri="{FF2B5EF4-FFF2-40B4-BE49-F238E27FC236}">
                    <a16:creationId xmlns:a16="http://schemas.microsoft.com/office/drawing/2014/main" id="{042B6935-9ADD-00E0-048B-0925BC4BD879}"/>
                  </a:ext>
                </a:extLst>
              </p:cNvPr>
              <p:cNvSpPr/>
              <p:nvPr/>
            </p:nvSpPr>
            <p:spPr>
              <a:xfrm>
                <a:off x="7591192" y="2956824"/>
                <a:ext cx="109450" cy="713974"/>
              </a:xfrm>
              <a:custGeom>
                <a:avLst/>
                <a:gdLst>
                  <a:gd name="connsiteX0" fmla="*/ 0 w 109450"/>
                  <a:gd name="connsiteY0" fmla="*/ 0 h 713974"/>
                  <a:gd name="connsiteX1" fmla="*/ 109451 w 109450"/>
                  <a:gd name="connsiteY1" fmla="*/ 0 h 713974"/>
                  <a:gd name="connsiteX2" fmla="*/ 109451 w 109450"/>
                  <a:gd name="connsiteY2" fmla="*/ 713975 h 713974"/>
                  <a:gd name="connsiteX3" fmla="*/ 0 w 109450"/>
                  <a:gd name="connsiteY3" fmla="*/ 713975 h 713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9450" h="713974">
                    <a:moveTo>
                      <a:pt x="0" y="0"/>
                    </a:moveTo>
                    <a:lnTo>
                      <a:pt x="109451" y="0"/>
                    </a:lnTo>
                    <a:lnTo>
                      <a:pt x="109451" y="713975"/>
                    </a:lnTo>
                    <a:lnTo>
                      <a:pt x="0" y="713975"/>
                    </a:lnTo>
                    <a:close/>
                  </a:path>
                </a:pathLst>
              </a:custGeom>
              <a:solidFill>
                <a:srgbClr val="0061AF"/>
              </a:solidFill>
              <a:ln w="95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11627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2C6064-A6AC-4B8D-9CA5-95AE417F7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B47C040-DAED-400B-88EB-0FEC0EB455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0BA10B1-9459-40DA-96B7-11379D8DB2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/>
              <a:t>Mikhail Vladimirov (MEPhI)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292C5D6-E7E2-479D-9953-B8788CA3F2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LINAC'26, Aug. 16 – 21, 2026. THPO086</a:t>
            </a: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005D34E-D18E-4E44-B2D3-A481A1B62B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6B5CD9-E575-40EE-AF43-DDE3E56EB9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394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Mikhail.Vladimirov.PhD@gmail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.jp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Mikhail.Vladimirov.PhD@gmail.com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9CB16874-27CD-4A38-91AC-072A04A8C7E1}"/>
              </a:ext>
            </a:extLst>
          </p:cNvPr>
          <p:cNvSpPr txBox="1">
            <a:spLocks/>
          </p:cNvSpPr>
          <p:nvPr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Montserrat" panose="00000500000000000000" pitchFamily="2" charset="-52"/>
              </a:rPr>
              <a:t>Charge carrier dynamics and emission from Cu and Cs</a:t>
            </a:r>
            <a:r>
              <a:rPr lang="en-US" sz="3600" baseline="-25000" dirty="0">
                <a:latin typeface="Montserrat" panose="00000500000000000000" pitchFamily="2" charset="-52"/>
              </a:rPr>
              <a:t>2</a:t>
            </a:r>
            <a:r>
              <a:rPr lang="en-US" sz="3600" dirty="0">
                <a:latin typeface="Montserrat" panose="00000500000000000000" pitchFamily="2" charset="-52"/>
              </a:rPr>
              <a:t>Te cathodes in RF </a:t>
            </a:r>
            <a:r>
              <a:rPr lang="en-US" sz="3600" dirty="0" err="1">
                <a:latin typeface="Montserrat" panose="00000500000000000000" pitchFamily="2" charset="-52"/>
              </a:rPr>
              <a:t>photoguns</a:t>
            </a:r>
            <a:endParaRPr lang="ru-RU" sz="4800" dirty="0">
              <a:latin typeface="Montserrat" panose="00000500000000000000" pitchFamily="2" charset="-52"/>
            </a:endParaRP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A7F120F4-8D5F-4AB2-8050-2D5E4A147444}"/>
              </a:ext>
            </a:extLst>
          </p:cNvPr>
          <p:cNvSpPr txBox="1">
            <a:spLocks/>
          </p:cNvSpPr>
          <p:nvPr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u="sng" dirty="0">
                <a:latin typeface="Montserrat" panose="00000500000000000000" pitchFamily="2" charset="-52"/>
              </a:rPr>
              <a:t>Mikhail </a:t>
            </a:r>
            <a:r>
              <a:rPr lang="en-US" sz="2400" u="sng" dirty="0" err="1">
                <a:latin typeface="Montserrat" panose="00000500000000000000" pitchFamily="2" charset="-52"/>
              </a:rPr>
              <a:t>Vladimirov</a:t>
            </a:r>
            <a:r>
              <a:rPr lang="ru-RU" sz="2400" baseline="30000" dirty="0">
                <a:latin typeface="Montserrat" panose="00000500000000000000" pitchFamily="2" charset="-52"/>
              </a:rPr>
              <a:t>✉</a:t>
            </a:r>
            <a:r>
              <a:rPr lang="en-US" sz="2400" dirty="0">
                <a:latin typeface="Montserrat" panose="00000500000000000000" pitchFamily="2" charset="-52"/>
              </a:rPr>
              <a:t>, Sergey </a:t>
            </a:r>
            <a:r>
              <a:rPr lang="en-US" sz="2400" dirty="0" err="1">
                <a:latin typeface="Montserrat" panose="00000500000000000000" pitchFamily="2" charset="-52"/>
              </a:rPr>
              <a:t>Polozov</a:t>
            </a:r>
            <a:r>
              <a:rPr lang="ru-RU" sz="2400" dirty="0">
                <a:latin typeface="Montserrat" panose="00000500000000000000" pitchFamily="2" charset="-52"/>
              </a:rPr>
              <a:t>, </a:t>
            </a:r>
            <a:r>
              <a:rPr lang="en-US" sz="2400" dirty="0">
                <a:latin typeface="Montserrat" panose="00000500000000000000" pitchFamily="2" charset="-52"/>
              </a:rPr>
              <a:t>Vladimir </a:t>
            </a:r>
            <a:r>
              <a:rPr lang="en-US" sz="2400" dirty="0" err="1">
                <a:latin typeface="Montserrat" panose="00000500000000000000" pitchFamily="2" charset="-52"/>
              </a:rPr>
              <a:t>Rashchikov</a:t>
            </a:r>
            <a:endParaRPr lang="ru-RU" sz="2400" dirty="0">
              <a:latin typeface="Montserrat" panose="00000500000000000000" pitchFamily="2" charset="-52"/>
            </a:endParaRPr>
          </a:p>
          <a:p>
            <a:pPr marL="0" indent="0">
              <a:buNone/>
            </a:pPr>
            <a:r>
              <a:rPr lang="en-US" sz="2200" dirty="0">
                <a:latin typeface="Montserrat" panose="00000500000000000000" pitchFamily="2" charset="-52"/>
              </a:rPr>
              <a:t>Dept. of Electrophysical Facilities, </a:t>
            </a:r>
            <a:r>
              <a:rPr lang="en-US" sz="2200" dirty="0" err="1">
                <a:latin typeface="Montserrat" panose="00000500000000000000" pitchFamily="2" charset="-52"/>
              </a:rPr>
              <a:t>MEPhI</a:t>
            </a:r>
            <a:r>
              <a:rPr lang="en-US" sz="2200" dirty="0">
                <a:latin typeface="Montserrat" panose="00000500000000000000" pitchFamily="2" charset="-52"/>
              </a:rPr>
              <a:t>, Moscow, Russia</a:t>
            </a:r>
          </a:p>
          <a:p>
            <a:pPr marL="0" indent="0">
              <a:buNone/>
            </a:pPr>
            <a:r>
              <a:rPr lang="en-US" sz="2200" dirty="0">
                <a:latin typeface="Montserrat" panose="00000500000000000000" pitchFamily="2" charset="-52"/>
                <a:hlinkClick r:id="rId3"/>
              </a:rPr>
              <a:t>Mikhail.Vladimirov.PhD@gmail.com</a:t>
            </a:r>
            <a:endParaRPr lang="en-US" sz="2200" baseline="30000" dirty="0">
              <a:latin typeface="Montserrat" panose="00000500000000000000" pitchFamily="2" charset="-52"/>
            </a:endParaRPr>
          </a:p>
          <a:p>
            <a:endParaRPr lang="ru-RU" baseline="30000" dirty="0">
              <a:latin typeface="Montserrat" panose="00000500000000000000" pitchFamily="2" charset="-52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6597F20-5563-4960-A000-A3E0A1F3AC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02" y="136525"/>
            <a:ext cx="1313396" cy="68552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AC31D9F-4671-4446-BDBA-B914C3B5F4D8}"/>
              </a:ext>
            </a:extLst>
          </p:cNvPr>
          <p:cNvSpPr txBox="1"/>
          <p:nvPr/>
        </p:nvSpPr>
        <p:spPr>
          <a:xfrm>
            <a:off x="1524000" y="5433020"/>
            <a:ext cx="98298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Montserrat" panose="00000500000000000000" pitchFamily="2" charset="-52"/>
              </a:rPr>
              <a:t>M. V. thanks the Organizing Committee of LINAC’26 for supporting his contribution (Student Grant Application #94, SUPO004)</a:t>
            </a:r>
            <a:endParaRPr lang="ru-RU" sz="1600" dirty="0"/>
          </a:p>
        </p:txBody>
      </p:sp>
      <p:sp>
        <p:nvSpPr>
          <p:cNvPr id="16" name="Дата 3">
            <a:extLst>
              <a:ext uri="{FF2B5EF4-FFF2-40B4-BE49-F238E27FC236}">
                <a16:creationId xmlns:a16="http://schemas.microsoft.com/office/drawing/2014/main" id="{DA929EB2-324A-42A1-8B8A-9E991CEED3E1}"/>
              </a:ext>
            </a:extLst>
          </p:cNvPr>
          <p:cNvSpPr txBox="1">
            <a:spLocks/>
          </p:cNvSpPr>
          <p:nvPr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dirty="0" err="1">
                <a:latin typeface="Montserrat" panose="00000500000000000000" pitchFamily="2" charset="-52"/>
              </a:rPr>
              <a:t>Mikhail</a:t>
            </a:r>
            <a:r>
              <a:rPr lang="ru-RU" sz="1200" dirty="0">
                <a:latin typeface="Montserrat" panose="00000500000000000000" pitchFamily="2" charset="-52"/>
              </a:rPr>
              <a:t> </a:t>
            </a:r>
            <a:r>
              <a:rPr lang="ru-RU" sz="1200" dirty="0" err="1">
                <a:latin typeface="Montserrat" panose="00000500000000000000" pitchFamily="2" charset="-52"/>
              </a:rPr>
              <a:t>Vladimirov</a:t>
            </a:r>
            <a:r>
              <a:rPr lang="ru-RU" sz="1200" dirty="0">
                <a:latin typeface="Montserrat" panose="00000500000000000000" pitchFamily="2" charset="-52"/>
              </a:rPr>
              <a:t> (</a:t>
            </a:r>
            <a:r>
              <a:rPr lang="ru-RU" sz="1200" dirty="0" err="1">
                <a:latin typeface="Montserrat" panose="00000500000000000000" pitchFamily="2" charset="-52"/>
              </a:rPr>
              <a:t>MEPhI</a:t>
            </a:r>
            <a:r>
              <a:rPr lang="ru-RU" sz="1200" dirty="0">
                <a:latin typeface="Montserrat" panose="00000500000000000000" pitchFamily="2" charset="-52"/>
              </a:rPr>
              <a:t>)</a:t>
            </a:r>
          </a:p>
        </p:txBody>
      </p:sp>
      <p:sp>
        <p:nvSpPr>
          <p:cNvPr id="17" name="Нижний колонтитул 4">
            <a:extLst>
              <a:ext uri="{FF2B5EF4-FFF2-40B4-BE49-F238E27FC236}">
                <a16:creationId xmlns:a16="http://schemas.microsoft.com/office/drawing/2014/main" id="{480572E4-A0A0-4D06-B9A3-735097BBC65A}"/>
              </a:ext>
            </a:extLst>
          </p:cNvPr>
          <p:cNvSpPr txBox="1">
            <a:spLocks/>
          </p:cNvSpPr>
          <p:nvPr/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200" dirty="0">
                <a:latin typeface="Montserrat" panose="00000500000000000000" pitchFamily="2" charset="-52"/>
              </a:rPr>
              <a:t>LINAC'26, Aug. 16 – 21, 2026. THPO086</a:t>
            </a:r>
            <a:endParaRPr lang="ru-RU" sz="1200" dirty="0"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568023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>
                <a:extLst>
                  <a:ext uri="{FF2B5EF4-FFF2-40B4-BE49-F238E27FC236}">
                    <a16:creationId xmlns:a16="http://schemas.microsoft.com/office/drawing/2014/main" id="{74F230D3-CFC3-445F-9FBF-EEF4341B017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200" y="365125"/>
                <a:ext cx="10515600" cy="1325563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4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sz="4000" dirty="0">
                    <a:latin typeface="Montserrat" panose="00000500000000000000" pitchFamily="2" charset="-52"/>
                  </a:rPr>
                  <a:t> bunches and photoemission</a:t>
                </a:r>
                <a:endParaRPr lang="ru-RU" sz="4000" dirty="0">
                  <a:latin typeface="Montserrat" panose="00000500000000000000" pitchFamily="2" charset="-52"/>
                </a:endParaRPr>
              </a:p>
            </p:txBody>
          </p:sp>
        </mc:Choice>
        <mc:Fallback xmlns="">
          <p:sp>
            <p:nvSpPr>
              <p:cNvPr id="2" name="Заголовок 1">
                <a:extLst>
                  <a:ext uri="{FF2B5EF4-FFF2-40B4-BE49-F238E27FC236}">
                    <a16:creationId xmlns:a16="http://schemas.microsoft.com/office/drawing/2014/main" id="{74F230D3-CFC3-445F-9FBF-EEF4341B01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365125"/>
                <a:ext cx="10515600" cy="1325563"/>
              </a:xfrm>
              <a:prstGeom prst="rect">
                <a:avLst/>
              </a:prstGeom>
              <a:blipFill>
                <a:blip r:embed="rId3"/>
                <a:stretch>
                  <a:fillRect t="-1290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Дата 3">
            <a:extLst>
              <a:ext uri="{FF2B5EF4-FFF2-40B4-BE49-F238E27FC236}">
                <a16:creationId xmlns:a16="http://schemas.microsoft.com/office/drawing/2014/main" id="{6CE7B65F-2615-4702-9296-95228B477F77}"/>
              </a:ext>
            </a:extLst>
          </p:cNvPr>
          <p:cNvSpPr txBox="1">
            <a:spLocks/>
          </p:cNvSpPr>
          <p:nvPr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dirty="0" err="1">
                <a:latin typeface="Montserrat" panose="00000500000000000000" pitchFamily="2" charset="-52"/>
              </a:rPr>
              <a:t>Mikhail</a:t>
            </a:r>
            <a:r>
              <a:rPr lang="ru-RU" sz="1200" dirty="0">
                <a:latin typeface="Montserrat" panose="00000500000000000000" pitchFamily="2" charset="-52"/>
              </a:rPr>
              <a:t> </a:t>
            </a:r>
            <a:r>
              <a:rPr lang="ru-RU" sz="1200" dirty="0" err="1">
                <a:latin typeface="Montserrat" panose="00000500000000000000" pitchFamily="2" charset="-52"/>
              </a:rPr>
              <a:t>Vladimirov</a:t>
            </a:r>
            <a:r>
              <a:rPr lang="ru-RU" sz="1200" dirty="0">
                <a:latin typeface="Montserrat" panose="00000500000000000000" pitchFamily="2" charset="-52"/>
              </a:rPr>
              <a:t> (</a:t>
            </a:r>
            <a:r>
              <a:rPr lang="ru-RU" sz="1200" dirty="0" err="1">
                <a:latin typeface="Montserrat" panose="00000500000000000000" pitchFamily="2" charset="-52"/>
              </a:rPr>
              <a:t>MEPhI</a:t>
            </a:r>
            <a:r>
              <a:rPr lang="ru-RU" sz="1200" dirty="0">
                <a:latin typeface="Montserrat" panose="00000500000000000000" pitchFamily="2" charset="-52"/>
              </a:rPr>
              <a:t>)</a:t>
            </a:r>
          </a:p>
        </p:txBody>
      </p:sp>
      <p:sp>
        <p:nvSpPr>
          <p:cNvPr id="9" name="Нижний колонтитул 4">
            <a:extLst>
              <a:ext uri="{FF2B5EF4-FFF2-40B4-BE49-F238E27FC236}">
                <a16:creationId xmlns:a16="http://schemas.microsoft.com/office/drawing/2014/main" id="{D740A074-1214-4C96-A40B-3A0FE92B176C}"/>
              </a:ext>
            </a:extLst>
          </p:cNvPr>
          <p:cNvSpPr txBox="1">
            <a:spLocks/>
          </p:cNvSpPr>
          <p:nvPr/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200" dirty="0">
                <a:latin typeface="Montserrat" panose="00000500000000000000" pitchFamily="2" charset="-52"/>
              </a:rPr>
              <a:t>LINAC'26, Aug. 16 – 21, 2026. THPO086</a:t>
            </a:r>
            <a:endParaRPr lang="ru-RU" sz="1200" dirty="0">
              <a:latin typeface="Montserrat" panose="00000500000000000000" pitchFamily="2" charset="-5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Объект 12">
                <a:extLst>
                  <a:ext uri="{FF2B5EF4-FFF2-40B4-BE49-F238E27FC236}">
                    <a16:creationId xmlns:a16="http://schemas.microsoft.com/office/drawing/2014/main" id="{E83BEE40-7A31-4E24-B656-92A528A1867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200" y="1532548"/>
                <a:ext cx="10515600" cy="4351338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sz="2000" dirty="0">
                    <a:latin typeface="Montserrat" panose="00000500000000000000" pitchFamily="2" charset="-52"/>
                  </a:rPr>
                  <a:t>Short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sz="2000" dirty="0">
                    <a:latin typeface="Montserrat" panose="00000500000000000000" pitchFamily="2" charset="-52"/>
                  </a:rPr>
                  <a:t> bunches allow for probing matter:</a:t>
                </a:r>
                <a:endParaRPr lang="ru-RU" sz="2000" dirty="0">
                  <a:latin typeface="Montserrat" panose="00000500000000000000" pitchFamily="2" charset="-52"/>
                </a:endParaRPr>
              </a:p>
              <a:p>
                <a:r>
                  <a:rPr lang="en-US" sz="2000" dirty="0">
                    <a:latin typeface="Montserrat" panose="00000500000000000000" pitchFamily="2" charset="-52"/>
                  </a:rPr>
                  <a:t>Directly – UED, UEM.</a:t>
                </a:r>
              </a:p>
              <a:p>
                <a:r>
                  <a:rPr lang="en-US" sz="2000" dirty="0">
                    <a:latin typeface="Montserrat" panose="00000500000000000000" pitchFamily="2" charset="-52"/>
                  </a:rPr>
                  <a:t>Indirectly – when generating radiation (FEL, SRF).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sz="2000" u="sng" dirty="0">
                    <a:latin typeface="Montserrat" panose="00000500000000000000" pitchFamily="2" charset="-52"/>
                  </a:rPr>
                  <a:t>RF </a:t>
                </a:r>
                <a:r>
                  <a:rPr lang="en-US" sz="2000" u="sng" dirty="0" err="1">
                    <a:latin typeface="Montserrat" panose="00000500000000000000" pitchFamily="2" charset="-52"/>
                  </a:rPr>
                  <a:t>photoguns</a:t>
                </a:r>
                <a:r>
                  <a:rPr lang="en-US" sz="2000" u="sng" dirty="0">
                    <a:latin typeface="Montserrat" panose="00000500000000000000" pitchFamily="2" charset="-52"/>
                  </a:rPr>
                  <a:t> </a:t>
                </a:r>
                <a:r>
                  <a:rPr lang="en-US" sz="2000" dirty="0">
                    <a:latin typeface="Montserrat" panose="00000500000000000000" pitchFamily="2" charset="-52"/>
                  </a:rPr>
                  <a:t>routinely provide such bunches.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sz="2000" u="sng" dirty="0">
                    <a:latin typeface="Montserrat" panose="00000500000000000000" pitchFamily="2" charset="-52"/>
                  </a:rPr>
                  <a:t>Photoemission</a:t>
                </a:r>
                <a:r>
                  <a:rPr lang="en-US" sz="2000" dirty="0">
                    <a:latin typeface="Montserrat" panose="00000500000000000000" pitchFamily="2" charset="-52"/>
                  </a:rPr>
                  <a:t> is a key phenomenon to account in RF guns. Well described by classical models (TSM, FD). However, these </a:t>
                </a:r>
                <a:r>
                  <a:rPr lang="en-US" sz="2000" b="1" dirty="0">
                    <a:latin typeface="Montserrat" panose="00000500000000000000" pitchFamily="2" charset="-52"/>
                  </a:rPr>
                  <a:t>do not provide</a:t>
                </a:r>
                <a:r>
                  <a:rPr lang="en-US" sz="2000" dirty="0">
                    <a:latin typeface="Montserrat" panose="00000500000000000000" pitchFamily="2" charset="-52"/>
                  </a:rPr>
                  <a:t> the initial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sz="2000" dirty="0">
                    <a:latin typeface="Montserrat" panose="00000500000000000000" pitchFamily="2" charset="-52"/>
                  </a:rPr>
                  <a:t> bunch distribution at the cathode.</a:t>
                </a:r>
              </a:p>
            </p:txBody>
          </p:sp>
        </mc:Choice>
        <mc:Fallback>
          <p:sp>
            <p:nvSpPr>
              <p:cNvPr id="18" name="Объект 12">
                <a:extLst>
                  <a:ext uri="{FF2B5EF4-FFF2-40B4-BE49-F238E27FC236}">
                    <a16:creationId xmlns:a16="http://schemas.microsoft.com/office/drawing/2014/main" id="{E83BEE40-7A31-4E24-B656-92A528A186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532548"/>
                <a:ext cx="10515600" cy="4351338"/>
              </a:xfrm>
              <a:prstGeom prst="rect">
                <a:avLst/>
              </a:prstGeom>
              <a:blipFill>
                <a:blip r:embed="rId4"/>
                <a:stretch>
                  <a:fillRect l="-638" t="-126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62211F72-2A0D-4AF2-8EDE-45AB75DC9A4E}"/>
              </a:ext>
            </a:extLst>
          </p:cNvPr>
          <p:cNvGrpSpPr/>
          <p:nvPr/>
        </p:nvGrpSpPr>
        <p:grpSpPr>
          <a:xfrm>
            <a:off x="838200" y="4429553"/>
            <a:ext cx="10515600" cy="1690565"/>
            <a:chOff x="1323995" y="1376787"/>
            <a:chExt cx="2280955" cy="2498573"/>
          </a:xfrm>
        </p:grpSpPr>
        <p:sp>
          <p:nvSpPr>
            <p:cNvPr id="20" name="Rectangle 12">
              <a:extLst>
                <a:ext uri="{FF2B5EF4-FFF2-40B4-BE49-F238E27FC236}">
                  <a16:creationId xmlns:a16="http://schemas.microsoft.com/office/drawing/2014/main" id="{0EB86D51-6A99-45CF-8966-4427E1D34E5A}"/>
                </a:ext>
              </a:extLst>
            </p:cNvPr>
            <p:cNvSpPr/>
            <p:nvPr/>
          </p:nvSpPr>
          <p:spPr>
            <a:xfrm>
              <a:off x="1323995" y="1376787"/>
              <a:ext cx="2280955" cy="2498573"/>
            </a:xfrm>
            <a:prstGeom prst="roundRect">
              <a:avLst>
                <a:gd name="adj" fmla="val 3632"/>
              </a:avLst>
            </a:prstGeom>
            <a:noFill/>
            <a:ln w="28575" cap="flat" cmpd="sng" algn="ctr">
              <a:solidFill>
                <a:srgbClr val="656A79"/>
              </a:solidFill>
              <a:prstDash val="solid"/>
              <a:miter lim="800000"/>
            </a:ln>
            <a:effectLst/>
          </p:spPr>
          <p:txBody>
            <a:bodyPr vert="horz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RU" sz="1200" b="0" i="0" u="none" strike="noStrike" kern="0" cap="none" spc="0" normalizeH="0" baseline="0" noProof="0" dirty="0">
                <a:ln>
                  <a:noFill/>
                </a:ln>
                <a:solidFill>
                  <a:srgbClr val="8F9092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+mn-cs"/>
              </a:endParaRPr>
            </a:p>
          </p:txBody>
        </p:sp>
        <p:sp>
          <p:nvSpPr>
            <p:cNvPr id="21" name="Rectangle 12">
              <a:extLst>
                <a:ext uri="{FF2B5EF4-FFF2-40B4-BE49-F238E27FC236}">
                  <a16:creationId xmlns:a16="http://schemas.microsoft.com/office/drawing/2014/main" id="{B161133D-036E-440F-BD88-A21F68B2D423}"/>
                </a:ext>
              </a:extLst>
            </p:cNvPr>
            <p:cNvSpPr/>
            <p:nvPr/>
          </p:nvSpPr>
          <p:spPr>
            <a:xfrm>
              <a:off x="1377395" y="1556101"/>
              <a:ext cx="2174154" cy="2139944"/>
            </a:xfrm>
            <a:prstGeom prst="roundRect">
              <a:avLst>
                <a:gd name="adj" fmla="val 3632"/>
              </a:avLst>
            </a:prstGeom>
            <a:solidFill>
              <a:srgbClr val="FFFFFF"/>
            </a:solidFill>
            <a:ln w="28575" cap="flat" cmpd="sng" algn="ctr">
              <a:noFill/>
              <a:prstDash val="solid"/>
              <a:miter lim="800000"/>
            </a:ln>
            <a:effectLst>
              <a:outerShdw blurRad="254000" algn="ctr" rotWithShape="0">
                <a:srgbClr val="171616">
                  <a:alpha val="20000"/>
                </a:srgbClr>
              </a:outerShdw>
            </a:effectLst>
          </p:spPr>
          <p:txBody>
            <a:bodyPr vert="horz" rtlCol="0" anchor="t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656A79"/>
                  </a:solidFill>
                  <a:effectLst/>
                  <a:uLnTx/>
                  <a:uFillTx/>
                  <a:latin typeface="Montserrat" panose="00000500000000000000" pitchFamily="2" charset="-52"/>
                  <a:ea typeface="+mn-ea"/>
                  <a:cs typeface="+mn-cs"/>
                </a:rPr>
                <a:t>Start-to-end modelling</a:t>
              </a:r>
              <a:br>
                <a:rPr kumimoji="0" lang="ru-RU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656A79"/>
                  </a:solidFill>
                  <a:effectLst/>
                  <a:uLnTx/>
                  <a:uFillTx/>
                  <a:latin typeface="Montserrat" panose="00000500000000000000" pitchFamily="2" charset="-52"/>
                  <a:ea typeface="+mn-ea"/>
                  <a:cs typeface="+mn-cs"/>
                </a:rPr>
              </a:br>
              <a:r>
                <a:rPr lang="en-US" sz="2000" dirty="0">
                  <a:latin typeface="Montserrat" panose="00000500000000000000" pitchFamily="2" charset="-52"/>
                </a:rPr>
                <a:t>The more correctly e-bunch distributions at the cathode surface are simulated, the more precisely we calculate beam dynamics and overall facility operation.</a:t>
              </a:r>
              <a:endParaRPr kumimoji="0" lang="en-RU" sz="2000" b="0" i="0" u="none" strike="noStrike" kern="0" cap="none" spc="0" normalizeH="0" baseline="0" noProof="0" dirty="0">
                <a:ln>
                  <a:noFill/>
                </a:ln>
                <a:solidFill>
                  <a:srgbClr val="656A79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083345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F230D3-CFC3-445F-9FBF-EEF4341B0171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prstClr val="black"/>
                </a:solidFill>
                <a:latin typeface="Montserrat" panose="00000500000000000000" pitchFamily="2" charset="-52"/>
              </a:rPr>
              <a:t>Transport equation formalism</a:t>
            </a:r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8" name="Дата 3">
            <a:extLst>
              <a:ext uri="{FF2B5EF4-FFF2-40B4-BE49-F238E27FC236}">
                <a16:creationId xmlns:a16="http://schemas.microsoft.com/office/drawing/2014/main" id="{6CE7B65F-2615-4702-9296-95228B477F77}"/>
              </a:ext>
            </a:extLst>
          </p:cNvPr>
          <p:cNvSpPr txBox="1">
            <a:spLocks/>
          </p:cNvSpPr>
          <p:nvPr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dirty="0" err="1">
                <a:latin typeface="Montserrat" panose="00000500000000000000" pitchFamily="2" charset="-52"/>
              </a:rPr>
              <a:t>Mikhail</a:t>
            </a:r>
            <a:r>
              <a:rPr lang="ru-RU" sz="1200" dirty="0">
                <a:latin typeface="Montserrat" panose="00000500000000000000" pitchFamily="2" charset="-52"/>
              </a:rPr>
              <a:t> </a:t>
            </a:r>
            <a:r>
              <a:rPr lang="ru-RU" sz="1200" dirty="0" err="1">
                <a:latin typeface="Montserrat" panose="00000500000000000000" pitchFamily="2" charset="-52"/>
              </a:rPr>
              <a:t>Vladimirov</a:t>
            </a:r>
            <a:r>
              <a:rPr lang="ru-RU" sz="1200" dirty="0">
                <a:latin typeface="Montserrat" panose="00000500000000000000" pitchFamily="2" charset="-52"/>
              </a:rPr>
              <a:t> (</a:t>
            </a:r>
            <a:r>
              <a:rPr lang="ru-RU" sz="1200" dirty="0" err="1">
                <a:latin typeface="Montserrat" panose="00000500000000000000" pitchFamily="2" charset="-52"/>
              </a:rPr>
              <a:t>MEPhI</a:t>
            </a:r>
            <a:r>
              <a:rPr lang="ru-RU" sz="1200" dirty="0">
                <a:latin typeface="Montserrat" panose="00000500000000000000" pitchFamily="2" charset="-52"/>
              </a:rPr>
              <a:t>)</a:t>
            </a:r>
          </a:p>
        </p:txBody>
      </p:sp>
      <p:sp>
        <p:nvSpPr>
          <p:cNvPr id="9" name="Нижний колонтитул 4">
            <a:extLst>
              <a:ext uri="{FF2B5EF4-FFF2-40B4-BE49-F238E27FC236}">
                <a16:creationId xmlns:a16="http://schemas.microsoft.com/office/drawing/2014/main" id="{D740A074-1214-4C96-A40B-3A0FE92B176C}"/>
              </a:ext>
            </a:extLst>
          </p:cNvPr>
          <p:cNvSpPr txBox="1">
            <a:spLocks/>
          </p:cNvSpPr>
          <p:nvPr/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200" dirty="0">
                <a:latin typeface="Montserrat" panose="00000500000000000000" pitchFamily="2" charset="-52"/>
              </a:rPr>
              <a:t>LINAC'26, Aug. 16 – 21, 2026. THPO086</a:t>
            </a:r>
            <a:endParaRPr lang="ru-RU" sz="1200" dirty="0">
              <a:latin typeface="Montserrat" panose="00000500000000000000" pitchFamily="2" charset="-52"/>
            </a:endParaRPr>
          </a:p>
        </p:txBody>
      </p:sp>
      <p:pic>
        <p:nvPicPr>
          <p:cNvPr id="13" name="Объект 26">
            <a:extLst>
              <a:ext uri="{FF2B5EF4-FFF2-40B4-BE49-F238E27FC236}">
                <a16:creationId xmlns:a16="http://schemas.microsoft.com/office/drawing/2014/main" id="{E54B2737-63AF-4EEA-BF02-7500A52430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7308" y="1597930"/>
            <a:ext cx="4114799" cy="4579033"/>
          </a:xfrm>
          <a:prstGeom prst="rect">
            <a:avLst/>
          </a:prstGeom>
          <a:ln>
            <a:noFill/>
          </a:ln>
        </p:spPr>
      </p:pic>
      <p:sp>
        <p:nvSpPr>
          <p:cNvPr id="14" name="Объект 3">
            <a:extLst>
              <a:ext uri="{FF2B5EF4-FFF2-40B4-BE49-F238E27FC236}">
                <a16:creationId xmlns:a16="http://schemas.microsoft.com/office/drawing/2014/main" id="{E6DB64B5-ED95-4B60-900E-334893ECF001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5181600" cy="428992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u="sng" dirty="0">
                <a:latin typeface="Montserrat" panose="00000500000000000000" pitchFamily="2" charset="-52"/>
              </a:rPr>
              <a:t>In general</a:t>
            </a:r>
            <a:r>
              <a:rPr lang="en-US" sz="2000" dirty="0">
                <a:latin typeface="Montserrat" panose="00000500000000000000" pitchFamily="2" charset="-52"/>
              </a:rPr>
              <a:t>: describing </a:t>
            </a:r>
            <a:r>
              <a:rPr lang="en-US" sz="2000" dirty="0" err="1">
                <a:latin typeface="Montserrat" panose="00000500000000000000" pitchFamily="2" charset="-52"/>
              </a:rPr>
              <a:t>optoelectonic</a:t>
            </a:r>
            <a:r>
              <a:rPr lang="en-US" sz="2000" dirty="0">
                <a:latin typeface="Montserrat" panose="00000500000000000000" pitchFamily="2" charset="-52"/>
              </a:rPr>
              <a:t> and photovoltaic applications.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u="sng" dirty="0">
                <a:latin typeface="Montserrat" panose="00000500000000000000" pitchFamily="2" charset="-52"/>
              </a:rPr>
              <a:t>We</a:t>
            </a:r>
            <a:r>
              <a:rPr lang="en-US" sz="2000" dirty="0">
                <a:latin typeface="Montserrat" panose="00000500000000000000" pitchFamily="2" charset="-52"/>
              </a:rPr>
              <a:t>: transport equation formalism has been extensively used to study the photocathode physics:</a:t>
            </a:r>
          </a:p>
          <a:p>
            <a:r>
              <a:rPr lang="en-US" sz="1800" dirty="0">
                <a:latin typeface="Montserrat" panose="00000500000000000000" pitchFamily="2" charset="-52"/>
              </a:rPr>
              <a:t>M. </a:t>
            </a:r>
            <a:r>
              <a:rPr lang="en-US" sz="1800" dirty="0" err="1">
                <a:latin typeface="Montserrat" panose="00000500000000000000" pitchFamily="2" charset="-52"/>
              </a:rPr>
              <a:t>Vladimirov</a:t>
            </a:r>
            <a:r>
              <a:rPr lang="en-US" sz="1800" dirty="0">
                <a:latin typeface="Montserrat" panose="00000500000000000000" pitchFamily="2" charset="-52"/>
              </a:rPr>
              <a:t>, V. </a:t>
            </a:r>
            <a:r>
              <a:rPr lang="en-US" sz="1800" dirty="0" err="1">
                <a:latin typeface="Montserrat" panose="00000500000000000000" pitchFamily="2" charset="-52"/>
              </a:rPr>
              <a:t>Rashchikov</a:t>
            </a:r>
            <a:r>
              <a:rPr lang="en-US" sz="1800" dirty="0">
                <a:latin typeface="Montserrat" panose="00000500000000000000" pitchFamily="2" charset="-52"/>
              </a:rPr>
              <a:t>, S. </a:t>
            </a:r>
            <a:r>
              <a:rPr lang="en-US" sz="1800" dirty="0" err="1">
                <a:latin typeface="Montserrat" panose="00000500000000000000" pitchFamily="2" charset="-52"/>
              </a:rPr>
              <a:t>Polozov</a:t>
            </a:r>
            <a:r>
              <a:rPr lang="en-US" sz="1800" dirty="0">
                <a:latin typeface="Montserrat" panose="00000500000000000000" pitchFamily="2" charset="-52"/>
              </a:rPr>
              <a:t>, </a:t>
            </a:r>
            <a:r>
              <a:rPr lang="en-US" sz="1800" i="1" dirty="0">
                <a:latin typeface="Montserrat" panose="00000500000000000000" pitchFamily="2" charset="-52"/>
              </a:rPr>
              <a:t>JINST</a:t>
            </a:r>
            <a:r>
              <a:rPr lang="en-US" sz="1800" dirty="0">
                <a:latin typeface="Montserrat" panose="00000500000000000000" pitchFamily="2" charset="-52"/>
              </a:rPr>
              <a:t>, </a:t>
            </a:r>
            <a:r>
              <a:rPr lang="en-US" sz="1800" b="1" dirty="0">
                <a:latin typeface="Montserrat" panose="00000500000000000000" pitchFamily="2" charset="-52"/>
              </a:rPr>
              <a:t>19</a:t>
            </a:r>
            <a:r>
              <a:rPr lang="en-US" sz="1800" dirty="0">
                <a:latin typeface="Montserrat" panose="00000500000000000000" pitchFamily="2" charset="-52"/>
              </a:rPr>
              <a:t> (2024),</a:t>
            </a:r>
          </a:p>
          <a:p>
            <a:r>
              <a:rPr lang="en-US" sz="1800" dirty="0">
                <a:latin typeface="Montserrat" panose="00000500000000000000" pitchFamily="2" charset="-52"/>
              </a:rPr>
              <a:t>M.V. </a:t>
            </a:r>
            <a:r>
              <a:rPr lang="en-US" sz="1800" dirty="0" err="1">
                <a:latin typeface="Montserrat" panose="00000500000000000000" pitchFamily="2" charset="-52"/>
              </a:rPr>
              <a:t>Vladimirov</a:t>
            </a:r>
            <a:r>
              <a:rPr lang="en-US" sz="1800" dirty="0">
                <a:latin typeface="Montserrat" panose="00000500000000000000" pitchFamily="2" charset="-52"/>
              </a:rPr>
              <a:t>, S.M. </a:t>
            </a:r>
            <a:r>
              <a:rPr lang="en-US" sz="1800" dirty="0" err="1">
                <a:latin typeface="Montserrat" panose="00000500000000000000" pitchFamily="2" charset="-52"/>
              </a:rPr>
              <a:t>Polozov</a:t>
            </a:r>
            <a:r>
              <a:rPr lang="en-US" sz="1800" dirty="0">
                <a:latin typeface="Montserrat" panose="00000500000000000000" pitchFamily="2" charset="-52"/>
              </a:rPr>
              <a:t>, V.I. </a:t>
            </a:r>
            <a:r>
              <a:rPr lang="en-US" sz="1800" dirty="0" err="1">
                <a:latin typeface="Montserrat" panose="00000500000000000000" pitchFamily="2" charset="-52"/>
              </a:rPr>
              <a:t>Rashchikov</a:t>
            </a:r>
            <a:r>
              <a:rPr lang="en-US" sz="1800" dirty="0">
                <a:latin typeface="Montserrat" panose="00000500000000000000" pitchFamily="2" charset="-52"/>
              </a:rPr>
              <a:t>, </a:t>
            </a:r>
            <a:r>
              <a:rPr lang="en-US" sz="1800" i="1" dirty="0">
                <a:latin typeface="Montserrat" panose="00000500000000000000" pitchFamily="2" charset="-52"/>
              </a:rPr>
              <a:t>JETP Lett.</a:t>
            </a:r>
            <a:r>
              <a:rPr lang="en-US" sz="1800" dirty="0">
                <a:latin typeface="Montserrat" panose="00000500000000000000" pitchFamily="2" charset="-52"/>
              </a:rPr>
              <a:t>, </a:t>
            </a:r>
            <a:r>
              <a:rPr lang="en-US" sz="1800" b="1" dirty="0">
                <a:latin typeface="Montserrat" panose="00000500000000000000" pitchFamily="2" charset="-52"/>
              </a:rPr>
              <a:t>120</a:t>
            </a:r>
            <a:r>
              <a:rPr lang="en-US" sz="1800" dirty="0">
                <a:latin typeface="Montserrat" panose="00000500000000000000" pitchFamily="2" charset="-52"/>
              </a:rPr>
              <a:t> (2024),</a:t>
            </a:r>
          </a:p>
          <a:p>
            <a:r>
              <a:rPr lang="en-US" sz="1800" dirty="0">
                <a:latin typeface="Montserrat" panose="00000500000000000000" pitchFamily="2" charset="-52"/>
              </a:rPr>
              <a:t>M. </a:t>
            </a:r>
            <a:r>
              <a:rPr lang="en-US" sz="1800" dirty="0" err="1">
                <a:latin typeface="Montserrat" panose="00000500000000000000" pitchFamily="2" charset="-52"/>
              </a:rPr>
              <a:t>Vladimirov</a:t>
            </a:r>
            <a:r>
              <a:rPr lang="en-US" sz="1800" dirty="0">
                <a:latin typeface="Montserrat" panose="00000500000000000000" pitchFamily="2" charset="-52"/>
              </a:rPr>
              <a:t>, V. </a:t>
            </a:r>
            <a:r>
              <a:rPr lang="en-US" sz="1800" dirty="0" err="1">
                <a:latin typeface="Montserrat" panose="00000500000000000000" pitchFamily="2" charset="-52"/>
              </a:rPr>
              <a:t>Rashchikov</a:t>
            </a:r>
            <a:r>
              <a:rPr lang="en-US" sz="1800" dirty="0">
                <a:latin typeface="Montserrat" panose="00000500000000000000" pitchFamily="2" charset="-52"/>
              </a:rPr>
              <a:t>, S. </a:t>
            </a:r>
            <a:r>
              <a:rPr lang="en-US" sz="1800" dirty="0" err="1">
                <a:latin typeface="Montserrat" panose="00000500000000000000" pitchFamily="2" charset="-52"/>
              </a:rPr>
              <a:t>Polozov</a:t>
            </a:r>
            <a:r>
              <a:rPr lang="en-US" sz="1800" dirty="0">
                <a:latin typeface="Montserrat" panose="00000500000000000000" pitchFamily="2" charset="-52"/>
              </a:rPr>
              <a:t>, </a:t>
            </a:r>
            <a:r>
              <a:rPr lang="en-US" sz="1800" i="1" dirty="0">
                <a:latin typeface="Montserrat" panose="00000500000000000000" pitchFamily="2" charset="-52"/>
              </a:rPr>
              <a:t>NIM-A</a:t>
            </a:r>
            <a:r>
              <a:rPr lang="en-US" sz="1800" dirty="0">
                <a:latin typeface="Montserrat" panose="00000500000000000000" pitchFamily="2" charset="-52"/>
              </a:rPr>
              <a:t>, </a:t>
            </a:r>
            <a:r>
              <a:rPr lang="en-US" sz="1800" b="1" dirty="0">
                <a:latin typeface="Montserrat" panose="00000500000000000000" pitchFamily="2" charset="-52"/>
              </a:rPr>
              <a:t>1045</a:t>
            </a:r>
            <a:r>
              <a:rPr lang="en-US" sz="1800" dirty="0">
                <a:latin typeface="Montserrat" panose="00000500000000000000" pitchFamily="2" charset="-52"/>
              </a:rPr>
              <a:t> (2025),</a:t>
            </a:r>
          </a:p>
          <a:p>
            <a:r>
              <a:rPr lang="en-US" sz="1800" dirty="0">
                <a:latin typeface="Montserrat" panose="00000500000000000000" pitchFamily="2" charset="-52"/>
              </a:rPr>
              <a:t>M. </a:t>
            </a:r>
            <a:r>
              <a:rPr lang="en-US" sz="1800" dirty="0" err="1">
                <a:latin typeface="Montserrat" panose="00000500000000000000" pitchFamily="2" charset="-52"/>
              </a:rPr>
              <a:t>Vladimirov</a:t>
            </a:r>
            <a:r>
              <a:rPr lang="en-US" sz="1800" dirty="0">
                <a:latin typeface="Montserrat" panose="00000500000000000000" pitchFamily="2" charset="-52"/>
              </a:rPr>
              <a:t>, V. </a:t>
            </a:r>
            <a:r>
              <a:rPr lang="en-US" sz="1800" dirty="0" err="1">
                <a:latin typeface="Montserrat" panose="00000500000000000000" pitchFamily="2" charset="-52"/>
              </a:rPr>
              <a:t>Rashchikov</a:t>
            </a:r>
            <a:r>
              <a:rPr lang="en-US" sz="1800" dirty="0">
                <a:latin typeface="Montserrat" panose="00000500000000000000" pitchFamily="2" charset="-52"/>
              </a:rPr>
              <a:t>, S. </a:t>
            </a:r>
            <a:r>
              <a:rPr lang="en-US" sz="1800" dirty="0" err="1">
                <a:latin typeface="Montserrat" panose="00000500000000000000" pitchFamily="2" charset="-52"/>
              </a:rPr>
              <a:t>Polozov</a:t>
            </a:r>
            <a:r>
              <a:rPr lang="en-US" sz="1800" dirty="0">
                <a:latin typeface="Montserrat" panose="00000500000000000000" pitchFamily="2" charset="-52"/>
              </a:rPr>
              <a:t>, </a:t>
            </a:r>
            <a:r>
              <a:rPr lang="en-US" sz="1800" i="1" dirty="0">
                <a:latin typeface="Montserrat" panose="00000500000000000000" pitchFamily="2" charset="-52"/>
              </a:rPr>
              <a:t>EPJ ST</a:t>
            </a:r>
            <a:r>
              <a:rPr lang="en-US" sz="1800" dirty="0">
                <a:latin typeface="Montserrat" panose="00000500000000000000" pitchFamily="2" charset="-52"/>
              </a:rPr>
              <a:t>, </a:t>
            </a:r>
            <a:r>
              <a:rPr lang="en-US" sz="1800" b="1" dirty="0">
                <a:latin typeface="Montserrat" panose="00000500000000000000" pitchFamily="2" charset="-52"/>
              </a:rPr>
              <a:t>TBD</a:t>
            </a:r>
            <a:r>
              <a:rPr lang="en-US" sz="1800" dirty="0">
                <a:latin typeface="Montserrat" panose="00000500000000000000" pitchFamily="2" charset="-52"/>
              </a:rPr>
              <a:t> (2026).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003CD4C2-131F-48A1-8B5F-10A1518F1FAF}"/>
              </a:ext>
            </a:extLst>
          </p:cNvPr>
          <p:cNvSpPr/>
          <p:nvPr/>
        </p:nvSpPr>
        <p:spPr>
          <a:xfrm>
            <a:off x="6887308" y="5813345"/>
            <a:ext cx="4114799" cy="302208"/>
          </a:xfrm>
          <a:prstGeom prst="roundRect">
            <a:avLst>
              <a:gd name="adj" fmla="val 8796"/>
            </a:avLst>
          </a:prstGeom>
          <a:solidFill>
            <a:srgbClr val="FFFFFF"/>
          </a:solidFill>
          <a:ln w="28575" cap="flat" cmpd="sng" algn="ctr">
            <a:solidFill>
              <a:srgbClr val="0055BB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>
              <a:defRPr/>
            </a:pPr>
            <a:r>
              <a:rPr lang="en-US" sz="1400" dirty="0">
                <a:latin typeface="Montserrat" panose="00000500000000000000" pitchFamily="2" charset="-52"/>
              </a:rPr>
              <a:t>Submitted to EPJ D (Proc. of RREPS-25).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+mn-cs"/>
              </a:rPr>
              <a:t>1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62243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F230D3-CFC3-445F-9FBF-EEF4341B0171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latin typeface="Montserrat" panose="00000500000000000000" pitchFamily="2" charset="-52"/>
              </a:rPr>
              <a:t>Theoretical framework</a:t>
            </a:r>
            <a:endParaRPr lang="ru-RU" sz="4000" dirty="0">
              <a:latin typeface="Montserrat" panose="00000500000000000000" pitchFamily="2" charset="-52"/>
            </a:endParaRPr>
          </a:p>
        </p:txBody>
      </p:sp>
      <p:sp>
        <p:nvSpPr>
          <p:cNvPr id="8" name="Дата 3">
            <a:extLst>
              <a:ext uri="{FF2B5EF4-FFF2-40B4-BE49-F238E27FC236}">
                <a16:creationId xmlns:a16="http://schemas.microsoft.com/office/drawing/2014/main" id="{6CE7B65F-2615-4702-9296-95228B477F77}"/>
              </a:ext>
            </a:extLst>
          </p:cNvPr>
          <p:cNvSpPr txBox="1">
            <a:spLocks/>
          </p:cNvSpPr>
          <p:nvPr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dirty="0" err="1">
                <a:latin typeface="Montserrat" panose="00000500000000000000" pitchFamily="2" charset="-52"/>
              </a:rPr>
              <a:t>Mikhail</a:t>
            </a:r>
            <a:r>
              <a:rPr lang="ru-RU" sz="1200" dirty="0">
                <a:latin typeface="Montserrat" panose="00000500000000000000" pitchFamily="2" charset="-52"/>
              </a:rPr>
              <a:t> </a:t>
            </a:r>
            <a:r>
              <a:rPr lang="ru-RU" sz="1200" dirty="0" err="1">
                <a:latin typeface="Montserrat" panose="00000500000000000000" pitchFamily="2" charset="-52"/>
              </a:rPr>
              <a:t>Vladimirov</a:t>
            </a:r>
            <a:r>
              <a:rPr lang="ru-RU" sz="1200" dirty="0">
                <a:latin typeface="Montserrat" panose="00000500000000000000" pitchFamily="2" charset="-52"/>
              </a:rPr>
              <a:t> (</a:t>
            </a:r>
            <a:r>
              <a:rPr lang="ru-RU" sz="1200" dirty="0" err="1">
                <a:latin typeface="Montserrat" panose="00000500000000000000" pitchFamily="2" charset="-52"/>
              </a:rPr>
              <a:t>MEPhI</a:t>
            </a:r>
            <a:r>
              <a:rPr lang="ru-RU" sz="1200" dirty="0">
                <a:latin typeface="Montserrat" panose="00000500000000000000" pitchFamily="2" charset="-52"/>
              </a:rPr>
              <a:t>)</a:t>
            </a:r>
          </a:p>
        </p:txBody>
      </p:sp>
      <p:sp>
        <p:nvSpPr>
          <p:cNvPr id="9" name="Нижний колонтитул 4">
            <a:extLst>
              <a:ext uri="{FF2B5EF4-FFF2-40B4-BE49-F238E27FC236}">
                <a16:creationId xmlns:a16="http://schemas.microsoft.com/office/drawing/2014/main" id="{D740A074-1214-4C96-A40B-3A0FE92B176C}"/>
              </a:ext>
            </a:extLst>
          </p:cNvPr>
          <p:cNvSpPr txBox="1">
            <a:spLocks/>
          </p:cNvSpPr>
          <p:nvPr/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200" dirty="0">
                <a:latin typeface="Montserrat" panose="00000500000000000000" pitchFamily="2" charset="-52"/>
              </a:rPr>
              <a:t>LINAC'26, Aug. 16 – 21, 2026. THPO086</a:t>
            </a:r>
            <a:endParaRPr lang="ru-RU" sz="1200" dirty="0">
              <a:latin typeface="Montserrat" panose="00000500000000000000" pitchFamily="2" charset="-5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Объект 2">
                <a:extLst>
                  <a:ext uri="{FF2B5EF4-FFF2-40B4-BE49-F238E27FC236}">
                    <a16:creationId xmlns:a16="http://schemas.microsoft.com/office/drawing/2014/main" id="{0BC3996F-F367-4142-95DD-E5B61950E0F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200" y="1152525"/>
                <a:ext cx="5181600" cy="5024438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sz="1800" b="0" dirty="0">
                    <a:latin typeface="Montserrat" panose="00000500000000000000" pitchFamily="2" charset="-52"/>
                  </a:rPr>
                  <a:t>Drift-diffusion equations: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𝐷</m:t>
                      </m:r>
                      <m:f>
                        <m:f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m:rPr>
                              <m:brk m:alnAt="7"/>
                            </m:rPr>
                            <a:rPr lang="en-US" sz="1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d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7"/>
                                </m:rP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m:rPr>
                                  <m:brk m:alnAt="7"/>
                                </m:rP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m:rPr>
                              <m:brk m:alnAt="7"/>
                            </m:rPr>
                            <a:rPr lang="en-US" sz="1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1800" i="1" dirty="0">
                  <a:latin typeface="Montserrat" panose="00000500000000000000" pitchFamily="2" charset="-52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sz="1800" dirty="0">
                    <a:latin typeface="Montserrat" panose="00000500000000000000" pitchFamily="2" charset="-52"/>
                  </a:rPr>
                  <a:t>Mechanisms: </a:t>
                </a:r>
                <a:r>
                  <a:rPr lang="en-US" sz="1800" dirty="0">
                    <a:solidFill>
                      <a:srgbClr val="FF0000"/>
                    </a:solidFill>
                    <a:latin typeface="Montserrat" panose="00000500000000000000" pitchFamily="2" charset="-52"/>
                  </a:rPr>
                  <a:t>drift</a:t>
                </a:r>
                <a:r>
                  <a:rPr lang="en-US" sz="1800" dirty="0">
                    <a:latin typeface="Montserrat" panose="00000500000000000000" pitchFamily="2" charset="-52"/>
                  </a:rPr>
                  <a:t>, </a:t>
                </a:r>
                <a:r>
                  <a:rPr lang="en-US" sz="1800" dirty="0">
                    <a:solidFill>
                      <a:srgbClr val="FFC000"/>
                    </a:solidFill>
                    <a:latin typeface="Montserrat" panose="00000500000000000000" pitchFamily="2" charset="-52"/>
                  </a:rPr>
                  <a:t>diffusion</a:t>
                </a:r>
                <a:r>
                  <a:rPr lang="en-US" sz="1800" dirty="0">
                    <a:latin typeface="Montserrat" panose="00000500000000000000" pitchFamily="2" charset="-52"/>
                  </a:rPr>
                  <a:t>, </a:t>
                </a:r>
                <a:r>
                  <a:rPr lang="en-US" sz="1800" dirty="0">
                    <a:solidFill>
                      <a:srgbClr val="00B050"/>
                    </a:solidFill>
                    <a:latin typeface="Montserrat" panose="00000500000000000000" pitchFamily="2" charset="-52"/>
                  </a:rPr>
                  <a:t>generation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160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60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1600">
                                  <a:latin typeface="Cambria Math" panose="02040503050406030204" pitchFamily="18" charset="0"/>
                                </a:rPr>
                                <m:t>pulse</m:t>
                              </m:r>
                            </m:sub>
                          </m:sSub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𝜆𝛼</m:t>
                          </m:r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</m:d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h𝑐</m:t>
                          </m:r>
                        </m:den>
                      </m:f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  <m:d>
                            <m:d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</m:d>
                          <m:r>
                            <a:rPr lang="en-US" sz="160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p>
                      </m:sSup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600" b="0" i="0" smtClean="0">
                              <a:latin typeface="Cambria Math" panose="02040503050406030204" pitchFamily="18" charset="0"/>
                            </a:rPr>
                            <m:t>las</m:t>
                          </m:r>
                        </m:sub>
                      </m:sSub>
                      <m:d>
                        <m:dPr>
                          <m:ctrlPr>
                            <a:rPr lang="en-US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sz="1800" dirty="0">
                  <a:latin typeface="Montserrat" panose="00000500000000000000" pitchFamily="2" charset="-52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Montserrat" panose="00000500000000000000" pitchFamily="2" charset="-52"/>
                  </a:rPr>
                  <a:t>and </a:t>
                </a:r>
                <a:r>
                  <a:rPr lang="en-US" sz="1800" dirty="0">
                    <a:solidFill>
                      <a:srgbClr val="0070C0"/>
                    </a:solidFill>
                    <a:latin typeface="Montserrat" panose="00000500000000000000" pitchFamily="2" charset="-52"/>
                  </a:rPr>
                  <a:t>recombination</a:t>
                </a:r>
                <a:r>
                  <a:rPr lang="en-US" sz="1800" dirty="0">
                    <a:latin typeface="Montserrat" panose="00000500000000000000" pitchFamily="2" charset="-52"/>
                  </a:rPr>
                  <a:t>.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 xmlns:m="http://schemas.openxmlformats.org/officeDocument/2006/math">
                    <m:r>
                      <a:rPr lang="en-US" sz="180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180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800" dirty="0">
                    <a:latin typeface="Montserrat" panose="00000500000000000000" pitchFamily="2" charset="-52"/>
                  </a:rPr>
                  <a:t>consists of three terms:</a:t>
                </a:r>
              </a:p>
              <a:p>
                <a:r>
                  <a:rPr lang="en-US" sz="1800" dirty="0">
                    <a:latin typeface="Montserrat" panose="00000500000000000000" pitchFamily="2" charset="-52"/>
                  </a:rPr>
                  <a:t>int. field (the Gauss law)</a:t>
                </a:r>
              </a:p>
              <a:p>
                <a:r>
                  <a:rPr lang="en-US" sz="1800" dirty="0">
                    <a:latin typeface="Montserrat" panose="00000500000000000000" pitchFamily="2" charset="-52"/>
                  </a:rPr>
                  <a:t>ext. RF field</a:t>
                </a:r>
              </a:p>
              <a:p>
                <a:r>
                  <a:rPr lang="en-US" sz="1800" dirty="0">
                    <a:latin typeface="Montserrat" panose="00000500000000000000" pitchFamily="2" charset="-52"/>
                  </a:rPr>
                  <a:t>the bunch field (the sum of charged slices)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600" b="0" i="0" smtClean="0">
                              <a:latin typeface="Cambria Math" panose="02040503050406030204" pitchFamily="18" charset="0"/>
                            </a:rPr>
                            <m:t>b</m:t>
                          </m:r>
                        </m:sub>
                      </m:sSub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∝</m:t>
                      </m:r>
                      <m:nary>
                        <m:nary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  <m:e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1600" b="0" i="0" smtClean="0">
                                  <a:latin typeface="Cambria Math" panose="02040503050406030204" pitchFamily="18" charset="0"/>
                                </a:rPr>
                                <m:t>ph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f>
                                <m:f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</m:d>
                                  <m:sSup>
                                    <m:sSupPr>
                                      <m:ctrl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p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+ℓ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sz="16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16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16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𝑣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6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𝑛</m:t>
                                              </m:r>
                                            </m:sub>
                                          </m:sSub>
                                          <m:d>
                                            <m:dPr>
                                              <m:ctrlPr>
                                                <a:rPr lang="en-US" sz="16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sz="16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𝐸</m:t>
                                              </m:r>
                                            </m:e>
                                          </m:d>
                                          <m:r>
                                            <a:rPr lang="en-US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r>
                                            <a:rPr lang="en-US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𝑧</m:t>
                                          </m:r>
                                          <m:r>
                                            <a:rPr lang="en-US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+ℓ</m:t>
                                          </m:r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𝑅</m:t>
                                      </m:r>
                                    </m:e>
                                    <m:sup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  <m:r>
                            <m:rPr>
                              <m:lit/>
                            </m:rP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1600" b="0" i="0" smtClean="0">
                              <a:latin typeface="Cambria Math" panose="02040503050406030204" pitchFamily="18" charset="0"/>
                            </a:rPr>
                            <m:t>d</m:t>
                          </m:r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sz="1800" dirty="0">
                  <a:latin typeface="Montserrat" panose="00000500000000000000" pitchFamily="2" charset="-52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800" smtClean="0">
                            <a:latin typeface="Cambria Math" panose="02040503050406030204" pitchFamily="18" charset="0"/>
                          </a:rPr>
                          <m:t>ph</m:t>
                        </m:r>
                      </m:sub>
                    </m:sSub>
                    <m:d>
                      <m:d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1800" i="1" smtClean="0">
                        <a:latin typeface="Cambria Math" panose="02040503050406030204" pitchFamily="18" charset="0"/>
                      </a:rPr>
                      <m:t>∝</m:t>
                    </m:r>
                    <m:r>
                      <a:rPr lang="en-US" sz="1800" i="1" smtClean="0">
                        <a:latin typeface="Cambria Math" panose="02040503050406030204" pitchFamily="18" charset="0"/>
                      </a:rPr>
                      <m:t>𝑛</m:t>
                    </m:r>
                    <m:d>
                      <m:d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i="1" smtClean="0">
                            <a:latin typeface="Cambria Math" panose="02040503050406030204" pitchFamily="18" charset="0"/>
                          </a:rPr>
                          <m:t>0,</m:t>
                        </m:r>
                        <m:r>
                          <a:rPr lang="en-US" sz="180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sz="1800" dirty="0">
                    <a:latin typeface="Montserrat" panose="00000500000000000000" pitchFamily="2" charset="-52"/>
                  </a:rPr>
                  <a:t> =&gt; self-consistency</a:t>
                </a:r>
              </a:p>
            </p:txBody>
          </p:sp>
        </mc:Choice>
        <mc:Fallback>
          <p:sp>
            <p:nvSpPr>
              <p:cNvPr id="10" name="Объект 2">
                <a:extLst>
                  <a:ext uri="{FF2B5EF4-FFF2-40B4-BE49-F238E27FC236}">
                    <a16:creationId xmlns:a16="http://schemas.microsoft.com/office/drawing/2014/main" id="{0BC3996F-F367-4142-95DD-E5B61950E0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152525"/>
                <a:ext cx="5181600" cy="5024438"/>
              </a:xfrm>
              <a:prstGeom prst="rect">
                <a:avLst/>
              </a:prstGeom>
              <a:blipFill>
                <a:blip r:embed="rId3"/>
                <a:stretch>
                  <a:fillRect l="-1059" t="-1092" b="-1432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Объект 4">
            <a:extLst>
              <a:ext uri="{FF2B5EF4-FFF2-40B4-BE49-F238E27FC236}">
                <a16:creationId xmlns:a16="http://schemas.microsoft.com/office/drawing/2014/main" id="{50734244-CD17-4850-A6DD-B3CAC8331B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5125" y="1825625"/>
            <a:ext cx="4955749" cy="263261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DC7DCED-8062-42BD-9977-AB288ED692F7}"/>
              </a:ext>
            </a:extLst>
          </p:cNvPr>
          <p:cNvSpPr txBox="1"/>
          <p:nvPr/>
        </p:nvSpPr>
        <p:spPr>
          <a:xfrm>
            <a:off x="6285125" y="4458241"/>
            <a:ext cx="49557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Montserrat" panose="00000500000000000000" pitchFamily="2" charset="-52"/>
              </a:rPr>
              <a:t>Semiconductor photocathode sketch. A perturbed region is the only one, where photoelectrons are generated (and, hence, the one of interest).</a:t>
            </a:r>
          </a:p>
          <a:p>
            <a:pPr marL="285750" indent="-285750">
              <a:buFont typeface="Symbol" panose="05050102010706020507" pitchFamily="18" charset="2"/>
              <a:buChar char="Þ"/>
            </a:pPr>
            <a:r>
              <a:rPr lang="en-US" sz="1600" dirty="0">
                <a:latin typeface="Montserrat" panose="00000500000000000000" pitchFamily="2" charset="-52"/>
              </a:rPr>
              <a:t>In this region DDP are posed and solved.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32BDBAE-E638-4FF0-BAE4-EE777A9CD339}"/>
              </a:ext>
            </a:extLst>
          </p:cNvPr>
          <p:cNvSpPr/>
          <p:nvPr/>
        </p:nvSpPr>
        <p:spPr>
          <a:xfrm>
            <a:off x="4593750" y="1417638"/>
            <a:ext cx="335437" cy="630237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1E567C9-5EC5-4436-8F4D-F44AB84781A1}"/>
              </a:ext>
            </a:extLst>
          </p:cNvPr>
          <p:cNvSpPr/>
          <p:nvPr/>
        </p:nvSpPr>
        <p:spPr>
          <a:xfrm>
            <a:off x="2264250" y="1417638"/>
            <a:ext cx="1219200" cy="546100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63CF32C-34AB-4AB7-B696-23C1C1B902B9}"/>
              </a:ext>
            </a:extLst>
          </p:cNvPr>
          <p:cNvSpPr/>
          <p:nvPr/>
        </p:nvSpPr>
        <p:spPr>
          <a:xfrm>
            <a:off x="3705225" y="1417638"/>
            <a:ext cx="666750" cy="546100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F9D16BC1-18DC-4813-828E-25C5290B4F7F}"/>
              </a:ext>
            </a:extLst>
          </p:cNvPr>
          <p:cNvSpPr/>
          <p:nvPr/>
        </p:nvSpPr>
        <p:spPr>
          <a:xfrm>
            <a:off x="1390650" y="1420814"/>
            <a:ext cx="666750" cy="5461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21224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F230D3-CFC3-445F-9FBF-EEF4341B0171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latin typeface="Montserrat" panose="00000500000000000000" pitchFamily="2" charset="-52"/>
              </a:rPr>
              <a:t>Linear regime</a:t>
            </a:r>
            <a:endParaRPr lang="ru-RU" sz="4000" dirty="0">
              <a:latin typeface="Montserrat" panose="00000500000000000000" pitchFamily="2" charset="-52"/>
            </a:endParaRPr>
          </a:p>
        </p:txBody>
      </p:sp>
      <p:sp>
        <p:nvSpPr>
          <p:cNvPr id="8" name="Дата 3">
            <a:extLst>
              <a:ext uri="{FF2B5EF4-FFF2-40B4-BE49-F238E27FC236}">
                <a16:creationId xmlns:a16="http://schemas.microsoft.com/office/drawing/2014/main" id="{6CE7B65F-2615-4702-9296-95228B477F77}"/>
              </a:ext>
            </a:extLst>
          </p:cNvPr>
          <p:cNvSpPr txBox="1">
            <a:spLocks/>
          </p:cNvSpPr>
          <p:nvPr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dirty="0" err="1">
                <a:latin typeface="Montserrat" panose="00000500000000000000" pitchFamily="2" charset="-52"/>
              </a:rPr>
              <a:t>Mikhail</a:t>
            </a:r>
            <a:r>
              <a:rPr lang="ru-RU" sz="1200" dirty="0">
                <a:latin typeface="Montserrat" panose="00000500000000000000" pitchFamily="2" charset="-52"/>
              </a:rPr>
              <a:t> </a:t>
            </a:r>
            <a:r>
              <a:rPr lang="ru-RU" sz="1200" dirty="0" err="1">
                <a:latin typeface="Montserrat" panose="00000500000000000000" pitchFamily="2" charset="-52"/>
              </a:rPr>
              <a:t>Vladimirov</a:t>
            </a:r>
            <a:r>
              <a:rPr lang="ru-RU" sz="1200" dirty="0">
                <a:latin typeface="Montserrat" panose="00000500000000000000" pitchFamily="2" charset="-52"/>
              </a:rPr>
              <a:t> (</a:t>
            </a:r>
            <a:r>
              <a:rPr lang="ru-RU" sz="1200" dirty="0" err="1">
                <a:latin typeface="Montserrat" panose="00000500000000000000" pitchFamily="2" charset="-52"/>
              </a:rPr>
              <a:t>MEPhI</a:t>
            </a:r>
            <a:r>
              <a:rPr lang="ru-RU" sz="1200" dirty="0">
                <a:latin typeface="Montserrat" panose="00000500000000000000" pitchFamily="2" charset="-52"/>
              </a:rPr>
              <a:t>)</a:t>
            </a:r>
          </a:p>
        </p:txBody>
      </p:sp>
      <p:sp>
        <p:nvSpPr>
          <p:cNvPr id="9" name="Нижний колонтитул 4">
            <a:extLst>
              <a:ext uri="{FF2B5EF4-FFF2-40B4-BE49-F238E27FC236}">
                <a16:creationId xmlns:a16="http://schemas.microsoft.com/office/drawing/2014/main" id="{D740A074-1214-4C96-A40B-3A0FE92B176C}"/>
              </a:ext>
            </a:extLst>
          </p:cNvPr>
          <p:cNvSpPr txBox="1">
            <a:spLocks/>
          </p:cNvSpPr>
          <p:nvPr/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200" dirty="0">
                <a:latin typeface="Montserrat" panose="00000500000000000000" pitchFamily="2" charset="-52"/>
              </a:rPr>
              <a:t>LINAC'26, Aug. 16 – 21, 2026. THPO086</a:t>
            </a:r>
            <a:endParaRPr lang="ru-RU" sz="1200" dirty="0">
              <a:latin typeface="Montserrat" panose="00000500000000000000" pitchFamily="2" charset="-52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440D7E6-9230-49FB-98AC-963688623FDE}"/>
              </a:ext>
            </a:extLst>
          </p:cNvPr>
          <p:cNvSpPr txBox="1"/>
          <p:nvPr/>
        </p:nvSpPr>
        <p:spPr>
          <a:xfrm>
            <a:off x="838200" y="1585426"/>
            <a:ext cx="105155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0" i="0" dirty="0" err="1">
                <a:solidFill>
                  <a:srgbClr val="222222"/>
                </a:solidFill>
                <a:effectLst/>
                <a:latin typeface="Montserrat" panose="00000500000000000000" pitchFamily="2" charset="-52"/>
              </a:rPr>
              <a:t>Vladimirov</a:t>
            </a:r>
            <a:r>
              <a:rPr lang="en-US" sz="1400" b="0" i="0" dirty="0">
                <a:solidFill>
                  <a:srgbClr val="222222"/>
                </a:solidFill>
                <a:effectLst/>
                <a:latin typeface="Montserrat" panose="00000500000000000000" pitchFamily="2" charset="-52"/>
              </a:rPr>
              <a:t>, M., </a:t>
            </a:r>
            <a:r>
              <a:rPr lang="en-US" sz="1400" b="0" i="0" dirty="0" err="1">
                <a:solidFill>
                  <a:srgbClr val="222222"/>
                </a:solidFill>
                <a:effectLst/>
                <a:latin typeface="Montserrat" panose="00000500000000000000" pitchFamily="2" charset="-52"/>
              </a:rPr>
              <a:t>Rashchikov</a:t>
            </a:r>
            <a:r>
              <a:rPr lang="en-US" sz="1400" b="0" i="0" dirty="0">
                <a:solidFill>
                  <a:srgbClr val="222222"/>
                </a:solidFill>
                <a:effectLst/>
                <a:latin typeface="Montserrat" panose="00000500000000000000" pitchFamily="2" charset="-52"/>
              </a:rPr>
              <a:t>, V. &amp; </a:t>
            </a:r>
            <a:r>
              <a:rPr lang="en-US" sz="1400" b="0" i="0" dirty="0" err="1">
                <a:solidFill>
                  <a:srgbClr val="222222"/>
                </a:solidFill>
                <a:effectLst/>
                <a:latin typeface="Montserrat" panose="00000500000000000000" pitchFamily="2" charset="-52"/>
              </a:rPr>
              <a:t>Polozov</a:t>
            </a:r>
            <a:r>
              <a:rPr lang="en-US" sz="1400" b="0" i="0" dirty="0">
                <a:solidFill>
                  <a:srgbClr val="222222"/>
                </a:solidFill>
                <a:effectLst/>
                <a:latin typeface="Montserrat" panose="00000500000000000000" pitchFamily="2" charset="-52"/>
              </a:rPr>
              <a:t>, S. Self-consistent photocathode charge carrier dynamics in radiofrequency photoinjectors. </a:t>
            </a:r>
            <a:r>
              <a:rPr lang="en-US" sz="1400" b="0" i="1" dirty="0">
                <a:solidFill>
                  <a:srgbClr val="222222"/>
                </a:solidFill>
                <a:effectLst/>
                <a:latin typeface="Montserrat" panose="00000500000000000000" pitchFamily="2" charset="-52"/>
              </a:rPr>
              <a:t>Eur. Phys. J. Spec. Top.</a:t>
            </a:r>
            <a:r>
              <a:rPr lang="en-US" sz="1400" b="0" i="0" dirty="0">
                <a:solidFill>
                  <a:srgbClr val="222222"/>
                </a:solidFill>
                <a:effectLst/>
                <a:latin typeface="Montserrat" panose="00000500000000000000" pitchFamily="2" charset="-52"/>
              </a:rPr>
              <a:t> (2026). https://doi.org/10.1140/epjs/s11734-026-02273-3</a:t>
            </a:r>
            <a:endParaRPr lang="ru-RU" sz="1400" dirty="0">
              <a:latin typeface="Montserrat" panose="00000500000000000000" pitchFamily="2" charset="-52"/>
            </a:endParaRPr>
          </a:p>
        </p:txBody>
      </p:sp>
      <p:pic>
        <p:nvPicPr>
          <p:cNvPr id="21" name="Объект 12">
            <a:extLst>
              <a:ext uri="{FF2B5EF4-FFF2-40B4-BE49-F238E27FC236}">
                <a16:creationId xmlns:a16="http://schemas.microsoft.com/office/drawing/2014/main" id="{487A09F6-F554-4B34-A7FE-09384663E1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50792"/>
            <a:ext cx="5181600" cy="3901004"/>
          </a:xfrm>
          <a:prstGeom prst="rect">
            <a:avLst/>
          </a:prstGeom>
        </p:spPr>
      </p:pic>
      <p:pic>
        <p:nvPicPr>
          <p:cNvPr id="22" name="Объект 15">
            <a:extLst>
              <a:ext uri="{FF2B5EF4-FFF2-40B4-BE49-F238E27FC236}">
                <a16:creationId xmlns:a16="http://schemas.microsoft.com/office/drawing/2014/main" id="{9B044927-2A30-4653-B6AD-90DCAC27AD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050792"/>
            <a:ext cx="5181600" cy="390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8581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F230D3-CFC3-445F-9FBF-EEF4341B0171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latin typeface="Montserrat" panose="00000500000000000000" pitchFamily="2" charset="-52"/>
              </a:rPr>
              <a:t>Saturated emission</a:t>
            </a:r>
            <a:endParaRPr lang="ru-RU" sz="4000" dirty="0">
              <a:latin typeface="Montserrat" panose="00000500000000000000" pitchFamily="2" charset="-52"/>
            </a:endParaRPr>
          </a:p>
        </p:txBody>
      </p:sp>
      <p:sp>
        <p:nvSpPr>
          <p:cNvPr id="8" name="Дата 3">
            <a:extLst>
              <a:ext uri="{FF2B5EF4-FFF2-40B4-BE49-F238E27FC236}">
                <a16:creationId xmlns:a16="http://schemas.microsoft.com/office/drawing/2014/main" id="{6CE7B65F-2615-4702-9296-95228B477F77}"/>
              </a:ext>
            </a:extLst>
          </p:cNvPr>
          <p:cNvSpPr txBox="1">
            <a:spLocks/>
          </p:cNvSpPr>
          <p:nvPr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dirty="0" err="1">
                <a:latin typeface="Montserrat" panose="00000500000000000000" pitchFamily="2" charset="-52"/>
              </a:rPr>
              <a:t>Mikhail</a:t>
            </a:r>
            <a:r>
              <a:rPr lang="ru-RU" sz="1200" dirty="0">
                <a:latin typeface="Montserrat" panose="00000500000000000000" pitchFamily="2" charset="-52"/>
              </a:rPr>
              <a:t> </a:t>
            </a:r>
            <a:r>
              <a:rPr lang="ru-RU" sz="1200" dirty="0" err="1">
                <a:latin typeface="Montserrat" panose="00000500000000000000" pitchFamily="2" charset="-52"/>
              </a:rPr>
              <a:t>Vladimirov</a:t>
            </a:r>
            <a:r>
              <a:rPr lang="ru-RU" sz="1200" dirty="0">
                <a:latin typeface="Montserrat" panose="00000500000000000000" pitchFamily="2" charset="-52"/>
              </a:rPr>
              <a:t> (</a:t>
            </a:r>
            <a:r>
              <a:rPr lang="ru-RU" sz="1200" dirty="0" err="1">
                <a:latin typeface="Montserrat" panose="00000500000000000000" pitchFamily="2" charset="-52"/>
              </a:rPr>
              <a:t>MEPhI</a:t>
            </a:r>
            <a:r>
              <a:rPr lang="ru-RU" sz="1200" dirty="0">
                <a:latin typeface="Montserrat" panose="00000500000000000000" pitchFamily="2" charset="-52"/>
              </a:rPr>
              <a:t>)</a:t>
            </a:r>
          </a:p>
        </p:txBody>
      </p:sp>
      <p:sp>
        <p:nvSpPr>
          <p:cNvPr id="9" name="Нижний колонтитул 4">
            <a:extLst>
              <a:ext uri="{FF2B5EF4-FFF2-40B4-BE49-F238E27FC236}">
                <a16:creationId xmlns:a16="http://schemas.microsoft.com/office/drawing/2014/main" id="{D740A074-1214-4C96-A40B-3A0FE92B176C}"/>
              </a:ext>
            </a:extLst>
          </p:cNvPr>
          <p:cNvSpPr txBox="1">
            <a:spLocks/>
          </p:cNvSpPr>
          <p:nvPr/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200" dirty="0">
                <a:latin typeface="Montserrat" panose="00000500000000000000" pitchFamily="2" charset="-52"/>
              </a:rPr>
              <a:t>LINAC'26, Aug. 16 – 21, 2026. THPO086</a:t>
            </a:r>
            <a:endParaRPr lang="ru-RU" sz="1200" dirty="0">
              <a:latin typeface="Montserrat" panose="00000500000000000000" pitchFamily="2" charset="-52"/>
            </a:endParaRPr>
          </a:p>
        </p:txBody>
      </p:sp>
      <p:pic>
        <p:nvPicPr>
          <p:cNvPr id="14" name="Объект 12">
            <a:extLst>
              <a:ext uri="{FF2B5EF4-FFF2-40B4-BE49-F238E27FC236}">
                <a16:creationId xmlns:a16="http://schemas.microsoft.com/office/drawing/2014/main" id="{877A13AD-E402-4E0E-B98C-26B247EF57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047091"/>
            <a:ext cx="5181600" cy="3908406"/>
          </a:xfrm>
          <a:prstGeom prst="rect">
            <a:avLst/>
          </a:prstGeom>
        </p:spPr>
      </p:pic>
      <p:pic>
        <p:nvPicPr>
          <p:cNvPr id="15" name="Объект 10">
            <a:extLst>
              <a:ext uri="{FF2B5EF4-FFF2-40B4-BE49-F238E27FC236}">
                <a16:creationId xmlns:a16="http://schemas.microsoft.com/office/drawing/2014/main" id="{258B55DF-C3E9-4A11-AAEA-459DF74F55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47091"/>
            <a:ext cx="5181600" cy="390840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440D7E6-9230-49FB-98AC-963688623FDE}"/>
              </a:ext>
            </a:extLst>
          </p:cNvPr>
          <p:cNvSpPr txBox="1"/>
          <p:nvPr/>
        </p:nvSpPr>
        <p:spPr>
          <a:xfrm>
            <a:off x="838200" y="1585426"/>
            <a:ext cx="105155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0" i="0" dirty="0" err="1">
                <a:solidFill>
                  <a:srgbClr val="222222"/>
                </a:solidFill>
                <a:effectLst/>
                <a:latin typeface="Montserrat" panose="00000500000000000000" pitchFamily="2" charset="-52"/>
              </a:rPr>
              <a:t>Vladimirov</a:t>
            </a:r>
            <a:r>
              <a:rPr lang="en-US" sz="1400" b="0" i="0" dirty="0">
                <a:solidFill>
                  <a:srgbClr val="222222"/>
                </a:solidFill>
                <a:effectLst/>
                <a:latin typeface="Montserrat" panose="00000500000000000000" pitchFamily="2" charset="-52"/>
              </a:rPr>
              <a:t>, M., </a:t>
            </a:r>
            <a:r>
              <a:rPr lang="en-US" sz="1400" b="0" i="0" dirty="0" err="1">
                <a:solidFill>
                  <a:srgbClr val="222222"/>
                </a:solidFill>
                <a:effectLst/>
                <a:latin typeface="Montserrat" panose="00000500000000000000" pitchFamily="2" charset="-52"/>
              </a:rPr>
              <a:t>Rashchikov</a:t>
            </a:r>
            <a:r>
              <a:rPr lang="en-US" sz="1400" b="0" i="0" dirty="0">
                <a:solidFill>
                  <a:srgbClr val="222222"/>
                </a:solidFill>
                <a:effectLst/>
                <a:latin typeface="Montserrat" panose="00000500000000000000" pitchFamily="2" charset="-52"/>
              </a:rPr>
              <a:t>, V. &amp; </a:t>
            </a:r>
            <a:r>
              <a:rPr lang="en-US" sz="1400" b="0" i="0" dirty="0" err="1">
                <a:solidFill>
                  <a:srgbClr val="222222"/>
                </a:solidFill>
                <a:effectLst/>
                <a:latin typeface="Montserrat" panose="00000500000000000000" pitchFamily="2" charset="-52"/>
              </a:rPr>
              <a:t>Polozov</a:t>
            </a:r>
            <a:r>
              <a:rPr lang="en-US" sz="1400" b="0" i="0" dirty="0">
                <a:solidFill>
                  <a:srgbClr val="222222"/>
                </a:solidFill>
                <a:effectLst/>
                <a:latin typeface="Montserrat" panose="00000500000000000000" pitchFamily="2" charset="-52"/>
              </a:rPr>
              <a:t>, S. Self-consistent photocathode charge carrier dynamics in radiofrequency photoinjectors. </a:t>
            </a:r>
            <a:r>
              <a:rPr lang="en-US" sz="1400" b="0" i="1" dirty="0">
                <a:solidFill>
                  <a:srgbClr val="222222"/>
                </a:solidFill>
                <a:effectLst/>
                <a:latin typeface="Montserrat" panose="00000500000000000000" pitchFamily="2" charset="-52"/>
              </a:rPr>
              <a:t>Eur. Phys. J. Spec. Top.</a:t>
            </a:r>
            <a:r>
              <a:rPr lang="en-US" sz="1400" b="0" i="0" dirty="0">
                <a:solidFill>
                  <a:srgbClr val="222222"/>
                </a:solidFill>
                <a:effectLst/>
                <a:latin typeface="Montserrat" panose="00000500000000000000" pitchFamily="2" charset="-52"/>
              </a:rPr>
              <a:t> (2026). https://doi.org/10.1140/epjs/s11734-026-02273-3</a:t>
            </a:r>
            <a:endParaRPr lang="ru-RU" sz="1400" dirty="0">
              <a:latin typeface="Montserrat" panose="00000500000000000000" pitchFamily="2" charset="-52"/>
            </a:endParaRPr>
          </a:p>
        </p:txBody>
      </p:sp>
      <p:pic>
        <p:nvPicPr>
          <p:cNvPr id="17" name="Объект 12">
            <a:extLst>
              <a:ext uri="{FF2B5EF4-FFF2-40B4-BE49-F238E27FC236}">
                <a16:creationId xmlns:a16="http://schemas.microsoft.com/office/drawing/2014/main" id="{378E5AD6-D8DA-4B4D-9187-A09DDF6DC5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199" y="2053755"/>
            <a:ext cx="5181600" cy="3908406"/>
          </a:xfrm>
          <a:prstGeom prst="rect">
            <a:avLst/>
          </a:prstGeom>
        </p:spPr>
      </p:pic>
      <p:pic>
        <p:nvPicPr>
          <p:cNvPr id="18" name="Объект 10">
            <a:extLst>
              <a:ext uri="{FF2B5EF4-FFF2-40B4-BE49-F238E27FC236}">
                <a16:creationId xmlns:a16="http://schemas.microsoft.com/office/drawing/2014/main" id="{3041844B-BF5A-4429-B0DC-87C010D475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2053755"/>
            <a:ext cx="5181600" cy="3908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3899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F230D3-CFC3-445F-9FBF-EEF4341B0171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latin typeface="Montserrat" panose="00000500000000000000" pitchFamily="2" charset="-52"/>
              </a:rPr>
              <a:t>Response time estimations</a:t>
            </a:r>
            <a:endParaRPr lang="ru-RU" sz="4000" dirty="0">
              <a:latin typeface="Montserrat" panose="00000500000000000000" pitchFamily="2" charset="-52"/>
            </a:endParaRPr>
          </a:p>
        </p:txBody>
      </p:sp>
      <p:sp>
        <p:nvSpPr>
          <p:cNvPr id="8" name="Дата 3">
            <a:extLst>
              <a:ext uri="{FF2B5EF4-FFF2-40B4-BE49-F238E27FC236}">
                <a16:creationId xmlns:a16="http://schemas.microsoft.com/office/drawing/2014/main" id="{6CE7B65F-2615-4702-9296-95228B477F77}"/>
              </a:ext>
            </a:extLst>
          </p:cNvPr>
          <p:cNvSpPr txBox="1">
            <a:spLocks/>
          </p:cNvSpPr>
          <p:nvPr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dirty="0" err="1">
                <a:latin typeface="Montserrat" panose="00000500000000000000" pitchFamily="2" charset="-52"/>
              </a:rPr>
              <a:t>Mikhail</a:t>
            </a:r>
            <a:r>
              <a:rPr lang="ru-RU" sz="1200" dirty="0">
                <a:latin typeface="Montserrat" panose="00000500000000000000" pitchFamily="2" charset="-52"/>
              </a:rPr>
              <a:t> </a:t>
            </a:r>
            <a:r>
              <a:rPr lang="ru-RU" sz="1200" dirty="0" err="1">
                <a:latin typeface="Montserrat" panose="00000500000000000000" pitchFamily="2" charset="-52"/>
              </a:rPr>
              <a:t>Vladimirov</a:t>
            </a:r>
            <a:r>
              <a:rPr lang="ru-RU" sz="1200" dirty="0">
                <a:latin typeface="Montserrat" panose="00000500000000000000" pitchFamily="2" charset="-52"/>
              </a:rPr>
              <a:t> (</a:t>
            </a:r>
            <a:r>
              <a:rPr lang="ru-RU" sz="1200" dirty="0" err="1">
                <a:latin typeface="Montserrat" panose="00000500000000000000" pitchFamily="2" charset="-52"/>
              </a:rPr>
              <a:t>MEPhI</a:t>
            </a:r>
            <a:r>
              <a:rPr lang="ru-RU" sz="1200" dirty="0">
                <a:latin typeface="Montserrat" panose="00000500000000000000" pitchFamily="2" charset="-52"/>
              </a:rPr>
              <a:t>)</a:t>
            </a:r>
          </a:p>
        </p:txBody>
      </p:sp>
      <p:sp>
        <p:nvSpPr>
          <p:cNvPr id="9" name="Нижний колонтитул 4">
            <a:extLst>
              <a:ext uri="{FF2B5EF4-FFF2-40B4-BE49-F238E27FC236}">
                <a16:creationId xmlns:a16="http://schemas.microsoft.com/office/drawing/2014/main" id="{D740A074-1214-4C96-A40B-3A0FE92B176C}"/>
              </a:ext>
            </a:extLst>
          </p:cNvPr>
          <p:cNvSpPr txBox="1">
            <a:spLocks/>
          </p:cNvSpPr>
          <p:nvPr/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200" dirty="0">
                <a:latin typeface="Montserrat" panose="00000500000000000000" pitchFamily="2" charset="-52"/>
              </a:rPr>
              <a:t>LINAC'26, Aug. 16 – 21, 2026. THPO086</a:t>
            </a:r>
            <a:endParaRPr lang="ru-RU" sz="1200" dirty="0">
              <a:latin typeface="Montserrat" panose="00000500000000000000" pitchFamily="2" charset="-52"/>
            </a:endParaRPr>
          </a:p>
        </p:txBody>
      </p:sp>
      <p:pic>
        <p:nvPicPr>
          <p:cNvPr id="7" name="Объект 14">
            <a:extLst>
              <a:ext uri="{FF2B5EF4-FFF2-40B4-BE49-F238E27FC236}">
                <a16:creationId xmlns:a16="http://schemas.microsoft.com/office/drawing/2014/main" id="{3062CEDD-5BD3-43CE-B4C5-8B44C6F310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6930" y="2054493"/>
            <a:ext cx="5161972" cy="389360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D63C30E-94F6-4535-9A28-20D2B0A3CC75}"/>
                  </a:ext>
                </a:extLst>
              </p:cNvPr>
              <p:cNvSpPr txBox="1"/>
              <p:nvPr/>
            </p:nvSpPr>
            <p:spPr>
              <a:xfrm>
                <a:off x="990600" y="5944394"/>
                <a:ext cx="10515600" cy="3269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400" b="0" i="0" smtClean="0">
                            <a:latin typeface="Cambria Math" panose="02040503050406030204" pitchFamily="18" charset="0"/>
                          </a:rPr>
                          <m:t>resp</m:t>
                        </m:r>
                      </m:sub>
                    </m:sSub>
                  </m:oMath>
                </a14:m>
                <a:r>
                  <a:rPr lang="en-US" sz="1400" dirty="0">
                    <a:latin typeface="Montserrat" panose="00000500000000000000" pitchFamily="2" charset="-52"/>
                  </a:rPr>
                  <a:t> is defined by the slowest mechanism. The greater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1400" dirty="0">
                    <a:latin typeface="Montserrat" panose="00000500000000000000" pitchFamily="2" charset="-52"/>
                  </a:rPr>
                  <a:t> is, the more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400" b="0" i="0" smtClean="0">
                            <a:latin typeface="Cambria Math" panose="02040503050406030204" pitchFamily="18" charset="0"/>
                          </a:rPr>
                          <m:t>resp</m:t>
                        </m:r>
                      </m:sub>
                    </m:sSub>
                  </m:oMath>
                </a14:m>
                <a:r>
                  <a:rPr lang="en-US" sz="1400" dirty="0">
                    <a:latin typeface="Montserrat" panose="00000500000000000000" pitchFamily="2" charset="-52"/>
                  </a:rPr>
                  <a:t> becomes field-dependent (</a:t>
                </a:r>
                <a:r>
                  <a:rPr lang="en-US" sz="1400" i="1" dirty="0">
                    <a:latin typeface="Montserrat" panose="00000500000000000000" pitchFamily="2" charset="-52"/>
                  </a:rPr>
                  <a:t>drift</a:t>
                </a:r>
                <a:r>
                  <a:rPr lang="en-US" sz="1400" dirty="0">
                    <a:latin typeface="Montserrat" panose="00000500000000000000" pitchFamily="2" charset="-52"/>
                  </a:rPr>
                  <a:t>)</a:t>
                </a:r>
                <a:endParaRPr lang="ru-RU" sz="1400" dirty="0">
                  <a:latin typeface="Montserrat" panose="00000500000000000000" pitchFamily="2" charset="-52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D63C30E-94F6-4535-9A28-20D2B0A3CC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5944394"/>
                <a:ext cx="10515600" cy="326949"/>
              </a:xfrm>
              <a:prstGeom prst="rect">
                <a:avLst/>
              </a:prstGeom>
              <a:blipFill>
                <a:blip r:embed="rId4"/>
                <a:stretch>
                  <a:fillRect t="-3704" b="-1296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Объект 29">
            <a:extLst>
              <a:ext uri="{FF2B5EF4-FFF2-40B4-BE49-F238E27FC236}">
                <a16:creationId xmlns:a16="http://schemas.microsoft.com/office/drawing/2014/main" id="{DEF11F13-40C5-416A-8143-ED8E1F5DE4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2054493"/>
            <a:ext cx="5181599" cy="389360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ED06928-0DDD-4BF4-A261-59882E40CA13}"/>
              </a:ext>
            </a:extLst>
          </p:cNvPr>
          <p:cNvSpPr txBox="1"/>
          <p:nvPr/>
        </p:nvSpPr>
        <p:spPr>
          <a:xfrm>
            <a:off x="838200" y="1565174"/>
            <a:ext cx="1051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Montserrat" panose="00000500000000000000" pitchFamily="2" charset="-52"/>
              </a:rPr>
              <a:t>Parameters for modelling can be found at the poster session (THPO086)</a:t>
            </a:r>
            <a:endParaRPr lang="ru-RU" dirty="0"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399719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F230D3-CFC3-445F-9FBF-EEF4341B0171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latin typeface="Montserrat" panose="00000500000000000000" pitchFamily="2" charset="-52"/>
              </a:rPr>
              <a:t>Summary</a:t>
            </a:r>
            <a:endParaRPr lang="ru-RU" sz="4000" dirty="0">
              <a:latin typeface="Montserrat" panose="00000500000000000000" pitchFamily="2" charset="-5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id="{D4E0E99F-5D83-43A5-A73A-94A832342EE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199" y="1285875"/>
                <a:ext cx="10515599" cy="4891088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lnSpc>
                    <a:spcPct val="100000"/>
                  </a:lnSpc>
                  <a:spcAft>
                    <a:spcPts val="1000"/>
                  </a:spcAft>
                  <a:buNone/>
                </a:pPr>
                <a:r>
                  <a:rPr lang="en-US" sz="2000" dirty="0">
                    <a:latin typeface="Montserrat" panose="00000500000000000000" pitchFamily="2" charset="-52"/>
                  </a:rPr>
                  <a:t>A fine temporal e-bunch structure can now be resolved using a self-consistent PDE based approach.</a:t>
                </a:r>
                <a:endParaRPr lang="ru-RU" sz="2000" dirty="0">
                  <a:latin typeface="Montserrat" panose="00000500000000000000" pitchFamily="2" charset="-52"/>
                </a:endParaRPr>
              </a:p>
              <a:p>
                <a:pPr indent="0">
                  <a:lnSpc>
                    <a:spcPct val="100000"/>
                  </a:lnSpc>
                  <a:spcAft>
                    <a:spcPts val="1000"/>
                  </a:spcAft>
                  <a:buNone/>
                </a:pPr>
                <a:r>
                  <a:rPr lang="en-US" sz="2000" dirty="0">
                    <a:latin typeface="Montserrat" panose="00000500000000000000" pitchFamily="2" charset="-52"/>
                  </a:rPr>
                  <a:t>Photoemission from Cu and Cs</a:t>
                </a:r>
                <a:r>
                  <a:rPr lang="en-US" sz="2000" baseline="-25000" dirty="0">
                    <a:latin typeface="Montserrat" panose="00000500000000000000" pitchFamily="2" charset="-52"/>
                  </a:rPr>
                  <a:t>2</a:t>
                </a:r>
                <a:r>
                  <a:rPr lang="en-US" sz="2000" dirty="0">
                    <a:latin typeface="Montserrat" panose="00000500000000000000" pitchFamily="2" charset="-52"/>
                  </a:rPr>
                  <a:t>Te cathodes is investigated, for which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smtClean="0">
                            <a:latin typeface="Cambria Math" panose="02040503050406030204" pitchFamily="18" charset="0"/>
                          </a:rPr>
                          <m:t>resp</m:t>
                        </m:r>
                      </m:sub>
                    </m:sSub>
                  </m:oMath>
                </a14:m>
                <a:r>
                  <a:rPr lang="en-US" sz="2000" dirty="0">
                    <a:latin typeface="Montserrat" panose="00000500000000000000" pitchFamily="2" charset="-52"/>
                  </a:rPr>
                  <a:t> are estimated to be tens and hundreds of fs, respectively.</a:t>
                </a:r>
              </a:p>
              <a:p>
                <a:pPr indent="0">
                  <a:lnSpc>
                    <a:spcPct val="100000"/>
                  </a:lnSpc>
                  <a:spcAft>
                    <a:spcPts val="1000"/>
                  </a:spcAft>
                  <a:buNone/>
                </a:pPr>
                <a:r>
                  <a:rPr lang="en-US" sz="2000" dirty="0">
                    <a:latin typeface="Montserrat" panose="00000500000000000000" pitchFamily="2" charset="-52"/>
                  </a:rPr>
                  <a:t>For future: defining the micro- and macroscopic parameters, including those hardly measurable ones.</a:t>
                </a:r>
              </a:p>
              <a:p>
                <a:pPr indent="0">
                  <a:lnSpc>
                    <a:spcPct val="100000"/>
                  </a:lnSpc>
                  <a:spcAft>
                    <a:spcPts val="1000"/>
                  </a:spcAft>
                  <a:buNone/>
                </a:pPr>
                <a:r>
                  <a:rPr lang="en-US" sz="2000" dirty="0">
                    <a:latin typeface="Montserrat" panose="00000500000000000000" pitchFamily="2" charset="-52"/>
                  </a:rPr>
                  <a:t>Detailed discussion: THPO086 and/or via </a:t>
                </a:r>
                <a:r>
                  <a:rPr lang="en-US" sz="2000" dirty="0">
                    <a:latin typeface="Montserrat" panose="00000500000000000000" pitchFamily="2" charset="-52"/>
                    <a:hlinkClick r:id="rId3"/>
                  </a:rPr>
                  <a:t>Mikhail.Vladimirov.PhD@gmail.com</a:t>
                </a:r>
                <a:endParaRPr lang="en-US" sz="2000" dirty="0">
                  <a:latin typeface="Montserrat" panose="00000500000000000000" pitchFamily="2" charset="-52"/>
                </a:endParaRPr>
              </a:p>
              <a:p>
                <a:pPr indent="0">
                  <a:lnSpc>
                    <a:spcPct val="100000"/>
                  </a:lnSpc>
                  <a:spcAft>
                    <a:spcPts val="1000"/>
                  </a:spcAft>
                  <a:buFont typeface="Arial" panose="020B0604020202020204" pitchFamily="34" charset="0"/>
                  <a:buNone/>
                </a:pPr>
                <a:r>
                  <a:rPr lang="en-US" sz="2000" dirty="0">
                    <a:latin typeface="Montserrat" panose="00000500000000000000" pitchFamily="2" charset="-52"/>
                  </a:rPr>
                  <a:t>We are looking for fruitful discussions and collaborations.</a:t>
                </a:r>
              </a:p>
              <a:p>
                <a:pPr indent="0" algn="ctr">
                  <a:lnSpc>
                    <a:spcPct val="100000"/>
                  </a:lnSpc>
                  <a:spcAft>
                    <a:spcPts val="1000"/>
                  </a:spcAft>
                  <a:buFont typeface="Arial" panose="020B0604020202020204" pitchFamily="34" charset="0"/>
                  <a:buNone/>
                </a:pPr>
                <a:r>
                  <a:rPr lang="en-US" sz="2000" dirty="0">
                    <a:latin typeface="Montserrat" panose="00000500000000000000" pitchFamily="2" charset="-52"/>
                  </a:rPr>
                  <a:t>Thank you for your time.</a:t>
                </a:r>
              </a:p>
            </p:txBody>
          </p:sp>
        </mc:Choice>
        <mc:Fallback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id="{D4E0E99F-5D83-43A5-A73A-94A832342E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" y="1285875"/>
                <a:ext cx="10515599" cy="4891088"/>
              </a:xfrm>
              <a:prstGeom prst="rect">
                <a:avLst/>
              </a:prstGeom>
              <a:blipFill>
                <a:blip r:embed="rId4"/>
                <a:stretch>
                  <a:fillRect t="-62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Дата 3">
            <a:extLst>
              <a:ext uri="{FF2B5EF4-FFF2-40B4-BE49-F238E27FC236}">
                <a16:creationId xmlns:a16="http://schemas.microsoft.com/office/drawing/2014/main" id="{6CE7B65F-2615-4702-9296-95228B477F77}"/>
              </a:ext>
            </a:extLst>
          </p:cNvPr>
          <p:cNvSpPr txBox="1">
            <a:spLocks/>
          </p:cNvSpPr>
          <p:nvPr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dirty="0" err="1">
                <a:latin typeface="Montserrat" panose="00000500000000000000" pitchFamily="2" charset="-52"/>
              </a:rPr>
              <a:t>Mikhail</a:t>
            </a:r>
            <a:r>
              <a:rPr lang="ru-RU" sz="1200" dirty="0">
                <a:latin typeface="Montserrat" panose="00000500000000000000" pitchFamily="2" charset="-52"/>
              </a:rPr>
              <a:t> </a:t>
            </a:r>
            <a:r>
              <a:rPr lang="ru-RU" sz="1200" dirty="0" err="1">
                <a:latin typeface="Montserrat" panose="00000500000000000000" pitchFamily="2" charset="-52"/>
              </a:rPr>
              <a:t>Vladimirov</a:t>
            </a:r>
            <a:r>
              <a:rPr lang="ru-RU" sz="1200" dirty="0">
                <a:latin typeface="Montserrat" panose="00000500000000000000" pitchFamily="2" charset="-52"/>
              </a:rPr>
              <a:t> (</a:t>
            </a:r>
            <a:r>
              <a:rPr lang="ru-RU" sz="1200" dirty="0" err="1">
                <a:latin typeface="Montserrat" panose="00000500000000000000" pitchFamily="2" charset="-52"/>
              </a:rPr>
              <a:t>MEPhI</a:t>
            </a:r>
            <a:r>
              <a:rPr lang="ru-RU" sz="1200" dirty="0">
                <a:latin typeface="Montserrat" panose="00000500000000000000" pitchFamily="2" charset="-52"/>
              </a:rPr>
              <a:t>)</a:t>
            </a:r>
          </a:p>
        </p:txBody>
      </p:sp>
      <p:sp>
        <p:nvSpPr>
          <p:cNvPr id="9" name="Нижний колонтитул 4">
            <a:extLst>
              <a:ext uri="{FF2B5EF4-FFF2-40B4-BE49-F238E27FC236}">
                <a16:creationId xmlns:a16="http://schemas.microsoft.com/office/drawing/2014/main" id="{D740A074-1214-4C96-A40B-3A0FE92B176C}"/>
              </a:ext>
            </a:extLst>
          </p:cNvPr>
          <p:cNvSpPr txBox="1">
            <a:spLocks/>
          </p:cNvSpPr>
          <p:nvPr/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200" dirty="0">
                <a:latin typeface="Montserrat" panose="00000500000000000000" pitchFamily="2" charset="-52"/>
              </a:rPr>
              <a:t>LINAC'26, Aug. 16 – 21, 2026. THPO086</a:t>
            </a:r>
            <a:endParaRPr lang="ru-RU" sz="1200" dirty="0">
              <a:latin typeface="Montserrat" panose="00000500000000000000" pitchFamily="2" charset="-52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51476873-D09D-4BE0-98BA-9ABE8098B824}"/>
              </a:ext>
            </a:extLst>
          </p:cNvPr>
          <p:cNvSpPr/>
          <p:nvPr/>
        </p:nvSpPr>
        <p:spPr>
          <a:xfrm>
            <a:off x="3724275" y="3905250"/>
            <a:ext cx="1285875" cy="371475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741831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11049</TotalTime>
  <Words>748</Words>
  <Application>Microsoft Office PowerPoint</Application>
  <PresentationFormat>Широкоэкранный</PresentationFormat>
  <Paragraphs>72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Cambria Math</vt:lpstr>
      <vt:lpstr>Montserrat</vt:lpstr>
      <vt:lpstr>Symbol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Vladimirov_ASPR&amp;BRIA</dc:title>
  <dc:creator>Misha</dc:creator>
  <cp:lastModifiedBy>Misha</cp:lastModifiedBy>
  <cp:revision>475</cp:revision>
  <cp:lastPrinted>2026-06-16T12:46:04Z</cp:lastPrinted>
  <dcterms:created xsi:type="dcterms:W3CDTF">2023-03-10T09:16:28Z</dcterms:created>
  <dcterms:modified xsi:type="dcterms:W3CDTF">2026-08-19T15:18:37Z</dcterms:modified>
</cp:coreProperties>
</file>