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1" r:id="rId3"/>
    <p:sldId id="292" r:id="rId4"/>
    <p:sldId id="293" r:id="rId5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79" d="100"/>
          <a:sy n="79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2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39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AC9CEB-9724-40CF-B7E9-0208A33EE3C5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62F65F-CC6A-4402-BC99-860E39460C49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169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6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054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45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1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0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4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E3BB7-7DB2-486D-86F8-F378804C189B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OC1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08E9D-61B6-41E2-897A-9A609A0959E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7" b="19374"/>
          <a:stretch/>
        </p:blipFill>
        <p:spPr>
          <a:xfrm>
            <a:off x="9360131" y="0"/>
            <a:ext cx="2831869" cy="142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638115" cy="68507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62650" y="2529444"/>
            <a:ext cx="5534024" cy="1793319"/>
          </a:xfrm>
        </p:spPr>
        <p:txBody>
          <a:bodyPr>
            <a:normAutofit/>
          </a:bodyPr>
          <a:lstStyle/>
          <a:p>
            <a:r>
              <a:rPr lang="en-GB" dirty="0" smtClean="0"/>
              <a:t>IPAC’26 Industry session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62650" y="4868863"/>
            <a:ext cx="5534024" cy="126047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1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Working group in the local organizing committee</a:t>
            </a:r>
            <a:endParaRPr lang="en-GB" sz="32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GB" sz="3300" dirty="0" err="1" smtClean="0"/>
              <a:t>Keihan</a:t>
            </a:r>
            <a:r>
              <a:rPr lang="en-GB" sz="3300" dirty="0" smtClean="0"/>
              <a:t> TAVAKOLI  (Soleil)</a:t>
            </a:r>
          </a:p>
          <a:p>
            <a:pPr marL="0" indent="0">
              <a:buNone/>
            </a:pPr>
            <a:endParaRPr lang="en-GB" sz="3300" dirty="0"/>
          </a:p>
          <a:p>
            <a:r>
              <a:rPr lang="en-GB" sz="3300" dirty="0" smtClean="0"/>
              <a:t>J-L</a:t>
            </a:r>
            <a:r>
              <a:rPr lang="en-GB" sz="3300" dirty="0"/>
              <a:t>. </a:t>
            </a:r>
            <a:r>
              <a:rPr lang="en-GB" sz="3300" dirty="0" err="1"/>
              <a:t>Revol</a:t>
            </a:r>
            <a:r>
              <a:rPr lang="en-GB" sz="3300" dirty="0"/>
              <a:t> (ESRF) </a:t>
            </a:r>
            <a:endParaRPr lang="en-GB" sz="3300" dirty="0" smtClean="0"/>
          </a:p>
          <a:p>
            <a:endParaRPr lang="en-GB" sz="3300" dirty="0" smtClean="0"/>
          </a:p>
          <a:p>
            <a:r>
              <a:rPr lang="en-GB" sz="3300" dirty="0" smtClean="0"/>
              <a:t>Nicolas </a:t>
            </a:r>
            <a:r>
              <a:rPr lang="en-GB" sz="3300" dirty="0" err="1" smtClean="0"/>
              <a:t>Berton</a:t>
            </a:r>
            <a:r>
              <a:rPr lang="en-GB" sz="3300" dirty="0" smtClean="0"/>
              <a:t> (CEA)</a:t>
            </a:r>
          </a:p>
          <a:p>
            <a:endParaRPr lang="en-GB" sz="3300" dirty="0"/>
          </a:p>
          <a:p>
            <a:r>
              <a:rPr lang="en-GB" sz="3300" dirty="0"/>
              <a:t>C</a:t>
            </a:r>
            <a:r>
              <a:rPr lang="en-GB" sz="3300" dirty="0" smtClean="0"/>
              <a:t>. </a:t>
            </a:r>
            <a:r>
              <a:rPr lang="en-GB" sz="3300" dirty="0" err="1" smtClean="0"/>
              <a:t>Barthe</a:t>
            </a:r>
            <a:r>
              <a:rPr lang="en-GB" sz="3300" dirty="0" smtClean="0"/>
              <a:t> </a:t>
            </a:r>
            <a:r>
              <a:rPr lang="en-GB" sz="3300" dirty="0" err="1" smtClean="0"/>
              <a:t>Dejean</a:t>
            </a:r>
            <a:r>
              <a:rPr lang="en-GB" sz="3300" dirty="0" smtClean="0"/>
              <a:t> </a:t>
            </a:r>
            <a:r>
              <a:rPr lang="en-GB" sz="3300" dirty="0"/>
              <a:t>(</a:t>
            </a:r>
            <a:r>
              <a:rPr lang="en-GB" sz="3300" dirty="0" smtClean="0"/>
              <a:t>GANIL)</a:t>
            </a:r>
          </a:p>
          <a:p>
            <a:endParaRPr lang="en-GB" sz="3300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21" y="2717051"/>
            <a:ext cx="844697" cy="105352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250" y="4699552"/>
            <a:ext cx="2063542" cy="4402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7250" y="2717051"/>
            <a:ext cx="1971675" cy="952500"/>
          </a:xfrm>
          <a:prstGeom prst="rect">
            <a:avLst/>
          </a:prstGeom>
        </p:spPr>
      </p:pic>
      <p:pic>
        <p:nvPicPr>
          <p:cNvPr id="1028" name="Picture 4" descr="CEA – De la recherche à l'industrie Logo Vector - (.SVG +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158" y="4355461"/>
            <a:ext cx="1976906" cy="109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6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656" y="514846"/>
            <a:ext cx="11038115" cy="4231928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i="1" dirty="0"/>
              <a:t>P</a:t>
            </a:r>
            <a:r>
              <a:rPr lang="en-US" sz="1400" i="1" dirty="0" smtClean="0"/>
              <a:t>art </a:t>
            </a:r>
            <a:r>
              <a:rPr lang="en-US" sz="1400" i="1" dirty="0"/>
              <a:t>of the scientific program  for a duration of </a:t>
            </a:r>
            <a:r>
              <a:rPr lang="en-US" sz="1400" i="1" dirty="0" smtClean="0">
                <a:solidFill>
                  <a:schemeClr val="accent6"/>
                </a:solidFill>
              </a:rPr>
              <a:t>2 hours ? </a:t>
            </a:r>
            <a:r>
              <a:rPr lang="en-US" sz="1400" i="1" dirty="0" smtClean="0"/>
              <a:t>in </a:t>
            </a:r>
            <a:r>
              <a:rPr lang="en-US" sz="1400" i="1" dirty="0"/>
              <a:t>parallel to a standard scientific session</a:t>
            </a:r>
            <a:r>
              <a:rPr lang="en-US" sz="1400" i="1" dirty="0" smtClean="0"/>
              <a:t>. </a:t>
            </a:r>
            <a:br>
              <a:rPr lang="en-US" sz="1400" i="1" dirty="0" smtClean="0"/>
            </a:br>
            <a:r>
              <a:rPr lang="en-US" sz="1400" i="1" dirty="0" smtClean="0"/>
              <a:t>	</a:t>
            </a:r>
            <a:r>
              <a:rPr lang="en-US" sz="1400" i="1" dirty="0" smtClean="0">
                <a:sym typeface="Wingdings" panose="05000000000000000000" pitchFamily="2" charset="2"/>
              </a:rPr>
              <a:t> </a:t>
            </a:r>
            <a:r>
              <a:rPr lang="en-US" sz="1400" i="1" dirty="0">
                <a:sym typeface="Wingdings" panose="05000000000000000000" pitchFamily="2" charset="2"/>
              </a:rPr>
              <a:t>should not be cannibalize by the // </a:t>
            </a:r>
            <a:r>
              <a:rPr lang="en-US" sz="1400" i="1" dirty="0" smtClean="0">
                <a:sym typeface="Wingdings" panose="05000000000000000000" pitchFamily="2" charset="2"/>
              </a:rPr>
              <a:t>session (</a:t>
            </a:r>
            <a:r>
              <a:rPr lang="en-US" sz="14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could we adapt the scientific program</a:t>
            </a:r>
            <a:r>
              <a:rPr lang="en-US" sz="1400" i="1" dirty="0" smtClean="0">
                <a:sym typeface="Wingdings" panose="05000000000000000000" pitchFamily="2" charset="2"/>
              </a:rPr>
              <a:t>?)</a:t>
            </a:r>
            <a:endParaRPr lang="en-US" sz="1400" i="1" dirty="0">
              <a:sym typeface="Wingdings" panose="05000000000000000000" pitchFamily="2" charset="2"/>
            </a:endParaRPr>
          </a:p>
          <a:p>
            <a:endParaRPr lang="en-US" sz="1400" i="1" dirty="0"/>
          </a:p>
          <a:p>
            <a:r>
              <a:rPr lang="en-US" sz="1400" i="1" dirty="0" smtClean="0"/>
              <a:t>Traditionally </a:t>
            </a:r>
            <a:r>
              <a:rPr lang="en-US" sz="1400" i="1" dirty="0"/>
              <a:t>under-attended, the industrial session often focuses on technology transfer or industry collaboration. </a:t>
            </a:r>
          </a:p>
          <a:p>
            <a:r>
              <a:rPr lang="en-US" sz="1400" i="1" dirty="0"/>
              <a:t>To make it more appealing and relevant to scientific participants, </a:t>
            </a:r>
            <a:r>
              <a:rPr lang="en-US" sz="1400" i="1" dirty="0" smtClean="0">
                <a:solidFill>
                  <a:schemeClr val="accent6"/>
                </a:solidFill>
              </a:rPr>
              <a:t>emerging and </a:t>
            </a:r>
            <a:r>
              <a:rPr lang="en-US" sz="1400" i="1" dirty="0">
                <a:solidFill>
                  <a:schemeClr val="accent6"/>
                </a:solidFill>
              </a:rPr>
              <a:t>impactful topics </a:t>
            </a:r>
            <a:r>
              <a:rPr lang="en-US" sz="1400" i="1" dirty="0"/>
              <a:t>are proposed:</a:t>
            </a:r>
          </a:p>
          <a:p>
            <a:endParaRPr lang="en-US" sz="1400" i="1" dirty="0" smtClean="0"/>
          </a:p>
          <a:p>
            <a:r>
              <a:rPr lang="en-US" sz="1600" b="1" i="1" dirty="0"/>
              <a:t>Topic </a:t>
            </a:r>
            <a:r>
              <a:rPr lang="en-US" sz="1600" b="1" i="1" dirty="0" smtClean="0"/>
              <a:t>1: </a:t>
            </a:r>
            <a:r>
              <a:rPr lang="en-US" sz="1600" b="1" i="1" dirty="0">
                <a:solidFill>
                  <a:schemeClr val="accent6"/>
                </a:solidFill>
              </a:rPr>
              <a:t>Sustainable </a:t>
            </a:r>
            <a:r>
              <a:rPr lang="en-US" sz="1600" b="1" i="1" dirty="0" smtClean="0">
                <a:solidFill>
                  <a:schemeClr val="accent6"/>
                </a:solidFill>
              </a:rPr>
              <a:t>procurement and project lifecycle (1h)</a:t>
            </a:r>
            <a:r>
              <a:rPr lang="en-US" sz="1600" b="1" i="1" dirty="0" smtClean="0"/>
              <a:t>:</a:t>
            </a:r>
            <a:r>
              <a:rPr lang="en-US" sz="1400" i="1" dirty="0"/>
              <a:t>  </a:t>
            </a:r>
          </a:p>
          <a:p>
            <a:r>
              <a:rPr lang="en-US" sz="1400" dirty="0"/>
              <a:t>Sustainability will be an essential specification and issue for new projects from design, procurement, operation to the end of life. </a:t>
            </a:r>
          </a:p>
          <a:p>
            <a:r>
              <a:rPr lang="en-US" sz="1400" dirty="0"/>
              <a:t>Explore sustainability requirements across the project lifecycle and how industry can provide necessary lifecycle information and </a:t>
            </a:r>
            <a:r>
              <a:rPr lang="en-US" sz="1400" dirty="0" smtClean="0"/>
              <a:t>compliance  .</a:t>
            </a:r>
            <a:endParaRPr lang="en-US" sz="1400" dirty="0"/>
          </a:p>
          <a:p>
            <a:r>
              <a:rPr lang="en-US" sz="1100" i="1" dirty="0"/>
              <a:t/>
            </a:r>
            <a:br>
              <a:rPr lang="en-US" sz="1100" i="1" dirty="0"/>
            </a:br>
            <a:r>
              <a:rPr lang="en-US" sz="1400" b="1" i="1" strike="sngStrike" dirty="0"/>
              <a:t>Topic </a:t>
            </a:r>
            <a:r>
              <a:rPr lang="en-US" sz="1400" b="1" i="1" strike="sngStrike" dirty="0" smtClean="0"/>
              <a:t>2: Code, simulation and characterization tool sharing (30 </a:t>
            </a:r>
            <a:r>
              <a:rPr lang="en-US" sz="1400" b="1" i="1" strike="sngStrike" dirty="0" err="1" smtClean="0"/>
              <a:t>mn</a:t>
            </a:r>
            <a:r>
              <a:rPr lang="en-US" sz="1400" b="1" i="1" strike="sngStrike" dirty="0" smtClean="0"/>
              <a:t>)</a:t>
            </a:r>
            <a:r>
              <a:rPr lang="en-US" sz="1400" i="1" strike="sngStrike" dirty="0" smtClean="0"/>
              <a:t>: </a:t>
            </a:r>
            <a:endParaRPr lang="en-US" sz="1400" i="1" strike="sngStrike" dirty="0"/>
          </a:p>
          <a:p>
            <a:r>
              <a:rPr lang="en-US" sz="1400" strike="sngStrike" dirty="0"/>
              <a:t>Focus on modern design and simulation technologies (e.g., AI, </a:t>
            </a:r>
            <a:r>
              <a:rPr lang="en-US" sz="1400" strike="sngStrike" dirty="0" smtClean="0"/>
              <a:t>optimizing tools, twin </a:t>
            </a:r>
            <a:r>
              <a:rPr lang="en-US" sz="1400" strike="sngStrike" dirty="0"/>
              <a:t>simulators</a:t>
            </a:r>
            <a:r>
              <a:rPr lang="en-US" sz="1400" strike="sngStrike" dirty="0" smtClean="0"/>
              <a:t>). Development of </a:t>
            </a:r>
            <a:r>
              <a:rPr lang="en-US" sz="1400" strike="sngStrike" dirty="0"/>
              <a:t>standards, IP, and knowledge sharing between labs and industry.</a:t>
            </a:r>
          </a:p>
          <a:p>
            <a:r>
              <a:rPr lang="en-US" sz="1100" i="1" strike="sngStrike" dirty="0"/>
              <a:t/>
            </a:r>
            <a:br>
              <a:rPr lang="en-US" sz="1100" i="1" strike="sngStrike" dirty="0"/>
            </a:br>
            <a:r>
              <a:rPr lang="en-US" sz="1400" b="1" i="1" dirty="0"/>
              <a:t>Topic </a:t>
            </a:r>
            <a:r>
              <a:rPr lang="en-US" sz="1400" b="1" i="1" dirty="0" smtClean="0"/>
              <a:t>3: Training, recruiting and sharing young </a:t>
            </a:r>
            <a:r>
              <a:rPr lang="en-US" sz="1400" b="1" i="1" dirty="0"/>
              <a:t>technical </a:t>
            </a:r>
            <a:r>
              <a:rPr lang="en-US" sz="1400" b="1" i="1" dirty="0" smtClean="0"/>
              <a:t>staff (30 </a:t>
            </a:r>
            <a:r>
              <a:rPr lang="en-US" sz="1400" b="1" i="1" dirty="0" err="1" smtClean="0"/>
              <a:t>mn</a:t>
            </a:r>
            <a:r>
              <a:rPr lang="en-US" sz="1400" b="1" i="1" dirty="0" smtClean="0"/>
              <a:t>): </a:t>
            </a:r>
            <a:endParaRPr lang="en-US" sz="1400" b="1" i="1" dirty="0"/>
          </a:p>
          <a:p>
            <a:r>
              <a:rPr lang="en-US" sz="1400" dirty="0"/>
              <a:t>Address current challenges in attracting and training high-level technical personnel for development and operations, with shared insights from labs and </a:t>
            </a:r>
            <a:r>
              <a:rPr lang="en-US" sz="1400" dirty="0" smtClean="0"/>
              <a:t>industry (JUAS,…).</a:t>
            </a:r>
            <a:r>
              <a:rPr lang="en-GB" sz="1400" i="1" dirty="0"/>
              <a:t> How can laboratories, universities and industries foster the young generation to work in accelerator fields. The situation in Europe, US and Asia</a:t>
            </a:r>
            <a:endParaRPr lang="en-US" sz="1400" dirty="0"/>
          </a:p>
          <a:p>
            <a:endParaRPr lang="en-US" sz="700" dirty="0" smtClean="0"/>
          </a:p>
          <a:p>
            <a:r>
              <a:rPr lang="en-US" sz="1400" dirty="0" smtClean="0"/>
              <a:t>From our perspective, the topic of sustainability is the most compelling</a:t>
            </a:r>
            <a:r>
              <a:rPr lang="en-US" sz="1400" i="1" dirty="0" smtClean="0"/>
              <a:t>. we would like to push in that direction.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13656" y="145514"/>
            <a:ext cx="903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Industrial session </a:t>
            </a:r>
            <a:r>
              <a:rPr lang="en-GB" b="1" dirty="0" smtClean="0"/>
              <a:t>-</a:t>
            </a:r>
            <a:endParaRPr lang="en-US" sz="1600" i="1" dirty="0"/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939281" y="4506978"/>
            <a:ext cx="10804510" cy="14758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200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i="1" dirty="0" smtClean="0"/>
              <a:t>Other subjects </a:t>
            </a:r>
            <a:r>
              <a:rPr lang="en-GB" sz="1200" i="1" dirty="0"/>
              <a:t>for presentation under discussion: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i="1" dirty="0"/>
              <a:t>The role of industry in particle Accelerator developments  </a:t>
            </a:r>
            <a:r>
              <a:rPr lang="en-GB" sz="1200" i="1" dirty="0" smtClean="0"/>
              <a:t>(already reviewed?)</a:t>
            </a:r>
            <a:endParaRPr lang="en-GB" sz="1200" i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i="1" u="sng" dirty="0"/>
              <a:t>Overview of European </a:t>
            </a:r>
            <a:r>
              <a:rPr lang="en-GB" sz="1200" i="1" u="sng" dirty="0" smtClean="0"/>
              <a:t>and international industrial capacity </a:t>
            </a:r>
            <a:r>
              <a:rPr lang="en-GB" sz="1200" i="1" u="sng" dirty="0"/>
              <a:t>for accelerator development and </a:t>
            </a:r>
            <a:r>
              <a:rPr lang="en-GB" sz="1200" i="1" u="sng" dirty="0" smtClean="0"/>
              <a:t>projects (could be an alternative?)</a:t>
            </a:r>
            <a:endParaRPr lang="en-GB" sz="1200" i="1" u="sng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i="1" dirty="0"/>
              <a:t>How industry supports accelerator development and operation today and model(s) for the </a:t>
            </a:r>
            <a:r>
              <a:rPr lang="en-GB" sz="1200" i="1" dirty="0" smtClean="0"/>
              <a:t>future (too general ?).</a:t>
            </a:r>
            <a:endParaRPr lang="en-GB" sz="1200" i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200" i="1" dirty="0"/>
              <a:t>How can we, laboratories and industrial partners work together</a:t>
            </a:r>
            <a:r>
              <a:rPr lang="en-GB" sz="1200" i="1" dirty="0" smtClean="0"/>
              <a:t>? (already reviewed and too general</a:t>
            </a:r>
            <a:endParaRPr lang="en-GB" sz="1200" i="1" dirty="0"/>
          </a:p>
        </p:txBody>
      </p:sp>
      <p:sp>
        <p:nvSpPr>
          <p:cNvPr id="5" name="Rectangle 4"/>
          <p:cNvSpPr/>
          <p:nvPr/>
        </p:nvSpPr>
        <p:spPr>
          <a:xfrm>
            <a:off x="413656" y="5743073"/>
            <a:ext cx="77036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Situation in Europe </a:t>
            </a:r>
            <a:r>
              <a:rPr lang="en-US" i="1" dirty="0" smtClean="0"/>
              <a:t>(CERN, DESY), US (DOE ?, xx) and Asia (xx) </a:t>
            </a:r>
            <a:r>
              <a:rPr lang="en-US" i="1" dirty="0"/>
              <a:t>could be </a:t>
            </a:r>
            <a:r>
              <a:rPr lang="en-US" i="1" dirty="0" smtClean="0"/>
              <a:t>reviewed </a:t>
            </a:r>
            <a:br>
              <a:rPr lang="en-US" i="1" dirty="0" smtClean="0"/>
            </a:br>
            <a:r>
              <a:rPr lang="en-US" i="1" dirty="0" smtClean="0"/>
              <a:t>including speakers and participants of each country</a:t>
            </a:r>
          </a:p>
          <a:p>
            <a:r>
              <a:rPr lang="en-US" i="1" dirty="0" smtClean="0">
                <a:sym typeface="Wingdings" panose="05000000000000000000" pitchFamily="2" charset="2"/>
              </a:rPr>
              <a:t>	</a:t>
            </a:r>
            <a:r>
              <a:rPr lang="en-US" sz="1600" i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 Need support to find speakers and participants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656" y="514846"/>
            <a:ext cx="11038115" cy="5816977"/>
          </a:xfrm>
          <a:prstGeom prst="rect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sz="1400" i="1" dirty="0" smtClean="0"/>
          </a:p>
          <a:p>
            <a:r>
              <a:rPr lang="en-US" sz="1600" b="1" i="1" dirty="0" smtClean="0"/>
              <a:t>Topic 1: </a:t>
            </a:r>
            <a:r>
              <a:rPr lang="en-US" sz="1600" b="1" i="1" dirty="0" smtClean="0">
                <a:solidFill>
                  <a:schemeClr val="accent6"/>
                </a:solidFill>
              </a:rPr>
              <a:t>Sustainable procurement and project lifecycle (</a:t>
            </a:r>
            <a:r>
              <a:rPr lang="en-US" sz="1600" b="1" i="1" dirty="0" smtClean="0">
                <a:solidFill>
                  <a:schemeClr val="accent6"/>
                </a:solidFill>
              </a:rPr>
              <a:t>1h … 1h10)</a:t>
            </a:r>
            <a:r>
              <a:rPr lang="en-US" sz="1600" b="1" i="1" dirty="0" smtClean="0"/>
              <a:t>:</a:t>
            </a:r>
            <a:r>
              <a:rPr lang="en-US" sz="1400" i="1" dirty="0" smtClean="0"/>
              <a:t>  </a:t>
            </a:r>
          </a:p>
          <a:p>
            <a:r>
              <a:rPr lang="en-US" sz="1400" dirty="0" smtClean="0"/>
              <a:t>Sustainability will be an essential specification and issue for new projects from design, procurement, operation to the end of life. </a:t>
            </a:r>
          </a:p>
          <a:p>
            <a:r>
              <a:rPr lang="en-US" sz="1400" dirty="0" smtClean="0"/>
              <a:t>Explore sustainability requirements across the project lifecycle and how industry can provide necessary lifecycle information and compliance  .</a:t>
            </a:r>
          </a:p>
          <a:p>
            <a:endParaRPr lang="en-US" sz="1100" i="1" dirty="0" smtClean="0"/>
          </a:p>
          <a:p>
            <a:r>
              <a:rPr lang="en-US" i="1" dirty="0" err="1" smtClean="0">
                <a:solidFill>
                  <a:srgbClr val="C00000"/>
                </a:solidFill>
              </a:rPr>
              <a:t>Prog</a:t>
            </a:r>
            <a:r>
              <a:rPr lang="en-US" i="1" dirty="0" smtClean="0">
                <a:solidFill>
                  <a:srgbClr val="C00000"/>
                </a:solidFill>
              </a:rPr>
              <a:t>:</a:t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Environmentally Responsible Procurement at CERN Enrico </a:t>
            </a:r>
            <a:r>
              <a:rPr lang="en-US" dirty="0" err="1" smtClean="0">
                <a:solidFill>
                  <a:srgbClr val="C00000"/>
                </a:solidFill>
              </a:rPr>
              <a:t>Cennini</a:t>
            </a:r>
            <a:r>
              <a:rPr lang="en-US" dirty="0" smtClean="0">
                <a:solidFill>
                  <a:srgbClr val="C00000"/>
                </a:solidFill>
              </a:rPr>
              <a:t>, 25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The role </a:t>
            </a:r>
            <a:r>
              <a:rPr lang="en-US" smtClean="0">
                <a:solidFill>
                  <a:srgbClr val="C00000"/>
                </a:solidFill>
              </a:rPr>
              <a:t>of </a:t>
            </a:r>
            <a:r>
              <a:rPr lang="en-US" smtClean="0">
                <a:solidFill>
                  <a:srgbClr val="C00000"/>
                </a:solidFill>
              </a:rPr>
              <a:t>industry </a:t>
            </a:r>
            <a:r>
              <a:rPr lang="en-US" dirty="0" smtClean="0">
                <a:solidFill>
                  <a:srgbClr val="C00000"/>
                </a:solidFill>
              </a:rPr>
              <a:t>30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	The opportunities for services TBD, 10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	Challenges for magnet procurement (SIGMAPHI ?), 10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	Challenges for raw material and vacuum equipment procurement (TBD: RI, FMB,  ...), 10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Contribution from ASIA to be… found</a:t>
            </a:r>
          </a:p>
          <a:p>
            <a:endParaRPr lang="en-US" sz="1100" i="1" dirty="0" smtClean="0"/>
          </a:p>
          <a:p>
            <a:r>
              <a:rPr lang="en-US" sz="1100" i="1" dirty="0" smtClean="0"/>
              <a:t/>
            </a:r>
            <a:br>
              <a:rPr lang="en-US" sz="1100" i="1" dirty="0" smtClean="0"/>
            </a:br>
            <a:r>
              <a:rPr lang="en-US" sz="1400" b="1" i="1" dirty="0" smtClean="0"/>
              <a:t>Topic 3: Training, recruiting and sharing young technical staff </a:t>
            </a:r>
            <a:r>
              <a:rPr lang="en-US" sz="1400" b="1" i="1" dirty="0" smtClean="0"/>
              <a:t>(50 </a:t>
            </a:r>
            <a:r>
              <a:rPr lang="en-US" sz="1400" b="1" i="1" dirty="0" err="1" smtClean="0"/>
              <a:t>mn</a:t>
            </a:r>
            <a:r>
              <a:rPr lang="en-US" sz="1400" b="1" i="1" dirty="0" smtClean="0"/>
              <a:t> – 1h): </a:t>
            </a:r>
            <a:endParaRPr lang="en-US" sz="1400" b="1" i="1" dirty="0" smtClean="0"/>
          </a:p>
          <a:p>
            <a:r>
              <a:rPr lang="en-US" sz="1400" dirty="0" smtClean="0"/>
              <a:t>Address current challenges in attracting and training high-level technical personnel for development and operations, with shared insights from labs and industry (JUAS,…).</a:t>
            </a:r>
            <a:r>
              <a:rPr lang="en-US" sz="1400" i="1" dirty="0" smtClean="0"/>
              <a:t> How can laboratories, universities and industries foster the young generation to work in accelerator fields. The situation in Europe, US and Asia</a:t>
            </a:r>
            <a:endParaRPr lang="en-US" sz="1400" dirty="0" smtClean="0"/>
          </a:p>
          <a:p>
            <a:endParaRPr lang="en-US" sz="700" dirty="0" smtClean="0"/>
          </a:p>
          <a:p>
            <a:pPr lvl="0"/>
            <a:r>
              <a:rPr lang="en-US" i="1" dirty="0" err="1" smtClean="0">
                <a:solidFill>
                  <a:srgbClr val="C00000"/>
                </a:solidFill>
              </a:rPr>
              <a:t>Prog</a:t>
            </a:r>
            <a:r>
              <a:rPr lang="en-US" i="1" dirty="0" smtClean="0">
                <a:solidFill>
                  <a:srgbClr val="C00000"/>
                </a:solidFill>
              </a:rPr>
              <a:t>:</a:t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Education and job situation  for Young scientist and engineer in Europe, Elias </a:t>
            </a:r>
            <a:r>
              <a:rPr lang="en-US" dirty="0" err="1" smtClean="0">
                <a:solidFill>
                  <a:srgbClr val="C00000"/>
                </a:solidFill>
              </a:rPr>
              <a:t>Metral</a:t>
            </a:r>
            <a:r>
              <a:rPr lang="en-US" dirty="0" smtClean="0">
                <a:solidFill>
                  <a:srgbClr val="C00000"/>
                </a:solidFill>
              </a:rPr>
              <a:t>  director of JUAS , 25 </a:t>
            </a:r>
            <a:r>
              <a:rPr lang="en-US" dirty="0" err="1" smtClean="0">
                <a:solidFill>
                  <a:srgbClr val="C00000"/>
                </a:solidFill>
              </a:rPr>
              <a:t>mn</a:t>
            </a:r>
            <a:endParaRPr lang="en-US" dirty="0" smtClean="0">
              <a:solidFill>
                <a:srgbClr val="C00000"/>
              </a:solidFill>
            </a:endParaRPr>
          </a:p>
          <a:p>
            <a:pPr lvl="0"/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en-US" dirty="0" smtClean="0">
                <a:solidFill>
                  <a:srgbClr val="C00000"/>
                </a:solidFill>
              </a:rPr>
              <a:t>Situation in </a:t>
            </a:r>
            <a:r>
              <a:rPr lang="en-US" dirty="0">
                <a:solidFill>
                  <a:srgbClr val="C00000"/>
                </a:solidFill>
              </a:rPr>
              <a:t>US from </a:t>
            </a:r>
            <a:r>
              <a:rPr lang="en-US" dirty="0" smtClean="0">
                <a:solidFill>
                  <a:srgbClr val="C00000"/>
                </a:solidFill>
              </a:rPr>
              <a:t>someone from U.S</a:t>
            </a:r>
            <a:r>
              <a:rPr lang="en-US" dirty="0">
                <a:solidFill>
                  <a:srgbClr val="C00000"/>
                </a:solidFill>
              </a:rPr>
              <a:t>. Particle Accelerator </a:t>
            </a:r>
            <a:r>
              <a:rPr lang="en-US" dirty="0" smtClean="0">
                <a:solidFill>
                  <a:srgbClr val="C00000"/>
                </a:solidFill>
              </a:rPr>
              <a:t>School (Steven </a:t>
            </a:r>
            <a:r>
              <a:rPr lang="en-US" dirty="0" smtClean="0">
                <a:solidFill>
                  <a:srgbClr val="C00000"/>
                </a:solidFill>
              </a:rPr>
              <a:t>Lund, director, contacted)</a:t>
            </a:r>
          </a:p>
          <a:p>
            <a:endParaRPr lang="en-US" sz="1050" dirty="0" smtClean="0">
              <a:solidFill>
                <a:srgbClr val="C00000"/>
              </a:solidFill>
            </a:endParaRPr>
          </a:p>
          <a:p>
            <a:endParaRPr lang="en-US" sz="1050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656" y="145514"/>
            <a:ext cx="903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Industrial session </a:t>
            </a:r>
            <a:r>
              <a:rPr lang="en-GB" b="1" dirty="0" smtClean="0"/>
              <a:t>-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1684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Widescreen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IPAC’26 Industry session</vt:lpstr>
      <vt:lpstr>Working group in the local organizing committee</vt:lpstr>
      <vt:lpstr>PowerPoint Presentation</vt:lpstr>
      <vt:lpstr>PowerPoint Presentation</vt:lpstr>
    </vt:vector>
  </TitlesOfParts>
  <Company>Ganil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IPAC26 Preparations Report and Discussion of Venue</dc:title>
  <dc:creator>Franberg Hanna</dc:creator>
  <cp:lastModifiedBy>REVOL Jean-Luc</cp:lastModifiedBy>
  <cp:revision>75</cp:revision>
  <cp:lastPrinted>2025-03-31T08:56:24Z</cp:lastPrinted>
  <dcterms:created xsi:type="dcterms:W3CDTF">2024-11-25T09:11:27Z</dcterms:created>
  <dcterms:modified xsi:type="dcterms:W3CDTF">2025-10-14T11:39:51Z</dcterms:modified>
</cp:coreProperties>
</file>