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84" r:id="rId2"/>
  </p:sldMasterIdLst>
  <p:notesMasterIdLst>
    <p:notesMasterId r:id="rId21"/>
  </p:notesMasterIdLst>
  <p:sldIdLst>
    <p:sldId id="356" r:id="rId3"/>
    <p:sldId id="367" r:id="rId4"/>
    <p:sldId id="398" r:id="rId5"/>
    <p:sldId id="399" r:id="rId6"/>
    <p:sldId id="400" r:id="rId7"/>
    <p:sldId id="401" r:id="rId8"/>
    <p:sldId id="402" r:id="rId9"/>
    <p:sldId id="403" r:id="rId10"/>
    <p:sldId id="404" r:id="rId11"/>
    <p:sldId id="405" r:id="rId12"/>
    <p:sldId id="406" r:id="rId13"/>
    <p:sldId id="407" r:id="rId14"/>
    <p:sldId id="408" r:id="rId15"/>
    <p:sldId id="409" r:id="rId16"/>
    <p:sldId id="410" r:id="rId17"/>
    <p:sldId id="411" r:id="rId18"/>
    <p:sldId id="412" r:id="rId19"/>
    <p:sldId id="413" r:id="rId20"/>
  </p:sldIdLst>
  <p:sldSz cx="12192000" cy="6858000"/>
  <p:notesSz cx="6858000" cy="9144000"/>
  <p:embeddedFontLst>
    <p:embeddedFont>
      <p:font typeface="Lato" panose="020F0502020204030203" pitchFamily="34" charset="0"/>
      <p:regular r:id="rId22"/>
      <p:bold r:id="rId23"/>
      <p:italic r:id="rId24"/>
      <p:boldItalic r:id="rId25"/>
    </p:embeddedFont>
    <p:embeddedFont>
      <p:font typeface="Lato Black" panose="020F0502020204030203" pitchFamily="34" charset="0"/>
      <p:bold r:id="rId26"/>
      <p:italic r:id="rId27"/>
      <p:boldItalic r:id="rId28"/>
    </p:embeddedFont>
    <p:embeddedFont>
      <p:font typeface="Montserrat" pitchFamily="2" charset="77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04" userDrawn="1">
          <p15:clr>
            <a:srgbClr val="A4A3A4"/>
          </p15:clr>
        </p15:guide>
        <p15:guide id="4" orient="horz" pos="11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B9BA"/>
    <a:srgbClr val="AF2D24"/>
    <a:srgbClr val="8ED7F6"/>
    <a:srgbClr val="FDBF10"/>
    <a:srgbClr val="A21D21"/>
    <a:srgbClr val="9D9D9D"/>
    <a:srgbClr val="E04F39"/>
    <a:srgbClr val="8C1515"/>
    <a:srgbClr val="B83A4B"/>
    <a:srgbClr val="5356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6164"/>
  </p:normalViewPr>
  <p:slideViewPr>
    <p:cSldViewPr snapToGrid="0" snapToObjects="1" showGuides="1">
      <p:cViewPr varScale="1">
        <p:scale>
          <a:sx n="122" d="100"/>
          <a:sy n="122" d="100"/>
        </p:scale>
        <p:origin x="1400" y="200"/>
      </p:cViewPr>
      <p:guideLst>
        <p:guide orient="horz" pos="2160"/>
        <p:guide pos="3840"/>
        <p:guide pos="504"/>
        <p:guide orient="horz" pos="117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20" d="100"/>
          <a:sy n="120" d="100"/>
        </p:scale>
        <p:origin x="433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71494-3951-FA47-A2D9-E3AB10964EC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19C58-D451-C54B-A6BB-965E69BFF7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6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gradFill>
          <a:gsLst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25F34CB-4092-FC40-9790-97C718FF67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306401"/>
            <a:ext cx="5199706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D3813A-8E7E-9F47-972D-2F0D116509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A56DD04E-065E-734C-B575-C9A2A9CDD9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6C59BB-A00D-3740-8531-C0CE85C1DA71}"/>
              </a:ext>
            </a:extLst>
          </p:cNvPr>
          <p:cNvCxnSpPr>
            <a:cxnSpLocks/>
          </p:cNvCxnSpPr>
          <p:nvPr userDrawn="1"/>
        </p:nvCxnSpPr>
        <p:spPr>
          <a:xfrm>
            <a:off x="800100" y="3762332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214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B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3A331C5C-6420-3241-B375-D7DF16658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60F3F50-B70B-0A4F-A874-02AB52479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DBB2AB-B342-F240-B6FC-CB3DC589C205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2E89B0A7-796E-2D40-8114-D574C54A7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9EEFA02-258D-3749-8E3E-077DE41B68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DB91470-C8FF-3147-9809-A86334F4F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D8AFCA-FA67-E24E-9495-CCF857DFEA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7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tion 4C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3BB824F-06FE-B94E-B537-9D877034B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B0A1299-0246-3743-AB24-C4602BF8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02F77-94C6-5A4F-B43F-1FD34B8E96FD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E42215A-5E35-6947-8078-831FD9A04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E188A12-DB61-8748-8225-2639A0A4C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D1C1B219-B6E0-4145-BFD4-5E71133047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DBD1A7E-27C8-2242-B24D-C13A92E0EF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72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6 - Prin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487442"/>
            <a:ext cx="5947565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5947562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7" y="4806484"/>
            <a:ext cx="5947565" cy="374251"/>
          </a:xfrm>
        </p:spPr>
        <p:txBody>
          <a:bodyPr>
            <a:noAutofit/>
          </a:bodyPr>
          <a:lstStyle>
            <a:lvl1pPr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0DAFBF7-20F6-DA42-873E-AC5024D821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0826" y="0"/>
            <a:ext cx="4851173" cy="5868988"/>
          </a:xfrm>
          <a:solidFill>
            <a:schemeClr val="bg2"/>
          </a:solidFill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682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2C7B1-D8C7-F946-BDEC-0EFE67A9A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08F39-E724-4149-8D36-3B5FD266B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19275"/>
            <a:ext cx="10515600" cy="4560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780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0F7D61A-F64B-A54D-BB59-664075AAD2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344577E-F773-6C4C-AE60-FB719D99A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03687" y="723007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518763A-6065-A341-A8B2-AE7F8D1A9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3687" y="2270224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F4F60F32-F7FC-D74A-B61F-062B52187D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03687" y="3798312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3 Title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C127CDD6-FBEF-EE4C-9F38-757B119F09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79932" y="711892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4 Title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12475248-C410-E548-A28F-8AA6518566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979932" y="2259109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5 Title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E28E414-0678-DA4E-9D26-1094523653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79932" y="3787197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6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9C2C1-E88D-9641-A57C-DEA0DF94946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5" y="1136987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B69A155-606B-C744-8B99-0CF0DA55C2A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03725" y="2686682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B91FA69-9C72-4A4B-A704-BCCEB65325B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687" y="4218136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BA8AD4FE-D3EB-7542-8CA9-11FC4C6AB9A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79970" y="1115645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FD439FD8-111D-C140-83D2-B951A675E36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79970" y="2665340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BFAC5FD-3370-B943-8AB7-C4860F84442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979932" y="4196794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59BC7E-F9ED-D345-B396-E98E4ECEF9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52"/>
            <a:ext cx="12192000" cy="20922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5BAE47A-E69C-8743-80B3-B25F763F639C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AAB72E5F-FF5D-5C48-B3A4-90542FB05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Beam halo formation in CW photoinjectors  |  FEL2026</a:t>
            </a:r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C8A2EE5A-F49D-784B-9008-274844490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264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F9B11A2-779F-3C42-AF52-2C7E5CE3C94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383050" y="723007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101AEEB-891B-1144-AAD2-95E40B05416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1" y="722981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9534EBBC-3C59-144F-AD22-A7E2D666AD6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96001" y="1048833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8DBFF5-7446-3C4A-950D-4375660B1C12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383050" y="1520675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18C17B4-D4FB-0B42-A5E0-F51AC7DAB5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1" y="1520649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47B4CB48-48A3-D842-B2DF-513FEA8ECF9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01" y="1846501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30147AF-ABA1-1D4D-A300-E21CC4145FBB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4383050" y="2324828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FC537A5-401B-1F40-AF49-B37B2B264F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6001" y="2324802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7403F2DD-4415-E94D-80FE-E550E301C1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96001" y="2650654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EB1C3F4-F116-AE42-AD4C-1C3E640082A6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4383050" y="3135454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3F5A1F3-4444-D841-8862-EF9DA4845C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6001" y="3135428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6" name="Text Placeholder 44">
            <a:extLst>
              <a:ext uri="{FF2B5EF4-FFF2-40B4-BE49-F238E27FC236}">
                <a16:creationId xmlns:a16="http://schemas.microsoft.com/office/drawing/2014/main" id="{D99DA163-3507-DA49-95FA-93F19D3CFBA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96001" y="3461280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C53D2DB-EE52-B24A-B966-528463FA7B3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4383050" y="3946105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1D30716-E851-F544-AA4F-67D4CE29732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096001" y="3946079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20FF93E5-D828-E441-A581-6AA34FE8A3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096001" y="4271931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666BCF8-AD2A-0A46-AF4B-F0EBF1F7DC75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4383050" y="4756743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DFECC9A-E101-1F49-9A2D-0A2979CE6B9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096001" y="4756717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81AE8B69-AEC4-A943-9813-696D3C2590E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096001" y="5082569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1F0BDEED-86FF-F14E-96F4-450C292F52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BA4B939-07B1-0F48-A480-A75F7D947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52"/>
            <a:ext cx="12192000" cy="20922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48CC281-A08D-F741-9C1E-1CDF1367B8FF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24663883-97A3-414F-9F43-38B123E79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Beam halo formation in CW photoinjectors  |  FEL2026</a:t>
            </a:r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77B0BDBC-C69B-5844-938C-B8D1798139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155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886D98D-F868-5B4F-B736-4020110E5D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636586"/>
            <a:ext cx="10551391" cy="804152"/>
          </a:xfrm>
        </p:spPr>
        <p:txBody>
          <a:bodyPr anchor="t" anchorCtr="0">
            <a:normAutofit/>
          </a:bodyPr>
          <a:lstStyle>
            <a:lvl1pPr>
              <a:defRPr sz="3600" b="0" i="0">
                <a:solidFill>
                  <a:srgbClr val="8C1515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20147C1-05E4-924C-9AA3-7D90271F32EC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800100" y="1649637"/>
            <a:ext cx="3367809" cy="325852"/>
          </a:xfrm>
        </p:spPr>
        <p:txBody>
          <a:bodyPr numCol="1">
            <a:normAutofit/>
          </a:bodyPr>
          <a:lstStyle>
            <a:lvl1pPr marL="0" marR="0" indent="0" algn="l" defTabSz="1828800" rtl="0" eaLnBrk="1" fontAlgn="auto" latinLnBrk="0" hangingPunct="1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F4B4CF2-D4CE-0C45-A65F-FD4632B15227}"/>
              </a:ext>
            </a:extLst>
          </p:cNvPr>
          <p:cNvCxnSpPr>
            <a:cxnSpLocks/>
          </p:cNvCxnSpPr>
          <p:nvPr userDrawn="1"/>
        </p:nvCxnSpPr>
        <p:spPr>
          <a:xfrm>
            <a:off x="800100" y="1975489"/>
            <a:ext cx="10569864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D9094D5-660A-5149-8448-2787EEF56CC0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412095" y="1649638"/>
            <a:ext cx="3367810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CE49625-BDC5-EE47-96D4-441AB557106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024090" y="1649638"/>
            <a:ext cx="3345873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E9DB7CC-6B1E-C147-A4D7-C8BFAD2CA4C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3614" y="2122841"/>
            <a:ext cx="3367809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D1554987-5F20-6545-A525-4E76BE0943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3614" y="2684332"/>
            <a:ext cx="3367809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FFDBED3-223E-934A-9B8F-7FB7C787877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12095" y="2122841"/>
            <a:ext cx="3367809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33C431C6-C321-8E46-A0D1-23A596CD19F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12095" y="2684332"/>
            <a:ext cx="3367809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C45849C-9979-5646-A7DE-352449B2AED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030577" y="2122841"/>
            <a:ext cx="3317674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45690BA4-5725-E74F-A1D7-869ED1F8EFA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30577" y="2684332"/>
            <a:ext cx="3317674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16F0CB9-C4B5-2649-8980-FA7565C48F19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412095" y="3822149"/>
            <a:ext cx="3389674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F33C7A1-E75B-1041-9E11-8FB4517BF0C8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8030577" y="3822149"/>
            <a:ext cx="3317673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EA047395-5AF1-154B-84BC-A80BB529F7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93614" y="4295352"/>
            <a:ext cx="3361323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636616F2-09F2-E248-95E2-82F70307B48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93614" y="4856843"/>
            <a:ext cx="3361323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86F42B76-74A0-CA4D-8A2B-CE9CA6CACD9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12095" y="4295352"/>
            <a:ext cx="3389674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1A5A8873-5833-0042-B69A-5883CFD33CB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412095" y="4856843"/>
            <a:ext cx="3389674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826BEB9-8FCF-9A44-AFE7-74CF476995D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030577" y="4295352"/>
            <a:ext cx="3317673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8DF86C0A-B51C-1046-AA0A-EC295FC775F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030577" y="4856843"/>
            <a:ext cx="3317673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1B12EA8C-91D6-4847-AF0E-29379345621C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00100" y="3822149"/>
            <a:ext cx="3361323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145ACA-AD56-304E-A1B1-C4F73C5F5B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52"/>
            <a:ext cx="12192000" cy="20922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E261855-235B-7B44-8B0F-6C14C1927979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794128B-BF4E-3042-9D11-945E0053E6CF}"/>
              </a:ext>
            </a:extLst>
          </p:cNvPr>
          <p:cNvCxnSpPr>
            <a:cxnSpLocks/>
          </p:cNvCxnSpPr>
          <p:nvPr userDrawn="1"/>
        </p:nvCxnSpPr>
        <p:spPr>
          <a:xfrm>
            <a:off x="800100" y="4155271"/>
            <a:ext cx="10569864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B431CE3C-653B-854F-B4D8-53726CED8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Beam halo formation in CW photoinjectors  |  FEL2026</a:t>
            </a:r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DA7FDA96-A17A-EC4D-9B84-3B86175DBA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619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3B1CE3-4FC1-7F40-94E2-3D59AD777F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0F7D61A-F64B-A54D-BB59-664075AAD2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ED873E-EF4A-AA41-879F-A999947DC6EE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303CCF5-F0DF-B84E-B762-8833E6E1EC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78055B4-64D2-A141-8225-4AE43EE068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964609BC-3782-1B45-B5C9-81147D48F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181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Red">
    <p:bg>
      <p:bgPr>
        <a:gradFill flip="none" rotWithShape="1">
          <a:gsLst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A20A9C6-B7E0-A14E-8612-799EEFE470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Title Placeholder 1">
            <a:extLst>
              <a:ext uri="{FF2B5EF4-FFF2-40B4-BE49-F238E27FC236}">
                <a16:creationId xmlns:a16="http://schemas.microsoft.com/office/drawing/2014/main" id="{11044DB1-1F1F-F54A-885B-B9A9A1D974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74C6D2D-A81E-9F47-9F5F-69980193212A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EFE86010-BABE-CC4C-8E81-0811A42633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F24B99E-E59B-F747-895C-734FB9F763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F4435610-EC60-074A-9273-14AEBF58C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1153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Blue">
    <p:bg>
      <p:bgPr>
        <a:gradFill>
          <a:gsLst>
            <a:gs pos="50000">
              <a:srgbClr val="006983"/>
            </a:gs>
            <a:gs pos="0">
              <a:srgbClr val="1AA4BC"/>
            </a:gs>
            <a:gs pos="100000">
              <a:srgbClr val="01394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683E79B-0704-6040-823D-63F8162CF1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EFF19B41-64C1-4346-89EC-6088CB0FD1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C9A055E-816F-1843-8943-290D8159EA4B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D13A7343-8C6F-FE42-959D-8729506129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B018488-E202-1341-9069-57504821BF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F4B104F-EFA8-CB43-9203-39906CD71B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35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ocean floor&#10;&#10;Description automatically generated">
            <a:extLst>
              <a:ext uri="{FF2B5EF4-FFF2-40B4-BE49-F238E27FC236}">
                <a16:creationId xmlns:a16="http://schemas.microsoft.com/office/drawing/2014/main" id="{70EA7885-7931-B24B-8499-67A4135477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D4D1D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306401"/>
            <a:ext cx="5199706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rgbClr val="D4D1D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D3813A-8E7E-9F47-972D-2F0D116509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A56DD04E-065E-734C-B575-C9A2A9CDD9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6C59BB-A00D-3740-8531-C0CE85C1DA71}"/>
              </a:ext>
            </a:extLst>
          </p:cNvPr>
          <p:cNvCxnSpPr>
            <a:cxnSpLocks/>
          </p:cNvCxnSpPr>
          <p:nvPr userDrawn="1"/>
        </p:nvCxnSpPr>
        <p:spPr>
          <a:xfrm>
            <a:off x="800100" y="3762332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697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Purple">
    <p:bg>
      <p:bgPr>
        <a:gradFill>
          <a:gsLst>
            <a:gs pos="50000">
              <a:srgbClr val="877F7A"/>
            </a:gs>
            <a:gs pos="0">
              <a:srgbClr val="B6B1A9"/>
            </a:gs>
            <a:gs pos="100000">
              <a:srgbClr val="54494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D7428E3-8390-A845-9BB2-8625FA4411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463962DC-11C4-EE4E-B407-A6BE2A9773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FD9DC38-50ED-364F-8200-296C6F0AAEA5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882308EF-B172-754F-82A9-C15D20DD8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8DBB6D1-E459-2A41-B4E5-75DC563945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30E48DE4-5CA8-2649-9A47-01577CE05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688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Orange">
    <p:bg>
      <p:bgPr>
        <a:gradFill>
          <a:gsLst>
            <a:gs pos="38000">
              <a:srgbClr val="F4B12F"/>
            </a:gs>
            <a:gs pos="0">
              <a:srgbClr val="FEDD5C"/>
            </a:gs>
            <a:gs pos="78000">
              <a:srgbClr val="E98300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5ECA6C5-FDF2-4A45-8223-10F0CF4E7A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C228316B-CE90-414C-9EF5-CC70896BC5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5A5200-D8C2-3D4F-BD62-EE66B1852AE1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305FAE5E-1170-464B-9043-75C93547E3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AC44568-BE93-894D-9A93-C4BBE62E78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7E59CF0E-4905-2F4E-979E-C7C6BC30B2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5539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Green">
    <p:bg>
      <p:bgPr>
        <a:gradFill>
          <a:gsLst>
            <a:gs pos="50000">
              <a:srgbClr val="59B06D"/>
            </a:gs>
            <a:gs pos="0">
              <a:srgbClr val="8AC751"/>
            </a:gs>
            <a:gs pos="100000">
              <a:srgbClr val="279989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00965A0-BB98-7E46-B035-8A412F69CF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2974844-19DE-454E-8098-3A96553F8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1E5EE6-63F9-5048-909D-64194E342317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480D6C41-EAB5-5C44-84B5-42A1F749D9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66F8C2E-831C-D145-BA5C-83A43BBC19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FAED9176-3B17-2F46-9F1E-7CCA21A0D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8679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2974844-19DE-454E-8098-3A96553F8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rgbClr val="8C1515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1E5EE6-63F9-5048-909D-64194E342317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480D6C41-EAB5-5C44-84B5-42A1F749D9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3A7A72-794E-0647-AE60-3B31B0A1D037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A970BDE4-8E2B-624F-A4CB-8953401A87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051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344577E-F773-6C4C-AE60-FB719D99A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1110216"/>
            <a:ext cx="1055370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B537D-0377-5545-B569-90793CDE1E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605068"/>
            <a:ext cx="10553700" cy="4452832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7D5798C-8E10-C74E-AF93-6DB41CB88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Beam halo formation in CW photoinjectors  |  FEL2026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DFBC5010-DCB3-A04E-8966-BD99F4CA7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774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5D77D-02D2-0A4A-B662-340A279B302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0100" y="1602938"/>
            <a:ext cx="5157788" cy="445496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8831074-BFE8-E940-B6D2-40437D955E7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9939" y="1602938"/>
            <a:ext cx="5157788" cy="445495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8C6F662-BE8D-574E-9039-3649A47F36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4904" y="1107621"/>
            <a:ext cx="5164831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77B1BD67-B703-304C-B5D8-8E503921F4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4170" y="1107621"/>
            <a:ext cx="5162925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946FC1E-D9A3-3742-A732-A38CF0B81B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96BBAF-C975-F54C-A45C-3A099A01DC59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59BAECB2-1BD6-F541-B86F-086745C04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Beam halo formation in CW photoinjectors  |  FEL2026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D04B276-E79E-D643-8B65-21EAF4564A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83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176" userDrawn="1">
          <p15:clr>
            <a:srgbClr val="FBAE40"/>
          </p15:clr>
        </p15:guide>
        <p15:guide id="2" orient="horz" pos="888" userDrawn="1">
          <p15:clr>
            <a:srgbClr val="FBAE40"/>
          </p15:clr>
        </p15:guide>
        <p15:guide id="3" orient="horz" pos="3816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On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40163D6-781A-724D-8FD5-B6254B828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0100" y="1107621"/>
            <a:ext cx="6929879" cy="4950264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7304A26-5011-724E-8C96-DFA08D60CF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0362" y="1107621"/>
            <a:ext cx="3373438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A0C1017-97FA-6D48-9A0D-090E555BB0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80363" y="1602470"/>
            <a:ext cx="3373437" cy="445541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6ED1B33-7460-3149-A78A-7698175DDC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Beam halo formation in CW photoinjectors  |  FEL2026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A5F029E-3019-A841-8F95-BDEC2121B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4919F97-4951-B143-AC5E-0B468673D1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28D1B1-345A-8D4A-BEEE-A61D73DC57E2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2137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2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B69DD78-AB21-8741-ACA7-AABC6E30C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0100" y="1107622"/>
            <a:ext cx="5143050" cy="3190048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9282E36C-003D-C146-8F50-BAC426D28156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29939" y="1107620"/>
            <a:ext cx="5123861" cy="3190049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B58ED-6D9B-DC46-8A83-DC202AB3DE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955452"/>
            <a:ext cx="5143050" cy="1102433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9B038D1-16A3-5F4B-8682-B082506EFD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4482939"/>
            <a:ext cx="514305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2372518-BEFC-5C4C-8BF4-241FFDBF09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7422" y="4955452"/>
            <a:ext cx="5143050" cy="1102433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0D4ED423-5F65-2F45-8A11-89BCB42604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7422" y="4482939"/>
            <a:ext cx="514305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429DC23-9018-5646-8F2F-B0243491FB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Beam halo formation in CW photoinjectors  |  FEL2026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0212FE08-C85D-224F-8EA5-16D16B6E5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C849444-48F2-2746-8403-370D87487B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78B2F5-6546-8245-AC5E-2CFAE1D82CEC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2074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3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5F7B1B4-B6FD-7D4E-ADAA-028C49AC366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00100" y="1107622"/>
            <a:ext cx="3367810" cy="2814641"/>
          </a:xfrm>
          <a:solidFill>
            <a:schemeClr val="bg1"/>
          </a:solidFill>
        </p:spPr>
        <p:txBody>
          <a:bodyPr/>
          <a:lstStyle>
            <a:lvl1pPr>
              <a:defRPr sz="160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600">
                <a:latin typeface="Lato" panose="020F0502020204030203" pitchFamily="34" charset="77"/>
              </a:defRPr>
            </a:lvl2pPr>
            <a:lvl3pPr>
              <a:defRPr sz="1600">
                <a:latin typeface="Lato" panose="020F0502020204030203" pitchFamily="34" charset="77"/>
              </a:defRPr>
            </a:lvl3pPr>
            <a:lvl4pPr>
              <a:defRPr sz="1600">
                <a:latin typeface="Lato" panose="020F0502020204030203" pitchFamily="34" charset="77"/>
              </a:defRPr>
            </a:lvl4pPr>
            <a:lvl5pPr>
              <a:defRPr sz="1600">
                <a:latin typeface="Lato" panose="020F050202020403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900D276-A095-C04E-87EF-52D8AB0758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9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8441375-8C84-C841-911D-88542B35A7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099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E5F7C37-B244-B142-A9A7-E1FAFB86BDB4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2095" y="1107622"/>
            <a:ext cx="3367810" cy="2814641"/>
          </a:xfrm>
          <a:solidFill>
            <a:schemeClr val="bg1"/>
          </a:solidFill>
        </p:spPr>
        <p:txBody>
          <a:bodyPr/>
          <a:lstStyle>
            <a:lvl1pPr>
              <a:defRPr sz="160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600">
                <a:latin typeface="Lato" panose="020F0502020204030203" pitchFamily="34" charset="77"/>
              </a:defRPr>
            </a:lvl2pPr>
            <a:lvl3pPr>
              <a:defRPr sz="1600">
                <a:latin typeface="Lato" panose="020F0502020204030203" pitchFamily="34" charset="77"/>
              </a:defRPr>
            </a:lvl3pPr>
            <a:lvl4pPr>
              <a:defRPr sz="1600">
                <a:latin typeface="Lato" panose="020F0502020204030203" pitchFamily="34" charset="77"/>
              </a:defRPr>
            </a:lvl4pPr>
            <a:lvl5pPr>
              <a:defRPr sz="1600">
                <a:latin typeface="Lato" panose="020F050202020403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BB74CA02-6ACC-C34A-93C2-F1C4FBF691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12094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F5CB8DA2-2802-6844-8B57-D6BA2C9B5B7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2094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BDC9F240-04D8-D943-A30D-C994E4F6D584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003707" y="1107622"/>
            <a:ext cx="3367810" cy="2814641"/>
          </a:xfrm>
          <a:solidFill>
            <a:schemeClr val="bg1"/>
          </a:solidFill>
        </p:spPr>
        <p:txBody>
          <a:bodyPr/>
          <a:lstStyle>
            <a:lvl1pPr>
              <a:defRPr sz="160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600">
                <a:latin typeface="Lato" panose="020F0502020204030203" pitchFamily="34" charset="77"/>
              </a:defRPr>
            </a:lvl2pPr>
            <a:lvl3pPr>
              <a:defRPr sz="1600">
                <a:latin typeface="Lato" panose="020F0502020204030203" pitchFamily="34" charset="77"/>
              </a:defRPr>
            </a:lvl3pPr>
            <a:lvl4pPr>
              <a:defRPr sz="1600">
                <a:latin typeface="Lato" panose="020F0502020204030203" pitchFamily="34" charset="77"/>
              </a:defRPr>
            </a:lvl4pPr>
            <a:lvl5pPr>
              <a:defRPr sz="1600">
                <a:latin typeface="Lato" panose="020F050202020403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DB7BAAD2-9EFA-544C-A721-31CB838557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03706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416148D1-6829-5046-B19C-F0DDDE27D4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03706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690AB61-2B56-084E-A578-D98682139D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Beam halo formation in CW photoinjectors  |  FEL2026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2512D667-1F4D-4C45-A1D6-9FCC308BA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F521415C-0030-704F-A772-071A6A0B44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BFDB84D-5A88-B346-8D06-F67B3F5DBC5C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963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55E88-9618-8546-B71A-4FEC6AF32A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9" y="4306401"/>
            <a:ext cx="7563493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8ED050-40D5-A24F-A212-66DA586E47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47200" y="6156325"/>
            <a:ext cx="2006600" cy="33655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44A1C82-3F0E-A346-9364-ED419CD3E0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099" y="3740943"/>
            <a:ext cx="10553701" cy="45719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572C5C-451A-2D42-9B95-A15C06558C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9144" y="6156325"/>
            <a:ext cx="1734820" cy="322263"/>
          </a:xfr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8671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A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0307CEDF-4CC8-4C46-90A5-F713069E1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DA6ACAC8-605D-E446-8124-2464FFFEE1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89F1CAC4-174C-1A49-952F-43CFDFBE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4BC1FF8-D33A-DE41-98F5-4A0296A1D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7EDDDB1-E6A1-A041-9067-8A1CEC07BC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94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B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3A331C5C-6420-3241-B375-D7DF16658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60F3F50-B70B-0A4F-A874-02AB52479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DBB2AB-B342-F240-B6FC-CB3DC589C205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2E89B0A7-796E-2D40-8114-D574C54A7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9EEFA02-258D-3749-8E3E-077DE41B68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DB91470-C8FF-3147-9809-A86334F4F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D8AFCA-FA67-E24E-9495-CCF857DFEA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64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C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3BB824F-06FE-B94E-B537-9D877034B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B0A1299-0246-3743-AB24-C4602BF8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02F77-94C6-5A4F-B43F-1FD34B8E96FD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E42215A-5E35-6947-8078-831FD9A04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E188A12-DB61-8748-8225-2639A0A4C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D1C1B219-B6E0-4145-BFD4-5E71133047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DBD1A7E-27C8-2242-B24D-C13A92E0EF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60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5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647700"/>
            <a:ext cx="7013041" cy="2199440"/>
          </a:xfrm>
        </p:spPr>
        <p:txBody>
          <a:bodyPr anchor="b">
            <a:normAutofit/>
          </a:bodyPr>
          <a:lstStyle>
            <a:lvl1pPr>
              <a:defRPr sz="48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884411"/>
            <a:ext cx="701304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099" y="3845860"/>
            <a:ext cx="7013041" cy="39547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8" y="4241336"/>
            <a:ext cx="7013041" cy="395476"/>
          </a:xfrm>
        </p:spPr>
        <p:txBody>
          <a:bodyPr>
            <a:noAutofit/>
          </a:bodyPr>
          <a:lstStyle>
            <a:lvl1pPr>
              <a:defRPr sz="1800" b="0" i="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A191257-6D86-9042-A3D7-71EF3494F1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ED364AF-F2B9-A44B-8E62-AFF26C49BA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95982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8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6">
    <p:bg>
      <p:bgPr>
        <a:solidFill>
          <a:srgbClr val="D4D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487442"/>
            <a:ext cx="6210301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5947562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7" y="4806484"/>
            <a:ext cx="5947565" cy="374251"/>
          </a:xfrm>
        </p:spPr>
        <p:txBody>
          <a:bodyPr>
            <a:noAutofit/>
          </a:bodyPr>
          <a:lstStyle>
            <a:lvl1pPr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DD1034-BE6B-844F-A01D-A20EB1C237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0826" y="0"/>
            <a:ext cx="4851173" cy="5868988"/>
          </a:xfrm>
          <a:solidFill>
            <a:schemeClr val="bg1"/>
          </a:solidFill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189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A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0307CEDF-4CC8-4C46-90A5-F713069E1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DA6ACAC8-605D-E446-8124-2464FFFEE1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89F1CAC4-174C-1A49-952F-43CFDFBE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4BC1FF8-D33A-DE41-98F5-4A0296A1D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7EDDDB1-E6A1-A041-9067-8A1CEC07BC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72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7.svg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D01802-AD12-A14F-B8F8-0BBD77EB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DFEB2-9325-5E46-8613-F4E89B140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sz="1400" dirty="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8454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6" r:id="rId2"/>
    <p:sldLayoutId id="2147483691" r:id="rId3"/>
    <p:sldLayoutId id="2147483673" r:id="rId4"/>
    <p:sldLayoutId id="2147483674" r:id="rId5"/>
    <p:sldLayoutId id="2147483675" r:id="rId6"/>
    <p:sldLayoutId id="2147483671" r:id="rId7"/>
    <p:sldLayoutId id="2147483672" r:id="rId8"/>
    <p:sldLayoutId id="2147483680" r:id="rId9"/>
    <p:sldLayoutId id="2147483681" r:id="rId10"/>
    <p:sldLayoutId id="2147483683" r:id="rId11"/>
    <p:sldLayoutId id="2147483682" r:id="rId12"/>
    <p:sldLayoutId id="2147483685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marR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FontTx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1pPr>
      <a:lvl2pPr marL="457200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B83A4B"/>
        </a:buClr>
        <a:buSzPct val="112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2pPr>
      <a:lvl3pPr marL="858838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B83A4B"/>
        </a:buClr>
        <a:buSzPct val="11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3pPr>
      <a:lvl4pPr marL="1316038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4pPr>
      <a:lvl5pPr marL="1662113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b="0" i="1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orient="horz" pos="408" userDrawn="1">
          <p15:clr>
            <a:srgbClr val="F26B43"/>
          </p15:clr>
        </p15:guide>
        <p15:guide id="3" orient="horz" pos="1104" userDrawn="1">
          <p15:clr>
            <a:srgbClr val="F26B43"/>
          </p15:clr>
        </p15:guide>
        <p15:guide id="4" orient="horz" pos="14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504" userDrawn="1">
          <p15:clr>
            <a:srgbClr val="F26B43"/>
          </p15:clr>
        </p15:guide>
        <p15:guide id="7" pos="7152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4128" userDrawn="1">
          <p15:clr>
            <a:srgbClr val="F26B43"/>
          </p15:clr>
        </p15:guide>
        <p15:guide id="10" orient="horz" pos="3816" userDrawn="1">
          <p15:clr>
            <a:srgbClr val="F26B43"/>
          </p15:clr>
        </p15:guide>
        <p15:guide id="11" pos="4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2F486D22-965E-B74F-A14E-E7D480B7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 dirty="0"/>
              <a:t>Click to edit master title style which can be up to two lines in length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E8ED4D0-A088-4E43-A643-82D02D9DC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400" dirty="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2980FA-0F2E-7148-B626-5BDBC8549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Beam halo formation in CW photoinjectors  |  FEL2026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8C64E-5A0F-004B-AD71-844ED76B0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82EF3B1-B7F3-6A49-97F8-8CA00A6E0C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9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69" r:id="rId4"/>
    <p:sldLayoutId id="2147483668" r:id="rId5"/>
    <p:sldLayoutId id="2147483663" r:id="rId6"/>
    <p:sldLayoutId id="2147483666" r:id="rId7"/>
    <p:sldLayoutId id="2147483665" r:id="rId8"/>
    <p:sldLayoutId id="2147483667" r:id="rId9"/>
    <p:sldLayoutId id="2147483687" r:id="rId10"/>
    <p:sldLayoutId id="2147483688" r:id="rId11"/>
    <p:sldLayoutId id="2147483689" r:id="rId12"/>
    <p:sldLayoutId id="2147483651" r:id="rId13"/>
    <p:sldLayoutId id="2147483652" r:id="rId14"/>
    <p:sldLayoutId id="2147483660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Clr>
          <a:srgbClr val="B83A4B"/>
        </a:buClr>
        <a:buFontTx/>
        <a:buNone/>
        <a:defRPr sz="1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66725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863600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0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320800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665288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b="0" i="1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4.gif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2DEF75-1BEE-4F42-8BC3-6A71F7627C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0" y="456420"/>
            <a:ext cx="9530443" cy="2246574"/>
          </a:xfrm>
        </p:spPr>
        <p:txBody>
          <a:bodyPr>
            <a:normAutofit/>
          </a:bodyPr>
          <a:lstStyle/>
          <a:p>
            <a:r>
              <a:rPr lang="en-US" dirty="0"/>
              <a:t>Beam Halo Formation in Continuous-Wave Photoinjectors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DB48A9-3165-694F-933C-2DF6B0CC49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Zhen Zhang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76CEB2-DDA8-5540-9DEA-71A7B6701A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0100" y="4273920"/>
            <a:ext cx="6553200" cy="416337"/>
          </a:xfrm>
        </p:spPr>
        <p:txBody>
          <a:bodyPr/>
          <a:lstStyle/>
          <a:p>
            <a:r>
              <a:rPr lang="en-US" b="1" dirty="0"/>
              <a:t>SLAC National Accelerator Laboratory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5A1CB1-5CAA-1B19-CE56-BF82194026B6}"/>
              </a:ext>
            </a:extLst>
          </p:cNvPr>
          <p:cNvSpPr txBox="1"/>
          <p:nvPr/>
        </p:nvSpPr>
        <p:spPr>
          <a:xfrm>
            <a:off x="800100" y="2838407"/>
            <a:ext cx="786384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 b="1" i="0" dirty="0">
                <a:solidFill>
                  <a:srgbClr val="B83A4B"/>
                </a:solidFill>
                <a:latin typeface="Lato"/>
              </a:rPr>
              <a:t>Longitudinal–transverse coupling </a:t>
            </a:r>
            <a:r>
              <a:rPr lang="en-US" sz="2000" b="1" i="0" dirty="0">
                <a:solidFill>
                  <a:srgbClr val="B83A4B"/>
                </a:solidFill>
                <a:latin typeface="Lato"/>
              </a:rPr>
              <a:t>below 1 MeV</a:t>
            </a:r>
            <a:endParaRPr sz="2000" b="1" i="0" dirty="0">
              <a:solidFill>
                <a:srgbClr val="B83A4B"/>
              </a:solidFill>
              <a:latin typeface="La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CEC2EF-3B0A-22B6-13BF-AE0EA4FCA1D9}"/>
              </a:ext>
            </a:extLst>
          </p:cNvPr>
          <p:cNvSpPr txBox="1"/>
          <p:nvPr/>
        </p:nvSpPr>
        <p:spPr>
          <a:xfrm>
            <a:off x="800099" y="4754880"/>
            <a:ext cx="7554191" cy="6924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1500" b="1" i="0" dirty="0">
                <a:solidFill>
                  <a:srgbClr val="B83A4B"/>
                </a:solidFill>
                <a:latin typeface="Lato"/>
              </a:rPr>
              <a:t>42</a:t>
            </a:r>
            <a:r>
              <a:rPr lang="en-US" sz="1500" b="1" i="0" baseline="30000" dirty="0">
                <a:solidFill>
                  <a:srgbClr val="B83A4B"/>
                </a:solidFill>
                <a:latin typeface="Lato"/>
              </a:rPr>
              <a:t>nd</a:t>
            </a:r>
            <a:r>
              <a:rPr lang="en-US" sz="1500" b="1" i="0" dirty="0">
                <a:solidFill>
                  <a:srgbClr val="B83A4B"/>
                </a:solidFill>
                <a:latin typeface="Lato"/>
              </a:rPr>
              <a:t> International Free Electron Laser Conference (FEL2026)</a:t>
            </a:r>
            <a:endParaRPr lang="en-US" sz="1500" b="1" dirty="0">
              <a:solidFill>
                <a:srgbClr val="B83A4B"/>
              </a:solidFill>
              <a:latin typeface="Lato"/>
            </a:endParaRPr>
          </a:p>
          <a:p>
            <a:pPr algn="l"/>
            <a:r>
              <a:rPr lang="en-US" sz="1500" b="1" i="0" dirty="0">
                <a:solidFill>
                  <a:srgbClr val="B83A4B"/>
                </a:solidFill>
                <a:latin typeface="Lato"/>
              </a:rPr>
              <a:t>August 23 – 28, 2026</a:t>
            </a:r>
          </a:p>
          <a:p>
            <a:r>
              <a:rPr lang="en-US" sz="1500" b="1" i="0" dirty="0">
                <a:solidFill>
                  <a:srgbClr val="B83A4B"/>
                </a:solidFill>
                <a:latin typeface="Lato"/>
              </a:rPr>
              <a:t>Li Ka Shing Center, Stanford University</a:t>
            </a:r>
            <a:endParaRPr sz="1500" b="1" i="0" dirty="0">
              <a:solidFill>
                <a:srgbClr val="B83A4B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859025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B86877-3BDF-1DCA-62BF-6A1134551E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Weak self-repulsion at large radius gives a diffuse halo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22DDF5-6819-D661-FAC3-84E213067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the hollow regions get over-focused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2C8E6-E95E-089D-2CF8-667CFA937C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25C89-462F-650D-8038-A8793D0B9C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43D626B-A319-A317-10E8-79FCECEAB27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645920"/>
            <a:ext cx="5723248" cy="3200400"/>
          </a:xfrm>
        </p:spPr>
        <p:txBody>
          <a:bodyPr wrap="square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404040"/>
                </a:solidFill>
              </a:rPr>
              <a:t>Inside a ring the net radial space-charge force is small: the inner edge encloses almost no charge, the outer edge far less than a dense core would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404040"/>
                </a:solidFill>
              </a:rPr>
              <a:t>All hollow-region particles sit at large radii, so they see stronger external focusing from solenoids, quadrupoles and RF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404040"/>
                </a:solidFill>
              </a:rPr>
              <a:t>Weakly repelled and strongly focused, they are over-focused and pushed to even larger radii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404040"/>
                </a:solidFill>
              </a:rPr>
              <a:t>The result is a bright core enveloped by a diffuse halo</a:t>
            </a:r>
          </a:p>
        </p:txBody>
      </p:sp>
      <p:pic>
        <p:nvPicPr>
          <p:cNvPr id="8" name="Picture 7" descr="fig3_row3.png">
            <a:extLst>
              <a:ext uri="{FF2B5EF4-FFF2-40B4-BE49-F238E27FC236}">
                <a16:creationId xmlns:a16="http://schemas.microsoft.com/office/drawing/2014/main" id="{719F7862-C496-0EF6-F0E4-4A4DB5BF7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3348" y="1968341"/>
            <a:ext cx="5120640" cy="19537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E7A88F-6D3A-5DDC-F308-BFFBA7342664}"/>
              </a:ext>
            </a:extLst>
          </p:cNvPr>
          <p:cNvSpPr txBox="1"/>
          <p:nvPr/>
        </p:nvSpPr>
        <p:spPr>
          <a:xfrm>
            <a:off x="6523348" y="4013502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b="0" i="1">
                <a:solidFill>
                  <a:srgbClr val="6B6B6B"/>
                </a:solidFill>
                <a:latin typeface="Lato"/>
              </a:rPr>
              <a:t>Mid-cryomodule (r, z) density and the final transverse profile with its projections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6EF5B87-26BC-E835-E803-055455915021}"/>
              </a:ext>
            </a:extLst>
          </p:cNvPr>
          <p:cNvSpPr/>
          <p:nvPr/>
        </p:nvSpPr>
        <p:spPr>
          <a:xfrm>
            <a:off x="6627514" y="4961068"/>
            <a:ext cx="5120640" cy="603504"/>
          </a:xfrm>
          <a:prstGeom prst="roundRect">
            <a:avLst>
              <a:gd name="adj" fmla="val 14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0" rIns="109728" bIns="0" rtlCol="0" anchor="ctr"/>
          <a:lstStyle/>
          <a:p>
            <a:pPr algn="l"/>
            <a:r>
              <a:rPr sz="1400" b="1">
                <a:solidFill>
                  <a:srgbClr val="6E1414"/>
                </a:solidFill>
                <a:latin typeface="Lato"/>
              </a:rPr>
              <a:t>Simulation reproduces the whole chain — chirp, hollowing, halo — from the machine settings alone.</a:t>
            </a:r>
          </a:p>
        </p:txBody>
      </p:sp>
    </p:spTree>
    <p:extLst>
      <p:ext uri="{BB962C8B-B14F-4D97-AF65-F5344CB8AC3E}">
        <p14:creationId xmlns:p14="http://schemas.microsoft.com/office/powerpoint/2010/main" val="1455647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118D4B-131F-BEDE-D0BB-4A51011D76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Matching quadrupoles off, buncher at −60°, SOL2 scanned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CA7A94-4A5C-E5F1-687D-8D1B237C8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Experiment: core and halo focus differently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2C495-BB10-65AD-9AE4-B99E4A3697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6680C-4D27-438E-3DF6-64268835A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2" name="Picture 11" descr="fig4_row1.png">
            <a:extLst>
              <a:ext uri="{FF2B5EF4-FFF2-40B4-BE49-F238E27FC236}">
                <a16:creationId xmlns:a16="http://schemas.microsoft.com/office/drawing/2014/main" id="{08A3232C-1C19-8A90-3BAB-2305345CB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645920"/>
            <a:ext cx="6400800" cy="1988333"/>
          </a:xfrm>
          <a:prstGeom prst="rect">
            <a:avLst/>
          </a:prstGeom>
        </p:spPr>
      </p:pic>
      <p:pic>
        <p:nvPicPr>
          <p:cNvPr id="13" name="Picture 12" descr="fig4_row2.png">
            <a:extLst>
              <a:ext uri="{FF2B5EF4-FFF2-40B4-BE49-F238E27FC236}">
                <a16:creationId xmlns:a16="http://schemas.microsoft.com/office/drawing/2014/main" id="{E12640CE-78C4-8A6D-2259-57C034D8F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3689117"/>
            <a:ext cx="6400800" cy="18839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1ECD90-79EF-8124-FC28-541A1504E65C}"/>
              </a:ext>
            </a:extLst>
          </p:cNvPr>
          <p:cNvSpPr txBox="1"/>
          <p:nvPr/>
        </p:nvSpPr>
        <p:spPr>
          <a:xfrm>
            <a:off x="868680" y="2548646"/>
            <a:ext cx="109728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 dirty="0">
                <a:solidFill>
                  <a:srgbClr val="B83A4B"/>
                </a:solidFill>
                <a:latin typeface="Lato"/>
              </a:rPr>
              <a:t>Simulation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77CCA0-E66A-FC18-9402-5F58D7FD4928}"/>
              </a:ext>
            </a:extLst>
          </p:cNvPr>
          <p:cNvSpPr txBox="1"/>
          <p:nvPr/>
        </p:nvSpPr>
        <p:spPr>
          <a:xfrm>
            <a:off x="868680" y="4539639"/>
            <a:ext cx="109728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B83A4B"/>
                </a:solidFill>
                <a:latin typeface="Lato"/>
              </a:rPr>
              <a:t>Measured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77F12B-6BB2-CC9C-28DF-25816087D091}"/>
              </a:ext>
            </a:extLst>
          </p:cNvPr>
          <p:cNvSpPr txBox="1"/>
          <p:nvPr/>
        </p:nvSpPr>
        <p:spPr>
          <a:xfrm>
            <a:off x="8641080" y="3451373"/>
            <a:ext cx="265176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0" i="1">
                <a:solidFill>
                  <a:srgbClr val="B83A4B"/>
                </a:solidFill>
                <a:latin typeface="Lato"/>
              </a:rPr>
              <a:t>increasing SOL2 strength   →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AFF855E-E634-6B3B-82F3-D338ED4CA399}"/>
              </a:ext>
            </a:extLst>
          </p:cNvPr>
          <p:cNvSpPr/>
          <p:nvPr/>
        </p:nvSpPr>
        <p:spPr>
          <a:xfrm>
            <a:off x="800100" y="5682769"/>
            <a:ext cx="10552176" cy="402336"/>
          </a:xfrm>
          <a:prstGeom prst="roundRect">
            <a:avLst>
              <a:gd name="adj" fmla="val 14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0" rIns="109728" bIns="0" rtlCol="0" anchor="ctr"/>
          <a:lstStyle/>
          <a:p>
            <a:pPr algn="l"/>
            <a:r>
              <a:rPr sz="1500" b="1">
                <a:solidFill>
                  <a:srgbClr val="6E1414"/>
                </a:solidFill>
                <a:latin typeface="Lato"/>
              </a:rPr>
              <a:t>Ring with a bright core → compact spot → over-focused ring: exactly the differential focusing the model predicts.</a:t>
            </a:r>
          </a:p>
        </p:txBody>
      </p:sp>
    </p:spTree>
    <p:extLst>
      <p:ext uri="{BB962C8B-B14F-4D97-AF65-F5344CB8AC3E}">
        <p14:creationId xmlns:p14="http://schemas.microsoft.com/office/powerpoint/2010/main" val="1095975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F0B154-4939-A8DC-D915-A200AA6560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Quadrupoles back on: horizontal lobes, vertical lobes, or a clean ring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0EFAC9D-6A80-76E6-0261-11C5609B0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halo can be reshaped on demand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860D46-03B0-16A3-EDD3-1EDE75EE1F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Beam halo formation in CW photoinjectors  |  FEL2026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48FC48-964C-518A-2C5D-EB288F7A5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 descr="fig4_c1.png">
            <a:extLst>
              <a:ext uri="{FF2B5EF4-FFF2-40B4-BE49-F238E27FC236}">
                <a16:creationId xmlns:a16="http://schemas.microsoft.com/office/drawing/2014/main" id="{A19A8B2F-CECE-EA80-5B84-84CFE36E6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11" y="1651168"/>
            <a:ext cx="2651760" cy="2361980"/>
          </a:xfrm>
          <a:prstGeom prst="rect">
            <a:avLst/>
          </a:prstGeom>
        </p:spPr>
      </p:pic>
      <p:pic>
        <p:nvPicPr>
          <p:cNvPr id="8" name="Picture 7" descr="fig4_c2.png">
            <a:extLst>
              <a:ext uri="{FF2B5EF4-FFF2-40B4-BE49-F238E27FC236}">
                <a16:creationId xmlns:a16="http://schemas.microsoft.com/office/drawing/2014/main" id="{613D5E45-B4A7-B6AF-CA2F-21E876861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4484" y="1643439"/>
            <a:ext cx="2476500" cy="2377440"/>
          </a:xfrm>
          <a:prstGeom prst="rect">
            <a:avLst/>
          </a:prstGeom>
        </p:spPr>
      </p:pic>
      <p:pic>
        <p:nvPicPr>
          <p:cNvPr id="9" name="Picture 8" descr="fig4_c3.png">
            <a:extLst>
              <a:ext uri="{FF2B5EF4-FFF2-40B4-BE49-F238E27FC236}">
                <a16:creationId xmlns:a16="http://schemas.microsoft.com/office/drawing/2014/main" id="{A5A8D6B3-A4B5-3643-BC17-66CC7B3A1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0984" y="1651168"/>
            <a:ext cx="2504016" cy="23774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EE8E0A-8679-A447-EBC2-587C55012F76}"/>
              </a:ext>
            </a:extLst>
          </p:cNvPr>
          <p:cNvSpPr txBox="1"/>
          <p:nvPr/>
        </p:nvSpPr>
        <p:spPr>
          <a:xfrm>
            <a:off x="800100" y="4178808"/>
            <a:ext cx="10552176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b="0" i="1" dirty="0">
                <a:solidFill>
                  <a:srgbClr val="6B6B6B"/>
                </a:solidFill>
                <a:latin typeface="Lato"/>
              </a:rPr>
              <a:t>Measured at S1; the same patterns first appeared during commissioning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431B9C-77A9-B534-F5E4-DC1064F50503}"/>
              </a:ext>
            </a:extLst>
          </p:cNvPr>
          <p:cNvSpPr txBox="1"/>
          <p:nvPr/>
        </p:nvSpPr>
        <p:spPr>
          <a:xfrm>
            <a:off x="800100" y="4572000"/>
            <a:ext cx="10552176" cy="8207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A strong halo component is what makes these shapes possible — they are now produced deliberately</a:t>
            </a:r>
          </a:p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They appear with</a:t>
            </a:r>
            <a:r>
              <a:rPr lang="en-US" sz="1500" dirty="0">
                <a:solidFill>
                  <a:srgbClr val="404040"/>
                </a:solidFill>
                <a:latin typeface="Lato"/>
              </a:rPr>
              <a:t> </a:t>
            </a:r>
            <a:r>
              <a:rPr sz="1500" dirty="0">
                <a:solidFill>
                  <a:srgbClr val="404040"/>
                </a:solidFill>
                <a:latin typeface="Lato"/>
              </a:rPr>
              <a:t>no </a:t>
            </a:r>
            <a:r>
              <a:rPr lang="en-US" sz="1500" dirty="0">
                <a:solidFill>
                  <a:srgbClr val="404040"/>
                </a:solidFill>
                <a:latin typeface="Lato"/>
              </a:rPr>
              <a:t>special </a:t>
            </a:r>
            <a:r>
              <a:rPr sz="1500" dirty="0">
                <a:solidFill>
                  <a:srgbClr val="404040"/>
                </a:solidFill>
                <a:latin typeface="Lato"/>
              </a:rPr>
              <a:t>laser, cathode or field imperfection, so they are intrinsic to core–halo dynamics</a:t>
            </a:r>
          </a:p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They corrupt emittance measurements and seed downstream beam loss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306517-7654-0E89-6CA5-222ADCA54D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2399" y="1651168"/>
            <a:ext cx="3286319" cy="196987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CCF6AF-C971-FCCB-2BFC-9DC572B7F8B7}"/>
              </a:ext>
            </a:extLst>
          </p:cNvPr>
          <p:cNvSpPr txBox="1"/>
          <p:nvPr/>
        </p:nvSpPr>
        <p:spPr>
          <a:xfrm>
            <a:off x="8828066" y="3733090"/>
            <a:ext cx="3363934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b="0" i="1" dirty="0">
                <a:solidFill>
                  <a:srgbClr val="6B6B6B"/>
                </a:solidFill>
                <a:latin typeface="Lato"/>
              </a:rPr>
              <a:t>We caught the smiling face as well.</a:t>
            </a:r>
            <a:endParaRPr sz="1200" b="0" i="1" dirty="0">
              <a:solidFill>
                <a:srgbClr val="6B6B6B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306222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158691-AB7E-C7B6-229A-8C114E190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Shallower hollowing means less halo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9907A-BE96-5EEC-519E-765D4E968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Mitigation: bunch less at low energy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36A07-707E-207D-6E02-E49883710F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B5C-2C52-08B5-3411-8B7159BD0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938FE0A-FE3B-94DF-AE2B-8B799DC448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691640"/>
            <a:ext cx="6858000" cy="3291840"/>
          </a:xfrm>
        </p:spPr>
        <p:txBody>
          <a:bodyPr wrap="square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sz="1700" dirty="0">
                <a:solidFill>
                  <a:srgbClr val="404040"/>
                </a:solidFill>
              </a:rPr>
              <a:t>The model points straight at the knob: weaken the buncher compression, which limits the depth of the hollowed structures that seed the halo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700" dirty="0">
                <a:solidFill>
                  <a:srgbClr val="404040"/>
                </a:solidFill>
              </a:rPr>
              <a:t>Buncher phase moved from −55° to −46° and −40° from on crest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700" dirty="0">
                <a:solidFill>
                  <a:srgbClr val="404040"/>
                </a:solidFill>
              </a:rPr>
              <a:t>CAV2 at zero crossing then provides modest bunching at ≈7 MeV, where the beam is smaller and space charge weaker — same bunch length at the injector exit</a:t>
            </a:r>
          </a:p>
        </p:txBody>
      </p:sp>
      <p:pic>
        <p:nvPicPr>
          <p:cNvPr id="8" name="Picture 7" descr="cartoon_step2.png">
            <a:extLst>
              <a:ext uri="{FF2B5EF4-FFF2-40B4-BE49-F238E27FC236}">
                <a16:creationId xmlns:a16="http://schemas.microsoft.com/office/drawing/2014/main" id="{1BFA288A-2746-1F1C-C595-670971D11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9306" y="1309457"/>
            <a:ext cx="2834640" cy="3236400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30FDDD5-B418-5961-957C-23693468723F}"/>
              </a:ext>
            </a:extLst>
          </p:cNvPr>
          <p:cNvSpPr/>
          <p:nvPr/>
        </p:nvSpPr>
        <p:spPr>
          <a:xfrm>
            <a:off x="800100" y="5504688"/>
            <a:ext cx="10552176" cy="402336"/>
          </a:xfrm>
          <a:prstGeom prst="roundRect">
            <a:avLst>
              <a:gd name="adj" fmla="val 14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0" rIns="109728" bIns="0" rtlCol="0" anchor="ctr"/>
          <a:lstStyle/>
          <a:p>
            <a:pPr algn="l"/>
            <a:r>
              <a:rPr sz="1500" b="1" dirty="0">
                <a:solidFill>
                  <a:srgbClr val="6E1414"/>
                </a:solidFill>
                <a:latin typeface="Lato"/>
              </a:rPr>
              <a:t>Move the compression to where the beam is stiffer: same bunch length, much weaker coupling into the transverse plane.</a:t>
            </a:r>
          </a:p>
        </p:txBody>
      </p:sp>
    </p:spTree>
    <p:extLst>
      <p:ext uri="{BB962C8B-B14F-4D97-AF65-F5344CB8AC3E}">
        <p14:creationId xmlns:p14="http://schemas.microsoft.com/office/powerpoint/2010/main" val="481979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26B8AAE-99AE-8DFE-E5E3-DCAB5DB4EE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Halo at S1 and head/tail expansion at S2 shrink with weaker bunching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3FA46-053E-9713-F4FD-67913DCB4E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29415-D9A0-D1F9-B417-8E14711475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2A62131-79B2-A814-6D6D-6DC96EF7C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Mitigation works, in profile and in time</a:t>
            </a:r>
          </a:p>
        </p:txBody>
      </p:sp>
      <p:pic>
        <p:nvPicPr>
          <p:cNvPr id="8" name="Picture 7" descr="fig5_phasescan.png">
            <a:extLst>
              <a:ext uri="{FF2B5EF4-FFF2-40B4-BE49-F238E27FC236}">
                <a16:creationId xmlns:a16="http://schemas.microsoft.com/office/drawing/2014/main" id="{43F33995-42C6-5391-3581-CF09F64B3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080" y="1627632"/>
            <a:ext cx="4274634" cy="42062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4434A6-D3DC-68F4-5C36-DEC47C923FE3}"/>
              </a:ext>
            </a:extLst>
          </p:cNvPr>
          <p:cNvSpPr txBox="1"/>
          <p:nvPr/>
        </p:nvSpPr>
        <p:spPr>
          <a:xfrm>
            <a:off x="822960" y="2253996"/>
            <a:ext cx="91440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 dirty="0">
                <a:solidFill>
                  <a:srgbClr val="B83A4B"/>
                </a:solidFill>
                <a:latin typeface="Lato"/>
              </a:rPr>
              <a:t>−55°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953229-0CA5-F681-6C6F-9421AFF83273}"/>
              </a:ext>
            </a:extLst>
          </p:cNvPr>
          <p:cNvSpPr txBox="1"/>
          <p:nvPr/>
        </p:nvSpPr>
        <p:spPr>
          <a:xfrm>
            <a:off x="822960" y="3578961"/>
            <a:ext cx="91440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>
                <a:solidFill>
                  <a:srgbClr val="B83A4B"/>
                </a:solidFill>
                <a:latin typeface="Lato"/>
              </a:rPr>
              <a:t>−46°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1A80EE-209A-FE43-498B-F737BEDE5B6E}"/>
              </a:ext>
            </a:extLst>
          </p:cNvPr>
          <p:cNvSpPr txBox="1"/>
          <p:nvPr/>
        </p:nvSpPr>
        <p:spPr>
          <a:xfrm>
            <a:off x="822960" y="4924958"/>
            <a:ext cx="91440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>
                <a:solidFill>
                  <a:srgbClr val="B83A4B"/>
                </a:solidFill>
                <a:latin typeface="Lato"/>
              </a:rPr>
              <a:t>−40°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B6D402-91A3-EF7B-9AF9-D9E54D7D86BE}"/>
              </a:ext>
            </a:extLst>
          </p:cNvPr>
          <p:cNvSpPr txBox="1"/>
          <p:nvPr/>
        </p:nvSpPr>
        <p:spPr>
          <a:xfrm>
            <a:off x="822960" y="2491740"/>
            <a:ext cx="91440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6B6B6B"/>
                </a:solidFill>
                <a:latin typeface="Lato"/>
              </a:rPr>
              <a:t>strong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F37CF5-5D55-E143-6CA7-4106568E1653}"/>
              </a:ext>
            </a:extLst>
          </p:cNvPr>
          <p:cNvSpPr txBox="1"/>
          <p:nvPr/>
        </p:nvSpPr>
        <p:spPr>
          <a:xfrm>
            <a:off x="822960" y="5162702"/>
            <a:ext cx="91440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6B6B6B"/>
                </a:solidFill>
                <a:latin typeface="Lato"/>
              </a:rPr>
              <a:t>weak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F83524-71D2-45EF-1FDC-F55A0E150693}"/>
              </a:ext>
            </a:extLst>
          </p:cNvPr>
          <p:cNvSpPr txBox="1"/>
          <p:nvPr/>
        </p:nvSpPr>
        <p:spPr>
          <a:xfrm>
            <a:off x="6583680" y="1965960"/>
            <a:ext cx="4754880" cy="2743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sz="1500">
                <a:solidFill>
                  <a:srgbClr val="404040"/>
                </a:solidFill>
                <a:latin typeface="Lato"/>
              </a:rPr>
              <a:t>•  Left: x–y at S1. Right: y–t streak images at S2 from the S-band TCAV, beam head on the right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404040"/>
                </a:solidFill>
                <a:latin typeface="Lato"/>
              </a:rPr>
              <a:t>•  At −55° a diffuse halo surrounds the bright core, and the streak image shows pronounced head- and tail-side expansion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404040"/>
                </a:solidFill>
                <a:latin typeface="Lato"/>
              </a:rPr>
              <a:t>•  Those expansions are the hollowed structures predicted by the model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404040"/>
                </a:solidFill>
                <a:latin typeface="Lato"/>
              </a:rPr>
              <a:t>•  At −46° and −40° the halo features at both screens progressively diminish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9ED594C-D4C8-2FA1-3D93-4F75FE8CB98D}"/>
              </a:ext>
            </a:extLst>
          </p:cNvPr>
          <p:cNvSpPr/>
          <p:nvPr/>
        </p:nvSpPr>
        <p:spPr>
          <a:xfrm>
            <a:off x="6583680" y="4983480"/>
            <a:ext cx="4754880" cy="822960"/>
          </a:xfrm>
          <a:prstGeom prst="roundRect">
            <a:avLst>
              <a:gd name="adj" fmla="val 14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0" rIns="109728" bIns="0" rtlCol="0" anchor="ctr"/>
          <a:lstStyle/>
          <a:p>
            <a:pPr algn="l"/>
            <a:r>
              <a:rPr sz="1500" b="1">
                <a:solidFill>
                  <a:srgbClr val="6E1414"/>
                </a:solidFill>
                <a:latin typeface="Lato"/>
              </a:rPr>
              <a:t>Reduced velocity bunching suppresses halo formation — the mechanism and its cure both confirmed.</a:t>
            </a:r>
          </a:p>
        </p:txBody>
      </p:sp>
    </p:spTree>
    <p:extLst>
      <p:ext uri="{BB962C8B-B14F-4D97-AF65-F5344CB8AC3E}">
        <p14:creationId xmlns:p14="http://schemas.microsoft.com/office/powerpoint/2010/main" val="359374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2F0A9B-8F53-96DA-E935-E0189C2EA1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From diagnosis to an operational recipe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34E5E5-79D8-C696-8FA0-21E525887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part of LCLS-II operation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EFB0A-B4BB-2106-051C-3A9A7B5256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5D491-0324-8ACB-1A1D-10D583927D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68E2AA0-7D7E-4F06-13B5-F67F16D8A53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691640"/>
            <a:ext cx="6400800" cy="4484716"/>
          </a:xfrm>
        </p:spPr>
        <p:txBody>
          <a:bodyPr wrap="square"/>
          <a:lstStyle/>
          <a:p>
            <a:r>
              <a:rPr sz="1700" dirty="0">
                <a:solidFill>
                  <a:srgbClr val="404040"/>
                </a:solidFill>
              </a:rPr>
              <a:t>The buncher-compression strategy has been implemented at LCLS-II</a:t>
            </a:r>
          </a:p>
          <a:p>
            <a:r>
              <a:rPr sz="1700" dirty="0">
                <a:solidFill>
                  <a:srgbClr val="404040"/>
                </a:solidFill>
              </a:rPr>
              <a:t>Result: a marked reduction in beam halo and in the associated downstream losses, supporting sustained high-repetition-rate operation</a:t>
            </a:r>
          </a:p>
          <a:p>
            <a:r>
              <a:rPr sz="1700" dirty="0">
                <a:solidFill>
                  <a:srgbClr val="404040"/>
                </a:solidFill>
              </a:rPr>
              <a:t>Halo became a controlled knob — buncher phase — instead of an unexplained feature of the injector</a:t>
            </a:r>
          </a:p>
          <a:p>
            <a:r>
              <a:rPr sz="1700" dirty="0">
                <a:solidFill>
                  <a:srgbClr val="404040"/>
                </a:solidFill>
              </a:rPr>
              <a:t>Practical guidance for tuning:</a:t>
            </a:r>
          </a:p>
          <a:p>
            <a:pPr lvl="1"/>
            <a:r>
              <a:rPr sz="1500" dirty="0">
                <a:solidFill>
                  <a:srgbClr val="404040"/>
                </a:solidFill>
              </a:rPr>
              <a:t>watch the time-resolved image, not only the projected profile</a:t>
            </a:r>
          </a:p>
          <a:p>
            <a:pPr lvl="1"/>
            <a:r>
              <a:rPr sz="1500" dirty="0">
                <a:solidFill>
                  <a:srgbClr val="404040"/>
                </a:solidFill>
              </a:rPr>
              <a:t>share the compression between buncher and CAV2</a:t>
            </a:r>
          </a:p>
          <a:p>
            <a:pPr lvl="1"/>
            <a:r>
              <a:rPr sz="1500" dirty="0">
                <a:solidFill>
                  <a:srgbClr val="404040"/>
                </a:solidFill>
              </a:rPr>
              <a:t>rematch the optics after each change so halo and mismatch are not confused</a:t>
            </a:r>
          </a:p>
        </p:txBody>
      </p:sp>
      <p:pic>
        <p:nvPicPr>
          <p:cNvPr id="8" name="Picture 7" descr="fig5_a1.png">
            <a:extLst>
              <a:ext uri="{FF2B5EF4-FFF2-40B4-BE49-F238E27FC236}">
                <a16:creationId xmlns:a16="http://schemas.microsoft.com/office/drawing/2014/main" id="{4B82D623-B8D3-EA5A-4591-2B6559F05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6313" y="1309457"/>
            <a:ext cx="2526384" cy="2078154"/>
          </a:xfrm>
          <a:prstGeom prst="rect">
            <a:avLst/>
          </a:prstGeom>
        </p:spPr>
      </p:pic>
      <p:pic>
        <p:nvPicPr>
          <p:cNvPr id="9" name="Picture 8" descr="fig5_c1.png">
            <a:extLst>
              <a:ext uri="{FF2B5EF4-FFF2-40B4-BE49-F238E27FC236}">
                <a16:creationId xmlns:a16="http://schemas.microsoft.com/office/drawing/2014/main" id="{938D34F5-2AFC-B1EF-6D41-FC19EEB6D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8697" y="3586852"/>
            <a:ext cx="2434000" cy="20370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56589E-0181-0170-CCD2-416E46CF8A5C}"/>
              </a:ext>
            </a:extLst>
          </p:cNvPr>
          <p:cNvSpPr txBox="1"/>
          <p:nvPr/>
        </p:nvSpPr>
        <p:spPr>
          <a:xfrm>
            <a:off x="7741920" y="5834494"/>
            <a:ext cx="361188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b="0" i="1" dirty="0">
                <a:solidFill>
                  <a:srgbClr val="6B6B6B"/>
                </a:solidFill>
                <a:latin typeface="Lato"/>
              </a:rPr>
              <a:t>S1 profile before and after the change</a:t>
            </a:r>
          </a:p>
        </p:txBody>
      </p:sp>
    </p:spTree>
    <p:extLst>
      <p:ext uri="{BB962C8B-B14F-4D97-AF65-F5344CB8AC3E}">
        <p14:creationId xmlns:p14="http://schemas.microsoft.com/office/powerpoint/2010/main" val="1237879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E8E2C4-1F54-329D-1FA7-0EF139879C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The ingredients are shared by nearly every CW SRF FEL injector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C4B202-94FD-77B8-CD9A-A6553594C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to CW photoinjectors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04A3A-9134-A83B-9A09-88F3DBCD7B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E9F7A-05D2-8C61-A285-BB97173485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A3CDF5E-056E-8BC8-EB3D-9971C5FC17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691640"/>
            <a:ext cx="6949440" cy="3749039"/>
          </a:xfrm>
        </p:spPr>
        <p:txBody>
          <a:bodyPr wrap="square"/>
          <a:lstStyle/>
          <a:p>
            <a:r>
              <a:rPr sz="1600" dirty="0">
                <a:solidFill>
                  <a:srgbClr val="404040"/>
                </a:solidFill>
              </a:rPr>
              <a:t>All the mechanism needs is sub-MeV velocity bunching, a radially dependent chirp, and downstream focusing</a:t>
            </a:r>
          </a:p>
          <a:p>
            <a:r>
              <a:rPr sz="1600" dirty="0">
                <a:solidFill>
                  <a:srgbClr val="404040"/>
                </a:solidFill>
              </a:rPr>
              <a:t>That configuration is used at LCLS-II, SHINE, the European XFEL CW upgrade and VHF-gun ERL injectors</a:t>
            </a:r>
          </a:p>
          <a:p>
            <a:r>
              <a:rPr sz="1600" dirty="0">
                <a:solidFill>
                  <a:srgbClr val="404040"/>
                </a:solidFill>
              </a:rPr>
              <a:t>Design implications:</a:t>
            </a:r>
          </a:p>
          <a:p>
            <a:pPr lvl="1"/>
            <a:r>
              <a:rPr sz="1400" dirty="0">
                <a:solidFill>
                  <a:srgbClr val="404040"/>
                </a:solidFill>
              </a:rPr>
              <a:t>minimize compression below ≈1 MeV; move it to higher energy where the beam is smaller and stiffer</a:t>
            </a:r>
          </a:p>
          <a:p>
            <a:pPr lvl="1"/>
            <a:r>
              <a:rPr sz="1400" dirty="0">
                <a:solidFill>
                  <a:srgbClr val="404040"/>
                </a:solidFill>
              </a:rPr>
              <a:t>treat halo as a constraint on the buncher–solenoid working point, not only an operational issue</a:t>
            </a:r>
          </a:p>
          <a:p>
            <a:pPr lvl="1"/>
            <a:r>
              <a:rPr sz="1400" dirty="0">
                <a:solidFill>
                  <a:srgbClr val="404040"/>
                </a:solidFill>
              </a:rPr>
              <a:t>include time-resolved transverse diagnostics early in the beamline</a:t>
            </a:r>
          </a:p>
        </p:txBody>
      </p:sp>
      <p:pic>
        <p:nvPicPr>
          <p:cNvPr id="8" name="Picture 7" descr="fig3_d.png">
            <a:extLst>
              <a:ext uri="{FF2B5EF4-FFF2-40B4-BE49-F238E27FC236}">
                <a16:creationId xmlns:a16="http://schemas.microsoft.com/office/drawing/2014/main" id="{CFD8CE24-9380-D4B3-D6CD-EFAA722AD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1874519"/>
            <a:ext cx="3017520" cy="25347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56B33A-1C2C-0E44-2EF0-FF0C33B4AA4D}"/>
              </a:ext>
            </a:extLst>
          </p:cNvPr>
          <p:cNvSpPr txBox="1"/>
          <p:nvPr/>
        </p:nvSpPr>
        <p:spPr>
          <a:xfrm>
            <a:off x="8092440" y="4518964"/>
            <a:ext cx="301752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b="0" i="1">
                <a:solidFill>
                  <a:srgbClr val="6B6B6B"/>
                </a:solidFill>
                <a:latin typeface="Lato"/>
              </a:rPr>
              <a:t>3-D view of the hollowed bunch head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2FE1ACC-695B-E4A5-6361-2ACFA892E511}"/>
              </a:ext>
            </a:extLst>
          </p:cNvPr>
          <p:cNvSpPr/>
          <p:nvPr/>
        </p:nvSpPr>
        <p:spPr>
          <a:xfrm>
            <a:off x="800100" y="5623560"/>
            <a:ext cx="10552176" cy="402336"/>
          </a:xfrm>
          <a:prstGeom prst="roundRect">
            <a:avLst>
              <a:gd name="adj" fmla="val 14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0" rIns="109728" bIns="0" rtlCol="0" anchor="ctr"/>
          <a:lstStyle/>
          <a:p>
            <a:pPr algn="l"/>
            <a:r>
              <a:rPr sz="1500" b="1">
                <a:solidFill>
                  <a:srgbClr val="6E1414"/>
                </a:solidFill>
                <a:latin typeface="Lato"/>
              </a:rPr>
              <a:t>Halo control belongs in the injector design loop for the next generation of high-repetition-rate FELs.</a:t>
            </a:r>
          </a:p>
        </p:txBody>
      </p:sp>
    </p:spTree>
    <p:extLst>
      <p:ext uri="{BB962C8B-B14F-4D97-AF65-F5344CB8AC3E}">
        <p14:creationId xmlns:p14="http://schemas.microsoft.com/office/powerpoint/2010/main" val="2230518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16C086-F5A6-05AA-2EE7-B17209B882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 previously unrecognized halo mechanism, validated and mitigated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3A16C5-64BF-87E0-2809-FBFB33773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F977A-F188-4800-79DD-59FD2D55C9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546B3-97A5-33D0-5DE0-D673CFD32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1238595-C445-1324-7B60-BB0B377C04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664208"/>
            <a:ext cx="10552176" cy="1097280"/>
          </a:xfrm>
        </p:spPr>
        <p:txBody>
          <a:bodyPr wrap="square"/>
          <a:lstStyle/>
          <a:p>
            <a:r>
              <a:rPr sz="1600" dirty="0">
                <a:solidFill>
                  <a:srgbClr val="404040"/>
                </a:solidFill>
              </a:rPr>
              <a:t>Three coupled steps: r-dependent chirp, hollow bunch ends, over-focusing into a halo</a:t>
            </a:r>
          </a:p>
          <a:p>
            <a:r>
              <a:rPr sz="1600" dirty="0">
                <a:solidFill>
                  <a:srgbClr val="404040"/>
                </a:solidFill>
              </a:rPr>
              <a:t>Confirmed by an analytic model, Astra simulation and direct measurement at LCLS-II</a:t>
            </a:r>
          </a:p>
          <a:p>
            <a:r>
              <a:rPr sz="1600" dirty="0">
                <a:solidFill>
                  <a:srgbClr val="404040"/>
                </a:solidFill>
              </a:rPr>
              <a:t>Mitigated by weaker buncher compression — now standard in LCLS-II operation</a:t>
            </a:r>
          </a:p>
        </p:txBody>
      </p:sp>
      <p:pic>
        <p:nvPicPr>
          <p:cNvPr id="8" name="Picture 7" descr="halo_mechanism_cartoon.png">
            <a:extLst>
              <a:ext uri="{FF2B5EF4-FFF2-40B4-BE49-F238E27FC236}">
                <a16:creationId xmlns:a16="http://schemas.microsoft.com/office/drawing/2014/main" id="{6E4B8336-0CFA-3C04-83AE-336CA6A83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057" y="2978434"/>
            <a:ext cx="7498079" cy="308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22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A1059F-9470-F937-32D2-5F68CADBB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Questions welcome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D7217AF-1601-EC5A-FE1A-46C6795BC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49C59-2630-CFAC-F7BB-C02EA6AB9F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57EFB-5ADE-5EE8-24A3-0D944E4EE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738EF94-0A7C-710E-0B20-55C7B299BBD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783080"/>
            <a:ext cx="6583680" cy="3108960"/>
          </a:xfrm>
        </p:spPr>
        <p:txBody>
          <a:bodyPr wrap="square"/>
          <a:lstStyle/>
          <a:p>
            <a:r>
              <a:rPr sz="1700" dirty="0">
                <a:solidFill>
                  <a:srgbClr val="404040"/>
                </a:solidFill>
              </a:rPr>
              <a:t>Thanks to D</a:t>
            </a:r>
            <a:r>
              <a:rPr lang="en-US" sz="1700" dirty="0">
                <a:solidFill>
                  <a:srgbClr val="404040"/>
                </a:solidFill>
              </a:rPr>
              <a:t>avid </a:t>
            </a:r>
            <a:r>
              <a:rPr sz="1700" dirty="0">
                <a:solidFill>
                  <a:srgbClr val="404040"/>
                </a:solidFill>
              </a:rPr>
              <a:t>Dowell, T</a:t>
            </a:r>
            <a:r>
              <a:rPr lang="en-US" sz="1700" dirty="0">
                <a:solidFill>
                  <a:srgbClr val="404040"/>
                </a:solidFill>
              </a:rPr>
              <a:t>heodore</a:t>
            </a:r>
            <a:r>
              <a:rPr sz="1700" dirty="0">
                <a:solidFill>
                  <a:srgbClr val="404040"/>
                </a:solidFill>
              </a:rPr>
              <a:t> Vecchione and </a:t>
            </a:r>
            <a:r>
              <a:rPr lang="en-US" sz="1700" dirty="0">
                <a:solidFill>
                  <a:srgbClr val="404040"/>
                </a:solidFill>
              </a:rPr>
              <a:t>Jingyi</a:t>
            </a:r>
            <a:r>
              <a:rPr sz="1700" dirty="0">
                <a:solidFill>
                  <a:srgbClr val="404040"/>
                </a:solidFill>
              </a:rPr>
              <a:t> Tang for their help and for many useful discussions</a:t>
            </a:r>
          </a:p>
          <a:p>
            <a:r>
              <a:rPr sz="1700" dirty="0">
                <a:solidFill>
                  <a:srgbClr val="404040"/>
                </a:solidFill>
              </a:rPr>
              <a:t>Supported by the U.S. Department of Energy under Contract No. DE-AC02-76SF00515</a:t>
            </a:r>
          </a:p>
          <a:p>
            <a:r>
              <a:rPr sz="1700" dirty="0">
                <a:solidFill>
                  <a:srgbClr val="404040"/>
                </a:solidFill>
              </a:rPr>
              <a:t>Z</a:t>
            </a:r>
            <a:r>
              <a:rPr lang="en-US" sz="1700" dirty="0">
                <a:solidFill>
                  <a:srgbClr val="404040"/>
                </a:solidFill>
              </a:rPr>
              <a:t>hen</a:t>
            </a:r>
            <a:r>
              <a:rPr sz="1700" dirty="0">
                <a:solidFill>
                  <a:srgbClr val="404040"/>
                </a:solidFill>
              </a:rPr>
              <a:t> Zhang, </a:t>
            </a:r>
            <a:r>
              <a:rPr sz="1700" dirty="0" err="1">
                <a:solidFill>
                  <a:srgbClr val="404040"/>
                </a:solidFill>
              </a:rPr>
              <a:t>Y</a:t>
            </a:r>
            <a:r>
              <a:rPr lang="en-US" sz="1700" dirty="0" err="1">
                <a:solidFill>
                  <a:srgbClr val="404040"/>
                </a:solidFill>
              </a:rPr>
              <a:t>uantao</a:t>
            </a:r>
            <a:r>
              <a:rPr sz="1700" dirty="0">
                <a:solidFill>
                  <a:srgbClr val="404040"/>
                </a:solidFill>
              </a:rPr>
              <a:t> Ding, D</a:t>
            </a:r>
            <a:r>
              <a:rPr lang="en-US" sz="1700" dirty="0">
                <a:solidFill>
                  <a:srgbClr val="404040"/>
                </a:solidFill>
              </a:rPr>
              <a:t>avid</a:t>
            </a:r>
            <a:r>
              <a:rPr sz="1700" dirty="0">
                <a:solidFill>
                  <a:srgbClr val="404040"/>
                </a:solidFill>
              </a:rPr>
              <a:t> Cesar, F</a:t>
            </a:r>
            <a:r>
              <a:rPr lang="en-US" sz="1700" dirty="0">
                <a:solidFill>
                  <a:srgbClr val="404040"/>
                </a:solidFill>
              </a:rPr>
              <a:t>eng</a:t>
            </a:r>
            <a:r>
              <a:rPr sz="1700" dirty="0">
                <a:solidFill>
                  <a:srgbClr val="404040"/>
                </a:solidFill>
              </a:rPr>
              <a:t> Zhou, J</a:t>
            </a:r>
            <a:r>
              <a:rPr lang="en-US" sz="1700" dirty="0">
                <a:solidFill>
                  <a:srgbClr val="404040"/>
                </a:solidFill>
              </a:rPr>
              <a:t>i</a:t>
            </a:r>
            <a:r>
              <a:rPr sz="1700" dirty="0">
                <a:solidFill>
                  <a:srgbClr val="404040"/>
                </a:solidFill>
              </a:rPr>
              <a:t> Qiang and </a:t>
            </a:r>
            <a:r>
              <a:rPr sz="1700" dirty="0" err="1">
                <a:solidFill>
                  <a:srgbClr val="404040"/>
                </a:solidFill>
              </a:rPr>
              <a:t>Z</a:t>
            </a:r>
            <a:r>
              <a:rPr lang="en-US" sz="1700" dirty="0" err="1">
                <a:solidFill>
                  <a:srgbClr val="404040"/>
                </a:solidFill>
              </a:rPr>
              <a:t>hirong</a:t>
            </a:r>
            <a:r>
              <a:rPr sz="1700" dirty="0">
                <a:solidFill>
                  <a:srgbClr val="404040"/>
                </a:solidFill>
              </a:rPr>
              <a:t> Huang, "Beam halo formation via longitudinal–transverse coupling in continuous-wave photoinjectors" </a:t>
            </a:r>
            <a:r>
              <a:rPr lang="en-US" sz="1700" i="1" dirty="0" err="1">
                <a:solidFill>
                  <a:srgbClr val="404040"/>
                </a:solidFill>
              </a:rPr>
              <a:t>arXiv</a:t>
            </a:r>
            <a:r>
              <a:rPr lang="en-US" sz="1700" i="1" dirty="0">
                <a:solidFill>
                  <a:srgbClr val="404040"/>
                </a:solidFill>
              </a:rPr>
              <a:t> preprint arXiv:2511.05831 </a:t>
            </a:r>
            <a:r>
              <a:rPr lang="en-US" sz="1700" dirty="0">
                <a:solidFill>
                  <a:srgbClr val="404040"/>
                </a:solidFill>
              </a:rPr>
              <a:t>(2025).</a:t>
            </a:r>
            <a:endParaRPr sz="1700" dirty="0">
              <a:solidFill>
                <a:srgbClr val="404040"/>
              </a:solidFill>
            </a:endParaRPr>
          </a:p>
          <a:p>
            <a:r>
              <a:rPr sz="1700" dirty="0" err="1">
                <a:solidFill>
                  <a:srgbClr val="404040"/>
                </a:solidFill>
              </a:rPr>
              <a:t>zzhang@slac.stanford.edu</a:t>
            </a:r>
            <a:endParaRPr sz="1700" dirty="0">
              <a:solidFill>
                <a:srgbClr val="404040"/>
              </a:solidFill>
            </a:endParaRPr>
          </a:p>
        </p:txBody>
      </p:sp>
      <p:pic>
        <p:nvPicPr>
          <p:cNvPr id="8" name="Picture 7" descr="fig3_f.png">
            <a:extLst>
              <a:ext uri="{FF2B5EF4-FFF2-40B4-BE49-F238E27FC236}">
                <a16:creationId xmlns:a16="http://schemas.microsoft.com/office/drawing/2014/main" id="{50C9F099-FC31-5689-2C56-DC2ECF83D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8979" y="1508698"/>
            <a:ext cx="3584821" cy="31089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226686-7CA2-6C55-0DF5-1A81A4EF8E27}"/>
              </a:ext>
            </a:extLst>
          </p:cNvPr>
          <p:cNvSpPr txBox="1"/>
          <p:nvPr/>
        </p:nvSpPr>
        <p:spPr>
          <a:xfrm>
            <a:off x="7863840" y="4747678"/>
            <a:ext cx="32918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b="0" i="1">
                <a:solidFill>
                  <a:srgbClr val="6B6B6B"/>
                </a:solidFill>
                <a:latin typeface="Lato"/>
              </a:rPr>
              <a:t>Simulated core–halo profile after the cryomodule</a:t>
            </a:r>
          </a:p>
        </p:txBody>
      </p:sp>
    </p:spTree>
    <p:extLst>
      <p:ext uri="{BB962C8B-B14F-4D97-AF65-F5344CB8AC3E}">
        <p14:creationId xmlns:p14="http://schemas.microsoft.com/office/powerpoint/2010/main" val="1103196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5F75B7-4862-8918-A17B-5B7C885D0E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From an operational nuisance to a quantitative mechanism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7F8F69-7BDC-EEEF-92E3-AD6C292A9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0F2CA8-423F-50C8-276E-5C10D96B81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Why beam halo limits CW FEL operation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</a:rPr>
              <a:t>What we saw during LCLS-II injector commissioning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</a:rPr>
              <a:t>A three-step mechanism from longitudinal–transverse coupling</a:t>
            </a:r>
          </a:p>
          <a:p>
            <a:pPr marL="752475" lvl="1" indent="-285750"/>
            <a:r>
              <a:rPr lang="en-US" sz="1800" dirty="0">
                <a:solidFill>
                  <a:srgbClr val="404040"/>
                </a:solidFill>
              </a:rPr>
              <a:t>r-dependent chirp → hollow bunch ends → over-focusing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Experimental validation</a:t>
            </a:r>
          </a:p>
          <a:p>
            <a:pPr marL="752475" lvl="1" indent="-285750"/>
            <a:r>
              <a:rPr lang="en-US" sz="1800" dirty="0"/>
              <a:t>solenoid scans, controlled ring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Mitigation: buncher compression tuning, now used in operation</a:t>
            </a:r>
          </a:p>
          <a:p>
            <a:pPr marL="285750" indent="-285750"/>
            <a:endParaRPr lang="en-US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71E49-58A7-ADF7-4D81-D979774B40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Beam halo formation in CW photoinjectors  |  FEL2026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F3386-28D7-9D9C-3449-43EE90CCCF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Picture 6" descr="A blue and yellow circle with a red center&#10;&#10;AI-generated content may be incorrect.">
            <a:extLst>
              <a:ext uri="{FF2B5EF4-FFF2-40B4-BE49-F238E27FC236}">
                <a16:creationId xmlns:a16="http://schemas.microsoft.com/office/drawing/2014/main" id="{43208098-C2CF-E6DC-3D83-4DC99409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0981" y="1508698"/>
            <a:ext cx="2625262" cy="17917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53D718-8B6F-D4D6-1DE9-D797AFE07045}"/>
              </a:ext>
            </a:extLst>
          </p:cNvPr>
          <p:cNvSpPr txBox="1"/>
          <p:nvPr/>
        </p:nvSpPr>
        <p:spPr>
          <a:xfrm>
            <a:off x="8118227" y="3429000"/>
            <a:ext cx="3502966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b="0" i="1" dirty="0">
                <a:solidFill>
                  <a:srgbClr val="6B6B6B"/>
                </a:solidFill>
                <a:latin typeface="Lato"/>
              </a:rPr>
              <a:t>Halo around the core, measured at </a:t>
            </a:r>
            <a:r>
              <a:rPr lang="en-US" sz="1200" i="1" dirty="0">
                <a:solidFill>
                  <a:srgbClr val="6B6B6B"/>
                </a:solidFill>
                <a:latin typeface="Lato"/>
              </a:rPr>
              <a:t>LCLS-II injector</a:t>
            </a:r>
            <a:endParaRPr sz="1200" b="0" i="1" dirty="0">
              <a:solidFill>
                <a:srgbClr val="6B6B6B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79735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6B62A-DA8A-0ACB-AEED-05438B874F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High average current plus tight loss budgets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B59A40-0F89-78BA-A1FA-0909DEB79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beam halo matters for CW FELs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E97273-AF2D-B172-F030-05811DA9AA3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605068"/>
            <a:ext cx="7371311" cy="445283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</a:rPr>
              <a:t>Superconducting FELs — LCLS-II, SHINE, European XFEL— run at MHz rates and high average current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</a:rPr>
              <a:t>Halo causes uncontrolled loss, component activation and a machine-protection burden that interrupts operation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</a:rPr>
              <a:t>It also degrades brightness and makes matching and emittance measurement unreliable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</a:rPr>
              <a:t>Well studied elsewhere, but not here:</a:t>
            </a:r>
          </a:p>
          <a:p>
            <a:pPr lvl="1"/>
            <a:r>
              <a:rPr lang="en-US" sz="1400" dirty="0">
                <a:solidFill>
                  <a:srgbClr val="404040"/>
                </a:solidFill>
              </a:rPr>
              <a:t>hadron beams: space-charge resonances, particle–core models</a:t>
            </a:r>
          </a:p>
          <a:p>
            <a:pPr lvl="1"/>
            <a:r>
              <a:rPr lang="en-US" sz="1400" dirty="0">
                <a:solidFill>
                  <a:srgbClr val="404040"/>
                </a:solidFill>
              </a:rPr>
              <a:t>ERLs and rings: mismatch, nonlinear RF, diffusion, scattering</a:t>
            </a:r>
          </a:p>
          <a:p>
            <a:pPr lvl="1"/>
            <a:r>
              <a:rPr lang="en-US" sz="1400" dirty="0">
                <a:solidFill>
                  <a:srgbClr val="404040"/>
                </a:solidFill>
              </a:rPr>
              <a:t>single-pass photoinjectors: little attention so far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DC20E-2880-6C4C-0551-44135FA5AE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66E50-6F45-45B8-AF48-5D905B67E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7745052-952A-7B47-E3E2-B065451220BF}"/>
              </a:ext>
            </a:extLst>
          </p:cNvPr>
          <p:cNvSpPr/>
          <p:nvPr/>
        </p:nvSpPr>
        <p:spPr>
          <a:xfrm>
            <a:off x="800100" y="5504688"/>
            <a:ext cx="10552176" cy="402336"/>
          </a:xfrm>
          <a:prstGeom prst="roundRect">
            <a:avLst>
              <a:gd name="adj" fmla="val 14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0" rIns="109728" bIns="0" rtlCol="0" anchor="ctr"/>
          <a:lstStyle/>
          <a:p>
            <a:pPr algn="l"/>
            <a:r>
              <a:rPr sz="1500" b="1" dirty="0">
                <a:solidFill>
                  <a:srgbClr val="6E1414"/>
                </a:solidFill>
                <a:latin typeface="Lato"/>
              </a:rPr>
              <a:t>The dominant halo mechanism of CW photoinjectors had not been identified — that is the gap this work closes.</a:t>
            </a:r>
          </a:p>
        </p:txBody>
      </p:sp>
      <p:pic>
        <p:nvPicPr>
          <p:cNvPr id="8" name="Picture 7" descr="fig3_f.png">
            <a:extLst>
              <a:ext uri="{FF2B5EF4-FFF2-40B4-BE49-F238E27FC236}">
                <a16:creationId xmlns:a16="http://schemas.microsoft.com/office/drawing/2014/main" id="{A441EB02-F2CA-13EA-9622-1BA5D254A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4538" y="1231669"/>
            <a:ext cx="3291840" cy="28548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5455069-FE92-B193-2A82-777613F69BCB}"/>
              </a:ext>
            </a:extLst>
          </p:cNvPr>
          <p:cNvSpPr txBox="1"/>
          <p:nvPr/>
        </p:nvSpPr>
        <p:spPr>
          <a:xfrm>
            <a:off x="8254538" y="4196267"/>
            <a:ext cx="32918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b="0" i="1" dirty="0">
                <a:solidFill>
                  <a:srgbClr val="6B6B6B"/>
                </a:solidFill>
                <a:latin typeface="Lato"/>
              </a:rPr>
              <a:t>Simulated core–halo profile after the cryomodule</a:t>
            </a:r>
          </a:p>
        </p:txBody>
      </p:sp>
    </p:spTree>
    <p:extLst>
      <p:ext uri="{BB962C8B-B14F-4D97-AF65-F5344CB8AC3E}">
        <p14:creationId xmlns:p14="http://schemas.microsoft.com/office/powerpoint/2010/main" val="74999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BBAE88-E36C-BF26-1296-6C2FDB1F65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Non-Gaussian transverse profiles downstream of the injector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5E478D-AE5F-B574-F450-A3EAF09DB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saw during LCLS-II commissioning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3AA44-7A7E-C84F-1CE3-5620AA74C7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Beam halo formation in CW photoinjectors  |  FEL2026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3A21A-E42C-E9D4-4CCC-D3A4CD394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7847DF1-5797-6341-850C-85E66873535A}"/>
              </a:ext>
            </a:extLst>
          </p:cNvPr>
          <p:cNvGrpSpPr/>
          <p:nvPr/>
        </p:nvGrpSpPr>
        <p:grpSpPr>
          <a:xfrm>
            <a:off x="0" y="1723545"/>
            <a:ext cx="4623538" cy="2169133"/>
            <a:chOff x="0" y="1723545"/>
            <a:chExt cx="4623538" cy="2169133"/>
          </a:xfrm>
        </p:grpSpPr>
        <p:pic>
          <p:nvPicPr>
            <p:cNvPr id="7" name="Picture 6" descr="fig4_c1.png">
              <a:extLst>
                <a:ext uri="{FF2B5EF4-FFF2-40B4-BE49-F238E27FC236}">
                  <a16:creationId xmlns:a16="http://schemas.microsoft.com/office/drawing/2014/main" id="{2D054BD6-7BCE-82E8-2519-F83286E4D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448" y="1723545"/>
              <a:ext cx="2055377" cy="183076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CE8B58F-AEF2-50D1-95DE-2C9433B655A7}"/>
                </a:ext>
              </a:extLst>
            </p:cNvPr>
            <p:cNvSpPr txBox="1"/>
            <p:nvPr/>
          </p:nvSpPr>
          <p:spPr>
            <a:xfrm>
              <a:off x="0" y="3640525"/>
              <a:ext cx="2651760" cy="2377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sz="1300" b="1" i="0" dirty="0">
                  <a:solidFill>
                    <a:srgbClr val="B83A4B"/>
                  </a:solidFill>
                  <a:latin typeface="Lato"/>
                </a:rPr>
                <a:t>two horizontal lobes</a:t>
              </a:r>
            </a:p>
          </p:txBody>
        </p:sp>
        <p:pic>
          <p:nvPicPr>
            <p:cNvPr id="9" name="Picture 8" descr="fig4_c2.png">
              <a:extLst>
                <a:ext uri="{FF2B5EF4-FFF2-40B4-BE49-F238E27FC236}">
                  <a16:creationId xmlns:a16="http://schemas.microsoft.com/office/drawing/2014/main" id="{3F63DB96-392A-7494-B151-85663B23C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50787" y="1723545"/>
              <a:ext cx="1854313" cy="178014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335406-A3FA-EF5F-12AB-76E91B254F44}"/>
                </a:ext>
              </a:extLst>
            </p:cNvPr>
            <p:cNvSpPr txBox="1"/>
            <p:nvPr/>
          </p:nvSpPr>
          <p:spPr>
            <a:xfrm>
              <a:off x="1971778" y="3654934"/>
              <a:ext cx="2651760" cy="2377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sz="1300" b="1" i="0" dirty="0">
                  <a:solidFill>
                    <a:srgbClr val="B83A4B"/>
                  </a:solidFill>
                  <a:latin typeface="Lato"/>
                </a:rPr>
                <a:t>two vertical lobes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CFDF047-AE72-98C8-7D31-25466AF2E306}"/>
              </a:ext>
            </a:extLst>
          </p:cNvPr>
          <p:cNvGrpSpPr/>
          <p:nvPr/>
        </p:nvGrpSpPr>
        <p:grpSpPr>
          <a:xfrm>
            <a:off x="4225061" y="1625924"/>
            <a:ext cx="3828588" cy="2245593"/>
            <a:chOff x="4225061" y="1625924"/>
            <a:chExt cx="3828588" cy="2245593"/>
          </a:xfrm>
        </p:grpSpPr>
        <p:pic>
          <p:nvPicPr>
            <p:cNvPr id="11" name="Picture 10" descr="A screenshot of a computer screen&#10;&#10;AI-generated content may be incorrect.">
              <a:extLst>
                <a:ext uri="{FF2B5EF4-FFF2-40B4-BE49-F238E27FC236}">
                  <a16:creationId xmlns:a16="http://schemas.microsoft.com/office/drawing/2014/main" id="{8BA5E457-AE26-71C8-8215-DE9431A65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21940"/>
            <a:stretch/>
          </p:blipFill>
          <p:spPr>
            <a:xfrm>
              <a:off x="4225061" y="1634977"/>
              <a:ext cx="1854314" cy="1556802"/>
            </a:xfrm>
            <a:prstGeom prst="rect">
              <a:avLst/>
            </a:prstGeom>
          </p:spPr>
        </p:pic>
        <p:pic>
          <p:nvPicPr>
            <p:cNvPr id="12" name="Picture 11" descr="A screen shot of a computer screen&#10;&#10;AI-generated content may be incorrect.">
              <a:extLst>
                <a:ext uri="{FF2B5EF4-FFF2-40B4-BE49-F238E27FC236}">
                  <a16:creationId xmlns:a16="http://schemas.microsoft.com/office/drawing/2014/main" id="{54CB7C25-0364-CAA8-F56C-8DFAC881A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99336" y="1625924"/>
              <a:ext cx="1854313" cy="168191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1D3932-6112-5B0F-5339-6CDA989DD8D2}"/>
                </a:ext>
              </a:extLst>
            </p:cNvPr>
            <p:cNvSpPr txBox="1"/>
            <p:nvPr/>
          </p:nvSpPr>
          <p:spPr>
            <a:xfrm>
              <a:off x="4751070" y="3671462"/>
              <a:ext cx="2651760" cy="2000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300" b="1" i="0" dirty="0">
                  <a:solidFill>
                    <a:srgbClr val="B83A4B"/>
                  </a:solidFill>
                  <a:latin typeface="Lato"/>
                </a:rPr>
                <a:t>Four spots</a:t>
              </a:r>
              <a:endParaRPr sz="1300" b="1" i="0" dirty="0">
                <a:solidFill>
                  <a:srgbClr val="B83A4B"/>
                </a:solidFill>
                <a:latin typeface="Lato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B052F6E-B24F-4A2B-E59B-B294D2E694AA}"/>
              </a:ext>
            </a:extLst>
          </p:cNvPr>
          <p:cNvGrpSpPr/>
          <p:nvPr/>
        </p:nvGrpSpPr>
        <p:grpSpPr>
          <a:xfrm>
            <a:off x="7568464" y="1598522"/>
            <a:ext cx="2651760" cy="2260902"/>
            <a:chOff x="7568464" y="1598522"/>
            <a:chExt cx="2651760" cy="2260902"/>
          </a:xfrm>
        </p:grpSpPr>
        <p:pic>
          <p:nvPicPr>
            <p:cNvPr id="14" name="Picture 13" descr="A screenshot of a computer screen&#10;&#10;AI-generated content may be incorrect.">
              <a:extLst>
                <a:ext uri="{FF2B5EF4-FFF2-40B4-BE49-F238E27FC236}">
                  <a16:creationId xmlns:a16="http://schemas.microsoft.com/office/drawing/2014/main" id="{C34EEC15-F297-7C73-9C83-F55BF885E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73610" y="1598522"/>
              <a:ext cx="1759993" cy="159325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1D926BA-C789-6121-8504-E5DAFD2B15EE}"/>
                </a:ext>
              </a:extLst>
            </p:cNvPr>
            <p:cNvSpPr txBox="1"/>
            <p:nvPr/>
          </p:nvSpPr>
          <p:spPr>
            <a:xfrm>
              <a:off x="7568464" y="3659369"/>
              <a:ext cx="2651760" cy="2000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300" b="1" i="0" dirty="0">
                  <a:solidFill>
                    <a:srgbClr val="B83A4B"/>
                  </a:solidFill>
                  <a:latin typeface="Lato"/>
                </a:rPr>
                <a:t>Diamond ring</a:t>
              </a:r>
              <a:endParaRPr sz="1300" b="1" i="0" dirty="0">
                <a:solidFill>
                  <a:srgbClr val="B83A4B"/>
                </a:solidFill>
                <a:latin typeface="Lato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A0C7252-63C9-860D-67B7-0F2CF3068BFA}"/>
              </a:ext>
            </a:extLst>
          </p:cNvPr>
          <p:cNvGrpSpPr/>
          <p:nvPr/>
        </p:nvGrpSpPr>
        <p:grpSpPr>
          <a:xfrm>
            <a:off x="9850476" y="1598522"/>
            <a:ext cx="2651760" cy="2245516"/>
            <a:chOff x="9850476" y="1598522"/>
            <a:chExt cx="2651760" cy="2245516"/>
          </a:xfrm>
        </p:grpSpPr>
        <p:pic>
          <p:nvPicPr>
            <p:cNvPr id="16" name="Picture 15" descr="A screen shot of a computer screen&#10;&#10;AI-generated content may be incorrect.">
              <a:extLst>
                <a:ext uri="{FF2B5EF4-FFF2-40B4-BE49-F238E27FC236}">
                  <a16:creationId xmlns:a16="http://schemas.microsoft.com/office/drawing/2014/main" id="{D6A30D29-D97B-DBCF-374B-33CBB9B40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21411"/>
            <a:stretch/>
          </p:blipFill>
          <p:spPr>
            <a:xfrm>
              <a:off x="10053564" y="1598522"/>
              <a:ext cx="1978366" cy="178014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68AFA7D-3ED1-A486-412C-DAB768300C1D}"/>
                </a:ext>
              </a:extLst>
            </p:cNvPr>
            <p:cNvSpPr txBox="1"/>
            <p:nvPr/>
          </p:nvSpPr>
          <p:spPr>
            <a:xfrm>
              <a:off x="9850476" y="3643983"/>
              <a:ext cx="2651760" cy="2000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B83A4B"/>
                  </a:solidFill>
                  <a:latin typeface="Lato"/>
                </a:rPr>
                <a:t>Smiling face</a:t>
              </a:r>
              <a:endParaRPr sz="1300" b="1" i="0" dirty="0">
                <a:solidFill>
                  <a:srgbClr val="B83A4B"/>
                </a:solidFill>
                <a:latin typeface="Lato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3A58D91-4B9B-9B06-D4F4-3E87B5379916}"/>
              </a:ext>
            </a:extLst>
          </p:cNvPr>
          <p:cNvSpPr txBox="1"/>
          <p:nvPr/>
        </p:nvSpPr>
        <p:spPr>
          <a:xfrm>
            <a:off x="800100" y="4856829"/>
            <a:ext cx="10552176" cy="8207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Bright compact core wrapped in a diffuse outer population; the shape follows the optics</a:t>
            </a:r>
          </a:p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Reproduced later in dedicated experiments with nominal laser, cathode and RF settings</a:t>
            </a:r>
          </a:p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Intrinsic to core–halo dynamics, so </a:t>
            </a:r>
            <a:r>
              <a:rPr sz="1500" b="1" dirty="0">
                <a:solidFill>
                  <a:srgbClr val="404040"/>
                </a:solidFill>
                <a:latin typeface="Lato"/>
              </a:rPr>
              <a:t>it cannot be tuned away by cleaning up the laser or the cathode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6EA50B-899C-E7E3-064D-429345E07E70}"/>
              </a:ext>
            </a:extLst>
          </p:cNvPr>
          <p:cNvSpPr txBox="1"/>
          <p:nvPr/>
        </p:nvSpPr>
        <p:spPr>
          <a:xfrm>
            <a:off x="822300" y="4015109"/>
            <a:ext cx="2475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Blame the laser!!!</a:t>
            </a:r>
          </a:p>
        </p:txBody>
      </p:sp>
    </p:spTree>
    <p:extLst>
      <p:ext uri="{BB962C8B-B14F-4D97-AF65-F5344CB8AC3E}">
        <p14:creationId xmlns:p14="http://schemas.microsoft.com/office/powerpoint/2010/main" val="265164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942610-7EDF-AC9C-F96D-195B6B1CB3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Velocity bunching at sub-MeV energy, then acceleration to 75 MeV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911463-E596-B4CC-38D9-F80452A84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LCLS-II CW photoinjector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7F8CF-2D5D-5139-64EF-8EA41A85F5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437EF-61D1-0839-04C2-611CDED06B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6" descr="fig1_layout.png">
            <a:extLst>
              <a:ext uri="{FF2B5EF4-FFF2-40B4-BE49-F238E27FC236}">
                <a16:creationId xmlns:a16="http://schemas.microsoft.com/office/drawing/2014/main" id="{2A55D63F-300F-9EED-7074-E1B03A838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248" y="1591056"/>
            <a:ext cx="8229600" cy="31867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0F5907-86AB-729C-6A7D-3DC65D0344B4}"/>
              </a:ext>
            </a:extLst>
          </p:cNvPr>
          <p:cNvSpPr txBox="1"/>
          <p:nvPr/>
        </p:nvSpPr>
        <p:spPr>
          <a:xfrm>
            <a:off x="1634490" y="4860195"/>
            <a:ext cx="4365789" cy="98745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70 </a:t>
            </a:r>
            <a:r>
              <a:rPr sz="1500" dirty="0" err="1">
                <a:solidFill>
                  <a:srgbClr val="404040"/>
                </a:solidFill>
                <a:latin typeface="Lato"/>
              </a:rPr>
              <a:t>pC</a:t>
            </a:r>
            <a:r>
              <a:rPr sz="1500" dirty="0">
                <a:solidFill>
                  <a:srgbClr val="404040"/>
                </a:solidFill>
                <a:latin typeface="Lato"/>
              </a:rPr>
              <a:t> from a VHF normal-conducting RF gun, ≈650 keV after the gun</a:t>
            </a:r>
          </a:p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SOL1 for emittance compensation, SOL2 matches into the cryomodule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01CEBC-2261-8032-BF4F-68BEC1670612}"/>
              </a:ext>
            </a:extLst>
          </p:cNvPr>
          <p:cNvSpPr txBox="1"/>
          <p:nvPr/>
        </p:nvSpPr>
        <p:spPr>
          <a:xfrm>
            <a:off x="6348481" y="4860195"/>
            <a:ext cx="4058711" cy="98745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Buncher writes the chirp for velocity bunching — all below 1 MeV</a:t>
            </a:r>
          </a:p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Halo screens S1, S2 (after TCAV) and S3; </a:t>
            </a:r>
            <a:r>
              <a:rPr sz="1500" dirty="0" err="1">
                <a:solidFill>
                  <a:srgbClr val="404040"/>
                </a:solidFill>
                <a:latin typeface="Lato"/>
              </a:rPr>
              <a:t>σz</a:t>
            </a:r>
            <a:r>
              <a:rPr sz="1500" dirty="0">
                <a:solidFill>
                  <a:srgbClr val="404040"/>
                </a:solidFill>
                <a:latin typeface="Lato"/>
              </a:rPr>
              <a:t> ≈ 0.9 mm</a:t>
            </a:r>
          </a:p>
        </p:txBody>
      </p:sp>
    </p:spTree>
    <p:extLst>
      <p:ext uri="{BB962C8B-B14F-4D97-AF65-F5344CB8AC3E}">
        <p14:creationId xmlns:p14="http://schemas.microsoft.com/office/powerpoint/2010/main" val="365364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6046FF-355D-5E4E-D5E8-0F6FAE22CD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Longitudinal–transverse coupling below 1 MeV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854D6C-A6AF-652D-C5F3-488743CE3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steps, one coupled mechanism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879CB-813B-63F1-E17A-6F86F5C4E1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AB51D-75DC-79FF-192C-11FBAD0A2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6" descr="halo_mechanism_cartoon.png">
            <a:extLst>
              <a:ext uri="{FF2B5EF4-FFF2-40B4-BE49-F238E27FC236}">
                <a16:creationId xmlns:a16="http://schemas.microsoft.com/office/drawing/2014/main" id="{01039FD0-0B9A-8442-DC20-0A8E1430E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728" y="1536192"/>
            <a:ext cx="9692640" cy="39910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FD1F9B-7388-8518-42C5-64F0BE5B5C83}"/>
              </a:ext>
            </a:extLst>
          </p:cNvPr>
          <p:cNvSpPr/>
          <p:nvPr/>
        </p:nvSpPr>
        <p:spPr>
          <a:xfrm>
            <a:off x="1252728" y="1621410"/>
            <a:ext cx="3988575" cy="1885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C3E09F0-7158-FD17-3272-4BF515556EA8}"/>
              </a:ext>
            </a:extLst>
          </p:cNvPr>
          <p:cNvSpPr/>
          <p:nvPr/>
        </p:nvSpPr>
        <p:spPr>
          <a:xfrm>
            <a:off x="800100" y="5655295"/>
            <a:ext cx="10552176" cy="402336"/>
          </a:xfrm>
          <a:prstGeom prst="roundRect">
            <a:avLst>
              <a:gd name="adj" fmla="val 14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0" rIns="109728" bIns="0" rtlCol="0" anchor="ctr"/>
          <a:lstStyle/>
          <a:p>
            <a:pPr algn="l"/>
            <a:r>
              <a:rPr sz="1500" b="1">
                <a:solidFill>
                  <a:srgbClr val="6E1414"/>
                </a:solidFill>
                <a:latin typeface="Lato"/>
              </a:rPr>
              <a:t>Chirp that fades off axis  →  hollow bunch ends after velocity bunching  →  over-focused hollow regions = halo</a:t>
            </a:r>
          </a:p>
        </p:txBody>
      </p:sp>
    </p:spTree>
    <p:extLst>
      <p:ext uri="{BB962C8B-B14F-4D97-AF65-F5344CB8AC3E}">
        <p14:creationId xmlns:p14="http://schemas.microsoft.com/office/powerpoint/2010/main" val="619149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A6A401-D4C8-EC5D-EBF1-6E688FA67F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The energy kick is strongest on axis and dies off axis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D8BA29-DCA7-B94B-351A-E15149B5C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the buncher writes an r-dependent chirp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96E8F-A4B3-2422-F067-7DF841CE6C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2C5B1-9688-B1D4-1E77-C3A70E144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BAB832-F28F-B162-F8D8-46643EB167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730940"/>
            <a:ext cx="5852159" cy="2377440"/>
          </a:xfrm>
        </p:spPr>
        <p:txBody>
          <a:bodyPr wrap="square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404040"/>
                </a:solidFill>
              </a:rPr>
              <a:t>In the buncher the longitudinal field follows a Bessel profile: the amplitude falls quadratically with radius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404040"/>
                </a:solidFill>
              </a:rPr>
              <a:t>Longitudinal space charge acts the same way — it accelerates the on-axis head and decelerates the on-axis tail more than off-axis particles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404040"/>
                </a:solidFill>
              </a:rPr>
              <a:t>Both add up to a quadratic </a:t>
            </a:r>
            <a:r>
              <a:rPr sz="1600" dirty="0" err="1">
                <a:solidFill>
                  <a:srgbClr val="404040"/>
                </a:solidFill>
              </a:rPr>
              <a:t>pz</a:t>
            </a:r>
            <a:r>
              <a:rPr sz="1600" dirty="0">
                <a:solidFill>
                  <a:srgbClr val="404040"/>
                </a:solidFill>
              </a:rPr>
              <a:t>–r correlation inside every slice</a:t>
            </a:r>
          </a:p>
        </p:txBody>
      </p:sp>
      <p:pic>
        <p:nvPicPr>
          <p:cNvPr id="8" name="Picture 7" descr="fig3_row1.png">
            <a:extLst>
              <a:ext uri="{FF2B5EF4-FFF2-40B4-BE49-F238E27FC236}">
                <a16:creationId xmlns:a16="http://schemas.microsoft.com/office/drawing/2014/main" id="{C78FF7B1-F899-F7AD-7FFC-356370AFA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037" y="1680124"/>
            <a:ext cx="5212080" cy="20367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753B2A-4D41-15D9-40BB-476EEEB8654E}"/>
              </a:ext>
            </a:extLst>
          </p:cNvPr>
          <p:cNvSpPr txBox="1"/>
          <p:nvPr/>
        </p:nvSpPr>
        <p:spPr>
          <a:xfrm>
            <a:off x="6734037" y="3808284"/>
            <a:ext cx="52120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b="0" i="1">
                <a:solidFill>
                  <a:srgbClr val="6B6B6B"/>
                </a:solidFill>
                <a:latin typeface="Lato"/>
              </a:rPr>
              <a:t>Astra: density after the buncher (left) and pz vs r for head and tail slices (right)</a:t>
            </a:r>
          </a:p>
        </p:txBody>
      </p:sp>
      <p:pic>
        <p:nvPicPr>
          <p:cNvPr id="10" name="Picture 9" descr="eq_ez.png">
            <a:extLst>
              <a:ext uri="{FF2B5EF4-FFF2-40B4-BE49-F238E27FC236}">
                <a16:creationId xmlns:a16="http://schemas.microsoft.com/office/drawing/2014/main" id="{98B0A9CB-C2BE-6F7C-E897-390F2AFE8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297680"/>
            <a:ext cx="4206240" cy="480525"/>
          </a:xfrm>
          <a:prstGeom prst="rect">
            <a:avLst/>
          </a:prstGeom>
        </p:spPr>
      </p:pic>
      <p:pic>
        <p:nvPicPr>
          <p:cNvPr id="11" name="Picture 10" descr="eq_delta.png">
            <a:extLst>
              <a:ext uri="{FF2B5EF4-FFF2-40B4-BE49-F238E27FC236}">
                <a16:creationId xmlns:a16="http://schemas.microsoft.com/office/drawing/2014/main" id="{8A8C5ECC-8651-71D8-64FC-B846FE3C2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956048"/>
            <a:ext cx="3291840" cy="361356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A6F33E8-8A71-2AB6-AEB2-C1A97EB9712A}"/>
              </a:ext>
            </a:extLst>
          </p:cNvPr>
          <p:cNvSpPr/>
          <p:nvPr/>
        </p:nvSpPr>
        <p:spPr>
          <a:xfrm>
            <a:off x="800100" y="5532120"/>
            <a:ext cx="10552176" cy="402336"/>
          </a:xfrm>
          <a:prstGeom prst="roundRect">
            <a:avLst>
              <a:gd name="adj" fmla="val 14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0" rIns="109728" bIns="0" rtlCol="0" anchor="ctr"/>
          <a:lstStyle/>
          <a:p>
            <a:pPr algn="l"/>
            <a:r>
              <a:rPr sz="1500" b="1">
                <a:solidFill>
                  <a:srgbClr val="6E1414"/>
                </a:solidFill>
                <a:latin typeface="Lato"/>
              </a:rPr>
              <a:t>Astra confirms the prediction: off-axis particles gain pz in the head and lose it in the tail.</a:t>
            </a:r>
          </a:p>
        </p:txBody>
      </p:sp>
    </p:spTree>
    <p:extLst>
      <p:ext uri="{BB962C8B-B14F-4D97-AF65-F5344CB8AC3E}">
        <p14:creationId xmlns:p14="http://schemas.microsoft.com/office/powerpoint/2010/main" val="4266173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BDD761-27B0-DFB9-7ABE-09ED5821AD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An r-dependent chirp curves the compression surface in (r, z)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F40152-A402-6EC8-2B70-BAE6274D3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velocity bunching hollows out the ends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0E7C9-5F41-7F5D-2EC3-44096EA7C0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9C144-4AC8-B2B4-552F-F934F55621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5B10B2F-E574-8F53-C462-E8EC00D545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099" y="1645920"/>
            <a:ext cx="5852159" cy="2926080"/>
          </a:xfrm>
        </p:spPr>
        <p:txBody>
          <a:bodyPr wrap="square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sz="1500" dirty="0">
                <a:solidFill>
                  <a:srgbClr val="404040"/>
                </a:solidFill>
              </a:rPr>
              <a:t>Below 1 MeV small energy differences change the drift velocity, so faster particles overtake slower 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500" dirty="0">
                <a:solidFill>
                  <a:srgbClr val="404040"/>
                </a:solidFill>
              </a:rPr>
              <a:t>On-axis particles get the largest chirp and compress into the core; off-axis particles lag and stay at the 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500" dirty="0">
                <a:solidFill>
                  <a:srgbClr val="404040"/>
                </a:solidFill>
              </a:rPr>
              <a:t>Head and tail therefore become hollow — ring-like in every slice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500" dirty="0">
                <a:solidFill>
                  <a:srgbClr val="404040"/>
                </a:solidFill>
              </a:rPr>
              <a:t>r is unchanged here, so the projected profile looks ordinary</a:t>
            </a:r>
          </a:p>
        </p:txBody>
      </p:sp>
      <p:pic>
        <p:nvPicPr>
          <p:cNvPr id="8" name="Picture 7" descr="fig2_model.png">
            <a:extLst>
              <a:ext uri="{FF2B5EF4-FFF2-40B4-BE49-F238E27FC236}">
                <a16:creationId xmlns:a16="http://schemas.microsoft.com/office/drawing/2014/main" id="{331F38CA-064F-DD6A-C04E-52F97058B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258" y="1508698"/>
            <a:ext cx="5029200" cy="31010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DB0471-7C7D-4030-4725-0CF0FDB92583}"/>
              </a:ext>
            </a:extLst>
          </p:cNvPr>
          <p:cNvSpPr txBox="1"/>
          <p:nvPr/>
        </p:nvSpPr>
        <p:spPr>
          <a:xfrm>
            <a:off x="6652258" y="4701146"/>
            <a:ext cx="5029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b="0" i="1">
                <a:solidFill>
                  <a:srgbClr val="6B6B6B"/>
                </a:solidFill>
                <a:latin typeface="Lato"/>
              </a:rPr>
              <a:t>Analytic model of a uniformly filled football bunch: hollow head and tail develop during bunching (head on the right)</a:t>
            </a:r>
          </a:p>
        </p:txBody>
      </p:sp>
      <p:pic>
        <p:nvPicPr>
          <p:cNvPr id="10" name="Picture 9" descr="eq_zf.png">
            <a:extLst>
              <a:ext uri="{FF2B5EF4-FFF2-40B4-BE49-F238E27FC236}">
                <a16:creationId xmlns:a16="http://schemas.microsoft.com/office/drawing/2014/main" id="{393B217A-5378-83A8-6E4E-CDF333534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3" y="4332287"/>
            <a:ext cx="2926080" cy="376935"/>
          </a:xfrm>
          <a:prstGeom prst="rect">
            <a:avLst/>
          </a:prstGeom>
        </p:spPr>
      </p:pic>
      <p:pic>
        <p:nvPicPr>
          <p:cNvPr id="11" name="Picture 10" descr="eq_r56.png">
            <a:extLst>
              <a:ext uri="{FF2B5EF4-FFF2-40B4-BE49-F238E27FC236}">
                <a16:creationId xmlns:a16="http://schemas.microsoft.com/office/drawing/2014/main" id="{CC4D6377-25A3-7B19-50B6-9D662EA84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6383" y="4826063"/>
            <a:ext cx="4023360" cy="59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31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6176BE-E433-70B7-D73E-1E54562991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Astra, 70 </a:t>
            </a:r>
            <a:r>
              <a:rPr lang="en-US" dirty="0" err="1"/>
              <a:t>pC</a:t>
            </a:r>
            <a:r>
              <a:rPr lang="en-US" dirty="0"/>
              <a:t>: hollowed structures at the cryomodule entrance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D77908-3547-5F92-C3AF-9036B1357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 in start-to-end simulation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3727C-2312-B23F-CB36-80A0AB93E3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Beam halo formation in CW photoinjectors  |  FEL2026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ED5FE-F4D2-A39E-85D1-0DBE64B50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 descr="fig3_row2.png">
            <a:extLst>
              <a:ext uri="{FF2B5EF4-FFF2-40B4-BE49-F238E27FC236}">
                <a16:creationId xmlns:a16="http://schemas.microsoft.com/office/drawing/2014/main" id="{ADAD75C2-63AD-1F0A-181E-3ED6F2E8A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688" y="1627632"/>
            <a:ext cx="8046720" cy="31196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2487FC-D15A-ECC9-850E-279EB1299F9B}"/>
              </a:ext>
            </a:extLst>
          </p:cNvPr>
          <p:cNvSpPr txBox="1"/>
          <p:nvPr/>
        </p:nvSpPr>
        <p:spPr>
          <a:xfrm>
            <a:off x="800100" y="4893587"/>
            <a:ext cx="10552176" cy="10972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The (r, z) curvature grows increasingly nonlinear along the drift to the cryomodule</a:t>
            </a:r>
          </a:p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Hollowed regions appear at both ends — the 3-D view of the head shows a clear ring</a:t>
            </a:r>
          </a:p>
          <a:p>
            <a:pPr>
              <a:spcAft>
                <a:spcPts val="500"/>
              </a:spcAft>
            </a:pPr>
            <a:r>
              <a:rPr sz="1500" dirty="0">
                <a:solidFill>
                  <a:srgbClr val="404040"/>
                </a:solidFill>
                <a:latin typeface="Lato"/>
              </a:rPr>
              <a:t>•  Space charge amplifies it: advancing or lagging off-axis particles get an extra push from their self-fields</a:t>
            </a:r>
          </a:p>
        </p:txBody>
      </p:sp>
    </p:spTree>
    <p:extLst>
      <p:ext uri="{BB962C8B-B14F-4D97-AF65-F5344CB8AC3E}">
        <p14:creationId xmlns:p14="http://schemas.microsoft.com/office/powerpoint/2010/main" val="3410427261"/>
      </p:ext>
    </p:extLst>
  </p:cSld>
  <p:clrMapOvr>
    <a:masterClrMapping/>
  </p:clrMapOvr>
</p:sld>
</file>

<file path=ppt/theme/theme1.xml><?xml version="1.0" encoding="utf-8"?>
<a:theme xmlns:a="http://schemas.openxmlformats.org/drawingml/2006/main" name="SLAC Covers/Title Slides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9DA077EA-6666-B14D-81C9-2FD28442B6D0}"/>
    </a:ext>
  </a:extLst>
</a:theme>
</file>

<file path=ppt/theme/theme2.xml><?xml version="1.0" encoding="utf-8"?>
<a:theme xmlns:a="http://schemas.openxmlformats.org/drawingml/2006/main" name="SLAC Interior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7FBC852C-56B0-CE44-BF70-AA1CE13EFFE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9942</TotalTime>
  <Words>1708</Words>
  <Application>Microsoft Macintosh PowerPoint</Application>
  <PresentationFormat>Widescreen</PresentationFormat>
  <Paragraphs>172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Calibri</vt:lpstr>
      <vt:lpstr>Lato</vt:lpstr>
      <vt:lpstr>Montserrat</vt:lpstr>
      <vt:lpstr>Lato Black</vt:lpstr>
      <vt:lpstr>Arial</vt:lpstr>
      <vt:lpstr>SLAC Covers/Title Slides</vt:lpstr>
      <vt:lpstr>SLAC Interior Slides</vt:lpstr>
      <vt:lpstr>PowerPoint Presentation</vt:lpstr>
      <vt:lpstr>Outline</vt:lpstr>
      <vt:lpstr>Why beam halo matters for CW FELs</vt:lpstr>
      <vt:lpstr>What we saw during LCLS-II commissioning</vt:lpstr>
      <vt:lpstr>The LCLS-II CW photoinjector</vt:lpstr>
      <vt:lpstr>Three steps, one coupled mechanism</vt:lpstr>
      <vt:lpstr>Step 1: the buncher writes an r-dependent chirp</vt:lpstr>
      <vt:lpstr>Step 2: velocity bunching hollows out the ends</vt:lpstr>
      <vt:lpstr>Step 2 in start-to-end simulation</vt:lpstr>
      <vt:lpstr>Step 3: the hollow regions get over-focused</vt:lpstr>
      <vt:lpstr>Experiment: core and halo focus differently</vt:lpstr>
      <vt:lpstr>The halo can be reshaped on demand</vt:lpstr>
      <vt:lpstr>Mitigation: bunch less at low energy</vt:lpstr>
      <vt:lpstr>Mitigation works, in profile and in time</vt:lpstr>
      <vt:lpstr>Now part of LCLS-II operation</vt:lpstr>
      <vt:lpstr>Generic to CW photoinjectors</vt:lpstr>
      <vt:lpstr>Summary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issue – please read</dc:title>
  <dc:subject/>
  <dc:creator>Zhang, Zhen</dc:creator>
  <cp:keywords/>
  <dc:description/>
  <cp:lastModifiedBy>Zhang, Zhen</cp:lastModifiedBy>
  <cp:revision>131</cp:revision>
  <dcterms:created xsi:type="dcterms:W3CDTF">2022-11-15T20:15:11Z</dcterms:created>
  <dcterms:modified xsi:type="dcterms:W3CDTF">2026-08-25T20:44:17Z</dcterms:modified>
  <cp:category/>
</cp:coreProperties>
</file>