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26.xml" ContentType="application/vnd.openxmlformats-officedocument.theme+xml"/>
  <Override PartName="/ppt/theme/theme27.xml" ContentType="application/vnd.openxmlformats-officedocument.theme+xml"/>
  <Override PartName="/ppt/theme/theme28.xml" ContentType="application/vnd.openxmlformats-officedocument.theme+xml"/>
  <Override PartName="/ppt/theme/theme29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1" r:id="rId3"/>
    <p:sldMasterId id="2147483652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59" r:id="rId10"/>
    <p:sldMasterId id="2147483660" r:id="rId11"/>
    <p:sldMasterId id="2147483662" r:id="rId12"/>
    <p:sldMasterId id="2147483663" r:id="rId13"/>
    <p:sldMasterId id="2147483664" r:id="rId14"/>
    <p:sldMasterId id="2147483665" r:id="rId15"/>
    <p:sldMasterId id="2147483666" r:id="rId16"/>
    <p:sldMasterId id="2147483667" r:id="rId17"/>
    <p:sldMasterId id="2147483668" r:id="rId18"/>
    <p:sldMasterId id="2147483669" r:id="rId19"/>
    <p:sldMasterId id="2147483670" r:id="rId20"/>
    <p:sldMasterId id="2147483671" r:id="rId21"/>
    <p:sldMasterId id="2147483672" r:id="rId22"/>
    <p:sldMasterId id="2147483673" r:id="rId23"/>
    <p:sldMasterId id="2147483674" r:id="rId24"/>
    <p:sldMasterId id="2147483675" r:id="rId25"/>
    <p:sldMasterId id="2147483676" r:id="rId26"/>
    <p:sldMasterId id="2147483677" r:id="rId27"/>
    <p:sldMasterId id="2147483678" r:id="rId28"/>
    <p:sldMasterId id="2147483679" r:id="rId29"/>
    <p:sldMasterId id="2147483680" r:id="rId30"/>
    <p:sldMasterId id="2147483681" r:id="rId31"/>
    <p:sldMasterId id="2147483682" r:id="rId32"/>
    <p:sldMasterId id="2147483683" r:id="rId33"/>
    <p:sldMasterId id="2147483684" r:id="rId34"/>
    <p:sldMasterId id="2147483685" r:id="rId35"/>
  </p:sldMasterIdLst>
  <p:sldIdLst>
    <p:sldId id="256" r:id="rId36"/>
    <p:sldId id="257" r:id="rId37"/>
    <p:sldId id="258" r:id="rId38"/>
    <p:sldId id="259" r:id="rId39"/>
    <p:sldId id="260" r:id="rId40"/>
    <p:sldId id="261" r:id="rId41"/>
    <p:sldId id="262" r:id="rId42"/>
    <p:sldId id="263" r:id="rId43"/>
    <p:sldId id="264" r:id="rId44"/>
    <p:sldId id="265" r:id="rId45"/>
    <p:sldId id="266" r:id="rId46"/>
    <p:sldId id="267" r:id="rId47"/>
    <p:sldId id="268" r:id="rId48"/>
    <p:sldId id="269" r:id="rId49"/>
    <p:sldId id="270" r:id="rId50"/>
    <p:sldId id="271" r:id="rId51"/>
    <p:sldId id="272" r:id="rId52"/>
  </p:sldIdLst>
  <p:sldSz cx="12192000" cy="68580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5"/>
  </p:normalViewPr>
  <p:slideViewPr>
    <p:cSldViewPr snapToGrid="0">
      <p:cViewPr varScale="1">
        <p:scale>
          <a:sx n="119" d="100"/>
          <a:sy n="119" d="100"/>
        </p:scale>
        <p:origin x="8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4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7.xml"/><Relationship Id="rId47" Type="http://schemas.openxmlformats.org/officeDocument/2006/relationships/slide" Target="slides/slide12.xml"/><Relationship Id="rId50" Type="http://schemas.openxmlformats.org/officeDocument/2006/relationships/slide" Target="slides/slide15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2.xml"/><Relationship Id="rId40" Type="http://schemas.openxmlformats.org/officeDocument/2006/relationships/slide" Target="slides/slide5.xml"/><Relationship Id="rId45" Type="http://schemas.openxmlformats.org/officeDocument/2006/relationships/slide" Target="slides/slide1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9.xml"/><Relationship Id="rId52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8.xml"/><Relationship Id="rId48" Type="http://schemas.openxmlformats.org/officeDocument/2006/relationships/slide" Target="slides/slide13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3.xml"/><Relationship Id="rId46" Type="http://schemas.openxmlformats.org/officeDocument/2006/relationships/slide" Target="slides/slide1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1.xml"/><Relationship Id="rId49" Type="http://schemas.openxmlformats.org/officeDocument/2006/relationships/slide" Target="slides/slide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F4FA1F9-C43E-44AF-8B43-DCDB9955294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and 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ABE267A6-3BBC-49E7-A68C-86073D0E301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3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theme" Target="../theme/theme1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theme" Target="../theme/theme23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8.xml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theme" Target="../theme/theme30.xml"/></Relationships>
</file>

<file path=ppt/slideMasters/_rels/slideMaster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theme" Target="../theme/theme31.xml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theme" Target="../theme/theme33.xml"/></Relationships>
</file>

<file path=ppt/slideMasters/_rels/slideMaster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theme" Target="../theme/theme34.xml"/></Relationships>
</file>

<file path=ppt/slideMasters/_rels/slideMaster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theme" Target="../theme/theme3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9"/>
          <p:cNvPicPr/>
          <p:nvPr/>
        </p:nvPicPr>
        <p:blipFill>
          <a:blip r:embed="rId3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Grafik 3"/>
          <p:cNvPicPr/>
          <p:nvPr/>
        </p:nvPicPr>
        <p:blipFill>
          <a:blip r:embed="rId4"/>
          <a:stretch/>
        </p:blipFill>
        <p:spPr>
          <a:xfrm>
            <a:off x="1440" y="1440"/>
            <a:ext cx="12186720" cy="6852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Grafik 9"/>
          <p:cNvPicPr/>
          <p:nvPr/>
        </p:nvPicPr>
        <p:blipFill>
          <a:blip r:embed="rId5"/>
          <a:stretch/>
        </p:blipFill>
        <p:spPr>
          <a:xfrm>
            <a:off x="631080" y="358560"/>
            <a:ext cx="1771200" cy="727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" name="Grafik 7"/>
          <p:cNvPicPr/>
          <p:nvPr/>
        </p:nvPicPr>
        <p:blipFill>
          <a:blip r:embed="rId6"/>
          <a:srcRect l="28493"/>
          <a:stretch/>
        </p:blipFill>
        <p:spPr>
          <a:xfrm>
            <a:off x="2532240" y="536760"/>
            <a:ext cx="2159640" cy="40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ftr" idx="25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ldNum" idx="26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8462536C-99D8-4E95-ABA6-3BC4B22DF72C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27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fik 19"/>
          <p:cNvPicPr/>
          <p:nvPr/>
        </p:nvPicPr>
        <p:blipFill>
          <a:blip r:embed="rId3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PlaceHolder 1"/>
          <p:cNvSpPr>
            <a:spLocks noGrp="1"/>
          </p:cNvSpPr>
          <p:nvPr>
            <p:ph type="ftr" idx="28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ldNum" idx="29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05B37D9A-492C-4382-891E-800729357216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30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" name="Grafik 9"/>
          <p:cNvPicPr/>
          <p:nvPr/>
        </p:nvPicPr>
        <p:blipFill>
          <a:blip r:embed="rId3"/>
          <a:stretch/>
        </p:blipFill>
        <p:spPr>
          <a:xfrm>
            <a:off x="1440" y="1800"/>
            <a:ext cx="12188160" cy="68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Grafik 12"/>
          <p:cNvPicPr/>
          <p:nvPr/>
        </p:nvPicPr>
        <p:blipFill>
          <a:blip r:embed="rId4"/>
          <a:stretch/>
        </p:blipFill>
        <p:spPr>
          <a:xfrm>
            <a:off x="631080" y="358560"/>
            <a:ext cx="1771200" cy="727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Grafik 4"/>
          <p:cNvPicPr/>
          <p:nvPr/>
        </p:nvPicPr>
        <p:blipFill>
          <a:blip r:embed="rId5"/>
          <a:srcRect l="28493"/>
          <a:stretch/>
        </p:blipFill>
        <p:spPr>
          <a:xfrm>
            <a:off x="2532240" y="536760"/>
            <a:ext cx="2159640" cy="4006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ftr" idx="31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ldNum" idx="32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0891A380-770B-4847-BD31-E36AF054D482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dt" idx="33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" name="PlaceHolder 1"/>
          <p:cNvSpPr>
            <a:spLocks noGrp="1"/>
          </p:cNvSpPr>
          <p:nvPr>
            <p:ph type="ftr" idx="34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sldNum" idx="35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FE405FFA-E0DA-43E2-B347-D214E2AAB6D6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dt" idx="36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PlaceHolder 1"/>
          <p:cNvSpPr>
            <a:spLocks noGrp="1"/>
          </p:cNvSpPr>
          <p:nvPr>
            <p:ph type="ftr" idx="37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ldNum" idx="38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E6BE634F-6271-4BDD-A506-9E9382F6B005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dt" idx="39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PlaceHolder 1"/>
          <p:cNvSpPr>
            <a:spLocks noGrp="1"/>
          </p:cNvSpPr>
          <p:nvPr>
            <p:ph type="ftr" idx="40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sldNum" idx="41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6C621C82-6BDE-4669-85C7-3285A5FF66B4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dt" idx="42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PlaceHolder 1"/>
          <p:cNvSpPr>
            <a:spLocks noGrp="1"/>
          </p:cNvSpPr>
          <p:nvPr>
            <p:ph type="ftr" idx="43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sldNum" idx="44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C638EA25-630D-4AA1-8FCB-87CB02F9F1CB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dt" idx="45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PlaceHolder 1"/>
          <p:cNvSpPr>
            <a:spLocks noGrp="1"/>
          </p:cNvSpPr>
          <p:nvPr>
            <p:ph type="ftr" idx="46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ldNum" idx="47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6CC8AF76-3A1F-45A8-8817-F59BE4A48661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dt" idx="48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ftr" idx="49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ldNum" idx="50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C732E2C6-7FFF-4CF6-A467-9DCFD776F5B4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 idx="51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ftr" idx="1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ldNum" idx="2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E5949AA5-5628-4C56-82FC-F05DA3A620C0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3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PlaceHolder 1"/>
          <p:cNvSpPr>
            <a:spLocks noGrp="1"/>
          </p:cNvSpPr>
          <p:nvPr>
            <p:ph type="ftr" idx="52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sldNum" idx="53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CA0C674C-BC30-41E8-BD24-99B8D5D63DE3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dt" idx="54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PlaceHolder 1"/>
          <p:cNvSpPr>
            <a:spLocks noGrp="1"/>
          </p:cNvSpPr>
          <p:nvPr>
            <p:ph type="ftr" idx="55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ldNum" idx="56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01ADD345-1BC4-40DA-8267-A5E2F6AC49E3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dt" idx="57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PlaceHolder 1"/>
          <p:cNvSpPr>
            <a:spLocks noGrp="1"/>
          </p:cNvSpPr>
          <p:nvPr>
            <p:ph type="ftr" idx="58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ldNum" idx="59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70A493FB-4B37-4447-8049-A76242B87975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dt" idx="60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Grafik 8"/>
          <p:cNvPicPr/>
          <p:nvPr/>
        </p:nvPicPr>
        <p:blipFill>
          <a:blip r:embed="rId3"/>
          <a:stretch/>
        </p:blipFill>
        <p:spPr>
          <a:xfrm>
            <a:off x="1440" y="1800"/>
            <a:ext cx="12188160" cy="68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" name="Grafik 12"/>
          <p:cNvPicPr/>
          <p:nvPr/>
        </p:nvPicPr>
        <p:blipFill>
          <a:blip r:embed="rId4"/>
          <a:stretch/>
        </p:blipFill>
        <p:spPr>
          <a:xfrm>
            <a:off x="631080" y="358560"/>
            <a:ext cx="1771200" cy="727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Grafik 4"/>
          <p:cNvPicPr/>
          <p:nvPr/>
        </p:nvPicPr>
        <p:blipFill>
          <a:blip r:embed="rId5"/>
          <a:srcRect l="28493"/>
          <a:stretch/>
        </p:blipFill>
        <p:spPr>
          <a:xfrm>
            <a:off x="2532240" y="536760"/>
            <a:ext cx="2159640" cy="4006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ftr" idx="61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sldNum" idx="62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54A5B7E9-B4BF-4F8D-A5F4-63FD9D8B4FE8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dt" idx="63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PlaceHolder 1"/>
          <p:cNvSpPr>
            <a:spLocks noGrp="1"/>
          </p:cNvSpPr>
          <p:nvPr>
            <p:ph type="ftr" idx="64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sldNum" idx="65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BF245B12-8601-4D2D-BC59-856F6B8F056F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dt" idx="66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PlaceHolder 1"/>
          <p:cNvSpPr>
            <a:spLocks noGrp="1"/>
          </p:cNvSpPr>
          <p:nvPr>
            <p:ph type="ftr" idx="67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sldNum" idx="68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29D35BD0-29BD-4109-8D43-159EBC1FC128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dt" idx="69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18" name="PlaceHolder 2"/>
          <p:cNvSpPr>
            <a:spLocks noGrp="1"/>
          </p:cNvSpPr>
          <p:nvPr>
            <p:ph type="ftr" idx="70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sldNum" idx="71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B254CC1F-E40C-426B-85ED-EB0B7645C106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dt" idx="72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PlaceHolder 1"/>
          <p:cNvSpPr>
            <a:spLocks noGrp="1"/>
          </p:cNvSpPr>
          <p:nvPr>
            <p:ph type="ftr" idx="73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sldNum" idx="74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26205AD1-A56B-4376-9D23-6AE43C1524AE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dt" idx="75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Rechteck 13"/>
          <p:cNvSpPr/>
          <p:nvPr/>
        </p:nvSpPr>
        <p:spPr>
          <a:xfrm>
            <a:off x="0" y="0"/>
            <a:ext cx="12189600" cy="5047200"/>
          </a:xfrm>
          <a:prstGeom prst="rect">
            <a:avLst/>
          </a:prstGeom>
          <a:solidFill>
            <a:schemeClr val="lt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GB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27" name="Grafik 8"/>
          <p:cNvPicPr/>
          <p:nvPr/>
        </p:nvPicPr>
        <p:blipFill>
          <a:blip r:embed="rId3"/>
          <a:srcRect l="28515"/>
          <a:stretch/>
        </p:blipFill>
        <p:spPr>
          <a:xfrm>
            <a:off x="2532240" y="534240"/>
            <a:ext cx="2161800" cy="405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Grafik 12"/>
          <p:cNvPicPr/>
          <p:nvPr/>
        </p:nvPicPr>
        <p:blipFill>
          <a:blip r:embed="rId2"/>
          <a:stretch/>
        </p:blipFill>
        <p:spPr>
          <a:xfrm>
            <a:off x="631080" y="358560"/>
            <a:ext cx="1771200" cy="72756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" name="PlaceHolder 1"/>
          <p:cNvSpPr>
            <a:spLocks noGrp="1"/>
          </p:cNvSpPr>
          <p:nvPr>
            <p:ph type="ftr" idx="4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ldNum" idx="5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5F2390FE-D08B-4690-95F3-284BDE76CF2E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6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Rechteck 13"/>
          <p:cNvSpPr/>
          <p:nvPr/>
        </p:nvSpPr>
        <p:spPr>
          <a:xfrm>
            <a:off x="0" y="0"/>
            <a:ext cx="12189600" cy="5047200"/>
          </a:xfrm>
          <a:prstGeom prst="rect">
            <a:avLst/>
          </a:prstGeom>
          <a:solidFill>
            <a:schemeClr val="lt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GB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31" name="Grafik 12"/>
          <p:cNvPicPr/>
          <p:nvPr/>
        </p:nvPicPr>
        <p:blipFill>
          <a:blip r:embed="rId2"/>
          <a:stretch/>
        </p:blipFill>
        <p:spPr>
          <a:xfrm>
            <a:off x="631080" y="358560"/>
            <a:ext cx="1771200" cy="727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2" name="Grafik 3"/>
          <p:cNvPicPr/>
          <p:nvPr/>
        </p:nvPicPr>
        <p:blipFill>
          <a:blip r:embed="rId3"/>
          <a:srcRect l="28515"/>
          <a:stretch/>
        </p:blipFill>
        <p:spPr>
          <a:xfrm>
            <a:off x="2532240" y="534240"/>
            <a:ext cx="2161800" cy="40536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Rechteck 13"/>
          <p:cNvSpPr/>
          <p:nvPr/>
        </p:nvSpPr>
        <p:spPr>
          <a:xfrm>
            <a:off x="0" y="0"/>
            <a:ext cx="12189600" cy="5047200"/>
          </a:xfrm>
          <a:prstGeom prst="rect">
            <a:avLst/>
          </a:prstGeom>
          <a:solidFill>
            <a:schemeClr val="lt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GB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35" name="Grafik 12"/>
          <p:cNvPicPr/>
          <p:nvPr/>
        </p:nvPicPr>
        <p:blipFill>
          <a:blip r:embed="rId2"/>
          <a:stretch/>
        </p:blipFill>
        <p:spPr>
          <a:xfrm>
            <a:off x="631080" y="358560"/>
            <a:ext cx="1771200" cy="727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6" name="Grafik 3"/>
          <p:cNvPicPr/>
          <p:nvPr/>
        </p:nvPicPr>
        <p:blipFill>
          <a:blip r:embed="rId3"/>
          <a:srcRect l="28515"/>
          <a:stretch/>
        </p:blipFill>
        <p:spPr>
          <a:xfrm>
            <a:off x="2532240" y="534240"/>
            <a:ext cx="2161800" cy="40536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" name="Rechteck 13"/>
          <p:cNvSpPr/>
          <p:nvPr/>
        </p:nvSpPr>
        <p:spPr>
          <a:xfrm>
            <a:off x="0" y="0"/>
            <a:ext cx="12189600" cy="5047200"/>
          </a:xfrm>
          <a:prstGeom prst="rect">
            <a:avLst/>
          </a:prstGeom>
          <a:solidFill>
            <a:schemeClr val="lt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GB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39" name="Grafik 12"/>
          <p:cNvPicPr/>
          <p:nvPr/>
        </p:nvPicPr>
        <p:blipFill>
          <a:blip r:embed="rId2"/>
          <a:stretch/>
        </p:blipFill>
        <p:spPr>
          <a:xfrm>
            <a:off x="631080" y="358560"/>
            <a:ext cx="1771200" cy="727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" name="Grafik 3"/>
          <p:cNvPicPr/>
          <p:nvPr/>
        </p:nvPicPr>
        <p:blipFill>
          <a:blip r:embed="rId3"/>
          <a:srcRect l="28515"/>
          <a:stretch/>
        </p:blipFill>
        <p:spPr>
          <a:xfrm>
            <a:off x="2532240" y="534240"/>
            <a:ext cx="2161800" cy="40536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2" name="Grafik 1"/>
          <p:cNvPicPr/>
          <p:nvPr/>
        </p:nvPicPr>
        <p:blipFill>
          <a:blip r:embed="rId3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" name="PlaceHolder 1"/>
          <p:cNvSpPr>
            <a:spLocks noGrp="1"/>
          </p:cNvSpPr>
          <p:nvPr>
            <p:ph type="ftr" idx="76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sldNum" idx="77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0CC2477A-C8AA-4810-B7C2-E014856AF1A2}" type="slidenum">
              <a:rPr lang="en-GB" sz="1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dt" idx="78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Grafik 1"/>
          <p:cNvPicPr/>
          <p:nvPr/>
        </p:nvPicPr>
        <p:blipFill>
          <a:blip r:embed="rId3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PlaceHolder 1"/>
          <p:cNvSpPr>
            <a:spLocks noGrp="1"/>
          </p:cNvSpPr>
          <p:nvPr>
            <p:ph type="ftr" idx="79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sldNum" idx="80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85638B16-A8EC-40D6-8FBC-5DD44AFE73E8}" type="slidenum">
              <a:rPr lang="en-GB" sz="1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dt" idx="81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hteck 12"/>
          <p:cNvSpPr/>
          <p:nvPr/>
        </p:nvSpPr>
        <p:spPr>
          <a:xfrm>
            <a:off x="0" y="1059480"/>
            <a:ext cx="609480" cy="609480"/>
          </a:xfrm>
          <a:prstGeom prst="rect">
            <a:avLst/>
          </a:prstGeom>
          <a:solidFill>
            <a:srgbClr val="B9B9B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2" name="Bild 14" descr="PSI-Logo_narrow_30k.eps"/>
          <p:cNvPicPr/>
          <p:nvPr/>
        </p:nvPicPr>
        <p:blipFill>
          <a:blip r:embed="rId2"/>
          <a:stretch/>
        </p:blipFill>
        <p:spPr>
          <a:xfrm>
            <a:off x="828000" y="214200"/>
            <a:ext cx="1012680" cy="358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" name="PlaceHolder 1"/>
          <p:cNvSpPr>
            <a:spLocks noGrp="1"/>
          </p:cNvSpPr>
          <p:nvPr>
            <p:ph type="sldNum" idx="82"/>
          </p:nvPr>
        </p:nvSpPr>
        <p:spPr>
          <a:xfrm>
            <a:off x="8206200" y="4968000"/>
            <a:ext cx="573120" cy="14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CC26487-439D-47B1-A648-DE401B93F043}" type="slidenum">
              <a:rPr lang="de-DE" sz="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9"/>
          <p:cNvPicPr/>
          <p:nvPr/>
        </p:nvPicPr>
        <p:blipFill>
          <a:blip r:embed="rId3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ftr" idx="7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8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E570E43A-D94E-4647-9977-6E4870EAE31E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9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2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7" name="PlaceHolder 3"/>
          <p:cNvSpPr>
            <a:spLocks noGrp="1"/>
          </p:cNvSpPr>
          <p:nvPr>
            <p:ph type="ftr" idx="10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sldNum" idx="11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FD06B80B-48CF-4006-9583-482F526CF293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dt" idx="12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ftr" idx="13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14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2923E728-2702-40D8-9921-D14FD0521BE9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15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ftr" idx="16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sldNum" idx="17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C48E7671-ED0C-4FB7-9A9C-C8B38B95CD54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18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ftr" idx="19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sldNum" idx="20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680F0B34-7E84-466B-B28B-F89D37A459C2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21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fik 19"/>
          <p:cNvPicPr/>
          <p:nvPr/>
        </p:nvPicPr>
        <p:blipFill>
          <a:blip r:embed="rId2"/>
          <a:stretch/>
        </p:blipFill>
        <p:spPr>
          <a:xfrm>
            <a:off x="10614960" y="305280"/>
            <a:ext cx="879120" cy="3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ftr" idx="22"/>
          </p:nvPr>
        </p:nvSpPr>
        <p:spPr>
          <a:xfrm>
            <a:off x="1614600" y="6404400"/>
            <a:ext cx="804276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&lt;footer&gt;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ldNum" idx="23"/>
          </p:nvPr>
        </p:nvSpPr>
        <p:spPr>
          <a:xfrm>
            <a:off x="695160" y="6404400"/>
            <a:ext cx="70092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00259CB3-D5E8-476A-9821-67CDA7C1D27E}" type="slidenum">
              <a:rPr lang="en-GB" sz="1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 idx="24"/>
          </p:nvPr>
        </p:nvSpPr>
        <p:spPr>
          <a:xfrm>
            <a:off x="9875880" y="6404400"/>
            <a:ext cx="1618200" cy="14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95160" y="1445760"/>
            <a:ext cx="8042760" cy="200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l" defTabSz="914400">
              <a:lnSpc>
                <a:spcPct val="92000"/>
              </a:lnSpc>
              <a:buNone/>
              <a:tabLst>
                <a:tab pos="0" algn="l"/>
              </a:tabLst>
            </a:pPr>
            <a:r>
              <a:rPr lang="en-US" sz="42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Space Charge Studies for Enhanced SASE at the Soft X-ray Beamline Athos at SwissFEL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695160" y="3789000"/>
            <a:ext cx="8042760" cy="1077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92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Free Electron Laser Conference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695160" y="5841360"/>
            <a:ext cx="5290200" cy="285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l" defTabSz="91440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Sven Reiche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/>
          </p:nvPr>
        </p:nvSpPr>
        <p:spPr>
          <a:xfrm>
            <a:off x="695160" y="6129360"/>
            <a:ext cx="5290200" cy="249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Palo Alto, 24</a:t>
            </a:r>
            <a:r>
              <a:rPr lang="en-US" sz="1600" b="0" u="none" strike="noStrike" baseline="33000">
                <a:solidFill>
                  <a:schemeClr val="lt1"/>
                </a:solidFill>
                <a:effectLst/>
                <a:uFillTx/>
                <a:latin typeface="Aptos"/>
              </a:rPr>
              <a:t>th</a:t>
            </a: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August 2026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II.4 – Impact of Microbunching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0" name="PlaceHolder 2"/>
          <p:cNvSpPr>
            <a:spLocks noGrp="1"/>
          </p:cNvSpPr>
          <p:nvPr>
            <p:ph/>
          </p:nvPr>
        </p:nvSpPr>
        <p:spPr>
          <a:xfrm>
            <a:off x="685800" y="914400"/>
            <a:ext cx="6856920" cy="3199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Three-stage compression for ESASE mode generates strong micro-bunching. Central frequency is around 1 micron thus comparable with ESASE modulation.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It can drive space charge modulation, even if ESASE laser is turned off.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Effect can be mitigated with enabling laser heater. Best performance at 3 uJ pulse energy of leaser heater. Beyond it heats up the beam unnecessarily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1" name="Picture 720"/>
          <p:cNvPicPr/>
          <p:nvPr/>
        </p:nvPicPr>
        <p:blipFill>
          <a:blip r:embed="rId2"/>
          <a:stretch/>
        </p:blipFill>
        <p:spPr>
          <a:xfrm>
            <a:off x="7543800" y="804600"/>
            <a:ext cx="4570920" cy="285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2" name="Picture 721"/>
          <p:cNvPicPr/>
          <p:nvPr/>
        </p:nvPicPr>
        <p:blipFill>
          <a:blip r:embed="rId3"/>
          <a:stretch/>
        </p:blipFill>
        <p:spPr>
          <a:xfrm>
            <a:off x="0" y="3763800"/>
            <a:ext cx="4113720" cy="306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3" name="Picture 722"/>
          <p:cNvPicPr/>
          <p:nvPr/>
        </p:nvPicPr>
        <p:blipFill>
          <a:blip r:embed="rId4"/>
          <a:stretch/>
        </p:blipFill>
        <p:spPr>
          <a:xfrm>
            <a:off x="3888000" y="3754800"/>
            <a:ext cx="4113720" cy="307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4" name="Picture 723"/>
          <p:cNvPicPr/>
          <p:nvPr/>
        </p:nvPicPr>
        <p:blipFill>
          <a:blip r:embed="rId5"/>
          <a:stretch/>
        </p:blipFill>
        <p:spPr>
          <a:xfrm>
            <a:off x="7990200" y="3754800"/>
            <a:ext cx="4113720" cy="307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5" name="Rectangle 724"/>
          <p:cNvSpPr/>
          <p:nvPr/>
        </p:nvSpPr>
        <p:spPr>
          <a:xfrm>
            <a:off x="8121600" y="804600"/>
            <a:ext cx="38851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R56 scan for various LH pulse energies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6" name="Rectangle 725"/>
          <p:cNvSpPr/>
          <p:nvPr/>
        </p:nvSpPr>
        <p:spPr>
          <a:xfrm>
            <a:off x="685800" y="3754800"/>
            <a:ext cx="38851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Laser heater and ESASE Laser off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Rectangle 726"/>
          <p:cNvSpPr/>
          <p:nvPr/>
        </p:nvSpPr>
        <p:spPr>
          <a:xfrm>
            <a:off x="8458200" y="3707280"/>
            <a:ext cx="38851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Laser heater and ESASE Laser on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8" name="Rectangle 727"/>
          <p:cNvSpPr/>
          <p:nvPr/>
        </p:nvSpPr>
        <p:spPr>
          <a:xfrm>
            <a:off x="914400" y="4164480"/>
            <a:ext cx="27457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LPS measurement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(raw data)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9" name="Rectangle 728"/>
          <p:cNvSpPr/>
          <p:nvPr/>
        </p:nvSpPr>
        <p:spPr>
          <a:xfrm>
            <a:off x="4343400" y="3754800"/>
            <a:ext cx="38851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Laser heater on but  ESASE Laser off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0" name="Rectangle 729"/>
          <p:cNvSpPr/>
          <p:nvPr/>
        </p:nvSpPr>
        <p:spPr>
          <a:xfrm>
            <a:off x="4797000" y="4114800"/>
            <a:ext cx="27457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LPS measurement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(raw data)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1" name="Rectangle 730"/>
          <p:cNvSpPr/>
          <p:nvPr/>
        </p:nvSpPr>
        <p:spPr>
          <a:xfrm>
            <a:off x="8911800" y="4164480"/>
            <a:ext cx="27457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LPS measurement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(raw data)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2" name="Straight Connector 731"/>
          <p:cNvSpPr/>
          <p:nvPr/>
        </p:nvSpPr>
        <p:spPr>
          <a:xfrm>
            <a:off x="9144000" y="1407600"/>
            <a:ext cx="349200" cy="1756800"/>
          </a:xfrm>
          <a:prstGeom prst="line">
            <a:avLst/>
          </a:prstGeom>
          <a:ln w="19080">
            <a:solidFill>
              <a:srgbClr val="C9211E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54360" rIns="99360" bIns="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3" name="Rectangle 732"/>
          <p:cNvSpPr/>
          <p:nvPr/>
        </p:nvSpPr>
        <p:spPr>
          <a:xfrm>
            <a:off x="8879400" y="1120680"/>
            <a:ext cx="17071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C9211E"/>
                </a:solidFill>
                <a:effectLst/>
                <a:uFillTx/>
                <a:latin typeface="Aptos"/>
              </a:rPr>
              <a:t>Minimum Value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4" name="Straight Connector 733"/>
          <p:cNvSpPr/>
          <p:nvPr/>
        </p:nvSpPr>
        <p:spPr>
          <a:xfrm>
            <a:off x="9601200" y="1669320"/>
            <a:ext cx="264600" cy="1338480"/>
          </a:xfrm>
          <a:prstGeom prst="line">
            <a:avLst/>
          </a:prstGeom>
          <a:ln w="19080">
            <a:solidFill>
              <a:srgbClr val="914FB4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54360" rIns="99360" bIns="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5" name="Rectangle 734"/>
          <p:cNvSpPr/>
          <p:nvPr/>
        </p:nvSpPr>
        <p:spPr>
          <a:xfrm>
            <a:off x="9275760" y="1408680"/>
            <a:ext cx="1707120" cy="86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914FB4"/>
                </a:solidFill>
                <a:effectLst/>
                <a:uFillTx/>
                <a:latin typeface="Aptos"/>
              </a:rPr>
              <a:t>Active heating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82D5E4C-1F9D-4CC2-B738-C9E04137BE82}" type="slidenum">
              <a:rPr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PlaceHolder 1"/>
          <p:cNvSpPr>
            <a:spLocks noGrp="1"/>
          </p:cNvSpPr>
          <p:nvPr>
            <p:ph type="title"/>
          </p:nvPr>
        </p:nvSpPr>
        <p:spPr>
          <a:xfrm>
            <a:off x="6375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III.1 – ESASE Performance at 1 keV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7" name="PlaceHolder 2"/>
          <p:cNvSpPr>
            <a:spLocks noGrp="1"/>
          </p:cNvSpPr>
          <p:nvPr>
            <p:ph/>
          </p:nvPr>
        </p:nvSpPr>
        <p:spPr>
          <a:xfrm>
            <a:off x="637560" y="1071720"/>
            <a:ext cx="10562760" cy="464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Lasing in first half of Athos disabled (Inversion of chirp due to space charge)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Scan positive taper gradient (reverse tapering) in second half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Best performance for a taper of about </a:t>
            </a: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Symbol"/>
              </a:rPr>
              <a:t>D</a:t>
            </a: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K=0.012 per module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000" b="0" i="1" u="none" strike="noStrike">
                <a:solidFill>
                  <a:srgbClr val="2A6099"/>
                </a:solidFill>
                <a:effectLst/>
                <a:uFillTx/>
                <a:latin typeface="Aptos"/>
              </a:rPr>
              <a:t>Positive taper anticipated since radiation slips along a positive energy chirp.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38" name="Picture 737"/>
          <p:cNvPicPr/>
          <p:nvPr/>
        </p:nvPicPr>
        <p:blipFill>
          <a:blip r:embed="rId2"/>
          <a:stretch/>
        </p:blipFill>
        <p:spPr>
          <a:xfrm>
            <a:off x="6172200" y="2876400"/>
            <a:ext cx="5485320" cy="3406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9" name="Picture 738"/>
          <p:cNvPicPr/>
          <p:nvPr/>
        </p:nvPicPr>
        <p:blipFill>
          <a:blip r:embed="rId3"/>
          <a:stretch/>
        </p:blipFill>
        <p:spPr>
          <a:xfrm>
            <a:off x="649800" y="2719800"/>
            <a:ext cx="5485320" cy="3592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0" name="Rectangle 739"/>
          <p:cNvSpPr/>
          <p:nvPr/>
        </p:nvSpPr>
        <p:spPr>
          <a:xfrm>
            <a:off x="1371600" y="4705200"/>
            <a:ext cx="2056320" cy="227520"/>
          </a:xfrm>
          <a:prstGeom prst="rect">
            <a:avLst/>
          </a:prstGeom>
          <a:noFill/>
          <a:ln w="29160">
            <a:solidFill>
              <a:srgbClr val="C9211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9400" rIns="104400" bIns="594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1" name="Rectangle 740"/>
          <p:cNvSpPr/>
          <p:nvPr/>
        </p:nvSpPr>
        <p:spPr>
          <a:xfrm>
            <a:off x="1523880" y="4276800"/>
            <a:ext cx="1904040" cy="11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i="1" u="none" strike="noStrike">
                <a:solidFill>
                  <a:srgbClr val="C9211E"/>
                </a:solidFill>
                <a:effectLst/>
                <a:uFillTx/>
                <a:latin typeface="Aptos"/>
              </a:rPr>
              <a:t>Lasing Disabled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2" name="Rectangle 741"/>
          <p:cNvSpPr/>
          <p:nvPr/>
        </p:nvSpPr>
        <p:spPr>
          <a:xfrm>
            <a:off x="2298600" y="2755800"/>
            <a:ext cx="2513520" cy="11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Athos Taper Profile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3" name="Rectangle 742"/>
          <p:cNvSpPr/>
          <p:nvPr/>
        </p:nvSpPr>
        <p:spPr>
          <a:xfrm>
            <a:off x="7903800" y="2876400"/>
            <a:ext cx="2513520" cy="11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FEL Output Power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B186F3A-4D4E-4157-AD99-6A268728A676}" type="slidenum"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III.2 – ESASE Performance - Spectrum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45" name="Picture 744"/>
          <p:cNvPicPr/>
          <p:nvPr/>
        </p:nvPicPr>
        <p:blipFill>
          <a:blip r:embed="rId2"/>
          <a:stretch/>
        </p:blipFill>
        <p:spPr>
          <a:xfrm>
            <a:off x="424800" y="3116880"/>
            <a:ext cx="5853960" cy="3657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6" name="Picture 745"/>
          <p:cNvPicPr/>
          <p:nvPr/>
        </p:nvPicPr>
        <p:blipFill>
          <a:blip r:embed="rId3"/>
          <a:stretch/>
        </p:blipFill>
        <p:spPr>
          <a:xfrm>
            <a:off x="6692400" y="3382200"/>
            <a:ext cx="5485320" cy="3418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7" name="Picture 746"/>
          <p:cNvPicPr/>
          <p:nvPr/>
        </p:nvPicPr>
        <p:blipFill>
          <a:blip r:embed="rId4"/>
          <a:stretch/>
        </p:blipFill>
        <p:spPr>
          <a:xfrm>
            <a:off x="6737040" y="133200"/>
            <a:ext cx="5485320" cy="3426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8" name="Rectangle 747"/>
          <p:cNvSpPr/>
          <p:nvPr/>
        </p:nvSpPr>
        <p:spPr>
          <a:xfrm>
            <a:off x="7543800" y="133200"/>
            <a:ext cx="4342320" cy="11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Second Order Spectral Correlation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9" name="Rectangle 748"/>
          <p:cNvSpPr/>
          <p:nvPr/>
        </p:nvSpPr>
        <p:spPr>
          <a:xfrm>
            <a:off x="8686800" y="613800"/>
            <a:ext cx="2742120" cy="11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ESASE Operation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0" name="Rectangle 749"/>
          <p:cNvSpPr/>
          <p:nvPr/>
        </p:nvSpPr>
        <p:spPr>
          <a:xfrm>
            <a:off x="8915400" y="3915000"/>
            <a:ext cx="2742120" cy="11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SASE Operation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1" name="PlaceHolder 2"/>
          <p:cNvSpPr>
            <a:spLocks noGrp="1"/>
          </p:cNvSpPr>
          <p:nvPr>
            <p:ph/>
          </p:nvPr>
        </p:nvSpPr>
        <p:spPr>
          <a:xfrm>
            <a:off x="181800" y="842400"/>
            <a:ext cx="8962200" cy="464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Strong modal structure, best visible in spectral auto-correlation function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[</a:t>
            </a:r>
            <a:r>
              <a:rPr lang="en-US" sz="1600" b="0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Method: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1600" b="0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R. R. Robles et al, PRAB 26, 030701 (2023)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]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                   </a:t>
            </a:r>
            <a:r>
              <a:rPr lang="en-US" sz="1600" b="1" i="1" u="none" strike="noStrike">
                <a:solidFill>
                  <a:srgbClr val="069A2E"/>
                </a:solidFill>
                <a:effectLst/>
                <a:uFillTx/>
                <a:latin typeface="Aptos"/>
              </a:rPr>
              <a:t>Up to 7 side bands visible in auto correlation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Average ESASE spectrum much wider than SASE spectrum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                   </a:t>
            </a:r>
            <a:r>
              <a:rPr lang="en-US" sz="1600" b="1" i="1" u="none" strike="noStrike">
                <a:solidFill>
                  <a:srgbClr val="069A2E"/>
                </a:solidFill>
                <a:effectLst/>
                <a:uFillTx/>
                <a:latin typeface="Aptos"/>
              </a:rPr>
              <a:t>Shorter Spike Duration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Red Shift by about 60 eV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                   </a:t>
            </a:r>
            <a:r>
              <a:rPr lang="en-US" sz="1600" b="1" i="1" u="none" strike="noStrike">
                <a:solidFill>
                  <a:srgbClr val="069A2E"/>
                </a:solidFill>
                <a:effectLst/>
                <a:uFillTx/>
                <a:latin typeface="Aptos"/>
              </a:rPr>
              <a:t>Starting at low energy part of space charge chirp (?)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2" name="Right Arrow 751"/>
          <p:cNvSpPr/>
          <p:nvPr/>
        </p:nvSpPr>
        <p:spPr>
          <a:xfrm>
            <a:off x="228960" y="1503360"/>
            <a:ext cx="684720" cy="22752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69A2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3" name="Right Arrow 752"/>
          <p:cNvSpPr/>
          <p:nvPr/>
        </p:nvSpPr>
        <p:spPr>
          <a:xfrm>
            <a:off x="228600" y="2127600"/>
            <a:ext cx="684720" cy="22752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69A2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4" name="Right Arrow 753"/>
          <p:cNvSpPr/>
          <p:nvPr/>
        </p:nvSpPr>
        <p:spPr>
          <a:xfrm>
            <a:off x="228960" y="2766600"/>
            <a:ext cx="684720" cy="22752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69A2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5" name="Rectangle 754"/>
          <p:cNvSpPr/>
          <p:nvPr/>
        </p:nvSpPr>
        <p:spPr>
          <a:xfrm>
            <a:off x="2057400" y="3200400"/>
            <a:ext cx="2970720" cy="68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100 consecutive spectra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75DA79F-53F8-462F-8F7C-10517426AC91}" type="slidenum">
              <a:rPr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IV.1 – ESASE Simulations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7" name="PlaceHolder 2"/>
          <p:cNvSpPr>
            <a:spLocks noGrp="1"/>
          </p:cNvSpPr>
          <p:nvPr>
            <p:ph/>
          </p:nvPr>
        </p:nvSpPr>
        <p:spPr>
          <a:xfrm>
            <a:off x="637920" y="914400"/>
            <a:ext cx="9876600" cy="464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3D simulation scan of over </a:t>
            </a:r>
            <a:r>
              <a:rPr lang="en-US" sz="1800" b="1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energy spread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1800" b="1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chicane strength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and </a:t>
            </a:r>
            <a:r>
              <a:rPr lang="en-US" sz="1800" b="1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taper gradient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. Results for 1 MeV energy spread and nominal chicane strength and a taper gradient of about 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Symbol"/>
              </a:rPr>
              <a:t>D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K=0.01 per module are showing the best agreement (Maybe some fine tuning would improve)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Simulation do not include energy modulation by microbunching instabilty, which broadens the scan over the taper gradient and chicane strength.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Average rms  pulse duration of ESASE spikes is 150 +/- 24 as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Rms Spectral width is 7.3 eV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58" name="Picture 757"/>
          <p:cNvPicPr/>
          <p:nvPr/>
        </p:nvPicPr>
        <p:blipFill>
          <a:blip r:embed="rId2"/>
          <a:stretch/>
        </p:blipFill>
        <p:spPr>
          <a:xfrm>
            <a:off x="5257800" y="2790360"/>
            <a:ext cx="5485320" cy="3418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9" name="Picture 758"/>
          <p:cNvPicPr/>
          <p:nvPr/>
        </p:nvPicPr>
        <p:blipFill>
          <a:blip r:embed="rId3"/>
          <a:stretch/>
        </p:blipFill>
        <p:spPr>
          <a:xfrm>
            <a:off x="0" y="2752200"/>
            <a:ext cx="5485320" cy="3418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9AAF3B8-20E4-4BBA-92E4-E223272F9957}" type="slidenum"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IV.2 – Taper Gradient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1" name="PlaceHolder 2"/>
          <p:cNvSpPr>
            <a:spLocks noGrp="1"/>
          </p:cNvSpPr>
          <p:nvPr>
            <p:ph/>
          </p:nvPr>
        </p:nvSpPr>
        <p:spPr>
          <a:xfrm>
            <a:off x="505800" y="699245"/>
            <a:ext cx="7166520" cy="531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Idea: Spike is generated at back of the ESASE current spike and slips forward. A positive taper is needed to preserve the resonance condition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Maximum change in “effective” energy due to slippage is 33 MeV: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          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Change in resonance condition: 2 %, compensated by 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          mostly linear taper with an additional quadratic component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Observed taper gradient changes K-value over 8 modules is 4.5 %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             </a:t>
            </a:r>
            <a:r>
              <a:rPr lang="en-US" sz="1800" b="1" u="none" strike="noStrike" dirty="0">
                <a:solidFill>
                  <a:srgbClr val="F10D0C"/>
                </a:solidFill>
                <a:effectLst/>
                <a:uFillTx/>
                <a:latin typeface="Aptos"/>
              </a:rPr>
              <a:t>Change in resonance condition: 6 %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1" u="none" strike="noStrike" dirty="0">
                <a:solidFill>
                  <a:srgbClr val="F10D0C"/>
                </a:solidFill>
                <a:effectLst/>
                <a:uFillTx/>
                <a:latin typeface="Aptos"/>
              </a:rPr>
              <a:t>              Same value also for the overall shift in spectrum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62" name="Picture 761"/>
          <p:cNvPicPr/>
          <p:nvPr/>
        </p:nvPicPr>
        <p:blipFill>
          <a:blip r:embed="rId2"/>
          <a:stretch/>
        </p:blipFill>
        <p:spPr>
          <a:xfrm>
            <a:off x="7493400" y="658080"/>
            <a:ext cx="4570920" cy="3116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3" name="Picture 762"/>
          <p:cNvPicPr/>
          <p:nvPr/>
        </p:nvPicPr>
        <p:blipFill>
          <a:blip r:embed="rId3"/>
          <a:stretch/>
        </p:blipFill>
        <p:spPr>
          <a:xfrm>
            <a:off x="7493400" y="3740040"/>
            <a:ext cx="4570920" cy="311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4" name="Up-Down Arrow 763"/>
          <p:cNvSpPr/>
          <p:nvPr/>
        </p:nvSpPr>
        <p:spPr>
          <a:xfrm>
            <a:off x="9300600" y="2178000"/>
            <a:ext cx="227520" cy="478440"/>
          </a:xfrm>
          <a:prstGeom prst="upDownArrow">
            <a:avLst>
              <a:gd name="adj1" fmla="val 50000"/>
              <a:gd name="adj2" fmla="val 41758"/>
            </a:avLst>
          </a:prstGeom>
          <a:solidFill>
            <a:srgbClr val="FF860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5" name="Up-Down Arrow 764"/>
          <p:cNvSpPr/>
          <p:nvPr/>
        </p:nvSpPr>
        <p:spPr>
          <a:xfrm>
            <a:off x="10443600" y="4343400"/>
            <a:ext cx="227520" cy="924120"/>
          </a:xfrm>
          <a:prstGeom prst="upDownArrow">
            <a:avLst>
              <a:gd name="adj1" fmla="val 50000"/>
              <a:gd name="adj2" fmla="val 80570"/>
            </a:avLst>
          </a:prstGeom>
          <a:solidFill>
            <a:srgbClr val="FF860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6" name="Straight Connector 765"/>
          <p:cNvSpPr/>
          <p:nvPr/>
        </p:nvSpPr>
        <p:spPr>
          <a:xfrm>
            <a:off x="8001000" y="2156040"/>
            <a:ext cx="3886200" cy="360"/>
          </a:xfrm>
          <a:prstGeom prst="line">
            <a:avLst/>
          </a:prstGeom>
          <a:ln w="19080">
            <a:solidFill>
              <a:srgbClr val="FF860D"/>
            </a:solidFill>
            <a:prstDash val="lg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-54360" rIns="99360" bIns="-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7" name="Straight Connector 766"/>
          <p:cNvSpPr/>
          <p:nvPr/>
        </p:nvSpPr>
        <p:spPr>
          <a:xfrm>
            <a:off x="8001360" y="5244120"/>
            <a:ext cx="3886200" cy="360"/>
          </a:xfrm>
          <a:prstGeom prst="line">
            <a:avLst/>
          </a:prstGeom>
          <a:ln w="19080">
            <a:solidFill>
              <a:srgbClr val="FF860D"/>
            </a:solidFill>
            <a:prstDash val="lg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-54360" rIns="99360" bIns="-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8" name="Rectangle 767"/>
          <p:cNvSpPr/>
          <p:nvPr/>
        </p:nvSpPr>
        <p:spPr>
          <a:xfrm>
            <a:off x="8001000" y="914400"/>
            <a:ext cx="2284920" cy="60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FF860D"/>
                </a:solidFill>
                <a:effectLst/>
                <a:uFillTx/>
                <a:latin typeface="Aptos"/>
              </a:rPr>
              <a:t>Start Lasing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9" name="Rectangle 768"/>
          <p:cNvSpPr/>
          <p:nvPr/>
        </p:nvSpPr>
        <p:spPr>
          <a:xfrm>
            <a:off x="8001000" y="3969720"/>
            <a:ext cx="2284920" cy="60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FF860D"/>
                </a:solidFill>
                <a:effectLst/>
                <a:uFillTx/>
                <a:latin typeface="Aptos"/>
              </a:rPr>
              <a:t>End Lasing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0" name="Rectangle 769"/>
          <p:cNvSpPr/>
          <p:nvPr/>
        </p:nvSpPr>
        <p:spPr>
          <a:xfrm>
            <a:off x="8001000" y="2286000"/>
            <a:ext cx="2284920" cy="60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rgbClr val="FF860D"/>
                </a:solidFill>
                <a:effectLst/>
                <a:uFillTx/>
                <a:latin typeface="Symbol"/>
              </a:rPr>
              <a:t>D</a:t>
            </a:r>
            <a:r>
              <a:rPr lang="en-US" sz="1800" b="0" i="1" u="none" strike="noStrike">
                <a:solidFill>
                  <a:srgbClr val="FF860D"/>
                </a:solidFill>
                <a:effectLst/>
                <a:uFillTx/>
                <a:latin typeface="Aptos"/>
              </a:rPr>
              <a:t>E=-11 MeV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1" name="Rectangle 770"/>
          <p:cNvSpPr/>
          <p:nvPr/>
        </p:nvSpPr>
        <p:spPr>
          <a:xfrm>
            <a:off x="10672200" y="4270320"/>
            <a:ext cx="1392120" cy="60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rgbClr val="FF860D"/>
                </a:solidFill>
                <a:effectLst/>
                <a:uFillTx/>
                <a:latin typeface="Symbol"/>
              </a:rPr>
              <a:t>D</a:t>
            </a:r>
            <a:r>
              <a:rPr lang="en-US" sz="1800" b="0" i="1" u="none" strike="noStrike">
                <a:solidFill>
                  <a:srgbClr val="FF860D"/>
                </a:solidFill>
                <a:effectLst/>
                <a:uFillTx/>
                <a:latin typeface="Aptos"/>
              </a:rPr>
              <a:t>E=22 MeV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2" name="Right Arrow 771"/>
          <p:cNvSpPr/>
          <p:nvPr/>
        </p:nvSpPr>
        <p:spPr>
          <a:xfrm>
            <a:off x="541800" y="1947600"/>
            <a:ext cx="456120" cy="227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3" name="Right Arrow 772"/>
          <p:cNvSpPr/>
          <p:nvPr/>
        </p:nvSpPr>
        <p:spPr>
          <a:xfrm>
            <a:off x="541800" y="2998080"/>
            <a:ext cx="456120" cy="227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4" name="Right Arrow 773"/>
          <p:cNvSpPr/>
          <p:nvPr/>
        </p:nvSpPr>
        <p:spPr>
          <a:xfrm>
            <a:off x="541800" y="3328560"/>
            <a:ext cx="456120" cy="227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5" name="Rectangle 774"/>
          <p:cNvSpPr/>
          <p:nvPr/>
        </p:nvSpPr>
        <p:spPr>
          <a:xfrm>
            <a:off x="10287000" y="2826720"/>
            <a:ext cx="1827720" cy="64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FF860D"/>
                </a:solidFill>
                <a:effectLst/>
                <a:uFillTx/>
                <a:latin typeface="Aptos"/>
              </a:rPr>
              <a:t>Possible origin of spike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6" name="Oval 775"/>
          <p:cNvSpPr/>
          <p:nvPr/>
        </p:nvSpPr>
        <p:spPr>
          <a:xfrm>
            <a:off x="9565200" y="2322000"/>
            <a:ext cx="456120" cy="493200"/>
          </a:xfrm>
          <a:prstGeom prst="ellipse">
            <a:avLst/>
          </a:prstGeom>
          <a:noFill/>
          <a:ln w="19080">
            <a:solidFill>
              <a:srgbClr val="FF860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54360" rIns="99360" bIns="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7" name="Straight Connector 776"/>
          <p:cNvSpPr/>
          <p:nvPr/>
        </p:nvSpPr>
        <p:spPr>
          <a:xfrm flipH="1" flipV="1">
            <a:off x="10022400" y="2743200"/>
            <a:ext cx="264600" cy="228600"/>
          </a:xfrm>
          <a:prstGeom prst="line">
            <a:avLst/>
          </a:prstGeom>
          <a:ln w="19080">
            <a:solidFill>
              <a:srgbClr val="FF860D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54360" rIns="99360" bIns="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8" name="Straight Connector 777"/>
          <p:cNvSpPr/>
          <p:nvPr/>
        </p:nvSpPr>
        <p:spPr>
          <a:xfrm flipV="1">
            <a:off x="9637200" y="4307400"/>
            <a:ext cx="457200" cy="1600200"/>
          </a:xfrm>
          <a:prstGeom prst="line">
            <a:avLst/>
          </a:prstGeom>
          <a:ln w="19080">
            <a:solidFill>
              <a:srgbClr val="FF8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54360" rIns="99360" bIns="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9" name="Rectangle 778"/>
          <p:cNvSpPr/>
          <p:nvPr/>
        </p:nvSpPr>
        <p:spPr>
          <a:xfrm>
            <a:off x="8879400" y="4512600"/>
            <a:ext cx="1827720" cy="64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FF860D"/>
                </a:solidFill>
                <a:effectLst/>
                <a:uFillTx/>
                <a:latin typeface="Aptos"/>
              </a:rPr>
              <a:t>Path of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FF860D"/>
                </a:solidFill>
                <a:effectLst/>
                <a:uFillTx/>
                <a:latin typeface="Aptos"/>
              </a:rPr>
              <a:t>Slippage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80" name="Picture 779"/>
          <p:cNvPicPr/>
          <p:nvPr/>
        </p:nvPicPr>
        <p:blipFill>
          <a:blip r:embed="rId4"/>
          <a:stretch/>
        </p:blipFill>
        <p:spPr>
          <a:xfrm>
            <a:off x="2057400" y="3734280"/>
            <a:ext cx="4164120" cy="312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1" name="Rectangle 780"/>
          <p:cNvSpPr/>
          <p:nvPr/>
        </p:nvSpPr>
        <p:spPr>
          <a:xfrm>
            <a:off x="3200400" y="3734280"/>
            <a:ext cx="2513520" cy="68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Taper Gradients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2" name="Rectangle 781"/>
          <p:cNvSpPr/>
          <p:nvPr/>
        </p:nvSpPr>
        <p:spPr>
          <a:xfrm>
            <a:off x="2636640" y="5486400"/>
            <a:ext cx="1475640" cy="102708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3" name="Rectangle 782"/>
          <p:cNvSpPr/>
          <p:nvPr/>
        </p:nvSpPr>
        <p:spPr>
          <a:xfrm>
            <a:off x="2775240" y="5281200"/>
            <a:ext cx="1904040" cy="11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Lasing Disabled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A2E8B60-EE6D-42C9-B2A3-26A25BE0593A}" type="slidenum">
              <a:rPr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IV.3 – Understanding the Results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5" name="PlaceHolder 2"/>
          <p:cNvSpPr>
            <a:spLocks noGrp="1"/>
          </p:cNvSpPr>
          <p:nvPr>
            <p:ph/>
          </p:nvPr>
        </p:nvSpPr>
        <p:spPr>
          <a:xfrm>
            <a:off x="253800" y="907200"/>
            <a:ext cx="6400080" cy="4192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Simulation shows an adiabatic shift in resonant signal towards lower photon energies.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This corresponds to a gradual elongation between the micro bunching due to the increase in the current spike duration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Together with the broadening of the micro bunching there is also a change in the micro bunching phase, depending on the location with respect to the chirp.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Ahead of current spike center the bunching is pushed slightly into emission phase (Ponderomotive phase 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Symbol"/>
              </a:rPr>
              <a:t>Dq 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&gt; 0) and performs better than behind the current spike, where the bunches are pushed more into the absorption phase (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Symbol"/>
              </a:rPr>
              <a:t>Dq</a:t>
            </a: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&lt; 0)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86" name="Picture 785"/>
          <p:cNvPicPr/>
          <p:nvPr/>
        </p:nvPicPr>
        <p:blipFill>
          <a:blip r:embed="rId2"/>
          <a:stretch/>
        </p:blipFill>
        <p:spPr>
          <a:xfrm>
            <a:off x="6762600" y="3380400"/>
            <a:ext cx="5484960" cy="3427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7" name="Picture 786"/>
          <p:cNvPicPr/>
          <p:nvPr/>
        </p:nvPicPr>
        <p:blipFill>
          <a:blip r:embed="rId3"/>
          <a:stretch/>
        </p:blipFill>
        <p:spPr>
          <a:xfrm>
            <a:off x="6858000" y="1800"/>
            <a:ext cx="5366880" cy="3353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8" name="Rectangle 787"/>
          <p:cNvSpPr/>
          <p:nvPr/>
        </p:nvSpPr>
        <p:spPr>
          <a:xfrm>
            <a:off x="8686800" y="1800"/>
            <a:ext cx="274212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Bunching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9" name="Rectangle 788"/>
          <p:cNvSpPr/>
          <p:nvPr/>
        </p:nvSpPr>
        <p:spPr>
          <a:xfrm>
            <a:off x="8758800" y="3429000"/>
            <a:ext cx="274212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Radiation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0" name="Straight Connector 789"/>
          <p:cNvSpPr/>
          <p:nvPr/>
        </p:nvSpPr>
        <p:spPr>
          <a:xfrm flipV="1">
            <a:off x="9710640" y="3858120"/>
            <a:ext cx="360" cy="2514600"/>
          </a:xfrm>
          <a:prstGeom prst="line">
            <a:avLst/>
          </a:prstGeom>
          <a:ln w="19080">
            <a:solidFill>
              <a:srgbClr val="FF8000"/>
            </a:solidFill>
            <a:prstDash val="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54360" rIns="99360" bIns="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1" name="Straight Connector 790"/>
          <p:cNvSpPr/>
          <p:nvPr/>
        </p:nvSpPr>
        <p:spPr>
          <a:xfrm flipV="1">
            <a:off x="9721800" y="421200"/>
            <a:ext cx="360" cy="2514600"/>
          </a:xfrm>
          <a:prstGeom prst="line">
            <a:avLst/>
          </a:prstGeom>
          <a:ln w="19080">
            <a:solidFill>
              <a:srgbClr val="FF8000"/>
            </a:solidFill>
            <a:prstDash val="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54360" rIns="99360" bIns="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2" name="Picture 791"/>
          <p:cNvPicPr/>
          <p:nvPr/>
        </p:nvPicPr>
        <p:blipFill>
          <a:blip r:embed="rId4"/>
          <a:stretch/>
        </p:blipFill>
        <p:spPr>
          <a:xfrm>
            <a:off x="194400" y="4082040"/>
            <a:ext cx="3921480" cy="2633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3" name="Rectangle 792"/>
          <p:cNvSpPr/>
          <p:nvPr/>
        </p:nvSpPr>
        <p:spPr>
          <a:xfrm>
            <a:off x="1118520" y="5230800"/>
            <a:ext cx="1847880" cy="52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FF860D"/>
                </a:solidFill>
                <a:effectLst/>
                <a:uFillTx/>
                <a:latin typeface="Aptos"/>
              </a:rPr>
              <a:t>Saturation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4" name="Straight Connector 793"/>
          <p:cNvSpPr/>
          <p:nvPr/>
        </p:nvSpPr>
        <p:spPr>
          <a:xfrm flipH="1" flipV="1">
            <a:off x="1147680" y="4823640"/>
            <a:ext cx="496440" cy="469800"/>
          </a:xfrm>
          <a:prstGeom prst="line">
            <a:avLst/>
          </a:prstGeom>
          <a:ln w="19080">
            <a:solidFill>
              <a:srgbClr val="FF860D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360" tIns="54360" rIns="99360" bIns="5436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5" name="Rectangle 794"/>
          <p:cNvSpPr/>
          <p:nvPr/>
        </p:nvSpPr>
        <p:spPr>
          <a:xfrm>
            <a:off x="1017720" y="4078800"/>
            <a:ext cx="2567160" cy="59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 Slippage in Simulation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96" name="Group 795"/>
          <p:cNvGrpSpPr/>
          <p:nvPr/>
        </p:nvGrpSpPr>
        <p:grpSpPr>
          <a:xfrm>
            <a:off x="3839400" y="4611600"/>
            <a:ext cx="2976120" cy="613800"/>
            <a:chOff x="3839400" y="4611600"/>
            <a:chExt cx="2976120" cy="613800"/>
          </a:xfrm>
        </p:grpSpPr>
        <p:grpSp>
          <p:nvGrpSpPr>
            <p:cNvPr id="797" name="Group 796"/>
            <p:cNvGrpSpPr/>
            <p:nvPr/>
          </p:nvGrpSpPr>
          <p:grpSpPr>
            <a:xfrm>
              <a:off x="3839400" y="4611600"/>
              <a:ext cx="1037520" cy="613440"/>
              <a:chOff x="3839400" y="4611600"/>
              <a:chExt cx="1037520" cy="613440"/>
            </a:xfrm>
          </p:grpSpPr>
          <p:sp>
            <p:nvSpPr>
              <p:cNvPr id="798" name="Oval 797"/>
              <p:cNvSpPr/>
              <p:nvPr/>
            </p:nvSpPr>
            <p:spPr>
              <a:xfrm>
                <a:off x="3839400" y="4734360"/>
                <a:ext cx="147240" cy="367200"/>
              </a:xfrm>
              <a:prstGeom prst="ellipse">
                <a:avLst/>
              </a:prstGeom>
              <a:solidFill>
                <a:srgbClr val="127622"/>
              </a:solidFill>
              <a:ln w="0">
                <a:solidFill>
                  <a:srgbClr val="5EB91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799" name="Oval 798"/>
              <p:cNvSpPr/>
              <p:nvPr/>
            </p:nvSpPr>
            <p:spPr>
              <a:xfrm>
                <a:off x="4729320" y="4734360"/>
                <a:ext cx="147600" cy="367200"/>
              </a:xfrm>
              <a:prstGeom prst="ellipse">
                <a:avLst/>
              </a:prstGeom>
              <a:solidFill>
                <a:srgbClr val="127622"/>
              </a:solidFill>
              <a:ln w="0">
                <a:solidFill>
                  <a:srgbClr val="5EB91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800" name="Straight Connector 799"/>
              <p:cNvSpPr/>
              <p:nvPr/>
            </p:nvSpPr>
            <p:spPr>
              <a:xfrm>
                <a:off x="3909600" y="4611600"/>
                <a:ext cx="360" cy="613440"/>
              </a:xfrm>
              <a:prstGeom prst="line">
                <a:avLst/>
              </a:prstGeom>
              <a:ln w="12600">
                <a:solidFill>
                  <a:srgbClr val="000000"/>
                </a:solidFill>
                <a:prstDash val="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6120" tIns="51120" rIns="96120" bIns="51120" anchor="ctr">
                <a:noAutofit/>
              </a:bodyPr>
              <a:lstStyle/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801" name="Straight Connector 800"/>
              <p:cNvSpPr/>
              <p:nvPr/>
            </p:nvSpPr>
            <p:spPr>
              <a:xfrm>
                <a:off x="4799520" y="4611600"/>
                <a:ext cx="360" cy="613440"/>
              </a:xfrm>
              <a:prstGeom prst="line">
                <a:avLst/>
              </a:prstGeom>
              <a:ln w="12600">
                <a:solidFill>
                  <a:srgbClr val="000000"/>
                </a:solidFill>
                <a:prstDash val="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6120" tIns="51120" rIns="96120" bIns="51120" anchor="ctr">
                <a:noAutofit/>
              </a:bodyPr>
              <a:lstStyle/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802" name="Group 801"/>
            <p:cNvGrpSpPr/>
            <p:nvPr/>
          </p:nvGrpSpPr>
          <p:grpSpPr>
            <a:xfrm>
              <a:off x="5731560" y="4611960"/>
              <a:ext cx="1083960" cy="613440"/>
              <a:chOff x="5731560" y="4611960"/>
              <a:chExt cx="1083960" cy="613440"/>
            </a:xfrm>
          </p:grpSpPr>
          <p:sp>
            <p:nvSpPr>
              <p:cNvPr id="803" name="Oval 802"/>
              <p:cNvSpPr/>
              <p:nvPr/>
            </p:nvSpPr>
            <p:spPr>
              <a:xfrm>
                <a:off x="5731560" y="4734360"/>
                <a:ext cx="147240" cy="367560"/>
              </a:xfrm>
              <a:prstGeom prst="ellipse">
                <a:avLst/>
              </a:prstGeom>
              <a:solidFill>
                <a:srgbClr val="127622"/>
              </a:solidFill>
              <a:ln w="0">
                <a:solidFill>
                  <a:srgbClr val="5EB91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804" name="Oval 803"/>
              <p:cNvSpPr/>
              <p:nvPr/>
            </p:nvSpPr>
            <p:spPr>
              <a:xfrm>
                <a:off x="6668280" y="4734360"/>
                <a:ext cx="147240" cy="367560"/>
              </a:xfrm>
              <a:prstGeom prst="ellipse">
                <a:avLst/>
              </a:prstGeom>
              <a:solidFill>
                <a:srgbClr val="127622"/>
              </a:solidFill>
              <a:ln w="0">
                <a:solidFill>
                  <a:srgbClr val="5EB91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805" name="Straight Connector 804"/>
              <p:cNvSpPr/>
              <p:nvPr/>
            </p:nvSpPr>
            <p:spPr>
              <a:xfrm>
                <a:off x="5731560" y="4611960"/>
                <a:ext cx="360" cy="613440"/>
              </a:xfrm>
              <a:prstGeom prst="line">
                <a:avLst/>
              </a:prstGeom>
              <a:ln w="12600">
                <a:solidFill>
                  <a:srgbClr val="000000"/>
                </a:solidFill>
                <a:prstDash val="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6120" tIns="51120" rIns="96120" bIns="51120" anchor="ctr">
                <a:noAutofit/>
              </a:bodyPr>
              <a:lstStyle/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806" name="Straight Connector 805"/>
              <p:cNvSpPr/>
              <p:nvPr/>
            </p:nvSpPr>
            <p:spPr>
              <a:xfrm>
                <a:off x="6621480" y="4611960"/>
                <a:ext cx="360" cy="613440"/>
              </a:xfrm>
              <a:prstGeom prst="line">
                <a:avLst/>
              </a:prstGeom>
              <a:ln w="12600">
                <a:solidFill>
                  <a:srgbClr val="000000"/>
                </a:solidFill>
                <a:prstDash val="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6120" tIns="51120" rIns="96120" bIns="51120" anchor="ctr">
                <a:noAutofit/>
              </a:bodyPr>
              <a:lstStyle/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807" name="Right Arrow 806"/>
            <p:cNvSpPr/>
            <p:nvPr/>
          </p:nvSpPr>
          <p:spPr>
            <a:xfrm>
              <a:off x="5159160" y="4837680"/>
              <a:ext cx="295560" cy="12168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ACB20C"/>
            </a:solidFill>
            <a:ln w="0">
              <a:solidFill>
                <a:srgbClr val="ACB20C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16200" rIns="90000" bIns="16200" anchor="ctr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08" name="Straight Connector 807"/>
            <p:cNvSpPr/>
            <p:nvPr/>
          </p:nvSpPr>
          <p:spPr>
            <a:xfrm>
              <a:off x="5478120" y="4695840"/>
              <a:ext cx="253440" cy="360"/>
            </a:xfrm>
            <a:prstGeom prst="line">
              <a:avLst/>
            </a:prstGeom>
            <a:ln w="0">
              <a:solidFill>
                <a:srgbClr val="000000"/>
              </a:solidFill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5000" rIns="90000" bIns="-45000" anchor="ctr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09" name="Straight Connector 808"/>
            <p:cNvSpPr/>
            <p:nvPr/>
          </p:nvSpPr>
          <p:spPr>
            <a:xfrm flipH="1">
              <a:off x="5792760" y="4695840"/>
              <a:ext cx="296640" cy="360"/>
            </a:xfrm>
            <a:prstGeom prst="line">
              <a:avLst/>
            </a:prstGeom>
            <a:ln w="0">
              <a:solidFill>
                <a:srgbClr val="000000"/>
              </a:solidFill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5000" rIns="90000" bIns="-45000" anchor="ctr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10" name="Rectangle 809"/>
            <p:cNvSpPr/>
            <p:nvPr/>
          </p:nvSpPr>
          <p:spPr>
            <a:xfrm>
              <a:off x="6048000" y="4629240"/>
              <a:ext cx="740520" cy="13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84240">
                <a:lnSpc>
                  <a:spcPct val="100000"/>
                </a:lnSpc>
                <a:spcBef>
                  <a:spcPts val="601"/>
                </a:spcBef>
                <a:tabLst>
                  <a:tab pos="0" algn="l"/>
                </a:tabLst>
              </a:pPr>
              <a:r>
                <a:rPr lang="en-US" sz="1400" b="0" u="none" strike="noStrike">
                  <a:solidFill>
                    <a:schemeClr val="dk1"/>
                  </a:solidFill>
                  <a:effectLst/>
                  <a:uFillTx/>
                  <a:latin typeface="Symbol"/>
                </a:rPr>
                <a:t>Dq</a:t>
              </a:r>
              <a:endPara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11" name="Rectangle 810"/>
          <p:cNvSpPr/>
          <p:nvPr/>
        </p:nvSpPr>
        <p:spPr>
          <a:xfrm>
            <a:off x="3935160" y="5316840"/>
            <a:ext cx="3042720" cy="139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Behind the current spike (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Symbol"/>
              </a:rPr>
              <a:t>D</a:t>
            </a:r>
            <a:r>
              <a:rPr lang="en-US" sz="14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 &lt; 0)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2" name="Rectangle 811"/>
          <p:cNvSpPr/>
          <p:nvPr/>
        </p:nvSpPr>
        <p:spPr>
          <a:xfrm>
            <a:off x="3971160" y="4017240"/>
            <a:ext cx="3042720" cy="139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Two microbunches: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4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Ahead of current spike (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Symbol"/>
              </a:rPr>
              <a:t>D</a:t>
            </a:r>
            <a:r>
              <a:rPr lang="en-US" sz="14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 &gt; 0)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13" name="Group 812"/>
          <p:cNvGrpSpPr/>
          <p:nvPr/>
        </p:nvGrpSpPr>
        <p:grpSpPr>
          <a:xfrm>
            <a:off x="3839400" y="5691960"/>
            <a:ext cx="1037520" cy="613440"/>
            <a:chOff x="3839400" y="5691960"/>
            <a:chExt cx="1037520" cy="613440"/>
          </a:xfrm>
        </p:grpSpPr>
        <p:sp>
          <p:nvSpPr>
            <p:cNvPr id="814" name="Oval 813"/>
            <p:cNvSpPr/>
            <p:nvPr/>
          </p:nvSpPr>
          <p:spPr>
            <a:xfrm>
              <a:off x="3839400" y="5814720"/>
              <a:ext cx="147240" cy="367200"/>
            </a:xfrm>
            <a:prstGeom prst="ellipse">
              <a:avLst/>
            </a:prstGeom>
            <a:solidFill>
              <a:srgbClr val="127622"/>
            </a:solidFill>
            <a:ln w="0">
              <a:solidFill>
                <a:srgbClr val="5EB91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15" name="Oval 814"/>
            <p:cNvSpPr/>
            <p:nvPr/>
          </p:nvSpPr>
          <p:spPr>
            <a:xfrm>
              <a:off x="4729320" y="5814720"/>
              <a:ext cx="147600" cy="367200"/>
            </a:xfrm>
            <a:prstGeom prst="ellipse">
              <a:avLst/>
            </a:prstGeom>
            <a:solidFill>
              <a:srgbClr val="127622"/>
            </a:solidFill>
            <a:ln w="0">
              <a:solidFill>
                <a:srgbClr val="5EB91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16" name="Straight Connector 815"/>
            <p:cNvSpPr/>
            <p:nvPr/>
          </p:nvSpPr>
          <p:spPr>
            <a:xfrm>
              <a:off x="3909600" y="5691960"/>
              <a:ext cx="360" cy="613440"/>
            </a:xfrm>
            <a:prstGeom prst="line">
              <a:avLst/>
            </a:prstGeom>
            <a:ln w="12600">
              <a:solidFill>
                <a:srgbClr val="000000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6120" tIns="51120" rIns="96120" bIns="51120" anchor="ctr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17" name="Straight Connector 816"/>
            <p:cNvSpPr/>
            <p:nvPr/>
          </p:nvSpPr>
          <p:spPr>
            <a:xfrm>
              <a:off x="4799520" y="5691960"/>
              <a:ext cx="360" cy="613440"/>
            </a:xfrm>
            <a:prstGeom prst="line">
              <a:avLst/>
            </a:prstGeom>
            <a:ln w="12600">
              <a:solidFill>
                <a:srgbClr val="000000"/>
              </a:solidFill>
              <a:prstDash val="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6120" tIns="51120" rIns="96120" bIns="51120" anchor="ctr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18" name="Oval 817"/>
          <p:cNvSpPr/>
          <p:nvPr/>
        </p:nvSpPr>
        <p:spPr>
          <a:xfrm>
            <a:off x="5587560" y="5814720"/>
            <a:ext cx="147240" cy="367560"/>
          </a:xfrm>
          <a:prstGeom prst="ellipse">
            <a:avLst/>
          </a:prstGeom>
          <a:solidFill>
            <a:srgbClr val="127622"/>
          </a:solidFill>
          <a:ln w="0">
            <a:solidFill>
              <a:srgbClr val="5EB91E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9" name="Oval 818"/>
          <p:cNvSpPr/>
          <p:nvPr/>
        </p:nvSpPr>
        <p:spPr>
          <a:xfrm>
            <a:off x="6416280" y="5814720"/>
            <a:ext cx="147240" cy="367560"/>
          </a:xfrm>
          <a:prstGeom prst="ellipse">
            <a:avLst/>
          </a:prstGeom>
          <a:solidFill>
            <a:srgbClr val="127622"/>
          </a:solidFill>
          <a:ln w="0">
            <a:solidFill>
              <a:srgbClr val="5EB91E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0" name="Straight Connector 819"/>
          <p:cNvSpPr/>
          <p:nvPr/>
        </p:nvSpPr>
        <p:spPr>
          <a:xfrm>
            <a:off x="5731560" y="5692320"/>
            <a:ext cx="360" cy="613440"/>
          </a:xfrm>
          <a:prstGeom prst="line">
            <a:avLst/>
          </a:prstGeom>
          <a:ln w="12600">
            <a:solidFill>
              <a:srgbClr val="000000"/>
            </a:solidFill>
            <a:prstDash val="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51120" rIns="96120" bIns="5112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1" name="Straight Connector 820"/>
          <p:cNvSpPr/>
          <p:nvPr/>
        </p:nvSpPr>
        <p:spPr>
          <a:xfrm>
            <a:off x="6621480" y="5692320"/>
            <a:ext cx="360" cy="613440"/>
          </a:xfrm>
          <a:prstGeom prst="line">
            <a:avLst/>
          </a:prstGeom>
          <a:ln w="12600">
            <a:solidFill>
              <a:srgbClr val="000000"/>
            </a:solidFill>
            <a:prstDash val="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51120" rIns="96120" bIns="5112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2" name="Right Arrow 821"/>
          <p:cNvSpPr/>
          <p:nvPr/>
        </p:nvSpPr>
        <p:spPr>
          <a:xfrm>
            <a:off x="5159160" y="5918040"/>
            <a:ext cx="295560" cy="1216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CB20C"/>
          </a:solidFill>
          <a:ln w="0">
            <a:solidFill>
              <a:srgbClr val="ACB20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200" rIns="90000" bIns="162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3" name="Straight Connector 822"/>
          <p:cNvSpPr/>
          <p:nvPr/>
        </p:nvSpPr>
        <p:spPr>
          <a:xfrm>
            <a:off x="5406120" y="5776200"/>
            <a:ext cx="253440" cy="360"/>
          </a:xfrm>
          <a:prstGeom prst="line">
            <a:avLst/>
          </a:prstGeom>
          <a:ln w="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4" name="Straight Connector 823"/>
          <p:cNvSpPr/>
          <p:nvPr/>
        </p:nvSpPr>
        <p:spPr>
          <a:xfrm flipH="1">
            <a:off x="5720760" y="5776200"/>
            <a:ext cx="296640" cy="360"/>
          </a:xfrm>
          <a:prstGeom prst="line">
            <a:avLst/>
          </a:prstGeom>
          <a:ln w="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5" name="Rectangle 824"/>
          <p:cNvSpPr/>
          <p:nvPr/>
        </p:nvSpPr>
        <p:spPr>
          <a:xfrm>
            <a:off x="5796000" y="5745600"/>
            <a:ext cx="740520" cy="13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Symbol"/>
              </a:rPr>
              <a:t>-Dq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C5C2B6C-7604-4E92-9252-21946E223D0F}" type="slidenum">
              <a:rPr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V – Summary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7" name="PlaceHolder 2"/>
          <p:cNvSpPr>
            <a:spLocks noGrp="1"/>
          </p:cNvSpPr>
          <p:nvPr>
            <p:ph/>
          </p:nvPr>
        </p:nvSpPr>
        <p:spPr>
          <a:xfrm>
            <a:off x="695160" y="1072080"/>
            <a:ext cx="10962720" cy="464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ESASE demonstrated at soft X-ray beamline Athos at SwisSFEL, showing strong space charge effect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Measurements demonstrate the prediction that the effective space charge field depends on the undulator field strength (higher K-value → stronger field)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Current spikes can elongate within the undulator if space charge field is strong enough to have noticeable run-time differences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The elongation is a mechanism which can adiabatically shift the resonance wavelength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C09104B-6359-4AA0-AA89-6ADBB851B76D}" type="slidenum"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V – Acknowledgment 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9" name="PlaceHolder 2"/>
          <p:cNvSpPr>
            <a:spLocks noGrp="1"/>
          </p:cNvSpPr>
          <p:nvPr>
            <p:ph/>
          </p:nvPr>
        </p:nvSpPr>
        <p:spPr>
          <a:xfrm>
            <a:off x="695160" y="1072080"/>
            <a:ext cx="10962720" cy="464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ESASE Team at SwissFEL: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S. Reiche, E. Prat, A. Dax, M. Huppert, S. Nepple, A. Trisorio, C. Vicario, and E. Ferrari 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Many thanks to the technical groups: diagnostics, photon diagnostics, X-ray optics and insertion devices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This work was funded by the European Research Council under the European Union’s Horizon 2020 research and innovation program, within Grant Agreement 810451 (HERO)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Work accepted for publication at PRAB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6597792-F6CD-4B22-9DAD-8BEBB91B53F4}" type="slidenum">
              <a:rPr/>
              <a:t>17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Outline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95160" y="1376640"/>
            <a:ext cx="8962200" cy="464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 - The Soft X-ray Beamline Athos at SwissFEL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II - Modeling Space Charge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III - ESASE Performance at SwissFEL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IV - Simulations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V - Summary and Acknowledgment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B575C05-8E79-44FF-BFBF-CEEE321DB262}" type="slidenum"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650520" y="818280"/>
            <a:ext cx="11320200" cy="3295440"/>
          </a:xfrm>
          <a:prstGeom prst="rect">
            <a:avLst/>
          </a:prstGeom>
          <a:solidFill>
            <a:srgbClr val="EEEEE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7005240" y="2925720"/>
            <a:ext cx="4634640" cy="105516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CustomShape 4"/>
          <p:cNvSpPr/>
          <p:nvPr/>
        </p:nvSpPr>
        <p:spPr>
          <a:xfrm>
            <a:off x="5710680" y="940680"/>
            <a:ext cx="4812480" cy="112068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CustomShape 5"/>
          <p:cNvSpPr/>
          <p:nvPr/>
        </p:nvSpPr>
        <p:spPr>
          <a:xfrm>
            <a:off x="9092880" y="2294280"/>
            <a:ext cx="1452240" cy="93600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rgbClr val="6600CC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4" name="CustomShape 6"/>
          <p:cNvSpPr/>
          <p:nvPr/>
        </p:nvSpPr>
        <p:spPr>
          <a:xfrm>
            <a:off x="8412840" y="1614960"/>
            <a:ext cx="1452240" cy="93600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CustomShape 7"/>
          <p:cNvSpPr/>
          <p:nvPr/>
        </p:nvSpPr>
        <p:spPr>
          <a:xfrm>
            <a:off x="7005240" y="1517760"/>
            <a:ext cx="93600" cy="287640"/>
          </a:xfrm>
          <a:prstGeom prst="ellipse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CustomShape 8"/>
          <p:cNvSpPr/>
          <p:nvPr/>
        </p:nvSpPr>
        <p:spPr>
          <a:xfrm>
            <a:off x="7053840" y="1517760"/>
            <a:ext cx="190800" cy="287640"/>
          </a:xfrm>
          <a:prstGeom prst="rect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CustomShape 9"/>
          <p:cNvSpPr/>
          <p:nvPr/>
        </p:nvSpPr>
        <p:spPr>
          <a:xfrm>
            <a:off x="7199640" y="1517760"/>
            <a:ext cx="93240" cy="287640"/>
          </a:xfrm>
          <a:prstGeom prst="ellipse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Line 10"/>
          <p:cNvSpPr/>
          <p:nvPr/>
        </p:nvSpPr>
        <p:spPr>
          <a:xfrm>
            <a:off x="7247520" y="1663560"/>
            <a:ext cx="106776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CustomShape 11"/>
          <p:cNvSpPr/>
          <p:nvPr/>
        </p:nvSpPr>
        <p:spPr>
          <a:xfrm>
            <a:off x="8073000" y="2245680"/>
            <a:ext cx="967320" cy="190800"/>
          </a:xfrm>
          <a:prstGeom prst="rect">
            <a:avLst/>
          </a:prstGeom>
          <a:solidFill>
            <a:srgbClr val="6600CC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Freeform 12"/>
          <p:cNvSpPr/>
          <p:nvPr/>
        </p:nvSpPr>
        <p:spPr>
          <a:xfrm>
            <a:off x="938520" y="2068560"/>
            <a:ext cx="4075560" cy="273600"/>
          </a:xfrm>
          <a:custGeom>
            <a:avLst/>
            <a:gdLst>
              <a:gd name="textAreaLeft" fmla="*/ 0 w 4075560"/>
              <a:gd name="textAreaRight" fmla="*/ 4077000 w 4075560"/>
              <a:gd name="textAreaTop" fmla="*/ 0 h 273600"/>
              <a:gd name="textAreaBottom" fmla="*/ 275040 h 273600"/>
            </a:gdLst>
            <a:ahLst/>
            <a:cxnLst/>
            <a:rect l="textAreaLeft" t="textAreaTop" r="textAreaRight" b="textAreaBottom"/>
            <a:pathLst>
              <a:path w="8401" h="567">
                <a:moveTo>
                  <a:pt x="0" y="508"/>
                </a:moveTo>
                <a:lnTo>
                  <a:pt x="2558" y="508"/>
                </a:lnTo>
                <a:lnTo>
                  <a:pt x="2901" y="254"/>
                </a:lnTo>
                <a:lnTo>
                  <a:pt x="3501" y="254"/>
                </a:lnTo>
                <a:lnTo>
                  <a:pt x="3998" y="565"/>
                </a:lnTo>
                <a:lnTo>
                  <a:pt x="7005" y="508"/>
                </a:lnTo>
                <a:lnTo>
                  <a:pt x="7384" y="0"/>
                </a:lnTo>
                <a:lnTo>
                  <a:pt x="8146" y="0"/>
                </a:lnTo>
                <a:lnTo>
                  <a:pt x="8400" y="566"/>
                </a:lnTo>
              </a:path>
            </a:pathLst>
          </a:custGeom>
          <a:noFill/>
          <a:ln w="1260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CustomShape 13"/>
          <p:cNvSpPr/>
          <p:nvPr/>
        </p:nvSpPr>
        <p:spPr>
          <a:xfrm>
            <a:off x="3073680" y="2197440"/>
            <a:ext cx="93600" cy="287640"/>
          </a:xfrm>
          <a:prstGeom prst="ellipse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CustomShape 14"/>
          <p:cNvSpPr/>
          <p:nvPr/>
        </p:nvSpPr>
        <p:spPr>
          <a:xfrm>
            <a:off x="3122280" y="2197440"/>
            <a:ext cx="821520" cy="287640"/>
          </a:xfrm>
          <a:prstGeom prst="rect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Linac</a:t>
            </a:r>
            <a:r>
              <a:rPr lang="en-US" sz="1400" b="0" u="none" strike="noStrike">
                <a:solidFill>
                  <a:srgbClr val="002060"/>
                </a:solidFill>
                <a:effectLst/>
                <a:uFillTx/>
                <a:latin typeface="Calibri"/>
                <a:ea typeface="ヒラギノ角ゴ Pro W3"/>
              </a:rPr>
              <a:t> 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1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CustomShape 15"/>
          <p:cNvSpPr/>
          <p:nvPr/>
        </p:nvSpPr>
        <p:spPr>
          <a:xfrm>
            <a:off x="889920" y="2197440"/>
            <a:ext cx="93600" cy="287640"/>
          </a:xfrm>
          <a:prstGeom prst="ellipse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CustomShape 16"/>
          <p:cNvSpPr/>
          <p:nvPr/>
        </p:nvSpPr>
        <p:spPr>
          <a:xfrm>
            <a:off x="938520" y="2197440"/>
            <a:ext cx="869760" cy="287640"/>
          </a:xfrm>
          <a:prstGeom prst="rect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Injector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CustomShape 17"/>
          <p:cNvSpPr/>
          <p:nvPr/>
        </p:nvSpPr>
        <p:spPr>
          <a:xfrm>
            <a:off x="1763280" y="2197440"/>
            <a:ext cx="93600" cy="287640"/>
          </a:xfrm>
          <a:prstGeom prst="ellipse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Line 18"/>
          <p:cNvSpPr/>
          <p:nvPr/>
        </p:nvSpPr>
        <p:spPr>
          <a:xfrm>
            <a:off x="937440" y="2197440"/>
            <a:ext cx="87336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Line 19"/>
          <p:cNvSpPr/>
          <p:nvPr/>
        </p:nvSpPr>
        <p:spPr>
          <a:xfrm>
            <a:off x="937440" y="2488320"/>
            <a:ext cx="873360" cy="72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Line 20"/>
          <p:cNvSpPr/>
          <p:nvPr/>
        </p:nvSpPr>
        <p:spPr>
          <a:xfrm>
            <a:off x="3121920" y="2197440"/>
            <a:ext cx="82512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Line 21"/>
          <p:cNvSpPr/>
          <p:nvPr/>
        </p:nvSpPr>
        <p:spPr>
          <a:xfrm>
            <a:off x="3121920" y="2488320"/>
            <a:ext cx="825120" cy="72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CustomShape 22"/>
          <p:cNvSpPr/>
          <p:nvPr/>
        </p:nvSpPr>
        <p:spPr>
          <a:xfrm>
            <a:off x="3898800" y="2197440"/>
            <a:ext cx="93600" cy="287640"/>
          </a:xfrm>
          <a:prstGeom prst="ellipse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Line 23"/>
          <p:cNvSpPr/>
          <p:nvPr/>
        </p:nvSpPr>
        <p:spPr>
          <a:xfrm flipV="1">
            <a:off x="6422040" y="1663560"/>
            <a:ext cx="582840" cy="63072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CustomShape 24"/>
          <p:cNvSpPr/>
          <p:nvPr/>
        </p:nvSpPr>
        <p:spPr>
          <a:xfrm>
            <a:off x="7393680" y="1566360"/>
            <a:ext cx="966960" cy="190800"/>
          </a:xfrm>
          <a:prstGeom prst="rect">
            <a:avLst/>
          </a:pr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CustomShape 25"/>
          <p:cNvSpPr/>
          <p:nvPr/>
        </p:nvSpPr>
        <p:spPr>
          <a:xfrm flipV="1">
            <a:off x="7393680" y="1589400"/>
            <a:ext cx="966960" cy="109440"/>
          </a:xfrm>
          <a:custGeom>
            <a:avLst/>
            <a:gdLst>
              <a:gd name="textAreaLeft" fmla="*/ 0 w 966960"/>
              <a:gd name="textAreaRight" fmla="*/ 968400 w 966960"/>
              <a:gd name="textAreaTop" fmla="*/ -720 h 109440"/>
              <a:gd name="textAreaBottom" fmla="*/ 110160 h 109440"/>
            </a:gdLst>
            <a:ahLst/>
            <a:cxnLst/>
            <a:rect l="textAreaLeft" t="textAreaTop" r="textAreaRight" b="textAreaBottom"/>
            <a:pathLst>
              <a:path w="714375" h="166687">
                <a:moveTo>
                  <a:pt x="0" y="80962"/>
                </a:moveTo>
                <a:cubicBezTo>
                  <a:pt x="7739" y="123824"/>
                  <a:pt x="15479" y="166687"/>
                  <a:pt x="33338" y="154781"/>
                </a:cubicBezTo>
                <a:cubicBezTo>
                  <a:pt x="51197" y="142875"/>
                  <a:pt x="82948" y="9921"/>
                  <a:pt x="107157" y="9524"/>
                </a:cubicBezTo>
                <a:cubicBezTo>
                  <a:pt x="131366" y="9127"/>
                  <a:pt x="154385" y="152002"/>
                  <a:pt x="178594" y="152399"/>
                </a:cubicBezTo>
                <a:cubicBezTo>
                  <a:pt x="202803" y="152796"/>
                  <a:pt x="227807" y="11509"/>
                  <a:pt x="252413" y="11906"/>
                </a:cubicBezTo>
                <a:cubicBezTo>
                  <a:pt x="277019" y="12303"/>
                  <a:pt x="302420" y="154781"/>
                  <a:pt x="326232" y="154781"/>
                </a:cubicBezTo>
                <a:cubicBezTo>
                  <a:pt x="350044" y="154781"/>
                  <a:pt x="372269" y="11906"/>
                  <a:pt x="395288" y="11906"/>
                </a:cubicBezTo>
                <a:cubicBezTo>
                  <a:pt x="418307" y="11906"/>
                  <a:pt x="440532" y="155178"/>
                  <a:pt x="464344" y="154781"/>
                </a:cubicBezTo>
                <a:cubicBezTo>
                  <a:pt x="488157" y="154384"/>
                  <a:pt x="513954" y="9524"/>
                  <a:pt x="538163" y="9524"/>
                </a:cubicBezTo>
                <a:cubicBezTo>
                  <a:pt x="562372" y="9524"/>
                  <a:pt x="585788" y="154384"/>
                  <a:pt x="609600" y="154781"/>
                </a:cubicBezTo>
                <a:cubicBezTo>
                  <a:pt x="633413" y="155178"/>
                  <a:pt x="663576" y="23812"/>
                  <a:pt x="681038" y="11906"/>
                </a:cubicBezTo>
                <a:cubicBezTo>
                  <a:pt x="698501" y="0"/>
                  <a:pt x="706438" y="41671"/>
                  <a:pt x="714375" y="83343"/>
                </a:cubicBez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CustomShape 26"/>
          <p:cNvSpPr/>
          <p:nvPr/>
        </p:nvSpPr>
        <p:spPr>
          <a:xfrm>
            <a:off x="7393680" y="1517760"/>
            <a:ext cx="1017360" cy="239400"/>
          </a:xfrm>
          <a:custGeom>
            <a:avLst/>
            <a:gdLst>
              <a:gd name="textAreaLeft" fmla="*/ 0 w 1017360"/>
              <a:gd name="textAreaRight" fmla="*/ 1018800 w 1017360"/>
              <a:gd name="textAreaTop" fmla="*/ 0 h 239400"/>
              <a:gd name="textAreaBottom" fmla="*/ 240840 h 239400"/>
            </a:gdLst>
            <a:ahLst/>
            <a:cxnLst/>
            <a:rect l="textAreaLeft" t="textAreaTop" r="textAreaRight" b="textAreaBottom"/>
            <a:pathLst>
              <a:path w="757324" h="180020">
                <a:moveTo>
                  <a:pt x="0" y="36463"/>
                </a:moveTo>
                <a:lnTo>
                  <a:pt x="108012" y="0"/>
                </a:lnTo>
                <a:lnTo>
                  <a:pt x="756084" y="0"/>
                </a:lnTo>
                <a:cubicBezTo>
                  <a:pt x="757324" y="48005"/>
                  <a:pt x="754843" y="96011"/>
                  <a:pt x="756083" y="144016"/>
                </a:cubicBezTo>
                <a:lnTo>
                  <a:pt x="716359" y="180020"/>
                </a:lnTo>
                <a:lnTo>
                  <a:pt x="716359" y="36004"/>
                </a:lnTo>
                <a:lnTo>
                  <a:pt x="0" y="36463"/>
                </a:lnTo>
                <a:close/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Line 27"/>
          <p:cNvSpPr/>
          <p:nvPr/>
        </p:nvSpPr>
        <p:spPr>
          <a:xfrm flipV="1">
            <a:off x="8358840" y="1517760"/>
            <a:ext cx="53280" cy="48600"/>
          </a:xfrm>
          <a:prstGeom prst="line">
            <a:avLst/>
          </a:prstGeom>
          <a:ln w="1260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" rIns="90000" bIns="36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CustomShape 28"/>
          <p:cNvSpPr/>
          <p:nvPr/>
        </p:nvSpPr>
        <p:spPr>
          <a:xfrm>
            <a:off x="8073000" y="2197440"/>
            <a:ext cx="1017720" cy="239040"/>
          </a:xfrm>
          <a:custGeom>
            <a:avLst/>
            <a:gdLst>
              <a:gd name="textAreaLeft" fmla="*/ 0 w 1017720"/>
              <a:gd name="textAreaRight" fmla="*/ 1019160 w 1017720"/>
              <a:gd name="textAreaTop" fmla="*/ 0 h 239040"/>
              <a:gd name="textAreaBottom" fmla="*/ 240480 h 239040"/>
            </a:gdLst>
            <a:ahLst/>
            <a:cxnLst/>
            <a:rect l="textAreaLeft" t="textAreaTop" r="textAreaRight" b="textAreaBottom"/>
            <a:pathLst>
              <a:path w="757324" h="180020">
                <a:moveTo>
                  <a:pt x="0" y="36463"/>
                </a:moveTo>
                <a:lnTo>
                  <a:pt x="108012" y="0"/>
                </a:lnTo>
                <a:lnTo>
                  <a:pt x="756084" y="0"/>
                </a:lnTo>
                <a:cubicBezTo>
                  <a:pt x="757324" y="48005"/>
                  <a:pt x="754843" y="96011"/>
                  <a:pt x="756083" y="144016"/>
                </a:cubicBezTo>
                <a:lnTo>
                  <a:pt x="716359" y="180020"/>
                </a:lnTo>
                <a:lnTo>
                  <a:pt x="716359" y="36004"/>
                </a:lnTo>
                <a:lnTo>
                  <a:pt x="0" y="36463"/>
                </a:lnTo>
                <a:close/>
              </a:path>
            </a:pathLst>
          </a:custGeom>
          <a:solidFill>
            <a:srgbClr val="6600CC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7" name="Line 29"/>
          <p:cNvSpPr/>
          <p:nvPr/>
        </p:nvSpPr>
        <p:spPr>
          <a:xfrm flipV="1">
            <a:off x="9038520" y="2197440"/>
            <a:ext cx="53280" cy="48240"/>
          </a:xfrm>
          <a:prstGeom prst="line">
            <a:avLst/>
          </a:prstGeom>
          <a:ln w="1260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240" rIns="90000" bIns="32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Line 30"/>
          <p:cNvSpPr/>
          <p:nvPr/>
        </p:nvSpPr>
        <p:spPr>
          <a:xfrm>
            <a:off x="7053480" y="1517760"/>
            <a:ext cx="194040" cy="72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Line 31"/>
          <p:cNvSpPr/>
          <p:nvPr/>
        </p:nvSpPr>
        <p:spPr>
          <a:xfrm>
            <a:off x="7053480" y="1809000"/>
            <a:ext cx="19404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CustomShape 32"/>
          <p:cNvSpPr/>
          <p:nvPr/>
        </p:nvSpPr>
        <p:spPr>
          <a:xfrm>
            <a:off x="8558280" y="2294280"/>
            <a:ext cx="482040" cy="109080"/>
          </a:xfrm>
          <a:custGeom>
            <a:avLst/>
            <a:gdLst>
              <a:gd name="textAreaLeft" fmla="*/ 0 w 482040"/>
              <a:gd name="textAreaRight" fmla="*/ 483480 w 482040"/>
              <a:gd name="textAreaTop" fmla="*/ 0 h 109080"/>
              <a:gd name="textAreaBottom" fmla="*/ 110520 h 109080"/>
            </a:gdLst>
            <a:ahLst/>
            <a:cxnLst/>
            <a:rect l="textAreaLeft" t="textAreaTop" r="textAreaRight" b="textAreaBottom"/>
            <a:pathLst>
              <a:path w="714375" h="166687">
                <a:moveTo>
                  <a:pt x="0" y="80962"/>
                </a:moveTo>
                <a:cubicBezTo>
                  <a:pt x="7739" y="123824"/>
                  <a:pt x="15479" y="166687"/>
                  <a:pt x="33338" y="154781"/>
                </a:cubicBezTo>
                <a:cubicBezTo>
                  <a:pt x="51197" y="142875"/>
                  <a:pt x="82948" y="9921"/>
                  <a:pt x="107157" y="9524"/>
                </a:cubicBezTo>
                <a:cubicBezTo>
                  <a:pt x="131366" y="9127"/>
                  <a:pt x="154385" y="152002"/>
                  <a:pt x="178594" y="152399"/>
                </a:cubicBezTo>
                <a:cubicBezTo>
                  <a:pt x="202803" y="152796"/>
                  <a:pt x="227807" y="11509"/>
                  <a:pt x="252413" y="11906"/>
                </a:cubicBezTo>
                <a:cubicBezTo>
                  <a:pt x="277019" y="12303"/>
                  <a:pt x="302420" y="154781"/>
                  <a:pt x="326232" y="154781"/>
                </a:cubicBezTo>
                <a:cubicBezTo>
                  <a:pt x="350044" y="154781"/>
                  <a:pt x="372269" y="11906"/>
                  <a:pt x="395288" y="11906"/>
                </a:cubicBezTo>
                <a:cubicBezTo>
                  <a:pt x="418307" y="11906"/>
                  <a:pt x="440532" y="155178"/>
                  <a:pt x="464344" y="154781"/>
                </a:cubicBezTo>
                <a:cubicBezTo>
                  <a:pt x="488157" y="154384"/>
                  <a:pt x="513954" y="9524"/>
                  <a:pt x="538163" y="9524"/>
                </a:cubicBezTo>
                <a:cubicBezTo>
                  <a:pt x="562372" y="9524"/>
                  <a:pt x="585788" y="154384"/>
                  <a:pt x="609600" y="154781"/>
                </a:cubicBezTo>
                <a:cubicBezTo>
                  <a:pt x="633413" y="155178"/>
                  <a:pt x="663576" y="23812"/>
                  <a:pt x="681038" y="11906"/>
                </a:cubicBezTo>
                <a:cubicBezTo>
                  <a:pt x="698501" y="0"/>
                  <a:pt x="706438" y="41671"/>
                  <a:pt x="714375" y="83343"/>
                </a:cubicBezTo>
              </a:path>
            </a:pathLst>
          </a:custGeom>
          <a:solidFill>
            <a:srgbClr val="7030A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1" name="CustomShape 33"/>
          <p:cNvSpPr/>
          <p:nvPr/>
        </p:nvSpPr>
        <p:spPr>
          <a:xfrm>
            <a:off x="8073000" y="2294280"/>
            <a:ext cx="482040" cy="109080"/>
          </a:xfrm>
          <a:custGeom>
            <a:avLst/>
            <a:gdLst>
              <a:gd name="textAreaLeft" fmla="*/ 0 w 482040"/>
              <a:gd name="textAreaRight" fmla="*/ 483480 w 482040"/>
              <a:gd name="textAreaTop" fmla="*/ 0 h 109080"/>
              <a:gd name="textAreaBottom" fmla="*/ 110520 h 109080"/>
            </a:gdLst>
            <a:ahLst/>
            <a:cxnLst/>
            <a:rect l="textAreaLeft" t="textAreaTop" r="textAreaRight" b="textAreaBottom"/>
            <a:pathLst>
              <a:path w="714375" h="166687">
                <a:moveTo>
                  <a:pt x="0" y="80962"/>
                </a:moveTo>
                <a:cubicBezTo>
                  <a:pt x="7739" y="123824"/>
                  <a:pt x="15479" y="166687"/>
                  <a:pt x="33338" y="154781"/>
                </a:cubicBezTo>
                <a:cubicBezTo>
                  <a:pt x="51197" y="142875"/>
                  <a:pt x="82948" y="9921"/>
                  <a:pt x="107157" y="9524"/>
                </a:cubicBezTo>
                <a:cubicBezTo>
                  <a:pt x="131366" y="9127"/>
                  <a:pt x="154385" y="152002"/>
                  <a:pt x="178594" y="152399"/>
                </a:cubicBezTo>
                <a:cubicBezTo>
                  <a:pt x="202803" y="152796"/>
                  <a:pt x="227807" y="11509"/>
                  <a:pt x="252413" y="11906"/>
                </a:cubicBezTo>
                <a:cubicBezTo>
                  <a:pt x="277019" y="12303"/>
                  <a:pt x="302420" y="154781"/>
                  <a:pt x="326232" y="154781"/>
                </a:cubicBezTo>
                <a:cubicBezTo>
                  <a:pt x="350044" y="154781"/>
                  <a:pt x="372269" y="11906"/>
                  <a:pt x="395288" y="11906"/>
                </a:cubicBezTo>
                <a:cubicBezTo>
                  <a:pt x="418307" y="11906"/>
                  <a:pt x="440532" y="155178"/>
                  <a:pt x="464344" y="154781"/>
                </a:cubicBezTo>
                <a:cubicBezTo>
                  <a:pt x="488157" y="154384"/>
                  <a:pt x="513954" y="9524"/>
                  <a:pt x="538163" y="9524"/>
                </a:cubicBezTo>
                <a:cubicBezTo>
                  <a:pt x="562372" y="9524"/>
                  <a:pt x="585788" y="154384"/>
                  <a:pt x="609600" y="154781"/>
                </a:cubicBezTo>
                <a:cubicBezTo>
                  <a:pt x="633413" y="155178"/>
                  <a:pt x="663576" y="23812"/>
                  <a:pt x="681038" y="11906"/>
                </a:cubicBezTo>
                <a:cubicBezTo>
                  <a:pt x="698501" y="0"/>
                  <a:pt x="706438" y="41671"/>
                  <a:pt x="714375" y="83343"/>
                </a:cubicBezTo>
              </a:path>
            </a:pathLst>
          </a:custGeom>
          <a:solidFill>
            <a:srgbClr val="7030A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Line 34"/>
          <p:cNvSpPr/>
          <p:nvPr/>
        </p:nvSpPr>
        <p:spPr>
          <a:xfrm>
            <a:off x="8388000" y="1662480"/>
            <a:ext cx="21852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CustomShape 35"/>
          <p:cNvSpPr/>
          <p:nvPr/>
        </p:nvSpPr>
        <p:spPr>
          <a:xfrm rot="19927800">
            <a:off x="8697240" y="1419840"/>
            <a:ext cx="239040" cy="14796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4" name="Line 36"/>
          <p:cNvSpPr/>
          <p:nvPr/>
        </p:nvSpPr>
        <p:spPr>
          <a:xfrm flipV="1">
            <a:off x="9311760" y="2197440"/>
            <a:ext cx="156600" cy="96840"/>
          </a:xfrm>
          <a:prstGeom prst="line">
            <a:avLst/>
          </a:prstGeom>
          <a:ln w="1260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Line 37"/>
          <p:cNvSpPr/>
          <p:nvPr/>
        </p:nvSpPr>
        <p:spPr>
          <a:xfrm>
            <a:off x="9062280" y="2341800"/>
            <a:ext cx="223560" cy="108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3920" rIns="90000" bIns="-4392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CustomShape 38"/>
          <p:cNvSpPr/>
          <p:nvPr/>
        </p:nvSpPr>
        <p:spPr>
          <a:xfrm rot="19935000">
            <a:off x="9402480" y="2099160"/>
            <a:ext cx="239400" cy="1483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7" name="CustomShape 39"/>
          <p:cNvSpPr/>
          <p:nvPr/>
        </p:nvSpPr>
        <p:spPr>
          <a:xfrm flipH="1">
            <a:off x="10524960" y="2100240"/>
            <a:ext cx="481680" cy="481680"/>
          </a:xfrm>
          <a:prstGeom prst="actionButtonMovie">
            <a:avLst/>
          </a:prstGeom>
          <a:solidFill>
            <a:srgbClr val="FFCC00"/>
          </a:solidFill>
          <a:ln w="1260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CustomShape 40"/>
          <p:cNvSpPr/>
          <p:nvPr/>
        </p:nvSpPr>
        <p:spPr>
          <a:xfrm flipH="1">
            <a:off x="9844200" y="1420920"/>
            <a:ext cx="482040" cy="481680"/>
          </a:xfrm>
          <a:prstGeom prst="actionButtonMovie">
            <a:avLst/>
          </a:prstGeom>
          <a:solidFill>
            <a:srgbClr val="FFCC00"/>
          </a:solidFill>
          <a:ln w="1260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CustomShape 41"/>
          <p:cNvSpPr/>
          <p:nvPr/>
        </p:nvSpPr>
        <p:spPr>
          <a:xfrm>
            <a:off x="8556840" y="983880"/>
            <a:ext cx="2364840" cy="42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 marL="185760" indent="-184320">
              <a:lnSpc>
                <a:spcPct val="10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n-US" sz="1600" b="1" u="none" strike="noStrike">
                <a:solidFill>
                  <a:srgbClr val="FF0000"/>
                </a:solidFill>
                <a:effectLst/>
                <a:uFillTx/>
                <a:latin typeface="Calibri"/>
                <a:ea typeface="ヒラギノ角ゴ Pro W3"/>
              </a:rPr>
              <a:t>Athos 0.65 – 5 nm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CustomShape 42"/>
          <p:cNvSpPr/>
          <p:nvPr/>
        </p:nvSpPr>
        <p:spPr>
          <a:xfrm>
            <a:off x="8311320" y="2496600"/>
            <a:ext cx="2773440" cy="42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 marL="185760" indent="-184320">
              <a:lnSpc>
                <a:spcPct val="10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n-US" sz="1600" b="1" u="none" strike="noStrike">
                <a:solidFill>
                  <a:srgbClr val="6600CC"/>
                </a:solidFill>
                <a:effectLst/>
                <a:uFillTx/>
                <a:latin typeface="Calibri"/>
                <a:ea typeface="ヒラギノ角ゴ Pro W3"/>
              </a:rPr>
              <a:t>Aramis 0.1 (0.075*) – 0.7  nm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CustomShape 43"/>
          <p:cNvSpPr/>
          <p:nvPr/>
        </p:nvSpPr>
        <p:spPr>
          <a:xfrm>
            <a:off x="1782000" y="2536920"/>
            <a:ext cx="1358280" cy="38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 marL="185760" indent="-184320">
              <a:lnSpc>
                <a:spcPct val="10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0.3 GeV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CustomShape 44"/>
          <p:cNvSpPr/>
          <p:nvPr/>
        </p:nvSpPr>
        <p:spPr>
          <a:xfrm>
            <a:off x="3660480" y="2536920"/>
            <a:ext cx="1358280" cy="38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 marL="185760" indent="-184320">
              <a:lnSpc>
                <a:spcPct val="10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2.1 GeV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CustomShape 45"/>
          <p:cNvSpPr/>
          <p:nvPr/>
        </p:nvSpPr>
        <p:spPr>
          <a:xfrm>
            <a:off x="5602320" y="2536920"/>
            <a:ext cx="1358280" cy="38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 marL="185760" indent="-184320">
              <a:lnSpc>
                <a:spcPct val="10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3.2 GeV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CustomShape 46"/>
          <p:cNvSpPr/>
          <p:nvPr/>
        </p:nvSpPr>
        <p:spPr>
          <a:xfrm>
            <a:off x="6692400" y="2547720"/>
            <a:ext cx="1783440" cy="38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 marL="185760" indent="-184320">
              <a:lnSpc>
                <a:spcPct val="10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2.1–6.2 GeV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CustomShape 47"/>
          <p:cNvSpPr/>
          <p:nvPr/>
        </p:nvSpPr>
        <p:spPr>
          <a:xfrm>
            <a:off x="10554840" y="1275120"/>
            <a:ext cx="960480" cy="75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user</a:t>
            </a:r>
            <a:br>
              <a:rPr sz="1800"/>
            </a:b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stations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CustomShape 48"/>
          <p:cNvSpPr/>
          <p:nvPr/>
        </p:nvSpPr>
        <p:spPr>
          <a:xfrm>
            <a:off x="6748560" y="1760400"/>
            <a:ext cx="1783440" cy="38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 marL="185760" indent="-184320">
              <a:lnSpc>
                <a:spcPct val="10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3.0–3.4 GeV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CustomShape 49"/>
          <p:cNvSpPr/>
          <p:nvPr/>
        </p:nvSpPr>
        <p:spPr>
          <a:xfrm>
            <a:off x="820440" y="961560"/>
            <a:ext cx="2564280" cy="600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First construction phase</a:t>
            </a:r>
            <a:br>
              <a:rPr sz="1800"/>
            </a:b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2013–16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CustomShape 50"/>
          <p:cNvSpPr/>
          <p:nvPr/>
        </p:nvSpPr>
        <p:spPr>
          <a:xfrm>
            <a:off x="5673600" y="962280"/>
            <a:ext cx="2855880" cy="60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Second construction phase</a:t>
            </a:r>
            <a:br>
              <a:rPr sz="1800"/>
            </a:b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2017–20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CustomShape 51"/>
          <p:cNvSpPr/>
          <p:nvPr/>
        </p:nvSpPr>
        <p:spPr>
          <a:xfrm>
            <a:off x="794520" y="4572000"/>
            <a:ext cx="2940480" cy="1729800"/>
          </a:xfrm>
          <a:prstGeom prst="rect">
            <a:avLst/>
          </a:prstGeom>
          <a:solidFill>
            <a:srgbClr val="FFCC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  <a:spcAft>
                <a:spcPts val="289"/>
              </a:spcAft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Linac: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Pulse duration : 1–20 fs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Electron energy :  up to 5.8 GeV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Electron bunch charge: 10–200 pC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Repetition rate:  100 Hz (2-bunches)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CustomShape 52"/>
          <p:cNvSpPr/>
          <p:nvPr/>
        </p:nvSpPr>
        <p:spPr>
          <a:xfrm>
            <a:off x="3799800" y="4572000"/>
            <a:ext cx="2507400" cy="1730160"/>
          </a:xfrm>
          <a:prstGeom prst="rect">
            <a:avLst/>
          </a:prstGeom>
          <a:solidFill>
            <a:srgbClr val="6600CC">
              <a:alpha val="3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  <a:spcAft>
                <a:spcPts val="289"/>
              </a:spcAft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</a:t>
            </a:r>
            <a:r>
              <a:rPr lang="en-US" sz="1600" b="1" u="none" strike="noStrike">
                <a:solidFill>
                  <a:srgbClr val="6600CC"/>
                </a:solidFill>
                <a:effectLst/>
                <a:uFillTx/>
                <a:latin typeface="Calibri"/>
                <a:ea typeface="ヒラギノ角ゴ Pro W3"/>
              </a:rPr>
              <a:t>Aramis: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Hard X-ray FEL, λ=0.1–0.7 nm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*Lasing observed down to 0.75A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Linear polarization, variable gap, </a:t>
            </a:r>
            <a:br>
              <a:rPr sz="1800"/>
            </a:b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in-vacuum undulators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1" name="CustomShape 53"/>
          <p:cNvSpPr/>
          <p:nvPr/>
        </p:nvSpPr>
        <p:spPr>
          <a:xfrm>
            <a:off x="6400800" y="4572000"/>
            <a:ext cx="3113280" cy="1740240"/>
          </a:xfrm>
          <a:prstGeom prst="rect">
            <a:avLst/>
          </a:prstGeom>
          <a:solidFill>
            <a:srgbClr val="FF0000">
              <a:alpha val="3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  <a:spcAft>
                <a:spcPts val="289"/>
              </a:spcAft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</a:t>
            </a:r>
            <a:r>
              <a:rPr lang="en-US" sz="1600" b="1" u="none" strike="noStrike">
                <a:solidFill>
                  <a:srgbClr val="FF0000"/>
                </a:solidFill>
                <a:effectLst/>
                <a:uFillTx/>
                <a:latin typeface="Calibri"/>
                <a:ea typeface="ヒラギノ角ゴ Pro W3"/>
              </a:rPr>
              <a:t>Athos: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Soft X-ray FEL, λ=0.65–5.0 nm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Variable polarization, Apple-X undulators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Upgraded to ESASE/EEHG with ext. laser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2" name="Line 54"/>
          <p:cNvSpPr/>
          <p:nvPr/>
        </p:nvSpPr>
        <p:spPr>
          <a:xfrm>
            <a:off x="1810800" y="2342880"/>
            <a:ext cx="29124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13" name="Group 55"/>
          <p:cNvGrpSpPr/>
          <p:nvPr/>
        </p:nvGrpSpPr>
        <p:grpSpPr>
          <a:xfrm>
            <a:off x="2009520" y="2197440"/>
            <a:ext cx="250200" cy="289800"/>
            <a:chOff x="2009520" y="2197440"/>
            <a:chExt cx="250200" cy="289800"/>
          </a:xfrm>
        </p:grpSpPr>
        <p:sp>
          <p:nvSpPr>
            <p:cNvPr id="214" name="CustomShape 56"/>
            <p:cNvSpPr/>
            <p:nvPr/>
          </p:nvSpPr>
          <p:spPr>
            <a:xfrm>
              <a:off x="2009520" y="2199600"/>
              <a:ext cx="19044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5" name="CustomShape 57"/>
            <p:cNvSpPr/>
            <p:nvPr/>
          </p:nvSpPr>
          <p:spPr>
            <a:xfrm>
              <a:off x="2102040" y="219744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603"/>
                  </a:moveTo>
                  <a:lnTo>
                    <a:pt x="332" y="603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201" y="603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16" name="Line 58"/>
          <p:cNvSpPr/>
          <p:nvPr/>
        </p:nvSpPr>
        <p:spPr>
          <a:xfrm flipV="1">
            <a:off x="2151360" y="2197440"/>
            <a:ext cx="156240" cy="9684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17" name="Group 59"/>
          <p:cNvGrpSpPr/>
          <p:nvPr/>
        </p:nvGrpSpPr>
        <p:grpSpPr>
          <a:xfrm>
            <a:off x="2253600" y="2031840"/>
            <a:ext cx="250200" cy="289080"/>
            <a:chOff x="2253600" y="2031840"/>
            <a:chExt cx="250200" cy="289080"/>
          </a:xfrm>
        </p:grpSpPr>
        <p:sp>
          <p:nvSpPr>
            <p:cNvPr id="218" name="CustomShape 60"/>
            <p:cNvSpPr/>
            <p:nvPr/>
          </p:nvSpPr>
          <p:spPr>
            <a:xfrm flipV="1">
              <a:off x="2253600" y="2032200"/>
              <a:ext cx="19044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CustomShape 61"/>
            <p:cNvSpPr/>
            <p:nvPr/>
          </p:nvSpPr>
          <p:spPr>
            <a:xfrm>
              <a:off x="2346120" y="203184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0"/>
                  </a:moveTo>
                  <a:lnTo>
                    <a:pt x="332" y="0"/>
                  </a:lnTo>
                  <a:lnTo>
                    <a:pt x="130" y="603"/>
                  </a:lnTo>
                  <a:lnTo>
                    <a:pt x="0" y="603"/>
                  </a:lnTo>
                  <a:lnTo>
                    <a:pt x="201" y="0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20" name="Line 62"/>
          <p:cNvSpPr/>
          <p:nvPr/>
        </p:nvSpPr>
        <p:spPr>
          <a:xfrm>
            <a:off x="2442240" y="2197440"/>
            <a:ext cx="14580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21" name="Group 63"/>
          <p:cNvGrpSpPr/>
          <p:nvPr/>
        </p:nvGrpSpPr>
        <p:grpSpPr>
          <a:xfrm>
            <a:off x="2544840" y="2031840"/>
            <a:ext cx="250200" cy="289080"/>
            <a:chOff x="2544840" y="2031840"/>
            <a:chExt cx="250200" cy="289080"/>
          </a:xfrm>
        </p:grpSpPr>
        <p:sp>
          <p:nvSpPr>
            <p:cNvPr id="222" name="CustomShape 64"/>
            <p:cNvSpPr/>
            <p:nvPr/>
          </p:nvSpPr>
          <p:spPr>
            <a:xfrm flipV="1">
              <a:off x="2544840" y="2032200"/>
              <a:ext cx="19044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CustomShape 65"/>
            <p:cNvSpPr/>
            <p:nvPr/>
          </p:nvSpPr>
          <p:spPr>
            <a:xfrm>
              <a:off x="2637360" y="203184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0"/>
                  </a:moveTo>
                  <a:lnTo>
                    <a:pt x="332" y="0"/>
                  </a:lnTo>
                  <a:lnTo>
                    <a:pt x="130" y="603"/>
                  </a:lnTo>
                  <a:lnTo>
                    <a:pt x="0" y="603"/>
                  </a:lnTo>
                  <a:lnTo>
                    <a:pt x="201" y="0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24" name="Line 66"/>
          <p:cNvSpPr/>
          <p:nvPr/>
        </p:nvSpPr>
        <p:spPr>
          <a:xfrm>
            <a:off x="2733480" y="2197440"/>
            <a:ext cx="194040" cy="14544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25" name="Group 67"/>
          <p:cNvGrpSpPr/>
          <p:nvPr/>
        </p:nvGrpSpPr>
        <p:grpSpPr>
          <a:xfrm>
            <a:off x="2786040" y="2197440"/>
            <a:ext cx="250200" cy="289800"/>
            <a:chOff x="2786040" y="2197440"/>
            <a:chExt cx="250200" cy="289800"/>
          </a:xfrm>
        </p:grpSpPr>
        <p:sp>
          <p:nvSpPr>
            <p:cNvPr id="226" name="CustomShape 68"/>
            <p:cNvSpPr/>
            <p:nvPr/>
          </p:nvSpPr>
          <p:spPr>
            <a:xfrm>
              <a:off x="2786040" y="2199600"/>
              <a:ext cx="19044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7" name="CustomShape 69"/>
            <p:cNvSpPr/>
            <p:nvPr/>
          </p:nvSpPr>
          <p:spPr>
            <a:xfrm>
              <a:off x="2878560" y="219744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603"/>
                  </a:moveTo>
                  <a:lnTo>
                    <a:pt x="332" y="603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201" y="603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28" name="Line 70"/>
          <p:cNvSpPr/>
          <p:nvPr/>
        </p:nvSpPr>
        <p:spPr>
          <a:xfrm>
            <a:off x="2949480" y="2345400"/>
            <a:ext cx="14796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Line 71"/>
          <p:cNvSpPr/>
          <p:nvPr/>
        </p:nvSpPr>
        <p:spPr>
          <a:xfrm>
            <a:off x="3947040" y="2342880"/>
            <a:ext cx="29088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30" name="Group 72"/>
          <p:cNvGrpSpPr/>
          <p:nvPr/>
        </p:nvGrpSpPr>
        <p:grpSpPr>
          <a:xfrm>
            <a:off x="4145760" y="2197800"/>
            <a:ext cx="250560" cy="290160"/>
            <a:chOff x="4145760" y="2197800"/>
            <a:chExt cx="250560" cy="290160"/>
          </a:xfrm>
        </p:grpSpPr>
        <p:sp>
          <p:nvSpPr>
            <p:cNvPr id="231" name="CustomShape 73"/>
            <p:cNvSpPr/>
            <p:nvPr/>
          </p:nvSpPr>
          <p:spPr>
            <a:xfrm>
              <a:off x="4145760" y="2200320"/>
              <a:ext cx="19080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2" name="CustomShape 74"/>
            <p:cNvSpPr/>
            <p:nvPr/>
          </p:nvSpPr>
          <p:spPr>
            <a:xfrm>
              <a:off x="4238640" y="219780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603"/>
                  </a:moveTo>
                  <a:lnTo>
                    <a:pt x="332" y="603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201" y="603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33" name="Line 75"/>
          <p:cNvSpPr/>
          <p:nvPr/>
        </p:nvSpPr>
        <p:spPr>
          <a:xfrm flipV="1">
            <a:off x="4287600" y="2197800"/>
            <a:ext cx="156240" cy="9720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34" name="Group 76"/>
          <p:cNvGrpSpPr/>
          <p:nvPr/>
        </p:nvGrpSpPr>
        <p:grpSpPr>
          <a:xfrm>
            <a:off x="4389840" y="2022120"/>
            <a:ext cx="250560" cy="289080"/>
            <a:chOff x="4389840" y="2022120"/>
            <a:chExt cx="250560" cy="289080"/>
          </a:xfrm>
        </p:grpSpPr>
        <p:sp>
          <p:nvSpPr>
            <p:cNvPr id="235" name="CustomShape 77"/>
            <p:cNvSpPr/>
            <p:nvPr/>
          </p:nvSpPr>
          <p:spPr>
            <a:xfrm flipV="1">
              <a:off x="4389840" y="2022480"/>
              <a:ext cx="19080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6" name="CustomShape 78"/>
            <p:cNvSpPr/>
            <p:nvPr/>
          </p:nvSpPr>
          <p:spPr>
            <a:xfrm>
              <a:off x="4482720" y="202212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0"/>
                  </a:moveTo>
                  <a:lnTo>
                    <a:pt x="332" y="0"/>
                  </a:lnTo>
                  <a:lnTo>
                    <a:pt x="130" y="603"/>
                  </a:lnTo>
                  <a:lnTo>
                    <a:pt x="0" y="603"/>
                  </a:lnTo>
                  <a:lnTo>
                    <a:pt x="201" y="0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37" name="Line 79"/>
          <p:cNvSpPr/>
          <p:nvPr/>
        </p:nvSpPr>
        <p:spPr>
          <a:xfrm>
            <a:off x="4578840" y="2197800"/>
            <a:ext cx="14544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38" name="Group 80"/>
          <p:cNvGrpSpPr/>
          <p:nvPr/>
        </p:nvGrpSpPr>
        <p:grpSpPr>
          <a:xfrm>
            <a:off x="4681080" y="2022120"/>
            <a:ext cx="250560" cy="289080"/>
            <a:chOff x="4681080" y="2022120"/>
            <a:chExt cx="250560" cy="289080"/>
          </a:xfrm>
        </p:grpSpPr>
        <p:sp>
          <p:nvSpPr>
            <p:cNvPr id="239" name="CustomShape 81"/>
            <p:cNvSpPr/>
            <p:nvPr/>
          </p:nvSpPr>
          <p:spPr>
            <a:xfrm flipV="1">
              <a:off x="4681080" y="2022480"/>
              <a:ext cx="19080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0" name="CustomShape 82"/>
            <p:cNvSpPr/>
            <p:nvPr/>
          </p:nvSpPr>
          <p:spPr>
            <a:xfrm>
              <a:off x="4773960" y="202212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0"/>
                  </a:moveTo>
                  <a:lnTo>
                    <a:pt x="332" y="0"/>
                  </a:lnTo>
                  <a:lnTo>
                    <a:pt x="130" y="603"/>
                  </a:lnTo>
                  <a:lnTo>
                    <a:pt x="0" y="603"/>
                  </a:lnTo>
                  <a:lnTo>
                    <a:pt x="201" y="0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41" name="Line 83"/>
          <p:cNvSpPr/>
          <p:nvPr/>
        </p:nvSpPr>
        <p:spPr>
          <a:xfrm>
            <a:off x="4870080" y="2197800"/>
            <a:ext cx="194040" cy="14544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Line 84"/>
          <p:cNvSpPr/>
          <p:nvPr/>
        </p:nvSpPr>
        <p:spPr>
          <a:xfrm>
            <a:off x="5087520" y="2345760"/>
            <a:ext cx="14796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Line 85"/>
          <p:cNvSpPr/>
          <p:nvPr/>
        </p:nvSpPr>
        <p:spPr>
          <a:xfrm flipV="1">
            <a:off x="5064120" y="2341800"/>
            <a:ext cx="4221720" cy="1440"/>
          </a:xfrm>
          <a:prstGeom prst="line">
            <a:avLst/>
          </a:prstGeom>
          <a:ln w="1260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3560" rIns="90000" bIns="-4356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CustomShape 86"/>
          <p:cNvSpPr/>
          <p:nvPr/>
        </p:nvSpPr>
        <p:spPr>
          <a:xfrm>
            <a:off x="5209560" y="2197440"/>
            <a:ext cx="93600" cy="287640"/>
          </a:xfrm>
          <a:prstGeom prst="ellipse">
            <a:avLst/>
          </a:prstGeom>
          <a:solidFill>
            <a:srgbClr val="FDCA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CustomShape 87"/>
          <p:cNvSpPr/>
          <p:nvPr/>
        </p:nvSpPr>
        <p:spPr>
          <a:xfrm>
            <a:off x="5258160" y="2197440"/>
            <a:ext cx="821520" cy="287640"/>
          </a:xfrm>
          <a:prstGeom prst="rect">
            <a:avLst/>
          </a:prstGeom>
          <a:solidFill>
            <a:srgbClr val="FDCA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Linac 2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CustomShape 88"/>
          <p:cNvSpPr/>
          <p:nvPr/>
        </p:nvSpPr>
        <p:spPr>
          <a:xfrm>
            <a:off x="6034680" y="2197440"/>
            <a:ext cx="93600" cy="287640"/>
          </a:xfrm>
          <a:prstGeom prst="ellipse">
            <a:avLst/>
          </a:prstGeom>
          <a:solidFill>
            <a:srgbClr val="FDCA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Line 89"/>
          <p:cNvSpPr/>
          <p:nvPr/>
        </p:nvSpPr>
        <p:spPr>
          <a:xfrm>
            <a:off x="5257080" y="2488320"/>
            <a:ext cx="825120" cy="72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Line 90"/>
          <p:cNvSpPr/>
          <p:nvPr/>
        </p:nvSpPr>
        <p:spPr>
          <a:xfrm>
            <a:off x="5257080" y="2197440"/>
            <a:ext cx="82512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49" name="Group 91"/>
          <p:cNvGrpSpPr/>
          <p:nvPr/>
        </p:nvGrpSpPr>
        <p:grpSpPr>
          <a:xfrm>
            <a:off x="9156600" y="2192040"/>
            <a:ext cx="250560" cy="290160"/>
            <a:chOff x="9156600" y="2192040"/>
            <a:chExt cx="250560" cy="290160"/>
          </a:xfrm>
        </p:grpSpPr>
        <p:sp>
          <p:nvSpPr>
            <p:cNvPr id="250" name="CustomShape 92"/>
            <p:cNvSpPr/>
            <p:nvPr/>
          </p:nvSpPr>
          <p:spPr>
            <a:xfrm>
              <a:off x="9156600" y="2194560"/>
              <a:ext cx="19080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1" name="CustomShape 93"/>
            <p:cNvSpPr/>
            <p:nvPr/>
          </p:nvSpPr>
          <p:spPr>
            <a:xfrm>
              <a:off x="9249480" y="219204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603"/>
                  </a:moveTo>
                  <a:lnTo>
                    <a:pt x="332" y="603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201" y="603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52" name="Line 94"/>
          <p:cNvSpPr/>
          <p:nvPr/>
        </p:nvSpPr>
        <p:spPr>
          <a:xfrm>
            <a:off x="6082200" y="2342880"/>
            <a:ext cx="29124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Line 95"/>
          <p:cNvSpPr/>
          <p:nvPr/>
        </p:nvSpPr>
        <p:spPr>
          <a:xfrm>
            <a:off x="6445440" y="2341080"/>
            <a:ext cx="26820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CustomShape 96"/>
          <p:cNvSpPr/>
          <p:nvPr/>
        </p:nvSpPr>
        <p:spPr>
          <a:xfrm>
            <a:off x="6665760" y="2197440"/>
            <a:ext cx="93600" cy="287640"/>
          </a:xfrm>
          <a:prstGeom prst="ellipse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CustomShape 97"/>
          <p:cNvSpPr/>
          <p:nvPr/>
        </p:nvSpPr>
        <p:spPr>
          <a:xfrm>
            <a:off x="6714000" y="2197440"/>
            <a:ext cx="1209960" cy="287640"/>
          </a:xfrm>
          <a:prstGeom prst="rect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Linac 3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CustomShape 98"/>
          <p:cNvSpPr/>
          <p:nvPr/>
        </p:nvSpPr>
        <p:spPr>
          <a:xfrm>
            <a:off x="7878960" y="2197440"/>
            <a:ext cx="93600" cy="287640"/>
          </a:xfrm>
          <a:prstGeom prst="ellipse">
            <a:avLst/>
          </a:prstGeom>
          <a:solidFill>
            <a:srgbClr val="FFCC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Line 99"/>
          <p:cNvSpPr/>
          <p:nvPr/>
        </p:nvSpPr>
        <p:spPr>
          <a:xfrm>
            <a:off x="7926840" y="2343960"/>
            <a:ext cx="14976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Line 100"/>
          <p:cNvSpPr/>
          <p:nvPr/>
        </p:nvSpPr>
        <p:spPr>
          <a:xfrm>
            <a:off x="6713640" y="2197440"/>
            <a:ext cx="121320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Line 101"/>
          <p:cNvSpPr/>
          <p:nvPr/>
        </p:nvSpPr>
        <p:spPr>
          <a:xfrm>
            <a:off x="6705360" y="2487600"/>
            <a:ext cx="1221480" cy="36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60" name="Group 102"/>
          <p:cNvGrpSpPr/>
          <p:nvPr/>
        </p:nvGrpSpPr>
        <p:grpSpPr>
          <a:xfrm>
            <a:off x="8466120" y="1513800"/>
            <a:ext cx="250200" cy="290160"/>
            <a:chOff x="8466120" y="1513800"/>
            <a:chExt cx="250200" cy="290160"/>
          </a:xfrm>
        </p:grpSpPr>
        <p:sp>
          <p:nvSpPr>
            <p:cNvPr id="261" name="CustomShape 103"/>
            <p:cNvSpPr/>
            <p:nvPr/>
          </p:nvSpPr>
          <p:spPr>
            <a:xfrm>
              <a:off x="8466120" y="1516320"/>
              <a:ext cx="19080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2" name="CustomShape 104"/>
            <p:cNvSpPr/>
            <p:nvPr/>
          </p:nvSpPr>
          <p:spPr>
            <a:xfrm>
              <a:off x="8559000" y="1513800"/>
              <a:ext cx="157320" cy="289440"/>
            </a:xfrm>
            <a:custGeom>
              <a:avLst/>
              <a:gdLst>
                <a:gd name="textAreaLeft" fmla="*/ 0 w 157320"/>
                <a:gd name="textAreaRight" fmla="*/ 158760 w 157320"/>
                <a:gd name="textAreaTop" fmla="*/ 0 h 289440"/>
                <a:gd name="textAreaBottom" fmla="*/ 290880 h 28944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603"/>
                  </a:moveTo>
                  <a:lnTo>
                    <a:pt x="332" y="603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201" y="603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3" name="Line 105"/>
          <p:cNvSpPr/>
          <p:nvPr/>
        </p:nvSpPr>
        <p:spPr>
          <a:xfrm flipV="1">
            <a:off x="8606520" y="1517760"/>
            <a:ext cx="156600" cy="9720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CustomShape 106"/>
          <p:cNvSpPr/>
          <p:nvPr/>
        </p:nvSpPr>
        <p:spPr>
          <a:xfrm>
            <a:off x="2103120" y="1744560"/>
            <a:ext cx="821520" cy="2876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lang="en-US" sz="1400" b="0" u="none" strike="noStrike">
                <a:solidFill>
                  <a:srgbClr val="333333"/>
                </a:solidFill>
                <a:effectLst/>
                <a:uFillTx/>
                <a:latin typeface="Calibri"/>
                <a:ea typeface="ヒラギノ角ゴ Pro W3"/>
              </a:rPr>
              <a:t>BC1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CustomShape 107"/>
          <p:cNvSpPr/>
          <p:nvPr/>
        </p:nvSpPr>
        <p:spPr>
          <a:xfrm>
            <a:off x="4238640" y="1734480"/>
            <a:ext cx="821520" cy="2876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lang="en-US" sz="1400" b="0" u="none" strike="noStrike">
                <a:solidFill>
                  <a:srgbClr val="333333"/>
                </a:solidFill>
                <a:effectLst/>
                <a:uFillTx/>
                <a:latin typeface="Calibri"/>
                <a:ea typeface="ヒラギノ角ゴ Pro W3"/>
              </a:rPr>
              <a:t>BC2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CustomShape 108"/>
          <p:cNvSpPr/>
          <p:nvPr/>
        </p:nvSpPr>
        <p:spPr>
          <a:xfrm>
            <a:off x="9604800" y="3207600"/>
            <a:ext cx="1452240" cy="93600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CustomShape 109"/>
          <p:cNvSpPr/>
          <p:nvPr/>
        </p:nvSpPr>
        <p:spPr>
          <a:xfrm>
            <a:off x="8584920" y="3159360"/>
            <a:ext cx="967320" cy="190440"/>
          </a:xfrm>
          <a:prstGeom prst="rect">
            <a:avLst/>
          </a:prstGeom>
          <a:solidFill>
            <a:schemeClr val="accent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CustomShape 110"/>
          <p:cNvSpPr/>
          <p:nvPr/>
        </p:nvSpPr>
        <p:spPr>
          <a:xfrm>
            <a:off x="8584920" y="3110760"/>
            <a:ext cx="1017720" cy="239040"/>
          </a:xfrm>
          <a:custGeom>
            <a:avLst/>
            <a:gdLst>
              <a:gd name="textAreaLeft" fmla="*/ 0 w 1017720"/>
              <a:gd name="textAreaRight" fmla="*/ 1019160 w 1017720"/>
              <a:gd name="textAreaTop" fmla="*/ 0 h 239040"/>
              <a:gd name="textAreaBottom" fmla="*/ 240480 h 239040"/>
            </a:gdLst>
            <a:ahLst/>
            <a:cxnLst/>
            <a:rect l="textAreaLeft" t="textAreaTop" r="textAreaRight" b="textAreaBottom"/>
            <a:pathLst>
              <a:path w="757324" h="180020">
                <a:moveTo>
                  <a:pt x="0" y="36463"/>
                </a:moveTo>
                <a:lnTo>
                  <a:pt x="108012" y="0"/>
                </a:lnTo>
                <a:lnTo>
                  <a:pt x="756084" y="0"/>
                </a:lnTo>
                <a:cubicBezTo>
                  <a:pt x="757324" y="48005"/>
                  <a:pt x="754843" y="96011"/>
                  <a:pt x="756083" y="144016"/>
                </a:cubicBezTo>
                <a:lnTo>
                  <a:pt x="716359" y="180020"/>
                </a:lnTo>
                <a:lnTo>
                  <a:pt x="716359" y="36004"/>
                </a:lnTo>
                <a:lnTo>
                  <a:pt x="0" y="36463"/>
                </a:lnTo>
                <a:close/>
              </a:path>
            </a:pathLst>
          </a:custGeom>
          <a:solidFill>
            <a:schemeClr val="accent6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Line 111"/>
          <p:cNvSpPr/>
          <p:nvPr/>
        </p:nvSpPr>
        <p:spPr>
          <a:xfrm flipV="1">
            <a:off x="9550800" y="3110760"/>
            <a:ext cx="53280" cy="48600"/>
          </a:xfrm>
          <a:prstGeom prst="line">
            <a:avLst/>
          </a:prstGeom>
          <a:ln w="1260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" rIns="90000" bIns="36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CustomShape 112"/>
          <p:cNvSpPr/>
          <p:nvPr/>
        </p:nvSpPr>
        <p:spPr>
          <a:xfrm>
            <a:off x="9070560" y="3207600"/>
            <a:ext cx="481680" cy="109080"/>
          </a:xfrm>
          <a:custGeom>
            <a:avLst/>
            <a:gdLst>
              <a:gd name="textAreaLeft" fmla="*/ 0 w 481680"/>
              <a:gd name="textAreaRight" fmla="*/ 483120 w 481680"/>
              <a:gd name="textAreaTop" fmla="*/ 0 h 109080"/>
              <a:gd name="textAreaBottom" fmla="*/ 110520 h 109080"/>
            </a:gdLst>
            <a:ahLst/>
            <a:cxnLst/>
            <a:rect l="textAreaLeft" t="textAreaTop" r="textAreaRight" b="textAreaBottom"/>
            <a:pathLst>
              <a:path w="714375" h="166687">
                <a:moveTo>
                  <a:pt x="0" y="80962"/>
                </a:moveTo>
                <a:cubicBezTo>
                  <a:pt x="7739" y="123824"/>
                  <a:pt x="15479" y="166687"/>
                  <a:pt x="33338" y="154781"/>
                </a:cubicBezTo>
                <a:cubicBezTo>
                  <a:pt x="51197" y="142875"/>
                  <a:pt x="82948" y="9921"/>
                  <a:pt x="107157" y="9524"/>
                </a:cubicBezTo>
                <a:cubicBezTo>
                  <a:pt x="131366" y="9127"/>
                  <a:pt x="154385" y="152002"/>
                  <a:pt x="178594" y="152399"/>
                </a:cubicBezTo>
                <a:cubicBezTo>
                  <a:pt x="202803" y="152796"/>
                  <a:pt x="227807" y="11509"/>
                  <a:pt x="252413" y="11906"/>
                </a:cubicBezTo>
                <a:cubicBezTo>
                  <a:pt x="277019" y="12303"/>
                  <a:pt x="302420" y="154781"/>
                  <a:pt x="326232" y="154781"/>
                </a:cubicBezTo>
                <a:cubicBezTo>
                  <a:pt x="350044" y="154781"/>
                  <a:pt x="372269" y="11906"/>
                  <a:pt x="395288" y="11906"/>
                </a:cubicBezTo>
                <a:cubicBezTo>
                  <a:pt x="418307" y="11906"/>
                  <a:pt x="440532" y="155178"/>
                  <a:pt x="464344" y="154781"/>
                </a:cubicBezTo>
                <a:cubicBezTo>
                  <a:pt x="488157" y="154384"/>
                  <a:pt x="513954" y="9524"/>
                  <a:pt x="538163" y="9524"/>
                </a:cubicBezTo>
                <a:cubicBezTo>
                  <a:pt x="562372" y="9524"/>
                  <a:pt x="585788" y="154384"/>
                  <a:pt x="609600" y="154781"/>
                </a:cubicBezTo>
                <a:cubicBezTo>
                  <a:pt x="633413" y="155178"/>
                  <a:pt x="663576" y="23812"/>
                  <a:pt x="681038" y="11906"/>
                </a:cubicBezTo>
                <a:cubicBezTo>
                  <a:pt x="698501" y="0"/>
                  <a:pt x="706438" y="41671"/>
                  <a:pt x="714375" y="83343"/>
                </a:cubicBezTo>
              </a:path>
            </a:pathLst>
          </a:custGeom>
          <a:solidFill>
            <a:srgbClr val="7030A0"/>
          </a:solidFill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1" name="CustomShape 113"/>
          <p:cNvSpPr/>
          <p:nvPr/>
        </p:nvSpPr>
        <p:spPr>
          <a:xfrm>
            <a:off x="8584920" y="3207600"/>
            <a:ext cx="482040" cy="109080"/>
          </a:xfrm>
          <a:custGeom>
            <a:avLst/>
            <a:gdLst>
              <a:gd name="textAreaLeft" fmla="*/ 0 w 482040"/>
              <a:gd name="textAreaRight" fmla="*/ 483480 w 482040"/>
              <a:gd name="textAreaTop" fmla="*/ 0 h 109080"/>
              <a:gd name="textAreaBottom" fmla="*/ 110520 h 109080"/>
            </a:gdLst>
            <a:ahLst/>
            <a:cxnLst/>
            <a:rect l="textAreaLeft" t="textAreaTop" r="textAreaRight" b="textAreaBottom"/>
            <a:pathLst>
              <a:path w="714375" h="166687">
                <a:moveTo>
                  <a:pt x="0" y="80962"/>
                </a:moveTo>
                <a:cubicBezTo>
                  <a:pt x="7739" y="123824"/>
                  <a:pt x="15479" y="166687"/>
                  <a:pt x="33338" y="154781"/>
                </a:cubicBezTo>
                <a:cubicBezTo>
                  <a:pt x="51197" y="142875"/>
                  <a:pt x="82948" y="9921"/>
                  <a:pt x="107157" y="9524"/>
                </a:cubicBezTo>
                <a:cubicBezTo>
                  <a:pt x="131366" y="9127"/>
                  <a:pt x="154385" y="152002"/>
                  <a:pt x="178594" y="152399"/>
                </a:cubicBezTo>
                <a:cubicBezTo>
                  <a:pt x="202803" y="152796"/>
                  <a:pt x="227807" y="11509"/>
                  <a:pt x="252413" y="11906"/>
                </a:cubicBezTo>
                <a:cubicBezTo>
                  <a:pt x="277019" y="12303"/>
                  <a:pt x="302420" y="154781"/>
                  <a:pt x="326232" y="154781"/>
                </a:cubicBezTo>
                <a:cubicBezTo>
                  <a:pt x="350044" y="154781"/>
                  <a:pt x="372269" y="11906"/>
                  <a:pt x="395288" y="11906"/>
                </a:cubicBezTo>
                <a:cubicBezTo>
                  <a:pt x="418307" y="11906"/>
                  <a:pt x="440532" y="155178"/>
                  <a:pt x="464344" y="154781"/>
                </a:cubicBezTo>
                <a:cubicBezTo>
                  <a:pt x="488157" y="154384"/>
                  <a:pt x="513954" y="9524"/>
                  <a:pt x="538163" y="9524"/>
                </a:cubicBezTo>
                <a:cubicBezTo>
                  <a:pt x="562372" y="9524"/>
                  <a:pt x="585788" y="154384"/>
                  <a:pt x="609600" y="154781"/>
                </a:cubicBezTo>
                <a:cubicBezTo>
                  <a:pt x="633413" y="155178"/>
                  <a:pt x="663576" y="23812"/>
                  <a:pt x="681038" y="11906"/>
                </a:cubicBezTo>
                <a:cubicBezTo>
                  <a:pt x="698501" y="0"/>
                  <a:pt x="706438" y="41671"/>
                  <a:pt x="714375" y="83343"/>
                </a:cubicBezTo>
              </a:path>
            </a:pathLst>
          </a:custGeom>
          <a:solidFill>
            <a:srgbClr val="7030A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2" name="Line 114"/>
          <p:cNvSpPr/>
          <p:nvPr/>
        </p:nvSpPr>
        <p:spPr>
          <a:xfrm flipV="1">
            <a:off x="9824040" y="3110760"/>
            <a:ext cx="156960" cy="96840"/>
          </a:xfrm>
          <a:prstGeom prst="line">
            <a:avLst/>
          </a:prstGeom>
          <a:ln w="1260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Line 115"/>
          <p:cNvSpPr/>
          <p:nvPr/>
        </p:nvSpPr>
        <p:spPr>
          <a:xfrm>
            <a:off x="9574560" y="3255480"/>
            <a:ext cx="223920" cy="72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CustomShape 116"/>
          <p:cNvSpPr/>
          <p:nvPr/>
        </p:nvSpPr>
        <p:spPr>
          <a:xfrm rot="19932600">
            <a:off x="9914760" y="3012480"/>
            <a:ext cx="239040" cy="148320"/>
          </a:xfrm>
          <a:prstGeom prst="rect">
            <a:avLst/>
          </a:prstGeom>
          <a:solidFill>
            <a:srgbClr val="00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5" name="CustomShape 117"/>
          <p:cNvSpPr/>
          <p:nvPr/>
        </p:nvSpPr>
        <p:spPr>
          <a:xfrm flipH="1">
            <a:off x="11036880" y="3013560"/>
            <a:ext cx="481680" cy="482040"/>
          </a:xfrm>
          <a:prstGeom prst="actionButtonMovie">
            <a:avLst/>
          </a:prstGeom>
          <a:solidFill>
            <a:srgbClr val="FFCC00"/>
          </a:solidFill>
          <a:ln w="1260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76" name="Group 118"/>
          <p:cNvGrpSpPr/>
          <p:nvPr/>
        </p:nvGrpSpPr>
        <p:grpSpPr>
          <a:xfrm>
            <a:off x="9668880" y="3105360"/>
            <a:ext cx="250200" cy="290160"/>
            <a:chOff x="9668880" y="3105360"/>
            <a:chExt cx="250200" cy="290160"/>
          </a:xfrm>
        </p:grpSpPr>
        <p:sp>
          <p:nvSpPr>
            <p:cNvPr id="277" name="CustomShape 119"/>
            <p:cNvSpPr/>
            <p:nvPr/>
          </p:nvSpPr>
          <p:spPr>
            <a:xfrm>
              <a:off x="9668880" y="3107880"/>
              <a:ext cx="19044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8" name="CustomShape 120"/>
            <p:cNvSpPr/>
            <p:nvPr/>
          </p:nvSpPr>
          <p:spPr>
            <a:xfrm>
              <a:off x="9761400" y="310536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603"/>
                  </a:moveTo>
                  <a:lnTo>
                    <a:pt x="332" y="603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201" y="603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9" name="Line 121"/>
          <p:cNvSpPr/>
          <p:nvPr/>
        </p:nvSpPr>
        <p:spPr>
          <a:xfrm flipH="1" flipV="1">
            <a:off x="8000640" y="2329920"/>
            <a:ext cx="591120" cy="926280"/>
          </a:xfrm>
          <a:prstGeom prst="line">
            <a:avLst/>
          </a:prstGeom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CustomShape 122"/>
          <p:cNvSpPr/>
          <p:nvPr/>
        </p:nvSpPr>
        <p:spPr>
          <a:xfrm>
            <a:off x="8884080" y="3437640"/>
            <a:ext cx="2773440" cy="42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6000" tIns="36000" rIns="36000" bIns="36000" anchor="t">
            <a:noAutofit/>
          </a:bodyPr>
          <a:lstStyle/>
          <a:p>
            <a:pPr marL="185760" indent="-184320">
              <a:lnSpc>
                <a:spcPct val="10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n-US" sz="1600" b="1" u="none" strike="noStrike">
                <a:solidFill>
                  <a:srgbClr val="197418"/>
                </a:solidFill>
                <a:effectLst/>
                <a:uFillTx/>
                <a:latin typeface="Calibri"/>
                <a:ea typeface="ヒラギノ角ゴ Pro W3"/>
              </a:rPr>
              <a:t>Porthos 0.12 – 0.7  nm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CustomShape 123"/>
          <p:cNvSpPr/>
          <p:nvPr/>
        </p:nvSpPr>
        <p:spPr>
          <a:xfrm>
            <a:off x="7018920" y="3359520"/>
            <a:ext cx="1749600" cy="60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Planned phase</a:t>
            </a:r>
            <a:br>
              <a:rPr sz="1800"/>
            </a:b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2033+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CustomShape 127"/>
          <p:cNvSpPr/>
          <p:nvPr/>
        </p:nvSpPr>
        <p:spPr>
          <a:xfrm>
            <a:off x="9601200" y="4572000"/>
            <a:ext cx="2507400" cy="1730160"/>
          </a:xfrm>
          <a:prstGeom prst="rect">
            <a:avLst/>
          </a:prstGeom>
          <a:solidFill>
            <a:srgbClr val="069A2E">
              <a:alpha val="3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  <a:spcAft>
                <a:spcPts val="289"/>
              </a:spcAft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</a:t>
            </a:r>
            <a:r>
              <a:rPr lang="en-US" sz="1600" b="1" u="none" strike="noStrike">
                <a:solidFill>
                  <a:srgbClr val="1E6A39"/>
                </a:solidFill>
                <a:effectLst/>
                <a:uFillTx/>
                <a:latin typeface="Calibri"/>
                <a:ea typeface="ヒラギノ角ゴ Pro W3"/>
              </a:rPr>
              <a:t>Porthos: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Hard X-ray FEL, λ=0.05–0.7 nm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Variable polarization, fix gap, </a:t>
            </a:r>
            <a:br>
              <a:rPr sz="1800"/>
            </a:b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   super conducting undulators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spcAft>
                <a:spcPts val="289"/>
              </a:spcAf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ヒラギノ角ゴ Pro W3"/>
              </a:rPr>
              <a:t> Start of construction: 2033+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Line 128"/>
          <p:cNvSpPr/>
          <p:nvPr/>
        </p:nvSpPr>
        <p:spPr>
          <a:xfrm flipV="1">
            <a:off x="6422040" y="1663560"/>
            <a:ext cx="442080" cy="678240"/>
          </a:xfrm>
          <a:prstGeom prst="line">
            <a:avLst/>
          </a:prstGeom>
          <a:ln w="1260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Line 129"/>
          <p:cNvSpPr/>
          <p:nvPr/>
        </p:nvSpPr>
        <p:spPr>
          <a:xfrm flipH="1">
            <a:off x="6864120" y="1662480"/>
            <a:ext cx="1742400" cy="1080"/>
          </a:xfrm>
          <a:prstGeom prst="line">
            <a:avLst/>
          </a:prstGeom>
          <a:ln w="1260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3920" rIns="90000" bIns="-4392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Line 130"/>
          <p:cNvSpPr/>
          <p:nvPr/>
        </p:nvSpPr>
        <p:spPr>
          <a:xfrm>
            <a:off x="7999920" y="2343960"/>
            <a:ext cx="246240" cy="912240"/>
          </a:xfrm>
          <a:prstGeom prst="line">
            <a:avLst/>
          </a:prstGeom>
          <a:ln w="1260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Line 131"/>
          <p:cNvSpPr/>
          <p:nvPr/>
        </p:nvSpPr>
        <p:spPr>
          <a:xfrm flipV="1">
            <a:off x="8246160" y="3255480"/>
            <a:ext cx="1552320" cy="720"/>
          </a:xfrm>
          <a:prstGeom prst="line">
            <a:avLst/>
          </a:prstGeom>
          <a:ln w="12600">
            <a:solidFill>
              <a:srgbClr val="3465A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87" name="Group 132"/>
          <p:cNvGrpSpPr/>
          <p:nvPr/>
        </p:nvGrpSpPr>
        <p:grpSpPr>
          <a:xfrm>
            <a:off x="6281280" y="2197800"/>
            <a:ext cx="250200" cy="290160"/>
            <a:chOff x="6281280" y="2197800"/>
            <a:chExt cx="250200" cy="290160"/>
          </a:xfrm>
        </p:grpSpPr>
        <p:sp>
          <p:nvSpPr>
            <p:cNvPr id="288" name="CustomShape 133"/>
            <p:cNvSpPr/>
            <p:nvPr/>
          </p:nvSpPr>
          <p:spPr>
            <a:xfrm>
              <a:off x="6281280" y="2200320"/>
              <a:ext cx="19044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9" name="CustomShape 134"/>
            <p:cNvSpPr/>
            <p:nvPr/>
          </p:nvSpPr>
          <p:spPr>
            <a:xfrm>
              <a:off x="6373800" y="219780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603"/>
                  </a:moveTo>
                  <a:lnTo>
                    <a:pt x="332" y="603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201" y="603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90" name="Group 135"/>
          <p:cNvGrpSpPr/>
          <p:nvPr/>
        </p:nvGrpSpPr>
        <p:grpSpPr>
          <a:xfrm>
            <a:off x="4922280" y="2197800"/>
            <a:ext cx="250560" cy="290160"/>
            <a:chOff x="4922280" y="2197800"/>
            <a:chExt cx="250560" cy="290160"/>
          </a:xfrm>
        </p:grpSpPr>
        <p:sp>
          <p:nvSpPr>
            <p:cNvPr id="291" name="CustomShape 136"/>
            <p:cNvSpPr/>
            <p:nvPr/>
          </p:nvSpPr>
          <p:spPr>
            <a:xfrm>
              <a:off x="4922280" y="2200320"/>
              <a:ext cx="190800" cy="287640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2" name="CustomShape 137"/>
            <p:cNvSpPr/>
            <p:nvPr/>
          </p:nvSpPr>
          <p:spPr>
            <a:xfrm>
              <a:off x="5015160" y="2197800"/>
              <a:ext cx="157680" cy="289080"/>
            </a:xfrm>
            <a:custGeom>
              <a:avLst/>
              <a:gdLst>
                <a:gd name="textAreaLeft" fmla="*/ 0 w 157680"/>
                <a:gd name="textAreaRight" fmla="*/ 159120 w 157680"/>
                <a:gd name="textAreaTop" fmla="*/ 0 h 289080"/>
                <a:gd name="textAreaBottom" fmla="*/ 290520 h 289080"/>
              </a:gdLst>
              <a:ahLst/>
              <a:cxnLst/>
              <a:rect l="textAreaLeft" t="textAreaTop" r="textAreaRight" b="textAreaBottom"/>
              <a:pathLst>
                <a:path w="333" h="604">
                  <a:moveTo>
                    <a:pt x="201" y="603"/>
                  </a:moveTo>
                  <a:lnTo>
                    <a:pt x="332" y="603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201" y="603"/>
                  </a:lnTo>
                </a:path>
              </a:pathLst>
            </a:custGeom>
            <a:solidFill>
              <a:srgbClr val="B2B2B2"/>
            </a:solidFill>
            <a:ln w="90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93" name="PlaceHolder 7"/>
          <p:cNvSpPr/>
          <p:nvPr/>
        </p:nvSpPr>
        <p:spPr>
          <a:xfrm>
            <a:off x="695160" y="278640"/>
            <a:ext cx="8962200" cy="80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I.1 - SwissFEL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CustomShape 3"/>
          <p:cNvSpPr/>
          <p:nvPr/>
        </p:nvSpPr>
        <p:spPr>
          <a:xfrm>
            <a:off x="1143000" y="2971800"/>
            <a:ext cx="4342320" cy="91332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CustomShape 10"/>
          <p:cNvSpPr/>
          <p:nvPr/>
        </p:nvSpPr>
        <p:spPr>
          <a:xfrm>
            <a:off x="1185120" y="3020400"/>
            <a:ext cx="4264200" cy="60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SwissFEL+ Upgrade (2029-33)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EEHG in Athos, Self-seeding, higher photon energies and polarization control in Aramis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6D18151-80F6-4FA9-9748-196B920EF95D}" type="slidenum"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I.2 – Enhanced SASE at Athos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695160" y="914400"/>
            <a:ext cx="10048320" cy="464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Upgrade of Athos beamline with  external laser, modulator and chicane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The first step was the demonstration of Enhanced SASE to produce a train of sub-femtosecond X-ray pulses.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[Idea: A. A. Zholents, Physical Review Special Topics - Accelerators and Beams 8, 040701 (2005)]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8" name="Picture 297"/>
          <p:cNvPicPr/>
          <p:nvPr/>
        </p:nvPicPr>
        <p:blipFill>
          <a:blip r:embed="rId2"/>
          <a:stretch/>
        </p:blipFill>
        <p:spPr>
          <a:xfrm>
            <a:off x="1551240" y="2430720"/>
            <a:ext cx="9191880" cy="3969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CB62E74-8C6A-4DD4-A94D-DC8B7AB3F70C}" type="slidenum">
              <a:rPr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Rectangle 298"/>
          <p:cNvSpPr/>
          <p:nvPr/>
        </p:nvSpPr>
        <p:spPr>
          <a:xfrm>
            <a:off x="5030640" y="1797120"/>
            <a:ext cx="1621440" cy="1173960"/>
          </a:xfrm>
          <a:prstGeom prst="rect">
            <a:avLst/>
          </a:prstGeom>
          <a:solidFill>
            <a:srgbClr val="E0C2CD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I.3 – Infrastructure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695160" y="914400"/>
            <a:ext cx="10276560" cy="68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Measurement of the longitudinal phase space distribution after the undulator with an X-band transverse flector.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Rectangle 301"/>
          <p:cNvSpPr/>
          <p:nvPr/>
        </p:nvSpPr>
        <p:spPr>
          <a:xfrm>
            <a:off x="3007440" y="5357160"/>
            <a:ext cx="1696680" cy="1013040"/>
          </a:xfrm>
          <a:prstGeom prst="rect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Rectangle 302"/>
          <p:cNvSpPr/>
          <p:nvPr/>
        </p:nvSpPr>
        <p:spPr>
          <a:xfrm>
            <a:off x="662400" y="1828800"/>
            <a:ext cx="1853280" cy="1020960"/>
          </a:xfrm>
          <a:prstGeom prst="rect">
            <a:avLst/>
          </a:prstGeom>
          <a:solidFill>
            <a:srgbClr val="FFD8CE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Rectangle 303"/>
          <p:cNvSpPr/>
          <p:nvPr/>
        </p:nvSpPr>
        <p:spPr>
          <a:xfrm>
            <a:off x="3045240" y="1797120"/>
            <a:ext cx="1589040" cy="1203840"/>
          </a:xfrm>
          <a:prstGeom prst="rect">
            <a:avLst/>
          </a:prstGeom>
          <a:solidFill>
            <a:srgbClr val="FFFFD7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Freeform 304"/>
          <p:cNvSpPr/>
          <p:nvPr/>
        </p:nvSpPr>
        <p:spPr>
          <a:xfrm>
            <a:off x="923760" y="3531240"/>
            <a:ext cx="7678800" cy="455040"/>
          </a:xfrm>
          <a:custGeom>
            <a:avLst/>
            <a:gdLst>
              <a:gd name="textAreaLeft" fmla="*/ 0 w 7678800"/>
              <a:gd name="textAreaRight" fmla="*/ 7680240 w 7678800"/>
              <a:gd name="textAreaTop" fmla="*/ 0 h 455040"/>
              <a:gd name="textAreaBottom" fmla="*/ 456480 h 455040"/>
            </a:gdLst>
            <a:ahLst/>
            <a:cxnLst/>
            <a:rect l="textAreaLeft" t="textAreaTop" r="textAreaRight" b="textAreaBottom"/>
            <a:pathLst>
              <a:path w="21336" h="1270" fill="none">
                <a:moveTo>
                  <a:pt x="0" y="1270"/>
                </a:moveTo>
                <a:lnTo>
                  <a:pt x="2351" y="254"/>
                </a:lnTo>
                <a:lnTo>
                  <a:pt x="4748" y="254"/>
                </a:lnTo>
                <a:lnTo>
                  <a:pt x="4866" y="0"/>
                </a:lnTo>
                <a:lnTo>
                  <a:pt x="4984" y="0"/>
                </a:lnTo>
                <a:lnTo>
                  <a:pt x="5102" y="249"/>
                </a:lnTo>
                <a:lnTo>
                  <a:pt x="10948" y="254"/>
                </a:lnTo>
                <a:lnTo>
                  <a:pt x="11066" y="0"/>
                </a:lnTo>
                <a:lnTo>
                  <a:pt x="11184" y="0"/>
                </a:lnTo>
                <a:lnTo>
                  <a:pt x="11386" y="254"/>
                </a:lnTo>
                <a:lnTo>
                  <a:pt x="20574" y="254"/>
                </a:lnTo>
                <a:lnTo>
                  <a:pt x="21336" y="1016"/>
                </a:lnTo>
              </a:path>
            </a:pathLst>
          </a:custGeom>
          <a:noFill/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06" name="Group 10_ 2"/>
          <p:cNvGrpSpPr/>
          <p:nvPr/>
        </p:nvGrpSpPr>
        <p:grpSpPr>
          <a:xfrm>
            <a:off x="1630440" y="3484440"/>
            <a:ext cx="754200" cy="286560"/>
            <a:chOff x="1630440" y="3484440"/>
            <a:chExt cx="754200" cy="286560"/>
          </a:xfrm>
        </p:grpSpPr>
        <p:sp>
          <p:nvSpPr>
            <p:cNvPr id="307" name="CustomShape 11_ 2"/>
            <p:cNvSpPr/>
            <p:nvPr/>
          </p:nvSpPr>
          <p:spPr>
            <a:xfrm>
              <a:off x="1630440" y="3484440"/>
              <a:ext cx="56520" cy="286560"/>
            </a:xfrm>
            <a:prstGeom prst="rect">
              <a:avLst/>
            </a:prstGeom>
            <a:solidFill>
              <a:srgbClr val="FF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8" name="CustomShape 12_ 2"/>
            <p:cNvSpPr/>
            <p:nvPr/>
          </p:nvSpPr>
          <p:spPr>
            <a:xfrm>
              <a:off x="1677240" y="3484440"/>
              <a:ext cx="56160" cy="286560"/>
            </a:xfrm>
            <a:prstGeom prst="rect">
              <a:avLst/>
            </a:prstGeom>
            <a:solidFill>
              <a:srgbClr val="15846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9" name="CustomShape 13_ 2"/>
            <p:cNvSpPr/>
            <p:nvPr/>
          </p:nvSpPr>
          <p:spPr>
            <a:xfrm>
              <a:off x="1723680" y="3484440"/>
              <a:ext cx="56160" cy="286560"/>
            </a:xfrm>
            <a:prstGeom prst="rect">
              <a:avLst/>
            </a:prstGeom>
            <a:solidFill>
              <a:srgbClr val="FF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0" name="CustomShape 14_ 2"/>
            <p:cNvSpPr/>
            <p:nvPr/>
          </p:nvSpPr>
          <p:spPr>
            <a:xfrm>
              <a:off x="1770120" y="3484440"/>
              <a:ext cx="56160" cy="286560"/>
            </a:xfrm>
            <a:prstGeom prst="rect">
              <a:avLst/>
            </a:prstGeom>
            <a:solidFill>
              <a:srgbClr val="15846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1" name="CustomShape 15_ 2"/>
            <p:cNvSpPr/>
            <p:nvPr/>
          </p:nvSpPr>
          <p:spPr>
            <a:xfrm>
              <a:off x="1816560" y="3484440"/>
              <a:ext cx="56520" cy="286560"/>
            </a:xfrm>
            <a:prstGeom prst="rect">
              <a:avLst/>
            </a:prstGeom>
            <a:solidFill>
              <a:srgbClr val="FF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2" name="CustomShape 16_ 2"/>
            <p:cNvSpPr/>
            <p:nvPr/>
          </p:nvSpPr>
          <p:spPr>
            <a:xfrm>
              <a:off x="1863000" y="3484440"/>
              <a:ext cx="56520" cy="286560"/>
            </a:xfrm>
            <a:prstGeom prst="rect">
              <a:avLst/>
            </a:prstGeom>
            <a:solidFill>
              <a:srgbClr val="15846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3" name="CustomShape 17_ 2"/>
            <p:cNvSpPr/>
            <p:nvPr/>
          </p:nvSpPr>
          <p:spPr>
            <a:xfrm>
              <a:off x="1909800" y="3484440"/>
              <a:ext cx="56520" cy="286560"/>
            </a:xfrm>
            <a:prstGeom prst="rect">
              <a:avLst/>
            </a:prstGeom>
            <a:solidFill>
              <a:srgbClr val="FF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4" name="CustomShape 18_ 2"/>
            <p:cNvSpPr/>
            <p:nvPr/>
          </p:nvSpPr>
          <p:spPr>
            <a:xfrm>
              <a:off x="1956240" y="3484440"/>
              <a:ext cx="56160" cy="286560"/>
            </a:xfrm>
            <a:prstGeom prst="rect">
              <a:avLst/>
            </a:prstGeom>
            <a:solidFill>
              <a:srgbClr val="15846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5" name="CustomShape 19_ 2"/>
            <p:cNvSpPr/>
            <p:nvPr/>
          </p:nvSpPr>
          <p:spPr>
            <a:xfrm>
              <a:off x="2002680" y="3484440"/>
              <a:ext cx="56160" cy="286560"/>
            </a:xfrm>
            <a:prstGeom prst="rect">
              <a:avLst/>
            </a:prstGeom>
            <a:solidFill>
              <a:srgbClr val="FF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6" name="CustomShape 20_ 2"/>
            <p:cNvSpPr/>
            <p:nvPr/>
          </p:nvSpPr>
          <p:spPr>
            <a:xfrm>
              <a:off x="2049120" y="3484440"/>
              <a:ext cx="56160" cy="286560"/>
            </a:xfrm>
            <a:prstGeom prst="rect">
              <a:avLst/>
            </a:prstGeom>
            <a:solidFill>
              <a:srgbClr val="15846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7" name="CustomShape 21_ 2"/>
            <p:cNvSpPr/>
            <p:nvPr/>
          </p:nvSpPr>
          <p:spPr>
            <a:xfrm>
              <a:off x="2095560" y="3484440"/>
              <a:ext cx="56520" cy="286560"/>
            </a:xfrm>
            <a:prstGeom prst="rect">
              <a:avLst/>
            </a:prstGeom>
            <a:solidFill>
              <a:srgbClr val="FF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8" name="CustomShape 22_ 2"/>
            <p:cNvSpPr/>
            <p:nvPr/>
          </p:nvSpPr>
          <p:spPr>
            <a:xfrm>
              <a:off x="2142360" y="3484440"/>
              <a:ext cx="56160" cy="286560"/>
            </a:xfrm>
            <a:prstGeom prst="rect">
              <a:avLst/>
            </a:prstGeom>
            <a:solidFill>
              <a:srgbClr val="15846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9" name="CustomShape 23_ 2"/>
            <p:cNvSpPr/>
            <p:nvPr/>
          </p:nvSpPr>
          <p:spPr>
            <a:xfrm>
              <a:off x="2188800" y="3484440"/>
              <a:ext cx="56520" cy="286560"/>
            </a:xfrm>
            <a:prstGeom prst="rect">
              <a:avLst/>
            </a:prstGeom>
            <a:solidFill>
              <a:srgbClr val="FF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0" name="CustomShape 24_ 2"/>
            <p:cNvSpPr/>
            <p:nvPr/>
          </p:nvSpPr>
          <p:spPr>
            <a:xfrm>
              <a:off x="2235240" y="3484440"/>
              <a:ext cx="56160" cy="286560"/>
            </a:xfrm>
            <a:prstGeom prst="rect">
              <a:avLst/>
            </a:prstGeom>
            <a:solidFill>
              <a:srgbClr val="15846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1" name="CustomShape 25_ 2"/>
            <p:cNvSpPr/>
            <p:nvPr/>
          </p:nvSpPr>
          <p:spPr>
            <a:xfrm>
              <a:off x="2282040" y="3484440"/>
              <a:ext cx="56160" cy="286560"/>
            </a:xfrm>
            <a:prstGeom prst="rect">
              <a:avLst/>
            </a:prstGeom>
            <a:solidFill>
              <a:srgbClr val="FF00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2" name="CustomShape 26_ 2"/>
            <p:cNvSpPr/>
            <p:nvPr/>
          </p:nvSpPr>
          <p:spPr>
            <a:xfrm>
              <a:off x="2328480" y="3484440"/>
              <a:ext cx="56160" cy="286560"/>
            </a:xfrm>
            <a:prstGeom prst="rect">
              <a:avLst/>
            </a:prstGeom>
            <a:solidFill>
              <a:srgbClr val="15846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23" name="CustomShape 116_ 2"/>
          <p:cNvSpPr/>
          <p:nvPr/>
        </p:nvSpPr>
        <p:spPr>
          <a:xfrm>
            <a:off x="910800" y="3538440"/>
            <a:ext cx="685080" cy="189720"/>
          </a:xfrm>
          <a:custGeom>
            <a:avLst/>
            <a:gdLst>
              <a:gd name="textAreaLeft" fmla="*/ 0 w 685080"/>
              <a:gd name="textAreaRight" fmla="*/ 686520 w 685080"/>
              <a:gd name="textAreaTop" fmla="*/ 0 h 189720"/>
              <a:gd name="textAreaBottom" fmla="*/ 191160 h 189720"/>
            </a:gdLst>
            <a:ahLst/>
            <a:cxnLst/>
            <a:rect l="textAreaLeft" t="textAreaTop" r="textAreaRight" b="textAreaBottom"/>
            <a:pathLst>
              <a:path w="2550" h="716">
                <a:moveTo>
                  <a:pt x="0" y="178"/>
                </a:moveTo>
                <a:lnTo>
                  <a:pt x="1911" y="178"/>
                </a:lnTo>
                <a:lnTo>
                  <a:pt x="1911" y="0"/>
                </a:lnTo>
                <a:lnTo>
                  <a:pt x="2549" y="357"/>
                </a:lnTo>
                <a:lnTo>
                  <a:pt x="1911" y="715"/>
                </a:lnTo>
                <a:lnTo>
                  <a:pt x="1911" y="536"/>
                </a:lnTo>
                <a:lnTo>
                  <a:pt x="0" y="536"/>
                </a:lnTo>
                <a:lnTo>
                  <a:pt x="0" y="178"/>
                </a:lnTo>
              </a:path>
            </a:pathLst>
          </a:custGeom>
          <a:solidFill>
            <a:srgbClr val="EA7500">
              <a:alpha val="5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CustomShape 117_ 2"/>
          <p:cNvSpPr/>
          <p:nvPr/>
        </p:nvSpPr>
        <p:spPr>
          <a:xfrm>
            <a:off x="988920" y="3310920"/>
            <a:ext cx="117252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Laser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CustomShape 118_ 2"/>
          <p:cNvSpPr/>
          <p:nvPr/>
        </p:nvSpPr>
        <p:spPr>
          <a:xfrm>
            <a:off x="1597680" y="3219480"/>
            <a:ext cx="117252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Modulator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CustomShape 119_ 5"/>
          <p:cNvSpPr/>
          <p:nvPr/>
        </p:nvSpPr>
        <p:spPr>
          <a:xfrm>
            <a:off x="2295360" y="2946600"/>
            <a:ext cx="82080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Magnetic Chicane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CustomShape 121_ 2"/>
          <p:cNvSpPr/>
          <p:nvPr/>
        </p:nvSpPr>
        <p:spPr>
          <a:xfrm>
            <a:off x="1033200" y="3882600"/>
            <a:ext cx="75600" cy="9324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960" rIns="90000" bIns="2196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CustomShape 30_ 9"/>
          <p:cNvSpPr/>
          <p:nvPr/>
        </p:nvSpPr>
        <p:spPr>
          <a:xfrm>
            <a:off x="4950000" y="3458160"/>
            <a:ext cx="28080" cy="124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CustomShape 30_ 10"/>
          <p:cNvSpPr/>
          <p:nvPr/>
        </p:nvSpPr>
        <p:spPr>
          <a:xfrm>
            <a:off x="4992480" y="3552840"/>
            <a:ext cx="28080" cy="124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CustomShape 30_ 11"/>
          <p:cNvSpPr/>
          <p:nvPr/>
        </p:nvSpPr>
        <p:spPr>
          <a:xfrm>
            <a:off x="4907520" y="3458160"/>
            <a:ext cx="28080" cy="124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CustomShape 30_ 12"/>
          <p:cNvSpPr/>
          <p:nvPr/>
        </p:nvSpPr>
        <p:spPr>
          <a:xfrm>
            <a:off x="4865040" y="3552840"/>
            <a:ext cx="28080" cy="124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32" name="Group 331"/>
          <p:cNvGrpSpPr/>
          <p:nvPr/>
        </p:nvGrpSpPr>
        <p:grpSpPr>
          <a:xfrm>
            <a:off x="2882520" y="3489120"/>
            <a:ext cx="210240" cy="272160"/>
            <a:chOff x="2882520" y="3489120"/>
            <a:chExt cx="210240" cy="272160"/>
          </a:xfrm>
        </p:grpSpPr>
        <p:grpSp>
          <p:nvGrpSpPr>
            <p:cNvPr id="333" name="Group 31_ 1"/>
            <p:cNvGrpSpPr/>
            <p:nvPr/>
          </p:nvGrpSpPr>
          <p:grpSpPr>
            <a:xfrm>
              <a:off x="2882520" y="3534840"/>
              <a:ext cx="162360" cy="190080"/>
              <a:chOff x="2882520" y="3534840"/>
              <a:chExt cx="162360" cy="190080"/>
            </a:xfrm>
          </p:grpSpPr>
          <p:sp>
            <p:nvSpPr>
              <p:cNvPr id="334" name="CustomShape 32_ 1"/>
              <p:cNvSpPr/>
              <p:nvPr/>
            </p:nvSpPr>
            <p:spPr>
              <a:xfrm>
                <a:off x="28825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35" name="CustomShape 33_ 1"/>
              <p:cNvSpPr/>
              <p:nvPr/>
            </p:nvSpPr>
            <p:spPr>
              <a:xfrm>
                <a:off x="28926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36" name="CustomShape 34_ 1"/>
              <p:cNvSpPr/>
              <p:nvPr/>
            </p:nvSpPr>
            <p:spPr>
              <a:xfrm>
                <a:off x="29026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37" name="CustomShape 35_ 1"/>
              <p:cNvSpPr/>
              <p:nvPr/>
            </p:nvSpPr>
            <p:spPr>
              <a:xfrm>
                <a:off x="291312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38" name="CustomShape 36_ 1"/>
              <p:cNvSpPr/>
              <p:nvPr/>
            </p:nvSpPr>
            <p:spPr>
              <a:xfrm>
                <a:off x="29232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39" name="CustomShape 37_ 1"/>
              <p:cNvSpPr/>
              <p:nvPr/>
            </p:nvSpPr>
            <p:spPr>
              <a:xfrm>
                <a:off x="29332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0" name="CustomShape 38_ 1"/>
              <p:cNvSpPr/>
              <p:nvPr/>
            </p:nvSpPr>
            <p:spPr>
              <a:xfrm>
                <a:off x="29433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1" name="CustomShape 39_ 1"/>
              <p:cNvSpPr/>
              <p:nvPr/>
            </p:nvSpPr>
            <p:spPr>
              <a:xfrm>
                <a:off x="29534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2" name="CustomShape 40_ 1"/>
              <p:cNvSpPr/>
              <p:nvPr/>
            </p:nvSpPr>
            <p:spPr>
              <a:xfrm>
                <a:off x="29635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3" name="CustomShape 41_ 1"/>
              <p:cNvSpPr/>
              <p:nvPr/>
            </p:nvSpPr>
            <p:spPr>
              <a:xfrm>
                <a:off x="29736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4" name="CustomShape 42_ 1"/>
              <p:cNvSpPr/>
              <p:nvPr/>
            </p:nvSpPr>
            <p:spPr>
              <a:xfrm>
                <a:off x="298368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5" name="CustomShape 43_ 1"/>
              <p:cNvSpPr/>
              <p:nvPr/>
            </p:nvSpPr>
            <p:spPr>
              <a:xfrm>
                <a:off x="299376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6" name="CustomShape 44_ 1"/>
              <p:cNvSpPr/>
              <p:nvPr/>
            </p:nvSpPr>
            <p:spPr>
              <a:xfrm>
                <a:off x="30042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7" name="CustomShape 45_ 1"/>
              <p:cNvSpPr/>
              <p:nvPr/>
            </p:nvSpPr>
            <p:spPr>
              <a:xfrm>
                <a:off x="30142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8" name="CustomShape 46_ 1"/>
              <p:cNvSpPr/>
              <p:nvPr/>
            </p:nvSpPr>
            <p:spPr>
              <a:xfrm>
                <a:off x="30243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49" name="CustomShape 47_ 1"/>
              <p:cNvSpPr/>
              <p:nvPr/>
            </p:nvSpPr>
            <p:spPr>
              <a:xfrm>
                <a:off x="30344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350" name="Oval 349"/>
            <p:cNvSpPr/>
            <p:nvPr/>
          </p:nvSpPr>
          <p:spPr>
            <a:xfrm>
              <a:off x="305748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51" name="Group 350"/>
          <p:cNvGrpSpPr/>
          <p:nvPr/>
        </p:nvGrpSpPr>
        <p:grpSpPr>
          <a:xfrm>
            <a:off x="3131640" y="3489120"/>
            <a:ext cx="210240" cy="272160"/>
            <a:chOff x="3131640" y="3489120"/>
            <a:chExt cx="210240" cy="272160"/>
          </a:xfrm>
        </p:grpSpPr>
        <p:grpSp>
          <p:nvGrpSpPr>
            <p:cNvPr id="352" name="Group 31_ 1"/>
            <p:cNvGrpSpPr/>
            <p:nvPr/>
          </p:nvGrpSpPr>
          <p:grpSpPr>
            <a:xfrm>
              <a:off x="3131640" y="3534840"/>
              <a:ext cx="162360" cy="190080"/>
              <a:chOff x="3131640" y="3534840"/>
              <a:chExt cx="162360" cy="190080"/>
            </a:xfrm>
          </p:grpSpPr>
          <p:sp>
            <p:nvSpPr>
              <p:cNvPr id="353" name="CustomShape 32_ 1"/>
              <p:cNvSpPr/>
              <p:nvPr/>
            </p:nvSpPr>
            <p:spPr>
              <a:xfrm>
                <a:off x="31316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54" name="CustomShape 33_ 1"/>
              <p:cNvSpPr/>
              <p:nvPr/>
            </p:nvSpPr>
            <p:spPr>
              <a:xfrm>
                <a:off x="31417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55" name="CustomShape 34_ 1"/>
              <p:cNvSpPr/>
              <p:nvPr/>
            </p:nvSpPr>
            <p:spPr>
              <a:xfrm>
                <a:off x="31518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56" name="CustomShape 35_ 1"/>
              <p:cNvSpPr/>
              <p:nvPr/>
            </p:nvSpPr>
            <p:spPr>
              <a:xfrm>
                <a:off x="316224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57" name="CustomShape 36_ 1"/>
              <p:cNvSpPr/>
              <p:nvPr/>
            </p:nvSpPr>
            <p:spPr>
              <a:xfrm>
                <a:off x="31723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58" name="CustomShape 37_ 1"/>
              <p:cNvSpPr/>
              <p:nvPr/>
            </p:nvSpPr>
            <p:spPr>
              <a:xfrm>
                <a:off x="31824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59" name="CustomShape 38_ 1"/>
              <p:cNvSpPr/>
              <p:nvPr/>
            </p:nvSpPr>
            <p:spPr>
              <a:xfrm>
                <a:off x="31924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0" name="CustomShape 39_ 1"/>
              <p:cNvSpPr/>
              <p:nvPr/>
            </p:nvSpPr>
            <p:spPr>
              <a:xfrm>
                <a:off x="32025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1" name="CustomShape 40_ 1"/>
              <p:cNvSpPr/>
              <p:nvPr/>
            </p:nvSpPr>
            <p:spPr>
              <a:xfrm>
                <a:off x="32126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2" name="CustomShape 41_ 1"/>
              <p:cNvSpPr/>
              <p:nvPr/>
            </p:nvSpPr>
            <p:spPr>
              <a:xfrm>
                <a:off x="32227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3" name="CustomShape 42_ 1"/>
              <p:cNvSpPr/>
              <p:nvPr/>
            </p:nvSpPr>
            <p:spPr>
              <a:xfrm>
                <a:off x="323280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4" name="CustomShape 43_ 1"/>
              <p:cNvSpPr/>
              <p:nvPr/>
            </p:nvSpPr>
            <p:spPr>
              <a:xfrm>
                <a:off x="324288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5" name="CustomShape 44_ 1"/>
              <p:cNvSpPr/>
              <p:nvPr/>
            </p:nvSpPr>
            <p:spPr>
              <a:xfrm>
                <a:off x="32533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6" name="CustomShape 45_ 1"/>
              <p:cNvSpPr/>
              <p:nvPr/>
            </p:nvSpPr>
            <p:spPr>
              <a:xfrm>
                <a:off x="32634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7" name="CustomShape 46_ 1"/>
              <p:cNvSpPr/>
              <p:nvPr/>
            </p:nvSpPr>
            <p:spPr>
              <a:xfrm>
                <a:off x="32734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68" name="CustomShape 47_ 1"/>
              <p:cNvSpPr/>
              <p:nvPr/>
            </p:nvSpPr>
            <p:spPr>
              <a:xfrm>
                <a:off x="32835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369" name="Oval 368"/>
            <p:cNvSpPr/>
            <p:nvPr/>
          </p:nvSpPr>
          <p:spPr>
            <a:xfrm>
              <a:off x="330660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70" name="Group 369"/>
          <p:cNvGrpSpPr/>
          <p:nvPr/>
        </p:nvGrpSpPr>
        <p:grpSpPr>
          <a:xfrm>
            <a:off x="3380400" y="3489120"/>
            <a:ext cx="210240" cy="272160"/>
            <a:chOff x="3380400" y="3489120"/>
            <a:chExt cx="210240" cy="272160"/>
          </a:xfrm>
        </p:grpSpPr>
        <p:grpSp>
          <p:nvGrpSpPr>
            <p:cNvPr id="371" name="Group 31_ 1"/>
            <p:cNvGrpSpPr/>
            <p:nvPr/>
          </p:nvGrpSpPr>
          <p:grpSpPr>
            <a:xfrm>
              <a:off x="3380400" y="3534840"/>
              <a:ext cx="162360" cy="190080"/>
              <a:chOff x="3380400" y="3534840"/>
              <a:chExt cx="162360" cy="190080"/>
            </a:xfrm>
          </p:grpSpPr>
          <p:sp>
            <p:nvSpPr>
              <p:cNvPr id="372" name="CustomShape 32_ 1"/>
              <p:cNvSpPr/>
              <p:nvPr/>
            </p:nvSpPr>
            <p:spPr>
              <a:xfrm>
                <a:off x="33804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73" name="CustomShape 33_ 1"/>
              <p:cNvSpPr/>
              <p:nvPr/>
            </p:nvSpPr>
            <p:spPr>
              <a:xfrm>
                <a:off x="33904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74" name="CustomShape 34_ 1"/>
              <p:cNvSpPr/>
              <p:nvPr/>
            </p:nvSpPr>
            <p:spPr>
              <a:xfrm>
                <a:off x="34005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75" name="CustomShape 35_ 1"/>
              <p:cNvSpPr/>
              <p:nvPr/>
            </p:nvSpPr>
            <p:spPr>
              <a:xfrm>
                <a:off x="341100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76" name="CustomShape 36_ 1"/>
              <p:cNvSpPr/>
              <p:nvPr/>
            </p:nvSpPr>
            <p:spPr>
              <a:xfrm>
                <a:off x="34210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77" name="CustomShape 37_ 1"/>
              <p:cNvSpPr/>
              <p:nvPr/>
            </p:nvSpPr>
            <p:spPr>
              <a:xfrm>
                <a:off x="34311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78" name="CustomShape 38_ 1"/>
              <p:cNvSpPr/>
              <p:nvPr/>
            </p:nvSpPr>
            <p:spPr>
              <a:xfrm>
                <a:off x="34412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79" name="CustomShape 39_ 1"/>
              <p:cNvSpPr/>
              <p:nvPr/>
            </p:nvSpPr>
            <p:spPr>
              <a:xfrm>
                <a:off x="34513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80" name="CustomShape 40_ 1"/>
              <p:cNvSpPr/>
              <p:nvPr/>
            </p:nvSpPr>
            <p:spPr>
              <a:xfrm>
                <a:off x="34614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81" name="CustomShape 41_ 1"/>
              <p:cNvSpPr/>
              <p:nvPr/>
            </p:nvSpPr>
            <p:spPr>
              <a:xfrm>
                <a:off x="34714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82" name="CustomShape 42_ 1"/>
              <p:cNvSpPr/>
              <p:nvPr/>
            </p:nvSpPr>
            <p:spPr>
              <a:xfrm>
                <a:off x="348156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83" name="CustomShape 43_ 1"/>
              <p:cNvSpPr/>
              <p:nvPr/>
            </p:nvSpPr>
            <p:spPr>
              <a:xfrm>
                <a:off x="349164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84" name="CustomShape 44_ 1"/>
              <p:cNvSpPr/>
              <p:nvPr/>
            </p:nvSpPr>
            <p:spPr>
              <a:xfrm>
                <a:off x="35020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85" name="CustomShape 45_ 1"/>
              <p:cNvSpPr/>
              <p:nvPr/>
            </p:nvSpPr>
            <p:spPr>
              <a:xfrm>
                <a:off x="35121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86" name="CustomShape 46_ 1"/>
              <p:cNvSpPr/>
              <p:nvPr/>
            </p:nvSpPr>
            <p:spPr>
              <a:xfrm>
                <a:off x="35222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87" name="CustomShape 47_ 1"/>
              <p:cNvSpPr/>
              <p:nvPr/>
            </p:nvSpPr>
            <p:spPr>
              <a:xfrm>
                <a:off x="35323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388" name="Oval 387"/>
            <p:cNvSpPr/>
            <p:nvPr/>
          </p:nvSpPr>
          <p:spPr>
            <a:xfrm>
              <a:off x="355536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89" name="Group 388"/>
          <p:cNvGrpSpPr/>
          <p:nvPr/>
        </p:nvGrpSpPr>
        <p:grpSpPr>
          <a:xfrm>
            <a:off x="3629520" y="3489120"/>
            <a:ext cx="210240" cy="272160"/>
            <a:chOff x="3629520" y="3489120"/>
            <a:chExt cx="210240" cy="272160"/>
          </a:xfrm>
        </p:grpSpPr>
        <p:grpSp>
          <p:nvGrpSpPr>
            <p:cNvPr id="390" name="Group 31_ 1"/>
            <p:cNvGrpSpPr/>
            <p:nvPr/>
          </p:nvGrpSpPr>
          <p:grpSpPr>
            <a:xfrm>
              <a:off x="3629520" y="3534840"/>
              <a:ext cx="162360" cy="190080"/>
              <a:chOff x="3629520" y="3534840"/>
              <a:chExt cx="162360" cy="190080"/>
            </a:xfrm>
          </p:grpSpPr>
          <p:sp>
            <p:nvSpPr>
              <p:cNvPr id="391" name="CustomShape 32_ 1"/>
              <p:cNvSpPr/>
              <p:nvPr/>
            </p:nvSpPr>
            <p:spPr>
              <a:xfrm>
                <a:off x="36295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92" name="CustomShape 33_ 1"/>
              <p:cNvSpPr/>
              <p:nvPr/>
            </p:nvSpPr>
            <p:spPr>
              <a:xfrm>
                <a:off x="36396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93" name="CustomShape 34_ 1"/>
              <p:cNvSpPr/>
              <p:nvPr/>
            </p:nvSpPr>
            <p:spPr>
              <a:xfrm>
                <a:off x="36496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94" name="CustomShape 35_ 1"/>
              <p:cNvSpPr/>
              <p:nvPr/>
            </p:nvSpPr>
            <p:spPr>
              <a:xfrm>
                <a:off x="366012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95" name="CustomShape 36_ 1"/>
              <p:cNvSpPr/>
              <p:nvPr/>
            </p:nvSpPr>
            <p:spPr>
              <a:xfrm>
                <a:off x="36702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96" name="CustomShape 37_ 1"/>
              <p:cNvSpPr/>
              <p:nvPr/>
            </p:nvSpPr>
            <p:spPr>
              <a:xfrm>
                <a:off x="36802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97" name="CustomShape 38_ 1"/>
              <p:cNvSpPr/>
              <p:nvPr/>
            </p:nvSpPr>
            <p:spPr>
              <a:xfrm>
                <a:off x="36903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98" name="CustomShape 39_ 1"/>
              <p:cNvSpPr/>
              <p:nvPr/>
            </p:nvSpPr>
            <p:spPr>
              <a:xfrm>
                <a:off x="37004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99" name="CustomShape 40_ 1"/>
              <p:cNvSpPr/>
              <p:nvPr/>
            </p:nvSpPr>
            <p:spPr>
              <a:xfrm>
                <a:off x="37105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00" name="CustomShape 41_ 1"/>
              <p:cNvSpPr/>
              <p:nvPr/>
            </p:nvSpPr>
            <p:spPr>
              <a:xfrm>
                <a:off x="37206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01" name="CustomShape 42_ 1"/>
              <p:cNvSpPr/>
              <p:nvPr/>
            </p:nvSpPr>
            <p:spPr>
              <a:xfrm>
                <a:off x="373068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02" name="CustomShape 43_ 1"/>
              <p:cNvSpPr/>
              <p:nvPr/>
            </p:nvSpPr>
            <p:spPr>
              <a:xfrm>
                <a:off x="374076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03" name="CustomShape 44_ 1"/>
              <p:cNvSpPr/>
              <p:nvPr/>
            </p:nvSpPr>
            <p:spPr>
              <a:xfrm>
                <a:off x="37512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04" name="CustomShape 45_ 1"/>
              <p:cNvSpPr/>
              <p:nvPr/>
            </p:nvSpPr>
            <p:spPr>
              <a:xfrm>
                <a:off x="37612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05" name="CustomShape 46_ 1"/>
              <p:cNvSpPr/>
              <p:nvPr/>
            </p:nvSpPr>
            <p:spPr>
              <a:xfrm>
                <a:off x="37713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06" name="CustomShape 47_ 1"/>
              <p:cNvSpPr/>
              <p:nvPr/>
            </p:nvSpPr>
            <p:spPr>
              <a:xfrm>
                <a:off x="37814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407" name="Oval 406"/>
            <p:cNvSpPr/>
            <p:nvPr/>
          </p:nvSpPr>
          <p:spPr>
            <a:xfrm>
              <a:off x="380448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08" name="Group 407"/>
          <p:cNvGrpSpPr/>
          <p:nvPr/>
        </p:nvGrpSpPr>
        <p:grpSpPr>
          <a:xfrm>
            <a:off x="3878280" y="3489120"/>
            <a:ext cx="210240" cy="272160"/>
            <a:chOff x="3878280" y="3489120"/>
            <a:chExt cx="210240" cy="272160"/>
          </a:xfrm>
        </p:grpSpPr>
        <p:grpSp>
          <p:nvGrpSpPr>
            <p:cNvPr id="409" name="Group 31_ 1"/>
            <p:cNvGrpSpPr/>
            <p:nvPr/>
          </p:nvGrpSpPr>
          <p:grpSpPr>
            <a:xfrm>
              <a:off x="3878280" y="3534840"/>
              <a:ext cx="162360" cy="190080"/>
              <a:chOff x="3878280" y="3534840"/>
              <a:chExt cx="162360" cy="190080"/>
            </a:xfrm>
          </p:grpSpPr>
          <p:sp>
            <p:nvSpPr>
              <p:cNvPr id="410" name="CustomShape 32_ 1"/>
              <p:cNvSpPr/>
              <p:nvPr/>
            </p:nvSpPr>
            <p:spPr>
              <a:xfrm>
                <a:off x="38782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1" name="CustomShape 33_ 1"/>
              <p:cNvSpPr/>
              <p:nvPr/>
            </p:nvSpPr>
            <p:spPr>
              <a:xfrm>
                <a:off x="38883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2" name="CustomShape 34_ 1"/>
              <p:cNvSpPr/>
              <p:nvPr/>
            </p:nvSpPr>
            <p:spPr>
              <a:xfrm>
                <a:off x="38984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3" name="CustomShape 35_ 1"/>
              <p:cNvSpPr/>
              <p:nvPr/>
            </p:nvSpPr>
            <p:spPr>
              <a:xfrm>
                <a:off x="390888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4" name="CustomShape 36_ 1"/>
              <p:cNvSpPr/>
              <p:nvPr/>
            </p:nvSpPr>
            <p:spPr>
              <a:xfrm>
                <a:off x="39189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5" name="CustomShape 37_ 1"/>
              <p:cNvSpPr/>
              <p:nvPr/>
            </p:nvSpPr>
            <p:spPr>
              <a:xfrm>
                <a:off x="39290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6" name="CustomShape 38_ 1"/>
              <p:cNvSpPr/>
              <p:nvPr/>
            </p:nvSpPr>
            <p:spPr>
              <a:xfrm>
                <a:off x="39391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7" name="CustomShape 39_ 1"/>
              <p:cNvSpPr/>
              <p:nvPr/>
            </p:nvSpPr>
            <p:spPr>
              <a:xfrm>
                <a:off x="39492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8" name="CustomShape 40_ 1"/>
              <p:cNvSpPr/>
              <p:nvPr/>
            </p:nvSpPr>
            <p:spPr>
              <a:xfrm>
                <a:off x="39592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19" name="CustomShape 41_ 1"/>
              <p:cNvSpPr/>
              <p:nvPr/>
            </p:nvSpPr>
            <p:spPr>
              <a:xfrm>
                <a:off x="39693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20" name="CustomShape 42_ 1"/>
              <p:cNvSpPr/>
              <p:nvPr/>
            </p:nvSpPr>
            <p:spPr>
              <a:xfrm>
                <a:off x="397944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21" name="CustomShape 43_ 1"/>
              <p:cNvSpPr/>
              <p:nvPr/>
            </p:nvSpPr>
            <p:spPr>
              <a:xfrm>
                <a:off x="398952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22" name="CustomShape 44_ 1"/>
              <p:cNvSpPr/>
              <p:nvPr/>
            </p:nvSpPr>
            <p:spPr>
              <a:xfrm>
                <a:off x="39999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23" name="CustomShape 45_ 1"/>
              <p:cNvSpPr/>
              <p:nvPr/>
            </p:nvSpPr>
            <p:spPr>
              <a:xfrm>
                <a:off x="40100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24" name="CustomShape 46_ 1"/>
              <p:cNvSpPr/>
              <p:nvPr/>
            </p:nvSpPr>
            <p:spPr>
              <a:xfrm>
                <a:off x="40201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25" name="CustomShape 47_ 1"/>
              <p:cNvSpPr/>
              <p:nvPr/>
            </p:nvSpPr>
            <p:spPr>
              <a:xfrm>
                <a:off x="40302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426" name="Oval 425"/>
            <p:cNvSpPr/>
            <p:nvPr/>
          </p:nvSpPr>
          <p:spPr>
            <a:xfrm>
              <a:off x="405324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27" name="Group 426"/>
          <p:cNvGrpSpPr/>
          <p:nvPr/>
        </p:nvGrpSpPr>
        <p:grpSpPr>
          <a:xfrm>
            <a:off x="4127400" y="3489120"/>
            <a:ext cx="210240" cy="272160"/>
            <a:chOff x="4127400" y="3489120"/>
            <a:chExt cx="210240" cy="272160"/>
          </a:xfrm>
        </p:grpSpPr>
        <p:grpSp>
          <p:nvGrpSpPr>
            <p:cNvPr id="428" name="Group 31_ 1"/>
            <p:cNvGrpSpPr/>
            <p:nvPr/>
          </p:nvGrpSpPr>
          <p:grpSpPr>
            <a:xfrm>
              <a:off x="4127400" y="3534840"/>
              <a:ext cx="162360" cy="190080"/>
              <a:chOff x="4127400" y="3534840"/>
              <a:chExt cx="162360" cy="190080"/>
            </a:xfrm>
          </p:grpSpPr>
          <p:sp>
            <p:nvSpPr>
              <p:cNvPr id="429" name="CustomShape 32_ 1"/>
              <p:cNvSpPr/>
              <p:nvPr/>
            </p:nvSpPr>
            <p:spPr>
              <a:xfrm>
                <a:off x="41274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0" name="CustomShape 33_ 1"/>
              <p:cNvSpPr/>
              <p:nvPr/>
            </p:nvSpPr>
            <p:spPr>
              <a:xfrm>
                <a:off x="41374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1" name="CustomShape 34_ 1"/>
              <p:cNvSpPr/>
              <p:nvPr/>
            </p:nvSpPr>
            <p:spPr>
              <a:xfrm>
                <a:off x="41475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2" name="CustomShape 35_ 1"/>
              <p:cNvSpPr/>
              <p:nvPr/>
            </p:nvSpPr>
            <p:spPr>
              <a:xfrm>
                <a:off x="415800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3" name="CustomShape 36_ 1"/>
              <p:cNvSpPr/>
              <p:nvPr/>
            </p:nvSpPr>
            <p:spPr>
              <a:xfrm>
                <a:off x="41680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4" name="CustomShape 37_ 1"/>
              <p:cNvSpPr/>
              <p:nvPr/>
            </p:nvSpPr>
            <p:spPr>
              <a:xfrm>
                <a:off x="41781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5" name="CustomShape 38_ 1"/>
              <p:cNvSpPr/>
              <p:nvPr/>
            </p:nvSpPr>
            <p:spPr>
              <a:xfrm>
                <a:off x="41882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6" name="CustomShape 39_ 1"/>
              <p:cNvSpPr/>
              <p:nvPr/>
            </p:nvSpPr>
            <p:spPr>
              <a:xfrm>
                <a:off x="41983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7" name="CustomShape 40_ 1"/>
              <p:cNvSpPr/>
              <p:nvPr/>
            </p:nvSpPr>
            <p:spPr>
              <a:xfrm>
                <a:off x="42084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8" name="CustomShape 41_ 1"/>
              <p:cNvSpPr/>
              <p:nvPr/>
            </p:nvSpPr>
            <p:spPr>
              <a:xfrm>
                <a:off x="42184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39" name="CustomShape 42_ 1"/>
              <p:cNvSpPr/>
              <p:nvPr/>
            </p:nvSpPr>
            <p:spPr>
              <a:xfrm>
                <a:off x="422856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40" name="CustomShape 43_ 1"/>
              <p:cNvSpPr/>
              <p:nvPr/>
            </p:nvSpPr>
            <p:spPr>
              <a:xfrm>
                <a:off x="423864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41" name="CustomShape 44_ 1"/>
              <p:cNvSpPr/>
              <p:nvPr/>
            </p:nvSpPr>
            <p:spPr>
              <a:xfrm>
                <a:off x="42490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42" name="CustomShape 45_ 1"/>
              <p:cNvSpPr/>
              <p:nvPr/>
            </p:nvSpPr>
            <p:spPr>
              <a:xfrm>
                <a:off x="42591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43" name="CustomShape 46_ 1"/>
              <p:cNvSpPr/>
              <p:nvPr/>
            </p:nvSpPr>
            <p:spPr>
              <a:xfrm>
                <a:off x="42692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44" name="CustomShape 47_ 1"/>
              <p:cNvSpPr/>
              <p:nvPr/>
            </p:nvSpPr>
            <p:spPr>
              <a:xfrm>
                <a:off x="42793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445" name="Oval 444"/>
            <p:cNvSpPr/>
            <p:nvPr/>
          </p:nvSpPr>
          <p:spPr>
            <a:xfrm>
              <a:off x="430236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46" name="Group 445"/>
          <p:cNvGrpSpPr/>
          <p:nvPr/>
        </p:nvGrpSpPr>
        <p:grpSpPr>
          <a:xfrm>
            <a:off x="4376160" y="3489120"/>
            <a:ext cx="210240" cy="272160"/>
            <a:chOff x="4376160" y="3489120"/>
            <a:chExt cx="210240" cy="272160"/>
          </a:xfrm>
        </p:grpSpPr>
        <p:grpSp>
          <p:nvGrpSpPr>
            <p:cNvPr id="447" name="Group 31_ 1"/>
            <p:cNvGrpSpPr/>
            <p:nvPr/>
          </p:nvGrpSpPr>
          <p:grpSpPr>
            <a:xfrm>
              <a:off x="4376160" y="3534840"/>
              <a:ext cx="162360" cy="190080"/>
              <a:chOff x="4376160" y="3534840"/>
              <a:chExt cx="162360" cy="190080"/>
            </a:xfrm>
          </p:grpSpPr>
          <p:sp>
            <p:nvSpPr>
              <p:cNvPr id="448" name="CustomShape 32_ 1"/>
              <p:cNvSpPr/>
              <p:nvPr/>
            </p:nvSpPr>
            <p:spPr>
              <a:xfrm>
                <a:off x="43761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49" name="CustomShape 33_ 1"/>
              <p:cNvSpPr/>
              <p:nvPr/>
            </p:nvSpPr>
            <p:spPr>
              <a:xfrm>
                <a:off x="43862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0" name="CustomShape 34_ 1"/>
              <p:cNvSpPr/>
              <p:nvPr/>
            </p:nvSpPr>
            <p:spPr>
              <a:xfrm>
                <a:off x="43963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1" name="CustomShape 35_ 1"/>
              <p:cNvSpPr/>
              <p:nvPr/>
            </p:nvSpPr>
            <p:spPr>
              <a:xfrm>
                <a:off x="440676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2" name="CustomShape 36_ 1"/>
              <p:cNvSpPr/>
              <p:nvPr/>
            </p:nvSpPr>
            <p:spPr>
              <a:xfrm>
                <a:off x="44168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3" name="CustomShape 37_ 1"/>
              <p:cNvSpPr/>
              <p:nvPr/>
            </p:nvSpPr>
            <p:spPr>
              <a:xfrm>
                <a:off x="44269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4" name="CustomShape 38_ 1"/>
              <p:cNvSpPr/>
              <p:nvPr/>
            </p:nvSpPr>
            <p:spPr>
              <a:xfrm>
                <a:off x="44370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5" name="CustomShape 39_ 1"/>
              <p:cNvSpPr/>
              <p:nvPr/>
            </p:nvSpPr>
            <p:spPr>
              <a:xfrm>
                <a:off x="44470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6" name="CustomShape 40_ 1"/>
              <p:cNvSpPr/>
              <p:nvPr/>
            </p:nvSpPr>
            <p:spPr>
              <a:xfrm>
                <a:off x="44571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7" name="CustomShape 41_ 1"/>
              <p:cNvSpPr/>
              <p:nvPr/>
            </p:nvSpPr>
            <p:spPr>
              <a:xfrm>
                <a:off x="44672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8" name="CustomShape 42_ 1"/>
              <p:cNvSpPr/>
              <p:nvPr/>
            </p:nvSpPr>
            <p:spPr>
              <a:xfrm>
                <a:off x="447732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59" name="CustomShape 43_ 1"/>
              <p:cNvSpPr/>
              <p:nvPr/>
            </p:nvSpPr>
            <p:spPr>
              <a:xfrm>
                <a:off x="448740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60" name="CustomShape 44_ 1"/>
              <p:cNvSpPr/>
              <p:nvPr/>
            </p:nvSpPr>
            <p:spPr>
              <a:xfrm>
                <a:off x="44978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61" name="CustomShape 45_ 1"/>
              <p:cNvSpPr/>
              <p:nvPr/>
            </p:nvSpPr>
            <p:spPr>
              <a:xfrm>
                <a:off x="45079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62" name="CustomShape 46_ 1"/>
              <p:cNvSpPr/>
              <p:nvPr/>
            </p:nvSpPr>
            <p:spPr>
              <a:xfrm>
                <a:off x="45180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63" name="CustomShape 47_ 1"/>
              <p:cNvSpPr/>
              <p:nvPr/>
            </p:nvSpPr>
            <p:spPr>
              <a:xfrm>
                <a:off x="45280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464" name="Oval 463"/>
            <p:cNvSpPr/>
            <p:nvPr/>
          </p:nvSpPr>
          <p:spPr>
            <a:xfrm>
              <a:off x="455112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65" name="Group 464"/>
          <p:cNvGrpSpPr/>
          <p:nvPr/>
        </p:nvGrpSpPr>
        <p:grpSpPr>
          <a:xfrm>
            <a:off x="4625280" y="3489120"/>
            <a:ext cx="210240" cy="272160"/>
            <a:chOff x="4625280" y="3489120"/>
            <a:chExt cx="210240" cy="272160"/>
          </a:xfrm>
        </p:grpSpPr>
        <p:grpSp>
          <p:nvGrpSpPr>
            <p:cNvPr id="466" name="Group 31_ 1"/>
            <p:cNvGrpSpPr/>
            <p:nvPr/>
          </p:nvGrpSpPr>
          <p:grpSpPr>
            <a:xfrm>
              <a:off x="4625280" y="3534840"/>
              <a:ext cx="162360" cy="190080"/>
              <a:chOff x="4625280" y="3534840"/>
              <a:chExt cx="162360" cy="190080"/>
            </a:xfrm>
          </p:grpSpPr>
          <p:sp>
            <p:nvSpPr>
              <p:cNvPr id="467" name="CustomShape 32_ 1"/>
              <p:cNvSpPr/>
              <p:nvPr/>
            </p:nvSpPr>
            <p:spPr>
              <a:xfrm>
                <a:off x="46252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68" name="CustomShape 33_ 1"/>
              <p:cNvSpPr/>
              <p:nvPr/>
            </p:nvSpPr>
            <p:spPr>
              <a:xfrm>
                <a:off x="46353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69" name="CustomShape 34_ 1"/>
              <p:cNvSpPr/>
              <p:nvPr/>
            </p:nvSpPr>
            <p:spPr>
              <a:xfrm>
                <a:off x="46454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0" name="CustomShape 35_ 1"/>
              <p:cNvSpPr/>
              <p:nvPr/>
            </p:nvSpPr>
            <p:spPr>
              <a:xfrm>
                <a:off x="465588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1" name="CustomShape 36_ 1"/>
              <p:cNvSpPr/>
              <p:nvPr/>
            </p:nvSpPr>
            <p:spPr>
              <a:xfrm>
                <a:off x="46659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2" name="CustomShape 37_ 1"/>
              <p:cNvSpPr/>
              <p:nvPr/>
            </p:nvSpPr>
            <p:spPr>
              <a:xfrm>
                <a:off x="46760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3" name="CustomShape 38_ 1"/>
              <p:cNvSpPr/>
              <p:nvPr/>
            </p:nvSpPr>
            <p:spPr>
              <a:xfrm>
                <a:off x="46861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4" name="CustomShape 39_ 1"/>
              <p:cNvSpPr/>
              <p:nvPr/>
            </p:nvSpPr>
            <p:spPr>
              <a:xfrm>
                <a:off x="46962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5" name="CustomShape 40_ 1"/>
              <p:cNvSpPr/>
              <p:nvPr/>
            </p:nvSpPr>
            <p:spPr>
              <a:xfrm>
                <a:off x="47062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6" name="CustomShape 41_ 1"/>
              <p:cNvSpPr/>
              <p:nvPr/>
            </p:nvSpPr>
            <p:spPr>
              <a:xfrm>
                <a:off x="47163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7" name="CustomShape 42_ 1"/>
              <p:cNvSpPr/>
              <p:nvPr/>
            </p:nvSpPr>
            <p:spPr>
              <a:xfrm>
                <a:off x="472644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8" name="CustomShape 43_ 1"/>
              <p:cNvSpPr/>
              <p:nvPr/>
            </p:nvSpPr>
            <p:spPr>
              <a:xfrm>
                <a:off x="473652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79" name="CustomShape 44_ 1"/>
              <p:cNvSpPr/>
              <p:nvPr/>
            </p:nvSpPr>
            <p:spPr>
              <a:xfrm>
                <a:off x="47469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0" name="CustomShape 45_ 1"/>
              <p:cNvSpPr/>
              <p:nvPr/>
            </p:nvSpPr>
            <p:spPr>
              <a:xfrm>
                <a:off x="47570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1" name="CustomShape 46_ 1"/>
              <p:cNvSpPr/>
              <p:nvPr/>
            </p:nvSpPr>
            <p:spPr>
              <a:xfrm>
                <a:off x="47671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2" name="CustomShape 47_ 1"/>
              <p:cNvSpPr/>
              <p:nvPr/>
            </p:nvSpPr>
            <p:spPr>
              <a:xfrm>
                <a:off x="47772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483" name="Oval 482"/>
            <p:cNvSpPr/>
            <p:nvPr/>
          </p:nvSpPr>
          <p:spPr>
            <a:xfrm>
              <a:off x="480024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84" name="Oval 483"/>
          <p:cNvSpPr/>
          <p:nvPr/>
        </p:nvSpPr>
        <p:spPr>
          <a:xfrm>
            <a:off x="5049000" y="348912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85" name="Group 484"/>
          <p:cNvGrpSpPr/>
          <p:nvPr/>
        </p:nvGrpSpPr>
        <p:grpSpPr>
          <a:xfrm>
            <a:off x="5123160" y="3489120"/>
            <a:ext cx="210240" cy="272160"/>
            <a:chOff x="5123160" y="3489120"/>
            <a:chExt cx="210240" cy="272160"/>
          </a:xfrm>
        </p:grpSpPr>
        <p:grpSp>
          <p:nvGrpSpPr>
            <p:cNvPr id="486" name="Group 31_ 1"/>
            <p:cNvGrpSpPr/>
            <p:nvPr/>
          </p:nvGrpSpPr>
          <p:grpSpPr>
            <a:xfrm>
              <a:off x="5123160" y="3534840"/>
              <a:ext cx="162360" cy="190080"/>
              <a:chOff x="5123160" y="3534840"/>
              <a:chExt cx="162360" cy="190080"/>
            </a:xfrm>
          </p:grpSpPr>
          <p:sp>
            <p:nvSpPr>
              <p:cNvPr id="487" name="CustomShape 32_ 1"/>
              <p:cNvSpPr/>
              <p:nvPr/>
            </p:nvSpPr>
            <p:spPr>
              <a:xfrm>
                <a:off x="51231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8" name="CustomShape 33_ 1"/>
              <p:cNvSpPr/>
              <p:nvPr/>
            </p:nvSpPr>
            <p:spPr>
              <a:xfrm>
                <a:off x="51332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9" name="CustomShape 34_ 1"/>
              <p:cNvSpPr/>
              <p:nvPr/>
            </p:nvSpPr>
            <p:spPr>
              <a:xfrm>
                <a:off x="51433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0" name="CustomShape 35_ 1"/>
              <p:cNvSpPr/>
              <p:nvPr/>
            </p:nvSpPr>
            <p:spPr>
              <a:xfrm>
                <a:off x="515376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1" name="CustomShape 36_ 1"/>
              <p:cNvSpPr/>
              <p:nvPr/>
            </p:nvSpPr>
            <p:spPr>
              <a:xfrm>
                <a:off x="51638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2" name="CustomShape 37_ 1"/>
              <p:cNvSpPr/>
              <p:nvPr/>
            </p:nvSpPr>
            <p:spPr>
              <a:xfrm>
                <a:off x="51739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3" name="CustomShape 38_ 1"/>
              <p:cNvSpPr/>
              <p:nvPr/>
            </p:nvSpPr>
            <p:spPr>
              <a:xfrm>
                <a:off x="51840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4" name="CustomShape 39_ 1"/>
              <p:cNvSpPr/>
              <p:nvPr/>
            </p:nvSpPr>
            <p:spPr>
              <a:xfrm>
                <a:off x="51940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5" name="CustomShape 40_ 1"/>
              <p:cNvSpPr/>
              <p:nvPr/>
            </p:nvSpPr>
            <p:spPr>
              <a:xfrm>
                <a:off x="52041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6" name="CustomShape 41_ 1"/>
              <p:cNvSpPr/>
              <p:nvPr/>
            </p:nvSpPr>
            <p:spPr>
              <a:xfrm>
                <a:off x="52142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7" name="CustomShape 42_ 1"/>
              <p:cNvSpPr/>
              <p:nvPr/>
            </p:nvSpPr>
            <p:spPr>
              <a:xfrm>
                <a:off x="522432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8" name="CustomShape 43_ 1"/>
              <p:cNvSpPr/>
              <p:nvPr/>
            </p:nvSpPr>
            <p:spPr>
              <a:xfrm>
                <a:off x="523440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9" name="CustomShape 44_ 1"/>
              <p:cNvSpPr/>
              <p:nvPr/>
            </p:nvSpPr>
            <p:spPr>
              <a:xfrm>
                <a:off x="52448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0" name="CustomShape 45_ 1"/>
              <p:cNvSpPr/>
              <p:nvPr/>
            </p:nvSpPr>
            <p:spPr>
              <a:xfrm>
                <a:off x="52549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1" name="CustomShape 46_ 1"/>
              <p:cNvSpPr/>
              <p:nvPr/>
            </p:nvSpPr>
            <p:spPr>
              <a:xfrm>
                <a:off x="52650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2" name="CustomShape 47_ 1"/>
              <p:cNvSpPr/>
              <p:nvPr/>
            </p:nvSpPr>
            <p:spPr>
              <a:xfrm>
                <a:off x="52750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503" name="Oval 502"/>
            <p:cNvSpPr/>
            <p:nvPr/>
          </p:nvSpPr>
          <p:spPr>
            <a:xfrm>
              <a:off x="529812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04" name="Group 503"/>
          <p:cNvGrpSpPr/>
          <p:nvPr/>
        </p:nvGrpSpPr>
        <p:grpSpPr>
          <a:xfrm>
            <a:off x="5371920" y="3489120"/>
            <a:ext cx="210240" cy="272160"/>
            <a:chOff x="5371920" y="3489120"/>
            <a:chExt cx="210240" cy="272160"/>
          </a:xfrm>
        </p:grpSpPr>
        <p:grpSp>
          <p:nvGrpSpPr>
            <p:cNvPr id="505" name="Group 31_ 1"/>
            <p:cNvGrpSpPr/>
            <p:nvPr/>
          </p:nvGrpSpPr>
          <p:grpSpPr>
            <a:xfrm>
              <a:off x="5371920" y="3534840"/>
              <a:ext cx="162360" cy="190080"/>
              <a:chOff x="5371920" y="3534840"/>
              <a:chExt cx="162360" cy="190080"/>
            </a:xfrm>
          </p:grpSpPr>
          <p:sp>
            <p:nvSpPr>
              <p:cNvPr id="506" name="CustomShape 32_ 1"/>
              <p:cNvSpPr/>
              <p:nvPr/>
            </p:nvSpPr>
            <p:spPr>
              <a:xfrm>
                <a:off x="53719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7" name="CustomShape 33_ 1"/>
              <p:cNvSpPr/>
              <p:nvPr/>
            </p:nvSpPr>
            <p:spPr>
              <a:xfrm>
                <a:off x="53820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8" name="CustomShape 34_ 1"/>
              <p:cNvSpPr/>
              <p:nvPr/>
            </p:nvSpPr>
            <p:spPr>
              <a:xfrm>
                <a:off x="53920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9" name="CustomShape 35_ 1"/>
              <p:cNvSpPr/>
              <p:nvPr/>
            </p:nvSpPr>
            <p:spPr>
              <a:xfrm>
                <a:off x="540252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0" name="CustomShape 36_ 1"/>
              <p:cNvSpPr/>
              <p:nvPr/>
            </p:nvSpPr>
            <p:spPr>
              <a:xfrm>
                <a:off x="54126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1" name="CustomShape 37_ 1"/>
              <p:cNvSpPr/>
              <p:nvPr/>
            </p:nvSpPr>
            <p:spPr>
              <a:xfrm>
                <a:off x="54226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2" name="CustomShape 38_ 1"/>
              <p:cNvSpPr/>
              <p:nvPr/>
            </p:nvSpPr>
            <p:spPr>
              <a:xfrm>
                <a:off x="54327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3" name="CustomShape 39_ 1"/>
              <p:cNvSpPr/>
              <p:nvPr/>
            </p:nvSpPr>
            <p:spPr>
              <a:xfrm>
                <a:off x="54428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4" name="CustomShape 40_ 1"/>
              <p:cNvSpPr/>
              <p:nvPr/>
            </p:nvSpPr>
            <p:spPr>
              <a:xfrm>
                <a:off x="54529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5" name="CustomShape 41_ 1"/>
              <p:cNvSpPr/>
              <p:nvPr/>
            </p:nvSpPr>
            <p:spPr>
              <a:xfrm>
                <a:off x="54630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6" name="CustomShape 42_ 1"/>
              <p:cNvSpPr/>
              <p:nvPr/>
            </p:nvSpPr>
            <p:spPr>
              <a:xfrm>
                <a:off x="547308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7" name="CustomShape 43_ 1"/>
              <p:cNvSpPr/>
              <p:nvPr/>
            </p:nvSpPr>
            <p:spPr>
              <a:xfrm>
                <a:off x="548316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8" name="CustomShape 44_ 1"/>
              <p:cNvSpPr/>
              <p:nvPr/>
            </p:nvSpPr>
            <p:spPr>
              <a:xfrm>
                <a:off x="54936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9" name="CustomShape 45_ 1"/>
              <p:cNvSpPr/>
              <p:nvPr/>
            </p:nvSpPr>
            <p:spPr>
              <a:xfrm>
                <a:off x="55036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20" name="CustomShape 46_ 1"/>
              <p:cNvSpPr/>
              <p:nvPr/>
            </p:nvSpPr>
            <p:spPr>
              <a:xfrm>
                <a:off x="55137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21" name="CustomShape 47_ 1"/>
              <p:cNvSpPr/>
              <p:nvPr/>
            </p:nvSpPr>
            <p:spPr>
              <a:xfrm>
                <a:off x="55238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522" name="Oval 521"/>
            <p:cNvSpPr/>
            <p:nvPr/>
          </p:nvSpPr>
          <p:spPr>
            <a:xfrm>
              <a:off x="554688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23" name="Group 522"/>
          <p:cNvGrpSpPr/>
          <p:nvPr/>
        </p:nvGrpSpPr>
        <p:grpSpPr>
          <a:xfrm>
            <a:off x="5621040" y="3489120"/>
            <a:ext cx="210240" cy="272160"/>
            <a:chOff x="5621040" y="3489120"/>
            <a:chExt cx="210240" cy="272160"/>
          </a:xfrm>
        </p:grpSpPr>
        <p:grpSp>
          <p:nvGrpSpPr>
            <p:cNvPr id="524" name="Group 31_ 1"/>
            <p:cNvGrpSpPr/>
            <p:nvPr/>
          </p:nvGrpSpPr>
          <p:grpSpPr>
            <a:xfrm>
              <a:off x="5621040" y="3534840"/>
              <a:ext cx="162360" cy="190080"/>
              <a:chOff x="5621040" y="3534840"/>
              <a:chExt cx="162360" cy="190080"/>
            </a:xfrm>
          </p:grpSpPr>
          <p:sp>
            <p:nvSpPr>
              <p:cNvPr id="525" name="CustomShape 32_ 1"/>
              <p:cNvSpPr/>
              <p:nvPr/>
            </p:nvSpPr>
            <p:spPr>
              <a:xfrm>
                <a:off x="56210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26" name="CustomShape 33_ 1"/>
              <p:cNvSpPr/>
              <p:nvPr/>
            </p:nvSpPr>
            <p:spPr>
              <a:xfrm>
                <a:off x="56311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27" name="CustomShape 34_ 1"/>
              <p:cNvSpPr/>
              <p:nvPr/>
            </p:nvSpPr>
            <p:spPr>
              <a:xfrm>
                <a:off x="56412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28" name="CustomShape 35_ 1"/>
              <p:cNvSpPr/>
              <p:nvPr/>
            </p:nvSpPr>
            <p:spPr>
              <a:xfrm>
                <a:off x="565164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29" name="CustomShape 36_ 1"/>
              <p:cNvSpPr/>
              <p:nvPr/>
            </p:nvSpPr>
            <p:spPr>
              <a:xfrm>
                <a:off x="56617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0" name="CustomShape 37_ 1"/>
              <p:cNvSpPr/>
              <p:nvPr/>
            </p:nvSpPr>
            <p:spPr>
              <a:xfrm>
                <a:off x="56718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1" name="CustomShape 38_ 1"/>
              <p:cNvSpPr/>
              <p:nvPr/>
            </p:nvSpPr>
            <p:spPr>
              <a:xfrm>
                <a:off x="56818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2" name="CustomShape 39_ 1"/>
              <p:cNvSpPr/>
              <p:nvPr/>
            </p:nvSpPr>
            <p:spPr>
              <a:xfrm>
                <a:off x="56919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3" name="CustomShape 40_ 1"/>
              <p:cNvSpPr/>
              <p:nvPr/>
            </p:nvSpPr>
            <p:spPr>
              <a:xfrm>
                <a:off x="57020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4" name="CustomShape 41_ 1"/>
              <p:cNvSpPr/>
              <p:nvPr/>
            </p:nvSpPr>
            <p:spPr>
              <a:xfrm>
                <a:off x="57121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5" name="CustomShape 42_ 1"/>
              <p:cNvSpPr/>
              <p:nvPr/>
            </p:nvSpPr>
            <p:spPr>
              <a:xfrm>
                <a:off x="572220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6" name="CustomShape 43_ 1"/>
              <p:cNvSpPr/>
              <p:nvPr/>
            </p:nvSpPr>
            <p:spPr>
              <a:xfrm>
                <a:off x="573228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7" name="CustomShape 44_ 1"/>
              <p:cNvSpPr/>
              <p:nvPr/>
            </p:nvSpPr>
            <p:spPr>
              <a:xfrm>
                <a:off x="57427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8" name="CustomShape 45_ 1"/>
              <p:cNvSpPr/>
              <p:nvPr/>
            </p:nvSpPr>
            <p:spPr>
              <a:xfrm>
                <a:off x="57528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39" name="CustomShape 46_ 1"/>
              <p:cNvSpPr/>
              <p:nvPr/>
            </p:nvSpPr>
            <p:spPr>
              <a:xfrm>
                <a:off x="57628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40" name="CustomShape 47_ 1"/>
              <p:cNvSpPr/>
              <p:nvPr/>
            </p:nvSpPr>
            <p:spPr>
              <a:xfrm>
                <a:off x="57729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541" name="Oval 540"/>
            <p:cNvSpPr/>
            <p:nvPr/>
          </p:nvSpPr>
          <p:spPr>
            <a:xfrm>
              <a:off x="579600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42" name="Group 541"/>
          <p:cNvGrpSpPr/>
          <p:nvPr/>
        </p:nvGrpSpPr>
        <p:grpSpPr>
          <a:xfrm>
            <a:off x="5869800" y="3489120"/>
            <a:ext cx="210240" cy="272160"/>
            <a:chOff x="5869800" y="3489120"/>
            <a:chExt cx="210240" cy="272160"/>
          </a:xfrm>
        </p:grpSpPr>
        <p:grpSp>
          <p:nvGrpSpPr>
            <p:cNvPr id="543" name="Group 31_ 1"/>
            <p:cNvGrpSpPr/>
            <p:nvPr/>
          </p:nvGrpSpPr>
          <p:grpSpPr>
            <a:xfrm>
              <a:off x="5869800" y="3534840"/>
              <a:ext cx="162360" cy="190080"/>
              <a:chOff x="5869800" y="3534840"/>
              <a:chExt cx="162360" cy="190080"/>
            </a:xfrm>
          </p:grpSpPr>
          <p:sp>
            <p:nvSpPr>
              <p:cNvPr id="544" name="CustomShape 32_ 1"/>
              <p:cNvSpPr/>
              <p:nvPr/>
            </p:nvSpPr>
            <p:spPr>
              <a:xfrm>
                <a:off x="58698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45" name="CustomShape 33_ 1"/>
              <p:cNvSpPr/>
              <p:nvPr/>
            </p:nvSpPr>
            <p:spPr>
              <a:xfrm>
                <a:off x="58798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46" name="CustomShape 34_ 1"/>
              <p:cNvSpPr/>
              <p:nvPr/>
            </p:nvSpPr>
            <p:spPr>
              <a:xfrm>
                <a:off x="58899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47" name="CustomShape 35_ 1"/>
              <p:cNvSpPr/>
              <p:nvPr/>
            </p:nvSpPr>
            <p:spPr>
              <a:xfrm>
                <a:off x="590040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48" name="CustomShape 36_ 1"/>
              <p:cNvSpPr/>
              <p:nvPr/>
            </p:nvSpPr>
            <p:spPr>
              <a:xfrm>
                <a:off x="59104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49" name="CustomShape 37_ 1"/>
              <p:cNvSpPr/>
              <p:nvPr/>
            </p:nvSpPr>
            <p:spPr>
              <a:xfrm>
                <a:off x="59205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0" name="CustomShape 38_ 1"/>
              <p:cNvSpPr/>
              <p:nvPr/>
            </p:nvSpPr>
            <p:spPr>
              <a:xfrm>
                <a:off x="59306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1" name="CustomShape 39_ 1"/>
              <p:cNvSpPr/>
              <p:nvPr/>
            </p:nvSpPr>
            <p:spPr>
              <a:xfrm>
                <a:off x="59407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2" name="CustomShape 40_ 1"/>
              <p:cNvSpPr/>
              <p:nvPr/>
            </p:nvSpPr>
            <p:spPr>
              <a:xfrm>
                <a:off x="59508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3" name="CustomShape 41_ 1"/>
              <p:cNvSpPr/>
              <p:nvPr/>
            </p:nvSpPr>
            <p:spPr>
              <a:xfrm>
                <a:off x="59608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4" name="CustomShape 42_ 1"/>
              <p:cNvSpPr/>
              <p:nvPr/>
            </p:nvSpPr>
            <p:spPr>
              <a:xfrm>
                <a:off x="597096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5" name="CustomShape 43_ 1"/>
              <p:cNvSpPr/>
              <p:nvPr/>
            </p:nvSpPr>
            <p:spPr>
              <a:xfrm>
                <a:off x="598104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6" name="CustomShape 44_ 1"/>
              <p:cNvSpPr/>
              <p:nvPr/>
            </p:nvSpPr>
            <p:spPr>
              <a:xfrm>
                <a:off x="59914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7" name="CustomShape 45_ 1"/>
              <p:cNvSpPr/>
              <p:nvPr/>
            </p:nvSpPr>
            <p:spPr>
              <a:xfrm>
                <a:off x="60015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8" name="CustomShape 46_ 1"/>
              <p:cNvSpPr/>
              <p:nvPr/>
            </p:nvSpPr>
            <p:spPr>
              <a:xfrm>
                <a:off x="60116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9" name="CustomShape 47_ 1"/>
              <p:cNvSpPr/>
              <p:nvPr/>
            </p:nvSpPr>
            <p:spPr>
              <a:xfrm>
                <a:off x="60217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560" name="Oval 559"/>
            <p:cNvSpPr/>
            <p:nvPr/>
          </p:nvSpPr>
          <p:spPr>
            <a:xfrm>
              <a:off x="604476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61" name="Group 560"/>
          <p:cNvGrpSpPr/>
          <p:nvPr/>
        </p:nvGrpSpPr>
        <p:grpSpPr>
          <a:xfrm>
            <a:off x="6118920" y="3489120"/>
            <a:ext cx="210240" cy="272160"/>
            <a:chOff x="6118920" y="3489120"/>
            <a:chExt cx="210240" cy="272160"/>
          </a:xfrm>
        </p:grpSpPr>
        <p:grpSp>
          <p:nvGrpSpPr>
            <p:cNvPr id="562" name="Group 31_ 1"/>
            <p:cNvGrpSpPr/>
            <p:nvPr/>
          </p:nvGrpSpPr>
          <p:grpSpPr>
            <a:xfrm>
              <a:off x="6118920" y="3534840"/>
              <a:ext cx="162360" cy="190080"/>
              <a:chOff x="6118920" y="3534840"/>
              <a:chExt cx="162360" cy="190080"/>
            </a:xfrm>
          </p:grpSpPr>
          <p:sp>
            <p:nvSpPr>
              <p:cNvPr id="563" name="CustomShape 32_ 1"/>
              <p:cNvSpPr/>
              <p:nvPr/>
            </p:nvSpPr>
            <p:spPr>
              <a:xfrm>
                <a:off x="61189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64" name="CustomShape 33_ 1"/>
              <p:cNvSpPr/>
              <p:nvPr/>
            </p:nvSpPr>
            <p:spPr>
              <a:xfrm>
                <a:off x="61290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65" name="CustomShape 34_ 1"/>
              <p:cNvSpPr/>
              <p:nvPr/>
            </p:nvSpPr>
            <p:spPr>
              <a:xfrm>
                <a:off x="61390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66" name="CustomShape 35_ 1"/>
              <p:cNvSpPr/>
              <p:nvPr/>
            </p:nvSpPr>
            <p:spPr>
              <a:xfrm>
                <a:off x="614952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67" name="CustomShape 36_ 1"/>
              <p:cNvSpPr/>
              <p:nvPr/>
            </p:nvSpPr>
            <p:spPr>
              <a:xfrm>
                <a:off x="61596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68" name="CustomShape 37_ 1"/>
              <p:cNvSpPr/>
              <p:nvPr/>
            </p:nvSpPr>
            <p:spPr>
              <a:xfrm>
                <a:off x="61696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69" name="CustomShape 38_ 1"/>
              <p:cNvSpPr/>
              <p:nvPr/>
            </p:nvSpPr>
            <p:spPr>
              <a:xfrm>
                <a:off x="61797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0" name="CustomShape 39_ 1"/>
              <p:cNvSpPr/>
              <p:nvPr/>
            </p:nvSpPr>
            <p:spPr>
              <a:xfrm>
                <a:off x="61898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1" name="CustomShape 40_ 1"/>
              <p:cNvSpPr/>
              <p:nvPr/>
            </p:nvSpPr>
            <p:spPr>
              <a:xfrm>
                <a:off x="61999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2" name="CustomShape 41_ 1"/>
              <p:cNvSpPr/>
              <p:nvPr/>
            </p:nvSpPr>
            <p:spPr>
              <a:xfrm>
                <a:off x="62100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3" name="CustomShape 42_ 1"/>
              <p:cNvSpPr/>
              <p:nvPr/>
            </p:nvSpPr>
            <p:spPr>
              <a:xfrm>
                <a:off x="622008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4" name="CustomShape 43_ 1"/>
              <p:cNvSpPr/>
              <p:nvPr/>
            </p:nvSpPr>
            <p:spPr>
              <a:xfrm>
                <a:off x="623016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5" name="CustomShape 44_ 1"/>
              <p:cNvSpPr/>
              <p:nvPr/>
            </p:nvSpPr>
            <p:spPr>
              <a:xfrm>
                <a:off x="62406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6" name="CustomShape 45_ 1"/>
              <p:cNvSpPr/>
              <p:nvPr/>
            </p:nvSpPr>
            <p:spPr>
              <a:xfrm>
                <a:off x="62506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7" name="CustomShape 46_ 1"/>
              <p:cNvSpPr/>
              <p:nvPr/>
            </p:nvSpPr>
            <p:spPr>
              <a:xfrm>
                <a:off x="62607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8" name="CustomShape 47_ 1"/>
              <p:cNvSpPr/>
              <p:nvPr/>
            </p:nvSpPr>
            <p:spPr>
              <a:xfrm>
                <a:off x="62708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579" name="Oval 578"/>
            <p:cNvSpPr/>
            <p:nvPr/>
          </p:nvSpPr>
          <p:spPr>
            <a:xfrm>
              <a:off x="629388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80" name="Group 579"/>
          <p:cNvGrpSpPr/>
          <p:nvPr/>
        </p:nvGrpSpPr>
        <p:grpSpPr>
          <a:xfrm>
            <a:off x="6367680" y="3489120"/>
            <a:ext cx="210240" cy="272160"/>
            <a:chOff x="6367680" y="3489120"/>
            <a:chExt cx="210240" cy="272160"/>
          </a:xfrm>
        </p:grpSpPr>
        <p:grpSp>
          <p:nvGrpSpPr>
            <p:cNvPr id="581" name="Group 31_ 1"/>
            <p:cNvGrpSpPr/>
            <p:nvPr/>
          </p:nvGrpSpPr>
          <p:grpSpPr>
            <a:xfrm>
              <a:off x="6367680" y="3534840"/>
              <a:ext cx="162360" cy="190080"/>
              <a:chOff x="6367680" y="3534840"/>
              <a:chExt cx="162360" cy="190080"/>
            </a:xfrm>
          </p:grpSpPr>
          <p:sp>
            <p:nvSpPr>
              <p:cNvPr id="582" name="CustomShape 32_ 1"/>
              <p:cNvSpPr/>
              <p:nvPr/>
            </p:nvSpPr>
            <p:spPr>
              <a:xfrm>
                <a:off x="63676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83" name="CustomShape 33_ 1"/>
              <p:cNvSpPr/>
              <p:nvPr/>
            </p:nvSpPr>
            <p:spPr>
              <a:xfrm>
                <a:off x="63777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84" name="CustomShape 34_ 1"/>
              <p:cNvSpPr/>
              <p:nvPr/>
            </p:nvSpPr>
            <p:spPr>
              <a:xfrm>
                <a:off x="63878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85" name="CustomShape 35_ 1"/>
              <p:cNvSpPr/>
              <p:nvPr/>
            </p:nvSpPr>
            <p:spPr>
              <a:xfrm>
                <a:off x="639828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86" name="CustomShape 36_ 1"/>
              <p:cNvSpPr/>
              <p:nvPr/>
            </p:nvSpPr>
            <p:spPr>
              <a:xfrm>
                <a:off x="64083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87" name="CustomShape 37_ 1"/>
              <p:cNvSpPr/>
              <p:nvPr/>
            </p:nvSpPr>
            <p:spPr>
              <a:xfrm>
                <a:off x="64184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88" name="CustomShape 38_ 1"/>
              <p:cNvSpPr/>
              <p:nvPr/>
            </p:nvSpPr>
            <p:spPr>
              <a:xfrm>
                <a:off x="64285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89" name="CustomShape 39_ 1"/>
              <p:cNvSpPr/>
              <p:nvPr/>
            </p:nvSpPr>
            <p:spPr>
              <a:xfrm>
                <a:off x="64386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90" name="CustomShape 40_ 1"/>
              <p:cNvSpPr/>
              <p:nvPr/>
            </p:nvSpPr>
            <p:spPr>
              <a:xfrm>
                <a:off x="64486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91" name="CustomShape 41_ 1"/>
              <p:cNvSpPr/>
              <p:nvPr/>
            </p:nvSpPr>
            <p:spPr>
              <a:xfrm>
                <a:off x="64587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92" name="CustomShape 42_ 1"/>
              <p:cNvSpPr/>
              <p:nvPr/>
            </p:nvSpPr>
            <p:spPr>
              <a:xfrm>
                <a:off x="646884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93" name="CustomShape 43_ 1"/>
              <p:cNvSpPr/>
              <p:nvPr/>
            </p:nvSpPr>
            <p:spPr>
              <a:xfrm>
                <a:off x="647892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94" name="CustomShape 44_ 1"/>
              <p:cNvSpPr/>
              <p:nvPr/>
            </p:nvSpPr>
            <p:spPr>
              <a:xfrm>
                <a:off x="64893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95" name="CustomShape 45_ 1"/>
              <p:cNvSpPr/>
              <p:nvPr/>
            </p:nvSpPr>
            <p:spPr>
              <a:xfrm>
                <a:off x="64994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96" name="CustomShape 46_ 1"/>
              <p:cNvSpPr/>
              <p:nvPr/>
            </p:nvSpPr>
            <p:spPr>
              <a:xfrm>
                <a:off x="65095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97" name="CustomShape 47_ 1"/>
              <p:cNvSpPr/>
              <p:nvPr/>
            </p:nvSpPr>
            <p:spPr>
              <a:xfrm>
                <a:off x="651960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598" name="Oval 597"/>
            <p:cNvSpPr/>
            <p:nvPr/>
          </p:nvSpPr>
          <p:spPr>
            <a:xfrm>
              <a:off x="654264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99" name="Group 598"/>
          <p:cNvGrpSpPr/>
          <p:nvPr/>
        </p:nvGrpSpPr>
        <p:grpSpPr>
          <a:xfrm>
            <a:off x="6616800" y="3489120"/>
            <a:ext cx="210240" cy="272160"/>
            <a:chOff x="6616800" y="3489120"/>
            <a:chExt cx="210240" cy="272160"/>
          </a:xfrm>
        </p:grpSpPr>
        <p:grpSp>
          <p:nvGrpSpPr>
            <p:cNvPr id="600" name="Group 31_ 1"/>
            <p:cNvGrpSpPr/>
            <p:nvPr/>
          </p:nvGrpSpPr>
          <p:grpSpPr>
            <a:xfrm>
              <a:off x="6616800" y="3534840"/>
              <a:ext cx="162360" cy="190080"/>
              <a:chOff x="6616800" y="3534840"/>
              <a:chExt cx="162360" cy="190080"/>
            </a:xfrm>
          </p:grpSpPr>
          <p:sp>
            <p:nvSpPr>
              <p:cNvPr id="601" name="CustomShape 32_ 1"/>
              <p:cNvSpPr/>
              <p:nvPr/>
            </p:nvSpPr>
            <p:spPr>
              <a:xfrm>
                <a:off x="66168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02" name="CustomShape 33_ 1"/>
              <p:cNvSpPr/>
              <p:nvPr/>
            </p:nvSpPr>
            <p:spPr>
              <a:xfrm>
                <a:off x="66268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03" name="CustomShape 34_ 1"/>
              <p:cNvSpPr/>
              <p:nvPr/>
            </p:nvSpPr>
            <p:spPr>
              <a:xfrm>
                <a:off x="66369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04" name="CustomShape 35_ 1"/>
              <p:cNvSpPr/>
              <p:nvPr/>
            </p:nvSpPr>
            <p:spPr>
              <a:xfrm>
                <a:off x="664740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05" name="CustomShape 36_ 1"/>
              <p:cNvSpPr/>
              <p:nvPr/>
            </p:nvSpPr>
            <p:spPr>
              <a:xfrm>
                <a:off x="66574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06" name="CustomShape 37_ 1"/>
              <p:cNvSpPr/>
              <p:nvPr/>
            </p:nvSpPr>
            <p:spPr>
              <a:xfrm>
                <a:off x="66675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07" name="CustomShape 38_ 1"/>
              <p:cNvSpPr/>
              <p:nvPr/>
            </p:nvSpPr>
            <p:spPr>
              <a:xfrm>
                <a:off x="66776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08" name="CustomShape 39_ 1"/>
              <p:cNvSpPr/>
              <p:nvPr/>
            </p:nvSpPr>
            <p:spPr>
              <a:xfrm>
                <a:off x="66877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09" name="CustomShape 40_ 1"/>
              <p:cNvSpPr/>
              <p:nvPr/>
            </p:nvSpPr>
            <p:spPr>
              <a:xfrm>
                <a:off x="66978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10" name="CustomShape 41_ 1"/>
              <p:cNvSpPr/>
              <p:nvPr/>
            </p:nvSpPr>
            <p:spPr>
              <a:xfrm>
                <a:off x="67078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11" name="CustomShape 42_ 1"/>
              <p:cNvSpPr/>
              <p:nvPr/>
            </p:nvSpPr>
            <p:spPr>
              <a:xfrm>
                <a:off x="671796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12" name="CustomShape 43_ 1"/>
              <p:cNvSpPr/>
              <p:nvPr/>
            </p:nvSpPr>
            <p:spPr>
              <a:xfrm>
                <a:off x="672804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13" name="CustomShape 44_ 1"/>
              <p:cNvSpPr/>
              <p:nvPr/>
            </p:nvSpPr>
            <p:spPr>
              <a:xfrm>
                <a:off x="673848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14" name="CustomShape 45_ 1"/>
              <p:cNvSpPr/>
              <p:nvPr/>
            </p:nvSpPr>
            <p:spPr>
              <a:xfrm>
                <a:off x="674856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15" name="CustomShape 46_ 1"/>
              <p:cNvSpPr/>
              <p:nvPr/>
            </p:nvSpPr>
            <p:spPr>
              <a:xfrm>
                <a:off x="67586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16" name="CustomShape 47_ 1"/>
              <p:cNvSpPr/>
              <p:nvPr/>
            </p:nvSpPr>
            <p:spPr>
              <a:xfrm>
                <a:off x="67687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617" name="Oval 616"/>
            <p:cNvSpPr/>
            <p:nvPr/>
          </p:nvSpPr>
          <p:spPr>
            <a:xfrm>
              <a:off x="679176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18" name="Group 617"/>
          <p:cNvGrpSpPr/>
          <p:nvPr/>
        </p:nvGrpSpPr>
        <p:grpSpPr>
          <a:xfrm>
            <a:off x="6865560" y="3489120"/>
            <a:ext cx="210240" cy="272160"/>
            <a:chOff x="6865560" y="3489120"/>
            <a:chExt cx="210240" cy="272160"/>
          </a:xfrm>
        </p:grpSpPr>
        <p:grpSp>
          <p:nvGrpSpPr>
            <p:cNvPr id="619" name="Group 31_ 1"/>
            <p:cNvGrpSpPr/>
            <p:nvPr/>
          </p:nvGrpSpPr>
          <p:grpSpPr>
            <a:xfrm>
              <a:off x="6865560" y="3534840"/>
              <a:ext cx="162360" cy="190080"/>
              <a:chOff x="6865560" y="3534840"/>
              <a:chExt cx="162360" cy="190080"/>
            </a:xfrm>
          </p:grpSpPr>
          <p:sp>
            <p:nvSpPr>
              <p:cNvPr id="620" name="CustomShape 32_ 1"/>
              <p:cNvSpPr/>
              <p:nvPr/>
            </p:nvSpPr>
            <p:spPr>
              <a:xfrm>
                <a:off x="68655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1" name="CustomShape 33_ 1"/>
              <p:cNvSpPr/>
              <p:nvPr/>
            </p:nvSpPr>
            <p:spPr>
              <a:xfrm>
                <a:off x="68756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2" name="CustomShape 34_ 1"/>
              <p:cNvSpPr/>
              <p:nvPr/>
            </p:nvSpPr>
            <p:spPr>
              <a:xfrm>
                <a:off x="688572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3" name="CustomShape 35_ 1"/>
              <p:cNvSpPr/>
              <p:nvPr/>
            </p:nvSpPr>
            <p:spPr>
              <a:xfrm>
                <a:off x="6896160" y="3534840"/>
                <a:ext cx="1008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4" name="CustomShape 36_ 1"/>
              <p:cNvSpPr/>
              <p:nvPr/>
            </p:nvSpPr>
            <p:spPr>
              <a:xfrm>
                <a:off x="69062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5" name="CustomShape 37_ 1"/>
              <p:cNvSpPr/>
              <p:nvPr/>
            </p:nvSpPr>
            <p:spPr>
              <a:xfrm>
                <a:off x="69163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6" name="CustomShape 38_ 1"/>
              <p:cNvSpPr/>
              <p:nvPr/>
            </p:nvSpPr>
            <p:spPr>
              <a:xfrm>
                <a:off x="69264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7" name="CustomShape 39_ 1"/>
              <p:cNvSpPr/>
              <p:nvPr/>
            </p:nvSpPr>
            <p:spPr>
              <a:xfrm>
                <a:off x="69364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8" name="CustomShape 40_ 1"/>
              <p:cNvSpPr/>
              <p:nvPr/>
            </p:nvSpPr>
            <p:spPr>
              <a:xfrm>
                <a:off x="694656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29" name="CustomShape 41_ 1"/>
              <p:cNvSpPr/>
              <p:nvPr/>
            </p:nvSpPr>
            <p:spPr>
              <a:xfrm>
                <a:off x="695664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30" name="CustomShape 42_ 1"/>
              <p:cNvSpPr/>
              <p:nvPr/>
            </p:nvSpPr>
            <p:spPr>
              <a:xfrm>
                <a:off x="6966720" y="3534840"/>
                <a:ext cx="1080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31" name="CustomShape 43_ 1"/>
              <p:cNvSpPr/>
              <p:nvPr/>
            </p:nvSpPr>
            <p:spPr>
              <a:xfrm>
                <a:off x="6976800" y="3534840"/>
                <a:ext cx="1080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32" name="CustomShape 44_ 1"/>
              <p:cNvSpPr/>
              <p:nvPr/>
            </p:nvSpPr>
            <p:spPr>
              <a:xfrm>
                <a:off x="698724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33" name="CustomShape 45_ 1"/>
              <p:cNvSpPr/>
              <p:nvPr/>
            </p:nvSpPr>
            <p:spPr>
              <a:xfrm>
                <a:off x="699732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34" name="CustomShape 46_ 1"/>
              <p:cNvSpPr/>
              <p:nvPr/>
            </p:nvSpPr>
            <p:spPr>
              <a:xfrm>
                <a:off x="7007400" y="3534840"/>
                <a:ext cx="10440" cy="190080"/>
              </a:xfrm>
              <a:prstGeom prst="rect">
                <a:avLst/>
              </a:prstGeom>
              <a:solidFill>
                <a:srgbClr val="FF00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35" name="CustomShape 47_ 1"/>
              <p:cNvSpPr/>
              <p:nvPr/>
            </p:nvSpPr>
            <p:spPr>
              <a:xfrm>
                <a:off x="7017480" y="3534840"/>
                <a:ext cx="10440" cy="190080"/>
              </a:xfrm>
              <a:prstGeom prst="rect">
                <a:avLst/>
              </a:prstGeom>
              <a:solidFill>
                <a:srgbClr val="158466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636" name="Oval 635"/>
            <p:cNvSpPr/>
            <p:nvPr/>
          </p:nvSpPr>
          <p:spPr>
            <a:xfrm>
              <a:off x="7040520" y="3489120"/>
              <a:ext cx="35280" cy="272160"/>
            </a:xfrm>
            <a:prstGeom prst="ellipse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37" name="Oval 636"/>
          <p:cNvSpPr/>
          <p:nvPr/>
        </p:nvSpPr>
        <p:spPr>
          <a:xfrm>
            <a:off x="7289640" y="348912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Oval 637"/>
          <p:cNvSpPr/>
          <p:nvPr/>
        </p:nvSpPr>
        <p:spPr>
          <a:xfrm>
            <a:off x="7538400" y="348912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9" name="CustomShape 30_ 13"/>
          <p:cNvSpPr/>
          <p:nvPr/>
        </p:nvSpPr>
        <p:spPr>
          <a:xfrm>
            <a:off x="2718000" y="3457800"/>
            <a:ext cx="28080" cy="124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0" name="CustomShape 30_ 14"/>
          <p:cNvSpPr/>
          <p:nvPr/>
        </p:nvSpPr>
        <p:spPr>
          <a:xfrm>
            <a:off x="2760480" y="3552480"/>
            <a:ext cx="28080" cy="124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1" name="CustomShape 30_ 15"/>
          <p:cNvSpPr/>
          <p:nvPr/>
        </p:nvSpPr>
        <p:spPr>
          <a:xfrm>
            <a:off x="2675520" y="3457800"/>
            <a:ext cx="28080" cy="124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CustomShape 30_ 16"/>
          <p:cNvSpPr/>
          <p:nvPr/>
        </p:nvSpPr>
        <p:spPr>
          <a:xfrm>
            <a:off x="2633040" y="3552480"/>
            <a:ext cx="28080" cy="124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3" name="Oval 642"/>
          <p:cNvSpPr/>
          <p:nvPr/>
        </p:nvSpPr>
        <p:spPr>
          <a:xfrm>
            <a:off x="2817360" y="348948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4" name="Rectangle 643"/>
          <p:cNvSpPr/>
          <p:nvPr/>
        </p:nvSpPr>
        <p:spPr>
          <a:xfrm>
            <a:off x="7623360" y="3582720"/>
            <a:ext cx="180720" cy="89280"/>
          </a:xfrm>
          <a:prstGeom prst="rect">
            <a:avLst/>
          </a:prstGeom>
          <a:solidFill>
            <a:srgbClr val="FF0000"/>
          </a:solidFill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4640" rIns="90000" bIns="44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5" name="Oval 644"/>
          <p:cNvSpPr/>
          <p:nvPr/>
        </p:nvSpPr>
        <p:spPr>
          <a:xfrm>
            <a:off x="7835760" y="349524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6" name="Oval 645"/>
          <p:cNvSpPr/>
          <p:nvPr/>
        </p:nvSpPr>
        <p:spPr>
          <a:xfrm>
            <a:off x="2565720" y="349128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7" name="Oval 646"/>
          <p:cNvSpPr/>
          <p:nvPr/>
        </p:nvSpPr>
        <p:spPr>
          <a:xfrm>
            <a:off x="7980120" y="349560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8" name="Oval 647"/>
          <p:cNvSpPr/>
          <p:nvPr/>
        </p:nvSpPr>
        <p:spPr>
          <a:xfrm>
            <a:off x="8124120" y="349560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9" name="Oval 648"/>
          <p:cNvSpPr/>
          <p:nvPr/>
        </p:nvSpPr>
        <p:spPr>
          <a:xfrm>
            <a:off x="7836120" y="3495600"/>
            <a:ext cx="35280" cy="27216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0" name="Rectangle 649"/>
          <p:cNvSpPr/>
          <p:nvPr/>
        </p:nvSpPr>
        <p:spPr>
          <a:xfrm rot="1598400">
            <a:off x="8238600" y="3520080"/>
            <a:ext cx="180720" cy="27216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1" name="Straight Connector 650"/>
          <p:cNvSpPr/>
          <p:nvPr/>
        </p:nvSpPr>
        <p:spPr>
          <a:xfrm flipV="1">
            <a:off x="8513280" y="3642120"/>
            <a:ext cx="360" cy="274320"/>
          </a:xfrm>
          <a:prstGeom prst="line">
            <a:avLst/>
          </a:prstGeom>
          <a:ln w="29160">
            <a:solidFill>
              <a:srgbClr val="00A9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2" name="Rectangle 651"/>
          <p:cNvSpPr/>
          <p:nvPr/>
        </p:nvSpPr>
        <p:spPr>
          <a:xfrm>
            <a:off x="3081240" y="1797120"/>
            <a:ext cx="1696680" cy="11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i="1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Electron Beam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: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Current:        2.5 kA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Charge:        200 pC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Emittance:   ~300 nm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Energy:        3.3 GeV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Spread         ~ 1 MeV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3" name="Freeform 652"/>
          <p:cNvSpPr/>
          <p:nvPr/>
        </p:nvSpPr>
        <p:spPr>
          <a:xfrm>
            <a:off x="2858760" y="3861000"/>
            <a:ext cx="4203360" cy="89280"/>
          </a:xfrm>
          <a:custGeom>
            <a:avLst/>
            <a:gdLst>
              <a:gd name="textAreaLeft" fmla="*/ 0 w 4203360"/>
              <a:gd name="textAreaRight" fmla="*/ 4204800 w 4203360"/>
              <a:gd name="textAreaTop" fmla="*/ 0 h 89280"/>
              <a:gd name="textAreaBottom" fmla="*/ 90720 h 892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10800"/>
                </a:moveTo>
                <a:lnTo>
                  <a:pt x="590" y="0"/>
                </a:lnTo>
                <a:lnTo>
                  <a:pt x="590" y="5845"/>
                </a:lnTo>
                <a:lnTo>
                  <a:pt x="21010" y="5845"/>
                </a:lnTo>
                <a:lnTo>
                  <a:pt x="21010" y="0"/>
                </a:lnTo>
                <a:lnTo>
                  <a:pt x="21600" y="10800"/>
                </a:lnTo>
                <a:lnTo>
                  <a:pt x="21010" y="21600"/>
                </a:lnTo>
                <a:lnTo>
                  <a:pt x="21010" y="15755"/>
                </a:lnTo>
                <a:lnTo>
                  <a:pt x="590" y="15755"/>
                </a:lnTo>
                <a:lnTo>
                  <a:pt x="590" y="216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4" name="Rectangle 653"/>
          <p:cNvSpPr/>
          <p:nvPr/>
        </p:nvSpPr>
        <p:spPr>
          <a:xfrm>
            <a:off x="3079440" y="5357160"/>
            <a:ext cx="1696680" cy="11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i="1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Athos Beamline: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Modules:              16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ptos"/>
                <a:ea typeface="DejaVu Sans"/>
              </a:rPr>
              <a:t>Module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 Length:   2 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Total Length:        53.2 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K-Value:                1 – 3.7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5" name="Straight Connector 654"/>
          <p:cNvSpPr/>
          <p:nvPr/>
        </p:nvSpPr>
        <p:spPr>
          <a:xfrm>
            <a:off x="2858400" y="3384360"/>
            <a:ext cx="360" cy="676080"/>
          </a:xfrm>
          <a:prstGeom prst="line">
            <a:avLst/>
          </a:prstGeom>
          <a:ln w="0">
            <a:solidFill>
              <a:srgbClr val="000000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6" name="Straight Connector 655"/>
          <p:cNvSpPr/>
          <p:nvPr/>
        </p:nvSpPr>
        <p:spPr>
          <a:xfrm>
            <a:off x="7070400" y="3384360"/>
            <a:ext cx="360" cy="676080"/>
          </a:xfrm>
          <a:prstGeom prst="line">
            <a:avLst/>
          </a:prstGeom>
          <a:ln w="0">
            <a:solidFill>
              <a:srgbClr val="000000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7" name="CustomShape 119_ 6"/>
          <p:cNvSpPr/>
          <p:nvPr/>
        </p:nvSpPr>
        <p:spPr>
          <a:xfrm>
            <a:off x="4215600" y="3002040"/>
            <a:ext cx="155232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Two-Color Chicane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(ESASE: R</a:t>
            </a:r>
            <a:r>
              <a:rPr lang="en-US" sz="1200" b="0" u="none" strike="noStrike" baseline="-8000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56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 = 0 m)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8" name="Picture 657"/>
          <p:cNvPicPr/>
          <p:nvPr/>
        </p:nvPicPr>
        <p:blipFill>
          <a:blip r:embed="rId2"/>
          <a:stretch/>
        </p:blipFill>
        <p:spPr>
          <a:xfrm>
            <a:off x="4816800" y="4420800"/>
            <a:ext cx="2587320" cy="194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9" name="Rectangle 658"/>
          <p:cNvSpPr/>
          <p:nvPr/>
        </p:nvSpPr>
        <p:spPr>
          <a:xfrm>
            <a:off x="4215600" y="3869640"/>
            <a:ext cx="2466720" cy="34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Athos Beamline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60" name="Picture 659"/>
          <p:cNvPicPr/>
          <p:nvPr/>
        </p:nvPicPr>
        <p:blipFill>
          <a:blip r:embed="rId3"/>
          <a:stretch/>
        </p:blipFill>
        <p:spPr>
          <a:xfrm>
            <a:off x="743760" y="4362840"/>
            <a:ext cx="2117520" cy="1584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1" name="Straight Connector 660"/>
          <p:cNvSpPr/>
          <p:nvPr/>
        </p:nvSpPr>
        <p:spPr>
          <a:xfrm flipH="1">
            <a:off x="1838160" y="3772440"/>
            <a:ext cx="164520" cy="534960"/>
          </a:xfrm>
          <a:prstGeom prst="line">
            <a:avLst/>
          </a:prstGeom>
          <a:ln w="29160">
            <a:solidFill>
              <a:srgbClr val="78037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2" name="Straight Connector 661"/>
          <p:cNvSpPr/>
          <p:nvPr/>
        </p:nvSpPr>
        <p:spPr>
          <a:xfrm flipH="1" flipV="1">
            <a:off x="7543800" y="3250800"/>
            <a:ext cx="146520" cy="295920"/>
          </a:xfrm>
          <a:prstGeom prst="line">
            <a:avLst/>
          </a:prstGeom>
          <a:ln w="29160">
            <a:solidFill>
              <a:srgbClr val="78037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3" name="Straight Connector 662"/>
          <p:cNvSpPr/>
          <p:nvPr/>
        </p:nvSpPr>
        <p:spPr>
          <a:xfrm flipH="1">
            <a:off x="6606000" y="3726360"/>
            <a:ext cx="312120" cy="617040"/>
          </a:xfrm>
          <a:prstGeom prst="line">
            <a:avLst/>
          </a:prstGeom>
          <a:ln w="29160">
            <a:solidFill>
              <a:srgbClr val="780373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4" name="Rectangle 663"/>
          <p:cNvSpPr/>
          <p:nvPr/>
        </p:nvSpPr>
        <p:spPr>
          <a:xfrm>
            <a:off x="662400" y="1828800"/>
            <a:ext cx="1853280" cy="11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i="1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Laser Beam: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Wavelength:   800 nm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Pulse Energy:  up to 5 mJ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Duration:        20+ fs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Rayleigh Length:  ~ 0.5 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5" name="CustomShape 119_ 7"/>
          <p:cNvSpPr/>
          <p:nvPr/>
        </p:nvSpPr>
        <p:spPr>
          <a:xfrm>
            <a:off x="5077800" y="1780200"/>
            <a:ext cx="1790280" cy="36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i="1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Transverse Deflecting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Structure: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Frequency: X-Band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Polarization: variable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Resolution: &lt; 1 fs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6" name="CustomShape 119_ 8"/>
          <p:cNvSpPr/>
          <p:nvPr/>
        </p:nvSpPr>
        <p:spPr>
          <a:xfrm>
            <a:off x="8253000" y="3602520"/>
            <a:ext cx="109512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Screen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7" name="Rectangle 666"/>
          <p:cNvSpPr/>
          <p:nvPr/>
        </p:nvSpPr>
        <p:spPr>
          <a:xfrm>
            <a:off x="3011040" y="4235400"/>
            <a:ext cx="1683720" cy="1050120"/>
          </a:xfrm>
          <a:prstGeom prst="rect">
            <a:avLst/>
          </a:prstGeom>
          <a:solidFill>
            <a:srgbClr val="FFE994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8" name="Rectangle 667"/>
          <p:cNvSpPr/>
          <p:nvPr/>
        </p:nvSpPr>
        <p:spPr>
          <a:xfrm>
            <a:off x="3119040" y="4235400"/>
            <a:ext cx="1696680" cy="11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Modulator: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Period Length:  20 cm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Active Periods:   8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K-Value:              1-34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Polarization:       planar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69" name="Picture 668"/>
          <p:cNvPicPr/>
          <p:nvPr/>
        </p:nvPicPr>
        <p:blipFill>
          <a:blip r:embed="rId4"/>
          <a:stretch/>
        </p:blipFill>
        <p:spPr>
          <a:xfrm>
            <a:off x="6894360" y="1551600"/>
            <a:ext cx="2934720" cy="164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0" name="Rectangle 669"/>
          <p:cNvSpPr/>
          <p:nvPr/>
        </p:nvSpPr>
        <p:spPr>
          <a:xfrm>
            <a:off x="7065000" y="3904560"/>
            <a:ext cx="3427920" cy="34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Post Undulator Diagnostics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1" name="Freeform 670"/>
          <p:cNvSpPr/>
          <p:nvPr/>
        </p:nvSpPr>
        <p:spPr>
          <a:xfrm>
            <a:off x="7070760" y="3861000"/>
            <a:ext cx="1531800" cy="89280"/>
          </a:xfrm>
          <a:custGeom>
            <a:avLst/>
            <a:gdLst>
              <a:gd name="textAreaLeft" fmla="*/ 0 w 1531800"/>
              <a:gd name="textAreaRight" fmla="*/ 1533240 w 1531800"/>
              <a:gd name="textAreaTop" fmla="*/ 0 h 89280"/>
              <a:gd name="textAreaBottom" fmla="*/ 90720 h 892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10800"/>
                </a:moveTo>
                <a:lnTo>
                  <a:pt x="590" y="0"/>
                </a:lnTo>
                <a:lnTo>
                  <a:pt x="590" y="5845"/>
                </a:lnTo>
                <a:lnTo>
                  <a:pt x="21010" y="5845"/>
                </a:lnTo>
                <a:lnTo>
                  <a:pt x="21010" y="0"/>
                </a:lnTo>
                <a:lnTo>
                  <a:pt x="21600" y="10800"/>
                </a:lnTo>
                <a:lnTo>
                  <a:pt x="21010" y="21600"/>
                </a:lnTo>
                <a:lnTo>
                  <a:pt x="21010" y="15755"/>
                </a:lnTo>
                <a:lnTo>
                  <a:pt x="590" y="15755"/>
                </a:lnTo>
                <a:lnTo>
                  <a:pt x="590" y="216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2" name="Rectangle 671"/>
          <p:cNvSpPr/>
          <p:nvPr/>
        </p:nvSpPr>
        <p:spPr>
          <a:xfrm>
            <a:off x="7772400" y="4408920"/>
            <a:ext cx="4497840" cy="199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Athos Beamline: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E. Prat </a:t>
            </a:r>
            <a:r>
              <a:rPr lang="en-US" sz="16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et al</a:t>
            </a: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,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Nature Communications 14, 5069 (2023)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Transverse Deflector: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P. Craievich, </a:t>
            </a:r>
            <a:r>
              <a:rPr lang="en-US" sz="16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et al,</a:t>
            </a: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 Physical Review Accelerators and Beams 23, 112001 (2020).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74AE1FD-4463-408B-A670-26C36D3D4475}" type="slidenum">
              <a:rPr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I.4 – Measuring the Energy Spread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4" name="PlaceHolder 2"/>
          <p:cNvSpPr>
            <a:spLocks noGrp="1"/>
          </p:cNvSpPr>
          <p:nvPr>
            <p:ph/>
          </p:nvPr>
        </p:nvSpPr>
        <p:spPr>
          <a:xfrm>
            <a:off x="695160" y="879120"/>
            <a:ext cx="6390360" cy="1670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Transverse deflector resolution sufficient enough (&lt; 1 fs) to resolve the individual modulation by the 800 nm ESASE laser.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Arc-tangents chirp is an artifact by the blur of the intrinsic beam size and is reproduced by Elegant tracking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Large energy modulation samples the magnet field of dump dipole outside the good field region, causing non-linear term in dispersion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Large spreads difficult to analyze due to background threashold, causing systematic smaller values.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75" name="Picture 674"/>
          <p:cNvPicPr/>
          <p:nvPr/>
        </p:nvPicPr>
        <p:blipFill>
          <a:blip r:embed="rId2"/>
          <a:stretch/>
        </p:blipFill>
        <p:spPr>
          <a:xfrm>
            <a:off x="7160400" y="3667680"/>
            <a:ext cx="5028120" cy="3126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6" name="Picture 675"/>
          <p:cNvPicPr/>
          <p:nvPr/>
        </p:nvPicPr>
        <p:blipFill>
          <a:blip r:embed="rId3"/>
          <a:stretch/>
        </p:blipFill>
        <p:spPr>
          <a:xfrm>
            <a:off x="601200" y="2784600"/>
            <a:ext cx="6125400" cy="382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7" name="Picture 676"/>
          <p:cNvPicPr/>
          <p:nvPr/>
        </p:nvPicPr>
        <p:blipFill>
          <a:blip r:embed="rId4"/>
          <a:stretch/>
        </p:blipFill>
        <p:spPr>
          <a:xfrm>
            <a:off x="7174800" y="711000"/>
            <a:ext cx="5028120" cy="3135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8" name="Rectangle 677"/>
          <p:cNvSpPr/>
          <p:nvPr/>
        </p:nvSpPr>
        <p:spPr>
          <a:xfrm>
            <a:off x="7821000" y="1087200"/>
            <a:ext cx="3885120" cy="85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True LPS Distribution in Elegant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9" name="Rectangle 678"/>
          <p:cNvSpPr/>
          <p:nvPr/>
        </p:nvSpPr>
        <p:spPr>
          <a:xfrm>
            <a:off x="7772400" y="4006800"/>
            <a:ext cx="3885120" cy="85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Reproduced LPS Measurement in Elegant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0" name="Rectangle 679"/>
          <p:cNvSpPr/>
          <p:nvPr/>
        </p:nvSpPr>
        <p:spPr>
          <a:xfrm>
            <a:off x="2647800" y="3283200"/>
            <a:ext cx="3885120" cy="85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FFFF00"/>
                </a:solidFill>
                <a:effectLst/>
                <a:uFillTx/>
                <a:latin typeface="Aptos"/>
              </a:rPr>
              <a:t>ESASE LPS Measurement at SwissFEL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1" name="Rectangle 680"/>
          <p:cNvSpPr/>
          <p:nvPr/>
        </p:nvSpPr>
        <p:spPr>
          <a:xfrm>
            <a:off x="3850200" y="3585600"/>
            <a:ext cx="2513520" cy="85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u="none" strike="noStrike">
                <a:solidFill>
                  <a:srgbClr val="C9211E"/>
                </a:solidFill>
                <a:effectLst/>
                <a:uFillTx/>
                <a:latin typeface="Aptos"/>
              </a:rPr>
              <a:t>RMS Slice energy spread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Straight Connector 681"/>
          <p:cNvSpPr/>
          <p:nvPr/>
        </p:nvSpPr>
        <p:spPr>
          <a:xfrm flipH="1">
            <a:off x="3886200" y="3886200"/>
            <a:ext cx="914400" cy="457200"/>
          </a:xfrm>
          <a:prstGeom prst="line">
            <a:avLst/>
          </a:prstGeom>
          <a:ln w="12600">
            <a:solidFill>
              <a:srgbClr val="C9211E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51120" rIns="96120" bIns="5112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8875F17-65DA-4FD9-BA51-4717706EF3C6}" type="slidenum">
              <a:rPr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Rectangle 682"/>
          <p:cNvSpPr/>
          <p:nvPr/>
        </p:nvSpPr>
        <p:spPr>
          <a:xfrm>
            <a:off x="950400" y="1407600"/>
            <a:ext cx="3885480" cy="913680"/>
          </a:xfrm>
          <a:prstGeom prst="rect">
            <a:avLst/>
          </a:prstGeom>
          <a:solidFill>
            <a:srgbClr val="FFFF6D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II.1 – Space Charge Models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5" name="PlaceHolder 2"/>
          <p:cNvSpPr>
            <a:spLocks noGrp="1"/>
          </p:cNvSpPr>
          <p:nvPr>
            <p:ph/>
          </p:nvPr>
        </p:nvSpPr>
        <p:spPr>
          <a:xfrm>
            <a:off x="577800" y="3297600"/>
            <a:ext cx="5942160" cy="228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1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Time Domain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For </a:t>
            </a:r>
            <a:r>
              <a:rPr lang="en-US" sz="16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SwissFEL</a:t>
            </a:r>
            <a:r>
              <a:rPr lang="en-US" sz="16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-like parameter, the space charge calculation is in good approximation a 1D Problem. A good approximation is the on-axis field of a charged disk.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6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Space charge field is rather “local” around the individual ESASE current spikes. However, it is in a transient regime, since it requires km of undulator to have a static solution for whole bunch</a:t>
            </a: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6" name="PlaceHolder 5"/>
          <p:cNvSpPr/>
          <p:nvPr/>
        </p:nvSpPr>
        <p:spPr>
          <a:xfrm>
            <a:off x="632880" y="811440"/>
            <a:ext cx="5561280" cy="250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US" sz="1600" b="1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Frequency Domain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Impedance of longitudinal space charge: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For periodic problem (ESASE) calculation can be restricted to one period.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6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Numerical method similar to Microbunching Instability (MBI)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87" name="Picture 686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04200" y="1395000"/>
            <a:ext cx="5484960" cy="3656160"/>
          </a:xfrm>
          <a:prstGeom prst="rect">
            <a:avLst/>
          </a:prstGeom>
          <a:ln w="0">
            <a:noFill/>
          </a:ln>
        </p:spPr>
      </p:pic>
      <p:pic>
        <p:nvPicPr>
          <p:cNvPr id="688" name="Graphic 687" descr="28§display§Z(k) = \frac{i Z_0}{\pi k r_b^2}\left[1 - \frac{k r_b}{\gamma} K_1\left(\frac{kr_b}{\gamma}\right)\right]§svg§600§TRUE§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1143000" y="1590840"/>
            <a:ext cx="3500280" cy="599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Rectangle 688"/>
          <p:cNvSpPr/>
          <p:nvPr/>
        </p:nvSpPr>
        <p:spPr>
          <a:xfrm>
            <a:off x="2106000" y="5090040"/>
            <a:ext cx="182700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1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2.4 mm</a:t>
            </a:r>
            <a:r>
              <a:rPr lang="en-US" sz="14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 (Rest Frame)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690" name="Group 689"/>
          <p:cNvGrpSpPr/>
          <p:nvPr/>
        </p:nvGrpSpPr>
        <p:grpSpPr>
          <a:xfrm>
            <a:off x="1035360" y="4404600"/>
            <a:ext cx="4341960" cy="899280"/>
            <a:chOff x="1035360" y="4404600"/>
            <a:chExt cx="4341960" cy="899280"/>
          </a:xfrm>
        </p:grpSpPr>
        <p:sp>
          <p:nvSpPr>
            <p:cNvPr id="691" name="Oval 690"/>
            <p:cNvSpPr/>
            <p:nvPr/>
          </p:nvSpPr>
          <p:spPr>
            <a:xfrm>
              <a:off x="1035360" y="4669200"/>
              <a:ext cx="227160" cy="455760"/>
            </a:xfrm>
            <a:prstGeom prst="ellipse">
              <a:avLst/>
            </a:prstGeom>
            <a:solidFill>
              <a:srgbClr val="6B5E9B"/>
            </a:solidFill>
            <a:ln w="0">
              <a:solidFill>
                <a:srgbClr val="6B5E9B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2" name="Oval 691"/>
            <p:cNvSpPr/>
            <p:nvPr/>
          </p:nvSpPr>
          <p:spPr>
            <a:xfrm>
              <a:off x="1949760" y="4669200"/>
              <a:ext cx="227160" cy="455760"/>
            </a:xfrm>
            <a:prstGeom prst="ellipse">
              <a:avLst/>
            </a:prstGeom>
            <a:solidFill>
              <a:srgbClr val="6B5E9B"/>
            </a:solidFill>
            <a:ln w="0">
              <a:solidFill>
                <a:srgbClr val="6B5E9B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3" name="Oval 692"/>
            <p:cNvSpPr/>
            <p:nvPr/>
          </p:nvSpPr>
          <p:spPr>
            <a:xfrm>
              <a:off x="2864160" y="4669200"/>
              <a:ext cx="227160" cy="455760"/>
            </a:xfrm>
            <a:prstGeom prst="ellipse">
              <a:avLst/>
            </a:prstGeom>
            <a:solidFill>
              <a:srgbClr val="6B5E9B"/>
            </a:solidFill>
            <a:ln w="0">
              <a:solidFill>
                <a:srgbClr val="6B5E9B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4" name="Oval 693"/>
            <p:cNvSpPr/>
            <p:nvPr/>
          </p:nvSpPr>
          <p:spPr>
            <a:xfrm>
              <a:off x="3778560" y="4669200"/>
              <a:ext cx="227160" cy="455760"/>
            </a:xfrm>
            <a:prstGeom prst="ellipse">
              <a:avLst/>
            </a:prstGeom>
            <a:solidFill>
              <a:srgbClr val="6B5E9B"/>
            </a:solidFill>
            <a:ln w="0">
              <a:solidFill>
                <a:srgbClr val="6B5E9B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5" name="Straight Connector 694"/>
            <p:cNvSpPr/>
            <p:nvPr/>
          </p:nvSpPr>
          <p:spPr>
            <a:xfrm>
              <a:off x="1191960" y="4548600"/>
              <a:ext cx="914400" cy="360"/>
            </a:xfrm>
            <a:prstGeom prst="line">
              <a:avLst/>
            </a:prstGeom>
            <a:ln w="29160">
              <a:solidFill>
                <a:srgbClr val="3FAF46"/>
              </a:solidFill>
              <a:round/>
              <a:headEnd type="triangl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04400" tIns="-59400" rIns="104400" bIns="-59400" anchor="ctr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6" name="Straight Connector 695"/>
            <p:cNvSpPr/>
            <p:nvPr/>
          </p:nvSpPr>
          <p:spPr>
            <a:xfrm>
              <a:off x="1155960" y="5268600"/>
              <a:ext cx="914400" cy="360"/>
            </a:xfrm>
            <a:prstGeom prst="line">
              <a:avLst/>
            </a:prstGeom>
            <a:ln w="29160">
              <a:solidFill>
                <a:srgbClr val="3FAF46"/>
              </a:solidFill>
              <a:round/>
              <a:headEnd type="triangl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04400" tIns="-59400" rIns="104400" bIns="-59400" anchor="ctr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7" name="Rectangle 696"/>
            <p:cNvSpPr/>
            <p:nvPr/>
          </p:nvSpPr>
          <p:spPr>
            <a:xfrm>
              <a:off x="2120760" y="4404600"/>
              <a:ext cx="1827360" cy="525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400" b="0" i="1" u="none" strike="noStrike">
                  <a:solidFill>
                    <a:srgbClr val="000000"/>
                  </a:solidFill>
                  <a:effectLst/>
                  <a:uFillTx/>
                  <a:latin typeface="Aptos"/>
                </a:rPr>
                <a:t>800 nm (Lab Frame)</a:t>
              </a:r>
              <a:endPara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8" name="Straight Connector 697"/>
            <p:cNvSpPr/>
            <p:nvPr/>
          </p:nvSpPr>
          <p:spPr>
            <a:xfrm flipV="1">
              <a:off x="4199760" y="4669200"/>
              <a:ext cx="360" cy="457200"/>
            </a:xfrm>
            <a:prstGeom prst="line">
              <a:avLst/>
            </a:prstGeom>
            <a:ln w="29160">
              <a:solidFill>
                <a:srgbClr val="3FAF46"/>
              </a:solidFill>
              <a:round/>
              <a:headEnd type="triangl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04400" tIns="59400" rIns="104400" bIns="59400" anchor="ctr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9" name="Rectangle 698"/>
            <p:cNvSpPr/>
            <p:nvPr/>
          </p:nvSpPr>
          <p:spPr>
            <a:xfrm>
              <a:off x="4235760" y="4669200"/>
              <a:ext cx="1141560" cy="63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400" b="0" i="1" u="none" strike="noStrike">
                  <a:solidFill>
                    <a:srgbClr val="000000"/>
                  </a:solidFill>
                  <a:effectLst/>
                  <a:uFillTx/>
                  <a:latin typeface="Aptos"/>
                </a:rPr>
                <a:t>Beam Size:</a:t>
              </a:r>
              <a:endPara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en-US" sz="1400" b="0" i="1" u="none" strike="noStrike">
                  <a:solidFill>
                    <a:srgbClr val="000000"/>
                  </a:solidFill>
                  <a:effectLst/>
                  <a:uFillTx/>
                  <a:latin typeface="Aptos"/>
                </a:rPr>
                <a:t>r</a:t>
              </a:r>
              <a:r>
                <a:rPr lang="en-US" sz="1400" b="0" i="1" u="none" strike="noStrike" baseline="-8000">
                  <a:solidFill>
                    <a:srgbClr val="000000"/>
                  </a:solidFill>
                  <a:effectLst/>
                  <a:uFillTx/>
                  <a:latin typeface="Aptos"/>
                </a:rPr>
                <a:t>b</a:t>
              </a:r>
              <a:r>
                <a:rPr lang="en-US" sz="1400" b="0" i="1" u="none" strike="noStrike">
                  <a:solidFill>
                    <a:srgbClr val="000000"/>
                  </a:solidFill>
                  <a:effectLst/>
                  <a:uFillTx/>
                  <a:latin typeface="Aptos"/>
                </a:rPr>
                <a:t> ~ </a:t>
              </a:r>
              <a:r>
                <a:rPr lang="en-US" sz="1400" b="1" i="1" u="none" strike="noStrike">
                  <a:solidFill>
                    <a:srgbClr val="000000"/>
                  </a:solidFill>
                  <a:effectLst/>
                  <a:uFillTx/>
                  <a:latin typeface="Aptos"/>
                </a:rPr>
                <a:t>20 </a:t>
              </a:r>
              <a:r>
                <a:rPr lang="en-US" sz="1400" b="1" i="1" u="none" strike="noStrike">
                  <a:solidFill>
                    <a:srgbClr val="000000"/>
                  </a:solidFill>
                  <a:effectLst/>
                  <a:uFillTx/>
                  <a:latin typeface="Symbol"/>
                </a:rPr>
                <a:t>m</a:t>
              </a:r>
              <a:r>
                <a:rPr lang="en-US" sz="1400" b="1" i="1" u="none" strike="noStrike">
                  <a:solidFill>
                    <a:srgbClr val="000000"/>
                  </a:solidFill>
                  <a:effectLst/>
                  <a:uFillTx/>
                  <a:latin typeface="Aptos"/>
                </a:rPr>
                <a:t>m</a:t>
              </a:r>
              <a:endPara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00" name="PlaceHolder 6"/>
          <p:cNvSpPr/>
          <p:nvPr/>
        </p:nvSpPr>
        <p:spPr>
          <a:xfrm>
            <a:off x="6881400" y="682200"/>
            <a:ext cx="4799520" cy="60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US" sz="1600" b="1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Space Charge Simulation for Athos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US" sz="16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Tracking the longitudinal phase space distribution of one ESASE spike over the 19 cells of the Athos undulator.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US" sz="16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Initial chirp for compression to ESASE spike gets quickly inverted and grows significantly larger then initial energy modulation</a:t>
            </a: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US" sz="16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The current spike gets elongated, reducing the space charge field along the undulator line</a:t>
            </a: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8424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FE79926F-AE51-465E-A649-A6969E3C3F1B}" type="slidenum">
              <a:rPr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0" fill="hold"/>
                                        <p:tgtEl>
                                          <p:spTgt spid="6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8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Rectangle 700"/>
          <p:cNvSpPr/>
          <p:nvPr/>
        </p:nvSpPr>
        <p:spPr>
          <a:xfrm>
            <a:off x="806400" y="4800600"/>
            <a:ext cx="5485680" cy="913680"/>
          </a:xfrm>
          <a:prstGeom prst="rect">
            <a:avLst/>
          </a:prstGeom>
          <a:solidFill>
            <a:srgbClr val="FFFF6D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2" name="Rectangle 701"/>
          <p:cNvSpPr/>
          <p:nvPr/>
        </p:nvSpPr>
        <p:spPr>
          <a:xfrm>
            <a:off x="1371600" y="2971800"/>
            <a:ext cx="3656880" cy="685080"/>
          </a:xfrm>
          <a:prstGeom prst="rect">
            <a:avLst/>
          </a:prstGeom>
          <a:solidFill>
            <a:srgbClr val="FFFF6D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3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II.2 – Space Charge and the Undulator Field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4" name="PlaceHolder 2"/>
          <p:cNvSpPr>
            <a:spLocks noGrp="1"/>
          </p:cNvSpPr>
          <p:nvPr>
            <p:ph/>
          </p:nvPr>
        </p:nvSpPr>
        <p:spPr>
          <a:xfrm>
            <a:off x="433800" y="944640"/>
            <a:ext cx="6423120" cy="476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Using a Lienard-Wichert potential approach, the calculation of the retardation time should be “in average” scale with the FEL resonance condition: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1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One radiation wavelength per undulator length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Thus one should take the reduced beam energy for the space charge calculation: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1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Space charge depends on undulator field 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In addition, the run-time difference for different energies scales accordingly: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5" name="Picture 704"/>
          <p:cNvPicPr/>
          <p:nvPr/>
        </p:nvPicPr>
        <p:blipFill>
          <a:blip r:embed="rId2"/>
          <a:stretch/>
        </p:blipFill>
        <p:spPr>
          <a:xfrm>
            <a:off x="6623640" y="939600"/>
            <a:ext cx="5563080" cy="3475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6" name="Graphic 705" descr="28§display§\gamma\rightarrow\gamma_z=\gamma/\sqrt{1+K^2/2}§svg§600§TRUE§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1600200" y="3148200"/>
            <a:ext cx="3309120" cy="393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7" name="Graphic 706" descr="28§display§\Delta s/\gamma^2 \rightarrow \Delta s/\gamma_z^2=(1+K^2/2)\Delta s/\gamma^2§svg§600§TRUE§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914400" y="5063040"/>
            <a:ext cx="5267160" cy="39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8" name="Rectangle 707"/>
          <p:cNvSpPr/>
          <p:nvPr/>
        </p:nvSpPr>
        <p:spPr>
          <a:xfrm>
            <a:off x="7086600" y="871200"/>
            <a:ext cx="5713920" cy="68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Induced RMS energy spread vs undulator field strength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9" name="Rectangle 708"/>
          <p:cNvSpPr/>
          <p:nvPr/>
        </p:nvSpPr>
        <p:spPr>
          <a:xfrm>
            <a:off x="6858000" y="4392000"/>
            <a:ext cx="5028120" cy="15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Space charge field dependence on undulator field observed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For larger values dispersion elongates current spike, reducing the space charge field.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0" name="Rectangle 709"/>
          <p:cNvSpPr/>
          <p:nvPr/>
        </p:nvSpPr>
        <p:spPr>
          <a:xfrm>
            <a:off x="1312200" y="5835600"/>
            <a:ext cx="9829080" cy="685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Theory: G. Geloni, E. Saldin, E. Schneidmiller, and M. Yurkov, Nuclear Instruments and Methods in Physics Research Section A: Accelerators, Spectrometers, Detectors and Associated Equipment 583, 228 (2007)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E556B53-B286-4A75-AFC9-C902BCCC9CEB}" type="slidenum"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Rectangle 710"/>
          <p:cNvSpPr/>
          <p:nvPr/>
        </p:nvSpPr>
        <p:spPr>
          <a:xfrm>
            <a:off x="1600200" y="1712520"/>
            <a:ext cx="4114080" cy="654480"/>
          </a:xfrm>
          <a:prstGeom prst="rect">
            <a:avLst/>
          </a:prstGeom>
          <a:solidFill>
            <a:srgbClr val="FFFF6D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2" name="PlaceHolder 1"/>
          <p:cNvSpPr>
            <a:spLocks noGrp="1"/>
          </p:cNvSpPr>
          <p:nvPr>
            <p:ph type="title"/>
          </p:nvPr>
        </p:nvSpPr>
        <p:spPr>
          <a:xfrm>
            <a:off x="695160" y="278280"/>
            <a:ext cx="8962200" cy="8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II.3 – Space Charge Studies for ESASE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3" name="PlaceHolder 2"/>
          <p:cNvSpPr>
            <a:spLocks noGrp="1"/>
          </p:cNvSpPr>
          <p:nvPr>
            <p:ph/>
          </p:nvPr>
        </p:nvSpPr>
        <p:spPr>
          <a:xfrm>
            <a:off x="578880" y="806400"/>
            <a:ext cx="6161760" cy="508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Measurement of the induced rms energy spread for different energy modulation and chicane strength driven by the harmonics in the current profile: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For large energy modulation (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Symbol"/>
              </a:rPr>
              <a:t>d</a:t>
            </a:r>
            <a:r>
              <a:rPr lang="en-US" sz="1800" b="0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E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&gt; 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Symbol"/>
              </a:rPr>
              <a:t>s</a:t>
            </a:r>
            <a:r>
              <a:rPr lang="en-US" sz="1800" b="0" u="none" strike="noStrike" baseline="-8000">
                <a:solidFill>
                  <a:schemeClr val="dk1"/>
                </a:solidFill>
                <a:effectLst/>
                <a:uFillTx/>
                <a:latin typeface="Aptos"/>
              </a:rPr>
              <a:t>E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) the product of energy modulation and chicane strength should be constant.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8424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Measurements: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Large energy modulation amplitude of space charge are smaller due to non-linear dispersion of spectrometer dipole and the diluted signal of the camera signal with respect to background.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Shift in maximum for 0.5 mJ laser power due to intrinsic energy spread gives an estimated value of 1 MeV in agreement with other methods (Optical klystron scan, LPS measurement without ESASE modulation and FEL amplification 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 defTabSz="9842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Impact of micro-bunching instability obscures scan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4" name="Picture 713"/>
          <p:cNvPicPr/>
          <p:nvPr/>
        </p:nvPicPr>
        <p:blipFill>
          <a:blip r:embed="rId2"/>
          <a:stretch/>
        </p:blipFill>
        <p:spPr>
          <a:xfrm>
            <a:off x="6705720" y="3429000"/>
            <a:ext cx="5485320" cy="3418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5" name="Picture 714"/>
          <p:cNvPicPr/>
          <p:nvPr/>
        </p:nvPicPr>
        <p:blipFill>
          <a:blip r:embed="rId3"/>
          <a:stretch/>
        </p:blipFill>
        <p:spPr>
          <a:xfrm>
            <a:off x="6629400" y="228600"/>
            <a:ext cx="5485320" cy="3418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6" name="Graphic 715" descr="28§display§b_h = J_h\left(hkR_{56}\frac{\delta E}{E}\right)e^{-\frac{1}{2}h^2k^2R_{56}^2\frac{\sigma_E^2}{E^2}}§svg§600§TRUE§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839600" y="1769400"/>
            <a:ext cx="3211920" cy="52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7" name="Rectangle 716"/>
          <p:cNvSpPr/>
          <p:nvPr/>
        </p:nvSpPr>
        <p:spPr>
          <a:xfrm>
            <a:off x="7315200" y="278280"/>
            <a:ext cx="2742120" cy="60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Measurements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8" name="Rectangle 717"/>
          <p:cNvSpPr/>
          <p:nvPr/>
        </p:nvSpPr>
        <p:spPr>
          <a:xfrm>
            <a:off x="7315200" y="3512520"/>
            <a:ext cx="2742120" cy="60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rgbClr val="000000"/>
                </a:solidFill>
                <a:effectLst/>
                <a:uFillTx/>
                <a:latin typeface="Aptos"/>
              </a:rPr>
              <a:t>Simulations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PSI Center for Accelerator Science and Engineering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AB98C56-EC66-4A63-B518-36651C1D850C}" type="slidenum"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Benutzerdefiniertes Design">
  <a:themeElements>
    <a:clrScheme name="PSI">
      <a:dk1>
        <a:srgbClr val="000000"/>
      </a:dk1>
      <a:lt1>
        <a:srgbClr val="FFFFFF"/>
      </a:lt1>
      <a:dk2>
        <a:srgbClr val="4B4B4B"/>
      </a:dk2>
      <a:lt2>
        <a:srgbClr val="B9B9B9"/>
      </a:lt2>
      <a:accent1>
        <a:srgbClr val="0014E6"/>
      </a:accent1>
      <a:accent2>
        <a:srgbClr val="00F0A0"/>
      </a:accent2>
      <a:accent3>
        <a:srgbClr val="DC005A"/>
      </a:accent3>
      <a:accent4>
        <a:srgbClr val="6E14DC"/>
      </a:accent4>
      <a:accent5>
        <a:srgbClr val="F0F500"/>
      </a:accent5>
      <a:accent6>
        <a:srgbClr val="F050F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</TotalTime>
  <Words>1979</Words>
  <Application>Microsoft Macintosh PowerPoint</Application>
  <PresentationFormat>Widescreen</PresentationFormat>
  <Paragraphs>290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35</vt:i4>
      </vt:variant>
      <vt:variant>
        <vt:lpstr>Slide Titles</vt:lpstr>
      </vt:variant>
      <vt:variant>
        <vt:i4>17</vt:i4>
      </vt:variant>
    </vt:vector>
  </HeadingPairs>
  <TitlesOfParts>
    <vt:vector size="58" baseType="lpstr">
      <vt:lpstr>Aptos</vt:lpstr>
      <vt:lpstr>Arial</vt:lpstr>
      <vt:lpstr>Calibri</vt:lpstr>
      <vt:lpstr>Symbol</vt:lpstr>
      <vt:lpstr>Times New Roman</vt:lpstr>
      <vt:lpstr>Wingdings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Office Theme</vt:lpstr>
      <vt:lpstr>Space Charge Studies for Enhanced SASE at the Soft X-ray Beamline Athos at SwissFEL</vt:lpstr>
      <vt:lpstr>Outline</vt:lpstr>
      <vt:lpstr>PowerPoint Presentation</vt:lpstr>
      <vt:lpstr>I.2 – Enhanced SASE at Athos</vt:lpstr>
      <vt:lpstr>I.3 – Infrastructure</vt:lpstr>
      <vt:lpstr>I.4 – Measuring the Energy Spread</vt:lpstr>
      <vt:lpstr>II.1 – Space Charge Models</vt:lpstr>
      <vt:lpstr>II.2 – Space Charge and the Undulator Field</vt:lpstr>
      <vt:lpstr>II.3 – Space Charge Studies for ESASE</vt:lpstr>
      <vt:lpstr>II.4 – Impact of Microbunching</vt:lpstr>
      <vt:lpstr>III.1 – ESASE Performance at 1 keV</vt:lpstr>
      <vt:lpstr>III.2 – ESASE Performance - Spectrum</vt:lpstr>
      <vt:lpstr>IV.1 – ESASE Simulations</vt:lpstr>
      <vt:lpstr>IV.2 – Taper Gradient</vt:lpstr>
      <vt:lpstr>IV.3 – Understanding the Results</vt:lpstr>
      <vt:lpstr>V – Summary</vt:lpstr>
      <vt:lpstr>V – Acknowledgment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Checkliste PPT-Vorlagen</dc:title>
  <dc:subject/>
  <dc:creator/>
  <dc:description>erstellt durch Vorlagenbauer.ch</dc:description>
  <cp:lastModifiedBy>Soni, Dev</cp:lastModifiedBy>
  <cp:revision>246</cp:revision>
  <dcterms:created xsi:type="dcterms:W3CDTF">2026-07-20T10:38:41Z</dcterms:created>
  <dcterms:modified xsi:type="dcterms:W3CDTF">2026-08-24T18:09:10Z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0x0101000E594130A2AF244FBF3F304D904ED593</vt:lpwstr>
  </property>
  <property fmtid="{D5CDD505-2E9C-101B-9397-08002B2CF9AE}" pid="3" name="MediaServiceImageTags">
    <vt:lpwstr/>
  </property>
  <property fmtid="{D5CDD505-2E9C-101B-9397-08002B2CF9AE}" pid="4" name="PresentationFormat">
    <vt:lpwstr>Breitbild</vt:lpwstr>
  </property>
  <property fmtid="{D5CDD505-2E9C-101B-9397-08002B2CF9AE}" pid="5" name="Slides">
    <vt:r8>41</vt:r8>
  </property>
</Properties>
</file>