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62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C5A2-BA47-00FE-1D99-12E59ED63B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35E7C-EA8B-B911-38E5-75A74811A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D8532-B4A1-9088-01F4-F08D6D551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6FE12-1464-287B-C4A0-99CF2631E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9A756-22B1-C995-4913-984D33203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29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14A30-7CBB-A517-7446-F2383F707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A7168D-F590-3ED4-7C3A-1EBBF4DE4C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E694B-754B-433D-1F77-779E69AEC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F0ABF-13D5-FF53-E591-201A8633F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20A68-1C60-45B3-6928-076598FBC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7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B89265-150A-58E8-9CDF-07190C2F09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467CE3-C537-70CB-E8AF-5BCCA8683D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19ACA-671C-3C79-9D1E-14CF0CC1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A59C2-8958-569C-7A4D-BE228F973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CEF0B-FCCF-318C-143E-2C2F3681C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5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0142A-948F-B5BC-43D9-8082C01D6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3E586-1734-E30C-8093-A792F4519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8143F-1CB6-5635-50C0-0778CDD9C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F46DF-CD56-F4AC-CCD7-C8D238849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2FBDA-46FF-44FE-C4DF-59C3BDE03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98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286A5-9991-3332-EADB-D8B91C921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67FDC8-3293-BBBB-63F0-E4F2F9414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D514C-4A23-5A02-D95B-03EA47C11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B759D-80CB-7F53-8356-4DE7C5237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B3EC6-8611-895E-B3CF-3679CC08A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7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F69CA-763D-E3CE-34B5-13F127897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EE0E0-2A84-A15D-BC26-4381902EAB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AC4A2-CA61-3F5F-E180-D0FEAD2500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EDADE0-B2A9-BAF5-619B-3DADB1B6B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E94E4E-53E0-08BB-8ECD-516D6EBCB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A5D39B-C3FD-EFF2-80F8-42A6D9F9F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3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46AB4-7DE9-BFDC-0347-42D0FB86F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FBC74E-2A17-39AB-CAE7-6D9AA4B5EC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1656D6-5871-47A0-876A-AA238CD0BA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FCB2A3-FE06-3915-F887-2ADB5FE09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BC2FB3-0D34-4B77-2708-810648DDC9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70F6F7-B10E-CCB4-02D8-CFA2BBD2B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CB5695-B76D-1930-C9B4-97873F094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6B74F-8578-EE5E-52C8-2C1A1E7FB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57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C8EC5-14D5-7082-000E-C72D7D9CF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8D71F3-ACA2-4BB3-B9BC-892864AB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A53CF4-DCCC-0F52-0224-29A398826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1F75D0-FE94-E43D-C506-CBE0280E2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01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AE92B3-F962-BA94-CAFE-79CFA795C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4B13CE-AFE3-6011-2F49-33D73FA87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5BF525-9B38-7DCD-DC8E-A853407AD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58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87F84-B6F8-0D4E-E5AB-D66A77349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A69A4-70F8-AC2E-CF81-9CBB912D5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4DBAD-C6C4-CD4B-570B-A2840711B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81B63-DE64-834C-8C68-F187B55EB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DAE2D-E1FE-8AAC-573A-54126C754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BEDDA-A8B3-08B7-1DAB-460A572F5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51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CA31B-4A64-15AE-8C93-4F8649ADA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BA2CA-CB84-43F0-C66B-9CEFCDB9DA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8924C4-07FD-7F2B-F9EE-CA1239072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B781F-4948-1CF8-28FF-55A63DC7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2177B-362F-57FD-62DD-767B13099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273727-E5E6-A02F-51B9-CA073A78E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3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88B51C-C505-4657-D9F0-FA260E98D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158117-19F6-9870-274F-6E490D7D9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95573-45D0-33FC-2288-F2556B7403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84B178-47D4-478B-B4E1-7FD8BFB7BC5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533A8-07A6-FF53-358E-1D81C9E14D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6A924-ADBE-408D-6D8A-E78DBE3F5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507107-A06C-4D8B-A93F-6058AF293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0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FD51E-27ED-B179-14B2-E9E95D6C3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229" y="112641"/>
            <a:ext cx="8851900" cy="1325563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IPAC 2025 Proceeding Office Taiwan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F919AE5-BC4A-E4FC-D357-AABDD56561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981" y="0"/>
            <a:ext cx="1378463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11EE22-428F-E8A1-5586-A1EE57571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519" y="1521036"/>
            <a:ext cx="3800062" cy="5068072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D05F3E3-BED1-A9E0-F908-120C24F17437}"/>
              </a:ext>
            </a:extLst>
          </p:cNvPr>
          <p:cNvGraphicFramePr>
            <a:graphicFrameLocks noGrp="1"/>
          </p:cNvGraphicFramePr>
          <p:nvPr/>
        </p:nvGraphicFramePr>
        <p:xfrm>
          <a:off x="5695334" y="1150196"/>
          <a:ext cx="4465396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086">
                  <a:extLst>
                    <a:ext uri="{9D8B030D-6E8A-4147-A177-3AD203B41FA5}">
                      <a16:colId xmlns:a16="http://schemas.microsoft.com/office/drawing/2014/main" val="1148657390"/>
                    </a:ext>
                  </a:extLst>
                </a:gridCol>
                <a:gridCol w="1546860">
                  <a:extLst>
                    <a:ext uri="{9D8B030D-6E8A-4147-A177-3AD203B41FA5}">
                      <a16:colId xmlns:a16="http://schemas.microsoft.com/office/drawing/2014/main" val="933876104"/>
                    </a:ext>
                  </a:extLst>
                </a:gridCol>
                <a:gridCol w="1211580">
                  <a:extLst>
                    <a:ext uri="{9D8B030D-6E8A-4147-A177-3AD203B41FA5}">
                      <a16:colId xmlns:a16="http://schemas.microsoft.com/office/drawing/2014/main" val="470209832"/>
                    </a:ext>
                  </a:extLst>
                </a:gridCol>
                <a:gridCol w="231870">
                  <a:extLst>
                    <a:ext uri="{9D8B030D-6E8A-4147-A177-3AD203B41FA5}">
                      <a16:colId xmlns:a16="http://schemas.microsoft.com/office/drawing/2014/main" val="3599907212"/>
                    </a:ext>
                  </a:extLst>
                </a:gridCol>
              </a:tblGrid>
              <a:tr h="288008"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Chief Editor: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David Button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ANSTO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68697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094FE09-77CE-146A-2D82-68A19B9989DF}"/>
              </a:ext>
            </a:extLst>
          </p:cNvPr>
          <p:cNvGraphicFramePr>
            <a:graphicFrameLocks noGrp="1"/>
          </p:cNvGraphicFramePr>
          <p:nvPr/>
        </p:nvGraphicFramePr>
        <p:xfrm>
          <a:off x="5741657" y="2245677"/>
          <a:ext cx="4329996" cy="42119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7160">
                  <a:extLst>
                    <a:ext uri="{9D8B030D-6E8A-4147-A177-3AD203B41FA5}">
                      <a16:colId xmlns:a16="http://schemas.microsoft.com/office/drawing/2014/main" val="2774102766"/>
                    </a:ext>
                  </a:extLst>
                </a:gridCol>
                <a:gridCol w="1119809">
                  <a:extLst>
                    <a:ext uri="{9D8B030D-6E8A-4147-A177-3AD203B41FA5}">
                      <a16:colId xmlns:a16="http://schemas.microsoft.com/office/drawing/2014/main" val="2195201414"/>
                    </a:ext>
                  </a:extLst>
                </a:gridCol>
                <a:gridCol w="125896">
                  <a:extLst>
                    <a:ext uri="{9D8B030D-6E8A-4147-A177-3AD203B41FA5}">
                      <a16:colId xmlns:a16="http://schemas.microsoft.com/office/drawing/2014/main" val="3407374595"/>
                    </a:ext>
                  </a:extLst>
                </a:gridCol>
                <a:gridCol w="868017">
                  <a:extLst>
                    <a:ext uri="{9D8B030D-6E8A-4147-A177-3AD203B41FA5}">
                      <a16:colId xmlns:a16="http://schemas.microsoft.com/office/drawing/2014/main" val="1786227093"/>
                    </a:ext>
                  </a:extLst>
                </a:gridCol>
                <a:gridCol w="689114">
                  <a:extLst>
                    <a:ext uri="{9D8B030D-6E8A-4147-A177-3AD203B41FA5}">
                      <a16:colId xmlns:a16="http://schemas.microsoft.com/office/drawing/2014/main" val="67524131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International Team :</a:t>
                      </a: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134464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Adriana Rossi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CERN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Trainee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2192295798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Akihiro Shirakawa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KEK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 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918149720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Ana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Štajminger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ELI Beamlines Facility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Trainee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644241484"/>
                  </a:ext>
                </a:extLst>
              </a:tr>
              <a:tr h="940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Charline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LeCourtillet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800" kern="100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(IPAC’26)</a:t>
                      </a:r>
                      <a:endParaRPr lang="en-US" sz="800" kern="100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GNAIL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Trainee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430451564"/>
                  </a:ext>
                </a:extLst>
              </a:tr>
              <a:tr h="1263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Cynthia Duarte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TRIUMF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Author Reception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Improving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3156515897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Darren Hunter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CLSI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 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Improving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2318281019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solidFill>
                            <a:schemeClr val="tx1"/>
                          </a:solidFill>
                          <a:effectLst/>
                        </a:rPr>
                        <a:t>Dong Eon Kim</a:t>
                      </a:r>
                      <a:endParaRPr lang="en-US" sz="800" kern="1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 err="1">
                          <a:effectLst/>
                        </a:rPr>
                        <a:t>Postech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709099298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Guillaume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Lalaire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800" kern="100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(IPAC’26)</a:t>
                      </a:r>
                      <a:endParaRPr lang="en-US" sz="800" kern="100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GNAIL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Improving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165352626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Ivan Andrian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Elettra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Experienced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700076766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solidFill>
                            <a:schemeClr val="tx1"/>
                          </a:solidFill>
                          <a:effectLst/>
                        </a:rPr>
                        <a:t>Jan Chrin</a:t>
                      </a:r>
                      <a:endParaRPr lang="en-US" sz="800" kern="1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PSI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Experienced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1938314817"/>
                  </a:ext>
                </a:extLst>
              </a:tr>
              <a:tr h="1323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Jana Thomson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TRIUMF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Author Reception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Experienced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2440447915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Joele Mira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iThemba LABS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Experienced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279791576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Johan Olander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ESS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4283350872"/>
                  </a:ext>
                </a:extLst>
              </a:tr>
              <a:tr h="1302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Josh Peters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ANSTO </a:t>
                      </a:r>
                      <a:r>
                        <a:rPr lang="en-US" sz="800" kern="1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(Contractor)</a:t>
                      </a:r>
                      <a:endParaRPr lang="en-US" sz="800" kern="1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Software Dev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 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3223320764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Julien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Pivard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800" kern="100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(IPAC’26)</a:t>
                      </a:r>
                      <a:endParaRPr lang="en-US" sz="800" kern="100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GNAIL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Trainee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1424465966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Kritsada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Kittimanapun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SLRI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4080010474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Lu Li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IMPCAS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Experienced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599380978"/>
                  </a:ext>
                </a:extLst>
              </a:tr>
              <a:tr h="790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Magdalena Montes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SLAC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Author Reception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107689749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Maurizio Montis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INFN-LNL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4177138661"/>
                  </a:ext>
                </a:extLst>
              </a:tr>
              <a:tr h="1196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Michel Succar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CERN (Indico)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Indico Developer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 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1599807701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solidFill>
                            <a:schemeClr val="tx1"/>
                          </a:solidFill>
                          <a:effectLst/>
                        </a:rPr>
                        <a:t>Narender Kumar</a:t>
                      </a:r>
                      <a:endParaRPr lang="en-US" sz="800" kern="1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Liverpool University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Improving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2696173980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Nicolas Delerue </a:t>
                      </a:r>
                      <a:r>
                        <a:rPr lang="en-US" sz="800" kern="100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(IPAC’26)</a:t>
                      </a:r>
                      <a:endParaRPr lang="en-US" sz="800" kern="100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GNAIL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Trainee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864009083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Petr Anisimov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LANL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Experienced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420607802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Raphael Mueller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GSI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Editor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1789967796"/>
                  </a:ext>
                </a:extLst>
              </a:tr>
              <a:tr h="1167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Ruth Rudolph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DESY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Presentations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Trainee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3880347990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Staffan Benedictsson 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 MAX IV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Trainee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1239450183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Stefano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Deiuri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Elettra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2849780918"/>
                  </a:ext>
                </a:extLst>
              </a:tr>
              <a:tr h="108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Takashi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Kosuge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 MAX IV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Presentations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1960256622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Thakonwat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800" kern="100" dirty="0" err="1">
                          <a:solidFill>
                            <a:schemeClr val="tx1"/>
                          </a:solidFill>
                          <a:effectLst/>
                        </a:rPr>
                        <a:t>Chanwattana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SLRI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3263530823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Volker RW Schaa</a:t>
                      </a:r>
                      <a:endParaRPr lang="en-US" sz="800" kern="1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GSI (Retired)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187806905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AE1361A-56E3-338A-781F-41B283634152}"/>
              </a:ext>
            </a:extLst>
          </p:cNvPr>
          <p:cNvGraphicFramePr>
            <a:graphicFrameLocks noGrp="1"/>
          </p:cNvGraphicFramePr>
          <p:nvPr/>
        </p:nvGraphicFramePr>
        <p:xfrm>
          <a:off x="10160729" y="1713255"/>
          <a:ext cx="1939138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425">
                  <a:extLst>
                    <a:ext uri="{9D8B030D-6E8A-4147-A177-3AD203B41FA5}">
                      <a16:colId xmlns:a16="http://schemas.microsoft.com/office/drawing/2014/main" val="3443619105"/>
                    </a:ext>
                  </a:extLst>
                </a:gridCol>
                <a:gridCol w="536713">
                  <a:extLst>
                    <a:ext uri="{9D8B030D-6E8A-4147-A177-3AD203B41FA5}">
                      <a16:colId xmlns:a16="http://schemas.microsoft.com/office/drawing/2014/main" val="2524972643"/>
                    </a:ext>
                  </a:extLst>
                </a:gridCol>
              </a:tblGrid>
              <a:tr h="188213">
                <a:tc>
                  <a:txBody>
                    <a:bodyPr/>
                    <a:lstStyle/>
                    <a:p>
                      <a:r>
                        <a:rPr lang="en-US" sz="800" dirty="0"/>
                        <a:t>Team Composition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35.3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405217"/>
                  </a:ext>
                </a:extLst>
              </a:tr>
              <a:tr h="188213">
                <a:tc>
                  <a:txBody>
                    <a:bodyPr/>
                    <a:lstStyle/>
                    <a:p>
                      <a:r>
                        <a:rPr lang="en-US" sz="800" dirty="0"/>
                        <a:t>Chief Editor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550772"/>
                  </a:ext>
                </a:extLst>
              </a:tr>
              <a:tr h="188213">
                <a:tc>
                  <a:txBody>
                    <a:bodyPr/>
                    <a:lstStyle/>
                    <a:p>
                      <a:r>
                        <a:rPr lang="en-US" sz="800" dirty="0"/>
                        <a:t>Trainee Editors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854943"/>
                  </a:ext>
                </a:extLst>
              </a:tr>
              <a:tr h="188213">
                <a:tc>
                  <a:txBody>
                    <a:bodyPr/>
                    <a:lstStyle/>
                    <a:p>
                      <a:r>
                        <a:rPr lang="en-US" sz="800" dirty="0"/>
                        <a:t>Improving Editors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997862"/>
                  </a:ext>
                </a:extLst>
              </a:tr>
              <a:tr h="188213">
                <a:tc>
                  <a:txBody>
                    <a:bodyPr/>
                    <a:lstStyle/>
                    <a:p>
                      <a:r>
                        <a:rPr lang="en-US" sz="800" dirty="0"/>
                        <a:t>Experienced Editors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853864"/>
                  </a:ext>
                </a:extLst>
              </a:tr>
              <a:tr h="188213">
                <a:tc>
                  <a:txBody>
                    <a:bodyPr/>
                    <a:lstStyle/>
                    <a:p>
                      <a:r>
                        <a:rPr lang="en-US" sz="800" dirty="0"/>
                        <a:t>Author Reception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765630"/>
                  </a:ext>
                </a:extLst>
              </a:tr>
              <a:tr h="1882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Trainee Presentation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625414"/>
                  </a:ext>
                </a:extLst>
              </a:tr>
              <a:tr h="188213">
                <a:tc>
                  <a:txBody>
                    <a:bodyPr/>
                    <a:lstStyle/>
                    <a:p>
                      <a:r>
                        <a:rPr lang="en-US" sz="800" dirty="0"/>
                        <a:t>Presentation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139955"/>
                  </a:ext>
                </a:extLst>
              </a:tr>
              <a:tr h="295764">
                <a:tc>
                  <a:txBody>
                    <a:bodyPr/>
                    <a:lstStyle/>
                    <a:p>
                      <a:r>
                        <a:rPr lang="en-US" sz="800" dirty="0"/>
                        <a:t>Tools Support (Indico/</a:t>
                      </a:r>
                      <a:r>
                        <a:rPr lang="en-US" sz="800" dirty="0" err="1"/>
                        <a:t>CatScan</a:t>
                      </a:r>
                      <a:r>
                        <a:rPr lang="en-US" sz="800" dirty="0"/>
                        <a:t>/Ref)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7214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1D2B3F6-4FCB-7AC9-7297-779AA81BF90D}"/>
              </a:ext>
            </a:extLst>
          </p:cNvPr>
          <p:cNvGraphicFramePr>
            <a:graphicFrameLocks noGrp="1"/>
          </p:cNvGraphicFramePr>
          <p:nvPr/>
        </p:nvGraphicFramePr>
        <p:xfrm>
          <a:off x="5741657" y="1490940"/>
          <a:ext cx="4329996" cy="7465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7160">
                  <a:extLst>
                    <a:ext uri="{9D8B030D-6E8A-4147-A177-3AD203B41FA5}">
                      <a16:colId xmlns:a16="http://schemas.microsoft.com/office/drawing/2014/main" val="933775423"/>
                    </a:ext>
                  </a:extLst>
                </a:gridCol>
                <a:gridCol w="1119809">
                  <a:extLst>
                    <a:ext uri="{9D8B030D-6E8A-4147-A177-3AD203B41FA5}">
                      <a16:colId xmlns:a16="http://schemas.microsoft.com/office/drawing/2014/main" val="2647360842"/>
                    </a:ext>
                  </a:extLst>
                </a:gridCol>
                <a:gridCol w="125896">
                  <a:extLst>
                    <a:ext uri="{9D8B030D-6E8A-4147-A177-3AD203B41FA5}">
                      <a16:colId xmlns:a16="http://schemas.microsoft.com/office/drawing/2014/main" val="4040750227"/>
                    </a:ext>
                  </a:extLst>
                </a:gridCol>
                <a:gridCol w="868017">
                  <a:extLst>
                    <a:ext uri="{9D8B030D-6E8A-4147-A177-3AD203B41FA5}">
                      <a16:colId xmlns:a16="http://schemas.microsoft.com/office/drawing/2014/main" val="2825254786"/>
                    </a:ext>
                  </a:extLst>
                </a:gridCol>
                <a:gridCol w="689114">
                  <a:extLst>
                    <a:ext uri="{9D8B030D-6E8A-4147-A177-3AD203B41FA5}">
                      <a16:colId xmlns:a16="http://schemas.microsoft.com/office/drawing/2014/main" val="60267595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Local Team : </a:t>
                      </a: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100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Ping-Shun Chuang</a:t>
                      </a: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NSRRC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959364577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Nuan-Ya Huang</a:t>
                      </a: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NSRRC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 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81856286"/>
                  </a:ext>
                </a:extLst>
              </a:tr>
              <a:tr h="1134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Yung-Sen Cheng</a:t>
                      </a: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NSRRC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>
                          <a:effectLst/>
                        </a:rPr>
                        <a:t>Editor</a:t>
                      </a:r>
                      <a:endParaRPr lang="en-US" sz="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Experienced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2138662978"/>
                  </a:ext>
                </a:extLst>
              </a:tr>
              <a:tr h="940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effectLst/>
                        </a:rPr>
                        <a:t>Chin-Kang Yang</a:t>
                      </a:r>
                    </a:p>
                  </a:txBody>
                  <a:tcPr marL="38912" marR="38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NSRRC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Presentation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800" kern="100" dirty="0">
                          <a:effectLst/>
                        </a:rPr>
                        <a:t>Improving</a:t>
                      </a:r>
                      <a:endParaRPr lang="en-US" sz="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12" marR="38912" marT="0" marB="0"/>
                </a:tc>
                <a:extLst>
                  <a:ext uri="{0D108BD9-81ED-4DB2-BD59-A6C34878D82A}">
                    <a16:rowId xmlns:a16="http://schemas.microsoft.com/office/drawing/2014/main" val="378203107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213700F-7C7C-A721-81BB-A2B7066E2FBF}"/>
              </a:ext>
            </a:extLst>
          </p:cNvPr>
          <p:cNvGraphicFramePr>
            <a:graphicFrameLocks noGrp="1"/>
          </p:cNvGraphicFramePr>
          <p:nvPr/>
        </p:nvGraphicFramePr>
        <p:xfrm>
          <a:off x="10160730" y="4192131"/>
          <a:ext cx="193913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7370">
                  <a:extLst>
                    <a:ext uri="{9D8B030D-6E8A-4147-A177-3AD203B41FA5}">
                      <a16:colId xmlns:a16="http://schemas.microsoft.com/office/drawing/2014/main" val="34436191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20469849"/>
                    </a:ext>
                  </a:extLst>
                </a:gridCol>
                <a:gridCol w="423487">
                  <a:extLst>
                    <a:ext uri="{9D8B030D-6E8A-4147-A177-3AD203B41FA5}">
                      <a16:colId xmlns:a16="http://schemas.microsoft.com/office/drawing/2014/main" val="2524972643"/>
                    </a:ext>
                  </a:extLst>
                </a:gridCol>
              </a:tblGrid>
              <a:tr h="186379">
                <a:tc>
                  <a:txBody>
                    <a:bodyPr/>
                    <a:lstStyle/>
                    <a:p>
                      <a:r>
                        <a:rPr lang="en-US" sz="800" dirty="0"/>
                        <a:t>Region Representation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405217"/>
                  </a:ext>
                </a:extLst>
              </a:tr>
              <a:tr h="186379">
                <a:tc>
                  <a:txBody>
                    <a:bodyPr/>
                    <a:lstStyle/>
                    <a:p>
                      <a:r>
                        <a:rPr lang="en-US" sz="800" dirty="0"/>
                        <a:t>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550772"/>
                  </a:ext>
                </a:extLst>
              </a:tr>
              <a:tr h="186379">
                <a:tc>
                  <a:txBody>
                    <a:bodyPr/>
                    <a:lstStyle/>
                    <a:p>
                      <a:r>
                        <a:rPr lang="en-US" sz="800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854943"/>
                  </a:ext>
                </a:extLst>
              </a:tr>
              <a:tr h="186379">
                <a:tc>
                  <a:txBody>
                    <a:bodyPr/>
                    <a:lstStyle/>
                    <a:p>
                      <a:r>
                        <a:rPr lang="en-US" sz="800" dirty="0"/>
                        <a:t>North America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997862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7B59A47-FF5F-FE56-F822-D355E298342C}"/>
              </a:ext>
            </a:extLst>
          </p:cNvPr>
          <p:cNvGraphicFramePr>
            <a:graphicFrameLocks noGrp="1"/>
          </p:cNvGraphicFramePr>
          <p:nvPr/>
        </p:nvGraphicFramePr>
        <p:xfrm>
          <a:off x="10160730" y="5588967"/>
          <a:ext cx="193913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690">
                  <a:extLst>
                    <a:ext uri="{9D8B030D-6E8A-4147-A177-3AD203B41FA5}">
                      <a16:colId xmlns:a16="http://schemas.microsoft.com/office/drawing/2014/main" val="3443619105"/>
                    </a:ext>
                  </a:extLst>
                </a:gridCol>
                <a:gridCol w="474447">
                  <a:extLst>
                    <a:ext uri="{9D8B030D-6E8A-4147-A177-3AD203B41FA5}">
                      <a16:colId xmlns:a16="http://schemas.microsoft.com/office/drawing/2014/main" val="2524972643"/>
                    </a:ext>
                  </a:extLst>
                </a:gridCol>
              </a:tblGrid>
              <a:tr h="186379">
                <a:tc>
                  <a:txBody>
                    <a:bodyPr/>
                    <a:lstStyle/>
                    <a:p>
                      <a:r>
                        <a:rPr lang="en-US" sz="800" dirty="0"/>
                        <a:t>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405217"/>
                  </a:ext>
                </a:extLst>
              </a:tr>
              <a:tr h="182644">
                <a:tc>
                  <a:txBody>
                    <a:bodyPr/>
                    <a:lstStyle/>
                    <a:p>
                      <a:r>
                        <a:rPr lang="en-US" sz="800" dirty="0"/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550772"/>
                  </a:ext>
                </a:extLst>
              </a:tr>
              <a:tr h="186379">
                <a:tc>
                  <a:txBody>
                    <a:bodyPr/>
                    <a:lstStyle/>
                    <a:p>
                      <a:r>
                        <a:rPr lang="en-US" sz="800" dirty="0"/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854943"/>
                  </a:ext>
                </a:extLst>
              </a:tr>
              <a:tr h="186379">
                <a:tc>
                  <a:txBody>
                    <a:bodyPr/>
                    <a:lstStyle/>
                    <a:p>
                      <a:r>
                        <a:rPr lang="en-US" sz="800" dirty="0"/>
                        <a:t>Not Specified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997862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B9CDE18F-4FE1-B9F8-92F5-585ECA50BDED}"/>
              </a:ext>
            </a:extLst>
          </p:cNvPr>
          <p:cNvSpPr txBox="1"/>
          <p:nvPr/>
        </p:nvSpPr>
        <p:spPr>
          <a:xfrm>
            <a:off x="5695334" y="6499138"/>
            <a:ext cx="46441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Note: 3 trainees self supported accommodation and per-diem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068BF9-2EC5-F2F2-AD33-6D62FFB829EB}"/>
              </a:ext>
            </a:extLst>
          </p:cNvPr>
          <p:cNvSpPr txBox="1"/>
          <p:nvPr/>
        </p:nvSpPr>
        <p:spPr>
          <a:xfrm>
            <a:off x="10071653" y="3794010"/>
            <a:ext cx="19391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Note: </a:t>
            </a:r>
            <a:r>
              <a:rPr lang="en-US" sz="1000" dirty="0"/>
              <a:t>IPAC’24 Team Size 39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4D465B-7013-0A5D-F364-7CCA6084A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890" y="7886"/>
            <a:ext cx="1447110" cy="144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261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5211082-CF71-E4A7-68AE-135E21B4C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81" y="0"/>
            <a:ext cx="1378463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A330E3B-B43C-5BE3-72F3-7B416F8F41D8}"/>
              </a:ext>
            </a:extLst>
          </p:cNvPr>
          <p:cNvSpPr txBox="1">
            <a:spLocks/>
          </p:cNvSpPr>
          <p:nvPr/>
        </p:nvSpPr>
        <p:spPr>
          <a:xfrm>
            <a:off x="2024229" y="112641"/>
            <a:ext cx="8851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accent6">
                    <a:lumMod val="60000"/>
                    <a:lumOff val="40000"/>
                  </a:schemeClr>
                </a:solidFill>
              </a:rPr>
              <a:t>IPAC 2025 Proceeding Office Taiwan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573C23-F6E3-BB7F-E710-6D07221A0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591" y="3562450"/>
            <a:ext cx="6117285" cy="30189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F16D0F-21B6-7460-5179-07F7E8BED768}"/>
              </a:ext>
            </a:extLst>
          </p:cNvPr>
          <p:cNvSpPr txBox="1"/>
          <p:nvPr/>
        </p:nvSpPr>
        <p:spPr>
          <a:xfrm>
            <a:off x="2112591" y="1253538"/>
            <a:ext cx="6233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Challenges with Predictability of Submission Numbers 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3A4D59B-56AC-D178-2D76-BEAA236953DD}"/>
              </a:ext>
            </a:extLst>
          </p:cNvPr>
          <p:cNvGraphicFramePr>
            <a:graphicFrameLocks noGrp="1"/>
          </p:cNvGraphicFramePr>
          <p:nvPr/>
        </p:nvGraphicFramePr>
        <p:xfrm>
          <a:off x="2112592" y="1812191"/>
          <a:ext cx="878878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9020">
                  <a:extLst>
                    <a:ext uri="{9D8B030D-6E8A-4147-A177-3AD203B41FA5}">
                      <a16:colId xmlns:a16="http://schemas.microsoft.com/office/drawing/2014/main" val="3567938006"/>
                    </a:ext>
                  </a:extLst>
                </a:gridCol>
                <a:gridCol w="2246862">
                  <a:extLst>
                    <a:ext uri="{9D8B030D-6E8A-4147-A177-3AD203B41FA5}">
                      <a16:colId xmlns:a16="http://schemas.microsoft.com/office/drawing/2014/main" val="3648523782"/>
                    </a:ext>
                  </a:extLst>
                </a:gridCol>
                <a:gridCol w="2671452">
                  <a:extLst>
                    <a:ext uri="{9D8B030D-6E8A-4147-A177-3AD203B41FA5}">
                      <a16:colId xmlns:a16="http://schemas.microsoft.com/office/drawing/2014/main" val="603232829"/>
                    </a:ext>
                  </a:extLst>
                </a:gridCol>
                <a:gridCol w="2671452">
                  <a:extLst>
                    <a:ext uri="{9D8B030D-6E8A-4147-A177-3AD203B41FA5}">
                      <a16:colId xmlns:a16="http://schemas.microsoft.com/office/drawing/2014/main" val="3025918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Initial Abstracts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Published Papers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4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IPAC’23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2,270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1,402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460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IPAC’24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1,691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1,050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38%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402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IPAC’25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1,735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≈ 870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49%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028275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38E87DA1-868E-38C2-9900-B57F2D9074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5751" y="3562450"/>
            <a:ext cx="2299389" cy="143967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5499E71-8113-BBB8-7E0C-7F8BD043A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5751" y="5002127"/>
            <a:ext cx="3846249" cy="157930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9E588C-2172-FCD8-C374-17D4D35F6BC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5064"/>
          <a:stretch>
            <a:fillRect/>
          </a:stretch>
        </p:blipFill>
        <p:spPr>
          <a:xfrm>
            <a:off x="10645141" y="3562450"/>
            <a:ext cx="1546860" cy="162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89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0E1F8-949C-FE5E-EAA1-3DD80A222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C7BE6FC-7DD7-DD2B-CDBA-3265A2D90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81" y="0"/>
            <a:ext cx="1378463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CE85E91-50E2-335E-9E95-8F7BBC42E03A}"/>
              </a:ext>
            </a:extLst>
          </p:cNvPr>
          <p:cNvSpPr txBox="1">
            <a:spLocks/>
          </p:cNvSpPr>
          <p:nvPr/>
        </p:nvSpPr>
        <p:spPr>
          <a:xfrm>
            <a:off x="2024229" y="112641"/>
            <a:ext cx="8851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accent6">
                    <a:lumMod val="60000"/>
                    <a:lumOff val="40000"/>
                  </a:schemeClr>
                </a:solidFill>
              </a:rPr>
              <a:t>IPAC 2025 Proceeding Office Taiwan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223069-B1B2-02C8-364A-22C74EFA6231}"/>
              </a:ext>
            </a:extLst>
          </p:cNvPr>
          <p:cNvSpPr txBox="1"/>
          <p:nvPr/>
        </p:nvSpPr>
        <p:spPr>
          <a:xfrm>
            <a:off x="2024229" y="1864924"/>
            <a:ext cx="92152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IPAC’25 Challenges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Major Indico upgrades during the conference life cycle, creating bugs and re-work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Change in the Word Template and PDF production method 4 weeks out before conference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Release of the new LaTeX JACoW class file 1 week before conference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Inability for editors to gain access to travel funds and approval to join the team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86F38FC-BB6E-2818-E4AB-E854BE538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448" y="4858455"/>
            <a:ext cx="2115552" cy="2115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036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8BC0F-3F5F-5A0F-A0E1-D7F3C0314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9BBF9D9-D73A-CA98-7DA9-664DB5F76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81" y="0"/>
            <a:ext cx="1378463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FD6E35C-95E8-CE51-248B-F02CA8913BB0}"/>
              </a:ext>
            </a:extLst>
          </p:cNvPr>
          <p:cNvSpPr txBox="1">
            <a:spLocks/>
          </p:cNvSpPr>
          <p:nvPr/>
        </p:nvSpPr>
        <p:spPr>
          <a:xfrm>
            <a:off x="2024229" y="112641"/>
            <a:ext cx="8851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accent6">
                    <a:lumMod val="60000"/>
                    <a:lumOff val="40000"/>
                  </a:schemeClr>
                </a:solidFill>
              </a:rPr>
              <a:t>IPAC 2025 Proceeding Office Taiwan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70AC3A-B972-C75F-7E81-A78F63929C46}"/>
              </a:ext>
            </a:extLst>
          </p:cNvPr>
          <p:cNvSpPr txBox="1"/>
          <p:nvPr/>
        </p:nvSpPr>
        <p:spPr>
          <a:xfrm>
            <a:off x="2024229" y="1099399"/>
            <a:ext cx="6233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IPAC’25 Development Contributions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49A3E81-6709-3480-F7BC-A24F25F1B67C}"/>
              </a:ext>
            </a:extLst>
          </p:cNvPr>
          <p:cNvSpPr/>
          <p:nvPr/>
        </p:nvSpPr>
        <p:spPr>
          <a:xfrm>
            <a:off x="2110740" y="1693236"/>
            <a:ext cx="3000668" cy="132556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Multiple Affiliation Support in Indico and Proceedings Production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9E007A-A717-72A5-5DB2-21FC9D52B9EF}"/>
              </a:ext>
            </a:extLst>
          </p:cNvPr>
          <p:cNvSpPr/>
          <p:nvPr/>
        </p:nvSpPr>
        <p:spPr>
          <a:xfrm>
            <a:off x="5488014" y="1693234"/>
            <a:ext cx="3185160" cy="1325563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CatScan</a:t>
            </a:r>
            <a:r>
              <a:rPr lang="en-US" dirty="0"/>
              <a:t> Integration into Indico Workflow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1A3AF86-549A-F929-F053-A841C500C064}"/>
              </a:ext>
            </a:extLst>
          </p:cNvPr>
          <p:cNvSpPr/>
          <p:nvPr/>
        </p:nvSpPr>
        <p:spPr>
          <a:xfrm>
            <a:off x="5507648" y="3429000"/>
            <a:ext cx="3102952" cy="1258896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Basic LaTeX </a:t>
            </a:r>
            <a:r>
              <a:rPr lang="en-US" dirty="0" err="1"/>
              <a:t>CatScan</a:t>
            </a:r>
            <a:r>
              <a:rPr lang="en-US" dirty="0"/>
              <a:t> Checks and Reports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904E70-2F82-4B6A-B7E6-D9899FC898F1}"/>
              </a:ext>
            </a:extLst>
          </p:cNvPr>
          <p:cNvSpPr/>
          <p:nvPr/>
        </p:nvSpPr>
        <p:spPr>
          <a:xfrm>
            <a:off x="2110740" y="3429000"/>
            <a:ext cx="3000668" cy="1258896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Hosting of JACoW Team Meeting 2023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8A441E0-8FEE-209C-8F29-5F13FA82FD68}"/>
              </a:ext>
            </a:extLst>
          </p:cNvPr>
          <p:cNvSpPr/>
          <p:nvPr/>
        </p:nvSpPr>
        <p:spPr>
          <a:xfrm>
            <a:off x="2110740" y="5098098"/>
            <a:ext cx="3000668" cy="125889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Support attendance of Indico and Software Developer to IPAC’25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5855C9B-04B3-5126-3D65-2D07F533FE5D}"/>
              </a:ext>
            </a:extLst>
          </p:cNvPr>
          <p:cNvSpPr/>
          <p:nvPr/>
        </p:nvSpPr>
        <p:spPr>
          <a:xfrm>
            <a:off x="8930640" y="1693235"/>
            <a:ext cx="3000668" cy="132556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Maintenance and improvements to Reference Search and Generation Tool</a:t>
            </a:r>
          </a:p>
        </p:txBody>
      </p:sp>
    </p:spTree>
    <p:extLst>
      <p:ext uri="{BB962C8B-B14F-4D97-AF65-F5344CB8AC3E}">
        <p14:creationId xmlns:p14="http://schemas.microsoft.com/office/powerpoint/2010/main" val="1908500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9CB759-297D-EEE1-EC7C-C7D79F349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D4A43E-45C6-E363-CE6F-FB9189AE3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81" y="0"/>
            <a:ext cx="1378463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1F85ECB-09B6-B45A-1B40-91538653BD07}"/>
              </a:ext>
            </a:extLst>
          </p:cNvPr>
          <p:cNvSpPr txBox="1">
            <a:spLocks/>
          </p:cNvSpPr>
          <p:nvPr/>
        </p:nvSpPr>
        <p:spPr>
          <a:xfrm>
            <a:off x="2024229" y="112641"/>
            <a:ext cx="8851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accent6">
                    <a:lumMod val="60000"/>
                    <a:lumOff val="40000"/>
                  </a:schemeClr>
                </a:solidFill>
              </a:rPr>
              <a:t>IPAC 2025 Proceeding Office Taiwan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28F11D-61BA-C86D-A67C-9F4DAFBA25DF}"/>
              </a:ext>
            </a:extLst>
          </p:cNvPr>
          <p:cNvSpPr txBox="1"/>
          <p:nvPr/>
        </p:nvSpPr>
        <p:spPr>
          <a:xfrm>
            <a:off x="2024228" y="1099399"/>
            <a:ext cx="101677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Advice for future IPAC’s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QA workflow adjustments to be made in Indico to allow cleaner concurrent QA’ing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Development of a concurrent workflow for Title Author Checks by author reception and others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0A9420-E0F5-02E1-60ED-BBDEDB2903B4}"/>
              </a:ext>
            </a:extLst>
          </p:cNvPr>
          <p:cNvSpPr txBox="1"/>
          <p:nvPr/>
        </p:nvSpPr>
        <p:spPr>
          <a:xfrm>
            <a:off x="2024227" y="3400639"/>
            <a:ext cx="1016777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Opportunities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Expansion of </a:t>
            </a:r>
            <a:r>
              <a:rPr lang="en-US" sz="2400" dirty="0" err="1"/>
              <a:t>CatScan</a:t>
            </a:r>
            <a:r>
              <a:rPr lang="en-US" sz="2400" dirty="0"/>
              <a:t> LaTeX papers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Improvements to </a:t>
            </a:r>
            <a:r>
              <a:rPr lang="en-US" sz="2400" dirty="0" err="1"/>
              <a:t>CatScan</a:t>
            </a:r>
            <a:r>
              <a:rPr lang="en-US" sz="2400" dirty="0"/>
              <a:t> Word report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CatScan</a:t>
            </a:r>
            <a:r>
              <a:rPr lang="en-US" sz="2400" dirty="0"/>
              <a:t> and Reference Search Tool integration, provide reference suggestions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Improving non-JACoW paper search in reference tool (</a:t>
            </a:r>
            <a:r>
              <a:rPr lang="en-US" sz="2400" dirty="0" err="1"/>
              <a:t>BibTex</a:t>
            </a:r>
            <a:r>
              <a:rPr lang="en-US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Indico </a:t>
            </a:r>
            <a:r>
              <a:rPr lang="en-US" sz="2400" dirty="0" err="1"/>
              <a:t>CatScan</a:t>
            </a:r>
            <a:r>
              <a:rPr lang="en-US" sz="2400" dirty="0"/>
              <a:t> media check </a:t>
            </a:r>
            <a:r>
              <a:rPr lang="en-US" sz="2400" dirty="0" err="1"/>
              <a:t>intergration</a:t>
            </a:r>
            <a:r>
              <a:rPr lang="en-US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530824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0232D-7035-B039-E2A1-5A6797CFD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91397A-3FE5-A58F-6972-5A2BAB5AC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81" y="0"/>
            <a:ext cx="1378463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4734917-88FB-DC7A-ED4B-3ED30661157E}"/>
              </a:ext>
            </a:extLst>
          </p:cNvPr>
          <p:cNvSpPr txBox="1">
            <a:spLocks/>
          </p:cNvSpPr>
          <p:nvPr/>
        </p:nvSpPr>
        <p:spPr>
          <a:xfrm>
            <a:off x="2024229" y="112641"/>
            <a:ext cx="8851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IPAC 2025 Proceeding Office Taiwan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0C1796-89A4-07DD-180F-FDCB156897AA}"/>
              </a:ext>
            </a:extLst>
          </p:cNvPr>
          <p:cNvSpPr txBox="1"/>
          <p:nvPr/>
        </p:nvSpPr>
        <p:spPr>
          <a:xfrm>
            <a:off x="2108049" y="106887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Performance of team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4E671D6-FAB0-8218-270D-C077EE804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8427" y="1628704"/>
            <a:ext cx="3161816" cy="164789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4B1569A-9EC7-7BC3-0321-C1D71E62A5FC}"/>
              </a:ext>
            </a:extLst>
          </p:cNvPr>
          <p:cNvSpPr txBox="1"/>
          <p:nvPr/>
        </p:nvSpPr>
        <p:spPr>
          <a:xfrm>
            <a:off x="9852660" y="131064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of 3:00pm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1317299-2710-AD7D-AAED-0EA1DB6B8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8427" y="4411397"/>
            <a:ext cx="3223573" cy="241815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830AF14-B456-3D8A-D034-B5D9918D7F4C}"/>
              </a:ext>
            </a:extLst>
          </p:cNvPr>
          <p:cNvSpPr txBox="1"/>
          <p:nvPr/>
        </p:nvSpPr>
        <p:spPr>
          <a:xfrm>
            <a:off x="9563100" y="4042065"/>
            <a:ext cx="2446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Wednesday 3:40pm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79EC6AE-A784-F8EB-596B-2E908C058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4834" y="1628704"/>
            <a:ext cx="6763594" cy="330905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B55EB33-7CF2-E9B4-8EDB-AA092CBB86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2784" y="5162546"/>
            <a:ext cx="2779925" cy="144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841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857C1-EB28-4FC8-81DF-50A136668E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667AFA7-2086-F888-175E-C5169B25A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81" y="0"/>
            <a:ext cx="1378463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DED938-2634-75D8-A714-71B20B02993E}"/>
              </a:ext>
            </a:extLst>
          </p:cNvPr>
          <p:cNvSpPr txBox="1">
            <a:spLocks/>
          </p:cNvSpPr>
          <p:nvPr/>
        </p:nvSpPr>
        <p:spPr>
          <a:xfrm>
            <a:off x="2024229" y="112641"/>
            <a:ext cx="8851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IPAC 2025 Proceeding Office Taiwan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150F41-C2DB-7C5F-360C-AC63F282FDC7}"/>
              </a:ext>
            </a:extLst>
          </p:cNvPr>
          <p:cNvSpPr txBox="1"/>
          <p:nvPr/>
        </p:nvSpPr>
        <p:spPr>
          <a:xfrm>
            <a:off x="2108049" y="1068872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 err="1"/>
              <a:t>CatScan</a:t>
            </a:r>
            <a:r>
              <a:rPr lang="en-US" sz="2800" dirty="0"/>
              <a:t> Stats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DBDE39-9C78-19F8-96FF-C85D61EA9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4229" y="1660804"/>
            <a:ext cx="4538826" cy="341609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D5E244-BDCF-F68F-34B7-1A22813E04D3}"/>
              </a:ext>
            </a:extLst>
          </p:cNvPr>
          <p:cNvSpPr/>
          <p:nvPr/>
        </p:nvSpPr>
        <p:spPr>
          <a:xfrm>
            <a:off x="2575560" y="1720954"/>
            <a:ext cx="1310640" cy="123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DF67A2-51B5-4638-17B9-EB2CB893EA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800" y="1692450"/>
            <a:ext cx="5057989" cy="3352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506471-311C-EA8E-5121-2E965DDBE2B0}"/>
              </a:ext>
            </a:extLst>
          </p:cNvPr>
          <p:cNvSpPr txBox="1"/>
          <p:nvPr/>
        </p:nvSpPr>
        <p:spPr>
          <a:xfrm>
            <a:off x="2392680" y="5212080"/>
            <a:ext cx="9700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42% </a:t>
            </a:r>
            <a:r>
              <a:rPr lang="en-US" dirty="0"/>
              <a:t>or Word contributions replied with uploads to the </a:t>
            </a:r>
            <a:r>
              <a:rPr lang="en-US" dirty="0" err="1"/>
              <a:t>CatScan</a:t>
            </a:r>
            <a:r>
              <a:rPr lang="en-US" dirty="0"/>
              <a:t> Editor resolving </a:t>
            </a:r>
            <a:r>
              <a:rPr lang="en-US" b="1" dirty="0"/>
              <a:t>4,636</a:t>
            </a:r>
            <a:r>
              <a:rPr lang="en-US" dirty="0"/>
              <a:t> errors</a:t>
            </a:r>
          </a:p>
          <a:p>
            <a:r>
              <a:rPr lang="en-US" dirty="0">
                <a:solidFill>
                  <a:srgbClr val="00B050"/>
                </a:solidFill>
              </a:rPr>
              <a:t>LaTeX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38% </a:t>
            </a:r>
            <a:r>
              <a:rPr lang="en-US" dirty="0"/>
              <a:t>of LaTeX contributors replied with upload to the </a:t>
            </a:r>
            <a:r>
              <a:rPr lang="en-US" dirty="0" err="1"/>
              <a:t>CatScan</a:t>
            </a:r>
            <a:r>
              <a:rPr lang="en-US" dirty="0"/>
              <a:t> resolving </a:t>
            </a:r>
            <a:r>
              <a:rPr lang="en-US" b="1" dirty="0"/>
              <a:t>1,053</a:t>
            </a:r>
            <a:r>
              <a:rPr lang="en-US" dirty="0"/>
              <a:t> errors</a:t>
            </a:r>
          </a:p>
        </p:txBody>
      </p:sp>
    </p:spTree>
    <p:extLst>
      <p:ext uri="{BB962C8B-B14F-4D97-AF65-F5344CB8AC3E}">
        <p14:creationId xmlns:p14="http://schemas.microsoft.com/office/powerpoint/2010/main" val="672666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556</Words>
  <Application>Microsoft Office PowerPoint</Application>
  <PresentationFormat>Widescreen</PresentationFormat>
  <Paragraphs>227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IPAC 2025 Proceeding Office Taiwan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藍藍 藍</dc:creator>
  <cp:lastModifiedBy>藍藍 藍</cp:lastModifiedBy>
  <cp:revision>2</cp:revision>
  <dcterms:created xsi:type="dcterms:W3CDTF">2025-06-04T07:52:41Z</dcterms:created>
  <dcterms:modified xsi:type="dcterms:W3CDTF">2025-06-04T08:24:17Z</dcterms:modified>
</cp:coreProperties>
</file>