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327" r:id="rId4"/>
    <p:sldId id="328" r:id="rId5"/>
    <p:sldId id="332" r:id="rId6"/>
    <p:sldId id="291" r:id="rId7"/>
    <p:sldId id="324" r:id="rId8"/>
    <p:sldId id="315" r:id="rId9"/>
    <p:sldId id="270" r:id="rId10"/>
    <p:sldId id="329" r:id="rId11"/>
    <p:sldId id="319" r:id="rId12"/>
    <p:sldId id="320" r:id="rId13"/>
    <p:sldId id="316" r:id="rId14"/>
    <p:sldId id="299" r:id="rId15"/>
    <p:sldId id="321" r:id="rId16"/>
    <p:sldId id="330" r:id="rId17"/>
    <p:sldId id="33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AECC2-D202-8EA1-3069-FA395F224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300D4-B27F-E7F5-286F-F8276BBFE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222D3-BAF6-C1DF-7017-B8DF97A3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8BB3-5F57-1BF6-68AB-A93A38FA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D8BFB-C72D-B1CD-E602-8DC265B3C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27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7875B-A0E8-FEE6-BBF9-651D0BE4F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5AF1A-6B5E-DE89-F4CE-794C0A275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5743F-4229-1936-0634-C69ACEF95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3C515-C08E-F834-F009-4F2A859F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8BA6E-D453-F98A-ACFC-49B54F5B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19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6B9EB-B7B9-5959-2BDA-67C8603E2B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83510A-5E1E-E931-BC1F-9610620C2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D72D6-45E1-0422-494D-C41E5F0AB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46AF5-87BD-2D0C-CB9F-955375DD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C080E-D13E-2048-CF1A-3423E2B7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206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092478"/>
            <a:ext cx="7129463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3086101"/>
            <a:ext cx="10801349" cy="304323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740218-804E-4F20-8F1B-5BCD7D707AA2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7197AC-66C2-43B6-A5AC-1760F161FADE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6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9090958-F7E7-8AD5-A483-0D1FBFEB2709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3455989" cy="414020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213" y="1989138"/>
            <a:ext cx="3457575" cy="41402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0218-804E-4F20-8F1B-5BCD7D707AA2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97AC-66C2-43B6-A5AC-1760F161FAD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5B376B07-EB61-361A-CDFD-5E75CD9A2FD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040688" y="1989138"/>
            <a:ext cx="3457575" cy="41402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12BC44-B713-09E9-A994-1EBF66495F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1B42FC7-ECB4-B8DF-817A-1F225C02B422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51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021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EC5D1-F034-22A8-5B0A-F1D74CA20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CBD6D-0072-28BE-5362-00DBF246E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C9E6F-AE1C-BA55-F8A7-4A2E27CCC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05A13-2DBE-E75E-A90C-1EC612C56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C9B35-955A-853C-5FC5-7AF1AF788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7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361AA-8D57-6DC9-BD2E-D9A5D629B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C2456-2B04-9E02-9A7B-15B1E9232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268D2-80F2-53C4-2BDC-EBC07FD9E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EE433-ADBD-F394-7D41-9F205E775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14FAF-B122-65C0-32F7-6BD832CC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42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7088F-4790-61CC-6E55-526F87B86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1D634-CFCF-DD52-A6D6-83A42F024A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2B596-48C3-E871-623E-96D58F489B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BE98E-1132-BAA3-BDA1-A4DCA328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ABCAC3-1E0B-2AC6-F02A-C6C10F851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BF847-231A-9244-B42A-40CDEF61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57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984DF-6F78-F5F6-6F9F-84A6FB0B3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15151-A6B3-2DC1-6F51-F5FBD7E85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5FD8ED-88F7-66B2-4583-5F3886F5A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17F38D-8737-8C92-0E14-C671973BA2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F12CAF-F0BD-63E0-DA66-2A09347C77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86393C-97F1-626C-C764-F926A48E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9D082F-FB51-FEE1-A3D7-481C289D7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1DF437-06BB-105E-513D-0F9C7F85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91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BE6D8-1CB3-ADEB-60E7-D02E74CCE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FF5D3-D256-5833-2413-FC5CED1E0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7DB53-7B14-84E2-2844-ABE2F78A2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959A1-2B3A-6AAA-46A0-E8D2A896C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18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BDB176-795F-0291-1128-40D15D4A3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57EC90-EED2-6B94-3F51-F705D0426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BAEB7-437A-2305-CF9B-562866E16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69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A13DF-365B-4447-AAB9-0700CF13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9B962-110B-82B8-0217-85FB68236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F5B507-FE75-3465-B5F8-2D17CC4A2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4AF9A-D5BB-535F-25B5-FC9E9B51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3F5960-345B-AE99-855C-63A42161C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9FB7C-6951-AC9D-B4E0-3DAEAFFF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9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76AB8-BC46-451F-6DE7-67ED245B1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8B4F2A-F231-EAC4-6FDD-E15148172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979E5F-42AE-3ACD-9C01-B7B1C00CD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2FAA7-0190-6F9B-5AF5-C5EC65073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1F5FDB-A778-1772-663D-606007FDD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A9AE2-5DEF-0A3C-459E-C26AADFC3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67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2BD930-42E2-B0BA-6F89-6BCAADAB5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03DB8-A703-BE67-6097-220CB5A7C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62075"/>
            <a:ext cx="10515600" cy="481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511B0-FA99-3729-787D-2823EE179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6ECE3-66A8-4856-8CC4-BC7B42F1487E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53C5-FD5F-7F44-445F-FC9AD2C60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DE3B0-1477-3AD2-8B30-3A455D789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FA8EA-3AEC-416B-8E5C-1B9002F2A8E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107BFBE8-4E70-B20A-F570-22D133E336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17651"/>
            <a:ext cx="12192000" cy="540001"/>
          </a:xfrm>
          <a:prstGeom prst="rect">
            <a:avLst/>
          </a:prstGeom>
        </p:spPr>
      </p:pic>
      <p:pic>
        <p:nvPicPr>
          <p:cNvPr id="1026" name="Picture 2" descr="IPAC'26 - 17th International Particle Accelerator Conference">
            <a:extLst>
              <a:ext uri="{FF2B5EF4-FFF2-40B4-BE49-F238E27FC236}">
                <a16:creationId xmlns:a16="http://schemas.microsoft.com/office/drawing/2014/main" id="{4E1C206B-FB99-46CF-E73A-D1236D0A7A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136525"/>
            <a:ext cx="1819274" cy="89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17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ac26.org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617" y="136525"/>
            <a:ext cx="9084243" cy="605616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852096" y="331098"/>
            <a:ext cx="10363200" cy="2387600"/>
          </a:xfrm>
        </p:spPr>
        <p:txBody>
          <a:bodyPr anchor="t">
            <a:noAutofit/>
          </a:bodyPr>
          <a:lstStyle/>
          <a:p>
            <a:r>
              <a:rPr lang="en-GB" b="1" noProof="0" dirty="0">
                <a:solidFill>
                  <a:schemeClr val="accent2"/>
                </a:solidFill>
              </a:rPr>
              <a:t>IPAC’26</a:t>
            </a:r>
            <a:br>
              <a:rPr lang="en-GB" sz="7200" b="1" noProof="0" dirty="0">
                <a:solidFill>
                  <a:schemeClr val="bg1"/>
                </a:solidFill>
              </a:rPr>
            </a:br>
            <a:r>
              <a:rPr lang="en-GB" sz="4400" b="1" noProof="0" dirty="0">
                <a:solidFill>
                  <a:schemeClr val="bg1"/>
                </a:solidFill>
              </a:rPr>
              <a:t>Deauville</a:t>
            </a:r>
            <a:br>
              <a:rPr lang="en-GB" sz="3600" b="1" noProof="0" dirty="0">
                <a:solidFill>
                  <a:schemeClr val="bg1"/>
                </a:solidFill>
              </a:rPr>
            </a:br>
            <a:r>
              <a:rPr lang="en-GB" sz="3600" b="1" noProof="0" dirty="0">
                <a:solidFill>
                  <a:schemeClr val="accent2"/>
                </a:solidFill>
              </a:rPr>
              <a:t>Sunday 17</a:t>
            </a:r>
            <a:r>
              <a:rPr lang="en-GB" sz="3600" b="1" baseline="30000" noProof="0" dirty="0">
                <a:solidFill>
                  <a:schemeClr val="accent2"/>
                </a:solidFill>
              </a:rPr>
              <a:t>th</a:t>
            </a:r>
            <a:r>
              <a:rPr lang="en-GB" sz="3600" b="1" noProof="0" dirty="0">
                <a:solidFill>
                  <a:schemeClr val="accent2"/>
                </a:solidFill>
              </a:rPr>
              <a:t> – Friday 22</a:t>
            </a:r>
            <a:r>
              <a:rPr lang="en-GB" sz="3600" b="1" baseline="30000" noProof="0" dirty="0">
                <a:solidFill>
                  <a:schemeClr val="accent2"/>
                </a:solidFill>
              </a:rPr>
              <a:t>nd</a:t>
            </a:r>
            <a:r>
              <a:rPr lang="en-GB" sz="3600" b="1" noProof="0" dirty="0">
                <a:solidFill>
                  <a:schemeClr val="accent2"/>
                </a:solidFill>
              </a:rPr>
              <a:t> May, 2026</a:t>
            </a:r>
            <a:br>
              <a:rPr lang="en-GB" sz="3200" b="1" noProof="0" dirty="0">
                <a:solidFill>
                  <a:schemeClr val="accent2"/>
                </a:solidFill>
              </a:rPr>
            </a:br>
            <a:endParaRPr lang="en-GB" sz="7200" b="1" noProof="0" dirty="0">
              <a:solidFill>
                <a:schemeClr val="bg1"/>
              </a:solidFill>
            </a:endParaRPr>
          </a:p>
        </p:txBody>
      </p:sp>
      <p:pic>
        <p:nvPicPr>
          <p:cNvPr id="4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97218557-15C6-988A-6994-46FD035B58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17651"/>
            <a:ext cx="12192000" cy="540001"/>
          </a:xfrm>
          <a:prstGeom prst="rect">
            <a:avLst/>
          </a:prstGeom>
        </p:spPr>
      </p:pic>
      <p:pic>
        <p:nvPicPr>
          <p:cNvPr id="7" name="Picture 2" descr="IPAC'26 - 17th International Particle Accelerator Conference">
            <a:extLst>
              <a:ext uri="{FF2B5EF4-FFF2-40B4-BE49-F238E27FC236}">
                <a16:creationId xmlns:a16="http://schemas.microsoft.com/office/drawing/2014/main" id="{4E3284FB-996F-13EC-1AE7-272999275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136525"/>
            <a:ext cx="1819274" cy="89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F2A3BE6-1C78-AA6C-DF34-7084E5967F9D}"/>
              </a:ext>
            </a:extLst>
          </p:cNvPr>
          <p:cNvSpPr/>
          <p:nvPr/>
        </p:nvSpPr>
        <p:spPr>
          <a:xfrm>
            <a:off x="3714044" y="5643708"/>
            <a:ext cx="8247531" cy="1011677"/>
          </a:xfrm>
          <a:prstGeom prst="roundRect">
            <a:avLst/>
          </a:prstGeom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noProof="0" dirty="0">
                <a:solidFill>
                  <a:schemeClr val="tx1"/>
                </a:solidFill>
              </a:rPr>
              <a:t>Peter McIntosh (STFC Daresbury Laboratory) – Organising Committee Chair</a:t>
            </a:r>
          </a:p>
          <a:p>
            <a:r>
              <a:rPr lang="en-GB" sz="2000" b="1" noProof="0" dirty="0">
                <a:solidFill>
                  <a:schemeClr val="tx1"/>
                </a:solidFill>
              </a:rPr>
              <a:t>Rogelio Tomas (CERN) – Scientific Programme Chair </a:t>
            </a:r>
          </a:p>
          <a:p>
            <a:r>
              <a:rPr lang="en-GB" sz="2000" b="1" noProof="0" dirty="0">
                <a:solidFill>
                  <a:schemeClr val="tx1"/>
                </a:solidFill>
              </a:rPr>
              <a:t>Hanna Franberg-Delahaye (GANIL) – Local Organising Chair</a:t>
            </a:r>
          </a:p>
        </p:txBody>
      </p:sp>
      <p:pic>
        <p:nvPicPr>
          <p:cNvPr id="6" name="Picture 2" descr="GANIL">
            <a:extLst>
              <a:ext uri="{FF2B5EF4-FFF2-40B4-BE49-F238E27FC236}">
                <a16:creationId xmlns:a16="http://schemas.microsoft.com/office/drawing/2014/main" id="{6EB7E818-13AF-9F69-3B12-13A685D3B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795" y="1486036"/>
            <a:ext cx="1735779" cy="37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2D497ED-8871-AEA4-6CA7-D085DD014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594" y="1818071"/>
            <a:ext cx="946826" cy="9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E367BB-D86B-2AF8-5E3B-4CD154A5CB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0795" y="4610947"/>
            <a:ext cx="1861720" cy="902545"/>
          </a:xfrm>
          <a:prstGeom prst="rect">
            <a:avLst/>
          </a:prstGeom>
        </p:spPr>
      </p:pic>
      <p:pic>
        <p:nvPicPr>
          <p:cNvPr id="1034" name="Picture 10" descr="ESRF – LEAPS">
            <a:extLst>
              <a:ext uri="{FF2B5EF4-FFF2-40B4-BE49-F238E27FC236}">
                <a16:creationId xmlns:a16="http://schemas.microsoft.com/office/drawing/2014/main" id="{8982E835-60F4-B50F-A811-00A06F6DE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846" y="3687890"/>
            <a:ext cx="858321" cy="96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963DE8-7048-7DD0-CF08-5B302A8B38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2858" y="2689744"/>
            <a:ext cx="1051651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75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CID Conference Venue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935072" y="1457602"/>
            <a:ext cx="10515600" cy="4814888"/>
          </a:xfrm>
        </p:spPr>
        <p:txBody>
          <a:bodyPr>
            <a:noAutofit/>
          </a:bodyPr>
          <a:lstStyle/>
          <a:p>
            <a:r>
              <a:rPr lang="en-GB" noProof="0" dirty="0"/>
              <a:t>2 main auditoriums.</a:t>
            </a:r>
          </a:p>
          <a:p>
            <a:r>
              <a:rPr lang="en-GB" noProof="0" dirty="0"/>
              <a:t>1 auditorium for larger group meetings.</a:t>
            </a:r>
          </a:p>
          <a:p>
            <a:r>
              <a:rPr lang="en-GB" noProof="0" dirty="0"/>
              <a:t>Industrial exhibition.</a:t>
            </a:r>
          </a:p>
          <a:p>
            <a:r>
              <a:rPr lang="en-GB" noProof="0" dirty="0"/>
              <a:t>Poster sessions.</a:t>
            </a:r>
          </a:p>
          <a:p>
            <a:r>
              <a:rPr lang="en-GB" noProof="0" dirty="0"/>
              <a:t>Coffee breaks.</a:t>
            </a:r>
          </a:p>
          <a:p>
            <a:r>
              <a:rPr lang="en-GB" noProof="0" dirty="0"/>
              <a:t>Lunch distribution.</a:t>
            </a:r>
          </a:p>
          <a:p>
            <a:r>
              <a:rPr lang="en-GB" noProof="0" dirty="0"/>
              <a:t>IT services.</a:t>
            </a:r>
          </a:p>
          <a:p>
            <a:r>
              <a:rPr lang="en-GB" noProof="0" dirty="0"/>
              <a:t>AV installations:</a:t>
            </a:r>
          </a:p>
          <a:p>
            <a:pPr lvl="1"/>
            <a:r>
              <a:rPr lang="en-GB" noProof="0" dirty="0"/>
              <a:t>in-person event only (for local Tx only).</a:t>
            </a:r>
          </a:p>
          <a:p>
            <a:endParaRPr lang="en-GB" sz="3200" noProof="0" dirty="0"/>
          </a:p>
          <a:p>
            <a:endParaRPr lang="en-GB" noProof="0" dirty="0"/>
          </a:p>
          <a:p>
            <a:endParaRPr lang="en-GB" noProof="0" dirty="0"/>
          </a:p>
        </p:txBody>
      </p:sp>
      <p:pic>
        <p:nvPicPr>
          <p:cNvPr id="8" name="Espace réservé du contenu 3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27000"/>
            <a:ext cx="5819775" cy="3302000"/>
          </a:xfrm>
          <a:prstGeom prst="rect">
            <a:avLst/>
          </a:prstGeom>
        </p:spPr>
      </p:pic>
      <p:pic>
        <p:nvPicPr>
          <p:cNvPr id="1026" name="Picture 2" descr="International Centre De Deauville C.i.d, Deauville, France | 10times Venues">
            <a:extLst>
              <a:ext uri="{FF2B5EF4-FFF2-40B4-BE49-F238E27FC236}">
                <a16:creationId xmlns:a16="http://schemas.microsoft.com/office/drawing/2014/main" id="{FFAA8221-1981-5EE4-C050-C4BB40941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01" y="3489635"/>
            <a:ext cx="5637299" cy="32142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24818E-4A3C-F719-3C6E-0B0DF7B6E4F9}"/>
              </a:ext>
            </a:extLst>
          </p:cNvPr>
          <p:cNvSpPr txBox="1"/>
          <p:nvPr/>
        </p:nvSpPr>
        <p:spPr>
          <a:xfrm>
            <a:off x="3820943" y="3012582"/>
            <a:ext cx="4122095" cy="954107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GB" sz="2800" noProof="0" dirty="0"/>
              <a:t>Everything in one building. </a:t>
            </a:r>
          </a:p>
          <a:p>
            <a:pPr algn="ctr"/>
            <a:r>
              <a:rPr lang="en-GB" sz="2800" noProof="0" dirty="0"/>
              <a:t>All on single floor.</a:t>
            </a:r>
          </a:p>
        </p:txBody>
      </p:sp>
    </p:spTree>
    <p:extLst>
      <p:ext uri="{BB962C8B-B14F-4D97-AF65-F5344CB8AC3E}">
        <p14:creationId xmlns:p14="http://schemas.microsoft.com/office/powerpoint/2010/main" val="2612167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Industry Exhibition and Poster Sessions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6C07E-ED85-EE3A-5399-ABBB21A27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26540" y="234906"/>
            <a:ext cx="4738919" cy="670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305" y="3802071"/>
            <a:ext cx="4010175" cy="300763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Hotel Preparations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Students: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Residencies with kitchen: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2 persons ~ 120 €/apartment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2 persons ~ 142 €/apartment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In total 70 apartments = 140 students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Editors: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Hotel and SPA </a:t>
            </a:r>
            <a:r>
              <a:rPr lang="en-GB" noProof="0" dirty="0" err="1"/>
              <a:t>Almoria</a:t>
            </a:r>
            <a:r>
              <a:rPr lang="en-GB" noProof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Participants: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noProof="0" dirty="0"/>
              <a:t>880 rooms negotiated: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2* - 5* hotels: 118€ - 384€.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066" y="260502"/>
            <a:ext cx="4010528" cy="26401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07" y="2157598"/>
            <a:ext cx="6383607" cy="235276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032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DEAUVILLE DESTINATION…"/>
          <p:cNvSpPr txBox="1"/>
          <p:nvPr/>
        </p:nvSpPr>
        <p:spPr>
          <a:xfrm>
            <a:off x="419163" y="1528559"/>
            <a:ext cx="6229798" cy="11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numCol="1" anchor="ctr">
            <a:spAutoFit/>
          </a:bodyPr>
          <a:lstStyle/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Distance from Paris: ~ 215km </a:t>
            </a:r>
          </a:p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Distance from Caen: ~ 50km - 50min</a:t>
            </a:r>
          </a:p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Distance from Le Havre: ~ 40 km - 45min</a:t>
            </a:r>
          </a:p>
        </p:txBody>
      </p:sp>
      <p:pic>
        <p:nvPicPr>
          <p:cNvPr id="155" name="carte-destination-1024x647.png" descr="carte-destination-1024x647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95324"/>
            <a:ext cx="4920167" cy="310873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Delegate Transportation Provision</a:t>
            </a:r>
            <a:endParaRPr lang="en-GB" noProof="0" dirty="0"/>
          </a:p>
        </p:txBody>
      </p:sp>
      <p:sp>
        <p:nvSpPr>
          <p:cNvPr id="3" name="ZoneTexte 2"/>
          <p:cNvSpPr txBox="1"/>
          <p:nvPr/>
        </p:nvSpPr>
        <p:spPr>
          <a:xfrm>
            <a:off x="6599836" y="1529875"/>
            <a:ext cx="50265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sz="1700" u="sng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Bus Shuttles Proposed</a:t>
            </a:r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CDG Paris to Deauville: 3 h</a:t>
            </a:r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Orly Paris to Deauville: 2,30 h</a:t>
            </a:r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Train-station Paris to Deauville: 3hours</a:t>
            </a:r>
          </a:p>
          <a:p>
            <a:endParaRPr lang="en-GB" sz="2400" noProof="0" dirty="0"/>
          </a:p>
        </p:txBody>
      </p:sp>
      <p:pic>
        <p:nvPicPr>
          <p:cNvPr id="11" name="image0000001.jpg" descr="image0000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017" y="3191475"/>
            <a:ext cx="4144983" cy="3108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vidéo-collée.png" descr="vidéo-collé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099" y="4194540"/>
            <a:ext cx="2882985" cy="132789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6714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Student Poster Session (Sunday 14h - 18h)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idx="1"/>
          </p:nvPr>
        </p:nvSpPr>
        <p:spPr>
          <a:xfrm>
            <a:off x="838200" y="1255067"/>
            <a:ext cx="10611255" cy="481488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600" b="1" noProof="0" dirty="0"/>
              <a:t>Issue: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Exhibition location not accessible - installation work on Sunday.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200" b="1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600" b="1" noProof="0" dirty="0"/>
              <a:t>Solution: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Large upper-level entrance space, close to Exhibition &amp; Reception entrance.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Poster boards to be relocated during Reception on Sunday evening.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600" noProof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600" b="1" noProof="0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45F02BA-1314-ECE6-94BD-A7A70802D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558" y="3501533"/>
            <a:ext cx="6123936" cy="26971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0CEAFD06-A0C2-DAA9-81E0-D85FCE670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06" y="3499782"/>
            <a:ext cx="4669277" cy="27006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961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Venues Confirmed</a:t>
            </a:r>
            <a:endParaRPr lang="en-GB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5407DD-0045-3543-2B79-23B84C339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9151"/>
            <a:ext cx="10872938" cy="4814888"/>
          </a:xfrm>
        </p:spPr>
        <p:txBody>
          <a:bodyPr>
            <a:normAutofit/>
          </a:bodyPr>
          <a:lstStyle/>
          <a:p>
            <a:r>
              <a:rPr lang="en-GB" sz="2600" noProof="0" dirty="0"/>
              <a:t>Three event venues are organised.</a:t>
            </a:r>
          </a:p>
          <a:p>
            <a:r>
              <a:rPr lang="en-GB" sz="2600" noProof="0" dirty="0"/>
              <a:t>Welcome Cocktail </a:t>
            </a:r>
            <a:r>
              <a:rPr lang="en-GB" sz="2600" dirty="0"/>
              <a:t>(</a:t>
            </a:r>
            <a:r>
              <a:rPr lang="en-GB" sz="2600" noProof="0" dirty="0"/>
              <a:t>Sunday </a:t>
            </a:r>
            <a:r>
              <a:rPr lang="en-GB" sz="2600" dirty="0"/>
              <a:t>at </a:t>
            </a:r>
            <a:r>
              <a:rPr lang="en-GB" sz="2600" noProof="0" dirty="0"/>
              <a:t>CID), Main Reception </a:t>
            </a:r>
            <a:r>
              <a:rPr lang="en-GB" sz="2600" dirty="0"/>
              <a:t>(</a:t>
            </a:r>
            <a:r>
              <a:rPr lang="en-GB" sz="2600" noProof="0" dirty="0"/>
              <a:t>Tuesday) and the Conference Banquet </a:t>
            </a:r>
            <a:r>
              <a:rPr lang="en-GB" sz="2600" dirty="0"/>
              <a:t>(</a:t>
            </a:r>
            <a:r>
              <a:rPr lang="en-GB" sz="2600" noProof="0" dirty="0"/>
              <a:t>Thursday). </a:t>
            </a:r>
          </a:p>
          <a:p>
            <a:endParaRPr lang="en-GB" sz="2600" noProof="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416427"/>
            <a:ext cx="5640805" cy="376053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195" y="2411613"/>
            <a:ext cx="5372196" cy="376053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7F01B4-36D4-96F1-51C2-0B106D201CE8}"/>
              </a:ext>
            </a:extLst>
          </p:cNvPr>
          <p:cNvSpPr txBox="1"/>
          <p:nvPr/>
        </p:nvSpPr>
        <p:spPr>
          <a:xfrm>
            <a:off x="590663" y="5656061"/>
            <a:ext cx="264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>
                <a:solidFill>
                  <a:schemeClr val="bg1"/>
                </a:solidFill>
              </a:rPr>
              <a:t>Across the street from CID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FB528-0F98-BA2A-C21E-FA005857D0C1}"/>
              </a:ext>
            </a:extLst>
          </p:cNvPr>
          <p:cNvSpPr txBox="1"/>
          <p:nvPr/>
        </p:nvSpPr>
        <p:spPr>
          <a:xfrm>
            <a:off x="6260867" y="5656061"/>
            <a:ext cx="339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>
                <a:solidFill>
                  <a:schemeClr val="bg1"/>
                </a:solidFill>
              </a:rPr>
              <a:t>Transport to be provided from CID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23F62C-D678-EFC6-7774-D5AA4E967812}"/>
              </a:ext>
            </a:extLst>
          </p:cNvPr>
          <p:cNvSpPr txBox="1"/>
          <p:nvPr/>
        </p:nvSpPr>
        <p:spPr>
          <a:xfrm>
            <a:off x="3943476" y="2479347"/>
            <a:ext cx="1692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chemeClr val="bg1"/>
                </a:solidFill>
              </a:rPr>
              <a:t>Main Reception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13A85-315D-DAB0-8A46-60EE9AC7B122}"/>
              </a:ext>
            </a:extLst>
          </p:cNvPr>
          <p:cNvSpPr txBox="1"/>
          <p:nvPr/>
        </p:nvSpPr>
        <p:spPr>
          <a:xfrm>
            <a:off x="9467454" y="2479347"/>
            <a:ext cx="212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chemeClr val="bg1"/>
                </a:solidFill>
              </a:rPr>
              <a:t>Conference Banquet</a:t>
            </a:r>
          </a:p>
        </p:txBody>
      </p:sp>
    </p:spTree>
    <p:extLst>
      <p:ext uri="{BB962C8B-B14F-4D97-AF65-F5344CB8AC3E}">
        <p14:creationId xmlns:p14="http://schemas.microsoft.com/office/powerpoint/2010/main" val="3459153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Laboratory Visits (Fri/Sat)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98" y="1437861"/>
            <a:ext cx="2028374" cy="13497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1437861"/>
            <a:ext cx="2633613" cy="13718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153751" y="1250088"/>
            <a:ext cx="500726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ESRF in Grenoble</a:t>
            </a:r>
          </a:p>
          <a:p>
            <a:r>
              <a:rPr lang="en-GB" noProof="0" dirty="0"/>
              <a:t>Departure on Friday by bus</a:t>
            </a:r>
          </a:p>
          <a:p>
            <a:r>
              <a:rPr lang="en-GB" noProof="0" dirty="0"/>
              <a:t>Friday: </a:t>
            </a:r>
            <a:r>
              <a:rPr lang="en-GB" b="1" noProof="0" dirty="0"/>
              <a:t>Wine and dinner + hotel</a:t>
            </a:r>
          </a:p>
          <a:p>
            <a:r>
              <a:rPr lang="en-GB" noProof="0" dirty="0"/>
              <a:t>Saturday: </a:t>
            </a:r>
            <a:r>
              <a:rPr lang="en-GB" b="1" noProof="0" dirty="0"/>
              <a:t>arrival in Grenoble and visit</a:t>
            </a:r>
          </a:p>
          <a:p>
            <a:r>
              <a:rPr lang="en-GB" noProof="0" dirty="0"/>
              <a:t>Free week-end to visit Grenoble and the mountains</a:t>
            </a:r>
          </a:p>
          <a:p>
            <a:r>
              <a:rPr lang="en-GB" noProof="0" dirty="0"/>
              <a:t>Workshops and meetings early following week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49" y="3353000"/>
            <a:ext cx="1701115" cy="17011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716" y="3353000"/>
            <a:ext cx="2619375" cy="174307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44061" y="5096073"/>
            <a:ext cx="33293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SOLEIL south of PARIS</a:t>
            </a:r>
          </a:p>
          <a:p>
            <a:r>
              <a:rPr lang="en-GB" noProof="0" dirty="0"/>
              <a:t>Departure on Friday by bus + visit</a:t>
            </a:r>
          </a:p>
          <a:p>
            <a:r>
              <a:rPr lang="en-GB" noProof="0" dirty="0"/>
              <a:t>Visits to Paris afterward. 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4204" y="4706943"/>
            <a:ext cx="3619500" cy="12668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683637" y="5055273"/>
            <a:ext cx="249927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GANIL 1 hr by bus</a:t>
            </a:r>
          </a:p>
          <a:p>
            <a:r>
              <a:rPr lang="en-GB" noProof="0" dirty="0"/>
              <a:t>Visit on Friday afternoon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07983" y="1156396"/>
            <a:ext cx="10376034" cy="1905194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33533" y="3262811"/>
            <a:ext cx="5245768" cy="2891893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Rectangle 14"/>
          <p:cNvSpPr/>
          <p:nvPr/>
        </p:nvSpPr>
        <p:spPr>
          <a:xfrm>
            <a:off x="5683637" y="4531345"/>
            <a:ext cx="6374830" cy="1623359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30119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eauville &amp; Trouville-sur-Mer - Normandy's glamorous seaside towns - France">
            <a:extLst>
              <a:ext uri="{FF2B5EF4-FFF2-40B4-BE49-F238E27FC236}">
                <a16:creationId xmlns:a16="http://schemas.microsoft.com/office/drawing/2014/main" id="{D3BC5B91-EBB7-14D6-36E7-AC6E1696C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798" y="-80753"/>
            <a:ext cx="6503969" cy="413385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PAC'26 - 17th International Particle Accelerator Conference">
            <a:extLst>
              <a:ext uri="{FF2B5EF4-FFF2-40B4-BE49-F238E27FC236}">
                <a16:creationId xmlns:a16="http://schemas.microsoft.com/office/drawing/2014/main" id="{F677FD08-2E73-F246-586B-1EDA0DC4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136525"/>
            <a:ext cx="1819274" cy="89144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2" name="Picture 4" descr="48 Hours in Deauville, the Elegant Seaside Resort - France Today">
            <a:extLst>
              <a:ext uri="{FF2B5EF4-FFF2-40B4-BE49-F238E27FC236}">
                <a16:creationId xmlns:a16="http://schemas.microsoft.com/office/drawing/2014/main" id="{255B0E3D-6725-F295-EFD1-C9DB0A831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857" y="2333295"/>
            <a:ext cx="6191250" cy="413385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5149A13-5C61-2559-73B4-975D8F4C8D49}"/>
              </a:ext>
            </a:extLst>
          </p:cNvPr>
          <p:cNvSpPr/>
          <p:nvPr/>
        </p:nvSpPr>
        <p:spPr>
          <a:xfrm>
            <a:off x="9685195" y="-96234"/>
            <a:ext cx="2626468" cy="1287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2" descr="IPAC'26 - 17th International Particle Accelerator Conference">
            <a:extLst>
              <a:ext uri="{FF2B5EF4-FFF2-40B4-BE49-F238E27FC236}">
                <a16:creationId xmlns:a16="http://schemas.microsoft.com/office/drawing/2014/main" id="{F3EA8C51-4891-0E1D-E378-6D1777C18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452" y="4384336"/>
            <a:ext cx="3489395" cy="170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625F58-A85D-DDC7-F6C1-4D9C01211BA3}"/>
              </a:ext>
            </a:extLst>
          </p:cNvPr>
          <p:cNvSpPr txBox="1"/>
          <p:nvPr/>
        </p:nvSpPr>
        <p:spPr>
          <a:xfrm>
            <a:off x="6712178" y="304694"/>
            <a:ext cx="50875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Looking forward to welcoming you to Deauville!</a:t>
            </a:r>
          </a:p>
          <a:p>
            <a:pPr algn="ctr"/>
            <a:r>
              <a:rPr lang="en-GB" sz="2400" b="1" noProof="0" dirty="0">
                <a:solidFill>
                  <a:schemeClr val="accent2"/>
                </a:solidFill>
              </a:rPr>
              <a:t>Sunday 17</a:t>
            </a:r>
            <a:r>
              <a:rPr lang="en-GB" sz="2400" b="1" baseline="30000" noProof="0" dirty="0">
                <a:solidFill>
                  <a:schemeClr val="accent2"/>
                </a:solidFill>
              </a:rPr>
              <a:t>th</a:t>
            </a:r>
            <a:r>
              <a:rPr lang="en-GB" sz="2400" b="1" noProof="0" dirty="0">
                <a:solidFill>
                  <a:schemeClr val="accent2"/>
                </a:solidFill>
              </a:rPr>
              <a:t> – Friday 22</a:t>
            </a:r>
            <a:r>
              <a:rPr lang="en-GB" sz="2400" b="1" baseline="30000" noProof="0" dirty="0">
                <a:solidFill>
                  <a:schemeClr val="accent2"/>
                </a:solidFill>
              </a:rPr>
              <a:t>nd</a:t>
            </a:r>
            <a:r>
              <a:rPr lang="en-GB" sz="2400" b="1" noProof="0" dirty="0">
                <a:solidFill>
                  <a:schemeClr val="accent2"/>
                </a:solidFill>
              </a:rPr>
              <a:t> May, 2026</a:t>
            </a:r>
            <a:endParaRPr lang="en-GB" sz="2400" b="1" dirty="0"/>
          </a:p>
        </p:txBody>
      </p:sp>
      <p:pic>
        <p:nvPicPr>
          <p:cNvPr id="8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EEFF2FEA-27A8-DA6B-1D3A-4A7651DCD3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17651"/>
            <a:ext cx="12192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8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C2CB3-D1BB-E24A-9556-3A572DEF6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169425"/>
            <a:ext cx="10972440" cy="1144800"/>
          </a:xfrm>
        </p:spPr>
        <p:txBody>
          <a:bodyPr/>
          <a:lstStyle/>
          <a:p>
            <a:r>
              <a:rPr lang="en-GB" b="1" noProof="0" dirty="0"/>
              <a:t>IPAC’26 Organising Committee (OC)</a:t>
            </a:r>
            <a:endParaRPr lang="en-GB" b="1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0345260-1660-0546-8738-50547A9109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892977"/>
              </p:ext>
            </p:extLst>
          </p:nvPr>
        </p:nvGraphicFramePr>
        <p:xfrm>
          <a:off x="1797226" y="1141960"/>
          <a:ext cx="8596948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7484">
                  <a:extLst>
                    <a:ext uri="{9D8B030D-6E8A-4147-A177-3AD203B41FA5}">
                      <a16:colId xmlns:a16="http://schemas.microsoft.com/office/drawing/2014/main" val="2141562458"/>
                    </a:ext>
                  </a:extLst>
                </a:gridCol>
                <a:gridCol w="2692590">
                  <a:extLst>
                    <a:ext uri="{9D8B030D-6E8A-4147-A177-3AD203B41FA5}">
                      <a16:colId xmlns:a16="http://schemas.microsoft.com/office/drawing/2014/main" val="4144404284"/>
                    </a:ext>
                  </a:extLst>
                </a:gridCol>
                <a:gridCol w="1590675">
                  <a:extLst>
                    <a:ext uri="{9D8B030D-6E8A-4147-A177-3AD203B41FA5}">
                      <a16:colId xmlns:a16="http://schemas.microsoft.com/office/drawing/2014/main" val="3465497221"/>
                    </a:ext>
                  </a:extLst>
                </a:gridCol>
                <a:gridCol w="2096199">
                  <a:extLst>
                    <a:ext uri="{9D8B030D-6E8A-4147-A177-3AD203B41FA5}">
                      <a16:colId xmlns:a16="http://schemas.microsoft.com/office/drawing/2014/main" val="3557749943"/>
                    </a:ext>
                  </a:extLst>
                </a:gridCol>
              </a:tblGrid>
              <a:tr h="243825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Peter McIntosh </a:t>
                      </a:r>
                      <a:r>
                        <a:rPr lang="en-GB" sz="1600" b="0" noProof="0" dirty="0"/>
                        <a:t>(STFC Daresbury Laboratory) </a:t>
                      </a:r>
                      <a:r>
                        <a:rPr lang="en-GB" sz="1600" noProof="0" dirty="0"/>
                        <a:t>– OC Chair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T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455694"/>
                  </a:ext>
                </a:extLst>
              </a:tr>
              <a:tr h="24382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Members Europe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noProof="0" dirty="0"/>
                        <a:t>Members 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Members Americas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41192347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Nuria Catalan Lasheras</a:t>
                      </a:r>
                    </a:p>
                    <a:p>
                      <a:pPr algn="ctr"/>
                      <a:r>
                        <a:rPr lang="en-GB" sz="1400" noProof="0" dirty="0"/>
                        <a:t>(CERN)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Jordi Marcos</a:t>
                      </a:r>
                    </a:p>
                    <a:p>
                      <a:pPr algn="ctr"/>
                      <a:r>
                        <a:rPr lang="en-GB" sz="1400" noProof="0" dirty="0"/>
                        <a:t>(CELLS)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Rohan Dowd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(ANSTO/AS)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Wolfram Fischer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(LANL)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4865012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Enrica </a:t>
                      </a:r>
                      <a:r>
                        <a:rPr lang="en-GB" sz="1400" b="1" noProof="0" dirty="0" err="1"/>
                        <a:t>Chiadroni</a:t>
                      </a:r>
                      <a:r>
                        <a:rPr lang="en-GB" sz="1400" b="1" noProof="0" dirty="0"/>
                        <a:t> </a:t>
                      </a:r>
                    </a:p>
                    <a:p>
                      <a:pPr algn="ctr"/>
                      <a:r>
                        <a:rPr lang="en-GB" sz="1400" noProof="0" dirty="0"/>
                        <a:t>(La Sapienza)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/>
                        <a:t>Atoosa Meseck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(HZB)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Jie Gao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(IHEP)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Marco Marchetto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(TRIUMF)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2275489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Nicolas Delerue</a:t>
                      </a:r>
                    </a:p>
                    <a:p>
                      <a:pPr algn="ctr"/>
                      <a:r>
                        <a:rPr lang="en-GB" sz="1400" noProof="0" dirty="0"/>
                        <a:t>(</a:t>
                      </a:r>
                      <a:r>
                        <a:rPr lang="en-GB" sz="1400" noProof="0" dirty="0" err="1"/>
                        <a:t>IJCLab</a:t>
                      </a:r>
                      <a:r>
                        <a:rPr lang="en-GB" sz="1400" noProof="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/>
                        <a:t>Marie Helene Moscatello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(CEA/GANIL)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Toru Hara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(Riken)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Pietro Musumeci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(UCLA)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187764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Mamad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Eshraqi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(ESS)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Eduard Prat</a:t>
                      </a:r>
                    </a:p>
                    <a:p>
                      <a:pPr algn="ctr"/>
                      <a:r>
                        <a:rPr lang="en-GB" sz="1400" noProof="0" dirty="0"/>
                        <a:t>(PSI)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Prapong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Klysubun</a:t>
                      </a: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(SLRI)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Fulvia Pilat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(ORNL)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3161463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Alessandro Fabris</a:t>
                      </a:r>
                    </a:p>
                    <a:p>
                      <a:pPr algn="ctr"/>
                      <a:r>
                        <a:rPr lang="en-GB" sz="1400" noProof="0" dirty="0"/>
                        <a:t>(Elettra)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Adriana Rossi</a:t>
                      </a:r>
                    </a:p>
                    <a:p>
                      <a:pPr algn="ctr"/>
                      <a:r>
                        <a:rPr lang="en-GB" sz="1400" noProof="0" dirty="0"/>
                        <a:t>(CERN)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Tadashi Kosecki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(KEK)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Soeren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Prestemon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(LBNL)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3816617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Ralf Gebel</a:t>
                      </a:r>
                    </a:p>
                    <a:p>
                      <a:pPr algn="ctr"/>
                      <a:r>
                        <a:rPr lang="en-GB" sz="1400" noProof="0" dirty="0"/>
                        <a:t>(FZJ &amp; GSI)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John Thomason</a:t>
                      </a:r>
                    </a:p>
                    <a:p>
                      <a:pPr algn="ctr"/>
                      <a:r>
                        <a:rPr lang="en-GB" sz="1400" noProof="0" dirty="0"/>
                        <a:t>(STFC)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Ming-Chyuan Lin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(NSRRC)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Yine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Sun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(ANL)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51146989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Gianluca </a:t>
                      </a:r>
                      <a:r>
                        <a:rPr lang="en-GB" sz="1400" b="1" noProof="0" dirty="0" err="1"/>
                        <a:t>Geloni</a:t>
                      </a:r>
                      <a:endParaRPr lang="en-GB" sz="1400" b="1" noProof="0" dirty="0"/>
                    </a:p>
                    <a:p>
                      <a:pPr algn="ctr"/>
                      <a:r>
                        <a:rPr lang="en-GB" sz="1400" noProof="0" dirty="0"/>
                        <a:t>(Eu-XFEL)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Rogelio Tomas Garcia</a:t>
                      </a:r>
                    </a:p>
                    <a:p>
                      <a:pPr algn="ctr"/>
                      <a:r>
                        <a:rPr lang="en-GB" sz="1400" noProof="0" dirty="0"/>
                        <a:t>(CERN)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Seunghwan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Shin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(POSTECH/PAL)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Alexander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Valishev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(FNAL)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7183687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Victor Malka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(Weizmann Inst. of Science)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Adriana Wawrzyniak</a:t>
                      </a:r>
                    </a:p>
                    <a:p>
                      <a:pPr algn="ctr"/>
                      <a:r>
                        <a:rPr lang="en-GB" sz="1400" noProof="0" dirty="0"/>
                        <a:t>(Solaris)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Liangting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Sun 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(IMP)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Jie Wei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(FRIB)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4207002"/>
                  </a:ext>
                </a:extLst>
              </a:tr>
              <a:tr h="37682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Ex-Officio: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Ralph Assmann </a:t>
                      </a: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(GSI)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LOC Co-Opted: </a:t>
                      </a:r>
                    </a:p>
                    <a:p>
                      <a:pPr algn="ctr"/>
                      <a:r>
                        <a:rPr lang="en-GB" sz="1400" b="1" noProof="0" dirty="0"/>
                        <a:t>Hanna Franberg-Delahaye </a:t>
                      </a:r>
                      <a:r>
                        <a:rPr lang="en-GB" sz="1400" noProof="0" dirty="0"/>
                        <a:t>(Ganil)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4527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0144855-5849-4807-38A0-30C265627961}"/>
              </a:ext>
            </a:extLst>
          </p:cNvPr>
          <p:cNvSpPr txBox="1"/>
          <p:nvPr/>
        </p:nvSpPr>
        <p:spPr>
          <a:xfrm>
            <a:off x="10943730" y="615268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rgbClr val="00B0F0"/>
                </a:solidFill>
              </a:rPr>
              <a:t>Remote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1AF87F-0A8E-539C-F16D-0A90781EFDF2}"/>
              </a:ext>
            </a:extLst>
          </p:cNvPr>
          <p:cNvSpPr txBox="1"/>
          <p:nvPr/>
        </p:nvSpPr>
        <p:spPr>
          <a:xfrm>
            <a:off x="1269972" y="6475960"/>
            <a:ext cx="7334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/>
              <a:t>Many thanks: Tor </a:t>
            </a:r>
            <a:r>
              <a:rPr lang="en-GB" sz="1400" noProof="0" dirty="0" err="1"/>
              <a:t>Raubenheimer</a:t>
            </a:r>
            <a:r>
              <a:rPr lang="en-GB" sz="1400" noProof="0" dirty="0"/>
              <a:t> (Americas) and Yoichi Sato (Asia) for OC representatives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7EB04-EE49-308D-CEAE-ED2E05204497}"/>
              </a:ext>
            </a:extLst>
          </p:cNvPr>
          <p:cNvSpPr txBox="1"/>
          <p:nvPr/>
        </p:nvSpPr>
        <p:spPr>
          <a:xfrm>
            <a:off x="2706423" y="6492172"/>
            <a:ext cx="6650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>
                <a:solidFill>
                  <a:schemeClr val="bg1"/>
                </a:solidFill>
              </a:rPr>
              <a:t>Many thanks: Tor </a:t>
            </a:r>
            <a:r>
              <a:rPr lang="en-GB" sz="1400" noProof="0" dirty="0" err="1">
                <a:solidFill>
                  <a:schemeClr val="bg1"/>
                </a:solidFill>
              </a:rPr>
              <a:t>Raubenheimer</a:t>
            </a:r>
            <a:r>
              <a:rPr lang="en-GB" sz="1400" noProof="0" dirty="0">
                <a:solidFill>
                  <a:schemeClr val="bg1"/>
                </a:solidFill>
              </a:rPr>
              <a:t> (Americas) and Yoichi Sato (Asia) for OC representatives</a:t>
            </a:r>
          </a:p>
        </p:txBody>
      </p:sp>
    </p:spTree>
    <p:extLst>
      <p:ext uri="{BB962C8B-B14F-4D97-AF65-F5344CB8AC3E}">
        <p14:creationId xmlns:p14="http://schemas.microsoft.com/office/powerpoint/2010/main" val="1710565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247E1-1C92-D9F2-1CDD-5E49558F3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81431-FAD2-B93C-5A7E-F0EA96537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169425"/>
            <a:ext cx="10972440" cy="1144800"/>
          </a:xfrm>
        </p:spPr>
        <p:txBody>
          <a:bodyPr/>
          <a:lstStyle/>
          <a:p>
            <a:r>
              <a:rPr lang="en-GB" sz="4000" b="1" noProof="0" dirty="0"/>
              <a:t>IPAC’26 Scientific Programme Committee (SPC)</a:t>
            </a:r>
            <a:endParaRPr lang="en-GB" sz="4000" b="1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C4624B7-6F75-58F1-3CE5-FFEC5233AA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146821"/>
              </p:ext>
            </p:extLst>
          </p:nvPr>
        </p:nvGraphicFramePr>
        <p:xfrm>
          <a:off x="1095796" y="1079740"/>
          <a:ext cx="609962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668">
                  <a:extLst>
                    <a:ext uri="{9D8B030D-6E8A-4147-A177-3AD203B41FA5}">
                      <a16:colId xmlns:a16="http://schemas.microsoft.com/office/drawing/2014/main" val="425115433"/>
                    </a:ext>
                  </a:extLst>
                </a:gridCol>
                <a:gridCol w="2168779">
                  <a:extLst>
                    <a:ext uri="{9D8B030D-6E8A-4147-A177-3AD203B41FA5}">
                      <a16:colId xmlns:a16="http://schemas.microsoft.com/office/drawing/2014/main" val="4144404284"/>
                    </a:ext>
                  </a:extLst>
                </a:gridCol>
                <a:gridCol w="1590675">
                  <a:extLst>
                    <a:ext uri="{9D8B030D-6E8A-4147-A177-3AD203B41FA5}">
                      <a16:colId xmlns:a16="http://schemas.microsoft.com/office/drawing/2014/main" val="3465497221"/>
                    </a:ext>
                  </a:extLst>
                </a:gridCol>
                <a:gridCol w="1825498">
                  <a:extLst>
                    <a:ext uri="{9D8B030D-6E8A-4147-A177-3AD203B41FA5}">
                      <a16:colId xmlns:a16="http://schemas.microsoft.com/office/drawing/2014/main" val="3557749943"/>
                    </a:ext>
                  </a:extLst>
                </a:gridCol>
              </a:tblGrid>
              <a:tr h="332047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Rogelio Tomas </a:t>
                      </a:r>
                      <a:r>
                        <a:rPr lang="en-GB" sz="1600" b="0" noProof="0" dirty="0"/>
                        <a:t>(CERN) </a:t>
                      </a:r>
                      <a:r>
                        <a:rPr lang="en-GB" sz="1600" b="1" noProof="0" dirty="0"/>
                        <a:t>– SPC Chair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172164"/>
                  </a:ext>
                </a:extLst>
              </a:tr>
              <a:tr h="332047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Members 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Members 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Members Americas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41192347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Adriana Rossi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(CERN)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Alexander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Valishev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(FNAL)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4865012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Jordi Marcos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(CELLS)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Yine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Sun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(ANL)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2275489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Marie Helene Moscatello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(CEA/GANIL)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Pietro Musumeci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(UCLA)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187764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Eduard Prat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(PSI)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Liangting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Sun 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(IMP)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3161463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Mamad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Eshraqi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(ESS)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Seunghwan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Shin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(POSTECH/PAL)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3816617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Marie-Helene Moscatello 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(CEA)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Toru Hara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(Riken)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51146989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Adriana Wawrzyniak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(Solaris)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Soeren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Prestemon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(LBNL)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7183687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John Thomason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(STFC)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Prapong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Klysubun</a:t>
                      </a: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(SLRI)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4207002"/>
                  </a:ext>
                </a:extLst>
              </a:tr>
              <a:tr h="451351"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Ralph Assman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(GSI) – Ex Officio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Sarah Cousineau </a:t>
                      </a:r>
                    </a:p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(ORNL) Observer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4527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87B2416-EE30-8487-34CA-6B9C75F6FC7C}"/>
              </a:ext>
            </a:extLst>
          </p:cNvPr>
          <p:cNvSpPr txBox="1"/>
          <p:nvPr/>
        </p:nvSpPr>
        <p:spPr>
          <a:xfrm>
            <a:off x="10943730" y="615268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rgbClr val="00B0F0"/>
                </a:solidFill>
              </a:rPr>
              <a:t>Remote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8FE90-DA92-BE03-E233-F50179DF95DF}"/>
              </a:ext>
            </a:extLst>
          </p:cNvPr>
          <p:cNvSpPr txBox="1"/>
          <p:nvPr/>
        </p:nvSpPr>
        <p:spPr>
          <a:xfrm>
            <a:off x="849141" y="6462380"/>
            <a:ext cx="6650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>
                <a:solidFill>
                  <a:schemeClr val="bg1"/>
                </a:solidFill>
              </a:rPr>
              <a:t>Many thanks: Tor </a:t>
            </a:r>
            <a:r>
              <a:rPr lang="en-GB" sz="1400" noProof="0" dirty="0" err="1">
                <a:solidFill>
                  <a:schemeClr val="bg1"/>
                </a:solidFill>
              </a:rPr>
              <a:t>Raubenheimer</a:t>
            </a:r>
            <a:r>
              <a:rPr lang="en-GB" sz="1400" noProof="0" dirty="0">
                <a:solidFill>
                  <a:schemeClr val="bg1"/>
                </a:solidFill>
              </a:rPr>
              <a:t> (Americas) and Yoichi Sato (Asia) for SPC representatives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58F9F8E-0DEC-D4CF-770B-A6EA29E2C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835826"/>
              </p:ext>
            </p:extLst>
          </p:nvPr>
        </p:nvGraphicFramePr>
        <p:xfrm>
          <a:off x="7863550" y="2359900"/>
          <a:ext cx="371837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8370">
                  <a:extLst>
                    <a:ext uri="{9D8B030D-6E8A-4147-A177-3AD203B41FA5}">
                      <a16:colId xmlns:a16="http://schemas.microsoft.com/office/drawing/2014/main" val="3274985438"/>
                    </a:ext>
                  </a:extLst>
                </a:gridCol>
              </a:tblGrid>
              <a:tr h="254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Additional Co-Opted EMEA Members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03129256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Nicolas Delerue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(IJCLAB) – Editor In Chief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5851634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Hanna Franberg-Delahaye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(GANIL) – LOC Chair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93751537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Gianluca </a:t>
                      </a:r>
                      <a:r>
                        <a:rPr kumimoji="0" lang="en-GB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Geloni</a:t>
                      </a: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EuXFEL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) – Ligh Peer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6696331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Sabrina Lecerf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(GANIL) – Scientific Secretary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6259601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Peter McIntosh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(STFC) – OC Chair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40951593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Atoosa Meseck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(HZB) – Equal 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18082044"/>
                  </a:ext>
                </a:extLst>
              </a:tr>
              <a:tr h="23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Eduard Prat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(PSI) – Student Tutoring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85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6791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6A570-0C9E-EF0A-EAB4-0023E8917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4B018-A789-F1AA-CCE9-52D0C6DA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169425"/>
            <a:ext cx="10972440" cy="1144800"/>
          </a:xfrm>
        </p:spPr>
        <p:txBody>
          <a:bodyPr/>
          <a:lstStyle/>
          <a:p>
            <a:r>
              <a:rPr lang="en-GB" b="1" noProof="0" dirty="0"/>
              <a:t>IPAC’26 Local Organising Committee (LOC)</a:t>
            </a:r>
            <a:endParaRPr lang="en-GB" b="1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CDABBB4-FE45-93C8-E61B-D992E3D20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09483"/>
              </p:ext>
            </p:extLst>
          </p:nvPr>
        </p:nvGraphicFramePr>
        <p:xfrm>
          <a:off x="708805" y="1104091"/>
          <a:ext cx="1077379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69">
                  <a:extLst>
                    <a:ext uri="{9D8B030D-6E8A-4147-A177-3AD203B41FA5}">
                      <a16:colId xmlns:a16="http://schemas.microsoft.com/office/drawing/2014/main" val="425115433"/>
                    </a:ext>
                  </a:extLst>
                </a:gridCol>
                <a:gridCol w="3491928">
                  <a:extLst>
                    <a:ext uri="{9D8B030D-6E8A-4147-A177-3AD203B41FA5}">
                      <a16:colId xmlns:a16="http://schemas.microsoft.com/office/drawing/2014/main" val="4144404284"/>
                    </a:ext>
                  </a:extLst>
                </a:gridCol>
                <a:gridCol w="2151062">
                  <a:extLst>
                    <a:ext uri="{9D8B030D-6E8A-4147-A177-3AD203B41FA5}">
                      <a16:colId xmlns:a16="http://schemas.microsoft.com/office/drawing/2014/main" val="2419925777"/>
                    </a:ext>
                  </a:extLst>
                </a:gridCol>
                <a:gridCol w="2889631">
                  <a:extLst>
                    <a:ext uri="{9D8B030D-6E8A-4147-A177-3AD203B41FA5}">
                      <a16:colId xmlns:a16="http://schemas.microsoft.com/office/drawing/2014/main" val="3376886302"/>
                    </a:ext>
                  </a:extLst>
                </a:gridCol>
              </a:tblGrid>
              <a:tr h="304962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Hanna Franberg-Delahaye </a:t>
                      </a:r>
                      <a:r>
                        <a:rPr lang="en-GB" sz="1600" b="0" noProof="0" dirty="0"/>
                        <a:t>(GANIL) </a:t>
                      </a:r>
                      <a:r>
                        <a:rPr lang="en-GB" sz="1600" b="1" noProof="0" dirty="0"/>
                        <a:t>– SPC Chair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CH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172164"/>
                  </a:ext>
                </a:extLst>
              </a:tr>
              <a:tr h="471305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Scientific </a:t>
                      </a:r>
                      <a:r>
                        <a:rPr lang="en-GB" sz="1600" b="1" noProof="0" dirty="0" err="1">
                          <a:solidFill>
                            <a:schemeClr val="tx1"/>
                          </a:solidFill>
                        </a:rPr>
                        <a:t>Secratariat</a:t>
                      </a:r>
                      <a:endParaRPr lang="en-GB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/>
                        <a:t>Sabrina Lecerf </a:t>
                      </a:r>
                      <a:r>
                        <a:rPr lang="en-GB" sz="1400" noProof="0" dirty="0"/>
                        <a:t>(GANIL) : Scientific Secretary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/>
                        <a:t>Isabelle Côme </a:t>
                      </a:r>
                      <a:r>
                        <a:rPr lang="en-GB" sz="1400" noProof="0" dirty="0"/>
                        <a:t>(</a:t>
                      </a:r>
                      <a:r>
                        <a:rPr lang="en-GB" sz="1400" noProof="0" dirty="0" err="1"/>
                        <a:t>IJCLab</a:t>
                      </a:r>
                      <a:r>
                        <a:rPr lang="en-GB" sz="1400" noProof="0" dirty="0"/>
                        <a:t>):  Conference Assistant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Poster Session Manager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GB" sz="1400" b="1" noProof="0" dirty="0"/>
                        <a:t>Angie Orduz </a:t>
                      </a:r>
                      <a:r>
                        <a:rPr lang="en-GB" sz="1400" noProof="0" dirty="0"/>
                        <a:t>(GANIL)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52797474"/>
                  </a:ext>
                </a:extLst>
              </a:tr>
              <a:tr h="1635705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Editor in Chief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Nicolas Delerue </a:t>
                      </a: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400" noProof="0" dirty="0" err="1">
                          <a:solidFill>
                            <a:schemeClr val="tx1"/>
                          </a:solidFill>
                        </a:rPr>
                        <a:t>IJCLab</a:t>
                      </a:r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Industry and Sponsoring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Jean-Luc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Revol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(ESRF) – Lead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Keihan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Tavakoli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(SOLEIL)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Cécile Barthe-Dejean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Nicolas Berton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(CEA)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Benoit Joly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(ESRF)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Laurent Nadolski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(SOLEIL)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Adrien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Neyret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(K.I.T Group France)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Lionel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Quettier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361872"/>
                  </a:ext>
                </a:extLst>
              </a:tr>
              <a:tr h="1829772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Student Managers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Julien Michaud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400" b="0" noProof="0" dirty="0" err="1">
                          <a:solidFill>
                            <a:schemeClr val="tx1"/>
                          </a:solidFill>
                        </a:rPr>
                        <a:t>IJClab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Marc-Hervé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Stodel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Social Events and Logistics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Solène Clement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(K.T.T Group France)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Sebastien Gautrot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Alexandre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Gognat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Jérôme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Gueret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Adeline Jeanne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(K.I.T Group France)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Pierre Leduc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Alexis Lefevre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Magali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Tencé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Matteo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Voiturier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4865012"/>
                  </a:ext>
                </a:extLst>
              </a:tr>
              <a:tr h="471305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Poster Session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GB" sz="1400" b="1" noProof="0" dirty="0"/>
                        <a:t>Angie Orduz </a:t>
                      </a:r>
                      <a:r>
                        <a:rPr lang="en-GB" sz="1400" noProof="0" dirty="0"/>
                        <a:t>(GANIL) 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IT/Web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Laurent Fortin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  <a:p>
                      <a:pPr algn="ctr"/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Guillaume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Lalaire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(GANIL)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275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1575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Deauville, Normandy in France</a:t>
            </a:r>
            <a:endParaRPr lang="en-GB" noProof="0" dirty="0">
              <a:solidFill>
                <a:srgbClr val="C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496" y="3089773"/>
            <a:ext cx="4116253" cy="3087190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317500"/>
          </a:effectLst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47472" y="1362075"/>
            <a:ext cx="11391090" cy="4814888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GB" sz="1100" b="1" noProof="0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4000" b="1" noProof="0" dirty="0">
                <a:solidFill>
                  <a:srgbClr val="C00000"/>
                </a:solidFill>
              </a:rPr>
              <a:t>An Truly Beautiful Destination!</a:t>
            </a:r>
            <a:endParaRPr lang="en-GB" sz="4000" noProof="0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Amazing </a:t>
            </a:r>
            <a:r>
              <a:rPr lang="en-GB" b="1" noProof="0" dirty="0"/>
              <a:t>scenery</a:t>
            </a:r>
            <a:r>
              <a:rPr lang="en-GB" noProof="0" dirty="0"/>
              <a:t> and </a:t>
            </a:r>
            <a:r>
              <a:rPr lang="en-GB" b="1" noProof="0" dirty="0" err="1"/>
              <a:t>tranquility</a:t>
            </a:r>
            <a:r>
              <a:rPr lang="en-GB" noProof="0" dirty="0"/>
              <a:t> on Côte </a:t>
            </a:r>
            <a:r>
              <a:rPr lang="en-GB" noProof="0" dirty="0" err="1"/>
              <a:t>Fleurie</a:t>
            </a:r>
            <a:r>
              <a:rPr lang="en-GB" noProof="0" dirty="0"/>
              <a:t> (or Flowery Coast).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Conference venue situated on </a:t>
            </a:r>
            <a:r>
              <a:rPr lang="en-GB" b="1" noProof="0" dirty="0"/>
              <a:t>the seafront</a:t>
            </a:r>
            <a:r>
              <a:rPr lang="en-GB" noProof="0" dirty="0"/>
              <a:t>, close to all local amenities.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noProof="0" dirty="0"/>
              <a:t>Easy access </a:t>
            </a:r>
            <a:r>
              <a:rPr lang="en-GB" noProof="0" dirty="0"/>
              <a:t>from Paris by car or train.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Deauville is a </a:t>
            </a:r>
            <a:r>
              <a:rPr lang="en-GB" b="1" noProof="0" dirty="0"/>
              <a:t>walkable</a:t>
            </a:r>
            <a:r>
              <a:rPr lang="en-GB" noProof="0" dirty="0"/>
              <a:t> city (at &lt;4 km</a:t>
            </a:r>
            <a:r>
              <a:rPr lang="en-GB" baseline="30000" noProof="0" dirty="0"/>
              <a:t>2</a:t>
            </a:r>
            <a:r>
              <a:rPr lang="en-GB" noProof="0" dirty="0"/>
              <a:t>)</a:t>
            </a:r>
            <a:endParaRPr lang="en-GB" baseline="300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4DD124-C03A-ACE3-B19B-74B6D5447D52}"/>
              </a:ext>
            </a:extLst>
          </p:cNvPr>
          <p:cNvSpPr txBox="1"/>
          <p:nvPr/>
        </p:nvSpPr>
        <p:spPr>
          <a:xfrm>
            <a:off x="1291382" y="4766552"/>
            <a:ext cx="2905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noProof="0" dirty="0">
                <a:hlinkClick r:id="rId3"/>
              </a:rPr>
              <a:t>www.Ipac26.org</a:t>
            </a:r>
            <a:endParaRPr lang="en-GB" sz="3200" noProof="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446" y="4050644"/>
            <a:ext cx="4318876" cy="2890562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55216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IPAC’26 Organisation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07DFB94-2437-4287-919E-616A67E3FF4F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9" name="Espace réservé pour une image  8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5175" y="1554163"/>
            <a:ext cx="5076825" cy="2398712"/>
          </a:xfrm>
          <a:ln w="28575">
            <a:solidFill>
              <a:schemeClr val="bg1"/>
            </a:solidFill>
          </a:ln>
        </p:spPr>
      </p:pic>
      <p:pic>
        <p:nvPicPr>
          <p:cNvPr id="10" name="Espace réservé pour une image  9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5175" y="3962400"/>
            <a:ext cx="5076825" cy="2347913"/>
          </a:xfrm>
          <a:ln w="28575">
            <a:solidFill>
              <a:schemeClr val="bg1"/>
            </a:solidFill>
          </a:ln>
        </p:spPr>
      </p:pic>
      <p:cxnSp>
        <p:nvCxnSpPr>
          <p:cNvPr id="3" name="Connecteur droit avec flèche 2"/>
          <p:cNvCxnSpPr/>
          <p:nvPr/>
        </p:nvCxnSpPr>
        <p:spPr>
          <a:xfrm>
            <a:off x="5950404" y="4957756"/>
            <a:ext cx="174171" cy="299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Espace réservé du contenu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180"/>
          <a:stretch/>
        </p:blipFill>
        <p:spPr>
          <a:xfrm>
            <a:off x="0" y="3962603"/>
            <a:ext cx="7115175" cy="234791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1902958" y="4477066"/>
            <a:ext cx="60785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noProof="0" dirty="0"/>
              <a:t>GANIL</a:t>
            </a:r>
            <a:endParaRPr lang="en-GB" noProof="0" dirty="0"/>
          </a:p>
        </p:txBody>
      </p:sp>
      <p:cxnSp>
        <p:nvCxnSpPr>
          <p:cNvPr id="21" name="Connecteur droit avec flèche 20"/>
          <p:cNvCxnSpPr>
            <a:stCxn id="20" idx="2"/>
          </p:cNvCxnSpPr>
          <p:nvPr/>
        </p:nvCxnSpPr>
        <p:spPr>
          <a:xfrm>
            <a:off x="2206888" y="4738676"/>
            <a:ext cx="209876" cy="43507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708501" y="4215456"/>
            <a:ext cx="70403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noProof="0" dirty="0"/>
              <a:t>IPAC’26</a:t>
            </a:r>
            <a:endParaRPr lang="en-GB" noProof="0" dirty="0"/>
          </a:p>
        </p:txBody>
      </p:sp>
      <p:cxnSp>
        <p:nvCxnSpPr>
          <p:cNvPr id="24" name="Connecteur droit avec flèche 23"/>
          <p:cNvCxnSpPr>
            <a:stCxn id="23" idx="2"/>
          </p:cNvCxnSpPr>
          <p:nvPr/>
        </p:nvCxnSpPr>
        <p:spPr>
          <a:xfrm flipH="1">
            <a:off x="3060520" y="4477066"/>
            <a:ext cx="1" cy="41801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vertical 12"/>
          <p:cNvSpPr>
            <a:spLocks noGrp="1"/>
          </p:cNvSpPr>
          <p:nvPr>
            <p:ph idx="1"/>
          </p:nvPr>
        </p:nvSpPr>
        <p:spPr>
          <a:xfrm>
            <a:off x="838199" y="1352347"/>
            <a:ext cx="6276975" cy="481488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600" noProof="0" dirty="0"/>
              <a:t>Local organisation led by GANIL, with strong support from CEA, CNRS, SOLEIL &amp; ESRF: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1500 participants &amp; 100 industry booths.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2 parallel sessions &amp; 440 posters/day.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/>
              <a:t>Student Tutoring, Light Peer Review &amp; Equal Opportunity programmes included.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600" noProof="0" dirty="0"/>
          </a:p>
        </p:txBody>
      </p:sp>
    </p:spTree>
    <p:extLst>
      <p:ext uri="{BB962C8B-B14F-4D97-AF65-F5344CB8AC3E}">
        <p14:creationId xmlns:p14="http://schemas.microsoft.com/office/powerpoint/2010/main" val="275708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BAD66C-9FD5-EB26-0651-0B4057BC8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9" y="1006641"/>
            <a:ext cx="8666438" cy="5153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70B83C-750F-B7AE-A5AD-A0D3F750B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IPAC’26 Programme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F73AE-DB45-29E8-A45D-FC952DEB3637}"/>
              </a:ext>
            </a:extLst>
          </p:cNvPr>
          <p:cNvSpPr txBox="1"/>
          <p:nvPr/>
        </p:nvSpPr>
        <p:spPr>
          <a:xfrm>
            <a:off x="7600850" y="5834469"/>
            <a:ext cx="3752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Standard European IPAC configuration</a:t>
            </a:r>
          </a:p>
        </p:txBody>
      </p:sp>
      <p:pic>
        <p:nvPicPr>
          <p:cNvPr id="7" name="Espace réservé du contenu 5" descr="Capture d’écran">
            <a:extLst>
              <a:ext uri="{FF2B5EF4-FFF2-40B4-BE49-F238E27FC236}">
                <a16:creationId xmlns:a16="http://schemas.microsoft.com/office/drawing/2014/main" id="{B868E4B2-D4E7-67CB-2C08-CF58ED318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978" y="1162758"/>
            <a:ext cx="3184482" cy="4546888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219162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84ED9B9C-498E-4AAC-A520-FBD972F6C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r="17909" b="12878"/>
          <a:stretch/>
        </p:blipFill>
        <p:spPr>
          <a:xfrm>
            <a:off x="7981777" y="4007557"/>
            <a:ext cx="4332386" cy="284168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EA5F3D-68FE-A0E5-EBEF-99D63A4C7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Schedule for SPC &amp; OC Meetings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37BD6E-59ED-1C52-A4B0-412DA63E3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  <a:tabLst>
                <a:tab pos="2155825" algn="l"/>
              </a:tabLst>
            </a:pPr>
            <a:r>
              <a:rPr lang="en-GB" sz="2800" b="1" noProof="0" dirty="0"/>
              <a:t>OC1/SPC1   </a:t>
            </a:r>
            <a:r>
              <a:rPr lang="en-GB" sz="2800" noProof="0" dirty="0"/>
              <a:t>At IPAC’26 location </a:t>
            </a:r>
            <a:r>
              <a:rPr lang="en-GB" noProof="0" dirty="0"/>
              <a:t>(</a:t>
            </a:r>
            <a:r>
              <a:rPr lang="en-GB" sz="2800" noProof="0" dirty="0"/>
              <a:t>Deauville) Dec 2024</a:t>
            </a:r>
          </a:p>
          <a:p>
            <a:pPr marL="0" indent="0">
              <a:buNone/>
            </a:pPr>
            <a:endParaRPr lang="en-GB" sz="1200" noProof="0" dirty="0"/>
          </a:p>
          <a:p>
            <a:pPr marL="0" indent="0">
              <a:buNone/>
              <a:tabLst>
                <a:tab pos="2155825" algn="l"/>
              </a:tabLst>
            </a:pPr>
            <a:r>
              <a:rPr lang="en-GB" sz="2800" b="1" noProof="0" dirty="0"/>
              <a:t>SPC2   </a:t>
            </a:r>
            <a:r>
              <a:rPr lang="en-GB" sz="2800" noProof="0" dirty="0"/>
              <a:t>During IPAC’25 in Taipei, Taiwan Jun 2025 – this week</a:t>
            </a:r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  <a:tabLst>
                <a:tab pos="2155825" algn="l"/>
              </a:tabLst>
            </a:pPr>
            <a:r>
              <a:rPr lang="en-GB" sz="2800" b="1" noProof="0" dirty="0"/>
              <a:t>SPC3   </a:t>
            </a:r>
            <a:r>
              <a:rPr lang="en-GB" sz="2800" noProof="0" dirty="0"/>
              <a:t>At IPAC’29 location (Liverpool) Jan 2025 </a:t>
            </a:r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  <a:tabLst>
                <a:tab pos="2155825" algn="l"/>
              </a:tabLst>
            </a:pPr>
            <a:r>
              <a:rPr lang="en-GB" sz="2800" b="1" noProof="0" dirty="0"/>
              <a:t>OC2   </a:t>
            </a:r>
            <a:r>
              <a:rPr lang="en-GB" sz="2800" noProof="0" dirty="0"/>
              <a:t>During IPAC’26 in Deauville May 2026</a:t>
            </a:r>
          </a:p>
        </p:txBody>
      </p:sp>
      <p:pic>
        <p:nvPicPr>
          <p:cNvPr id="1026" name="Picture 2" descr="Download Tick, Asterisk, Cross. Royalty-Free Vector Graphic - Pixabay">
            <a:extLst>
              <a:ext uri="{FF2B5EF4-FFF2-40B4-BE49-F238E27FC236}">
                <a16:creationId xmlns:a16="http://schemas.microsoft.com/office/drawing/2014/main" id="{0D317CF7-206C-10A2-1E84-F8E01C9BE5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73"/>
          <a:stretch/>
        </p:blipFill>
        <p:spPr bwMode="auto">
          <a:xfrm>
            <a:off x="8582111" y="1114828"/>
            <a:ext cx="621472" cy="83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ownload Tick, Asterisk, Cross. Royalty-Free Vector Graphic - Pixabay">
            <a:extLst>
              <a:ext uri="{FF2B5EF4-FFF2-40B4-BE49-F238E27FC236}">
                <a16:creationId xmlns:a16="http://schemas.microsoft.com/office/drawing/2014/main" id="{E0626CBA-2B54-AFB5-3961-2B78775B86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8" r="31490"/>
          <a:stretch/>
        </p:blipFill>
        <p:spPr bwMode="auto">
          <a:xfrm>
            <a:off x="9750706" y="1879852"/>
            <a:ext cx="527985" cy="83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ownload Tick, Asterisk, Cross. Royalty-Free Vector Graphic - Pixabay">
            <a:extLst>
              <a:ext uri="{FF2B5EF4-FFF2-40B4-BE49-F238E27FC236}">
                <a16:creationId xmlns:a16="http://schemas.microsoft.com/office/drawing/2014/main" id="{7E41FA82-D3BC-0362-46EB-0E11CD9A60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7"/>
          <a:stretch/>
        </p:blipFill>
        <p:spPr bwMode="auto">
          <a:xfrm>
            <a:off x="7848279" y="2787511"/>
            <a:ext cx="527985" cy="83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ownload Tick, Asterisk, Cross. Royalty-Free Vector Graphic - Pixabay">
            <a:extLst>
              <a:ext uri="{FF2B5EF4-FFF2-40B4-BE49-F238E27FC236}">
                <a16:creationId xmlns:a16="http://schemas.microsoft.com/office/drawing/2014/main" id="{55EDA909-935E-F944-D771-3DA735FF81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7"/>
          <a:stretch/>
        </p:blipFill>
        <p:spPr bwMode="auto">
          <a:xfrm>
            <a:off x="7397508" y="3624451"/>
            <a:ext cx="527986" cy="83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D90DB4-9543-8169-790A-6548C707CC54}"/>
              </a:ext>
            </a:extLst>
          </p:cNvPr>
          <p:cNvSpPr txBox="1"/>
          <p:nvPr/>
        </p:nvSpPr>
        <p:spPr>
          <a:xfrm>
            <a:off x="4807441" y="5902779"/>
            <a:ext cx="326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OC1/SPC1 in Deauville, Dec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2155F3-D944-193C-96BB-F417FEBCDDA0}"/>
              </a:ext>
            </a:extLst>
          </p:cNvPr>
          <p:cNvSpPr txBox="1"/>
          <p:nvPr/>
        </p:nvSpPr>
        <p:spPr>
          <a:xfrm>
            <a:off x="10342493" y="2197670"/>
            <a:ext cx="1331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Invited Talks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129FDC-9039-79A5-C72F-88317C00F3AB}"/>
              </a:ext>
            </a:extLst>
          </p:cNvPr>
          <p:cNvSpPr txBox="1"/>
          <p:nvPr/>
        </p:nvSpPr>
        <p:spPr>
          <a:xfrm>
            <a:off x="8582111" y="3030614"/>
            <a:ext cx="1817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Contributed Talks</a:t>
            </a:r>
          </a:p>
        </p:txBody>
      </p:sp>
    </p:spTree>
    <p:extLst>
      <p:ext uri="{BB962C8B-B14F-4D97-AF65-F5344CB8AC3E}">
        <p14:creationId xmlns:p14="http://schemas.microsoft.com/office/powerpoint/2010/main" val="2333942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Centre International de Deauville (CID)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75A2B4-5E0A-B830-6990-059F9418D8DF}"/>
              </a:ext>
            </a:extLst>
          </p:cNvPr>
          <p:cNvGrpSpPr/>
          <p:nvPr/>
        </p:nvGrpSpPr>
        <p:grpSpPr>
          <a:xfrm>
            <a:off x="-1" y="3864750"/>
            <a:ext cx="12192000" cy="2455094"/>
            <a:chOff x="-1" y="3864750"/>
            <a:chExt cx="12192000" cy="2455094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809B0B2E-A0FE-B642-D999-2BB1F1569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2656" y="3906561"/>
              <a:ext cx="4149343" cy="238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Ihre Konferenz in Deauville, Normandie - Normandie Urlaub, Frankreich">
              <a:extLst>
                <a:ext uri="{FF2B5EF4-FFF2-40B4-BE49-F238E27FC236}">
                  <a16:creationId xmlns:a16="http://schemas.microsoft.com/office/drawing/2014/main" id="{AB27C07C-DB10-B3F5-B2DD-874BC6D50E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411" y="3906561"/>
              <a:ext cx="3949723" cy="2413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3864750"/>
              <a:ext cx="3689349" cy="245509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605567D-9D37-4DA7-1C8F-77A36CAF28E7}"/>
              </a:ext>
            </a:extLst>
          </p:cNvPr>
          <p:cNvGrpSpPr/>
          <p:nvPr/>
        </p:nvGrpSpPr>
        <p:grpSpPr>
          <a:xfrm>
            <a:off x="1" y="1272433"/>
            <a:ext cx="12191999" cy="2624400"/>
            <a:chOff x="1" y="1272433"/>
            <a:chExt cx="12191999" cy="2624400"/>
          </a:xfrm>
        </p:grpSpPr>
        <p:pic>
          <p:nvPicPr>
            <p:cNvPr id="4100" name="Picture 4" descr="Concert : Melody Gardot - inDeauville - Tourisme, Evénements, City Guide -  Site officiel du territoire Deauville">
              <a:extLst>
                <a:ext uri="{FF2B5EF4-FFF2-40B4-BE49-F238E27FC236}">
                  <a16:creationId xmlns:a16="http://schemas.microsoft.com/office/drawing/2014/main" id="{6B00DCA6-9491-8CDF-AB17-19C787F6CD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290266"/>
              <a:ext cx="3689348" cy="2567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5410" y="1299994"/>
              <a:ext cx="3949724" cy="2556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" name="Image 2" descr="Capture d’écran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3705" y="1272433"/>
              <a:ext cx="4168295" cy="2624400"/>
            </a:xfrm>
            <a:prstGeom prst="rect">
              <a:avLst/>
            </a:prstGeom>
            <a:ln>
              <a:noFill/>
            </a:ln>
          </p:spPr>
        </p:pic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C2B917-D709-7499-2490-FF949A9CBAB0}"/>
              </a:ext>
            </a:extLst>
          </p:cNvPr>
          <p:cNvCxnSpPr/>
          <p:nvPr/>
        </p:nvCxnSpPr>
        <p:spPr>
          <a:xfrm>
            <a:off x="-369652" y="3857623"/>
            <a:ext cx="13190707" cy="489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116E5BB-0AA9-74AF-6526-A4DDF2BFFD01}"/>
              </a:ext>
            </a:extLst>
          </p:cNvPr>
          <p:cNvCxnSpPr/>
          <p:nvPr/>
        </p:nvCxnSpPr>
        <p:spPr>
          <a:xfrm>
            <a:off x="-369652" y="6287761"/>
            <a:ext cx="13190707" cy="489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73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1214</Words>
  <Application>Microsoft Office PowerPoint</Application>
  <PresentationFormat>Widescreen</PresentationFormat>
  <Paragraphs>271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IPAC’26 Deauville Sunday 17th – Friday 22nd May, 2026 </vt:lpstr>
      <vt:lpstr>IPAC’26 Organising Committee (OC)</vt:lpstr>
      <vt:lpstr>IPAC’26 Scientific Programme Committee (SPC)</vt:lpstr>
      <vt:lpstr>IPAC’26 Local Organising Committee (LOC)</vt:lpstr>
      <vt:lpstr>Deauville, Normandy in France</vt:lpstr>
      <vt:lpstr>IPAC’26 Organisation</vt:lpstr>
      <vt:lpstr>IPAC’26 Programme</vt:lpstr>
      <vt:lpstr>Schedule for SPC &amp; OC Meetings</vt:lpstr>
      <vt:lpstr>Centre International de Deauville (CID)</vt:lpstr>
      <vt:lpstr>CID Conference Venue</vt:lpstr>
      <vt:lpstr>Industry Exhibition and Poster Sessions</vt:lpstr>
      <vt:lpstr>Hotel Preparations</vt:lpstr>
      <vt:lpstr>Delegate Transportation Provision</vt:lpstr>
      <vt:lpstr>Student Poster Session (Sunday 14h - 18h)</vt:lpstr>
      <vt:lpstr>Event Venues Confirmed</vt:lpstr>
      <vt:lpstr>Laboratory Visits (Fri/Sat)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IPAC’26 Centre International de Deauville Sunday 17th – Friday 22nd May, 2026</dc:title>
  <dc:creator>McIntosh, Peter (STFC,DL,AST)</dc:creator>
  <cp:lastModifiedBy>McIntosh, Peter (STFC,DL,AST)</cp:lastModifiedBy>
  <cp:revision>11</cp:revision>
  <dcterms:created xsi:type="dcterms:W3CDTF">2023-05-05T12:33:08Z</dcterms:created>
  <dcterms:modified xsi:type="dcterms:W3CDTF">2025-06-04T06:26:38Z</dcterms:modified>
</cp:coreProperties>
</file>