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1073" r:id="rId2"/>
    <p:sldId id="1089" r:id="rId3"/>
    <p:sldId id="1090" r:id="rId4"/>
    <p:sldId id="755" r:id="rId5"/>
    <p:sldId id="297" r:id="rId6"/>
    <p:sldId id="298" r:id="rId7"/>
    <p:sldId id="1074" r:id="rId8"/>
    <p:sldId id="785" r:id="rId9"/>
    <p:sldId id="1094" r:id="rId10"/>
    <p:sldId id="1100" r:id="rId11"/>
    <p:sldId id="1101" r:id="rId12"/>
    <p:sldId id="1095" r:id="rId13"/>
    <p:sldId id="1099" r:id="rId14"/>
    <p:sldId id="1102" r:id="rId15"/>
    <p:sldId id="1091" r:id="rId16"/>
    <p:sldId id="1092" r:id="rId17"/>
    <p:sldId id="355" r:id="rId18"/>
    <p:sldId id="1097" r:id="rId19"/>
    <p:sldId id="348" r:id="rId20"/>
    <p:sldId id="257" r:id="rId21"/>
    <p:sldId id="421" r:id="rId22"/>
    <p:sldId id="260" r:id="rId23"/>
    <p:sldId id="265" r:id="rId24"/>
    <p:sldId id="264" r:id="rId2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FFFFFF"/>
    <a:srgbClr val="CC3399"/>
    <a:srgbClr val="669E40"/>
    <a:srgbClr val="9C5BCD"/>
    <a:srgbClr val="FF99FF"/>
    <a:srgbClr val="BDD7EE"/>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444E0C-D02E-4DA3-8C8D-99D5FC42EF51}" v="2" dt="2025-06-04T11:06:43.389"/>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スタイル (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757" autoAdjust="0"/>
    <p:restoredTop sz="88616" autoAdjust="0"/>
  </p:normalViewPr>
  <p:slideViewPr>
    <p:cSldViewPr snapToGrid="0">
      <p:cViewPr varScale="1">
        <p:scale>
          <a:sx n="68" d="100"/>
          <a:sy n="68" d="100"/>
        </p:scale>
        <p:origin x="1440" y="654"/>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洋一 佐藤" userId="187f01ec3c3186de" providerId="LiveId" clId="{55444E0C-D02E-4DA3-8C8D-99D5FC42EF51}"/>
    <pc:docChg chg="undo custSel delSld modSld">
      <pc:chgData name="洋一 佐藤" userId="187f01ec3c3186de" providerId="LiveId" clId="{55444E0C-D02E-4DA3-8C8D-99D5FC42EF51}" dt="2025-06-04T11:09:53.381" v="361" actId="20577"/>
      <pc:docMkLst>
        <pc:docMk/>
      </pc:docMkLst>
      <pc:sldChg chg="del">
        <pc:chgData name="洋一 佐藤" userId="187f01ec3c3186de" providerId="LiveId" clId="{55444E0C-D02E-4DA3-8C8D-99D5FC42EF51}" dt="2025-06-04T11:00:55.145" v="0" actId="47"/>
        <pc:sldMkLst>
          <pc:docMk/>
          <pc:sldMk cId="2123038690" sldId="357"/>
        </pc:sldMkLst>
      </pc:sldChg>
      <pc:sldChg chg="del">
        <pc:chgData name="洋一 佐藤" userId="187f01ec3c3186de" providerId="LiveId" clId="{55444E0C-D02E-4DA3-8C8D-99D5FC42EF51}" dt="2025-06-04T11:00:55.145" v="0" actId="47"/>
        <pc:sldMkLst>
          <pc:docMk/>
          <pc:sldMk cId="766199521" sldId="358"/>
        </pc:sldMkLst>
      </pc:sldChg>
      <pc:sldChg chg="del">
        <pc:chgData name="洋一 佐藤" userId="187f01ec3c3186de" providerId="LiveId" clId="{55444E0C-D02E-4DA3-8C8D-99D5FC42EF51}" dt="2025-06-04T11:00:55.145" v="0" actId="47"/>
        <pc:sldMkLst>
          <pc:docMk/>
          <pc:sldMk cId="3246964649" sldId="359"/>
        </pc:sldMkLst>
      </pc:sldChg>
      <pc:sldChg chg="modSp mod">
        <pc:chgData name="洋一 佐藤" userId="187f01ec3c3186de" providerId="LiveId" clId="{55444E0C-D02E-4DA3-8C8D-99D5FC42EF51}" dt="2025-06-04T11:02:04.526" v="38" actId="1035"/>
        <pc:sldMkLst>
          <pc:docMk/>
          <pc:sldMk cId="2965630569" sldId="1094"/>
        </pc:sldMkLst>
        <pc:spChg chg="mod">
          <ac:chgData name="洋一 佐藤" userId="187f01ec3c3186de" providerId="LiveId" clId="{55444E0C-D02E-4DA3-8C8D-99D5FC42EF51}" dt="2025-06-04T11:02:04.526" v="38" actId="1035"/>
          <ac:spMkLst>
            <pc:docMk/>
            <pc:sldMk cId="2965630569" sldId="1094"/>
            <ac:spMk id="2" creationId="{C15D0BAB-6C73-1574-718B-26EF4F6FF48F}"/>
          </ac:spMkLst>
        </pc:spChg>
      </pc:sldChg>
      <pc:sldChg chg="modSp mod">
        <pc:chgData name="洋一 佐藤" userId="187f01ec3c3186de" providerId="LiveId" clId="{55444E0C-D02E-4DA3-8C8D-99D5FC42EF51}" dt="2025-06-04T11:04:32.814" v="195" actId="207"/>
        <pc:sldMkLst>
          <pc:docMk/>
          <pc:sldMk cId="1241841761" sldId="1099"/>
        </pc:sldMkLst>
        <pc:spChg chg="mod">
          <ac:chgData name="洋一 佐藤" userId="187f01ec3c3186de" providerId="LiveId" clId="{55444E0C-D02E-4DA3-8C8D-99D5FC42EF51}" dt="2025-06-04T11:03:39.312" v="164" actId="1035"/>
          <ac:spMkLst>
            <pc:docMk/>
            <pc:sldMk cId="1241841761" sldId="1099"/>
            <ac:spMk id="11" creationId="{BE2536DE-D549-C579-876A-4198A84FC3AA}"/>
          </ac:spMkLst>
        </pc:spChg>
        <pc:spChg chg="mod">
          <ac:chgData name="洋一 佐藤" userId="187f01ec3c3186de" providerId="LiveId" clId="{55444E0C-D02E-4DA3-8C8D-99D5FC42EF51}" dt="2025-06-04T11:04:32.814" v="195" actId="207"/>
          <ac:spMkLst>
            <pc:docMk/>
            <pc:sldMk cId="1241841761" sldId="1099"/>
            <ac:spMk id="13" creationId="{57D25D8A-E813-E621-A60C-115B649B1B6F}"/>
          </ac:spMkLst>
        </pc:spChg>
      </pc:sldChg>
      <pc:sldChg chg="modSp mod">
        <pc:chgData name="洋一 佐藤" userId="187f01ec3c3186de" providerId="LiveId" clId="{55444E0C-D02E-4DA3-8C8D-99D5FC42EF51}" dt="2025-06-04T11:02:20.165" v="70" actId="1036"/>
        <pc:sldMkLst>
          <pc:docMk/>
          <pc:sldMk cId="699285626" sldId="1100"/>
        </pc:sldMkLst>
        <pc:spChg chg="mod">
          <ac:chgData name="洋一 佐藤" userId="187f01ec3c3186de" providerId="LiveId" clId="{55444E0C-D02E-4DA3-8C8D-99D5FC42EF51}" dt="2025-06-04T11:02:20.165" v="70" actId="1036"/>
          <ac:spMkLst>
            <pc:docMk/>
            <pc:sldMk cId="699285626" sldId="1100"/>
            <ac:spMk id="2" creationId="{CBFC98AC-318C-5852-2136-2D6CACCF2C49}"/>
          </ac:spMkLst>
        </pc:spChg>
      </pc:sldChg>
      <pc:sldChg chg="modSp mod">
        <pc:chgData name="洋一 佐藤" userId="187f01ec3c3186de" providerId="LiveId" clId="{55444E0C-D02E-4DA3-8C8D-99D5FC42EF51}" dt="2025-06-04T11:09:53.381" v="361" actId="20577"/>
        <pc:sldMkLst>
          <pc:docMk/>
          <pc:sldMk cId="3749270618" sldId="1102"/>
        </pc:sldMkLst>
        <pc:spChg chg="mod">
          <ac:chgData name="洋一 佐藤" userId="187f01ec3c3186de" providerId="LiveId" clId="{55444E0C-D02E-4DA3-8C8D-99D5FC42EF51}" dt="2025-06-04T11:06:55.900" v="244" actId="1076"/>
          <ac:spMkLst>
            <pc:docMk/>
            <pc:sldMk cId="3749270618" sldId="1102"/>
            <ac:spMk id="4" creationId="{F2BC3779-CE1E-3D51-8EF7-55F2B13938C1}"/>
          </ac:spMkLst>
        </pc:spChg>
        <pc:spChg chg="mod">
          <ac:chgData name="洋一 佐藤" userId="187f01ec3c3186de" providerId="LiveId" clId="{55444E0C-D02E-4DA3-8C8D-99D5FC42EF51}" dt="2025-06-04T11:09:53.381" v="361" actId="20577"/>
          <ac:spMkLst>
            <pc:docMk/>
            <pc:sldMk cId="3749270618" sldId="1102"/>
            <ac:spMk id="17" creationId="{270B5638-B316-714B-5E0C-6A71F8BF95E5}"/>
          </ac:spMkLst>
        </pc:spChg>
      </pc:sldChg>
      <pc:sldChg chg="del">
        <pc:chgData name="洋一 佐藤" userId="187f01ec3c3186de" providerId="LiveId" clId="{55444E0C-D02E-4DA3-8C8D-99D5FC42EF51}" dt="2025-06-04T11:00:55.145" v="0" actId="47"/>
        <pc:sldMkLst>
          <pc:docMk/>
          <pc:sldMk cId="211398026" sldId="110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B17527-45FB-4D80-9387-EAF537787EAD}" type="datetimeFigureOut">
              <a:rPr kumimoji="1" lang="ja-JP" altLang="en-US" smtClean="0"/>
              <a:t>2025/6/4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E0196E-DB5B-4EA7-A19C-43A6560312C6}" type="slidenum">
              <a:rPr kumimoji="1" lang="ja-JP" altLang="en-US" smtClean="0"/>
              <a:t>‹#›</a:t>
            </a:fld>
            <a:endParaRPr kumimoji="1" lang="ja-JP" altLang="en-US"/>
          </a:p>
        </p:txBody>
      </p:sp>
    </p:spTree>
    <p:extLst>
      <p:ext uri="{BB962C8B-B14F-4D97-AF65-F5344CB8AC3E}">
        <p14:creationId xmlns:p14="http://schemas.microsoft.com/office/powerpoint/2010/main" val="168720235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latin typeface="Times New Roman" panose="02020603050405020304" pitchFamily="18" charset="0"/>
              <a:cs typeface="Times New Roman" panose="02020603050405020304" pitchFamily="18" charset="0"/>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33E0196E-DB5B-4EA7-A19C-43A6560312C6}" type="slidenum">
              <a:rPr kumimoji="1" lang="ja-JP" altLang="en-US" smtClean="0"/>
              <a:t>2</a:t>
            </a:fld>
            <a:endParaRPr kumimoji="1" lang="ja-JP" altLang="en-US"/>
          </a:p>
        </p:txBody>
      </p:sp>
    </p:spTree>
    <p:extLst>
      <p:ext uri="{BB962C8B-B14F-4D97-AF65-F5344CB8AC3E}">
        <p14:creationId xmlns:p14="http://schemas.microsoft.com/office/powerpoint/2010/main" val="27337147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Reduced 90 talks to 84 talks.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Last minutes cancellation, mis/inefficient-communications in e-mail were happened.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Therefore, some alternative speakers/topics were set only agreed among SPC/OC/LOC chairs only. </a:t>
            </a:r>
          </a:p>
          <a:p>
            <a:r>
              <a:rPr kumimoji="1" lang="en-US" altLang="ja-JP" dirty="0"/>
              <a:t>Q from Rogelio: How to manage different slot numbers?</a:t>
            </a:r>
          </a:p>
          <a:p>
            <a:r>
              <a:rPr kumimoji="1" lang="en-US" altLang="ja-JP" dirty="0"/>
              <a:t>A: Time slots were modified: Longer Lunch Break on Thursday, Friday morning session parallel to single.</a:t>
            </a:r>
          </a:p>
        </p:txBody>
      </p:sp>
      <p:sp>
        <p:nvSpPr>
          <p:cNvPr id="4" name="スライド番号プレースホルダー 3"/>
          <p:cNvSpPr>
            <a:spLocks noGrp="1"/>
          </p:cNvSpPr>
          <p:nvPr>
            <p:ph type="sldNum" sz="quarter" idx="5"/>
          </p:nvPr>
        </p:nvSpPr>
        <p:spPr/>
        <p:txBody>
          <a:bodyPr/>
          <a:lstStyle/>
          <a:p>
            <a:fld id="{33E0196E-DB5B-4EA7-A19C-43A6560312C6}" type="slidenum">
              <a:rPr kumimoji="1" lang="ja-JP" altLang="en-US" smtClean="0"/>
              <a:t>16</a:t>
            </a:fld>
            <a:endParaRPr kumimoji="1" lang="ja-JP" altLang="en-US"/>
          </a:p>
        </p:txBody>
      </p:sp>
    </p:spTree>
    <p:extLst>
      <p:ext uri="{BB962C8B-B14F-4D97-AF65-F5344CB8AC3E}">
        <p14:creationId xmlns:p14="http://schemas.microsoft.com/office/powerpoint/2010/main" val="26605367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Last minutes cancellation from PRC made 41% to 36% in oral presenters.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Keeping American ratio though cancellation of US DOE facilities, because Non-US AM and US Univ. members became alternative speakers.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Female/Male balance is not good. I think it comes from “Asian-IPAC”.</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As the SPC chair, I</a:t>
            </a:r>
            <a:r>
              <a:rPr kumimoji="1" lang="ja-JP" altLang="en-US" dirty="0"/>
              <a:t> </a:t>
            </a:r>
            <a:r>
              <a:rPr lang="en-US" altLang="ja-JP" dirty="0"/>
              <a:t>prioritized</a:t>
            </a:r>
            <a:r>
              <a:rPr lang="ja-JP" altLang="en-US" dirty="0"/>
              <a:t> </a:t>
            </a:r>
            <a:r>
              <a:rPr lang="en-US" altLang="ja-JP" dirty="0"/>
              <a:t>regional/facility balances than gender balances, especially seeking half talks from Asia.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dirty="0"/>
              <a:t>Q&amp;A with Peter Mcintosh:  Korean talks are not in invited oral, but we set many Korean talks as contribution orals. </a:t>
            </a:r>
          </a:p>
        </p:txBody>
      </p:sp>
      <p:sp>
        <p:nvSpPr>
          <p:cNvPr id="4" name="スライド番号プレースホルダー 3"/>
          <p:cNvSpPr>
            <a:spLocks noGrp="1"/>
          </p:cNvSpPr>
          <p:nvPr>
            <p:ph type="sldNum" sz="quarter" idx="5"/>
          </p:nvPr>
        </p:nvSpPr>
        <p:spPr/>
        <p:txBody>
          <a:bodyPr/>
          <a:lstStyle/>
          <a:p>
            <a:fld id="{33E0196E-DB5B-4EA7-A19C-43A6560312C6}" type="slidenum">
              <a:rPr kumimoji="1" lang="ja-JP" altLang="en-US" smtClean="0"/>
              <a:t>17</a:t>
            </a:fld>
            <a:endParaRPr kumimoji="1" lang="ja-JP" altLang="en-US"/>
          </a:p>
        </p:txBody>
      </p:sp>
    </p:spTree>
    <p:extLst>
      <p:ext uri="{BB962C8B-B14F-4D97-AF65-F5344CB8AC3E}">
        <p14:creationId xmlns:p14="http://schemas.microsoft.com/office/powerpoint/2010/main" val="33135140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200 cancelations and refunds caused financial deficit</a:t>
            </a:r>
          </a:p>
          <a:p>
            <a:r>
              <a:rPr kumimoji="1" lang="en-US" altLang="ja-JP" dirty="0"/>
              <a:t>In coming IPAC’25 OC2, we will address the necessary of counter measures to financial risks from Political/Natural reasons, to keep Academic independences in our accelerator community.</a:t>
            </a:r>
          </a:p>
        </p:txBody>
      </p:sp>
      <p:sp>
        <p:nvSpPr>
          <p:cNvPr id="4" name="スライド番号プレースホルダー 3"/>
          <p:cNvSpPr>
            <a:spLocks noGrp="1"/>
          </p:cNvSpPr>
          <p:nvPr>
            <p:ph type="sldNum" sz="quarter" idx="5"/>
          </p:nvPr>
        </p:nvSpPr>
        <p:spPr/>
        <p:txBody>
          <a:bodyPr/>
          <a:lstStyle/>
          <a:p>
            <a:fld id="{33E0196E-DB5B-4EA7-A19C-43A6560312C6}" type="slidenum">
              <a:rPr kumimoji="1" lang="ja-JP" altLang="en-US" smtClean="0"/>
              <a:t>18</a:t>
            </a:fld>
            <a:endParaRPr kumimoji="1" lang="ja-JP" altLang="en-US"/>
          </a:p>
        </p:txBody>
      </p:sp>
    </p:spTree>
    <p:extLst>
      <p:ext uri="{BB962C8B-B14F-4D97-AF65-F5344CB8AC3E}">
        <p14:creationId xmlns:p14="http://schemas.microsoft.com/office/powerpoint/2010/main" val="1111043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81485C-AE3D-9C3E-5C49-83A4558E95A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3A2ACA9-1B7D-35E3-3110-F50AFBF8ECA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06D3E66-C412-6C33-FDCC-25BFAC2BDF1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latin typeface="Times New Roman" panose="02020603050405020304" pitchFamily="18" charset="0"/>
              <a:cs typeface="Times New Roman" panose="02020603050405020304" pitchFamily="18" charset="0"/>
            </a:endParaRPr>
          </a:p>
          <a:p>
            <a:endParaRPr kumimoji="1" lang="ja-JP" altLang="en-US" dirty="0"/>
          </a:p>
        </p:txBody>
      </p:sp>
      <p:sp>
        <p:nvSpPr>
          <p:cNvPr id="4" name="スライド番号プレースホルダー 3">
            <a:extLst>
              <a:ext uri="{FF2B5EF4-FFF2-40B4-BE49-F238E27FC236}">
                <a16:creationId xmlns:a16="http://schemas.microsoft.com/office/drawing/2014/main" id="{6E2F5C43-F03D-88BE-87D9-B9455559141E}"/>
              </a:ext>
            </a:extLst>
          </p:cNvPr>
          <p:cNvSpPr>
            <a:spLocks noGrp="1"/>
          </p:cNvSpPr>
          <p:nvPr>
            <p:ph type="sldNum" sz="quarter" idx="5"/>
          </p:nvPr>
        </p:nvSpPr>
        <p:spPr/>
        <p:txBody>
          <a:bodyPr/>
          <a:lstStyle/>
          <a:p>
            <a:fld id="{33E0196E-DB5B-4EA7-A19C-43A6560312C6}" type="slidenum">
              <a:rPr kumimoji="1" lang="ja-JP" altLang="en-US" smtClean="0"/>
              <a:t>3</a:t>
            </a:fld>
            <a:endParaRPr kumimoji="1" lang="ja-JP" altLang="en-US"/>
          </a:p>
        </p:txBody>
      </p:sp>
    </p:spTree>
    <p:extLst>
      <p:ext uri="{BB962C8B-B14F-4D97-AF65-F5344CB8AC3E}">
        <p14:creationId xmlns:p14="http://schemas.microsoft.com/office/powerpoint/2010/main" val="270196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89A5F8-45B4-2C11-B526-BFCB7DECB16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2FC5D09-9D15-14F6-6F23-A976EE8ACB6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733D45B-AF4F-99F5-E9E9-50A679867E1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latin typeface="Times New Roman" panose="02020603050405020304" pitchFamily="18" charset="0"/>
              <a:cs typeface="Times New Roman" panose="02020603050405020304" pitchFamily="18" charset="0"/>
            </a:endParaRPr>
          </a:p>
          <a:p>
            <a:endParaRPr kumimoji="1" lang="ja-JP" altLang="en-US" dirty="0"/>
          </a:p>
        </p:txBody>
      </p:sp>
      <p:sp>
        <p:nvSpPr>
          <p:cNvPr id="4" name="スライド番号プレースホルダー 3">
            <a:extLst>
              <a:ext uri="{FF2B5EF4-FFF2-40B4-BE49-F238E27FC236}">
                <a16:creationId xmlns:a16="http://schemas.microsoft.com/office/drawing/2014/main" id="{2A771AEC-8214-04EE-1AF7-CE806433C9EB}"/>
              </a:ext>
            </a:extLst>
          </p:cNvPr>
          <p:cNvSpPr>
            <a:spLocks noGrp="1"/>
          </p:cNvSpPr>
          <p:nvPr>
            <p:ph type="sldNum" sz="quarter" idx="5"/>
          </p:nvPr>
        </p:nvSpPr>
        <p:spPr/>
        <p:txBody>
          <a:bodyPr/>
          <a:lstStyle/>
          <a:p>
            <a:fld id="{33E0196E-DB5B-4EA7-A19C-43A6560312C6}" type="slidenum">
              <a:rPr kumimoji="1" lang="ja-JP" altLang="en-US" smtClean="0"/>
              <a:t>7</a:t>
            </a:fld>
            <a:endParaRPr kumimoji="1" lang="ja-JP" altLang="en-US"/>
          </a:p>
        </p:txBody>
      </p:sp>
    </p:spTree>
    <p:extLst>
      <p:ext uri="{BB962C8B-B14F-4D97-AF65-F5344CB8AC3E}">
        <p14:creationId xmlns:p14="http://schemas.microsoft.com/office/powerpoint/2010/main" val="41813798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a:latin typeface="Times New Roman" panose="02020603050405020304" pitchFamily="18" charset="0"/>
                <a:cs typeface="Times New Roman" panose="02020603050405020304" pitchFamily="18" charset="0"/>
              </a:rPr>
              <a:t>MC talk numbers were balanced considering the impact of proposed/submitted topics. # of MC6 invited orals became 3 to 2, because of the reason.</a:t>
            </a:r>
          </a:p>
          <a:p>
            <a:endParaRPr kumimoji="1" lang="ja-JP" altLang="en-US" dirty="0"/>
          </a:p>
        </p:txBody>
      </p:sp>
      <p:sp>
        <p:nvSpPr>
          <p:cNvPr id="4" name="スライド番号プレースホルダー 3"/>
          <p:cNvSpPr>
            <a:spLocks noGrp="1"/>
          </p:cNvSpPr>
          <p:nvPr>
            <p:ph type="sldNum" sz="quarter" idx="5"/>
          </p:nvPr>
        </p:nvSpPr>
        <p:spPr/>
        <p:txBody>
          <a:bodyPr/>
          <a:lstStyle/>
          <a:p>
            <a:fld id="{33E0196E-DB5B-4EA7-A19C-43A6560312C6}" type="slidenum">
              <a:rPr kumimoji="1" lang="ja-JP" altLang="en-US" smtClean="0"/>
              <a:t>8</a:t>
            </a:fld>
            <a:endParaRPr kumimoji="1" lang="ja-JP" altLang="en-US"/>
          </a:p>
        </p:txBody>
      </p:sp>
    </p:spTree>
    <p:extLst>
      <p:ext uri="{BB962C8B-B14F-4D97-AF65-F5344CB8AC3E}">
        <p14:creationId xmlns:p14="http://schemas.microsoft.com/office/powerpoint/2010/main" val="2937950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Q Rogelio: Regional balance is not good in opening plenary talks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 I </a:t>
            </a:r>
            <a:r>
              <a:rPr lang="en-US" altLang="ja-JP" dirty="0"/>
              <a:t>prioritized MC balances than regional balances for plenary talks.</a:t>
            </a:r>
            <a:r>
              <a:rPr kumimoji="1" lang="en-US" altLang="ja-JP" dirty="0"/>
              <a:t> Regional balance of plenary was considered in sum of Opening/Closing plenary talks. Set better regional balance to choose alternative topic of IHEP talk </a:t>
            </a:r>
            <a:r>
              <a:rPr kumimoji="1" lang="en-US" altLang="ja-JP" dirty="0">
                <a:sym typeface="Wingdings" panose="05000000000000000000" pitchFamily="2" charset="2"/>
              </a:rPr>
              <a:t> set</a:t>
            </a:r>
            <a:r>
              <a:rPr kumimoji="1" lang="en-US" altLang="ja-JP" dirty="0"/>
              <a:t> CERN talk. </a:t>
            </a:r>
            <a:endParaRPr kumimoji="1" lang="ja-JP" altLang="en-US" dirty="0"/>
          </a:p>
        </p:txBody>
      </p:sp>
      <p:sp>
        <p:nvSpPr>
          <p:cNvPr id="4" name="スライド番号プレースホルダー 3"/>
          <p:cNvSpPr>
            <a:spLocks noGrp="1"/>
          </p:cNvSpPr>
          <p:nvPr>
            <p:ph type="sldNum" sz="quarter" idx="5"/>
          </p:nvPr>
        </p:nvSpPr>
        <p:spPr/>
        <p:txBody>
          <a:bodyPr/>
          <a:lstStyle/>
          <a:p>
            <a:fld id="{33E0196E-DB5B-4EA7-A19C-43A6560312C6}" type="slidenum">
              <a:rPr kumimoji="1" lang="ja-JP" altLang="en-US" smtClean="0"/>
              <a:t>9</a:t>
            </a:fld>
            <a:endParaRPr kumimoji="1" lang="ja-JP" altLang="en-US"/>
          </a:p>
        </p:txBody>
      </p:sp>
    </p:spTree>
    <p:extLst>
      <p:ext uri="{BB962C8B-B14F-4D97-AF65-F5344CB8AC3E}">
        <p14:creationId xmlns:p14="http://schemas.microsoft.com/office/powerpoint/2010/main" val="5946624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F37FF9-FFA3-3035-6088-B871B79D285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746B29E-DC3A-21BA-433F-43D10380435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672C402-0721-1DC1-300E-671EFB545560}"/>
              </a:ext>
            </a:extLst>
          </p:cNvPr>
          <p:cNvSpPr>
            <a:spLocks noGrp="1"/>
          </p:cNvSpPr>
          <p:nvPr>
            <p:ph type="body" idx="1"/>
          </p:nvPr>
        </p:nvSpPr>
        <p:spPr/>
        <p:txBody>
          <a:bodyPr/>
          <a:lstStyle/>
          <a:p>
            <a:r>
              <a:rPr kumimoji="1" lang="en-US" altLang="ja-JP" dirty="0"/>
              <a:t>Q Rogelio: Regional balance is not good in opening plenary talks</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A: I </a:t>
            </a:r>
            <a:r>
              <a:rPr lang="en-US" altLang="ja-JP" dirty="0"/>
              <a:t>prioritized MC balances than regional balances for plenary talks.</a:t>
            </a:r>
            <a:r>
              <a:rPr kumimoji="1" lang="en-US" altLang="ja-JP" dirty="0"/>
              <a:t> Regional balance of plenary was considered in sum of Opening/Closing plenary talks. Set better regional balance to choose alternative topic of IHEP talk </a:t>
            </a:r>
            <a:r>
              <a:rPr kumimoji="1" lang="en-US" altLang="ja-JP" dirty="0">
                <a:sym typeface="Wingdings" panose="05000000000000000000" pitchFamily="2" charset="2"/>
              </a:rPr>
              <a:t> set</a:t>
            </a:r>
            <a:r>
              <a:rPr kumimoji="1" lang="en-US" altLang="ja-JP" dirty="0"/>
              <a:t> CERN talk. </a:t>
            </a:r>
            <a:endParaRPr kumimoji="1" lang="ja-JP" altLang="en-US" dirty="0"/>
          </a:p>
        </p:txBody>
      </p:sp>
      <p:sp>
        <p:nvSpPr>
          <p:cNvPr id="4" name="スライド番号プレースホルダー 3">
            <a:extLst>
              <a:ext uri="{FF2B5EF4-FFF2-40B4-BE49-F238E27FC236}">
                <a16:creationId xmlns:a16="http://schemas.microsoft.com/office/drawing/2014/main" id="{831F8A43-09F9-F752-8A3C-0797438101ED}"/>
              </a:ext>
            </a:extLst>
          </p:cNvPr>
          <p:cNvSpPr>
            <a:spLocks noGrp="1"/>
          </p:cNvSpPr>
          <p:nvPr>
            <p:ph type="sldNum" sz="quarter" idx="5"/>
          </p:nvPr>
        </p:nvSpPr>
        <p:spPr/>
        <p:txBody>
          <a:bodyPr/>
          <a:lstStyle/>
          <a:p>
            <a:fld id="{33E0196E-DB5B-4EA7-A19C-43A6560312C6}" type="slidenum">
              <a:rPr kumimoji="1" lang="ja-JP" altLang="en-US" smtClean="0"/>
              <a:t>10</a:t>
            </a:fld>
            <a:endParaRPr kumimoji="1" lang="ja-JP" altLang="en-US"/>
          </a:p>
        </p:txBody>
      </p:sp>
    </p:spTree>
    <p:extLst>
      <p:ext uri="{BB962C8B-B14F-4D97-AF65-F5344CB8AC3E}">
        <p14:creationId xmlns:p14="http://schemas.microsoft.com/office/powerpoint/2010/main" val="2410929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7F25A1-0740-2A80-AC08-31B75136827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80969B9-36F1-5407-3ED2-E8A114F65D1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E0DCDDC-715F-2DB0-8723-2A5D91D234D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latin typeface="Times New Roman" panose="02020603050405020304" pitchFamily="18" charset="0"/>
              <a:cs typeface="Times New Roman" panose="02020603050405020304" pitchFamily="18" charset="0"/>
            </a:endParaRPr>
          </a:p>
          <a:p>
            <a:endParaRPr kumimoji="1" lang="ja-JP" altLang="en-US" dirty="0"/>
          </a:p>
        </p:txBody>
      </p:sp>
      <p:sp>
        <p:nvSpPr>
          <p:cNvPr id="4" name="スライド番号プレースホルダー 3">
            <a:extLst>
              <a:ext uri="{FF2B5EF4-FFF2-40B4-BE49-F238E27FC236}">
                <a16:creationId xmlns:a16="http://schemas.microsoft.com/office/drawing/2014/main" id="{94F0F9CB-96B5-33FD-B18B-9525C94F74EF}"/>
              </a:ext>
            </a:extLst>
          </p:cNvPr>
          <p:cNvSpPr>
            <a:spLocks noGrp="1"/>
          </p:cNvSpPr>
          <p:nvPr>
            <p:ph type="sldNum" sz="quarter" idx="5"/>
          </p:nvPr>
        </p:nvSpPr>
        <p:spPr/>
        <p:txBody>
          <a:bodyPr/>
          <a:lstStyle/>
          <a:p>
            <a:fld id="{33E0196E-DB5B-4EA7-A19C-43A6560312C6}" type="slidenum">
              <a:rPr kumimoji="1" lang="ja-JP" altLang="en-US" smtClean="0"/>
              <a:t>13</a:t>
            </a:fld>
            <a:endParaRPr kumimoji="1" lang="ja-JP" altLang="en-US"/>
          </a:p>
        </p:txBody>
      </p:sp>
    </p:spTree>
    <p:extLst>
      <p:ext uri="{BB962C8B-B14F-4D97-AF65-F5344CB8AC3E}">
        <p14:creationId xmlns:p14="http://schemas.microsoft.com/office/powerpoint/2010/main" val="31346867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D4F5C4-1E91-240B-14F7-4A18891FE56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A1A62AE-5F8D-2B9F-F6A2-5C7B9A56DDB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1CA9F50-4628-F8F6-7604-33A94C2AAB0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200" dirty="0">
              <a:latin typeface="Times New Roman" panose="02020603050405020304" pitchFamily="18" charset="0"/>
              <a:cs typeface="Times New Roman" panose="02020603050405020304" pitchFamily="18" charset="0"/>
            </a:endParaRPr>
          </a:p>
          <a:p>
            <a:endParaRPr kumimoji="1" lang="ja-JP" altLang="en-US" dirty="0"/>
          </a:p>
        </p:txBody>
      </p:sp>
      <p:sp>
        <p:nvSpPr>
          <p:cNvPr id="4" name="スライド番号プレースホルダー 3">
            <a:extLst>
              <a:ext uri="{FF2B5EF4-FFF2-40B4-BE49-F238E27FC236}">
                <a16:creationId xmlns:a16="http://schemas.microsoft.com/office/drawing/2014/main" id="{69244FF4-C1C9-0521-0F62-79E96FD879E5}"/>
              </a:ext>
            </a:extLst>
          </p:cNvPr>
          <p:cNvSpPr>
            <a:spLocks noGrp="1"/>
          </p:cNvSpPr>
          <p:nvPr>
            <p:ph type="sldNum" sz="quarter" idx="5"/>
          </p:nvPr>
        </p:nvSpPr>
        <p:spPr/>
        <p:txBody>
          <a:bodyPr/>
          <a:lstStyle/>
          <a:p>
            <a:fld id="{33E0196E-DB5B-4EA7-A19C-43A6560312C6}" type="slidenum">
              <a:rPr kumimoji="1" lang="ja-JP" altLang="en-US" smtClean="0"/>
              <a:t>14</a:t>
            </a:fld>
            <a:endParaRPr kumimoji="1" lang="ja-JP" altLang="en-US"/>
          </a:p>
        </p:txBody>
      </p:sp>
    </p:spTree>
    <p:extLst>
      <p:ext uri="{BB962C8B-B14F-4D97-AF65-F5344CB8AC3E}">
        <p14:creationId xmlns:p14="http://schemas.microsoft.com/office/powerpoint/2010/main" val="2881554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Reduced 90 talks to 84 talks.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Last minutes cancellation, mis/inefficient-communications in e-mail were happened.</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Therefore, some alternative speakers/topics were set only agreed among SPC/OC/LOC chairs only. </a:t>
            </a:r>
          </a:p>
          <a:p>
            <a:r>
              <a:rPr kumimoji="1" lang="en-US" altLang="ja-JP" dirty="0"/>
              <a:t>Q from Rogelio: How to manage different slot numbers?</a:t>
            </a:r>
          </a:p>
          <a:p>
            <a:r>
              <a:rPr kumimoji="1" lang="en-US" altLang="ja-JP" dirty="0"/>
              <a:t>A: Time slots were modified: Longer Lunch Break on Thursday, Friday morning session parallel to single.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p:txBody>
      </p:sp>
      <p:sp>
        <p:nvSpPr>
          <p:cNvPr id="4" name="スライド番号プレースホルダー 3"/>
          <p:cNvSpPr>
            <a:spLocks noGrp="1"/>
          </p:cNvSpPr>
          <p:nvPr>
            <p:ph type="sldNum" sz="quarter" idx="5"/>
          </p:nvPr>
        </p:nvSpPr>
        <p:spPr/>
        <p:txBody>
          <a:bodyPr/>
          <a:lstStyle/>
          <a:p>
            <a:fld id="{33E0196E-DB5B-4EA7-A19C-43A6560312C6}" type="slidenum">
              <a:rPr kumimoji="1" lang="ja-JP" altLang="en-US" smtClean="0"/>
              <a:t>15</a:t>
            </a:fld>
            <a:endParaRPr kumimoji="1" lang="ja-JP" altLang="en-US"/>
          </a:p>
        </p:txBody>
      </p:sp>
    </p:spTree>
    <p:extLst>
      <p:ext uri="{BB962C8B-B14F-4D97-AF65-F5344CB8AC3E}">
        <p14:creationId xmlns:p14="http://schemas.microsoft.com/office/powerpoint/2010/main" val="2082013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46A859E-6A5A-9E15-C005-54F4F18D1BD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D50A6A6-BC33-57B4-3AFE-3D1ED012C1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2BBC4A5-EFE6-2915-0DC2-90CF6ED1224B}"/>
              </a:ext>
            </a:extLst>
          </p:cNvPr>
          <p:cNvSpPr>
            <a:spLocks noGrp="1"/>
          </p:cNvSpPr>
          <p:nvPr>
            <p:ph type="dt" sz="half" idx="10"/>
          </p:nvPr>
        </p:nvSpPr>
        <p:spPr/>
        <p:txBody>
          <a:bodyPr/>
          <a:lstStyle/>
          <a:p>
            <a:fld id="{14F50889-1DD8-45FE-84CD-94CBCC06E940}" type="datetime1">
              <a:rPr kumimoji="1" lang="ja-JP" altLang="en-US" smtClean="0"/>
              <a:t>2025/6/4</a:t>
            </a:fld>
            <a:endParaRPr kumimoji="1" lang="ja-JP" altLang="en-US"/>
          </a:p>
        </p:txBody>
      </p:sp>
      <p:sp>
        <p:nvSpPr>
          <p:cNvPr id="5" name="フッター プレースホルダー 4">
            <a:extLst>
              <a:ext uri="{FF2B5EF4-FFF2-40B4-BE49-F238E27FC236}">
                <a16:creationId xmlns:a16="http://schemas.microsoft.com/office/drawing/2014/main" id="{A6A7012E-F2A8-D18A-A057-EE315F4456A0}"/>
              </a:ext>
            </a:extLst>
          </p:cNvPr>
          <p:cNvSpPr>
            <a:spLocks noGrp="1"/>
          </p:cNvSpPr>
          <p:nvPr>
            <p:ph type="ftr" sz="quarter" idx="11"/>
          </p:nvPr>
        </p:nvSpPr>
        <p:spPr/>
        <p:txBody>
          <a:bodyPr/>
          <a:lstStyle/>
          <a:p>
            <a:r>
              <a:rPr kumimoji="1" lang="en-US" altLang="ja-JP"/>
              <a:t>IPAC2025 SPC Yoichi Sato</a:t>
            </a:r>
            <a:endParaRPr kumimoji="1" lang="ja-JP" altLang="en-US"/>
          </a:p>
        </p:txBody>
      </p:sp>
      <p:sp>
        <p:nvSpPr>
          <p:cNvPr id="6" name="スライド番号プレースホルダー 5">
            <a:extLst>
              <a:ext uri="{FF2B5EF4-FFF2-40B4-BE49-F238E27FC236}">
                <a16:creationId xmlns:a16="http://schemas.microsoft.com/office/drawing/2014/main" id="{B8CB3EF2-521E-4779-EDB0-14F97342AF6B}"/>
              </a:ext>
            </a:extLst>
          </p:cNvPr>
          <p:cNvSpPr>
            <a:spLocks noGrp="1"/>
          </p:cNvSpPr>
          <p:nvPr>
            <p:ph type="sldNum" sz="quarter" idx="12"/>
          </p:nvPr>
        </p:nvSpPr>
        <p:spPr/>
        <p:txBody>
          <a:bodyPr/>
          <a:lstStyle/>
          <a:p>
            <a:fld id="{CEB206CE-B923-4560-ACD9-028493C158AB}" type="slidenum">
              <a:rPr kumimoji="1" lang="ja-JP" altLang="en-US" smtClean="0"/>
              <a:t>‹#›</a:t>
            </a:fld>
            <a:endParaRPr kumimoji="1" lang="ja-JP" altLang="en-US"/>
          </a:p>
        </p:txBody>
      </p:sp>
    </p:spTree>
    <p:extLst>
      <p:ext uri="{BB962C8B-B14F-4D97-AF65-F5344CB8AC3E}">
        <p14:creationId xmlns:p14="http://schemas.microsoft.com/office/powerpoint/2010/main" val="1890488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D0D130-8F12-E0F9-9CCF-23CB17574AA0}"/>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FB690DC-109B-393A-C766-B19B1300721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D674C7F-E249-F656-FB07-E0A8F8C7A700}"/>
              </a:ext>
            </a:extLst>
          </p:cNvPr>
          <p:cNvSpPr>
            <a:spLocks noGrp="1"/>
          </p:cNvSpPr>
          <p:nvPr>
            <p:ph type="dt" sz="half" idx="10"/>
          </p:nvPr>
        </p:nvSpPr>
        <p:spPr/>
        <p:txBody>
          <a:bodyPr/>
          <a:lstStyle/>
          <a:p>
            <a:fld id="{8BA898DB-718A-4CD5-B18F-2F8E69857541}" type="datetime1">
              <a:rPr kumimoji="1" lang="ja-JP" altLang="en-US" smtClean="0"/>
              <a:t>2025/6/4</a:t>
            </a:fld>
            <a:endParaRPr kumimoji="1" lang="ja-JP" altLang="en-US"/>
          </a:p>
        </p:txBody>
      </p:sp>
      <p:sp>
        <p:nvSpPr>
          <p:cNvPr id="5" name="フッター プレースホルダー 4">
            <a:extLst>
              <a:ext uri="{FF2B5EF4-FFF2-40B4-BE49-F238E27FC236}">
                <a16:creationId xmlns:a16="http://schemas.microsoft.com/office/drawing/2014/main" id="{25E4BBC2-C6E4-119B-9E8E-7F1ED43A198A}"/>
              </a:ext>
            </a:extLst>
          </p:cNvPr>
          <p:cNvSpPr>
            <a:spLocks noGrp="1"/>
          </p:cNvSpPr>
          <p:nvPr>
            <p:ph type="ftr" sz="quarter" idx="11"/>
          </p:nvPr>
        </p:nvSpPr>
        <p:spPr/>
        <p:txBody>
          <a:bodyPr/>
          <a:lstStyle/>
          <a:p>
            <a:r>
              <a:rPr kumimoji="1" lang="en-US" altLang="ja-JP"/>
              <a:t>IPAC2025 SPC Yoichi Sato</a:t>
            </a:r>
            <a:endParaRPr kumimoji="1" lang="ja-JP" altLang="en-US"/>
          </a:p>
        </p:txBody>
      </p:sp>
      <p:sp>
        <p:nvSpPr>
          <p:cNvPr id="6" name="スライド番号プレースホルダー 5">
            <a:extLst>
              <a:ext uri="{FF2B5EF4-FFF2-40B4-BE49-F238E27FC236}">
                <a16:creationId xmlns:a16="http://schemas.microsoft.com/office/drawing/2014/main" id="{BD6CAAF3-DC45-EDB7-E620-F802A9FB226C}"/>
              </a:ext>
            </a:extLst>
          </p:cNvPr>
          <p:cNvSpPr>
            <a:spLocks noGrp="1"/>
          </p:cNvSpPr>
          <p:nvPr>
            <p:ph type="sldNum" sz="quarter" idx="12"/>
          </p:nvPr>
        </p:nvSpPr>
        <p:spPr/>
        <p:txBody>
          <a:bodyPr/>
          <a:lstStyle/>
          <a:p>
            <a:fld id="{CEB206CE-B923-4560-ACD9-028493C158AB}" type="slidenum">
              <a:rPr kumimoji="1" lang="ja-JP" altLang="en-US" smtClean="0"/>
              <a:t>‹#›</a:t>
            </a:fld>
            <a:endParaRPr kumimoji="1" lang="ja-JP" altLang="en-US"/>
          </a:p>
        </p:txBody>
      </p:sp>
    </p:spTree>
    <p:extLst>
      <p:ext uri="{BB962C8B-B14F-4D97-AF65-F5344CB8AC3E}">
        <p14:creationId xmlns:p14="http://schemas.microsoft.com/office/powerpoint/2010/main" val="4043535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69BF549-B2D8-B6D3-0E4B-93111608E2C0}"/>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0366F61-B85F-DDF1-0A36-E40B349BF273}"/>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AA5BECA-B0AB-A060-ADC2-A337B97E3F5A}"/>
              </a:ext>
            </a:extLst>
          </p:cNvPr>
          <p:cNvSpPr>
            <a:spLocks noGrp="1"/>
          </p:cNvSpPr>
          <p:nvPr>
            <p:ph type="dt" sz="half" idx="10"/>
          </p:nvPr>
        </p:nvSpPr>
        <p:spPr/>
        <p:txBody>
          <a:bodyPr/>
          <a:lstStyle/>
          <a:p>
            <a:fld id="{722C60FF-698F-4345-BA03-51C8C3584F1D}" type="datetime1">
              <a:rPr kumimoji="1" lang="ja-JP" altLang="en-US" smtClean="0"/>
              <a:t>2025/6/4</a:t>
            </a:fld>
            <a:endParaRPr kumimoji="1" lang="ja-JP" altLang="en-US"/>
          </a:p>
        </p:txBody>
      </p:sp>
      <p:sp>
        <p:nvSpPr>
          <p:cNvPr id="5" name="フッター プレースホルダー 4">
            <a:extLst>
              <a:ext uri="{FF2B5EF4-FFF2-40B4-BE49-F238E27FC236}">
                <a16:creationId xmlns:a16="http://schemas.microsoft.com/office/drawing/2014/main" id="{4C146521-D732-476A-769E-CF04332956F5}"/>
              </a:ext>
            </a:extLst>
          </p:cNvPr>
          <p:cNvSpPr>
            <a:spLocks noGrp="1"/>
          </p:cNvSpPr>
          <p:nvPr>
            <p:ph type="ftr" sz="quarter" idx="11"/>
          </p:nvPr>
        </p:nvSpPr>
        <p:spPr/>
        <p:txBody>
          <a:bodyPr/>
          <a:lstStyle/>
          <a:p>
            <a:r>
              <a:rPr kumimoji="1" lang="en-US" altLang="ja-JP"/>
              <a:t>IPAC2025 SPC Yoichi Sato</a:t>
            </a:r>
            <a:endParaRPr kumimoji="1" lang="ja-JP" altLang="en-US"/>
          </a:p>
        </p:txBody>
      </p:sp>
      <p:sp>
        <p:nvSpPr>
          <p:cNvPr id="6" name="スライド番号プレースホルダー 5">
            <a:extLst>
              <a:ext uri="{FF2B5EF4-FFF2-40B4-BE49-F238E27FC236}">
                <a16:creationId xmlns:a16="http://schemas.microsoft.com/office/drawing/2014/main" id="{8BFBDCE0-1DB0-58FF-AD4F-874D34771154}"/>
              </a:ext>
            </a:extLst>
          </p:cNvPr>
          <p:cNvSpPr>
            <a:spLocks noGrp="1"/>
          </p:cNvSpPr>
          <p:nvPr>
            <p:ph type="sldNum" sz="quarter" idx="12"/>
          </p:nvPr>
        </p:nvSpPr>
        <p:spPr/>
        <p:txBody>
          <a:bodyPr/>
          <a:lstStyle/>
          <a:p>
            <a:fld id="{CEB206CE-B923-4560-ACD9-028493C158AB}" type="slidenum">
              <a:rPr kumimoji="1" lang="ja-JP" altLang="en-US" smtClean="0"/>
              <a:t>‹#›</a:t>
            </a:fld>
            <a:endParaRPr kumimoji="1" lang="ja-JP" altLang="en-US"/>
          </a:p>
        </p:txBody>
      </p:sp>
    </p:spTree>
    <p:extLst>
      <p:ext uri="{BB962C8B-B14F-4D97-AF65-F5344CB8AC3E}">
        <p14:creationId xmlns:p14="http://schemas.microsoft.com/office/powerpoint/2010/main" val="14896686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8B0BB1E-470B-A3AA-F8D3-3134482D6DC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750A6D6F-86D6-0D9F-70B1-A0C9C6E027BF}"/>
              </a:ext>
            </a:extLst>
          </p:cNvPr>
          <p:cNvSpPr>
            <a:spLocks noGrp="1"/>
          </p:cNvSpPr>
          <p:nvPr>
            <p:ph type="ftr" sz="quarter" idx="11"/>
          </p:nvPr>
        </p:nvSpPr>
        <p:spPr>
          <a:xfrm>
            <a:off x="4038600" y="6356350"/>
            <a:ext cx="4114800" cy="365125"/>
          </a:xfrm>
          <a:prstGeom prst="rect">
            <a:avLst/>
          </a:prstGeom>
        </p:spPr>
        <p:txBody>
          <a:bodyPr/>
          <a:lstStyle/>
          <a:p>
            <a:r>
              <a:rPr lang="en-US"/>
              <a:t>IPAC2025 SPC3 Yoichi Sato</a:t>
            </a:r>
            <a:endParaRPr lang="en-US" dirty="0"/>
          </a:p>
        </p:txBody>
      </p:sp>
      <p:sp>
        <p:nvSpPr>
          <p:cNvPr id="6" name="Slide Number Placeholder 5">
            <a:extLst>
              <a:ext uri="{FF2B5EF4-FFF2-40B4-BE49-F238E27FC236}">
                <a16:creationId xmlns:a16="http://schemas.microsoft.com/office/drawing/2014/main" id="{0AAD37DF-A90F-6196-46D5-4C390232F7EC}"/>
              </a:ext>
            </a:extLst>
          </p:cNvPr>
          <p:cNvSpPr>
            <a:spLocks noGrp="1"/>
          </p:cNvSpPr>
          <p:nvPr>
            <p:ph type="sldNum" sz="quarter" idx="12"/>
          </p:nvPr>
        </p:nvSpPr>
        <p:spPr/>
        <p:txBody>
          <a:bodyPr/>
          <a:lstStyle/>
          <a:p>
            <a:fld id="{A5AA700D-1196-F845-A90E-04B2F25C4424}" type="slidenum">
              <a:rPr lang="en-US" smtClean="0"/>
              <a:t>‹#›</a:t>
            </a:fld>
            <a:endParaRPr lang="en-US"/>
          </a:p>
        </p:txBody>
      </p:sp>
      <p:sp>
        <p:nvSpPr>
          <p:cNvPr id="7" name="Title 6">
            <a:extLst>
              <a:ext uri="{FF2B5EF4-FFF2-40B4-BE49-F238E27FC236}">
                <a16:creationId xmlns:a16="http://schemas.microsoft.com/office/drawing/2014/main" id="{B0956889-406F-4430-2A7C-0C50206FDF0F}"/>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2050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54C9A25-79B2-F384-3E4F-8EE1E09BE98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3C464E6-2F06-A280-6EB9-578BCD103617}"/>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6102199-8A1E-93D7-C8D8-42176B7FC5FB}"/>
              </a:ext>
            </a:extLst>
          </p:cNvPr>
          <p:cNvSpPr>
            <a:spLocks noGrp="1"/>
          </p:cNvSpPr>
          <p:nvPr>
            <p:ph type="dt" sz="half" idx="10"/>
          </p:nvPr>
        </p:nvSpPr>
        <p:spPr/>
        <p:txBody>
          <a:bodyPr/>
          <a:lstStyle/>
          <a:p>
            <a:fld id="{7412CE75-C10F-4A2E-A50D-D09D77D1356B}" type="datetime1">
              <a:rPr kumimoji="1" lang="ja-JP" altLang="en-US" smtClean="0"/>
              <a:t>2025/6/4</a:t>
            </a:fld>
            <a:endParaRPr kumimoji="1" lang="ja-JP" altLang="en-US"/>
          </a:p>
        </p:txBody>
      </p:sp>
      <p:sp>
        <p:nvSpPr>
          <p:cNvPr id="5" name="フッター プレースホルダー 4">
            <a:extLst>
              <a:ext uri="{FF2B5EF4-FFF2-40B4-BE49-F238E27FC236}">
                <a16:creationId xmlns:a16="http://schemas.microsoft.com/office/drawing/2014/main" id="{82FFB86C-1853-998E-FC29-C13DECC11B40}"/>
              </a:ext>
            </a:extLst>
          </p:cNvPr>
          <p:cNvSpPr>
            <a:spLocks noGrp="1"/>
          </p:cNvSpPr>
          <p:nvPr>
            <p:ph type="ftr" sz="quarter" idx="11"/>
          </p:nvPr>
        </p:nvSpPr>
        <p:spPr/>
        <p:txBody>
          <a:bodyPr/>
          <a:lstStyle/>
          <a:p>
            <a:r>
              <a:rPr kumimoji="1" lang="en-US" altLang="ja-JP"/>
              <a:t>IPAC2025 SPC Yoichi Sato</a:t>
            </a:r>
            <a:endParaRPr kumimoji="1" lang="ja-JP" altLang="en-US"/>
          </a:p>
        </p:txBody>
      </p:sp>
      <p:sp>
        <p:nvSpPr>
          <p:cNvPr id="6" name="スライド番号プレースホルダー 5">
            <a:extLst>
              <a:ext uri="{FF2B5EF4-FFF2-40B4-BE49-F238E27FC236}">
                <a16:creationId xmlns:a16="http://schemas.microsoft.com/office/drawing/2014/main" id="{23205D8D-00E8-4437-BE55-46244356C320}"/>
              </a:ext>
            </a:extLst>
          </p:cNvPr>
          <p:cNvSpPr>
            <a:spLocks noGrp="1"/>
          </p:cNvSpPr>
          <p:nvPr>
            <p:ph type="sldNum" sz="quarter" idx="12"/>
          </p:nvPr>
        </p:nvSpPr>
        <p:spPr/>
        <p:txBody>
          <a:bodyPr/>
          <a:lstStyle/>
          <a:p>
            <a:fld id="{CEB206CE-B923-4560-ACD9-028493C158AB}" type="slidenum">
              <a:rPr kumimoji="1" lang="ja-JP" altLang="en-US" smtClean="0"/>
              <a:t>‹#›</a:t>
            </a:fld>
            <a:endParaRPr kumimoji="1" lang="ja-JP" altLang="en-US"/>
          </a:p>
        </p:txBody>
      </p:sp>
    </p:spTree>
    <p:extLst>
      <p:ext uri="{BB962C8B-B14F-4D97-AF65-F5344CB8AC3E}">
        <p14:creationId xmlns:p14="http://schemas.microsoft.com/office/powerpoint/2010/main" val="1333251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E7C82B9-E727-8057-15BF-0A357A634BCC}"/>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569E055-AEC4-7B76-8CEF-B62D97F507A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C063564-A682-A00F-D1AF-25B5453957EA}"/>
              </a:ext>
            </a:extLst>
          </p:cNvPr>
          <p:cNvSpPr>
            <a:spLocks noGrp="1"/>
          </p:cNvSpPr>
          <p:nvPr>
            <p:ph type="dt" sz="half" idx="10"/>
          </p:nvPr>
        </p:nvSpPr>
        <p:spPr/>
        <p:txBody>
          <a:bodyPr/>
          <a:lstStyle/>
          <a:p>
            <a:fld id="{F53F11E5-5463-4F5C-B3A2-223DCC50418F}" type="datetime1">
              <a:rPr kumimoji="1" lang="ja-JP" altLang="en-US" smtClean="0"/>
              <a:t>2025/6/4</a:t>
            </a:fld>
            <a:endParaRPr kumimoji="1" lang="ja-JP" altLang="en-US"/>
          </a:p>
        </p:txBody>
      </p:sp>
      <p:sp>
        <p:nvSpPr>
          <p:cNvPr id="5" name="フッター プレースホルダー 4">
            <a:extLst>
              <a:ext uri="{FF2B5EF4-FFF2-40B4-BE49-F238E27FC236}">
                <a16:creationId xmlns:a16="http://schemas.microsoft.com/office/drawing/2014/main" id="{EFE5AD4E-DDCA-A730-6D95-F0A16C35F9EF}"/>
              </a:ext>
            </a:extLst>
          </p:cNvPr>
          <p:cNvSpPr>
            <a:spLocks noGrp="1"/>
          </p:cNvSpPr>
          <p:nvPr>
            <p:ph type="ftr" sz="quarter" idx="11"/>
          </p:nvPr>
        </p:nvSpPr>
        <p:spPr/>
        <p:txBody>
          <a:bodyPr/>
          <a:lstStyle/>
          <a:p>
            <a:r>
              <a:rPr kumimoji="1" lang="en-US" altLang="ja-JP"/>
              <a:t>IPAC2025 SPC Yoichi Sato</a:t>
            </a:r>
            <a:endParaRPr kumimoji="1" lang="ja-JP" altLang="en-US"/>
          </a:p>
        </p:txBody>
      </p:sp>
      <p:sp>
        <p:nvSpPr>
          <p:cNvPr id="6" name="スライド番号プレースホルダー 5">
            <a:extLst>
              <a:ext uri="{FF2B5EF4-FFF2-40B4-BE49-F238E27FC236}">
                <a16:creationId xmlns:a16="http://schemas.microsoft.com/office/drawing/2014/main" id="{5D2DD6C6-1474-2A44-D9B8-C9CEA318C7FB}"/>
              </a:ext>
            </a:extLst>
          </p:cNvPr>
          <p:cNvSpPr>
            <a:spLocks noGrp="1"/>
          </p:cNvSpPr>
          <p:nvPr>
            <p:ph type="sldNum" sz="quarter" idx="12"/>
          </p:nvPr>
        </p:nvSpPr>
        <p:spPr/>
        <p:txBody>
          <a:bodyPr/>
          <a:lstStyle/>
          <a:p>
            <a:fld id="{CEB206CE-B923-4560-ACD9-028493C158AB}" type="slidenum">
              <a:rPr kumimoji="1" lang="ja-JP" altLang="en-US" smtClean="0"/>
              <a:t>‹#›</a:t>
            </a:fld>
            <a:endParaRPr kumimoji="1" lang="ja-JP" altLang="en-US"/>
          </a:p>
        </p:txBody>
      </p:sp>
    </p:spTree>
    <p:extLst>
      <p:ext uri="{BB962C8B-B14F-4D97-AF65-F5344CB8AC3E}">
        <p14:creationId xmlns:p14="http://schemas.microsoft.com/office/powerpoint/2010/main" val="904734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1F0526B-CC1F-8695-D773-3619F3A267C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81B18EF-520D-C16F-5BAE-E38426325EF7}"/>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69497C4-D9F8-6A96-8869-CCC747523FE8}"/>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5341B977-C2CD-FB92-484A-52EC8248E3EF}"/>
              </a:ext>
            </a:extLst>
          </p:cNvPr>
          <p:cNvSpPr>
            <a:spLocks noGrp="1"/>
          </p:cNvSpPr>
          <p:nvPr>
            <p:ph type="dt" sz="half" idx="10"/>
          </p:nvPr>
        </p:nvSpPr>
        <p:spPr/>
        <p:txBody>
          <a:bodyPr/>
          <a:lstStyle/>
          <a:p>
            <a:fld id="{08034B49-AB8C-43E7-9B54-A7C15A67227B}" type="datetime1">
              <a:rPr kumimoji="1" lang="ja-JP" altLang="en-US" smtClean="0"/>
              <a:t>2025/6/4</a:t>
            </a:fld>
            <a:endParaRPr kumimoji="1" lang="ja-JP" altLang="en-US"/>
          </a:p>
        </p:txBody>
      </p:sp>
      <p:sp>
        <p:nvSpPr>
          <p:cNvPr id="6" name="フッター プレースホルダー 5">
            <a:extLst>
              <a:ext uri="{FF2B5EF4-FFF2-40B4-BE49-F238E27FC236}">
                <a16:creationId xmlns:a16="http://schemas.microsoft.com/office/drawing/2014/main" id="{B26F1A5A-21F5-4C2B-2283-249F2E3E4E7F}"/>
              </a:ext>
            </a:extLst>
          </p:cNvPr>
          <p:cNvSpPr>
            <a:spLocks noGrp="1"/>
          </p:cNvSpPr>
          <p:nvPr>
            <p:ph type="ftr" sz="quarter" idx="11"/>
          </p:nvPr>
        </p:nvSpPr>
        <p:spPr/>
        <p:txBody>
          <a:bodyPr/>
          <a:lstStyle/>
          <a:p>
            <a:r>
              <a:rPr kumimoji="1" lang="en-US" altLang="ja-JP"/>
              <a:t>IPAC2025 SPC Yoichi Sato</a:t>
            </a:r>
            <a:endParaRPr kumimoji="1" lang="ja-JP" altLang="en-US"/>
          </a:p>
        </p:txBody>
      </p:sp>
      <p:sp>
        <p:nvSpPr>
          <p:cNvPr id="7" name="スライド番号プレースホルダー 6">
            <a:extLst>
              <a:ext uri="{FF2B5EF4-FFF2-40B4-BE49-F238E27FC236}">
                <a16:creationId xmlns:a16="http://schemas.microsoft.com/office/drawing/2014/main" id="{8D66371B-FC62-4956-9A19-80D0F4A9ADE5}"/>
              </a:ext>
            </a:extLst>
          </p:cNvPr>
          <p:cNvSpPr>
            <a:spLocks noGrp="1"/>
          </p:cNvSpPr>
          <p:nvPr>
            <p:ph type="sldNum" sz="quarter" idx="12"/>
          </p:nvPr>
        </p:nvSpPr>
        <p:spPr/>
        <p:txBody>
          <a:bodyPr/>
          <a:lstStyle/>
          <a:p>
            <a:fld id="{CEB206CE-B923-4560-ACD9-028493C158AB}" type="slidenum">
              <a:rPr kumimoji="1" lang="ja-JP" altLang="en-US" smtClean="0"/>
              <a:t>‹#›</a:t>
            </a:fld>
            <a:endParaRPr kumimoji="1" lang="ja-JP" altLang="en-US"/>
          </a:p>
        </p:txBody>
      </p:sp>
    </p:spTree>
    <p:extLst>
      <p:ext uri="{BB962C8B-B14F-4D97-AF65-F5344CB8AC3E}">
        <p14:creationId xmlns:p14="http://schemas.microsoft.com/office/powerpoint/2010/main" val="166372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E785853-A115-2009-C40F-D8BF32242E47}"/>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2C8D2C2-1EDA-AC51-09F0-58E0D1F9729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0A3B31B-1101-0FF2-1478-B9A0504B47C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ECBD64EE-0777-BC1B-A67B-B70BD57962A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4C1E3D99-BA0C-AB6B-AFDD-DEE914C7199E}"/>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CEAA4BC-521E-7EA6-B02A-2D98596C4626}"/>
              </a:ext>
            </a:extLst>
          </p:cNvPr>
          <p:cNvSpPr>
            <a:spLocks noGrp="1"/>
          </p:cNvSpPr>
          <p:nvPr>
            <p:ph type="dt" sz="half" idx="10"/>
          </p:nvPr>
        </p:nvSpPr>
        <p:spPr/>
        <p:txBody>
          <a:bodyPr/>
          <a:lstStyle/>
          <a:p>
            <a:fld id="{A55B810A-2FA2-4188-83B2-D7CDEBD15FC9}" type="datetime1">
              <a:rPr kumimoji="1" lang="ja-JP" altLang="en-US" smtClean="0"/>
              <a:t>2025/6/4</a:t>
            </a:fld>
            <a:endParaRPr kumimoji="1" lang="ja-JP" altLang="en-US"/>
          </a:p>
        </p:txBody>
      </p:sp>
      <p:sp>
        <p:nvSpPr>
          <p:cNvPr id="8" name="フッター プレースホルダー 7">
            <a:extLst>
              <a:ext uri="{FF2B5EF4-FFF2-40B4-BE49-F238E27FC236}">
                <a16:creationId xmlns:a16="http://schemas.microsoft.com/office/drawing/2014/main" id="{AD324A9D-BE0A-F29F-653E-9A11406A6B26}"/>
              </a:ext>
            </a:extLst>
          </p:cNvPr>
          <p:cNvSpPr>
            <a:spLocks noGrp="1"/>
          </p:cNvSpPr>
          <p:nvPr>
            <p:ph type="ftr" sz="quarter" idx="11"/>
          </p:nvPr>
        </p:nvSpPr>
        <p:spPr/>
        <p:txBody>
          <a:bodyPr/>
          <a:lstStyle/>
          <a:p>
            <a:r>
              <a:rPr kumimoji="1" lang="en-US" altLang="ja-JP"/>
              <a:t>IPAC2025 SPC Yoichi Sato</a:t>
            </a:r>
            <a:endParaRPr kumimoji="1" lang="ja-JP" altLang="en-US"/>
          </a:p>
        </p:txBody>
      </p:sp>
      <p:sp>
        <p:nvSpPr>
          <p:cNvPr id="9" name="スライド番号プレースホルダー 8">
            <a:extLst>
              <a:ext uri="{FF2B5EF4-FFF2-40B4-BE49-F238E27FC236}">
                <a16:creationId xmlns:a16="http://schemas.microsoft.com/office/drawing/2014/main" id="{41D12CD3-51F8-7843-662D-DBC8021B362E}"/>
              </a:ext>
            </a:extLst>
          </p:cNvPr>
          <p:cNvSpPr>
            <a:spLocks noGrp="1"/>
          </p:cNvSpPr>
          <p:nvPr>
            <p:ph type="sldNum" sz="quarter" idx="12"/>
          </p:nvPr>
        </p:nvSpPr>
        <p:spPr/>
        <p:txBody>
          <a:bodyPr/>
          <a:lstStyle/>
          <a:p>
            <a:fld id="{CEB206CE-B923-4560-ACD9-028493C158AB}" type="slidenum">
              <a:rPr kumimoji="1" lang="ja-JP" altLang="en-US" smtClean="0"/>
              <a:t>‹#›</a:t>
            </a:fld>
            <a:endParaRPr kumimoji="1" lang="ja-JP" altLang="en-US"/>
          </a:p>
        </p:txBody>
      </p:sp>
    </p:spTree>
    <p:extLst>
      <p:ext uri="{BB962C8B-B14F-4D97-AF65-F5344CB8AC3E}">
        <p14:creationId xmlns:p14="http://schemas.microsoft.com/office/powerpoint/2010/main" val="2425636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4EB045D-4CFB-0334-9C49-B90EB2C68A92}"/>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E1D7F258-AC45-5730-0A13-2AE06CAC290E}"/>
              </a:ext>
            </a:extLst>
          </p:cNvPr>
          <p:cNvSpPr>
            <a:spLocks noGrp="1"/>
          </p:cNvSpPr>
          <p:nvPr>
            <p:ph type="dt" sz="half" idx="10"/>
          </p:nvPr>
        </p:nvSpPr>
        <p:spPr/>
        <p:txBody>
          <a:bodyPr/>
          <a:lstStyle/>
          <a:p>
            <a:fld id="{3D7DE532-52E6-4382-B932-DCC7D95BF757}" type="datetime1">
              <a:rPr kumimoji="1" lang="ja-JP" altLang="en-US" smtClean="0"/>
              <a:t>2025/6/4</a:t>
            </a:fld>
            <a:endParaRPr kumimoji="1" lang="ja-JP" altLang="en-US"/>
          </a:p>
        </p:txBody>
      </p:sp>
      <p:sp>
        <p:nvSpPr>
          <p:cNvPr id="4" name="フッター プレースホルダー 3">
            <a:extLst>
              <a:ext uri="{FF2B5EF4-FFF2-40B4-BE49-F238E27FC236}">
                <a16:creationId xmlns:a16="http://schemas.microsoft.com/office/drawing/2014/main" id="{B489F4CB-9103-F7B2-50FC-27D16BAE08D4}"/>
              </a:ext>
            </a:extLst>
          </p:cNvPr>
          <p:cNvSpPr>
            <a:spLocks noGrp="1"/>
          </p:cNvSpPr>
          <p:nvPr>
            <p:ph type="ftr" sz="quarter" idx="11"/>
          </p:nvPr>
        </p:nvSpPr>
        <p:spPr/>
        <p:txBody>
          <a:bodyPr/>
          <a:lstStyle/>
          <a:p>
            <a:r>
              <a:rPr kumimoji="1" lang="en-US" altLang="ja-JP"/>
              <a:t>IPAC2025 SPC Yoichi Sato</a:t>
            </a:r>
            <a:endParaRPr kumimoji="1" lang="ja-JP" altLang="en-US"/>
          </a:p>
        </p:txBody>
      </p:sp>
      <p:sp>
        <p:nvSpPr>
          <p:cNvPr id="5" name="スライド番号プレースホルダー 4">
            <a:extLst>
              <a:ext uri="{FF2B5EF4-FFF2-40B4-BE49-F238E27FC236}">
                <a16:creationId xmlns:a16="http://schemas.microsoft.com/office/drawing/2014/main" id="{26EE0498-8DD2-5523-6F76-CEA6FC3632A2}"/>
              </a:ext>
            </a:extLst>
          </p:cNvPr>
          <p:cNvSpPr>
            <a:spLocks noGrp="1"/>
          </p:cNvSpPr>
          <p:nvPr>
            <p:ph type="sldNum" sz="quarter" idx="12"/>
          </p:nvPr>
        </p:nvSpPr>
        <p:spPr/>
        <p:txBody>
          <a:bodyPr/>
          <a:lstStyle/>
          <a:p>
            <a:fld id="{CEB206CE-B923-4560-ACD9-028493C158AB}" type="slidenum">
              <a:rPr kumimoji="1" lang="ja-JP" altLang="en-US" smtClean="0"/>
              <a:t>‹#›</a:t>
            </a:fld>
            <a:endParaRPr kumimoji="1" lang="ja-JP" altLang="en-US"/>
          </a:p>
        </p:txBody>
      </p:sp>
    </p:spTree>
    <p:extLst>
      <p:ext uri="{BB962C8B-B14F-4D97-AF65-F5344CB8AC3E}">
        <p14:creationId xmlns:p14="http://schemas.microsoft.com/office/powerpoint/2010/main" val="3860471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E43F429-4388-8AD0-20AE-A8AD48EA1363}"/>
              </a:ext>
            </a:extLst>
          </p:cNvPr>
          <p:cNvSpPr>
            <a:spLocks noGrp="1"/>
          </p:cNvSpPr>
          <p:nvPr>
            <p:ph type="dt" sz="half" idx="10"/>
          </p:nvPr>
        </p:nvSpPr>
        <p:spPr/>
        <p:txBody>
          <a:bodyPr/>
          <a:lstStyle/>
          <a:p>
            <a:fld id="{570BC864-6653-461E-9FCB-A00ECCC31E39}" type="datetime1">
              <a:rPr kumimoji="1" lang="ja-JP" altLang="en-US" smtClean="0"/>
              <a:t>2025/6/4</a:t>
            </a:fld>
            <a:endParaRPr kumimoji="1" lang="ja-JP" altLang="en-US"/>
          </a:p>
        </p:txBody>
      </p:sp>
      <p:sp>
        <p:nvSpPr>
          <p:cNvPr id="3" name="フッター プレースホルダー 2">
            <a:extLst>
              <a:ext uri="{FF2B5EF4-FFF2-40B4-BE49-F238E27FC236}">
                <a16:creationId xmlns:a16="http://schemas.microsoft.com/office/drawing/2014/main" id="{63FED254-9172-FB84-4771-850B40B977E8}"/>
              </a:ext>
            </a:extLst>
          </p:cNvPr>
          <p:cNvSpPr>
            <a:spLocks noGrp="1"/>
          </p:cNvSpPr>
          <p:nvPr>
            <p:ph type="ftr" sz="quarter" idx="11"/>
          </p:nvPr>
        </p:nvSpPr>
        <p:spPr/>
        <p:txBody>
          <a:bodyPr/>
          <a:lstStyle/>
          <a:p>
            <a:r>
              <a:rPr kumimoji="1" lang="en-US" altLang="ja-JP"/>
              <a:t>IPAC2025 SPC Yoichi Sato</a:t>
            </a:r>
            <a:endParaRPr kumimoji="1" lang="ja-JP" altLang="en-US"/>
          </a:p>
        </p:txBody>
      </p:sp>
      <p:sp>
        <p:nvSpPr>
          <p:cNvPr id="4" name="スライド番号プレースホルダー 3">
            <a:extLst>
              <a:ext uri="{FF2B5EF4-FFF2-40B4-BE49-F238E27FC236}">
                <a16:creationId xmlns:a16="http://schemas.microsoft.com/office/drawing/2014/main" id="{ED359587-1B0D-BC72-2690-5E104228F19E}"/>
              </a:ext>
            </a:extLst>
          </p:cNvPr>
          <p:cNvSpPr>
            <a:spLocks noGrp="1"/>
          </p:cNvSpPr>
          <p:nvPr>
            <p:ph type="sldNum" sz="quarter" idx="12"/>
          </p:nvPr>
        </p:nvSpPr>
        <p:spPr/>
        <p:txBody>
          <a:bodyPr/>
          <a:lstStyle/>
          <a:p>
            <a:fld id="{CEB206CE-B923-4560-ACD9-028493C158AB}" type="slidenum">
              <a:rPr kumimoji="1" lang="ja-JP" altLang="en-US" smtClean="0"/>
              <a:t>‹#›</a:t>
            </a:fld>
            <a:endParaRPr kumimoji="1" lang="ja-JP" altLang="en-US"/>
          </a:p>
        </p:txBody>
      </p:sp>
    </p:spTree>
    <p:extLst>
      <p:ext uri="{BB962C8B-B14F-4D97-AF65-F5344CB8AC3E}">
        <p14:creationId xmlns:p14="http://schemas.microsoft.com/office/powerpoint/2010/main" val="2563781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6D82C5-D5EC-E1E1-7DE4-A985C8AE91E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EDC046A-A3E2-852B-287F-6A2A336332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084D1AE6-1ABC-525A-3528-F85813E7ED6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9E0C8CD-C94A-72B0-5E11-183CC3731DDE}"/>
              </a:ext>
            </a:extLst>
          </p:cNvPr>
          <p:cNvSpPr>
            <a:spLocks noGrp="1"/>
          </p:cNvSpPr>
          <p:nvPr>
            <p:ph type="dt" sz="half" idx="10"/>
          </p:nvPr>
        </p:nvSpPr>
        <p:spPr/>
        <p:txBody>
          <a:bodyPr/>
          <a:lstStyle/>
          <a:p>
            <a:fld id="{C9007E29-F528-4758-A701-4C5A26A3BC31}" type="datetime1">
              <a:rPr kumimoji="1" lang="ja-JP" altLang="en-US" smtClean="0"/>
              <a:t>2025/6/4</a:t>
            </a:fld>
            <a:endParaRPr kumimoji="1" lang="ja-JP" altLang="en-US"/>
          </a:p>
        </p:txBody>
      </p:sp>
      <p:sp>
        <p:nvSpPr>
          <p:cNvPr id="6" name="フッター プレースホルダー 5">
            <a:extLst>
              <a:ext uri="{FF2B5EF4-FFF2-40B4-BE49-F238E27FC236}">
                <a16:creationId xmlns:a16="http://schemas.microsoft.com/office/drawing/2014/main" id="{98498351-FCE6-195A-9CDA-0CEB680A9E5C}"/>
              </a:ext>
            </a:extLst>
          </p:cNvPr>
          <p:cNvSpPr>
            <a:spLocks noGrp="1"/>
          </p:cNvSpPr>
          <p:nvPr>
            <p:ph type="ftr" sz="quarter" idx="11"/>
          </p:nvPr>
        </p:nvSpPr>
        <p:spPr/>
        <p:txBody>
          <a:bodyPr/>
          <a:lstStyle/>
          <a:p>
            <a:r>
              <a:rPr kumimoji="1" lang="en-US" altLang="ja-JP"/>
              <a:t>IPAC2025 SPC Yoichi Sato</a:t>
            </a:r>
            <a:endParaRPr kumimoji="1" lang="ja-JP" altLang="en-US"/>
          </a:p>
        </p:txBody>
      </p:sp>
      <p:sp>
        <p:nvSpPr>
          <p:cNvPr id="7" name="スライド番号プレースホルダー 6">
            <a:extLst>
              <a:ext uri="{FF2B5EF4-FFF2-40B4-BE49-F238E27FC236}">
                <a16:creationId xmlns:a16="http://schemas.microsoft.com/office/drawing/2014/main" id="{3B79CA11-6023-6C3E-8F5F-DF8E81137690}"/>
              </a:ext>
            </a:extLst>
          </p:cNvPr>
          <p:cNvSpPr>
            <a:spLocks noGrp="1"/>
          </p:cNvSpPr>
          <p:nvPr>
            <p:ph type="sldNum" sz="quarter" idx="12"/>
          </p:nvPr>
        </p:nvSpPr>
        <p:spPr/>
        <p:txBody>
          <a:bodyPr/>
          <a:lstStyle/>
          <a:p>
            <a:fld id="{CEB206CE-B923-4560-ACD9-028493C158AB}" type="slidenum">
              <a:rPr kumimoji="1" lang="ja-JP" altLang="en-US" smtClean="0"/>
              <a:t>‹#›</a:t>
            </a:fld>
            <a:endParaRPr kumimoji="1" lang="ja-JP" altLang="en-US"/>
          </a:p>
        </p:txBody>
      </p:sp>
    </p:spTree>
    <p:extLst>
      <p:ext uri="{BB962C8B-B14F-4D97-AF65-F5344CB8AC3E}">
        <p14:creationId xmlns:p14="http://schemas.microsoft.com/office/powerpoint/2010/main" val="701173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DB89A6-BD8D-EE49-08FB-BA6B6D44348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D8F17FBE-8423-0605-E533-45C4E6595CC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8B09CFCE-36A1-F906-9590-47529CA11E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2C87969A-A364-EDC7-5028-34F8CC7EB1B8}"/>
              </a:ext>
            </a:extLst>
          </p:cNvPr>
          <p:cNvSpPr>
            <a:spLocks noGrp="1"/>
          </p:cNvSpPr>
          <p:nvPr>
            <p:ph type="dt" sz="half" idx="10"/>
          </p:nvPr>
        </p:nvSpPr>
        <p:spPr/>
        <p:txBody>
          <a:bodyPr/>
          <a:lstStyle/>
          <a:p>
            <a:fld id="{8E986EAF-779C-4EEF-AC64-3A6010BB5691}" type="datetime1">
              <a:rPr kumimoji="1" lang="ja-JP" altLang="en-US" smtClean="0"/>
              <a:t>2025/6/4</a:t>
            </a:fld>
            <a:endParaRPr kumimoji="1" lang="ja-JP" altLang="en-US"/>
          </a:p>
        </p:txBody>
      </p:sp>
      <p:sp>
        <p:nvSpPr>
          <p:cNvPr id="6" name="フッター プレースホルダー 5">
            <a:extLst>
              <a:ext uri="{FF2B5EF4-FFF2-40B4-BE49-F238E27FC236}">
                <a16:creationId xmlns:a16="http://schemas.microsoft.com/office/drawing/2014/main" id="{A578C4A7-00AD-FED5-E289-F8DEC2E65899}"/>
              </a:ext>
            </a:extLst>
          </p:cNvPr>
          <p:cNvSpPr>
            <a:spLocks noGrp="1"/>
          </p:cNvSpPr>
          <p:nvPr>
            <p:ph type="ftr" sz="quarter" idx="11"/>
          </p:nvPr>
        </p:nvSpPr>
        <p:spPr/>
        <p:txBody>
          <a:bodyPr/>
          <a:lstStyle/>
          <a:p>
            <a:r>
              <a:rPr kumimoji="1" lang="en-US" altLang="ja-JP"/>
              <a:t>IPAC2025 SPC Yoichi Sato</a:t>
            </a:r>
            <a:endParaRPr kumimoji="1" lang="ja-JP" altLang="en-US"/>
          </a:p>
        </p:txBody>
      </p:sp>
      <p:sp>
        <p:nvSpPr>
          <p:cNvPr id="7" name="スライド番号プレースホルダー 6">
            <a:extLst>
              <a:ext uri="{FF2B5EF4-FFF2-40B4-BE49-F238E27FC236}">
                <a16:creationId xmlns:a16="http://schemas.microsoft.com/office/drawing/2014/main" id="{3E786CD3-6B6D-445A-1D6C-E9538C1AB5DA}"/>
              </a:ext>
            </a:extLst>
          </p:cNvPr>
          <p:cNvSpPr>
            <a:spLocks noGrp="1"/>
          </p:cNvSpPr>
          <p:nvPr>
            <p:ph type="sldNum" sz="quarter" idx="12"/>
          </p:nvPr>
        </p:nvSpPr>
        <p:spPr/>
        <p:txBody>
          <a:bodyPr/>
          <a:lstStyle/>
          <a:p>
            <a:fld id="{CEB206CE-B923-4560-ACD9-028493C158AB}" type="slidenum">
              <a:rPr kumimoji="1" lang="ja-JP" altLang="en-US" smtClean="0"/>
              <a:t>‹#›</a:t>
            </a:fld>
            <a:endParaRPr kumimoji="1" lang="ja-JP" altLang="en-US"/>
          </a:p>
        </p:txBody>
      </p:sp>
    </p:spTree>
    <p:extLst>
      <p:ext uri="{BB962C8B-B14F-4D97-AF65-F5344CB8AC3E}">
        <p14:creationId xmlns:p14="http://schemas.microsoft.com/office/powerpoint/2010/main" val="1807394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12E6D5C-E697-2A53-276F-CBC42F2EF2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2D8C61C-8646-2D67-DD7B-CD3C927A14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EB75EE7-93E1-E93D-7073-B8213F48943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82384F-10CF-49CE-8833-1CB1DF3F7C78}" type="datetime1">
              <a:rPr kumimoji="1" lang="ja-JP" altLang="en-US" smtClean="0"/>
              <a:t>2025/6/4</a:t>
            </a:fld>
            <a:endParaRPr kumimoji="1" lang="ja-JP" altLang="en-US"/>
          </a:p>
        </p:txBody>
      </p:sp>
      <p:sp>
        <p:nvSpPr>
          <p:cNvPr id="5" name="フッター プレースホルダー 4">
            <a:extLst>
              <a:ext uri="{FF2B5EF4-FFF2-40B4-BE49-F238E27FC236}">
                <a16:creationId xmlns:a16="http://schemas.microsoft.com/office/drawing/2014/main" id="{FE87C5E9-4C88-42E8-F7FB-3004C087BAA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IPAC2025 SPC Yoichi Sato</a:t>
            </a:r>
            <a:endParaRPr kumimoji="1" lang="ja-JP" altLang="en-US"/>
          </a:p>
        </p:txBody>
      </p:sp>
      <p:sp>
        <p:nvSpPr>
          <p:cNvPr id="6" name="スライド番号プレースホルダー 5">
            <a:extLst>
              <a:ext uri="{FF2B5EF4-FFF2-40B4-BE49-F238E27FC236}">
                <a16:creationId xmlns:a16="http://schemas.microsoft.com/office/drawing/2014/main" id="{B77825B3-2C78-B405-9F77-95B01E78155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B206CE-B923-4560-ACD9-028493C158AB}" type="slidenum">
              <a:rPr kumimoji="1" lang="ja-JP" altLang="en-US" smtClean="0"/>
              <a:t>‹#›</a:t>
            </a:fld>
            <a:endParaRPr kumimoji="1" lang="ja-JP" altLang="en-US"/>
          </a:p>
        </p:txBody>
      </p:sp>
    </p:spTree>
    <p:extLst>
      <p:ext uri="{BB962C8B-B14F-4D97-AF65-F5344CB8AC3E}">
        <p14:creationId xmlns:p14="http://schemas.microsoft.com/office/powerpoint/2010/main" val="10978091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E7C8F0-89A9-1A4F-7708-64F2B4708B6E}"/>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AD608E3B-947F-0C00-8D7E-137A8D369136}"/>
              </a:ext>
            </a:extLst>
          </p:cNvPr>
          <p:cNvSpPr>
            <a:spLocks noGrp="1"/>
          </p:cNvSpPr>
          <p:nvPr>
            <p:ph type="title"/>
          </p:nvPr>
        </p:nvSpPr>
        <p:spPr>
          <a:xfrm>
            <a:off x="832389" y="1170878"/>
            <a:ext cx="10515600" cy="2486722"/>
          </a:xfrm>
        </p:spPr>
        <p:txBody>
          <a:bodyPr>
            <a:normAutofit/>
          </a:bodyPr>
          <a:lstStyle/>
          <a:p>
            <a:pPr algn="ctr"/>
            <a:r>
              <a:rPr lang="en-US" altLang="ja-JP" b="1" dirty="0">
                <a:latin typeface="Times New Roman" panose="02020603050405020304" pitchFamily="18" charset="0"/>
                <a:cs typeface="Times New Roman" panose="02020603050405020304" pitchFamily="18" charset="0"/>
              </a:rPr>
              <a:t>IPAC’25 Scientific Program</a:t>
            </a:r>
            <a:endParaRPr kumimoji="1" lang="ja-JP" altLang="en-US" b="1" dirty="0">
              <a:latin typeface="Times New Roman" panose="02020603050405020304" pitchFamily="18" charset="0"/>
              <a:cs typeface="Times New Roman" panose="02020603050405020304" pitchFamily="18" charset="0"/>
            </a:endParaRPr>
          </a:p>
        </p:txBody>
      </p:sp>
      <p:sp>
        <p:nvSpPr>
          <p:cNvPr id="5" name="テキスト ボックス 4">
            <a:extLst>
              <a:ext uri="{FF2B5EF4-FFF2-40B4-BE49-F238E27FC236}">
                <a16:creationId xmlns:a16="http://schemas.microsoft.com/office/drawing/2014/main" id="{23B40F1E-8A01-9250-4B52-4F6C1C7BDB58}"/>
              </a:ext>
            </a:extLst>
          </p:cNvPr>
          <p:cNvSpPr txBox="1"/>
          <p:nvPr/>
        </p:nvSpPr>
        <p:spPr>
          <a:xfrm>
            <a:off x="2034317" y="3951400"/>
            <a:ext cx="7932039" cy="1815882"/>
          </a:xfrm>
          <a:prstGeom prst="rect">
            <a:avLst/>
          </a:prstGeom>
          <a:noFill/>
        </p:spPr>
        <p:txBody>
          <a:bodyPr wrap="square">
            <a:spAutoFit/>
          </a:bodyPr>
          <a:lstStyle/>
          <a:p>
            <a:pPr algn="ctr"/>
            <a:r>
              <a:rPr lang="en-US" altLang="ja-JP" sz="2800" dirty="0">
                <a:latin typeface="Times New Roman" panose="02020603050405020304" pitchFamily="18" charset="0"/>
                <a:cs typeface="Times New Roman" panose="02020603050405020304" pitchFamily="18" charset="0"/>
              </a:rPr>
              <a:t>Yoichi Sato (KEK/J-PARC), IPAC ’25 SPC Chair</a:t>
            </a:r>
          </a:p>
          <a:p>
            <a:pPr algn="ctr"/>
            <a:endParaRPr lang="en-US" altLang="ja-JP" sz="2800" dirty="0">
              <a:latin typeface="Times New Roman" panose="02020603050405020304" pitchFamily="18" charset="0"/>
              <a:cs typeface="Times New Roman" panose="02020603050405020304" pitchFamily="18" charset="0"/>
            </a:endParaRPr>
          </a:p>
          <a:p>
            <a:pPr algn="ctr"/>
            <a:r>
              <a:rPr lang="en-US" altLang="ja-JP" sz="2800" dirty="0">
                <a:latin typeface="Times New Roman" panose="02020603050405020304" pitchFamily="18" charset="0"/>
                <a:cs typeface="Times New Roman" panose="02020603050405020304" pitchFamily="18" charset="0"/>
              </a:rPr>
              <a:t>IPAC’25 OC2</a:t>
            </a:r>
          </a:p>
          <a:p>
            <a:pPr algn="ctr"/>
            <a:r>
              <a:rPr lang="en-US" altLang="ja-JP" sz="2800" dirty="0">
                <a:latin typeface="Times New Roman" panose="02020603050405020304" pitchFamily="18" charset="0"/>
                <a:cs typeface="Times New Roman" panose="02020603050405020304" pitchFamily="18" charset="0"/>
              </a:rPr>
              <a:t>2025-Jun-04, Taipei</a:t>
            </a:r>
          </a:p>
        </p:txBody>
      </p:sp>
      <p:sp>
        <p:nvSpPr>
          <p:cNvPr id="4" name="スライド番号プレースホルダー 3">
            <a:extLst>
              <a:ext uri="{FF2B5EF4-FFF2-40B4-BE49-F238E27FC236}">
                <a16:creationId xmlns:a16="http://schemas.microsoft.com/office/drawing/2014/main" id="{42A836FA-687C-DA71-A234-75DA85CBF387}"/>
              </a:ext>
            </a:extLst>
          </p:cNvPr>
          <p:cNvSpPr>
            <a:spLocks noGrp="1"/>
          </p:cNvSpPr>
          <p:nvPr>
            <p:ph type="sldNum" sz="quarter" idx="12"/>
          </p:nvPr>
        </p:nvSpPr>
        <p:spPr/>
        <p:txBody>
          <a:bodyPr/>
          <a:lstStyle/>
          <a:p>
            <a:fld id="{38B5BD2C-1B1E-44B4-8BC4-9A9AC6D567F5}" type="slidenum">
              <a:rPr kumimoji="1" lang="ja-JP" altLang="en-US" sz="3200" smtClean="0"/>
              <a:t>1</a:t>
            </a:fld>
            <a:endParaRPr kumimoji="1" lang="ja-JP" altLang="en-US" sz="3200"/>
          </a:p>
        </p:txBody>
      </p:sp>
      <p:pic>
        <p:nvPicPr>
          <p:cNvPr id="7" name="図 6">
            <a:extLst>
              <a:ext uri="{FF2B5EF4-FFF2-40B4-BE49-F238E27FC236}">
                <a16:creationId xmlns:a16="http://schemas.microsoft.com/office/drawing/2014/main" id="{1AB65F80-50B2-8E44-1095-ABA501384FEC}"/>
              </a:ext>
            </a:extLst>
          </p:cNvPr>
          <p:cNvPicPr>
            <a:picLocks noChangeAspect="1"/>
          </p:cNvPicPr>
          <p:nvPr/>
        </p:nvPicPr>
        <p:blipFill>
          <a:blip r:embed="rId2"/>
          <a:stretch>
            <a:fillRect/>
          </a:stretch>
        </p:blipFill>
        <p:spPr>
          <a:xfrm>
            <a:off x="9729071" y="0"/>
            <a:ext cx="2462929" cy="1325563"/>
          </a:xfrm>
          <a:prstGeom prst="rect">
            <a:avLst/>
          </a:prstGeom>
        </p:spPr>
      </p:pic>
      <p:sp>
        <p:nvSpPr>
          <p:cNvPr id="6" name="フッター プレースホルダー 5">
            <a:extLst>
              <a:ext uri="{FF2B5EF4-FFF2-40B4-BE49-F238E27FC236}">
                <a16:creationId xmlns:a16="http://schemas.microsoft.com/office/drawing/2014/main" id="{662A6107-BEA4-2245-54AD-69128FDD7C86}"/>
              </a:ext>
            </a:extLst>
          </p:cNvPr>
          <p:cNvSpPr>
            <a:spLocks noGrp="1"/>
          </p:cNvSpPr>
          <p:nvPr>
            <p:ph type="ftr" sz="quarter" idx="11"/>
          </p:nvPr>
        </p:nvSpPr>
        <p:spPr/>
        <p:txBody>
          <a:bodyPr/>
          <a:lstStyle/>
          <a:p>
            <a:r>
              <a:rPr kumimoji="1" lang="en-US" altLang="ja-JP"/>
              <a:t>IPAC2025 SPC Yoichi Sato</a:t>
            </a:r>
            <a:endParaRPr kumimoji="1" lang="ja-JP" altLang="en-US"/>
          </a:p>
        </p:txBody>
      </p:sp>
    </p:spTree>
    <p:extLst>
      <p:ext uri="{BB962C8B-B14F-4D97-AF65-F5344CB8AC3E}">
        <p14:creationId xmlns:p14="http://schemas.microsoft.com/office/powerpoint/2010/main" val="998205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50283F-CE2E-FF73-F0C1-ABBA0BDFB02B}"/>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BFC98AC-318C-5852-2136-2D6CACCF2C49}"/>
              </a:ext>
            </a:extLst>
          </p:cNvPr>
          <p:cNvSpPr>
            <a:spLocks noGrp="1"/>
          </p:cNvSpPr>
          <p:nvPr>
            <p:ph idx="1"/>
          </p:nvPr>
        </p:nvSpPr>
        <p:spPr>
          <a:xfrm>
            <a:off x="43853" y="704042"/>
            <a:ext cx="12119571" cy="5765400"/>
          </a:xfrm>
        </p:spPr>
        <p:txBody>
          <a:bodyPr>
            <a:normAutofit fontScale="62500" lnSpcReduction="20000"/>
          </a:bodyPr>
          <a:lstStyle/>
          <a:p>
            <a:pPr marL="0" indent="0">
              <a:buNone/>
            </a:pPr>
            <a:r>
              <a:rPr lang="en-US" altLang="ja-JP" sz="3800" b="1" dirty="0">
                <a:effectLst/>
                <a:latin typeface="Arial" panose="020B0604020202020204" pitchFamily="34" charset="0"/>
              </a:rPr>
              <a:t>Opening  (Strategic, broad impact)</a:t>
            </a:r>
          </a:p>
          <a:p>
            <a:r>
              <a:rPr lang="en-US" dirty="0">
                <a:solidFill>
                  <a:srgbClr val="0432FF"/>
                </a:solidFill>
                <a:effectLst/>
                <a:latin typeface="Arial" panose="020B0604020202020204" pitchFamily="34" charset="0"/>
              </a:rPr>
              <a:t>The Operational Challenges: </a:t>
            </a:r>
          </a:p>
          <a:p>
            <a:pPr marL="0" indent="0">
              <a:buNone/>
            </a:pPr>
            <a:r>
              <a:rPr lang="en-US" dirty="0">
                <a:solidFill>
                  <a:srgbClr val="0432FF"/>
                </a:solidFill>
                <a:latin typeface="Arial" panose="020B0604020202020204" pitchFamily="34" charset="0"/>
              </a:rPr>
              <a:t>       </a:t>
            </a:r>
            <a:r>
              <a:rPr lang="en-US" dirty="0">
                <a:solidFill>
                  <a:srgbClr val="0432FF"/>
                </a:solidFill>
                <a:effectLst/>
                <a:latin typeface="Arial" panose="020B0604020202020204" pitchFamily="34" charset="0"/>
              </a:rPr>
              <a:t>Achieving 500 mA High Beam Current at Taiwan Photon Source		  Ping-Jung Chou, NSRRC</a:t>
            </a:r>
          </a:p>
          <a:p>
            <a:r>
              <a:rPr lang="en-US" dirty="0">
                <a:solidFill>
                  <a:srgbClr val="0432FF"/>
                </a:solidFill>
                <a:effectLst/>
                <a:latin typeface="Arial" panose="020B0604020202020204" pitchFamily="34" charset="0"/>
              </a:rPr>
              <a:t>High Beam Power Operations at Heavy Ion Facilities: </a:t>
            </a:r>
          </a:p>
          <a:p>
            <a:pPr marL="0" indent="0">
              <a:buNone/>
            </a:pPr>
            <a:r>
              <a:rPr lang="en-US" dirty="0">
                <a:solidFill>
                  <a:srgbClr val="0432FF"/>
                </a:solidFill>
                <a:latin typeface="Arial" panose="020B0604020202020204" pitchFamily="34" charset="0"/>
              </a:rPr>
              <a:t>       </a:t>
            </a:r>
            <a:r>
              <a:rPr lang="en-US" dirty="0">
                <a:solidFill>
                  <a:srgbClr val="0432FF"/>
                </a:solidFill>
                <a:effectLst/>
                <a:latin typeface="Arial" panose="020B0604020202020204" pitchFamily="34" charset="0"/>
              </a:rPr>
              <a:t>Technical Developments, Challenges and Resolutions	</a:t>
            </a:r>
            <a:r>
              <a:rPr lang="en-US" dirty="0">
                <a:solidFill>
                  <a:srgbClr val="0432FF"/>
                </a:solidFill>
                <a:latin typeface="Arial" panose="020B0604020202020204" pitchFamily="34" charset="0"/>
              </a:rPr>
              <a:t>		  </a:t>
            </a:r>
            <a:r>
              <a:rPr lang="en-US" dirty="0">
                <a:solidFill>
                  <a:srgbClr val="0432FF"/>
                </a:solidFill>
                <a:effectLst/>
                <a:latin typeface="Arial" panose="020B0604020202020204" pitchFamily="34" charset="0"/>
              </a:rPr>
              <a:t>Osamu </a:t>
            </a:r>
            <a:r>
              <a:rPr lang="en-US" dirty="0" err="1">
                <a:solidFill>
                  <a:srgbClr val="0432FF"/>
                </a:solidFill>
                <a:effectLst/>
                <a:latin typeface="Arial" panose="020B0604020202020204" pitchFamily="34" charset="0"/>
              </a:rPr>
              <a:t>Kamigaito</a:t>
            </a:r>
            <a:r>
              <a:rPr lang="en-US" dirty="0">
                <a:solidFill>
                  <a:srgbClr val="0432FF"/>
                </a:solidFill>
                <a:effectLst/>
                <a:latin typeface="Arial" panose="020B0604020202020204" pitchFamily="34" charset="0"/>
              </a:rPr>
              <a:t>, RIKEN </a:t>
            </a:r>
            <a:r>
              <a:rPr lang="en-US" dirty="0" err="1">
                <a:solidFill>
                  <a:srgbClr val="0432FF"/>
                </a:solidFill>
                <a:effectLst/>
                <a:latin typeface="Arial" panose="020B0604020202020204" pitchFamily="34" charset="0"/>
              </a:rPr>
              <a:t>Nishina</a:t>
            </a:r>
            <a:endParaRPr lang="en-US" dirty="0">
              <a:solidFill>
                <a:srgbClr val="0432FF"/>
              </a:solidFill>
              <a:effectLst/>
              <a:latin typeface="Arial" panose="020B0604020202020204" pitchFamily="34" charset="0"/>
            </a:endParaRPr>
          </a:p>
          <a:p>
            <a:r>
              <a:rPr lang="en-US" dirty="0">
                <a:solidFill>
                  <a:srgbClr val="0432FF"/>
                </a:solidFill>
                <a:effectLst/>
                <a:latin typeface="Arial" panose="020B0604020202020204" pitchFamily="34" charset="0"/>
              </a:rPr>
              <a:t>Review of nonlinear resonances in accelerators and storage rings; </a:t>
            </a:r>
          </a:p>
          <a:p>
            <a:pPr marL="0" indent="0">
              <a:buNone/>
            </a:pPr>
            <a:r>
              <a:rPr lang="en-US" dirty="0">
                <a:solidFill>
                  <a:srgbClr val="0432FF"/>
                </a:solidFill>
                <a:effectLst/>
                <a:latin typeface="Arial" panose="020B0604020202020204" pitchFamily="34" charset="0"/>
              </a:rPr>
              <a:t>       including a discussion of chaos, particle diffusion and dynamic aperture	  </a:t>
            </a:r>
            <a:r>
              <a:rPr lang="en-US" dirty="0" err="1">
                <a:solidFill>
                  <a:srgbClr val="0432FF"/>
                </a:solidFill>
                <a:effectLst/>
                <a:latin typeface="Arial" panose="020B0604020202020204" pitchFamily="34" charset="0"/>
              </a:rPr>
              <a:t>Shyh</a:t>
            </a:r>
            <a:r>
              <a:rPr lang="en-US" dirty="0">
                <a:solidFill>
                  <a:srgbClr val="0432FF"/>
                </a:solidFill>
                <a:effectLst/>
                <a:latin typeface="Arial" panose="020B0604020202020204" pitchFamily="34" charset="0"/>
              </a:rPr>
              <a:t>-Yuan Lee, IU</a:t>
            </a:r>
          </a:p>
          <a:p>
            <a:r>
              <a:rPr lang="en-US" dirty="0">
                <a:solidFill>
                  <a:srgbClr val="0432FF"/>
                </a:solidFill>
                <a:effectLst/>
                <a:latin typeface="Arial" panose="020B0604020202020204" pitchFamily="34" charset="0"/>
              </a:rPr>
              <a:t>Liquid lithium charge stripping technology: achievement and lessons learned</a:t>
            </a:r>
            <a:r>
              <a:rPr lang="en-US" dirty="0">
                <a:solidFill>
                  <a:srgbClr val="0432FF"/>
                </a:solidFill>
                <a:latin typeface="Arial" panose="020B0604020202020204" pitchFamily="34" charset="0"/>
              </a:rPr>
              <a:t>	  </a:t>
            </a:r>
            <a:r>
              <a:rPr lang="en-US" dirty="0" err="1">
                <a:solidFill>
                  <a:srgbClr val="0432FF"/>
                </a:solidFill>
                <a:effectLst/>
                <a:latin typeface="Arial" panose="020B0604020202020204" pitchFamily="34" charset="0"/>
              </a:rPr>
              <a:t>Takuji</a:t>
            </a:r>
            <a:r>
              <a:rPr lang="en-US" dirty="0">
                <a:solidFill>
                  <a:srgbClr val="0432FF"/>
                </a:solidFill>
                <a:effectLst/>
                <a:latin typeface="Arial" panose="020B0604020202020204" pitchFamily="34" charset="0"/>
              </a:rPr>
              <a:t> </a:t>
            </a:r>
            <a:r>
              <a:rPr lang="en-US" dirty="0" err="1">
                <a:solidFill>
                  <a:srgbClr val="0432FF"/>
                </a:solidFill>
                <a:effectLst/>
                <a:latin typeface="Arial" panose="020B0604020202020204" pitchFamily="34" charset="0"/>
              </a:rPr>
              <a:t>Kanemura</a:t>
            </a:r>
            <a:r>
              <a:rPr lang="en-US" dirty="0">
                <a:solidFill>
                  <a:srgbClr val="0432FF"/>
                </a:solidFill>
                <a:effectLst/>
                <a:latin typeface="Arial" panose="020B0604020202020204" pitchFamily="34" charset="0"/>
              </a:rPr>
              <a:t>, FRIB/MSU</a:t>
            </a:r>
          </a:p>
          <a:p>
            <a:r>
              <a:rPr lang="en-US" dirty="0">
                <a:solidFill>
                  <a:srgbClr val="0432FF"/>
                </a:solidFill>
                <a:effectLst/>
                <a:latin typeface="Arial" panose="020B0604020202020204" pitchFamily="34" charset="0"/>
              </a:rPr>
              <a:t>RF Acceleration with Short Pulses: Breaking the High-Gradient Barrier</a:t>
            </a:r>
            <a:r>
              <a:rPr lang="en-US" dirty="0">
                <a:solidFill>
                  <a:srgbClr val="0432FF"/>
                </a:solidFill>
                <a:latin typeface="Arial" panose="020B0604020202020204" pitchFamily="34" charset="0"/>
              </a:rPr>
              <a:t>	  </a:t>
            </a:r>
            <a:r>
              <a:rPr lang="en-US" dirty="0" err="1">
                <a:solidFill>
                  <a:srgbClr val="0432FF"/>
                </a:solidFill>
                <a:effectLst/>
                <a:latin typeface="Arial" panose="020B0604020202020204" pitchFamily="34" charset="0"/>
              </a:rPr>
              <a:t>Xueying</a:t>
            </a:r>
            <a:r>
              <a:rPr lang="en-US" dirty="0">
                <a:solidFill>
                  <a:srgbClr val="0432FF"/>
                </a:solidFill>
                <a:effectLst/>
                <a:latin typeface="Arial" panose="020B0604020202020204" pitchFamily="34" charset="0"/>
              </a:rPr>
              <a:t> Lu, ANL</a:t>
            </a:r>
          </a:p>
          <a:p>
            <a:pPr marL="0" indent="0">
              <a:buNone/>
            </a:pPr>
            <a:endParaRPr lang="en-US" dirty="0">
              <a:effectLst/>
              <a:latin typeface="Arial" panose="020B0604020202020204" pitchFamily="34" charset="0"/>
            </a:endParaRPr>
          </a:p>
          <a:p>
            <a:pPr marL="0" indent="0">
              <a:buNone/>
            </a:pPr>
            <a:r>
              <a:rPr lang="en-US" sz="3800" b="1" dirty="0">
                <a:effectLst/>
                <a:latin typeface="Arial" panose="020B0604020202020204" pitchFamily="34" charset="0"/>
              </a:rPr>
              <a:t>Closing (Impactfu</a:t>
            </a:r>
            <a:r>
              <a:rPr lang="en-US" sz="3800" b="1" dirty="0">
                <a:latin typeface="Arial" panose="020B0604020202020204" pitchFamily="34" charset="0"/>
              </a:rPr>
              <a:t>l, applications, future-looking, outreach)</a:t>
            </a:r>
            <a:endParaRPr lang="en-US" sz="3800" dirty="0">
              <a:effectLst/>
              <a:latin typeface="Arial" panose="020B0604020202020204" pitchFamily="34" charset="0"/>
            </a:endParaRPr>
          </a:p>
          <a:p>
            <a:r>
              <a:rPr lang="en-US" strike="sngStrike" dirty="0">
                <a:solidFill>
                  <a:srgbClr val="0432FF"/>
                </a:solidFill>
                <a:effectLst/>
                <a:latin typeface="Arial" panose="020B0604020202020204" pitchFamily="34" charset="0"/>
              </a:rPr>
              <a:t>Future circular Higgs factories: Status and prospective			  </a:t>
            </a:r>
            <a:r>
              <a:rPr lang="en-US" strike="sngStrike" dirty="0" err="1">
                <a:solidFill>
                  <a:srgbClr val="0432FF"/>
                </a:solidFill>
                <a:effectLst/>
                <a:latin typeface="Arial" panose="020B0604020202020204" pitchFamily="34" charset="0"/>
              </a:rPr>
              <a:t>Yuhui</a:t>
            </a:r>
            <a:r>
              <a:rPr lang="en-US" strike="sngStrike" dirty="0">
                <a:solidFill>
                  <a:srgbClr val="0432FF"/>
                </a:solidFill>
                <a:effectLst/>
                <a:latin typeface="Arial" panose="020B0604020202020204" pitchFamily="34" charset="0"/>
              </a:rPr>
              <a:t> Li, </a:t>
            </a:r>
            <a:r>
              <a:rPr lang="en-US" altLang="ja-JP" strike="sngStrike" dirty="0">
                <a:solidFill>
                  <a:srgbClr val="0432FF"/>
                </a:solidFill>
                <a:effectLst/>
                <a:latin typeface="Arial" panose="020B0604020202020204" pitchFamily="34" charset="0"/>
              </a:rPr>
              <a:t>IHEP </a:t>
            </a:r>
          </a:p>
          <a:p>
            <a:pPr marL="0" indent="0">
              <a:buNone/>
            </a:pPr>
            <a:r>
              <a:rPr lang="en-US" altLang="ja-JP" b="1" dirty="0">
                <a:solidFill>
                  <a:srgbClr val="0432FF"/>
                </a:solidFill>
                <a:latin typeface="Arial" panose="020B0604020202020204" pitchFamily="34" charset="0"/>
              </a:rPr>
              <a:t>  </a:t>
            </a:r>
            <a:r>
              <a:rPr lang="en-US" altLang="ja-JP" b="1" dirty="0">
                <a:solidFill>
                  <a:srgbClr val="CC3399"/>
                </a:solidFill>
                <a:latin typeface="Arial" panose="020B0604020202020204" pitchFamily="34" charset="0"/>
              </a:rPr>
              <a:t>  </a:t>
            </a:r>
            <a:r>
              <a:rPr lang="en-US" altLang="ja-JP" b="1" dirty="0">
                <a:solidFill>
                  <a:srgbClr val="CC3399"/>
                </a:solidFill>
                <a:effectLst/>
                <a:latin typeface="Arial" panose="020B0604020202020204" pitchFamily="34" charset="0"/>
              </a:rPr>
              <a:t>  </a:t>
            </a:r>
            <a:r>
              <a:rPr lang="en-US" altLang="ja-JP" b="1" dirty="0">
                <a:solidFill>
                  <a:srgbClr val="FF0000"/>
                </a:solidFill>
                <a:effectLst/>
                <a:highlight>
                  <a:srgbClr val="FFFFFF"/>
                </a:highlight>
                <a:latin typeface="Arial" panose="020B0604020202020204" pitchFamily="34" charset="0"/>
                <a:sym typeface="Wingdings" panose="05000000000000000000" pitchFamily="2" charset="2"/>
              </a:rPr>
              <a:t> </a:t>
            </a:r>
            <a:r>
              <a:rPr lang="en-US" altLang="ja-JP" b="1" dirty="0">
                <a:solidFill>
                  <a:srgbClr val="FF0000"/>
                </a:solidFill>
                <a:effectLst/>
                <a:highlight>
                  <a:srgbClr val="FFFF00"/>
                </a:highlight>
                <a:latin typeface="Arial" panose="020B0604020202020204" pitchFamily="34" charset="0"/>
                <a:sym typeface="Wingdings" panose="05000000000000000000" pitchFamily="2" charset="2"/>
              </a:rPr>
              <a:t>In late March</a:t>
            </a:r>
            <a:r>
              <a:rPr lang="en-US" altLang="ja-JP" b="1" dirty="0">
                <a:solidFill>
                  <a:srgbClr val="FF0000"/>
                </a:solidFill>
                <a:effectLst/>
                <a:highlight>
                  <a:srgbClr val="FFFFFF"/>
                </a:highlight>
                <a:latin typeface="Arial" panose="020B0604020202020204" pitchFamily="34" charset="0"/>
                <a:sym typeface="Wingdings" panose="05000000000000000000" pitchFamily="2" charset="2"/>
              </a:rPr>
              <a:t> Dr. Li told us not to join IPAC2025.  All people recommended by Dr. Li could not be </a:t>
            </a:r>
          </a:p>
          <a:p>
            <a:pPr marL="0" indent="0">
              <a:buNone/>
            </a:pPr>
            <a:r>
              <a:rPr lang="en-US" altLang="ja-JP" b="1" dirty="0">
                <a:solidFill>
                  <a:srgbClr val="FF0000"/>
                </a:solidFill>
                <a:highlight>
                  <a:srgbClr val="FFFFFF"/>
                </a:highlight>
                <a:latin typeface="Arial" panose="020B0604020202020204" pitchFamily="34" charset="0"/>
                <a:sym typeface="Wingdings" panose="05000000000000000000" pitchFamily="2" charset="2"/>
              </a:rPr>
              <a:t>	</a:t>
            </a:r>
            <a:r>
              <a:rPr lang="en-US" altLang="ja-JP" b="1" dirty="0">
                <a:solidFill>
                  <a:srgbClr val="FF0000"/>
                </a:solidFill>
                <a:effectLst/>
                <a:highlight>
                  <a:srgbClr val="FFFFFF"/>
                </a:highlight>
                <a:latin typeface="Arial" panose="020B0604020202020204" pitchFamily="34" charset="0"/>
                <a:sym typeface="Wingdings" panose="05000000000000000000" pitchFamily="2" charset="2"/>
              </a:rPr>
              <a:t>his representative speaker along w IPAC policy (No multiple orals/person, NO OC/SPC be speaker).</a:t>
            </a:r>
          </a:p>
          <a:p>
            <a:pPr marL="0" indent="0">
              <a:buNone/>
            </a:pPr>
            <a:r>
              <a:rPr lang="en-US" altLang="ja-JP" b="1" dirty="0">
                <a:solidFill>
                  <a:srgbClr val="FF0000"/>
                </a:solidFill>
                <a:effectLst/>
                <a:highlight>
                  <a:srgbClr val="FFFFFF"/>
                </a:highlight>
                <a:latin typeface="Arial" panose="020B0604020202020204" pitchFamily="34" charset="0"/>
                <a:sym typeface="Wingdings" panose="05000000000000000000" pitchFamily="2" charset="2"/>
              </a:rPr>
              <a:t>        I had to </a:t>
            </a:r>
            <a:r>
              <a:rPr lang="en-US" altLang="ja-JP" b="1" dirty="0">
                <a:solidFill>
                  <a:srgbClr val="FF0000"/>
                </a:solidFill>
                <a:highlight>
                  <a:srgbClr val="FFFFFF"/>
                </a:highlight>
                <a:latin typeface="Arial" panose="020B0604020202020204" pitchFamily="34" charset="0"/>
                <a:sym typeface="Wingdings" panose="05000000000000000000" pitchFamily="2" charset="2"/>
              </a:rPr>
              <a:t>set</a:t>
            </a:r>
            <a:r>
              <a:rPr lang="en-US" altLang="ja-JP" b="1" dirty="0">
                <a:solidFill>
                  <a:srgbClr val="FF0000"/>
                </a:solidFill>
                <a:effectLst/>
                <a:highlight>
                  <a:srgbClr val="FFFFFF"/>
                </a:highlight>
                <a:latin typeface="Arial" panose="020B0604020202020204" pitchFamily="34" charset="0"/>
                <a:sym typeface="Wingdings" panose="05000000000000000000" pitchFamily="2" charset="2"/>
              </a:rPr>
              <a:t> </a:t>
            </a:r>
            <a:r>
              <a:rPr lang="en-US" altLang="ja-JP" b="1" dirty="0">
                <a:solidFill>
                  <a:srgbClr val="FF0000"/>
                </a:solidFill>
                <a:effectLst/>
                <a:latin typeface="Arial" panose="020B0604020202020204" pitchFamily="34" charset="0"/>
                <a:sym typeface="Wingdings" panose="05000000000000000000" pitchFamily="2" charset="2"/>
              </a:rPr>
              <a:t>a </a:t>
            </a:r>
            <a:r>
              <a:rPr lang="en-US" altLang="ja-JP" b="1" dirty="0">
                <a:solidFill>
                  <a:srgbClr val="FF0000"/>
                </a:solidFill>
                <a:effectLst/>
                <a:highlight>
                  <a:srgbClr val="FFFF00"/>
                </a:highlight>
                <a:latin typeface="Arial" panose="020B0604020202020204" pitchFamily="34" charset="0"/>
                <a:sym typeface="Wingdings" panose="05000000000000000000" pitchFamily="2" charset="2"/>
              </a:rPr>
              <a:t>CERN talk</a:t>
            </a:r>
            <a:r>
              <a:rPr lang="en-US" altLang="ja-JP" b="1" dirty="0">
                <a:solidFill>
                  <a:srgbClr val="FF0000"/>
                </a:solidFill>
                <a:effectLst/>
                <a:highlight>
                  <a:srgbClr val="FFFFFF"/>
                </a:highlight>
                <a:latin typeface="Arial" panose="020B0604020202020204" pitchFamily="34" charset="0"/>
                <a:sym typeface="Wingdings" panose="05000000000000000000" pitchFamily="2" charset="2"/>
              </a:rPr>
              <a:t> (F. Zimmermann) as its alternative topic, but keeping MC1 category </a:t>
            </a:r>
            <a:r>
              <a:rPr lang="en-US" altLang="ja-JP" b="1" dirty="0">
                <a:solidFill>
                  <a:srgbClr val="FF0000"/>
                </a:solidFill>
                <a:effectLst/>
                <a:highlight>
                  <a:srgbClr val="FFFF00"/>
                </a:highlight>
                <a:latin typeface="Arial" panose="020B0604020202020204" pitchFamily="34" charset="0"/>
                <a:sym typeface="Wingdings" panose="05000000000000000000" pitchFamily="2" charset="2"/>
              </a:rPr>
              <a:t>in MAY 2025.</a:t>
            </a:r>
            <a:endParaRPr lang="en-US" b="1" dirty="0">
              <a:solidFill>
                <a:srgbClr val="FF0000"/>
              </a:solidFill>
              <a:effectLst/>
              <a:highlight>
                <a:srgbClr val="FFFF00"/>
              </a:highlight>
              <a:latin typeface="Arial" panose="020B0604020202020204" pitchFamily="34" charset="0"/>
            </a:endParaRPr>
          </a:p>
          <a:p>
            <a:r>
              <a:rPr lang="en-US" dirty="0">
                <a:solidFill>
                  <a:srgbClr val="0432FF"/>
                </a:solidFill>
                <a:effectLst/>
                <a:latin typeface="Arial" panose="020B0604020202020204" pitchFamily="34" charset="0"/>
              </a:rPr>
              <a:t>Latest Achievements in Femtosecond Synchronization of Large Scale Facilities	  Sebastian Schulz, </a:t>
            </a:r>
            <a:r>
              <a:rPr lang="en-US" altLang="ja-JP" dirty="0">
                <a:solidFill>
                  <a:srgbClr val="0432FF"/>
                </a:solidFill>
                <a:effectLst/>
                <a:latin typeface="Arial" panose="020B0604020202020204" pitchFamily="34" charset="0"/>
              </a:rPr>
              <a:t>DESY</a:t>
            </a:r>
          </a:p>
          <a:p>
            <a:r>
              <a:rPr lang="en-US" dirty="0" err="1">
                <a:solidFill>
                  <a:srgbClr val="0432FF"/>
                </a:solidFill>
                <a:effectLst/>
                <a:latin typeface="Arial" panose="020B0604020202020204" pitchFamily="34" charset="0"/>
              </a:rPr>
              <a:t>BeamPIE</a:t>
            </a:r>
            <a:r>
              <a:rPr lang="en-US" dirty="0">
                <a:solidFill>
                  <a:srgbClr val="0432FF"/>
                </a:solidFill>
                <a:effectLst/>
                <a:latin typeface="Arial" panose="020B0604020202020204" pitchFamily="34" charset="0"/>
              </a:rPr>
              <a:t> - a suborbital test of an accelerator for space applications		  Quinn </a:t>
            </a:r>
            <a:r>
              <a:rPr lang="en-US" dirty="0" err="1">
                <a:solidFill>
                  <a:srgbClr val="0432FF"/>
                </a:solidFill>
                <a:effectLst/>
                <a:latin typeface="Arial" panose="020B0604020202020204" pitchFamily="34" charset="0"/>
              </a:rPr>
              <a:t>Marksteiner</a:t>
            </a:r>
            <a:r>
              <a:rPr lang="en-US" dirty="0">
                <a:solidFill>
                  <a:srgbClr val="0432FF"/>
                </a:solidFill>
                <a:effectLst/>
                <a:latin typeface="Arial" panose="020B0604020202020204" pitchFamily="34" charset="0"/>
              </a:rPr>
              <a:t>, </a:t>
            </a:r>
            <a:r>
              <a:rPr lang="en-US" altLang="ja-JP" dirty="0">
                <a:solidFill>
                  <a:srgbClr val="0432FF"/>
                </a:solidFill>
                <a:effectLst/>
                <a:latin typeface="Arial" panose="020B0604020202020204" pitchFamily="34" charset="0"/>
              </a:rPr>
              <a:t>LANL</a:t>
            </a:r>
            <a:endParaRPr lang="en-US" dirty="0">
              <a:solidFill>
                <a:srgbClr val="0432FF"/>
              </a:solidFill>
              <a:effectLst/>
              <a:latin typeface="Arial" panose="020B0604020202020204" pitchFamily="34" charset="0"/>
            </a:endParaRPr>
          </a:p>
        </p:txBody>
      </p:sp>
      <p:pic>
        <p:nvPicPr>
          <p:cNvPr id="4" name="図 3">
            <a:extLst>
              <a:ext uri="{FF2B5EF4-FFF2-40B4-BE49-F238E27FC236}">
                <a16:creationId xmlns:a16="http://schemas.microsoft.com/office/drawing/2014/main" id="{A2874AE0-8369-68F0-8770-2F81FA058F3E}"/>
              </a:ext>
            </a:extLst>
          </p:cNvPr>
          <p:cNvPicPr>
            <a:picLocks noChangeAspect="1"/>
          </p:cNvPicPr>
          <p:nvPr/>
        </p:nvPicPr>
        <p:blipFill>
          <a:blip r:embed="rId3"/>
          <a:stretch>
            <a:fillRect/>
          </a:stretch>
        </p:blipFill>
        <p:spPr>
          <a:xfrm>
            <a:off x="9729071" y="0"/>
            <a:ext cx="2462929" cy="1325563"/>
          </a:xfrm>
          <a:prstGeom prst="rect">
            <a:avLst/>
          </a:prstGeom>
        </p:spPr>
      </p:pic>
      <p:sp>
        <p:nvSpPr>
          <p:cNvPr id="5" name="スライド番号プレースホルダー 3">
            <a:extLst>
              <a:ext uri="{FF2B5EF4-FFF2-40B4-BE49-F238E27FC236}">
                <a16:creationId xmlns:a16="http://schemas.microsoft.com/office/drawing/2014/main" id="{54E1344C-D389-F7BF-C946-B718896E0473}"/>
              </a:ext>
            </a:extLst>
          </p:cNvPr>
          <p:cNvSpPr>
            <a:spLocks noGrp="1"/>
          </p:cNvSpPr>
          <p:nvPr>
            <p:ph type="sldNum" sz="quarter" idx="12"/>
          </p:nvPr>
        </p:nvSpPr>
        <p:spPr>
          <a:xfrm>
            <a:off x="8610600" y="6356350"/>
            <a:ext cx="2743200" cy="365125"/>
          </a:xfrm>
        </p:spPr>
        <p:txBody>
          <a:bodyPr/>
          <a:lstStyle/>
          <a:p>
            <a:fld id="{38B5BD2C-1B1E-44B4-8BC4-9A9AC6D567F5}" type="slidenum">
              <a:rPr kumimoji="1" lang="ja-JP" altLang="en-US" sz="3200" smtClean="0"/>
              <a:t>10</a:t>
            </a:fld>
            <a:endParaRPr kumimoji="1" lang="ja-JP" altLang="en-US" sz="3200" dirty="0"/>
          </a:p>
        </p:txBody>
      </p:sp>
      <p:sp>
        <p:nvSpPr>
          <p:cNvPr id="7" name="タイトル 1">
            <a:extLst>
              <a:ext uri="{FF2B5EF4-FFF2-40B4-BE49-F238E27FC236}">
                <a16:creationId xmlns:a16="http://schemas.microsoft.com/office/drawing/2014/main" id="{9E4147D2-035F-8D32-ADAA-AE8F675A6622}"/>
              </a:ext>
            </a:extLst>
          </p:cNvPr>
          <p:cNvSpPr txBox="1">
            <a:spLocks/>
          </p:cNvSpPr>
          <p:nvPr/>
        </p:nvSpPr>
        <p:spPr>
          <a:xfrm>
            <a:off x="0" y="14611"/>
            <a:ext cx="7404409" cy="471768"/>
          </a:xfrm>
          <a:prstGeom prst="rect">
            <a:avLst/>
          </a:prstGeom>
          <a:solidFill>
            <a:srgbClr val="BDD7EE"/>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IPAC’25 Plenary talk </a:t>
            </a:r>
            <a:r>
              <a:rPr lang="en-US" altLang="ja-JP" sz="3200" b="1" dirty="0">
                <a:solidFill>
                  <a:srgbClr val="FF0000"/>
                </a:solidFill>
                <a:highlight>
                  <a:srgbClr val="FFFF00"/>
                </a:highlight>
                <a:latin typeface="Times New Roman" panose="02020603050405020304" pitchFamily="18" charset="0"/>
                <a:cs typeface="Times New Roman" panose="02020603050405020304" pitchFamily="18" charset="0"/>
              </a:rPr>
              <a:t>finalized May 2025</a:t>
            </a:r>
            <a:endParaRPr lang="ja-JP" altLang="en-US" sz="3200" b="1" dirty="0">
              <a:solidFill>
                <a:srgbClr val="FF0000"/>
              </a:solidFill>
              <a:highlight>
                <a:srgbClr val="FFFF00"/>
              </a:highligh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9285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0AD6A7-2E0B-0C54-A10E-0BD0EEE3BE8A}"/>
            </a:ext>
          </a:extLst>
        </p:cNvPr>
        <p:cNvGrpSpPr/>
        <p:nvPr/>
      </p:nvGrpSpPr>
      <p:grpSpPr>
        <a:xfrm>
          <a:off x="0" y="0"/>
          <a:ext cx="0" cy="0"/>
          <a:chOff x="0" y="0"/>
          <a:chExt cx="0" cy="0"/>
        </a:xfrm>
      </p:grpSpPr>
      <p:pic>
        <p:nvPicPr>
          <p:cNvPr id="4" name="図 3">
            <a:extLst>
              <a:ext uri="{FF2B5EF4-FFF2-40B4-BE49-F238E27FC236}">
                <a16:creationId xmlns:a16="http://schemas.microsoft.com/office/drawing/2014/main" id="{ECBEA1C5-A041-4306-C465-D67717E3EC69}"/>
              </a:ext>
            </a:extLst>
          </p:cNvPr>
          <p:cNvPicPr>
            <a:picLocks noChangeAspect="1"/>
          </p:cNvPicPr>
          <p:nvPr/>
        </p:nvPicPr>
        <p:blipFill>
          <a:blip r:embed="rId2"/>
          <a:stretch>
            <a:fillRect/>
          </a:stretch>
        </p:blipFill>
        <p:spPr>
          <a:xfrm>
            <a:off x="9729071" y="0"/>
            <a:ext cx="2462929" cy="1325563"/>
          </a:xfrm>
          <a:prstGeom prst="rect">
            <a:avLst/>
          </a:prstGeom>
        </p:spPr>
      </p:pic>
      <p:sp>
        <p:nvSpPr>
          <p:cNvPr id="5" name="スライド番号プレースホルダー 3">
            <a:extLst>
              <a:ext uri="{FF2B5EF4-FFF2-40B4-BE49-F238E27FC236}">
                <a16:creationId xmlns:a16="http://schemas.microsoft.com/office/drawing/2014/main" id="{E9530D87-CB35-B88F-A498-070745B3B682}"/>
              </a:ext>
            </a:extLst>
          </p:cNvPr>
          <p:cNvSpPr>
            <a:spLocks noGrp="1"/>
          </p:cNvSpPr>
          <p:nvPr>
            <p:ph type="sldNum" sz="quarter" idx="12"/>
          </p:nvPr>
        </p:nvSpPr>
        <p:spPr>
          <a:xfrm>
            <a:off x="8610600" y="6356350"/>
            <a:ext cx="2743200" cy="365125"/>
          </a:xfrm>
        </p:spPr>
        <p:txBody>
          <a:bodyPr/>
          <a:lstStyle/>
          <a:p>
            <a:fld id="{38B5BD2C-1B1E-44B4-8BC4-9A9AC6D567F5}" type="slidenum">
              <a:rPr kumimoji="1" lang="ja-JP" altLang="en-US" sz="3200" smtClean="0"/>
              <a:t>11</a:t>
            </a:fld>
            <a:endParaRPr kumimoji="1" lang="ja-JP" altLang="en-US" sz="3200" dirty="0"/>
          </a:p>
        </p:txBody>
      </p:sp>
      <p:sp>
        <p:nvSpPr>
          <p:cNvPr id="7" name="TextBox 4">
            <a:extLst>
              <a:ext uri="{FF2B5EF4-FFF2-40B4-BE49-F238E27FC236}">
                <a16:creationId xmlns:a16="http://schemas.microsoft.com/office/drawing/2014/main" id="{3F49A663-1DCE-E21B-DE96-499641EC8871}"/>
              </a:ext>
            </a:extLst>
          </p:cNvPr>
          <p:cNvSpPr txBox="1"/>
          <p:nvPr/>
        </p:nvSpPr>
        <p:spPr>
          <a:xfrm>
            <a:off x="5954949" y="5517551"/>
            <a:ext cx="5398851" cy="1323439"/>
          </a:xfrm>
          <a:prstGeom prst="rect">
            <a:avLst/>
          </a:prstGeom>
          <a:solidFill>
            <a:srgbClr val="FFFF00"/>
          </a:solidFill>
        </p:spPr>
        <p:txBody>
          <a:bodyPr wrap="square" rtlCol="0">
            <a:spAutoFit/>
          </a:bodyPr>
          <a:lstStyle/>
          <a:p>
            <a:r>
              <a:rPr lang="en-US" sz="2000" dirty="0"/>
              <a:t>SPC3 allows for further balancing of topics, regions, labs, speakers, …</a:t>
            </a:r>
          </a:p>
          <a:p>
            <a:r>
              <a:rPr lang="en-US" sz="2000" dirty="0"/>
              <a:t>NOTE: No Invited Talks from Korea</a:t>
            </a:r>
          </a:p>
          <a:p>
            <a:r>
              <a:rPr lang="en-US" sz="2000" dirty="0">
                <a:sym typeface="Wingdings" panose="05000000000000000000" pitchFamily="2" charset="2"/>
              </a:rPr>
              <a:t> Increased Contribution Talks from Korea</a:t>
            </a:r>
            <a:endParaRPr lang="en-US" sz="2000" dirty="0"/>
          </a:p>
        </p:txBody>
      </p:sp>
      <p:sp>
        <p:nvSpPr>
          <p:cNvPr id="11" name="テキスト ボックス 10">
            <a:extLst>
              <a:ext uri="{FF2B5EF4-FFF2-40B4-BE49-F238E27FC236}">
                <a16:creationId xmlns:a16="http://schemas.microsoft.com/office/drawing/2014/main" id="{70061C8B-E534-1D5E-749C-CA20FDE8DCEE}"/>
              </a:ext>
            </a:extLst>
          </p:cNvPr>
          <p:cNvSpPr txBox="1"/>
          <p:nvPr/>
        </p:nvSpPr>
        <p:spPr>
          <a:xfrm>
            <a:off x="-31356" y="823356"/>
            <a:ext cx="6500514" cy="1000274"/>
          </a:xfrm>
          <a:prstGeom prst="rect">
            <a:avLst/>
          </a:prstGeom>
          <a:noFill/>
        </p:spPr>
        <p:txBody>
          <a:bodyPr wrap="square">
            <a:spAutoFit/>
          </a:bodyPr>
          <a:lstStyle/>
          <a:p>
            <a:pPr algn="l">
              <a:lnSpc>
                <a:spcPts val="1800"/>
              </a:lnSpc>
            </a:pPr>
            <a:r>
              <a:rPr lang="en-US" altLang="ja-JP" sz="1050" b="1" i="0" dirty="0">
                <a:solidFill>
                  <a:srgbClr val="36AB53"/>
                </a:solidFill>
                <a:effectLst/>
                <a:latin typeface="BIZ UDPゴシック" panose="020B0400000000000000" pitchFamily="50" charset="-128"/>
                <a:ea typeface="BIZ UDPゴシック" panose="020B0400000000000000" pitchFamily="50" charset="-128"/>
              </a:rPr>
              <a:t>MC1: Colliders and Related Accelerators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EIC accelerator status</a:t>
            </a:r>
            <a:endParaRPr lang="en-US" altLang="ja-JP" sz="1050" dirty="0">
              <a:solidFill>
                <a:srgbClr val="333333"/>
              </a:solidFill>
              <a:latin typeface="BIZ UDPゴシック" panose="020B0400000000000000" pitchFamily="50" charset="-128"/>
              <a:ea typeface="BIZ UDPゴシック" panose="020B0400000000000000" pitchFamily="50" charset="-128"/>
            </a:endParaRP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ILC accelerator status </a:t>
            </a:r>
            <a:endParaRPr lang="en-US" altLang="ja-JP" sz="1050" dirty="0">
              <a:solidFill>
                <a:srgbClr val="333333"/>
              </a:solidFill>
              <a:latin typeface="BIZ UDPゴシック" panose="020B0400000000000000" pitchFamily="50" charset="-128"/>
              <a:ea typeface="BIZ UDPゴシック" panose="020B0400000000000000" pitchFamily="50" charset="-128"/>
            </a:endParaRP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Design Initiatives for a 10 TeV </a:t>
            </a:r>
            <a:r>
              <a:rPr lang="en-US" altLang="ja-JP" sz="1050" b="0" i="0" dirty="0" err="1">
                <a:solidFill>
                  <a:srgbClr val="333333"/>
                </a:solidFill>
                <a:effectLst/>
                <a:latin typeface="BIZ UDPゴシック" panose="020B0400000000000000" pitchFamily="50" charset="-128"/>
                <a:ea typeface="BIZ UDPゴシック" panose="020B0400000000000000" pitchFamily="50" charset="-128"/>
              </a:rPr>
              <a:t>pCM</a:t>
            </a: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Wakefield Collider</a:t>
            </a:r>
            <a:endParaRPr lang="en-US" altLang="ja-JP" sz="1050" dirty="0">
              <a:solidFill>
                <a:srgbClr val="333333"/>
              </a:solidFill>
              <a:latin typeface="BIZ UDPゴシック" panose="020B0400000000000000" pitchFamily="50" charset="-128"/>
              <a:ea typeface="BIZ UDPゴシック" panose="020B0400000000000000" pitchFamily="50" charset="-128"/>
            </a:endParaRP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Status of the Baseline Design for a 10 TeV Muon Collider</a:t>
            </a:r>
          </a:p>
        </p:txBody>
      </p:sp>
      <p:sp>
        <p:nvSpPr>
          <p:cNvPr id="13" name="テキスト ボックス 12">
            <a:extLst>
              <a:ext uri="{FF2B5EF4-FFF2-40B4-BE49-F238E27FC236}">
                <a16:creationId xmlns:a16="http://schemas.microsoft.com/office/drawing/2014/main" id="{B2200B58-6743-FE67-3247-27410D9C101C}"/>
              </a:ext>
            </a:extLst>
          </p:cNvPr>
          <p:cNvSpPr txBox="1"/>
          <p:nvPr/>
        </p:nvSpPr>
        <p:spPr>
          <a:xfrm>
            <a:off x="0" y="2007132"/>
            <a:ext cx="5993394" cy="1338828"/>
          </a:xfrm>
          <a:prstGeom prst="rect">
            <a:avLst/>
          </a:prstGeom>
          <a:noFill/>
        </p:spPr>
        <p:txBody>
          <a:bodyPr wrap="square">
            <a:spAutoFit/>
          </a:bodyPr>
          <a:lstStyle/>
          <a:p>
            <a:pPr algn="l">
              <a:lnSpc>
                <a:spcPts val="1800"/>
              </a:lnSpc>
            </a:pPr>
            <a:r>
              <a:rPr lang="en-US" altLang="ja-JP" sz="1050" b="1" i="0" dirty="0">
                <a:solidFill>
                  <a:srgbClr val="36AB53"/>
                </a:solidFill>
                <a:effectLst/>
                <a:latin typeface="BIZ UDPゴシック" panose="020B0400000000000000" pitchFamily="50" charset="-128"/>
                <a:ea typeface="BIZ UDPゴシック" panose="020B0400000000000000" pitchFamily="50" charset="-128"/>
              </a:rPr>
              <a:t>MC2: Photon Sources and Electron Accelerators</a:t>
            </a:r>
          </a:p>
          <a:p>
            <a:pPr>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Toward realization of few-cycle free electron lasers: basic concept and its experimental demonstration</a:t>
            </a:r>
            <a:endParaRPr lang="en-US" altLang="ja-JP" sz="1050" dirty="0">
              <a:solidFill>
                <a:srgbClr val="333333"/>
              </a:solidFill>
              <a:latin typeface="BIZ UDPゴシック" panose="020B0400000000000000" pitchFamily="50" charset="-128"/>
              <a:ea typeface="BIZ UDPゴシック" panose="020B0400000000000000" pitchFamily="50" charset="-128"/>
            </a:endParaRPr>
          </a:p>
          <a:p>
            <a:pPr>
              <a:buFont typeface="Arial" panose="020B0604020202020204" pitchFamily="34" charset="0"/>
              <a:buChar char="•"/>
            </a:pPr>
            <a:r>
              <a:rPr lang="en-US" altLang="ja-JP" sz="1050" dirty="0">
                <a:solidFill>
                  <a:srgbClr val="333333"/>
                </a:solidFill>
                <a:latin typeface="BIZ UDPゴシック" panose="020B0400000000000000" pitchFamily="50" charset="-128"/>
                <a:ea typeface="BIZ UDPゴシック" panose="020B0400000000000000" pitchFamily="50" charset="-128"/>
              </a:rPr>
              <a:t> Cascaded </a:t>
            </a: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hard X-ray self-seeded free-electron laser at megahertz repetition rate</a:t>
            </a:r>
            <a:endParaRPr lang="en-US" altLang="ja-JP" sz="1050" dirty="0">
              <a:solidFill>
                <a:srgbClr val="333333"/>
              </a:solidFill>
              <a:latin typeface="BIZ UDPゴシック" panose="020B0400000000000000" pitchFamily="50" charset="-128"/>
              <a:ea typeface="BIZ UDPゴシック" panose="020B0400000000000000" pitchFamily="50" charset="-128"/>
            </a:endParaRPr>
          </a:p>
          <a:p>
            <a:pPr>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SPS-II Project: Status update</a:t>
            </a:r>
            <a:endParaRPr lang="en-US" altLang="ja-JP" sz="1050" dirty="0">
              <a:solidFill>
                <a:srgbClr val="333333"/>
              </a:solidFill>
              <a:latin typeface="BIZ UDPゴシック" panose="020B0400000000000000" pitchFamily="50" charset="-128"/>
              <a:ea typeface="BIZ UDPゴシック" panose="020B0400000000000000" pitchFamily="50" charset="-128"/>
            </a:endParaRPr>
          </a:p>
          <a:p>
            <a:pPr>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LCLS-II commissioning and operation with high-repetition-rate CW FELs</a:t>
            </a:r>
          </a:p>
        </p:txBody>
      </p:sp>
      <p:sp>
        <p:nvSpPr>
          <p:cNvPr id="15" name="テキスト ボックス 14">
            <a:extLst>
              <a:ext uri="{FF2B5EF4-FFF2-40B4-BE49-F238E27FC236}">
                <a16:creationId xmlns:a16="http://schemas.microsoft.com/office/drawing/2014/main" id="{B05A10ED-3C9C-20A2-F0D8-89DA9F1C8F7A}"/>
              </a:ext>
            </a:extLst>
          </p:cNvPr>
          <p:cNvSpPr txBox="1"/>
          <p:nvPr/>
        </p:nvSpPr>
        <p:spPr>
          <a:xfrm>
            <a:off x="-6762" y="3733132"/>
            <a:ext cx="6102762" cy="1169551"/>
          </a:xfrm>
          <a:prstGeom prst="rect">
            <a:avLst/>
          </a:prstGeom>
          <a:noFill/>
        </p:spPr>
        <p:txBody>
          <a:bodyPr wrap="square">
            <a:spAutoFit/>
          </a:bodyPr>
          <a:lstStyle/>
          <a:p>
            <a:pPr algn="l">
              <a:lnSpc>
                <a:spcPts val="1800"/>
              </a:lnSpc>
            </a:pPr>
            <a:r>
              <a:rPr lang="en-US" altLang="ja-JP" sz="1050" b="1" i="0" dirty="0">
                <a:solidFill>
                  <a:srgbClr val="36AB53"/>
                </a:solidFill>
                <a:effectLst/>
                <a:latin typeface="BIZ UDPゴシック" panose="020B0400000000000000" pitchFamily="50" charset="-128"/>
                <a:ea typeface="BIZ UDPゴシック" panose="020B0400000000000000" pitchFamily="50" charset="-128"/>
              </a:rPr>
              <a:t>MC3: Novel Particle Sources and Acceleration Techniques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Enhanced proton and neutron production using the ultra-short (24 fs) and high-power (2 PW) Apollon laser facility</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Record beam intensity productions of Highly charged heavy ions by 28-45 GHz superconducting ECR ion sources at IMP</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Guiding of charged particle beams in curved plasma-discharge capillaries</a:t>
            </a:r>
          </a:p>
        </p:txBody>
      </p:sp>
      <p:sp>
        <p:nvSpPr>
          <p:cNvPr id="17" name="テキスト ボックス 16">
            <a:extLst>
              <a:ext uri="{FF2B5EF4-FFF2-40B4-BE49-F238E27FC236}">
                <a16:creationId xmlns:a16="http://schemas.microsoft.com/office/drawing/2014/main" id="{220FBEEA-F84A-333B-1FB4-679F94E2AC23}"/>
              </a:ext>
            </a:extLst>
          </p:cNvPr>
          <p:cNvSpPr txBox="1"/>
          <p:nvPr/>
        </p:nvSpPr>
        <p:spPr>
          <a:xfrm>
            <a:off x="-31356" y="5086452"/>
            <a:ext cx="6499369" cy="1000274"/>
          </a:xfrm>
          <a:prstGeom prst="rect">
            <a:avLst/>
          </a:prstGeom>
          <a:noFill/>
        </p:spPr>
        <p:txBody>
          <a:bodyPr wrap="square">
            <a:spAutoFit/>
          </a:bodyPr>
          <a:lstStyle/>
          <a:p>
            <a:pPr algn="l">
              <a:lnSpc>
                <a:spcPts val="1800"/>
              </a:lnSpc>
            </a:pPr>
            <a:r>
              <a:rPr lang="en-US" altLang="ja-JP" sz="1050" b="1" i="0" dirty="0">
                <a:solidFill>
                  <a:srgbClr val="36AB53"/>
                </a:solidFill>
                <a:effectLst/>
                <a:latin typeface="BIZ UDPゴシック" panose="020B0400000000000000" pitchFamily="50" charset="-128"/>
                <a:ea typeface="BIZ UDPゴシック" panose="020B0400000000000000" pitchFamily="50" charset="-128"/>
              </a:rPr>
              <a:t>MC4: Hadron Accelerators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a:t>
            </a:r>
            <a:r>
              <a:rPr lang="en-US" altLang="ja-JP" sz="1050" b="0" i="0" dirty="0">
                <a:effectLst/>
                <a:latin typeface="BIZ UDPゴシック" panose="020B0400000000000000" pitchFamily="50" charset="-128"/>
                <a:ea typeface="BIZ UDPゴシック" panose="020B0400000000000000" pitchFamily="50" charset="-128"/>
              </a:rPr>
              <a:t>Beam commissioning of K=500 Superconducting Cyclotron at VECC</a:t>
            </a:r>
          </a:p>
          <a:p>
            <a:pPr algn="l">
              <a:buFont typeface="Arial" panose="020B0604020202020204" pitchFamily="34" charset="0"/>
              <a:buChar char="•"/>
            </a:pPr>
            <a:r>
              <a:rPr lang="en-US" altLang="ja-JP" sz="1050" b="0" i="0" dirty="0">
                <a:effectLst/>
                <a:latin typeface="BIZ UDPゴシック" panose="020B0400000000000000" pitchFamily="50" charset="-128"/>
                <a:ea typeface="BIZ UDPゴシック" panose="020B0400000000000000" pitchFamily="50" charset="-128"/>
              </a:rPr>
              <a:t> </a:t>
            </a: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Personnel and machine protection for high power accelerator commissioning, operations, and power ramp up</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Deceleration of Ion Beams - Related </a:t>
            </a:r>
            <a:r>
              <a:rPr lang="en-US" altLang="ja-JP" sz="1050" b="0" i="0" dirty="0" err="1">
                <a:solidFill>
                  <a:srgbClr val="333333"/>
                </a:solidFill>
                <a:effectLst/>
                <a:latin typeface="BIZ UDPゴシック" panose="020B0400000000000000" pitchFamily="50" charset="-128"/>
                <a:ea typeface="BIZ UDPゴシック" panose="020B0400000000000000" pitchFamily="50" charset="-128"/>
              </a:rPr>
              <a:t>Callenges</a:t>
            </a: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and Opportunities</a:t>
            </a:r>
          </a:p>
        </p:txBody>
      </p:sp>
      <p:sp>
        <p:nvSpPr>
          <p:cNvPr id="19" name="テキスト ボックス 18">
            <a:extLst>
              <a:ext uri="{FF2B5EF4-FFF2-40B4-BE49-F238E27FC236}">
                <a16:creationId xmlns:a16="http://schemas.microsoft.com/office/drawing/2014/main" id="{8E4CBDDA-D637-4CA9-E9F9-C84204C93CF0}"/>
              </a:ext>
            </a:extLst>
          </p:cNvPr>
          <p:cNvSpPr txBox="1"/>
          <p:nvPr/>
        </p:nvSpPr>
        <p:spPr>
          <a:xfrm>
            <a:off x="5770455" y="978272"/>
            <a:ext cx="6421545" cy="1338828"/>
          </a:xfrm>
          <a:prstGeom prst="rect">
            <a:avLst/>
          </a:prstGeom>
          <a:solidFill>
            <a:schemeClr val="bg1"/>
          </a:solidFill>
        </p:spPr>
        <p:txBody>
          <a:bodyPr wrap="square">
            <a:spAutoFit/>
          </a:bodyPr>
          <a:lstStyle/>
          <a:p>
            <a:pPr algn="l">
              <a:lnSpc>
                <a:spcPts val="1800"/>
              </a:lnSpc>
            </a:pPr>
            <a:r>
              <a:rPr lang="en-US" altLang="ja-JP" sz="1050" b="1" i="0" dirty="0">
                <a:solidFill>
                  <a:srgbClr val="36AB53"/>
                </a:solidFill>
                <a:effectLst/>
                <a:latin typeface="BIZ UDPゴシック" panose="020B0400000000000000" pitchFamily="50" charset="-128"/>
                <a:ea typeface="BIZ UDPゴシック" panose="020B0400000000000000" pitchFamily="50" charset="-128"/>
              </a:rPr>
              <a:t>MC5: Beam Dynamics and EM Fields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Review of Linear and Nonlinear Optics Measurements in the CERN</a:t>
            </a:r>
            <a:r>
              <a:rPr lang="en-US" altLang="ja-JP" sz="1050" b="0" dirty="0">
                <a:solidFill>
                  <a:srgbClr val="333333"/>
                </a:solidFill>
                <a:effectLst/>
                <a:latin typeface="BIZ UDPゴシック" panose="020B0400000000000000" pitchFamily="50" charset="-128"/>
                <a:ea typeface="BIZ UDPゴシック" panose="020B0400000000000000" pitchFamily="50" charset="-128"/>
              </a:rPr>
              <a:t>-LHC</a:t>
            </a:r>
            <a:r>
              <a:rPr lang="en-US" altLang="ja-JP" sz="1050" b="0" i="1" dirty="0">
                <a:solidFill>
                  <a:srgbClr val="333333"/>
                </a:solidFill>
                <a:effectLst/>
                <a:latin typeface="BIZ UDPゴシック" panose="020B0400000000000000" pitchFamily="50" charset="-128"/>
                <a:ea typeface="BIZ UDPゴシック" panose="020B0400000000000000" pitchFamily="50" charset="-128"/>
              </a:rPr>
              <a:t> </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Review of impedance effects for accelerators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Review of beam based correction and </a:t>
            </a:r>
            <a:r>
              <a:rPr lang="en-US" altLang="ja-JP" sz="1050" b="0" i="0" dirty="0" err="1">
                <a:solidFill>
                  <a:srgbClr val="333333"/>
                </a:solidFill>
                <a:effectLst/>
                <a:latin typeface="BIZ UDPゴシック" panose="020B0400000000000000" pitchFamily="50" charset="-128"/>
                <a:ea typeface="BIZ UDPゴシック" panose="020B0400000000000000" pitchFamily="50" charset="-128"/>
              </a:rPr>
              <a:t>optimisation</a:t>
            </a: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for accelerators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Elevating Beam Quality and Stability in Linear Accelerators through High Order Mode Analysis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Ultrafast visualization of an electric field under the Lorentz transformation</a:t>
            </a:r>
          </a:p>
        </p:txBody>
      </p:sp>
      <p:sp>
        <p:nvSpPr>
          <p:cNvPr id="21" name="テキスト ボックス 20">
            <a:extLst>
              <a:ext uri="{FF2B5EF4-FFF2-40B4-BE49-F238E27FC236}">
                <a16:creationId xmlns:a16="http://schemas.microsoft.com/office/drawing/2014/main" id="{EE7999B1-AADA-A981-A272-5DCC9A115413}"/>
              </a:ext>
            </a:extLst>
          </p:cNvPr>
          <p:cNvSpPr txBox="1"/>
          <p:nvPr/>
        </p:nvSpPr>
        <p:spPr>
          <a:xfrm>
            <a:off x="5770453" y="2362882"/>
            <a:ext cx="6116746" cy="830997"/>
          </a:xfrm>
          <a:prstGeom prst="rect">
            <a:avLst/>
          </a:prstGeom>
          <a:noFill/>
        </p:spPr>
        <p:txBody>
          <a:bodyPr wrap="square">
            <a:spAutoFit/>
          </a:bodyPr>
          <a:lstStyle/>
          <a:p>
            <a:pPr algn="l">
              <a:lnSpc>
                <a:spcPts val="1800"/>
              </a:lnSpc>
            </a:pPr>
            <a:r>
              <a:rPr lang="en-US" altLang="ja-JP" sz="1050" b="1" i="0" dirty="0">
                <a:solidFill>
                  <a:srgbClr val="36AB53"/>
                </a:solidFill>
                <a:effectLst/>
                <a:latin typeface="BIZ UDPゴシック" panose="020B0400000000000000" pitchFamily="50" charset="-128"/>
                <a:ea typeface="BIZ UDPゴシック" panose="020B0400000000000000" pitchFamily="50" charset="-128"/>
              </a:rPr>
              <a:t>MC6: Beam Instrumentation and Controls, Feedback and Operational Aspects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Upgrade of KEK electron/positron Injector </a:t>
            </a:r>
            <a:r>
              <a:rPr lang="en-US" altLang="ja-JP" sz="1050" b="0" i="0" dirty="0" err="1">
                <a:solidFill>
                  <a:srgbClr val="333333"/>
                </a:solidFill>
                <a:effectLst/>
                <a:latin typeface="BIZ UDPゴシック" panose="020B0400000000000000" pitchFamily="50" charset="-128"/>
                <a:ea typeface="BIZ UDPゴシック" panose="020B0400000000000000" pitchFamily="50" charset="-128"/>
              </a:rPr>
              <a:t>Linac</a:t>
            </a: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by using pulse magnets and machine learning</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Reinforcement Learning in Particle Accelerators</a:t>
            </a:r>
          </a:p>
        </p:txBody>
      </p:sp>
      <p:sp>
        <p:nvSpPr>
          <p:cNvPr id="23" name="テキスト ボックス 22">
            <a:extLst>
              <a:ext uri="{FF2B5EF4-FFF2-40B4-BE49-F238E27FC236}">
                <a16:creationId xmlns:a16="http://schemas.microsoft.com/office/drawing/2014/main" id="{4F59DD6F-63B8-0188-98C5-8F21FCA4B1E5}"/>
              </a:ext>
            </a:extLst>
          </p:cNvPr>
          <p:cNvSpPr txBox="1"/>
          <p:nvPr/>
        </p:nvSpPr>
        <p:spPr>
          <a:xfrm>
            <a:off x="5770453" y="3304927"/>
            <a:ext cx="6421545" cy="1454244"/>
          </a:xfrm>
          <a:prstGeom prst="rect">
            <a:avLst/>
          </a:prstGeom>
          <a:noFill/>
        </p:spPr>
        <p:txBody>
          <a:bodyPr wrap="square">
            <a:spAutoFit/>
          </a:bodyPr>
          <a:lstStyle/>
          <a:p>
            <a:pPr algn="l">
              <a:lnSpc>
                <a:spcPts val="1800"/>
              </a:lnSpc>
            </a:pPr>
            <a:r>
              <a:rPr lang="en-US" altLang="ja-JP" sz="1050" b="1" i="0" dirty="0">
                <a:solidFill>
                  <a:srgbClr val="36AB53"/>
                </a:solidFill>
                <a:effectLst/>
                <a:latin typeface="BIZ UDPゴシック" panose="020B0400000000000000" pitchFamily="50" charset="-128"/>
                <a:ea typeface="BIZ UDPゴシック" panose="020B0400000000000000" pitchFamily="50" charset="-128"/>
              </a:rPr>
              <a:t>MC7: Accelerator Technology and Sustainability</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Experimental demonstration of particle acceleration with normal conducting accelerating structure at cryogenic temperature</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Overview of permanent magnet implementations for advanced light sources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Assessing and Increasing the sustainability of future accelerator based facilities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Development for Various Applications at Compact ERL as a high-power CW SRF </a:t>
            </a:r>
            <a:r>
              <a:rPr lang="en-US" altLang="ja-JP" sz="1050" b="0" i="0" dirty="0" err="1">
                <a:solidFill>
                  <a:srgbClr val="333333"/>
                </a:solidFill>
                <a:effectLst/>
                <a:latin typeface="BIZ UDPゴシック" panose="020B0400000000000000" pitchFamily="50" charset="-128"/>
                <a:ea typeface="BIZ UDPゴシック" panose="020B0400000000000000" pitchFamily="50" charset="-128"/>
              </a:rPr>
              <a:t>linac</a:t>
            </a: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in KEK</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Neutron target for high-intensity operation at J-PARC MLF</a:t>
            </a:r>
          </a:p>
        </p:txBody>
      </p:sp>
      <p:sp>
        <p:nvSpPr>
          <p:cNvPr id="25" name="テキスト ボックス 24">
            <a:extLst>
              <a:ext uri="{FF2B5EF4-FFF2-40B4-BE49-F238E27FC236}">
                <a16:creationId xmlns:a16="http://schemas.microsoft.com/office/drawing/2014/main" id="{7FF76B4F-BB5A-67DA-B3D5-B2708DC8C84D}"/>
              </a:ext>
            </a:extLst>
          </p:cNvPr>
          <p:cNvSpPr txBox="1"/>
          <p:nvPr/>
        </p:nvSpPr>
        <p:spPr>
          <a:xfrm>
            <a:off x="5770454" y="4855831"/>
            <a:ext cx="6272389" cy="661720"/>
          </a:xfrm>
          <a:prstGeom prst="rect">
            <a:avLst/>
          </a:prstGeom>
          <a:noFill/>
        </p:spPr>
        <p:txBody>
          <a:bodyPr wrap="square">
            <a:spAutoFit/>
          </a:bodyPr>
          <a:lstStyle/>
          <a:p>
            <a:pPr algn="l">
              <a:lnSpc>
                <a:spcPts val="1800"/>
              </a:lnSpc>
            </a:pPr>
            <a:r>
              <a:rPr lang="en-US" altLang="ja-JP" sz="1050" b="1" i="0" dirty="0">
                <a:solidFill>
                  <a:srgbClr val="36AB53"/>
                </a:solidFill>
                <a:effectLst/>
                <a:latin typeface="BIZ UDPゴシック" panose="020B0400000000000000" pitchFamily="50" charset="-128"/>
                <a:ea typeface="BIZ UDPゴシック" panose="020B0400000000000000" pitchFamily="50" charset="-128"/>
              </a:rPr>
              <a:t>MC8: Applications of Accelerators, and Engagement for Industry and Society</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Carbon ion therapy facility at Taipei Veterans General Hospital​ </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Compact hadron sources and </a:t>
            </a:r>
            <a:r>
              <a:rPr lang="en-US" altLang="ja-JP" sz="1050" b="0" i="0" dirty="0" err="1">
                <a:solidFill>
                  <a:srgbClr val="333333"/>
                </a:solidFill>
                <a:effectLst/>
                <a:latin typeface="BIZ UDPゴシック" panose="020B0400000000000000" pitchFamily="50" charset="-128"/>
                <a:ea typeface="BIZ UDPゴシック" panose="020B0400000000000000" pitchFamily="50" charset="-128"/>
              </a:rPr>
              <a:t>linacs</a:t>
            </a: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for societal applications</a:t>
            </a:r>
          </a:p>
        </p:txBody>
      </p:sp>
      <p:sp>
        <p:nvSpPr>
          <p:cNvPr id="9" name="タイトル 1">
            <a:extLst>
              <a:ext uri="{FF2B5EF4-FFF2-40B4-BE49-F238E27FC236}">
                <a16:creationId xmlns:a16="http://schemas.microsoft.com/office/drawing/2014/main" id="{A320064A-C783-7178-DB0B-8DA51E4F0078}"/>
              </a:ext>
            </a:extLst>
          </p:cNvPr>
          <p:cNvSpPr txBox="1">
            <a:spLocks/>
          </p:cNvSpPr>
          <p:nvPr/>
        </p:nvSpPr>
        <p:spPr>
          <a:xfrm>
            <a:off x="-26021" y="45815"/>
            <a:ext cx="9755092" cy="471768"/>
          </a:xfrm>
          <a:prstGeom prst="rect">
            <a:avLst/>
          </a:prstGeom>
          <a:solidFill>
            <a:srgbClr val="BDD7EE"/>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IPAC’25 invited talks </a:t>
            </a:r>
            <a:r>
              <a:rPr lang="en-US" altLang="ja-JP" sz="3200" b="1" dirty="0">
                <a:solidFill>
                  <a:srgbClr val="FF0000"/>
                </a:solidFill>
                <a:latin typeface="Times New Roman" panose="02020603050405020304" pitchFamily="18" charset="0"/>
                <a:cs typeface="Times New Roman" panose="02020603050405020304" pitchFamily="18" charset="0"/>
              </a:rPr>
              <a:t>right after SPC2</a:t>
            </a:r>
            <a:r>
              <a:rPr lang="en-US" altLang="ja-JP" sz="3200" dirty="0">
                <a:latin typeface="Times New Roman" panose="02020603050405020304" pitchFamily="18" charset="0"/>
                <a:cs typeface="Times New Roman" panose="02020603050405020304" pitchFamily="18" charset="0"/>
              </a:rPr>
              <a:t>  MAY-JULY 2024</a:t>
            </a:r>
            <a:endParaRPr lang="ja-JP" alt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71209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B6488E-8743-3355-C6BA-D7D6E7184A4E}"/>
            </a:ext>
          </a:extLst>
        </p:cNvPr>
        <p:cNvGrpSpPr/>
        <p:nvPr/>
      </p:nvGrpSpPr>
      <p:grpSpPr>
        <a:xfrm>
          <a:off x="0" y="0"/>
          <a:ext cx="0" cy="0"/>
          <a:chOff x="0" y="0"/>
          <a:chExt cx="0" cy="0"/>
        </a:xfrm>
      </p:grpSpPr>
      <p:pic>
        <p:nvPicPr>
          <p:cNvPr id="4" name="図 3">
            <a:extLst>
              <a:ext uri="{FF2B5EF4-FFF2-40B4-BE49-F238E27FC236}">
                <a16:creationId xmlns:a16="http://schemas.microsoft.com/office/drawing/2014/main" id="{9348992C-837C-E383-3BE0-7BA8F6AF1152}"/>
              </a:ext>
            </a:extLst>
          </p:cNvPr>
          <p:cNvPicPr>
            <a:picLocks noChangeAspect="1"/>
          </p:cNvPicPr>
          <p:nvPr/>
        </p:nvPicPr>
        <p:blipFill>
          <a:blip r:embed="rId2"/>
          <a:stretch>
            <a:fillRect/>
          </a:stretch>
        </p:blipFill>
        <p:spPr>
          <a:xfrm>
            <a:off x="9729071" y="0"/>
            <a:ext cx="2462929" cy="1325563"/>
          </a:xfrm>
          <a:prstGeom prst="rect">
            <a:avLst/>
          </a:prstGeom>
        </p:spPr>
      </p:pic>
      <p:sp>
        <p:nvSpPr>
          <p:cNvPr id="5" name="スライド番号プレースホルダー 3">
            <a:extLst>
              <a:ext uri="{FF2B5EF4-FFF2-40B4-BE49-F238E27FC236}">
                <a16:creationId xmlns:a16="http://schemas.microsoft.com/office/drawing/2014/main" id="{70397BDF-1067-2FB9-41E8-03E75ECC3DCA}"/>
              </a:ext>
            </a:extLst>
          </p:cNvPr>
          <p:cNvSpPr>
            <a:spLocks noGrp="1"/>
          </p:cNvSpPr>
          <p:nvPr>
            <p:ph type="sldNum" sz="quarter" idx="12"/>
          </p:nvPr>
        </p:nvSpPr>
        <p:spPr>
          <a:xfrm>
            <a:off x="8610600" y="6356350"/>
            <a:ext cx="2743200" cy="365125"/>
          </a:xfrm>
        </p:spPr>
        <p:txBody>
          <a:bodyPr/>
          <a:lstStyle/>
          <a:p>
            <a:fld id="{38B5BD2C-1B1E-44B4-8BC4-9A9AC6D567F5}" type="slidenum">
              <a:rPr kumimoji="1" lang="ja-JP" altLang="en-US" sz="3200" smtClean="0"/>
              <a:t>12</a:t>
            </a:fld>
            <a:endParaRPr kumimoji="1" lang="ja-JP" altLang="en-US" sz="3200" dirty="0"/>
          </a:p>
        </p:txBody>
      </p:sp>
      <p:sp>
        <p:nvSpPr>
          <p:cNvPr id="7" name="TextBox 4">
            <a:extLst>
              <a:ext uri="{FF2B5EF4-FFF2-40B4-BE49-F238E27FC236}">
                <a16:creationId xmlns:a16="http://schemas.microsoft.com/office/drawing/2014/main" id="{18A2E69B-D912-0E7B-AED9-2C1FD10C9A92}"/>
              </a:ext>
            </a:extLst>
          </p:cNvPr>
          <p:cNvSpPr txBox="1"/>
          <p:nvPr/>
        </p:nvSpPr>
        <p:spPr>
          <a:xfrm>
            <a:off x="5954949" y="5517551"/>
            <a:ext cx="5398851" cy="1323439"/>
          </a:xfrm>
          <a:prstGeom prst="rect">
            <a:avLst/>
          </a:prstGeom>
          <a:solidFill>
            <a:srgbClr val="FFFF00"/>
          </a:solidFill>
        </p:spPr>
        <p:txBody>
          <a:bodyPr wrap="square" rtlCol="0">
            <a:spAutoFit/>
          </a:bodyPr>
          <a:lstStyle/>
          <a:p>
            <a:r>
              <a:rPr lang="en-US" sz="2000" dirty="0"/>
              <a:t>SPC3 allows for further balancing of topics, regions, labs, speakers, …</a:t>
            </a:r>
          </a:p>
          <a:p>
            <a:r>
              <a:rPr lang="en-US" sz="2000" dirty="0"/>
              <a:t>NOTE: No Invited Talks from Korea</a:t>
            </a:r>
          </a:p>
          <a:p>
            <a:r>
              <a:rPr lang="en-US" sz="2000" dirty="0">
                <a:sym typeface="Wingdings" panose="05000000000000000000" pitchFamily="2" charset="2"/>
              </a:rPr>
              <a:t> Increased Contribution Talks from Korea</a:t>
            </a:r>
            <a:endParaRPr lang="en-US" sz="2000" dirty="0"/>
          </a:p>
        </p:txBody>
      </p:sp>
      <p:sp>
        <p:nvSpPr>
          <p:cNvPr id="11" name="テキスト ボックス 10">
            <a:extLst>
              <a:ext uri="{FF2B5EF4-FFF2-40B4-BE49-F238E27FC236}">
                <a16:creationId xmlns:a16="http://schemas.microsoft.com/office/drawing/2014/main" id="{CE9C0ABA-89E5-B950-9636-7FD088A4CD72}"/>
              </a:ext>
            </a:extLst>
          </p:cNvPr>
          <p:cNvSpPr txBox="1"/>
          <p:nvPr/>
        </p:nvSpPr>
        <p:spPr>
          <a:xfrm>
            <a:off x="-31356" y="823356"/>
            <a:ext cx="6500514" cy="1000274"/>
          </a:xfrm>
          <a:prstGeom prst="rect">
            <a:avLst/>
          </a:prstGeom>
          <a:noFill/>
        </p:spPr>
        <p:txBody>
          <a:bodyPr wrap="square">
            <a:spAutoFit/>
          </a:bodyPr>
          <a:lstStyle/>
          <a:p>
            <a:pPr algn="l">
              <a:lnSpc>
                <a:spcPts val="1800"/>
              </a:lnSpc>
            </a:pPr>
            <a:r>
              <a:rPr lang="en-US" altLang="ja-JP" sz="1050" b="1" i="0" dirty="0">
                <a:solidFill>
                  <a:srgbClr val="36AB53"/>
                </a:solidFill>
                <a:effectLst/>
                <a:latin typeface="BIZ UDPゴシック" panose="020B0400000000000000" pitchFamily="50" charset="-128"/>
                <a:ea typeface="BIZ UDPゴシック" panose="020B0400000000000000" pitchFamily="50" charset="-128"/>
              </a:rPr>
              <a:t>MC1: Colliders and Related Accelerators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EIC accelerator status</a:t>
            </a:r>
            <a:endParaRPr lang="en-US" altLang="ja-JP" sz="1050" dirty="0">
              <a:solidFill>
                <a:srgbClr val="333333"/>
              </a:solidFill>
              <a:latin typeface="BIZ UDPゴシック" panose="020B0400000000000000" pitchFamily="50" charset="-128"/>
              <a:ea typeface="BIZ UDPゴシック" panose="020B0400000000000000" pitchFamily="50" charset="-128"/>
            </a:endParaRP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ILC accelerator status </a:t>
            </a:r>
            <a:endParaRPr lang="en-US" altLang="ja-JP" sz="1050" dirty="0">
              <a:solidFill>
                <a:srgbClr val="333333"/>
              </a:solidFill>
              <a:latin typeface="BIZ UDPゴシック" panose="020B0400000000000000" pitchFamily="50" charset="-128"/>
              <a:ea typeface="BIZ UDPゴシック" panose="020B0400000000000000" pitchFamily="50" charset="-128"/>
            </a:endParaRP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Design Initiatives for a 10 TeV </a:t>
            </a:r>
            <a:r>
              <a:rPr lang="en-US" altLang="ja-JP" sz="1050" b="0" i="0" dirty="0" err="1">
                <a:solidFill>
                  <a:srgbClr val="333333"/>
                </a:solidFill>
                <a:effectLst/>
                <a:latin typeface="BIZ UDPゴシック" panose="020B0400000000000000" pitchFamily="50" charset="-128"/>
                <a:ea typeface="BIZ UDPゴシック" panose="020B0400000000000000" pitchFamily="50" charset="-128"/>
              </a:rPr>
              <a:t>pCM</a:t>
            </a: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Wakefield Collider</a:t>
            </a:r>
            <a:endParaRPr lang="en-US" altLang="ja-JP" sz="1050" dirty="0">
              <a:solidFill>
                <a:srgbClr val="333333"/>
              </a:solidFill>
              <a:latin typeface="BIZ UDPゴシック" panose="020B0400000000000000" pitchFamily="50" charset="-128"/>
              <a:ea typeface="BIZ UDPゴシック" panose="020B0400000000000000" pitchFamily="50" charset="-128"/>
            </a:endParaRP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Status of the Baseline Design for a 10 TeV Muon Collider</a:t>
            </a:r>
          </a:p>
        </p:txBody>
      </p:sp>
      <p:sp>
        <p:nvSpPr>
          <p:cNvPr id="13" name="テキスト ボックス 12">
            <a:extLst>
              <a:ext uri="{FF2B5EF4-FFF2-40B4-BE49-F238E27FC236}">
                <a16:creationId xmlns:a16="http://schemas.microsoft.com/office/drawing/2014/main" id="{B06931A0-668A-B34D-A81D-76B880FF0328}"/>
              </a:ext>
            </a:extLst>
          </p:cNvPr>
          <p:cNvSpPr txBox="1"/>
          <p:nvPr/>
        </p:nvSpPr>
        <p:spPr>
          <a:xfrm>
            <a:off x="0" y="2007132"/>
            <a:ext cx="5993394" cy="1338828"/>
          </a:xfrm>
          <a:prstGeom prst="rect">
            <a:avLst/>
          </a:prstGeom>
          <a:noFill/>
        </p:spPr>
        <p:txBody>
          <a:bodyPr wrap="square">
            <a:spAutoFit/>
          </a:bodyPr>
          <a:lstStyle/>
          <a:p>
            <a:pPr algn="l">
              <a:lnSpc>
                <a:spcPts val="1800"/>
              </a:lnSpc>
            </a:pPr>
            <a:r>
              <a:rPr lang="en-US" altLang="ja-JP" sz="1050" b="1" i="0" dirty="0">
                <a:solidFill>
                  <a:srgbClr val="36AB53"/>
                </a:solidFill>
                <a:effectLst/>
                <a:latin typeface="BIZ UDPゴシック" panose="020B0400000000000000" pitchFamily="50" charset="-128"/>
                <a:ea typeface="BIZ UDPゴシック" panose="020B0400000000000000" pitchFamily="50" charset="-128"/>
              </a:rPr>
              <a:t>MC2: Photon Sources and Electron Accelerators</a:t>
            </a:r>
          </a:p>
          <a:p>
            <a:pPr>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Toward realization of few-cycle free electron lasers: basic concept and its experimental demonstration</a:t>
            </a:r>
            <a:endParaRPr lang="en-US" altLang="ja-JP" sz="1050" dirty="0">
              <a:solidFill>
                <a:srgbClr val="333333"/>
              </a:solidFill>
              <a:latin typeface="BIZ UDPゴシック" panose="020B0400000000000000" pitchFamily="50" charset="-128"/>
              <a:ea typeface="BIZ UDPゴシック" panose="020B0400000000000000" pitchFamily="50" charset="-128"/>
            </a:endParaRPr>
          </a:p>
          <a:p>
            <a:pPr>
              <a:buFont typeface="Arial" panose="020B0604020202020204" pitchFamily="34" charset="0"/>
              <a:buChar char="•"/>
            </a:pPr>
            <a:r>
              <a:rPr lang="en-US" altLang="ja-JP" sz="1050" dirty="0">
                <a:solidFill>
                  <a:srgbClr val="333333"/>
                </a:solidFill>
                <a:latin typeface="BIZ UDPゴシック" panose="020B0400000000000000" pitchFamily="50" charset="-128"/>
                <a:ea typeface="BIZ UDPゴシック" panose="020B0400000000000000" pitchFamily="50" charset="-128"/>
              </a:rPr>
              <a:t> Cascaded </a:t>
            </a: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hard X-ray self-seeded free-electron laser at megahertz repetition rate</a:t>
            </a:r>
            <a:endParaRPr lang="en-US" altLang="ja-JP" sz="1050" dirty="0">
              <a:solidFill>
                <a:srgbClr val="333333"/>
              </a:solidFill>
              <a:latin typeface="BIZ UDPゴシック" panose="020B0400000000000000" pitchFamily="50" charset="-128"/>
              <a:ea typeface="BIZ UDPゴシック" panose="020B0400000000000000" pitchFamily="50" charset="-128"/>
            </a:endParaRPr>
          </a:p>
          <a:p>
            <a:pPr>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SPS-II Project: Status update</a:t>
            </a:r>
            <a:endParaRPr lang="en-US" altLang="ja-JP" sz="1050" dirty="0">
              <a:solidFill>
                <a:srgbClr val="333333"/>
              </a:solidFill>
              <a:latin typeface="BIZ UDPゴシック" panose="020B0400000000000000" pitchFamily="50" charset="-128"/>
              <a:ea typeface="BIZ UDPゴシック" panose="020B0400000000000000" pitchFamily="50" charset="-128"/>
            </a:endParaRPr>
          </a:p>
          <a:p>
            <a:pPr>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LCLS-II commissioning and operation with high-repetition-rate CW FELs</a:t>
            </a:r>
          </a:p>
        </p:txBody>
      </p:sp>
      <p:sp>
        <p:nvSpPr>
          <p:cNvPr id="15" name="テキスト ボックス 14">
            <a:extLst>
              <a:ext uri="{FF2B5EF4-FFF2-40B4-BE49-F238E27FC236}">
                <a16:creationId xmlns:a16="http://schemas.microsoft.com/office/drawing/2014/main" id="{F6EA76CF-D4BA-4E20-2E77-BBE248384AA7}"/>
              </a:ext>
            </a:extLst>
          </p:cNvPr>
          <p:cNvSpPr txBox="1"/>
          <p:nvPr/>
        </p:nvSpPr>
        <p:spPr>
          <a:xfrm>
            <a:off x="-6762" y="3733132"/>
            <a:ext cx="6102762" cy="1169551"/>
          </a:xfrm>
          <a:prstGeom prst="rect">
            <a:avLst/>
          </a:prstGeom>
          <a:noFill/>
        </p:spPr>
        <p:txBody>
          <a:bodyPr wrap="square">
            <a:spAutoFit/>
          </a:bodyPr>
          <a:lstStyle/>
          <a:p>
            <a:pPr algn="l">
              <a:lnSpc>
                <a:spcPts val="1800"/>
              </a:lnSpc>
            </a:pPr>
            <a:r>
              <a:rPr lang="en-US" altLang="ja-JP" sz="1050" b="1" i="0" dirty="0">
                <a:solidFill>
                  <a:srgbClr val="36AB53"/>
                </a:solidFill>
                <a:effectLst/>
                <a:latin typeface="BIZ UDPゴシック" panose="020B0400000000000000" pitchFamily="50" charset="-128"/>
                <a:ea typeface="BIZ UDPゴシック" panose="020B0400000000000000" pitchFamily="50" charset="-128"/>
              </a:rPr>
              <a:t>MC3: Novel Particle Sources and Acceleration Techniques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Enhanced proton and neutron production using the ultra-short (24 fs) and high-power (2 PW) Apollon laser facility</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Record beam intensity productions of Highly charged heavy ions by 28-45 GHz superconducting ECR ion sources at IMP</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Guiding of charged particle beams in curved plasma-discharge capillaries</a:t>
            </a:r>
          </a:p>
        </p:txBody>
      </p:sp>
      <p:sp>
        <p:nvSpPr>
          <p:cNvPr id="17" name="テキスト ボックス 16">
            <a:extLst>
              <a:ext uri="{FF2B5EF4-FFF2-40B4-BE49-F238E27FC236}">
                <a16:creationId xmlns:a16="http://schemas.microsoft.com/office/drawing/2014/main" id="{4FDCFDE2-DF7C-2E6C-8D62-2A198B3B2178}"/>
              </a:ext>
            </a:extLst>
          </p:cNvPr>
          <p:cNvSpPr txBox="1"/>
          <p:nvPr/>
        </p:nvSpPr>
        <p:spPr>
          <a:xfrm>
            <a:off x="-31356" y="5086452"/>
            <a:ext cx="6499369" cy="1000274"/>
          </a:xfrm>
          <a:prstGeom prst="rect">
            <a:avLst/>
          </a:prstGeom>
          <a:noFill/>
        </p:spPr>
        <p:txBody>
          <a:bodyPr wrap="square">
            <a:spAutoFit/>
          </a:bodyPr>
          <a:lstStyle/>
          <a:p>
            <a:pPr algn="l">
              <a:lnSpc>
                <a:spcPts val="1800"/>
              </a:lnSpc>
            </a:pPr>
            <a:r>
              <a:rPr lang="en-US" altLang="ja-JP" sz="1050" b="1" i="0" dirty="0">
                <a:solidFill>
                  <a:srgbClr val="36AB53"/>
                </a:solidFill>
                <a:effectLst/>
                <a:latin typeface="BIZ UDPゴシック" panose="020B0400000000000000" pitchFamily="50" charset="-128"/>
                <a:ea typeface="BIZ UDPゴシック" panose="020B0400000000000000" pitchFamily="50" charset="-128"/>
              </a:rPr>
              <a:t>MC4: Hadron Accelerators</a:t>
            </a:r>
            <a:endParaRPr lang="en-US" altLang="ja-JP" sz="1050" b="1" i="0" dirty="0">
              <a:solidFill>
                <a:srgbClr val="FF0000"/>
              </a:solidFill>
              <a:effectLst/>
              <a:highlight>
                <a:srgbClr val="FFFF00"/>
              </a:highlight>
              <a:latin typeface="BIZ UDPゴシック" panose="020B0400000000000000" pitchFamily="50" charset="-128"/>
              <a:ea typeface="BIZ UDPゴシック" panose="020B0400000000000000" pitchFamily="50" charset="-128"/>
            </a:endParaRP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a:t>
            </a:r>
            <a:r>
              <a:rPr lang="en-US" altLang="ja-JP" sz="1050" b="0" i="0" strike="sngStrike" dirty="0">
                <a:solidFill>
                  <a:srgbClr val="FF0000"/>
                </a:solidFill>
                <a:effectLst/>
                <a:latin typeface="BIZ UDPゴシック" panose="020B0400000000000000" pitchFamily="50" charset="-128"/>
                <a:ea typeface="BIZ UDPゴシック" panose="020B0400000000000000" pitchFamily="50" charset="-128"/>
              </a:rPr>
              <a:t>Beam commissioning of K=500 Superconducting Cyclotron at VECC</a:t>
            </a:r>
            <a:r>
              <a:rPr lang="en-US" altLang="ja-JP" sz="1050" b="0" i="0" dirty="0">
                <a:solidFill>
                  <a:srgbClr val="FF0000"/>
                </a:solidFill>
                <a:effectLst/>
                <a:latin typeface="BIZ UDPゴシック" panose="020B0400000000000000" pitchFamily="50" charset="-128"/>
                <a:ea typeface="BIZ UDPゴシック" panose="020B0400000000000000" pitchFamily="50" charset="-128"/>
              </a:rPr>
              <a:t> [No Res]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Personnel and machine protection for high power accelerator commissioning, operations, and power ramp up</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Deceleration of Ion Beams - Related </a:t>
            </a:r>
            <a:r>
              <a:rPr lang="en-US" altLang="ja-JP" sz="1050" b="0" i="0" dirty="0" err="1">
                <a:solidFill>
                  <a:srgbClr val="333333"/>
                </a:solidFill>
                <a:effectLst/>
                <a:latin typeface="BIZ UDPゴシック" panose="020B0400000000000000" pitchFamily="50" charset="-128"/>
                <a:ea typeface="BIZ UDPゴシック" panose="020B0400000000000000" pitchFamily="50" charset="-128"/>
              </a:rPr>
              <a:t>Callenges</a:t>
            </a: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and Opportunities</a:t>
            </a:r>
          </a:p>
        </p:txBody>
      </p:sp>
      <p:sp>
        <p:nvSpPr>
          <p:cNvPr id="19" name="テキスト ボックス 18">
            <a:extLst>
              <a:ext uri="{FF2B5EF4-FFF2-40B4-BE49-F238E27FC236}">
                <a16:creationId xmlns:a16="http://schemas.microsoft.com/office/drawing/2014/main" id="{F09D9B8A-756F-D938-7AD3-87D88050336C}"/>
              </a:ext>
            </a:extLst>
          </p:cNvPr>
          <p:cNvSpPr txBox="1"/>
          <p:nvPr/>
        </p:nvSpPr>
        <p:spPr>
          <a:xfrm>
            <a:off x="5770455" y="978272"/>
            <a:ext cx="6421545" cy="1338828"/>
          </a:xfrm>
          <a:prstGeom prst="rect">
            <a:avLst/>
          </a:prstGeom>
          <a:solidFill>
            <a:schemeClr val="bg1"/>
          </a:solidFill>
        </p:spPr>
        <p:txBody>
          <a:bodyPr wrap="square">
            <a:spAutoFit/>
          </a:bodyPr>
          <a:lstStyle/>
          <a:p>
            <a:pPr algn="l">
              <a:lnSpc>
                <a:spcPts val="1800"/>
              </a:lnSpc>
            </a:pPr>
            <a:r>
              <a:rPr lang="en-US" altLang="ja-JP" sz="1050" b="1" i="0" dirty="0">
                <a:solidFill>
                  <a:srgbClr val="36AB53"/>
                </a:solidFill>
                <a:effectLst/>
                <a:latin typeface="BIZ UDPゴシック" panose="020B0400000000000000" pitchFamily="50" charset="-128"/>
                <a:ea typeface="BIZ UDPゴシック" panose="020B0400000000000000" pitchFamily="50" charset="-128"/>
              </a:rPr>
              <a:t>MC5: Beam Dynamics and EM Fields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Review of Linear and Nonlinear Optics Measurements in the CERN</a:t>
            </a:r>
            <a:r>
              <a:rPr lang="en-US" altLang="ja-JP" sz="1050" b="0" dirty="0">
                <a:solidFill>
                  <a:srgbClr val="333333"/>
                </a:solidFill>
                <a:effectLst/>
                <a:latin typeface="BIZ UDPゴシック" panose="020B0400000000000000" pitchFamily="50" charset="-128"/>
                <a:ea typeface="BIZ UDPゴシック" panose="020B0400000000000000" pitchFamily="50" charset="-128"/>
              </a:rPr>
              <a:t>-LHC</a:t>
            </a:r>
            <a:r>
              <a:rPr lang="en-US" altLang="ja-JP" sz="1050" b="0" i="1" dirty="0">
                <a:solidFill>
                  <a:srgbClr val="333333"/>
                </a:solidFill>
                <a:effectLst/>
                <a:latin typeface="BIZ UDPゴシック" panose="020B0400000000000000" pitchFamily="50" charset="-128"/>
                <a:ea typeface="BIZ UDPゴシック" panose="020B0400000000000000" pitchFamily="50" charset="-128"/>
              </a:rPr>
              <a:t> </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Review of impedance effects for accelerators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Review of beam based correction and </a:t>
            </a:r>
            <a:r>
              <a:rPr lang="en-US" altLang="ja-JP" sz="1050" b="0" i="0" dirty="0" err="1">
                <a:solidFill>
                  <a:srgbClr val="333333"/>
                </a:solidFill>
                <a:effectLst/>
                <a:latin typeface="BIZ UDPゴシック" panose="020B0400000000000000" pitchFamily="50" charset="-128"/>
                <a:ea typeface="BIZ UDPゴシック" panose="020B0400000000000000" pitchFamily="50" charset="-128"/>
              </a:rPr>
              <a:t>optimisation</a:t>
            </a: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for accelerators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Elevating Beam Quality and Stability in Linear Accelerators through High Order Mode Analysis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Ultrafast visualization of an electric field under the Lorentz transformation</a:t>
            </a:r>
          </a:p>
        </p:txBody>
      </p:sp>
      <p:sp>
        <p:nvSpPr>
          <p:cNvPr id="21" name="テキスト ボックス 20">
            <a:extLst>
              <a:ext uri="{FF2B5EF4-FFF2-40B4-BE49-F238E27FC236}">
                <a16:creationId xmlns:a16="http://schemas.microsoft.com/office/drawing/2014/main" id="{3E340E3D-6219-D0A9-149B-9AD210449530}"/>
              </a:ext>
            </a:extLst>
          </p:cNvPr>
          <p:cNvSpPr txBox="1"/>
          <p:nvPr/>
        </p:nvSpPr>
        <p:spPr>
          <a:xfrm>
            <a:off x="5770453" y="2362882"/>
            <a:ext cx="6116746" cy="830997"/>
          </a:xfrm>
          <a:prstGeom prst="rect">
            <a:avLst/>
          </a:prstGeom>
          <a:noFill/>
        </p:spPr>
        <p:txBody>
          <a:bodyPr wrap="square">
            <a:spAutoFit/>
          </a:bodyPr>
          <a:lstStyle/>
          <a:p>
            <a:pPr algn="l">
              <a:lnSpc>
                <a:spcPts val="1800"/>
              </a:lnSpc>
            </a:pPr>
            <a:r>
              <a:rPr lang="en-US" altLang="ja-JP" sz="1050" b="1" i="0" dirty="0">
                <a:solidFill>
                  <a:srgbClr val="36AB53"/>
                </a:solidFill>
                <a:effectLst/>
                <a:latin typeface="BIZ UDPゴシック" panose="020B0400000000000000" pitchFamily="50" charset="-128"/>
                <a:ea typeface="BIZ UDPゴシック" panose="020B0400000000000000" pitchFamily="50" charset="-128"/>
              </a:rPr>
              <a:t>MC6: Beam Instrumentation and Controls, Feedback and Operational Aspects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Upgrade of KEK electron/positron Injector </a:t>
            </a:r>
            <a:r>
              <a:rPr lang="en-US" altLang="ja-JP" sz="1050" b="0" i="0" dirty="0" err="1">
                <a:solidFill>
                  <a:srgbClr val="333333"/>
                </a:solidFill>
                <a:effectLst/>
                <a:latin typeface="BIZ UDPゴシック" panose="020B0400000000000000" pitchFamily="50" charset="-128"/>
                <a:ea typeface="BIZ UDPゴシック" panose="020B0400000000000000" pitchFamily="50" charset="-128"/>
              </a:rPr>
              <a:t>Linac</a:t>
            </a: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by using pulse magnets and machine learning</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Reinforcement Learning in Particle Accelerators</a:t>
            </a:r>
          </a:p>
        </p:txBody>
      </p:sp>
      <p:sp>
        <p:nvSpPr>
          <p:cNvPr id="23" name="テキスト ボックス 22">
            <a:extLst>
              <a:ext uri="{FF2B5EF4-FFF2-40B4-BE49-F238E27FC236}">
                <a16:creationId xmlns:a16="http://schemas.microsoft.com/office/drawing/2014/main" id="{989A8AEC-383D-9284-E2E7-7342E4808419}"/>
              </a:ext>
            </a:extLst>
          </p:cNvPr>
          <p:cNvSpPr txBox="1"/>
          <p:nvPr/>
        </p:nvSpPr>
        <p:spPr>
          <a:xfrm>
            <a:off x="5770453" y="3304927"/>
            <a:ext cx="6421545" cy="1454244"/>
          </a:xfrm>
          <a:prstGeom prst="rect">
            <a:avLst/>
          </a:prstGeom>
          <a:noFill/>
        </p:spPr>
        <p:txBody>
          <a:bodyPr wrap="square">
            <a:spAutoFit/>
          </a:bodyPr>
          <a:lstStyle/>
          <a:p>
            <a:pPr algn="l">
              <a:lnSpc>
                <a:spcPts val="1800"/>
              </a:lnSpc>
            </a:pPr>
            <a:r>
              <a:rPr lang="en-US" altLang="ja-JP" sz="1050" b="1" i="0" dirty="0">
                <a:solidFill>
                  <a:srgbClr val="36AB53"/>
                </a:solidFill>
                <a:effectLst/>
                <a:latin typeface="BIZ UDPゴシック" panose="020B0400000000000000" pitchFamily="50" charset="-128"/>
                <a:ea typeface="BIZ UDPゴシック" panose="020B0400000000000000" pitchFamily="50" charset="-128"/>
              </a:rPr>
              <a:t>MC7: Accelerator Technology and Sustainability</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Experimental demonstration of particle acceleration with normal conducting accelerating structure at cryogenic temperature</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Overview of permanent magnet implementations for advanced light sources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Assessing and Increasing the sustainability of future accelerator based facilities</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Development for Various Applications at Compact ERL as a high-power CW SRF </a:t>
            </a:r>
            <a:r>
              <a:rPr lang="en-US" altLang="ja-JP" sz="1050" b="0" i="0" dirty="0" err="1">
                <a:solidFill>
                  <a:srgbClr val="333333"/>
                </a:solidFill>
                <a:effectLst/>
                <a:latin typeface="BIZ UDPゴシック" panose="020B0400000000000000" pitchFamily="50" charset="-128"/>
                <a:ea typeface="BIZ UDPゴシック" panose="020B0400000000000000" pitchFamily="50" charset="-128"/>
              </a:rPr>
              <a:t>linac</a:t>
            </a: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in KEK</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Neutron target for high-intensity operation at J-PARC MLF</a:t>
            </a:r>
          </a:p>
        </p:txBody>
      </p:sp>
      <p:sp>
        <p:nvSpPr>
          <p:cNvPr id="25" name="テキスト ボックス 24">
            <a:extLst>
              <a:ext uri="{FF2B5EF4-FFF2-40B4-BE49-F238E27FC236}">
                <a16:creationId xmlns:a16="http://schemas.microsoft.com/office/drawing/2014/main" id="{A6762EA8-8F42-E514-8C62-A0D67C329E52}"/>
              </a:ext>
            </a:extLst>
          </p:cNvPr>
          <p:cNvSpPr txBox="1"/>
          <p:nvPr/>
        </p:nvSpPr>
        <p:spPr>
          <a:xfrm>
            <a:off x="5770454" y="4855831"/>
            <a:ext cx="6272389" cy="661720"/>
          </a:xfrm>
          <a:prstGeom prst="rect">
            <a:avLst/>
          </a:prstGeom>
          <a:noFill/>
        </p:spPr>
        <p:txBody>
          <a:bodyPr wrap="square">
            <a:spAutoFit/>
          </a:bodyPr>
          <a:lstStyle/>
          <a:p>
            <a:pPr algn="l">
              <a:lnSpc>
                <a:spcPts val="1800"/>
              </a:lnSpc>
            </a:pPr>
            <a:r>
              <a:rPr lang="en-US" altLang="ja-JP" sz="1050" b="1" i="0" dirty="0">
                <a:solidFill>
                  <a:srgbClr val="36AB53"/>
                </a:solidFill>
                <a:effectLst/>
                <a:latin typeface="BIZ UDPゴシック" panose="020B0400000000000000" pitchFamily="50" charset="-128"/>
                <a:ea typeface="BIZ UDPゴシック" panose="020B0400000000000000" pitchFamily="50" charset="-128"/>
              </a:rPr>
              <a:t>MC8: Applications of Accelerators, and Engagement for Industry and Society</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Carbon ion therapy facility at Taipei Veterans General Hospital​ </a:t>
            </a:r>
          </a:p>
          <a:p>
            <a:pPr algn="l">
              <a:buFont typeface="Arial" panose="020B0604020202020204" pitchFamily="34" charset="0"/>
              <a:buChar char="•"/>
            </a:pP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Compact hadron sources and </a:t>
            </a:r>
            <a:r>
              <a:rPr lang="en-US" altLang="ja-JP" sz="1050" b="0" i="0" dirty="0" err="1">
                <a:solidFill>
                  <a:srgbClr val="333333"/>
                </a:solidFill>
                <a:effectLst/>
                <a:latin typeface="BIZ UDPゴシック" panose="020B0400000000000000" pitchFamily="50" charset="-128"/>
                <a:ea typeface="BIZ UDPゴシック" panose="020B0400000000000000" pitchFamily="50" charset="-128"/>
              </a:rPr>
              <a:t>linacs</a:t>
            </a:r>
            <a:r>
              <a:rPr lang="en-US" altLang="ja-JP" sz="1050" b="0" i="0" dirty="0">
                <a:solidFill>
                  <a:srgbClr val="333333"/>
                </a:solidFill>
                <a:effectLst/>
                <a:latin typeface="BIZ UDPゴシック" panose="020B0400000000000000" pitchFamily="50" charset="-128"/>
                <a:ea typeface="BIZ UDPゴシック" panose="020B0400000000000000" pitchFamily="50" charset="-128"/>
              </a:rPr>
              <a:t> for societal applications</a:t>
            </a:r>
          </a:p>
        </p:txBody>
      </p:sp>
      <p:sp>
        <p:nvSpPr>
          <p:cNvPr id="6" name="テキスト ボックス 5">
            <a:extLst>
              <a:ext uri="{FF2B5EF4-FFF2-40B4-BE49-F238E27FC236}">
                <a16:creationId xmlns:a16="http://schemas.microsoft.com/office/drawing/2014/main" id="{EFAFEE56-81E2-F3EB-3DC1-E608D14A0C42}"/>
              </a:ext>
            </a:extLst>
          </p:cNvPr>
          <p:cNvSpPr txBox="1"/>
          <p:nvPr/>
        </p:nvSpPr>
        <p:spPr>
          <a:xfrm>
            <a:off x="76570" y="6165854"/>
            <a:ext cx="5770453" cy="646331"/>
          </a:xfrm>
          <a:prstGeom prst="rect">
            <a:avLst/>
          </a:prstGeom>
          <a:noFill/>
        </p:spPr>
        <p:txBody>
          <a:bodyPr wrap="square">
            <a:spAutoFit/>
          </a:bodyPr>
          <a:lstStyle/>
          <a:p>
            <a:r>
              <a:rPr lang="en-US" altLang="ja-JP" dirty="0">
                <a:solidFill>
                  <a:srgbClr val="FF0000"/>
                </a:solidFill>
                <a:effectLst/>
                <a:latin typeface="Arial" panose="020B0604020202020204" pitchFamily="34" charset="0"/>
                <a:sym typeface="Wingdings" panose="05000000000000000000" pitchFamily="2" charset="2"/>
              </a:rPr>
              <a:t>I had to decide to set </a:t>
            </a:r>
            <a:r>
              <a:rPr lang="en-US" altLang="ja-JP" dirty="0">
                <a:solidFill>
                  <a:srgbClr val="FF0000"/>
                </a:solidFill>
                <a:latin typeface="Arial" panose="020B0604020202020204" pitchFamily="34" charset="0"/>
                <a:sym typeface="Wingdings" panose="05000000000000000000" pitchFamily="2" charset="2"/>
              </a:rPr>
              <a:t>many</a:t>
            </a:r>
            <a:r>
              <a:rPr lang="en-US" altLang="ja-JP" dirty="0">
                <a:solidFill>
                  <a:srgbClr val="FF0000"/>
                </a:solidFill>
                <a:effectLst/>
                <a:latin typeface="Arial" panose="020B0604020202020204" pitchFamily="34" charset="0"/>
                <a:sym typeface="Wingdings" panose="05000000000000000000" pitchFamily="2" charset="2"/>
              </a:rPr>
              <a:t> alternative speakers/topics</a:t>
            </a:r>
          </a:p>
          <a:p>
            <a:r>
              <a:rPr lang="en-US" altLang="ja-JP" dirty="0">
                <a:solidFill>
                  <a:srgbClr val="FF0000"/>
                </a:solidFill>
                <a:latin typeface="Arial" panose="020B0604020202020204" pitchFamily="34" charset="0"/>
                <a:sym typeface="Wingdings" panose="05000000000000000000" pitchFamily="2" charset="2"/>
              </a:rPr>
              <a:t>even after SPC3.</a:t>
            </a:r>
            <a:endParaRPr lang="ja-JP" altLang="en-US" dirty="0"/>
          </a:p>
        </p:txBody>
      </p:sp>
      <p:sp>
        <p:nvSpPr>
          <p:cNvPr id="9" name="タイトル 1">
            <a:extLst>
              <a:ext uri="{FF2B5EF4-FFF2-40B4-BE49-F238E27FC236}">
                <a16:creationId xmlns:a16="http://schemas.microsoft.com/office/drawing/2014/main" id="{29D5FABE-8EE9-7A38-810B-F1EE75B19474}"/>
              </a:ext>
            </a:extLst>
          </p:cNvPr>
          <p:cNvSpPr txBox="1">
            <a:spLocks/>
          </p:cNvSpPr>
          <p:nvPr/>
        </p:nvSpPr>
        <p:spPr>
          <a:xfrm>
            <a:off x="-26021" y="45815"/>
            <a:ext cx="9616069" cy="471768"/>
          </a:xfrm>
          <a:prstGeom prst="rect">
            <a:avLst/>
          </a:prstGeom>
          <a:solidFill>
            <a:srgbClr val="BDD7EE"/>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IPAC’25 invited talks </a:t>
            </a:r>
            <a:r>
              <a:rPr lang="en-US" altLang="ja-JP" sz="3200" b="1" dirty="0">
                <a:solidFill>
                  <a:srgbClr val="FF0000"/>
                </a:solidFill>
                <a:highlight>
                  <a:srgbClr val="FFFF00"/>
                </a:highlight>
                <a:latin typeface="Times New Roman" panose="02020603050405020304" pitchFamily="18" charset="0"/>
                <a:cs typeface="Times New Roman" panose="02020603050405020304" pitchFamily="18" charset="0"/>
              </a:rPr>
              <a:t>finalized in April 2025</a:t>
            </a:r>
            <a:endParaRPr lang="ja-JP" altLang="en-US" sz="3200" b="1" dirty="0">
              <a:solidFill>
                <a:srgbClr val="FF0000"/>
              </a:solidFill>
              <a:highlight>
                <a:srgbClr val="FFFF00"/>
              </a:highlight>
              <a:latin typeface="Times New Roman" panose="02020603050405020304" pitchFamily="18" charset="0"/>
              <a:cs typeface="Times New Roman" panose="02020603050405020304" pitchFamily="18" charset="0"/>
            </a:endParaRPr>
          </a:p>
        </p:txBody>
      </p:sp>
      <p:sp>
        <p:nvSpPr>
          <p:cNvPr id="12" name="テキスト ボックス 11">
            <a:extLst>
              <a:ext uri="{FF2B5EF4-FFF2-40B4-BE49-F238E27FC236}">
                <a16:creationId xmlns:a16="http://schemas.microsoft.com/office/drawing/2014/main" id="{2FBB1AB6-7852-74F8-0A27-C75068916E2C}"/>
              </a:ext>
            </a:extLst>
          </p:cNvPr>
          <p:cNvSpPr txBox="1"/>
          <p:nvPr/>
        </p:nvSpPr>
        <p:spPr>
          <a:xfrm>
            <a:off x="2046247" y="4978942"/>
            <a:ext cx="3473605" cy="415498"/>
          </a:xfrm>
          <a:prstGeom prst="rect">
            <a:avLst/>
          </a:prstGeom>
          <a:noFill/>
        </p:spPr>
        <p:txBody>
          <a:bodyPr wrap="square">
            <a:spAutoFit/>
          </a:bodyPr>
          <a:lstStyle/>
          <a:p>
            <a:r>
              <a:rPr lang="en-US" altLang="ja-JP" sz="1050" b="1" i="0" dirty="0">
                <a:solidFill>
                  <a:srgbClr val="FF0000"/>
                </a:solidFill>
                <a:effectLst/>
                <a:highlight>
                  <a:srgbClr val="FFFF00"/>
                </a:highlight>
                <a:latin typeface="BIZ UDPゴシック" panose="020B0400000000000000" pitchFamily="50" charset="-128"/>
                <a:ea typeface="BIZ UDPゴシック" panose="020B0400000000000000" pitchFamily="50" charset="-128"/>
              </a:rPr>
              <a:t>MC4:  3-&gt;2   --- EXTRA ORDINALY CASE</a:t>
            </a:r>
          </a:p>
          <a:p>
            <a:r>
              <a:rPr lang="en-US" altLang="ja-JP" sz="1050" b="1" dirty="0">
                <a:solidFill>
                  <a:srgbClr val="FF0000"/>
                </a:solidFill>
                <a:highlight>
                  <a:srgbClr val="FFFF00"/>
                </a:highlight>
                <a:latin typeface="BIZ UDPゴシック" panose="020B0400000000000000" pitchFamily="50" charset="-128"/>
                <a:ea typeface="BIZ UDPゴシック" panose="020B0400000000000000" pitchFamily="50" charset="-128"/>
              </a:rPr>
              <a:t>But considering 2 Plenary talk from MC4</a:t>
            </a:r>
            <a:endParaRPr lang="ja-JP" altLang="en-US" sz="1050" dirty="0"/>
          </a:p>
        </p:txBody>
      </p:sp>
    </p:spTree>
    <p:extLst>
      <p:ext uri="{BB962C8B-B14F-4D97-AF65-F5344CB8AC3E}">
        <p14:creationId xmlns:p14="http://schemas.microsoft.com/office/powerpoint/2010/main" val="1654264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772AB6-801B-9B1C-5EB9-58DC58C483F2}"/>
            </a:ext>
          </a:extLst>
        </p:cNvPr>
        <p:cNvGrpSpPr/>
        <p:nvPr/>
      </p:nvGrpSpPr>
      <p:grpSpPr>
        <a:xfrm>
          <a:off x="0" y="0"/>
          <a:ext cx="0" cy="0"/>
          <a:chOff x="0" y="0"/>
          <a:chExt cx="0" cy="0"/>
        </a:xfrm>
      </p:grpSpPr>
      <p:pic>
        <p:nvPicPr>
          <p:cNvPr id="7" name="図 6">
            <a:extLst>
              <a:ext uri="{FF2B5EF4-FFF2-40B4-BE49-F238E27FC236}">
                <a16:creationId xmlns:a16="http://schemas.microsoft.com/office/drawing/2014/main" id="{7ED12F94-BAD4-E733-2C6D-3782ED478C28}"/>
              </a:ext>
            </a:extLst>
          </p:cNvPr>
          <p:cNvPicPr>
            <a:picLocks noChangeAspect="1"/>
          </p:cNvPicPr>
          <p:nvPr/>
        </p:nvPicPr>
        <p:blipFill>
          <a:blip r:embed="rId3"/>
          <a:stretch>
            <a:fillRect/>
          </a:stretch>
        </p:blipFill>
        <p:spPr>
          <a:xfrm>
            <a:off x="9729071" y="0"/>
            <a:ext cx="2462929" cy="1325563"/>
          </a:xfrm>
          <a:prstGeom prst="rect">
            <a:avLst/>
          </a:prstGeom>
        </p:spPr>
      </p:pic>
      <p:sp>
        <p:nvSpPr>
          <p:cNvPr id="5" name="スライド番号プレースホルダー 3">
            <a:extLst>
              <a:ext uri="{FF2B5EF4-FFF2-40B4-BE49-F238E27FC236}">
                <a16:creationId xmlns:a16="http://schemas.microsoft.com/office/drawing/2014/main" id="{7ED5B84B-1E4D-CEBA-28C1-FA6B91EAA6F7}"/>
              </a:ext>
            </a:extLst>
          </p:cNvPr>
          <p:cNvSpPr>
            <a:spLocks noGrp="1"/>
          </p:cNvSpPr>
          <p:nvPr>
            <p:ph type="sldNum" sz="quarter" idx="12"/>
          </p:nvPr>
        </p:nvSpPr>
        <p:spPr>
          <a:xfrm>
            <a:off x="8610600" y="6356350"/>
            <a:ext cx="2743200" cy="365125"/>
          </a:xfrm>
        </p:spPr>
        <p:txBody>
          <a:bodyPr/>
          <a:lstStyle/>
          <a:p>
            <a:fld id="{38B5BD2C-1B1E-44B4-8BC4-9A9AC6D567F5}" type="slidenum">
              <a:rPr kumimoji="1" lang="ja-JP" altLang="en-US" sz="3200" smtClean="0"/>
              <a:t>13</a:t>
            </a:fld>
            <a:endParaRPr kumimoji="1" lang="ja-JP" altLang="en-US" sz="3200"/>
          </a:p>
        </p:txBody>
      </p:sp>
      <p:sp>
        <p:nvSpPr>
          <p:cNvPr id="9" name="タイトル 1">
            <a:extLst>
              <a:ext uri="{FF2B5EF4-FFF2-40B4-BE49-F238E27FC236}">
                <a16:creationId xmlns:a16="http://schemas.microsoft.com/office/drawing/2014/main" id="{28D21A56-F575-3CB7-A9B4-7FF97F7EA2D8}"/>
              </a:ext>
            </a:extLst>
          </p:cNvPr>
          <p:cNvSpPr>
            <a:spLocks noGrp="1"/>
          </p:cNvSpPr>
          <p:nvPr>
            <p:ph type="title"/>
          </p:nvPr>
        </p:nvSpPr>
        <p:spPr>
          <a:xfrm>
            <a:off x="1" y="14611"/>
            <a:ext cx="12192000" cy="471768"/>
          </a:xfrm>
          <a:solidFill>
            <a:srgbClr val="BDD7EE"/>
          </a:solidFill>
        </p:spPr>
        <p:txBody>
          <a:bodyPr>
            <a:noAutofit/>
          </a:bodyPr>
          <a:lstStyle/>
          <a:p>
            <a:r>
              <a:rPr lang="en-US" altLang="ja-JP" sz="3200" dirty="0">
                <a:latin typeface="Times New Roman" panose="02020603050405020304" pitchFamily="18" charset="0"/>
                <a:cs typeface="Times New Roman" panose="02020603050405020304" pitchFamily="18" charset="0"/>
              </a:rPr>
              <a:t>IPAC’25  SPC activities </a:t>
            </a:r>
            <a:r>
              <a:rPr lang="en-US" altLang="ja-JP" sz="3200" b="1" dirty="0">
                <a:solidFill>
                  <a:srgbClr val="FF0000"/>
                </a:solidFill>
                <a:highlight>
                  <a:srgbClr val="FFFF00"/>
                </a:highlight>
                <a:latin typeface="Times New Roman" panose="02020603050405020304" pitchFamily="18" charset="0"/>
                <a:cs typeface="Times New Roman" panose="02020603050405020304" pitchFamily="18" charset="0"/>
              </a:rPr>
              <a:t>after SPC3</a:t>
            </a:r>
            <a:r>
              <a:rPr lang="en-US" altLang="ja-JP" sz="3200" dirty="0">
                <a:latin typeface="Times New Roman" panose="02020603050405020304" pitchFamily="18" charset="0"/>
                <a:cs typeface="Times New Roman" panose="02020603050405020304" pitchFamily="18" charset="0"/>
              </a:rPr>
              <a:t>,  JAN-APR 2025</a:t>
            </a:r>
            <a:endParaRPr kumimoji="1" lang="ja-JP" altLang="en-US" sz="3200" dirty="0">
              <a:solidFill>
                <a:srgbClr val="FF0000"/>
              </a:solidFill>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BE2536DE-D549-C579-876A-4198A84FC3AA}"/>
              </a:ext>
            </a:extLst>
          </p:cNvPr>
          <p:cNvSpPr txBox="1"/>
          <p:nvPr/>
        </p:nvSpPr>
        <p:spPr>
          <a:xfrm>
            <a:off x="710891" y="536870"/>
            <a:ext cx="6972300" cy="1477328"/>
          </a:xfrm>
          <a:prstGeom prst="rect">
            <a:avLst/>
          </a:prstGeom>
          <a:noFill/>
        </p:spPr>
        <p:txBody>
          <a:bodyPr wrap="square">
            <a:spAutoFit/>
          </a:bodyPr>
          <a:lstStyle/>
          <a:p>
            <a:pPr marL="0" indent="0">
              <a:buFont typeface="Arial" panose="020B0604020202020204" pitchFamily="34" charset="0"/>
              <a:buNone/>
            </a:pPr>
            <a:r>
              <a:rPr lang="en-US" altLang="ja-JP" b="1" dirty="0">
                <a:latin typeface="Times New Roman" panose="02020603050405020304" pitchFamily="18" charset="0"/>
                <a:cs typeface="Times New Roman" panose="02020603050405020304" pitchFamily="18" charset="0"/>
              </a:rPr>
              <a:t>SPC3:	2025-JAN-6,7, Tokyo, Japan     ----VENUE for IPAC’28</a:t>
            </a:r>
          </a:p>
          <a:p>
            <a:r>
              <a:rPr lang="en-US" altLang="ja-JP" dirty="0">
                <a:solidFill>
                  <a:srgbClr val="0000CC"/>
                </a:solidFill>
                <a:latin typeface="Times New Roman" panose="02020603050405020304" pitchFamily="18" charset="0"/>
                <a:cs typeface="Times New Roman" panose="02020603050405020304" pitchFamily="18" charset="0"/>
              </a:rPr>
              <a:t>Select contributed orals from submitted abstracts.</a:t>
            </a:r>
          </a:p>
          <a:p>
            <a:r>
              <a:rPr lang="en-US" altLang="ja-JP" dirty="0">
                <a:solidFill>
                  <a:srgbClr val="0000CC"/>
                </a:solidFill>
                <a:latin typeface="Times New Roman" panose="02020603050405020304" pitchFamily="18" charset="0"/>
                <a:cs typeface="Times New Roman" panose="02020603050405020304" pitchFamily="18" charset="0"/>
              </a:rPr>
              <a:t>Select session chairs from OC/SPC.</a:t>
            </a:r>
          </a:p>
          <a:p>
            <a:r>
              <a:rPr lang="en-US" altLang="ja-JP" dirty="0">
                <a:solidFill>
                  <a:srgbClr val="0000CC"/>
                </a:solidFill>
                <a:latin typeface="Times New Roman" panose="02020603050405020304" pitchFamily="18" charset="0"/>
                <a:cs typeface="Times New Roman" panose="02020603050405020304" pitchFamily="18" charset="0"/>
              </a:rPr>
              <a:t>Select Industry (Special) topics and speakers – LOC to determine.</a:t>
            </a:r>
          </a:p>
          <a:p>
            <a:r>
              <a:rPr lang="en-US" altLang="ja-JP" dirty="0">
                <a:solidFill>
                  <a:srgbClr val="0000CC"/>
                </a:solidFill>
                <a:latin typeface="Times New Roman" panose="02020603050405020304" pitchFamily="18" charset="0"/>
                <a:cs typeface="Times New Roman" panose="02020603050405020304" pitchFamily="18" charset="0"/>
              </a:rPr>
              <a:t>Finalize any outstanding program issues.</a:t>
            </a:r>
          </a:p>
        </p:txBody>
      </p:sp>
      <p:sp>
        <p:nvSpPr>
          <p:cNvPr id="13" name="テキスト ボックス 12">
            <a:extLst>
              <a:ext uri="{FF2B5EF4-FFF2-40B4-BE49-F238E27FC236}">
                <a16:creationId xmlns:a16="http://schemas.microsoft.com/office/drawing/2014/main" id="{57D25D8A-E813-E621-A60C-115B649B1B6F}"/>
              </a:ext>
            </a:extLst>
          </p:cNvPr>
          <p:cNvSpPr txBox="1"/>
          <p:nvPr/>
        </p:nvSpPr>
        <p:spPr>
          <a:xfrm>
            <a:off x="178486" y="2015550"/>
            <a:ext cx="11937311" cy="4216539"/>
          </a:xfrm>
          <a:prstGeom prst="rect">
            <a:avLst/>
          </a:prstGeom>
          <a:noFill/>
        </p:spPr>
        <p:txBody>
          <a:bodyPr wrap="square" rtlCol="0">
            <a:spAutoFit/>
          </a:bodyPr>
          <a:lstStyle/>
          <a:p>
            <a:r>
              <a:rPr kumimoji="1" lang="en-US" altLang="ja-JP" sz="3600" dirty="0">
                <a:latin typeface="Times New Roman" panose="02020603050405020304" pitchFamily="18" charset="0"/>
                <a:cs typeface="Times New Roman" panose="02020603050405020304" pitchFamily="18" charset="0"/>
              </a:rPr>
              <a:t>January – March, 2025</a:t>
            </a:r>
          </a:p>
          <a:p>
            <a:r>
              <a:rPr lang="en-US" altLang="ja-JP" sz="2800" dirty="0">
                <a:latin typeface="Times New Roman" panose="02020603050405020304" pitchFamily="18" charset="0"/>
                <a:cs typeface="Times New Roman" panose="02020603050405020304" pitchFamily="18" charset="0"/>
              </a:rPr>
              <a:t>We tried to set all Contribution Orals, based on SPC3, but many nominated US/PRC speakers declined.  </a:t>
            </a:r>
          </a:p>
          <a:p>
            <a:pPr marL="457200" indent="-457200">
              <a:buFont typeface="Wingdings" panose="05000000000000000000" pitchFamily="2" charset="2"/>
              <a:buChar char="à"/>
            </a:pPr>
            <a:r>
              <a:rPr lang="en-US" altLang="ja-JP" sz="2800" dirty="0">
                <a:latin typeface="Times New Roman" panose="02020603050405020304" pitchFamily="18" charset="0"/>
                <a:cs typeface="Times New Roman" panose="02020603050405020304" pitchFamily="18" charset="0"/>
              </a:rPr>
              <a:t>some understandable. </a:t>
            </a:r>
          </a:p>
          <a:p>
            <a:pPr marL="457200" indent="-457200">
              <a:buFont typeface="Wingdings" panose="05000000000000000000" pitchFamily="2" charset="2"/>
              <a:buChar char="à"/>
            </a:pPr>
            <a:r>
              <a:rPr lang="en-US" altLang="ja-JP" sz="2800" dirty="0">
                <a:latin typeface="Times New Roman" panose="02020603050405020304" pitchFamily="18" charset="0"/>
                <a:cs typeface="Times New Roman" panose="02020603050405020304" pitchFamily="18" charset="0"/>
              </a:rPr>
              <a:t>We set alternative speakers and topics     </a:t>
            </a:r>
            <a:r>
              <a:rPr lang="en-US" altLang="ja-JP" sz="2800" i="1" dirty="0">
                <a:solidFill>
                  <a:schemeClr val="accent2">
                    <a:lumMod val="75000"/>
                  </a:schemeClr>
                </a:solidFill>
                <a:latin typeface="Times New Roman" panose="02020603050405020304" pitchFamily="18" charset="0"/>
                <a:cs typeface="Times New Roman" panose="02020603050405020304" pitchFamily="18" charset="0"/>
              </a:rPr>
              <a:t>under Email problem (</a:t>
            </a:r>
            <a:r>
              <a:rPr lang="en-US" altLang="ja-JP" sz="2800" i="1" dirty="0">
                <a:solidFill>
                  <a:schemeClr val="accent2">
                    <a:lumMod val="75000"/>
                  </a:schemeClr>
                </a:solidFill>
                <a:latin typeface="Times New Roman" panose="02020603050405020304" pitchFamily="18" charset="0"/>
                <a:cs typeface="Times New Roman" panose="02020603050405020304" pitchFamily="18" charset="0"/>
                <a:sym typeface="Wingdings" panose="05000000000000000000" pitchFamily="2" charset="2"/>
              </a:rPr>
              <a:t> Jui-Che’s)</a:t>
            </a:r>
            <a:endParaRPr lang="en-US" altLang="ja-JP" i="1" dirty="0">
              <a:solidFill>
                <a:schemeClr val="accent2">
                  <a:lumMod val="75000"/>
                </a:schemeClr>
              </a:solidFill>
              <a:latin typeface="Times New Roman" panose="02020603050405020304" pitchFamily="18" charset="0"/>
              <a:cs typeface="Times New Roman" panose="02020603050405020304" pitchFamily="18" charset="0"/>
            </a:endParaRPr>
          </a:p>
          <a:p>
            <a:r>
              <a:rPr lang="en-US" altLang="ja-JP" sz="3600" dirty="0">
                <a:latin typeface="Times New Roman" panose="02020603050405020304" pitchFamily="18" charset="0"/>
                <a:cs typeface="Times New Roman" panose="02020603050405020304" pitchFamily="18" charset="0"/>
              </a:rPr>
              <a:t>March – April, 2025</a:t>
            </a:r>
          </a:p>
          <a:p>
            <a:r>
              <a:rPr lang="en-US" altLang="ja-JP" sz="2800" dirty="0">
                <a:latin typeface="Times New Roman" panose="02020603050405020304" pitchFamily="18" charset="0"/>
                <a:cs typeface="Times New Roman" panose="02020603050405020304" pitchFamily="18" charset="0"/>
              </a:rPr>
              <a:t>Closing to the end of March (withdraw due of 80% refund )</a:t>
            </a:r>
          </a:p>
          <a:p>
            <a:r>
              <a:rPr lang="en-US" altLang="ja-JP" sz="2800" b="1" dirty="0">
                <a:latin typeface="Times New Roman" panose="02020603050405020304" pitchFamily="18" charset="0"/>
                <a:cs typeface="Times New Roman" panose="02020603050405020304" pitchFamily="18" charset="0"/>
              </a:rPr>
              <a:t>Many people </a:t>
            </a:r>
            <a:r>
              <a:rPr lang="en-US" altLang="ja-JP" sz="2800" b="1" dirty="0">
                <a:solidFill>
                  <a:srgbClr val="FF0000"/>
                </a:solidFill>
                <a:latin typeface="Times New Roman" panose="02020603050405020304" pitchFamily="18" charset="0"/>
                <a:cs typeface="Times New Roman" panose="02020603050405020304" pitchFamily="18" charset="0"/>
              </a:rPr>
              <a:t>gave up</a:t>
            </a:r>
            <a:r>
              <a:rPr lang="en-US" altLang="ja-JP" sz="2800" b="1" dirty="0">
                <a:latin typeface="Times New Roman" panose="02020603050405020304" pitchFamily="18" charset="0"/>
                <a:cs typeface="Times New Roman" panose="02020603050405020304" pitchFamily="18" charset="0"/>
              </a:rPr>
              <a:t> </a:t>
            </a:r>
            <a:r>
              <a:rPr lang="en-US" altLang="ja-JP" sz="2800" b="1" dirty="0">
                <a:solidFill>
                  <a:srgbClr val="FF0000"/>
                </a:solidFill>
                <a:latin typeface="Times New Roman" panose="02020603050405020304" pitchFamily="18" charset="0"/>
                <a:cs typeface="Times New Roman" panose="02020603050405020304" pitchFamily="18" charset="0"/>
              </a:rPr>
              <a:t>to join</a:t>
            </a:r>
            <a:r>
              <a:rPr lang="en-US" altLang="ja-JP" sz="2800" b="1" dirty="0">
                <a:latin typeface="Times New Roman" panose="02020603050405020304" pitchFamily="18" charset="0"/>
                <a:cs typeface="Times New Roman" panose="02020603050405020304" pitchFamily="18" charset="0"/>
              </a:rPr>
              <a:t> IPAC25 in person, </a:t>
            </a:r>
          </a:p>
          <a:p>
            <a:r>
              <a:rPr lang="en-US" altLang="ja-JP" sz="2800" b="1" dirty="0">
                <a:latin typeface="Times New Roman" panose="02020603050405020304" pitchFamily="18" charset="0"/>
                <a:cs typeface="Times New Roman" panose="02020603050405020304" pitchFamily="18" charset="0"/>
              </a:rPr>
              <a:t>including </a:t>
            </a:r>
            <a:r>
              <a:rPr lang="en-US" altLang="ja-JP" sz="2800" b="1" dirty="0">
                <a:solidFill>
                  <a:srgbClr val="FF0000"/>
                </a:solidFill>
                <a:latin typeface="Times New Roman" panose="02020603050405020304" pitchFamily="18" charset="0"/>
                <a:cs typeface="Times New Roman" panose="02020603050405020304" pitchFamily="18" charset="0"/>
              </a:rPr>
              <a:t>1 INVITED PLENARY.</a:t>
            </a:r>
            <a:endParaRPr lang="en-US" altLang="ja-JP"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18417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78AB68-400B-A9C9-7384-918D34A8248B}"/>
            </a:ext>
          </a:extLst>
        </p:cNvPr>
        <p:cNvGrpSpPr/>
        <p:nvPr/>
      </p:nvGrpSpPr>
      <p:grpSpPr>
        <a:xfrm>
          <a:off x="0" y="0"/>
          <a:ext cx="0" cy="0"/>
          <a:chOff x="0" y="0"/>
          <a:chExt cx="0" cy="0"/>
        </a:xfrm>
      </p:grpSpPr>
      <p:pic>
        <p:nvPicPr>
          <p:cNvPr id="7" name="図 6">
            <a:extLst>
              <a:ext uri="{FF2B5EF4-FFF2-40B4-BE49-F238E27FC236}">
                <a16:creationId xmlns:a16="http://schemas.microsoft.com/office/drawing/2014/main" id="{BE316649-65F9-6AEC-381B-25496A2F7DC0}"/>
              </a:ext>
            </a:extLst>
          </p:cNvPr>
          <p:cNvPicPr>
            <a:picLocks noChangeAspect="1"/>
          </p:cNvPicPr>
          <p:nvPr/>
        </p:nvPicPr>
        <p:blipFill>
          <a:blip r:embed="rId3"/>
          <a:stretch>
            <a:fillRect/>
          </a:stretch>
        </p:blipFill>
        <p:spPr>
          <a:xfrm>
            <a:off x="9729071" y="0"/>
            <a:ext cx="2462929" cy="1325563"/>
          </a:xfrm>
          <a:prstGeom prst="rect">
            <a:avLst/>
          </a:prstGeom>
        </p:spPr>
      </p:pic>
      <p:sp>
        <p:nvSpPr>
          <p:cNvPr id="5" name="スライド番号プレースホルダー 3">
            <a:extLst>
              <a:ext uri="{FF2B5EF4-FFF2-40B4-BE49-F238E27FC236}">
                <a16:creationId xmlns:a16="http://schemas.microsoft.com/office/drawing/2014/main" id="{9C01EE3F-73D9-AE43-4B6E-AE445D153560}"/>
              </a:ext>
            </a:extLst>
          </p:cNvPr>
          <p:cNvSpPr>
            <a:spLocks noGrp="1"/>
          </p:cNvSpPr>
          <p:nvPr>
            <p:ph type="sldNum" sz="quarter" idx="12"/>
          </p:nvPr>
        </p:nvSpPr>
        <p:spPr>
          <a:xfrm>
            <a:off x="8610600" y="6356350"/>
            <a:ext cx="2743200" cy="365125"/>
          </a:xfrm>
        </p:spPr>
        <p:txBody>
          <a:bodyPr/>
          <a:lstStyle/>
          <a:p>
            <a:fld id="{38B5BD2C-1B1E-44B4-8BC4-9A9AC6D567F5}" type="slidenum">
              <a:rPr kumimoji="1" lang="ja-JP" altLang="en-US" sz="3200" smtClean="0"/>
              <a:t>14</a:t>
            </a:fld>
            <a:endParaRPr kumimoji="1" lang="ja-JP" altLang="en-US" sz="3200"/>
          </a:p>
        </p:txBody>
      </p:sp>
      <p:sp>
        <p:nvSpPr>
          <p:cNvPr id="9" name="タイトル 1">
            <a:extLst>
              <a:ext uri="{FF2B5EF4-FFF2-40B4-BE49-F238E27FC236}">
                <a16:creationId xmlns:a16="http://schemas.microsoft.com/office/drawing/2014/main" id="{4533A8FA-0975-6B48-C757-68E28B6C5E87}"/>
              </a:ext>
            </a:extLst>
          </p:cNvPr>
          <p:cNvSpPr>
            <a:spLocks noGrp="1"/>
          </p:cNvSpPr>
          <p:nvPr>
            <p:ph type="title"/>
          </p:nvPr>
        </p:nvSpPr>
        <p:spPr>
          <a:xfrm>
            <a:off x="1" y="14611"/>
            <a:ext cx="12192000" cy="471768"/>
          </a:xfrm>
          <a:solidFill>
            <a:srgbClr val="BDD7EE"/>
          </a:solidFill>
        </p:spPr>
        <p:txBody>
          <a:bodyPr>
            <a:noAutofit/>
          </a:bodyPr>
          <a:lstStyle/>
          <a:p>
            <a:r>
              <a:rPr lang="en-US" altLang="ja-JP" sz="3200" dirty="0">
                <a:latin typeface="Times New Roman" panose="02020603050405020304" pitchFamily="18" charset="0"/>
                <a:cs typeface="Times New Roman" panose="02020603050405020304" pitchFamily="18" charset="0"/>
              </a:rPr>
              <a:t>IPAC’25 </a:t>
            </a:r>
            <a:r>
              <a:rPr lang="en-US" altLang="ja-JP" sz="2800" dirty="0">
                <a:latin typeface="Times New Roman" panose="02020603050405020304" pitchFamily="18" charset="0"/>
                <a:cs typeface="Times New Roman" panose="02020603050405020304" pitchFamily="18" charset="0"/>
              </a:rPr>
              <a:t>Cancelled Asian orals nominated for IPAC'25</a:t>
            </a:r>
            <a:endParaRPr kumimoji="1" lang="ja-JP" altLang="en-US" sz="6000" dirty="0">
              <a:solidFill>
                <a:srgbClr val="FF0000"/>
              </a:solidFill>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270B5638-B316-714B-5E0C-6A71F8BF95E5}"/>
              </a:ext>
            </a:extLst>
          </p:cNvPr>
          <p:cNvSpPr txBox="1"/>
          <p:nvPr/>
        </p:nvSpPr>
        <p:spPr>
          <a:xfrm>
            <a:off x="385899" y="615121"/>
            <a:ext cx="11420202" cy="5324535"/>
          </a:xfrm>
          <a:prstGeom prst="rect">
            <a:avLst/>
          </a:prstGeom>
          <a:solidFill>
            <a:schemeClr val="bg1"/>
          </a:solidFill>
        </p:spPr>
        <p:txBody>
          <a:bodyPr wrap="square" rtlCol="0">
            <a:spAutoFit/>
          </a:bodyPr>
          <a:lstStyle/>
          <a:p>
            <a:r>
              <a:rPr lang="en-US" altLang="ja-JP" sz="2000" dirty="0">
                <a:latin typeface="Times New Roman" panose="02020603050405020304" pitchFamily="18" charset="0"/>
                <a:cs typeface="Times New Roman" panose="02020603050405020304" pitchFamily="18" charset="0"/>
              </a:rPr>
              <a:t>[Plenary/Invited]</a:t>
            </a:r>
            <a:br>
              <a:rPr lang="en-US" altLang="ja-JP" sz="2000" dirty="0">
                <a:latin typeface="Times New Roman" panose="02020603050405020304" pitchFamily="18" charset="0"/>
                <a:cs typeface="Times New Roman" panose="02020603050405020304" pitchFamily="18" charset="0"/>
              </a:rPr>
            </a:br>
            <a:r>
              <a:rPr lang="en-US" altLang="ja-JP" sz="2000" dirty="0">
                <a:latin typeface="Times New Roman" panose="02020603050405020304" pitchFamily="18" charset="0"/>
                <a:cs typeface="Times New Roman" panose="02020603050405020304" pitchFamily="18" charset="0"/>
              </a:rPr>
              <a:t>(P-1) AS/PRC: MC1-&gt;MC0, Future circular Higgs factories: Status and prospective, </a:t>
            </a:r>
            <a:r>
              <a:rPr lang="en-US" altLang="ja-JP" sz="2000" dirty="0" err="1">
                <a:latin typeface="Times New Roman" panose="02020603050405020304" pitchFamily="18" charset="0"/>
                <a:cs typeface="Times New Roman" panose="02020603050405020304" pitchFamily="18" charset="0"/>
              </a:rPr>
              <a:t>Yuhui</a:t>
            </a:r>
            <a:r>
              <a:rPr lang="en-US" altLang="ja-JP" sz="2000" dirty="0">
                <a:latin typeface="Times New Roman" panose="02020603050405020304" pitchFamily="18" charset="0"/>
                <a:cs typeface="Times New Roman" panose="02020603050405020304" pitchFamily="18" charset="0"/>
              </a:rPr>
              <a:t> Li, </a:t>
            </a:r>
            <a:r>
              <a:rPr lang="en-US" altLang="ja-JP" sz="2000" b="1" dirty="0">
                <a:latin typeface="Times New Roman" panose="02020603050405020304" pitchFamily="18" charset="0"/>
                <a:cs typeface="Times New Roman" panose="02020603050405020304" pitchFamily="18" charset="0"/>
              </a:rPr>
              <a:t>IHEP</a:t>
            </a:r>
            <a:br>
              <a:rPr lang="en-US" altLang="ja-JP" sz="2000" dirty="0">
                <a:latin typeface="Times New Roman" panose="02020603050405020304" pitchFamily="18" charset="0"/>
                <a:cs typeface="Times New Roman" panose="02020603050405020304" pitchFamily="18" charset="0"/>
              </a:rPr>
            </a:br>
            <a:r>
              <a:rPr lang="en-US" altLang="ja-JP" sz="2000" dirty="0">
                <a:latin typeface="Times New Roman" panose="02020603050405020304" pitchFamily="18" charset="0"/>
                <a:cs typeface="Times New Roman" panose="02020603050405020304" pitchFamily="18" charset="0"/>
              </a:rPr>
              <a:t>	</a:t>
            </a:r>
            <a:r>
              <a:rPr lang="en-US" altLang="ja-JP" sz="2000" dirty="0">
                <a:solidFill>
                  <a:srgbClr val="FF0000"/>
                </a:solidFill>
                <a:latin typeface="Times New Roman" panose="02020603050405020304" pitchFamily="18" charset="0"/>
                <a:cs typeface="Times New Roman" panose="02020603050405020304" pitchFamily="18" charset="0"/>
              </a:rPr>
              <a:t>NO-SHOW notice w/o available-alternative in late March 2025</a:t>
            </a:r>
            <a:endParaRPr lang="en-US" altLang="ja-JP" sz="2000" dirty="0">
              <a:latin typeface="Times New Roman" panose="02020603050405020304" pitchFamily="18" charset="0"/>
              <a:cs typeface="Times New Roman" panose="02020603050405020304" pitchFamily="18" charset="0"/>
            </a:endParaRPr>
          </a:p>
          <a:p>
            <a:r>
              <a:rPr lang="en-US" altLang="ja-JP" sz="2000" dirty="0">
                <a:latin typeface="Times New Roman" panose="02020603050405020304" pitchFamily="18" charset="0"/>
                <a:cs typeface="Times New Roman" panose="02020603050405020304" pitchFamily="18" charset="0"/>
              </a:rPr>
              <a:t>[Invited]</a:t>
            </a:r>
            <a:br>
              <a:rPr lang="en-US" altLang="ja-JP" sz="2000" dirty="0">
                <a:latin typeface="Times New Roman" panose="02020603050405020304" pitchFamily="18" charset="0"/>
                <a:cs typeface="Times New Roman" panose="02020603050405020304" pitchFamily="18" charset="0"/>
              </a:rPr>
            </a:br>
            <a:r>
              <a:rPr lang="en-US" altLang="ja-JP" sz="2000" dirty="0">
                <a:latin typeface="Times New Roman" panose="02020603050405020304" pitchFamily="18" charset="0"/>
                <a:cs typeface="Times New Roman" panose="02020603050405020304" pitchFamily="18" charset="0"/>
              </a:rPr>
              <a:t>(I-1) AS/India:  Beam commissioning of K=500 Superconducting Cyclotron at VECC, Jayanta Debnath, DAE</a:t>
            </a:r>
          </a:p>
          <a:p>
            <a:r>
              <a:rPr lang="en-US" altLang="ja-JP" sz="2000" dirty="0">
                <a:solidFill>
                  <a:srgbClr val="FF0000"/>
                </a:solidFill>
                <a:latin typeface="Times New Roman" panose="02020603050405020304" pitchFamily="18" charset="0"/>
                <a:cs typeface="Times New Roman" panose="02020603050405020304" pitchFamily="18" charset="0"/>
              </a:rPr>
              <a:t>	NO RESPONSE since Aug. 2024</a:t>
            </a:r>
            <a:br>
              <a:rPr lang="en-US" altLang="ja-JP" sz="2000" dirty="0">
                <a:latin typeface="Times New Roman" panose="02020603050405020304" pitchFamily="18" charset="0"/>
                <a:cs typeface="Times New Roman" panose="02020603050405020304" pitchFamily="18" charset="0"/>
              </a:rPr>
            </a:br>
            <a:endParaRPr lang="en-US" altLang="ja-JP" sz="2000" dirty="0">
              <a:latin typeface="Times New Roman" panose="02020603050405020304" pitchFamily="18" charset="0"/>
              <a:cs typeface="Times New Roman" panose="02020603050405020304" pitchFamily="18" charset="0"/>
            </a:endParaRPr>
          </a:p>
          <a:p>
            <a:r>
              <a:rPr lang="en-US" altLang="ja-JP" sz="2000" dirty="0">
                <a:latin typeface="Times New Roman" panose="02020603050405020304" pitchFamily="18" charset="0"/>
                <a:cs typeface="Times New Roman" panose="02020603050405020304" pitchFamily="18" charset="0"/>
              </a:rPr>
              <a:t>[Contributed]       </a:t>
            </a:r>
            <a:r>
              <a:rPr lang="en-US" altLang="ja-JP" sz="2000" dirty="0">
                <a:solidFill>
                  <a:srgbClr val="FF0000"/>
                </a:solidFill>
                <a:latin typeface="Times New Roman" panose="02020603050405020304" pitchFamily="18" charset="0"/>
                <a:cs typeface="Times New Roman" panose="02020603050405020304" pitchFamily="18" charset="0"/>
              </a:rPr>
              <a:t>Asked in January 2025, Accepted once, but NO-SHOW notice w/o alternative in late March.</a:t>
            </a:r>
            <a:br>
              <a:rPr lang="en-US" altLang="ja-JP" sz="2000" dirty="0">
                <a:latin typeface="Times New Roman" panose="02020603050405020304" pitchFamily="18" charset="0"/>
                <a:cs typeface="Times New Roman" panose="02020603050405020304" pitchFamily="18" charset="0"/>
              </a:rPr>
            </a:br>
            <a:r>
              <a:rPr lang="en-US" altLang="ja-JP" sz="2000" dirty="0">
                <a:latin typeface="Times New Roman" panose="02020603050405020304" pitchFamily="18" charset="0"/>
                <a:cs typeface="Times New Roman" panose="02020603050405020304" pitchFamily="18" charset="0"/>
              </a:rPr>
              <a:t>(C-1) AS/PRC: MC1, Commissioning of BEPCII-U, </a:t>
            </a:r>
            <a:r>
              <a:rPr lang="en-US" altLang="ja-JP" sz="2000" dirty="0" err="1">
                <a:latin typeface="Times New Roman" panose="02020603050405020304" pitchFamily="18" charset="0"/>
                <a:cs typeface="Times New Roman" panose="02020603050405020304" pitchFamily="18" charset="0"/>
              </a:rPr>
              <a:t>Huiping</a:t>
            </a:r>
            <a:r>
              <a:rPr lang="en-US" altLang="ja-JP" sz="2000" dirty="0">
                <a:latin typeface="Times New Roman" panose="02020603050405020304" pitchFamily="18" charset="0"/>
                <a:cs typeface="Times New Roman" panose="02020603050405020304" pitchFamily="18" charset="0"/>
              </a:rPr>
              <a:t> Geng, </a:t>
            </a:r>
            <a:r>
              <a:rPr lang="en-US" altLang="ja-JP" sz="2000" b="1" dirty="0">
                <a:latin typeface="Times New Roman" panose="02020603050405020304" pitchFamily="18" charset="0"/>
                <a:cs typeface="Times New Roman" panose="02020603050405020304" pitchFamily="18" charset="0"/>
              </a:rPr>
              <a:t>IHEP</a:t>
            </a:r>
            <a:br>
              <a:rPr lang="en-US" altLang="ja-JP" sz="2000" dirty="0">
                <a:latin typeface="Times New Roman" panose="02020603050405020304" pitchFamily="18" charset="0"/>
                <a:cs typeface="Times New Roman" panose="02020603050405020304" pitchFamily="18" charset="0"/>
              </a:rPr>
            </a:br>
            <a:r>
              <a:rPr lang="en-US" altLang="ja-JP" sz="2000" dirty="0">
                <a:latin typeface="Times New Roman" panose="02020603050405020304" pitchFamily="18" charset="0"/>
                <a:cs typeface="Times New Roman" panose="02020603050405020304" pitchFamily="18" charset="0"/>
              </a:rPr>
              <a:t>(C-2) AS/PRC: MC2, An ultrafast strong-field terahertz light source to characterize quantum functional materials, Tong Zhang, U Science and Tech of China</a:t>
            </a:r>
            <a:br>
              <a:rPr lang="en-US" altLang="ja-JP" sz="2000" dirty="0">
                <a:latin typeface="Times New Roman" panose="02020603050405020304" pitchFamily="18" charset="0"/>
                <a:cs typeface="Times New Roman" panose="02020603050405020304" pitchFamily="18" charset="0"/>
              </a:rPr>
            </a:br>
            <a:r>
              <a:rPr lang="en-US" altLang="ja-JP" sz="2000" dirty="0">
                <a:latin typeface="Times New Roman" panose="02020603050405020304" pitchFamily="18" charset="0"/>
                <a:cs typeface="Times New Roman" panose="02020603050405020304" pitchFamily="18" charset="0"/>
              </a:rPr>
              <a:t>(C-3) AS/PRC: MC3, Development of the sub-nanosecond grid-controlled electron source for Hefei Advanced Light Facility injector, Feng-lei Shang, U Science and Tech of China</a:t>
            </a:r>
            <a:br>
              <a:rPr lang="en-US" altLang="ja-JP" sz="2000" dirty="0">
                <a:latin typeface="Times New Roman" panose="02020603050405020304" pitchFamily="18" charset="0"/>
                <a:cs typeface="Times New Roman" panose="02020603050405020304" pitchFamily="18" charset="0"/>
              </a:rPr>
            </a:br>
            <a:r>
              <a:rPr lang="en-US" altLang="ja-JP" sz="2000" dirty="0">
                <a:latin typeface="Times New Roman" panose="02020603050405020304" pitchFamily="18" charset="0"/>
                <a:cs typeface="Times New Roman" panose="02020603050405020304" pitchFamily="18" charset="0"/>
              </a:rPr>
              <a:t>(C-4) AS/PRC: MC4, Upgrade progress for the CSNS-II RCS, Ming-Yang Huang, </a:t>
            </a:r>
            <a:r>
              <a:rPr lang="en-US" altLang="ja-JP" sz="2000" b="1" dirty="0">
                <a:latin typeface="Times New Roman" panose="02020603050405020304" pitchFamily="18" charset="0"/>
                <a:cs typeface="Times New Roman" panose="02020603050405020304" pitchFamily="18" charset="0"/>
              </a:rPr>
              <a:t>IHEP</a:t>
            </a:r>
            <a:br>
              <a:rPr lang="en-US" altLang="ja-JP" sz="2000" dirty="0">
                <a:latin typeface="Times New Roman" panose="02020603050405020304" pitchFamily="18" charset="0"/>
                <a:cs typeface="Times New Roman" panose="02020603050405020304" pitchFamily="18" charset="0"/>
              </a:rPr>
            </a:br>
            <a:r>
              <a:rPr lang="en-US" altLang="ja-JP" sz="2000" dirty="0">
                <a:latin typeface="Times New Roman" panose="02020603050405020304" pitchFamily="18" charset="0"/>
                <a:cs typeface="Times New Roman" panose="02020603050405020304" pitchFamily="18" charset="0"/>
              </a:rPr>
              <a:t>(C-5) AS/PRC: MC6, Machine learning-based orbit correction in the RCS of CSNS, </a:t>
            </a:r>
            <a:r>
              <a:rPr lang="en-US" altLang="ja-JP" sz="2000" dirty="0" err="1">
                <a:latin typeface="Times New Roman" panose="02020603050405020304" pitchFamily="18" charset="0"/>
                <a:cs typeface="Times New Roman" panose="02020603050405020304" pitchFamily="18" charset="0"/>
              </a:rPr>
              <a:t>Xiaohan</a:t>
            </a:r>
            <a:r>
              <a:rPr lang="en-US" altLang="ja-JP" sz="2000" dirty="0">
                <a:latin typeface="Times New Roman" panose="02020603050405020304" pitchFamily="18" charset="0"/>
                <a:cs typeface="Times New Roman" panose="02020603050405020304" pitchFamily="18" charset="0"/>
              </a:rPr>
              <a:t> Lu, </a:t>
            </a:r>
            <a:r>
              <a:rPr lang="en-US" altLang="ja-JP" sz="2000" b="1" dirty="0">
                <a:latin typeface="Times New Roman" panose="02020603050405020304" pitchFamily="18" charset="0"/>
                <a:cs typeface="Times New Roman" panose="02020603050405020304" pitchFamily="18" charset="0"/>
              </a:rPr>
              <a:t>IHEP</a:t>
            </a:r>
            <a:br>
              <a:rPr lang="en-US" altLang="ja-JP" sz="2000" dirty="0">
                <a:latin typeface="Times New Roman" panose="02020603050405020304" pitchFamily="18" charset="0"/>
                <a:cs typeface="Times New Roman" panose="02020603050405020304" pitchFamily="18" charset="0"/>
              </a:rPr>
            </a:br>
            <a:r>
              <a:rPr lang="en-US" altLang="ja-JP" sz="2000" dirty="0">
                <a:latin typeface="Times New Roman" panose="02020603050405020304" pitchFamily="18" charset="0"/>
                <a:cs typeface="Times New Roman" panose="02020603050405020304" pitchFamily="18" charset="0"/>
              </a:rPr>
              <a:t>(C-6) AS/PRC: MC7, Design and implementation of ridge waveguides for dual-mode microwave structure, Xiaoxia Huang, Shanghai Sync Rad F</a:t>
            </a:r>
            <a:endParaRPr kumimoji="1" lang="ja-JP" altLang="en-US" sz="20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CBD27B81-8A26-5C3C-9C8F-3CF217DEDC93}"/>
              </a:ext>
            </a:extLst>
          </p:cNvPr>
          <p:cNvSpPr txBox="1"/>
          <p:nvPr/>
        </p:nvSpPr>
        <p:spPr>
          <a:xfrm>
            <a:off x="9081448" y="39325"/>
            <a:ext cx="2601036" cy="461665"/>
          </a:xfrm>
          <a:prstGeom prst="rect">
            <a:avLst/>
          </a:prstGeom>
          <a:noFill/>
        </p:spPr>
        <p:txBody>
          <a:bodyPr wrap="square">
            <a:spAutoFit/>
          </a:bodyPr>
          <a:lstStyle/>
          <a:p>
            <a:r>
              <a:rPr lang="en-US" altLang="ja-JP" sz="1200" dirty="0"/>
              <a:t>(excluding the topics </a:t>
            </a:r>
          </a:p>
          <a:p>
            <a:r>
              <a:rPr lang="en-US" altLang="ja-JP" sz="1200" dirty="0"/>
              <a:t>with alternative speakers)</a:t>
            </a:r>
            <a:endParaRPr lang="ja-JP" altLang="en-US" sz="1200" dirty="0"/>
          </a:p>
        </p:txBody>
      </p:sp>
      <p:sp>
        <p:nvSpPr>
          <p:cNvPr id="4" name="テキスト ボックス 3">
            <a:extLst>
              <a:ext uri="{FF2B5EF4-FFF2-40B4-BE49-F238E27FC236}">
                <a16:creationId xmlns:a16="http://schemas.microsoft.com/office/drawing/2014/main" id="{F2BC3779-CE1E-3D51-8EF7-55F2B13938C1}"/>
              </a:ext>
            </a:extLst>
          </p:cNvPr>
          <p:cNvSpPr txBox="1"/>
          <p:nvPr/>
        </p:nvSpPr>
        <p:spPr>
          <a:xfrm>
            <a:off x="947034" y="5935712"/>
            <a:ext cx="9035166" cy="830997"/>
          </a:xfrm>
          <a:prstGeom prst="rect">
            <a:avLst/>
          </a:prstGeom>
          <a:solidFill>
            <a:srgbClr val="FFFF00"/>
          </a:solidFill>
        </p:spPr>
        <p:txBody>
          <a:bodyPr wrap="none" rtlCol="0">
            <a:spAutoFit/>
          </a:bodyPr>
          <a:lstStyle/>
          <a:p>
            <a:r>
              <a:rPr kumimoji="1" lang="en-US" altLang="ja-JP" sz="2400" dirty="0">
                <a:highlight>
                  <a:srgbClr val="FFFF00"/>
                </a:highlight>
                <a:latin typeface="Times New Roman" panose="02020603050405020304" pitchFamily="18" charset="0"/>
                <a:cs typeface="Times New Roman" panose="02020603050405020304" pitchFamily="18" charset="0"/>
              </a:rPr>
              <a:t>NOTE:  From PRC, many IMP people are in IPAC2025</a:t>
            </a:r>
          </a:p>
          <a:p>
            <a:r>
              <a:rPr lang="en-US" altLang="ja-JP" sz="2400" b="1" dirty="0">
                <a:highlight>
                  <a:srgbClr val="FFFF00"/>
                </a:highlight>
                <a:latin typeface="Times New Roman" panose="02020603050405020304" pitchFamily="18" charset="0"/>
                <a:cs typeface="Times New Roman" panose="02020603050405020304" pitchFamily="18" charset="0"/>
              </a:rPr>
              <a:t>Hongwei’s comment:  IMP started action to take VISA in JAN.2025</a:t>
            </a:r>
            <a:endParaRPr kumimoji="1" lang="ja-JP" altLang="en-US" sz="2400" b="1" dirty="0">
              <a:highlight>
                <a:srgbClr val="FFFF00"/>
              </a:highligh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92706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圖片 8">
            <a:extLst>
              <a:ext uri="{FF2B5EF4-FFF2-40B4-BE49-F238E27FC236}">
                <a16:creationId xmlns:a16="http://schemas.microsoft.com/office/drawing/2014/main" id="{75879C40-4110-FD70-7472-EED00FB6BD8F}"/>
              </a:ext>
            </a:extLst>
          </p:cNvPr>
          <p:cNvPicPr>
            <a:picLocks noChangeAspect="1"/>
          </p:cNvPicPr>
          <p:nvPr/>
        </p:nvPicPr>
        <p:blipFill>
          <a:blip r:embed="rId3"/>
          <a:stretch>
            <a:fillRect/>
          </a:stretch>
        </p:blipFill>
        <p:spPr>
          <a:xfrm>
            <a:off x="3987053" y="794255"/>
            <a:ext cx="8204947" cy="5767032"/>
          </a:xfrm>
          <a:prstGeom prst="rect">
            <a:avLst/>
          </a:prstGeom>
        </p:spPr>
      </p:pic>
      <p:sp>
        <p:nvSpPr>
          <p:cNvPr id="11" name="文字方塊 10">
            <a:extLst>
              <a:ext uri="{FF2B5EF4-FFF2-40B4-BE49-F238E27FC236}">
                <a16:creationId xmlns:a16="http://schemas.microsoft.com/office/drawing/2014/main" id="{A1ADF90D-140B-0AF0-35D1-96BB3218B99A}"/>
              </a:ext>
            </a:extLst>
          </p:cNvPr>
          <p:cNvSpPr txBox="1"/>
          <p:nvPr/>
        </p:nvSpPr>
        <p:spPr>
          <a:xfrm>
            <a:off x="0" y="1257290"/>
            <a:ext cx="3987053" cy="4801314"/>
          </a:xfrm>
          <a:prstGeom prst="rect">
            <a:avLst/>
          </a:prstGeom>
          <a:noFill/>
        </p:spPr>
        <p:txBody>
          <a:bodyPr wrap="square">
            <a:spAutoFit/>
          </a:bodyPr>
          <a:lstStyle/>
          <a:p>
            <a:pPr marL="285750" indent="-285750">
              <a:buFont typeface="Arial" panose="020B0604020202020204" pitchFamily="34" charset="0"/>
              <a:buChar char="•"/>
            </a:pPr>
            <a:r>
              <a:rPr lang="en-US" altLang="zh-TW" b="1" dirty="0"/>
              <a:t>The participation of attendees from the United States and China remains highly uncertain, </a:t>
            </a:r>
            <a:r>
              <a:rPr lang="en-US" altLang="zh-TW" b="1" dirty="0">
                <a:solidFill>
                  <a:srgbClr val="FF0000"/>
                </a:solidFill>
              </a:rPr>
              <a:t>resulting in some last-minute cancellations and increasing the difficulty of scheduling the program.</a:t>
            </a:r>
          </a:p>
          <a:p>
            <a:endParaRPr lang="en-US" altLang="zh-TW" b="1" dirty="0"/>
          </a:p>
          <a:p>
            <a:pPr marL="285750" indent="-285750">
              <a:buFont typeface="Arial" panose="020B0604020202020204" pitchFamily="34" charset="0"/>
              <a:buChar char="•"/>
            </a:pPr>
            <a:endParaRPr lang="en-US" altLang="zh-TW" b="1" dirty="0"/>
          </a:p>
          <a:p>
            <a:pPr marL="285750" indent="-285750">
              <a:buFont typeface="Arial" panose="020B0604020202020204" pitchFamily="34" charset="0"/>
              <a:buChar char="•"/>
            </a:pPr>
            <a:r>
              <a:rPr lang="en-US" altLang="zh-TW" b="1" dirty="0"/>
              <a:t>Due to </a:t>
            </a:r>
            <a:r>
              <a:rPr lang="en-US" altLang="zh-TW" b="1" dirty="0">
                <a:solidFill>
                  <a:srgbClr val="0000CC"/>
                </a:solidFill>
              </a:rPr>
              <a:t>increased Information security</a:t>
            </a:r>
            <a:r>
              <a:rPr lang="en-US" altLang="zh-TW" b="1" dirty="0"/>
              <a:t> and cybersecurity controls  most institutions, meeting notifications and communications have been restricted, </a:t>
            </a:r>
            <a:r>
              <a:rPr lang="en-US" altLang="zh-TW" b="1" dirty="0">
                <a:solidFill>
                  <a:srgbClr val="0000CC"/>
                </a:solidFill>
              </a:rPr>
              <a:t>leading to decreased efficiency in email delivery</a:t>
            </a:r>
            <a:r>
              <a:rPr lang="en-US" altLang="zh-TW" b="1" dirty="0"/>
              <a:t>.</a:t>
            </a:r>
            <a:endParaRPr lang="en-US" altLang="zh-TW" b="1" dirty="0">
              <a:latin typeface="微軟正黑體" panose="020B0604030504040204" pitchFamily="34" charset="-120"/>
              <a:ea typeface="微軟正黑體" panose="020B0604030504040204" pitchFamily="34" charset="-120"/>
            </a:endParaRPr>
          </a:p>
        </p:txBody>
      </p:sp>
      <p:sp>
        <p:nvSpPr>
          <p:cNvPr id="3" name="タイトル 1">
            <a:extLst>
              <a:ext uri="{FF2B5EF4-FFF2-40B4-BE49-F238E27FC236}">
                <a16:creationId xmlns:a16="http://schemas.microsoft.com/office/drawing/2014/main" id="{4A72EC7B-4E45-5DE7-F195-C0DA0B2F9ADB}"/>
              </a:ext>
            </a:extLst>
          </p:cNvPr>
          <p:cNvSpPr>
            <a:spLocks noGrp="1"/>
          </p:cNvSpPr>
          <p:nvPr>
            <p:ph type="title"/>
          </p:nvPr>
        </p:nvSpPr>
        <p:spPr>
          <a:xfrm>
            <a:off x="1" y="14611"/>
            <a:ext cx="12192000" cy="471768"/>
          </a:xfrm>
          <a:solidFill>
            <a:srgbClr val="BDD7EE"/>
          </a:solidFill>
        </p:spPr>
        <p:txBody>
          <a:bodyPr>
            <a:noAutofit/>
          </a:bodyPr>
          <a:lstStyle/>
          <a:p>
            <a:r>
              <a:rPr lang="en-US" altLang="ja-JP" sz="3200" dirty="0">
                <a:latin typeface="Times New Roman" panose="02020603050405020304" pitchFamily="18" charset="0"/>
                <a:cs typeface="Times New Roman" panose="02020603050405020304" pitchFamily="18" charset="0"/>
              </a:rPr>
              <a:t>IPAC’25 SPC plan after SPC3 </a:t>
            </a:r>
            <a:r>
              <a:rPr lang="en-US" altLang="ja-JP" sz="3200"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a:t>
            </a:r>
            <a:r>
              <a:rPr lang="en-US" altLang="ja-JP" sz="3200" dirty="0">
                <a:solidFill>
                  <a:srgbClr val="FF0000"/>
                </a:solidFill>
                <a:latin typeface="Times New Roman" panose="02020603050405020304" pitchFamily="18" charset="0"/>
                <a:cs typeface="Times New Roman" panose="02020603050405020304" pitchFamily="18" charset="0"/>
              </a:rPr>
              <a:t> RED mark in this Feb – May 1</a:t>
            </a:r>
            <a:r>
              <a:rPr lang="en-US" altLang="ja-JP" sz="3200" baseline="30000" dirty="0">
                <a:solidFill>
                  <a:srgbClr val="FF0000"/>
                </a:solidFill>
                <a:latin typeface="Times New Roman" panose="02020603050405020304" pitchFamily="18" charset="0"/>
                <a:cs typeface="Times New Roman" panose="02020603050405020304" pitchFamily="18" charset="0"/>
              </a:rPr>
              <a:t>st</a:t>
            </a:r>
            <a:r>
              <a:rPr lang="en-US" altLang="ja-JP" sz="3200" dirty="0">
                <a:solidFill>
                  <a:srgbClr val="FF0000"/>
                </a:solidFill>
                <a:latin typeface="Times New Roman" panose="02020603050405020304" pitchFamily="18" charset="0"/>
                <a:cs typeface="Times New Roman" panose="02020603050405020304" pitchFamily="18" charset="0"/>
              </a:rPr>
              <a:t> week</a:t>
            </a:r>
            <a:endParaRPr kumimoji="1" lang="ja-JP" altLang="en-US" sz="32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360140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a:extLst>
              <a:ext uri="{FF2B5EF4-FFF2-40B4-BE49-F238E27FC236}">
                <a16:creationId xmlns:a16="http://schemas.microsoft.com/office/drawing/2014/main" id="{BA76AD4F-811F-4E56-A81F-AFC679CA02F5}"/>
              </a:ext>
            </a:extLst>
          </p:cNvPr>
          <p:cNvPicPr>
            <a:picLocks noChangeAspect="1"/>
          </p:cNvPicPr>
          <p:nvPr/>
        </p:nvPicPr>
        <p:blipFill>
          <a:blip r:embed="rId3"/>
          <a:stretch>
            <a:fillRect/>
          </a:stretch>
        </p:blipFill>
        <p:spPr>
          <a:xfrm>
            <a:off x="2157430" y="60960"/>
            <a:ext cx="9692394" cy="6858000"/>
          </a:xfrm>
          <a:prstGeom prst="rect">
            <a:avLst/>
          </a:prstGeom>
        </p:spPr>
      </p:pic>
      <p:sp>
        <p:nvSpPr>
          <p:cNvPr id="4" name="タイトル 1">
            <a:extLst>
              <a:ext uri="{FF2B5EF4-FFF2-40B4-BE49-F238E27FC236}">
                <a16:creationId xmlns:a16="http://schemas.microsoft.com/office/drawing/2014/main" id="{C9BD9DB6-3062-8235-9D15-D729A54EC0A9}"/>
              </a:ext>
            </a:extLst>
          </p:cNvPr>
          <p:cNvSpPr txBox="1">
            <a:spLocks/>
          </p:cNvSpPr>
          <p:nvPr/>
        </p:nvSpPr>
        <p:spPr>
          <a:xfrm>
            <a:off x="1" y="14611"/>
            <a:ext cx="3496234" cy="471768"/>
          </a:xfrm>
          <a:prstGeom prst="rect">
            <a:avLst/>
          </a:prstGeom>
          <a:solidFill>
            <a:srgbClr val="BDD7EE"/>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IPAC’25 SPC Final</a:t>
            </a:r>
            <a:endParaRPr lang="ja-JP" altLang="en-US" sz="3200" dirty="0">
              <a:latin typeface="Times New Roman" panose="02020603050405020304" pitchFamily="18" charset="0"/>
              <a:cs typeface="Times New Roman" panose="02020603050405020304" pitchFamily="18" charset="0"/>
            </a:endParaRPr>
          </a:p>
        </p:txBody>
      </p:sp>
      <p:sp>
        <p:nvSpPr>
          <p:cNvPr id="7" name="文字方塊 10">
            <a:extLst>
              <a:ext uri="{FF2B5EF4-FFF2-40B4-BE49-F238E27FC236}">
                <a16:creationId xmlns:a16="http://schemas.microsoft.com/office/drawing/2014/main" id="{158F66F3-EFE4-EACA-E947-39B1C5759D3C}"/>
              </a:ext>
            </a:extLst>
          </p:cNvPr>
          <p:cNvSpPr txBox="1"/>
          <p:nvPr/>
        </p:nvSpPr>
        <p:spPr>
          <a:xfrm>
            <a:off x="134078" y="4593519"/>
            <a:ext cx="2023352" cy="1754326"/>
          </a:xfrm>
          <a:prstGeom prst="rect">
            <a:avLst/>
          </a:prstGeom>
          <a:noFill/>
        </p:spPr>
        <p:txBody>
          <a:bodyPr wrap="square">
            <a:spAutoFit/>
          </a:bodyPr>
          <a:lstStyle/>
          <a:p>
            <a:r>
              <a:rPr lang="en-US" altLang="zh-TW" b="1" dirty="0"/>
              <a:t>Thank many speakers </a:t>
            </a:r>
          </a:p>
          <a:p>
            <a:r>
              <a:rPr lang="en-US" altLang="zh-TW" b="1" dirty="0"/>
              <a:t>accepting my urgent request </a:t>
            </a:r>
          </a:p>
          <a:p>
            <a:r>
              <a:rPr lang="en-US" altLang="zh-TW" b="1" dirty="0"/>
              <a:t>to be oral presenters</a:t>
            </a:r>
            <a:endParaRPr lang="en-US" altLang="zh-TW" b="1" dirty="0">
              <a:latin typeface="微軟正黑體" panose="020B0604030504040204" pitchFamily="34" charset="-120"/>
              <a:ea typeface="微軟正黑體" panose="020B0604030504040204" pitchFamily="34" charset="-120"/>
            </a:endParaRPr>
          </a:p>
        </p:txBody>
      </p:sp>
      <p:sp>
        <p:nvSpPr>
          <p:cNvPr id="3" name="テキスト ボックス 2">
            <a:extLst>
              <a:ext uri="{FF2B5EF4-FFF2-40B4-BE49-F238E27FC236}">
                <a16:creationId xmlns:a16="http://schemas.microsoft.com/office/drawing/2014/main" id="{18C9A1FF-2797-5A6D-C6EA-389B188089BE}"/>
              </a:ext>
            </a:extLst>
          </p:cNvPr>
          <p:cNvSpPr txBox="1"/>
          <p:nvPr/>
        </p:nvSpPr>
        <p:spPr>
          <a:xfrm>
            <a:off x="57134" y="1915912"/>
            <a:ext cx="1928898" cy="1384995"/>
          </a:xfrm>
          <a:prstGeom prst="rect">
            <a:avLst/>
          </a:prstGeom>
          <a:noFill/>
        </p:spPr>
        <p:txBody>
          <a:bodyPr wrap="square">
            <a:spAutoFit/>
          </a:bodyPr>
          <a:lstStyle/>
          <a:p>
            <a:r>
              <a:rPr kumimoji="1" lang="en-US" altLang="ja-JP" sz="1400" dirty="0">
                <a:solidFill>
                  <a:srgbClr val="C00000"/>
                </a:solidFill>
                <a:latin typeface="BIZ UDPゴシック" panose="020B0400000000000000" pitchFamily="50" charset="-128"/>
                <a:ea typeface="BIZ UDPゴシック" panose="020B0400000000000000" pitchFamily="50" charset="-128"/>
              </a:rPr>
              <a:t>Time slots were modified: Longer Lunch Break on Thursday, Friday morning session parallel to single.</a:t>
            </a:r>
            <a:endParaRPr lang="ja-JP" altLang="en-US" sz="1400" dirty="0">
              <a:solidFill>
                <a:srgbClr val="C00000"/>
              </a:solidFill>
              <a:latin typeface="BIZ UDPゴシック" panose="020B0400000000000000" pitchFamily="50" charset="-128"/>
              <a:ea typeface="BIZ UDPゴシック" panose="020B0400000000000000" pitchFamily="50" charset="-128"/>
            </a:endParaRPr>
          </a:p>
        </p:txBody>
      </p:sp>
      <p:sp>
        <p:nvSpPr>
          <p:cNvPr id="2" name="テキスト ボックス 1">
            <a:extLst>
              <a:ext uri="{FF2B5EF4-FFF2-40B4-BE49-F238E27FC236}">
                <a16:creationId xmlns:a16="http://schemas.microsoft.com/office/drawing/2014/main" id="{22869995-E439-01A8-B127-DD4236F6FC40}"/>
              </a:ext>
            </a:extLst>
          </p:cNvPr>
          <p:cNvSpPr txBox="1"/>
          <p:nvPr/>
        </p:nvSpPr>
        <p:spPr>
          <a:xfrm>
            <a:off x="57134" y="824884"/>
            <a:ext cx="2043163" cy="954107"/>
          </a:xfrm>
          <a:prstGeom prst="rect">
            <a:avLst/>
          </a:prstGeom>
          <a:noFill/>
          <a:ln>
            <a:solidFill>
              <a:srgbClr val="C00000"/>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solidFill>
                  <a:srgbClr val="C00000"/>
                </a:solidFill>
                <a:latin typeface="BIZ UDPゴシック" panose="020B0400000000000000" pitchFamily="50" charset="-128"/>
                <a:ea typeface="BIZ UDPゴシック" panose="020B0400000000000000" pitchFamily="50" charset="-128"/>
              </a:rPr>
              <a:t>Reduced 90 talks to 84 talks</a:t>
            </a:r>
            <a:r>
              <a:rPr lang="en-US" altLang="ja-JP" sz="1400" b="1" dirty="0">
                <a:solidFill>
                  <a:srgbClr val="C00000"/>
                </a:solidFill>
                <a:latin typeface="BIZ UDPゴシック" panose="020B0400000000000000" pitchFamily="50" charset="-128"/>
                <a:ea typeface="BIZ UDPゴシック" panose="020B0400000000000000" pitchFamily="50" charset="-128"/>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solidFill>
                  <a:srgbClr val="C00000"/>
                </a:solidFill>
                <a:latin typeface="BIZ UDPゴシック" panose="020B0400000000000000" pitchFamily="50" charset="-128"/>
                <a:ea typeface="BIZ UDPゴシック" panose="020B0400000000000000" pitchFamily="50" charset="-128"/>
              </a:rPr>
              <a:t>thoug</a:t>
            </a:r>
            <a:r>
              <a:rPr lang="en-US" altLang="ja-JP" sz="1400" b="1" dirty="0">
                <a:solidFill>
                  <a:srgbClr val="C00000"/>
                </a:solidFill>
                <a:latin typeface="BIZ UDPゴシック" panose="020B0400000000000000" pitchFamily="50" charset="-128"/>
                <a:ea typeface="BIZ UDPゴシック" panose="020B0400000000000000" pitchFamily="50" charset="-128"/>
              </a:rPr>
              <a:t>h adopting alternative topics</a:t>
            </a:r>
            <a:r>
              <a:rPr kumimoji="1" lang="en-US" altLang="ja-JP" sz="1400" b="1" dirty="0">
                <a:solidFill>
                  <a:srgbClr val="C00000"/>
                </a:solidFill>
                <a:latin typeface="BIZ UDPゴシック" panose="020B0400000000000000" pitchFamily="50" charset="-128"/>
                <a:ea typeface="BIZ UDPゴシック" panose="020B0400000000000000" pitchFamily="50" charset="-128"/>
              </a:rPr>
              <a:t> </a:t>
            </a:r>
          </a:p>
        </p:txBody>
      </p:sp>
    </p:spTree>
    <p:extLst>
      <p:ext uri="{BB962C8B-B14F-4D97-AF65-F5344CB8AC3E}">
        <p14:creationId xmlns:p14="http://schemas.microsoft.com/office/powerpoint/2010/main" val="3383929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圖片 10">
            <a:extLst>
              <a:ext uri="{FF2B5EF4-FFF2-40B4-BE49-F238E27FC236}">
                <a16:creationId xmlns:a16="http://schemas.microsoft.com/office/drawing/2014/main" id="{FBBCC586-C404-4555-9C05-31339060A3D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62925" y="4122142"/>
            <a:ext cx="4375751" cy="2684724"/>
          </a:xfrm>
          <a:prstGeom prst="rect">
            <a:avLst/>
          </a:prstGeom>
        </p:spPr>
      </p:pic>
      <p:pic>
        <p:nvPicPr>
          <p:cNvPr id="13" name="圖片 12">
            <a:extLst>
              <a:ext uri="{FF2B5EF4-FFF2-40B4-BE49-F238E27FC236}">
                <a16:creationId xmlns:a16="http://schemas.microsoft.com/office/drawing/2014/main" id="{105F309D-DA6C-4019-9F7E-6590BCC6997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5140" y="4119957"/>
            <a:ext cx="4334378" cy="2659340"/>
          </a:xfrm>
          <a:prstGeom prst="rect">
            <a:avLst/>
          </a:prstGeom>
        </p:spPr>
      </p:pic>
      <p:pic>
        <p:nvPicPr>
          <p:cNvPr id="14" name="圖片 13">
            <a:extLst>
              <a:ext uri="{FF2B5EF4-FFF2-40B4-BE49-F238E27FC236}">
                <a16:creationId xmlns:a16="http://schemas.microsoft.com/office/drawing/2014/main" id="{C103DE0F-3F17-4FCD-B216-D725B0B8280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62925" y="1421431"/>
            <a:ext cx="4375751" cy="2624287"/>
          </a:xfrm>
          <a:prstGeom prst="rect">
            <a:avLst/>
          </a:prstGeom>
        </p:spPr>
      </p:pic>
      <p:pic>
        <p:nvPicPr>
          <p:cNvPr id="15" name="圖片 14">
            <a:extLst>
              <a:ext uri="{FF2B5EF4-FFF2-40B4-BE49-F238E27FC236}">
                <a16:creationId xmlns:a16="http://schemas.microsoft.com/office/drawing/2014/main" id="{E2FA48F9-5FCC-41C9-80B8-F1574EB6BBC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5140" y="1446244"/>
            <a:ext cx="4334378" cy="2599474"/>
          </a:xfrm>
          <a:prstGeom prst="rect">
            <a:avLst/>
          </a:prstGeom>
        </p:spPr>
      </p:pic>
      <p:sp>
        <p:nvSpPr>
          <p:cNvPr id="16" name="箭號: 向右 15">
            <a:extLst>
              <a:ext uri="{FF2B5EF4-FFF2-40B4-BE49-F238E27FC236}">
                <a16:creationId xmlns:a16="http://schemas.microsoft.com/office/drawing/2014/main" id="{938D0AED-588B-40E9-91B7-15DDEA1928A5}"/>
              </a:ext>
            </a:extLst>
          </p:cNvPr>
          <p:cNvSpPr/>
          <p:nvPr/>
        </p:nvSpPr>
        <p:spPr>
          <a:xfrm>
            <a:off x="5368381" y="3274404"/>
            <a:ext cx="995680" cy="15426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3" name="タイトル 1">
            <a:extLst>
              <a:ext uri="{FF2B5EF4-FFF2-40B4-BE49-F238E27FC236}">
                <a16:creationId xmlns:a16="http://schemas.microsoft.com/office/drawing/2014/main" id="{64EE17FB-8AFE-80C6-5DD7-77C81ACFFE0B}"/>
              </a:ext>
            </a:extLst>
          </p:cNvPr>
          <p:cNvSpPr txBox="1">
            <a:spLocks/>
          </p:cNvSpPr>
          <p:nvPr/>
        </p:nvSpPr>
        <p:spPr>
          <a:xfrm>
            <a:off x="251521" y="308249"/>
            <a:ext cx="5507254" cy="593952"/>
          </a:xfrm>
          <a:prstGeom prst="rect">
            <a:avLst/>
          </a:prstGeom>
          <a:solidFill>
            <a:srgbClr val="BDD7EE"/>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IPAC’25 Oral Presentations</a:t>
            </a:r>
            <a:endParaRPr lang="ja-JP" altLang="en-US" sz="3600" dirty="0">
              <a:latin typeface="Times New Roman" panose="02020603050405020304" pitchFamily="18" charset="0"/>
              <a:cs typeface="Times New Roman" panose="02020603050405020304" pitchFamily="18" charset="0"/>
            </a:endParaRPr>
          </a:p>
        </p:txBody>
      </p:sp>
      <p:pic>
        <p:nvPicPr>
          <p:cNvPr id="4" name="図 3">
            <a:extLst>
              <a:ext uri="{FF2B5EF4-FFF2-40B4-BE49-F238E27FC236}">
                <a16:creationId xmlns:a16="http://schemas.microsoft.com/office/drawing/2014/main" id="{DDE44479-7243-356D-FB0C-A52B1BC24F86}"/>
              </a:ext>
            </a:extLst>
          </p:cNvPr>
          <p:cNvPicPr>
            <a:picLocks noChangeAspect="1"/>
          </p:cNvPicPr>
          <p:nvPr/>
        </p:nvPicPr>
        <p:blipFill>
          <a:blip r:embed="rId7"/>
          <a:stretch>
            <a:fillRect/>
          </a:stretch>
        </p:blipFill>
        <p:spPr>
          <a:xfrm>
            <a:off x="10507051" y="11313"/>
            <a:ext cx="1682214" cy="905377"/>
          </a:xfrm>
          <a:prstGeom prst="rect">
            <a:avLst/>
          </a:prstGeom>
        </p:spPr>
      </p:pic>
      <p:sp>
        <p:nvSpPr>
          <p:cNvPr id="9" name="スライド番号プレースホルダー 3">
            <a:extLst>
              <a:ext uri="{FF2B5EF4-FFF2-40B4-BE49-F238E27FC236}">
                <a16:creationId xmlns:a16="http://schemas.microsoft.com/office/drawing/2014/main" id="{B6F4D1C4-00F4-F010-F4C1-534C1D004A21}"/>
              </a:ext>
            </a:extLst>
          </p:cNvPr>
          <p:cNvSpPr>
            <a:spLocks noGrp="1"/>
          </p:cNvSpPr>
          <p:nvPr>
            <p:ph type="sldNum" sz="quarter" idx="12"/>
          </p:nvPr>
        </p:nvSpPr>
        <p:spPr>
          <a:xfrm>
            <a:off x="8610600" y="6356350"/>
            <a:ext cx="2743200" cy="365125"/>
          </a:xfrm>
        </p:spPr>
        <p:txBody>
          <a:bodyPr/>
          <a:lstStyle/>
          <a:p>
            <a:fld id="{38B5BD2C-1B1E-44B4-8BC4-9A9AC6D567F5}" type="slidenum">
              <a:rPr kumimoji="1" lang="ja-JP" altLang="en-US" sz="3200" smtClean="0"/>
              <a:t>17</a:t>
            </a:fld>
            <a:endParaRPr kumimoji="1" lang="ja-JP" altLang="en-US" sz="3200" dirty="0"/>
          </a:p>
        </p:txBody>
      </p:sp>
      <p:sp>
        <p:nvSpPr>
          <p:cNvPr id="10" name="フッター プレースホルダー 1">
            <a:extLst>
              <a:ext uri="{FF2B5EF4-FFF2-40B4-BE49-F238E27FC236}">
                <a16:creationId xmlns:a16="http://schemas.microsoft.com/office/drawing/2014/main" id="{DBD4EA73-67BE-0532-590F-07A06BDEC8FD}"/>
              </a:ext>
            </a:extLst>
          </p:cNvPr>
          <p:cNvSpPr>
            <a:spLocks noGrp="1"/>
          </p:cNvSpPr>
          <p:nvPr>
            <p:ph type="ftr" sz="quarter" idx="11"/>
          </p:nvPr>
        </p:nvSpPr>
        <p:spPr>
          <a:xfrm>
            <a:off x="4038600" y="6356350"/>
            <a:ext cx="4114800" cy="365125"/>
          </a:xfrm>
        </p:spPr>
        <p:txBody>
          <a:bodyPr/>
          <a:lstStyle/>
          <a:p>
            <a:r>
              <a:rPr kumimoji="1" lang="en-US" altLang="ja-JP"/>
              <a:t>IPAC2025 SPC Yoichi Sato</a:t>
            </a:r>
            <a:endParaRPr kumimoji="1" lang="ja-JP" altLang="en-US"/>
          </a:p>
        </p:txBody>
      </p:sp>
      <p:sp>
        <p:nvSpPr>
          <p:cNvPr id="5" name="文字方塊 4">
            <a:extLst>
              <a:ext uri="{FF2B5EF4-FFF2-40B4-BE49-F238E27FC236}">
                <a16:creationId xmlns:a16="http://schemas.microsoft.com/office/drawing/2014/main" id="{9608AD24-22EA-4920-82FA-6E75DF3F5C2E}"/>
              </a:ext>
            </a:extLst>
          </p:cNvPr>
          <p:cNvSpPr txBox="1"/>
          <p:nvPr/>
        </p:nvSpPr>
        <p:spPr>
          <a:xfrm>
            <a:off x="271199" y="1002648"/>
            <a:ext cx="4808802" cy="646331"/>
          </a:xfrm>
          <a:prstGeom prst="rect">
            <a:avLst/>
          </a:prstGeom>
          <a:noFill/>
        </p:spPr>
        <p:txBody>
          <a:bodyPr wrap="square">
            <a:spAutoFit/>
          </a:bodyPr>
          <a:lstStyle/>
          <a:p>
            <a:r>
              <a:rPr kumimoji="1" lang="en-US" altLang="zh-TW" b="1" dirty="0"/>
              <a:t>Contributed and Invited Orals (90 Talks)</a:t>
            </a:r>
          </a:p>
          <a:p>
            <a:r>
              <a:rPr lang="en-US" altLang="zh-TW" b="1" dirty="0"/>
              <a:t>Expected right after SPC3</a:t>
            </a:r>
            <a:endParaRPr lang="zh-TW" altLang="en-US" b="1" dirty="0"/>
          </a:p>
        </p:txBody>
      </p:sp>
      <p:sp>
        <p:nvSpPr>
          <p:cNvPr id="8" name="文字方塊 7">
            <a:extLst>
              <a:ext uri="{FF2B5EF4-FFF2-40B4-BE49-F238E27FC236}">
                <a16:creationId xmlns:a16="http://schemas.microsoft.com/office/drawing/2014/main" id="{D4C5F485-7370-4CF4-9785-B5764DE55D57}"/>
              </a:ext>
            </a:extLst>
          </p:cNvPr>
          <p:cNvSpPr txBox="1"/>
          <p:nvPr/>
        </p:nvSpPr>
        <p:spPr>
          <a:xfrm>
            <a:off x="6892704" y="974072"/>
            <a:ext cx="4808802" cy="646331"/>
          </a:xfrm>
          <a:prstGeom prst="rect">
            <a:avLst/>
          </a:prstGeom>
          <a:noFill/>
        </p:spPr>
        <p:txBody>
          <a:bodyPr wrap="square">
            <a:spAutoFit/>
          </a:bodyPr>
          <a:lstStyle/>
          <a:p>
            <a:r>
              <a:rPr kumimoji="1" lang="en-US" altLang="zh-TW" b="1" dirty="0"/>
              <a:t>Contributed and Invited Orals (84 Talks)</a:t>
            </a:r>
          </a:p>
          <a:p>
            <a:r>
              <a:rPr lang="en-US" altLang="zh-TW" b="1" dirty="0"/>
              <a:t>Real in IPAC’25</a:t>
            </a:r>
            <a:endParaRPr lang="zh-TW" altLang="en-US" b="1" dirty="0"/>
          </a:p>
        </p:txBody>
      </p:sp>
    </p:spTree>
    <p:extLst>
      <p:ext uri="{BB962C8B-B14F-4D97-AF65-F5344CB8AC3E}">
        <p14:creationId xmlns:p14="http://schemas.microsoft.com/office/powerpoint/2010/main" val="14232345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E003D7-E9F9-8EB4-F9E1-AE44547A0177}"/>
            </a:ext>
          </a:extLst>
        </p:cNvPr>
        <p:cNvGrpSpPr/>
        <p:nvPr/>
      </p:nvGrpSpPr>
      <p:grpSpPr>
        <a:xfrm>
          <a:off x="0" y="0"/>
          <a:ext cx="0" cy="0"/>
          <a:chOff x="0" y="0"/>
          <a:chExt cx="0" cy="0"/>
        </a:xfrm>
      </p:grpSpPr>
      <p:sp>
        <p:nvSpPr>
          <p:cNvPr id="4" name="文字方塊 3">
            <a:extLst>
              <a:ext uri="{FF2B5EF4-FFF2-40B4-BE49-F238E27FC236}">
                <a16:creationId xmlns:a16="http://schemas.microsoft.com/office/drawing/2014/main" id="{CC4135B5-A29C-8AF0-38DE-CBD2414BFF86}"/>
              </a:ext>
            </a:extLst>
          </p:cNvPr>
          <p:cNvSpPr txBox="1"/>
          <p:nvPr/>
        </p:nvSpPr>
        <p:spPr>
          <a:xfrm>
            <a:off x="504421" y="2047752"/>
            <a:ext cx="10849379" cy="4385816"/>
          </a:xfrm>
          <a:prstGeom prst="rect">
            <a:avLst/>
          </a:prstGeom>
          <a:noFill/>
        </p:spPr>
        <p:txBody>
          <a:bodyPr wrap="square">
            <a:spAutoFit/>
          </a:bodyPr>
          <a:lstStyle/>
          <a:p>
            <a:r>
              <a:rPr lang="en-US" altLang="zh-TW" sz="3100" b="1" kern="0" dirty="0">
                <a:latin typeface="Calibri" panose="020F0502020204030204" pitchFamily="34" charset="0"/>
                <a:ea typeface="新細明體" panose="02020500000000000000" pitchFamily="18" charset="-120"/>
                <a:cs typeface="Calibri" panose="020F0502020204030204" pitchFamily="34" charset="0"/>
              </a:rPr>
              <a:t>Heavy effects from Political/Natural environments.</a:t>
            </a:r>
          </a:p>
          <a:p>
            <a:endParaRPr lang="en-US" altLang="zh-TW" sz="3100" b="1" kern="0" dirty="0">
              <a:latin typeface="Calibri" panose="020F0502020204030204" pitchFamily="34" charset="0"/>
              <a:ea typeface="新細明體" panose="02020500000000000000" pitchFamily="18" charset="-120"/>
              <a:cs typeface="Calibri" panose="020F0502020204030204" pitchFamily="34" charset="0"/>
            </a:endParaRPr>
          </a:p>
          <a:p>
            <a:r>
              <a:rPr lang="en-US" altLang="zh-TW" sz="3100" b="1" kern="0" dirty="0">
                <a:latin typeface="Calibri" panose="020F0502020204030204" pitchFamily="34" charset="0"/>
                <a:ea typeface="新細明體" panose="02020500000000000000" pitchFamily="18" charset="-120"/>
                <a:cs typeface="Calibri" panose="020F0502020204030204" pitchFamily="34" charset="0"/>
              </a:rPr>
              <a:t>IPAC’25 </a:t>
            </a:r>
          </a:p>
          <a:p>
            <a:pPr marL="457200" indent="-457200">
              <a:buFont typeface="Arial" panose="020B0604020202020204" pitchFamily="34" charset="0"/>
              <a:buChar char="•"/>
            </a:pPr>
            <a:r>
              <a:rPr lang="en-US" altLang="zh-TW" sz="3100" b="1" kern="0" dirty="0">
                <a:latin typeface="Calibri" panose="020F0502020204030204" pitchFamily="34" charset="0"/>
                <a:ea typeface="新細明體" panose="02020500000000000000" pitchFamily="18" charset="-120"/>
                <a:cs typeface="Calibri" panose="020F0502020204030204" pitchFamily="34" charset="0"/>
              </a:rPr>
              <a:t>939 people paid registration fee among 1153 registrations</a:t>
            </a:r>
          </a:p>
          <a:p>
            <a:r>
              <a:rPr lang="en-US" altLang="zh-TW" sz="3100" b="1" kern="0" dirty="0">
                <a:latin typeface="Calibri" panose="020F0502020204030204" pitchFamily="34" charset="0"/>
                <a:ea typeface="新細明體" panose="02020500000000000000" pitchFamily="18" charset="-120"/>
                <a:cs typeface="Calibri" panose="020F0502020204030204" pitchFamily="34" charset="0"/>
              </a:rPr>
              <a:t>         (we had to refund.)</a:t>
            </a:r>
          </a:p>
          <a:p>
            <a:pPr marL="457200" indent="-457200">
              <a:buFont typeface="Arial" panose="020B0604020202020204" pitchFamily="34" charset="0"/>
              <a:buChar char="•"/>
            </a:pPr>
            <a:r>
              <a:rPr lang="en-US" altLang="zh-TW" sz="3100" b="1" kern="0" dirty="0">
                <a:solidFill>
                  <a:srgbClr val="FF0000"/>
                </a:solidFill>
                <a:latin typeface="Calibri" panose="020F0502020204030204" pitchFamily="34" charset="0"/>
                <a:ea typeface="新細明體" panose="02020500000000000000" pitchFamily="18" charset="-120"/>
                <a:cs typeface="Calibri" panose="020F0502020204030204" pitchFamily="34" charset="0"/>
              </a:rPr>
              <a:t> Projected deficit:  </a:t>
            </a:r>
            <a:r>
              <a:rPr lang="en-US" altLang="zh-TW" sz="3100" b="1" strike="sngStrike" kern="0" dirty="0">
                <a:solidFill>
                  <a:srgbClr val="FF0000"/>
                </a:solidFill>
                <a:latin typeface="Calibri" panose="020F0502020204030204" pitchFamily="34" charset="0"/>
                <a:ea typeface="新細明體" panose="02020500000000000000" pitchFamily="18" charset="-120"/>
                <a:cs typeface="Calibri" panose="020F0502020204030204" pitchFamily="34" charset="0"/>
              </a:rPr>
              <a:t>EXPECTED 0.1 ~ 0.2 M USD</a:t>
            </a:r>
            <a:r>
              <a:rPr lang="en-US" altLang="zh-TW" sz="3100" b="1" kern="0" dirty="0">
                <a:solidFill>
                  <a:srgbClr val="FF0000"/>
                </a:solidFill>
                <a:latin typeface="Calibri" panose="020F0502020204030204" pitchFamily="34" charset="0"/>
                <a:ea typeface="新細明體" panose="02020500000000000000" pitchFamily="18" charset="-120"/>
                <a:cs typeface="Calibri" panose="020F0502020204030204" pitchFamily="34" charset="0"/>
              </a:rPr>
              <a:t>  </a:t>
            </a:r>
            <a:r>
              <a:rPr lang="en-US" altLang="zh-TW" sz="3100" b="1" kern="0" dirty="0">
                <a:solidFill>
                  <a:srgbClr val="FF0000"/>
                </a:solidFill>
                <a:latin typeface="Calibri" panose="020F0502020204030204" pitchFamily="34" charset="0"/>
                <a:ea typeface="新細明體" panose="02020500000000000000" pitchFamily="18" charset="-120"/>
                <a:cs typeface="Calibri" panose="020F0502020204030204" pitchFamily="34" charset="0"/>
                <a:sym typeface="Wingdings" panose="05000000000000000000" pitchFamily="2" charset="2"/>
              </a:rPr>
              <a:t> Found OK</a:t>
            </a:r>
          </a:p>
          <a:p>
            <a:pPr marL="457200" indent="-457200">
              <a:buFont typeface="Arial" panose="020B0604020202020204" pitchFamily="34" charset="0"/>
              <a:buChar char="•"/>
            </a:pPr>
            <a:endParaRPr lang="en-US" altLang="zh-TW" sz="3100" b="1" kern="0" dirty="0">
              <a:solidFill>
                <a:srgbClr val="FF0000"/>
              </a:solidFill>
              <a:latin typeface="Calibri" panose="020F0502020204030204" pitchFamily="34" charset="0"/>
              <a:ea typeface="新細明體" panose="02020500000000000000" pitchFamily="18" charset="-120"/>
              <a:cs typeface="Calibri" panose="020F0502020204030204" pitchFamily="34" charset="0"/>
              <a:sym typeface="Wingdings" panose="05000000000000000000" pitchFamily="2" charset="2"/>
            </a:endParaRPr>
          </a:p>
          <a:p>
            <a:pPr algn="ctr"/>
            <a:r>
              <a:rPr lang="en-US" altLang="zh-TW" sz="3100" b="1" kern="0" dirty="0">
                <a:solidFill>
                  <a:srgbClr val="FF0000"/>
                </a:solidFill>
                <a:latin typeface="Calibri" panose="020F0502020204030204" pitchFamily="34" charset="0"/>
                <a:ea typeface="新細明體" panose="02020500000000000000" pitchFamily="18" charset="-120"/>
                <a:cs typeface="Calibri" panose="020F0502020204030204" pitchFamily="34" charset="0"/>
                <a:sym typeface="Wingdings" panose="05000000000000000000" pitchFamily="2" charset="2"/>
              </a:rPr>
              <a:t>        </a:t>
            </a:r>
            <a:r>
              <a:rPr lang="en-US" altLang="zh-TW" sz="3100" b="1" kern="0" dirty="0">
                <a:solidFill>
                  <a:srgbClr val="0000CC"/>
                </a:solidFill>
                <a:latin typeface="Calibri" panose="020F0502020204030204" pitchFamily="34" charset="0"/>
                <a:ea typeface="新細明體" panose="02020500000000000000" pitchFamily="18" charset="-120"/>
                <a:cs typeface="Calibri" panose="020F0502020204030204" pitchFamily="34" charset="0"/>
                <a:sym typeface="Wingdings" panose="05000000000000000000" pitchFamily="2" charset="2"/>
              </a:rPr>
              <a:t>However, still financial risk exists in future IPACs</a:t>
            </a:r>
          </a:p>
          <a:p>
            <a:pPr algn="ctr"/>
            <a:r>
              <a:rPr lang="en-US" altLang="zh-TW" sz="3100" b="1" kern="0" dirty="0">
                <a:solidFill>
                  <a:srgbClr val="0000CC"/>
                </a:solidFill>
                <a:latin typeface="Calibri" panose="020F0502020204030204" pitchFamily="34" charset="0"/>
                <a:ea typeface="新細明體" panose="02020500000000000000" pitchFamily="18" charset="-120"/>
                <a:cs typeface="Calibri" panose="020F0502020204030204" pitchFamily="34" charset="0"/>
                <a:sym typeface="Wingdings" panose="05000000000000000000" pitchFamily="2" charset="2"/>
              </a:rPr>
              <a:t>MEASURES?</a:t>
            </a:r>
            <a:endParaRPr lang="en-US" altLang="zh-TW" sz="3100" b="1" kern="0" dirty="0">
              <a:solidFill>
                <a:srgbClr val="0000CC"/>
              </a:solidFill>
              <a:latin typeface="Calibri" panose="020F0502020204030204" pitchFamily="34" charset="0"/>
              <a:ea typeface="新細明體" panose="02020500000000000000" pitchFamily="18" charset="-120"/>
              <a:cs typeface="Calibri" panose="020F0502020204030204" pitchFamily="34" charset="0"/>
            </a:endParaRPr>
          </a:p>
        </p:txBody>
      </p:sp>
      <p:sp>
        <p:nvSpPr>
          <p:cNvPr id="7" name="タイトル 1">
            <a:extLst>
              <a:ext uri="{FF2B5EF4-FFF2-40B4-BE49-F238E27FC236}">
                <a16:creationId xmlns:a16="http://schemas.microsoft.com/office/drawing/2014/main" id="{08142B00-C5E3-6B76-1235-418B08FCBDA3}"/>
              </a:ext>
            </a:extLst>
          </p:cNvPr>
          <p:cNvSpPr txBox="1">
            <a:spLocks/>
          </p:cNvSpPr>
          <p:nvPr/>
        </p:nvSpPr>
        <p:spPr>
          <a:xfrm>
            <a:off x="251521" y="308249"/>
            <a:ext cx="4970184" cy="593952"/>
          </a:xfrm>
          <a:prstGeom prst="rect">
            <a:avLst/>
          </a:prstGeom>
          <a:solidFill>
            <a:srgbClr val="BDD7EE"/>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IPAC’25 Participants</a:t>
            </a:r>
            <a:endParaRPr lang="ja-JP" altLang="en-US" sz="36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54DAF7D8-2D0A-CE85-9AB7-D311E8A3266C}"/>
              </a:ext>
            </a:extLst>
          </p:cNvPr>
          <p:cNvPicPr>
            <a:picLocks noChangeAspect="1"/>
          </p:cNvPicPr>
          <p:nvPr/>
        </p:nvPicPr>
        <p:blipFill>
          <a:blip r:embed="rId3"/>
          <a:stretch>
            <a:fillRect/>
          </a:stretch>
        </p:blipFill>
        <p:spPr>
          <a:xfrm>
            <a:off x="9729071" y="0"/>
            <a:ext cx="2462929" cy="1325563"/>
          </a:xfrm>
          <a:prstGeom prst="rect">
            <a:avLst/>
          </a:prstGeom>
        </p:spPr>
      </p:pic>
      <p:sp>
        <p:nvSpPr>
          <p:cNvPr id="3" name="テキスト ボックス 2">
            <a:extLst>
              <a:ext uri="{FF2B5EF4-FFF2-40B4-BE49-F238E27FC236}">
                <a16:creationId xmlns:a16="http://schemas.microsoft.com/office/drawing/2014/main" id="{67881F54-5CD5-FF46-F30E-1E6C78DFDA93}"/>
              </a:ext>
            </a:extLst>
          </p:cNvPr>
          <p:cNvSpPr txBox="1"/>
          <p:nvPr/>
        </p:nvSpPr>
        <p:spPr>
          <a:xfrm>
            <a:off x="0" y="1166592"/>
            <a:ext cx="11802979" cy="646331"/>
          </a:xfrm>
          <a:prstGeom prst="rect">
            <a:avLst/>
          </a:prstGeom>
          <a:noFill/>
        </p:spPr>
        <p:txBody>
          <a:bodyPr wrap="square">
            <a:spAutoFit/>
          </a:bodyPr>
          <a:lstStyle/>
          <a:p>
            <a:pPr marL="285750" indent="-285750">
              <a:buFont typeface="Arial" panose="020B0604020202020204" pitchFamily="34" charset="0"/>
              <a:buChar char="•"/>
            </a:pPr>
            <a:r>
              <a:rPr lang="en-US" altLang="zh-TW" b="1" dirty="0"/>
              <a:t>The participation of attendees from the United States and China remains highly uncertain, </a:t>
            </a:r>
          </a:p>
          <a:p>
            <a:r>
              <a:rPr lang="en-US" altLang="zh-TW" b="1" dirty="0">
                <a:solidFill>
                  <a:srgbClr val="FF0000"/>
                </a:solidFill>
              </a:rPr>
              <a:t>    resulting in some last-minute cancellations and increasing the difficulty of scheduling the program.</a:t>
            </a:r>
          </a:p>
        </p:txBody>
      </p:sp>
      <p:sp>
        <p:nvSpPr>
          <p:cNvPr id="5" name="スライド番号プレースホルダー 3">
            <a:extLst>
              <a:ext uri="{FF2B5EF4-FFF2-40B4-BE49-F238E27FC236}">
                <a16:creationId xmlns:a16="http://schemas.microsoft.com/office/drawing/2014/main" id="{96C94C8E-B890-D2A1-8DD7-379C6ADC5DF2}"/>
              </a:ext>
            </a:extLst>
          </p:cNvPr>
          <p:cNvSpPr>
            <a:spLocks noGrp="1"/>
          </p:cNvSpPr>
          <p:nvPr>
            <p:ph type="sldNum" sz="quarter" idx="12"/>
          </p:nvPr>
        </p:nvSpPr>
        <p:spPr>
          <a:xfrm>
            <a:off x="8610600" y="6356350"/>
            <a:ext cx="2743200" cy="365125"/>
          </a:xfrm>
        </p:spPr>
        <p:txBody>
          <a:bodyPr/>
          <a:lstStyle/>
          <a:p>
            <a:fld id="{38B5BD2C-1B1E-44B4-8BC4-9A9AC6D567F5}" type="slidenum">
              <a:rPr kumimoji="1" lang="ja-JP" altLang="en-US" sz="3200" smtClean="0"/>
              <a:t>18</a:t>
            </a:fld>
            <a:endParaRPr kumimoji="1" lang="ja-JP" altLang="en-US" sz="3200" dirty="0"/>
          </a:p>
        </p:txBody>
      </p:sp>
      <p:sp>
        <p:nvSpPr>
          <p:cNvPr id="9" name="フッター プレースホルダー 1">
            <a:extLst>
              <a:ext uri="{FF2B5EF4-FFF2-40B4-BE49-F238E27FC236}">
                <a16:creationId xmlns:a16="http://schemas.microsoft.com/office/drawing/2014/main" id="{853C7248-6F44-AD1C-5EE8-357E936094AE}"/>
              </a:ext>
            </a:extLst>
          </p:cNvPr>
          <p:cNvSpPr>
            <a:spLocks noGrp="1"/>
          </p:cNvSpPr>
          <p:nvPr>
            <p:ph type="ftr" sz="quarter" idx="11"/>
          </p:nvPr>
        </p:nvSpPr>
        <p:spPr>
          <a:xfrm>
            <a:off x="4038600" y="6356350"/>
            <a:ext cx="4114800" cy="365125"/>
          </a:xfrm>
        </p:spPr>
        <p:txBody>
          <a:bodyPr/>
          <a:lstStyle/>
          <a:p>
            <a:r>
              <a:rPr kumimoji="1" lang="en-US" altLang="ja-JP"/>
              <a:t>IPAC2025 SPC Yoichi Sato</a:t>
            </a:r>
            <a:endParaRPr kumimoji="1" lang="ja-JP" altLang="en-US"/>
          </a:p>
        </p:txBody>
      </p:sp>
    </p:spTree>
    <p:extLst>
      <p:ext uri="{BB962C8B-B14F-4D97-AF65-F5344CB8AC3E}">
        <p14:creationId xmlns:p14="http://schemas.microsoft.com/office/powerpoint/2010/main" val="36433045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內容版面配置區 7">
            <a:extLst>
              <a:ext uri="{FF2B5EF4-FFF2-40B4-BE49-F238E27FC236}">
                <a16:creationId xmlns:a16="http://schemas.microsoft.com/office/drawing/2014/main" id="{FBC59DA0-760A-7A0F-47BE-24CADF608B5F}"/>
              </a:ext>
            </a:extLst>
          </p:cNvPr>
          <p:cNvSpPr>
            <a:spLocks noGrp="1"/>
          </p:cNvSpPr>
          <p:nvPr>
            <p:ph idx="1"/>
          </p:nvPr>
        </p:nvSpPr>
        <p:spPr/>
        <p:txBody>
          <a:bodyPr/>
          <a:lstStyle/>
          <a:p>
            <a:endParaRPr lang="zh-TW" altLang="en-US"/>
          </a:p>
        </p:txBody>
      </p:sp>
      <p:graphicFrame>
        <p:nvGraphicFramePr>
          <p:cNvPr id="4" name="表格 3">
            <a:extLst>
              <a:ext uri="{FF2B5EF4-FFF2-40B4-BE49-F238E27FC236}">
                <a16:creationId xmlns:a16="http://schemas.microsoft.com/office/drawing/2014/main" id="{70247EF4-5FBD-812D-2DA2-13382960CBC4}"/>
              </a:ext>
            </a:extLst>
          </p:cNvPr>
          <p:cNvGraphicFramePr>
            <a:graphicFrameLocks noGrp="1"/>
          </p:cNvGraphicFramePr>
          <p:nvPr/>
        </p:nvGraphicFramePr>
        <p:xfrm>
          <a:off x="832246" y="1219200"/>
          <a:ext cx="10843492" cy="5389305"/>
        </p:xfrm>
        <a:graphic>
          <a:graphicData uri="http://schemas.openxmlformats.org/drawingml/2006/table">
            <a:tbl>
              <a:tblPr firstRow="1" bandRow="1">
                <a:tableStyleId>{073A0DAA-6AF3-43AB-8588-CEC1D06C72B9}</a:tableStyleId>
              </a:tblPr>
              <a:tblGrid>
                <a:gridCol w="1583013">
                  <a:extLst>
                    <a:ext uri="{9D8B030D-6E8A-4147-A177-3AD203B41FA5}">
                      <a16:colId xmlns:a16="http://schemas.microsoft.com/office/drawing/2014/main" val="3637426880"/>
                    </a:ext>
                  </a:extLst>
                </a:gridCol>
                <a:gridCol w="1460271">
                  <a:extLst>
                    <a:ext uri="{9D8B030D-6E8A-4147-A177-3AD203B41FA5}">
                      <a16:colId xmlns:a16="http://schemas.microsoft.com/office/drawing/2014/main" val="671146726"/>
                    </a:ext>
                  </a:extLst>
                </a:gridCol>
                <a:gridCol w="4522158">
                  <a:extLst>
                    <a:ext uri="{9D8B030D-6E8A-4147-A177-3AD203B41FA5}">
                      <a16:colId xmlns:a16="http://schemas.microsoft.com/office/drawing/2014/main" val="3229262911"/>
                    </a:ext>
                  </a:extLst>
                </a:gridCol>
                <a:gridCol w="1324536">
                  <a:extLst>
                    <a:ext uri="{9D8B030D-6E8A-4147-A177-3AD203B41FA5}">
                      <a16:colId xmlns:a16="http://schemas.microsoft.com/office/drawing/2014/main" val="1576932391"/>
                    </a:ext>
                  </a:extLst>
                </a:gridCol>
                <a:gridCol w="1953514">
                  <a:extLst>
                    <a:ext uri="{9D8B030D-6E8A-4147-A177-3AD203B41FA5}">
                      <a16:colId xmlns:a16="http://schemas.microsoft.com/office/drawing/2014/main" val="3546421241"/>
                    </a:ext>
                  </a:extLst>
                </a:gridCol>
              </a:tblGrid>
              <a:tr h="475917">
                <a:tc>
                  <a:txBody>
                    <a:bodyPr/>
                    <a:lstStyle/>
                    <a:p>
                      <a:pPr algn="ctr">
                        <a:lnSpc>
                          <a:spcPts val="2160"/>
                        </a:lnSpc>
                        <a:buNone/>
                      </a:pPr>
                      <a:r>
                        <a:rPr lang="fr-FR" sz="1400" b="1" kern="100" dirty="0">
                          <a:effectLst/>
                          <a:latin typeface="Arial" panose="020B0604020202020204" pitchFamily="34" charset="0"/>
                          <a:ea typeface="微軟正黑體" panose="020B0604030504040204" pitchFamily="34" charset="-120"/>
                          <a:cs typeface="Arial" panose="020B0604020202020204" pitchFamily="34" charset="0"/>
                        </a:rPr>
                        <a:t>Date</a:t>
                      </a:r>
                      <a:endParaRPr lang="zh-TW" sz="1400" b="1"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gn="ctr">
                        <a:lnSpc>
                          <a:spcPts val="2160"/>
                        </a:lnSpc>
                        <a:buNone/>
                      </a:pPr>
                      <a:r>
                        <a:rPr lang="fr-FR" sz="1400" b="1" kern="100" dirty="0">
                          <a:effectLst/>
                          <a:latin typeface="Arial" panose="020B0604020202020204" pitchFamily="34" charset="0"/>
                          <a:ea typeface="微軟正黑體" panose="020B0604030504040204" pitchFamily="34" charset="-120"/>
                          <a:cs typeface="Arial" panose="020B0604020202020204" pitchFamily="34" charset="0"/>
                        </a:rPr>
                        <a:t>Time</a:t>
                      </a:r>
                      <a:endParaRPr lang="zh-TW" sz="1400" b="1"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gn="ctr">
                        <a:lnSpc>
                          <a:spcPts val="2160"/>
                        </a:lnSpc>
                        <a:buNone/>
                      </a:pPr>
                      <a:r>
                        <a:rPr lang="fr-FR" sz="1400" b="1" kern="100" dirty="0">
                          <a:effectLst/>
                          <a:latin typeface="Arial" panose="020B0604020202020204" pitchFamily="34" charset="0"/>
                          <a:ea typeface="微軟正黑體" panose="020B0604030504040204" pitchFamily="34" charset="-120"/>
                          <a:cs typeface="Arial" panose="020B0604020202020204" pitchFamily="34" charset="0"/>
                        </a:rPr>
                        <a:t>Meeting Name</a:t>
                      </a:r>
                      <a:endParaRPr lang="zh-TW" sz="1400" b="1"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gn="ctr">
                        <a:lnSpc>
                          <a:spcPts val="2160"/>
                        </a:lnSpc>
                        <a:buNone/>
                      </a:pPr>
                      <a:r>
                        <a:rPr lang="fr-FR" sz="1400" b="1" kern="100" dirty="0">
                          <a:effectLst/>
                          <a:latin typeface="Arial" panose="020B0604020202020204" pitchFamily="34" charset="0"/>
                          <a:ea typeface="微軟正黑體" panose="020B0604030504040204" pitchFamily="34" charset="-120"/>
                          <a:cs typeface="Arial" panose="020B0604020202020204" pitchFamily="34" charset="0"/>
                        </a:rPr>
                        <a:t>Open/Closed</a:t>
                      </a:r>
                      <a:endParaRPr lang="zh-TW" sz="1400" b="1"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gn="ctr">
                        <a:lnSpc>
                          <a:spcPts val="2160"/>
                        </a:lnSpc>
                        <a:buNone/>
                      </a:pPr>
                      <a:r>
                        <a:rPr lang="fr-FR" sz="1400" b="1" kern="100" dirty="0">
                          <a:effectLst/>
                          <a:latin typeface="Arial" panose="020B0604020202020204" pitchFamily="34" charset="0"/>
                          <a:ea typeface="微軟正黑體" panose="020B0604030504040204" pitchFamily="34" charset="-120"/>
                          <a:cs typeface="Arial" panose="020B0604020202020204" pitchFamily="34" charset="0"/>
                        </a:rPr>
                        <a:t>Room</a:t>
                      </a:r>
                      <a:endParaRPr lang="zh-TW" sz="1400" b="1"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2483664304"/>
                  </a:ext>
                </a:extLst>
              </a:tr>
              <a:tr h="409449">
                <a:tc>
                  <a:txBody>
                    <a:bodyPr/>
                    <a:lstStyle/>
                    <a:p>
                      <a:pPr algn="ct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Saturday, 31 May</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08:30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17:00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rowSpan="2">
                  <a:txBody>
                    <a:bodyPr/>
                    <a:lstStyle/>
                    <a:p>
                      <a:pPr>
                        <a:lnSpc>
                          <a:spcPts val="2160"/>
                        </a:lnSpc>
                        <a:buNone/>
                      </a:pPr>
                      <a:r>
                        <a:rPr lang="en-US" sz="1400" b="0" u="sng" kern="100" dirty="0">
                          <a:effectLst/>
                          <a:latin typeface="Arial" panose="020B0604020202020204" pitchFamily="34" charset="0"/>
                          <a:ea typeface="微軟正黑體" panose="020B0604030504040204" pitchFamily="34" charset="-120"/>
                          <a:cs typeface="Arial" panose="020B0604020202020204" pitchFamily="34" charset="0"/>
                        </a:rPr>
                        <a:t>Insertion Devices for Future Light Sources Workshop (ID25)</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rowSpan="2">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By Registration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rowSpan="2">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TWTC </a:t>
                      </a: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2F, Room A+</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3425805492"/>
                  </a:ext>
                </a:extLst>
              </a:tr>
              <a:tr h="409449">
                <a:tc>
                  <a:txBody>
                    <a:bodyPr/>
                    <a:lstStyle/>
                    <a:p>
                      <a:pPr algn="ct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Sunday, 1 June</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08:30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12:30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vMerge="1">
                  <a:txBody>
                    <a:bodyPr/>
                    <a:lstStyle/>
                    <a:p>
                      <a:endParaRPr lang="zh-TW" altLang="en-US"/>
                    </a:p>
                  </a:txBody>
                  <a:tcPr/>
                </a:tc>
                <a:tc vMerge="1">
                  <a:txBody>
                    <a:bodyPr/>
                    <a:lstStyle/>
                    <a:p>
                      <a:endParaRPr lang="zh-TW" altLang="en-US"/>
                    </a:p>
                  </a:txBody>
                  <a:tcPr/>
                </a:tc>
                <a:tc vMerge="1">
                  <a:txBody>
                    <a:bodyPr/>
                    <a:lstStyle/>
                    <a:p>
                      <a:endParaRPr lang="zh-TW" altLang="en-US"/>
                    </a:p>
                  </a:txBody>
                  <a:tcPr/>
                </a:tc>
                <a:extLst>
                  <a:ext uri="{0D108BD9-81ED-4DB2-BD59-A6C34878D82A}">
                    <a16:rowId xmlns:a16="http://schemas.microsoft.com/office/drawing/2014/main" val="4186443519"/>
                  </a:ext>
                </a:extLst>
              </a:tr>
              <a:tr h="409449">
                <a:tc rowSpan="6">
                  <a:txBody>
                    <a:bodyPr/>
                    <a:lstStyle/>
                    <a:p>
                      <a:pPr algn="ct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Tuesday,</a:t>
                      </a:r>
                      <a:br>
                        <a:rPr lang="fr-FR" sz="1400" b="0" kern="100" dirty="0">
                          <a:effectLst/>
                          <a:latin typeface="Arial" panose="020B0604020202020204" pitchFamily="34" charset="0"/>
                          <a:ea typeface="微軟正黑體" panose="020B0604030504040204" pitchFamily="34" charset="-120"/>
                          <a:cs typeface="Arial" panose="020B0604020202020204" pitchFamily="34" charset="0"/>
                        </a:rPr>
                      </a:b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3 </a:t>
                      </a: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June</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08:30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10:30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APS/PRAB Authors’ Tutorial</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OPEN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TICC 3F, South Lounge</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3807262382"/>
                  </a:ext>
                </a:extLst>
              </a:tr>
              <a:tr h="409449">
                <a:tc vMerge="1">
                  <a:txBody>
                    <a:bodyPr/>
                    <a:lstStyle/>
                    <a:p>
                      <a:endParaRPr lang="zh-TW" altLang="en-US"/>
                    </a:p>
                  </a:txBody>
                  <a:tcP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12:30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14:00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IPAC Coordination Committee Meeting and Lunch</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By Invitation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TICC 1F, Room 106</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933617899"/>
                  </a:ext>
                </a:extLst>
              </a:tr>
              <a:tr h="409449">
                <a:tc vMerge="1">
                  <a:txBody>
                    <a:bodyPr/>
                    <a:lstStyle/>
                    <a:p>
                      <a:endParaRPr lang="zh-TW" altLang="en-US"/>
                    </a:p>
                  </a:txBody>
                  <a:tcPr/>
                </a:tc>
                <a:tc>
                  <a:txBody>
                    <a:bodyPr/>
                    <a:lstStyle/>
                    <a:p>
                      <a:pPr>
                        <a:lnSpc>
                          <a:spcPts val="2160"/>
                        </a:lnSpc>
                        <a:buNone/>
                      </a:pPr>
                      <a:r>
                        <a:rPr lang="en-US" altLang="zh-TW" sz="1400" b="0" kern="100" dirty="0">
                          <a:effectLst/>
                          <a:latin typeface="Arial" panose="020B0604020202020204" pitchFamily="34" charset="0"/>
                          <a:ea typeface="微軟正黑體" panose="020B0604030504040204" pitchFamily="34" charset="-120"/>
                          <a:cs typeface="Arial" panose="020B0604020202020204" pitchFamily="34" charset="0"/>
                        </a:rPr>
                        <a:t>14:00</a:t>
                      </a:r>
                      <a:r>
                        <a:rPr lang="en-US" altLang="zh-TW" sz="1400" b="0" dirty="0">
                          <a:latin typeface="Arial" panose="020B0604020202020204" pitchFamily="34" charset="0"/>
                          <a:cs typeface="Arial" panose="020B0604020202020204" pitchFamily="34" charset="0"/>
                        </a:rPr>
                        <a:t>–</a:t>
                      </a:r>
                      <a:r>
                        <a:rPr lang="en-US" altLang="zh-TW" sz="1400" b="0" kern="100" dirty="0">
                          <a:effectLst/>
                          <a:latin typeface="Arial" panose="020B0604020202020204" pitchFamily="34" charset="0"/>
                          <a:ea typeface="微軟正黑體" panose="020B0604030504040204" pitchFamily="34" charset="-120"/>
                          <a:cs typeface="Arial" panose="020B0604020202020204" pitchFamily="34" charset="0"/>
                        </a:rPr>
                        <a:t>16:00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altLang="zh-TW" sz="1400" b="0" kern="100" dirty="0">
                          <a:effectLst/>
                          <a:latin typeface="Arial" panose="020B0604020202020204" pitchFamily="34" charset="0"/>
                          <a:ea typeface="微軟正黑體" panose="020B0604030504040204" pitchFamily="34" charset="-120"/>
                          <a:cs typeface="Arial" panose="020B0604020202020204" pitchFamily="34" charset="0"/>
                        </a:rPr>
                        <a:t>ACFA</a:t>
                      </a:r>
                      <a:r>
                        <a:rPr lang="zh-TW" altLang="en-US" sz="1400" b="0" kern="100" dirty="0">
                          <a:effectLst/>
                          <a:latin typeface="Arial" panose="020B0604020202020204" pitchFamily="34" charset="0"/>
                          <a:ea typeface="微軟正黑體" panose="020B0604030504040204" pitchFamily="34" charset="-120"/>
                          <a:cs typeface="Arial" panose="020B0604020202020204" pitchFamily="34" charset="0"/>
                        </a:rPr>
                        <a:t> </a:t>
                      </a:r>
                      <a:r>
                        <a:rPr lang="en-US" altLang="zh-TW" sz="1400" b="0" kern="100" dirty="0">
                          <a:effectLst/>
                          <a:latin typeface="Arial" panose="020B0604020202020204" pitchFamily="34" charset="0"/>
                          <a:ea typeface="微軟正黑體" panose="020B0604030504040204" pitchFamily="34" charset="-120"/>
                          <a:cs typeface="Arial" panose="020B0604020202020204" pitchFamily="34" charset="0"/>
                        </a:rPr>
                        <a:t>Meeting</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marL="0" marR="0" lvl="0" indent="0" algn="l" defTabSz="914400" rtl="0" eaLnBrk="1" fontAlgn="auto" latinLnBrk="0" hangingPunct="1">
                        <a:lnSpc>
                          <a:spcPts val="2160"/>
                        </a:lnSpc>
                        <a:spcBef>
                          <a:spcPts val="0"/>
                        </a:spcBef>
                        <a:spcAft>
                          <a:spcPts val="0"/>
                        </a:spcAft>
                        <a:buClrTx/>
                        <a:buSzTx/>
                        <a:buFontTx/>
                        <a:buNone/>
                        <a:tabLst/>
                        <a:defRPr/>
                      </a:pPr>
                      <a:r>
                        <a:rPr lang="fr-FR" altLang="zh-TW" sz="1400" b="0" kern="100" dirty="0">
                          <a:effectLst/>
                          <a:latin typeface="Arial" panose="020B0604020202020204" pitchFamily="34" charset="0"/>
                          <a:ea typeface="微軟正黑體" panose="020B0604030504040204" pitchFamily="34" charset="-120"/>
                          <a:cs typeface="Arial" panose="020B0604020202020204" pitchFamily="34" charset="0"/>
                        </a:rPr>
                        <a:t>By Invitation</a:t>
                      </a:r>
                      <a:endParaRPr lang="zh-TW" alt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marL="0" marR="0" lvl="0" indent="0" algn="l" defTabSz="914400" rtl="0" eaLnBrk="1" fontAlgn="auto" latinLnBrk="0" hangingPunct="1">
                        <a:lnSpc>
                          <a:spcPts val="2160"/>
                        </a:lnSpc>
                        <a:spcBef>
                          <a:spcPts val="0"/>
                        </a:spcBef>
                        <a:spcAft>
                          <a:spcPts val="0"/>
                        </a:spcAft>
                        <a:buClrTx/>
                        <a:buSzTx/>
                        <a:buFontTx/>
                        <a:buNone/>
                        <a:tabLst/>
                        <a:defRPr/>
                      </a:pPr>
                      <a:r>
                        <a:rPr lang="en-US" altLang="zh-TW" sz="1400" b="0" kern="100" dirty="0">
                          <a:effectLst/>
                          <a:latin typeface="Arial" panose="020B0604020202020204" pitchFamily="34" charset="0"/>
                          <a:ea typeface="微軟正黑體" panose="020B0604030504040204" pitchFamily="34" charset="-120"/>
                          <a:cs typeface="Arial" panose="020B0604020202020204" pitchFamily="34" charset="0"/>
                        </a:rPr>
                        <a:t>TICC 1F, Room 106</a:t>
                      </a:r>
                      <a:endParaRPr lang="zh-TW" alt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2798101455"/>
                  </a:ext>
                </a:extLst>
              </a:tr>
              <a:tr h="409449">
                <a:tc vMerge="1">
                  <a:txBody>
                    <a:bodyPr/>
                    <a:lstStyle/>
                    <a:p>
                      <a:endParaRPr lang="zh-TW" altLang="en-US"/>
                    </a:p>
                  </a:txBody>
                  <a:tcPr/>
                </a:tc>
                <a:tc rowSpan="2">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17:50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20:30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“Meet the APS/PRAB Editors" Reception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OPEN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TICC 1F </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741287601"/>
                  </a:ext>
                </a:extLst>
              </a:tr>
              <a:tr h="409449">
                <a:tc vMerge="1">
                  <a:txBody>
                    <a:bodyPr/>
                    <a:lstStyle/>
                    <a:p>
                      <a:endParaRPr lang="zh-TW" altLang="en-US"/>
                    </a:p>
                  </a:txBody>
                  <a:tcPr/>
                </a:tc>
                <a:tc vMerge="1">
                  <a:txBody>
                    <a:bodyPr/>
                    <a:lstStyle/>
                    <a:p>
                      <a:endParaRPr lang="zh-TW" altLang="en-US"/>
                    </a:p>
                  </a:txBody>
                  <a:tcP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Productive Research Environments Reception </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OPEN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TICC 1F, Room 102</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2574544040"/>
                  </a:ext>
                </a:extLst>
              </a:tr>
              <a:tr h="409449">
                <a:tc vMerge="1">
                  <a:txBody>
                    <a:bodyPr/>
                    <a:lstStyle/>
                    <a:p>
                      <a:endParaRPr lang="zh-TW" altLang="en-US"/>
                    </a:p>
                  </a:txBody>
                  <a:tcP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18:00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20:00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IPAC’26 Exhibitor Reception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By Invitation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TICC 4F, </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VIP Room</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4072936368"/>
                  </a:ext>
                </a:extLst>
              </a:tr>
              <a:tr h="409449">
                <a:tc rowSpan="3">
                  <a:txBody>
                    <a:bodyPr/>
                    <a:lstStyle/>
                    <a:p>
                      <a:pPr algn="ct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Wednesday, </a:t>
                      </a:r>
                      <a:br>
                        <a:rPr lang="fr-FR" sz="1400" b="0" kern="100" dirty="0">
                          <a:effectLst/>
                          <a:latin typeface="Arial" panose="020B0604020202020204" pitchFamily="34" charset="0"/>
                          <a:ea typeface="微軟正黑體" panose="020B0604030504040204" pitchFamily="34" charset="-120"/>
                          <a:cs typeface="Arial" panose="020B0604020202020204" pitchFamily="34" charset="0"/>
                        </a:rPr>
                      </a:b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4 </a:t>
                      </a: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June</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12:30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14:00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JACoW Stakeholders Meeting</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By Invitation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TWTC 2F, Room A+</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137462717"/>
                  </a:ext>
                </a:extLst>
              </a:tr>
              <a:tr h="409449">
                <a:tc vMerge="1">
                  <a:txBody>
                    <a:bodyPr/>
                    <a:lstStyle/>
                    <a:p>
                      <a:endParaRPr lang="zh-TW" altLang="en-US"/>
                    </a:p>
                  </a:txBody>
                  <a:tcP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18:00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20:30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Electron Ion Collider (EIC) Accelerator Collaboration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OPEN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TICC 1F, Room 102</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2130127796"/>
                  </a:ext>
                </a:extLst>
              </a:tr>
              <a:tr h="409449">
                <a:tc vMerge="1">
                  <a:txBody>
                    <a:bodyPr/>
                    <a:lstStyle/>
                    <a:p>
                      <a:endParaRPr lang="zh-TW" altLang="en-US"/>
                    </a:p>
                  </a:txBody>
                  <a:tcP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18:00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20:30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IPAC25 Organizing Committee Dinner</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By Invitation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Grand Hyatt Hotel, 1F </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1836655916"/>
                  </a:ext>
                </a:extLst>
              </a:tr>
              <a:tr h="409449">
                <a:tc>
                  <a:txBody>
                    <a:bodyPr/>
                    <a:lstStyle/>
                    <a:p>
                      <a:pPr algn="ct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Friday, 6 June</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13:30</a:t>
                      </a:r>
                      <a:r>
                        <a:rPr lang="en-US" altLang="zh-TW" sz="1400" b="0" dirty="0">
                          <a:latin typeface="Arial" panose="020B0604020202020204" pitchFamily="34" charset="0"/>
                          <a:cs typeface="Arial" panose="020B0604020202020204" pitchFamily="34" charset="0"/>
                        </a:rPr>
                        <a:t>–</a:t>
                      </a:r>
                      <a:r>
                        <a:rPr lang="en-US" sz="1400" b="0" kern="100" dirty="0">
                          <a:effectLst/>
                          <a:latin typeface="Arial" panose="020B0604020202020204" pitchFamily="34" charset="0"/>
                          <a:ea typeface="微軟正黑體" panose="020B0604030504040204" pitchFamily="34" charset="-120"/>
                          <a:cs typeface="Arial" panose="020B0604020202020204" pitchFamily="34" charset="0"/>
                        </a:rPr>
                        <a:t>17:00</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lnSpc>
                          <a:spcPts val="2160"/>
                        </a:lnSpc>
                        <a:buNone/>
                      </a:pPr>
                      <a:r>
                        <a:rPr lang="fr-FR" sz="1400" b="0" kern="100" dirty="0">
                          <a:effectLst/>
                          <a:latin typeface="Arial" panose="020B0604020202020204" pitchFamily="34" charset="0"/>
                          <a:ea typeface="微軟正黑體" panose="020B0604030504040204" pitchFamily="34" charset="-120"/>
                          <a:cs typeface="Arial" panose="020B0604020202020204" pitchFamily="34" charset="0"/>
                        </a:rPr>
                        <a:t>IPAC’26 Scientific Programming Committee</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buNone/>
                      </a:pPr>
                      <a:r>
                        <a:rPr lang="fr-FR" sz="1400" b="0" kern="0" dirty="0">
                          <a:effectLst/>
                          <a:latin typeface="Arial" panose="020B0604020202020204" pitchFamily="34" charset="0"/>
                          <a:ea typeface="微軟正黑體" panose="020B0604030504040204" pitchFamily="34" charset="-120"/>
                          <a:cs typeface="Arial" panose="020B0604020202020204" pitchFamily="34" charset="0"/>
                        </a:rPr>
                        <a:t>By Inv</a:t>
                      </a:r>
                      <a:r>
                        <a:rPr lang="fr-FR" sz="1400" b="0" kern="1200" dirty="0">
                          <a:effectLst/>
                          <a:latin typeface="Arial" panose="020B0604020202020204" pitchFamily="34" charset="0"/>
                          <a:ea typeface="微軟正黑體" panose="020B0604030504040204" pitchFamily="34" charset="-120"/>
                          <a:cs typeface="Arial" panose="020B0604020202020204" pitchFamily="34" charset="0"/>
                        </a:rPr>
                        <a:t>itation</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tc>
                  <a:txBody>
                    <a:bodyPr/>
                    <a:lstStyle/>
                    <a:p>
                      <a:pPr>
                        <a:buNone/>
                      </a:pPr>
                      <a:r>
                        <a:rPr lang="fr-FR" sz="1400" b="0" kern="1200" dirty="0">
                          <a:effectLst/>
                          <a:latin typeface="Arial" panose="020B0604020202020204" pitchFamily="34" charset="0"/>
                          <a:ea typeface="微軟正黑體" panose="020B0604030504040204" pitchFamily="34" charset="-120"/>
                          <a:cs typeface="Arial" panose="020B0604020202020204" pitchFamily="34" charset="0"/>
                        </a:rPr>
                        <a:t>TWTC 2F, Room A+</a:t>
                      </a:r>
                      <a:endParaRPr lang="zh-TW" sz="1400" b="0" kern="100" dirty="0">
                        <a:effectLst/>
                        <a:latin typeface="Arial" panose="020B0604020202020204" pitchFamily="34" charset="0"/>
                        <a:ea typeface="微軟正黑體" panose="020B0604030504040204" pitchFamily="34" charset="-120"/>
                        <a:cs typeface="Arial" panose="020B0604020202020204" pitchFamily="34" charset="0"/>
                      </a:endParaRPr>
                    </a:p>
                  </a:txBody>
                  <a:tcPr marL="24124" marR="24124" marT="12062" marB="12062" anchor="ctr"/>
                </a:tc>
                <a:extLst>
                  <a:ext uri="{0D108BD9-81ED-4DB2-BD59-A6C34878D82A}">
                    <a16:rowId xmlns:a16="http://schemas.microsoft.com/office/drawing/2014/main" val="4076574888"/>
                  </a:ext>
                </a:extLst>
              </a:tr>
            </a:tbl>
          </a:graphicData>
        </a:graphic>
      </p:graphicFrame>
      <p:sp>
        <p:nvSpPr>
          <p:cNvPr id="2" name="タイトル 1">
            <a:extLst>
              <a:ext uri="{FF2B5EF4-FFF2-40B4-BE49-F238E27FC236}">
                <a16:creationId xmlns:a16="http://schemas.microsoft.com/office/drawing/2014/main" id="{5D6B9BB5-8CB2-FA1D-6FEE-DC6C6D4C36D6}"/>
              </a:ext>
            </a:extLst>
          </p:cNvPr>
          <p:cNvSpPr txBox="1">
            <a:spLocks/>
          </p:cNvSpPr>
          <p:nvPr/>
        </p:nvSpPr>
        <p:spPr>
          <a:xfrm>
            <a:off x="251520" y="308249"/>
            <a:ext cx="9149073" cy="593952"/>
          </a:xfrm>
          <a:prstGeom prst="rect">
            <a:avLst/>
          </a:prstGeom>
          <a:solidFill>
            <a:srgbClr val="BDD7EE"/>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IPAC’25 Satellite Meetings</a:t>
            </a:r>
            <a:endParaRPr lang="ja-JP" altLang="en-US" sz="3600" dirty="0">
              <a:latin typeface="Times New Roman" panose="02020603050405020304" pitchFamily="18" charset="0"/>
              <a:cs typeface="Times New Roman" panose="02020603050405020304" pitchFamily="18" charset="0"/>
            </a:endParaRPr>
          </a:p>
        </p:txBody>
      </p:sp>
      <p:pic>
        <p:nvPicPr>
          <p:cNvPr id="3" name="図 2">
            <a:extLst>
              <a:ext uri="{FF2B5EF4-FFF2-40B4-BE49-F238E27FC236}">
                <a16:creationId xmlns:a16="http://schemas.microsoft.com/office/drawing/2014/main" id="{DC8BD3F8-1E08-FF2F-C4D6-9AE22361BDCD}"/>
              </a:ext>
            </a:extLst>
          </p:cNvPr>
          <p:cNvPicPr>
            <a:picLocks noChangeAspect="1"/>
          </p:cNvPicPr>
          <p:nvPr/>
        </p:nvPicPr>
        <p:blipFill>
          <a:blip r:embed="rId2"/>
          <a:stretch>
            <a:fillRect/>
          </a:stretch>
        </p:blipFill>
        <p:spPr>
          <a:xfrm>
            <a:off x="9729071" y="0"/>
            <a:ext cx="2462929" cy="1325563"/>
          </a:xfrm>
          <a:prstGeom prst="rect">
            <a:avLst/>
          </a:prstGeom>
        </p:spPr>
      </p:pic>
    </p:spTree>
    <p:extLst>
      <p:ext uri="{BB962C8B-B14F-4D97-AF65-F5344CB8AC3E}">
        <p14:creationId xmlns:p14="http://schemas.microsoft.com/office/powerpoint/2010/main" val="1282824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C2692D-C9AB-DCE1-073D-47217F1D1256}"/>
              </a:ext>
            </a:extLst>
          </p:cNvPr>
          <p:cNvSpPr>
            <a:spLocks noGrp="1"/>
          </p:cNvSpPr>
          <p:nvPr>
            <p:ph type="title"/>
          </p:nvPr>
        </p:nvSpPr>
        <p:spPr>
          <a:xfrm>
            <a:off x="251520" y="308249"/>
            <a:ext cx="5324090" cy="593952"/>
          </a:xfrm>
          <a:solidFill>
            <a:schemeClr val="accent5">
              <a:lumMod val="40000"/>
              <a:lumOff val="60000"/>
            </a:schemeClr>
          </a:solidFill>
        </p:spPr>
        <p:txBody>
          <a:bodyPr>
            <a:noAutofit/>
          </a:bodyPr>
          <a:lstStyle/>
          <a:p>
            <a:r>
              <a:rPr lang="en-US" altLang="ja-JP" sz="3600" dirty="0">
                <a:latin typeface="Times New Roman" panose="02020603050405020304" pitchFamily="18" charset="0"/>
                <a:cs typeface="Times New Roman" panose="02020603050405020304" pitchFamily="18" charset="0"/>
              </a:rPr>
              <a:t>IPAC’25 SPC composition</a:t>
            </a:r>
            <a:endParaRPr kumimoji="1" lang="ja-JP" altLang="en-US" sz="3600" dirty="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D438B5F8-1806-8919-84D0-6F162DA758FA}"/>
              </a:ext>
            </a:extLst>
          </p:cNvPr>
          <p:cNvPicPr>
            <a:picLocks noChangeAspect="1"/>
          </p:cNvPicPr>
          <p:nvPr/>
        </p:nvPicPr>
        <p:blipFill>
          <a:blip r:embed="rId3"/>
          <a:stretch>
            <a:fillRect/>
          </a:stretch>
        </p:blipFill>
        <p:spPr>
          <a:xfrm>
            <a:off x="9729071" y="0"/>
            <a:ext cx="2462929" cy="1325563"/>
          </a:xfrm>
          <a:prstGeom prst="rect">
            <a:avLst/>
          </a:prstGeom>
        </p:spPr>
      </p:pic>
      <p:pic>
        <p:nvPicPr>
          <p:cNvPr id="8" name="Picture 3">
            <a:extLst>
              <a:ext uri="{FF2B5EF4-FFF2-40B4-BE49-F238E27FC236}">
                <a16:creationId xmlns:a16="http://schemas.microsoft.com/office/drawing/2014/main" id="{191059E9-E5A7-03AB-84FA-229F287A67A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62166" y="5913910"/>
            <a:ext cx="947639" cy="561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11" name="Picture 2">
            <a:extLst>
              <a:ext uri="{FF2B5EF4-FFF2-40B4-BE49-F238E27FC236}">
                <a16:creationId xmlns:a16="http://schemas.microsoft.com/office/drawing/2014/main" id="{1D652A79-0981-F2B8-A510-EEDCAC31228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4954" y="5913910"/>
            <a:ext cx="1754270" cy="53279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6">
            <a:extLst>
              <a:ext uri="{FF2B5EF4-FFF2-40B4-BE49-F238E27FC236}">
                <a16:creationId xmlns:a16="http://schemas.microsoft.com/office/drawing/2014/main" id="{9265BED5-F97C-8E19-BFF3-4261714D4148}"/>
              </a:ext>
            </a:extLst>
          </p:cNvPr>
          <p:cNvSpPr txBox="1"/>
          <p:nvPr/>
        </p:nvSpPr>
        <p:spPr>
          <a:xfrm>
            <a:off x="6096000" y="0"/>
            <a:ext cx="3235373" cy="954107"/>
          </a:xfrm>
          <a:prstGeom prst="rect">
            <a:avLst/>
          </a:prstGeom>
          <a:solidFill>
            <a:schemeClr val="bg1"/>
          </a:solidFill>
        </p:spPr>
        <p:txBody>
          <a:bodyPr wrap="none" rtlCol="0">
            <a:spAutoFit/>
          </a:bodyPr>
          <a:lstStyle/>
          <a:p>
            <a:r>
              <a:rPr lang="en-US" sz="1400" dirty="0">
                <a:latin typeface="Times New Roman" panose="02020603050405020304" pitchFamily="18" charset="0"/>
                <a:cs typeface="Times New Roman" panose="02020603050405020304" pitchFamily="18" charset="0"/>
              </a:rPr>
              <a:t>Proposals from: </a:t>
            </a:r>
          </a:p>
          <a:p>
            <a:r>
              <a:rPr lang="en-US" altLang="ja-JP" sz="1400" dirty="0">
                <a:latin typeface="Times New Roman" panose="02020603050405020304" pitchFamily="18" charset="0"/>
                <a:cs typeface="Times New Roman" panose="02020603050405020304" pitchFamily="18" charset="0"/>
              </a:rPr>
              <a:t>Yoichi Sato, </a:t>
            </a:r>
            <a:r>
              <a:rPr lang="en-US" sz="1400" dirty="0">
                <a:latin typeface="Times New Roman" panose="02020603050405020304" pitchFamily="18" charset="0"/>
                <a:cs typeface="Times New Roman" panose="02020603050405020304" pitchFamily="18" charset="0"/>
              </a:rPr>
              <a:t>Ming-</a:t>
            </a:r>
            <a:r>
              <a:rPr lang="en-US" sz="1400" dirty="0" err="1">
                <a:latin typeface="Times New Roman" panose="02020603050405020304" pitchFamily="18" charset="0"/>
                <a:cs typeface="Times New Roman" panose="02020603050405020304" pitchFamily="18" charset="0"/>
              </a:rPr>
              <a:t>Chyuan</a:t>
            </a:r>
            <a:r>
              <a:rPr lang="en-US" sz="1400" dirty="0">
                <a:latin typeface="Times New Roman" panose="02020603050405020304" pitchFamily="18" charset="0"/>
                <a:cs typeface="Times New Roman" panose="02020603050405020304" pitchFamily="18" charset="0"/>
              </a:rPr>
              <a:t> Lin (Asia), </a:t>
            </a:r>
          </a:p>
          <a:p>
            <a:r>
              <a:rPr lang="en-US" sz="1400" dirty="0">
                <a:latin typeface="Times New Roman" panose="02020603050405020304" pitchFamily="18" charset="0"/>
                <a:cs typeface="Times New Roman" panose="02020603050405020304" pitchFamily="18" charset="0"/>
              </a:rPr>
              <a:t>Peter McIntosh, Rogelio Tomas (Europe), </a:t>
            </a:r>
          </a:p>
          <a:p>
            <a:r>
              <a:rPr lang="en-US" altLang="ja-JP" sz="1400" dirty="0" err="1">
                <a:latin typeface="Times New Roman" panose="02020603050405020304" pitchFamily="18" charset="0"/>
                <a:cs typeface="Times New Roman" panose="02020603050405020304" pitchFamily="18" charset="0"/>
              </a:rPr>
              <a:t>Fulvia</a:t>
            </a:r>
            <a:r>
              <a:rPr lang="en-US" altLang="ja-JP" sz="1400" dirty="0">
                <a:latin typeface="Times New Roman" panose="02020603050405020304" pitchFamily="18" charset="0"/>
                <a:cs typeface="Times New Roman" panose="02020603050405020304" pitchFamily="18" charset="0"/>
              </a:rPr>
              <a:t> </a:t>
            </a:r>
            <a:r>
              <a:rPr lang="en-US" altLang="ja-JP" sz="1400" dirty="0" err="1">
                <a:latin typeface="Times New Roman" panose="02020603050405020304" pitchFamily="18" charset="0"/>
                <a:cs typeface="Times New Roman" panose="02020603050405020304" pitchFamily="18" charset="0"/>
              </a:rPr>
              <a:t>Pilat</a:t>
            </a:r>
            <a:r>
              <a:rPr lang="en-US" altLang="ja-JP" sz="1400" dirty="0">
                <a:latin typeface="Times New Roman" panose="02020603050405020304" pitchFamily="18" charset="0"/>
                <a:cs typeface="Times New Roman" panose="02020603050405020304" pitchFamily="18" charset="0"/>
              </a:rPr>
              <a:t>, Wolfram Fischer (Americas) </a:t>
            </a:r>
            <a:endParaRPr lang="en-US" sz="1400" dirty="0">
              <a:latin typeface="Times New Roman" panose="02020603050405020304" pitchFamily="18" charset="0"/>
              <a:cs typeface="Times New Roman" panose="02020603050405020304" pitchFamily="18" charset="0"/>
            </a:endParaRPr>
          </a:p>
        </p:txBody>
      </p:sp>
      <p:graphicFrame>
        <p:nvGraphicFramePr>
          <p:cNvPr id="6" name="Table 6">
            <a:extLst>
              <a:ext uri="{FF2B5EF4-FFF2-40B4-BE49-F238E27FC236}">
                <a16:creationId xmlns:a16="http://schemas.microsoft.com/office/drawing/2014/main" id="{02643C66-6B3E-9A36-565A-E4EC4800190B}"/>
              </a:ext>
            </a:extLst>
          </p:cNvPr>
          <p:cNvGraphicFramePr>
            <a:graphicFrameLocks/>
          </p:cNvGraphicFramePr>
          <p:nvPr>
            <p:extLst>
              <p:ext uri="{D42A27DB-BD31-4B8C-83A1-F6EECF244321}">
                <p14:modId xmlns:p14="http://schemas.microsoft.com/office/powerpoint/2010/main" val="472748565"/>
              </p:ext>
            </p:extLst>
          </p:nvPr>
        </p:nvGraphicFramePr>
        <p:xfrm>
          <a:off x="63064" y="1038588"/>
          <a:ext cx="12044853" cy="5760720"/>
        </p:xfrm>
        <a:graphic>
          <a:graphicData uri="http://schemas.openxmlformats.org/drawingml/2006/table">
            <a:tbl>
              <a:tblPr firstRow="1" bandRow="1">
                <a:tableStyleId>{5C22544A-7EE6-4342-B048-85BDC9FD1C3A}</a:tableStyleId>
              </a:tblPr>
              <a:tblGrid>
                <a:gridCol w="583322">
                  <a:extLst>
                    <a:ext uri="{9D8B030D-6E8A-4147-A177-3AD203B41FA5}">
                      <a16:colId xmlns:a16="http://schemas.microsoft.com/office/drawing/2014/main" val="3408971566"/>
                    </a:ext>
                  </a:extLst>
                </a:gridCol>
                <a:gridCol w="4396618">
                  <a:extLst>
                    <a:ext uri="{9D8B030D-6E8A-4147-A177-3AD203B41FA5}">
                      <a16:colId xmlns:a16="http://schemas.microsoft.com/office/drawing/2014/main" val="4031463650"/>
                    </a:ext>
                  </a:extLst>
                </a:gridCol>
                <a:gridCol w="4053700">
                  <a:extLst>
                    <a:ext uri="{9D8B030D-6E8A-4147-A177-3AD203B41FA5}">
                      <a16:colId xmlns:a16="http://schemas.microsoft.com/office/drawing/2014/main" val="465724922"/>
                    </a:ext>
                  </a:extLst>
                </a:gridCol>
                <a:gridCol w="3011213">
                  <a:extLst>
                    <a:ext uri="{9D8B030D-6E8A-4147-A177-3AD203B41FA5}">
                      <a16:colId xmlns:a16="http://schemas.microsoft.com/office/drawing/2014/main" val="2710801393"/>
                    </a:ext>
                  </a:extLst>
                </a:gridCol>
              </a:tblGrid>
              <a:tr h="370840">
                <a:tc>
                  <a:txBody>
                    <a:bodyPr/>
                    <a:lstStyle/>
                    <a:p>
                      <a:pPr algn="ctr"/>
                      <a:r>
                        <a:rPr lang="en-US" sz="1600" b="0" dirty="0">
                          <a:latin typeface="Times New Roman" panose="02020603050405020304" pitchFamily="18" charset="0"/>
                          <a:cs typeface="Times New Roman" panose="02020603050405020304" pitchFamily="18" charset="0"/>
                        </a:rPr>
                        <a:t>MC</a:t>
                      </a:r>
                    </a:p>
                  </a:txBody>
                  <a:tcPr/>
                </a:tc>
                <a:tc>
                  <a:txBody>
                    <a:bodyPr/>
                    <a:lstStyle/>
                    <a:p>
                      <a:r>
                        <a:rPr lang="en-US" sz="1600" b="0" dirty="0">
                          <a:latin typeface="Times New Roman" panose="02020603050405020304" pitchFamily="18" charset="0"/>
                          <a:cs typeface="Times New Roman" panose="02020603050405020304" pitchFamily="18" charset="0"/>
                        </a:rPr>
                        <a:t>Description</a:t>
                      </a:r>
                    </a:p>
                  </a:txBody>
                  <a:tcPr/>
                </a:tc>
                <a:tc>
                  <a:txBody>
                    <a:bodyPr/>
                    <a:lstStyle/>
                    <a:p>
                      <a:r>
                        <a:rPr lang="en-US" sz="1600" dirty="0">
                          <a:latin typeface="Times New Roman" panose="02020603050405020304" pitchFamily="18" charset="0"/>
                          <a:cs typeface="Times New Roman" panose="02020603050405020304" pitchFamily="18" charset="0"/>
                        </a:rPr>
                        <a:t>Coordinators (Asia)</a:t>
                      </a:r>
                    </a:p>
                  </a:txBody>
                  <a:tcPr/>
                </a:tc>
                <a:tc>
                  <a:txBody>
                    <a:bodyPr/>
                    <a:lstStyle/>
                    <a:p>
                      <a:r>
                        <a:rPr lang="en-US" sz="1600" dirty="0">
                          <a:latin typeface="Times New Roman" panose="02020603050405020304" pitchFamily="18" charset="0"/>
                          <a:cs typeface="Times New Roman" panose="02020603050405020304" pitchFamily="18" charset="0"/>
                        </a:rPr>
                        <a:t>Deputies (America/Europe)</a:t>
                      </a:r>
                    </a:p>
                  </a:txBody>
                  <a:tcPr/>
                </a:tc>
                <a:extLst>
                  <a:ext uri="{0D108BD9-81ED-4DB2-BD59-A6C34878D82A}">
                    <a16:rowId xmlns:a16="http://schemas.microsoft.com/office/drawing/2014/main" val="1454935546"/>
                  </a:ext>
                </a:extLst>
              </a:tr>
              <a:tr h="370840">
                <a:tc>
                  <a:txBody>
                    <a:bodyPr/>
                    <a:lstStyle/>
                    <a:p>
                      <a:pPr algn="ctr"/>
                      <a:r>
                        <a:rPr lang="en-US" sz="1600" b="0" dirty="0">
                          <a:latin typeface="Times New Roman" panose="02020603050405020304" pitchFamily="18" charset="0"/>
                          <a:cs typeface="Times New Roman" panose="02020603050405020304" pitchFamily="18" charset="0"/>
                        </a:rPr>
                        <a:t>1</a:t>
                      </a:r>
                    </a:p>
                  </a:txBody>
                  <a:tcPr/>
                </a:tc>
                <a:tc>
                  <a:txBody>
                    <a:bodyPr/>
                    <a:lstStyle/>
                    <a:p>
                      <a:r>
                        <a:rPr lang="en-US" altLang="ja-JP" sz="1600" b="0" i="0" dirty="0">
                          <a:solidFill>
                            <a:schemeClr val="tx1"/>
                          </a:solidFill>
                          <a:effectLst/>
                          <a:latin typeface="Times New Roman" panose="02020603050405020304" pitchFamily="18" charset="0"/>
                          <a:cs typeface="Times New Roman" panose="02020603050405020304" pitchFamily="18" charset="0"/>
                        </a:rPr>
                        <a:t>Colliders and </a:t>
                      </a:r>
                      <a:r>
                        <a:rPr lang="en-US" altLang="ja-JP" sz="1600" b="0" dirty="0">
                          <a:solidFill>
                            <a:schemeClr val="tx1"/>
                          </a:solidFill>
                          <a:latin typeface="Times New Roman" panose="02020603050405020304" pitchFamily="18" charset="0"/>
                          <a:cs typeface="Times New Roman" panose="02020603050405020304" pitchFamily="18" charset="0"/>
                        </a:rPr>
                        <a:t>R</a:t>
                      </a:r>
                      <a:r>
                        <a:rPr lang="en-US" altLang="ja-JP" sz="1600" b="0" i="0" dirty="0">
                          <a:solidFill>
                            <a:schemeClr val="tx1"/>
                          </a:solidFill>
                          <a:effectLst/>
                          <a:latin typeface="Times New Roman" panose="02020603050405020304" pitchFamily="18" charset="0"/>
                          <a:cs typeface="Times New Roman" panose="02020603050405020304" pitchFamily="18" charset="0"/>
                        </a:rPr>
                        <a:t>elated Accelerators</a:t>
                      </a:r>
                      <a:endParaRPr lang="en-US" sz="1600" b="0" dirty="0">
                        <a:solidFill>
                          <a:schemeClr val="tx1"/>
                        </a:solidFill>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600" dirty="0">
                          <a:latin typeface="Times New Roman" panose="02020603050405020304" pitchFamily="18" charset="0"/>
                          <a:cs typeface="Times New Roman" panose="02020603050405020304" pitchFamily="18" charset="0"/>
                        </a:rPr>
                        <a:t>Jie Gao, IHEP</a:t>
                      </a:r>
                    </a:p>
                  </a:txBody>
                  <a:tcPr/>
                </a:tc>
                <a:tc>
                  <a:txBody>
                    <a:bodyPr/>
                    <a:lstStyle/>
                    <a:p>
                      <a:r>
                        <a:rPr lang="en-US" sz="1600" dirty="0">
                          <a:latin typeface="Times New Roman" panose="02020603050405020304" pitchFamily="18" charset="0"/>
                          <a:cs typeface="Times New Roman" panose="02020603050405020304" pitchFamily="18" charset="0"/>
                        </a:rPr>
                        <a:t>Jie Wei, FRIB/MSU</a:t>
                      </a:r>
                    </a:p>
                  </a:txBody>
                  <a:tcPr/>
                </a:tc>
                <a:extLst>
                  <a:ext uri="{0D108BD9-81ED-4DB2-BD59-A6C34878D82A}">
                    <a16:rowId xmlns:a16="http://schemas.microsoft.com/office/drawing/2014/main" val="259048774"/>
                  </a:ext>
                </a:extLst>
              </a:tr>
              <a:tr h="370840">
                <a:tc>
                  <a:txBody>
                    <a:bodyPr/>
                    <a:lstStyle/>
                    <a:p>
                      <a:pPr algn="ctr"/>
                      <a:r>
                        <a:rPr lang="en-US" sz="1600" b="0" dirty="0">
                          <a:latin typeface="Times New Roman" panose="02020603050405020304" pitchFamily="18" charset="0"/>
                          <a:cs typeface="Times New Roman" panose="02020603050405020304" pitchFamily="18" charset="0"/>
                        </a:rPr>
                        <a:t>2</a:t>
                      </a:r>
                    </a:p>
                  </a:txBody>
                  <a:tcPr/>
                </a:tc>
                <a:tc>
                  <a:txBody>
                    <a:bodyPr/>
                    <a:lstStyle/>
                    <a:p>
                      <a:r>
                        <a:rPr lang="en-US" sz="1600" b="0" dirty="0">
                          <a:solidFill>
                            <a:schemeClr val="tx1"/>
                          </a:solidFill>
                          <a:latin typeface="Times New Roman" panose="02020603050405020304" pitchFamily="18" charset="0"/>
                          <a:cs typeface="Times New Roman" panose="02020603050405020304" pitchFamily="18" charset="0"/>
                        </a:rPr>
                        <a:t>Photon sources and electron accelerators</a:t>
                      </a:r>
                    </a:p>
                  </a:txBody>
                  <a:tcPr/>
                </a:tc>
                <a:tc>
                  <a:txBody>
                    <a:bodyPr/>
                    <a:lstStyle/>
                    <a:p>
                      <a:r>
                        <a:rPr lang="en-US" sz="1600" dirty="0">
                          <a:latin typeface="Times New Roman" panose="02020603050405020304" pitchFamily="18" charset="0"/>
                          <a:cs typeface="Times New Roman" panose="02020603050405020304" pitchFamily="18" charset="0"/>
                        </a:rPr>
                        <a:t>Toru Hara, RIKEN/Spring-8</a:t>
                      </a:r>
                    </a:p>
                  </a:txBody>
                  <a:tcPr/>
                </a:tc>
                <a:tc>
                  <a:txBody>
                    <a:bodyPr/>
                    <a:lstStyle/>
                    <a:p>
                      <a:r>
                        <a:rPr lang="en-US" sz="1600" dirty="0">
                          <a:latin typeface="Times New Roman" panose="02020603050405020304" pitchFamily="18" charset="0"/>
                          <a:cs typeface="Times New Roman" panose="02020603050405020304" pitchFamily="18" charset="0"/>
                        </a:rPr>
                        <a:t>Nicolas </a:t>
                      </a:r>
                      <a:r>
                        <a:rPr lang="en-US" sz="1600" dirty="0" err="1">
                          <a:latin typeface="Times New Roman" panose="02020603050405020304" pitchFamily="18" charset="0"/>
                          <a:cs typeface="Times New Roman" panose="02020603050405020304" pitchFamily="18" charset="0"/>
                        </a:rPr>
                        <a:t>Delerue</a:t>
                      </a:r>
                      <a:r>
                        <a:rPr lang="en-US" sz="1600" dirty="0">
                          <a:latin typeface="Times New Roman" panose="02020603050405020304" pitchFamily="18" charset="0"/>
                          <a:cs typeface="Times New Roman" panose="02020603050405020304" pitchFamily="18" charset="0"/>
                        </a:rPr>
                        <a:t>, CNRS</a:t>
                      </a:r>
                    </a:p>
                  </a:txBody>
                  <a:tcPr/>
                </a:tc>
                <a:extLst>
                  <a:ext uri="{0D108BD9-81ED-4DB2-BD59-A6C34878D82A}">
                    <a16:rowId xmlns:a16="http://schemas.microsoft.com/office/drawing/2014/main" val="1929397129"/>
                  </a:ext>
                </a:extLst>
              </a:tr>
              <a:tr h="370840">
                <a:tc>
                  <a:txBody>
                    <a:bodyPr/>
                    <a:lstStyle/>
                    <a:p>
                      <a:pPr algn="ctr"/>
                      <a:r>
                        <a:rPr lang="en-US" sz="1600" b="0" dirty="0">
                          <a:latin typeface="Times New Roman" panose="02020603050405020304" pitchFamily="18" charset="0"/>
                          <a:cs typeface="Times New Roman" panose="02020603050405020304" pitchFamily="18" charset="0"/>
                        </a:rPr>
                        <a:t>3</a:t>
                      </a:r>
                    </a:p>
                  </a:txBody>
                  <a:tcPr/>
                </a:tc>
                <a:tc>
                  <a:txBody>
                    <a:bodyPr/>
                    <a:lstStyle/>
                    <a:p>
                      <a:r>
                        <a:rPr lang="en-US" sz="1600" b="0" dirty="0">
                          <a:solidFill>
                            <a:schemeClr val="tx1"/>
                          </a:solidFill>
                          <a:latin typeface="Times New Roman" panose="02020603050405020304" pitchFamily="18" charset="0"/>
                          <a:cs typeface="Times New Roman" panose="02020603050405020304" pitchFamily="18" charset="0"/>
                        </a:rPr>
                        <a:t>Novel particle sources and acceleration techniques</a:t>
                      </a:r>
                    </a:p>
                  </a:txBody>
                  <a:tcPr/>
                </a:tc>
                <a:tc>
                  <a:txBody>
                    <a:bodyPr/>
                    <a:lstStyle/>
                    <a:p>
                      <a:r>
                        <a:rPr lang="en-US" sz="1600" dirty="0">
                          <a:latin typeface="Times New Roman" panose="02020603050405020304" pitchFamily="18" charset="0"/>
                          <a:cs typeface="Times New Roman" panose="02020603050405020304" pitchFamily="18" charset="0"/>
                        </a:rPr>
                        <a:t>Hong-Wei Zhao, IMP</a:t>
                      </a:r>
                    </a:p>
                  </a:txBody>
                  <a:tcPr/>
                </a:tc>
                <a:tc>
                  <a:txBody>
                    <a:bodyPr/>
                    <a:lstStyle/>
                    <a:p>
                      <a:pPr algn="l"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  </a:t>
                      </a:r>
                      <a:r>
                        <a:rPr lang="en-US" sz="1600" b="0" i="0" u="none" strike="noStrike" dirty="0" err="1">
                          <a:solidFill>
                            <a:srgbClr val="000000"/>
                          </a:solidFill>
                          <a:effectLst/>
                          <a:latin typeface="Times New Roman" panose="02020603050405020304" pitchFamily="18" charset="0"/>
                          <a:cs typeface="Times New Roman" panose="02020603050405020304" pitchFamily="18" charset="0"/>
                        </a:rPr>
                        <a:t>Enrica</a:t>
                      </a:r>
                      <a:r>
                        <a:rPr lang="en-US" sz="1600" b="0" i="0" u="none" strike="noStrike" dirty="0">
                          <a:solidFill>
                            <a:srgbClr val="000000"/>
                          </a:solidFill>
                          <a:effectLst/>
                          <a:latin typeface="Times New Roman" panose="02020603050405020304" pitchFamily="18" charset="0"/>
                          <a:cs typeface="Times New Roman" panose="02020603050405020304" pitchFamily="18" charset="0"/>
                        </a:rPr>
                        <a:t> </a:t>
                      </a:r>
                      <a:r>
                        <a:rPr lang="en-US" sz="1600" b="0" i="0" u="none" strike="noStrike" dirty="0" err="1">
                          <a:solidFill>
                            <a:srgbClr val="000000"/>
                          </a:solidFill>
                          <a:effectLst/>
                          <a:latin typeface="Times New Roman" panose="02020603050405020304" pitchFamily="18" charset="0"/>
                          <a:cs typeface="Times New Roman" panose="02020603050405020304" pitchFamily="18" charset="0"/>
                        </a:rPr>
                        <a:t>Chiadroni</a:t>
                      </a:r>
                      <a:r>
                        <a:rPr lang="en-US" sz="1600" b="0" i="0" u="none" strike="noStrike" dirty="0">
                          <a:solidFill>
                            <a:srgbClr val="000000"/>
                          </a:solidFill>
                          <a:effectLst/>
                          <a:latin typeface="Times New Roman" panose="02020603050405020304" pitchFamily="18" charset="0"/>
                          <a:cs typeface="Times New Roman" panose="02020603050405020304" pitchFamily="18" charset="0"/>
                        </a:rPr>
                        <a:t>, La Sapienza</a:t>
                      </a:r>
                    </a:p>
                  </a:txBody>
                  <a:tcPr marL="0" marR="0" marT="0" marB="0"/>
                </a:tc>
                <a:extLst>
                  <a:ext uri="{0D108BD9-81ED-4DB2-BD59-A6C34878D82A}">
                    <a16:rowId xmlns:a16="http://schemas.microsoft.com/office/drawing/2014/main" val="728743072"/>
                  </a:ext>
                </a:extLst>
              </a:tr>
              <a:tr h="370840">
                <a:tc>
                  <a:txBody>
                    <a:bodyPr/>
                    <a:lstStyle/>
                    <a:p>
                      <a:pPr algn="ctr"/>
                      <a:r>
                        <a:rPr lang="en-US" sz="1600" b="0" dirty="0">
                          <a:latin typeface="Times New Roman" panose="02020603050405020304" pitchFamily="18" charset="0"/>
                          <a:cs typeface="Times New Roman" panose="02020603050405020304" pitchFamily="18" charset="0"/>
                        </a:rPr>
                        <a:t>4</a:t>
                      </a:r>
                    </a:p>
                  </a:txBody>
                  <a:tcPr/>
                </a:tc>
                <a:tc>
                  <a:txBody>
                    <a:bodyPr/>
                    <a:lstStyle/>
                    <a:p>
                      <a:r>
                        <a:rPr lang="en-US" sz="1600" b="0" dirty="0">
                          <a:solidFill>
                            <a:schemeClr val="tx1"/>
                          </a:solidFill>
                          <a:latin typeface="Times New Roman" panose="02020603050405020304" pitchFamily="18" charset="0"/>
                          <a:cs typeface="Times New Roman" panose="02020603050405020304" pitchFamily="18" charset="0"/>
                        </a:rPr>
                        <a:t>Hadron accelerators</a:t>
                      </a:r>
                    </a:p>
                  </a:txBody>
                  <a:tcPr/>
                </a:tc>
                <a:tc>
                  <a:txBody>
                    <a:bodyPr/>
                    <a:lstStyle/>
                    <a:p>
                      <a:pPr algn="l"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  Hiroshi Imao, RIKEN/</a:t>
                      </a:r>
                      <a:r>
                        <a:rPr lang="en-US" sz="1600" b="0" i="0" u="none" strike="noStrike" dirty="0" err="1">
                          <a:solidFill>
                            <a:srgbClr val="000000"/>
                          </a:solidFill>
                          <a:effectLst/>
                          <a:latin typeface="Times New Roman" panose="02020603050405020304" pitchFamily="18" charset="0"/>
                          <a:cs typeface="Times New Roman" panose="02020603050405020304" pitchFamily="18" charset="0"/>
                        </a:rPr>
                        <a:t>Nishina</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600" b="0" i="0" u="none" strike="noStrike" dirty="0">
                          <a:solidFill>
                            <a:srgbClr val="000000"/>
                          </a:solidFill>
                          <a:effectLst/>
                          <a:latin typeface="Times New Roman" panose="02020603050405020304" pitchFamily="18" charset="0"/>
                          <a:cs typeface="Times New Roman" panose="02020603050405020304" pitchFamily="18" charset="0"/>
                        </a:rPr>
                        <a:t>  </a:t>
                      </a:r>
                      <a:r>
                        <a:rPr lang="en-US" altLang="ja-JP" sz="1600" dirty="0">
                          <a:latin typeface="Times New Roman" panose="02020603050405020304" pitchFamily="18" charset="0"/>
                          <a:cs typeface="Times New Roman" panose="02020603050405020304" pitchFamily="18" charset="0"/>
                        </a:rPr>
                        <a:t>John Lewellen, LANL</a:t>
                      </a:r>
                    </a:p>
                  </a:txBody>
                  <a:tcPr marL="0" marR="0" marT="0" marB="0"/>
                </a:tc>
                <a:extLst>
                  <a:ext uri="{0D108BD9-81ED-4DB2-BD59-A6C34878D82A}">
                    <a16:rowId xmlns:a16="http://schemas.microsoft.com/office/drawing/2014/main" val="2459050009"/>
                  </a:ext>
                </a:extLst>
              </a:tr>
              <a:tr h="0">
                <a:tc>
                  <a:txBody>
                    <a:bodyPr/>
                    <a:lstStyle/>
                    <a:p>
                      <a:pPr algn="ctr"/>
                      <a:r>
                        <a:rPr lang="en-US" sz="1600" b="0" dirty="0">
                          <a:latin typeface="Times New Roman" panose="02020603050405020304" pitchFamily="18" charset="0"/>
                          <a:cs typeface="Times New Roman" panose="02020603050405020304" pitchFamily="18" charset="0"/>
                        </a:rPr>
                        <a:t>5</a:t>
                      </a:r>
                    </a:p>
                  </a:txBody>
                  <a:tcPr/>
                </a:tc>
                <a:tc>
                  <a:txBody>
                    <a:bodyPr/>
                    <a:lstStyle/>
                    <a:p>
                      <a:r>
                        <a:rPr lang="en-US" sz="1600" b="0" dirty="0">
                          <a:solidFill>
                            <a:schemeClr val="tx1"/>
                          </a:solidFill>
                          <a:latin typeface="Times New Roman" panose="02020603050405020304" pitchFamily="18" charset="0"/>
                          <a:cs typeface="Times New Roman" panose="02020603050405020304" pitchFamily="18" charset="0"/>
                        </a:rPr>
                        <a:t>Beam dynamics and EM fields</a:t>
                      </a:r>
                    </a:p>
                  </a:txBody>
                  <a:tcPr/>
                </a:tc>
                <a:tc>
                  <a:txBody>
                    <a:bodyPr/>
                    <a:lstStyle/>
                    <a:p>
                      <a:pPr algn="l"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  </a:t>
                      </a:r>
                      <a:r>
                        <a:rPr lang="en-US" sz="1600" b="0" i="0" u="none" strike="noStrike" dirty="0" err="1">
                          <a:solidFill>
                            <a:srgbClr val="000000"/>
                          </a:solidFill>
                          <a:effectLst/>
                          <a:latin typeface="Times New Roman" panose="02020603050405020304" pitchFamily="18" charset="0"/>
                          <a:cs typeface="Times New Roman" panose="02020603050405020304" pitchFamily="18" charset="0"/>
                        </a:rPr>
                        <a:t>Seunghwan</a:t>
                      </a:r>
                      <a:r>
                        <a:rPr lang="en-US" sz="1600" b="0" i="0" u="none" strike="noStrike" dirty="0">
                          <a:solidFill>
                            <a:srgbClr val="000000"/>
                          </a:solidFill>
                          <a:effectLst/>
                          <a:latin typeface="Times New Roman" panose="02020603050405020304" pitchFamily="18" charset="0"/>
                          <a:cs typeface="Times New Roman" panose="02020603050405020304" pitchFamily="18" charset="0"/>
                        </a:rPr>
                        <a:t> Shin, </a:t>
                      </a:r>
                      <a:r>
                        <a:rPr lang="en-US" altLang="ja-JP" sz="1600" b="0" i="0" u="none" strike="noStrike" dirty="0">
                          <a:solidFill>
                            <a:srgbClr val="000000"/>
                          </a:solidFill>
                          <a:effectLst/>
                          <a:latin typeface="Times New Roman" panose="02020603050405020304" pitchFamily="18" charset="0"/>
                          <a:cs typeface="Times New Roman" panose="02020603050405020304" pitchFamily="18" charset="0"/>
                        </a:rPr>
                        <a:t>Korea-4GSR/KBSI</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0" marR="0" marT="0" marB="0"/>
                </a:tc>
                <a:tc>
                  <a:txBody>
                    <a:bodyPr/>
                    <a:lstStyle/>
                    <a:p>
                      <a:pPr algn="l"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  Rogelio Tomas, CERN</a:t>
                      </a:r>
                    </a:p>
                  </a:txBody>
                  <a:tcPr marL="0" marR="0" marT="0" marB="0"/>
                </a:tc>
                <a:extLst>
                  <a:ext uri="{0D108BD9-81ED-4DB2-BD59-A6C34878D82A}">
                    <a16:rowId xmlns:a16="http://schemas.microsoft.com/office/drawing/2014/main" val="1803675681"/>
                  </a:ext>
                </a:extLst>
              </a:tr>
              <a:tr h="370840">
                <a:tc>
                  <a:txBody>
                    <a:bodyPr/>
                    <a:lstStyle/>
                    <a:p>
                      <a:pPr algn="ctr"/>
                      <a:r>
                        <a:rPr lang="en-US" sz="1600" b="0" dirty="0">
                          <a:latin typeface="Times New Roman" panose="02020603050405020304" pitchFamily="18" charset="0"/>
                          <a:cs typeface="Times New Roman" panose="02020603050405020304" pitchFamily="18" charset="0"/>
                        </a:rPr>
                        <a:t>6</a:t>
                      </a:r>
                    </a:p>
                  </a:txBody>
                  <a:tcPr/>
                </a:tc>
                <a:tc>
                  <a:txBody>
                    <a:bodyPr/>
                    <a:lstStyle/>
                    <a:p>
                      <a:r>
                        <a:rPr lang="en-US" sz="1600" b="0" dirty="0">
                          <a:solidFill>
                            <a:schemeClr val="tx1"/>
                          </a:solidFill>
                          <a:latin typeface="Times New Roman" panose="02020603050405020304" pitchFamily="18" charset="0"/>
                          <a:cs typeface="Times New Roman" panose="02020603050405020304" pitchFamily="18" charset="0"/>
                        </a:rPr>
                        <a:t>Beam instrumentation, controls, feedback and operational aspects</a:t>
                      </a:r>
                    </a:p>
                  </a:txBody>
                  <a:tcPr/>
                </a:tc>
                <a:tc>
                  <a:txBody>
                    <a:bodyPr/>
                    <a:lstStyle/>
                    <a:p>
                      <a:pPr algn="l"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  </a:t>
                      </a:r>
                      <a:r>
                        <a:rPr lang="en-US" sz="1600" b="0" i="0" u="none" strike="noStrike" dirty="0" err="1">
                          <a:solidFill>
                            <a:srgbClr val="000000"/>
                          </a:solidFill>
                          <a:effectLst/>
                          <a:latin typeface="Times New Roman" panose="02020603050405020304" pitchFamily="18" charset="0"/>
                          <a:cs typeface="Times New Roman" panose="02020603050405020304" pitchFamily="18" charset="0"/>
                        </a:rPr>
                        <a:t>Thapakron</a:t>
                      </a:r>
                      <a:r>
                        <a:rPr lang="en-US" sz="1600" b="0" i="0" u="none" strike="noStrike" dirty="0">
                          <a:solidFill>
                            <a:srgbClr val="000000"/>
                          </a:solidFill>
                          <a:effectLst/>
                          <a:latin typeface="Times New Roman" panose="02020603050405020304" pitchFamily="18" charset="0"/>
                          <a:cs typeface="Times New Roman" panose="02020603050405020304" pitchFamily="18" charset="0"/>
                        </a:rPr>
                        <a:t> </a:t>
                      </a:r>
                      <a:r>
                        <a:rPr lang="en-US" sz="1600" b="0" i="0" u="none" strike="noStrike" dirty="0" err="1">
                          <a:solidFill>
                            <a:srgbClr val="000000"/>
                          </a:solidFill>
                          <a:effectLst/>
                          <a:latin typeface="Times New Roman" panose="02020603050405020304" pitchFamily="18" charset="0"/>
                          <a:cs typeface="Times New Roman" panose="02020603050405020304" pitchFamily="18" charset="0"/>
                        </a:rPr>
                        <a:t>Pulampong</a:t>
                      </a:r>
                      <a:r>
                        <a:rPr lang="en-US" sz="1600" b="0" i="0" u="none" strike="noStrike" dirty="0">
                          <a:solidFill>
                            <a:srgbClr val="000000"/>
                          </a:solidFill>
                          <a:effectLst/>
                          <a:latin typeface="Times New Roman" panose="02020603050405020304" pitchFamily="18" charset="0"/>
                          <a:cs typeface="Times New Roman" panose="02020603050405020304" pitchFamily="18" charset="0"/>
                        </a:rPr>
                        <a:t>, SLRI</a:t>
                      </a:r>
                    </a:p>
                  </a:txBody>
                  <a:tcPr marL="0" marR="0" marT="0" marB="0"/>
                </a:tc>
                <a:tc>
                  <a:txBody>
                    <a:bodyPr/>
                    <a:lstStyle/>
                    <a:p>
                      <a:pPr algn="l"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  Eliana </a:t>
                      </a:r>
                      <a:r>
                        <a:rPr lang="en-US" sz="1600" b="0" i="0" u="none" strike="noStrike" dirty="0" err="1">
                          <a:solidFill>
                            <a:srgbClr val="000000"/>
                          </a:solidFill>
                          <a:effectLst/>
                          <a:latin typeface="Times New Roman" panose="02020603050405020304" pitchFamily="18" charset="0"/>
                          <a:cs typeface="Times New Roman" panose="02020603050405020304" pitchFamily="18" charset="0"/>
                        </a:rPr>
                        <a:t>Gianfelice</a:t>
                      </a:r>
                      <a:r>
                        <a:rPr lang="en-US" sz="1600" b="0" i="0" u="none" strike="noStrike" dirty="0">
                          <a:solidFill>
                            <a:srgbClr val="000000"/>
                          </a:solidFill>
                          <a:effectLst/>
                          <a:latin typeface="Times New Roman" panose="02020603050405020304" pitchFamily="18" charset="0"/>
                          <a:cs typeface="Times New Roman" panose="02020603050405020304" pitchFamily="18" charset="0"/>
                        </a:rPr>
                        <a:t>-Wendt, FNAL</a:t>
                      </a:r>
                    </a:p>
                  </a:txBody>
                  <a:tcPr marL="0" marR="0" marT="0" marB="0"/>
                </a:tc>
                <a:extLst>
                  <a:ext uri="{0D108BD9-81ED-4DB2-BD59-A6C34878D82A}">
                    <a16:rowId xmlns:a16="http://schemas.microsoft.com/office/drawing/2014/main" val="3458094078"/>
                  </a:ext>
                </a:extLst>
              </a:tr>
              <a:tr h="370840">
                <a:tc>
                  <a:txBody>
                    <a:bodyPr/>
                    <a:lstStyle/>
                    <a:p>
                      <a:pPr algn="ctr"/>
                      <a:r>
                        <a:rPr lang="en-US" sz="1600" b="0" dirty="0">
                          <a:latin typeface="Times New Roman" panose="02020603050405020304" pitchFamily="18" charset="0"/>
                          <a:cs typeface="Times New Roman" panose="02020603050405020304" pitchFamily="18" charset="0"/>
                        </a:rPr>
                        <a:t>7</a:t>
                      </a:r>
                    </a:p>
                  </a:txBody>
                  <a:tcPr/>
                </a:tc>
                <a:tc>
                  <a:txBody>
                    <a:bodyPr/>
                    <a:lstStyle/>
                    <a:p>
                      <a:r>
                        <a:rPr lang="en-US" sz="1600" b="0" dirty="0">
                          <a:solidFill>
                            <a:schemeClr val="tx1"/>
                          </a:solidFill>
                          <a:latin typeface="Times New Roman" panose="02020603050405020304" pitchFamily="18" charset="0"/>
                          <a:cs typeface="Times New Roman" panose="02020603050405020304" pitchFamily="18" charset="0"/>
                        </a:rPr>
                        <a:t>Accelerator technology and sustainability</a:t>
                      </a:r>
                    </a:p>
                  </a:txBody>
                  <a:tcPr/>
                </a:tc>
                <a:tc>
                  <a:txBody>
                    <a:bodyPr/>
                    <a:lstStyle/>
                    <a:p>
                      <a:pPr algn="l"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  </a:t>
                      </a:r>
                      <a:r>
                        <a:rPr lang="en-US" sz="1600" b="0" i="0" u="none" strike="noStrike" dirty="0" err="1">
                          <a:solidFill>
                            <a:srgbClr val="000000"/>
                          </a:solidFill>
                          <a:effectLst/>
                          <a:latin typeface="Times New Roman" panose="02020603050405020304" pitchFamily="18" charset="0"/>
                          <a:cs typeface="Times New Roman" panose="02020603050405020304" pitchFamily="18" charset="0"/>
                        </a:rPr>
                        <a:t>Zong</a:t>
                      </a:r>
                      <a:r>
                        <a:rPr lang="en-US" sz="1600" b="0" i="0" u="none" strike="noStrike" dirty="0">
                          <a:solidFill>
                            <a:srgbClr val="000000"/>
                          </a:solidFill>
                          <a:effectLst/>
                          <a:latin typeface="Times New Roman" panose="02020603050405020304" pitchFamily="18" charset="0"/>
                          <a:cs typeface="Times New Roman" panose="02020603050405020304" pitchFamily="18" charset="0"/>
                        </a:rPr>
                        <a:t>-Kai Liu, NSRRC</a:t>
                      </a:r>
                    </a:p>
                  </a:txBody>
                  <a:tcPr marL="0" marR="0" marT="0" marB="0"/>
                </a:tc>
                <a:tc>
                  <a:txBody>
                    <a:bodyPr/>
                    <a:lstStyle/>
                    <a:p>
                      <a:pPr algn="l"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  Ralf Gebel, FZJ and GSI</a:t>
                      </a:r>
                    </a:p>
                  </a:txBody>
                  <a:tcPr marL="0" marR="0" marT="0" marB="0"/>
                </a:tc>
                <a:extLst>
                  <a:ext uri="{0D108BD9-81ED-4DB2-BD59-A6C34878D82A}">
                    <a16:rowId xmlns:a16="http://schemas.microsoft.com/office/drawing/2014/main" val="1420201772"/>
                  </a:ext>
                </a:extLst>
              </a:tr>
              <a:tr h="370840">
                <a:tc>
                  <a:txBody>
                    <a:bodyPr/>
                    <a:lstStyle/>
                    <a:p>
                      <a:pPr algn="ctr"/>
                      <a:r>
                        <a:rPr lang="en-US" sz="1600" b="0" dirty="0">
                          <a:latin typeface="Times New Roman" panose="02020603050405020304" pitchFamily="18" charset="0"/>
                          <a:cs typeface="Times New Roman" panose="02020603050405020304" pitchFamily="18" charset="0"/>
                        </a:rPr>
                        <a:t>8</a:t>
                      </a:r>
                    </a:p>
                  </a:txBody>
                  <a:tcPr/>
                </a:tc>
                <a:tc>
                  <a:txBody>
                    <a:bodyPr/>
                    <a:lstStyle/>
                    <a:p>
                      <a:r>
                        <a:rPr lang="en-US" sz="1600" b="0" dirty="0">
                          <a:solidFill>
                            <a:schemeClr val="tx1"/>
                          </a:solidFill>
                          <a:latin typeface="Times New Roman" panose="02020603050405020304" pitchFamily="18" charset="0"/>
                          <a:cs typeface="Times New Roman" panose="02020603050405020304" pitchFamily="18" charset="0"/>
                        </a:rPr>
                        <a:t>Applications of accelerators </a:t>
                      </a:r>
                      <a:r>
                        <a:rPr kumimoji="1" lang="en-US" altLang="ja-JP" sz="1600" b="0" dirty="0">
                          <a:solidFill>
                            <a:schemeClr val="tx1"/>
                          </a:solidFill>
                          <a:latin typeface="Times New Roman" panose="02020603050405020304" pitchFamily="18" charset="0"/>
                          <a:cs typeface="Times New Roman" panose="02020603050405020304" pitchFamily="18" charset="0"/>
                        </a:rPr>
                        <a:t>and Engagement for Industry and Society</a:t>
                      </a:r>
                      <a:endParaRPr lang="en-US" sz="1600" b="0"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l"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  </a:t>
                      </a:r>
                      <a:r>
                        <a:rPr lang="en-US" sz="1600" b="0" i="0" u="none" strike="noStrike" dirty="0" err="1">
                          <a:solidFill>
                            <a:srgbClr val="000000"/>
                          </a:solidFill>
                          <a:effectLst/>
                          <a:latin typeface="Times New Roman" panose="02020603050405020304" pitchFamily="18" charset="0"/>
                          <a:cs typeface="Times New Roman" panose="02020603050405020304" pitchFamily="18" charset="0"/>
                        </a:rPr>
                        <a:t>Ceri</a:t>
                      </a:r>
                      <a:r>
                        <a:rPr lang="en-US" sz="1600" b="0" i="0" u="none" strike="noStrike" dirty="0">
                          <a:solidFill>
                            <a:srgbClr val="000000"/>
                          </a:solidFill>
                          <a:effectLst/>
                          <a:latin typeface="Times New Roman" panose="02020603050405020304" pitchFamily="18" charset="0"/>
                          <a:cs typeface="Times New Roman" panose="02020603050405020304" pitchFamily="18" charset="0"/>
                        </a:rPr>
                        <a:t> Brenner, ANSTO</a:t>
                      </a:r>
                    </a:p>
                  </a:txBody>
                  <a:tcPr marL="0" marR="0" marT="0" marB="0"/>
                </a:tc>
                <a:tc>
                  <a:txBody>
                    <a:bodyPr/>
                    <a:lstStyle/>
                    <a:p>
                      <a:pPr algn="l"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  Cameron Geddes, LBNL</a:t>
                      </a:r>
                    </a:p>
                  </a:txBody>
                  <a:tcPr marL="0" marR="0" marT="0" marB="0"/>
                </a:tc>
                <a:extLst>
                  <a:ext uri="{0D108BD9-81ED-4DB2-BD59-A6C34878D82A}">
                    <a16:rowId xmlns:a16="http://schemas.microsoft.com/office/drawing/2014/main" val="4199575701"/>
                  </a:ext>
                </a:extLst>
              </a:tr>
              <a:tr h="370840">
                <a:tc>
                  <a:txBody>
                    <a:bodyPr/>
                    <a:lstStyle/>
                    <a:p>
                      <a:pPr algn="ctr"/>
                      <a:endParaRPr lang="en-US" sz="1600" dirty="0">
                        <a:latin typeface="Times New Roman" panose="02020603050405020304" pitchFamily="18" charset="0"/>
                        <a:cs typeface="Times New Roman" panose="02020603050405020304" pitchFamily="18" charset="0"/>
                      </a:endParaRPr>
                    </a:p>
                  </a:txBody>
                  <a:tcPr/>
                </a:tc>
                <a:tc>
                  <a:txBody>
                    <a:bodyPr/>
                    <a:lstStyle/>
                    <a:p>
                      <a:r>
                        <a:rPr lang="en-US" sz="1600" dirty="0">
                          <a:latin typeface="Times New Roman" panose="02020603050405020304" pitchFamily="18" charset="0"/>
                          <a:cs typeface="Times New Roman" panose="02020603050405020304" pitchFamily="18" charset="0"/>
                        </a:rPr>
                        <a:t>Ex-officio</a:t>
                      </a:r>
                    </a:p>
                  </a:txBody>
                  <a:tcPr/>
                </a:tc>
                <a:tc>
                  <a:txBody>
                    <a:bodyPr/>
                    <a:lstStyle/>
                    <a:p>
                      <a:r>
                        <a:rPr lang="en-US" sz="1600" dirty="0">
                          <a:latin typeface="Times New Roman" panose="02020603050405020304" pitchFamily="18" charset="0"/>
                          <a:cs typeface="Times New Roman" panose="02020603050405020304" pitchFamily="18" charset="0"/>
                        </a:rPr>
                        <a:t>Ming-Chuang Lin, NSRRC:  OC Chair</a:t>
                      </a:r>
                    </a:p>
                    <a:p>
                      <a:r>
                        <a:rPr lang="en-US" sz="1600" dirty="0">
                          <a:latin typeface="Times New Roman" panose="02020603050405020304" pitchFamily="18" charset="0"/>
                          <a:cs typeface="Times New Roman" panose="02020603050405020304" pitchFamily="18" charset="0"/>
                        </a:rPr>
                        <a:t>Yoichi Sato, KEK/J-PARC:  SPC Chair</a:t>
                      </a:r>
                    </a:p>
                  </a:txBody>
                  <a:tcPr/>
                </a:tc>
                <a:tc>
                  <a:txBody>
                    <a:bodyPr/>
                    <a:lstStyle/>
                    <a:p>
                      <a:endParaRPr lang="en-US" sz="160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756598926"/>
                  </a:ext>
                </a:extLst>
              </a:tr>
              <a:tr h="370840">
                <a:tc>
                  <a:txBody>
                    <a:bodyPr/>
                    <a:lstStyle/>
                    <a:p>
                      <a:pPr algn="ctr"/>
                      <a:endParaRPr lang="en-US" sz="1600" dirty="0">
                        <a:latin typeface="Times New Roman" panose="02020603050405020304" pitchFamily="18" charset="0"/>
                        <a:cs typeface="Times New Roman" panose="02020603050405020304" pitchFamily="18" charset="0"/>
                      </a:endParaRPr>
                    </a:p>
                  </a:txBody>
                  <a:tcPr/>
                </a:tc>
                <a:tc>
                  <a:txBody>
                    <a:bodyPr/>
                    <a:lstStyle/>
                    <a:p>
                      <a:r>
                        <a:rPr lang="en-US" sz="1600" dirty="0">
                          <a:latin typeface="Times New Roman" panose="02020603050405020304" pitchFamily="18" charset="0"/>
                          <a:cs typeface="Times New Roman" panose="02020603050405020304" pitchFamily="18" charset="0"/>
                        </a:rPr>
                        <a:t>Co-opted members</a:t>
                      </a:r>
                    </a:p>
                  </a:txBody>
                  <a:tcPr/>
                </a:tc>
                <a:tc>
                  <a:txBody>
                    <a:bodyPr/>
                    <a:lstStyle/>
                    <a:p>
                      <a:pPr algn="l"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  Jui-Che Huang, NSRRC:  LOC Chair</a:t>
                      </a:r>
                    </a:p>
                    <a:p>
                      <a:pPr algn="l"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  David Button, ANSTO:  Chief Editor</a:t>
                      </a:r>
                      <a:br>
                        <a:rPr lang="en-US" sz="1600" b="0" i="0" u="none" strike="noStrike" dirty="0">
                          <a:solidFill>
                            <a:srgbClr val="000000"/>
                          </a:solidFill>
                          <a:effectLst/>
                          <a:latin typeface="Times New Roman" panose="02020603050405020304" pitchFamily="18" charset="0"/>
                          <a:cs typeface="Times New Roman" panose="02020603050405020304" pitchFamily="18" charset="0"/>
                        </a:rPr>
                      </a:br>
                      <a:r>
                        <a:rPr lang="en-US" sz="1600" b="0" i="0" u="none" strike="noStrike" dirty="0">
                          <a:solidFill>
                            <a:srgbClr val="000000"/>
                          </a:solidFill>
                          <a:effectLst/>
                          <a:latin typeface="Times New Roman" panose="02020603050405020304" pitchFamily="18" charset="0"/>
                          <a:cs typeface="Times New Roman" panose="02020603050405020304" pitchFamily="18" charset="0"/>
                        </a:rPr>
                        <a:t>  Stella Su, NSRRC:  Scientific Secretary</a:t>
                      </a:r>
                    </a:p>
                    <a:p>
                      <a:pPr algn="l"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  (Not yet / Yoichi Sato):  Industry session </a:t>
                      </a:r>
                    </a:p>
                    <a:p>
                      <a:pPr algn="l"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  (Mika </a:t>
                      </a:r>
                      <a:r>
                        <a:rPr lang="en-US" sz="1600" b="0" i="0" u="none" strike="noStrike" dirty="0" err="1">
                          <a:solidFill>
                            <a:srgbClr val="000000"/>
                          </a:solidFill>
                          <a:effectLst/>
                          <a:latin typeface="Times New Roman" panose="02020603050405020304" pitchFamily="18" charset="0"/>
                          <a:cs typeface="Times New Roman" panose="02020603050405020304" pitchFamily="18" charset="0"/>
                        </a:rPr>
                        <a:t>Masuzawa</a:t>
                      </a:r>
                      <a:r>
                        <a:rPr lang="en-US" sz="1600" b="0" i="0" u="none" strike="noStrike" dirty="0">
                          <a:solidFill>
                            <a:srgbClr val="000000"/>
                          </a:solidFill>
                          <a:effectLst/>
                          <a:latin typeface="Times New Roman" panose="02020603050405020304" pitchFamily="18" charset="0"/>
                          <a:cs typeface="Times New Roman" panose="02020603050405020304" pitchFamily="18" charset="0"/>
                        </a:rPr>
                        <a:t> / Yoichi Sato):  EQO session </a:t>
                      </a:r>
                    </a:p>
                    <a:p>
                      <a:pPr algn="l" fontAlgn="b"/>
                      <a:r>
                        <a:rPr lang="en-US" sz="1600" b="0" i="0" u="none" strike="noStrike" dirty="0">
                          <a:solidFill>
                            <a:srgbClr val="000000"/>
                          </a:solidFill>
                          <a:effectLst/>
                          <a:latin typeface="Times New Roman" panose="02020603050405020304" pitchFamily="18" charset="0"/>
                          <a:cs typeface="Times New Roman" panose="02020603050405020304" pitchFamily="18" charset="0"/>
                        </a:rPr>
                        <a:t>  Huang-Hsiu Tsai, NSRRC: Student program</a:t>
                      </a:r>
                    </a:p>
                  </a:txBody>
                  <a:tcPr marL="0" marR="0" marT="0" marB="0"/>
                </a:tc>
                <a:tc>
                  <a:txBody>
                    <a:bodyPr/>
                    <a:lstStyle/>
                    <a:p>
                      <a:endParaRPr lang="en-US" sz="16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451067870"/>
                  </a:ext>
                </a:extLst>
              </a:tr>
            </a:tbl>
          </a:graphicData>
        </a:graphic>
      </p:graphicFrame>
      <p:sp>
        <p:nvSpPr>
          <p:cNvPr id="3" name="テキスト ボックス 2">
            <a:extLst>
              <a:ext uri="{FF2B5EF4-FFF2-40B4-BE49-F238E27FC236}">
                <a16:creationId xmlns:a16="http://schemas.microsoft.com/office/drawing/2014/main" id="{3A66183F-EBE2-8771-8034-2DECC5588447}"/>
              </a:ext>
            </a:extLst>
          </p:cNvPr>
          <p:cNvSpPr txBox="1"/>
          <p:nvPr/>
        </p:nvSpPr>
        <p:spPr>
          <a:xfrm>
            <a:off x="204747" y="5819412"/>
            <a:ext cx="4608954" cy="830997"/>
          </a:xfrm>
          <a:prstGeom prst="rect">
            <a:avLst/>
          </a:prstGeom>
          <a:noFill/>
        </p:spPr>
        <p:txBody>
          <a:bodyPr wrap="none" rtlCol="0">
            <a:spAutoFit/>
          </a:bodyPr>
          <a:lstStyle/>
          <a:p>
            <a:r>
              <a:rPr lang="en-US" altLang="ja-JP" sz="1600" dirty="0">
                <a:solidFill>
                  <a:srgbClr val="FF0000"/>
                </a:solidFill>
                <a:latin typeface="BIZ UDPゴシック" panose="020B0400000000000000" pitchFamily="50" charset="-128"/>
                <a:ea typeface="BIZ UDPゴシック" panose="020B0400000000000000" pitchFamily="50" charset="-128"/>
              </a:rPr>
              <a:t>These d</a:t>
            </a:r>
            <a:r>
              <a:rPr kumimoji="1" lang="en-US" altLang="ja-JP" sz="1600" dirty="0">
                <a:solidFill>
                  <a:srgbClr val="FF0000"/>
                </a:solidFill>
                <a:latin typeface="BIZ UDPゴシック" panose="020B0400000000000000" pitchFamily="50" charset="-128"/>
                <a:ea typeface="BIZ UDPゴシック" panose="020B0400000000000000" pitchFamily="50" charset="-128"/>
              </a:rPr>
              <a:t>escriptions needed</a:t>
            </a:r>
          </a:p>
          <a:p>
            <a:r>
              <a:rPr lang="en-US" altLang="ja-JP" sz="1600" dirty="0">
                <a:solidFill>
                  <a:srgbClr val="FF0000"/>
                </a:solidFill>
                <a:latin typeface="BIZ UDPゴシック" panose="020B0400000000000000" pitchFamily="50" charset="-128"/>
                <a:ea typeface="BIZ UDPゴシック" panose="020B0400000000000000" pitchFamily="50" charset="-128"/>
              </a:rPr>
              <a:t>very-l</a:t>
            </a:r>
            <a:r>
              <a:rPr kumimoji="1" lang="en-US" altLang="ja-JP" sz="1600" dirty="0">
                <a:solidFill>
                  <a:srgbClr val="FF0000"/>
                </a:solidFill>
                <a:latin typeface="BIZ UDPゴシック" panose="020B0400000000000000" pitchFamily="50" charset="-128"/>
                <a:ea typeface="BIZ UDPゴシック" panose="020B0400000000000000" pitchFamily="50" charset="-128"/>
              </a:rPr>
              <a:t>ong-discussion in OC1/SPC1</a:t>
            </a:r>
          </a:p>
          <a:p>
            <a:r>
              <a:rPr kumimoji="1" lang="en-US" altLang="ja-JP" sz="1600" dirty="0">
                <a:solidFill>
                  <a:srgbClr val="FF0000"/>
                </a:solidFill>
                <a:latin typeface="BIZ UDPゴシック" panose="020B0400000000000000" pitchFamily="50" charset="-128"/>
                <a:ea typeface="BIZ UDPゴシック" panose="020B0400000000000000" pitchFamily="50" charset="-128"/>
              </a:rPr>
              <a:t>though start from the copy of IPAC’24</a:t>
            </a:r>
            <a:endParaRPr kumimoji="1" lang="ja-JP" altLang="en-US" sz="1600" dirty="0">
              <a:solidFill>
                <a:srgbClr val="FF0000"/>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2810756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B6A0870-D267-C4A0-E543-8950A053501A}"/>
              </a:ext>
            </a:extLst>
          </p:cNvPr>
          <p:cNvSpPr txBox="1"/>
          <p:nvPr/>
        </p:nvSpPr>
        <p:spPr>
          <a:xfrm>
            <a:off x="445625" y="1115191"/>
            <a:ext cx="11027918" cy="1569660"/>
          </a:xfrm>
          <a:prstGeom prst="rect">
            <a:avLst/>
          </a:prstGeom>
          <a:noFill/>
        </p:spPr>
        <p:txBody>
          <a:bodyPr wrap="square">
            <a:spAutoFit/>
          </a:bodyPr>
          <a:lstStyle/>
          <a:p>
            <a:pPr algn="l"/>
            <a:r>
              <a:rPr lang="en" altLang="ja-JP" sz="2400" b="1" dirty="0">
                <a:solidFill>
                  <a:srgbClr val="333333"/>
                </a:solidFill>
                <a:latin typeface="Meiryo" panose="020B0604030504040204" pitchFamily="34" charset="-128"/>
                <a:ea typeface="Meiryo" panose="020B0604030504040204" pitchFamily="34" charset="-128"/>
              </a:rPr>
              <a:t>K</a:t>
            </a:r>
            <a:r>
              <a:rPr lang="en" altLang="ja-JP" sz="2400" b="1" i="0" u="none" strike="noStrike" dirty="0">
                <a:solidFill>
                  <a:srgbClr val="333333"/>
                </a:solidFill>
                <a:effectLst/>
                <a:latin typeface="Meiryo" panose="020B0604030504040204" pitchFamily="34" charset="-128"/>
                <a:ea typeface="Meiryo" panose="020B0604030504040204" pitchFamily="34" charset="-128"/>
              </a:rPr>
              <a:t>ey objectives: </a:t>
            </a:r>
          </a:p>
          <a:p>
            <a:pPr marL="285750" indent="-285750" algn="l">
              <a:buFont typeface="Arial" panose="020B0604020202020204" pitchFamily="34" charset="0"/>
              <a:buChar char="•"/>
            </a:pPr>
            <a:r>
              <a:rPr lang="en" altLang="ja-JP" b="0" i="0" u="none" strike="noStrike" dirty="0">
                <a:solidFill>
                  <a:srgbClr val="333333"/>
                </a:solidFill>
                <a:effectLst/>
                <a:latin typeface="Meiryo" panose="020B0604030504040204" pitchFamily="34" charset="-128"/>
                <a:ea typeface="Meiryo" panose="020B0604030504040204" pitchFamily="34" charset="-128"/>
              </a:rPr>
              <a:t>Share effective approaches and research environments that lead to productive outcomes. </a:t>
            </a:r>
          </a:p>
          <a:p>
            <a:pPr marL="285750" indent="-285750" algn="l">
              <a:buFont typeface="Arial" panose="020B0604020202020204" pitchFamily="34" charset="0"/>
              <a:buChar char="•"/>
            </a:pPr>
            <a:r>
              <a:rPr lang="en" altLang="ja-JP" b="0" i="0" u="none" strike="noStrike" dirty="0">
                <a:solidFill>
                  <a:srgbClr val="333333"/>
                </a:solidFill>
                <a:effectLst/>
                <a:latin typeface="Meiryo" panose="020B0604030504040204" pitchFamily="34" charset="-128"/>
                <a:ea typeface="Meiryo" panose="020B0604030504040204" pitchFamily="34" charset="-128"/>
              </a:rPr>
              <a:t>Attract younger and mid-career professionals to the accelerator community. </a:t>
            </a:r>
          </a:p>
          <a:p>
            <a:pPr marL="285750" indent="-285750" algn="l">
              <a:buFont typeface="Arial" panose="020B0604020202020204" pitchFamily="34" charset="0"/>
              <a:buChar char="•"/>
            </a:pPr>
            <a:r>
              <a:rPr lang="en" altLang="ja-JP" b="0" i="0" u="none" strike="noStrike" dirty="0">
                <a:solidFill>
                  <a:srgbClr val="333333"/>
                </a:solidFill>
                <a:effectLst/>
                <a:latin typeface="Meiryo" panose="020B0604030504040204" pitchFamily="34" charset="-128"/>
                <a:ea typeface="Meiryo" panose="020B0604030504040204" pitchFamily="34" charset="-128"/>
              </a:rPr>
              <a:t>Enhance productivity and contribute more effectively to society by leveraging a strong pool of human resources.  </a:t>
            </a:r>
          </a:p>
        </p:txBody>
      </p:sp>
      <p:sp>
        <p:nvSpPr>
          <p:cNvPr id="10" name="テキスト ボックス 9">
            <a:extLst>
              <a:ext uri="{FF2B5EF4-FFF2-40B4-BE49-F238E27FC236}">
                <a16:creationId xmlns:a16="http://schemas.microsoft.com/office/drawing/2014/main" id="{34D0097C-762C-9CCD-EE94-5299FCB51572}"/>
              </a:ext>
            </a:extLst>
          </p:cNvPr>
          <p:cNvSpPr txBox="1"/>
          <p:nvPr/>
        </p:nvSpPr>
        <p:spPr>
          <a:xfrm>
            <a:off x="445625" y="4398777"/>
            <a:ext cx="9044651" cy="1292662"/>
          </a:xfrm>
          <a:prstGeom prst="rect">
            <a:avLst/>
          </a:prstGeom>
          <a:noFill/>
        </p:spPr>
        <p:txBody>
          <a:bodyPr wrap="square">
            <a:spAutoFit/>
          </a:bodyPr>
          <a:lstStyle/>
          <a:p>
            <a:pPr>
              <a:buClr>
                <a:srgbClr val="00B050"/>
              </a:buClr>
            </a:pPr>
            <a:r>
              <a:rPr lang="en" altLang="ja-JP" sz="2400" b="1" dirty="0">
                <a:solidFill>
                  <a:schemeClr val="accent6">
                    <a:lumMod val="50000"/>
                  </a:schemeClr>
                </a:solidFill>
                <a:latin typeface="Meiryo" panose="020B0604030504040204" pitchFamily="34" charset="-128"/>
                <a:ea typeface="Meiryo" panose="020B0604030504040204" pitchFamily="34" charset="-128"/>
              </a:rPr>
              <a:t>Presenters, panelists</a:t>
            </a:r>
          </a:p>
          <a:p>
            <a:pPr marL="342900" indent="-342900">
              <a:buClr>
                <a:srgbClr val="00B050"/>
              </a:buClr>
              <a:buFont typeface="Arial" panose="020B0604020202020204" pitchFamily="34" charset="0"/>
              <a:buChar char="•"/>
            </a:pPr>
            <a:r>
              <a:rPr lang="en" altLang="ja-JP" sz="1800" dirty="0">
                <a:solidFill>
                  <a:schemeClr val="accent6">
                    <a:lumMod val="50000"/>
                  </a:schemeClr>
                </a:solidFill>
                <a:latin typeface="Meiryo" panose="020B0604030504040204" pitchFamily="34" charset="-128"/>
                <a:ea typeface="Meiryo" panose="020B0604030504040204" pitchFamily="34" charset="-128"/>
              </a:rPr>
              <a:t>Share</a:t>
            </a:r>
            <a:r>
              <a:rPr lang="en" altLang="ja-JP" sz="1800" b="0" i="0" strike="noStrike" dirty="0">
                <a:solidFill>
                  <a:schemeClr val="accent6">
                    <a:lumMod val="50000"/>
                  </a:schemeClr>
                </a:solidFill>
                <a:effectLst/>
                <a:latin typeface="Meiryo" panose="020B0604030504040204" pitchFamily="34" charset="-128"/>
                <a:ea typeface="Meiryo" panose="020B0604030504040204" pitchFamily="34" charset="-128"/>
              </a:rPr>
              <a:t> ideas for more productive research environment based on your career</a:t>
            </a:r>
            <a:r>
              <a:rPr lang="en-US" altLang="ja-JP" sz="1800" dirty="0">
                <a:solidFill>
                  <a:schemeClr val="accent6">
                    <a:lumMod val="50000"/>
                  </a:schemeClr>
                </a:solidFill>
                <a:latin typeface="Meiryo" panose="020B0604030504040204" pitchFamily="34" charset="-128"/>
                <a:ea typeface="Meiryo" panose="020B0604030504040204" pitchFamily="34" charset="-128"/>
              </a:rPr>
              <a:t> </a:t>
            </a:r>
            <a:r>
              <a:rPr lang="en" altLang="ja-JP" sz="1800" b="0" i="0" strike="noStrike" dirty="0">
                <a:solidFill>
                  <a:schemeClr val="accent6">
                    <a:lumMod val="50000"/>
                  </a:schemeClr>
                </a:solidFill>
                <a:effectLst/>
                <a:latin typeface="Meiryo" panose="020B0604030504040204" pitchFamily="34" charset="-128"/>
                <a:ea typeface="Meiryo" panose="020B0604030504040204" pitchFamily="34" charset="-128"/>
              </a:rPr>
              <a:t>advancement experiences</a:t>
            </a:r>
          </a:p>
          <a:p>
            <a:pPr marL="342900" indent="-342900">
              <a:buClr>
                <a:srgbClr val="00B050"/>
              </a:buClr>
              <a:buFont typeface="Arial" panose="020B0604020202020204" pitchFamily="34" charset="0"/>
              <a:buChar char="•"/>
            </a:pPr>
            <a:r>
              <a:rPr lang="en" altLang="ja-JP" sz="1800" b="0" i="0" strike="noStrike" dirty="0">
                <a:solidFill>
                  <a:schemeClr val="accent6">
                    <a:lumMod val="50000"/>
                  </a:schemeClr>
                </a:solidFill>
                <a:effectLst/>
                <a:latin typeface="Meiryo" panose="020B0604030504040204" pitchFamily="34" charset="-128"/>
                <a:ea typeface="Meiryo" panose="020B0604030504040204" pitchFamily="34" charset="-128"/>
              </a:rPr>
              <a:t>propose any strategies you may have.</a:t>
            </a:r>
          </a:p>
        </p:txBody>
      </p:sp>
      <p:sp>
        <p:nvSpPr>
          <p:cNvPr id="2" name="テキスト ボックス 1">
            <a:extLst>
              <a:ext uri="{FF2B5EF4-FFF2-40B4-BE49-F238E27FC236}">
                <a16:creationId xmlns:a16="http://schemas.microsoft.com/office/drawing/2014/main" id="{07D26453-AB78-6F3C-C39E-60524F91D507}"/>
              </a:ext>
            </a:extLst>
          </p:cNvPr>
          <p:cNvSpPr txBox="1"/>
          <p:nvPr/>
        </p:nvSpPr>
        <p:spPr>
          <a:xfrm>
            <a:off x="445625" y="5831468"/>
            <a:ext cx="2693751" cy="461665"/>
          </a:xfrm>
          <a:prstGeom prst="rect">
            <a:avLst/>
          </a:prstGeom>
          <a:noFill/>
        </p:spPr>
        <p:txBody>
          <a:bodyPr wrap="none" rtlCol="0">
            <a:spAutoFit/>
          </a:bodyPr>
          <a:lstStyle/>
          <a:p>
            <a:r>
              <a:rPr kumimoji="1" lang="en-US" altLang="ja-JP" sz="2400" b="1" dirty="0">
                <a:latin typeface="Meiryo" panose="020B0604030504040204" pitchFamily="34" charset="-128"/>
                <a:ea typeface="Meiryo" panose="020B0604030504040204" pitchFamily="34" charset="-128"/>
              </a:rPr>
              <a:t>Free discussion</a:t>
            </a:r>
            <a:endParaRPr kumimoji="1" lang="ja-JP" altLang="en-US" sz="2400" b="1" dirty="0">
              <a:latin typeface="Meiryo" panose="020B0604030504040204" pitchFamily="34" charset="-128"/>
              <a:ea typeface="Meiryo" panose="020B0604030504040204" pitchFamily="34" charset="-128"/>
            </a:endParaRPr>
          </a:p>
        </p:txBody>
      </p:sp>
      <p:sp>
        <p:nvSpPr>
          <p:cNvPr id="6" name="テキスト ボックス 5">
            <a:extLst>
              <a:ext uri="{FF2B5EF4-FFF2-40B4-BE49-F238E27FC236}">
                <a16:creationId xmlns:a16="http://schemas.microsoft.com/office/drawing/2014/main" id="{D67A3AC8-C2D4-5F33-0820-1EE7BE714253}"/>
              </a:ext>
            </a:extLst>
          </p:cNvPr>
          <p:cNvSpPr txBox="1"/>
          <p:nvPr/>
        </p:nvSpPr>
        <p:spPr>
          <a:xfrm>
            <a:off x="1168110" y="3058419"/>
            <a:ext cx="7599680" cy="1200329"/>
          </a:xfrm>
          <a:prstGeom prst="rect">
            <a:avLst/>
          </a:prstGeom>
          <a:noFill/>
        </p:spPr>
        <p:txBody>
          <a:bodyPr wrap="square">
            <a:spAutoFit/>
          </a:bodyPr>
          <a:lstStyle/>
          <a:p>
            <a:r>
              <a:rPr kumimoji="1" lang="en-US" altLang="ja-JP" b="1" dirty="0">
                <a:latin typeface="BIZ UDPゴシック" panose="020B0400000000000000" pitchFamily="50" charset="-128"/>
                <a:ea typeface="BIZ UDPゴシック" panose="020B0400000000000000" pitchFamily="50" charset="-128"/>
              </a:rPr>
              <a:t>PRE pre-survey</a:t>
            </a:r>
            <a:r>
              <a:rPr lang="ja-JP" altLang="en-US" b="1" dirty="0">
                <a:latin typeface="BIZ UDPゴシック" panose="020B0400000000000000" pitchFamily="50" charset="-128"/>
                <a:ea typeface="BIZ UDPゴシック" panose="020B0400000000000000" pitchFamily="50" charset="-128"/>
              </a:rPr>
              <a:t> </a:t>
            </a:r>
            <a:r>
              <a:rPr lang="en-US" altLang="ja-JP" b="1" dirty="0">
                <a:latin typeface="BIZ UDPゴシック" panose="020B0400000000000000" pitchFamily="50" charset="-128"/>
                <a:ea typeface="BIZ UDPゴシック" panose="020B0400000000000000" pitchFamily="50" charset="-128"/>
              </a:rPr>
              <a:t>to</a:t>
            </a:r>
            <a:r>
              <a:rPr lang="ja-JP" altLang="en-US" b="1" dirty="0">
                <a:latin typeface="BIZ UDPゴシック" panose="020B0400000000000000" pitchFamily="50" charset="-128"/>
                <a:ea typeface="BIZ UDPゴシック" panose="020B0400000000000000" pitchFamily="50" charset="-128"/>
              </a:rPr>
              <a:t> </a:t>
            </a:r>
            <a:r>
              <a:rPr lang="en-US" altLang="ja-JP" b="1" dirty="0">
                <a:latin typeface="BIZ UDPゴシック" panose="020B0400000000000000" pitchFamily="50" charset="-128"/>
                <a:ea typeface="BIZ UDPゴシック" panose="020B0400000000000000" pitchFamily="50" charset="-128"/>
              </a:rPr>
              <a:t>check</a:t>
            </a:r>
            <a:r>
              <a:rPr lang="ja-JP" altLang="en-US" b="1" dirty="0">
                <a:latin typeface="BIZ UDPゴシック" panose="020B0400000000000000" pitchFamily="50" charset="-128"/>
                <a:ea typeface="BIZ UDPゴシック" panose="020B0400000000000000" pitchFamily="50" charset="-128"/>
              </a:rPr>
              <a:t> </a:t>
            </a:r>
            <a:r>
              <a:rPr lang="en-US" altLang="ja-JP" b="1" dirty="0">
                <a:latin typeface="BIZ UDPゴシック" panose="020B0400000000000000" pitchFamily="50" charset="-128"/>
                <a:ea typeface="BIZ UDPゴシック" panose="020B0400000000000000" pitchFamily="50" charset="-128"/>
              </a:rPr>
              <a:t>World Leaders’ attitude</a:t>
            </a:r>
            <a:endParaRPr kumimoji="1" lang="en-US" altLang="ja-JP" b="1" dirty="0">
              <a:latin typeface="BIZ UDPゴシック" panose="020B0400000000000000" pitchFamily="50" charset="-128"/>
              <a:ea typeface="BIZ UDPゴシック" panose="020B0400000000000000" pitchFamily="50" charset="-128"/>
            </a:endParaRPr>
          </a:p>
          <a:p>
            <a:r>
              <a:rPr kumimoji="1" lang="en-US" altLang="ja-JP" sz="1800" dirty="0">
                <a:latin typeface="BIZ UDPゴシック" panose="020B0400000000000000" pitchFamily="50" charset="-128"/>
                <a:ea typeface="BIZ UDPゴシック" panose="020B0400000000000000" pitchFamily="50" charset="-128"/>
              </a:rPr>
              <a:t>Pre-session questionnaire</a:t>
            </a:r>
            <a:r>
              <a:rPr lang="en-US" altLang="ja-JP" sz="1800" dirty="0">
                <a:latin typeface="BIZ UDPゴシック" panose="020B0400000000000000" pitchFamily="50" charset="-128"/>
                <a:ea typeface="BIZ UDPゴシック" panose="020B0400000000000000" pitchFamily="50" charset="-128"/>
              </a:rPr>
              <a:t> t</a:t>
            </a:r>
            <a:r>
              <a:rPr kumimoji="1" lang="en-US" altLang="ja-JP" sz="1800" dirty="0">
                <a:latin typeface="BIZ UDPゴシック" panose="020B0400000000000000" pitchFamily="50" charset="-128"/>
                <a:ea typeface="BIZ UDPゴシック" panose="020B0400000000000000" pitchFamily="50" charset="-128"/>
              </a:rPr>
              <a:t>o: OC/SPC/SAB committee members in IPAC’22 - ’25.</a:t>
            </a:r>
          </a:p>
          <a:p>
            <a:r>
              <a:rPr lang="en-US" altLang="ja-JP" sz="1800" b="1" dirty="0">
                <a:latin typeface="BIZ UDPゴシック" panose="020B0400000000000000" pitchFamily="50" charset="-128"/>
                <a:ea typeface="BIZ UDPゴシック" panose="020B0400000000000000" pitchFamily="50" charset="-128"/>
              </a:rPr>
              <a:t>Survey for Manager/Leader class people.</a:t>
            </a:r>
            <a:endParaRPr kumimoji="1" lang="en-US" altLang="ja-JP" sz="1800" b="1" dirty="0">
              <a:latin typeface="BIZ UDPゴシック" panose="020B0400000000000000" pitchFamily="50" charset="-128"/>
              <a:ea typeface="BIZ UDPゴシック" panose="020B0400000000000000" pitchFamily="50" charset="-128"/>
            </a:endParaRPr>
          </a:p>
        </p:txBody>
      </p:sp>
      <p:sp>
        <p:nvSpPr>
          <p:cNvPr id="8" name="テキスト ボックス 7">
            <a:extLst>
              <a:ext uri="{FF2B5EF4-FFF2-40B4-BE49-F238E27FC236}">
                <a16:creationId xmlns:a16="http://schemas.microsoft.com/office/drawing/2014/main" id="{8A6035B1-0BA3-119B-238E-95E7BACF04BC}"/>
              </a:ext>
            </a:extLst>
          </p:cNvPr>
          <p:cNvSpPr txBox="1"/>
          <p:nvPr/>
        </p:nvSpPr>
        <p:spPr>
          <a:xfrm>
            <a:off x="446698" y="2687557"/>
            <a:ext cx="6097712" cy="461665"/>
          </a:xfrm>
          <a:prstGeom prst="rect">
            <a:avLst/>
          </a:prstGeom>
          <a:noFill/>
        </p:spPr>
        <p:txBody>
          <a:bodyPr wrap="square">
            <a:spAutoFit/>
          </a:bodyPr>
          <a:lstStyle/>
          <a:p>
            <a:pPr>
              <a:buClr>
                <a:srgbClr val="00B050"/>
              </a:buClr>
            </a:pPr>
            <a:r>
              <a:rPr lang="en" altLang="ja-JP" sz="2400" b="1" dirty="0">
                <a:latin typeface="Meiryo" panose="020B0604030504040204" pitchFamily="34" charset="-128"/>
                <a:ea typeface="Meiryo" panose="020B0604030504040204" pitchFamily="34" charset="-128"/>
              </a:rPr>
              <a:t>Introduction from Coordinators</a:t>
            </a:r>
          </a:p>
        </p:txBody>
      </p:sp>
      <p:sp>
        <p:nvSpPr>
          <p:cNvPr id="5" name="タイトル 1">
            <a:extLst>
              <a:ext uri="{FF2B5EF4-FFF2-40B4-BE49-F238E27FC236}">
                <a16:creationId xmlns:a16="http://schemas.microsoft.com/office/drawing/2014/main" id="{8BA4A053-1B60-C3EF-2858-38131CC1A5BA}"/>
              </a:ext>
            </a:extLst>
          </p:cNvPr>
          <p:cNvSpPr txBox="1">
            <a:spLocks/>
          </p:cNvSpPr>
          <p:nvPr/>
        </p:nvSpPr>
        <p:spPr>
          <a:xfrm>
            <a:off x="251520" y="308249"/>
            <a:ext cx="9133111" cy="593952"/>
          </a:xfrm>
          <a:prstGeom prst="rect">
            <a:avLst/>
          </a:prstGeom>
          <a:solidFill>
            <a:srgbClr val="BDD7EE"/>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IPAC’25 PRE (</a:t>
            </a:r>
            <a:r>
              <a:rPr lang="en-US" altLang="zh-TW" sz="2000" b="0" i="0" dirty="0">
                <a:solidFill>
                  <a:srgbClr val="333333"/>
                </a:solidFill>
                <a:effectLst/>
                <a:latin typeface="Times New Roman" panose="02020603050405020304" pitchFamily="18" charset="0"/>
                <a:cs typeface="Times New Roman" panose="02020603050405020304" pitchFamily="18" charset="0"/>
              </a:rPr>
              <a:t>Productive Research Environment</a:t>
            </a:r>
            <a:r>
              <a:rPr lang="en-US" altLang="ja-JP" sz="3600" dirty="0">
                <a:latin typeface="Times New Roman" panose="02020603050405020304" pitchFamily="18" charset="0"/>
                <a:cs typeface="Times New Roman" panose="02020603050405020304" pitchFamily="18" charset="0"/>
              </a:rPr>
              <a:t>) Session</a:t>
            </a:r>
            <a:endParaRPr lang="ja-JP" altLang="en-US" sz="3600" dirty="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98331A28-66ED-08FF-41B3-BD7965ADE0DF}"/>
              </a:ext>
            </a:extLst>
          </p:cNvPr>
          <p:cNvPicPr>
            <a:picLocks noChangeAspect="1"/>
          </p:cNvPicPr>
          <p:nvPr/>
        </p:nvPicPr>
        <p:blipFill>
          <a:blip r:embed="rId2"/>
          <a:stretch>
            <a:fillRect/>
          </a:stretch>
        </p:blipFill>
        <p:spPr>
          <a:xfrm>
            <a:off x="9729071" y="0"/>
            <a:ext cx="2462929" cy="1325563"/>
          </a:xfrm>
          <a:prstGeom prst="rect">
            <a:avLst/>
          </a:prstGeom>
        </p:spPr>
      </p:pic>
    </p:spTree>
    <p:extLst>
      <p:ext uri="{BB962C8B-B14F-4D97-AF65-F5344CB8AC3E}">
        <p14:creationId xmlns:p14="http://schemas.microsoft.com/office/powerpoint/2010/main" val="3319040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458C84-4514-0D50-7A3F-48D979D3B49E}"/>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A3C8B2ED-C864-CCA0-1DC0-E981EEC913CF}"/>
              </a:ext>
            </a:extLst>
          </p:cNvPr>
          <p:cNvSpPr txBox="1"/>
          <p:nvPr/>
        </p:nvSpPr>
        <p:spPr>
          <a:xfrm>
            <a:off x="1376737" y="1305341"/>
            <a:ext cx="10338324" cy="3693319"/>
          </a:xfrm>
          <a:prstGeom prst="rect">
            <a:avLst/>
          </a:prstGeom>
          <a:noFill/>
        </p:spPr>
        <p:txBody>
          <a:bodyPr wrap="square">
            <a:spAutoFit/>
          </a:bodyPr>
          <a:lstStyle/>
          <a:p>
            <a:pPr algn="l"/>
            <a:r>
              <a:rPr lang="en-US" altLang="ja-JP" b="1" dirty="0">
                <a:solidFill>
                  <a:srgbClr val="333333"/>
                </a:solidFill>
                <a:latin typeface="Meiryo" panose="020B0604030504040204" pitchFamily="34" charset="-128"/>
                <a:ea typeface="Meiryo" panose="020B0604030504040204" pitchFamily="34" charset="-128"/>
              </a:rPr>
              <a:t>PRE Coordinators:</a:t>
            </a:r>
          </a:p>
          <a:p>
            <a:pPr algn="l"/>
            <a:r>
              <a:rPr lang="en-US" altLang="ja-JP" dirty="0">
                <a:solidFill>
                  <a:srgbClr val="333333"/>
                </a:solidFill>
                <a:latin typeface="Meiryo" panose="020B0604030504040204" pitchFamily="34" charset="-128"/>
                <a:ea typeface="Meiryo" panose="020B0604030504040204" pitchFamily="34" charset="-128"/>
              </a:rPr>
              <a:t>  Dr. Yoichi Sato - KEK / J-PARC							AS</a:t>
            </a:r>
          </a:p>
          <a:p>
            <a:pPr algn="l"/>
            <a:r>
              <a:rPr lang="en-US" altLang="ja-JP" dirty="0">
                <a:solidFill>
                  <a:srgbClr val="333333"/>
                </a:solidFill>
                <a:latin typeface="Meiryo" panose="020B0604030504040204" pitchFamily="34" charset="-128"/>
                <a:ea typeface="Meiryo" panose="020B0604030504040204" pitchFamily="34" charset="-128"/>
              </a:rPr>
              <a:t>  Dr. Mika </a:t>
            </a:r>
            <a:r>
              <a:rPr lang="en-US" altLang="ja-JP" dirty="0" err="1">
                <a:solidFill>
                  <a:srgbClr val="333333"/>
                </a:solidFill>
                <a:latin typeface="Meiryo" panose="020B0604030504040204" pitchFamily="34" charset="-128"/>
                <a:ea typeface="Meiryo" panose="020B0604030504040204" pitchFamily="34" charset="-128"/>
              </a:rPr>
              <a:t>Masuzawa</a:t>
            </a:r>
            <a:r>
              <a:rPr lang="en-US" altLang="ja-JP" dirty="0">
                <a:solidFill>
                  <a:srgbClr val="333333"/>
                </a:solidFill>
                <a:latin typeface="Meiryo" panose="020B0604030504040204" pitchFamily="34" charset="-128"/>
                <a:ea typeface="Meiryo" panose="020B0604030504040204" pitchFamily="34" charset="-128"/>
              </a:rPr>
              <a:t> - KEK / </a:t>
            </a:r>
            <a:r>
              <a:rPr lang="en-US" altLang="ja-JP" dirty="0" err="1">
                <a:solidFill>
                  <a:srgbClr val="333333"/>
                </a:solidFill>
                <a:latin typeface="Meiryo" panose="020B0604030504040204" pitchFamily="34" charset="-128"/>
                <a:ea typeface="Meiryo" panose="020B0604030504040204" pitchFamily="34" charset="-128"/>
              </a:rPr>
              <a:t>SuperKEKB</a:t>
            </a:r>
            <a:r>
              <a:rPr lang="en-US" altLang="ja-JP" dirty="0">
                <a:solidFill>
                  <a:srgbClr val="333333"/>
                </a:solidFill>
                <a:latin typeface="Meiryo" panose="020B0604030504040204" pitchFamily="34" charset="-128"/>
                <a:ea typeface="Meiryo" panose="020B0604030504040204" pitchFamily="34" charset="-128"/>
              </a:rPr>
              <a:t>						AS</a:t>
            </a:r>
          </a:p>
          <a:p>
            <a:pPr algn="l"/>
            <a:endParaRPr lang="en-US" altLang="ja-JP" dirty="0">
              <a:solidFill>
                <a:srgbClr val="333333"/>
              </a:solidFill>
              <a:latin typeface="Meiryo" panose="020B0604030504040204" pitchFamily="34" charset="-128"/>
              <a:ea typeface="Meiryo" panose="020B0604030504040204" pitchFamily="34" charset="-128"/>
            </a:endParaRPr>
          </a:p>
          <a:p>
            <a:pPr algn="l"/>
            <a:r>
              <a:rPr lang="en-US" altLang="ja-JP" b="1" dirty="0">
                <a:solidFill>
                  <a:srgbClr val="333333"/>
                </a:solidFill>
                <a:latin typeface="Meiryo" panose="020B0604030504040204" pitchFamily="34" charset="-128"/>
                <a:ea typeface="Meiryo" panose="020B0604030504040204" pitchFamily="34" charset="-128"/>
              </a:rPr>
              <a:t>PRE Presenters and Panelists:</a:t>
            </a:r>
          </a:p>
          <a:p>
            <a:pPr algn="l"/>
            <a:r>
              <a:rPr lang="en-US" altLang="ja-JP" dirty="0">
                <a:solidFill>
                  <a:srgbClr val="333333"/>
                </a:solidFill>
                <a:latin typeface="Meiryo" panose="020B0604030504040204" pitchFamily="34" charset="-128"/>
                <a:ea typeface="Meiryo" panose="020B0604030504040204" pitchFamily="34" charset="-128"/>
              </a:rPr>
              <a:t>  Dr. Mika </a:t>
            </a:r>
            <a:r>
              <a:rPr lang="en-US" altLang="ja-JP" dirty="0" err="1">
                <a:solidFill>
                  <a:srgbClr val="333333"/>
                </a:solidFill>
                <a:latin typeface="Meiryo" panose="020B0604030504040204" pitchFamily="34" charset="-128"/>
                <a:ea typeface="Meiryo" panose="020B0604030504040204" pitchFamily="34" charset="-128"/>
              </a:rPr>
              <a:t>Masuzawa</a:t>
            </a:r>
            <a:r>
              <a:rPr lang="en-US" altLang="ja-JP" dirty="0">
                <a:solidFill>
                  <a:srgbClr val="333333"/>
                </a:solidFill>
                <a:latin typeface="Meiryo" panose="020B0604030504040204" pitchFamily="34" charset="-128"/>
                <a:ea typeface="Meiryo" panose="020B0604030504040204" pitchFamily="34" charset="-128"/>
              </a:rPr>
              <a:t> - KEK / </a:t>
            </a:r>
            <a:r>
              <a:rPr lang="en-US" altLang="ja-JP" dirty="0" err="1">
                <a:solidFill>
                  <a:srgbClr val="333333"/>
                </a:solidFill>
                <a:latin typeface="Meiryo" panose="020B0604030504040204" pitchFamily="34" charset="-128"/>
                <a:ea typeface="Meiryo" panose="020B0604030504040204" pitchFamily="34" charset="-128"/>
              </a:rPr>
              <a:t>SuperKEKB</a:t>
            </a:r>
            <a:r>
              <a:rPr lang="en-US" altLang="ja-JP" dirty="0">
                <a:solidFill>
                  <a:srgbClr val="333333"/>
                </a:solidFill>
                <a:latin typeface="Meiryo" panose="020B0604030504040204" pitchFamily="34" charset="-128"/>
                <a:ea typeface="Meiryo" panose="020B0604030504040204" pitchFamily="34" charset="-128"/>
              </a:rPr>
              <a:t>						AS</a:t>
            </a:r>
          </a:p>
          <a:p>
            <a:pPr algn="l"/>
            <a:r>
              <a:rPr lang="en-US" altLang="ja-JP" dirty="0">
                <a:solidFill>
                  <a:srgbClr val="333333"/>
                </a:solidFill>
                <a:latin typeface="Meiryo" panose="020B0604030504040204" pitchFamily="34" charset="-128"/>
                <a:ea typeface="Meiryo" panose="020B0604030504040204" pitchFamily="34" charset="-128"/>
              </a:rPr>
              <a:t>  Dr. </a:t>
            </a:r>
            <a:r>
              <a:rPr lang="en-US" altLang="ja-JP" dirty="0" err="1">
                <a:solidFill>
                  <a:srgbClr val="333333"/>
                </a:solidFill>
                <a:latin typeface="Meiryo" panose="020B0604030504040204" pitchFamily="34" charset="-128"/>
                <a:ea typeface="Meiryo" panose="020B0604030504040204" pitchFamily="34" charset="-128"/>
              </a:rPr>
              <a:t>Somjai</a:t>
            </a:r>
            <a:r>
              <a:rPr lang="en-US" altLang="ja-JP" dirty="0">
                <a:solidFill>
                  <a:srgbClr val="333333"/>
                </a:solidFill>
                <a:latin typeface="Meiryo" panose="020B0604030504040204" pitchFamily="34" charset="-128"/>
                <a:ea typeface="Meiryo" panose="020B0604030504040204" pitchFamily="34" charset="-128"/>
              </a:rPr>
              <a:t> </a:t>
            </a:r>
            <a:r>
              <a:rPr lang="en-US" altLang="ja-JP" dirty="0" err="1">
                <a:solidFill>
                  <a:srgbClr val="333333"/>
                </a:solidFill>
                <a:latin typeface="Meiryo" panose="020B0604030504040204" pitchFamily="34" charset="-128"/>
                <a:ea typeface="Meiryo" panose="020B0604030504040204" pitchFamily="34" charset="-128"/>
              </a:rPr>
              <a:t>Chunjarean</a:t>
            </a:r>
            <a:r>
              <a:rPr lang="en-US" altLang="ja-JP" dirty="0">
                <a:solidFill>
                  <a:srgbClr val="333333"/>
                </a:solidFill>
                <a:latin typeface="Meiryo" panose="020B0604030504040204" pitchFamily="34" charset="-128"/>
                <a:ea typeface="Meiryo" panose="020B0604030504040204" pitchFamily="34" charset="-128"/>
              </a:rPr>
              <a:t> - Synchrotron Light Research Institute			AS</a:t>
            </a:r>
          </a:p>
          <a:p>
            <a:pPr algn="l"/>
            <a:r>
              <a:rPr lang="en-US" altLang="ja-JP" dirty="0">
                <a:solidFill>
                  <a:srgbClr val="333333"/>
                </a:solidFill>
                <a:latin typeface="Meiryo" panose="020B0604030504040204" pitchFamily="34" charset="-128"/>
                <a:ea typeface="Meiryo" panose="020B0604030504040204" pitchFamily="34" charset="-128"/>
              </a:rPr>
              <a:t>  Dr. Angeles Faus-Golfe - Universite Paris-</a:t>
            </a:r>
            <a:r>
              <a:rPr lang="en-US" altLang="ja-JP" dirty="0" err="1">
                <a:solidFill>
                  <a:srgbClr val="333333"/>
                </a:solidFill>
                <a:latin typeface="Meiryo" panose="020B0604030504040204" pitchFamily="34" charset="-128"/>
                <a:ea typeface="Meiryo" panose="020B0604030504040204" pitchFamily="34" charset="-128"/>
              </a:rPr>
              <a:t>Saclay</a:t>
            </a:r>
            <a:r>
              <a:rPr lang="en-US" altLang="ja-JP" dirty="0">
                <a:solidFill>
                  <a:srgbClr val="333333"/>
                </a:solidFill>
                <a:latin typeface="Meiryo" panose="020B0604030504040204" pitchFamily="34" charset="-128"/>
                <a:ea typeface="Meiryo" panose="020B0604030504040204" pitchFamily="34" charset="-128"/>
              </a:rPr>
              <a:t>, CNRS/IN2P3, </a:t>
            </a:r>
            <a:r>
              <a:rPr lang="en-US" altLang="ja-JP" dirty="0" err="1">
                <a:solidFill>
                  <a:srgbClr val="333333"/>
                </a:solidFill>
                <a:latin typeface="Meiryo" panose="020B0604030504040204" pitchFamily="34" charset="-128"/>
                <a:ea typeface="Meiryo" panose="020B0604030504040204" pitchFamily="34" charset="-128"/>
              </a:rPr>
              <a:t>IJCLab</a:t>
            </a:r>
            <a:r>
              <a:rPr lang="en-US" altLang="ja-JP" dirty="0">
                <a:solidFill>
                  <a:srgbClr val="333333"/>
                </a:solidFill>
                <a:latin typeface="Meiryo" panose="020B0604030504040204" pitchFamily="34" charset="-128"/>
                <a:ea typeface="Meiryo" panose="020B0604030504040204" pitchFamily="34" charset="-128"/>
              </a:rPr>
              <a:t>		EMEA</a:t>
            </a:r>
          </a:p>
          <a:p>
            <a:pPr algn="l"/>
            <a:endParaRPr lang="en-US" altLang="ja-JP" dirty="0">
              <a:solidFill>
                <a:srgbClr val="333333"/>
              </a:solidFill>
              <a:latin typeface="Meiryo" panose="020B0604030504040204" pitchFamily="34" charset="-128"/>
              <a:ea typeface="Meiryo" panose="020B0604030504040204" pitchFamily="34" charset="-128"/>
            </a:endParaRPr>
          </a:p>
          <a:p>
            <a:pPr algn="l"/>
            <a:r>
              <a:rPr lang="en-US" altLang="ja-JP" b="1" dirty="0">
                <a:solidFill>
                  <a:srgbClr val="333333"/>
                </a:solidFill>
                <a:latin typeface="Meiryo" panose="020B0604030504040204" pitchFamily="34" charset="-128"/>
                <a:ea typeface="Meiryo" panose="020B0604030504040204" pitchFamily="34" charset="-128"/>
              </a:rPr>
              <a:t>Additional Panelist:</a:t>
            </a:r>
          </a:p>
          <a:p>
            <a:pPr algn="l"/>
            <a:r>
              <a:rPr lang="en-US" altLang="ja-JP" dirty="0">
                <a:solidFill>
                  <a:srgbClr val="333333"/>
                </a:solidFill>
                <a:latin typeface="Meiryo" panose="020B0604030504040204" pitchFamily="34" charset="-128"/>
                <a:ea typeface="Meiryo" panose="020B0604030504040204" pitchFamily="34" charset="-128"/>
              </a:rPr>
              <a:t>  Dr. Francis Perez - ALBA Synchrotron						EMEA</a:t>
            </a:r>
          </a:p>
          <a:p>
            <a:pPr algn="l"/>
            <a:r>
              <a:rPr lang="en-US" altLang="ja-JP" dirty="0">
                <a:solidFill>
                  <a:srgbClr val="333333"/>
                </a:solidFill>
                <a:latin typeface="Meiryo" panose="020B0604030504040204" pitchFamily="34" charset="-128"/>
                <a:ea typeface="Meiryo" panose="020B0604030504040204" pitchFamily="34" charset="-128"/>
              </a:rPr>
              <a:t>  Dr. Ryoichi </a:t>
            </a:r>
            <a:r>
              <a:rPr lang="en-US" altLang="ja-JP" dirty="0" err="1">
                <a:solidFill>
                  <a:srgbClr val="333333"/>
                </a:solidFill>
                <a:latin typeface="Meiryo" panose="020B0604030504040204" pitchFamily="34" charset="-128"/>
                <a:ea typeface="Meiryo" panose="020B0604030504040204" pitchFamily="34" charset="-128"/>
              </a:rPr>
              <a:t>Hajima</a:t>
            </a:r>
            <a:r>
              <a:rPr lang="en-US" altLang="ja-JP" dirty="0">
                <a:solidFill>
                  <a:srgbClr val="333333"/>
                </a:solidFill>
                <a:latin typeface="Meiryo" panose="020B0604030504040204" pitchFamily="34" charset="-128"/>
                <a:ea typeface="Meiryo" panose="020B0604030504040204" pitchFamily="34" charset="-128"/>
              </a:rPr>
              <a:t> - National Institutes for Quantum Science and Technology	AS</a:t>
            </a:r>
          </a:p>
          <a:p>
            <a:pPr algn="l"/>
            <a:r>
              <a:rPr lang="en-US" altLang="ja-JP" dirty="0">
                <a:solidFill>
                  <a:srgbClr val="333333"/>
                </a:solidFill>
                <a:latin typeface="Meiryo" panose="020B0604030504040204" pitchFamily="34" charset="-128"/>
                <a:ea typeface="Meiryo" panose="020B0604030504040204" pitchFamily="34" charset="-128"/>
              </a:rPr>
              <a:t>  Dr. Raffaella </a:t>
            </a:r>
            <a:r>
              <a:rPr lang="en-US" altLang="ja-JP" dirty="0" err="1">
                <a:solidFill>
                  <a:srgbClr val="333333"/>
                </a:solidFill>
                <a:latin typeface="Meiryo" panose="020B0604030504040204" pitchFamily="34" charset="-128"/>
                <a:ea typeface="Meiryo" panose="020B0604030504040204" pitchFamily="34" charset="-128"/>
              </a:rPr>
              <a:t>Geometrante</a:t>
            </a:r>
            <a:r>
              <a:rPr lang="en-US" altLang="ja-JP" dirty="0">
                <a:solidFill>
                  <a:srgbClr val="333333"/>
                </a:solidFill>
                <a:latin typeface="Meiryo" panose="020B0604030504040204" pitchFamily="34" charset="-128"/>
                <a:ea typeface="Meiryo" panose="020B0604030504040204" pitchFamily="34" charset="-128"/>
              </a:rPr>
              <a:t> - </a:t>
            </a:r>
            <a:r>
              <a:rPr lang="en-US" altLang="ja-JP" dirty="0" err="1">
                <a:solidFill>
                  <a:srgbClr val="333333"/>
                </a:solidFill>
                <a:latin typeface="Meiryo" panose="020B0604030504040204" pitchFamily="34" charset="-128"/>
                <a:ea typeface="Meiryo" panose="020B0604030504040204" pitchFamily="34" charset="-128"/>
              </a:rPr>
              <a:t>Kyma</a:t>
            </a:r>
            <a:r>
              <a:rPr lang="en-US" altLang="ja-JP" dirty="0">
                <a:solidFill>
                  <a:srgbClr val="333333"/>
                </a:solidFill>
                <a:latin typeface="Meiryo" panose="020B0604030504040204" pitchFamily="34" charset="-128"/>
                <a:ea typeface="Meiryo" panose="020B0604030504040204" pitchFamily="34" charset="-128"/>
              </a:rPr>
              <a:t> </a:t>
            </a:r>
            <a:r>
              <a:rPr lang="en-US" altLang="ja-JP" dirty="0" err="1">
                <a:solidFill>
                  <a:srgbClr val="333333"/>
                </a:solidFill>
                <a:latin typeface="Meiryo" panose="020B0604030504040204" pitchFamily="34" charset="-128"/>
                <a:ea typeface="Meiryo" panose="020B0604030504040204" pitchFamily="34" charset="-128"/>
              </a:rPr>
              <a:t>SpA</a:t>
            </a:r>
            <a:r>
              <a:rPr lang="en-US" altLang="ja-JP" dirty="0">
                <a:solidFill>
                  <a:srgbClr val="333333"/>
                </a:solidFill>
                <a:latin typeface="Meiryo" panose="020B0604030504040204" pitchFamily="34" charset="-128"/>
                <a:ea typeface="Meiryo" panose="020B0604030504040204" pitchFamily="34" charset="-128"/>
              </a:rPr>
              <a:t>						EMEA</a:t>
            </a:r>
          </a:p>
        </p:txBody>
      </p:sp>
      <p:sp>
        <p:nvSpPr>
          <p:cNvPr id="4" name="テキスト ボックス 3">
            <a:extLst>
              <a:ext uri="{FF2B5EF4-FFF2-40B4-BE49-F238E27FC236}">
                <a16:creationId xmlns:a16="http://schemas.microsoft.com/office/drawing/2014/main" id="{D05E0371-E795-83F3-CA95-6A7109562F4C}"/>
              </a:ext>
            </a:extLst>
          </p:cNvPr>
          <p:cNvSpPr txBox="1"/>
          <p:nvPr/>
        </p:nvSpPr>
        <p:spPr>
          <a:xfrm>
            <a:off x="3495554" y="324091"/>
            <a:ext cx="5411097" cy="461665"/>
          </a:xfrm>
          <a:prstGeom prst="rect">
            <a:avLst/>
          </a:prstGeom>
          <a:noFill/>
        </p:spPr>
        <p:txBody>
          <a:bodyPr wrap="none" rtlCol="0">
            <a:spAutoFit/>
          </a:bodyPr>
          <a:lstStyle/>
          <a:p>
            <a:r>
              <a:rPr lang="en" altLang="ja-JP" sz="2400" b="0" i="0" u="none" strike="noStrike" dirty="0">
                <a:solidFill>
                  <a:srgbClr val="333333"/>
                </a:solidFill>
                <a:effectLst/>
                <a:latin typeface="Meiryo" panose="020B0604030504040204" pitchFamily="34" charset="-128"/>
                <a:ea typeface="Meiryo" panose="020B0604030504040204" pitchFamily="34" charset="-128"/>
              </a:rPr>
              <a:t>Coordinators, Pr</a:t>
            </a:r>
            <a:r>
              <a:rPr lang="en" altLang="ja-JP" sz="2400" dirty="0">
                <a:solidFill>
                  <a:srgbClr val="333333"/>
                </a:solidFill>
                <a:latin typeface="Meiryo" panose="020B0604030504040204" pitchFamily="34" charset="-128"/>
                <a:ea typeface="Meiryo" panose="020B0604030504040204" pitchFamily="34" charset="-128"/>
              </a:rPr>
              <a:t>esenters, Panelists</a:t>
            </a:r>
          </a:p>
        </p:txBody>
      </p:sp>
      <p:sp>
        <p:nvSpPr>
          <p:cNvPr id="8" name="テキスト ボックス 7">
            <a:extLst>
              <a:ext uri="{FF2B5EF4-FFF2-40B4-BE49-F238E27FC236}">
                <a16:creationId xmlns:a16="http://schemas.microsoft.com/office/drawing/2014/main" id="{98D2313E-42AA-4196-7A2E-13E7E690D6D8}"/>
              </a:ext>
            </a:extLst>
          </p:cNvPr>
          <p:cNvSpPr txBox="1"/>
          <p:nvPr/>
        </p:nvSpPr>
        <p:spPr>
          <a:xfrm>
            <a:off x="1545624" y="5358847"/>
            <a:ext cx="9310956" cy="923330"/>
          </a:xfrm>
          <a:prstGeom prst="rect">
            <a:avLst/>
          </a:prstGeom>
          <a:noFill/>
        </p:spPr>
        <p:txBody>
          <a:bodyPr wrap="square">
            <a:spAutoFit/>
          </a:bodyPr>
          <a:lstStyle/>
          <a:p>
            <a:r>
              <a:rPr lang="en-US" altLang="ja-JP" b="1" u="sng" dirty="0">
                <a:latin typeface="BIZ UDPゴシック" panose="020B0400000000000000" pitchFamily="50" charset="-128"/>
                <a:ea typeface="BIZ UDPゴシック" panose="020B0400000000000000" pitchFamily="50" charset="-128"/>
              </a:rPr>
              <a:t>ANNOUNCEMENT</a:t>
            </a:r>
          </a:p>
          <a:p>
            <a:r>
              <a:rPr lang="en-US" altLang="ja-JP" b="1" dirty="0">
                <a:latin typeface="BIZ UDPゴシック" panose="020B0400000000000000" pitchFamily="50" charset="-128"/>
                <a:ea typeface="BIZ UDPゴシック" panose="020B0400000000000000" pitchFamily="50" charset="-128"/>
              </a:rPr>
              <a:t>After the session, Coordinators, Presenters, Panelists </a:t>
            </a:r>
            <a:r>
              <a:rPr lang="en-US" altLang="ja-JP" b="1" dirty="0">
                <a:solidFill>
                  <a:srgbClr val="FF0000"/>
                </a:solidFill>
                <a:latin typeface="BIZ UDPゴシック" panose="020B0400000000000000" pitchFamily="50" charset="-128"/>
                <a:ea typeface="BIZ UDPゴシック" panose="020B0400000000000000" pitchFamily="50" charset="-128"/>
              </a:rPr>
              <a:t>will report</a:t>
            </a:r>
            <a:r>
              <a:rPr lang="en-US" altLang="ja-JP" b="1" dirty="0">
                <a:latin typeface="BIZ UDPゴシック" panose="020B0400000000000000" pitchFamily="50" charset="-128"/>
                <a:ea typeface="BIZ UDPゴシック" panose="020B0400000000000000" pitchFamily="50" charset="-128"/>
              </a:rPr>
              <a:t> </a:t>
            </a:r>
          </a:p>
          <a:p>
            <a:r>
              <a:rPr lang="en-US" altLang="ja-JP" b="1" dirty="0">
                <a:latin typeface="BIZ UDPゴシック" panose="020B0400000000000000" pitchFamily="50" charset="-128"/>
                <a:ea typeface="BIZ UDPゴシック" panose="020B0400000000000000" pitchFamily="50" charset="-128"/>
              </a:rPr>
              <a:t>the summary of this PRE to IPAC’26 in the form of proceedings.</a:t>
            </a:r>
          </a:p>
        </p:txBody>
      </p:sp>
    </p:spTree>
    <p:extLst>
      <p:ext uri="{BB962C8B-B14F-4D97-AF65-F5344CB8AC3E}">
        <p14:creationId xmlns:p14="http://schemas.microsoft.com/office/powerpoint/2010/main" val="28036483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A30BE2-7AAE-30F2-42DA-0E1AB7B038C8}"/>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06363766-901A-1EFE-C7F4-978644083A36}"/>
              </a:ext>
            </a:extLst>
          </p:cNvPr>
          <p:cNvSpPr txBox="1"/>
          <p:nvPr/>
        </p:nvSpPr>
        <p:spPr>
          <a:xfrm>
            <a:off x="162032" y="81930"/>
            <a:ext cx="11842536" cy="6694140"/>
          </a:xfrm>
          <a:prstGeom prst="rect">
            <a:avLst/>
          </a:prstGeom>
          <a:solidFill>
            <a:schemeClr val="bg1">
              <a:lumMod val="95000"/>
            </a:schemeClr>
          </a:solidFill>
        </p:spPr>
        <p:txBody>
          <a:bodyPr wrap="square" numCol="2" rtlCol="0">
            <a:spAutoFit/>
          </a:bodyPr>
          <a:lstStyle/>
          <a:p>
            <a:r>
              <a:rPr kumimoji="1" lang="en-US" altLang="ja-JP" b="1" dirty="0">
                <a:latin typeface="BIZ UDPゴシック" panose="020B0400000000000000" pitchFamily="50" charset="-128"/>
                <a:ea typeface="BIZ UDPゴシック" panose="020B0400000000000000" pitchFamily="50" charset="-128"/>
              </a:rPr>
              <a:t>IPAC25 PRE pre-survey</a:t>
            </a:r>
          </a:p>
          <a:p>
            <a:r>
              <a:rPr kumimoji="1" lang="en-US" altLang="ja-JP" sz="1300" dirty="0">
                <a:latin typeface="BIZ UDPゴシック" panose="020B0400000000000000" pitchFamily="50" charset="-128"/>
                <a:ea typeface="BIZ UDPゴシック" panose="020B0400000000000000" pitchFamily="50" charset="-128"/>
              </a:rPr>
              <a:t>Pre-session questionnaire</a:t>
            </a:r>
            <a:r>
              <a:rPr lang="en-US" altLang="ja-JP" sz="1300" dirty="0">
                <a:latin typeface="BIZ UDPゴシック" panose="020B0400000000000000" pitchFamily="50" charset="-128"/>
                <a:ea typeface="BIZ UDPゴシック" panose="020B0400000000000000" pitchFamily="50" charset="-128"/>
              </a:rPr>
              <a:t> t</a:t>
            </a:r>
            <a:r>
              <a:rPr kumimoji="1" lang="en-US" altLang="ja-JP" sz="1300" dirty="0">
                <a:latin typeface="BIZ UDPゴシック" panose="020B0400000000000000" pitchFamily="50" charset="-128"/>
                <a:ea typeface="BIZ UDPゴシック" panose="020B0400000000000000" pitchFamily="50" charset="-128"/>
              </a:rPr>
              <a:t>o: OC/SPC/SAB committee members in IPAC’22 - ’25.</a:t>
            </a:r>
          </a:p>
          <a:p>
            <a:r>
              <a:rPr lang="en-US" altLang="ja-JP" sz="1300" b="1" dirty="0">
                <a:latin typeface="BIZ UDPゴシック" panose="020B0400000000000000" pitchFamily="50" charset="-128"/>
                <a:ea typeface="BIZ UDPゴシック" panose="020B0400000000000000" pitchFamily="50" charset="-128"/>
              </a:rPr>
              <a:t>Survey for Manager/Leader class people.</a:t>
            </a:r>
            <a:endParaRPr kumimoji="1" lang="en-US" altLang="ja-JP" sz="1300" b="1" dirty="0">
              <a:latin typeface="BIZ UDPゴシック" panose="020B0400000000000000" pitchFamily="50" charset="-128"/>
              <a:ea typeface="BIZ UDPゴシック" panose="020B0400000000000000" pitchFamily="50" charset="-128"/>
            </a:endParaRPr>
          </a:p>
          <a:p>
            <a:endParaRPr kumimoji="1" lang="en-US" altLang="ja-JP" sz="1300" dirty="0">
              <a:latin typeface="BIZ UDPゴシック" panose="020B0400000000000000" pitchFamily="50" charset="-128"/>
              <a:ea typeface="BIZ UDPゴシック" panose="020B0400000000000000" pitchFamily="50" charset="-128"/>
            </a:endParaRPr>
          </a:p>
          <a:p>
            <a:r>
              <a:rPr kumimoji="1" lang="en-US" altLang="ja-JP" sz="1300" dirty="0">
                <a:latin typeface="BIZ UDPゴシック" panose="020B0400000000000000" pitchFamily="50" charset="-128"/>
                <a:ea typeface="BIZ UDPゴシック" panose="020B0400000000000000" pitchFamily="50" charset="-128"/>
              </a:rPr>
              <a:t>Demographic Information;    Gender*    Region*</a:t>
            </a:r>
          </a:p>
          <a:p>
            <a:r>
              <a:rPr kumimoji="1" lang="en-US" altLang="ja-JP" sz="1300" dirty="0">
                <a:latin typeface="BIZ UDPゴシック" panose="020B0400000000000000" pitchFamily="50" charset="-128"/>
                <a:ea typeface="BIZ UDPゴシック" panose="020B0400000000000000" pitchFamily="50" charset="-128"/>
              </a:rPr>
              <a:t>  </a:t>
            </a:r>
          </a:p>
          <a:p>
            <a:r>
              <a:rPr kumimoji="1" lang="en-US" altLang="ja-JP" sz="1400" b="1" dirty="0">
                <a:solidFill>
                  <a:schemeClr val="accent6">
                    <a:lumMod val="50000"/>
                  </a:schemeClr>
                </a:solidFill>
                <a:latin typeface="BIZ UDPゴシック" panose="020B0400000000000000" pitchFamily="50" charset="-128"/>
                <a:ea typeface="BIZ UDPゴシック" panose="020B0400000000000000" pitchFamily="50" charset="-128"/>
              </a:rPr>
              <a:t>Section A</a:t>
            </a:r>
          </a:p>
          <a:p>
            <a:r>
              <a:rPr kumimoji="1" lang="en-US" altLang="ja-JP" sz="1400" b="1" dirty="0">
                <a:solidFill>
                  <a:schemeClr val="accent6">
                    <a:lumMod val="50000"/>
                  </a:schemeClr>
                </a:solidFill>
                <a:latin typeface="BIZ UDPゴシック" panose="020B0400000000000000" pitchFamily="50" charset="-128"/>
                <a:ea typeface="BIZ UDPゴシック" panose="020B0400000000000000" pitchFamily="50" charset="-128"/>
              </a:rPr>
              <a:t>Please answer the following questions reflecting on the first 10 years of your research career.</a:t>
            </a:r>
          </a:p>
          <a:p>
            <a:endParaRPr kumimoji="1" lang="en-US" altLang="ja-JP" sz="1300" b="1" dirty="0">
              <a:solidFill>
                <a:schemeClr val="accent6">
                  <a:lumMod val="50000"/>
                </a:schemeClr>
              </a:solidFill>
              <a:latin typeface="BIZ UDPゴシック" panose="020B0400000000000000" pitchFamily="50" charset="-128"/>
              <a:ea typeface="BIZ UDPゴシック" panose="020B0400000000000000" pitchFamily="50" charset="-128"/>
            </a:endParaRPr>
          </a:p>
          <a:p>
            <a:r>
              <a:rPr kumimoji="1" lang="en-US" altLang="ja-JP" sz="1300" b="1" dirty="0">
                <a:solidFill>
                  <a:schemeClr val="accent6">
                    <a:lumMod val="50000"/>
                  </a:schemeClr>
                </a:solidFill>
                <a:latin typeface="BIZ UDPゴシック" panose="020B0400000000000000" pitchFamily="50" charset="-128"/>
                <a:ea typeface="BIZ UDPゴシック" panose="020B0400000000000000" pitchFamily="50" charset="-128"/>
              </a:rPr>
              <a:t> Q1.To what extent were you satisfied </a:t>
            </a:r>
          </a:p>
          <a:p>
            <a:r>
              <a:rPr kumimoji="1" lang="en-US" altLang="ja-JP" sz="1300" b="1" dirty="0">
                <a:solidFill>
                  <a:schemeClr val="accent6">
                    <a:lumMod val="50000"/>
                  </a:schemeClr>
                </a:solidFill>
                <a:latin typeface="BIZ UDPゴシック" panose="020B0400000000000000" pitchFamily="50" charset="-128"/>
                <a:ea typeface="BIZ UDPゴシック" panose="020B0400000000000000" pitchFamily="50" charset="-128"/>
              </a:rPr>
              <a:t>with your working environment?*</a:t>
            </a:r>
          </a:p>
          <a:p>
            <a:r>
              <a:rPr kumimoji="1" lang="en-US" altLang="ja-JP" sz="1100" dirty="0">
                <a:solidFill>
                  <a:schemeClr val="accent6">
                    <a:lumMod val="50000"/>
                  </a:schemeClr>
                </a:solidFill>
                <a:latin typeface="BIZ UDPゴシック" panose="020B0400000000000000" pitchFamily="50" charset="-128"/>
                <a:ea typeface="BIZ UDPゴシック" panose="020B0400000000000000" pitchFamily="50" charset="-128"/>
              </a:rPr>
              <a:t>5: Completely satisfied</a:t>
            </a:r>
          </a:p>
          <a:p>
            <a:r>
              <a:rPr kumimoji="1" lang="en-US" altLang="ja-JP" sz="1100" dirty="0">
                <a:solidFill>
                  <a:schemeClr val="accent6">
                    <a:lumMod val="50000"/>
                  </a:schemeClr>
                </a:solidFill>
                <a:latin typeface="BIZ UDPゴシック" panose="020B0400000000000000" pitchFamily="50" charset="-128"/>
                <a:ea typeface="BIZ UDPゴシック" panose="020B0400000000000000" pitchFamily="50" charset="-128"/>
              </a:rPr>
              <a:t>4: Mostly satisfied</a:t>
            </a:r>
          </a:p>
          <a:p>
            <a:r>
              <a:rPr kumimoji="1" lang="en-US" altLang="ja-JP" sz="1100" dirty="0">
                <a:solidFill>
                  <a:schemeClr val="accent6">
                    <a:lumMod val="50000"/>
                  </a:schemeClr>
                </a:solidFill>
                <a:latin typeface="BIZ UDPゴシック" panose="020B0400000000000000" pitchFamily="50" charset="-128"/>
                <a:ea typeface="BIZ UDPゴシック" panose="020B0400000000000000" pitchFamily="50" charset="-128"/>
              </a:rPr>
              <a:t>3: Neutral</a:t>
            </a:r>
          </a:p>
          <a:p>
            <a:r>
              <a:rPr kumimoji="1" lang="en-US" altLang="ja-JP" sz="1100" dirty="0">
                <a:solidFill>
                  <a:schemeClr val="accent6">
                    <a:lumMod val="50000"/>
                  </a:schemeClr>
                </a:solidFill>
                <a:latin typeface="BIZ UDPゴシック" panose="020B0400000000000000" pitchFamily="50" charset="-128"/>
                <a:ea typeface="BIZ UDPゴシック" panose="020B0400000000000000" pitchFamily="50" charset="-128"/>
              </a:rPr>
              <a:t>2: Mostly dissatisfied</a:t>
            </a:r>
          </a:p>
          <a:p>
            <a:r>
              <a:rPr kumimoji="1" lang="en-US" altLang="ja-JP" sz="1100" dirty="0">
                <a:solidFill>
                  <a:schemeClr val="accent6">
                    <a:lumMod val="50000"/>
                  </a:schemeClr>
                </a:solidFill>
                <a:latin typeface="BIZ UDPゴシック" panose="020B0400000000000000" pitchFamily="50" charset="-128"/>
                <a:ea typeface="BIZ UDPゴシック" panose="020B0400000000000000" pitchFamily="50" charset="-128"/>
              </a:rPr>
              <a:t>1: Completely dissatisfied</a:t>
            </a:r>
          </a:p>
          <a:p>
            <a:endParaRPr kumimoji="1" lang="en-US" altLang="ja-JP" sz="1300" dirty="0">
              <a:solidFill>
                <a:schemeClr val="accent6">
                  <a:lumMod val="50000"/>
                </a:schemeClr>
              </a:solidFill>
              <a:latin typeface="BIZ UDPゴシック" panose="020B0400000000000000" pitchFamily="50" charset="-128"/>
              <a:ea typeface="BIZ UDPゴシック" panose="020B0400000000000000" pitchFamily="50" charset="-128"/>
            </a:endParaRPr>
          </a:p>
          <a:p>
            <a:r>
              <a:rPr kumimoji="1" lang="en-US" altLang="ja-JP" sz="1300" b="1" dirty="0">
                <a:solidFill>
                  <a:schemeClr val="accent6">
                    <a:lumMod val="50000"/>
                  </a:schemeClr>
                </a:solidFill>
                <a:latin typeface="BIZ UDPゴシック" panose="020B0400000000000000" pitchFamily="50" charset="-128"/>
                <a:ea typeface="BIZ UDPゴシック" panose="020B0400000000000000" pitchFamily="50" charset="-128"/>
              </a:rPr>
              <a:t> Q2.Have you ever wondered </a:t>
            </a:r>
          </a:p>
          <a:p>
            <a:r>
              <a:rPr kumimoji="1" lang="en-US" altLang="ja-JP" sz="1300" b="1" dirty="0">
                <a:solidFill>
                  <a:schemeClr val="accent6">
                    <a:lumMod val="50000"/>
                  </a:schemeClr>
                </a:solidFill>
                <a:latin typeface="BIZ UDPゴシック" panose="020B0400000000000000" pitchFamily="50" charset="-128"/>
                <a:ea typeface="BIZ UDPゴシック" panose="020B0400000000000000" pitchFamily="50" charset="-128"/>
              </a:rPr>
              <a:t>whether you should continue with your job?*</a:t>
            </a:r>
          </a:p>
          <a:p>
            <a:r>
              <a:rPr kumimoji="1" lang="en-US" altLang="ja-JP" sz="1300" dirty="0">
                <a:solidFill>
                  <a:schemeClr val="accent6">
                    <a:lumMod val="50000"/>
                  </a:schemeClr>
                </a:solidFill>
                <a:latin typeface="BIZ UDPゴシック" panose="020B0400000000000000" pitchFamily="50" charset="-128"/>
                <a:ea typeface="BIZ UDPゴシック" panose="020B0400000000000000" pitchFamily="50" charset="-128"/>
              </a:rPr>
              <a:t>5: Never</a:t>
            </a:r>
            <a:endParaRPr kumimoji="1" lang="en-US" altLang="ja-JP" sz="1100" dirty="0">
              <a:solidFill>
                <a:schemeClr val="accent6">
                  <a:lumMod val="50000"/>
                </a:schemeClr>
              </a:solidFill>
              <a:latin typeface="BIZ UDPゴシック" panose="020B0400000000000000" pitchFamily="50" charset="-128"/>
              <a:ea typeface="BIZ UDPゴシック" panose="020B0400000000000000" pitchFamily="50" charset="-128"/>
            </a:endParaRPr>
          </a:p>
          <a:p>
            <a:r>
              <a:rPr kumimoji="1" lang="en-US" altLang="ja-JP" sz="1100" dirty="0">
                <a:solidFill>
                  <a:schemeClr val="accent6">
                    <a:lumMod val="50000"/>
                  </a:schemeClr>
                </a:solidFill>
                <a:latin typeface="BIZ UDPゴシック" panose="020B0400000000000000" pitchFamily="50" charset="-128"/>
                <a:ea typeface="BIZ UDPゴシック" panose="020B0400000000000000" pitchFamily="50" charset="-128"/>
              </a:rPr>
              <a:t>4: Seldom</a:t>
            </a:r>
          </a:p>
          <a:p>
            <a:r>
              <a:rPr kumimoji="1" lang="en-US" altLang="ja-JP" sz="1100" dirty="0">
                <a:solidFill>
                  <a:schemeClr val="accent6">
                    <a:lumMod val="50000"/>
                  </a:schemeClr>
                </a:solidFill>
                <a:latin typeface="BIZ UDPゴシック" panose="020B0400000000000000" pitchFamily="50" charset="-128"/>
                <a:ea typeface="BIZ UDPゴシック" panose="020B0400000000000000" pitchFamily="50" charset="-128"/>
              </a:rPr>
              <a:t>3: Sometimes</a:t>
            </a:r>
          </a:p>
          <a:p>
            <a:r>
              <a:rPr kumimoji="1" lang="en-US" altLang="ja-JP" sz="1100" dirty="0">
                <a:solidFill>
                  <a:schemeClr val="accent6">
                    <a:lumMod val="50000"/>
                  </a:schemeClr>
                </a:solidFill>
                <a:latin typeface="BIZ UDPゴシック" panose="020B0400000000000000" pitchFamily="50" charset="-128"/>
                <a:ea typeface="BIZ UDPゴシック" panose="020B0400000000000000" pitchFamily="50" charset="-128"/>
              </a:rPr>
              <a:t>2: Often</a:t>
            </a:r>
          </a:p>
          <a:p>
            <a:r>
              <a:rPr kumimoji="1" lang="en-US" altLang="ja-JP" sz="1100" dirty="0">
                <a:solidFill>
                  <a:schemeClr val="accent6">
                    <a:lumMod val="50000"/>
                  </a:schemeClr>
                </a:solidFill>
                <a:latin typeface="BIZ UDPゴシック" panose="020B0400000000000000" pitchFamily="50" charset="-128"/>
                <a:ea typeface="BIZ UDPゴシック" panose="020B0400000000000000" pitchFamily="50" charset="-128"/>
              </a:rPr>
              <a:t>1: Almost always</a:t>
            </a:r>
          </a:p>
          <a:p>
            <a:endParaRPr kumimoji="1" lang="en-US" altLang="ja-JP" sz="1300" dirty="0">
              <a:solidFill>
                <a:schemeClr val="accent6">
                  <a:lumMod val="50000"/>
                </a:schemeClr>
              </a:solidFill>
              <a:latin typeface="BIZ UDPゴシック" panose="020B0400000000000000" pitchFamily="50" charset="-128"/>
              <a:ea typeface="BIZ UDPゴシック" panose="020B0400000000000000" pitchFamily="50" charset="-128"/>
            </a:endParaRPr>
          </a:p>
          <a:p>
            <a:r>
              <a:rPr kumimoji="1" lang="en-US" altLang="ja-JP" sz="1300" b="1" dirty="0">
                <a:solidFill>
                  <a:schemeClr val="accent6">
                    <a:lumMod val="50000"/>
                  </a:schemeClr>
                </a:solidFill>
                <a:latin typeface="BIZ UDPゴシック" panose="020B0400000000000000" pitchFamily="50" charset="-128"/>
                <a:ea typeface="BIZ UDPゴシック" panose="020B0400000000000000" pitchFamily="50" charset="-128"/>
              </a:rPr>
              <a:t> Q3. To what extent were you motivated to take on a managerial role?*</a:t>
            </a:r>
          </a:p>
          <a:p>
            <a:r>
              <a:rPr kumimoji="1" lang="en-US" altLang="ja-JP" sz="1100" dirty="0">
                <a:solidFill>
                  <a:schemeClr val="accent6">
                    <a:lumMod val="50000"/>
                  </a:schemeClr>
                </a:solidFill>
                <a:latin typeface="BIZ UDPゴシック" panose="020B0400000000000000" pitchFamily="50" charset="-128"/>
                <a:ea typeface="BIZ UDPゴシック" panose="020B0400000000000000" pitchFamily="50" charset="-128"/>
              </a:rPr>
              <a:t>5: Strongly motivated</a:t>
            </a:r>
          </a:p>
          <a:p>
            <a:r>
              <a:rPr kumimoji="1" lang="en-US" altLang="ja-JP" sz="1100" dirty="0">
                <a:solidFill>
                  <a:schemeClr val="accent6">
                    <a:lumMod val="50000"/>
                  </a:schemeClr>
                </a:solidFill>
                <a:latin typeface="BIZ UDPゴシック" panose="020B0400000000000000" pitchFamily="50" charset="-128"/>
                <a:ea typeface="BIZ UDPゴシック" panose="020B0400000000000000" pitchFamily="50" charset="-128"/>
              </a:rPr>
              <a:t>4: Moderately motivated</a:t>
            </a:r>
          </a:p>
          <a:p>
            <a:r>
              <a:rPr kumimoji="1" lang="en-US" altLang="ja-JP" sz="1100" dirty="0">
                <a:solidFill>
                  <a:schemeClr val="accent6">
                    <a:lumMod val="50000"/>
                  </a:schemeClr>
                </a:solidFill>
                <a:latin typeface="BIZ UDPゴシック" panose="020B0400000000000000" pitchFamily="50" charset="-128"/>
                <a:ea typeface="BIZ UDPゴシック" panose="020B0400000000000000" pitchFamily="50" charset="-128"/>
              </a:rPr>
              <a:t>3: Neutral</a:t>
            </a:r>
          </a:p>
          <a:p>
            <a:r>
              <a:rPr kumimoji="1" lang="en-US" altLang="ja-JP" sz="1100" dirty="0">
                <a:solidFill>
                  <a:schemeClr val="accent6">
                    <a:lumMod val="50000"/>
                  </a:schemeClr>
                </a:solidFill>
                <a:latin typeface="BIZ UDPゴシック" panose="020B0400000000000000" pitchFamily="50" charset="-128"/>
                <a:ea typeface="BIZ UDPゴシック" panose="020B0400000000000000" pitchFamily="50" charset="-128"/>
              </a:rPr>
              <a:t>2: Somewhat reluctant</a:t>
            </a:r>
          </a:p>
          <a:p>
            <a:r>
              <a:rPr kumimoji="1" lang="en-US" altLang="ja-JP" sz="1100" dirty="0">
                <a:solidFill>
                  <a:schemeClr val="accent6">
                    <a:lumMod val="50000"/>
                  </a:schemeClr>
                </a:solidFill>
                <a:latin typeface="BIZ UDPゴシック" panose="020B0400000000000000" pitchFamily="50" charset="-128"/>
                <a:ea typeface="BIZ UDPゴシック" panose="020B0400000000000000" pitchFamily="50" charset="-128"/>
              </a:rPr>
              <a:t>1: Strongly opposed</a:t>
            </a:r>
          </a:p>
          <a:p>
            <a:endParaRPr kumimoji="1" lang="en-US" altLang="ja-JP" sz="1300" dirty="0">
              <a:latin typeface="BIZ UDPゴシック" panose="020B0400000000000000" pitchFamily="50" charset="-128"/>
              <a:ea typeface="BIZ UDPゴシック" panose="020B0400000000000000" pitchFamily="50" charset="-128"/>
            </a:endParaRPr>
          </a:p>
          <a:p>
            <a:r>
              <a:rPr kumimoji="1" lang="en-US" altLang="ja-JP" sz="1400" b="1" dirty="0">
                <a:solidFill>
                  <a:schemeClr val="accent1"/>
                </a:solidFill>
                <a:latin typeface="BIZ UDPゴシック" panose="020B0400000000000000" pitchFamily="50" charset="-128"/>
                <a:ea typeface="BIZ UDPゴシック" panose="020B0400000000000000" pitchFamily="50" charset="-128"/>
              </a:rPr>
              <a:t>Section B</a:t>
            </a:r>
          </a:p>
          <a:p>
            <a:r>
              <a:rPr kumimoji="1" lang="en-US" altLang="ja-JP" sz="1400" b="1" dirty="0">
                <a:solidFill>
                  <a:schemeClr val="accent1"/>
                </a:solidFill>
                <a:latin typeface="BIZ UDPゴシック" panose="020B0400000000000000" pitchFamily="50" charset="-128"/>
                <a:ea typeface="BIZ UDPゴシック" panose="020B0400000000000000" pitchFamily="50" charset="-128"/>
              </a:rPr>
              <a:t>Please answer the following questions reflecting on your current situation.</a:t>
            </a:r>
          </a:p>
          <a:p>
            <a:endParaRPr kumimoji="1" lang="en-US" altLang="ja-JP" sz="1300" dirty="0">
              <a:solidFill>
                <a:schemeClr val="accent1"/>
              </a:solidFill>
              <a:latin typeface="BIZ UDPゴシック" panose="020B0400000000000000" pitchFamily="50" charset="-128"/>
              <a:ea typeface="BIZ UDPゴシック" panose="020B0400000000000000" pitchFamily="50" charset="-128"/>
            </a:endParaRPr>
          </a:p>
          <a:p>
            <a:r>
              <a:rPr kumimoji="1" lang="en-US" altLang="ja-JP" sz="1300" b="1" dirty="0">
                <a:solidFill>
                  <a:schemeClr val="accent1"/>
                </a:solidFill>
                <a:latin typeface="BIZ UDPゴシック" panose="020B0400000000000000" pitchFamily="50" charset="-128"/>
                <a:ea typeface="BIZ UDPゴシック" panose="020B0400000000000000" pitchFamily="50" charset="-128"/>
              </a:rPr>
              <a:t> Q4.To what extent are you satisfied with the adequacy of staffing levels in your group?</a:t>
            </a:r>
          </a:p>
          <a:p>
            <a:r>
              <a:rPr kumimoji="1" lang="en-US" altLang="ja-JP" sz="1300" dirty="0">
                <a:solidFill>
                  <a:schemeClr val="accent1"/>
                </a:solidFill>
                <a:latin typeface="BIZ UDPゴシック" panose="020B0400000000000000" pitchFamily="50" charset="-128"/>
                <a:ea typeface="BIZ UDPゴシック" panose="020B0400000000000000" pitchFamily="50" charset="-128"/>
              </a:rPr>
              <a:t>2</a:t>
            </a:r>
          </a:p>
          <a:p>
            <a:r>
              <a:rPr kumimoji="1" lang="en-US" altLang="ja-JP" sz="1300" dirty="0">
                <a:solidFill>
                  <a:schemeClr val="accent1"/>
                </a:solidFill>
                <a:latin typeface="BIZ UDPゴシック" panose="020B0400000000000000" pitchFamily="50" charset="-128"/>
                <a:ea typeface="BIZ UDPゴシック" panose="020B0400000000000000" pitchFamily="50" charset="-128"/>
              </a:rPr>
              <a:t>5: Very satisfied</a:t>
            </a:r>
          </a:p>
          <a:p>
            <a:r>
              <a:rPr kumimoji="1" lang="en-US" altLang="ja-JP" sz="1300" dirty="0">
                <a:solidFill>
                  <a:schemeClr val="accent1"/>
                </a:solidFill>
                <a:latin typeface="BIZ UDPゴシック" panose="020B0400000000000000" pitchFamily="50" charset="-128"/>
                <a:ea typeface="BIZ UDPゴシック" panose="020B0400000000000000" pitchFamily="50" charset="-128"/>
              </a:rPr>
              <a:t>4: Satisfied</a:t>
            </a:r>
          </a:p>
          <a:p>
            <a:r>
              <a:rPr kumimoji="1" lang="en-US" altLang="ja-JP" sz="1300" dirty="0">
                <a:solidFill>
                  <a:schemeClr val="accent1"/>
                </a:solidFill>
                <a:latin typeface="BIZ UDPゴシック" panose="020B0400000000000000" pitchFamily="50" charset="-128"/>
                <a:ea typeface="BIZ UDPゴシック" panose="020B0400000000000000" pitchFamily="50" charset="-128"/>
              </a:rPr>
              <a:t>3: Neutral</a:t>
            </a:r>
          </a:p>
          <a:p>
            <a:r>
              <a:rPr kumimoji="1" lang="en-US" altLang="ja-JP" sz="1300" dirty="0">
                <a:solidFill>
                  <a:schemeClr val="accent1"/>
                </a:solidFill>
                <a:latin typeface="BIZ UDPゴシック" panose="020B0400000000000000" pitchFamily="50" charset="-128"/>
                <a:ea typeface="BIZ UDPゴシック" panose="020B0400000000000000" pitchFamily="50" charset="-128"/>
              </a:rPr>
              <a:t>2: Dissatisfied</a:t>
            </a:r>
          </a:p>
          <a:p>
            <a:r>
              <a:rPr kumimoji="1" lang="en-US" altLang="ja-JP" sz="1300" dirty="0">
                <a:solidFill>
                  <a:schemeClr val="accent1"/>
                </a:solidFill>
                <a:latin typeface="BIZ UDPゴシック" panose="020B0400000000000000" pitchFamily="50" charset="-128"/>
                <a:ea typeface="BIZ UDPゴシック" panose="020B0400000000000000" pitchFamily="50" charset="-128"/>
              </a:rPr>
              <a:t>1: Very dissatisfied</a:t>
            </a:r>
          </a:p>
          <a:p>
            <a:endParaRPr kumimoji="1" lang="en-US" altLang="ja-JP" sz="1300" dirty="0">
              <a:solidFill>
                <a:schemeClr val="accent1"/>
              </a:solidFill>
              <a:latin typeface="BIZ UDPゴシック" panose="020B0400000000000000" pitchFamily="50" charset="-128"/>
              <a:ea typeface="BIZ UDPゴシック" panose="020B0400000000000000" pitchFamily="50" charset="-128"/>
            </a:endParaRPr>
          </a:p>
          <a:p>
            <a:r>
              <a:rPr kumimoji="1" lang="en-US" altLang="ja-JP" sz="1300" dirty="0">
                <a:solidFill>
                  <a:schemeClr val="accent1"/>
                </a:solidFill>
                <a:latin typeface="BIZ UDPゴシック" panose="020B0400000000000000" pitchFamily="50" charset="-128"/>
                <a:ea typeface="BIZ UDPゴシック" panose="020B0400000000000000" pitchFamily="50" charset="-128"/>
              </a:rPr>
              <a:t> </a:t>
            </a:r>
            <a:r>
              <a:rPr kumimoji="1" lang="en-US" altLang="ja-JP" sz="1300" b="1" dirty="0">
                <a:solidFill>
                  <a:schemeClr val="accent1"/>
                </a:solidFill>
                <a:latin typeface="BIZ UDPゴシック" panose="020B0400000000000000" pitchFamily="50" charset="-128"/>
                <a:ea typeface="BIZ UDPゴシック" panose="020B0400000000000000" pitchFamily="50" charset="-128"/>
              </a:rPr>
              <a:t>Q5.What is the level of interest among young researchers in building their careers in your group?</a:t>
            </a:r>
          </a:p>
          <a:p>
            <a:r>
              <a:rPr kumimoji="1" lang="en-US" altLang="ja-JP" sz="1300" dirty="0">
                <a:solidFill>
                  <a:schemeClr val="accent1"/>
                </a:solidFill>
                <a:latin typeface="BIZ UDPゴシック" panose="020B0400000000000000" pitchFamily="50" charset="-128"/>
                <a:ea typeface="BIZ UDPゴシック" panose="020B0400000000000000" pitchFamily="50" charset="-128"/>
              </a:rPr>
              <a:t>5: Very high</a:t>
            </a:r>
          </a:p>
          <a:p>
            <a:r>
              <a:rPr kumimoji="1" lang="en-US" altLang="ja-JP" sz="1300" dirty="0">
                <a:solidFill>
                  <a:schemeClr val="accent1"/>
                </a:solidFill>
                <a:latin typeface="BIZ UDPゴシック" panose="020B0400000000000000" pitchFamily="50" charset="-128"/>
                <a:ea typeface="BIZ UDPゴシック" panose="020B0400000000000000" pitchFamily="50" charset="-128"/>
              </a:rPr>
              <a:t>4: Above average</a:t>
            </a:r>
          </a:p>
          <a:p>
            <a:r>
              <a:rPr kumimoji="1" lang="en-US" altLang="ja-JP" sz="1300" dirty="0">
                <a:solidFill>
                  <a:schemeClr val="accent1"/>
                </a:solidFill>
                <a:latin typeface="BIZ UDPゴシック" panose="020B0400000000000000" pitchFamily="50" charset="-128"/>
                <a:ea typeface="BIZ UDPゴシック" panose="020B0400000000000000" pitchFamily="50" charset="-128"/>
              </a:rPr>
              <a:t>3: Average</a:t>
            </a:r>
          </a:p>
          <a:p>
            <a:r>
              <a:rPr kumimoji="1" lang="en-US" altLang="ja-JP" sz="1300" dirty="0">
                <a:solidFill>
                  <a:schemeClr val="accent1"/>
                </a:solidFill>
                <a:latin typeface="BIZ UDPゴシック" panose="020B0400000000000000" pitchFamily="50" charset="-128"/>
                <a:ea typeface="BIZ UDPゴシック" panose="020B0400000000000000" pitchFamily="50" charset="-128"/>
              </a:rPr>
              <a:t>2: Below average</a:t>
            </a:r>
          </a:p>
          <a:p>
            <a:r>
              <a:rPr kumimoji="1" lang="en-US" altLang="ja-JP" sz="1300" dirty="0">
                <a:solidFill>
                  <a:schemeClr val="accent1"/>
                </a:solidFill>
                <a:latin typeface="BIZ UDPゴシック" panose="020B0400000000000000" pitchFamily="50" charset="-128"/>
                <a:ea typeface="BIZ UDPゴシック" panose="020B0400000000000000" pitchFamily="50" charset="-128"/>
              </a:rPr>
              <a:t>1: Very low</a:t>
            </a:r>
          </a:p>
          <a:p>
            <a:endParaRPr kumimoji="1" lang="en-US" altLang="ja-JP" sz="1300" dirty="0">
              <a:latin typeface="BIZ UDPゴシック" panose="020B0400000000000000" pitchFamily="50" charset="-128"/>
              <a:ea typeface="BIZ UDPゴシック" panose="020B0400000000000000" pitchFamily="50" charset="-128"/>
            </a:endParaRPr>
          </a:p>
          <a:p>
            <a:r>
              <a:rPr kumimoji="1" lang="en-US" altLang="ja-JP" sz="1300" b="1" dirty="0">
                <a:latin typeface="BIZ UDPゴシック" panose="020B0400000000000000" pitchFamily="50" charset="-128"/>
                <a:ea typeface="BIZ UDPゴシック" panose="020B0400000000000000" pitchFamily="50" charset="-128"/>
              </a:rPr>
              <a:t>Q 6.Please outlie the key factors you consider essential for fostering a productive research environment (approx. 50 words).</a:t>
            </a:r>
          </a:p>
          <a:p>
            <a:endParaRPr kumimoji="1" lang="en-US" altLang="ja-JP" sz="1300" dirty="0">
              <a:latin typeface="BIZ UDPゴシック" panose="020B0400000000000000" pitchFamily="50" charset="-128"/>
              <a:ea typeface="BIZ UDPゴシック" panose="020B0400000000000000" pitchFamily="50" charset="-128"/>
            </a:endParaRPr>
          </a:p>
          <a:p>
            <a:r>
              <a:rPr kumimoji="1" lang="en-US" altLang="ja-JP" sz="1300" dirty="0">
                <a:latin typeface="BIZ UDPゴシック" panose="020B0400000000000000" pitchFamily="50" charset="-128"/>
                <a:ea typeface="BIZ UDPゴシック" panose="020B0400000000000000" pitchFamily="50" charset="-128"/>
              </a:rPr>
              <a:t>---</a:t>
            </a:r>
            <a:endParaRPr kumimoji="1" lang="ja-JP" altLang="en-US" sz="13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1257422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653C5820-D04C-9044-041A-8352F38EDCF8}"/>
              </a:ext>
            </a:extLst>
          </p:cNvPr>
          <p:cNvPicPr>
            <a:picLocks/>
          </p:cNvPicPr>
          <p:nvPr/>
        </p:nvPicPr>
        <p:blipFill>
          <a:blip r:embed="rId2"/>
          <a:srcRect l="38725" t="91979" r="38213" b="2307"/>
          <a:stretch>
            <a:fillRect/>
          </a:stretch>
        </p:blipFill>
        <p:spPr>
          <a:xfrm>
            <a:off x="8004314" y="5449263"/>
            <a:ext cx="2796208" cy="646685"/>
          </a:xfrm>
          <a:prstGeom prst="rect">
            <a:avLst/>
          </a:prstGeom>
        </p:spPr>
      </p:pic>
      <p:pic>
        <p:nvPicPr>
          <p:cNvPr id="13" name="図 12">
            <a:extLst>
              <a:ext uri="{FF2B5EF4-FFF2-40B4-BE49-F238E27FC236}">
                <a16:creationId xmlns:a16="http://schemas.microsoft.com/office/drawing/2014/main" id="{FD492F25-D5B4-23B0-3000-9EDA4DB08C4C}"/>
              </a:ext>
            </a:extLst>
          </p:cNvPr>
          <p:cNvPicPr>
            <a:picLocks/>
          </p:cNvPicPr>
          <p:nvPr/>
        </p:nvPicPr>
        <p:blipFill>
          <a:blip r:embed="rId3"/>
          <a:stretch>
            <a:fillRect/>
          </a:stretch>
        </p:blipFill>
        <p:spPr>
          <a:xfrm>
            <a:off x="3232535" y="1064004"/>
            <a:ext cx="4152900" cy="1920748"/>
          </a:xfrm>
          <a:prstGeom prst="rect">
            <a:avLst/>
          </a:prstGeom>
        </p:spPr>
      </p:pic>
      <p:pic>
        <p:nvPicPr>
          <p:cNvPr id="14" name="図 13">
            <a:extLst>
              <a:ext uri="{FF2B5EF4-FFF2-40B4-BE49-F238E27FC236}">
                <a16:creationId xmlns:a16="http://schemas.microsoft.com/office/drawing/2014/main" id="{0BB25499-1671-C21E-9D86-991211D8277B}"/>
              </a:ext>
            </a:extLst>
          </p:cNvPr>
          <p:cNvPicPr>
            <a:picLocks/>
          </p:cNvPicPr>
          <p:nvPr/>
        </p:nvPicPr>
        <p:blipFill>
          <a:blip r:embed="rId4"/>
          <a:stretch>
            <a:fillRect/>
          </a:stretch>
        </p:blipFill>
        <p:spPr>
          <a:xfrm>
            <a:off x="3232535" y="3000628"/>
            <a:ext cx="4152900" cy="1920748"/>
          </a:xfrm>
          <a:prstGeom prst="rect">
            <a:avLst/>
          </a:prstGeom>
        </p:spPr>
      </p:pic>
      <p:pic>
        <p:nvPicPr>
          <p:cNvPr id="15" name="図 14">
            <a:extLst>
              <a:ext uri="{FF2B5EF4-FFF2-40B4-BE49-F238E27FC236}">
                <a16:creationId xmlns:a16="http://schemas.microsoft.com/office/drawing/2014/main" id="{B7A1E93A-D2AB-0895-4677-CBF2AC39DD96}"/>
              </a:ext>
            </a:extLst>
          </p:cNvPr>
          <p:cNvPicPr>
            <a:picLocks/>
          </p:cNvPicPr>
          <p:nvPr/>
        </p:nvPicPr>
        <p:blipFill>
          <a:blip r:embed="rId5"/>
          <a:stretch>
            <a:fillRect/>
          </a:stretch>
        </p:blipFill>
        <p:spPr>
          <a:xfrm>
            <a:off x="3232535" y="4937252"/>
            <a:ext cx="4152900" cy="1920748"/>
          </a:xfrm>
          <a:prstGeom prst="rect">
            <a:avLst/>
          </a:prstGeom>
        </p:spPr>
      </p:pic>
      <p:pic>
        <p:nvPicPr>
          <p:cNvPr id="16" name="図 15">
            <a:extLst>
              <a:ext uri="{FF2B5EF4-FFF2-40B4-BE49-F238E27FC236}">
                <a16:creationId xmlns:a16="http://schemas.microsoft.com/office/drawing/2014/main" id="{1AD6BF97-F316-25E7-E0B7-1606E40CA7E1}"/>
              </a:ext>
            </a:extLst>
          </p:cNvPr>
          <p:cNvPicPr>
            <a:picLocks/>
          </p:cNvPicPr>
          <p:nvPr/>
        </p:nvPicPr>
        <p:blipFill>
          <a:blip r:embed="rId6"/>
          <a:stretch>
            <a:fillRect/>
          </a:stretch>
        </p:blipFill>
        <p:spPr>
          <a:xfrm>
            <a:off x="7564900" y="1064004"/>
            <a:ext cx="4152900" cy="1920748"/>
          </a:xfrm>
          <a:prstGeom prst="rect">
            <a:avLst/>
          </a:prstGeom>
        </p:spPr>
      </p:pic>
      <p:pic>
        <p:nvPicPr>
          <p:cNvPr id="17" name="図 16">
            <a:extLst>
              <a:ext uri="{FF2B5EF4-FFF2-40B4-BE49-F238E27FC236}">
                <a16:creationId xmlns:a16="http://schemas.microsoft.com/office/drawing/2014/main" id="{92A457CA-6737-9B1C-BCA1-A2E542C4F3A6}"/>
              </a:ext>
            </a:extLst>
          </p:cNvPr>
          <p:cNvPicPr>
            <a:picLocks/>
          </p:cNvPicPr>
          <p:nvPr/>
        </p:nvPicPr>
        <p:blipFill>
          <a:blip r:embed="rId7"/>
          <a:stretch>
            <a:fillRect/>
          </a:stretch>
        </p:blipFill>
        <p:spPr>
          <a:xfrm>
            <a:off x="7564900" y="3000628"/>
            <a:ext cx="4152900" cy="1920748"/>
          </a:xfrm>
          <a:prstGeom prst="rect">
            <a:avLst/>
          </a:prstGeom>
        </p:spPr>
      </p:pic>
      <p:sp>
        <p:nvSpPr>
          <p:cNvPr id="8" name="テキスト ボックス 7">
            <a:extLst>
              <a:ext uri="{FF2B5EF4-FFF2-40B4-BE49-F238E27FC236}">
                <a16:creationId xmlns:a16="http://schemas.microsoft.com/office/drawing/2014/main" id="{7B9B6D93-9952-E230-40D3-D524CF9D514D}"/>
              </a:ext>
            </a:extLst>
          </p:cNvPr>
          <p:cNvSpPr txBox="1"/>
          <p:nvPr/>
        </p:nvSpPr>
        <p:spPr>
          <a:xfrm>
            <a:off x="3876596" y="1371446"/>
            <a:ext cx="3598571" cy="461665"/>
          </a:xfrm>
          <a:prstGeom prst="rect">
            <a:avLst/>
          </a:prstGeom>
          <a:noFill/>
        </p:spPr>
        <p:txBody>
          <a:bodyPr wrap="square">
            <a:spAutoFit/>
          </a:bodyPr>
          <a:lstStyle/>
          <a:p>
            <a:r>
              <a:rPr kumimoji="1" lang="en-US" altLang="ja-JP" sz="1200" b="1" dirty="0">
                <a:solidFill>
                  <a:schemeClr val="accent6">
                    <a:lumMod val="50000"/>
                  </a:schemeClr>
                </a:solidFill>
                <a:latin typeface="BIZ UDPゴシック" panose="020B0400000000000000" pitchFamily="50" charset="-128"/>
                <a:ea typeface="BIZ UDPゴシック" panose="020B0400000000000000" pitchFamily="50" charset="-128"/>
              </a:rPr>
              <a:t> Q1.To what extent were you satisfied </a:t>
            </a:r>
          </a:p>
          <a:p>
            <a:r>
              <a:rPr kumimoji="1" lang="en-US" altLang="ja-JP" sz="1200" b="1" dirty="0">
                <a:solidFill>
                  <a:schemeClr val="accent6">
                    <a:lumMod val="50000"/>
                  </a:schemeClr>
                </a:solidFill>
                <a:latin typeface="BIZ UDPゴシック" panose="020B0400000000000000" pitchFamily="50" charset="-128"/>
                <a:ea typeface="BIZ UDPゴシック" panose="020B0400000000000000" pitchFamily="50" charset="-128"/>
              </a:rPr>
              <a:t>with your working environment?</a:t>
            </a:r>
          </a:p>
        </p:txBody>
      </p:sp>
      <p:sp>
        <p:nvSpPr>
          <p:cNvPr id="10" name="テキスト ボックス 9">
            <a:extLst>
              <a:ext uri="{FF2B5EF4-FFF2-40B4-BE49-F238E27FC236}">
                <a16:creationId xmlns:a16="http://schemas.microsoft.com/office/drawing/2014/main" id="{EDBA9230-38F8-B084-3BD3-00E9EF26578F}"/>
              </a:ext>
            </a:extLst>
          </p:cNvPr>
          <p:cNvSpPr txBox="1"/>
          <p:nvPr/>
        </p:nvSpPr>
        <p:spPr>
          <a:xfrm>
            <a:off x="4558421" y="3164511"/>
            <a:ext cx="2711264" cy="646331"/>
          </a:xfrm>
          <a:prstGeom prst="rect">
            <a:avLst/>
          </a:prstGeom>
          <a:noFill/>
        </p:spPr>
        <p:txBody>
          <a:bodyPr wrap="square">
            <a:spAutoFit/>
          </a:bodyPr>
          <a:lstStyle/>
          <a:p>
            <a:r>
              <a:rPr kumimoji="1" lang="en-US" altLang="ja-JP" sz="1200" b="1" dirty="0">
                <a:solidFill>
                  <a:schemeClr val="accent6">
                    <a:lumMod val="50000"/>
                  </a:schemeClr>
                </a:solidFill>
                <a:latin typeface="BIZ UDPゴシック" panose="020B0400000000000000" pitchFamily="50" charset="-128"/>
                <a:ea typeface="BIZ UDPゴシック" panose="020B0400000000000000" pitchFamily="50" charset="-128"/>
              </a:rPr>
              <a:t> Q2.Have you ever wondered </a:t>
            </a:r>
          </a:p>
          <a:p>
            <a:r>
              <a:rPr kumimoji="1" lang="en-US" altLang="ja-JP" sz="1200" b="1" dirty="0">
                <a:solidFill>
                  <a:schemeClr val="accent6">
                    <a:lumMod val="50000"/>
                  </a:schemeClr>
                </a:solidFill>
                <a:latin typeface="BIZ UDPゴシック" panose="020B0400000000000000" pitchFamily="50" charset="-128"/>
                <a:ea typeface="BIZ UDPゴシック" panose="020B0400000000000000" pitchFamily="50" charset="-128"/>
              </a:rPr>
              <a:t>whether you should continue </a:t>
            </a:r>
          </a:p>
          <a:p>
            <a:r>
              <a:rPr kumimoji="1" lang="en-US" altLang="ja-JP" sz="1200" b="1" dirty="0">
                <a:solidFill>
                  <a:schemeClr val="accent6">
                    <a:lumMod val="50000"/>
                  </a:schemeClr>
                </a:solidFill>
                <a:latin typeface="BIZ UDPゴシック" panose="020B0400000000000000" pitchFamily="50" charset="-128"/>
                <a:ea typeface="BIZ UDPゴシック" panose="020B0400000000000000" pitchFamily="50" charset="-128"/>
              </a:rPr>
              <a:t>with your job?</a:t>
            </a:r>
            <a:endParaRPr lang="ja-JP" altLang="en-US" sz="1200" b="1" dirty="0"/>
          </a:p>
        </p:txBody>
      </p:sp>
      <p:sp>
        <p:nvSpPr>
          <p:cNvPr id="19" name="テキスト ボックス 18">
            <a:extLst>
              <a:ext uri="{FF2B5EF4-FFF2-40B4-BE49-F238E27FC236}">
                <a16:creationId xmlns:a16="http://schemas.microsoft.com/office/drawing/2014/main" id="{0646B267-FF73-B57C-A36C-7C9E5A739DFC}"/>
              </a:ext>
            </a:extLst>
          </p:cNvPr>
          <p:cNvSpPr txBox="1"/>
          <p:nvPr/>
        </p:nvSpPr>
        <p:spPr>
          <a:xfrm>
            <a:off x="3543638" y="4802932"/>
            <a:ext cx="3069734" cy="646331"/>
          </a:xfrm>
          <a:prstGeom prst="rect">
            <a:avLst/>
          </a:prstGeom>
          <a:noFill/>
        </p:spPr>
        <p:txBody>
          <a:bodyPr wrap="square">
            <a:spAutoFit/>
          </a:bodyPr>
          <a:lstStyle/>
          <a:p>
            <a:r>
              <a:rPr kumimoji="1" lang="en-US" altLang="ja-JP" sz="1200" b="1" dirty="0">
                <a:solidFill>
                  <a:schemeClr val="accent6">
                    <a:lumMod val="50000"/>
                  </a:schemeClr>
                </a:solidFill>
                <a:latin typeface="BIZ UDPゴシック" panose="020B0400000000000000" pitchFamily="50" charset="-128"/>
                <a:ea typeface="BIZ UDPゴシック" panose="020B0400000000000000" pitchFamily="50" charset="-128"/>
              </a:rPr>
              <a:t>Q3. To what extent were you motivated to take on a managerial role?</a:t>
            </a:r>
            <a:endParaRPr lang="ja-JP" altLang="en-US" sz="1200" b="1" dirty="0"/>
          </a:p>
        </p:txBody>
      </p:sp>
      <p:sp>
        <p:nvSpPr>
          <p:cNvPr id="21" name="テキスト ボックス 20">
            <a:extLst>
              <a:ext uri="{FF2B5EF4-FFF2-40B4-BE49-F238E27FC236}">
                <a16:creationId xmlns:a16="http://schemas.microsoft.com/office/drawing/2014/main" id="{103F8CAC-93D5-8F9B-4F2E-729B6EECF310}"/>
              </a:ext>
            </a:extLst>
          </p:cNvPr>
          <p:cNvSpPr txBox="1"/>
          <p:nvPr/>
        </p:nvSpPr>
        <p:spPr>
          <a:xfrm>
            <a:off x="8514707" y="956751"/>
            <a:ext cx="3069734" cy="646331"/>
          </a:xfrm>
          <a:prstGeom prst="rect">
            <a:avLst/>
          </a:prstGeom>
          <a:noFill/>
        </p:spPr>
        <p:txBody>
          <a:bodyPr wrap="square">
            <a:spAutoFit/>
          </a:bodyPr>
          <a:lstStyle/>
          <a:p>
            <a:r>
              <a:rPr kumimoji="1" lang="en-US" altLang="ja-JP" sz="1200" b="1" dirty="0">
                <a:solidFill>
                  <a:schemeClr val="accent1"/>
                </a:solidFill>
                <a:latin typeface="BIZ UDPゴシック" panose="020B0400000000000000" pitchFamily="50" charset="-128"/>
                <a:ea typeface="BIZ UDPゴシック" panose="020B0400000000000000" pitchFamily="50" charset="-128"/>
              </a:rPr>
              <a:t>Q4.To what extent are you satisfied with the adequacy of staffing levels in your group?</a:t>
            </a:r>
          </a:p>
        </p:txBody>
      </p:sp>
      <p:sp>
        <p:nvSpPr>
          <p:cNvPr id="23" name="テキスト ボックス 22">
            <a:extLst>
              <a:ext uri="{FF2B5EF4-FFF2-40B4-BE49-F238E27FC236}">
                <a16:creationId xmlns:a16="http://schemas.microsoft.com/office/drawing/2014/main" id="{5A42DF9D-222B-F459-FAC5-6CD1D7FF1728}"/>
              </a:ext>
            </a:extLst>
          </p:cNvPr>
          <p:cNvSpPr txBox="1"/>
          <p:nvPr/>
        </p:nvSpPr>
        <p:spPr>
          <a:xfrm>
            <a:off x="8514707" y="2866308"/>
            <a:ext cx="3677293" cy="646331"/>
          </a:xfrm>
          <a:prstGeom prst="rect">
            <a:avLst/>
          </a:prstGeom>
          <a:noFill/>
        </p:spPr>
        <p:txBody>
          <a:bodyPr wrap="square">
            <a:spAutoFit/>
          </a:bodyPr>
          <a:lstStyle/>
          <a:p>
            <a:r>
              <a:rPr kumimoji="1" lang="en-US" altLang="ja-JP" sz="1200" b="1" dirty="0">
                <a:solidFill>
                  <a:schemeClr val="accent1"/>
                </a:solidFill>
                <a:latin typeface="BIZ UDPゴシック" panose="020B0400000000000000" pitchFamily="50" charset="-128"/>
                <a:ea typeface="BIZ UDPゴシック" panose="020B0400000000000000" pitchFamily="50" charset="-128"/>
              </a:rPr>
              <a:t> Q5.What is the level of interest among young researchers in building their careers in your group?</a:t>
            </a:r>
          </a:p>
        </p:txBody>
      </p:sp>
      <p:sp>
        <p:nvSpPr>
          <p:cNvPr id="24" name="テキスト ボックス 23">
            <a:extLst>
              <a:ext uri="{FF2B5EF4-FFF2-40B4-BE49-F238E27FC236}">
                <a16:creationId xmlns:a16="http://schemas.microsoft.com/office/drawing/2014/main" id="{21D5F094-199F-3894-B019-73405B9205A7}"/>
              </a:ext>
            </a:extLst>
          </p:cNvPr>
          <p:cNvSpPr txBox="1"/>
          <p:nvPr/>
        </p:nvSpPr>
        <p:spPr>
          <a:xfrm>
            <a:off x="3538104" y="73530"/>
            <a:ext cx="3609974" cy="954107"/>
          </a:xfrm>
          <a:prstGeom prst="rect">
            <a:avLst/>
          </a:prstGeom>
          <a:solidFill>
            <a:schemeClr val="accent2">
              <a:lumMod val="20000"/>
              <a:lumOff val="80000"/>
            </a:schemeClr>
          </a:solidFill>
        </p:spPr>
        <p:txBody>
          <a:bodyPr wrap="square">
            <a:spAutoFit/>
          </a:bodyPr>
          <a:lstStyle/>
          <a:p>
            <a:r>
              <a:rPr kumimoji="1" lang="en-US" altLang="ja-JP" sz="1400" b="1" dirty="0">
                <a:solidFill>
                  <a:schemeClr val="accent6">
                    <a:lumMod val="50000"/>
                  </a:schemeClr>
                </a:solidFill>
                <a:latin typeface="BIZ UDPゴシック" panose="020B0400000000000000" pitchFamily="50" charset="-128"/>
                <a:ea typeface="BIZ UDPゴシック" panose="020B0400000000000000" pitchFamily="50" charset="-128"/>
              </a:rPr>
              <a:t>Section A</a:t>
            </a:r>
          </a:p>
          <a:p>
            <a:r>
              <a:rPr kumimoji="1" lang="en-US" altLang="ja-JP" sz="1400" b="1" dirty="0">
                <a:solidFill>
                  <a:schemeClr val="accent6">
                    <a:lumMod val="50000"/>
                  </a:schemeClr>
                </a:solidFill>
                <a:latin typeface="BIZ UDPゴシック" panose="020B0400000000000000" pitchFamily="50" charset="-128"/>
                <a:ea typeface="BIZ UDPゴシック" panose="020B0400000000000000" pitchFamily="50" charset="-128"/>
              </a:rPr>
              <a:t>Please answer the following questions reflecting on the first 10 years of your research career.</a:t>
            </a:r>
          </a:p>
        </p:txBody>
      </p:sp>
      <p:sp>
        <p:nvSpPr>
          <p:cNvPr id="25" name="テキスト ボックス 24">
            <a:extLst>
              <a:ext uri="{FF2B5EF4-FFF2-40B4-BE49-F238E27FC236}">
                <a16:creationId xmlns:a16="http://schemas.microsoft.com/office/drawing/2014/main" id="{A607E34E-2FA3-AC22-C093-FB0A595472EF}"/>
              </a:ext>
            </a:extLst>
          </p:cNvPr>
          <p:cNvSpPr txBox="1"/>
          <p:nvPr/>
        </p:nvSpPr>
        <p:spPr>
          <a:xfrm>
            <a:off x="7429500" y="63269"/>
            <a:ext cx="4333018" cy="738664"/>
          </a:xfrm>
          <a:prstGeom prst="rect">
            <a:avLst/>
          </a:prstGeom>
          <a:solidFill>
            <a:schemeClr val="accent2">
              <a:lumMod val="20000"/>
              <a:lumOff val="80000"/>
            </a:schemeClr>
          </a:solidFill>
        </p:spPr>
        <p:txBody>
          <a:bodyPr wrap="square">
            <a:spAutoFit/>
          </a:bodyPr>
          <a:lstStyle/>
          <a:p>
            <a:r>
              <a:rPr kumimoji="1" lang="en-US" altLang="ja-JP" sz="1400" b="1" dirty="0">
                <a:solidFill>
                  <a:schemeClr val="accent1"/>
                </a:solidFill>
                <a:latin typeface="BIZ UDPゴシック" panose="020B0400000000000000" pitchFamily="50" charset="-128"/>
                <a:ea typeface="BIZ UDPゴシック" panose="020B0400000000000000" pitchFamily="50" charset="-128"/>
              </a:rPr>
              <a:t>Section B</a:t>
            </a:r>
          </a:p>
          <a:p>
            <a:r>
              <a:rPr kumimoji="1" lang="en-US" altLang="ja-JP" sz="1400" b="1" dirty="0">
                <a:solidFill>
                  <a:schemeClr val="accent1"/>
                </a:solidFill>
                <a:latin typeface="BIZ UDPゴシック" panose="020B0400000000000000" pitchFamily="50" charset="-128"/>
                <a:ea typeface="BIZ UDPゴシック" panose="020B0400000000000000" pitchFamily="50" charset="-128"/>
              </a:rPr>
              <a:t>Please answer the following questions reflecting on your current situation.</a:t>
            </a:r>
          </a:p>
        </p:txBody>
      </p:sp>
      <p:sp>
        <p:nvSpPr>
          <p:cNvPr id="26" name="テキスト ボックス 25">
            <a:extLst>
              <a:ext uri="{FF2B5EF4-FFF2-40B4-BE49-F238E27FC236}">
                <a16:creationId xmlns:a16="http://schemas.microsoft.com/office/drawing/2014/main" id="{881C7307-6506-3FFE-DA2F-8AD3E349C31E}"/>
              </a:ext>
            </a:extLst>
          </p:cNvPr>
          <p:cNvSpPr txBox="1"/>
          <p:nvPr/>
        </p:nvSpPr>
        <p:spPr>
          <a:xfrm>
            <a:off x="426943" y="1371446"/>
            <a:ext cx="2880917" cy="1384995"/>
          </a:xfrm>
          <a:prstGeom prst="rect">
            <a:avLst/>
          </a:prstGeom>
          <a:noFill/>
        </p:spPr>
        <p:txBody>
          <a:bodyPr wrap="none" rtlCol="0">
            <a:spAutoFit/>
          </a:bodyPr>
          <a:lstStyle/>
          <a:p>
            <a:r>
              <a:rPr kumimoji="1" lang="en-US" altLang="ja-JP" sz="2800" dirty="0"/>
              <a:t>PRE pre-survey</a:t>
            </a:r>
          </a:p>
          <a:p>
            <a:r>
              <a:rPr lang="en-US" altLang="ja-JP" sz="2800" dirty="0"/>
              <a:t>to OC/SPC/SAB</a:t>
            </a:r>
          </a:p>
          <a:p>
            <a:r>
              <a:rPr kumimoji="1" lang="en-US" altLang="ja-JP" sz="2800" dirty="0"/>
              <a:t>in IPAC’22 – ‘25</a:t>
            </a:r>
            <a:endParaRPr kumimoji="1" lang="ja-JP" altLang="en-US" sz="2800" dirty="0"/>
          </a:p>
        </p:txBody>
      </p:sp>
    </p:spTree>
    <p:extLst>
      <p:ext uri="{BB962C8B-B14F-4D97-AF65-F5344CB8AC3E}">
        <p14:creationId xmlns:p14="http://schemas.microsoft.com/office/powerpoint/2010/main" val="245840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AF6238F7-43E3-DBAD-0496-E054C4A45D01}"/>
              </a:ext>
            </a:extLst>
          </p:cNvPr>
          <p:cNvPicPr>
            <a:picLocks/>
          </p:cNvPicPr>
          <p:nvPr/>
        </p:nvPicPr>
        <p:blipFill>
          <a:blip r:embed="rId2"/>
          <a:stretch>
            <a:fillRect/>
          </a:stretch>
        </p:blipFill>
        <p:spPr>
          <a:xfrm>
            <a:off x="3266494" y="991298"/>
            <a:ext cx="4152900" cy="1925574"/>
          </a:xfrm>
          <a:prstGeom prst="rect">
            <a:avLst/>
          </a:prstGeom>
        </p:spPr>
      </p:pic>
      <p:pic>
        <p:nvPicPr>
          <p:cNvPr id="9" name="図 8">
            <a:extLst>
              <a:ext uri="{FF2B5EF4-FFF2-40B4-BE49-F238E27FC236}">
                <a16:creationId xmlns:a16="http://schemas.microsoft.com/office/drawing/2014/main" id="{2F811A4F-FA4F-5371-2126-8215227F7F7D}"/>
              </a:ext>
            </a:extLst>
          </p:cNvPr>
          <p:cNvPicPr>
            <a:picLocks/>
          </p:cNvPicPr>
          <p:nvPr/>
        </p:nvPicPr>
        <p:blipFill>
          <a:blip r:embed="rId3"/>
          <a:stretch>
            <a:fillRect/>
          </a:stretch>
        </p:blipFill>
        <p:spPr>
          <a:xfrm>
            <a:off x="3266494" y="2951226"/>
            <a:ext cx="4152900" cy="1920748"/>
          </a:xfrm>
          <a:prstGeom prst="rect">
            <a:avLst/>
          </a:prstGeom>
        </p:spPr>
      </p:pic>
      <p:pic>
        <p:nvPicPr>
          <p:cNvPr id="10" name="図 9">
            <a:extLst>
              <a:ext uri="{FF2B5EF4-FFF2-40B4-BE49-F238E27FC236}">
                <a16:creationId xmlns:a16="http://schemas.microsoft.com/office/drawing/2014/main" id="{4535688A-BE7A-4147-FDA0-E42C6C44E074}"/>
              </a:ext>
            </a:extLst>
          </p:cNvPr>
          <p:cNvPicPr>
            <a:picLocks/>
          </p:cNvPicPr>
          <p:nvPr/>
        </p:nvPicPr>
        <p:blipFill>
          <a:blip r:embed="rId4"/>
          <a:stretch>
            <a:fillRect/>
          </a:stretch>
        </p:blipFill>
        <p:spPr>
          <a:xfrm>
            <a:off x="3266494" y="4906328"/>
            <a:ext cx="4152900" cy="1920748"/>
          </a:xfrm>
          <a:prstGeom prst="rect">
            <a:avLst/>
          </a:prstGeom>
        </p:spPr>
      </p:pic>
      <p:pic>
        <p:nvPicPr>
          <p:cNvPr id="11" name="図 10">
            <a:extLst>
              <a:ext uri="{FF2B5EF4-FFF2-40B4-BE49-F238E27FC236}">
                <a16:creationId xmlns:a16="http://schemas.microsoft.com/office/drawing/2014/main" id="{E53F186D-F0A4-FF72-09A8-68F745F9CBB7}"/>
              </a:ext>
            </a:extLst>
          </p:cNvPr>
          <p:cNvPicPr>
            <a:picLocks/>
          </p:cNvPicPr>
          <p:nvPr/>
        </p:nvPicPr>
        <p:blipFill>
          <a:blip r:embed="rId5"/>
          <a:stretch>
            <a:fillRect/>
          </a:stretch>
        </p:blipFill>
        <p:spPr>
          <a:xfrm>
            <a:off x="7443580" y="993711"/>
            <a:ext cx="4152900" cy="1920748"/>
          </a:xfrm>
          <a:prstGeom prst="rect">
            <a:avLst/>
          </a:prstGeom>
        </p:spPr>
      </p:pic>
      <p:pic>
        <p:nvPicPr>
          <p:cNvPr id="12" name="図 11">
            <a:extLst>
              <a:ext uri="{FF2B5EF4-FFF2-40B4-BE49-F238E27FC236}">
                <a16:creationId xmlns:a16="http://schemas.microsoft.com/office/drawing/2014/main" id="{4740516D-2357-67E3-A35B-A1F80800475F}"/>
              </a:ext>
            </a:extLst>
          </p:cNvPr>
          <p:cNvPicPr>
            <a:picLocks/>
          </p:cNvPicPr>
          <p:nvPr/>
        </p:nvPicPr>
        <p:blipFill>
          <a:blip r:embed="rId6"/>
          <a:stretch>
            <a:fillRect/>
          </a:stretch>
        </p:blipFill>
        <p:spPr>
          <a:xfrm>
            <a:off x="7443580" y="2951226"/>
            <a:ext cx="4152900" cy="1920748"/>
          </a:xfrm>
          <a:prstGeom prst="rect">
            <a:avLst/>
          </a:prstGeom>
        </p:spPr>
      </p:pic>
      <p:sp>
        <p:nvSpPr>
          <p:cNvPr id="13" name="テキスト ボックス 12">
            <a:extLst>
              <a:ext uri="{FF2B5EF4-FFF2-40B4-BE49-F238E27FC236}">
                <a16:creationId xmlns:a16="http://schemas.microsoft.com/office/drawing/2014/main" id="{9D4EEA0A-D0C0-85ED-FA48-F54E8A55B094}"/>
              </a:ext>
            </a:extLst>
          </p:cNvPr>
          <p:cNvSpPr txBox="1"/>
          <p:nvPr/>
        </p:nvSpPr>
        <p:spPr>
          <a:xfrm>
            <a:off x="3538104" y="73530"/>
            <a:ext cx="3609974" cy="954107"/>
          </a:xfrm>
          <a:prstGeom prst="rect">
            <a:avLst/>
          </a:prstGeom>
          <a:solidFill>
            <a:schemeClr val="accent2">
              <a:lumMod val="20000"/>
              <a:lumOff val="80000"/>
            </a:schemeClr>
          </a:solidFill>
        </p:spPr>
        <p:txBody>
          <a:bodyPr wrap="square">
            <a:spAutoFit/>
          </a:bodyPr>
          <a:lstStyle/>
          <a:p>
            <a:r>
              <a:rPr kumimoji="1" lang="en-US" altLang="ja-JP" sz="1400" b="1" dirty="0">
                <a:solidFill>
                  <a:schemeClr val="accent6">
                    <a:lumMod val="50000"/>
                  </a:schemeClr>
                </a:solidFill>
                <a:latin typeface="BIZ UDPゴシック" panose="020B0400000000000000" pitchFamily="50" charset="-128"/>
                <a:ea typeface="BIZ UDPゴシック" panose="020B0400000000000000" pitchFamily="50" charset="-128"/>
              </a:rPr>
              <a:t>Section A</a:t>
            </a:r>
          </a:p>
          <a:p>
            <a:r>
              <a:rPr kumimoji="1" lang="en-US" altLang="ja-JP" sz="1400" b="1" dirty="0">
                <a:solidFill>
                  <a:schemeClr val="accent6">
                    <a:lumMod val="50000"/>
                  </a:schemeClr>
                </a:solidFill>
                <a:latin typeface="BIZ UDPゴシック" panose="020B0400000000000000" pitchFamily="50" charset="-128"/>
                <a:ea typeface="BIZ UDPゴシック" panose="020B0400000000000000" pitchFamily="50" charset="-128"/>
              </a:rPr>
              <a:t>Please answer the following questions reflecting on the first 10 years of your research career.</a:t>
            </a:r>
          </a:p>
        </p:txBody>
      </p:sp>
      <p:sp>
        <p:nvSpPr>
          <p:cNvPr id="14" name="テキスト ボックス 13">
            <a:extLst>
              <a:ext uri="{FF2B5EF4-FFF2-40B4-BE49-F238E27FC236}">
                <a16:creationId xmlns:a16="http://schemas.microsoft.com/office/drawing/2014/main" id="{649AB696-591E-73BA-72A8-3D7573982C09}"/>
              </a:ext>
            </a:extLst>
          </p:cNvPr>
          <p:cNvSpPr txBox="1"/>
          <p:nvPr/>
        </p:nvSpPr>
        <p:spPr>
          <a:xfrm>
            <a:off x="7429500" y="63269"/>
            <a:ext cx="4333018" cy="738664"/>
          </a:xfrm>
          <a:prstGeom prst="rect">
            <a:avLst/>
          </a:prstGeom>
          <a:solidFill>
            <a:schemeClr val="accent2">
              <a:lumMod val="20000"/>
              <a:lumOff val="80000"/>
            </a:schemeClr>
          </a:solidFill>
        </p:spPr>
        <p:txBody>
          <a:bodyPr wrap="square">
            <a:spAutoFit/>
          </a:bodyPr>
          <a:lstStyle/>
          <a:p>
            <a:r>
              <a:rPr kumimoji="1" lang="en-US" altLang="ja-JP" sz="1400" b="1" dirty="0">
                <a:solidFill>
                  <a:schemeClr val="accent1"/>
                </a:solidFill>
                <a:latin typeface="BIZ UDPゴシック" panose="020B0400000000000000" pitchFamily="50" charset="-128"/>
                <a:ea typeface="BIZ UDPゴシック" panose="020B0400000000000000" pitchFamily="50" charset="-128"/>
              </a:rPr>
              <a:t>Section B</a:t>
            </a:r>
          </a:p>
          <a:p>
            <a:r>
              <a:rPr kumimoji="1" lang="en-US" altLang="ja-JP" sz="1400" b="1" dirty="0">
                <a:solidFill>
                  <a:schemeClr val="accent1"/>
                </a:solidFill>
                <a:latin typeface="BIZ UDPゴシック" panose="020B0400000000000000" pitchFamily="50" charset="-128"/>
                <a:ea typeface="BIZ UDPゴシック" panose="020B0400000000000000" pitchFamily="50" charset="-128"/>
              </a:rPr>
              <a:t>Please answer the following questions reflecting on your current situation.</a:t>
            </a:r>
          </a:p>
        </p:txBody>
      </p:sp>
      <p:sp>
        <p:nvSpPr>
          <p:cNvPr id="15" name="テキスト ボックス 14">
            <a:extLst>
              <a:ext uri="{FF2B5EF4-FFF2-40B4-BE49-F238E27FC236}">
                <a16:creationId xmlns:a16="http://schemas.microsoft.com/office/drawing/2014/main" id="{17A98A09-7E58-ADBA-D933-B1C20D8F1F13}"/>
              </a:ext>
            </a:extLst>
          </p:cNvPr>
          <p:cNvSpPr txBox="1"/>
          <p:nvPr/>
        </p:nvSpPr>
        <p:spPr>
          <a:xfrm>
            <a:off x="426943" y="1371446"/>
            <a:ext cx="2880917" cy="1384995"/>
          </a:xfrm>
          <a:prstGeom prst="rect">
            <a:avLst/>
          </a:prstGeom>
          <a:noFill/>
        </p:spPr>
        <p:txBody>
          <a:bodyPr wrap="none" rtlCol="0">
            <a:spAutoFit/>
          </a:bodyPr>
          <a:lstStyle/>
          <a:p>
            <a:r>
              <a:rPr kumimoji="1" lang="en-US" altLang="ja-JP" sz="2800" dirty="0"/>
              <a:t>PRE pre-survey</a:t>
            </a:r>
          </a:p>
          <a:p>
            <a:r>
              <a:rPr lang="en-US" altLang="ja-JP" sz="2800" dirty="0"/>
              <a:t>to OC/SPC/SAB</a:t>
            </a:r>
          </a:p>
          <a:p>
            <a:r>
              <a:rPr kumimoji="1" lang="en-US" altLang="ja-JP" sz="2800" dirty="0"/>
              <a:t>in IPAC’22 – ‘25</a:t>
            </a:r>
            <a:endParaRPr kumimoji="1" lang="ja-JP" altLang="en-US" sz="2800" dirty="0"/>
          </a:p>
        </p:txBody>
      </p:sp>
      <p:pic>
        <p:nvPicPr>
          <p:cNvPr id="17" name="図 16">
            <a:extLst>
              <a:ext uri="{FF2B5EF4-FFF2-40B4-BE49-F238E27FC236}">
                <a16:creationId xmlns:a16="http://schemas.microsoft.com/office/drawing/2014/main" id="{E6C67812-3CE6-5ED3-1F53-B7A879BFA198}"/>
              </a:ext>
            </a:extLst>
          </p:cNvPr>
          <p:cNvPicPr>
            <a:picLocks/>
          </p:cNvPicPr>
          <p:nvPr/>
        </p:nvPicPr>
        <p:blipFill>
          <a:blip r:embed="rId6"/>
          <a:srcRect l="37509" t="91266" r="35381" b="352"/>
          <a:stretch>
            <a:fillRect/>
          </a:stretch>
        </p:blipFill>
        <p:spPr>
          <a:xfrm>
            <a:off x="7929957" y="5406886"/>
            <a:ext cx="3387400" cy="589924"/>
          </a:xfrm>
          <a:prstGeom prst="rect">
            <a:avLst/>
          </a:prstGeom>
        </p:spPr>
      </p:pic>
      <p:sp>
        <p:nvSpPr>
          <p:cNvPr id="2" name="テキスト ボックス 1">
            <a:extLst>
              <a:ext uri="{FF2B5EF4-FFF2-40B4-BE49-F238E27FC236}">
                <a16:creationId xmlns:a16="http://schemas.microsoft.com/office/drawing/2014/main" id="{60986C75-3BE6-4110-36AD-918B2FEE9BE9}"/>
              </a:ext>
            </a:extLst>
          </p:cNvPr>
          <p:cNvSpPr txBox="1"/>
          <p:nvPr/>
        </p:nvSpPr>
        <p:spPr>
          <a:xfrm>
            <a:off x="3876596" y="1371446"/>
            <a:ext cx="3598571" cy="461665"/>
          </a:xfrm>
          <a:prstGeom prst="rect">
            <a:avLst/>
          </a:prstGeom>
          <a:noFill/>
        </p:spPr>
        <p:txBody>
          <a:bodyPr wrap="square">
            <a:spAutoFit/>
          </a:bodyPr>
          <a:lstStyle/>
          <a:p>
            <a:r>
              <a:rPr kumimoji="1" lang="en-US" altLang="ja-JP" sz="1200" b="1" dirty="0">
                <a:solidFill>
                  <a:schemeClr val="accent6">
                    <a:lumMod val="50000"/>
                  </a:schemeClr>
                </a:solidFill>
                <a:latin typeface="BIZ UDPゴシック" panose="020B0400000000000000" pitchFamily="50" charset="-128"/>
                <a:ea typeface="BIZ UDPゴシック" panose="020B0400000000000000" pitchFamily="50" charset="-128"/>
              </a:rPr>
              <a:t> Q1.To what extent were you satisfied </a:t>
            </a:r>
          </a:p>
          <a:p>
            <a:r>
              <a:rPr kumimoji="1" lang="en-US" altLang="ja-JP" sz="1200" b="1" dirty="0">
                <a:solidFill>
                  <a:schemeClr val="accent6">
                    <a:lumMod val="50000"/>
                  </a:schemeClr>
                </a:solidFill>
                <a:latin typeface="BIZ UDPゴシック" panose="020B0400000000000000" pitchFamily="50" charset="-128"/>
                <a:ea typeface="BIZ UDPゴシック" panose="020B0400000000000000" pitchFamily="50" charset="-128"/>
              </a:rPr>
              <a:t>with your working environment?</a:t>
            </a:r>
          </a:p>
        </p:txBody>
      </p:sp>
      <p:sp>
        <p:nvSpPr>
          <p:cNvPr id="3" name="テキスト ボックス 2">
            <a:extLst>
              <a:ext uri="{FF2B5EF4-FFF2-40B4-BE49-F238E27FC236}">
                <a16:creationId xmlns:a16="http://schemas.microsoft.com/office/drawing/2014/main" id="{29523547-321B-9E3F-AEB7-41257558539F}"/>
              </a:ext>
            </a:extLst>
          </p:cNvPr>
          <p:cNvSpPr txBox="1"/>
          <p:nvPr/>
        </p:nvSpPr>
        <p:spPr>
          <a:xfrm>
            <a:off x="4558421" y="3164511"/>
            <a:ext cx="2711264" cy="646331"/>
          </a:xfrm>
          <a:prstGeom prst="rect">
            <a:avLst/>
          </a:prstGeom>
          <a:noFill/>
        </p:spPr>
        <p:txBody>
          <a:bodyPr wrap="square">
            <a:spAutoFit/>
          </a:bodyPr>
          <a:lstStyle/>
          <a:p>
            <a:r>
              <a:rPr kumimoji="1" lang="en-US" altLang="ja-JP" sz="1200" b="1" dirty="0">
                <a:solidFill>
                  <a:schemeClr val="accent6">
                    <a:lumMod val="50000"/>
                  </a:schemeClr>
                </a:solidFill>
                <a:latin typeface="BIZ UDPゴシック" panose="020B0400000000000000" pitchFamily="50" charset="-128"/>
                <a:ea typeface="BIZ UDPゴシック" panose="020B0400000000000000" pitchFamily="50" charset="-128"/>
              </a:rPr>
              <a:t> Q2.Have you ever wondered </a:t>
            </a:r>
          </a:p>
          <a:p>
            <a:r>
              <a:rPr kumimoji="1" lang="en-US" altLang="ja-JP" sz="1200" b="1" dirty="0">
                <a:solidFill>
                  <a:schemeClr val="accent6">
                    <a:lumMod val="50000"/>
                  </a:schemeClr>
                </a:solidFill>
                <a:latin typeface="BIZ UDPゴシック" panose="020B0400000000000000" pitchFamily="50" charset="-128"/>
                <a:ea typeface="BIZ UDPゴシック" panose="020B0400000000000000" pitchFamily="50" charset="-128"/>
              </a:rPr>
              <a:t>whether you should continue </a:t>
            </a:r>
          </a:p>
          <a:p>
            <a:r>
              <a:rPr kumimoji="1" lang="en-US" altLang="ja-JP" sz="1200" b="1" dirty="0">
                <a:solidFill>
                  <a:schemeClr val="accent6">
                    <a:lumMod val="50000"/>
                  </a:schemeClr>
                </a:solidFill>
                <a:latin typeface="BIZ UDPゴシック" panose="020B0400000000000000" pitchFamily="50" charset="-128"/>
                <a:ea typeface="BIZ UDPゴシック" panose="020B0400000000000000" pitchFamily="50" charset="-128"/>
              </a:rPr>
              <a:t>with your job?</a:t>
            </a:r>
            <a:endParaRPr lang="ja-JP" altLang="en-US" sz="1200" b="1" dirty="0"/>
          </a:p>
        </p:txBody>
      </p:sp>
      <p:sp>
        <p:nvSpPr>
          <p:cNvPr id="4" name="テキスト ボックス 3">
            <a:extLst>
              <a:ext uri="{FF2B5EF4-FFF2-40B4-BE49-F238E27FC236}">
                <a16:creationId xmlns:a16="http://schemas.microsoft.com/office/drawing/2014/main" id="{90D111F1-ED98-13C4-A5B4-1C8D8D327745}"/>
              </a:ext>
            </a:extLst>
          </p:cNvPr>
          <p:cNvSpPr txBox="1"/>
          <p:nvPr/>
        </p:nvSpPr>
        <p:spPr>
          <a:xfrm>
            <a:off x="3543638" y="4802932"/>
            <a:ext cx="3069734" cy="646331"/>
          </a:xfrm>
          <a:prstGeom prst="rect">
            <a:avLst/>
          </a:prstGeom>
          <a:noFill/>
        </p:spPr>
        <p:txBody>
          <a:bodyPr wrap="square">
            <a:spAutoFit/>
          </a:bodyPr>
          <a:lstStyle/>
          <a:p>
            <a:r>
              <a:rPr kumimoji="1" lang="en-US" altLang="ja-JP" sz="1200" b="1" dirty="0">
                <a:solidFill>
                  <a:schemeClr val="accent6">
                    <a:lumMod val="50000"/>
                  </a:schemeClr>
                </a:solidFill>
                <a:latin typeface="BIZ UDPゴシック" panose="020B0400000000000000" pitchFamily="50" charset="-128"/>
                <a:ea typeface="BIZ UDPゴシック" panose="020B0400000000000000" pitchFamily="50" charset="-128"/>
              </a:rPr>
              <a:t>Q3. To what extent were you motivated to take on a managerial role?</a:t>
            </a:r>
            <a:endParaRPr lang="ja-JP" altLang="en-US" sz="1200" b="1" dirty="0"/>
          </a:p>
        </p:txBody>
      </p:sp>
      <p:sp>
        <p:nvSpPr>
          <p:cNvPr id="5" name="テキスト ボックス 4">
            <a:extLst>
              <a:ext uri="{FF2B5EF4-FFF2-40B4-BE49-F238E27FC236}">
                <a16:creationId xmlns:a16="http://schemas.microsoft.com/office/drawing/2014/main" id="{874A45A2-90AD-F2ED-727A-4D968C02BF38}"/>
              </a:ext>
            </a:extLst>
          </p:cNvPr>
          <p:cNvSpPr txBox="1"/>
          <p:nvPr/>
        </p:nvSpPr>
        <p:spPr>
          <a:xfrm>
            <a:off x="8818486" y="907320"/>
            <a:ext cx="3069734" cy="646331"/>
          </a:xfrm>
          <a:prstGeom prst="rect">
            <a:avLst/>
          </a:prstGeom>
          <a:noFill/>
        </p:spPr>
        <p:txBody>
          <a:bodyPr wrap="square">
            <a:spAutoFit/>
          </a:bodyPr>
          <a:lstStyle/>
          <a:p>
            <a:r>
              <a:rPr kumimoji="1" lang="en-US" altLang="ja-JP" sz="1200" b="1" dirty="0">
                <a:solidFill>
                  <a:schemeClr val="accent1"/>
                </a:solidFill>
                <a:latin typeface="BIZ UDPゴシック" panose="020B0400000000000000" pitchFamily="50" charset="-128"/>
                <a:ea typeface="BIZ UDPゴシック" panose="020B0400000000000000" pitchFamily="50" charset="-128"/>
              </a:rPr>
              <a:t>Q4.To what extent are you satisfied with the adequacy of staffing levels in your group?</a:t>
            </a:r>
          </a:p>
        </p:txBody>
      </p:sp>
      <p:sp>
        <p:nvSpPr>
          <p:cNvPr id="6" name="テキスト ボックス 5">
            <a:extLst>
              <a:ext uri="{FF2B5EF4-FFF2-40B4-BE49-F238E27FC236}">
                <a16:creationId xmlns:a16="http://schemas.microsoft.com/office/drawing/2014/main" id="{7393CB38-5B3B-D36B-F724-AACDE52F0697}"/>
              </a:ext>
            </a:extLst>
          </p:cNvPr>
          <p:cNvSpPr txBox="1"/>
          <p:nvPr/>
        </p:nvSpPr>
        <p:spPr>
          <a:xfrm>
            <a:off x="8514707" y="2866308"/>
            <a:ext cx="3677293" cy="646331"/>
          </a:xfrm>
          <a:prstGeom prst="rect">
            <a:avLst/>
          </a:prstGeom>
          <a:noFill/>
        </p:spPr>
        <p:txBody>
          <a:bodyPr wrap="square">
            <a:spAutoFit/>
          </a:bodyPr>
          <a:lstStyle/>
          <a:p>
            <a:r>
              <a:rPr kumimoji="1" lang="en-US" altLang="ja-JP" sz="1200" b="1" dirty="0">
                <a:solidFill>
                  <a:schemeClr val="accent1"/>
                </a:solidFill>
                <a:latin typeface="BIZ UDPゴシック" panose="020B0400000000000000" pitchFamily="50" charset="-128"/>
                <a:ea typeface="BIZ UDPゴシック" panose="020B0400000000000000" pitchFamily="50" charset="-128"/>
              </a:rPr>
              <a:t> Q5.What is the level of interest among young researchers in building their careers in your group?</a:t>
            </a:r>
          </a:p>
        </p:txBody>
      </p:sp>
    </p:spTree>
    <p:extLst>
      <p:ext uri="{BB962C8B-B14F-4D97-AF65-F5344CB8AC3E}">
        <p14:creationId xmlns:p14="http://schemas.microsoft.com/office/powerpoint/2010/main" val="2477678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AC30B9-AF76-6B83-098D-D86532EDEDE0}"/>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400377C-19A5-0855-3BF1-26CD6FDE48E7}"/>
              </a:ext>
            </a:extLst>
          </p:cNvPr>
          <p:cNvSpPr>
            <a:spLocks noGrp="1"/>
          </p:cNvSpPr>
          <p:nvPr>
            <p:ph type="title"/>
          </p:nvPr>
        </p:nvSpPr>
        <p:spPr>
          <a:xfrm>
            <a:off x="251520" y="308249"/>
            <a:ext cx="9149073" cy="593952"/>
          </a:xfrm>
          <a:solidFill>
            <a:srgbClr val="BDD7EE"/>
          </a:solidFill>
        </p:spPr>
        <p:txBody>
          <a:bodyPr>
            <a:noAutofit/>
          </a:bodyPr>
          <a:lstStyle/>
          <a:p>
            <a:r>
              <a:rPr lang="en-US" altLang="ja-JP" sz="3600" dirty="0">
                <a:latin typeface="Times New Roman" panose="02020603050405020304" pitchFamily="18" charset="0"/>
                <a:cs typeface="Times New Roman" panose="02020603050405020304" pitchFamily="18" charset="0"/>
              </a:rPr>
              <a:t>IPAC’25 SPC timeline and expected tasks</a:t>
            </a:r>
            <a:endParaRPr kumimoji="1" lang="ja-JP" altLang="en-US" sz="3600" dirty="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152B1999-3525-42B0-7714-F4024D60369D}"/>
              </a:ext>
            </a:extLst>
          </p:cNvPr>
          <p:cNvPicPr>
            <a:picLocks noChangeAspect="1"/>
          </p:cNvPicPr>
          <p:nvPr/>
        </p:nvPicPr>
        <p:blipFill>
          <a:blip r:embed="rId3"/>
          <a:stretch>
            <a:fillRect/>
          </a:stretch>
        </p:blipFill>
        <p:spPr>
          <a:xfrm>
            <a:off x="9729071" y="0"/>
            <a:ext cx="2462929" cy="1325563"/>
          </a:xfrm>
          <a:prstGeom prst="rect">
            <a:avLst/>
          </a:prstGeom>
        </p:spPr>
      </p:pic>
      <p:sp>
        <p:nvSpPr>
          <p:cNvPr id="12" name="Content Placeholder 1">
            <a:extLst>
              <a:ext uri="{FF2B5EF4-FFF2-40B4-BE49-F238E27FC236}">
                <a16:creationId xmlns:a16="http://schemas.microsoft.com/office/drawing/2014/main" id="{7345F3B9-FB53-EF50-378E-FB38AE0FAC19}"/>
              </a:ext>
            </a:extLst>
          </p:cNvPr>
          <p:cNvSpPr txBox="1">
            <a:spLocks/>
          </p:cNvSpPr>
          <p:nvPr/>
        </p:nvSpPr>
        <p:spPr>
          <a:xfrm>
            <a:off x="307041" y="1031340"/>
            <a:ext cx="10071869" cy="5690135"/>
          </a:xfrm>
          <a:prstGeom prst="rect">
            <a:avLst/>
          </a:prstGeom>
          <a:noFill/>
        </p:spPr>
        <p:txBody>
          <a:bodyPr>
            <a:normAutofit fontScale="6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b="1" dirty="0">
                <a:latin typeface="Times New Roman" panose="02020603050405020304" pitchFamily="18" charset="0"/>
                <a:cs typeface="Times New Roman" panose="02020603050405020304" pitchFamily="18" charset="0"/>
              </a:rPr>
              <a:t>SPC1:    2023-DEC-4,5</a:t>
            </a:r>
            <a:r>
              <a:rPr lang="ja-JP" altLang="en-US" b="1" dirty="0">
                <a:latin typeface="Times New Roman" panose="02020603050405020304" pitchFamily="18" charset="0"/>
                <a:cs typeface="Times New Roman" panose="02020603050405020304" pitchFamily="18" charset="0"/>
              </a:rPr>
              <a:t> </a:t>
            </a:r>
            <a:r>
              <a:rPr lang="en-US" altLang="ja-JP" b="1" dirty="0">
                <a:latin typeface="Times New Roman" panose="02020603050405020304" pitchFamily="18" charset="0"/>
                <a:cs typeface="Times New Roman" panose="02020603050405020304" pitchFamily="18" charset="0"/>
              </a:rPr>
              <a:t>Taipei, Taiwan</a:t>
            </a:r>
            <a:endParaRPr lang="en-US" b="1" dirty="0">
              <a:latin typeface="Times New Roman" panose="02020603050405020304" pitchFamily="18" charset="0"/>
              <a:cs typeface="Times New Roman" panose="02020603050405020304" pitchFamily="18" charset="0"/>
            </a:endParaRPr>
          </a:p>
          <a:p>
            <a:r>
              <a:rPr lang="en-US" sz="3200" dirty="0">
                <a:solidFill>
                  <a:srgbClr val="0000CC"/>
                </a:solidFill>
                <a:latin typeface="Times New Roman" panose="02020603050405020304" pitchFamily="18" charset="0"/>
                <a:cs typeface="Times New Roman" panose="02020603050405020304" pitchFamily="18" charset="0"/>
              </a:rPr>
              <a:t>Review and finalize Main Classifications (MCs) and Sub classifications</a:t>
            </a:r>
          </a:p>
          <a:p>
            <a:r>
              <a:rPr lang="en-US" sz="3200" dirty="0">
                <a:solidFill>
                  <a:srgbClr val="0000CC"/>
                </a:solidFill>
                <a:latin typeface="Times New Roman" panose="02020603050405020304" pitchFamily="18" charset="0"/>
                <a:cs typeface="Times New Roman" panose="02020603050405020304" pitchFamily="18" charset="0"/>
              </a:rPr>
              <a:t>Allocate oral sessions amongst the MCs</a:t>
            </a:r>
          </a:p>
          <a:p>
            <a:r>
              <a:rPr lang="en-US" sz="3200" dirty="0">
                <a:solidFill>
                  <a:srgbClr val="0000CC"/>
                </a:solidFill>
                <a:latin typeface="Times New Roman" panose="02020603050405020304" pitchFamily="18" charset="0"/>
                <a:cs typeface="Times New Roman" panose="02020603050405020304" pitchFamily="18" charset="0"/>
              </a:rPr>
              <a:t>Establish the program structure and draft synoptic table</a:t>
            </a:r>
          </a:p>
          <a:p>
            <a:r>
              <a:rPr lang="en-US" sz="3200" dirty="0">
                <a:solidFill>
                  <a:srgbClr val="0000CC"/>
                </a:solidFill>
                <a:latin typeface="Times New Roman" panose="02020603050405020304" pitchFamily="18" charset="0"/>
                <a:cs typeface="Times New Roman" panose="02020603050405020304" pitchFamily="18" charset="0"/>
              </a:rPr>
              <a:t>Agree on constitution of the Scientific Advisory Board (SAB) – can trigger submission</a:t>
            </a:r>
          </a:p>
          <a:p>
            <a:pPr marL="0" indent="0">
              <a:buFont typeface="Arial" panose="020B0604020202020204" pitchFamily="34" charset="0"/>
              <a:buNone/>
            </a:pPr>
            <a:r>
              <a:rPr lang="en-US" b="1" dirty="0">
                <a:latin typeface="Times New Roman" panose="02020603050405020304" pitchFamily="18" charset="0"/>
                <a:cs typeface="Times New Roman" panose="02020603050405020304" pitchFamily="18" charset="0"/>
              </a:rPr>
              <a:t>SPC2:	2024-MAY-24,25, Nashville, USA</a:t>
            </a:r>
          </a:p>
          <a:p>
            <a:r>
              <a:rPr lang="en-US" dirty="0">
                <a:solidFill>
                  <a:srgbClr val="0000CC"/>
                </a:solidFill>
                <a:latin typeface="Times New Roman" panose="02020603050405020304" pitchFamily="18" charset="0"/>
                <a:cs typeface="Times New Roman" panose="02020603050405020304" pitchFamily="18" charset="0"/>
              </a:rPr>
              <a:t>Select invited orals from proposals by SPC/SAB/OC – balance topics, labs, countries etc.</a:t>
            </a:r>
          </a:p>
          <a:p>
            <a:r>
              <a:rPr lang="en-US" dirty="0">
                <a:solidFill>
                  <a:srgbClr val="0000CC"/>
                </a:solidFill>
                <a:latin typeface="Times New Roman" panose="02020603050405020304" pitchFamily="18" charset="0"/>
                <a:cs typeface="Times New Roman" panose="02020603050405020304" pitchFamily="18" charset="0"/>
              </a:rPr>
              <a:t>Select Opening and Closing plenary topics and speakers</a:t>
            </a:r>
          </a:p>
          <a:p>
            <a:pPr marL="0" indent="0">
              <a:buFont typeface="Arial" panose="020B0604020202020204" pitchFamily="34" charset="0"/>
              <a:buNone/>
            </a:pPr>
            <a:r>
              <a:rPr lang="en-US" b="1" dirty="0">
                <a:latin typeface="Times New Roman" panose="02020603050405020304" pitchFamily="18" charset="0"/>
                <a:cs typeface="Times New Roman" panose="02020603050405020304" pitchFamily="18" charset="0"/>
              </a:rPr>
              <a:t>SPC3:	2025-JAN-6,7, Tokyo, Japan     ----VENUE for IPAC’28</a:t>
            </a:r>
          </a:p>
          <a:p>
            <a:r>
              <a:rPr lang="en-US" dirty="0">
                <a:solidFill>
                  <a:srgbClr val="0000CC"/>
                </a:solidFill>
                <a:latin typeface="Times New Roman" panose="02020603050405020304" pitchFamily="18" charset="0"/>
                <a:cs typeface="Times New Roman" panose="02020603050405020304" pitchFamily="18" charset="0"/>
              </a:rPr>
              <a:t>Select contributed orals from submitted abstracts.</a:t>
            </a:r>
          </a:p>
          <a:p>
            <a:r>
              <a:rPr lang="en-US" dirty="0">
                <a:solidFill>
                  <a:srgbClr val="0000CC"/>
                </a:solidFill>
                <a:latin typeface="Times New Roman" panose="02020603050405020304" pitchFamily="18" charset="0"/>
                <a:cs typeface="Times New Roman" panose="02020603050405020304" pitchFamily="18" charset="0"/>
              </a:rPr>
              <a:t>Select session chairs from OC/SPC.</a:t>
            </a:r>
          </a:p>
          <a:p>
            <a:r>
              <a:rPr lang="en-US" dirty="0">
                <a:solidFill>
                  <a:srgbClr val="0000CC"/>
                </a:solidFill>
                <a:latin typeface="Times New Roman" panose="02020603050405020304" pitchFamily="18" charset="0"/>
                <a:cs typeface="Times New Roman" panose="02020603050405020304" pitchFamily="18" charset="0"/>
              </a:rPr>
              <a:t>Select Industry (Special) topics and speakers – LOC to determine.</a:t>
            </a:r>
          </a:p>
          <a:p>
            <a:r>
              <a:rPr lang="en-US" dirty="0">
                <a:solidFill>
                  <a:srgbClr val="0000CC"/>
                </a:solidFill>
                <a:latin typeface="Times New Roman" panose="02020603050405020304" pitchFamily="18" charset="0"/>
                <a:cs typeface="Times New Roman" panose="02020603050405020304" pitchFamily="18" charset="0"/>
              </a:rPr>
              <a:t>Finalize any outstanding program issues.</a:t>
            </a:r>
          </a:p>
          <a:p>
            <a:pPr marL="0" indent="0">
              <a:buFont typeface="Arial" panose="020B0604020202020204" pitchFamily="34" charset="0"/>
              <a:buNone/>
            </a:pPr>
            <a:r>
              <a:rPr lang="en-US" b="1" dirty="0">
                <a:latin typeface="Times New Roman" panose="02020603050405020304" pitchFamily="18" charset="0"/>
                <a:cs typeface="Times New Roman" panose="02020603050405020304" pitchFamily="18" charset="0"/>
              </a:rPr>
              <a:t>During Conference:  2025-JUN-1-6, Taipei, Taiwan   --- IPAC’25</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Evaluate posters during Student Poster session.</a:t>
            </a:r>
          </a:p>
          <a:p>
            <a:r>
              <a:rPr lang="en-US" i="1" dirty="0">
                <a:latin typeface="Times New Roman" panose="02020603050405020304" pitchFamily="18" charset="0"/>
                <a:cs typeface="Times New Roman" panose="02020603050405020304" pitchFamily="18" charset="0"/>
              </a:rPr>
              <a:t>Identify papers with potential for PRAB publication.</a:t>
            </a:r>
          </a:p>
          <a:p>
            <a:r>
              <a:rPr lang="en-US" dirty="0">
                <a:latin typeface="Times New Roman" panose="02020603050405020304" pitchFamily="18" charset="0"/>
                <a:cs typeface="Times New Roman" panose="02020603050405020304" pitchFamily="18" charset="0"/>
              </a:rPr>
              <a:t>Provide feedback on conference organization –post event.</a:t>
            </a:r>
          </a:p>
          <a:p>
            <a:endParaRPr lang="en-US" dirty="0">
              <a:latin typeface="Times New Roman" panose="02020603050405020304" pitchFamily="18" charset="0"/>
              <a:cs typeface="Times New Roman" panose="02020603050405020304" pitchFamily="18" charset="0"/>
            </a:endParaRPr>
          </a:p>
        </p:txBody>
      </p:sp>
      <p:sp>
        <p:nvSpPr>
          <p:cNvPr id="5" name="スライド番号プレースホルダー 3">
            <a:extLst>
              <a:ext uri="{FF2B5EF4-FFF2-40B4-BE49-F238E27FC236}">
                <a16:creationId xmlns:a16="http://schemas.microsoft.com/office/drawing/2014/main" id="{F26F587D-BC7E-D25C-6BD6-DC0661928E9E}"/>
              </a:ext>
            </a:extLst>
          </p:cNvPr>
          <p:cNvSpPr>
            <a:spLocks noGrp="1"/>
          </p:cNvSpPr>
          <p:nvPr>
            <p:ph type="sldNum" sz="quarter" idx="12"/>
          </p:nvPr>
        </p:nvSpPr>
        <p:spPr>
          <a:xfrm>
            <a:off x="8610600" y="6356350"/>
            <a:ext cx="2743200" cy="365125"/>
          </a:xfrm>
        </p:spPr>
        <p:txBody>
          <a:bodyPr/>
          <a:lstStyle/>
          <a:p>
            <a:fld id="{38B5BD2C-1B1E-44B4-8BC4-9A9AC6D567F5}" type="slidenum">
              <a:rPr kumimoji="1" lang="ja-JP" altLang="en-US" sz="3200" smtClean="0"/>
              <a:t>3</a:t>
            </a:fld>
            <a:endParaRPr kumimoji="1" lang="ja-JP" altLang="en-US" sz="3200"/>
          </a:p>
        </p:txBody>
      </p:sp>
      <p:sp>
        <p:nvSpPr>
          <p:cNvPr id="4" name="テキスト ボックス 3">
            <a:extLst>
              <a:ext uri="{FF2B5EF4-FFF2-40B4-BE49-F238E27FC236}">
                <a16:creationId xmlns:a16="http://schemas.microsoft.com/office/drawing/2014/main" id="{42448CE4-D340-6CCB-FB50-B4209D561DA1}"/>
              </a:ext>
            </a:extLst>
          </p:cNvPr>
          <p:cNvSpPr txBox="1"/>
          <p:nvPr/>
        </p:nvSpPr>
        <p:spPr>
          <a:xfrm>
            <a:off x="4291878" y="807064"/>
            <a:ext cx="554960" cy="646331"/>
          </a:xfrm>
          <a:prstGeom prst="rect">
            <a:avLst/>
          </a:prstGeom>
          <a:noFill/>
        </p:spPr>
        <p:txBody>
          <a:bodyPr wrap="none" rtlCol="0">
            <a:spAutoFit/>
          </a:bodyPr>
          <a:lstStyle/>
          <a:p>
            <a:r>
              <a:rPr lang="ja-JP" altLang="en-US" sz="3600" dirty="0"/>
              <a:t>✔</a:t>
            </a:r>
            <a:endParaRPr kumimoji="1" lang="ja-JP" altLang="en-US" sz="3600" dirty="0"/>
          </a:p>
        </p:txBody>
      </p:sp>
      <p:sp>
        <p:nvSpPr>
          <p:cNvPr id="9" name="テキスト ボックス 8">
            <a:extLst>
              <a:ext uri="{FF2B5EF4-FFF2-40B4-BE49-F238E27FC236}">
                <a16:creationId xmlns:a16="http://schemas.microsoft.com/office/drawing/2014/main" id="{875925F5-F0D3-D6DD-39E5-6C04785EA63A}"/>
              </a:ext>
            </a:extLst>
          </p:cNvPr>
          <p:cNvSpPr txBox="1"/>
          <p:nvPr/>
        </p:nvSpPr>
        <p:spPr>
          <a:xfrm>
            <a:off x="4745353" y="2472536"/>
            <a:ext cx="554960" cy="646331"/>
          </a:xfrm>
          <a:prstGeom prst="rect">
            <a:avLst/>
          </a:prstGeom>
          <a:noFill/>
        </p:spPr>
        <p:txBody>
          <a:bodyPr wrap="none" rtlCol="0">
            <a:spAutoFit/>
          </a:bodyPr>
          <a:lstStyle/>
          <a:p>
            <a:r>
              <a:rPr lang="ja-JP" altLang="en-US" sz="3600" dirty="0"/>
              <a:t>✔</a:t>
            </a:r>
            <a:endParaRPr kumimoji="1" lang="ja-JP" altLang="en-US" sz="3600" dirty="0"/>
          </a:p>
        </p:txBody>
      </p:sp>
      <p:sp>
        <p:nvSpPr>
          <p:cNvPr id="6" name="テキスト ボックス 5">
            <a:extLst>
              <a:ext uri="{FF2B5EF4-FFF2-40B4-BE49-F238E27FC236}">
                <a16:creationId xmlns:a16="http://schemas.microsoft.com/office/drawing/2014/main" id="{44CC782A-64D9-342D-9CAF-285B51639688}"/>
              </a:ext>
            </a:extLst>
          </p:cNvPr>
          <p:cNvSpPr txBox="1"/>
          <p:nvPr/>
        </p:nvSpPr>
        <p:spPr>
          <a:xfrm>
            <a:off x="6791522" y="3429000"/>
            <a:ext cx="554960" cy="646331"/>
          </a:xfrm>
          <a:prstGeom prst="rect">
            <a:avLst/>
          </a:prstGeom>
          <a:noFill/>
        </p:spPr>
        <p:txBody>
          <a:bodyPr wrap="none" rtlCol="0">
            <a:spAutoFit/>
          </a:bodyPr>
          <a:lstStyle/>
          <a:p>
            <a:r>
              <a:rPr lang="ja-JP" altLang="en-US" sz="3600" dirty="0"/>
              <a:t>✔</a:t>
            </a:r>
            <a:endParaRPr kumimoji="1" lang="ja-JP" altLang="en-US" sz="3600" dirty="0"/>
          </a:p>
        </p:txBody>
      </p:sp>
      <p:pic>
        <p:nvPicPr>
          <p:cNvPr id="8" name="圖片 4">
            <a:extLst>
              <a:ext uri="{FF2B5EF4-FFF2-40B4-BE49-F238E27FC236}">
                <a16:creationId xmlns:a16="http://schemas.microsoft.com/office/drawing/2014/main" id="{9BE5FC13-4F5A-F52E-BA95-F83B8919E74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12700" y="3522169"/>
            <a:ext cx="2095670" cy="3199306"/>
          </a:xfrm>
          <a:prstGeom prst="rect">
            <a:avLst/>
          </a:prstGeom>
        </p:spPr>
      </p:pic>
      <p:pic>
        <p:nvPicPr>
          <p:cNvPr id="10" name="圖片 8">
            <a:extLst>
              <a:ext uri="{FF2B5EF4-FFF2-40B4-BE49-F238E27FC236}">
                <a16:creationId xmlns:a16="http://schemas.microsoft.com/office/drawing/2014/main" id="{EADD060F-C9CC-D40A-2984-23ADE39ABF71}"/>
              </a:ext>
            </a:extLst>
          </p:cNvPr>
          <p:cNvPicPr>
            <a:picLocks noChangeAspect="1"/>
          </p:cNvPicPr>
          <p:nvPr/>
        </p:nvPicPr>
        <p:blipFill>
          <a:blip r:embed="rId5"/>
          <a:stretch>
            <a:fillRect/>
          </a:stretch>
        </p:blipFill>
        <p:spPr>
          <a:xfrm>
            <a:off x="6651547" y="4420492"/>
            <a:ext cx="3211493" cy="2321436"/>
          </a:xfrm>
          <a:prstGeom prst="rect">
            <a:avLst/>
          </a:prstGeom>
        </p:spPr>
      </p:pic>
    </p:spTree>
    <p:extLst>
      <p:ext uri="{BB962C8B-B14F-4D97-AF65-F5344CB8AC3E}">
        <p14:creationId xmlns:p14="http://schemas.microsoft.com/office/powerpoint/2010/main" val="21050034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a:extLst>
              <a:ext uri="{FF2B5EF4-FFF2-40B4-BE49-F238E27FC236}">
                <a16:creationId xmlns:a16="http://schemas.microsoft.com/office/drawing/2014/main" id="{961E64BB-7DA4-2518-8755-E7D1A86A1665}"/>
              </a:ext>
            </a:extLst>
          </p:cNvPr>
          <p:cNvSpPr>
            <a:spLocks noGrp="1"/>
          </p:cNvSpPr>
          <p:nvPr>
            <p:ph type="ftr" sz="quarter" idx="11"/>
          </p:nvPr>
        </p:nvSpPr>
        <p:spPr/>
        <p:txBody>
          <a:bodyPr/>
          <a:lstStyle/>
          <a:p>
            <a:r>
              <a:rPr kumimoji="1" lang="en-US" altLang="ja-JP"/>
              <a:t>IPAC2025 SPC1_review SPC2_task, Yoichi Sato</a:t>
            </a:r>
            <a:endParaRPr kumimoji="1" lang="ja-JP" altLang="en-US"/>
          </a:p>
        </p:txBody>
      </p:sp>
      <p:sp>
        <p:nvSpPr>
          <p:cNvPr id="4" name="スライド番号プレースホルダー 3">
            <a:extLst>
              <a:ext uri="{FF2B5EF4-FFF2-40B4-BE49-F238E27FC236}">
                <a16:creationId xmlns:a16="http://schemas.microsoft.com/office/drawing/2014/main" id="{13C32AAC-6AEA-2721-F096-C170C93AB389}"/>
              </a:ext>
            </a:extLst>
          </p:cNvPr>
          <p:cNvSpPr>
            <a:spLocks noGrp="1"/>
          </p:cNvSpPr>
          <p:nvPr>
            <p:ph type="sldNum" sz="quarter" idx="12"/>
          </p:nvPr>
        </p:nvSpPr>
        <p:spPr/>
        <p:txBody>
          <a:bodyPr/>
          <a:lstStyle/>
          <a:p>
            <a:fld id="{CEB206CE-B923-4560-ACD9-028493C158AB}" type="slidenum">
              <a:rPr kumimoji="1" lang="ja-JP" altLang="en-US" smtClean="0"/>
              <a:t>4</a:t>
            </a:fld>
            <a:endParaRPr kumimoji="1" lang="ja-JP" altLang="en-US"/>
          </a:p>
        </p:txBody>
      </p:sp>
      <p:sp>
        <p:nvSpPr>
          <p:cNvPr id="6" name="テキスト ボックス 5">
            <a:extLst>
              <a:ext uri="{FF2B5EF4-FFF2-40B4-BE49-F238E27FC236}">
                <a16:creationId xmlns:a16="http://schemas.microsoft.com/office/drawing/2014/main" id="{928215EE-98B5-8ABB-C17D-C78EBB8FE5C4}"/>
              </a:ext>
            </a:extLst>
          </p:cNvPr>
          <p:cNvSpPr txBox="1"/>
          <p:nvPr/>
        </p:nvSpPr>
        <p:spPr>
          <a:xfrm>
            <a:off x="251520" y="1024801"/>
            <a:ext cx="11642103" cy="5632311"/>
          </a:xfrm>
          <a:prstGeom prst="rect">
            <a:avLst/>
          </a:prstGeom>
          <a:noFill/>
        </p:spPr>
        <p:txBody>
          <a:bodyPr wrap="square">
            <a:spAutoFit/>
          </a:bodyPr>
          <a:lstStyle/>
          <a:p>
            <a:pPr marL="457200" indent="-457200" rtl="0">
              <a:buFont typeface="+mj-lt"/>
              <a:buAutoNum type="arabicPeriod"/>
            </a:pPr>
            <a:r>
              <a:rPr lang="en-US" altLang="ja-JP" sz="2400" dirty="0">
                <a:solidFill>
                  <a:srgbClr val="222222"/>
                </a:solidFill>
                <a:latin typeface="Times New Roman" panose="02020603050405020304" pitchFamily="18" charset="0"/>
                <a:cs typeface="Times New Roman" panose="02020603050405020304" pitchFamily="18" charset="0"/>
              </a:rPr>
              <a:t>P</a:t>
            </a:r>
            <a:r>
              <a:rPr lang="en-US" altLang="ja-JP" sz="2400" dirty="0">
                <a:solidFill>
                  <a:srgbClr val="222222"/>
                </a:solidFill>
                <a:effectLst/>
                <a:latin typeface="Times New Roman" panose="02020603050405020304" pitchFamily="18" charset="0"/>
                <a:cs typeface="Times New Roman" panose="02020603050405020304" pitchFamily="18" charset="0"/>
              </a:rPr>
              <a:t>riority distribution in each MC,</a:t>
            </a:r>
          </a:p>
          <a:p>
            <a:pPr marL="457200" indent="-457200" rtl="0">
              <a:buFont typeface="+mj-lt"/>
              <a:buAutoNum type="arabicPeriod"/>
            </a:pPr>
            <a:r>
              <a:rPr lang="en-US" altLang="ja-JP" sz="2400" dirty="0">
                <a:solidFill>
                  <a:srgbClr val="FF0000"/>
                </a:solidFill>
                <a:latin typeface="Times New Roman" panose="02020603050405020304" pitchFamily="18" charset="0"/>
                <a:cs typeface="Times New Roman" panose="02020603050405020304" pitchFamily="18" charset="0"/>
              </a:rPr>
              <a:t>A</a:t>
            </a:r>
            <a:r>
              <a:rPr lang="en-US" altLang="ja-JP" sz="2400" dirty="0">
                <a:solidFill>
                  <a:srgbClr val="FF0000"/>
                </a:solidFill>
                <a:effectLst/>
                <a:latin typeface="Times New Roman" panose="02020603050405020304" pitchFamily="18" charset="0"/>
                <a:cs typeface="Times New Roman" panose="02020603050405020304" pitchFamily="18" charset="0"/>
              </a:rPr>
              <a:t>voiding duplication of talks presented in IPAC'23 and IPAC'24 </a:t>
            </a:r>
            <a:r>
              <a:rPr lang="en-US" altLang="ja-JP" sz="2400" dirty="0">
                <a:solidFill>
                  <a:srgbClr val="222222"/>
                </a:solidFill>
                <a:effectLst/>
                <a:latin typeface="Times New Roman" panose="02020603050405020304" pitchFamily="18" charset="0"/>
                <a:cs typeface="Times New Roman" panose="02020603050405020304" pitchFamily="18" charset="0"/>
              </a:rPr>
              <a:t>(see also the list of talks presented previously),</a:t>
            </a:r>
          </a:p>
          <a:p>
            <a:pPr marL="457200" indent="-457200" rtl="0">
              <a:buFont typeface="+mj-lt"/>
              <a:buAutoNum type="arabicPeriod"/>
            </a:pPr>
            <a:r>
              <a:rPr lang="en-US" altLang="ja-JP" sz="2400" dirty="0">
                <a:solidFill>
                  <a:srgbClr val="FF0000"/>
                </a:solidFill>
                <a:latin typeface="Times New Roman" panose="02020603050405020304" pitchFamily="18" charset="0"/>
                <a:cs typeface="Times New Roman" panose="02020603050405020304" pitchFamily="18" charset="0"/>
              </a:rPr>
              <a:t>G</a:t>
            </a:r>
            <a:r>
              <a:rPr lang="en-US" altLang="ja-JP" sz="2400" dirty="0">
                <a:solidFill>
                  <a:srgbClr val="FF0000"/>
                </a:solidFill>
                <a:effectLst/>
                <a:latin typeface="Times New Roman" panose="02020603050405020304" pitchFamily="18" charset="0"/>
                <a:cs typeface="Times New Roman" panose="02020603050405020304" pitchFamily="18" charset="0"/>
              </a:rPr>
              <a:t>ood balance</a:t>
            </a:r>
            <a:r>
              <a:rPr lang="en-US" altLang="ja-JP" sz="2400" dirty="0">
                <a:solidFill>
                  <a:srgbClr val="222222"/>
                </a:solidFill>
                <a:effectLst/>
                <a:latin typeface="Times New Roman" panose="02020603050405020304" pitchFamily="18" charset="0"/>
                <a:cs typeface="Times New Roman" panose="02020603050405020304" pitchFamily="18" charset="0"/>
              </a:rPr>
              <a:t> over 3 regions, countries in the region, fields/component systems, and gender, since this is an Asian-organized IPAC, so we are targeting </a:t>
            </a:r>
            <a:r>
              <a:rPr lang="en-US" altLang="ja-JP" sz="2400" dirty="0">
                <a:solidFill>
                  <a:srgbClr val="FF0000"/>
                </a:solidFill>
                <a:effectLst/>
                <a:latin typeface="Times New Roman" panose="02020603050405020304" pitchFamily="18" charset="0"/>
                <a:cs typeface="Times New Roman" panose="02020603050405020304" pitchFamily="18" charset="0"/>
              </a:rPr>
              <a:t>50% for Asia, 25% for the Americas, and 25% for Europe</a:t>
            </a:r>
            <a:r>
              <a:rPr lang="en-US" altLang="ja-JP" sz="2400" dirty="0">
                <a:solidFill>
                  <a:srgbClr val="222222"/>
                </a:solidFill>
                <a:effectLst/>
                <a:latin typeface="Times New Roman" panose="02020603050405020304" pitchFamily="18" charset="0"/>
                <a:cs typeface="Times New Roman" panose="02020603050405020304" pitchFamily="18" charset="0"/>
              </a:rPr>
              <a:t>. </a:t>
            </a:r>
          </a:p>
          <a:p>
            <a:pPr marL="457200" indent="-457200" rtl="0">
              <a:buFont typeface="+mj-lt"/>
              <a:buAutoNum type="arabicPeriod"/>
            </a:pPr>
            <a:r>
              <a:rPr lang="en-US" altLang="ja-JP" sz="2400" dirty="0">
                <a:solidFill>
                  <a:srgbClr val="FF0000"/>
                </a:solidFill>
                <a:latin typeface="Times New Roman" panose="02020603050405020304" pitchFamily="18" charset="0"/>
                <a:cs typeface="Times New Roman" panose="02020603050405020304" pitchFamily="18" charset="0"/>
              </a:rPr>
              <a:t>V</a:t>
            </a:r>
            <a:r>
              <a:rPr lang="en-US" altLang="ja-JP" sz="2400" dirty="0">
                <a:solidFill>
                  <a:srgbClr val="FF0000"/>
                </a:solidFill>
                <a:effectLst/>
                <a:latin typeface="Times New Roman" panose="02020603050405020304" pitchFamily="18" charset="0"/>
                <a:cs typeface="Times New Roman" panose="02020603050405020304" pitchFamily="18" charset="0"/>
              </a:rPr>
              <a:t>oting results are guidance</a:t>
            </a:r>
            <a:r>
              <a:rPr lang="en-US" altLang="ja-JP" sz="2400" dirty="0">
                <a:solidFill>
                  <a:srgbClr val="222222"/>
                </a:solidFill>
                <a:effectLst/>
                <a:latin typeface="Times New Roman" panose="02020603050405020304" pitchFamily="18" charset="0"/>
                <a:cs typeface="Times New Roman" panose="02020603050405020304" pitchFamily="18" charset="0"/>
              </a:rPr>
              <a:t>, which should be respected as much as possible, as long as other criteria is also respected. If needed, selection can deviate from the ranking by votes in order to define a fair, inclusive and excellent scientific program,</a:t>
            </a:r>
          </a:p>
          <a:p>
            <a:pPr marL="457200" indent="-457200" rtl="0">
              <a:buFont typeface="+mj-lt"/>
              <a:buAutoNum type="arabicPeriod"/>
            </a:pPr>
            <a:r>
              <a:rPr lang="en-US" altLang="ja-JP" sz="2400" dirty="0">
                <a:solidFill>
                  <a:srgbClr val="222222"/>
                </a:solidFill>
                <a:latin typeface="Times New Roman" panose="02020603050405020304" pitchFamily="18" charset="0"/>
                <a:cs typeface="Times New Roman" panose="02020603050405020304" pitchFamily="18" charset="0"/>
              </a:rPr>
              <a:t>S</a:t>
            </a:r>
            <a:r>
              <a:rPr lang="en-US" altLang="ja-JP" sz="2400" dirty="0">
                <a:solidFill>
                  <a:srgbClr val="222222"/>
                </a:solidFill>
                <a:effectLst/>
                <a:latin typeface="Times New Roman" panose="02020603050405020304" pitchFamily="18" charset="0"/>
                <a:cs typeface="Times New Roman" panose="02020603050405020304" pitchFamily="18" charset="0"/>
              </a:rPr>
              <a:t>peaker must not be member of OC and SPC (but can be a member of the SAB),</a:t>
            </a:r>
          </a:p>
          <a:p>
            <a:pPr marL="457200" indent="-457200" rtl="0">
              <a:buFont typeface="+mj-lt"/>
              <a:buAutoNum type="arabicPeriod"/>
            </a:pPr>
            <a:r>
              <a:rPr lang="en-US" altLang="ja-JP" sz="2400" dirty="0">
                <a:solidFill>
                  <a:srgbClr val="222222"/>
                </a:solidFill>
                <a:latin typeface="Times New Roman" panose="02020603050405020304" pitchFamily="18" charset="0"/>
                <a:cs typeface="Times New Roman" panose="02020603050405020304" pitchFamily="18" charset="0"/>
              </a:rPr>
              <a:t>F</a:t>
            </a:r>
            <a:r>
              <a:rPr lang="en-US" altLang="ja-JP" sz="2400" dirty="0">
                <a:solidFill>
                  <a:srgbClr val="222222"/>
                </a:solidFill>
                <a:effectLst/>
                <a:latin typeface="Times New Roman" panose="02020603050405020304" pitchFamily="18" charset="0"/>
                <a:cs typeface="Times New Roman" panose="02020603050405020304" pitchFamily="18" charset="0"/>
              </a:rPr>
              <a:t>or the MC session chairs, the MC coordinators should each chair a session. In case of more than 2 sessions for a MC, either a MC coordinator can chair two sessions or we take another member of the OC. If no adequate person for this in OC, we can also take from SAB somebody suited who we know will attend. As a last resort: any other person deemed appropriate.</a:t>
            </a:r>
          </a:p>
        </p:txBody>
      </p:sp>
      <p:sp>
        <p:nvSpPr>
          <p:cNvPr id="7" name="タイトル 1">
            <a:extLst>
              <a:ext uri="{FF2B5EF4-FFF2-40B4-BE49-F238E27FC236}">
                <a16:creationId xmlns:a16="http://schemas.microsoft.com/office/drawing/2014/main" id="{C01A27B2-D6BD-7594-F87C-A9D09D9A4E73}"/>
              </a:ext>
            </a:extLst>
          </p:cNvPr>
          <p:cNvSpPr txBox="1">
            <a:spLocks/>
          </p:cNvSpPr>
          <p:nvPr/>
        </p:nvSpPr>
        <p:spPr>
          <a:xfrm>
            <a:off x="251520" y="308249"/>
            <a:ext cx="9149073" cy="59395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Nomination Policy of Invited Orals</a:t>
            </a:r>
            <a:endParaRPr lang="ja-JP" altLang="en-US" sz="3600" dirty="0">
              <a:latin typeface="Times New Roman" panose="02020603050405020304" pitchFamily="18" charset="0"/>
              <a:cs typeface="Times New Roman" panose="02020603050405020304" pitchFamily="18" charset="0"/>
            </a:endParaRPr>
          </a:p>
        </p:txBody>
      </p:sp>
      <p:pic>
        <p:nvPicPr>
          <p:cNvPr id="8" name="図 7">
            <a:extLst>
              <a:ext uri="{FF2B5EF4-FFF2-40B4-BE49-F238E27FC236}">
                <a16:creationId xmlns:a16="http://schemas.microsoft.com/office/drawing/2014/main" id="{CE7836BD-F779-8C53-A916-EB036E45484D}"/>
              </a:ext>
            </a:extLst>
          </p:cNvPr>
          <p:cNvPicPr>
            <a:picLocks noChangeAspect="1"/>
          </p:cNvPicPr>
          <p:nvPr/>
        </p:nvPicPr>
        <p:blipFill>
          <a:blip r:embed="rId2"/>
          <a:stretch>
            <a:fillRect/>
          </a:stretch>
        </p:blipFill>
        <p:spPr>
          <a:xfrm>
            <a:off x="9729071" y="0"/>
            <a:ext cx="2462929" cy="1325563"/>
          </a:xfrm>
          <a:prstGeom prst="rect">
            <a:avLst/>
          </a:prstGeom>
        </p:spPr>
      </p:pic>
    </p:spTree>
    <p:extLst>
      <p:ext uri="{BB962C8B-B14F-4D97-AF65-F5344CB8AC3E}">
        <p14:creationId xmlns:p14="http://schemas.microsoft.com/office/powerpoint/2010/main" val="2517411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6551F3-42AF-4723-7CDB-9D53DFF3FB20}"/>
              </a:ext>
            </a:extLst>
          </p:cNvPr>
          <p:cNvSpPr>
            <a:spLocks noGrp="1"/>
          </p:cNvSpPr>
          <p:nvPr>
            <p:ph idx="1"/>
          </p:nvPr>
        </p:nvSpPr>
        <p:spPr>
          <a:xfrm>
            <a:off x="568713" y="1525893"/>
            <a:ext cx="11017404" cy="4685335"/>
          </a:xfrm>
        </p:spPr>
        <p:txBody>
          <a:bodyPr>
            <a:normAutofit fontScale="85000" lnSpcReduction="10000"/>
          </a:bodyPr>
          <a:lstStyle/>
          <a:p>
            <a:pPr marL="0" indent="0">
              <a:buNone/>
            </a:pPr>
            <a:r>
              <a:rPr lang="en-US" dirty="0">
                <a:effectLst/>
                <a:latin typeface="Times New Roman" panose="02020603050405020304" pitchFamily="18" charset="0"/>
                <a:cs typeface="Times New Roman" panose="02020603050405020304" pitchFamily="18" charset="0"/>
              </a:rPr>
              <a:t>MC Coordinators should try to:</a:t>
            </a:r>
          </a:p>
          <a:p>
            <a:pPr marL="457200" indent="-457200">
              <a:lnSpc>
                <a:spcPct val="120000"/>
              </a:lnSpc>
              <a:spcBef>
                <a:spcPts val="0"/>
              </a:spcBef>
              <a:spcAft>
                <a:spcPts val="0"/>
              </a:spcAft>
              <a:buClr>
                <a:srgbClr val="000000"/>
              </a:buClr>
              <a:buFont typeface="Arial" pitchFamily="2" charset="2"/>
              <a:buChar char="•"/>
            </a:pPr>
            <a:r>
              <a:rPr lang="en-US" altLang="ja-JP" b="0" dirty="0">
                <a:latin typeface="Times New Roman" panose="02020603050405020304" pitchFamily="18" charset="0"/>
                <a:cs typeface="Times New Roman" panose="02020603050405020304" pitchFamily="18" charset="0"/>
              </a:rPr>
              <a:t>Select major, significant, timely topics</a:t>
            </a:r>
            <a:br>
              <a:rPr lang="en-US" altLang="ja-JP" b="0" dirty="0">
                <a:latin typeface="Times New Roman" panose="02020603050405020304" pitchFamily="18" charset="0"/>
                <a:cs typeface="Times New Roman" panose="02020603050405020304" pitchFamily="18" charset="0"/>
              </a:rPr>
            </a:br>
            <a:r>
              <a:rPr lang="en-US" altLang="ja-JP" sz="1600" b="0" dirty="0">
                <a:latin typeface="Times New Roman" panose="02020603050405020304" pitchFamily="18" charset="0"/>
                <a:cs typeface="Times New Roman" panose="02020603050405020304" pitchFamily="18" charset="0"/>
              </a:rPr>
              <a:t>   demonstrated results better than promise to create a result</a:t>
            </a:r>
            <a:endParaRPr lang="en-US" altLang="ja-JP" sz="2400" dirty="0">
              <a:latin typeface="Times New Roman" panose="02020603050405020304" pitchFamily="18" charset="0"/>
              <a:cs typeface="Times New Roman" panose="02020603050405020304" pitchFamily="18" charset="0"/>
            </a:endParaRPr>
          </a:p>
          <a:p>
            <a:pPr marL="457200" indent="-457200">
              <a:lnSpc>
                <a:spcPct val="120000"/>
              </a:lnSpc>
              <a:spcBef>
                <a:spcPts val="0"/>
              </a:spcBef>
              <a:spcAft>
                <a:spcPts val="0"/>
              </a:spcAft>
              <a:buClr>
                <a:srgbClr val="000000"/>
              </a:buClr>
              <a:buFont typeface="Arial" pitchFamily="2" charset="2"/>
              <a:buChar char="•"/>
            </a:pPr>
            <a:r>
              <a:rPr lang="en-US" altLang="ja-JP" b="0" dirty="0">
                <a:latin typeface="Times New Roman" panose="02020603050405020304" pitchFamily="18" charset="0"/>
                <a:cs typeface="Times New Roman" panose="02020603050405020304" pitchFamily="18" charset="0"/>
              </a:rPr>
              <a:t>Provide a balance over MC research fields</a:t>
            </a:r>
            <a:endParaRPr lang="en-US" altLang="ja-JP" dirty="0">
              <a:latin typeface="Times New Roman" panose="02020603050405020304" pitchFamily="18" charset="0"/>
              <a:cs typeface="Times New Roman" panose="02020603050405020304" pitchFamily="18" charset="0"/>
            </a:endParaRPr>
          </a:p>
          <a:p>
            <a:pPr marL="457200" indent="-457200">
              <a:lnSpc>
                <a:spcPct val="120000"/>
              </a:lnSpc>
              <a:spcBef>
                <a:spcPts val="0"/>
              </a:spcBef>
              <a:spcAft>
                <a:spcPts val="0"/>
              </a:spcAft>
              <a:buClr>
                <a:srgbClr val="000000"/>
              </a:buClr>
              <a:buFont typeface="Arial" pitchFamily="2" charset="2"/>
              <a:buChar char="•"/>
            </a:pPr>
            <a:r>
              <a:rPr lang="en-US" altLang="ja-JP" b="0" dirty="0">
                <a:highlight>
                  <a:srgbClr val="FFFF00"/>
                </a:highlight>
                <a:latin typeface="Times New Roman" panose="02020603050405020304" pitchFamily="18" charset="0"/>
                <a:cs typeface="Times New Roman" panose="02020603050405020304" pitchFamily="18" charset="0"/>
              </a:rPr>
              <a:t>Avoid duplication</a:t>
            </a:r>
            <a:r>
              <a:rPr lang="en-US" altLang="ja-JP" b="0" dirty="0">
                <a:latin typeface="Times New Roman" panose="02020603050405020304" pitchFamily="18" charset="0"/>
                <a:cs typeface="Times New Roman" panose="02020603050405020304" pitchFamily="18" charset="0"/>
              </a:rPr>
              <a:t> with invited talks presented in IPAC’23, ’24,</a:t>
            </a:r>
            <a:br>
              <a:rPr lang="en-US" altLang="ja-JP" b="0" dirty="0">
                <a:latin typeface="Times New Roman" panose="02020603050405020304" pitchFamily="18" charset="0"/>
                <a:cs typeface="Times New Roman" panose="02020603050405020304" pitchFamily="18" charset="0"/>
              </a:rPr>
            </a:br>
            <a:r>
              <a:rPr lang="en-US" altLang="ja-JP" dirty="0">
                <a:latin typeface="Times New Roman" panose="02020603050405020304" pitchFamily="18" charset="0"/>
                <a:cs typeface="Times New Roman" panose="02020603050405020304" pitchFamily="18" charset="0"/>
              </a:rPr>
              <a:t>or </a:t>
            </a:r>
            <a:r>
              <a:rPr lang="en-US" altLang="ja-JP" dirty="0">
                <a:highlight>
                  <a:srgbClr val="FFFF00"/>
                </a:highlight>
                <a:latin typeface="Times New Roman" panose="02020603050405020304" pitchFamily="18" charset="0"/>
                <a:cs typeface="Times New Roman" panose="02020603050405020304" pitchFamily="18" charset="0"/>
              </a:rPr>
              <a:t>invited talk at IPAC’25</a:t>
            </a:r>
            <a:r>
              <a:rPr lang="en-US" altLang="ja-JP" b="0" dirty="0">
                <a:highlight>
                  <a:srgbClr val="FFFF00"/>
                </a:highlight>
                <a:latin typeface="Times New Roman" panose="02020603050405020304" pitchFamily="18" charset="0"/>
                <a:cs typeface="Times New Roman" panose="02020603050405020304" pitchFamily="18" charset="0"/>
              </a:rPr>
              <a:t>  </a:t>
            </a:r>
            <a:r>
              <a:rPr lang="en-US" altLang="ja-JP" u="sng" dirty="0">
                <a:solidFill>
                  <a:srgbClr val="0000CC"/>
                </a:solidFill>
                <a:highlight>
                  <a:srgbClr val="FFFF00"/>
                </a:highlight>
                <a:latin typeface="Times New Roman" panose="02020603050405020304" pitchFamily="18" charset="0"/>
                <a:cs typeface="Times New Roman" panose="02020603050405020304" pitchFamily="18" charset="0"/>
              </a:rPr>
              <a:t>- either speaker or topic</a:t>
            </a:r>
          </a:p>
          <a:p>
            <a:pPr marL="457200" indent="-457200">
              <a:lnSpc>
                <a:spcPct val="120000"/>
              </a:lnSpc>
              <a:spcBef>
                <a:spcPts val="0"/>
              </a:spcBef>
              <a:spcAft>
                <a:spcPts val="0"/>
              </a:spcAft>
              <a:buClr>
                <a:srgbClr val="000000"/>
              </a:buClr>
              <a:buFont typeface="Arial" pitchFamily="2" charset="2"/>
              <a:buChar char="•"/>
            </a:pPr>
            <a:r>
              <a:rPr lang="en-US" altLang="ja-JP" b="0" dirty="0">
                <a:latin typeface="Times New Roman" panose="02020603050405020304" pitchFamily="18" charset="0"/>
                <a:cs typeface="Times New Roman" panose="02020603050405020304" pitchFamily="18" charset="0"/>
              </a:rPr>
              <a:t>Ensure a suitable regional and institutional balance</a:t>
            </a:r>
          </a:p>
          <a:p>
            <a:pPr marL="0" indent="0">
              <a:lnSpc>
                <a:spcPct val="120000"/>
              </a:lnSpc>
              <a:spcBef>
                <a:spcPts val="0"/>
              </a:spcBef>
              <a:spcAft>
                <a:spcPts val="0"/>
              </a:spcAft>
              <a:buClr>
                <a:srgbClr val="000000"/>
              </a:buClr>
              <a:buNone/>
            </a:pPr>
            <a:r>
              <a:rPr lang="en-US" altLang="ja-JP" dirty="0">
                <a:latin typeface="Times New Roman" panose="02020603050405020304" pitchFamily="18" charset="0"/>
                <a:cs typeface="Times New Roman" panose="02020603050405020304" pitchFamily="18" charset="0"/>
              </a:rPr>
              <a:t>	</a:t>
            </a:r>
            <a:r>
              <a:rPr lang="en-US" altLang="ja-JP" u="sng" dirty="0">
                <a:latin typeface="Times New Roman" panose="02020603050405020304" pitchFamily="18" charset="0"/>
                <a:cs typeface="Times New Roman" panose="02020603050405020304" pitchFamily="18" charset="0"/>
              </a:rPr>
              <a:t>Regional balance basically  AS:EMEA:AM ~=  2:1:1 for Asian-IPAC</a:t>
            </a:r>
            <a:endParaRPr lang="en-US" altLang="ja-JP" dirty="0">
              <a:latin typeface="Times New Roman" panose="02020603050405020304" pitchFamily="18" charset="0"/>
              <a:cs typeface="Times New Roman" panose="02020603050405020304" pitchFamily="18" charset="0"/>
            </a:endParaRPr>
          </a:p>
          <a:p>
            <a:pPr marL="457200" indent="-457200">
              <a:lnSpc>
                <a:spcPct val="120000"/>
              </a:lnSpc>
              <a:spcBef>
                <a:spcPts val="0"/>
              </a:spcBef>
              <a:spcAft>
                <a:spcPts val="0"/>
              </a:spcAft>
              <a:buClr>
                <a:srgbClr val="000000"/>
              </a:buClr>
              <a:buFont typeface="Arial" pitchFamily="2" charset="2"/>
              <a:buChar char="•"/>
            </a:pPr>
            <a:r>
              <a:rPr lang="en-US" altLang="ja-JP" b="0" dirty="0">
                <a:solidFill>
                  <a:srgbClr val="0000CC"/>
                </a:solidFill>
                <a:highlight>
                  <a:srgbClr val="FFFF00"/>
                </a:highlight>
                <a:latin typeface="Times New Roman" panose="02020603050405020304" pitchFamily="18" charset="0"/>
                <a:cs typeface="Times New Roman" panose="02020603050405020304" pitchFamily="18" charset="0"/>
              </a:rPr>
              <a:t>Ensure strong gender balance    --- considering the balance of invited oral speakers</a:t>
            </a:r>
            <a:endParaRPr lang="en-US" altLang="ja-JP" dirty="0">
              <a:solidFill>
                <a:srgbClr val="0000CC"/>
              </a:solidFill>
              <a:highlight>
                <a:srgbClr val="FFFF00"/>
              </a:highlight>
              <a:latin typeface="Times New Roman" panose="02020603050405020304" pitchFamily="18" charset="0"/>
              <a:cs typeface="Times New Roman" panose="02020603050405020304" pitchFamily="18" charset="0"/>
            </a:endParaRPr>
          </a:p>
          <a:p>
            <a:pPr marL="457200" indent="-457200">
              <a:lnSpc>
                <a:spcPct val="120000"/>
              </a:lnSpc>
              <a:spcBef>
                <a:spcPts val="0"/>
              </a:spcBef>
              <a:spcAft>
                <a:spcPts val="0"/>
              </a:spcAft>
              <a:buClr>
                <a:srgbClr val="000000"/>
              </a:buClr>
              <a:buFont typeface="Arial" pitchFamily="2" charset="2"/>
              <a:buChar char="•"/>
            </a:pPr>
            <a:r>
              <a:rPr lang="en-US" altLang="ja-JP" b="0" dirty="0">
                <a:latin typeface="Times New Roman" panose="02020603050405020304" pitchFamily="18" charset="0"/>
                <a:cs typeface="Times New Roman" panose="02020603050405020304" pitchFamily="18" charset="0"/>
              </a:rPr>
              <a:t>Not select OC or SPC members as speakers </a:t>
            </a:r>
            <a:br>
              <a:rPr lang="en-US" altLang="ja-JP" b="0" dirty="0">
                <a:latin typeface="Times New Roman" panose="02020603050405020304" pitchFamily="18" charset="0"/>
                <a:cs typeface="Times New Roman" panose="02020603050405020304" pitchFamily="18" charset="0"/>
              </a:rPr>
            </a:br>
            <a:r>
              <a:rPr lang="en-US" altLang="ja-JP" b="0" dirty="0">
                <a:latin typeface="Times New Roman" panose="02020603050405020304" pitchFamily="18" charset="0"/>
                <a:cs typeface="Times New Roman" panose="02020603050405020304" pitchFamily="18" charset="0"/>
              </a:rPr>
              <a:t>SAB members can give talks.</a:t>
            </a:r>
            <a:endParaRPr lang="en-US" altLang="ja-JP" dirty="0">
              <a:latin typeface="Times New Roman" panose="02020603050405020304" pitchFamily="18" charset="0"/>
              <a:cs typeface="Times New Roman" panose="02020603050405020304" pitchFamily="18" charset="0"/>
            </a:endParaRPr>
          </a:p>
          <a:p>
            <a:pPr marL="457200" indent="-457200">
              <a:lnSpc>
                <a:spcPct val="120000"/>
              </a:lnSpc>
              <a:spcBef>
                <a:spcPts val="0"/>
              </a:spcBef>
              <a:spcAft>
                <a:spcPts val="0"/>
              </a:spcAft>
              <a:buClr>
                <a:srgbClr val="000000"/>
              </a:buClr>
              <a:buFont typeface="Arial" pitchFamily="2" charset="2"/>
              <a:buChar char="•"/>
            </a:pPr>
            <a:r>
              <a:rPr lang="en-US" altLang="ja-JP" b="0" dirty="0">
                <a:latin typeface="Times New Roman" panose="02020603050405020304" pitchFamily="18" charset="0"/>
                <a:cs typeface="Times New Roman" panose="02020603050405020304" pitchFamily="18" charset="0"/>
              </a:rPr>
              <a:t>Provide candidates for allocated slots, and </a:t>
            </a:r>
            <a:r>
              <a:rPr lang="en-US" altLang="ja-JP" dirty="0">
                <a:latin typeface="Times New Roman" panose="02020603050405020304" pitchFamily="18" charset="0"/>
                <a:cs typeface="Times New Roman" panose="02020603050405020304" pitchFamily="18" charset="0"/>
              </a:rPr>
              <a:t>reserve talks</a:t>
            </a:r>
          </a:p>
        </p:txBody>
      </p:sp>
      <p:pic>
        <p:nvPicPr>
          <p:cNvPr id="4" name="図 3">
            <a:extLst>
              <a:ext uri="{FF2B5EF4-FFF2-40B4-BE49-F238E27FC236}">
                <a16:creationId xmlns:a16="http://schemas.microsoft.com/office/drawing/2014/main" id="{AA3A6533-3B9C-1152-2BD4-9066ECCB557D}"/>
              </a:ext>
            </a:extLst>
          </p:cNvPr>
          <p:cNvPicPr>
            <a:picLocks noChangeAspect="1"/>
          </p:cNvPicPr>
          <p:nvPr/>
        </p:nvPicPr>
        <p:blipFill>
          <a:blip r:embed="rId2"/>
          <a:stretch>
            <a:fillRect/>
          </a:stretch>
        </p:blipFill>
        <p:spPr>
          <a:xfrm>
            <a:off x="9729071" y="0"/>
            <a:ext cx="2462929" cy="1325563"/>
          </a:xfrm>
          <a:prstGeom prst="rect">
            <a:avLst/>
          </a:prstGeom>
        </p:spPr>
      </p:pic>
      <p:sp>
        <p:nvSpPr>
          <p:cNvPr id="5" name="スライド番号プレースホルダー 3">
            <a:extLst>
              <a:ext uri="{FF2B5EF4-FFF2-40B4-BE49-F238E27FC236}">
                <a16:creationId xmlns:a16="http://schemas.microsoft.com/office/drawing/2014/main" id="{2CC094B6-37A3-4C14-3F51-0CD7D8B10976}"/>
              </a:ext>
            </a:extLst>
          </p:cNvPr>
          <p:cNvSpPr>
            <a:spLocks noGrp="1"/>
          </p:cNvSpPr>
          <p:nvPr>
            <p:ph type="sldNum" sz="quarter" idx="12"/>
          </p:nvPr>
        </p:nvSpPr>
        <p:spPr>
          <a:xfrm>
            <a:off x="8610600" y="6356350"/>
            <a:ext cx="2743200" cy="365125"/>
          </a:xfrm>
        </p:spPr>
        <p:txBody>
          <a:bodyPr/>
          <a:lstStyle/>
          <a:p>
            <a:fld id="{38B5BD2C-1B1E-44B4-8BC4-9A9AC6D567F5}" type="slidenum">
              <a:rPr kumimoji="1" lang="ja-JP" altLang="en-US" sz="3200" smtClean="0"/>
              <a:t>5</a:t>
            </a:fld>
            <a:endParaRPr kumimoji="1" lang="ja-JP" altLang="en-US" sz="3200" dirty="0"/>
          </a:p>
        </p:txBody>
      </p:sp>
      <p:sp>
        <p:nvSpPr>
          <p:cNvPr id="6" name="フッター プレースホルダー 5">
            <a:extLst>
              <a:ext uri="{FF2B5EF4-FFF2-40B4-BE49-F238E27FC236}">
                <a16:creationId xmlns:a16="http://schemas.microsoft.com/office/drawing/2014/main" id="{AB8F07B8-B98A-BAD0-2E96-5173564F83CD}"/>
              </a:ext>
            </a:extLst>
          </p:cNvPr>
          <p:cNvSpPr>
            <a:spLocks noGrp="1"/>
          </p:cNvSpPr>
          <p:nvPr>
            <p:ph type="ftr" sz="quarter" idx="11"/>
          </p:nvPr>
        </p:nvSpPr>
        <p:spPr/>
        <p:txBody>
          <a:bodyPr/>
          <a:lstStyle/>
          <a:p>
            <a:r>
              <a:rPr lang="en-US"/>
              <a:t>IPAC2025 SPC3 Yoichi Sato</a:t>
            </a:r>
            <a:endParaRPr lang="en-US" dirty="0"/>
          </a:p>
        </p:txBody>
      </p:sp>
      <p:sp>
        <p:nvSpPr>
          <p:cNvPr id="7" name="タイトル 1">
            <a:extLst>
              <a:ext uri="{FF2B5EF4-FFF2-40B4-BE49-F238E27FC236}">
                <a16:creationId xmlns:a16="http://schemas.microsoft.com/office/drawing/2014/main" id="{AB4918EE-E832-C36F-B8A9-08D3BD7740F0}"/>
              </a:ext>
            </a:extLst>
          </p:cNvPr>
          <p:cNvSpPr txBox="1">
            <a:spLocks/>
          </p:cNvSpPr>
          <p:nvPr/>
        </p:nvSpPr>
        <p:spPr>
          <a:xfrm>
            <a:off x="2876923" y="970291"/>
            <a:ext cx="3616896" cy="375991"/>
          </a:xfrm>
          <a:prstGeom prst="rect">
            <a:avLst/>
          </a:prstGeom>
          <a:no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000" dirty="0">
                <a:highlight>
                  <a:srgbClr val="FFFFFF"/>
                </a:highlight>
                <a:latin typeface="Times New Roman" panose="02020603050405020304" pitchFamily="18" charset="0"/>
                <a:cs typeface="Times New Roman" panose="02020603050405020304" pitchFamily="18" charset="0"/>
              </a:rPr>
              <a:t>IPAC’25 in SPC2  MAY 2024</a:t>
            </a:r>
            <a:endParaRPr lang="ja-JP" altLang="en-US" sz="2000" dirty="0">
              <a:highlight>
                <a:srgbClr val="FFFFFF"/>
              </a:highlight>
              <a:latin typeface="Times New Roman" panose="02020603050405020304" pitchFamily="18" charset="0"/>
              <a:cs typeface="Times New Roman" panose="02020603050405020304" pitchFamily="18" charset="0"/>
            </a:endParaRPr>
          </a:p>
        </p:txBody>
      </p:sp>
      <p:sp>
        <p:nvSpPr>
          <p:cNvPr id="9" name="タイトル 1">
            <a:extLst>
              <a:ext uri="{FF2B5EF4-FFF2-40B4-BE49-F238E27FC236}">
                <a16:creationId xmlns:a16="http://schemas.microsoft.com/office/drawing/2014/main" id="{387E333C-E99C-3BA1-B283-C28C195EA269}"/>
              </a:ext>
            </a:extLst>
          </p:cNvPr>
          <p:cNvSpPr txBox="1">
            <a:spLocks/>
          </p:cNvSpPr>
          <p:nvPr/>
        </p:nvSpPr>
        <p:spPr>
          <a:xfrm>
            <a:off x="251520" y="308249"/>
            <a:ext cx="9149073" cy="59395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SPC criteria for contribution talk priorities</a:t>
            </a:r>
            <a:endParaRPr lang="ja-JP" alt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2537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C3917FF-5DC8-514F-A13E-9B7C0D46E80F}"/>
              </a:ext>
            </a:extLst>
          </p:cNvPr>
          <p:cNvSpPr>
            <a:spLocks noGrp="1"/>
          </p:cNvSpPr>
          <p:nvPr>
            <p:ph idx="1"/>
          </p:nvPr>
        </p:nvSpPr>
        <p:spPr>
          <a:xfrm>
            <a:off x="838200" y="1569148"/>
            <a:ext cx="10515600" cy="4351338"/>
          </a:xfrm>
        </p:spPr>
        <p:txBody>
          <a:bodyPr>
            <a:normAutofit lnSpcReduction="10000"/>
          </a:bodyPr>
          <a:lstStyle/>
          <a:p>
            <a:r>
              <a:rPr lang="en-US" sz="3200" dirty="0">
                <a:solidFill>
                  <a:srgbClr val="0432FF"/>
                </a:solidFill>
                <a:effectLst/>
                <a:latin typeface="Times New Roman" panose="02020603050405020304" pitchFamily="18" charset="0"/>
                <a:cs typeface="Times New Roman" panose="02020603050405020304" pitchFamily="18" charset="0"/>
              </a:rPr>
              <a:t>Invited speakers MUST present their talk in person, </a:t>
            </a:r>
          </a:p>
          <a:p>
            <a:pPr marL="0" indent="0">
              <a:buNone/>
            </a:pPr>
            <a:r>
              <a:rPr lang="en-US" sz="3200" dirty="0">
                <a:solidFill>
                  <a:srgbClr val="0432FF"/>
                </a:solidFill>
                <a:latin typeface="Times New Roman" panose="02020603050405020304" pitchFamily="18" charset="0"/>
                <a:cs typeface="Times New Roman" panose="02020603050405020304" pitchFamily="18" charset="0"/>
              </a:rPr>
              <a:t>  </a:t>
            </a:r>
            <a:r>
              <a:rPr lang="en-US" sz="3200" dirty="0">
                <a:solidFill>
                  <a:srgbClr val="0432FF"/>
                </a:solidFill>
                <a:effectLst/>
                <a:latin typeface="Times New Roman" panose="02020603050405020304" pitchFamily="18" charset="0"/>
                <a:cs typeface="Times New Roman" panose="02020603050405020304" pitchFamily="18" charset="0"/>
              </a:rPr>
              <a:t>no option for remote presentations to be made available</a:t>
            </a:r>
          </a:p>
          <a:p>
            <a:endParaRPr lang="en-US" sz="3200" dirty="0">
              <a:solidFill>
                <a:srgbClr val="0432FF"/>
              </a:solidFill>
              <a:effectLst/>
              <a:latin typeface="Times New Roman" panose="02020603050405020304" pitchFamily="18" charset="0"/>
              <a:cs typeface="Times New Roman" panose="02020603050405020304" pitchFamily="18" charset="0"/>
            </a:endParaRPr>
          </a:p>
          <a:p>
            <a:r>
              <a:rPr lang="en-US" sz="3200" dirty="0">
                <a:solidFill>
                  <a:srgbClr val="0432FF"/>
                </a:solidFill>
                <a:effectLst/>
                <a:latin typeface="Times New Roman" panose="02020603050405020304" pitchFamily="18" charset="0"/>
                <a:cs typeface="Times New Roman" panose="02020603050405020304" pitchFamily="18" charset="0"/>
              </a:rPr>
              <a:t>If speaker cannot, then it will be replaced with an alternative speaker or alternative talk</a:t>
            </a:r>
            <a:endParaRPr lang="en-US" sz="3200" dirty="0">
              <a:solidFill>
                <a:srgbClr val="0432FF"/>
              </a:solidFill>
              <a:latin typeface="Times New Roman" panose="02020603050405020304" pitchFamily="18" charset="0"/>
              <a:cs typeface="Times New Roman" panose="02020603050405020304" pitchFamily="18" charset="0"/>
            </a:endParaRPr>
          </a:p>
          <a:p>
            <a:pPr marL="0" indent="0">
              <a:buNone/>
            </a:pPr>
            <a:r>
              <a:rPr lang="en-US" altLang="ja-JP" sz="3200" b="0" dirty="0">
                <a:solidFill>
                  <a:srgbClr val="0432FF"/>
                </a:solidFill>
                <a:latin typeface="Times New Roman" panose="02020603050405020304" pitchFamily="18" charset="0"/>
                <a:cs typeface="Times New Roman" panose="02020603050405020304" pitchFamily="18" charset="0"/>
              </a:rPr>
              <a:t>	</a:t>
            </a:r>
          </a:p>
          <a:p>
            <a:r>
              <a:rPr lang="en-US" altLang="ja-JP" sz="3200" b="0" strike="sngStrike" dirty="0">
                <a:solidFill>
                  <a:srgbClr val="0432FF"/>
                </a:solidFill>
                <a:latin typeface="Times New Roman" panose="02020603050405020304" pitchFamily="18" charset="0"/>
                <a:cs typeface="Times New Roman" panose="02020603050405020304" pitchFamily="18" charset="0"/>
              </a:rPr>
              <a:t>need to </a:t>
            </a:r>
            <a:r>
              <a:rPr lang="en-US" altLang="ja-JP" sz="3200" strike="sngStrike" dirty="0">
                <a:solidFill>
                  <a:srgbClr val="0432FF"/>
                </a:solidFill>
                <a:latin typeface="Times New Roman" panose="02020603050405020304" pitchFamily="18" charset="0"/>
                <a:cs typeface="Times New Roman" panose="02020603050405020304" pitchFamily="18" charset="0"/>
              </a:rPr>
              <a:t>discuss if remote talk allowed </a:t>
            </a:r>
          </a:p>
          <a:p>
            <a:pPr marL="0" indent="0">
              <a:buNone/>
            </a:pPr>
            <a:r>
              <a:rPr lang="en-US" altLang="ja-JP" sz="3200" dirty="0">
                <a:solidFill>
                  <a:srgbClr val="0432FF"/>
                </a:solidFill>
                <a:latin typeface="Times New Roman" panose="02020603050405020304" pitchFamily="18" charset="0"/>
                <a:cs typeface="Times New Roman" panose="02020603050405020304" pitchFamily="18" charset="0"/>
              </a:rPr>
              <a:t>	</a:t>
            </a:r>
            <a:r>
              <a:rPr lang="en-US" altLang="ja-JP" sz="3200" strike="sngStrike" dirty="0">
                <a:solidFill>
                  <a:srgbClr val="0432FF"/>
                </a:solidFill>
                <a:latin typeface="Times New Roman" panose="02020603050405020304" pitchFamily="18" charset="0"/>
                <a:cs typeface="Times New Roman" panose="02020603050405020304" pitchFamily="18" charset="0"/>
              </a:rPr>
              <a:t>if selected speaker cannot obtain visa </a:t>
            </a:r>
            <a:r>
              <a:rPr lang="en-US" altLang="ja-JP" sz="3200" dirty="0">
                <a:solidFill>
                  <a:srgbClr val="0432FF"/>
                </a:solidFill>
                <a:latin typeface="Times New Roman" panose="02020603050405020304" pitchFamily="18" charset="0"/>
                <a:cs typeface="Times New Roman" panose="02020603050405020304" pitchFamily="18" charset="0"/>
              </a:rPr>
              <a:t>(*)</a:t>
            </a:r>
            <a:endParaRPr lang="en-US" sz="3200" dirty="0">
              <a:solidFill>
                <a:srgbClr val="0432FF"/>
              </a:solidFill>
              <a:effectLst/>
              <a:latin typeface="Times New Roman" panose="02020603050405020304" pitchFamily="18" charset="0"/>
              <a:cs typeface="Times New Roman" panose="02020603050405020304" pitchFamily="18" charset="0"/>
            </a:endParaRPr>
          </a:p>
          <a:p>
            <a:pPr marL="0" indent="0">
              <a:buNone/>
            </a:pPr>
            <a:endParaRPr lang="en-US" sz="3200" dirty="0">
              <a:latin typeface="Times New Roman" panose="02020603050405020304" pitchFamily="18" charset="0"/>
              <a:cs typeface="Times New Roman" panose="02020603050405020304" pitchFamily="18" charset="0"/>
            </a:endParaRPr>
          </a:p>
        </p:txBody>
      </p:sp>
      <p:pic>
        <p:nvPicPr>
          <p:cNvPr id="4" name="図 3">
            <a:extLst>
              <a:ext uri="{FF2B5EF4-FFF2-40B4-BE49-F238E27FC236}">
                <a16:creationId xmlns:a16="http://schemas.microsoft.com/office/drawing/2014/main" id="{0424EAF7-B12B-5DF7-DC7F-E968903B82AC}"/>
              </a:ext>
            </a:extLst>
          </p:cNvPr>
          <p:cNvPicPr>
            <a:picLocks noChangeAspect="1"/>
          </p:cNvPicPr>
          <p:nvPr/>
        </p:nvPicPr>
        <p:blipFill>
          <a:blip r:embed="rId2"/>
          <a:stretch>
            <a:fillRect/>
          </a:stretch>
        </p:blipFill>
        <p:spPr>
          <a:xfrm>
            <a:off x="9729071" y="12032"/>
            <a:ext cx="2462929" cy="1325563"/>
          </a:xfrm>
          <a:prstGeom prst="rect">
            <a:avLst/>
          </a:prstGeom>
        </p:spPr>
      </p:pic>
      <p:sp>
        <p:nvSpPr>
          <p:cNvPr id="5" name="スライド番号プレースホルダー 3">
            <a:extLst>
              <a:ext uri="{FF2B5EF4-FFF2-40B4-BE49-F238E27FC236}">
                <a16:creationId xmlns:a16="http://schemas.microsoft.com/office/drawing/2014/main" id="{646739AA-7E9D-F99E-FB09-0C90078331AE}"/>
              </a:ext>
            </a:extLst>
          </p:cNvPr>
          <p:cNvSpPr>
            <a:spLocks noGrp="1"/>
          </p:cNvSpPr>
          <p:nvPr>
            <p:ph type="sldNum" sz="quarter" idx="12"/>
          </p:nvPr>
        </p:nvSpPr>
        <p:spPr>
          <a:xfrm>
            <a:off x="8610600" y="6356350"/>
            <a:ext cx="2743200" cy="365125"/>
          </a:xfrm>
        </p:spPr>
        <p:txBody>
          <a:bodyPr/>
          <a:lstStyle/>
          <a:p>
            <a:fld id="{38B5BD2C-1B1E-44B4-8BC4-9A9AC6D567F5}" type="slidenum">
              <a:rPr kumimoji="1" lang="ja-JP" altLang="en-US" sz="3200" smtClean="0"/>
              <a:t>6</a:t>
            </a:fld>
            <a:endParaRPr kumimoji="1" lang="ja-JP" altLang="en-US" sz="3200" dirty="0"/>
          </a:p>
        </p:txBody>
      </p:sp>
      <p:sp>
        <p:nvSpPr>
          <p:cNvPr id="6" name="フッター プレースホルダー 5">
            <a:extLst>
              <a:ext uri="{FF2B5EF4-FFF2-40B4-BE49-F238E27FC236}">
                <a16:creationId xmlns:a16="http://schemas.microsoft.com/office/drawing/2014/main" id="{52036075-ACA6-0B54-5333-74522C8B1062}"/>
              </a:ext>
            </a:extLst>
          </p:cNvPr>
          <p:cNvSpPr>
            <a:spLocks noGrp="1"/>
          </p:cNvSpPr>
          <p:nvPr>
            <p:ph type="ftr" sz="quarter" idx="11"/>
          </p:nvPr>
        </p:nvSpPr>
        <p:spPr/>
        <p:txBody>
          <a:bodyPr/>
          <a:lstStyle/>
          <a:p>
            <a:r>
              <a:rPr lang="en-US"/>
              <a:t>IPAC2025 SPC3 Yoichi Sato</a:t>
            </a:r>
            <a:endParaRPr lang="en-US" dirty="0"/>
          </a:p>
        </p:txBody>
      </p:sp>
      <p:sp>
        <p:nvSpPr>
          <p:cNvPr id="7" name="テキスト ボックス 6">
            <a:extLst>
              <a:ext uri="{FF2B5EF4-FFF2-40B4-BE49-F238E27FC236}">
                <a16:creationId xmlns:a16="http://schemas.microsoft.com/office/drawing/2014/main" id="{664E77EF-B1CA-431C-8438-AFFBD17E71AE}"/>
              </a:ext>
            </a:extLst>
          </p:cNvPr>
          <p:cNvSpPr txBox="1"/>
          <p:nvPr/>
        </p:nvSpPr>
        <p:spPr>
          <a:xfrm>
            <a:off x="423614" y="5665569"/>
            <a:ext cx="11344772" cy="646331"/>
          </a:xfrm>
          <a:prstGeom prst="rect">
            <a:avLst/>
          </a:prstGeom>
          <a:solidFill>
            <a:srgbClr val="FFFF00"/>
          </a:solidFill>
          <a:ln>
            <a:solidFill>
              <a:srgbClr val="0000CC"/>
            </a:solidFill>
          </a:ln>
        </p:spPr>
        <p:txBody>
          <a:bodyPr wrap="none" rtlCol="0">
            <a:spAutoFit/>
          </a:bodyPr>
          <a:lstStyle/>
          <a:p>
            <a:r>
              <a:rPr kumimoji="1" lang="en-US" altLang="ja-JP" b="1" dirty="0"/>
              <a:t>(*) OC/LOC point that Option of Online-Discussion is TOO expensive to allow</a:t>
            </a:r>
            <a:r>
              <a:rPr lang="en-US" altLang="ja-JP" b="1" dirty="0"/>
              <a:t> in the view of budget.</a:t>
            </a:r>
            <a:endParaRPr kumimoji="1" lang="en-US" altLang="ja-JP" b="1" dirty="0"/>
          </a:p>
          <a:p>
            <a:r>
              <a:rPr kumimoji="1" lang="en-US" altLang="ja-JP" b="1" dirty="0"/>
              <a:t>-&gt;  A No-Visa speaker needs to find his/her representative as a sp</a:t>
            </a:r>
            <a:r>
              <a:rPr lang="en-US" altLang="ja-JP" b="1" dirty="0"/>
              <a:t>eaker </a:t>
            </a:r>
            <a:r>
              <a:rPr lang="en-US" altLang="ja-JP" b="1"/>
              <a:t>on site.</a:t>
            </a:r>
            <a:r>
              <a:rPr kumimoji="1" lang="en-US" altLang="ja-JP" b="1"/>
              <a:t>  </a:t>
            </a:r>
            <a:endParaRPr kumimoji="1" lang="ja-JP" altLang="en-US" b="1" dirty="0"/>
          </a:p>
        </p:txBody>
      </p:sp>
      <p:sp>
        <p:nvSpPr>
          <p:cNvPr id="9" name="タイトル 1">
            <a:extLst>
              <a:ext uri="{FF2B5EF4-FFF2-40B4-BE49-F238E27FC236}">
                <a16:creationId xmlns:a16="http://schemas.microsoft.com/office/drawing/2014/main" id="{A1CBF176-EC68-9537-BD2E-35DF60D9254D}"/>
              </a:ext>
            </a:extLst>
          </p:cNvPr>
          <p:cNvSpPr txBox="1">
            <a:spLocks/>
          </p:cNvSpPr>
          <p:nvPr/>
        </p:nvSpPr>
        <p:spPr>
          <a:xfrm>
            <a:off x="2876923" y="970291"/>
            <a:ext cx="3616896" cy="375991"/>
          </a:xfrm>
          <a:prstGeom prst="rect">
            <a:avLst/>
          </a:prstGeom>
          <a:no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2000" dirty="0">
                <a:highlight>
                  <a:srgbClr val="FFFFFF"/>
                </a:highlight>
                <a:latin typeface="Times New Roman" panose="02020603050405020304" pitchFamily="18" charset="0"/>
                <a:cs typeface="Times New Roman" panose="02020603050405020304" pitchFamily="18" charset="0"/>
              </a:rPr>
              <a:t>IPAC’25 in SPC2  MAY 2024</a:t>
            </a:r>
            <a:endParaRPr lang="ja-JP" altLang="en-US" sz="2000" dirty="0">
              <a:highlight>
                <a:srgbClr val="FFFFFF"/>
              </a:highlight>
              <a:latin typeface="Times New Roman" panose="02020603050405020304" pitchFamily="18" charset="0"/>
              <a:cs typeface="Times New Roman" panose="02020603050405020304" pitchFamily="18" charset="0"/>
            </a:endParaRPr>
          </a:p>
        </p:txBody>
      </p:sp>
      <p:sp>
        <p:nvSpPr>
          <p:cNvPr id="10" name="タイトル 1">
            <a:extLst>
              <a:ext uri="{FF2B5EF4-FFF2-40B4-BE49-F238E27FC236}">
                <a16:creationId xmlns:a16="http://schemas.microsoft.com/office/drawing/2014/main" id="{662A8204-73FF-3829-1B68-9DEC5BBBE46B}"/>
              </a:ext>
            </a:extLst>
          </p:cNvPr>
          <p:cNvSpPr txBox="1">
            <a:spLocks/>
          </p:cNvSpPr>
          <p:nvPr/>
        </p:nvSpPr>
        <p:spPr>
          <a:xfrm>
            <a:off x="251520" y="308249"/>
            <a:ext cx="9149073" cy="593952"/>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Proposed contribution talk policy</a:t>
            </a:r>
            <a:endParaRPr lang="ja-JP" alt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5532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FB9353-D310-23C1-F7A7-69DD121D526B}"/>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601DC34-407F-033A-CEE2-058395A5AB2A}"/>
              </a:ext>
            </a:extLst>
          </p:cNvPr>
          <p:cNvSpPr>
            <a:spLocks noGrp="1"/>
          </p:cNvSpPr>
          <p:nvPr>
            <p:ph type="title"/>
          </p:nvPr>
        </p:nvSpPr>
        <p:spPr>
          <a:xfrm>
            <a:off x="251520" y="308249"/>
            <a:ext cx="9149073" cy="593952"/>
          </a:xfrm>
          <a:solidFill>
            <a:srgbClr val="BDD7EE"/>
          </a:solidFill>
        </p:spPr>
        <p:txBody>
          <a:bodyPr>
            <a:noAutofit/>
          </a:bodyPr>
          <a:lstStyle/>
          <a:p>
            <a:r>
              <a:rPr lang="en-US" altLang="ja-JP" sz="3600" dirty="0">
                <a:latin typeface="Times New Roman" panose="02020603050405020304" pitchFamily="18" charset="0"/>
                <a:cs typeface="Times New Roman" panose="02020603050405020304" pitchFamily="18" charset="0"/>
              </a:rPr>
              <a:t>IPAC’25 SPC Decisions</a:t>
            </a:r>
            <a:endParaRPr kumimoji="1" lang="ja-JP" altLang="en-US" sz="3600" dirty="0">
              <a:latin typeface="Times New Roman" panose="02020603050405020304" pitchFamily="18" charset="0"/>
              <a:cs typeface="Times New Roman" panose="02020603050405020304" pitchFamily="18" charset="0"/>
            </a:endParaRPr>
          </a:p>
        </p:txBody>
      </p:sp>
      <p:pic>
        <p:nvPicPr>
          <p:cNvPr id="7" name="図 6">
            <a:extLst>
              <a:ext uri="{FF2B5EF4-FFF2-40B4-BE49-F238E27FC236}">
                <a16:creationId xmlns:a16="http://schemas.microsoft.com/office/drawing/2014/main" id="{6FEB3A87-B813-F2FD-3491-81F06F4A6C3A}"/>
              </a:ext>
            </a:extLst>
          </p:cNvPr>
          <p:cNvPicPr>
            <a:picLocks noChangeAspect="1"/>
          </p:cNvPicPr>
          <p:nvPr/>
        </p:nvPicPr>
        <p:blipFill>
          <a:blip r:embed="rId3"/>
          <a:stretch>
            <a:fillRect/>
          </a:stretch>
        </p:blipFill>
        <p:spPr>
          <a:xfrm>
            <a:off x="9729071" y="0"/>
            <a:ext cx="2462929" cy="1325563"/>
          </a:xfrm>
          <a:prstGeom prst="rect">
            <a:avLst/>
          </a:prstGeom>
        </p:spPr>
      </p:pic>
      <p:sp>
        <p:nvSpPr>
          <p:cNvPr id="5" name="スライド番号プレースホルダー 3">
            <a:extLst>
              <a:ext uri="{FF2B5EF4-FFF2-40B4-BE49-F238E27FC236}">
                <a16:creationId xmlns:a16="http://schemas.microsoft.com/office/drawing/2014/main" id="{2515ECAD-FC72-85E0-3A5A-CCF1C903CF58}"/>
              </a:ext>
            </a:extLst>
          </p:cNvPr>
          <p:cNvSpPr>
            <a:spLocks noGrp="1"/>
          </p:cNvSpPr>
          <p:nvPr>
            <p:ph type="sldNum" sz="quarter" idx="12"/>
          </p:nvPr>
        </p:nvSpPr>
        <p:spPr>
          <a:xfrm>
            <a:off x="8610600" y="6356350"/>
            <a:ext cx="2743200" cy="365125"/>
          </a:xfrm>
        </p:spPr>
        <p:txBody>
          <a:bodyPr/>
          <a:lstStyle/>
          <a:p>
            <a:fld id="{38B5BD2C-1B1E-44B4-8BC4-9A9AC6D567F5}" type="slidenum">
              <a:rPr kumimoji="1" lang="ja-JP" altLang="en-US" sz="3200" smtClean="0"/>
              <a:t>7</a:t>
            </a:fld>
            <a:endParaRPr kumimoji="1" lang="ja-JP" altLang="en-US" sz="3200"/>
          </a:p>
        </p:txBody>
      </p:sp>
      <p:sp>
        <p:nvSpPr>
          <p:cNvPr id="14" name="Content Placeholder 1">
            <a:extLst>
              <a:ext uri="{FF2B5EF4-FFF2-40B4-BE49-F238E27FC236}">
                <a16:creationId xmlns:a16="http://schemas.microsoft.com/office/drawing/2014/main" id="{D8B1A0C6-06F7-E0A1-B568-6968E191DC44}"/>
              </a:ext>
            </a:extLst>
          </p:cNvPr>
          <p:cNvSpPr txBox="1">
            <a:spLocks/>
          </p:cNvSpPr>
          <p:nvPr/>
        </p:nvSpPr>
        <p:spPr>
          <a:xfrm>
            <a:off x="282387" y="1169217"/>
            <a:ext cx="11577917" cy="5688783"/>
          </a:xfrm>
          <a:prstGeom prst="rect">
            <a:avLst/>
          </a:prstGeom>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en-US" i="1" dirty="0"/>
              <a:t>IPAC’24, May 2024, Nashville, US</a:t>
            </a:r>
          </a:p>
          <a:p>
            <a:pPr lvl="1"/>
            <a:r>
              <a:rPr lang="en-US" i="1" dirty="0">
                <a:solidFill>
                  <a:srgbClr val="0432FF"/>
                </a:solidFill>
              </a:rPr>
              <a:t>Adopt Synoptic Table c</a:t>
            </a:r>
            <a:r>
              <a:rPr lang="en-US" altLang="ja-JP" i="1" dirty="0">
                <a:solidFill>
                  <a:srgbClr val="0432FF"/>
                </a:solidFill>
              </a:rPr>
              <a:t>lose </a:t>
            </a:r>
            <a:r>
              <a:rPr lang="en-US" i="1" dirty="0">
                <a:solidFill>
                  <a:srgbClr val="0432FF"/>
                </a:solidFill>
              </a:rPr>
              <a:t>to IPAC’22, ’23 f</a:t>
            </a:r>
            <a:r>
              <a:rPr lang="en-US" altLang="ja-JP" i="1" dirty="0">
                <a:solidFill>
                  <a:srgbClr val="0432FF"/>
                </a:solidFill>
              </a:rPr>
              <a:t>ormat “2 parallel session”</a:t>
            </a:r>
            <a:endParaRPr lang="en-US" i="1" dirty="0">
              <a:solidFill>
                <a:srgbClr val="0432FF"/>
              </a:solidFill>
            </a:endParaRPr>
          </a:p>
          <a:p>
            <a:pPr lvl="1"/>
            <a:r>
              <a:rPr lang="en-US" altLang="ja-JP" i="1" dirty="0">
                <a:solidFill>
                  <a:srgbClr val="0432FF"/>
                </a:solidFill>
              </a:rPr>
              <a:t>No LPR (due to America’s PAC OC bylaws)</a:t>
            </a:r>
          </a:p>
          <a:p>
            <a:pPr lvl="1"/>
            <a:r>
              <a:rPr lang="en-US" altLang="ja-JP" i="1" dirty="0">
                <a:solidFill>
                  <a:srgbClr val="0432FF"/>
                </a:solidFill>
              </a:rPr>
              <a:t>No Student tutoring for IPAC’24 (done for NA-PACs in Americas), but Student poster session was held</a:t>
            </a:r>
            <a:endParaRPr lang="en-US" i="1" dirty="0">
              <a:solidFill>
                <a:srgbClr val="0432FF"/>
              </a:solidFill>
            </a:endParaRPr>
          </a:p>
          <a:p>
            <a:r>
              <a:rPr lang="en-US" i="1" dirty="0"/>
              <a:t>Future IPAC conferences</a:t>
            </a:r>
          </a:p>
          <a:p>
            <a:pPr lvl="1"/>
            <a:r>
              <a:rPr lang="en-US" i="1" dirty="0">
                <a:solidFill>
                  <a:srgbClr val="0432FF"/>
                </a:solidFill>
              </a:rPr>
              <a:t>IPAC’26, Deauville, France (near GANIL)</a:t>
            </a:r>
          </a:p>
          <a:p>
            <a:pPr lvl="1"/>
            <a:r>
              <a:rPr lang="en-US" i="1" dirty="0">
                <a:solidFill>
                  <a:srgbClr val="0432FF"/>
                </a:solidFill>
              </a:rPr>
              <a:t>IPAC’27, Detroit, US (near FRIB/MSU)</a:t>
            </a:r>
          </a:p>
          <a:p>
            <a:pPr lvl="1"/>
            <a:r>
              <a:rPr lang="en-US" i="1" dirty="0">
                <a:solidFill>
                  <a:srgbClr val="0432FF"/>
                </a:solidFill>
              </a:rPr>
              <a:t>IPAC’28, Tokyo, Japan (near KEK, RIKEN-</a:t>
            </a:r>
            <a:r>
              <a:rPr lang="en-US" i="1" dirty="0" err="1">
                <a:solidFill>
                  <a:srgbClr val="0432FF"/>
                </a:solidFill>
              </a:rPr>
              <a:t>Nishina</a:t>
            </a:r>
            <a:r>
              <a:rPr lang="en-US" i="1" dirty="0">
                <a:solidFill>
                  <a:srgbClr val="0432FF"/>
                </a:solidFill>
              </a:rPr>
              <a:t>)</a:t>
            </a:r>
          </a:p>
          <a:p>
            <a:pPr lvl="1"/>
            <a:endParaRPr lang="en-US" dirty="0">
              <a:solidFill>
                <a:srgbClr val="0432FF"/>
              </a:solidFill>
            </a:endParaRPr>
          </a:p>
          <a:p>
            <a:r>
              <a:rPr kumimoji="1" lang="en-US" altLang="ja-JP" sz="2800" b="1" dirty="0">
                <a:latin typeface="BIZ UDPゴシック" panose="020B0400000000000000" pitchFamily="50" charset="-128"/>
                <a:ea typeface="BIZ UDPゴシック" panose="020B0400000000000000" pitchFamily="50" charset="-128"/>
                <a:cs typeface="Times New Roman" panose="02020603050405020304" pitchFamily="18" charset="0"/>
              </a:rPr>
              <a:t>Modifications on the Main Classifications.  --- </a:t>
            </a:r>
            <a:r>
              <a:rPr lang="en-US" altLang="ja-JP" sz="2400" b="1" dirty="0">
                <a:latin typeface="BIZ UDPゴシック" panose="020B0400000000000000" pitchFamily="50" charset="-128"/>
                <a:ea typeface="BIZ UDPゴシック" panose="020B0400000000000000" pitchFamily="50" charset="-128"/>
                <a:cs typeface="Times New Roman" panose="02020603050405020304" pitchFamily="18" charset="0"/>
              </a:rPr>
              <a:t>Big modifications </a:t>
            </a:r>
            <a:r>
              <a:rPr lang="en-US" altLang="ja-JP" sz="2400" b="1" dirty="0">
                <a:solidFill>
                  <a:srgbClr val="FF0000"/>
                </a:solidFill>
                <a:latin typeface="BIZ UDPゴシック" panose="020B0400000000000000" pitchFamily="50" charset="-128"/>
                <a:ea typeface="BIZ UDPゴシック" panose="020B0400000000000000" pitchFamily="50" charset="-128"/>
                <a:cs typeface="Times New Roman" panose="02020603050405020304" pitchFamily="18" charset="0"/>
              </a:rPr>
              <a:t>in MC8. </a:t>
            </a:r>
          </a:p>
          <a:p>
            <a:r>
              <a:rPr lang="en-US" b="1" dirty="0">
                <a:highlight>
                  <a:srgbClr val="00FF00"/>
                </a:highlight>
                <a:latin typeface="BIZ UDPゴシック" panose="020B0400000000000000" pitchFamily="50" charset="-128"/>
                <a:ea typeface="BIZ UDPゴシック" panose="020B0400000000000000" pitchFamily="50" charset="-128"/>
              </a:rPr>
              <a:t>Light Peer Review</a:t>
            </a:r>
          </a:p>
          <a:p>
            <a:pPr lvl="1"/>
            <a:r>
              <a:rPr lang="en-US" b="1" dirty="0">
                <a:solidFill>
                  <a:srgbClr val="0432FF"/>
                </a:solidFill>
                <a:latin typeface="BIZ UDPゴシック" panose="020B0400000000000000" pitchFamily="50" charset="-128"/>
                <a:ea typeface="BIZ UDPゴシック" panose="020B0400000000000000" pitchFamily="50" charset="-128"/>
              </a:rPr>
              <a:t>Do again for IPAC’25, but limited for early-career-people</a:t>
            </a:r>
          </a:p>
          <a:p>
            <a:r>
              <a:rPr lang="en-US" altLang="ja-JP" b="1" dirty="0">
                <a:highlight>
                  <a:srgbClr val="00FF00"/>
                </a:highlight>
                <a:latin typeface="BIZ UDPゴシック" panose="020B0400000000000000" pitchFamily="50" charset="-128"/>
                <a:ea typeface="BIZ UDPゴシック" panose="020B0400000000000000" pitchFamily="50" charset="-128"/>
              </a:rPr>
              <a:t>No option for remote presentations</a:t>
            </a:r>
            <a:r>
              <a:rPr lang="en-US" altLang="ja-JP" b="1" dirty="0">
                <a:latin typeface="BIZ UDPゴシック" panose="020B0400000000000000" pitchFamily="50" charset="-128"/>
                <a:ea typeface="BIZ UDPゴシック" panose="020B0400000000000000" pitchFamily="50" charset="-128"/>
              </a:rPr>
              <a:t> </a:t>
            </a:r>
          </a:p>
          <a:p>
            <a:r>
              <a:rPr lang="en-US" altLang="ja-JP" b="1" dirty="0">
                <a:highlight>
                  <a:srgbClr val="00FF00"/>
                </a:highlight>
                <a:latin typeface="BIZ UDPゴシック" panose="020B0400000000000000" pitchFamily="50" charset="-128"/>
                <a:ea typeface="BIZ UDPゴシック" panose="020B0400000000000000" pitchFamily="50" charset="-128"/>
              </a:rPr>
              <a:t>Set number of poster limit</a:t>
            </a:r>
          </a:p>
          <a:p>
            <a:pPr lvl="1"/>
            <a:r>
              <a:rPr lang="en-US" altLang="ja-JP" b="1" dirty="0">
                <a:solidFill>
                  <a:srgbClr val="0432FF"/>
                </a:solidFill>
                <a:latin typeface="BIZ UDPゴシック" panose="020B0400000000000000" pitchFamily="50" charset="-128"/>
                <a:ea typeface="BIZ UDPゴシック" panose="020B0400000000000000" pitchFamily="50" charset="-128"/>
              </a:rPr>
              <a:t>Free up to 4 posters.  More than 4, 200 USD/poster</a:t>
            </a:r>
            <a:endParaRPr lang="en-US" altLang="ja-JP" b="1" dirty="0">
              <a:latin typeface="BIZ UDPゴシック" panose="020B0400000000000000" pitchFamily="50" charset="-128"/>
              <a:ea typeface="BIZ UDPゴシック" panose="020B0400000000000000" pitchFamily="50" charset="-128"/>
            </a:endParaRPr>
          </a:p>
          <a:p>
            <a:r>
              <a:rPr lang="en-US" altLang="ja-JP" b="1" dirty="0">
                <a:highlight>
                  <a:srgbClr val="FFFF00"/>
                </a:highlight>
                <a:latin typeface="BIZ UDPゴシック" panose="020B0400000000000000" pitchFamily="50" charset="-128"/>
                <a:ea typeface="BIZ UDPゴシック" panose="020B0400000000000000" pitchFamily="50" charset="-128"/>
              </a:rPr>
              <a:t>Set Actual Speakers beyond SPC2 and SPC3 discussion</a:t>
            </a:r>
          </a:p>
          <a:p>
            <a:pPr lvl="1"/>
            <a:r>
              <a:rPr lang="en-US" altLang="ja-JP" b="1" dirty="0">
                <a:solidFill>
                  <a:srgbClr val="0432FF"/>
                </a:solidFill>
                <a:latin typeface="BIZ UDPゴシック" panose="020B0400000000000000" pitchFamily="50" charset="-128"/>
                <a:ea typeface="BIZ UDPゴシック" panose="020B0400000000000000" pitchFamily="50" charset="-128"/>
              </a:rPr>
              <a:t>Many nominated US/PRC speakers could not attend IPAC’25 in person. </a:t>
            </a:r>
          </a:p>
          <a:p>
            <a:pPr lvl="1"/>
            <a:r>
              <a:rPr lang="en-US" altLang="ja-JP" b="1" dirty="0">
                <a:solidFill>
                  <a:srgbClr val="0432FF"/>
                </a:solidFill>
                <a:latin typeface="BIZ UDPゴシック" panose="020B0400000000000000" pitchFamily="50" charset="-128"/>
                <a:ea typeface="BIZ UDPゴシック" panose="020B0400000000000000" pitchFamily="50" charset="-128"/>
              </a:rPr>
              <a:t>Some of them decided to gave up presentation even in this April.</a:t>
            </a:r>
          </a:p>
          <a:p>
            <a:r>
              <a:rPr lang="en-US" altLang="ja-JP" b="1" dirty="0">
                <a:latin typeface="BIZ UDPゴシック" panose="020B0400000000000000" pitchFamily="50" charset="-128"/>
                <a:ea typeface="BIZ UDPゴシック" panose="020B0400000000000000" pitchFamily="50" charset="-128"/>
              </a:rPr>
              <a:t>Modify Equal Opportunity Session </a:t>
            </a:r>
            <a:r>
              <a:rPr lang="en-US" altLang="ja-JP" b="1" dirty="0">
                <a:latin typeface="BIZ UDPゴシック" panose="020B0400000000000000" pitchFamily="50" charset="-128"/>
                <a:ea typeface="BIZ UDPゴシック" panose="020B0400000000000000" pitchFamily="50" charset="-128"/>
                <a:sym typeface="Wingdings" panose="05000000000000000000" pitchFamily="2" charset="2"/>
              </a:rPr>
              <a:t> </a:t>
            </a:r>
            <a:r>
              <a:rPr lang="en-US" altLang="ja-JP" b="1" dirty="0">
                <a:highlight>
                  <a:srgbClr val="FFFF00"/>
                </a:highlight>
                <a:latin typeface="BIZ UDPゴシック" panose="020B0400000000000000" pitchFamily="50" charset="-128"/>
                <a:ea typeface="BIZ UDPゴシック" panose="020B0400000000000000" pitchFamily="50" charset="-128"/>
                <a:sym typeface="Wingdings" panose="05000000000000000000" pitchFamily="2" charset="2"/>
              </a:rPr>
              <a:t>Productive Research Environment Session</a:t>
            </a:r>
            <a:endParaRPr lang="en-US" altLang="ja-JP" b="1" dirty="0">
              <a:highlight>
                <a:srgbClr val="FFFF00"/>
              </a:highlight>
              <a:latin typeface="BIZ UDPゴシック" panose="020B0400000000000000" pitchFamily="50" charset="-128"/>
              <a:ea typeface="BIZ UDPゴシック" panose="020B0400000000000000" pitchFamily="50" charset="-128"/>
            </a:endParaRPr>
          </a:p>
          <a:p>
            <a:pPr lvl="1"/>
            <a:r>
              <a:rPr lang="en-US" altLang="ja-JP" b="1" dirty="0">
                <a:solidFill>
                  <a:srgbClr val="0432FF"/>
                </a:solidFill>
                <a:latin typeface="BIZ UDPゴシック" panose="020B0400000000000000" pitchFamily="50" charset="-128"/>
                <a:ea typeface="BIZ UDPゴシック" panose="020B0400000000000000" pitchFamily="50" charset="-128"/>
              </a:rPr>
              <a:t>Session including </a:t>
            </a:r>
            <a:r>
              <a:rPr lang="en-US" altLang="ja-JP" b="1" dirty="0" err="1">
                <a:solidFill>
                  <a:srgbClr val="0432FF"/>
                </a:solidFill>
                <a:latin typeface="BIZ UDPゴシック" panose="020B0400000000000000" pitchFamily="50" charset="-128"/>
                <a:ea typeface="BIZ UDPゴシック" panose="020B0400000000000000" pitchFamily="50" charset="-128"/>
              </a:rPr>
              <a:t>EqO</a:t>
            </a:r>
            <a:r>
              <a:rPr lang="en-US" altLang="ja-JP" b="1" dirty="0">
                <a:solidFill>
                  <a:srgbClr val="0432FF"/>
                </a:solidFill>
                <a:latin typeface="BIZ UDPゴシック" panose="020B0400000000000000" pitchFamily="50" charset="-128"/>
                <a:ea typeface="BIZ UDPゴシック" panose="020B0400000000000000" pitchFamily="50" charset="-128"/>
              </a:rPr>
              <a:t>, WISE concepts</a:t>
            </a:r>
          </a:p>
          <a:p>
            <a:r>
              <a:rPr lang="en-US" altLang="ja-JP" b="1" dirty="0">
                <a:latin typeface="BIZ UDPゴシック" panose="020B0400000000000000" pitchFamily="50" charset="-128"/>
                <a:ea typeface="BIZ UDPゴシック" panose="020B0400000000000000" pitchFamily="50" charset="-128"/>
              </a:rPr>
              <a:t>Industry Session      2 hours -&gt; 1 hour</a:t>
            </a:r>
          </a:p>
          <a:p>
            <a:pPr lvl="1"/>
            <a:r>
              <a:rPr lang="en-US" altLang="ja-JP" b="1" dirty="0">
                <a:solidFill>
                  <a:srgbClr val="0432FF"/>
                </a:solidFill>
                <a:highlight>
                  <a:srgbClr val="FFFF00"/>
                </a:highlight>
                <a:latin typeface="BIZ UDPゴシック" panose="020B0400000000000000" pitchFamily="50" charset="-128"/>
                <a:ea typeface="BIZ UDPゴシック" panose="020B0400000000000000" pitchFamily="50" charset="-128"/>
              </a:rPr>
              <a:t>Only for the views from Academic to Industry</a:t>
            </a:r>
            <a:endParaRPr lang="en-US" altLang="ja-JP" b="1" dirty="0">
              <a:highlight>
                <a:srgbClr val="FFFF00"/>
              </a:highlight>
              <a:latin typeface="BIZ UDPゴシック" panose="020B0400000000000000" pitchFamily="50" charset="-128"/>
              <a:ea typeface="BIZ UDPゴシック" panose="020B0400000000000000" pitchFamily="50" charset="-128"/>
            </a:endParaRPr>
          </a:p>
          <a:p>
            <a:r>
              <a:rPr lang="en-US" altLang="ja-JP" b="1" dirty="0">
                <a:latin typeface="BIZ UDPゴシック" panose="020B0400000000000000" pitchFamily="50" charset="-128"/>
                <a:ea typeface="BIZ UDPゴシック" panose="020B0400000000000000" pitchFamily="50" charset="-128"/>
              </a:rPr>
              <a:t>Student poster session</a:t>
            </a:r>
          </a:p>
          <a:p>
            <a:pPr lvl="1"/>
            <a:r>
              <a:rPr lang="en-US" altLang="ja-JP" b="1" dirty="0">
                <a:solidFill>
                  <a:srgbClr val="0432FF"/>
                </a:solidFill>
                <a:latin typeface="BIZ UDPゴシック" panose="020B0400000000000000" pitchFamily="50" charset="-128"/>
                <a:ea typeface="BIZ UDPゴシック" panose="020B0400000000000000" pitchFamily="50" charset="-128"/>
              </a:rPr>
              <a:t>Keep on Sunday.</a:t>
            </a:r>
          </a:p>
        </p:txBody>
      </p:sp>
    </p:spTree>
    <p:extLst>
      <p:ext uri="{BB962C8B-B14F-4D97-AF65-F5344CB8AC3E}">
        <p14:creationId xmlns:p14="http://schemas.microsoft.com/office/powerpoint/2010/main" val="5319662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B7A0AE75-69BE-2269-3BD1-F4194CF84F7A}"/>
              </a:ext>
            </a:extLst>
          </p:cNvPr>
          <p:cNvPicPr>
            <a:picLocks noChangeAspect="1"/>
          </p:cNvPicPr>
          <p:nvPr/>
        </p:nvPicPr>
        <p:blipFill>
          <a:blip r:embed="rId3"/>
          <a:stretch>
            <a:fillRect/>
          </a:stretch>
        </p:blipFill>
        <p:spPr>
          <a:xfrm>
            <a:off x="121058" y="47625"/>
            <a:ext cx="8148284" cy="5667768"/>
          </a:xfrm>
          <a:prstGeom prst="rect">
            <a:avLst/>
          </a:prstGeom>
        </p:spPr>
      </p:pic>
      <p:pic>
        <p:nvPicPr>
          <p:cNvPr id="7" name="図 6">
            <a:extLst>
              <a:ext uri="{FF2B5EF4-FFF2-40B4-BE49-F238E27FC236}">
                <a16:creationId xmlns:a16="http://schemas.microsoft.com/office/drawing/2014/main" id="{D438B5F8-1806-8919-84D0-6F162DA758FA}"/>
              </a:ext>
            </a:extLst>
          </p:cNvPr>
          <p:cNvPicPr>
            <a:picLocks noChangeAspect="1"/>
          </p:cNvPicPr>
          <p:nvPr/>
        </p:nvPicPr>
        <p:blipFill>
          <a:blip r:embed="rId4"/>
          <a:stretch>
            <a:fillRect/>
          </a:stretch>
        </p:blipFill>
        <p:spPr>
          <a:xfrm>
            <a:off x="9729071" y="0"/>
            <a:ext cx="2462929" cy="1325563"/>
          </a:xfrm>
          <a:prstGeom prst="rect">
            <a:avLst/>
          </a:prstGeom>
        </p:spPr>
      </p:pic>
      <p:sp>
        <p:nvSpPr>
          <p:cNvPr id="5" name="スライド番号プレースホルダー 3">
            <a:extLst>
              <a:ext uri="{FF2B5EF4-FFF2-40B4-BE49-F238E27FC236}">
                <a16:creationId xmlns:a16="http://schemas.microsoft.com/office/drawing/2014/main" id="{4DFB8E7C-2BB1-5CBC-249B-5035C488A705}"/>
              </a:ext>
            </a:extLst>
          </p:cNvPr>
          <p:cNvSpPr>
            <a:spLocks noGrp="1"/>
          </p:cNvSpPr>
          <p:nvPr>
            <p:ph type="sldNum" sz="quarter" idx="12"/>
          </p:nvPr>
        </p:nvSpPr>
        <p:spPr>
          <a:xfrm>
            <a:off x="8610600" y="6356350"/>
            <a:ext cx="2743200" cy="365125"/>
          </a:xfrm>
        </p:spPr>
        <p:txBody>
          <a:bodyPr/>
          <a:lstStyle/>
          <a:p>
            <a:fld id="{38B5BD2C-1B1E-44B4-8BC4-9A9AC6D567F5}" type="slidenum">
              <a:rPr kumimoji="1" lang="ja-JP" altLang="en-US" sz="3200" smtClean="0"/>
              <a:t>8</a:t>
            </a:fld>
            <a:endParaRPr kumimoji="1" lang="ja-JP" altLang="en-US" sz="3200" dirty="0"/>
          </a:p>
        </p:txBody>
      </p:sp>
      <p:sp>
        <p:nvSpPr>
          <p:cNvPr id="69" name="正方形/長方形 68">
            <a:extLst>
              <a:ext uri="{FF2B5EF4-FFF2-40B4-BE49-F238E27FC236}">
                <a16:creationId xmlns:a16="http://schemas.microsoft.com/office/drawing/2014/main" id="{C86ECA23-7931-A2C4-E3AB-0D907E2D8025}"/>
              </a:ext>
            </a:extLst>
          </p:cNvPr>
          <p:cNvSpPr/>
          <p:nvPr/>
        </p:nvSpPr>
        <p:spPr>
          <a:xfrm>
            <a:off x="3916800" y="3371783"/>
            <a:ext cx="722702" cy="634157"/>
          </a:xfrm>
          <a:prstGeom prst="rect">
            <a:avLst/>
          </a:prstGeom>
          <a:solidFill>
            <a:schemeClr val="bg1"/>
          </a:solidFill>
          <a:ln w="57150">
            <a:solidFill>
              <a:schemeClr val="bg1">
                <a:lumMod val="50000"/>
              </a:schemeClr>
            </a:solidFill>
          </a:ln>
          <a:scene3d>
            <a:camera prst="orthographicFront"/>
            <a:lightRig rig="threePt" dir="t"/>
          </a:scene3d>
          <a:sp3d>
            <a:bevelT prst="relaxedInset"/>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100" b="1" dirty="0">
                <a:solidFill>
                  <a:schemeClr val="tx1"/>
                </a:solidFill>
                <a:latin typeface="Times New Roman" panose="02020603050405020304" pitchFamily="18" charset="0"/>
                <a:cs typeface="Times New Roman" panose="02020603050405020304" pitchFamily="18" charset="0"/>
              </a:rPr>
              <a:t>Industry</a:t>
            </a:r>
          </a:p>
          <a:p>
            <a:pPr algn="ctr"/>
            <a:r>
              <a:rPr kumimoji="1" lang="en-US" altLang="ja-JP" sz="1100" b="1" dirty="0">
                <a:solidFill>
                  <a:schemeClr val="tx1"/>
                </a:solidFill>
                <a:latin typeface="Times New Roman" panose="02020603050405020304" pitchFamily="18" charset="0"/>
                <a:cs typeface="Times New Roman" panose="02020603050405020304" pitchFamily="18" charset="0"/>
              </a:rPr>
              <a:t>Session</a:t>
            </a:r>
            <a:endParaRPr kumimoji="1" lang="ja-JP" altLang="en-US" sz="1100" b="1" dirty="0">
              <a:solidFill>
                <a:schemeClr val="tx1"/>
              </a:solidFill>
              <a:latin typeface="Times New Roman" panose="02020603050405020304" pitchFamily="18" charset="0"/>
              <a:cs typeface="Times New Roman" panose="02020603050405020304" pitchFamily="18" charset="0"/>
            </a:endParaRPr>
          </a:p>
        </p:txBody>
      </p:sp>
      <p:sp>
        <p:nvSpPr>
          <p:cNvPr id="72" name="テキスト ボックス 71">
            <a:extLst>
              <a:ext uri="{FF2B5EF4-FFF2-40B4-BE49-F238E27FC236}">
                <a16:creationId xmlns:a16="http://schemas.microsoft.com/office/drawing/2014/main" id="{683CB7F3-8D2A-FE05-92BB-7013FB9C5E49}"/>
              </a:ext>
            </a:extLst>
          </p:cNvPr>
          <p:cNvSpPr txBox="1"/>
          <p:nvPr/>
        </p:nvSpPr>
        <p:spPr>
          <a:xfrm>
            <a:off x="42514" y="5763018"/>
            <a:ext cx="902811" cy="830997"/>
          </a:xfrm>
          <a:prstGeom prst="rect">
            <a:avLst/>
          </a:prstGeom>
          <a:solidFill>
            <a:srgbClr val="C00000"/>
          </a:solidFill>
        </p:spPr>
        <p:txBody>
          <a:bodyPr wrap="square" rtlCol="0">
            <a:spAutoFit/>
          </a:bodyPr>
          <a:lstStyle/>
          <a:p>
            <a:endParaRPr kumimoji="1" lang="en-US" altLang="ja-JP" sz="1200" b="1" dirty="0">
              <a:solidFill>
                <a:schemeClr val="bg1"/>
              </a:solidFill>
              <a:latin typeface="Times New Roman" panose="02020603050405020304" pitchFamily="18" charset="0"/>
              <a:cs typeface="Times New Roman" panose="02020603050405020304" pitchFamily="18" charset="0"/>
            </a:endParaRPr>
          </a:p>
          <a:p>
            <a:r>
              <a:rPr kumimoji="1" lang="en-US" altLang="ja-JP" sz="1200" b="1" dirty="0">
                <a:solidFill>
                  <a:schemeClr val="bg1"/>
                </a:solidFill>
                <a:latin typeface="Times New Roman" panose="02020603050405020304" pitchFamily="18" charset="0"/>
                <a:cs typeface="Times New Roman" panose="02020603050405020304" pitchFamily="18" charset="0"/>
              </a:rPr>
              <a:t>Welcome</a:t>
            </a:r>
          </a:p>
          <a:p>
            <a:r>
              <a:rPr lang="en-US" altLang="ja-JP" sz="1200" b="1" dirty="0">
                <a:solidFill>
                  <a:schemeClr val="bg1"/>
                </a:solidFill>
                <a:latin typeface="Times New Roman" panose="02020603050405020304" pitchFamily="18" charset="0"/>
                <a:cs typeface="Times New Roman" panose="02020603050405020304" pitchFamily="18" charset="0"/>
              </a:rPr>
              <a:t>Receptions</a:t>
            </a:r>
          </a:p>
          <a:p>
            <a:endParaRPr kumimoji="1" lang="ja-JP" altLang="en-US" sz="1200" b="1" dirty="0">
              <a:solidFill>
                <a:schemeClr val="bg1"/>
              </a:solidFill>
              <a:latin typeface="Times New Roman" panose="02020603050405020304" pitchFamily="18" charset="0"/>
              <a:cs typeface="Times New Roman" panose="02020603050405020304" pitchFamily="18" charset="0"/>
            </a:endParaRPr>
          </a:p>
        </p:txBody>
      </p:sp>
      <p:sp>
        <p:nvSpPr>
          <p:cNvPr id="73" name="テキスト ボックス 72">
            <a:extLst>
              <a:ext uri="{FF2B5EF4-FFF2-40B4-BE49-F238E27FC236}">
                <a16:creationId xmlns:a16="http://schemas.microsoft.com/office/drawing/2014/main" id="{CB0F65B0-522C-E3B8-A978-FA6411879B2A}"/>
              </a:ext>
            </a:extLst>
          </p:cNvPr>
          <p:cNvSpPr txBox="1"/>
          <p:nvPr/>
        </p:nvSpPr>
        <p:spPr>
          <a:xfrm>
            <a:off x="5628340" y="5786582"/>
            <a:ext cx="935320" cy="830997"/>
          </a:xfrm>
          <a:prstGeom prst="rect">
            <a:avLst/>
          </a:prstGeom>
          <a:solidFill>
            <a:srgbClr val="C00000"/>
          </a:solidFill>
        </p:spPr>
        <p:txBody>
          <a:bodyPr wrap="none" rtlCol="0">
            <a:spAutoFit/>
          </a:bodyPr>
          <a:lstStyle/>
          <a:p>
            <a:pPr algn="ctr"/>
            <a:endParaRPr kumimoji="1" lang="en-US" altLang="ja-JP" sz="1200" b="1" dirty="0">
              <a:solidFill>
                <a:schemeClr val="bg1"/>
              </a:solidFill>
              <a:latin typeface="Times New Roman" panose="02020603050405020304" pitchFamily="18" charset="0"/>
              <a:cs typeface="Times New Roman" panose="02020603050405020304" pitchFamily="18" charset="0"/>
            </a:endParaRPr>
          </a:p>
          <a:p>
            <a:pPr algn="ctr"/>
            <a:r>
              <a:rPr kumimoji="1" lang="en-US" altLang="ja-JP" sz="1200" b="1" dirty="0">
                <a:solidFill>
                  <a:schemeClr val="bg1"/>
                </a:solidFill>
                <a:latin typeface="Times New Roman" panose="02020603050405020304" pitchFamily="18" charset="0"/>
                <a:cs typeface="Times New Roman" panose="02020603050405020304" pitchFamily="18" charset="0"/>
              </a:rPr>
              <a:t>Conference</a:t>
            </a:r>
          </a:p>
          <a:p>
            <a:pPr algn="ctr"/>
            <a:r>
              <a:rPr kumimoji="1" lang="en-US" altLang="ja-JP" sz="1200" b="1" dirty="0">
                <a:solidFill>
                  <a:schemeClr val="bg1"/>
                </a:solidFill>
                <a:latin typeface="Times New Roman" panose="02020603050405020304" pitchFamily="18" charset="0"/>
                <a:cs typeface="Times New Roman" panose="02020603050405020304" pitchFamily="18" charset="0"/>
              </a:rPr>
              <a:t>Banquet</a:t>
            </a:r>
          </a:p>
          <a:p>
            <a:pPr algn="ctr"/>
            <a:endParaRPr kumimoji="1" lang="ja-JP" altLang="en-US" sz="1200" b="1" dirty="0">
              <a:solidFill>
                <a:schemeClr val="bg1"/>
              </a:solidFill>
              <a:latin typeface="Times New Roman" panose="02020603050405020304" pitchFamily="18" charset="0"/>
              <a:cs typeface="Times New Roman" panose="02020603050405020304" pitchFamily="18" charset="0"/>
            </a:endParaRPr>
          </a:p>
        </p:txBody>
      </p:sp>
      <p:sp>
        <p:nvSpPr>
          <p:cNvPr id="74" name="テキスト ボックス 73">
            <a:extLst>
              <a:ext uri="{FF2B5EF4-FFF2-40B4-BE49-F238E27FC236}">
                <a16:creationId xmlns:a16="http://schemas.microsoft.com/office/drawing/2014/main" id="{C75B651E-F876-F8A8-4B76-2A7EED1B238F}"/>
              </a:ext>
            </a:extLst>
          </p:cNvPr>
          <p:cNvSpPr txBox="1"/>
          <p:nvPr/>
        </p:nvSpPr>
        <p:spPr>
          <a:xfrm>
            <a:off x="2687337" y="5763018"/>
            <a:ext cx="894063" cy="861774"/>
          </a:xfrm>
          <a:prstGeom prst="rect">
            <a:avLst/>
          </a:prstGeom>
          <a:solidFill>
            <a:srgbClr val="D60093"/>
          </a:solidFill>
        </p:spPr>
        <p:txBody>
          <a:bodyPr wrap="square" rtlCol="0">
            <a:spAutoFit/>
          </a:bodyPr>
          <a:lstStyle/>
          <a:p>
            <a:r>
              <a:rPr lang="en-US" altLang="ja-JP" sz="1200" b="1" dirty="0">
                <a:solidFill>
                  <a:schemeClr val="bg1"/>
                </a:solidFill>
                <a:latin typeface="Times New Roman" panose="02020603050405020304" pitchFamily="18" charset="0"/>
                <a:cs typeface="Times New Roman" panose="02020603050405020304" pitchFamily="18" charset="0"/>
              </a:rPr>
              <a:t>Equal </a:t>
            </a:r>
          </a:p>
          <a:p>
            <a:r>
              <a:rPr lang="en-US" altLang="ja-JP" sz="1000" b="1" dirty="0">
                <a:solidFill>
                  <a:schemeClr val="bg1"/>
                </a:solidFill>
                <a:latin typeface="Times New Roman" panose="02020603050405020304" pitchFamily="18" charset="0"/>
                <a:cs typeface="Times New Roman" panose="02020603050405020304" pitchFamily="18" charset="0"/>
              </a:rPr>
              <a:t>Opportunity</a:t>
            </a:r>
            <a:endParaRPr kumimoji="1" lang="en-US" altLang="ja-JP" sz="1050" b="1" dirty="0">
              <a:solidFill>
                <a:schemeClr val="bg1"/>
              </a:solidFill>
              <a:latin typeface="Times New Roman" panose="02020603050405020304" pitchFamily="18" charset="0"/>
              <a:cs typeface="Times New Roman" panose="02020603050405020304" pitchFamily="18" charset="0"/>
            </a:endParaRPr>
          </a:p>
          <a:p>
            <a:r>
              <a:rPr lang="en-US" altLang="ja-JP" sz="1200" b="1" dirty="0">
                <a:solidFill>
                  <a:schemeClr val="bg1"/>
                </a:solidFill>
                <a:latin typeface="Times New Roman" panose="02020603050405020304" pitchFamily="18" charset="0"/>
                <a:cs typeface="Times New Roman" panose="02020603050405020304" pitchFamily="18" charset="0"/>
              </a:rPr>
              <a:t>Session</a:t>
            </a:r>
          </a:p>
          <a:p>
            <a:r>
              <a:rPr lang="en-US" altLang="ja-JP" sz="800" b="1" dirty="0">
                <a:solidFill>
                  <a:schemeClr val="bg1"/>
                </a:solidFill>
                <a:latin typeface="Times New Roman" panose="02020603050405020304" pitchFamily="18" charset="0"/>
                <a:cs typeface="Times New Roman" panose="02020603050405020304" pitchFamily="18" charset="0"/>
              </a:rPr>
              <a:t>(all welcome)</a:t>
            </a:r>
          </a:p>
          <a:p>
            <a:endParaRPr lang="en-US" altLang="ja-JP" sz="800" b="1" dirty="0">
              <a:solidFill>
                <a:schemeClr val="bg1"/>
              </a:solidFill>
              <a:latin typeface="Times New Roman" panose="02020603050405020304" pitchFamily="18" charset="0"/>
              <a:cs typeface="Times New Roman" panose="02020603050405020304" pitchFamily="18" charset="0"/>
            </a:endParaRPr>
          </a:p>
        </p:txBody>
      </p:sp>
      <p:sp>
        <p:nvSpPr>
          <p:cNvPr id="75" name="テキスト ボックス 74">
            <a:extLst>
              <a:ext uri="{FF2B5EF4-FFF2-40B4-BE49-F238E27FC236}">
                <a16:creationId xmlns:a16="http://schemas.microsoft.com/office/drawing/2014/main" id="{3BBA83FD-23CF-6AC2-E675-6ACD8427CE04}"/>
              </a:ext>
            </a:extLst>
          </p:cNvPr>
          <p:cNvSpPr txBox="1"/>
          <p:nvPr/>
        </p:nvSpPr>
        <p:spPr>
          <a:xfrm>
            <a:off x="1213450" y="5769165"/>
            <a:ext cx="894063" cy="830997"/>
          </a:xfrm>
          <a:prstGeom prst="rect">
            <a:avLst/>
          </a:prstGeom>
          <a:solidFill>
            <a:srgbClr val="002060"/>
          </a:solidFill>
        </p:spPr>
        <p:txBody>
          <a:bodyPr wrap="square" rtlCol="0">
            <a:spAutoFit/>
          </a:bodyPr>
          <a:lstStyle/>
          <a:p>
            <a:r>
              <a:rPr lang="en-US" altLang="ja-JP" sz="1200" b="1" dirty="0">
                <a:solidFill>
                  <a:schemeClr val="bg1"/>
                </a:solidFill>
                <a:latin typeface="Times New Roman" panose="02020603050405020304" pitchFamily="18" charset="0"/>
                <a:cs typeface="Times New Roman" panose="02020603050405020304" pitchFamily="18" charset="0"/>
              </a:rPr>
              <a:t>Chair’s reception</a:t>
            </a:r>
          </a:p>
          <a:p>
            <a:r>
              <a:rPr lang="en-US" altLang="ja-JP" sz="800" b="1" dirty="0">
                <a:solidFill>
                  <a:schemeClr val="bg1"/>
                </a:solidFill>
                <a:latin typeface="Times New Roman" panose="02020603050405020304" pitchFamily="18" charset="0"/>
                <a:cs typeface="Times New Roman" panose="02020603050405020304" pitchFamily="18" charset="0"/>
              </a:rPr>
              <a:t>(invitation only)</a:t>
            </a:r>
          </a:p>
          <a:p>
            <a:endParaRPr lang="en-US" altLang="ja-JP" sz="800" b="1" dirty="0">
              <a:solidFill>
                <a:schemeClr val="bg1"/>
              </a:solidFill>
              <a:latin typeface="Times New Roman" panose="02020603050405020304" pitchFamily="18" charset="0"/>
              <a:cs typeface="Times New Roman" panose="02020603050405020304" pitchFamily="18" charset="0"/>
            </a:endParaRPr>
          </a:p>
          <a:p>
            <a:endParaRPr lang="en-US" altLang="ja-JP" sz="800" b="1" dirty="0">
              <a:solidFill>
                <a:schemeClr val="bg1"/>
              </a:solidFill>
              <a:latin typeface="Times New Roman" panose="02020603050405020304" pitchFamily="18" charset="0"/>
              <a:cs typeface="Times New Roman" panose="02020603050405020304" pitchFamily="18" charset="0"/>
            </a:endParaRPr>
          </a:p>
        </p:txBody>
      </p:sp>
      <p:sp>
        <p:nvSpPr>
          <p:cNvPr id="76" name="正方形/長方形 75">
            <a:extLst>
              <a:ext uri="{FF2B5EF4-FFF2-40B4-BE49-F238E27FC236}">
                <a16:creationId xmlns:a16="http://schemas.microsoft.com/office/drawing/2014/main" id="{DAAFB3E6-3E1B-9539-8359-EE18734AE980}"/>
              </a:ext>
            </a:extLst>
          </p:cNvPr>
          <p:cNvSpPr/>
          <p:nvPr/>
        </p:nvSpPr>
        <p:spPr>
          <a:xfrm rot="16200000">
            <a:off x="6470487" y="3789931"/>
            <a:ext cx="2096355" cy="1343711"/>
          </a:xfrm>
          <a:prstGeom prst="rect">
            <a:avLst/>
          </a:prstGeom>
          <a:solidFill>
            <a:schemeClr val="bg1"/>
          </a:solid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sz="1400" b="1" dirty="0">
                <a:solidFill>
                  <a:schemeClr val="tx1"/>
                </a:solidFill>
                <a:latin typeface="Times New Roman" panose="02020603050405020304" pitchFamily="18" charset="0"/>
                <a:cs typeface="Times New Roman" panose="02020603050405020304" pitchFamily="18" charset="0"/>
              </a:rPr>
              <a:t>Laboratory </a:t>
            </a:r>
          </a:p>
          <a:p>
            <a:pPr algn="ctr"/>
            <a:r>
              <a:rPr lang="en-US" altLang="ja-JP" sz="1400" b="1" dirty="0">
                <a:solidFill>
                  <a:schemeClr val="tx1"/>
                </a:solidFill>
                <a:latin typeface="Times New Roman" panose="02020603050405020304" pitchFamily="18" charset="0"/>
                <a:cs typeface="Times New Roman" panose="02020603050405020304" pitchFamily="18" charset="0"/>
              </a:rPr>
              <a:t>tours</a:t>
            </a:r>
            <a:endParaRPr kumimoji="1" lang="en-US" altLang="ja-JP" sz="1400" b="1" dirty="0">
              <a:solidFill>
                <a:schemeClr val="tx1"/>
              </a:solidFill>
              <a:latin typeface="Times New Roman" panose="02020603050405020304" pitchFamily="18" charset="0"/>
              <a:cs typeface="Times New Roman" panose="02020603050405020304" pitchFamily="18" charset="0"/>
            </a:endParaRPr>
          </a:p>
        </p:txBody>
      </p:sp>
      <p:sp>
        <p:nvSpPr>
          <p:cNvPr id="4" name="テキスト ボックス 3">
            <a:extLst>
              <a:ext uri="{FF2B5EF4-FFF2-40B4-BE49-F238E27FC236}">
                <a16:creationId xmlns:a16="http://schemas.microsoft.com/office/drawing/2014/main" id="{85908C85-2DE3-2723-2B52-C33658BC1985}"/>
              </a:ext>
            </a:extLst>
          </p:cNvPr>
          <p:cNvSpPr txBox="1"/>
          <p:nvPr/>
        </p:nvSpPr>
        <p:spPr>
          <a:xfrm>
            <a:off x="4192662" y="5886128"/>
            <a:ext cx="906402" cy="584775"/>
          </a:xfrm>
          <a:prstGeom prst="rect">
            <a:avLst/>
          </a:prstGeom>
          <a:noFill/>
          <a:ln w="76200">
            <a:solidFill>
              <a:srgbClr val="FF0000"/>
            </a:solidFill>
          </a:ln>
        </p:spPr>
        <p:txBody>
          <a:bodyPr wrap="none" rtlCol="0">
            <a:spAutoFit/>
          </a:bodyPr>
          <a:lstStyle/>
          <a:p>
            <a:pPr algn="ctr"/>
            <a:r>
              <a:rPr kumimoji="1" lang="en-US" altLang="ja-JP" sz="1600" dirty="0">
                <a:latin typeface="Times New Roman" panose="02020603050405020304" pitchFamily="18" charset="0"/>
                <a:cs typeface="Times New Roman" panose="02020603050405020304" pitchFamily="18" charset="0"/>
              </a:rPr>
              <a:t>IPAC’25</a:t>
            </a:r>
          </a:p>
          <a:p>
            <a:pPr algn="ctr"/>
            <a:r>
              <a:rPr lang="en-US" altLang="ja-JP" sz="1600" dirty="0">
                <a:latin typeface="Times New Roman" panose="02020603050405020304" pitchFamily="18" charset="0"/>
                <a:cs typeface="Times New Roman" panose="02020603050405020304" pitchFamily="18" charset="0"/>
              </a:rPr>
              <a:t>OC2</a:t>
            </a:r>
            <a:endParaRPr kumimoji="1" lang="ja-JP" altLang="en-US" sz="1600" dirty="0">
              <a:latin typeface="Times New Roman" panose="02020603050405020304" pitchFamily="18" charset="0"/>
              <a:cs typeface="Times New Roman" panose="02020603050405020304" pitchFamily="18" charset="0"/>
            </a:endParaRPr>
          </a:p>
        </p:txBody>
      </p:sp>
      <p:sp>
        <p:nvSpPr>
          <p:cNvPr id="16" name="テキスト ボックス 15">
            <a:extLst>
              <a:ext uri="{FF2B5EF4-FFF2-40B4-BE49-F238E27FC236}">
                <a16:creationId xmlns:a16="http://schemas.microsoft.com/office/drawing/2014/main" id="{CB160453-6D32-91A7-E197-01042BB8684F}"/>
              </a:ext>
            </a:extLst>
          </p:cNvPr>
          <p:cNvSpPr txBox="1"/>
          <p:nvPr/>
        </p:nvSpPr>
        <p:spPr>
          <a:xfrm>
            <a:off x="8432183" y="1058411"/>
            <a:ext cx="3132908" cy="2308324"/>
          </a:xfrm>
          <a:prstGeom prst="rect">
            <a:avLst/>
          </a:prstGeom>
          <a:noFill/>
        </p:spPr>
        <p:txBody>
          <a:bodyPr wrap="square">
            <a:spAutoFit/>
          </a:bodyPr>
          <a:lstStyle/>
          <a:p>
            <a:r>
              <a:rPr kumimoji="0" lang="en-US" altLang="zh-TW" sz="1800" b="0" i="0" u="none" strike="noStrike" cap="none" normalizeH="0" baseline="0" dirty="0">
                <a:ln>
                  <a:noFill/>
                </a:ln>
                <a:solidFill>
                  <a:schemeClr val="tx1"/>
                </a:solidFill>
                <a:effectLst/>
                <a:latin typeface="Aptos" panose="020B0004020202020204" pitchFamily="34" charset="0"/>
                <a:ea typeface="PMingLiU" panose="02020500000000000000" pitchFamily="18" charset="-120"/>
                <a:cs typeface="Times New Roman" panose="02020603050405020304" pitchFamily="18" charset="0"/>
              </a:rPr>
              <a:t>Industrial Session</a:t>
            </a:r>
          </a:p>
          <a:p>
            <a:r>
              <a:rPr kumimoji="0" lang="en-US" altLang="zh-TW" sz="1800" b="0" i="0" u="none" strike="noStrike" cap="none" normalizeH="0" baseline="0" dirty="0">
                <a:ln>
                  <a:noFill/>
                </a:ln>
                <a:solidFill>
                  <a:schemeClr val="tx1"/>
                </a:solidFill>
                <a:effectLst/>
                <a:latin typeface="Aptos" panose="020B0004020202020204" pitchFamily="34" charset="0"/>
                <a:ea typeface="PMingLiU" panose="02020500000000000000" pitchFamily="18" charset="-120"/>
                <a:cs typeface="Times New Roman" panose="02020603050405020304" pitchFamily="18" charset="0"/>
              </a:rPr>
              <a:t>was compressed from </a:t>
            </a:r>
          </a:p>
          <a:p>
            <a:r>
              <a:rPr kumimoji="0" lang="en-US" altLang="zh-TW" dirty="0">
                <a:latin typeface="Aptos" panose="020B0004020202020204" pitchFamily="34" charset="0"/>
                <a:ea typeface="PMingLiU" panose="02020500000000000000" pitchFamily="18" charset="-120"/>
                <a:cs typeface="Times New Roman" panose="02020603050405020304" pitchFamily="18" charset="0"/>
              </a:rPr>
              <a:t>2 to</a:t>
            </a:r>
            <a:r>
              <a:rPr kumimoji="0" lang="en-US" altLang="zh-TW" sz="1800" b="0" i="0" u="none" strike="noStrike" cap="none" normalizeH="0" baseline="0" dirty="0">
                <a:ln>
                  <a:noFill/>
                </a:ln>
                <a:solidFill>
                  <a:schemeClr val="tx1"/>
                </a:solidFill>
                <a:effectLst/>
                <a:latin typeface="Aptos" panose="020B0004020202020204" pitchFamily="34" charset="0"/>
                <a:ea typeface="PMingLiU" panose="02020500000000000000" pitchFamily="18" charset="-120"/>
                <a:cs typeface="Times New Roman" panose="02020603050405020304" pitchFamily="18" charset="0"/>
              </a:rPr>
              <a:t> 1 hours,</a:t>
            </a:r>
          </a:p>
          <a:p>
            <a:r>
              <a:rPr kumimoji="0" lang="en-US" altLang="ja-JP" dirty="0">
                <a:latin typeface="Aptos" panose="020B0004020202020204" pitchFamily="34" charset="0"/>
                <a:ea typeface="PMingLiU" panose="02020500000000000000" pitchFamily="18" charset="-120"/>
                <a:cs typeface="Times New Roman" panose="02020603050405020304" pitchFamily="18" charset="0"/>
              </a:rPr>
              <a:t>to increase contribution orals</a:t>
            </a:r>
          </a:p>
          <a:p>
            <a:endParaRPr kumimoji="0" lang="en-US" altLang="ja-JP" dirty="0">
              <a:latin typeface="Aptos" panose="020B0004020202020204" pitchFamily="34" charset="0"/>
              <a:ea typeface="PMingLiU" panose="02020500000000000000" pitchFamily="18" charset="-120"/>
              <a:cs typeface="Times New Roman" panose="02020603050405020304" pitchFamily="18" charset="0"/>
            </a:endParaRPr>
          </a:p>
          <a:p>
            <a:r>
              <a:rPr kumimoji="0" lang="en-US" altLang="ja-JP" dirty="0">
                <a:solidFill>
                  <a:srgbClr val="FF0000"/>
                </a:solidFill>
                <a:latin typeface="Aptos" panose="020B0004020202020204" pitchFamily="34" charset="0"/>
                <a:ea typeface="PMingLiU" panose="02020500000000000000" pitchFamily="18" charset="-120"/>
                <a:cs typeface="Times New Roman" panose="02020603050405020304" pitchFamily="18" charset="0"/>
              </a:rPr>
              <a:t>MC talk-slots were balanced</a:t>
            </a:r>
          </a:p>
          <a:p>
            <a:r>
              <a:rPr kumimoji="0" lang="en-US" altLang="ja-JP" dirty="0">
                <a:solidFill>
                  <a:srgbClr val="FF0000"/>
                </a:solidFill>
                <a:latin typeface="Aptos" panose="020B0004020202020204" pitchFamily="34" charset="0"/>
                <a:ea typeface="PMingLiU" panose="02020500000000000000" pitchFamily="18" charset="-120"/>
                <a:cs typeface="Times New Roman" panose="02020603050405020304" pitchFamily="18" charset="0"/>
              </a:rPr>
              <a:t>considering the impact of proposed/submitted topics.</a:t>
            </a:r>
          </a:p>
        </p:txBody>
      </p:sp>
      <p:pic>
        <p:nvPicPr>
          <p:cNvPr id="3" name="図 2">
            <a:extLst>
              <a:ext uri="{FF2B5EF4-FFF2-40B4-BE49-F238E27FC236}">
                <a16:creationId xmlns:a16="http://schemas.microsoft.com/office/drawing/2014/main" id="{39F4A85A-B160-7F06-706F-48E79902C6FC}"/>
              </a:ext>
            </a:extLst>
          </p:cNvPr>
          <p:cNvPicPr>
            <a:picLocks noChangeAspect="1"/>
          </p:cNvPicPr>
          <p:nvPr/>
        </p:nvPicPr>
        <p:blipFill>
          <a:blip r:embed="rId5"/>
          <a:stretch>
            <a:fillRect/>
          </a:stretch>
        </p:blipFill>
        <p:spPr>
          <a:xfrm>
            <a:off x="6905114" y="3452792"/>
            <a:ext cx="4750249" cy="3222803"/>
          </a:xfrm>
          <a:prstGeom prst="rect">
            <a:avLst/>
          </a:prstGeom>
        </p:spPr>
      </p:pic>
      <p:sp>
        <p:nvSpPr>
          <p:cNvPr id="9" name="タイトル 1">
            <a:extLst>
              <a:ext uri="{FF2B5EF4-FFF2-40B4-BE49-F238E27FC236}">
                <a16:creationId xmlns:a16="http://schemas.microsoft.com/office/drawing/2014/main" id="{1C834E35-6F72-3026-8468-E6945F34DC9F}"/>
              </a:ext>
            </a:extLst>
          </p:cNvPr>
          <p:cNvSpPr txBox="1">
            <a:spLocks/>
          </p:cNvSpPr>
          <p:nvPr/>
        </p:nvSpPr>
        <p:spPr>
          <a:xfrm>
            <a:off x="0" y="14611"/>
            <a:ext cx="9511990" cy="471768"/>
          </a:xfrm>
          <a:prstGeom prst="rect">
            <a:avLst/>
          </a:prstGeom>
          <a:solidFill>
            <a:srgbClr val="BDD7EE"/>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IPAC’25 SPC plan </a:t>
            </a:r>
            <a:r>
              <a:rPr lang="en-US" altLang="ja-JP" sz="3200" b="1" dirty="0">
                <a:solidFill>
                  <a:srgbClr val="FF0000"/>
                </a:solidFill>
                <a:latin typeface="Times New Roman" panose="02020603050405020304" pitchFamily="18" charset="0"/>
                <a:cs typeface="Times New Roman" panose="02020603050405020304" pitchFamily="18" charset="0"/>
              </a:rPr>
              <a:t>right after SPC2  </a:t>
            </a:r>
            <a:r>
              <a:rPr lang="en-US" altLang="ja-JP" sz="3200" b="1" dirty="0">
                <a:latin typeface="Times New Roman" panose="02020603050405020304" pitchFamily="18" charset="0"/>
                <a:cs typeface="Times New Roman" panose="02020603050405020304" pitchFamily="18" charset="0"/>
              </a:rPr>
              <a:t>MAY-JULY 2024</a:t>
            </a:r>
            <a:endParaRPr lang="ja-JP" altLang="en-US" sz="3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03692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C28AB-06BB-583E-4168-554F211592A7}"/>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15D0BAB-6C73-1574-718B-26EF4F6FF48F}"/>
              </a:ext>
            </a:extLst>
          </p:cNvPr>
          <p:cNvSpPr>
            <a:spLocks noGrp="1"/>
          </p:cNvSpPr>
          <p:nvPr>
            <p:ph idx="1"/>
          </p:nvPr>
        </p:nvSpPr>
        <p:spPr>
          <a:xfrm>
            <a:off x="43853" y="704048"/>
            <a:ext cx="12119571" cy="5004397"/>
          </a:xfrm>
        </p:spPr>
        <p:txBody>
          <a:bodyPr>
            <a:normAutofit fontScale="62500" lnSpcReduction="20000"/>
          </a:bodyPr>
          <a:lstStyle/>
          <a:p>
            <a:pPr marL="0" indent="0">
              <a:buNone/>
            </a:pPr>
            <a:r>
              <a:rPr lang="en-US" altLang="ja-JP" sz="3800" b="1" dirty="0">
                <a:effectLst/>
                <a:latin typeface="Arial" panose="020B0604020202020204" pitchFamily="34" charset="0"/>
              </a:rPr>
              <a:t>Opening  (Strategic, broad impact)</a:t>
            </a:r>
          </a:p>
          <a:p>
            <a:r>
              <a:rPr lang="en-US" dirty="0">
                <a:solidFill>
                  <a:srgbClr val="0432FF"/>
                </a:solidFill>
                <a:effectLst/>
                <a:latin typeface="Arial" panose="020B0604020202020204" pitchFamily="34" charset="0"/>
              </a:rPr>
              <a:t>The Operational Challenges: </a:t>
            </a:r>
          </a:p>
          <a:p>
            <a:pPr marL="0" indent="0">
              <a:buNone/>
            </a:pPr>
            <a:r>
              <a:rPr lang="en-US" dirty="0">
                <a:solidFill>
                  <a:srgbClr val="0432FF"/>
                </a:solidFill>
                <a:latin typeface="Arial" panose="020B0604020202020204" pitchFamily="34" charset="0"/>
              </a:rPr>
              <a:t>       </a:t>
            </a:r>
            <a:r>
              <a:rPr lang="en-US" dirty="0">
                <a:solidFill>
                  <a:srgbClr val="0432FF"/>
                </a:solidFill>
                <a:effectLst/>
                <a:latin typeface="Arial" panose="020B0604020202020204" pitchFamily="34" charset="0"/>
              </a:rPr>
              <a:t>Achieving 500 mA High Beam Current at Taiwan Photon Source		  Ping-Jung Chou, NSRRC</a:t>
            </a:r>
          </a:p>
          <a:p>
            <a:r>
              <a:rPr lang="en-US" dirty="0">
                <a:solidFill>
                  <a:srgbClr val="0432FF"/>
                </a:solidFill>
                <a:effectLst/>
                <a:latin typeface="Arial" panose="020B0604020202020204" pitchFamily="34" charset="0"/>
              </a:rPr>
              <a:t>High Beam Power Operations at Heavy Ion Facilities: </a:t>
            </a:r>
          </a:p>
          <a:p>
            <a:pPr marL="0" indent="0">
              <a:buNone/>
            </a:pPr>
            <a:r>
              <a:rPr lang="en-US" dirty="0">
                <a:solidFill>
                  <a:srgbClr val="0432FF"/>
                </a:solidFill>
                <a:latin typeface="Arial" panose="020B0604020202020204" pitchFamily="34" charset="0"/>
              </a:rPr>
              <a:t>       </a:t>
            </a:r>
            <a:r>
              <a:rPr lang="en-US" dirty="0">
                <a:solidFill>
                  <a:srgbClr val="0432FF"/>
                </a:solidFill>
                <a:effectLst/>
                <a:latin typeface="Arial" panose="020B0604020202020204" pitchFamily="34" charset="0"/>
              </a:rPr>
              <a:t>Technical Developments, Challenges and Resolutions	</a:t>
            </a:r>
            <a:r>
              <a:rPr lang="en-US" dirty="0">
                <a:solidFill>
                  <a:srgbClr val="0432FF"/>
                </a:solidFill>
                <a:latin typeface="Arial" panose="020B0604020202020204" pitchFamily="34" charset="0"/>
              </a:rPr>
              <a:t>		  </a:t>
            </a:r>
            <a:r>
              <a:rPr lang="en-US" dirty="0">
                <a:solidFill>
                  <a:srgbClr val="0432FF"/>
                </a:solidFill>
                <a:effectLst/>
                <a:latin typeface="Arial" panose="020B0604020202020204" pitchFamily="34" charset="0"/>
              </a:rPr>
              <a:t>Osamu </a:t>
            </a:r>
            <a:r>
              <a:rPr lang="en-US" dirty="0" err="1">
                <a:solidFill>
                  <a:srgbClr val="0432FF"/>
                </a:solidFill>
                <a:effectLst/>
                <a:latin typeface="Arial" panose="020B0604020202020204" pitchFamily="34" charset="0"/>
              </a:rPr>
              <a:t>Kamigaito</a:t>
            </a:r>
            <a:r>
              <a:rPr lang="en-US" dirty="0">
                <a:solidFill>
                  <a:srgbClr val="0432FF"/>
                </a:solidFill>
                <a:effectLst/>
                <a:latin typeface="Arial" panose="020B0604020202020204" pitchFamily="34" charset="0"/>
              </a:rPr>
              <a:t>, RIKEN </a:t>
            </a:r>
            <a:r>
              <a:rPr lang="en-US" dirty="0" err="1">
                <a:solidFill>
                  <a:srgbClr val="0432FF"/>
                </a:solidFill>
                <a:effectLst/>
                <a:latin typeface="Arial" panose="020B0604020202020204" pitchFamily="34" charset="0"/>
              </a:rPr>
              <a:t>Nishina</a:t>
            </a:r>
            <a:endParaRPr lang="en-US" dirty="0">
              <a:solidFill>
                <a:srgbClr val="0432FF"/>
              </a:solidFill>
              <a:effectLst/>
              <a:latin typeface="Arial" panose="020B0604020202020204" pitchFamily="34" charset="0"/>
            </a:endParaRPr>
          </a:p>
          <a:p>
            <a:r>
              <a:rPr lang="en-US" dirty="0">
                <a:solidFill>
                  <a:srgbClr val="0432FF"/>
                </a:solidFill>
                <a:effectLst/>
                <a:latin typeface="Arial" panose="020B0604020202020204" pitchFamily="34" charset="0"/>
              </a:rPr>
              <a:t>Review of nonlinear resonances in accelerators and storage rings; </a:t>
            </a:r>
          </a:p>
          <a:p>
            <a:pPr marL="0" indent="0">
              <a:buNone/>
            </a:pPr>
            <a:r>
              <a:rPr lang="en-US" dirty="0">
                <a:solidFill>
                  <a:srgbClr val="0432FF"/>
                </a:solidFill>
                <a:effectLst/>
                <a:latin typeface="Arial" panose="020B0604020202020204" pitchFamily="34" charset="0"/>
              </a:rPr>
              <a:t>       including a discussion of chaos, particle diffusion and dynamic aperture	  </a:t>
            </a:r>
            <a:r>
              <a:rPr lang="en-US" dirty="0" err="1">
                <a:solidFill>
                  <a:srgbClr val="0432FF"/>
                </a:solidFill>
                <a:effectLst/>
                <a:latin typeface="Arial" panose="020B0604020202020204" pitchFamily="34" charset="0"/>
              </a:rPr>
              <a:t>Shyh</a:t>
            </a:r>
            <a:r>
              <a:rPr lang="en-US" dirty="0">
                <a:solidFill>
                  <a:srgbClr val="0432FF"/>
                </a:solidFill>
                <a:effectLst/>
                <a:latin typeface="Arial" panose="020B0604020202020204" pitchFamily="34" charset="0"/>
              </a:rPr>
              <a:t>-Yuan Lee, IU</a:t>
            </a:r>
          </a:p>
          <a:p>
            <a:r>
              <a:rPr lang="en-US" dirty="0">
                <a:solidFill>
                  <a:srgbClr val="0432FF"/>
                </a:solidFill>
                <a:effectLst/>
                <a:latin typeface="Arial" panose="020B0604020202020204" pitchFamily="34" charset="0"/>
              </a:rPr>
              <a:t>Liquid lithium charge stripping technology: achievement and lessons learned</a:t>
            </a:r>
            <a:r>
              <a:rPr lang="en-US" dirty="0">
                <a:solidFill>
                  <a:srgbClr val="0432FF"/>
                </a:solidFill>
                <a:latin typeface="Arial" panose="020B0604020202020204" pitchFamily="34" charset="0"/>
              </a:rPr>
              <a:t>	  </a:t>
            </a:r>
            <a:r>
              <a:rPr lang="en-US" dirty="0" err="1">
                <a:solidFill>
                  <a:srgbClr val="0432FF"/>
                </a:solidFill>
                <a:effectLst/>
                <a:latin typeface="Arial" panose="020B0604020202020204" pitchFamily="34" charset="0"/>
              </a:rPr>
              <a:t>Takuji</a:t>
            </a:r>
            <a:r>
              <a:rPr lang="en-US" dirty="0">
                <a:solidFill>
                  <a:srgbClr val="0432FF"/>
                </a:solidFill>
                <a:effectLst/>
                <a:latin typeface="Arial" panose="020B0604020202020204" pitchFamily="34" charset="0"/>
              </a:rPr>
              <a:t> </a:t>
            </a:r>
            <a:r>
              <a:rPr lang="en-US" dirty="0" err="1">
                <a:solidFill>
                  <a:srgbClr val="0432FF"/>
                </a:solidFill>
                <a:effectLst/>
                <a:latin typeface="Arial" panose="020B0604020202020204" pitchFamily="34" charset="0"/>
              </a:rPr>
              <a:t>Kanemura</a:t>
            </a:r>
            <a:r>
              <a:rPr lang="en-US" dirty="0">
                <a:solidFill>
                  <a:srgbClr val="0432FF"/>
                </a:solidFill>
                <a:effectLst/>
                <a:latin typeface="Arial" panose="020B0604020202020204" pitchFamily="34" charset="0"/>
              </a:rPr>
              <a:t>, FRIB/MSU</a:t>
            </a:r>
          </a:p>
          <a:p>
            <a:r>
              <a:rPr lang="en-US" dirty="0">
                <a:solidFill>
                  <a:srgbClr val="0432FF"/>
                </a:solidFill>
                <a:effectLst/>
                <a:latin typeface="Arial" panose="020B0604020202020204" pitchFamily="34" charset="0"/>
              </a:rPr>
              <a:t>RF Acceleration with Short Pulses: Breaking the High-Gradient Barrier</a:t>
            </a:r>
            <a:r>
              <a:rPr lang="en-US" dirty="0">
                <a:solidFill>
                  <a:srgbClr val="0432FF"/>
                </a:solidFill>
                <a:latin typeface="Arial" panose="020B0604020202020204" pitchFamily="34" charset="0"/>
              </a:rPr>
              <a:t>	  </a:t>
            </a:r>
            <a:r>
              <a:rPr lang="en-US" dirty="0" err="1">
                <a:solidFill>
                  <a:srgbClr val="0432FF"/>
                </a:solidFill>
                <a:effectLst/>
                <a:latin typeface="Arial" panose="020B0604020202020204" pitchFamily="34" charset="0"/>
              </a:rPr>
              <a:t>Xueying</a:t>
            </a:r>
            <a:r>
              <a:rPr lang="en-US" dirty="0">
                <a:solidFill>
                  <a:srgbClr val="0432FF"/>
                </a:solidFill>
                <a:effectLst/>
                <a:latin typeface="Arial" panose="020B0604020202020204" pitchFamily="34" charset="0"/>
              </a:rPr>
              <a:t> Lu, ANL</a:t>
            </a:r>
          </a:p>
          <a:p>
            <a:pPr marL="0" indent="0">
              <a:buNone/>
            </a:pPr>
            <a:endParaRPr lang="en-US" dirty="0">
              <a:effectLst/>
              <a:latin typeface="Arial" panose="020B0604020202020204" pitchFamily="34" charset="0"/>
            </a:endParaRPr>
          </a:p>
          <a:p>
            <a:pPr marL="0" indent="0">
              <a:buNone/>
            </a:pPr>
            <a:r>
              <a:rPr lang="en-US" sz="3800" b="1" dirty="0">
                <a:effectLst/>
                <a:latin typeface="Arial" panose="020B0604020202020204" pitchFamily="34" charset="0"/>
              </a:rPr>
              <a:t>Closing (Impactfu</a:t>
            </a:r>
            <a:r>
              <a:rPr lang="en-US" sz="3800" b="1" dirty="0">
                <a:latin typeface="Arial" panose="020B0604020202020204" pitchFamily="34" charset="0"/>
              </a:rPr>
              <a:t>l, applications, future-looking, outreach)</a:t>
            </a:r>
            <a:endParaRPr lang="en-US" sz="3800" dirty="0">
              <a:effectLst/>
              <a:latin typeface="Arial" panose="020B0604020202020204" pitchFamily="34" charset="0"/>
            </a:endParaRPr>
          </a:p>
          <a:p>
            <a:r>
              <a:rPr lang="en-US" dirty="0">
                <a:solidFill>
                  <a:srgbClr val="0432FF"/>
                </a:solidFill>
                <a:effectLst/>
                <a:latin typeface="Arial" panose="020B0604020202020204" pitchFamily="34" charset="0"/>
              </a:rPr>
              <a:t>Future circular Higgs factories: Status and prospective			  </a:t>
            </a:r>
            <a:r>
              <a:rPr lang="en-US" dirty="0" err="1">
                <a:solidFill>
                  <a:srgbClr val="0432FF"/>
                </a:solidFill>
                <a:effectLst/>
                <a:latin typeface="Arial" panose="020B0604020202020204" pitchFamily="34" charset="0"/>
              </a:rPr>
              <a:t>Yuhui</a:t>
            </a:r>
            <a:r>
              <a:rPr lang="en-US" dirty="0">
                <a:solidFill>
                  <a:srgbClr val="0432FF"/>
                </a:solidFill>
                <a:effectLst/>
                <a:latin typeface="Arial" panose="020B0604020202020204" pitchFamily="34" charset="0"/>
              </a:rPr>
              <a:t> Li, </a:t>
            </a:r>
            <a:r>
              <a:rPr lang="en-US" altLang="ja-JP" dirty="0">
                <a:solidFill>
                  <a:srgbClr val="0432FF"/>
                </a:solidFill>
                <a:effectLst/>
                <a:latin typeface="Arial" panose="020B0604020202020204" pitchFamily="34" charset="0"/>
              </a:rPr>
              <a:t>IHEP </a:t>
            </a:r>
            <a:endParaRPr lang="en-US" b="1" dirty="0">
              <a:solidFill>
                <a:srgbClr val="FF0000"/>
              </a:solidFill>
              <a:effectLst/>
              <a:highlight>
                <a:srgbClr val="FFFFFF"/>
              </a:highlight>
              <a:latin typeface="Arial" panose="020B0604020202020204" pitchFamily="34" charset="0"/>
            </a:endParaRPr>
          </a:p>
          <a:p>
            <a:r>
              <a:rPr lang="en-US" dirty="0">
                <a:solidFill>
                  <a:srgbClr val="0432FF"/>
                </a:solidFill>
                <a:effectLst/>
                <a:latin typeface="Arial" panose="020B0604020202020204" pitchFamily="34" charset="0"/>
              </a:rPr>
              <a:t>Latest Achievements in Femtosecond Synchronization of Large Scale Facilities	  Sebastian Schulz, </a:t>
            </a:r>
            <a:r>
              <a:rPr lang="en-US" altLang="ja-JP" dirty="0">
                <a:solidFill>
                  <a:srgbClr val="0432FF"/>
                </a:solidFill>
                <a:effectLst/>
                <a:latin typeface="Arial" panose="020B0604020202020204" pitchFamily="34" charset="0"/>
              </a:rPr>
              <a:t>DESY</a:t>
            </a:r>
          </a:p>
          <a:p>
            <a:r>
              <a:rPr lang="en-US" dirty="0" err="1">
                <a:solidFill>
                  <a:srgbClr val="0432FF"/>
                </a:solidFill>
                <a:effectLst/>
                <a:latin typeface="Arial" panose="020B0604020202020204" pitchFamily="34" charset="0"/>
              </a:rPr>
              <a:t>BeamPIE</a:t>
            </a:r>
            <a:r>
              <a:rPr lang="en-US" dirty="0">
                <a:solidFill>
                  <a:srgbClr val="0432FF"/>
                </a:solidFill>
                <a:effectLst/>
                <a:latin typeface="Arial" panose="020B0604020202020204" pitchFamily="34" charset="0"/>
              </a:rPr>
              <a:t> - a suborbital test of an accelerator for space applications		  Quinn </a:t>
            </a:r>
            <a:r>
              <a:rPr lang="en-US" dirty="0" err="1">
                <a:solidFill>
                  <a:srgbClr val="0432FF"/>
                </a:solidFill>
                <a:effectLst/>
                <a:latin typeface="Arial" panose="020B0604020202020204" pitchFamily="34" charset="0"/>
              </a:rPr>
              <a:t>Marksteiner</a:t>
            </a:r>
            <a:r>
              <a:rPr lang="en-US" dirty="0">
                <a:solidFill>
                  <a:srgbClr val="0432FF"/>
                </a:solidFill>
                <a:effectLst/>
                <a:latin typeface="Arial" panose="020B0604020202020204" pitchFamily="34" charset="0"/>
              </a:rPr>
              <a:t>, </a:t>
            </a:r>
            <a:r>
              <a:rPr lang="en-US" altLang="ja-JP" dirty="0">
                <a:solidFill>
                  <a:srgbClr val="0432FF"/>
                </a:solidFill>
                <a:effectLst/>
                <a:latin typeface="Arial" panose="020B0604020202020204" pitchFamily="34" charset="0"/>
              </a:rPr>
              <a:t>LANL</a:t>
            </a:r>
            <a:endParaRPr lang="en-US" dirty="0">
              <a:solidFill>
                <a:srgbClr val="0432FF"/>
              </a:solidFill>
              <a:effectLst/>
              <a:latin typeface="Arial" panose="020B0604020202020204" pitchFamily="34" charset="0"/>
            </a:endParaRPr>
          </a:p>
        </p:txBody>
      </p:sp>
      <p:pic>
        <p:nvPicPr>
          <p:cNvPr id="4" name="図 3">
            <a:extLst>
              <a:ext uri="{FF2B5EF4-FFF2-40B4-BE49-F238E27FC236}">
                <a16:creationId xmlns:a16="http://schemas.microsoft.com/office/drawing/2014/main" id="{8589655E-05F7-8C34-5FE8-DC40102D7F35}"/>
              </a:ext>
            </a:extLst>
          </p:cNvPr>
          <p:cNvPicPr>
            <a:picLocks noChangeAspect="1"/>
          </p:cNvPicPr>
          <p:nvPr/>
        </p:nvPicPr>
        <p:blipFill>
          <a:blip r:embed="rId3"/>
          <a:stretch>
            <a:fillRect/>
          </a:stretch>
        </p:blipFill>
        <p:spPr>
          <a:xfrm>
            <a:off x="9729071" y="0"/>
            <a:ext cx="2462929" cy="1325563"/>
          </a:xfrm>
          <a:prstGeom prst="rect">
            <a:avLst/>
          </a:prstGeom>
        </p:spPr>
      </p:pic>
      <p:sp>
        <p:nvSpPr>
          <p:cNvPr id="5" name="スライド番号プレースホルダー 3">
            <a:extLst>
              <a:ext uri="{FF2B5EF4-FFF2-40B4-BE49-F238E27FC236}">
                <a16:creationId xmlns:a16="http://schemas.microsoft.com/office/drawing/2014/main" id="{196D70B6-C2F3-0D5D-78AA-94F2D85EE615}"/>
              </a:ext>
            </a:extLst>
          </p:cNvPr>
          <p:cNvSpPr>
            <a:spLocks noGrp="1"/>
          </p:cNvSpPr>
          <p:nvPr>
            <p:ph type="sldNum" sz="quarter" idx="12"/>
          </p:nvPr>
        </p:nvSpPr>
        <p:spPr>
          <a:xfrm>
            <a:off x="8610600" y="6356350"/>
            <a:ext cx="2743200" cy="365125"/>
          </a:xfrm>
        </p:spPr>
        <p:txBody>
          <a:bodyPr/>
          <a:lstStyle/>
          <a:p>
            <a:fld id="{38B5BD2C-1B1E-44B4-8BC4-9A9AC6D567F5}" type="slidenum">
              <a:rPr kumimoji="1" lang="ja-JP" altLang="en-US" sz="3200" smtClean="0"/>
              <a:t>9</a:t>
            </a:fld>
            <a:endParaRPr kumimoji="1" lang="ja-JP" altLang="en-US" sz="3200" dirty="0"/>
          </a:p>
        </p:txBody>
      </p:sp>
      <p:sp>
        <p:nvSpPr>
          <p:cNvPr id="6" name="フッター プレースホルダー 5">
            <a:extLst>
              <a:ext uri="{FF2B5EF4-FFF2-40B4-BE49-F238E27FC236}">
                <a16:creationId xmlns:a16="http://schemas.microsoft.com/office/drawing/2014/main" id="{2935C2CA-89E8-3E54-5A12-FBAF46489157}"/>
              </a:ext>
            </a:extLst>
          </p:cNvPr>
          <p:cNvSpPr>
            <a:spLocks noGrp="1"/>
          </p:cNvSpPr>
          <p:nvPr>
            <p:ph type="ftr" sz="quarter" idx="11"/>
          </p:nvPr>
        </p:nvSpPr>
        <p:spPr/>
        <p:txBody>
          <a:bodyPr/>
          <a:lstStyle/>
          <a:p>
            <a:r>
              <a:rPr lang="en-US"/>
              <a:t>IPAC2025 SPC3 Yoichi Sato</a:t>
            </a:r>
            <a:endParaRPr lang="en-US" dirty="0"/>
          </a:p>
        </p:txBody>
      </p:sp>
      <p:sp>
        <p:nvSpPr>
          <p:cNvPr id="7" name="タイトル 1">
            <a:extLst>
              <a:ext uri="{FF2B5EF4-FFF2-40B4-BE49-F238E27FC236}">
                <a16:creationId xmlns:a16="http://schemas.microsoft.com/office/drawing/2014/main" id="{209096E5-512C-A9CE-C574-129BA7FD542E}"/>
              </a:ext>
            </a:extLst>
          </p:cNvPr>
          <p:cNvSpPr txBox="1">
            <a:spLocks/>
          </p:cNvSpPr>
          <p:nvPr/>
        </p:nvSpPr>
        <p:spPr>
          <a:xfrm>
            <a:off x="0" y="14611"/>
            <a:ext cx="7605132" cy="471768"/>
          </a:xfrm>
          <a:prstGeom prst="rect">
            <a:avLst/>
          </a:prstGeom>
          <a:solidFill>
            <a:srgbClr val="BDD7EE"/>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en-US" altLang="ja-JP" sz="3200" dirty="0">
                <a:latin typeface="Times New Roman" panose="02020603050405020304" pitchFamily="18" charset="0"/>
                <a:cs typeface="Times New Roman" panose="02020603050405020304" pitchFamily="18" charset="0"/>
              </a:rPr>
              <a:t>IPAC’25 Plenary talk plan </a:t>
            </a:r>
            <a:r>
              <a:rPr lang="en-US" altLang="ja-JP" sz="3200" b="1" dirty="0">
                <a:solidFill>
                  <a:srgbClr val="FF0000"/>
                </a:solidFill>
                <a:latin typeface="Times New Roman" panose="02020603050405020304" pitchFamily="18" charset="0"/>
                <a:cs typeface="Times New Roman" panose="02020603050405020304" pitchFamily="18" charset="0"/>
              </a:rPr>
              <a:t>right after SPC2</a:t>
            </a:r>
            <a:endParaRPr lang="ja-JP" altLang="en-US" sz="32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563056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29367</TotalTime>
  <Words>4542</Words>
  <Application>Microsoft Office PowerPoint</Application>
  <PresentationFormat>ワイド画面</PresentationFormat>
  <Paragraphs>552</Paragraphs>
  <Slides>24</Slides>
  <Notes>12</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24</vt:i4>
      </vt:variant>
    </vt:vector>
  </HeadingPairs>
  <TitlesOfParts>
    <vt:vector size="35" baseType="lpstr">
      <vt:lpstr>BIZ UDPゴシック</vt:lpstr>
      <vt:lpstr>微軟正黑體</vt:lpstr>
      <vt:lpstr>Meiryo</vt:lpstr>
      <vt:lpstr>游ゴシック</vt:lpstr>
      <vt:lpstr>游ゴシック Light</vt:lpstr>
      <vt:lpstr>Aptos</vt:lpstr>
      <vt:lpstr>Arial</vt:lpstr>
      <vt:lpstr>Calibri</vt:lpstr>
      <vt:lpstr>Times New Roman</vt:lpstr>
      <vt:lpstr>Wingdings</vt:lpstr>
      <vt:lpstr>Office テーマ</vt:lpstr>
      <vt:lpstr>IPAC’25 Scientific Program</vt:lpstr>
      <vt:lpstr>IPAC’25 SPC composition</vt:lpstr>
      <vt:lpstr>IPAC’25 SPC timeline and expected tasks</vt:lpstr>
      <vt:lpstr>PowerPoint プレゼンテーション</vt:lpstr>
      <vt:lpstr>PowerPoint プレゼンテーション</vt:lpstr>
      <vt:lpstr>PowerPoint プレゼンテーション</vt:lpstr>
      <vt:lpstr>IPAC’25 SPC Decisions</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IPAC’25  SPC activities after SPC3,  JAN-APR 2025</vt:lpstr>
      <vt:lpstr>IPAC’25 Cancelled Asian orals nominated for IPAC'25</vt:lpstr>
      <vt:lpstr>IPAC’25 SPC plan after SPC3  RED mark in this Feb – May 1st week</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Equal opportunity session in IPAC2025, Taipei, Taiwan</dc:title>
  <dc:creator>佐藤 洋一</dc:creator>
  <cp:lastModifiedBy>洋一 佐藤</cp:lastModifiedBy>
  <cp:revision>14</cp:revision>
  <dcterms:created xsi:type="dcterms:W3CDTF">2023-12-01T05:49:40Z</dcterms:created>
  <dcterms:modified xsi:type="dcterms:W3CDTF">2025-06-04T11:10:01Z</dcterms:modified>
</cp:coreProperties>
</file>