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  <p:sldMasterId id="2147483739" r:id="rId2"/>
  </p:sldMasterIdLst>
  <p:notesMasterIdLst>
    <p:notesMasterId r:id="rId25"/>
  </p:notesMasterIdLst>
  <p:sldIdLst>
    <p:sldId id="258" r:id="rId3"/>
    <p:sldId id="733" r:id="rId4"/>
    <p:sldId id="304" r:id="rId5"/>
    <p:sldId id="302" r:id="rId6"/>
    <p:sldId id="299" r:id="rId7"/>
    <p:sldId id="748" r:id="rId8"/>
    <p:sldId id="768" r:id="rId9"/>
    <p:sldId id="752" r:id="rId10"/>
    <p:sldId id="754" r:id="rId11"/>
    <p:sldId id="767" r:id="rId12"/>
    <p:sldId id="760" r:id="rId13"/>
    <p:sldId id="761" r:id="rId14"/>
    <p:sldId id="763" r:id="rId15"/>
    <p:sldId id="758" r:id="rId16"/>
    <p:sldId id="742" r:id="rId17"/>
    <p:sldId id="305" r:id="rId18"/>
    <p:sldId id="762" r:id="rId19"/>
    <p:sldId id="766" r:id="rId20"/>
    <p:sldId id="765" r:id="rId21"/>
    <p:sldId id="751" r:id="rId22"/>
    <p:sldId id="745" r:id="rId23"/>
    <p:sldId id="759" r:id="rId24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00294B"/>
    <a:srgbClr val="456487"/>
    <a:srgbClr val="E05314"/>
    <a:srgbClr val="6600CC"/>
    <a:srgbClr val="511F74"/>
    <a:srgbClr val="7A286A"/>
    <a:srgbClr val="DF8A2D"/>
    <a:srgbClr val="F392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000" autoAdjust="0"/>
    <p:restoredTop sz="96012" autoAdjust="0"/>
  </p:normalViewPr>
  <p:slideViewPr>
    <p:cSldViewPr>
      <p:cViewPr varScale="1">
        <p:scale>
          <a:sx n="154" d="100"/>
          <a:sy n="154" d="100"/>
        </p:scale>
        <p:origin x="208" y="688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27/11/2023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263728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93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684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399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léments : Intro visu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72418" cy="6059486"/>
          </a:xfrm>
          <a:prstGeom prst="rect">
            <a:avLst/>
          </a:prstGeom>
        </p:spPr>
      </p:pic>
      <p:sp>
        <p:nvSpPr>
          <p:cNvPr id="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8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77877" y="149425"/>
            <a:ext cx="8712966" cy="432048"/>
          </a:xfrm>
        </p:spPr>
        <p:txBody>
          <a:bodyPr>
            <a:normAutofit/>
          </a:bodyPr>
          <a:lstStyle>
            <a:lvl1pPr algn="ctr">
              <a:defRPr lang="fr-FR" sz="22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0956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léments : 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3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77877" y="149425"/>
            <a:ext cx="8712966" cy="432048"/>
          </a:xfrm>
        </p:spPr>
        <p:txBody>
          <a:bodyPr>
            <a:normAutofit/>
          </a:bodyPr>
          <a:lstStyle>
            <a:lvl1pPr algn="ctr">
              <a:defRPr lang="fr-FR" sz="2200" b="1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76527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059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013" y="1511300"/>
            <a:ext cx="9291637" cy="25193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13" y="4054475"/>
            <a:ext cx="9291637" cy="132556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926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3" y="1612900"/>
            <a:ext cx="4568825" cy="38449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62588" y="1612900"/>
            <a:ext cx="4568825" cy="384492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292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1637" cy="11715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1363" y="2212975"/>
            <a:ext cx="4557712" cy="325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53063" y="2212975"/>
            <a:ext cx="4579937" cy="325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229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34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878254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489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111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071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660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66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5526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1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03706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92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34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44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12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1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8" r:id="rId3"/>
    <p:sldLayoutId id="2147483753" r:id="rId4"/>
    <p:sldLayoutId id="2147483754" r:id="rId5"/>
    <p:sldLayoutId id="2147483755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November 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LPR at IPAC'23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8DF9-1CDE-4B21-B3C6-2E87DEDC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19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3600" dirty="0">
                <a:solidFill>
                  <a:srgbClr val="00B0F0"/>
                </a:solidFill>
              </a:rPr>
              <a:t>Light Peer Review at IPAC’23</a:t>
            </a:r>
          </a:p>
          <a:p>
            <a:pPr marL="0" indent="0" algn="ctr">
              <a:buNone/>
            </a:pPr>
            <a:endParaRPr lang="en-GB" sz="3600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n-GB" sz="3600" dirty="0">
                <a:solidFill>
                  <a:srgbClr val="00B0F0"/>
                </a:solidFill>
              </a:rPr>
              <a:t>Nicolas DELERUE</a:t>
            </a:r>
          </a:p>
          <a:p>
            <a:pPr marL="0" indent="0" algn="ctr">
              <a:buNone/>
            </a:pPr>
            <a:r>
              <a:rPr lang="en-GB" sz="3600" dirty="0" err="1">
                <a:solidFill>
                  <a:srgbClr val="00B0F0"/>
                </a:solidFill>
              </a:rPr>
              <a:t>IJCLab</a:t>
            </a:r>
            <a:r>
              <a:rPr lang="en-GB" sz="3600" dirty="0">
                <a:solidFill>
                  <a:srgbClr val="00B0F0"/>
                </a:solidFill>
              </a:rPr>
              <a:t> (CNRS and </a:t>
            </a:r>
            <a:r>
              <a:rPr lang="en-GB" sz="3600" dirty="0" err="1">
                <a:solidFill>
                  <a:srgbClr val="00B0F0"/>
                </a:solidFill>
              </a:rPr>
              <a:t>Université</a:t>
            </a:r>
            <a:r>
              <a:rPr lang="en-GB" sz="3600" dirty="0">
                <a:solidFill>
                  <a:srgbClr val="00B0F0"/>
                </a:solidFill>
              </a:rPr>
              <a:t> Paris-</a:t>
            </a:r>
            <a:r>
              <a:rPr lang="en-GB" sz="3600" dirty="0" err="1">
                <a:solidFill>
                  <a:srgbClr val="00B0F0"/>
                </a:solidFill>
              </a:rPr>
              <a:t>Saclay</a:t>
            </a:r>
            <a:r>
              <a:rPr lang="en-GB" sz="3600" dirty="0">
                <a:solidFill>
                  <a:srgbClr val="00B0F0"/>
                </a:solidFill>
              </a:rPr>
              <a:t>)</a:t>
            </a:r>
          </a:p>
          <a:p>
            <a:pPr marL="0" indent="0" algn="ctr">
              <a:buNone/>
            </a:pPr>
            <a:endParaRPr lang="en-GB" sz="3600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en-GB" sz="3600" dirty="0" err="1">
                <a:solidFill>
                  <a:srgbClr val="00B0F0"/>
                </a:solidFill>
              </a:rPr>
              <a:t>Jacow</a:t>
            </a:r>
            <a:r>
              <a:rPr lang="en-GB" sz="3600" dirty="0">
                <a:solidFill>
                  <a:srgbClr val="00B0F0"/>
                </a:solidFill>
              </a:rPr>
              <a:t> meeting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rgbClr val="00B0F0"/>
                </a:solidFill>
              </a:rPr>
              <a:t>28</a:t>
            </a:r>
            <a:r>
              <a:rPr lang="en-GB" sz="3600" baseline="30000" dirty="0">
                <a:solidFill>
                  <a:srgbClr val="00B0F0"/>
                </a:solidFill>
              </a:rPr>
              <a:t>th</a:t>
            </a:r>
            <a:r>
              <a:rPr lang="en-GB" sz="3600" dirty="0">
                <a:solidFill>
                  <a:srgbClr val="00B0F0"/>
                </a:solidFill>
              </a:rPr>
              <a:t> November 2023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1708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62050" y="959245"/>
            <a:ext cx="8219881" cy="434887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Papers submitters: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Not registered by 23</a:t>
            </a:r>
            <a:r>
              <a:rPr lang="en-GB" baseline="30000" dirty="0">
                <a:solidFill>
                  <a:schemeClr val="tx1"/>
                </a:solidFill>
              </a:rPr>
              <a:t>rd</a:t>
            </a:r>
            <a:r>
              <a:rPr lang="en-GB" dirty="0">
                <a:solidFill>
                  <a:schemeClr val="tx1"/>
                </a:solidFill>
              </a:rPr>
              <a:t> march 2023: 82 out of 284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Student 73 out of 202 (36%)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Delegate Non-member EPS 113 (56%)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Delegate EPS Member 14 (7%)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Exhibitor extra pass 2 (1%)</a:t>
            </a:r>
          </a:p>
          <a:p>
            <a:r>
              <a:rPr lang="en-GB" b="1" dirty="0">
                <a:solidFill>
                  <a:schemeClr val="tx1"/>
                </a:solidFill>
              </a:rPr>
              <a:t>Papers with student as submitter or speaker or primary author: 52%</a:t>
            </a:r>
          </a:p>
          <a:p>
            <a:r>
              <a:rPr lang="en-GB" sz="2000" dirty="0">
                <a:solidFill>
                  <a:schemeClr val="tx1"/>
                </a:solidFill>
              </a:rPr>
              <a:t>Country of submitter: (out of 202 papers) China 18%, Germany 17%, Switzerland 15%, Japan 12%, United States 7%, 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Italy  9%,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France 6%, Taiwan 5%; Other EMEA: 8%,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Other Asia: 2%, Other America: 1%</a:t>
            </a:r>
          </a:p>
          <a:p>
            <a:r>
              <a:rPr lang="en-GB" dirty="0">
                <a:solidFill>
                  <a:schemeClr val="tx1"/>
                </a:solidFill>
              </a:rPr>
              <a:t>Region of submitter: EMEA 52%, Asia 32% , Americas: 16%.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LPR statistics (continued)</a:t>
            </a:r>
          </a:p>
        </p:txBody>
      </p:sp>
    </p:spTree>
    <p:extLst>
      <p:ext uri="{BB962C8B-B14F-4D97-AF65-F5344CB8AC3E}">
        <p14:creationId xmlns:p14="http://schemas.microsoft.com/office/powerpoint/2010/main" val="289715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3562" y="1154488"/>
            <a:ext cx="5555584" cy="4755575"/>
          </a:xfrm>
        </p:spPr>
        <p:txBody>
          <a:bodyPr>
            <a:normAutofit fontScale="85000" lnSpcReduction="10000"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Papers by main classification: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MC1: Colliders and other Particle Physics Accelerators: 38 (13%)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MC1.A02 8 (3 %) Lepton Circular Colliders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MC1.A24 7 (2 %) Accelerators and Storage Rings, Other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MC1.A08 6 (2 %) Linear Accelerators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MC2: Photon Sources and Electron Accelerators: 54 (19%)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MC2.A06 12 (4 %) Free Electron Lasers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MC2.T02 8 (3 %) Electron Sources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MC2.A24 6 (2 %) Accelerators and Storage Rings, Other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MC3: Novel Particle Sources and Acceleration Techniques: 11 (4%)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MC4: Hadron Accelerators: 38 (13%)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MC4.A08 10 (4 %) Linear Accelerators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MC4.T12 9 (3 %) Beam Injection/Extraction and Transport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MC5: Beam Dynamics and EM Fields: 38 (13%)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MC5.D04 6 (2 %) Beam Coupling Impedance Theory, Simulations, Measurements, Code Developments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MC5.D01 6 (2 %) Beam Optics Lattices, Correction Schemes, Transport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LPR statistics (continued)</a:t>
            </a:r>
          </a:p>
        </p:txBody>
      </p:sp>
      <p:sp>
        <p:nvSpPr>
          <p:cNvPr id="7" name="Espace réservé du contenu 1">
            <a:extLst>
              <a:ext uri="{FF2B5EF4-FFF2-40B4-BE49-F238E27FC236}">
                <a16:creationId xmlns:a16="http://schemas.microsoft.com/office/drawing/2014/main" id="{A593263E-9993-A015-6B79-55D9D80B0F50}"/>
              </a:ext>
            </a:extLst>
          </p:cNvPr>
          <p:cNvSpPr txBox="1">
            <a:spLocks/>
          </p:cNvSpPr>
          <p:nvPr/>
        </p:nvSpPr>
        <p:spPr>
          <a:xfrm>
            <a:off x="6023491" y="1120376"/>
            <a:ext cx="4547472" cy="4755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GB" sz="1400" dirty="0">
                <a:solidFill>
                  <a:schemeClr val="tx1"/>
                </a:solidFill>
              </a:rPr>
              <a:t>MC6: Beam Instrumentation, Controls, Feedback and Operational Aspects: 38 (13%)</a:t>
            </a:r>
          </a:p>
          <a:p>
            <a:pPr lvl="2" fontAlgn="auto"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MC6.T03: 17 (6%) T03 Beam Diagnostics and Instrumentation</a:t>
            </a:r>
          </a:p>
          <a:p>
            <a:pPr lvl="2" fontAlgn="auto"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MC6.T04 8 (3 %) Accelerator/Storage Ring Control Systems</a:t>
            </a:r>
          </a:p>
          <a:p>
            <a:pPr lvl="1" fontAlgn="auto">
              <a:spcAft>
                <a:spcPts val="0"/>
              </a:spcAft>
            </a:pPr>
            <a:r>
              <a:rPr lang="en-GB" sz="1400" dirty="0">
                <a:solidFill>
                  <a:schemeClr val="tx1"/>
                </a:solidFill>
              </a:rPr>
              <a:t>MC7: Accelerator Technology and Sustainability: 51 (18%)</a:t>
            </a:r>
          </a:p>
          <a:p>
            <a:pPr lvl="2" fontAlgn="auto"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MC7.T14 8 (3 %) Vacuum Technology</a:t>
            </a:r>
          </a:p>
          <a:p>
            <a:pPr lvl="2" fontAlgn="auto"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MC7.T11 6 (2 %) Power Supplies</a:t>
            </a:r>
          </a:p>
          <a:p>
            <a:pPr lvl="1" fontAlgn="auto">
              <a:spcAft>
                <a:spcPts val="0"/>
              </a:spcAft>
            </a:pPr>
            <a:r>
              <a:rPr lang="en-GB" sz="1400" dirty="0">
                <a:solidFill>
                  <a:schemeClr val="tx1"/>
                </a:solidFill>
              </a:rPr>
              <a:t>MC8: Applications of Accelerators, Technology Transfer and Industrial Relations and Outreach: 16 (6%)</a:t>
            </a:r>
          </a:p>
          <a:p>
            <a:pPr lvl="2" fontAlgn="auto">
              <a:spcAft>
                <a:spcPts val="0"/>
              </a:spcAft>
            </a:pPr>
            <a:r>
              <a:rPr lang="en-GB" sz="1200" dirty="0">
                <a:solidFill>
                  <a:schemeClr val="tx1"/>
                </a:solidFill>
              </a:rPr>
              <a:t>MC8.U01 9 (3 %) Medical Applications</a:t>
            </a:r>
          </a:p>
          <a:p>
            <a:pPr fontAlgn="auto">
              <a:spcAft>
                <a:spcPts val="0"/>
              </a:spcAft>
            </a:pPr>
            <a:r>
              <a:rPr lang="en-GB" sz="1600" dirty="0">
                <a:solidFill>
                  <a:schemeClr val="tx1"/>
                </a:solidFill>
              </a:rPr>
              <a:t>Notes: several papers misclassified despite sorting work done ahead of SPC2!</a:t>
            </a:r>
          </a:p>
          <a:p>
            <a:pPr fontAlgn="auto">
              <a:spcAft>
                <a:spcPts val="0"/>
              </a:spcAft>
            </a:pPr>
            <a:r>
              <a:rPr lang="en-GB" sz="1600" dirty="0">
                <a:solidFill>
                  <a:schemeClr val="tx1"/>
                </a:solidFill>
              </a:rPr>
              <a:t>Should main classification and sub-classification be offered as separate menus in indico?</a:t>
            </a:r>
          </a:p>
        </p:txBody>
      </p:sp>
    </p:spTree>
    <p:extLst>
      <p:ext uri="{BB962C8B-B14F-4D97-AF65-F5344CB8AC3E}">
        <p14:creationId xmlns:p14="http://schemas.microsoft.com/office/powerpoint/2010/main" val="621173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62050" y="959245"/>
            <a:ext cx="8219881" cy="4348873"/>
          </a:xfrm>
        </p:spPr>
        <p:txBody>
          <a:bodyPr>
            <a:no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Opt-in policy does not work: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Some reviewer who volunteered at registration never replied to request or declined all assigned papers.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Some participants who did not volunteer accepted to review and volunteered to review additional papers.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Recommendation: use an opt-out policy (all participants may be queried to review and can decline).</a:t>
            </a:r>
          </a:p>
          <a:p>
            <a:r>
              <a:rPr lang="en-GB" sz="1400" dirty="0">
                <a:solidFill>
                  <a:schemeClr val="tx1"/>
                </a:solidFill>
              </a:rPr>
              <a:t>Review by students?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Decision by IPAC’23 SPC1 was not to ask students to review papers.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Identifying students requires access to the participants database 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=&gt; not data after 23</a:t>
            </a:r>
            <a:r>
              <a:rPr lang="en-GB" sz="1400" baseline="30000" dirty="0">
                <a:solidFill>
                  <a:schemeClr val="tx1"/>
                </a:solidFill>
              </a:rPr>
              <a:t>rd</a:t>
            </a:r>
            <a:r>
              <a:rPr lang="en-GB" sz="1400" dirty="0">
                <a:solidFill>
                  <a:schemeClr val="tx1"/>
                </a:solidFill>
              </a:rPr>
              <a:t> march 2023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=&gt; participants registered after that date were not asked to review papers.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52% of the papers had a student as main contributor.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In many cases the paper was submitted by a student whose professor did not attend the conference.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One of the stated goals of the LPR is “</a:t>
            </a:r>
            <a:r>
              <a:rPr lang="en-GB" sz="1400" b="1" dirty="0">
                <a:solidFill>
                  <a:schemeClr val="tx1"/>
                </a:solidFill>
              </a:rPr>
              <a:t>Train accelerator students and post-doc in the process of peer-reviewing publications.</a:t>
            </a:r>
            <a:r>
              <a:rPr lang="en-GB" sz="1400" dirty="0">
                <a:solidFill>
                  <a:schemeClr val="tx1"/>
                </a:solidFill>
              </a:rPr>
              <a:t>”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Shall we consider allowing one of the two reviewer to be a student on a trial basis (with opt-out possibility) at a future IPAC?</a:t>
            </a:r>
          </a:p>
          <a:p>
            <a:r>
              <a:rPr lang="en-GB" sz="1600" dirty="0">
                <a:solidFill>
                  <a:schemeClr val="tx1"/>
                </a:solidFill>
              </a:rPr>
              <a:t>Get faster reviews: 10 days to review was too much. One week is probably sufficient.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more reviewers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488ECAF-8823-CFFE-0406-510AEEFCA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7" y="2885728"/>
            <a:ext cx="2716005" cy="203700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DB33977-9E14-3DD3-1308-24FC54F79A0E}"/>
              </a:ext>
            </a:extLst>
          </p:cNvPr>
          <p:cNvSpPr txBox="1"/>
          <p:nvPr/>
        </p:nvSpPr>
        <p:spPr>
          <a:xfrm>
            <a:off x="273819" y="4922732"/>
            <a:ext cx="20162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Days </a:t>
            </a:r>
            <a:r>
              <a:rPr lang="fr-FR" sz="1050" dirty="0" err="1"/>
              <a:t>between</a:t>
            </a:r>
            <a:r>
              <a:rPr lang="fr-FR" sz="1050" dirty="0"/>
              <a:t> </a:t>
            </a:r>
            <a:r>
              <a:rPr lang="fr-FR" sz="1050" dirty="0" err="1"/>
              <a:t>paper</a:t>
            </a:r>
            <a:r>
              <a:rPr lang="fr-FR" sz="1050" dirty="0"/>
              <a:t> allocation and </a:t>
            </a:r>
            <a:r>
              <a:rPr lang="fr-FR" sz="1050" dirty="0" err="1"/>
              <a:t>review</a:t>
            </a:r>
            <a:r>
              <a:rPr lang="fr-FR" sz="1050" dirty="0"/>
              <a:t> </a:t>
            </a:r>
            <a:r>
              <a:rPr lang="fr-FR" sz="1050" dirty="0" err="1"/>
              <a:t>submission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400733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62050" y="959245"/>
            <a:ext cx="8219881" cy="4348873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Feedback (both by authors and by reviewers) was very positive.</a:t>
            </a:r>
          </a:p>
          <a:p>
            <a:r>
              <a:rPr lang="en-GB" sz="2400" dirty="0">
                <a:solidFill>
                  <a:schemeClr val="tx1"/>
                </a:solidFill>
              </a:rPr>
              <a:t>Some papers were significantly improved (spelling and/or scientifically).</a:t>
            </a:r>
          </a:p>
          <a:p>
            <a:r>
              <a:rPr lang="en-GB" sz="2400" dirty="0">
                <a:solidFill>
                  <a:schemeClr val="tx1"/>
                </a:solidFill>
              </a:rPr>
              <a:t>Several requests by students who needed to confirm the acceptance of the paper to graduate or thesis reviews.</a:t>
            </a:r>
          </a:p>
          <a:p>
            <a:r>
              <a:rPr lang="en-GB" sz="2400" dirty="0">
                <a:solidFill>
                  <a:schemeClr val="tx1"/>
                </a:solidFill>
              </a:rPr>
              <a:t>PR-AB: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One of the stated aim of the LPR is to increase the impact factor of PR-AB and other journals in the community.</a:t>
            </a:r>
          </a:p>
          <a:p>
            <a:pPr lvl="2"/>
            <a:r>
              <a:rPr lang="en-GB" sz="2000" dirty="0">
                <a:solidFill>
                  <a:schemeClr val="tx1"/>
                </a:solidFill>
              </a:rPr>
              <a:t>Too early to measure.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Difficult to ask reviewers to identify papers to be forwarded to PR-AB (quality vary a lot from reviewer to reviewer).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Publication in LPR is not compatible with publication in PR-AB.</a:t>
            </a:r>
          </a:p>
          <a:p>
            <a:pPr lvl="1"/>
            <a:endParaRPr lang="en-GB" sz="22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LPR impact</a:t>
            </a:r>
          </a:p>
        </p:txBody>
      </p:sp>
    </p:spTree>
    <p:extLst>
      <p:ext uri="{BB962C8B-B14F-4D97-AF65-F5344CB8AC3E}">
        <p14:creationId xmlns:p14="http://schemas.microsoft.com/office/powerpoint/2010/main" val="2303917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13978" y="1085528"/>
            <a:ext cx="8867953" cy="4536504"/>
          </a:xfrm>
        </p:spPr>
        <p:txBody>
          <a:bodyPr>
            <a:normAutofit/>
          </a:bodyPr>
          <a:lstStyle/>
          <a:p>
            <a:r>
              <a:rPr lang="en-GB" sz="1900" dirty="0">
                <a:solidFill>
                  <a:schemeClr val="tx1"/>
                </a:solidFill>
              </a:rPr>
              <a:t>Better unique identification of participants: </a:t>
            </a:r>
          </a:p>
          <a:p>
            <a:pPr lvl="1"/>
            <a:r>
              <a:rPr lang="en-GB" sz="1900" dirty="0">
                <a:solidFill>
                  <a:schemeClr val="tx1"/>
                </a:solidFill>
              </a:rPr>
              <a:t>Several participants used different spelling for their name as author, as volunteer reviewer or as participants (initial, space, middle name,…). This create confusion!</a:t>
            </a:r>
          </a:p>
          <a:p>
            <a:pPr lvl="2"/>
            <a:r>
              <a:rPr lang="en-GB" sz="1900" dirty="0">
                <a:solidFill>
                  <a:schemeClr val="tx1"/>
                </a:solidFill>
              </a:rPr>
              <a:t>Identify authors and conference participants by a unique id (SPMS database?).</a:t>
            </a:r>
          </a:p>
          <a:p>
            <a:pPr lvl="1"/>
            <a:r>
              <a:rPr lang="en-GB" sz="1900" dirty="0">
                <a:solidFill>
                  <a:schemeClr val="tx1"/>
                </a:solidFill>
              </a:rPr>
              <a:t>The same affiliation appeared with different spelling (CERN, </a:t>
            </a:r>
            <a:r>
              <a:rPr lang="en-GB" sz="1900" dirty="0" err="1">
                <a:solidFill>
                  <a:schemeClr val="tx1"/>
                </a:solidFill>
              </a:rPr>
              <a:t>Europeean</a:t>
            </a:r>
            <a:r>
              <a:rPr lang="en-GB" sz="1900" dirty="0">
                <a:solidFill>
                  <a:schemeClr val="tx1"/>
                </a:solidFill>
              </a:rPr>
              <a:t> Organization for Nuclear Research, C.E.R.N.,…)</a:t>
            </a:r>
          </a:p>
          <a:p>
            <a:pPr lvl="2"/>
            <a:r>
              <a:rPr lang="en-GB" sz="1900" dirty="0">
                <a:solidFill>
                  <a:schemeClr val="tx1"/>
                </a:solidFill>
              </a:rPr>
              <a:t>Use a unique id for institutions (SPMS </a:t>
            </a:r>
            <a:r>
              <a:rPr lang="en-GB" sz="1900" dirty="0" err="1">
                <a:solidFill>
                  <a:schemeClr val="tx1"/>
                </a:solidFill>
              </a:rPr>
              <a:t>databse</a:t>
            </a:r>
            <a:r>
              <a:rPr lang="en-GB" sz="1900" dirty="0">
                <a:solidFill>
                  <a:schemeClr val="tx1"/>
                </a:solidFill>
              </a:rPr>
              <a:t>?).</a:t>
            </a:r>
          </a:p>
          <a:p>
            <a:r>
              <a:rPr lang="en-GB" sz="1900" dirty="0">
                <a:solidFill>
                  <a:schemeClr val="tx1"/>
                </a:solidFill>
              </a:rPr>
              <a:t>Papers compliance:</a:t>
            </a:r>
          </a:p>
          <a:p>
            <a:pPr lvl="1"/>
            <a:r>
              <a:rPr lang="en-GB" sz="1900" dirty="0"/>
              <a:t>Some papers were obviously non-compliant with </a:t>
            </a:r>
            <a:r>
              <a:rPr lang="en-GB" sz="1900" dirty="0" err="1"/>
              <a:t>Jacow</a:t>
            </a:r>
            <a:r>
              <a:rPr lang="en-GB" sz="1900" dirty="0"/>
              <a:t> proceedings rules.</a:t>
            </a:r>
          </a:p>
          <a:p>
            <a:pPr lvl="2"/>
            <a:r>
              <a:rPr lang="en-GB" sz="1900" b="1" dirty="0"/>
              <a:t>Require LPR to go through the CAT scan? Have a record of that validation.</a:t>
            </a:r>
            <a:endParaRPr lang="en-GB" sz="1900" dirty="0">
              <a:solidFill>
                <a:schemeClr val="tx1"/>
              </a:solidFill>
            </a:endParaRPr>
          </a:p>
          <a:p>
            <a:r>
              <a:rPr lang="en-GB" sz="1900" dirty="0">
                <a:solidFill>
                  <a:schemeClr val="tx1"/>
                </a:solidFill>
              </a:rPr>
              <a:t>For better referee allocation:</a:t>
            </a:r>
          </a:p>
          <a:p>
            <a:pPr lvl="1"/>
            <a:r>
              <a:rPr lang="en-GB" sz="1900" dirty="0">
                <a:solidFill>
                  <a:schemeClr val="tx1"/>
                </a:solidFill>
              </a:rPr>
              <a:t>Allow queries through an API to the </a:t>
            </a:r>
            <a:r>
              <a:rPr lang="en-GB" sz="1900" dirty="0" err="1">
                <a:solidFill>
                  <a:schemeClr val="tx1"/>
                </a:solidFill>
              </a:rPr>
              <a:t>Jacow</a:t>
            </a:r>
            <a:r>
              <a:rPr lang="en-GB" sz="1900" dirty="0">
                <a:solidFill>
                  <a:schemeClr val="tx1"/>
                </a:solidFill>
              </a:rPr>
              <a:t> publication database to find someone’s field of expertise (with a unique participant ID).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</a:t>
            </a:r>
            <a:r>
              <a:rPr lang="en-GB" dirty="0" err="1"/>
              <a:t>Jacow</a:t>
            </a:r>
            <a:r>
              <a:rPr lang="en-GB" dirty="0"/>
              <a:t> help the LPR</a:t>
            </a:r>
          </a:p>
        </p:txBody>
      </p:sp>
    </p:spTree>
    <p:extLst>
      <p:ext uri="{BB962C8B-B14F-4D97-AF65-F5344CB8AC3E}">
        <p14:creationId xmlns:p14="http://schemas.microsoft.com/office/powerpoint/2010/main" val="1213320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B930E-F96E-7941-871A-EFF6BD0D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Outlook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B6A411-F33D-AB4A-B1D1-A2668CE0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1D36F4-B277-294E-989C-3E455DDD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C1C1F-8A64-3240-9395-A66DF903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F293D8-82CC-6249-B0EE-226C0878F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53938" y="797497"/>
            <a:ext cx="9227993" cy="4464496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LPR outcome: </a:t>
            </a:r>
          </a:p>
          <a:p>
            <a:pPr lvl="1"/>
            <a:r>
              <a:rPr lang="en-GB" sz="2000" dirty="0">
                <a:solidFill>
                  <a:srgbClr val="00B0F0"/>
                </a:solidFill>
              </a:rPr>
              <a:t>Increased paper quality</a:t>
            </a:r>
          </a:p>
          <a:p>
            <a:pPr lvl="1"/>
            <a:r>
              <a:rPr lang="en-GB" sz="2000" dirty="0">
                <a:solidFill>
                  <a:srgbClr val="00B0F0"/>
                </a:solidFill>
              </a:rPr>
              <a:t>Increase academic standing of our community</a:t>
            </a:r>
          </a:p>
          <a:p>
            <a:r>
              <a:rPr lang="en-GB" sz="2400" dirty="0">
                <a:solidFill>
                  <a:srgbClr val="00B0F0"/>
                </a:solidFill>
              </a:rPr>
              <a:t>52% of the paper had a student as main contributor.</a:t>
            </a:r>
          </a:p>
          <a:p>
            <a:pPr lvl="1"/>
            <a:r>
              <a:rPr lang="en-GB" sz="2200" dirty="0">
                <a:solidFill>
                  <a:srgbClr val="00B0F0"/>
                </a:solidFill>
              </a:rPr>
              <a:t>Important for some thesis.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LPR submissions come from all regions.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Work was very intense during the 6 weeks prior to IPAC but also very interesting!</a:t>
            </a:r>
          </a:p>
        </p:txBody>
      </p:sp>
    </p:spTree>
    <p:extLst>
      <p:ext uri="{BB962C8B-B14F-4D97-AF65-F5344CB8AC3E}">
        <p14:creationId xmlns:p14="http://schemas.microsoft.com/office/powerpoint/2010/main" val="1934702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B6A411-F33D-AB4A-B1D1-A2668CE0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1D36F4-B277-294E-989C-3E455DDD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C1C1F-8A64-3240-9395-A66DF903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F293D8-82CC-6249-B0EE-226C0878F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6188" y="2284050"/>
            <a:ext cx="3096343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solidFill>
                  <a:srgbClr val="00B0F0"/>
                </a:solidFill>
              </a:rPr>
              <a:t>Thank you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AA9B6F8-0365-1646-B838-07E08BE1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23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57995" y="666421"/>
            <a:ext cx="8723937" cy="5048399"/>
          </a:xfrm>
        </p:spPr>
        <p:txBody>
          <a:bodyPr>
            <a:normAutofit fontScale="62500" lnSpcReduction="20000"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Paper submission process:</a:t>
            </a:r>
          </a:p>
          <a:p>
            <a:pPr lvl="1"/>
            <a:r>
              <a:rPr lang="en-GB" sz="2200" dirty="0"/>
              <a:t>Papers using the </a:t>
            </a:r>
            <a:r>
              <a:rPr lang="en-GB" sz="2200" dirty="0" err="1"/>
              <a:t>Jacow</a:t>
            </a:r>
            <a:r>
              <a:rPr lang="en-GB" sz="2200" dirty="0"/>
              <a:t> format are significantly shorter (in pages) than those in the </a:t>
            </a:r>
            <a:r>
              <a:rPr lang="en-GB" sz="2200" dirty="0" err="1"/>
              <a:t>IoP</a:t>
            </a:r>
            <a:r>
              <a:rPr lang="en-GB" sz="2200" dirty="0"/>
              <a:t> format (typically 3 pages become 7 pages).</a:t>
            </a:r>
          </a:p>
          <a:p>
            <a:pPr lvl="2"/>
            <a:r>
              <a:rPr lang="en-GB" sz="2000" dirty="0"/>
              <a:t>Impossible to fit in 3 pages on the single-column </a:t>
            </a:r>
            <a:r>
              <a:rPr lang="en-GB" sz="2000" dirty="0" err="1"/>
              <a:t>IoP</a:t>
            </a:r>
            <a:r>
              <a:rPr lang="en-GB" sz="2000" dirty="0"/>
              <a:t> format (I tried hard).</a:t>
            </a:r>
          </a:p>
          <a:p>
            <a:pPr lvl="2"/>
            <a:r>
              <a:rPr lang="en-GB" sz="2000" dirty="0"/>
              <a:t>Once paper is approved, text can not be changed. Little leverage on the authors to have them try to reduce paper length.</a:t>
            </a:r>
          </a:p>
          <a:p>
            <a:pPr lvl="2"/>
            <a:r>
              <a:rPr lang="en-GB" sz="2000" b="1" dirty="0"/>
              <a:t>Once paper is approved in </a:t>
            </a:r>
            <a:r>
              <a:rPr lang="en-GB" sz="2000" b="1" dirty="0" err="1"/>
              <a:t>Jacow</a:t>
            </a:r>
            <a:r>
              <a:rPr lang="en-GB" sz="2000" b="1" dirty="0"/>
              <a:t> format, ask the author to resubmit immediately in </a:t>
            </a:r>
            <a:r>
              <a:rPr lang="en-GB" sz="2000" b="1" dirty="0" err="1"/>
              <a:t>IoP</a:t>
            </a:r>
            <a:r>
              <a:rPr lang="en-GB" sz="2000" b="1" dirty="0"/>
              <a:t> format.</a:t>
            </a:r>
          </a:p>
          <a:p>
            <a:pPr lvl="2"/>
            <a:r>
              <a:rPr lang="en-GB" sz="2000" b="1" dirty="0"/>
              <a:t>Add a space in indico for paper submission in </a:t>
            </a:r>
            <a:r>
              <a:rPr lang="en-GB" sz="2000" b="1" dirty="0" err="1"/>
              <a:t>IoP</a:t>
            </a:r>
            <a:r>
              <a:rPr lang="en-GB" sz="2000" b="1" dirty="0"/>
              <a:t> format and for submission of the author declaration form.</a:t>
            </a:r>
          </a:p>
          <a:p>
            <a:pPr lvl="1"/>
            <a:r>
              <a:rPr lang="en-GB" sz="2200" dirty="0"/>
              <a:t>Several papers were misclassified. </a:t>
            </a:r>
          </a:p>
          <a:p>
            <a:pPr lvl="2"/>
            <a:r>
              <a:rPr lang="en-GB" sz="2000" dirty="0"/>
              <a:t>Separate main classification and sub-classification as separate menus during submission?</a:t>
            </a:r>
          </a:p>
          <a:p>
            <a:pPr lvl="2"/>
            <a:r>
              <a:rPr lang="en-GB" sz="2000" dirty="0"/>
              <a:t>Make sure that SPC reclassification are taken into account (feedback to SPC and MC coordinators?).</a:t>
            </a:r>
          </a:p>
          <a:p>
            <a:pPr lvl="1"/>
            <a:r>
              <a:rPr lang="en-GB" sz="2200" dirty="0"/>
              <a:t>LOC mentioned that due to LPR they had to to assign poster codes very early however, LPR did not use poster codes but database code.</a:t>
            </a:r>
          </a:p>
          <a:p>
            <a:pPr lvl="2"/>
            <a:r>
              <a:rPr lang="en-GB" sz="1800" b="1" dirty="0"/>
              <a:t>To help LOC, do not ask for LPR papers to use poster codes.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Policy:</a:t>
            </a:r>
            <a:endParaRPr lang="en-GB" sz="2200" dirty="0"/>
          </a:p>
          <a:p>
            <a:pPr lvl="1"/>
            <a:r>
              <a:rPr lang="en-GB" sz="2200" dirty="0"/>
              <a:t>Some papers were rejected by more than 10 reviewers.</a:t>
            </a:r>
          </a:p>
          <a:p>
            <a:pPr lvl="2"/>
            <a:r>
              <a:rPr lang="en-GB" sz="2000" dirty="0"/>
              <a:t>Set a limit on the number of time a paper can be declined to be reviewed before a paper can be rejected as “off-topic/misclassified”.</a:t>
            </a:r>
          </a:p>
          <a:p>
            <a:pPr lvl="1"/>
            <a:r>
              <a:rPr lang="en-GB" sz="2200" dirty="0"/>
              <a:t>Some tracks have very small communities.</a:t>
            </a:r>
          </a:p>
          <a:p>
            <a:pPr lvl="2"/>
            <a:r>
              <a:rPr lang="en-GB" sz="2000" dirty="0"/>
              <a:t>Decide on a policy for papers with no reviewers available. Fetch reviewers from previous IPACs?</a:t>
            </a:r>
          </a:p>
          <a:p>
            <a:pPr lvl="1"/>
            <a:r>
              <a:rPr lang="en-GB" sz="2400" dirty="0"/>
              <a:t>Late publication date has some drawbacks for students.</a:t>
            </a:r>
          </a:p>
          <a:p>
            <a:pPr lvl="2"/>
            <a:r>
              <a:rPr lang="en-GB" sz="2200" dirty="0"/>
              <a:t>Consider cost benefit of publishing in January rather than July.</a:t>
            </a:r>
            <a:r>
              <a:rPr lang="en-GB" sz="2000" dirty="0"/>
              <a:t> </a:t>
            </a:r>
          </a:p>
          <a:p>
            <a:pPr lvl="1"/>
            <a:r>
              <a:rPr lang="en-GB" sz="2200" dirty="0"/>
              <a:t>Number of pages for LPR papers of invited orals? 3? 5?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issues to be considered for Future LPR</a:t>
            </a:r>
          </a:p>
        </p:txBody>
      </p:sp>
    </p:spTree>
    <p:extLst>
      <p:ext uri="{BB962C8B-B14F-4D97-AF65-F5344CB8AC3E}">
        <p14:creationId xmlns:p14="http://schemas.microsoft.com/office/powerpoint/2010/main" val="2752550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2012" y="959245"/>
            <a:ext cx="8579920" cy="4348873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Peer review process:</a:t>
            </a:r>
            <a:endParaRPr lang="en-GB" sz="2200" dirty="0"/>
          </a:p>
          <a:p>
            <a:pPr lvl="1"/>
            <a:r>
              <a:rPr lang="en-GB" sz="2200" dirty="0"/>
              <a:t>Find a space in the cloud to share data on reviewers/papers matching. This would allow several persons to assign reviewers to papers.</a:t>
            </a:r>
          </a:p>
          <a:p>
            <a:pPr lvl="1"/>
            <a:r>
              <a:rPr lang="en-GB" sz="2200" dirty="0"/>
              <a:t>In the review form, separate scientific comments from spelling comments (a long list of spelling mistakes does not require a review on the second round).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Indico:</a:t>
            </a:r>
          </a:p>
          <a:p>
            <a:pPr lvl="1"/>
            <a:r>
              <a:rPr lang="en-GB" sz="2200" dirty="0"/>
              <a:t>Several reviewers posted comments visible by authors and some comments disclosed their identity.</a:t>
            </a:r>
          </a:p>
          <a:p>
            <a:pPr lvl="2"/>
            <a:r>
              <a:rPr lang="en-GB" sz="2000" b="1" dirty="0"/>
              <a:t>Disable comments on papers</a:t>
            </a:r>
          </a:p>
          <a:p>
            <a:pPr lvl="1"/>
            <a:r>
              <a:rPr lang="en-GB" sz="2200" dirty="0"/>
              <a:t>Some SPB members mistakenly validated (judged) papers without waiting for approval from the others. This created some confusion.</a:t>
            </a:r>
          </a:p>
          <a:p>
            <a:pPr lvl="2"/>
            <a:r>
              <a:rPr lang="en-GB" sz="2000" b="1" dirty="0"/>
              <a:t>Create an “observer” status that can access to all reviewers comments but not “judge” the paper.</a:t>
            </a:r>
          </a:p>
          <a:p>
            <a:pPr lvl="1"/>
            <a:r>
              <a:rPr lang="en-GB" sz="2200" dirty="0"/>
              <a:t>Some LOC members has large rights on indico and “judged” paper for which they were only reviewers.</a:t>
            </a:r>
          </a:p>
          <a:p>
            <a:pPr lvl="1"/>
            <a:r>
              <a:rPr lang="en-GB" sz="2400" dirty="0"/>
              <a:t>No way to prevent reviewers to mark papers “to be corrected” on second round.</a:t>
            </a:r>
          </a:p>
          <a:p>
            <a:pPr lvl="2"/>
            <a:r>
              <a:rPr lang="en-GB" sz="2200" b="1" dirty="0"/>
              <a:t>Limit the number of rounds in indico?</a:t>
            </a:r>
          </a:p>
          <a:p>
            <a:pPr lvl="1"/>
            <a:r>
              <a:rPr lang="en-GB" sz="2400" dirty="0"/>
              <a:t>Withdrawn papers completely disappear from Indico.</a:t>
            </a:r>
          </a:p>
          <a:p>
            <a:pPr lvl="2"/>
            <a:r>
              <a:rPr lang="en-GB" sz="2000" b="1" dirty="0"/>
              <a:t>Keep a record of papers even when withdrawn.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issues to be considered… (cont’d)</a:t>
            </a:r>
          </a:p>
        </p:txBody>
      </p:sp>
    </p:spTree>
    <p:extLst>
      <p:ext uri="{BB962C8B-B14F-4D97-AF65-F5344CB8AC3E}">
        <p14:creationId xmlns:p14="http://schemas.microsoft.com/office/powerpoint/2010/main" val="1956280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2012" y="959245"/>
            <a:ext cx="8579920" cy="4348873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err="1">
                <a:solidFill>
                  <a:srgbClr val="00B0F0"/>
                </a:solidFill>
              </a:rPr>
              <a:t>Jacow</a:t>
            </a:r>
            <a:r>
              <a:rPr lang="en-GB" sz="2400" dirty="0">
                <a:solidFill>
                  <a:srgbClr val="00B0F0"/>
                </a:solidFill>
              </a:rPr>
              <a:t>:</a:t>
            </a:r>
          </a:p>
          <a:p>
            <a:pPr lvl="1"/>
            <a:r>
              <a:rPr lang="en-GB" sz="2200" dirty="0"/>
              <a:t>Several participants used different spelling for their name as author, as volunteer reviewer or as participants (initial, space, middle name,…). This create confusion!</a:t>
            </a:r>
          </a:p>
          <a:p>
            <a:pPr lvl="2"/>
            <a:r>
              <a:rPr lang="en-GB" sz="2000" dirty="0"/>
              <a:t>Identify authors and conference participants by a unique id (SPMS database?).</a:t>
            </a:r>
          </a:p>
          <a:p>
            <a:pPr lvl="1"/>
            <a:r>
              <a:rPr lang="en-GB" sz="2200" dirty="0"/>
              <a:t>The same affiliation appeared with different spelling (CERN, </a:t>
            </a:r>
            <a:r>
              <a:rPr lang="en-GB" sz="2200" dirty="0" err="1"/>
              <a:t>Europeean</a:t>
            </a:r>
            <a:r>
              <a:rPr lang="en-GB" sz="2200" dirty="0"/>
              <a:t> Organization for Nuclear Research, C.E.R.N.,…)</a:t>
            </a:r>
          </a:p>
          <a:p>
            <a:pPr lvl="2"/>
            <a:r>
              <a:rPr lang="en-GB" sz="2000" dirty="0"/>
              <a:t>Use a unique id for institutions (SPMS </a:t>
            </a:r>
            <a:r>
              <a:rPr lang="en-GB" sz="2000" dirty="0" err="1"/>
              <a:t>databse</a:t>
            </a:r>
            <a:r>
              <a:rPr lang="en-GB" sz="2000" dirty="0"/>
              <a:t>?).</a:t>
            </a:r>
          </a:p>
          <a:p>
            <a:pPr lvl="1"/>
            <a:r>
              <a:rPr lang="en-GB" sz="2200" dirty="0"/>
              <a:t>Allow queries through an API to the </a:t>
            </a:r>
            <a:r>
              <a:rPr lang="en-GB" sz="2200" dirty="0" err="1"/>
              <a:t>Jacow</a:t>
            </a:r>
            <a:r>
              <a:rPr lang="en-GB" sz="2200" dirty="0"/>
              <a:t> publication database to find someone’s field of expertise.</a:t>
            </a:r>
          </a:p>
          <a:p>
            <a:pPr lvl="1"/>
            <a:r>
              <a:rPr lang="en-GB" sz="2000" dirty="0"/>
              <a:t>Some papers were obviously non-compliant with </a:t>
            </a:r>
            <a:r>
              <a:rPr lang="en-GB" sz="2000" dirty="0" err="1"/>
              <a:t>Jacow</a:t>
            </a:r>
            <a:r>
              <a:rPr lang="en-GB" sz="2000" dirty="0"/>
              <a:t> proceedings rules.</a:t>
            </a:r>
          </a:p>
          <a:p>
            <a:pPr lvl="2"/>
            <a:r>
              <a:rPr lang="en-GB" sz="1800" b="1" dirty="0"/>
              <a:t>Require LPR to go through the CAT scan? Have a record of that validation.</a:t>
            </a:r>
            <a:endParaRPr lang="en-GB" sz="2200" dirty="0"/>
          </a:p>
          <a:p>
            <a:r>
              <a:rPr lang="en-GB" sz="2400" dirty="0">
                <a:solidFill>
                  <a:srgbClr val="00B0F0"/>
                </a:solidFill>
              </a:rPr>
              <a:t>Scripts/code:</a:t>
            </a:r>
          </a:p>
          <a:p>
            <a:pPr lvl="1"/>
            <a:r>
              <a:rPr lang="en-GB" sz="2200" dirty="0"/>
              <a:t>Ensure code is transmitted from one year to the next.</a:t>
            </a:r>
          </a:p>
          <a:p>
            <a:pPr lvl="1"/>
            <a:r>
              <a:rPr lang="en-GB" sz="2200" dirty="0"/>
              <a:t>Find a space to share the scripts managing the LPR. At the moment most of the scripts (except email functions) are on </a:t>
            </a:r>
            <a:r>
              <a:rPr lang="en-GB" sz="2200" dirty="0" err="1"/>
              <a:t>gitlab</a:t>
            </a:r>
            <a:r>
              <a:rPr lang="en-GB" sz="2200" dirty="0"/>
              <a:t> at https://gitlab.in2p3.fr/</a:t>
            </a:r>
            <a:r>
              <a:rPr lang="en-GB" sz="2200" dirty="0" err="1"/>
              <a:t>delerue</a:t>
            </a:r>
            <a:r>
              <a:rPr lang="en-GB" sz="2200" dirty="0"/>
              <a:t>/</a:t>
            </a:r>
            <a:r>
              <a:rPr lang="en-GB" sz="2200" dirty="0" err="1"/>
              <a:t>ipac-lpr</a:t>
            </a:r>
            <a:endParaRPr lang="en-GB" sz="2200" dirty="0"/>
          </a:p>
          <a:p>
            <a:r>
              <a:rPr lang="en-GB" sz="2400" dirty="0">
                <a:solidFill>
                  <a:srgbClr val="00B0F0"/>
                </a:solidFill>
              </a:rPr>
              <a:t>LOC / </a:t>
            </a:r>
            <a:r>
              <a:rPr lang="en-GB" sz="2400" dirty="0" err="1">
                <a:solidFill>
                  <a:srgbClr val="00B0F0"/>
                </a:solidFill>
              </a:rPr>
              <a:t>IoP</a:t>
            </a:r>
            <a:r>
              <a:rPr lang="en-GB" sz="2400" dirty="0">
                <a:solidFill>
                  <a:srgbClr val="00B0F0"/>
                </a:solidFill>
              </a:rPr>
              <a:t> contract:</a:t>
            </a:r>
          </a:p>
          <a:p>
            <a:pPr lvl="1"/>
            <a:r>
              <a:rPr lang="en-GB" sz="2200" dirty="0"/>
              <a:t>Ensure that the contract specifies that the </a:t>
            </a:r>
            <a:r>
              <a:rPr lang="en-GB" sz="2200" dirty="0" err="1"/>
              <a:t>IoP</a:t>
            </a:r>
            <a:r>
              <a:rPr lang="en-GB" sz="2200" dirty="0"/>
              <a:t> must transmit indexed data to Clarivate</a:t>
            </a:r>
            <a:endParaRPr lang="en-GB" sz="24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issues to be considered… (cont’d)</a:t>
            </a:r>
          </a:p>
        </p:txBody>
      </p:sp>
    </p:spTree>
    <p:extLst>
      <p:ext uri="{BB962C8B-B14F-4D97-AF65-F5344CB8AC3E}">
        <p14:creationId xmlns:p14="http://schemas.microsoft.com/office/powerpoint/2010/main" val="53619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9962" y="1085528"/>
            <a:ext cx="9011969" cy="4536504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Light Peer Review (LPR) motivations:</a:t>
            </a:r>
          </a:p>
          <a:p>
            <a:pPr lvl="1"/>
            <a:r>
              <a:rPr lang="en-GB" sz="2200" dirty="0"/>
              <a:t>Improve academic standing of accelerator research at Universities and strengthen the position of accelerator scientists in funding discussions and project applications.</a:t>
            </a:r>
          </a:p>
          <a:p>
            <a:pPr lvl="1"/>
            <a:r>
              <a:rPr lang="en-GB" sz="2200" dirty="0"/>
              <a:t>Train accelerator students and post-doc in the process of peer-reviewing publications.</a:t>
            </a:r>
          </a:p>
          <a:p>
            <a:pPr lvl="1"/>
            <a:r>
              <a:rPr lang="en-GB" sz="2200" dirty="0"/>
              <a:t>Boost the impact factor of PR-AB and other.</a:t>
            </a:r>
          </a:p>
          <a:p>
            <a:r>
              <a:rPr lang="en-GB" sz="2200" dirty="0">
                <a:solidFill>
                  <a:srgbClr val="00B0F0"/>
                </a:solidFill>
              </a:rPr>
              <a:t>LPR at IPAC’23:</a:t>
            </a:r>
            <a:endParaRPr lang="en-GB" sz="2000" dirty="0">
              <a:solidFill>
                <a:srgbClr val="00B0F0"/>
              </a:solidFill>
            </a:endParaRPr>
          </a:p>
          <a:p>
            <a:pPr lvl="1"/>
            <a:r>
              <a:rPr lang="en-GB" sz="2000" dirty="0"/>
              <a:t>Deadline was set 6 weeks ahead of the conference to give more time to reviewers and to the peer-review process.</a:t>
            </a:r>
          </a:p>
          <a:p>
            <a:pPr lvl="1"/>
            <a:r>
              <a:rPr lang="en-GB" sz="2000" dirty="0"/>
              <a:t>Target of 250 papers.</a:t>
            </a:r>
          </a:p>
          <a:p>
            <a:pPr lvl="1"/>
            <a:r>
              <a:rPr lang="en-GB" sz="2000" dirty="0"/>
              <a:t>First LPR with indico</a:t>
            </a:r>
          </a:p>
          <a:p>
            <a:pPr lvl="2"/>
            <a:r>
              <a:rPr lang="en-GB" sz="1800" dirty="0"/>
              <a:t>SPMS code not available</a:t>
            </a:r>
          </a:p>
          <a:p>
            <a:pPr lvl="2"/>
            <a:r>
              <a:rPr lang="en-GB" sz="1800" dirty="0"/>
              <a:t>Code rewritten in Python (&gt;6000 lines)</a:t>
            </a:r>
          </a:p>
          <a:p>
            <a:pPr lvl="3"/>
            <a:r>
              <a:rPr lang="en-GB" sz="1800" dirty="0"/>
              <a:t>To be added to </a:t>
            </a:r>
            <a:r>
              <a:rPr lang="en-GB" sz="1800" dirty="0" err="1"/>
              <a:t>Jacow</a:t>
            </a:r>
            <a:r>
              <a:rPr lang="en-GB" sz="1800" dirty="0"/>
              <a:t> Git repository (work in progress)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Reminder</a:t>
            </a:r>
            <a:r>
              <a:rPr lang="fr-FR" dirty="0"/>
              <a:t>: Light Peer </a:t>
            </a:r>
            <a:r>
              <a:rPr lang="fr-FR" dirty="0" err="1"/>
              <a:t>Review</a:t>
            </a:r>
            <a:r>
              <a:rPr lang="fr-FR" dirty="0"/>
              <a:t> at IPAC’23</a:t>
            </a:r>
          </a:p>
        </p:txBody>
      </p:sp>
    </p:spTree>
    <p:extLst>
      <p:ext uri="{BB962C8B-B14F-4D97-AF65-F5344CB8AC3E}">
        <p14:creationId xmlns:p14="http://schemas.microsoft.com/office/powerpoint/2010/main" val="3836763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0383" y="1178316"/>
            <a:ext cx="8867953" cy="4536504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rgbClr val="00B0F0"/>
                </a:solidFill>
              </a:rPr>
              <a:t>Final algorithm: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Search for all speakers, authors and co-authors in a given track (</a:t>
            </a:r>
            <a:r>
              <a:rPr lang="en-GB" sz="2200" dirty="0" err="1">
                <a:solidFill>
                  <a:schemeClr val="tx1"/>
                </a:solidFill>
              </a:rPr>
              <a:t>subMC</a:t>
            </a:r>
            <a:r>
              <a:rPr lang="en-GB" sz="2200" dirty="0">
                <a:solidFill>
                  <a:schemeClr val="tx1"/>
                </a:solidFill>
              </a:rPr>
              <a:t>) (including people who did not volunteer as reviewer)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Limitation to 3 papers for volunteers, 1 for non volunteer; upon review completion, ask if volunteer for more papers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If no match in the other continents, look for reviewers in the same continent but different country.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If less than 5 reviewers, look for additional reviewers in same sub-classification in other MC.</a:t>
            </a:r>
          </a:p>
          <a:p>
            <a:pPr lvl="1"/>
            <a:r>
              <a:rPr lang="en-GB" sz="2200" dirty="0">
                <a:solidFill>
                  <a:schemeClr val="tx1"/>
                </a:solidFill>
              </a:rPr>
              <a:t>If no reviewer found, look manually in related technologies (other tracks).</a:t>
            </a:r>
          </a:p>
          <a:p>
            <a:endParaRPr lang="en-GB" sz="2400" dirty="0">
              <a:solidFill>
                <a:srgbClr val="00B0F0"/>
              </a:solidFill>
            </a:endParaRPr>
          </a:p>
          <a:p>
            <a:pPr lvl="1"/>
            <a:endParaRPr lang="en-GB" sz="20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Reviewers</a:t>
            </a:r>
            <a:r>
              <a:rPr lang="fr-FR" dirty="0"/>
              <a:t> allocations</a:t>
            </a:r>
          </a:p>
        </p:txBody>
      </p:sp>
    </p:spTree>
    <p:extLst>
      <p:ext uri="{BB962C8B-B14F-4D97-AF65-F5344CB8AC3E}">
        <p14:creationId xmlns:p14="http://schemas.microsoft.com/office/powerpoint/2010/main" val="3883830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221" y="1013521"/>
            <a:ext cx="4176465" cy="4896542"/>
          </a:xfrm>
        </p:spPr>
        <p:txBody>
          <a:bodyPr>
            <a:normAutofit fontScale="92500" lnSpcReduction="10000"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LPR activity started around 15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March (thanks to an email from a colleague who wanted me to check that his paper had been received).</a:t>
            </a:r>
          </a:p>
          <a:p>
            <a:r>
              <a:rPr lang="en-GB" sz="1400" dirty="0">
                <a:solidFill>
                  <a:schemeClr val="tx1"/>
                </a:solidFill>
              </a:rPr>
              <a:t>Peak activity the week after April 1</a:t>
            </a:r>
            <a:r>
              <a:rPr lang="en-GB" sz="1400" baseline="30000" dirty="0">
                <a:solidFill>
                  <a:schemeClr val="tx1"/>
                </a:solidFill>
              </a:rPr>
              <a:t>st</a:t>
            </a:r>
            <a:r>
              <a:rPr lang="en-GB" sz="1400" dirty="0">
                <a:solidFill>
                  <a:schemeClr val="tx1"/>
                </a:solidFill>
              </a:rPr>
              <a:t> (more than 400 assignation/week).</a:t>
            </a:r>
          </a:p>
          <a:p>
            <a:r>
              <a:rPr lang="en-GB" sz="1400" dirty="0">
                <a:solidFill>
                  <a:schemeClr val="tx1"/>
                </a:solidFill>
              </a:rPr>
              <a:t>Before 15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April, feedback: IPAC still far in the future.</a:t>
            </a:r>
          </a:p>
          <a:p>
            <a:r>
              <a:rPr lang="en-GB" sz="1400" dirty="0">
                <a:solidFill>
                  <a:schemeClr val="tx1"/>
                </a:solidFill>
              </a:rPr>
              <a:t>After 15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April: busy preparing their own IPAC paper/poster.</a:t>
            </a:r>
          </a:p>
          <a:p>
            <a:r>
              <a:rPr lang="en-GB" sz="1400" dirty="0">
                <a:solidFill>
                  <a:schemeClr val="tx1"/>
                </a:solidFill>
              </a:rPr>
              <a:t>Easter long week-end, easter vacation, …</a:t>
            </a:r>
          </a:p>
          <a:p>
            <a:r>
              <a:rPr lang="en-GB" sz="1400" dirty="0">
                <a:solidFill>
                  <a:schemeClr val="tx1"/>
                </a:solidFill>
              </a:rPr>
              <a:t>Most reviewer accepted to review within a few days (week-ends not implemented in code).</a:t>
            </a:r>
          </a:p>
          <a:p>
            <a:r>
              <a:rPr lang="en-GB" sz="1400" dirty="0">
                <a:solidFill>
                  <a:schemeClr val="tx1"/>
                </a:solidFill>
              </a:rPr>
              <a:t>Most reviews within the 10 days deadline for review.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Time allocated to review the paper should be modulated as function of time remaining to IPAC (no time to implement it in code).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Proposal: 10 days before the LPR deadline, 7 days after, -1 days each week.</a:t>
            </a:r>
          </a:p>
          <a:p>
            <a:r>
              <a:rPr lang="en-GB" sz="1400" dirty="0">
                <a:solidFill>
                  <a:schemeClr val="tx1"/>
                </a:solidFill>
              </a:rPr>
              <a:t>Reviewers acceptance: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Some reviewer who volunteered at registration never replied to request or declined all assigned papers.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Some participants who did not volunteer accepted and volunteered to review additional papers.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Reviewers</a:t>
            </a:r>
            <a:r>
              <a:rPr lang="fr-FR" dirty="0"/>
              <a:t> </a:t>
            </a:r>
            <a:r>
              <a:rPr lang="fr-FR" dirty="0" err="1"/>
              <a:t>statistics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F552E77-1AAB-3FB3-0649-9E2FEC34A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315" y="2088500"/>
            <a:ext cx="2843444" cy="21325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743B07D-0361-A1C4-9180-35B67456AA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-4673"/>
          <a:stretch/>
        </p:blipFill>
        <p:spPr>
          <a:xfrm>
            <a:off x="4946964" y="653480"/>
            <a:ext cx="2843444" cy="223224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96BF44A-6634-A99D-0F7C-FAB090D77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998" y="3605808"/>
            <a:ext cx="2716005" cy="203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32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22A470-9BBE-F135-2BDC-592701D3E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Submission</a:t>
            </a:r>
            <a:r>
              <a:rPr lang="fr-FR" dirty="0"/>
              <a:t> time of LPR </a:t>
            </a:r>
            <a:r>
              <a:rPr lang="fr-FR"/>
              <a:t>papers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BA350BE-941B-58B5-1D42-8D7516A1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B8C346-1A82-3523-5808-E1976DE50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FC7B99A-A3CB-96AC-7723-33DFAA431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B776B5-85D9-6093-4F40-9D466698B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059" y="700604"/>
            <a:ext cx="6567783" cy="492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97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B930E-F96E-7941-871A-EFF6BD0D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408711" cy="432048"/>
          </a:xfrm>
        </p:spPr>
        <p:txBody>
          <a:bodyPr>
            <a:normAutofit/>
          </a:bodyPr>
          <a:lstStyle/>
          <a:p>
            <a:r>
              <a:rPr lang="en-GB" sz="2400" dirty="0"/>
              <a:t>Peer Review Acceptance Criteria (from IPAC’20)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B6A411-F33D-AB4A-B1D1-A2668CE0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1D36F4-B277-294E-989C-3E455DDD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C1C1F-8A64-3240-9395-A66DF903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F293D8-82CC-6249-B0EE-226C0878F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797497"/>
            <a:ext cx="10308112" cy="446449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The published work </a:t>
            </a:r>
            <a:r>
              <a:rPr lang="en-GB" b="1" dirty="0">
                <a:solidFill>
                  <a:srgbClr val="00B0F0"/>
                </a:solidFill>
              </a:rPr>
              <a:t>must not contain clear errors or important factual mistakes</a:t>
            </a:r>
            <a:r>
              <a:rPr lang="en-GB" dirty="0">
                <a:solidFill>
                  <a:srgbClr val="00B0F0"/>
                </a:solidFill>
              </a:rPr>
              <a:t>. </a:t>
            </a:r>
          </a:p>
          <a:p>
            <a:r>
              <a:rPr lang="en-GB" dirty="0">
                <a:solidFill>
                  <a:srgbClr val="00B0F0"/>
                </a:solidFill>
              </a:rPr>
              <a:t>The paper </a:t>
            </a:r>
            <a:r>
              <a:rPr lang="en-GB" b="1" dirty="0">
                <a:solidFill>
                  <a:srgbClr val="00B0F0"/>
                </a:solidFill>
              </a:rPr>
              <a:t>must include own work</a:t>
            </a:r>
            <a:r>
              <a:rPr lang="en-GB" dirty="0">
                <a:solidFill>
                  <a:srgbClr val="00B0F0"/>
                </a:solidFill>
              </a:rPr>
              <a:t>, performed by the authors and not published elsewhere. </a:t>
            </a:r>
          </a:p>
          <a:p>
            <a:r>
              <a:rPr lang="en-GB" dirty="0">
                <a:solidFill>
                  <a:srgbClr val="00B0F0"/>
                </a:solidFill>
              </a:rPr>
              <a:t>Some aspect or part of the work must be </a:t>
            </a:r>
            <a:r>
              <a:rPr lang="en-GB" b="1" dirty="0">
                <a:solidFill>
                  <a:srgbClr val="00B0F0"/>
                </a:solidFill>
              </a:rPr>
              <a:t>original </a:t>
            </a:r>
            <a:r>
              <a:rPr lang="en-GB" dirty="0">
                <a:solidFill>
                  <a:srgbClr val="00B0F0"/>
                </a:solidFill>
              </a:rPr>
              <a:t>or demonstrate clear progress over other reports of the work. </a:t>
            </a:r>
          </a:p>
          <a:p>
            <a:r>
              <a:rPr lang="en-GB" dirty="0">
                <a:solidFill>
                  <a:srgbClr val="00B0F0"/>
                </a:solidFill>
              </a:rPr>
              <a:t>The presentation of the results </a:t>
            </a:r>
            <a:r>
              <a:rPr lang="en-GB" b="1" dirty="0">
                <a:solidFill>
                  <a:srgbClr val="00B0F0"/>
                </a:solidFill>
              </a:rPr>
              <a:t>must be understandable</a:t>
            </a:r>
            <a:r>
              <a:rPr lang="en-GB" dirty="0">
                <a:solidFill>
                  <a:srgbClr val="00B0F0"/>
                </a:solidFill>
              </a:rPr>
              <a:t>. </a:t>
            </a:r>
          </a:p>
          <a:p>
            <a:r>
              <a:rPr lang="en-GB" dirty="0">
                <a:solidFill>
                  <a:srgbClr val="00B0F0"/>
                </a:solidFill>
              </a:rPr>
              <a:t>The paper must be in </a:t>
            </a:r>
            <a:r>
              <a:rPr lang="en-GB" b="1" dirty="0">
                <a:solidFill>
                  <a:srgbClr val="00B0F0"/>
                </a:solidFill>
              </a:rPr>
              <a:t>good English</a:t>
            </a:r>
            <a:r>
              <a:rPr lang="en-GB" dirty="0">
                <a:solidFill>
                  <a:srgbClr val="00B0F0"/>
                </a:solidFill>
              </a:rPr>
              <a:t>. </a:t>
            </a:r>
          </a:p>
          <a:p>
            <a:r>
              <a:rPr lang="en-GB" dirty="0">
                <a:solidFill>
                  <a:srgbClr val="00B0F0"/>
                </a:solidFill>
              </a:rPr>
              <a:t>Work and related </a:t>
            </a:r>
            <a:r>
              <a:rPr lang="en-GB" b="1" dirty="0">
                <a:solidFill>
                  <a:srgbClr val="00B0F0"/>
                </a:solidFill>
              </a:rPr>
              <a:t>results by others must be referenced and properly acknowledged</a:t>
            </a:r>
            <a:r>
              <a:rPr lang="en-GB" dirty="0">
                <a:solidFill>
                  <a:srgbClr val="00B0F0"/>
                </a:solidFill>
              </a:rPr>
              <a:t>. </a:t>
            </a:r>
          </a:p>
          <a:p>
            <a:r>
              <a:rPr lang="en-GB" dirty="0">
                <a:solidFill>
                  <a:srgbClr val="00B0F0"/>
                </a:solidFill>
              </a:rPr>
              <a:t>The paper must include </a:t>
            </a:r>
            <a:r>
              <a:rPr lang="en-GB" b="1" dirty="0">
                <a:solidFill>
                  <a:srgbClr val="00B0F0"/>
                </a:solidFill>
              </a:rPr>
              <a:t>references to literature </a:t>
            </a:r>
            <a:r>
              <a:rPr lang="en-GB" dirty="0">
                <a:solidFill>
                  <a:srgbClr val="00B0F0"/>
                </a:solidFill>
              </a:rPr>
              <a:t>that are appropriate. </a:t>
            </a:r>
          </a:p>
          <a:p>
            <a:r>
              <a:rPr lang="en-GB" dirty="0">
                <a:solidFill>
                  <a:srgbClr val="00B0F0"/>
                </a:solidFill>
              </a:rPr>
              <a:t>Papers are considered </a:t>
            </a:r>
            <a:r>
              <a:rPr lang="en-GB" b="1" dirty="0">
                <a:solidFill>
                  <a:srgbClr val="00B0F0"/>
                </a:solidFill>
              </a:rPr>
              <a:t>not-correctable </a:t>
            </a:r>
            <a:r>
              <a:rPr lang="en-GB" dirty="0">
                <a:solidFill>
                  <a:srgbClr val="00B0F0"/>
                </a:solidFill>
              </a:rPr>
              <a:t>and therefore rejected in following cases: </a:t>
            </a:r>
          </a:p>
          <a:p>
            <a:pPr lvl="1"/>
            <a:r>
              <a:rPr lang="en-GB" dirty="0"/>
              <a:t>The whole Ansatz is wrong. </a:t>
            </a:r>
          </a:p>
          <a:p>
            <a:pPr lvl="1"/>
            <a:r>
              <a:rPr lang="en-GB" dirty="0"/>
              <a:t>The work is from somebody else or claiming authorship from somebody else. </a:t>
            </a:r>
          </a:p>
          <a:p>
            <a:pPr lvl="1"/>
            <a:r>
              <a:rPr lang="en-GB" dirty="0"/>
              <a:t>Requested changes are not implemented in time.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56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B930E-F96E-7941-871A-EFF6BD0D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912768" cy="432048"/>
          </a:xfrm>
        </p:spPr>
        <p:txBody>
          <a:bodyPr>
            <a:normAutofit/>
          </a:bodyPr>
          <a:lstStyle/>
          <a:p>
            <a:r>
              <a:rPr lang="en-GB" sz="2400" dirty="0"/>
              <a:t>Reminder: Peer Review General Policies for IPAC’23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B6A411-F33D-AB4A-B1D1-A2668CE0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1D36F4-B277-294E-989C-3E455DDD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C1C1F-8A64-3240-9395-A66DF903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F293D8-82CC-6249-B0EE-226C0878F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3820" y="797497"/>
            <a:ext cx="10308112" cy="4464496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Papers will be rejected if a submission or correction deadline is missed.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Papers are rejected if the review process is not completed by the end of the conference week.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Each paper shall have two (2) reviewers.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Single-blind review (where the reviewers are unknown to the authors).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A reviewer shall not know the identity of the other reviewer assigned to the paper.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A reviewer shall not contact an author directly concerning their paper.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Reviewers shall not make any personal remarks, or comments that may betray their identity, when entering the instructions for requested correction/revision of the paper.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Reviewers must not referee papers of which they are authors or co-authors.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Only a single cycle of correction(s) by the author(s) is permitted; such cycle shall include the opportunity to respond to correction requests from both reviewers.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Decisions of the SPB chief shall be final. </a:t>
            </a:r>
          </a:p>
        </p:txBody>
      </p:sp>
    </p:spTree>
    <p:extLst>
      <p:ext uri="{BB962C8B-B14F-4D97-AF65-F5344CB8AC3E}">
        <p14:creationId xmlns:p14="http://schemas.microsoft.com/office/powerpoint/2010/main" val="172064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B930E-F96E-7941-871A-EFF6BD0D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LPR organization for IPAC’23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B6A411-F33D-AB4A-B1D1-A2668CE0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1D36F4-B277-294E-989C-3E455DDD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C1C1F-8A64-3240-9395-A66DF903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F293D8-82CC-6249-B0EE-226C0878F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LPR is is managed by the Scientific Publication Board (SPB)</a:t>
            </a:r>
          </a:p>
          <a:p>
            <a:r>
              <a:rPr lang="en-GB" sz="2400" dirty="0">
                <a:solidFill>
                  <a:srgbClr val="00B0F0"/>
                </a:solidFill>
              </a:rPr>
              <a:t>The SPB acts much like the editorial board of a journal. </a:t>
            </a:r>
          </a:p>
          <a:p>
            <a:r>
              <a:rPr lang="en-GB" sz="2400" dirty="0">
                <a:solidFill>
                  <a:srgbClr val="00B0F0"/>
                </a:solidFill>
              </a:rPr>
              <a:t>SPB membership: has changed over years:</a:t>
            </a:r>
          </a:p>
          <a:p>
            <a:pPr lvl="1"/>
            <a:r>
              <a:rPr lang="en-GB" sz="2000" dirty="0">
                <a:solidFill>
                  <a:srgbClr val="00B0F0"/>
                </a:solidFill>
              </a:rPr>
              <a:t>The 16 SPC members + three regional chairs (present, past and future) [19 members] + SPC chair (new at IPAC’23)</a:t>
            </a:r>
          </a:p>
          <a:p>
            <a:r>
              <a:rPr lang="en-GB" sz="2400" dirty="0">
                <a:solidFill>
                  <a:srgbClr val="00B0F0"/>
                </a:solidFill>
              </a:rPr>
              <a:t>The present chair, or chief, is from the host region</a:t>
            </a:r>
            <a:r>
              <a:rPr lang="en-GB" sz="2400" i="1" dirty="0">
                <a:solidFill>
                  <a:srgbClr val="00B0F0"/>
                </a:solidFill>
              </a:rPr>
              <a:t>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The SPB chairs from the other two regions ensure continuity.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SPB has administrative support from a person expert in the indico peer review module – typically the scientific secretary.</a:t>
            </a:r>
          </a:p>
          <a:p>
            <a:r>
              <a:rPr lang="en-GB" sz="2400" dirty="0">
                <a:solidFill>
                  <a:srgbClr val="00B0F0"/>
                </a:solidFill>
              </a:rPr>
              <a:t>In the case of disputes, the present/active SPB chair’s decision shall be final.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01772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37916" y="1085528"/>
            <a:ext cx="9444016" cy="4536504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Scientific Publication Board (SPB):</a:t>
            </a:r>
          </a:p>
          <a:p>
            <a:pPr lvl="1"/>
            <a:r>
              <a:rPr lang="en-GB" sz="2200" dirty="0"/>
              <a:t>Previous rule for SPB membership was: </a:t>
            </a:r>
          </a:p>
          <a:p>
            <a:pPr lvl="2"/>
            <a:r>
              <a:rPr lang="en-GB" sz="2000" dirty="0"/>
              <a:t>current, past and future SPB chairs</a:t>
            </a:r>
          </a:p>
          <a:p>
            <a:pPr lvl="2"/>
            <a:r>
              <a:rPr lang="en-GB" sz="2000" dirty="0"/>
              <a:t>8x2 MC coordinators</a:t>
            </a:r>
          </a:p>
          <a:p>
            <a:pPr lvl="3"/>
            <a:r>
              <a:rPr lang="en-GB" sz="1800" dirty="0"/>
              <a:t>19 members</a:t>
            </a:r>
          </a:p>
          <a:p>
            <a:pPr lvl="1"/>
            <a:r>
              <a:rPr lang="en-GB" sz="2200" dirty="0"/>
              <a:t>SPC chair was not a member of SPB =&gt; added</a:t>
            </a:r>
          </a:p>
          <a:p>
            <a:pPr lvl="1"/>
            <a:r>
              <a:rPr lang="en-GB" sz="2200" dirty="0"/>
              <a:t>No SPB chair nominated for IPAC’24</a:t>
            </a:r>
          </a:p>
          <a:p>
            <a:pPr lvl="1"/>
            <a:r>
              <a:rPr lang="en-GB" sz="2200" dirty="0"/>
              <a:t>Current SPB chair is also MC8 coordinator</a:t>
            </a:r>
          </a:p>
          <a:p>
            <a:pPr lvl="2"/>
            <a:r>
              <a:rPr lang="en-GB" sz="2000" dirty="0"/>
              <a:t>IPAC’23 SPB has 18 members</a:t>
            </a:r>
          </a:p>
          <a:p>
            <a:pPr lvl="2"/>
            <a:r>
              <a:rPr lang="en-GB" sz="2000" dirty="0"/>
              <a:t>Chairs: Frank Zimmerman (chair ‘22), Peter McIntosh (SPC chair) and Nicolas Delerue (SPB’23)</a:t>
            </a:r>
          </a:p>
          <a:p>
            <a:pPr lvl="2"/>
            <a:r>
              <a:rPr lang="en-GB" sz="2000" dirty="0"/>
              <a:t>MC1: Oliver </a:t>
            </a:r>
            <a:r>
              <a:rPr lang="en-GB" sz="2000" dirty="0" err="1"/>
              <a:t>Boine-Frankenheim</a:t>
            </a:r>
            <a:r>
              <a:rPr lang="en-GB" sz="2000" dirty="0"/>
              <a:t>, </a:t>
            </a:r>
            <a:r>
              <a:rPr lang="en-GB" sz="2000" dirty="0" err="1"/>
              <a:t>Jie</a:t>
            </a:r>
            <a:r>
              <a:rPr lang="en-GB" sz="2000" dirty="0"/>
              <a:t> Gao	MC2: Sara </a:t>
            </a:r>
            <a:r>
              <a:rPr lang="en-GB" sz="2000" dirty="0" err="1"/>
              <a:t>Casalbuoni</a:t>
            </a:r>
            <a:r>
              <a:rPr lang="en-GB" sz="2000" dirty="0"/>
              <a:t>, Mark Boland</a:t>
            </a:r>
          </a:p>
          <a:p>
            <a:pPr lvl="2"/>
            <a:r>
              <a:rPr lang="en-GB" sz="2000" dirty="0"/>
              <a:t>MC3: Victor Malka, </a:t>
            </a:r>
            <a:r>
              <a:rPr lang="en-GB" sz="2000" dirty="0" err="1"/>
              <a:t>Evgenya</a:t>
            </a:r>
            <a:r>
              <a:rPr lang="en-GB" sz="2000" dirty="0"/>
              <a:t> </a:t>
            </a:r>
            <a:r>
              <a:rPr lang="en-GB" sz="2000" dirty="0" err="1"/>
              <a:t>Simakov</a:t>
            </a:r>
            <a:r>
              <a:rPr lang="en-GB" sz="2000" dirty="0"/>
              <a:t>	MC4: Mohammad </a:t>
            </a:r>
            <a:r>
              <a:rPr lang="en-GB" sz="2000" dirty="0" err="1"/>
              <a:t>Eshraqi</a:t>
            </a:r>
            <a:r>
              <a:rPr lang="en-GB" sz="2000" dirty="0"/>
              <a:t>, Yoichi Sato</a:t>
            </a:r>
          </a:p>
          <a:p>
            <a:pPr lvl="2"/>
            <a:r>
              <a:rPr lang="en-GB" sz="2000" dirty="0"/>
              <a:t>MC5: Sven </a:t>
            </a:r>
            <a:r>
              <a:rPr lang="en-GB" sz="2000" dirty="0" err="1"/>
              <a:t>Reiche</a:t>
            </a:r>
            <a:r>
              <a:rPr lang="en-GB" sz="2000" dirty="0"/>
              <a:t>, </a:t>
            </a:r>
            <a:r>
              <a:rPr lang="en-GB" sz="2000" dirty="0" err="1"/>
              <a:t>Seunghwan</a:t>
            </a:r>
            <a:r>
              <a:rPr lang="en-GB" sz="2000" dirty="0"/>
              <a:t> Shin	MC6: Adriana Rossi, </a:t>
            </a:r>
            <a:r>
              <a:rPr lang="en-GB" sz="2000" dirty="0" err="1"/>
              <a:t>Jui</a:t>
            </a:r>
            <a:r>
              <a:rPr lang="en-GB" sz="2000" dirty="0"/>
              <a:t>-Che Huang</a:t>
            </a:r>
          </a:p>
          <a:p>
            <a:pPr lvl="2"/>
            <a:r>
              <a:rPr lang="en-GB" sz="2000" dirty="0"/>
              <a:t>MC7: Marie Helene </a:t>
            </a:r>
            <a:r>
              <a:rPr lang="en-GB" sz="2000" dirty="0" err="1"/>
              <a:t>Moscatello</a:t>
            </a:r>
            <a:r>
              <a:rPr lang="en-GB" sz="2000" dirty="0"/>
              <a:t>, Georg </a:t>
            </a:r>
            <a:r>
              <a:rPr lang="en-GB" sz="2000" dirty="0" err="1"/>
              <a:t>Hoffstaetter</a:t>
            </a:r>
            <a:endParaRPr lang="en-GB" sz="2000" dirty="0"/>
          </a:p>
          <a:p>
            <a:pPr lvl="2"/>
            <a:r>
              <a:rPr lang="en-GB" sz="2000" dirty="0"/>
              <a:t>MC8: (ND) Sandra </a:t>
            </a:r>
            <a:r>
              <a:rPr lang="en-GB" sz="2000" dirty="0" err="1"/>
              <a:t>Biedron</a:t>
            </a:r>
            <a:endParaRPr lang="en-GB" sz="20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IPAC’23 SPB</a:t>
            </a:r>
          </a:p>
        </p:txBody>
      </p:sp>
    </p:spTree>
    <p:extLst>
      <p:ext uri="{BB962C8B-B14F-4D97-AF65-F5344CB8AC3E}">
        <p14:creationId xmlns:p14="http://schemas.microsoft.com/office/powerpoint/2010/main" val="372679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566E63-9FCD-ABA4-FE9C-4F5147405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LPR </a:t>
            </a:r>
            <a:r>
              <a:rPr lang="fr-FR" dirty="0" err="1"/>
              <a:t>evaluation</a:t>
            </a:r>
            <a:r>
              <a:rPr lang="fr-FR" dirty="0"/>
              <a:t> process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A17CD6-135D-3525-B324-AC62B4452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26BE6A-5DA4-AA1D-8502-65BC29940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E99229-6846-C7E8-B943-F293310B2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51426E-D215-7FDF-9BDF-D7FE07FA1A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Processing of a paper: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Upon submission a paper is assigned to two referees (see later for paper/referee matching) asking them to review the paper within 10 days.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Referees are asked to click on a form to confirm that they will review the paper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Reminders are sent to referees if they do not confirm their acceptance or submit the paper by the deadline.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Once the two reviews are received they are assessed by the Scientific Publication Board (SPB). Decision can be: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Accept the paper as is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Reject the paper (significant flaw that can’t be corrected)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Ask for corrections =&gt; 2</a:t>
            </a:r>
            <a:r>
              <a:rPr lang="en-GB" baseline="30000" dirty="0">
                <a:solidFill>
                  <a:schemeClr val="tx1"/>
                </a:solidFill>
              </a:rPr>
              <a:t>nd</a:t>
            </a:r>
            <a:r>
              <a:rPr lang="en-GB" dirty="0">
                <a:solidFill>
                  <a:schemeClr val="tx1"/>
                </a:solidFill>
              </a:rPr>
              <a:t> round.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In case of 2</a:t>
            </a:r>
            <a:r>
              <a:rPr lang="en-GB" baseline="30000" dirty="0">
                <a:solidFill>
                  <a:schemeClr val="tx1"/>
                </a:solidFill>
              </a:rPr>
              <a:t>nd</a:t>
            </a:r>
            <a:r>
              <a:rPr lang="en-GB" dirty="0">
                <a:solidFill>
                  <a:schemeClr val="tx1"/>
                </a:solidFill>
              </a:rPr>
              <a:t> round the author is asked to correct the paper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The same referees are asked to evaluate the paper in the second round.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On the second round, the referees can only suggest to accept or reject the paper.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Upon receiving the two reviews the SPB decides on the paper.</a:t>
            </a:r>
          </a:p>
        </p:txBody>
      </p:sp>
    </p:spTree>
    <p:extLst>
      <p:ext uri="{BB962C8B-B14F-4D97-AF65-F5344CB8AC3E}">
        <p14:creationId xmlns:p14="http://schemas.microsoft.com/office/powerpoint/2010/main" val="3999684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729731-04E7-7B24-BD29-5E47213A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Timeline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2DB8F3-9E2C-F276-863A-71EB2C3B2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CFA42-EBDD-7B35-674F-715476CF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9DBB3A-D6A9-793A-6193-A8A51E669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C3BFF0F-6F10-FAF7-BAC1-CDFA856A4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561" y="694022"/>
            <a:ext cx="5512605" cy="4671443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Mid-march 2023: submission of papers began.</a:t>
            </a:r>
          </a:p>
          <a:p>
            <a:r>
              <a:rPr lang="en-GB" sz="1600" dirty="0">
                <a:solidFill>
                  <a:schemeClr val="tx1"/>
                </a:solidFill>
              </a:rPr>
              <a:t>[Saturday April 1</a:t>
            </a:r>
            <a:r>
              <a:rPr lang="en-GB" sz="1600" baseline="30000" dirty="0">
                <a:solidFill>
                  <a:schemeClr val="tx1"/>
                </a:solidFill>
              </a:rPr>
              <a:t>st</a:t>
            </a:r>
            <a:r>
              <a:rPr lang="en-GB" sz="1600" b="1" dirty="0">
                <a:solidFill>
                  <a:schemeClr val="tx1"/>
                </a:solidFill>
              </a:rPr>
              <a:t>] </a:t>
            </a:r>
            <a:r>
              <a:rPr lang="en-GB" sz="1600" dirty="0">
                <a:solidFill>
                  <a:schemeClr val="tx1"/>
                </a:solidFill>
              </a:rPr>
              <a:t>IPAC-6 weeks: LPR Submission deadline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=&gt; More than 100 papers submitted in the 48h before the deadline.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All but 12 papers had a 1</a:t>
            </a:r>
            <a:r>
              <a:rPr lang="en-GB" sz="1600" baseline="30000" dirty="0">
                <a:solidFill>
                  <a:schemeClr val="tx1"/>
                </a:solidFill>
              </a:rPr>
              <a:t>st</a:t>
            </a:r>
            <a:r>
              <a:rPr lang="en-GB" sz="1600" dirty="0">
                <a:solidFill>
                  <a:schemeClr val="tx1"/>
                </a:solidFill>
              </a:rPr>
              <a:t> round decision by the start of conference.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All papers decided (2</a:t>
            </a:r>
            <a:r>
              <a:rPr lang="en-GB" sz="1600" baseline="30000" dirty="0">
                <a:solidFill>
                  <a:schemeClr val="tx1"/>
                </a:solidFill>
              </a:rPr>
              <a:t>nd</a:t>
            </a:r>
            <a:r>
              <a:rPr lang="en-GB" sz="1600" dirty="0">
                <a:solidFill>
                  <a:schemeClr val="tx1"/>
                </a:solidFill>
              </a:rPr>
              <a:t> round) one week after the conference.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Getting </a:t>
            </a:r>
            <a:r>
              <a:rPr lang="en-GB" sz="1600" dirty="0" err="1">
                <a:solidFill>
                  <a:schemeClr val="tx1"/>
                </a:solidFill>
              </a:rPr>
              <a:t>IoP</a:t>
            </a:r>
            <a:r>
              <a:rPr lang="en-GB" sz="1600" dirty="0">
                <a:solidFill>
                  <a:schemeClr val="tx1"/>
                </a:solidFill>
              </a:rPr>
              <a:t> guidance was difficult. Guidance sent to authors at the beginning of June.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All papers in </a:t>
            </a:r>
            <a:r>
              <a:rPr lang="en-GB" sz="1600" dirty="0" err="1">
                <a:solidFill>
                  <a:schemeClr val="tx1"/>
                </a:solidFill>
              </a:rPr>
              <a:t>IoP</a:t>
            </a:r>
            <a:r>
              <a:rPr lang="en-GB" sz="1600" dirty="0">
                <a:solidFill>
                  <a:schemeClr val="tx1"/>
                </a:solidFill>
              </a:rPr>
              <a:t> format collected by mid-July.</a:t>
            </a:r>
          </a:p>
          <a:p>
            <a:r>
              <a:rPr lang="en-GB" sz="1600" dirty="0" err="1">
                <a:solidFill>
                  <a:schemeClr val="tx1"/>
                </a:solidFill>
              </a:rPr>
              <a:t>IoP</a:t>
            </a:r>
            <a:r>
              <a:rPr lang="en-GB" sz="1600" dirty="0">
                <a:solidFill>
                  <a:schemeClr val="tx1"/>
                </a:solidFill>
              </a:rPr>
              <a:t> submission platform is not user friendly but manageable.</a:t>
            </a:r>
          </a:p>
          <a:p>
            <a:r>
              <a:rPr lang="en-GB" sz="1600" dirty="0">
                <a:solidFill>
                  <a:schemeClr val="tx1"/>
                </a:solidFill>
              </a:rPr>
              <a:t>Then in the middle of the summer request from </a:t>
            </a:r>
            <a:r>
              <a:rPr lang="en-GB" sz="1600" dirty="0" err="1">
                <a:solidFill>
                  <a:schemeClr val="tx1"/>
                </a:solidFill>
              </a:rPr>
              <a:t>IoP</a:t>
            </a:r>
            <a:r>
              <a:rPr lang="en-GB" sz="1600" dirty="0">
                <a:solidFill>
                  <a:schemeClr val="tx1"/>
                </a:solidFill>
              </a:rPr>
              <a:t> for an additional document (Author Declaration Form).</a:t>
            </a:r>
          </a:p>
          <a:p>
            <a:r>
              <a:rPr lang="en-GB" sz="1600" dirty="0">
                <a:solidFill>
                  <a:schemeClr val="tx1"/>
                </a:solidFill>
              </a:rPr>
              <a:t>Collection started in September, completed end of October.</a:t>
            </a:r>
          </a:p>
          <a:p>
            <a:r>
              <a:rPr lang="en-GB" sz="1600" dirty="0">
                <a:solidFill>
                  <a:schemeClr val="tx1"/>
                </a:solidFill>
              </a:rPr>
              <a:t>Publication expected January 2024.</a:t>
            </a:r>
            <a:endParaRPr lang="en-GB" sz="2200" dirty="0">
              <a:solidFill>
                <a:schemeClr val="tx1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081656E-A5D5-5AF3-9C13-7A463B4A85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9" t="7257" r="9689" b="3546"/>
          <a:stretch/>
        </p:blipFill>
        <p:spPr>
          <a:xfrm>
            <a:off x="5572166" y="1184792"/>
            <a:ext cx="5141048" cy="405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75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03130AE-2590-8149-B13D-0BD6F497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62050" y="959245"/>
            <a:ext cx="8219881" cy="4348873"/>
          </a:xfrm>
        </p:spPr>
        <p:txBody>
          <a:bodyPr>
            <a:normAutofit fontScale="85000" lnSpcReduction="20000"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288 papers submitted by the deadline + 4 accepted after with valid reasons (several others not accepted) </a:t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=&gt; 292 papers processed.</a:t>
            </a:r>
          </a:p>
          <a:p>
            <a:r>
              <a:rPr lang="en-GB" sz="2200" dirty="0">
                <a:solidFill>
                  <a:schemeClr val="tx1"/>
                </a:solidFill>
              </a:rPr>
              <a:t>2 papers rejected on editorial grounds (non compliant and not corrected).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1 paper significantly off-topic (HEP detector).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271 papers accepted at the end of the LPR process (93%).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1 paper had failed poster police but was able to explain why and apologised (accepted).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3 papers withdrawn in the month after the conference.</a:t>
            </a:r>
          </a:p>
          <a:p>
            <a:r>
              <a:rPr lang="en-GB" sz="2200" dirty="0">
                <a:solidFill>
                  <a:schemeClr val="tx1"/>
                </a:solidFill>
              </a:rPr>
              <a:t>1 paper withdrawn when required to submit the Author Declaration form (ethical compliance).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267 papers should be published in January 2024 in the IPAC’23 Peer-reviewed proceedings (91%).</a:t>
            </a:r>
          </a:p>
          <a:p>
            <a:r>
              <a:rPr lang="en-GB" sz="2200" dirty="0">
                <a:solidFill>
                  <a:schemeClr val="tx1"/>
                </a:solidFill>
              </a:rPr>
              <a:t>605 reviews on 1st round (2,09/paper)</a:t>
            </a:r>
          </a:p>
          <a:p>
            <a:r>
              <a:rPr lang="en-GB" sz="2200" dirty="0">
                <a:solidFill>
                  <a:schemeClr val="tx1"/>
                </a:solidFill>
              </a:rPr>
              <a:t>273 reviews on 2nd round (1,1/paper)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A1B940-21CE-0348-BD37-D030C5DD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November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67DF74-D553-B141-888B-29C61BED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LPR at IPAC'23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0484AE-23F6-8F4C-888D-7A04C6B82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CC12467-37BD-044D-BD4D-998787F43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LPR statistics</a:t>
            </a:r>
          </a:p>
        </p:txBody>
      </p:sp>
    </p:spTree>
    <p:extLst>
      <p:ext uri="{BB962C8B-B14F-4D97-AF65-F5344CB8AC3E}">
        <p14:creationId xmlns:p14="http://schemas.microsoft.com/office/powerpoint/2010/main" val="923527487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uppléments de pré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23254</TotalTime>
  <Words>3206</Words>
  <Application>Microsoft Macintosh PowerPoint</Application>
  <PresentationFormat>Personnalisé</PresentationFormat>
  <Paragraphs>318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Masque IJCLab standard</vt:lpstr>
      <vt:lpstr>Suppléments de présentation</vt:lpstr>
      <vt:lpstr>Présentation PowerPoint</vt:lpstr>
      <vt:lpstr>Reminder: Light Peer Review at IPAC’23</vt:lpstr>
      <vt:lpstr>Peer Review Acceptance Criteria (from IPAC’20)</vt:lpstr>
      <vt:lpstr>Reminder: Peer Review General Policies for IPAC’23</vt:lpstr>
      <vt:lpstr>LPR organization for IPAC’23</vt:lpstr>
      <vt:lpstr>IPAC’23 SPB</vt:lpstr>
      <vt:lpstr>LPR evaluation process</vt:lpstr>
      <vt:lpstr>Timeline</vt:lpstr>
      <vt:lpstr>LPR statistics</vt:lpstr>
      <vt:lpstr>LPR statistics (continued)</vt:lpstr>
      <vt:lpstr>LPR statistics (continued)</vt:lpstr>
      <vt:lpstr>Getting more reviewers</vt:lpstr>
      <vt:lpstr>LPR impact</vt:lpstr>
      <vt:lpstr>How can Jacow help the LPR</vt:lpstr>
      <vt:lpstr>Outlook</vt:lpstr>
      <vt:lpstr>Présentation PowerPoint</vt:lpstr>
      <vt:lpstr>Some issues to be considered for Future LPR</vt:lpstr>
      <vt:lpstr>Some issues to be considered… (cont’d)</vt:lpstr>
      <vt:lpstr>Some issues to be considered… (cont’d)</vt:lpstr>
      <vt:lpstr>Reviewers allocations</vt:lpstr>
      <vt:lpstr>Reviewers statistics</vt:lpstr>
      <vt:lpstr>Submission time of LPR papers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Nicolas Delerue</cp:lastModifiedBy>
  <cp:revision>1586</cp:revision>
  <dcterms:created xsi:type="dcterms:W3CDTF">2011-03-09T16:37:49Z</dcterms:created>
  <dcterms:modified xsi:type="dcterms:W3CDTF">2023-11-28T09:18:11Z</dcterms:modified>
</cp:coreProperties>
</file>