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5" r:id="rId1"/>
    <p:sldMasterId id="2147483739" r:id="rId2"/>
  </p:sldMasterIdLst>
  <p:notesMasterIdLst>
    <p:notesMasterId r:id="rId4"/>
  </p:notesMasterIdLst>
  <p:sldIdLst>
    <p:sldId id="766" r:id="rId3"/>
  </p:sldIdLst>
  <p:sldSz cx="10772775" cy="6059488"/>
  <p:notesSz cx="6858000" cy="9144000"/>
  <p:defaultTextStyle>
    <a:defPPr>
      <a:defRPr lang="fr-FR"/>
    </a:defPPr>
    <a:lvl1pPr algn="l" defTabSz="1004888" rtl="0" fontAlgn="base">
      <a:spcBef>
        <a:spcPct val="0"/>
      </a:spcBef>
      <a:spcAft>
        <a:spcPct val="0"/>
      </a:spcAft>
      <a:defRPr sz="2000" kern="1200">
        <a:solidFill>
          <a:schemeClr val="tx1"/>
        </a:solidFill>
        <a:latin typeface="Arial" charset="0"/>
        <a:ea typeface="+mn-ea"/>
        <a:cs typeface="Arial" charset="0"/>
      </a:defRPr>
    </a:lvl1pPr>
    <a:lvl2pPr marL="501650" indent="-44450" algn="l" defTabSz="1004888" rtl="0" fontAlgn="base">
      <a:spcBef>
        <a:spcPct val="0"/>
      </a:spcBef>
      <a:spcAft>
        <a:spcPct val="0"/>
      </a:spcAft>
      <a:defRPr sz="2000" kern="1200">
        <a:solidFill>
          <a:schemeClr val="tx1"/>
        </a:solidFill>
        <a:latin typeface="Arial" charset="0"/>
        <a:ea typeface="+mn-ea"/>
        <a:cs typeface="Arial" charset="0"/>
      </a:defRPr>
    </a:lvl2pPr>
    <a:lvl3pPr marL="1004888" indent="-90488" algn="l" defTabSz="1004888" rtl="0" fontAlgn="base">
      <a:spcBef>
        <a:spcPct val="0"/>
      </a:spcBef>
      <a:spcAft>
        <a:spcPct val="0"/>
      </a:spcAft>
      <a:defRPr sz="2000" kern="1200">
        <a:solidFill>
          <a:schemeClr val="tx1"/>
        </a:solidFill>
        <a:latin typeface="Arial" charset="0"/>
        <a:ea typeface="+mn-ea"/>
        <a:cs typeface="Arial" charset="0"/>
      </a:defRPr>
    </a:lvl3pPr>
    <a:lvl4pPr marL="1508125" indent="-136525" algn="l" defTabSz="1004888" rtl="0" fontAlgn="base">
      <a:spcBef>
        <a:spcPct val="0"/>
      </a:spcBef>
      <a:spcAft>
        <a:spcPct val="0"/>
      </a:spcAft>
      <a:defRPr sz="2000" kern="1200">
        <a:solidFill>
          <a:schemeClr val="tx1"/>
        </a:solidFill>
        <a:latin typeface="Arial" charset="0"/>
        <a:ea typeface="+mn-ea"/>
        <a:cs typeface="Arial" charset="0"/>
      </a:defRPr>
    </a:lvl4pPr>
    <a:lvl5pPr marL="2009775" indent="-180975" algn="l" defTabSz="1004888"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909">
          <p15:clr>
            <a:srgbClr val="A4A3A4"/>
          </p15:clr>
        </p15:guide>
        <p15:guide id="2" pos="33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700"/>
    <a:srgbClr val="00294B"/>
    <a:srgbClr val="456487"/>
    <a:srgbClr val="E05314"/>
    <a:srgbClr val="6600CC"/>
    <a:srgbClr val="511F74"/>
    <a:srgbClr val="7A286A"/>
    <a:srgbClr val="DF8A2D"/>
    <a:srgbClr val="F392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44" autoAdjust="0"/>
    <p:restoredTop sz="96012" autoAdjust="0"/>
  </p:normalViewPr>
  <p:slideViewPr>
    <p:cSldViewPr>
      <p:cViewPr varScale="1">
        <p:scale>
          <a:sx n="133" d="100"/>
          <a:sy n="133" d="100"/>
        </p:scale>
        <p:origin x="200" y="736"/>
      </p:cViewPr>
      <p:guideLst>
        <p:guide orient="horz" pos="1909"/>
        <p:guide pos="33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005537"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1005537" fontAlgn="auto">
              <a:spcBef>
                <a:spcPts val="0"/>
              </a:spcBef>
              <a:spcAft>
                <a:spcPts val="0"/>
              </a:spcAft>
              <a:defRPr sz="1200">
                <a:latin typeface="+mn-lt"/>
                <a:cs typeface="+mn-cs"/>
              </a:defRPr>
            </a:lvl1pPr>
          </a:lstStyle>
          <a:p>
            <a:pPr>
              <a:defRPr/>
            </a:pPr>
            <a:fld id="{DA0983F0-3B2B-4346-9D34-6FF74AEF7015}" type="datetimeFigureOut">
              <a:rPr lang="fr-FR"/>
              <a:pPr>
                <a:defRPr/>
              </a:pPr>
              <a:t>25/06/2025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005537"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1005537" fontAlgn="auto">
              <a:spcBef>
                <a:spcPts val="0"/>
              </a:spcBef>
              <a:spcAft>
                <a:spcPts val="0"/>
              </a:spcAft>
              <a:defRPr sz="1200">
                <a:latin typeface="+mn-lt"/>
                <a:cs typeface="+mn-cs"/>
              </a:defRPr>
            </a:lvl1pPr>
          </a:lstStyle>
          <a:p>
            <a:pPr>
              <a:defRPr/>
            </a:pPr>
            <a:fld id="{C3BC699F-DBFB-4FA7-9A20-949047200EDB}" type="slidenum">
              <a:rPr lang="fr-FR"/>
              <a:pPr>
                <a:defRPr/>
              </a:pPr>
              <a:t>‹N°›</a:t>
            </a:fld>
            <a:endParaRPr lang="fr-FR"/>
          </a:p>
        </p:txBody>
      </p:sp>
    </p:spTree>
    <p:extLst>
      <p:ext uri="{BB962C8B-B14F-4D97-AF65-F5344CB8AC3E}">
        <p14:creationId xmlns:p14="http://schemas.microsoft.com/office/powerpoint/2010/main" val="2153952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introduction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6" y="0"/>
            <a:ext cx="10772420" cy="6059487"/>
          </a:xfrm>
          <a:prstGeom prst="rect">
            <a:avLst/>
          </a:prstGeom>
        </p:spPr>
      </p:pic>
      <p:sp>
        <p:nvSpPr>
          <p:cNvPr id="8" name="Espace réservé du contenu 3"/>
          <p:cNvSpPr>
            <a:spLocks noGrp="1"/>
          </p:cNvSpPr>
          <p:nvPr>
            <p:ph sz="half" idx="2" hasCustomPrompt="1"/>
          </p:nvPr>
        </p:nvSpPr>
        <p:spPr>
          <a:xfrm>
            <a:off x="273820" y="1445569"/>
            <a:ext cx="10308112"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3" name="ZoneTexte 12"/>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Tree>
    <p:extLst>
      <p:ext uri="{BB962C8B-B14F-4D97-AF65-F5344CB8AC3E}">
        <p14:creationId xmlns:p14="http://schemas.microsoft.com/office/powerpoint/2010/main" val="2637284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579938" y="873125"/>
            <a:ext cx="5453062" cy="43053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December 2024</a:t>
            </a:r>
          </a:p>
        </p:txBody>
      </p:sp>
      <p:sp>
        <p:nvSpPr>
          <p:cNvPr id="6" name="Espace réservé du pied de page 5"/>
          <p:cNvSpPr>
            <a:spLocks noGrp="1"/>
          </p:cNvSpPr>
          <p:nvPr>
            <p:ph type="ftr" sz="quarter" idx="11"/>
          </p:nvPr>
        </p:nvSpPr>
        <p:spPr/>
        <p:txBody>
          <a:bodyPr/>
          <a:lstStyle/>
          <a:p>
            <a:r>
              <a:rPr lang="fr-FR"/>
              <a:t>LPR at IPAC'23</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433938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618684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08900" y="322263"/>
            <a:ext cx="2322513" cy="5135562"/>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741363" y="322263"/>
            <a:ext cx="6815137" cy="513556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554399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ppléments : Intro visuell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0772418" cy="6059486"/>
          </a:xfrm>
          <a:prstGeom prst="rect">
            <a:avLst/>
          </a:prstGeom>
        </p:spPr>
      </p:pic>
      <p:sp>
        <p:nvSpPr>
          <p:cNvPr id="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8"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9" name="Titre 1"/>
          <p:cNvSpPr>
            <a:spLocks noGrp="1"/>
          </p:cNvSpPr>
          <p:nvPr>
            <p:ph type="title"/>
          </p:nvPr>
        </p:nvSpPr>
        <p:spPr>
          <a:xfrm>
            <a:off x="777877" y="149425"/>
            <a:ext cx="8712966" cy="432048"/>
          </a:xfrm>
        </p:spPr>
        <p:txBody>
          <a:bodyPr>
            <a:normAutofit/>
          </a:bodyPr>
          <a:lstStyle>
            <a:lvl1pPr algn="ctr">
              <a:defRPr lang="fr-FR" sz="2200" b="1" kern="1200" dirty="0" smtClean="0">
                <a:solidFill>
                  <a:schemeClr val="bg1"/>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60956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ppléments : Chiffres clés">
    <p:spTree>
      <p:nvGrpSpPr>
        <p:cNvPr id="1" name=""/>
        <p:cNvGrpSpPr/>
        <p:nvPr/>
      </p:nvGrpSpPr>
      <p:grpSpPr>
        <a:xfrm>
          <a:off x="0" y="0"/>
          <a:ext cx="0" cy="0"/>
          <a:chOff x="0" y="0"/>
          <a:chExt cx="0" cy="0"/>
        </a:xfrm>
      </p:grpSpPr>
      <p:pic>
        <p:nvPicPr>
          <p:cNvPr id="12" name="Imag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7" y="0"/>
            <a:ext cx="10772418" cy="6059485"/>
          </a:xfrm>
          <a:prstGeom prst="rect">
            <a:avLst/>
          </a:prstGeom>
        </p:spPr>
      </p:pic>
      <p:sp>
        <p:nvSpPr>
          <p:cNvPr id="3"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4"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5"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6" name="Titre 1"/>
          <p:cNvSpPr>
            <a:spLocks noGrp="1"/>
          </p:cNvSpPr>
          <p:nvPr>
            <p:ph type="title"/>
          </p:nvPr>
        </p:nvSpPr>
        <p:spPr>
          <a:xfrm>
            <a:off x="777877" y="149425"/>
            <a:ext cx="8712966" cy="432048"/>
          </a:xfrm>
        </p:spPr>
        <p:txBody>
          <a:bodyPr>
            <a:normAutofit/>
          </a:bodyPr>
          <a:lstStyle>
            <a:lvl1pPr algn="ctr">
              <a:defRPr lang="fr-FR" sz="2200" b="1" kern="1200" dirty="0" smtClean="0">
                <a:solidFill>
                  <a:schemeClr val="bg1"/>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2076527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179505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35013" y="1511300"/>
            <a:ext cx="9291637" cy="2519363"/>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735013" y="4054475"/>
            <a:ext cx="9291637" cy="1325563"/>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40089268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741363" y="1612900"/>
            <a:ext cx="4568825" cy="3844925"/>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462588" y="1612900"/>
            <a:ext cx="4568825" cy="3844925"/>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December 2024</a:t>
            </a:r>
          </a:p>
        </p:txBody>
      </p:sp>
      <p:sp>
        <p:nvSpPr>
          <p:cNvPr id="6" name="Espace réservé du pied de page 5"/>
          <p:cNvSpPr>
            <a:spLocks noGrp="1"/>
          </p:cNvSpPr>
          <p:nvPr>
            <p:ph type="ftr" sz="quarter" idx="11"/>
          </p:nvPr>
        </p:nvSpPr>
        <p:spPr/>
        <p:txBody>
          <a:bodyPr/>
          <a:lstStyle/>
          <a:p>
            <a:r>
              <a:rPr lang="fr-FR"/>
              <a:t>LPR at IPAC'23</a:t>
            </a:r>
          </a:p>
        </p:txBody>
      </p:sp>
      <p:sp>
        <p:nvSpPr>
          <p:cNvPr id="7" name="Espace réservé du numéro de diapositive 6"/>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784292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741363" y="322263"/>
            <a:ext cx="9291637" cy="1171575"/>
          </a:xfrm>
        </p:spPr>
        <p:txBody>
          <a:bodyPr/>
          <a:lstStyle/>
          <a:p>
            <a:r>
              <a:rPr lang="fr-FR"/>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741363" y="2212975"/>
            <a:ext cx="4557712" cy="325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5453063" y="2212975"/>
            <a:ext cx="4579937" cy="325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December 2024</a:t>
            </a:r>
          </a:p>
        </p:txBody>
      </p:sp>
      <p:sp>
        <p:nvSpPr>
          <p:cNvPr id="8" name="Espace réservé du pied de page 7"/>
          <p:cNvSpPr>
            <a:spLocks noGrp="1"/>
          </p:cNvSpPr>
          <p:nvPr>
            <p:ph type="ftr" sz="quarter" idx="11"/>
          </p:nvPr>
        </p:nvSpPr>
        <p:spPr/>
        <p:txBody>
          <a:bodyPr/>
          <a:lstStyle/>
          <a:p>
            <a:r>
              <a:rPr lang="fr-FR"/>
              <a:t>LPR at IPAC'23</a:t>
            </a:r>
          </a:p>
        </p:txBody>
      </p:sp>
      <p:sp>
        <p:nvSpPr>
          <p:cNvPr id="9" name="Espace réservé du numéro de diapositive 8"/>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15542294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December 2024</a:t>
            </a:r>
          </a:p>
        </p:txBody>
      </p:sp>
      <p:sp>
        <p:nvSpPr>
          <p:cNvPr id="4" name="Espace réservé du pied de page 3"/>
          <p:cNvSpPr>
            <a:spLocks noGrp="1"/>
          </p:cNvSpPr>
          <p:nvPr>
            <p:ph type="ftr" sz="quarter" idx="11"/>
          </p:nvPr>
        </p:nvSpPr>
        <p:spPr/>
        <p:txBody>
          <a:bodyPr/>
          <a:lstStyle/>
          <a:p>
            <a:r>
              <a:rPr lang="fr-FR"/>
              <a:t>LPR at IPAC'23</a:t>
            </a:r>
          </a:p>
        </p:txBody>
      </p:sp>
      <p:sp>
        <p:nvSpPr>
          <p:cNvPr id="5" name="Espace réservé du numéro de diapositive 4"/>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3029341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simple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7" y="0"/>
            <a:ext cx="10772417" cy="6059485"/>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287825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December 2024</a:t>
            </a:r>
          </a:p>
        </p:txBody>
      </p:sp>
      <p:sp>
        <p:nvSpPr>
          <p:cNvPr id="3" name="Espace réservé du pied de page 2"/>
          <p:cNvSpPr>
            <a:spLocks noGrp="1"/>
          </p:cNvSpPr>
          <p:nvPr>
            <p:ph type="ftr" sz="quarter" idx="11"/>
          </p:nvPr>
        </p:nvSpPr>
        <p:spPr/>
        <p:txBody>
          <a:bodyPr/>
          <a:lstStyle/>
          <a:p>
            <a:r>
              <a:rPr lang="fr-FR"/>
              <a:t>LPR at IPAC'23</a:t>
            </a:r>
          </a:p>
        </p:txBody>
      </p:sp>
      <p:sp>
        <p:nvSpPr>
          <p:cNvPr id="4" name="Espace réservé du numéro de diapositive 3"/>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34734890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579938" y="873125"/>
            <a:ext cx="5453062" cy="43053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December 2024</a:t>
            </a:r>
          </a:p>
        </p:txBody>
      </p:sp>
      <p:sp>
        <p:nvSpPr>
          <p:cNvPr id="6" name="Espace réservé du pied de page 5"/>
          <p:cNvSpPr>
            <a:spLocks noGrp="1"/>
          </p:cNvSpPr>
          <p:nvPr>
            <p:ph type="ftr" sz="quarter" idx="11"/>
          </p:nvPr>
        </p:nvSpPr>
        <p:spPr/>
        <p:txBody>
          <a:bodyPr/>
          <a:lstStyle/>
          <a:p>
            <a:r>
              <a:rPr lang="fr-FR"/>
              <a:t>LPR at IPAC'23</a:t>
            </a:r>
          </a:p>
        </p:txBody>
      </p:sp>
      <p:sp>
        <p:nvSpPr>
          <p:cNvPr id="7" name="Espace réservé du numéro de diapositive 6"/>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26731116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579938" y="873125"/>
            <a:ext cx="5453062" cy="43053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December 2024</a:t>
            </a:r>
          </a:p>
        </p:txBody>
      </p:sp>
      <p:sp>
        <p:nvSpPr>
          <p:cNvPr id="6" name="Espace réservé du pied de page 5"/>
          <p:cNvSpPr>
            <a:spLocks noGrp="1"/>
          </p:cNvSpPr>
          <p:nvPr>
            <p:ph type="ftr" sz="quarter" idx="11"/>
          </p:nvPr>
        </p:nvSpPr>
        <p:spPr/>
        <p:txBody>
          <a:bodyPr/>
          <a:lstStyle/>
          <a:p>
            <a:r>
              <a:rPr lang="fr-FR"/>
              <a:t>LPR at IPAC'23</a:t>
            </a:r>
          </a:p>
        </p:txBody>
      </p:sp>
      <p:sp>
        <p:nvSpPr>
          <p:cNvPr id="7" name="Espace réservé du numéro de diapositive 6"/>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2275071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1906660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08900" y="322263"/>
            <a:ext cx="2322513" cy="5135562"/>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741363" y="322263"/>
            <a:ext cx="6815137" cy="513556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December 2024</a:t>
            </a:r>
          </a:p>
        </p:txBody>
      </p:sp>
      <p:sp>
        <p:nvSpPr>
          <p:cNvPr id="5" name="Espace réservé du pied de page 4"/>
          <p:cNvSpPr>
            <a:spLocks noGrp="1"/>
          </p:cNvSpPr>
          <p:nvPr>
            <p:ph type="ftr" sz="quarter" idx="11"/>
          </p:nvPr>
        </p:nvSpPr>
        <p:spPr/>
        <p:txBody>
          <a:bodyPr/>
          <a:lstStyle/>
          <a:p>
            <a:r>
              <a:rPr lang="fr-FR"/>
              <a:t>LPR at IPAC'23</a:t>
            </a:r>
          </a:p>
        </p:txBody>
      </p:sp>
      <p:sp>
        <p:nvSpPr>
          <p:cNvPr id="6" name="Espace réservé du numéro de diapositive 5"/>
          <p:cNvSpPr>
            <a:spLocks noGrp="1"/>
          </p:cNvSpPr>
          <p:nvPr>
            <p:ph type="sldNum" sz="quarter" idx="12"/>
          </p:nvPr>
        </p:nvSpPr>
        <p:spPr/>
        <p:txBody>
          <a:bodyPr/>
          <a:lstStyle/>
          <a:p>
            <a:fld id="{78F78DF9-1CDE-4B21-B3C6-2E87DEDC69EC}" type="slidenum">
              <a:rPr lang="fr-FR" smtClean="0"/>
              <a:t>‹N°›</a:t>
            </a:fld>
            <a:endParaRPr lang="fr-FR"/>
          </a:p>
        </p:txBody>
      </p:sp>
    </p:spTree>
    <p:extLst>
      <p:ext uri="{BB962C8B-B14F-4D97-AF65-F5344CB8AC3E}">
        <p14:creationId xmlns:p14="http://schemas.microsoft.com/office/powerpoint/2010/main" val="4064662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simple : titre+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7" y="0"/>
            <a:ext cx="10772417" cy="6059484"/>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855265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introduction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6" y="0"/>
            <a:ext cx="10772420" cy="6059487"/>
          </a:xfrm>
          <a:prstGeom prst="rect">
            <a:avLst/>
          </a:prstGeom>
        </p:spPr>
      </p:pic>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1" name="ZoneTexte 20"/>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
        <p:nvSpPr>
          <p:cNvPr id="2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2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2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6911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simple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4037062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simple  : titre+2 contenus">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December 2024</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LPR at IPAC'23</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0"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900920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December 2024</a:t>
            </a:r>
          </a:p>
        </p:txBody>
      </p:sp>
      <p:sp>
        <p:nvSpPr>
          <p:cNvPr id="4" name="Espace réservé du pied de page 3"/>
          <p:cNvSpPr>
            <a:spLocks noGrp="1"/>
          </p:cNvSpPr>
          <p:nvPr>
            <p:ph type="ftr" sz="quarter" idx="11"/>
          </p:nvPr>
        </p:nvSpPr>
        <p:spPr/>
        <p:txBody>
          <a:bodyPr/>
          <a:lstStyle/>
          <a:p>
            <a:r>
              <a:rPr lang="fr-FR"/>
              <a:t>LPR at IPAC'23</a:t>
            </a:r>
          </a:p>
        </p:txBody>
      </p:sp>
      <p:sp>
        <p:nvSpPr>
          <p:cNvPr id="5" name="Espace réservé du numéro de diapositive 4"/>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2863345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December 2024</a:t>
            </a:r>
          </a:p>
        </p:txBody>
      </p:sp>
      <p:sp>
        <p:nvSpPr>
          <p:cNvPr id="3" name="Espace réservé du pied de page 2"/>
          <p:cNvSpPr>
            <a:spLocks noGrp="1"/>
          </p:cNvSpPr>
          <p:nvPr>
            <p:ph type="ftr" sz="quarter" idx="11"/>
          </p:nvPr>
        </p:nvSpPr>
        <p:spPr/>
        <p:txBody>
          <a:bodyPr/>
          <a:lstStyle/>
          <a:p>
            <a:r>
              <a:rPr lang="fr-FR"/>
              <a:t>LPR at IPAC'23</a:t>
            </a:r>
          </a:p>
        </p:txBody>
      </p:sp>
      <p:sp>
        <p:nvSpPr>
          <p:cNvPr id="4" name="Espace réservé du numéro de diapositive 3"/>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90044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579938" y="873125"/>
            <a:ext cx="5453062" cy="43053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December 2024</a:t>
            </a:r>
          </a:p>
        </p:txBody>
      </p:sp>
      <p:sp>
        <p:nvSpPr>
          <p:cNvPr id="6" name="Espace réservé du pied de page 5"/>
          <p:cNvSpPr>
            <a:spLocks noGrp="1"/>
          </p:cNvSpPr>
          <p:nvPr>
            <p:ph type="ftr" sz="quarter" idx="11"/>
          </p:nvPr>
        </p:nvSpPr>
        <p:spPr/>
        <p:txBody>
          <a:bodyPr/>
          <a:lstStyle/>
          <a:p>
            <a:r>
              <a:rPr lang="fr-FR"/>
              <a:t>LPR at IPAC'23</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66012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December 2024</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LPR at IPAC'23</a:t>
            </a:r>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2126CF9F-CC6A-4010-A70A-E16F699FA027}" type="slidenum">
              <a:rPr lang="fr-FR" smtClean="0"/>
              <a:t>‹N°›</a:t>
            </a:fld>
            <a:endParaRPr lang="fr-FR"/>
          </a:p>
        </p:txBody>
      </p:sp>
    </p:spTree>
    <p:extLst>
      <p:ext uri="{BB962C8B-B14F-4D97-AF65-F5344CB8AC3E}">
        <p14:creationId xmlns:p14="http://schemas.microsoft.com/office/powerpoint/2010/main" val="263561366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38" r:id="rId3"/>
    <p:sldLayoutId id="2147483753" r:id="rId4"/>
    <p:sldLayoutId id="2147483754" r:id="rId5"/>
    <p:sldLayoutId id="2147483755" r:id="rId6"/>
    <p:sldLayoutId id="2147483731" r:id="rId7"/>
    <p:sldLayoutId id="2147483732" r:id="rId8"/>
    <p:sldLayoutId id="2147483733" r:id="rId9"/>
    <p:sldLayoutId id="2147483734" r:id="rId10"/>
    <p:sldLayoutId id="2147483735" r:id="rId11"/>
    <p:sldLayoutId id="2147483736"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December 2024</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LPR at IPAC'23</a:t>
            </a:r>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78F78DF9-1CDE-4B21-B3C6-2E87DEDC69EC}" type="slidenum">
              <a:rPr lang="fr-FR" smtClean="0"/>
              <a:t>‹N°›</a:t>
            </a:fld>
            <a:endParaRPr lang="fr-FR"/>
          </a:p>
        </p:txBody>
      </p:sp>
    </p:spTree>
    <p:extLst>
      <p:ext uri="{BB962C8B-B14F-4D97-AF65-F5344CB8AC3E}">
        <p14:creationId xmlns:p14="http://schemas.microsoft.com/office/powerpoint/2010/main" val="4061193512"/>
      </p:ext>
    </p:extLst>
  </p:cSld>
  <p:clrMap bg1="lt1" tx1="dk1" bg2="lt2" tx2="dk2" accent1="accent1" accent2="accent2" accent3="accent3" accent4="accent4" accent5="accent5" accent6="accent6" hlink="hlink" folHlink="folHlink"/>
  <p:sldLayoutIdLst>
    <p:sldLayoutId id="2147483740" r:id="rId1"/>
    <p:sldLayoutId id="2147483751"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03130AE-2590-8149-B13D-0BD6F4972C7F}"/>
              </a:ext>
            </a:extLst>
          </p:cNvPr>
          <p:cNvSpPr>
            <a:spLocks noGrp="1"/>
          </p:cNvSpPr>
          <p:nvPr>
            <p:ph sz="half" idx="2"/>
          </p:nvPr>
        </p:nvSpPr>
        <p:spPr>
          <a:xfrm>
            <a:off x="921891" y="959245"/>
            <a:ext cx="9660041" cy="4662787"/>
          </a:xfrm>
        </p:spPr>
        <p:txBody>
          <a:bodyPr>
            <a:normAutofit fontScale="77500" lnSpcReduction="20000"/>
          </a:bodyPr>
          <a:lstStyle/>
          <a:p>
            <a:r>
              <a:rPr lang="en-GB" sz="1400" dirty="0">
                <a:solidFill>
                  <a:schemeClr val="tx1"/>
                </a:solidFill>
              </a:rPr>
              <a:t>[</a:t>
            </a:r>
            <a:r>
              <a:rPr lang="en-GB" sz="1400" dirty="0" err="1">
                <a:solidFill>
                  <a:schemeClr val="tx1"/>
                </a:solidFill>
              </a:rPr>
              <a:t>script:timeline</a:t>
            </a:r>
            <a:r>
              <a:rPr lang="en-GB" sz="1400" dirty="0">
                <a:solidFill>
                  <a:schemeClr val="tx1"/>
                </a:solidFill>
              </a:rPr>
              <a:t>] Have extra field on each paper to keep track on assigned reviewers who declined reviewing the paper (indico request #5)</a:t>
            </a:r>
          </a:p>
          <a:p>
            <a:r>
              <a:rPr lang="en-GB" sz="1400" dirty="0">
                <a:solidFill>
                  <a:schemeClr val="tx1"/>
                </a:solidFill>
              </a:rPr>
              <a:t>[</a:t>
            </a:r>
            <a:r>
              <a:rPr lang="en-GB" sz="1400" dirty="0" err="1">
                <a:solidFill>
                  <a:schemeClr val="tx1"/>
                </a:solidFill>
              </a:rPr>
              <a:t>script:fake</a:t>
            </a:r>
            <a:r>
              <a:rPr lang="en-GB" sz="1400" dirty="0">
                <a:solidFill>
                  <a:schemeClr val="tx1"/>
                </a:solidFill>
              </a:rPr>
              <a:t> </a:t>
            </a:r>
            <a:r>
              <a:rPr lang="en-GB" sz="1400" dirty="0" err="1">
                <a:solidFill>
                  <a:schemeClr val="tx1"/>
                </a:solidFill>
              </a:rPr>
              <a:t>paper:timeline</a:t>
            </a:r>
            <a:r>
              <a:rPr lang="en-GB" sz="1400" dirty="0">
                <a:solidFill>
                  <a:schemeClr val="tx1"/>
                </a:solidFill>
              </a:rPr>
              <a:t>] Have extra field on each reviewer to keep track of their availability for reviewing papers </a:t>
            </a:r>
          </a:p>
          <a:p>
            <a:r>
              <a:rPr lang="en-GB" sz="1400" dirty="0">
                <a:solidFill>
                  <a:schemeClr val="tx1"/>
                </a:solidFill>
              </a:rPr>
              <a:t>[script] Summary paper listing the status of each paper </a:t>
            </a:r>
            <a:r>
              <a:rPr lang="en-GB" sz="1400" strike="sngStrike" dirty="0">
                <a:solidFill>
                  <a:schemeClr val="tx1"/>
                </a:solidFill>
              </a:rPr>
              <a:t>(request to </a:t>
            </a:r>
            <a:r>
              <a:rPr lang="en-GB" sz="1400" strike="sngStrike" dirty="0" err="1">
                <a:solidFill>
                  <a:schemeClr val="tx1"/>
                </a:solidFill>
              </a:rPr>
              <a:t>jacow</a:t>
            </a:r>
            <a:r>
              <a:rPr lang="en-GB" sz="1400" strike="sngStrike" dirty="0">
                <a:solidFill>
                  <a:schemeClr val="tx1"/>
                </a:solidFill>
              </a:rPr>
              <a:t> #6602)</a:t>
            </a:r>
          </a:p>
          <a:p>
            <a:r>
              <a:rPr lang="en-GB" sz="1400" dirty="0">
                <a:solidFill>
                  <a:schemeClr val="tx1"/>
                </a:solidFill>
              </a:rPr>
              <a:t>[Script] Peer-review module: Allow to ask all participants to an event to be in the reviewer team </a:t>
            </a:r>
            <a:r>
              <a:rPr lang="en-GB" sz="1400" strike="sngStrike" dirty="0">
                <a:solidFill>
                  <a:schemeClr val="tx1"/>
                </a:solidFill>
              </a:rPr>
              <a:t>(request to </a:t>
            </a:r>
            <a:r>
              <a:rPr lang="en-GB" sz="1400" strike="sngStrike" dirty="0" err="1">
                <a:solidFill>
                  <a:schemeClr val="tx1"/>
                </a:solidFill>
              </a:rPr>
              <a:t>jacow</a:t>
            </a:r>
            <a:r>
              <a:rPr lang="en-GB" sz="1400" strike="sngStrike" dirty="0">
                <a:solidFill>
                  <a:schemeClr val="tx1"/>
                </a:solidFill>
              </a:rPr>
              <a:t> #6601)</a:t>
            </a:r>
          </a:p>
          <a:p>
            <a:r>
              <a:rPr lang="en-GB" sz="1400" b="1" dirty="0">
                <a:solidFill>
                  <a:schemeClr val="tx1"/>
                </a:solidFill>
              </a:rPr>
              <a:t>[indico] Peer-review module: Prevent the use of the comment field by reviewer (Several reviewers posted comments visible by authors and some comments disclosed their identity)  (request to </a:t>
            </a:r>
            <a:r>
              <a:rPr lang="en-GB" sz="1400" b="1" dirty="0" err="1">
                <a:solidFill>
                  <a:schemeClr val="tx1"/>
                </a:solidFill>
              </a:rPr>
              <a:t>jacow</a:t>
            </a:r>
            <a:r>
              <a:rPr lang="en-GB" sz="1400" b="1" dirty="0">
                <a:solidFill>
                  <a:schemeClr val="tx1"/>
                </a:solidFill>
              </a:rPr>
              <a:t> #6599) Priority #3 [Deadline: February 2026]</a:t>
            </a:r>
          </a:p>
          <a:p>
            <a:r>
              <a:rPr lang="en-GB" sz="1400" dirty="0">
                <a:solidFill>
                  <a:schemeClr val="tx1"/>
                </a:solidFill>
              </a:rPr>
              <a:t>[LPR </a:t>
            </a:r>
            <a:r>
              <a:rPr lang="en-GB" sz="1400" dirty="0" err="1">
                <a:solidFill>
                  <a:schemeClr val="tx1"/>
                </a:solidFill>
              </a:rPr>
              <a:t>coord</a:t>
            </a:r>
            <a:r>
              <a:rPr lang="en-GB" sz="1400" dirty="0">
                <a:solidFill>
                  <a:schemeClr val="tx1"/>
                </a:solidFill>
              </a:rPr>
              <a:t>.] In the review form, separate scientific comments from spelling comments (a long list of spelling mistakes does not require a review on the second round).</a:t>
            </a:r>
          </a:p>
          <a:p>
            <a:r>
              <a:rPr lang="en-GB" sz="1400" strike="sngStrike" dirty="0">
                <a:solidFill>
                  <a:schemeClr val="tx1"/>
                </a:solidFill>
              </a:rPr>
              <a:t>[script] Queries to the </a:t>
            </a:r>
            <a:r>
              <a:rPr lang="en-GB" sz="1400" strike="sngStrike" dirty="0" err="1">
                <a:solidFill>
                  <a:schemeClr val="tx1"/>
                </a:solidFill>
              </a:rPr>
              <a:t>jacow</a:t>
            </a:r>
            <a:r>
              <a:rPr lang="en-GB" sz="1400" strike="sngStrike" dirty="0">
                <a:solidFill>
                  <a:schemeClr val="tx1"/>
                </a:solidFill>
              </a:rPr>
              <a:t> database for publication history of referees</a:t>
            </a:r>
            <a:r>
              <a:rPr lang="en-GB" sz="1400" dirty="0">
                <a:solidFill>
                  <a:schemeClr val="tx1"/>
                </a:solidFill>
              </a:rPr>
              <a:t> Limited to past IPAC using indico</a:t>
            </a:r>
          </a:p>
          <a:p>
            <a:r>
              <a:rPr lang="en-GB" sz="1400" b="1" dirty="0">
                <a:solidFill>
                  <a:schemeClr val="tx1"/>
                </a:solidFill>
              </a:rPr>
              <a:t>[indico] Limit the number of peer-review rounds (No way to prevent reviewers to mark papers “to be corrected” on second round.) (request to </a:t>
            </a:r>
            <a:r>
              <a:rPr lang="en-GB" sz="1400" b="1" dirty="0" err="1">
                <a:solidFill>
                  <a:schemeClr val="tx1"/>
                </a:solidFill>
              </a:rPr>
              <a:t>jacow</a:t>
            </a:r>
            <a:r>
              <a:rPr lang="en-GB" sz="1400" b="1" dirty="0">
                <a:solidFill>
                  <a:schemeClr val="tx1"/>
                </a:solidFill>
              </a:rPr>
              <a:t> #6600) Priority #2  [Deadline: February 2026]</a:t>
            </a:r>
          </a:p>
          <a:p>
            <a:r>
              <a:rPr lang="en-GB" sz="1400" b="1" dirty="0">
                <a:solidFill>
                  <a:schemeClr val="tx1"/>
                </a:solidFill>
              </a:rPr>
              <a:t>[indico] Extra upload field for ethical compliance document required by </a:t>
            </a:r>
            <a:r>
              <a:rPr lang="en-GB" sz="1400" b="1" dirty="0" err="1">
                <a:solidFill>
                  <a:schemeClr val="tx1"/>
                </a:solidFill>
              </a:rPr>
              <a:t>IoP</a:t>
            </a:r>
            <a:r>
              <a:rPr lang="en-GB" sz="1400" b="1" dirty="0">
                <a:solidFill>
                  <a:schemeClr val="tx1"/>
                </a:solidFill>
              </a:rPr>
              <a:t> (indico request #6) [Discussed at IPAC’25] Priority #1 [Deadline: February 2026]</a:t>
            </a:r>
          </a:p>
          <a:p>
            <a:r>
              <a:rPr lang="en-GB" sz="1400" dirty="0">
                <a:solidFill>
                  <a:schemeClr val="tx1"/>
                </a:solidFill>
              </a:rPr>
              <a:t>[</a:t>
            </a:r>
            <a:r>
              <a:rPr lang="en-GB" sz="1400" dirty="0" err="1">
                <a:solidFill>
                  <a:schemeClr val="tx1"/>
                </a:solidFill>
              </a:rPr>
              <a:t>EiC</a:t>
            </a:r>
            <a:r>
              <a:rPr lang="en-GB" sz="1400" dirty="0">
                <a:solidFill>
                  <a:schemeClr val="tx1"/>
                </a:solidFill>
              </a:rPr>
              <a:t>] Keep a record of papers even when withdrawn (Withdrawn papers completely disappear from Indico which create difficulties when we receive comments from reviewers on a paper that has disappeared).</a:t>
            </a:r>
          </a:p>
          <a:p>
            <a:r>
              <a:rPr lang="en-GB" sz="1400" dirty="0">
                <a:solidFill>
                  <a:schemeClr val="tx1"/>
                </a:solidFill>
              </a:rPr>
              <a:t>[Indico] Create an “observer” status that can access to all reviewers comments but not “judge” the paper (Some SPB members mistakenly validated (judged) papers without waiting for approval from the others. This created some confusion) </a:t>
            </a:r>
            <a:r>
              <a:rPr lang="en-GB" sz="1400" b="1" dirty="0">
                <a:solidFill>
                  <a:schemeClr val="tx1"/>
                </a:solidFill>
              </a:rPr>
              <a:t>Being worked on by indico. Priority #4 [Deadline: February 2026]</a:t>
            </a:r>
          </a:p>
          <a:p>
            <a:r>
              <a:rPr lang="en-GB" sz="1400" dirty="0">
                <a:solidFill>
                  <a:schemeClr val="tx1"/>
                </a:solidFill>
              </a:rPr>
              <a:t>[</a:t>
            </a:r>
            <a:r>
              <a:rPr lang="en-GB" sz="1400" dirty="0" err="1">
                <a:solidFill>
                  <a:schemeClr val="tx1"/>
                </a:solidFill>
              </a:rPr>
              <a:t>webservice+indico</a:t>
            </a:r>
            <a:r>
              <a:rPr lang="en-GB" sz="1400" dirty="0">
                <a:solidFill>
                  <a:schemeClr val="tx1"/>
                </a:solidFill>
              </a:rPr>
              <a:t>] Require LPR to go through the CAT scan? Have a record of that validation. </a:t>
            </a:r>
            <a:r>
              <a:rPr lang="en-GB" sz="1400" b="1" dirty="0">
                <a:solidFill>
                  <a:schemeClr val="tx1"/>
                </a:solidFill>
              </a:rPr>
              <a:t>Priority #5 [Deadline: Beyond May 2026]</a:t>
            </a:r>
            <a:endParaRPr lang="en-GB" sz="1400" dirty="0">
              <a:solidFill>
                <a:schemeClr val="tx1"/>
              </a:solidFill>
            </a:endParaRPr>
          </a:p>
          <a:p>
            <a:r>
              <a:rPr lang="en-GB" sz="1400" dirty="0">
                <a:solidFill>
                  <a:schemeClr val="tx1"/>
                </a:solidFill>
              </a:rPr>
              <a:t>[</a:t>
            </a:r>
            <a:r>
              <a:rPr lang="en-GB" sz="1400" dirty="0" err="1">
                <a:solidFill>
                  <a:schemeClr val="tx1"/>
                </a:solidFill>
              </a:rPr>
              <a:t>script:JICT</a:t>
            </a:r>
            <a:r>
              <a:rPr lang="en-GB" sz="1400" dirty="0">
                <a:solidFill>
                  <a:schemeClr val="tx1"/>
                </a:solidFill>
              </a:rPr>
              <a:t>] Have a form for reviewer to accept/reject to review a paper </a:t>
            </a:r>
          </a:p>
          <a:p>
            <a:r>
              <a:rPr lang="en-GB" sz="1400" dirty="0">
                <a:solidFill>
                  <a:schemeClr val="tx1"/>
                </a:solidFill>
              </a:rPr>
              <a:t>[</a:t>
            </a:r>
            <a:r>
              <a:rPr lang="en-GB" sz="1400" dirty="0" err="1">
                <a:solidFill>
                  <a:schemeClr val="tx1"/>
                </a:solidFill>
              </a:rPr>
              <a:t>script:JICT</a:t>
            </a:r>
            <a:r>
              <a:rPr lang="en-GB" sz="1400" dirty="0">
                <a:solidFill>
                  <a:schemeClr val="tx1"/>
                </a:solidFill>
              </a:rPr>
              <a:t>] Temporary reviewer status until acceptation</a:t>
            </a:r>
            <a:r>
              <a:rPr lang="en-GB" sz="1400" strike="sngStrike" dirty="0">
                <a:solidFill>
                  <a:schemeClr val="tx1"/>
                </a:solidFill>
              </a:rPr>
              <a:t> (indico request #7)</a:t>
            </a:r>
          </a:p>
          <a:p>
            <a:r>
              <a:rPr lang="en-GB" sz="1400" dirty="0">
                <a:solidFill>
                  <a:schemeClr val="tx1"/>
                </a:solidFill>
              </a:rPr>
              <a:t>[indico] Transfer papers from LPR to </a:t>
            </a:r>
            <a:r>
              <a:rPr lang="en-GB" sz="1400" dirty="0" err="1">
                <a:solidFill>
                  <a:schemeClr val="tx1"/>
                </a:solidFill>
              </a:rPr>
              <a:t>JACoW</a:t>
            </a:r>
            <a:r>
              <a:rPr lang="en-GB" sz="1400" dirty="0">
                <a:solidFill>
                  <a:schemeClr val="tx1"/>
                </a:solidFill>
              </a:rPr>
              <a:t> proceedings. </a:t>
            </a:r>
            <a:r>
              <a:rPr lang="en-GB" sz="1400" b="1" dirty="0">
                <a:solidFill>
                  <a:schemeClr val="tx1"/>
                </a:solidFill>
              </a:rPr>
              <a:t>Priority #6 [Deadline: Beyond May 2026]</a:t>
            </a:r>
            <a:endParaRPr lang="en-GB" sz="1400" dirty="0">
              <a:solidFill>
                <a:schemeClr val="tx1"/>
              </a:solidFill>
            </a:endParaRPr>
          </a:p>
          <a:p>
            <a:endParaRPr lang="en-GB" sz="1400" dirty="0">
              <a:solidFill>
                <a:schemeClr val="tx1"/>
              </a:solidFill>
            </a:endParaRPr>
          </a:p>
        </p:txBody>
      </p:sp>
      <p:sp>
        <p:nvSpPr>
          <p:cNvPr id="3" name="Espace réservé de la date 2">
            <a:extLst>
              <a:ext uri="{FF2B5EF4-FFF2-40B4-BE49-F238E27FC236}">
                <a16:creationId xmlns:a16="http://schemas.microsoft.com/office/drawing/2014/main" id="{F3A1B940-21CE-0348-BD37-D030C5DDCEB7}"/>
              </a:ext>
            </a:extLst>
          </p:cNvPr>
          <p:cNvSpPr>
            <a:spLocks noGrp="1"/>
          </p:cNvSpPr>
          <p:nvPr>
            <p:ph type="dt" sz="half" idx="10"/>
          </p:nvPr>
        </p:nvSpPr>
        <p:spPr/>
        <p:txBody>
          <a:bodyPr/>
          <a:lstStyle/>
          <a:p>
            <a:r>
              <a:rPr lang="fr-FR" dirty="0"/>
              <a:t>June 2025</a:t>
            </a:r>
          </a:p>
        </p:txBody>
      </p:sp>
      <p:sp>
        <p:nvSpPr>
          <p:cNvPr id="4" name="Espace réservé du pied de page 3">
            <a:extLst>
              <a:ext uri="{FF2B5EF4-FFF2-40B4-BE49-F238E27FC236}">
                <a16:creationId xmlns:a16="http://schemas.microsoft.com/office/drawing/2014/main" id="{9167DF74-D553-B141-888B-29C61BED6070}"/>
              </a:ext>
            </a:extLst>
          </p:cNvPr>
          <p:cNvSpPr>
            <a:spLocks noGrp="1"/>
          </p:cNvSpPr>
          <p:nvPr>
            <p:ph type="ftr" sz="quarter" idx="11"/>
          </p:nvPr>
        </p:nvSpPr>
        <p:spPr/>
        <p:txBody>
          <a:bodyPr/>
          <a:lstStyle/>
          <a:p>
            <a:r>
              <a:rPr lang="fr-FR"/>
              <a:t>LPR at IPAC'23</a:t>
            </a:r>
            <a:endParaRPr lang="fr-FR" dirty="0"/>
          </a:p>
        </p:txBody>
      </p:sp>
      <p:sp>
        <p:nvSpPr>
          <p:cNvPr id="5" name="Espace réservé du numéro de diapositive 4">
            <a:extLst>
              <a:ext uri="{FF2B5EF4-FFF2-40B4-BE49-F238E27FC236}">
                <a16:creationId xmlns:a16="http://schemas.microsoft.com/office/drawing/2014/main" id="{C60484AE-23F6-8F4C-888D-7A04C6B82CEC}"/>
              </a:ext>
            </a:extLst>
          </p:cNvPr>
          <p:cNvSpPr>
            <a:spLocks noGrp="1"/>
          </p:cNvSpPr>
          <p:nvPr>
            <p:ph type="sldNum" sz="quarter" idx="12"/>
          </p:nvPr>
        </p:nvSpPr>
        <p:spPr/>
        <p:txBody>
          <a:bodyPr/>
          <a:lstStyle/>
          <a:p>
            <a:fld id="{77E71596-5F9D-49C5-9701-16B3CA54319D}" type="slidenum">
              <a:rPr lang="fr-FR" smtClean="0"/>
              <a:pPr/>
              <a:t>1</a:t>
            </a:fld>
            <a:endParaRPr lang="fr-FR" dirty="0"/>
          </a:p>
        </p:txBody>
      </p:sp>
      <p:sp>
        <p:nvSpPr>
          <p:cNvPr id="6" name="Titre 5">
            <a:extLst>
              <a:ext uri="{FF2B5EF4-FFF2-40B4-BE49-F238E27FC236}">
                <a16:creationId xmlns:a16="http://schemas.microsoft.com/office/drawing/2014/main" id="{FCC12467-37BD-044D-BD4D-998787F4393F}"/>
              </a:ext>
            </a:extLst>
          </p:cNvPr>
          <p:cNvSpPr>
            <a:spLocks noGrp="1"/>
          </p:cNvSpPr>
          <p:nvPr>
            <p:ph type="title"/>
          </p:nvPr>
        </p:nvSpPr>
        <p:spPr/>
        <p:txBody>
          <a:bodyPr/>
          <a:lstStyle/>
          <a:p>
            <a:r>
              <a:rPr lang="en-GB" dirty="0"/>
              <a:t>Software improvements for the LPR</a:t>
            </a:r>
          </a:p>
        </p:txBody>
      </p:sp>
    </p:spTree>
    <p:extLst>
      <p:ext uri="{BB962C8B-B14F-4D97-AF65-F5344CB8AC3E}">
        <p14:creationId xmlns:p14="http://schemas.microsoft.com/office/powerpoint/2010/main" val="1956280889"/>
      </p:ext>
    </p:extLst>
  </p:cSld>
  <p:clrMapOvr>
    <a:masterClrMapping/>
  </p:clrMapOvr>
</p:sld>
</file>

<file path=ppt/theme/theme1.xml><?xml version="1.0" encoding="utf-8"?>
<a:theme xmlns:a="http://schemas.openxmlformats.org/drawingml/2006/main" name="Masque IJCLab 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uppléments de pré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22478</TotalTime>
  <Words>461</Words>
  <Application>Microsoft Macintosh PowerPoint</Application>
  <PresentationFormat>Personnalisé</PresentationFormat>
  <Paragraphs>19</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1</vt:i4>
      </vt:variant>
    </vt:vector>
  </HeadingPairs>
  <TitlesOfParts>
    <vt:vector size="6" baseType="lpstr">
      <vt:lpstr>Arial</vt:lpstr>
      <vt:lpstr>Calibri</vt:lpstr>
      <vt:lpstr>Calibri Light</vt:lpstr>
      <vt:lpstr>Masque IJCLab standard</vt:lpstr>
      <vt:lpstr>Suppléments de présentation</vt:lpstr>
      <vt:lpstr>Software improvements for the LPR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Luc Petizon</dc:creator>
  <cp:lastModifiedBy>Nicolas Delerue</cp:lastModifiedBy>
  <cp:revision>1589</cp:revision>
  <dcterms:created xsi:type="dcterms:W3CDTF">2011-03-09T16:37:49Z</dcterms:created>
  <dcterms:modified xsi:type="dcterms:W3CDTF">2025-06-25T15:41:37Z</dcterms:modified>
</cp:coreProperties>
</file>