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9" r:id="rId3"/>
    <p:sldId id="293" r:id="rId4"/>
    <p:sldId id="290" r:id="rId5"/>
    <p:sldId id="291" r:id="rId6"/>
    <p:sldId id="295" r:id="rId7"/>
    <p:sldId id="297" r:id="rId8"/>
    <p:sldId id="296" r:id="rId9"/>
    <p:sldId id="298" r:id="rId10"/>
    <p:sldId id="27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9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08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281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23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839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634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704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054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457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911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010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4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74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E3BB7-7DB2-486D-86F8-F378804C189B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OC1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08E9D-61B6-41E2-897A-9A609A0959E1}" type="slidenum">
              <a:rPr lang="en-GB" smtClean="0"/>
              <a:t>‹N°›</a:t>
            </a:fld>
            <a:endParaRPr lang="en-GB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7" b="19374"/>
          <a:stretch/>
        </p:blipFill>
        <p:spPr>
          <a:xfrm>
            <a:off x="9360131" y="0"/>
            <a:ext cx="2831869" cy="142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jacow.org/event/100/attachments/775/4730/abstracts_proposed_orals.xlsx" TargetMode="External"/><Relationship Id="rId2" Type="http://schemas.openxmlformats.org/officeDocument/2006/relationships/hyperlink" Target="https://indico.jacow.org/event/100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jacow.org/e/IPAC26" TargetMode="External"/><Relationship Id="rId2" Type="http://schemas.openxmlformats.org/officeDocument/2006/relationships/hyperlink" Target="https://ipac-docs.jacow.org/InvitedOrals/SPCprioritizatio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pac-docs.jacow.org/InvitedOrals/SPCprioritization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jacow.org/event/100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indico.jacow.org/event/100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entre International De Deauville | Plateforme-Event">
            <a:extLst>
              <a:ext uri="{FF2B5EF4-FFF2-40B4-BE49-F238E27FC236}">
                <a16:creationId xmlns:a16="http://schemas.microsoft.com/office/drawing/2014/main" id="{69B39F80-7580-1B6A-EA48-EB1834DC1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58179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-120998"/>
            <a:ext cx="9144000" cy="2387600"/>
          </a:xfrm>
        </p:spPr>
        <p:txBody>
          <a:bodyPr/>
          <a:lstStyle/>
          <a:p>
            <a:r>
              <a:rPr lang="fr-FR" dirty="0" err="1">
                <a:solidFill>
                  <a:schemeClr val="bg1"/>
                </a:solidFill>
              </a:rPr>
              <a:t>Voting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procedure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91200" y="1438721"/>
            <a:ext cx="6400800" cy="1655762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Nicolas DELERUE</a:t>
            </a:r>
          </a:p>
          <a:p>
            <a:r>
              <a:rPr lang="fr-FR" dirty="0">
                <a:solidFill>
                  <a:schemeClr val="accent2"/>
                </a:solidFill>
              </a:rPr>
              <a:t>IPAC’26 Editor in Chief</a:t>
            </a:r>
          </a:p>
          <a:p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723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entre International De Deauville | Plateforme-Event">
            <a:extLst>
              <a:ext uri="{FF2B5EF4-FFF2-40B4-BE49-F238E27FC236}">
                <a16:creationId xmlns:a16="http://schemas.microsoft.com/office/drawing/2014/main" id="{69B39F80-7580-1B6A-EA48-EB1834DC1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85372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848180"/>
            <a:ext cx="10363200" cy="2387600"/>
          </a:xfrm>
        </p:spPr>
        <p:txBody>
          <a:bodyPr anchor="t">
            <a:normAutofit fontScale="90000"/>
          </a:bodyPr>
          <a:lstStyle/>
          <a:p>
            <a:r>
              <a:rPr lang="en-GB" sz="6700" b="1" dirty="0">
                <a:solidFill>
                  <a:schemeClr val="accent2"/>
                </a:solidFill>
              </a:rPr>
              <a:t>IPAC’26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sz="3600" dirty="0">
                <a:solidFill>
                  <a:schemeClr val="bg1"/>
                </a:solidFill>
              </a:rPr>
              <a:t>Centre International de Deauville</a:t>
            </a:r>
            <a:br>
              <a:rPr lang="en-GB" sz="2700" dirty="0">
                <a:solidFill>
                  <a:schemeClr val="bg1"/>
                </a:solidFill>
              </a:rPr>
            </a:br>
            <a:r>
              <a:rPr lang="en-GB" sz="2700" b="1" dirty="0">
                <a:solidFill>
                  <a:schemeClr val="accent2"/>
                </a:solidFill>
              </a:rPr>
              <a:t>Sunday 17</a:t>
            </a:r>
            <a:r>
              <a:rPr lang="en-GB" sz="2700" b="1" baseline="30000" dirty="0">
                <a:solidFill>
                  <a:schemeClr val="accent2"/>
                </a:solidFill>
              </a:rPr>
              <a:t>th</a:t>
            </a:r>
            <a:r>
              <a:rPr lang="en-GB" sz="2700" b="1" dirty="0">
                <a:solidFill>
                  <a:schemeClr val="accent2"/>
                </a:solidFill>
              </a:rPr>
              <a:t> – Friday 22</a:t>
            </a:r>
            <a:r>
              <a:rPr lang="en-GB" sz="2700" b="1" baseline="30000" dirty="0">
                <a:solidFill>
                  <a:schemeClr val="accent2"/>
                </a:solidFill>
              </a:rPr>
              <a:t>nd</a:t>
            </a:r>
            <a:r>
              <a:rPr lang="en-GB" sz="2700" b="1" dirty="0">
                <a:solidFill>
                  <a:schemeClr val="accent2"/>
                </a:solidFill>
              </a:rPr>
              <a:t> May, 2026</a:t>
            </a:r>
            <a:br>
              <a:rPr lang="en-GB" sz="2400" b="1" dirty="0">
                <a:solidFill>
                  <a:schemeClr val="accent2"/>
                </a:solidFill>
              </a:rPr>
            </a:b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4" name="Image 6">
            <a:extLst>
              <a:ext uri="{FF2B5EF4-FFF2-40B4-BE49-F238E27FC236}">
                <a16:creationId xmlns:a16="http://schemas.microsoft.com/office/drawing/2014/main" id="{0816F868-6438-0699-A0C4-452C57997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8762" y="216355"/>
            <a:ext cx="3539067" cy="63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984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Votes for the SPC2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DD3C969C-80A4-87C1-044D-95AC343B1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2187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Thank to all of you (and the OC and SAB members) for suggesting a total of 448 abstracts.</a:t>
            </a:r>
          </a:p>
          <a:p>
            <a:r>
              <a:rPr lang="en-GB" dirty="0"/>
              <a:t>With the help of the MC coordinators we have removed those that were duplicates or those that were not compatible with IPAC rules (</a:t>
            </a:r>
            <a:r>
              <a:rPr lang="en-GB" dirty="0" err="1"/>
              <a:t>eg</a:t>
            </a:r>
            <a:r>
              <a:rPr lang="en-GB" dirty="0"/>
              <a:t>: speaker who already spoke at a recent IPAC, industry speakers, …). Some abstracts were moved to a different MC.</a:t>
            </a:r>
          </a:p>
          <a:p>
            <a:r>
              <a:rPr lang="en-GB" dirty="0"/>
              <a:t>After cleaning there are ~342 abstracts left.</a:t>
            </a:r>
          </a:p>
          <a:p>
            <a:r>
              <a:rPr lang="en-GB" dirty="0"/>
              <a:t>Now the SPC need to selects its favourite abstracts.</a:t>
            </a:r>
          </a:p>
          <a:p>
            <a:r>
              <a:rPr lang="en-GB" dirty="0"/>
              <a:t>Reminder: </a:t>
            </a:r>
            <a:r>
              <a:rPr lang="en-GB" u="sng" dirty="0"/>
              <a:t>All SPC2 members </a:t>
            </a:r>
            <a:r>
              <a:rPr lang="en-GB" dirty="0"/>
              <a:t>are invited to vote for their favourite abstracts in all MC.</a:t>
            </a:r>
          </a:p>
          <a:p>
            <a:r>
              <a:rPr lang="en-GB" dirty="0"/>
              <a:t>For each MC each SPC member can cast 5 “1</a:t>
            </a:r>
            <a:r>
              <a:rPr lang="en-GB" baseline="30000" dirty="0"/>
              <a:t>st</a:t>
            </a:r>
            <a:r>
              <a:rPr lang="en-GB" dirty="0"/>
              <a:t> choice” votes and </a:t>
            </a:r>
            <a:br>
              <a:rPr lang="en-GB" dirty="0"/>
            </a:br>
            <a:r>
              <a:rPr lang="en-GB" dirty="0"/>
              <a:t>5 “2</a:t>
            </a:r>
            <a:r>
              <a:rPr lang="en-GB" baseline="30000" dirty="0"/>
              <a:t>nd</a:t>
            </a:r>
            <a:r>
              <a:rPr lang="en-GB" dirty="0"/>
              <a:t> choice” votes (that is a total of 80 votes out </a:t>
            </a:r>
            <a:r>
              <a:rPr lang="en-GB"/>
              <a:t>of 342 </a:t>
            </a:r>
            <a:r>
              <a:rPr lang="en-GB" dirty="0"/>
              <a:t>abstracts).</a:t>
            </a:r>
          </a:p>
          <a:p>
            <a:r>
              <a:rPr lang="en-GB" dirty="0"/>
              <a:t>To avoid low statistics it is important that </a:t>
            </a:r>
            <a:r>
              <a:rPr lang="en-GB" u="sng" dirty="0"/>
              <a:t>you vote in all MC</a:t>
            </a:r>
            <a:r>
              <a:rPr lang="en-GB" dirty="0"/>
              <a:t>.</a:t>
            </a:r>
          </a:p>
          <a:p>
            <a:r>
              <a:rPr lang="en-GB" b="1" dirty="0"/>
              <a:t>Please cast your votes by </a:t>
            </a:r>
            <a:r>
              <a:rPr lang="en-GB" b="1" dirty="0">
                <a:solidFill>
                  <a:srgbClr val="C00000"/>
                </a:solidFill>
              </a:rPr>
              <a:t>Sunday 4th May noon</a:t>
            </a:r>
          </a:p>
        </p:txBody>
      </p:sp>
    </p:spTree>
    <p:extLst>
      <p:ext uri="{BB962C8B-B14F-4D97-AF65-F5344CB8AC3E}">
        <p14:creationId xmlns:p14="http://schemas.microsoft.com/office/powerpoint/2010/main" val="164781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How to vote?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DD3C969C-80A4-87C1-044D-95AC343B1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4852"/>
            <a:ext cx="4888230" cy="5128837"/>
          </a:xfrm>
        </p:spPr>
        <p:txBody>
          <a:bodyPr>
            <a:normAutofit fontScale="92500" lnSpcReduction="10000"/>
          </a:bodyPr>
          <a:lstStyle/>
          <a:p>
            <a:r>
              <a:rPr lang="en-GB" sz="2600" dirty="0"/>
              <a:t>2 possibilities: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600" dirty="0"/>
              <a:t>Standard indico voting procedure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600" dirty="0"/>
              <a:t>Improved voting procedure</a:t>
            </a:r>
          </a:p>
          <a:p>
            <a:r>
              <a:rPr lang="en-GB" sz="2600" dirty="0"/>
              <a:t>The two procedures are compatible. You can swap between the two as you wish.</a:t>
            </a:r>
          </a:p>
          <a:p>
            <a:r>
              <a:rPr lang="en-GB" sz="2600" dirty="0"/>
              <a:t>To help you with your selections you can find a list of all the abstracts in an excel file at </a:t>
            </a:r>
            <a:r>
              <a:rPr lang="en-GB" sz="2600" dirty="0">
                <a:hlinkClick r:id="rId2"/>
              </a:rPr>
              <a:t>https://indico.jacow.org/event/100/</a:t>
            </a:r>
            <a:r>
              <a:rPr lang="en-GB" sz="2600" dirty="0"/>
              <a:t> file: </a:t>
            </a:r>
            <a:r>
              <a:rPr lang="en-GB" sz="2600" dirty="0" err="1"/>
              <a:t>abstracts_proposed_orals.xlsx</a:t>
            </a:r>
            <a:r>
              <a:rPr lang="en-GB" sz="2600" dirty="0"/>
              <a:t> </a:t>
            </a:r>
          </a:p>
          <a:p>
            <a:r>
              <a:rPr lang="en-GB" sz="1900" dirty="0">
                <a:hlinkClick r:id="rId3"/>
              </a:rPr>
              <a:t>https://indico.jacow.org/event/100/attachments/775/4730/abstracts_proposed_orals.xlsx</a:t>
            </a:r>
            <a:r>
              <a:rPr lang="en-GB" dirty="0"/>
              <a:t>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E2D3A77-14EF-B71D-D9B5-06463A44A9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857705"/>
            <a:ext cx="6096000" cy="3635169"/>
          </a:xfrm>
          <a:prstGeom prst="rect">
            <a:avLst/>
          </a:prstGeom>
        </p:spPr>
      </p:pic>
      <p:sp>
        <p:nvSpPr>
          <p:cNvPr id="6" name="Bouée 5">
            <a:extLst>
              <a:ext uri="{FF2B5EF4-FFF2-40B4-BE49-F238E27FC236}">
                <a16:creationId xmlns:a16="http://schemas.microsoft.com/office/drawing/2014/main" id="{D0E26A35-3D03-DE07-3FC8-C12F9A0DFCEF}"/>
              </a:ext>
            </a:extLst>
          </p:cNvPr>
          <p:cNvSpPr/>
          <p:nvPr/>
        </p:nvSpPr>
        <p:spPr>
          <a:xfrm>
            <a:off x="6732270" y="5657850"/>
            <a:ext cx="1360170" cy="548640"/>
          </a:xfrm>
          <a:prstGeom prst="donut">
            <a:avLst>
              <a:gd name="adj" fmla="val 22034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203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B8A8CC-B7BF-A0EE-4DFC-576A4007C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295274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Invited orals voting procedure [1/2]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37E3C2F-30F5-F5D1-7B85-7F99C160B9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895" y="1727895"/>
            <a:ext cx="5418221" cy="4351338"/>
          </a:xfrm>
        </p:spPr>
        <p:txBody>
          <a:bodyPr>
            <a:normAutofit/>
          </a:bodyPr>
          <a:lstStyle/>
          <a:p>
            <a:r>
              <a:rPr lang="en-GB" i="1" dirty="0"/>
              <a:t>Detailed explanations are given here: </a:t>
            </a:r>
            <a:r>
              <a:rPr lang="en-GB" i="1" dirty="0">
                <a:hlinkClick r:id="rId2"/>
              </a:rPr>
              <a:t>https://ipac-docs.jacow.org/InvitedOrals/SPCprioritization/</a:t>
            </a:r>
            <a:r>
              <a:rPr lang="en-GB" i="1" dirty="0"/>
              <a:t> </a:t>
            </a:r>
          </a:p>
          <a:p>
            <a:r>
              <a:rPr lang="en-GB" dirty="0"/>
              <a:t>Go to </a:t>
            </a:r>
            <a:r>
              <a:rPr lang="fr-FR" dirty="0">
                <a:hlinkClick r:id="rId3"/>
              </a:rPr>
              <a:t>https://indico.jacow.org/e/IPAC26</a:t>
            </a:r>
            <a:r>
              <a:rPr lang="fr-FR" dirty="0"/>
              <a:t> </a:t>
            </a:r>
          </a:p>
          <a:p>
            <a:r>
              <a:rPr lang="en-GB" dirty="0"/>
              <a:t>Go to the reviewing area</a:t>
            </a:r>
          </a:p>
          <a:p>
            <a:r>
              <a:rPr lang="en-GB" dirty="0"/>
              <a:t>For each MC you will see a list of abstracts to be reviewed.</a:t>
            </a:r>
          </a:p>
          <a:p>
            <a:endParaRPr lang="en-GB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E2BCAA3-7C25-4C20-576D-A288E93597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190959"/>
            <a:ext cx="6013530" cy="5301916"/>
          </a:xfrm>
          <a:prstGeom prst="rect">
            <a:avLst/>
          </a:prstGeom>
        </p:spPr>
      </p:pic>
      <p:sp>
        <p:nvSpPr>
          <p:cNvPr id="5" name="Flèche vers la droite 4">
            <a:extLst>
              <a:ext uri="{FF2B5EF4-FFF2-40B4-BE49-F238E27FC236}">
                <a16:creationId xmlns:a16="http://schemas.microsoft.com/office/drawing/2014/main" id="{AA57211B-0C21-9F85-9769-0A3C4480FC61}"/>
              </a:ext>
            </a:extLst>
          </p:cNvPr>
          <p:cNvSpPr/>
          <p:nvPr/>
        </p:nvSpPr>
        <p:spPr>
          <a:xfrm rot="20483585">
            <a:off x="4050630" y="5771576"/>
            <a:ext cx="2165684" cy="68972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955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B8A8CC-B7BF-A0EE-4DFC-576A4007C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295274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Invited orals voting procedure [2/2]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37E3C2F-30F5-F5D1-7B85-7F99C160B9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895" y="1727895"/>
            <a:ext cx="5418221" cy="4351338"/>
          </a:xfrm>
        </p:spPr>
        <p:txBody>
          <a:bodyPr>
            <a:normAutofit fontScale="92500"/>
          </a:bodyPr>
          <a:lstStyle/>
          <a:p>
            <a:r>
              <a:rPr lang="en-GB" i="1" dirty="0"/>
              <a:t>Detailed explanations are given here: </a:t>
            </a:r>
            <a:r>
              <a:rPr lang="en-GB" i="1" dirty="0">
                <a:hlinkClick r:id="rId2"/>
              </a:rPr>
              <a:t>https://ipac-docs.jacow.org/InvitedOrals/SPCprioritization/</a:t>
            </a:r>
            <a:r>
              <a:rPr lang="en-GB" i="1" dirty="0"/>
              <a:t> </a:t>
            </a:r>
          </a:p>
          <a:p>
            <a:r>
              <a:rPr lang="en-GB" dirty="0"/>
              <a:t>For each abstract you want to vote for, at the bottom of the page, you will find a voting form.</a:t>
            </a:r>
          </a:p>
          <a:p>
            <a:r>
              <a:rPr lang="en-GB" dirty="0"/>
              <a:t>Please assign either “first </a:t>
            </a:r>
            <a:r>
              <a:rPr lang="en-GB" dirty="0" err="1"/>
              <a:t>priority”or</a:t>
            </a:r>
            <a:r>
              <a:rPr lang="en-GB" dirty="0"/>
              <a:t> “second priority” then in “Propose an action” select “accept” and finally click on “Submit review”</a:t>
            </a:r>
          </a:p>
          <a:p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8F8F6F2-9B82-F009-E35A-989E383719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116" y="2029979"/>
            <a:ext cx="6233272" cy="3747169"/>
          </a:xfrm>
          <a:prstGeom prst="rect">
            <a:avLst/>
          </a:prstGeom>
        </p:spPr>
      </p:pic>
      <p:sp>
        <p:nvSpPr>
          <p:cNvPr id="8" name="Flèche vers la droite 7">
            <a:extLst>
              <a:ext uri="{FF2B5EF4-FFF2-40B4-BE49-F238E27FC236}">
                <a16:creationId xmlns:a16="http://schemas.microsoft.com/office/drawing/2014/main" id="{BF945848-3F94-FD15-7CE4-BCCE6B0CF0E7}"/>
              </a:ext>
            </a:extLst>
          </p:cNvPr>
          <p:cNvSpPr/>
          <p:nvPr/>
        </p:nvSpPr>
        <p:spPr>
          <a:xfrm rot="12729508">
            <a:off x="6804937" y="5015189"/>
            <a:ext cx="2165684" cy="689726"/>
          </a:xfrm>
          <a:prstGeom prst="rightArrow">
            <a:avLst>
              <a:gd name="adj1" fmla="val 22434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4238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Improved voting procedure (1)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DD3C969C-80A4-87C1-044D-95AC343B1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4852"/>
            <a:ext cx="3621505" cy="3788295"/>
          </a:xfrm>
        </p:spPr>
        <p:txBody>
          <a:bodyPr>
            <a:normAutofit/>
          </a:bodyPr>
          <a:lstStyle/>
          <a:p>
            <a:r>
              <a:rPr lang="en-GB" sz="2400" dirty="0"/>
              <a:t>Go to </a:t>
            </a:r>
            <a:r>
              <a:rPr lang="en-GB" sz="2400" dirty="0">
                <a:hlinkClick r:id="rId2"/>
              </a:rPr>
              <a:t>https://indico.jacow.org/event/100/</a:t>
            </a:r>
            <a:endParaRPr lang="en-GB" sz="2400" dirty="0"/>
          </a:p>
          <a:p>
            <a:r>
              <a:rPr lang="en-GB" sz="2400" dirty="0"/>
              <a:t>Select “</a:t>
            </a:r>
            <a:r>
              <a:rPr lang="en-GB" sz="2400" dirty="0" err="1"/>
              <a:t>vote_on_abstracts.html</a:t>
            </a:r>
            <a:r>
              <a:rPr lang="en-GB" sz="2400" dirty="0"/>
              <a:t>”</a:t>
            </a:r>
          </a:p>
          <a:p>
            <a:r>
              <a:rPr lang="en-GB" sz="2400" dirty="0"/>
              <a:t>This page requires </a:t>
            </a:r>
            <a:r>
              <a:rPr lang="en-GB" sz="2400" dirty="0" err="1"/>
              <a:t>javscript</a:t>
            </a:r>
            <a:endParaRPr lang="en-GB" sz="24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5B4C479-6D3A-DB11-71A3-406979A37C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759" y="2202041"/>
            <a:ext cx="7545241" cy="4499381"/>
          </a:xfrm>
          <a:prstGeom prst="rect">
            <a:avLst/>
          </a:prstGeom>
        </p:spPr>
      </p:pic>
      <p:sp>
        <p:nvSpPr>
          <p:cNvPr id="6" name="Bouée 5">
            <a:extLst>
              <a:ext uri="{FF2B5EF4-FFF2-40B4-BE49-F238E27FC236}">
                <a16:creationId xmlns:a16="http://schemas.microsoft.com/office/drawing/2014/main" id="{8E62DAEC-1F1E-F8F9-3D3E-BD3FF7F3768F}"/>
              </a:ext>
            </a:extLst>
          </p:cNvPr>
          <p:cNvSpPr/>
          <p:nvPr/>
        </p:nvSpPr>
        <p:spPr>
          <a:xfrm>
            <a:off x="9977387" y="6035674"/>
            <a:ext cx="1634490" cy="457200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976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Improved voting procedure (2)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DD3C969C-80A4-87C1-044D-95AC343B1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4853"/>
            <a:ext cx="10214811" cy="598748"/>
          </a:xfrm>
        </p:spPr>
        <p:txBody>
          <a:bodyPr>
            <a:normAutofit/>
          </a:bodyPr>
          <a:lstStyle/>
          <a:p>
            <a:r>
              <a:rPr lang="en-GB" dirty="0"/>
              <a:t>You arrive in the voting page (based on </a:t>
            </a:r>
            <a:r>
              <a:rPr lang="en-GB" dirty="0" err="1"/>
              <a:t>javascript</a:t>
            </a:r>
            <a:r>
              <a:rPr lang="en-GB" dirty="0"/>
              <a:t>)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6D601CB-3868-9882-BB41-054A5BF46E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356" y="2133601"/>
            <a:ext cx="8775287" cy="4573587"/>
          </a:xfrm>
          <a:prstGeom prst="rect">
            <a:avLst/>
          </a:prstGeom>
        </p:spPr>
      </p:pic>
      <p:sp>
        <p:nvSpPr>
          <p:cNvPr id="6" name="Bouée 5">
            <a:extLst>
              <a:ext uri="{FF2B5EF4-FFF2-40B4-BE49-F238E27FC236}">
                <a16:creationId xmlns:a16="http://schemas.microsoft.com/office/drawing/2014/main" id="{8E62DAEC-1F1E-F8F9-3D3E-BD3FF7F3768F}"/>
              </a:ext>
            </a:extLst>
          </p:cNvPr>
          <p:cNvSpPr/>
          <p:nvPr/>
        </p:nvSpPr>
        <p:spPr>
          <a:xfrm>
            <a:off x="3576587" y="2895165"/>
            <a:ext cx="5647623" cy="1773087"/>
          </a:xfrm>
          <a:prstGeom prst="donut">
            <a:avLst>
              <a:gd name="adj" fmla="val 6894"/>
            </a:avLst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03EB85C-A739-0D65-3DD3-9945500017CC}"/>
              </a:ext>
            </a:extLst>
          </p:cNvPr>
          <p:cNvSpPr txBox="1"/>
          <p:nvPr/>
        </p:nvSpPr>
        <p:spPr>
          <a:xfrm>
            <a:off x="8045243" y="2675750"/>
            <a:ext cx="2534653" cy="369332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err="1"/>
              <a:t>Summary</a:t>
            </a:r>
            <a:r>
              <a:rPr lang="fr-FR" dirty="0"/>
              <a:t> of </a:t>
            </a:r>
            <a:r>
              <a:rPr lang="fr-FR" dirty="0" err="1"/>
              <a:t>your</a:t>
            </a:r>
            <a:r>
              <a:rPr lang="fr-FR" dirty="0"/>
              <a:t> votes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9B653AB-9BF7-82AA-226E-7B951DC189BC}"/>
              </a:ext>
            </a:extLst>
          </p:cNvPr>
          <p:cNvSpPr txBox="1"/>
          <p:nvPr/>
        </p:nvSpPr>
        <p:spPr>
          <a:xfrm>
            <a:off x="10244921" y="5281105"/>
            <a:ext cx="1828800" cy="369332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Buttons to votes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7DE6E084-C932-55EB-E4C7-2D40244C45C5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9807964" y="5650437"/>
            <a:ext cx="1351357" cy="83419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67F0E0BF-D749-CAB2-C48E-0E5ABC31E583}"/>
              </a:ext>
            </a:extLst>
          </p:cNvPr>
          <p:cNvCxnSpPr>
            <a:cxnSpLocks/>
          </p:cNvCxnSpPr>
          <p:nvPr/>
        </p:nvCxnSpPr>
        <p:spPr>
          <a:xfrm flipH="1">
            <a:off x="8045243" y="3045082"/>
            <a:ext cx="1363578" cy="52238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78200B94-E6F4-638A-1BC1-979F98C08526}"/>
              </a:ext>
            </a:extLst>
          </p:cNvPr>
          <p:cNvSpPr txBox="1"/>
          <p:nvPr/>
        </p:nvSpPr>
        <p:spPr>
          <a:xfrm>
            <a:off x="302056" y="3557736"/>
            <a:ext cx="1828800" cy="369332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Abstracts </a:t>
            </a:r>
            <a:r>
              <a:rPr lang="fr-FR" dirty="0" err="1"/>
              <a:t>titles</a:t>
            </a:r>
            <a:endParaRPr lang="fr-FR" dirty="0"/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406E314F-116E-EFCC-3999-6794902CF7A3}"/>
              </a:ext>
            </a:extLst>
          </p:cNvPr>
          <p:cNvCxnSpPr>
            <a:cxnSpLocks/>
          </p:cNvCxnSpPr>
          <p:nvPr/>
        </p:nvCxnSpPr>
        <p:spPr>
          <a:xfrm>
            <a:off x="1216456" y="3930908"/>
            <a:ext cx="2044165" cy="985062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3AD7FD77-EF88-1978-4C41-AF14B3BAF848}"/>
              </a:ext>
            </a:extLst>
          </p:cNvPr>
          <p:cNvSpPr txBox="1"/>
          <p:nvPr/>
        </p:nvSpPr>
        <p:spPr>
          <a:xfrm>
            <a:off x="9346632" y="3336976"/>
            <a:ext cx="1452977" cy="646331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Click for more </a:t>
            </a:r>
            <a:r>
              <a:rPr lang="fr-FR" dirty="0" err="1"/>
              <a:t>details</a:t>
            </a:r>
            <a:endParaRPr lang="fr-FR" dirty="0"/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4EC5541F-CAEE-695A-960B-A572C3232AEB}"/>
              </a:ext>
            </a:extLst>
          </p:cNvPr>
          <p:cNvCxnSpPr>
            <a:cxnSpLocks/>
            <a:stCxn id="24" idx="2"/>
          </p:cNvCxnSpPr>
          <p:nvPr/>
        </p:nvCxnSpPr>
        <p:spPr>
          <a:xfrm flipH="1">
            <a:off x="8931381" y="3983307"/>
            <a:ext cx="1141740" cy="83419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Bouée 2">
            <a:extLst>
              <a:ext uri="{FF2B5EF4-FFF2-40B4-BE49-F238E27FC236}">
                <a16:creationId xmlns:a16="http://schemas.microsoft.com/office/drawing/2014/main" id="{DF167AE1-180D-284D-42E2-BA828A60C47C}"/>
              </a:ext>
            </a:extLst>
          </p:cNvPr>
          <p:cNvSpPr/>
          <p:nvPr/>
        </p:nvSpPr>
        <p:spPr>
          <a:xfrm>
            <a:off x="1216456" y="2675750"/>
            <a:ext cx="2518611" cy="472696"/>
          </a:xfrm>
          <a:prstGeom prst="donut">
            <a:avLst>
              <a:gd name="adj" fmla="val 6894"/>
            </a:avLst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034CE56-58F8-F1F5-2158-E3A80F006B92}"/>
              </a:ext>
            </a:extLst>
          </p:cNvPr>
          <p:cNvSpPr txBox="1"/>
          <p:nvPr/>
        </p:nvSpPr>
        <p:spPr>
          <a:xfrm>
            <a:off x="3577389" y="2378983"/>
            <a:ext cx="2518610" cy="369332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JACoW</a:t>
            </a:r>
            <a:r>
              <a:rPr lang="fr-FR" dirty="0"/>
              <a:t> user </a:t>
            </a:r>
            <a:r>
              <a:rPr lang="fr-FR" dirty="0" err="1"/>
              <a:t>name</a:t>
            </a:r>
            <a:endParaRPr lang="fr-FR" dirty="0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6B380A56-26E8-E1BF-97FF-308CC8CE31F6}"/>
              </a:ext>
            </a:extLst>
          </p:cNvPr>
          <p:cNvCxnSpPr>
            <a:cxnSpLocks/>
          </p:cNvCxnSpPr>
          <p:nvPr/>
        </p:nvCxnSpPr>
        <p:spPr>
          <a:xfrm flipH="1">
            <a:off x="2922655" y="2770486"/>
            <a:ext cx="1970187" cy="15184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6608538F-E38F-9D1A-9D76-C22F4A4F6EE9}"/>
              </a:ext>
            </a:extLst>
          </p:cNvPr>
          <p:cNvSpPr txBox="1"/>
          <p:nvPr/>
        </p:nvSpPr>
        <p:spPr>
          <a:xfrm>
            <a:off x="10872772" y="2859168"/>
            <a:ext cx="1246669" cy="1200329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err="1"/>
              <a:t>Column</a:t>
            </a:r>
            <a:r>
              <a:rPr lang="fr-FR" dirty="0"/>
              <a:t> to sort by MC and </a:t>
            </a:r>
            <a:r>
              <a:rPr lang="fr-FR"/>
              <a:t>then </a:t>
            </a:r>
            <a:r>
              <a:rPr lang="fr-FR" dirty="0" err="1"/>
              <a:t>choice</a:t>
            </a:r>
            <a:endParaRPr lang="fr-FR" dirty="0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D4A0D8AD-FA41-1E6C-73CD-6FC5AA96BC87}"/>
              </a:ext>
            </a:extLst>
          </p:cNvPr>
          <p:cNvCxnSpPr>
            <a:cxnSpLocks/>
          </p:cNvCxnSpPr>
          <p:nvPr/>
        </p:nvCxnSpPr>
        <p:spPr>
          <a:xfrm flipH="1">
            <a:off x="10158980" y="4031079"/>
            <a:ext cx="1351357" cy="83419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3486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Improved voting procedure (3)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DD3C969C-80A4-87C1-044D-95AC343B1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4852"/>
            <a:ext cx="6095511" cy="4801779"/>
          </a:xfrm>
        </p:spPr>
        <p:txBody>
          <a:bodyPr>
            <a:normAutofit lnSpcReduction="10000"/>
          </a:bodyPr>
          <a:lstStyle/>
          <a:p>
            <a:r>
              <a:rPr lang="en-GB" dirty="0"/>
              <a:t>When you vote on an abstract, its colour change:</a:t>
            </a:r>
          </a:p>
          <a:p>
            <a:pPr lvl="1"/>
            <a:r>
              <a:rPr lang="en-GB" dirty="0"/>
              <a:t>White/Grey: no vote on this abstract</a:t>
            </a:r>
          </a:p>
          <a:p>
            <a:pPr lvl="1"/>
            <a:r>
              <a:rPr lang="en-GB" dirty="0"/>
              <a:t>Yellow (button pressed)</a:t>
            </a:r>
          </a:p>
          <a:p>
            <a:pPr lvl="1"/>
            <a:r>
              <a:rPr lang="en-GB" dirty="0"/>
              <a:t>Green = loading (if it remains green for more than 5 second reload the page, you won’t loose your changes)</a:t>
            </a:r>
          </a:p>
          <a:p>
            <a:pPr lvl="1"/>
            <a:r>
              <a:rPr lang="en-GB" dirty="0"/>
              <a:t>Magenta (1</a:t>
            </a:r>
            <a:r>
              <a:rPr lang="en-GB" baseline="30000" dirty="0"/>
              <a:t>st</a:t>
            </a:r>
            <a:r>
              <a:rPr lang="en-GB" dirty="0"/>
              <a:t> choice vote)</a:t>
            </a:r>
          </a:p>
          <a:p>
            <a:pPr lvl="1"/>
            <a:r>
              <a:rPr lang="en-GB" dirty="0"/>
              <a:t>Blue (2</a:t>
            </a:r>
            <a:r>
              <a:rPr lang="en-GB" baseline="30000" dirty="0"/>
              <a:t>nd</a:t>
            </a:r>
            <a:r>
              <a:rPr lang="en-GB" dirty="0"/>
              <a:t>  choice vote)</a:t>
            </a:r>
          </a:p>
          <a:p>
            <a:r>
              <a:rPr lang="en-GB" dirty="0"/>
              <a:t>Once you have voted.</a:t>
            </a:r>
          </a:p>
          <a:p>
            <a:r>
              <a:rPr lang="en-GB" dirty="0"/>
              <a:t>When the line turns Magenta or blue it means that the vote is recorded in indico.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D2CF8BC2-FB05-D197-0EA9-FACCF1CFC8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" t="10403" r="51978" b="9013"/>
          <a:stretch/>
        </p:blipFill>
        <p:spPr>
          <a:xfrm>
            <a:off x="7231169" y="1584688"/>
            <a:ext cx="4420089" cy="490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155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Improved voting procedure (4)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DD3C969C-80A4-87C1-044D-95AC343B1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377"/>
            <a:ext cx="10214811" cy="1391871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Troubleshooting: if the abstracts remain green and/or your name does not appear below the IPAC logo, it means that there is a connectivity problem with </a:t>
            </a:r>
            <a:r>
              <a:rPr lang="en-GB" dirty="0" err="1"/>
              <a:t>JACoW</a:t>
            </a:r>
            <a:r>
              <a:rPr lang="en-GB" dirty="0"/>
              <a:t>/indico or that </a:t>
            </a:r>
            <a:r>
              <a:rPr lang="en-GB" dirty="0" err="1"/>
              <a:t>Javascript</a:t>
            </a:r>
            <a:r>
              <a:rPr lang="en-GB" dirty="0"/>
              <a:t> is not activated.</a:t>
            </a:r>
            <a:br>
              <a:rPr lang="en-GB" dirty="0"/>
            </a:br>
            <a:r>
              <a:rPr lang="en-GB" dirty="0"/>
              <a:t>=&gt; Check your network connection</a:t>
            </a:r>
            <a:br>
              <a:rPr lang="en-GB" dirty="0"/>
            </a:br>
            <a:r>
              <a:rPr lang="en-GB" dirty="0"/>
              <a:t>=&gt; Try to activate </a:t>
            </a:r>
            <a:r>
              <a:rPr lang="en-GB" dirty="0" err="1"/>
              <a:t>Javascript</a:t>
            </a:r>
            <a:br>
              <a:rPr lang="en-GB" dirty="0"/>
            </a:br>
            <a:r>
              <a:rPr lang="en-GB" dirty="0"/>
              <a:t>=&gt; Try to log out and log in again at </a:t>
            </a:r>
            <a:r>
              <a:rPr lang="en-GB" dirty="0">
                <a:hlinkClick r:id="rId2"/>
              </a:rPr>
              <a:t>https://indico.jacow.org/event/100/</a:t>
            </a:r>
            <a:endParaRPr lang="en-GB" dirty="0"/>
          </a:p>
          <a:p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2D0A0B6-A1CE-1D89-97CD-E6FE68DB23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3" t="9020" r="7946" b="20978"/>
          <a:stretch/>
        </p:blipFill>
        <p:spPr>
          <a:xfrm>
            <a:off x="1363579" y="2895601"/>
            <a:ext cx="8037884" cy="3962399"/>
          </a:xfrm>
          <a:prstGeom prst="rect">
            <a:avLst/>
          </a:prstGeom>
        </p:spPr>
      </p:pic>
      <p:sp>
        <p:nvSpPr>
          <p:cNvPr id="6" name="Bouée 5">
            <a:extLst>
              <a:ext uri="{FF2B5EF4-FFF2-40B4-BE49-F238E27FC236}">
                <a16:creationId xmlns:a16="http://schemas.microsoft.com/office/drawing/2014/main" id="{8E62DAEC-1F1E-F8F9-3D3E-BD3FF7F3768F}"/>
              </a:ext>
            </a:extLst>
          </p:cNvPr>
          <p:cNvSpPr/>
          <p:nvPr/>
        </p:nvSpPr>
        <p:spPr>
          <a:xfrm>
            <a:off x="838200" y="3141416"/>
            <a:ext cx="2518611" cy="1004167"/>
          </a:xfrm>
          <a:prstGeom prst="donut">
            <a:avLst>
              <a:gd name="adj" fmla="val 6894"/>
            </a:avLst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3866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5903</TotalTime>
  <Words>665</Words>
  <Application>Microsoft Macintosh PowerPoint</Application>
  <PresentationFormat>Grand écran</PresentationFormat>
  <Paragraphs>52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Thème Office</vt:lpstr>
      <vt:lpstr>Voting procedure</vt:lpstr>
      <vt:lpstr>Votes for the SPC2</vt:lpstr>
      <vt:lpstr>How to vote?</vt:lpstr>
      <vt:lpstr>Invited orals voting procedure [1/2]</vt:lpstr>
      <vt:lpstr>Invited orals voting procedure [2/2]</vt:lpstr>
      <vt:lpstr>Improved voting procedure (1)</vt:lpstr>
      <vt:lpstr>Improved voting procedure (2)</vt:lpstr>
      <vt:lpstr>Improved voting procedure (3)</vt:lpstr>
      <vt:lpstr>Improved voting procedure (4)</vt:lpstr>
      <vt:lpstr>IPAC’26 Centre International de Deauville Sunday 17th – Friday 22nd May, 2026 </vt:lpstr>
    </vt:vector>
  </TitlesOfParts>
  <Manager/>
  <Company>CNRS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IPAC26 Invited talks submission</dc:title>
  <dc:subject/>
  <dc:creator>Nicolas Delerue</dc:creator>
  <cp:keywords/>
  <dc:description/>
  <cp:lastModifiedBy>Nicolas Delerue</cp:lastModifiedBy>
  <cp:revision>34</cp:revision>
  <dcterms:created xsi:type="dcterms:W3CDTF">2024-11-25T09:11:27Z</dcterms:created>
  <dcterms:modified xsi:type="dcterms:W3CDTF">2025-04-08T15:57:15Z</dcterms:modified>
  <cp:category/>
</cp:coreProperties>
</file>