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331" r:id="rId3"/>
    <p:sldId id="317" r:id="rId4"/>
    <p:sldId id="257" r:id="rId5"/>
    <p:sldId id="261" r:id="rId6"/>
    <p:sldId id="263" r:id="rId7"/>
    <p:sldId id="264" r:id="rId8"/>
    <p:sldId id="333" r:id="rId9"/>
    <p:sldId id="334" r:id="rId10"/>
    <p:sldId id="335" r:id="rId11"/>
    <p:sldId id="337" r:id="rId12"/>
    <p:sldId id="4464" r:id="rId13"/>
    <p:sldId id="4475" r:id="rId14"/>
    <p:sldId id="265" r:id="rId15"/>
    <p:sldId id="266" r:id="rId16"/>
    <p:sldId id="268" r:id="rId17"/>
    <p:sldId id="269" r:id="rId18"/>
    <p:sldId id="270" r:id="rId19"/>
    <p:sldId id="332" r:id="rId20"/>
    <p:sldId id="336" r:id="rId21"/>
    <p:sldId id="4476" r:id="rId22"/>
    <p:sldId id="4478" r:id="rId23"/>
    <p:sldId id="4477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7" d="100"/>
          <a:sy n="107" d="100"/>
        </p:scale>
        <p:origin x="168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C76EE-C84F-A540-B043-9411B5E32884}" type="datetimeFigureOut">
              <a:rPr lang="en-GB" smtClean="0"/>
              <a:t>07/11/2025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343CF-6C4F-7C44-95C9-C85BE8BB5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838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343CF-6C4F-7C44-95C9-C85BE8BB512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79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What is slide processing? Differs quite a lot from paper editing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2047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07AA9-CB6A-F8DE-A83D-BEB5275EA4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25B365-1005-266E-7B56-3ABCC1C171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EBF69-3EDD-7CF1-2BAD-051116B67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B0E64-84B8-3348-8B34-45DFBD9CDA86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C5643-4480-48DE-B391-7CF34590C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E791A2-3147-A52E-451C-8285CAFEC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8E05-2FB2-9347-B9A9-5EAC8A0C8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982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76808-814F-D6FC-1E13-5452144F8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90A9D-D202-6B80-04C7-7F21CD6383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0BB21F-5927-8113-C4F9-6ECDDAF08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B0E64-84B8-3348-8B34-45DFBD9CDA86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32616-C417-8F26-B4CB-22A2A9E92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812F9-F684-5A65-2783-12E92D17C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8E05-2FB2-9347-B9A9-5EAC8A0C8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489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623140-FB07-3008-2973-7CA28841B9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2ADD1F-9118-0037-2F30-73050DBFB4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864AA-B0A4-BEEE-F1F8-774D16B98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B0E64-84B8-3348-8B34-45DFBD9CDA86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B88FB-04E5-18BA-F8DE-506CA50EF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50B90-E572-24F3-948F-3822A45AD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8E05-2FB2-9347-B9A9-5EAC8A0C8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250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/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11428412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F666FCD6-42DA-B38F-BEE5-3AA291F64E9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5045388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5B2AD-EF7C-9D16-67D7-3ED49618C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3C204-240E-1C4E-4D47-66689001B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6E569A-1CBE-8B7A-429C-22F833513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B0E64-84B8-3348-8B34-45DFBD9CDA86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FA404-8993-7A42-8E87-EE40B187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8068F-8D32-E310-AA2C-B30807039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8E05-2FB2-9347-B9A9-5EAC8A0C8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59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D018F-701F-B5B6-51F4-36CA1A2FC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DC9AF3-B7DA-ED58-4B0A-5F385E535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C10349-D200-E939-E715-1763CE138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B0E64-84B8-3348-8B34-45DFBD9CDA86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A48CF-1331-3A65-E939-8B2DE1226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078C5-A962-8CC9-7059-B95010F6F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8E05-2FB2-9347-B9A9-5EAC8A0C8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173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F29E4-60FA-0FAE-9270-92707412F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0A9AC-C475-409F-26B4-87E39275C8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F7A0CB-68D9-DBAB-48BB-FC9D325FD8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2F31ED-1C20-9360-0EB9-875D97E5D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B0E64-84B8-3348-8B34-45DFBD9CDA86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5D7A7E-AD56-5018-EB88-6C9572B9A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4F3B1B-8F0F-A2A3-40B0-0E6F049D4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8E05-2FB2-9347-B9A9-5EAC8A0C8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101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096D9-8634-16A4-4425-4035AB852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3F80DE-9C7C-2607-E67D-6E9BFCFA21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FD4A41-59AD-16DA-EACE-93E2E4813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911970-2716-1CA2-168C-A04384396F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78212B-0385-6319-E81D-5D4572D7C9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3156B8-E3CF-BBF6-00B0-7B5BAB54A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B0E64-84B8-3348-8B34-45DFBD9CDA86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27DF86-6A37-8163-A78F-9FD380735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654B5C-F85F-2C2F-84D6-03B59CCC9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8E05-2FB2-9347-B9A9-5EAC8A0C8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06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68B71-A919-ED93-26A9-794A84712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5664B8-C5A2-AB9E-4E37-B5BC371A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B0E64-84B8-3348-8B34-45DFBD9CDA86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5446B0-8FE5-0511-519D-498B43926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0BE28C-7D20-F45B-7155-E06626572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8E05-2FB2-9347-B9A9-5EAC8A0C8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612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FE0D2-386A-0655-92DB-C44C935AA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B0E64-84B8-3348-8B34-45DFBD9CDA86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42C88D-8811-7427-CC00-D46B6B9FF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A1EE9C-5C03-D9A8-37CF-D7F111CA0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8E05-2FB2-9347-B9A9-5EAC8A0C8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892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272BC-CDD1-CD53-772E-12011BFA9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9C4C76-357D-E56F-5516-E0C2039421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167B36-3777-5C4B-2988-C40A97B26D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1804D4-C0E8-D01C-92B8-FF4AF667D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B0E64-84B8-3348-8B34-45DFBD9CDA86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38459F-BC26-8731-8B83-61029EF97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3BE061-20B1-EB03-5B17-ED17A2854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8E05-2FB2-9347-B9A9-5EAC8A0C8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452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CDA2D-0C04-1CF1-776F-09531524D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AAE6A3-7D1F-8F3D-5DD7-892079E3B0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D025C0-C77E-D386-197F-0A3F051B15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6A9BA3-0F5E-BCA6-F6A4-D838B9063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B0E64-84B8-3348-8B34-45DFBD9CDA86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EBB182-EF20-9144-DE30-1D478AAA4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C06EC9-39AF-EE80-D98B-283246918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8E05-2FB2-9347-B9A9-5EAC8A0C8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230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297995-8E1E-A00D-C98F-D65C04533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2F130-5A29-38F5-B8BD-40DD1CA1B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23D98-090B-530E-759C-22171DB64A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DB0E64-84B8-3348-8B34-45DFBD9CDA86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CBD13-DC03-0FA0-0264-5D8090D9D8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1C370-D312-52B2-29C3-04828E8ABD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BE8E05-2FB2-9347-B9A9-5EAC8A0C8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800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brevo.com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etindico.io/roadmap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92FF6-D4AC-3E7B-F121-C1F91C607B9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Short summary of JTM 2025</a:t>
            </a:r>
          </a:p>
        </p:txBody>
      </p:sp>
    </p:spTree>
    <p:extLst>
      <p:ext uri="{BB962C8B-B14F-4D97-AF65-F5344CB8AC3E}">
        <p14:creationId xmlns:p14="http://schemas.microsoft.com/office/powerpoint/2010/main" val="1327423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EE28270-6DAA-00E6-296E-C99D41238E71}"/>
              </a:ext>
            </a:extLst>
          </p:cNvPr>
          <p:cNvSpPr/>
          <p:nvPr/>
        </p:nvSpPr>
        <p:spPr>
          <a:xfrm>
            <a:off x="475009" y="1194601"/>
            <a:ext cx="5569397" cy="357927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Google Shape;96;p17">
            <a:extLst>
              <a:ext uri="{FF2B5EF4-FFF2-40B4-BE49-F238E27FC236}">
                <a16:creationId xmlns:a16="http://schemas.microsoft.com/office/drawing/2014/main" id="{FE8EAAC9-D55F-95B4-1724-90CCCEFB18BD}"/>
              </a:ext>
            </a:extLst>
          </p:cNvPr>
          <p:cNvSpPr txBox="1"/>
          <p:nvPr/>
        </p:nvSpPr>
        <p:spPr>
          <a:xfrm>
            <a:off x="760006" y="1443983"/>
            <a:ext cx="38652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500" b="1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Word Check</a:t>
            </a:r>
            <a:endParaRPr sz="2500" b="1" dirty="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" name="Google Shape;97;p17">
            <a:extLst>
              <a:ext uri="{FF2B5EF4-FFF2-40B4-BE49-F238E27FC236}">
                <a16:creationId xmlns:a16="http://schemas.microsoft.com/office/drawing/2014/main" id="{ED55D067-5B8B-1816-93E4-E989152E1DDD}"/>
              </a:ext>
            </a:extLst>
          </p:cNvPr>
          <p:cNvSpPr txBox="1"/>
          <p:nvPr/>
        </p:nvSpPr>
        <p:spPr>
          <a:xfrm>
            <a:off x="806256" y="2089405"/>
            <a:ext cx="5309400" cy="2123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bg1"/>
                </a:solidFill>
                <a:latin typeface="Inter"/>
                <a:ea typeface="Inter"/>
                <a:cs typeface="Inter"/>
                <a:sym typeface="Inter"/>
              </a:rPr>
              <a:t>Notified By Indico of a new upload </a:t>
            </a:r>
            <a:endParaRPr sz="1800" dirty="0">
              <a:solidFill>
                <a:schemeClr val="bg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bg1"/>
                </a:solidFill>
                <a:latin typeface="Inter"/>
                <a:ea typeface="Inter"/>
                <a:cs typeface="Inter"/>
                <a:sym typeface="Inter"/>
              </a:rPr>
              <a:t>Reads document</a:t>
            </a:r>
            <a:endParaRPr sz="1800" dirty="0">
              <a:solidFill>
                <a:schemeClr val="bg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bg1"/>
                </a:solidFill>
                <a:latin typeface="Inter"/>
                <a:ea typeface="Inter"/>
                <a:cs typeface="Inter"/>
                <a:sym typeface="Inter"/>
              </a:rPr>
              <a:t>Produces detailed report</a:t>
            </a:r>
            <a:endParaRPr sz="1800" dirty="0">
              <a:solidFill>
                <a:schemeClr val="bg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bg1"/>
                </a:solidFill>
                <a:latin typeface="Inter"/>
                <a:ea typeface="Inter"/>
                <a:cs typeface="Inter"/>
                <a:sym typeface="Inter"/>
              </a:rPr>
              <a:t>Posted comment on paper with a link to the report (new)</a:t>
            </a:r>
            <a:endParaRPr lang="en-GB" dirty="0">
              <a:solidFill>
                <a:schemeClr val="bg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bg1"/>
                </a:solidFill>
                <a:latin typeface="Inter"/>
                <a:ea typeface="Inter"/>
                <a:cs typeface="Inter"/>
                <a:sym typeface="Inter"/>
              </a:rPr>
              <a:t>Authors and Editors can click the link to quickly access a </a:t>
            </a:r>
            <a:r>
              <a:rPr lang="en-GB" sz="1800" dirty="0" err="1">
                <a:solidFill>
                  <a:schemeClr val="bg1"/>
                </a:solidFill>
                <a:latin typeface="Inter"/>
                <a:ea typeface="Inter"/>
                <a:cs typeface="Inter"/>
                <a:sym typeface="Inter"/>
              </a:rPr>
              <a:t>CatScan</a:t>
            </a:r>
            <a:r>
              <a:rPr lang="en-GB" sz="1800" dirty="0">
                <a:solidFill>
                  <a:schemeClr val="bg1"/>
                </a:solidFill>
                <a:latin typeface="Inter"/>
                <a:ea typeface="Inter"/>
                <a:cs typeface="Inter"/>
                <a:sym typeface="Inter"/>
              </a:rPr>
              <a:t> report</a:t>
            </a:r>
            <a:endParaRPr sz="1800" dirty="0">
              <a:solidFill>
                <a:schemeClr val="bg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" name="Google Shape;106;p18">
            <a:extLst>
              <a:ext uri="{FF2B5EF4-FFF2-40B4-BE49-F238E27FC236}">
                <a16:creationId xmlns:a16="http://schemas.microsoft.com/office/drawing/2014/main" id="{D57FADA5-2C99-3336-02AF-1086AE1BE00A}"/>
              </a:ext>
            </a:extLst>
          </p:cNvPr>
          <p:cNvSpPr txBox="1"/>
          <p:nvPr/>
        </p:nvSpPr>
        <p:spPr>
          <a:xfrm>
            <a:off x="6768918" y="1289601"/>
            <a:ext cx="38652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5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LaTeX Check (new)</a:t>
            </a:r>
            <a:endParaRPr sz="25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" name="Google Shape;108;p18">
            <a:extLst>
              <a:ext uri="{FF2B5EF4-FFF2-40B4-BE49-F238E27FC236}">
                <a16:creationId xmlns:a16="http://schemas.microsoft.com/office/drawing/2014/main" id="{D39B853D-723C-1D3E-CC17-F53D92D6376C}"/>
              </a:ext>
            </a:extLst>
          </p:cNvPr>
          <p:cNvSpPr txBox="1"/>
          <p:nvPr/>
        </p:nvSpPr>
        <p:spPr>
          <a:xfrm>
            <a:off x="6815168" y="1935023"/>
            <a:ext cx="5309400" cy="240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Notified by Indico of a new upload</a:t>
            </a:r>
            <a:endParaRPr sz="18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Reads document</a:t>
            </a:r>
            <a:endParaRPr sz="18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Checks for common issues</a:t>
            </a:r>
            <a:b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(common issue codes on the right)</a:t>
            </a:r>
            <a:endParaRPr sz="18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Produces detailed report</a:t>
            </a:r>
            <a:endParaRPr sz="18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AI used to summarise report as a comment</a:t>
            </a:r>
            <a:endParaRPr sz="18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Posted comment on paper </a:t>
            </a:r>
            <a:b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(or displays on website)</a:t>
            </a:r>
            <a:endParaRPr sz="18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D712034-8583-B3E0-120E-850324621C0A}"/>
              </a:ext>
            </a:extLst>
          </p:cNvPr>
          <p:cNvSpPr/>
          <p:nvPr/>
        </p:nvSpPr>
        <p:spPr>
          <a:xfrm>
            <a:off x="6424546" y="1194601"/>
            <a:ext cx="5308271" cy="357927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87F8C5-9F35-43D4-BE47-280BBFBBA806}"/>
              </a:ext>
            </a:extLst>
          </p:cNvPr>
          <p:cNvSpPr txBox="1"/>
          <p:nvPr/>
        </p:nvSpPr>
        <p:spPr>
          <a:xfrm>
            <a:off x="5055921" y="280445"/>
            <a:ext cx="609797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CatScan</a:t>
            </a:r>
            <a:endParaRPr lang="en-GB" sz="4000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DFE01C2-2796-4197-50EB-08ED1263CEA1}"/>
              </a:ext>
            </a:extLst>
          </p:cNvPr>
          <p:cNvSpPr/>
          <p:nvPr/>
        </p:nvSpPr>
        <p:spPr>
          <a:xfrm>
            <a:off x="475009" y="5004825"/>
            <a:ext cx="11257808" cy="158499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49000">
                  <a:schemeClr val="accent1"/>
                </a:gs>
                <a:gs pos="83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We achieved the dream from 2019!</a:t>
            </a:r>
          </a:p>
          <a:p>
            <a:pPr algn="ctr"/>
            <a:r>
              <a:rPr lang="en-GB" dirty="0"/>
              <a:t>On upload </a:t>
            </a:r>
            <a:r>
              <a:rPr lang="en-GB" dirty="0" err="1"/>
              <a:t>CatScan</a:t>
            </a:r>
            <a:r>
              <a:rPr lang="en-GB" dirty="0"/>
              <a:t> performs the check and provides feedback in a comment</a:t>
            </a:r>
          </a:p>
          <a:p>
            <a:pPr algn="ctr"/>
            <a:r>
              <a:rPr lang="en-GB" dirty="0"/>
              <a:t>Author’s can address issues themselves!</a:t>
            </a:r>
          </a:p>
        </p:txBody>
      </p:sp>
    </p:spTree>
    <p:extLst>
      <p:ext uri="{BB962C8B-B14F-4D97-AF65-F5344CB8AC3E}">
        <p14:creationId xmlns:p14="http://schemas.microsoft.com/office/powerpoint/2010/main" val="2123640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8A34BF-BAD7-AEE5-08B3-3B545C0631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921C1B2-74FC-9A55-7536-FB2D98824F32}"/>
              </a:ext>
            </a:extLst>
          </p:cNvPr>
          <p:cNvSpPr/>
          <p:nvPr/>
        </p:nvSpPr>
        <p:spPr>
          <a:xfrm>
            <a:off x="475009" y="1194601"/>
            <a:ext cx="5569397" cy="357927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Google Shape;96;p17">
            <a:extLst>
              <a:ext uri="{FF2B5EF4-FFF2-40B4-BE49-F238E27FC236}">
                <a16:creationId xmlns:a16="http://schemas.microsoft.com/office/drawing/2014/main" id="{19B2E9F3-DFB4-2711-D37D-7F21EB17F2D7}"/>
              </a:ext>
            </a:extLst>
          </p:cNvPr>
          <p:cNvSpPr txBox="1"/>
          <p:nvPr/>
        </p:nvSpPr>
        <p:spPr>
          <a:xfrm>
            <a:off x="760006" y="1443983"/>
            <a:ext cx="38652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500" b="1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What it does</a:t>
            </a:r>
            <a:endParaRPr sz="2500" b="1" dirty="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" name="Google Shape;97;p17">
            <a:extLst>
              <a:ext uri="{FF2B5EF4-FFF2-40B4-BE49-F238E27FC236}">
                <a16:creationId xmlns:a16="http://schemas.microsoft.com/office/drawing/2014/main" id="{FEA3CE95-682D-6F0E-07EF-0DCC38DDA142}"/>
              </a:ext>
            </a:extLst>
          </p:cNvPr>
          <p:cNvSpPr txBox="1"/>
          <p:nvPr/>
        </p:nvSpPr>
        <p:spPr>
          <a:xfrm>
            <a:off x="806256" y="2089405"/>
            <a:ext cx="5309400" cy="2677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bg1"/>
                </a:solidFill>
                <a:latin typeface="Inter"/>
                <a:ea typeface="Inter"/>
                <a:cs typeface="Inter"/>
                <a:sym typeface="Inter"/>
              </a:rPr>
              <a:t>Widely used free web application for authors and editors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bg1"/>
                </a:solidFill>
                <a:latin typeface="Inter"/>
                <a:ea typeface="Inter"/>
                <a:cs typeface="Inter"/>
                <a:sym typeface="Inter"/>
              </a:rPr>
              <a:t>Outputs LaTeX / </a:t>
            </a:r>
            <a:r>
              <a:rPr lang="en-GB" sz="1800" dirty="0" err="1">
                <a:solidFill>
                  <a:schemeClr val="bg1"/>
                </a:solidFill>
                <a:latin typeface="Inter"/>
                <a:ea typeface="Inter"/>
                <a:cs typeface="Inter"/>
                <a:sym typeface="Inter"/>
              </a:rPr>
              <a:t>BibTex</a:t>
            </a:r>
            <a:r>
              <a:rPr lang="en-GB" sz="1800" dirty="0">
                <a:solidFill>
                  <a:schemeClr val="bg1"/>
                </a:solidFill>
                <a:latin typeface="Inter"/>
                <a:ea typeface="Inter"/>
                <a:cs typeface="Inter"/>
                <a:sym typeface="Inter"/>
              </a:rPr>
              <a:t> and Word references in the JACoW format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bg1"/>
                </a:solidFill>
                <a:latin typeface="Inter"/>
                <a:ea typeface="Inter"/>
                <a:cs typeface="Inter"/>
                <a:sym typeface="Inter"/>
              </a:rPr>
              <a:t>Search index of all published and unpublished JACoW papers (~76,000)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bg1"/>
                </a:solidFill>
                <a:latin typeface="Inter"/>
                <a:ea typeface="Inter"/>
                <a:cs typeface="Inter"/>
                <a:sym typeface="Inter"/>
              </a:rPr>
              <a:t>Indexes for unpublished papers including for the current conference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bg1"/>
                </a:solidFill>
                <a:latin typeface="Inter"/>
                <a:ea typeface="Inter"/>
                <a:cs typeface="Inter"/>
                <a:sym typeface="Inter"/>
              </a:rPr>
              <a:t>Now also searches external papers</a:t>
            </a:r>
            <a:endParaRPr sz="1800" dirty="0">
              <a:solidFill>
                <a:schemeClr val="bg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" name="Google Shape;106;p18">
            <a:extLst>
              <a:ext uri="{FF2B5EF4-FFF2-40B4-BE49-F238E27FC236}">
                <a16:creationId xmlns:a16="http://schemas.microsoft.com/office/drawing/2014/main" id="{45AC5724-1F66-1F7E-5BAD-9DF878754753}"/>
              </a:ext>
            </a:extLst>
          </p:cNvPr>
          <p:cNvSpPr txBox="1"/>
          <p:nvPr/>
        </p:nvSpPr>
        <p:spPr>
          <a:xfrm>
            <a:off x="6768918" y="1289601"/>
            <a:ext cx="38652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500" b="1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What’s new</a:t>
            </a:r>
            <a:endParaRPr sz="2500" b="1" dirty="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" name="Google Shape;108;p18">
            <a:extLst>
              <a:ext uri="{FF2B5EF4-FFF2-40B4-BE49-F238E27FC236}">
                <a16:creationId xmlns:a16="http://schemas.microsoft.com/office/drawing/2014/main" id="{B219942F-EE7B-5E8F-0FA7-C440D3B1E445}"/>
              </a:ext>
            </a:extLst>
          </p:cNvPr>
          <p:cNvSpPr txBox="1"/>
          <p:nvPr/>
        </p:nvSpPr>
        <p:spPr>
          <a:xfrm>
            <a:off x="6815168" y="1935023"/>
            <a:ext cx="4798900" cy="240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Creation of public search API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Improvements to external search (journal lookup, and </a:t>
            </a:r>
            <a:r>
              <a:rPr lang="en-GB" sz="18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doi</a:t>
            </a: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search)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Introduction of hyperlinks to DOIs for latex (using \</a:t>
            </a:r>
            <a:r>
              <a:rPr lang="en-GB" sz="18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doi</a:t>
            </a: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command) and word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Conference status on list page 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AutoNum type="arabicPeriod"/>
            </a:pPr>
            <a:r>
              <a:rPr lang="en-GB" sz="1800" dirty="0" err="1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CatScan</a:t>
            </a:r>
            <a:r>
              <a:rPr lang="en-GB" sz="1800" dirty="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integration - Reference cross-checking</a:t>
            </a:r>
            <a:endParaRPr sz="1800" dirty="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351C9BB-8F3D-4131-0DFD-88CEE4039E1B}"/>
              </a:ext>
            </a:extLst>
          </p:cNvPr>
          <p:cNvSpPr/>
          <p:nvPr/>
        </p:nvSpPr>
        <p:spPr>
          <a:xfrm>
            <a:off x="6424546" y="1194601"/>
            <a:ext cx="5308271" cy="357927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6CF251-6875-D4D7-A761-F1EFE8EEA259}"/>
              </a:ext>
            </a:extLst>
          </p:cNvPr>
          <p:cNvSpPr txBox="1"/>
          <p:nvPr/>
        </p:nvSpPr>
        <p:spPr>
          <a:xfrm>
            <a:off x="1104405" y="280445"/>
            <a:ext cx="1004949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RefSearch</a:t>
            </a:r>
            <a:r>
              <a:rPr lang="en-US" sz="4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4000" dirty="0">
                <a:solidFill>
                  <a:schemeClr val="dk1"/>
                </a:solidFill>
              </a:rPr>
              <a:t>https://</a:t>
            </a:r>
            <a:r>
              <a:rPr lang="en-GB" sz="4000" dirty="0" err="1">
                <a:solidFill>
                  <a:schemeClr val="dk1"/>
                </a:solidFill>
              </a:rPr>
              <a:t>refs.jacow.org</a:t>
            </a:r>
            <a:r>
              <a:rPr lang="en-GB" sz="4000" dirty="0">
                <a:solidFill>
                  <a:schemeClr val="dk1"/>
                </a:solidFill>
              </a:rPr>
              <a:t>/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46868E8-C7E9-1653-9FD2-9BE23840D1F8}"/>
              </a:ext>
            </a:extLst>
          </p:cNvPr>
          <p:cNvSpPr/>
          <p:nvPr/>
        </p:nvSpPr>
        <p:spPr>
          <a:xfrm>
            <a:off x="475009" y="4981075"/>
            <a:ext cx="11257808" cy="158499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49000">
                  <a:schemeClr val="accent1"/>
                </a:gs>
                <a:gs pos="83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NEXT: </a:t>
            </a:r>
            <a:br>
              <a:rPr lang="en-GB" b="1" dirty="0"/>
            </a:br>
            <a:r>
              <a:rPr lang="en-GB" dirty="0"/>
              <a:t>Automatic Conference Population - During and Post Conference</a:t>
            </a:r>
          </a:p>
          <a:p>
            <a:pPr algn="ctr"/>
            <a:r>
              <a:rPr lang="en-GB" dirty="0" err="1"/>
              <a:t>BibTeX</a:t>
            </a:r>
            <a:r>
              <a:rPr lang="en-GB" dirty="0"/>
              <a:t> Database</a:t>
            </a:r>
          </a:p>
          <a:p>
            <a:pPr algn="ctr"/>
            <a:r>
              <a:rPr lang="en-GB" dirty="0"/>
              <a:t>Integration with Single-Sign On from Indico</a:t>
            </a:r>
          </a:p>
        </p:txBody>
      </p:sp>
    </p:spTree>
    <p:extLst>
      <p:ext uri="{BB962C8B-B14F-4D97-AF65-F5344CB8AC3E}">
        <p14:creationId xmlns:p14="http://schemas.microsoft.com/office/powerpoint/2010/main" val="81852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9AE3858-30F6-9312-3139-6A0DA2752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89473"/>
            <a:ext cx="7878031" cy="445877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4C4C276-7C55-51BC-0BE9-4AB84CB25B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9919" y="1496323"/>
            <a:ext cx="5319156" cy="252900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041C78D-37C1-06B3-1B71-5D94142CC6C2}"/>
              </a:ext>
            </a:extLst>
          </p:cNvPr>
          <p:cNvSpPr txBox="1"/>
          <p:nvPr/>
        </p:nvSpPr>
        <p:spPr>
          <a:xfrm>
            <a:off x="4290157" y="5361677"/>
            <a:ext cx="3244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ighlight>
                  <a:srgbClr val="FFFF00"/>
                </a:highlight>
              </a:rPr>
              <a:t>Thorough manual walk through</a:t>
            </a:r>
          </a:p>
        </p:txBody>
      </p:sp>
    </p:spTree>
    <p:extLst>
      <p:ext uri="{BB962C8B-B14F-4D97-AF65-F5344CB8AC3E}">
        <p14:creationId xmlns:p14="http://schemas.microsoft.com/office/powerpoint/2010/main" val="1815495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E5FA52A-7892-6FD1-BD66-806EB78C06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99ED5833-B85B-4103-8A3B-CAB0308E6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B4EB9F-2180-6496-B0DE-D89AA245AE9A}"/>
              </a:ext>
            </a:extLst>
          </p:cNvPr>
          <p:cNvSpPr txBox="1"/>
          <p:nvPr/>
        </p:nvSpPr>
        <p:spPr>
          <a:xfrm>
            <a:off x="1198181" y="180873"/>
            <a:ext cx="9795638" cy="11143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b="1" i="1" dirty="0">
                <a:latin typeface="+mj-lt"/>
                <a:ea typeface="+mj-ea"/>
                <a:cs typeface="+mj-cs"/>
              </a:rPr>
              <a:t>Editing with Word, Latex and PDF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10475F-A390-3E38-23EC-B41A8A633A4E}"/>
              </a:ext>
            </a:extLst>
          </p:cNvPr>
          <p:cNvSpPr txBox="1"/>
          <p:nvPr/>
        </p:nvSpPr>
        <p:spPr>
          <a:xfrm>
            <a:off x="1198181" y="1245837"/>
            <a:ext cx="9795638" cy="9431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2400" dirty="0"/>
              <a:t>Manuals with tricks and suggestions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A4A7A6-EF3B-316B-4179-96AF4CA02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738661"/>
            <a:ext cx="5535194" cy="30305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830326-A761-9199-A381-16C8C3C7D1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307" y="1706566"/>
            <a:ext cx="4404561" cy="22793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09243A-781B-D420-8800-00FACDE4DE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0223" y="3827483"/>
            <a:ext cx="5378532" cy="30305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2435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7CBA58-ABB3-C920-1196-F62702E289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518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C2ABFC-F482-EDCA-9598-0FFC0DBDD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643467" y="1939861"/>
            <a:ext cx="5294716" cy="297827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8016C0D-E5E4-1838-8894-03C434FAE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3817" y="1933243"/>
            <a:ext cx="5294715" cy="29915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6B3C7A-C900-D617-92ED-0E71F24845BE}"/>
              </a:ext>
            </a:extLst>
          </p:cNvPr>
          <p:cNvSpPr txBox="1"/>
          <p:nvPr/>
        </p:nvSpPr>
        <p:spPr>
          <a:xfrm>
            <a:off x="1198181" y="560881"/>
            <a:ext cx="9795638" cy="11143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b="1" i="1" dirty="0">
                <a:latin typeface="+mj-lt"/>
                <a:ea typeface="+mj-ea"/>
                <a:cs typeface="+mj-cs"/>
              </a:rPr>
              <a:t>IPAC’25 Workflow</a:t>
            </a:r>
          </a:p>
        </p:txBody>
      </p:sp>
    </p:spTree>
    <p:extLst>
      <p:ext uri="{BB962C8B-B14F-4D97-AF65-F5344CB8AC3E}">
        <p14:creationId xmlns:p14="http://schemas.microsoft.com/office/powerpoint/2010/main" val="2815002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1477508-87B5-9A82-7785-FDB6E4DA0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9ED5833-B85B-4103-8A3B-CAB0308E6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23B97F-9960-B68F-226F-5CCF23D514F9}"/>
              </a:ext>
            </a:extLst>
          </p:cNvPr>
          <p:cNvSpPr txBox="1"/>
          <p:nvPr/>
        </p:nvSpPr>
        <p:spPr>
          <a:xfrm>
            <a:off x="1198181" y="560881"/>
            <a:ext cx="9795638" cy="11143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b="1" i="1" dirty="0">
                <a:latin typeface="+mj-lt"/>
                <a:ea typeface="+mj-ea"/>
                <a:cs typeface="+mj-cs"/>
              </a:rPr>
              <a:t>IT support for JACoW @ IPAC’25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07F015-D335-DE4D-B859-2CF50DA66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34" y="2333017"/>
            <a:ext cx="5828261" cy="329296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AD825B4-EF26-CA8C-4A8B-27FE5FD435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2505" y="2340303"/>
            <a:ext cx="5828261" cy="3278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510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CAE20A-2281-BFBB-47FE-85A48171C1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869" y="1988507"/>
            <a:ext cx="7781990" cy="4371584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8C81855-378B-647B-396B-CABC9E5081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209271"/>
              </p:ext>
            </p:extLst>
          </p:nvPr>
        </p:nvGraphicFramePr>
        <p:xfrm>
          <a:off x="7034235" y="319727"/>
          <a:ext cx="5020864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5357">
                  <a:extLst>
                    <a:ext uri="{9D8B030D-6E8A-4147-A177-3AD203B41FA5}">
                      <a16:colId xmlns:a16="http://schemas.microsoft.com/office/drawing/2014/main" val="2842497970"/>
                    </a:ext>
                  </a:extLst>
                </a:gridCol>
                <a:gridCol w="1005606">
                  <a:extLst>
                    <a:ext uri="{9D8B030D-6E8A-4147-A177-3AD203B41FA5}">
                      <a16:colId xmlns:a16="http://schemas.microsoft.com/office/drawing/2014/main" val="1163336237"/>
                    </a:ext>
                  </a:extLst>
                </a:gridCol>
                <a:gridCol w="989901">
                  <a:extLst>
                    <a:ext uri="{9D8B030D-6E8A-4147-A177-3AD203B41FA5}">
                      <a16:colId xmlns:a16="http://schemas.microsoft.com/office/drawing/2014/main" val="580952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/>
                        <a:t>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/>
                        <a:t>IPAC’24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/>
                        <a:t>IPAC’25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6851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/>
                        <a:t>Editor in Chief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747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/>
                        <a:t>Editor + QA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4005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/>
                        <a:t>Presentation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4668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/>
                        <a:t>Author Reception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908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/>
                        <a:t>Support/Development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83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38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30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532728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/>
                        <a:t>Reduction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A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21%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7638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/>
                        <a:t>IT Support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47773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67372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BE95EB-9E2D-6E0F-AD53-5758BAFDDE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F45F911-18FE-CB09-B549-12FC23B65AEF}"/>
              </a:ext>
            </a:extLst>
          </p:cNvPr>
          <p:cNvSpPr txBox="1"/>
          <p:nvPr/>
        </p:nvSpPr>
        <p:spPr>
          <a:xfrm rot="2524632">
            <a:off x="8450990" y="1440493"/>
            <a:ext cx="4069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See presentation, full of goof insights</a:t>
            </a:r>
          </a:p>
        </p:txBody>
      </p:sp>
    </p:spTree>
    <p:extLst>
      <p:ext uri="{BB962C8B-B14F-4D97-AF65-F5344CB8AC3E}">
        <p14:creationId xmlns:p14="http://schemas.microsoft.com/office/powerpoint/2010/main" val="17260588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9C50510-AEC8-3B05-35B3-9554C0071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20"/>
            <a:ext cx="9982200" cy="56064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4E99FB-3B37-56BB-705E-86EC8D868311}"/>
              </a:ext>
            </a:extLst>
          </p:cNvPr>
          <p:cNvSpPr txBox="1"/>
          <p:nvPr/>
        </p:nvSpPr>
        <p:spPr>
          <a:xfrm>
            <a:off x="3682952" y="6100175"/>
            <a:ext cx="8228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Reinforcing idea that new template should be run through full tests before release</a:t>
            </a:r>
          </a:p>
        </p:txBody>
      </p:sp>
    </p:spTree>
    <p:extLst>
      <p:ext uri="{BB962C8B-B14F-4D97-AF65-F5344CB8AC3E}">
        <p14:creationId xmlns:p14="http://schemas.microsoft.com/office/powerpoint/2010/main" val="520420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11646A-AE64-E0AB-BD3F-CE1DDECB2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C65424E-14D4-31D5-FD95-85B9A38B7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960" y="1107191"/>
            <a:ext cx="11389360" cy="516832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GB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Completion of transition from SPMS</a:t>
            </a:r>
            <a:endParaRPr lang="en-GB" sz="1800" dirty="0">
              <a:solidFill>
                <a:schemeClr val="tx2">
                  <a:lumMod val="75000"/>
                  <a:lumOff val="25000"/>
                </a:schemeClr>
              </a:solidFill>
              <a:highlight>
                <a:srgbClr val="FFFF00"/>
              </a:highlight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 place </a:t>
            </a:r>
            <a:r>
              <a:rPr lang="en-GB" sz="1800" dirty="0">
                <a:solidFill>
                  <a:schemeClr val="tx2">
                    <a:lumMod val="75000"/>
                    <a:lumOff val="25000"/>
                  </a:schemeClr>
                </a:solidFill>
                <a:sym typeface="Wingdings" pitchFamily="2" charset="2"/>
              </a:rPr>
              <a:t> </a:t>
            </a:r>
            <a:r>
              <a:rPr lang="en-GB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JACoW conference series organised via Indico (since 2023)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SzPct val="130000"/>
              <a:buNone/>
            </a:pPr>
            <a:r>
              <a:rPr lang="en-GB" sz="1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r>
              <a:rPr lang="en-GB" sz="1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sym typeface="Wingdings" pitchFamily="2" charset="2"/>
              </a:rPr>
              <a:t> </a:t>
            </a:r>
            <a:r>
              <a:rPr lang="en-GB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JACoW Central Repository entirely on Indico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r>
              <a:rPr lang="en-GB" sz="1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sym typeface="Wingdings" pitchFamily="2" charset="2"/>
              </a:rPr>
              <a:t> </a:t>
            </a:r>
            <a:r>
              <a:rPr lang="en-GB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JACoW Mailing from CERN to private (paying) provider </a:t>
            </a:r>
            <a:r>
              <a:rPr lang="en-GB" sz="1800" dirty="0">
                <a:solidFill>
                  <a:schemeClr val="tx2">
                    <a:lumMod val="75000"/>
                    <a:lumOff val="2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Brevo</a:t>
            </a:r>
            <a:endParaRPr lang="en-GB" sz="18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r>
              <a:rPr lang="en-GB" sz="1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sym typeface="Wingdings" pitchFamily="2" charset="2"/>
              </a:rPr>
              <a:t> </a:t>
            </a:r>
            <a:r>
              <a:rPr lang="en-GB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Privacy Policy with CERN legal service (still ongoing)</a:t>
            </a:r>
          </a:p>
          <a:p>
            <a:pPr marL="858838" indent="-858838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r>
              <a:rPr lang="en-GB" sz="1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sym typeface="Wingdings" pitchFamily="2" charset="2"/>
              </a:rPr>
              <a:t> </a:t>
            </a:r>
            <a:r>
              <a:rPr lang="en-GB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JACoW Proceedings publishing moved to Electra (September 2025) </a:t>
            </a:r>
            <a:br>
              <a:rPr lang="en-GB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GB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where NEW Proceeding Search Engine has been developed</a:t>
            </a:r>
          </a:p>
          <a:p>
            <a:pPr marL="1150938" indent="-1150938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r>
              <a:rPr lang="en-GB" sz="1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sym typeface="Wingdings" pitchFamily="2" charset="2"/>
              </a:rPr>
              <a:t> </a:t>
            </a:r>
            <a:r>
              <a:rPr lang="en-GB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Proceedings search engine to be released soon</a:t>
            </a:r>
          </a:p>
          <a:p>
            <a:pPr marL="1150938" indent="-1150938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r>
              <a:rPr lang="en-GB" sz="1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sym typeface="Wingdings" pitchFamily="2" charset="2"/>
              </a:rPr>
              <a:t> </a:t>
            </a:r>
            <a:r>
              <a:rPr lang="en-GB" sz="18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www.jacow.org</a:t>
            </a:r>
            <a:r>
              <a:rPr lang="en-GB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being restyled – work in progress</a:t>
            </a:r>
          </a:p>
          <a:p>
            <a:pPr marL="520700" indent="-520700">
              <a:lnSpc>
                <a:spcPct val="100000"/>
              </a:lnSpc>
              <a:spcBef>
                <a:spcPts val="0"/>
              </a:spcBef>
            </a:pPr>
            <a:endParaRPr lang="en-GB" sz="18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457200" lvl="1" indent="0">
              <a:buNone/>
            </a:pPr>
            <a:endParaRPr lang="en-GB" sz="1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2" name="Picture 1" descr="A blue and white sign with a black background&#10;&#10;AI-generated content may be incorrect.">
            <a:extLst>
              <a:ext uri="{FF2B5EF4-FFF2-40B4-BE49-F238E27FC236}">
                <a16:creationId xmlns:a16="http://schemas.microsoft.com/office/drawing/2014/main" id="{B248BFB0-4EEC-3C89-5776-EB7B7DEAB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20" y="-15876"/>
            <a:ext cx="3898650" cy="981075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7585721-557D-9EFE-189A-477CE04338E1}"/>
              </a:ext>
            </a:extLst>
          </p:cNvPr>
          <p:cNvCxnSpPr/>
          <p:nvPr/>
        </p:nvCxnSpPr>
        <p:spPr>
          <a:xfrm>
            <a:off x="314960" y="883920"/>
            <a:ext cx="11389360" cy="0"/>
          </a:xfrm>
          <a:prstGeom prst="line">
            <a:avLst/>
          </a:prstGeom>
          <a:ln w="38100">
            <a:solidFill>
              <a:srgbClr val="5C9DF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322A072-4A02-2B57-D74E-DFFAD50E0C3B}"/>
              </a:ext>
            </a:extLst>
          </p:cNvPr>
          <p:cNvSpPr txBox="1"/>
          <p:nvPr/>
        </p:nvSpPr>
        <p:spPr>
          <a:xfrm>
            <a:off x="5442560" y="3854822"/>
            <a:ext cx="610017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0700" indent="-520700"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Mobile App WG – work completed, WG dissolved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Template WG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Documentation &amp; Wiki WG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IT tools WG – </a:t>
            </a:r>
            <a:r>
              <a:rPr lang="en-GB" sz="1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endParaRPr lang="en-GB" sz="18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Central Repository Manager WG – </a:t>
            </a:r>
            <a:r>
              <a:rPr lang="en-GB" sz="1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endParaRPr lang="en-GB" sz="18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Proceeding publication WG – </a:t>
            </a:r>
            <a:r>
              <a:rPr lang="en-GB" sz="1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endParaRPr lang="en-GB" sz="18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1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CERN hosted international collaboration set-up WG – </a:t>
            </a:r>
            <a:r>
              <a:rPr lang="en-GB" sz="1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 </a:t>
            </a:r>
            <a:endParaRPr lang="en-GB" sz="18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GB" sz="1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WG composition and mandate will be published on website</a:t>
            </a:r>
            <a:endParaRPr lang="en-GB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DD08A9-B900-019D-47FF-5BEC224961C1}"/>
              </a:ext>
            </a:extLst>
          </p:cNvPr>
          <p:cNvSpPr txBox="1"/>
          <p:nvPr/>
        </p:nvSpPr>
        <p:spPr>
          <a:xfrm>
            <a:off x="2993721" y="5010411"/>
            <a:ext cx="2067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Working Groups </a:t>
            </a:r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  <a:sym typeface="Wingdings" pitchFamily="2" charset="2"/>
              </a:rPr>
              <a:t></a:t>
            </a:r>
            <a:endParaRPr lang="en-GB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44916C-D5DD-0442-3743-5BFB70303322}"/>
              </a:ext>
            </a:extLst>
          </p:cNvPr>
          <p:cNvSpPr txBox="1"/>
          <p:nvPr/>
        </p:nvSpPr>
        <p:spPr>
          <a:xfrm>
            <a:off x="4669218" y="218287"/>
            <a:ext cx="70452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Report from 2025 and summary of pre-TM</a:t>
            </a:r>
          </a:p>
        </p:txBody>
      </p:sp>
    </p:spTree>
    <p:extLst>
      <p:ext uri="{BB962C8B-B14F-4D97-AF65-F5344CB8AC3E}">
        <p14:creationId xmlns:p14="http://schemas.microsoft.com/office/powerpoint/2010/main" val="195584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016480-5EBF-F4F0-3791-98B496D97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3891" y="2656272"/>
            <a:ext cx="6680860" cy="380610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1481531-B6CB-3CED-5A6B-FE2A51891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756" y="395625"/>
            <a:ext cx="5592288" cy="37628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794B9D-EB8D-4271-6082-65E05D15B341}"/>
              </a:ext>
            </a:extLst>
          </p:cNvPr>
          <p:cNvSpPr txBox="1"/>
          <p:nvPr/>
        </p:nvSpPr>
        <p:spPr>
          <a:xfrm>
            <a:off x="6638307" y="1575618"/>
            <a:ext cx="44169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/>
              <a:t>Takeaways from SRF and IBIC 2025</a:t>
            </a:r>
          </a:p>
        </p:txBody>
      </p:sp>
    </p:spTree>
    <p:extLst>
      <p:ext uri="{BB962C8B-B14F-4D97-AF65-F5344CB8AC3E}">
        <p14:creationId xmlns:p14="http://schemas.microsoft.com/office/powerpoint/2010/main" val="19224015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39DBDC6-514A-AA46-3CE6-DDA296D6FA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53" y="2125133"/>
            <a:ext cx="5437909" cy="30295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177ED1D-2D2F-B98E-DE9D-90C5E45CFEDA}"/>
              </a:ext>
            </a:extLst>
          </p:cNvPr>
          <p:cNvSpPr txBox="1"/>
          <p:nvPr/>
        </p:nvSpPr>
        <p:spPr>
          <a:xfrm>
            <a:off x="731091" y="1487887"/>
            <a:ext cx="46286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i="1" dirty="0"/>
              <a:t>JAVA script by N. Delerue --- Indico??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A711F7-D307-3CA9-56E7-FF378811DE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2454" y="3170162"/>
            <a:ext cx="6134593" cy="34493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3F88C1-72B7-0F85-D697-08D679E243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5366" y="238494"/>
            <a:ext cx="6221681" cy="29102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3CA51B-CC4D-3C9B-B4C9-DA513B67FE8B}"/>
              </a:ext>
            </a:extLst>
          </p:cNvPr>
          <p:cNvSpPr txBox="1"/>
          <p:nvPr/>
        </p:nvSpPr>
        <p:spPr>
          <a:xfrm rot="19567976">
            <a:off x="8287881" y="3028891"/>
            <a:ext cx="3283784" cy="43088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200" dirty="0"/>
              <a:t>Work on going with Indico</a:t>
            </a:r>
          </a:p>
        </p:txBody>
      </p:sp>
    </p:spTree>
    <p:extLst>
      <p:ext uri="{BB962C8B-B14F-4D97-AF65-F5344CB8AC3E}">
        <p14:creationId xmlns:p14="http://schemas.microsoft.com/office/powerpoint/2010/main" val="27307938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4AC18D1-F6C7-BB16-33B2-53EBA2DBD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243769"/>
            <a:ext cx="7772400" cy="437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2972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FDF4B4-6F09-FE5B-026B-8F20401459EE}"/>
              </a:ext>
            </a:extLst>
          </p:cNvPr>
          <p:cNvSpPr/>
          <p:nvPr/>
        </p:nvSpPr>
        <p:spPr>
          <a:xfrm>
            <a:off x="532295" y="889843"/>
            <a:ext cx="11127409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Thank you </a:t>
            </a:r>
          </a:p>
          <a:p>
            <a:pPr algn="ctr"/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F</a:t>
            </a:r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or participating to the </a:t>
            </a:r>
            <a:b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JACoW Team Meeting</a:t>
            </a:r>
          </a:p>
          <a:p>
            <a:pPr algn="ctr"/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&amp;</a:t>
            </a:r>
          </a:p>
          <a:p>
            <a:pPr algn="ctr"/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For your present and future contribution</a:t>
            </a:r>
          </a:p>
        </p:txBody>
      </p:sp>
    </p:spTree>
    <p:extLst>
      <p:ext uri="{BB962C8B-B14F-4D97-AF65-F5344CB8AC3E}">
        <p14:creationId xmlns:p14="http://schemas.microsoft.com/office/powerpoint/2010/main" val="2096695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A58F3C-F8EC-8E8A-9B8E-4C4095EB3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C3C05F0-C05A-8387-2A7A-B6FD12755246}"/>
              </a:ext>
            </a:extLst>
          </p:cNvPr>
          <p:cNvSpPr/>
          <p:nvPr/>
        </p:nvSpPr>
        <p:spPr>
          <a:xfrm>
            <a:off x="250371" y="1081547"/>
            <a:ext cx="5072743" cy="238847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5934E810-1389-5D34-7076-AD458264E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657" y="123622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JACoW Board of Directors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D9ACEB0-F70B-1F64-9D31-2149AA0AED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25" y="839010"/>
            <a:ext cx="11602432" cy="556178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endParaRPr lang="en-GB" dirty="0"/>
          </a:p>
          <a:p>
            <a:pPr lvl="1">
              <a:buFont typeface="Wingdings" pitchFamily="2" charset="2"/>
              <a:buChar char="§"/>
            </a:pPr>
            <a:r>
              <a:rPr lang="en-GB" dirty="0" err="1"/>
              <a:t>DChair</a:t>
            </a:r>
            <a:r>
              <a:rPr lang="en-GB" dirty="0"/>
              <a:t> resigned, interim </a:t>
            </a:r>
            <a:r>
              <a:rPr lang="en-GB" dirty="0" err="1"/>
              <a:t>Dchair</a:t>
            </a:r>
            <a:endParaRPr lang="en-GB" dirty="0"/>
          </a:p>
          <a:p>
            <a:pPr lvl="1">
              <a:buFont typeface="Wingdings" pitchFamily="2" charset="2"/>
              <a:buChar char="§"/>
            </a:pPr>
            <a:endParaRPr lang="en-GB" dirty="0"/>
          </a:p>
          <a:p>
            <a:pPr lvl="1">
              <a:buFont typeface="Wingdings" pitchFamily="2" charset="2"/>
              <a:buChar char="§"/>
            </a:pPr>
            <a:endParaRPr lang="en-GB" dirty="0"/>
          </a:p>
          <a:p>
            <a:pPr lvl="1">
              <a:buFont typeface="Wingdings" pitchFamily="2" charset="2"/>
              <a:buChar char="§"/>
            </a:pPr>
            <a:endParaRPr lang="en-GB" dirty="0"/>
          </a:p>
          <a:p>
            <a:pPr marL="6350000" lvl="1" indent="-282575">
              <a:buFont typeface="Wingdings" pitchFamily="2" charset="2"/>
              <a:buChar char="§"/>
            </a:pPr>
            <a:r>
              <a:rPr lang="en-GB" dirty="0"/>
              <a:t>2 new co-opted members (2026-2029)</a:t>
            </a:r>
            <a:br>
              <a:rPr lang="en-GB" dirty="0"/>
            </a:br>
            <a:endParaRPr lang="en-GB" dirty="0"/>
          </a:p>
          <a:p>
            <a:pPr lvl="1">
              <a:buFont typeface="Wingdings" pitchFamily="2" charset="2"/>
              <a:buChar char="§"/>
            </a:pPr>
            <a:r>
              <a:rPr lang="en-GB" dirty="0"/>
              <a:t>3 members coming to end of mandate </a:t>
            </a:r>
            <a:br>
              <a:rPr lang="en-GB" dirty="0"/>
            </a:br>
            <a:r>
              <a:rPr lang="en-GB" dirty="0"/>
              <a:t>will remain until next elections</a:t>
            </a:r>
          </a:p>
          <a:p>
            <a:pPr marL="6859588" lvl="1" indent="-260350">
              <a:buFont typeface="Wingdings" pitchFamily="2" charset="2"/>
              <a:buChar char="§"/>
            </a:pPr>
            <a:endParaRPr lang="en-GB" dirty="0"/>
          </a:p>
          <a:p>
            <a:pPr marL="6859588" lvl="1" indent="-260350">
              <a:buFont typeface="Wingdings" pitchFamily="2" charset="2"/>
              <a:buChar char="§"/>
            </a:pPr>
            <a:endParaRPr lang="en-GB" dirty="0"/>
          </a:p>
          <a:p>
            <a:pPr marL="6859588" lvl="1" indent="-260350">
              <a:buFont typeface="Wingdings" pitchFamily="2" charset="2"/>
              <a:buChar char="§"/>
            </a:pPr>
            <a:endParaRPr lang="en-GB" dirty="0"/>
          </a:p>
          <a:p>
            <a:pPr marL="8172450" lvl="1" indent="-260350">
              <a:buFont typeface="Wingdings" pitchFamily="2" charset="2"/>
              <a:buChar char="§"/>
            </a:pPr>
            <a:endParaRPr lang="en-GB" dirty="0"/>
          </a:p>
          <a:p>
            <a:pPr marL="8172450" lvl="1" indent="-260350">
              <a:buFont typeface="Wingdings" pitchFamily="2" charset="2"/>
              <a:buChar char="§"/>
            </a:pPr>
            <a:r>
              <a:rPr lang="en-GB" dirty="0"/>
              <a:t>2025-2027</a:t>
            </a:r>
          </a:p>
          <a:p>
            <a:pPr lvl="1">
              <a:buFont typeface="Wingdings" pitchFamily="2" charset="2"/>
              <a:buChar char="§"/>
            </a:pPr>
            <a:endParaRPr lang="en-GB" dirty="0"/>
          </a:p>
          <a:p>
            <a:pPr marL="457200" lvl="1" indent="0">
              <a:buNone/>
            </a:pPr>
            <a:endParaRPr lang="en-GB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028" name="Picture 4" descr="Petr M Anisimov - Los Alamos National Laboratory | LinkedIn">
            <a:extLst>
              <a:ext uri="{FF2B5EF4-FFF2-40B4-BE49-F238E27FC236}">
                <a16:creationId xmlns:a16="http://schemas.microsoft.com/office/drawing/2014/main" id="{FF3F015F-E79C-C32E-84E5-35566F6BFC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8343" y="1087098"/>
            <a:ext cx="1376128" cy="137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A person wearing glasses and a lanyard holding a glass of wine&#10;&#10;AI-generated content may be incorrect.">
            <a:extLst>
              <a:ext uri="{FF2B5EF4-FFF2-40B4-BE49-F238E27FC236}">
                <a16:creationId xmlns:a16="http://schemas.microsoft.com/office/drawing/2014/main" id="{289A2529-9159-D761-3600-A51D6A4BDC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15459" y="1081546"/>
            <a:ext cx="1651967" cy="13740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9B216B8-AC9C-B545-5A12-F49A92F7460D}"/>
              </a:ext>
            </a:extLst>
          </p:cNvPr>
          <p:cNvSpPr txBox="1"/>
          <p:nvPr/>
        </p:nvSpPr>
        <p:spPr>
          <a:xfrm>
            <a:off x="9458343" y="2442391"/>
            <a:ext cx="14227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Petr Anisimov</a:t>
            </a:r>
            <a:br>
              <a:rPr lang="en-GB" sz="1400" dirty="0"/>
            </a:br>
            <a:r>
              <a:rPr lang="en-GB" sz="1400" dirty="0"/>
              <a:t>LANL</a:t>
            </a:r>
          </a:p>
        </p:txBody>
      </p:sp>
      <p:pic>
        <p:nvPicPr>
          <p:cNvPr id="1030" name="Picture 6" descr="Caitlin Hoffman - Administrative Services Group Leader and ...">
            <a:extLst>
              <a:ext uri="{FF2B5EF4-FFF2-40B4-BE49-F238E27FC236}">
                <a16:creationId xmlns:a16="http://schemas.microsoft.com/office/drawing/2014/main" id="{CB58B49B-5491-ABC8-9EDF-832B9EEE8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4856" y="1788195"/>
            <a:ext cx="1456063" cy="114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JACoW / JTM2018 / Poster Session">
            <a:extLst>
              <a:ext uri="{FF2B5EF4-FFF2-40B4-BE49-F238E27FC236}">
                <a16:creationId xmlns:a16="http://schemas.microsoft.com/office/drawing/2014/main" id="{5C5A9D52-53E9-1260-33D2-0389413938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8042" y="1851441"/>
            <a:ext cx="1376127" cy="150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D6D15C-2918-6E76-8282-0CC20793CD48}"/>
              </a:ext>
            </a:extLst>
          </p:cNvPr>
          <p:cNvSpPr txBox="1"/>
          <p:nvPr/>
        </p:nvSpPr>
        <p:spPr>
          <a:xfrm>
            <a:off x="701179" y="2965611"/>
            <a:ext cx="21479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Caitlin Hoffman, BNL</a:t>
            </a:r>
          </a:p>
        </p:txBody>
      </p:sp>
      <p:pic>
        <p:nvPicPr>
          <p:cNvPr id="1036" name="Picture 12" descr="Volker SCHAA | Senior Scientific Advisor | GSI Helmholtz ...">
            <a:extLst>
              <a:ext uri="{FF2B5EF4-FFF2-40B4-BE49-F238E27FC236}">
                <a16:creationId xmlns:a16="http://schemas.microsoft.com/office/drawing/2014/main" id="{20F8691F-1B26-F266-973C-C5FC73D34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207" y="4621834"/>
            <a:ext cx="1350246" cy="135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Jana Thomson - Physics Conference Organizer and JACoW ...">
            <a:extLst>
              <a:ext uri="{FF2B5EF4-FFF2-40B4-BE49-F238E27FC236}">
                <a16:creationId xmlns:a16="http://schemas.microsoft.com/office/drawing/2014/main" id="{D25036C2-ACF0-E2F3-3F36-3EA54D735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8081" y="3931370"/>
            <a:ext cx="1436863" cy="143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D3C4F13-DC8D-91FB-1288-4A6E29630B8F}"/>
              </a:ext>
            </a:extLst>
          </p:cNvPr>
          <p:cNvSpPr txBox="1"/>
          <p:nvPr/>
        </p:nvSpPr>
        <p:spPr>
          <a:xfrm>
            <a:off x="7143603" y="2442391"/>
            <a:ext cx="15807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Maurizio Montis</a:t>
            </a:r>
            <a:br>
              <a:rPr lang="en-GB" sz="1400" dirty="0"/>
            </a:br>
            <a:r>
              <a:rPr lang="en-GB" sz="1400" dirty="0"/>
              <a:t>INFN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AB2FE0-A0FB-AC19-D2BF-2B4CB10428FA}"/>
              </a:ext>
            </a:extLst>
          </p:cNvPr>
          <p:cNvSpPr txBox="1"/>
          <p:nvPr/>
        </p:nvSpPr>
        <p:spPr>
          <a:xfrm>
            <a:off x="2425315" y="2456118"/>
            <a:ext cx="15807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Johan Olander</a:t>
            </a:r>
            <a:br>
              <a:rPr lang="en-GB" sz="1400" dirty="0"/>
            </a:br>
            <a:r>
              <a:rPr lang="en-GB" sz="1400" dirty="0"/>
              <a:t>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25B871-8002-86E1-0ACE-EA44C7CD17F9}"/>
              </a:ext>
            </a:extLst>
          </p:cNvPr>
          <p:cNvSpPr txBox="1"/>
          <p:nvPr/>
        </p:nvSpPr>
        <p:spPr>
          <a:xfrm>
            <a:off x="609207" y="5972080"/>
            <a:ext cx="13502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Volker Schaa GSI</a:t>
            </a:r>
          </a:p>
        </p:txBody>
      </p:sp>
      <p:pic>
        <p:nvPicPr>
          <p:cNvPr id="1040" name="Picture 16" descr="Johan Olander Email &amp; Phone Number | Lunds kommun ...">
            <a:extLst>
              <a:ext uri="{FF2B5EF4-FFF2-40B4-BE49-F238E27FC236}">
                <a16:creationId xmlns:a16="http://schemas.microsoft.com/office/drawing/2014/main" id="{B93A3426-C066-F48B-441C-22FD7A76E9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791"/>
          <a:stretch>
            <a:fillRect/>
          </a:stretch>
        </p:blipFill>
        <p:spPr bwMode="auto">
          <a:xfrm>
            <a:off x="2635749" y="4499706"/>
            <a:ext cx="1560085" cy="1472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80B87C0-B6B3-0C79-C9BC-19CF5831362A}"/>
              </a:ext>
            </a:extLst>
          </p:cNvPr>
          <p:cNvSpPr txBox="1"/>
          <p:nvPr/>
        </p:nvSpPr>
        <p:spPr>
          <a:xfrm>
            <a:off x="2615042" y="5972077"/>
            <a:ext cx="15807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Johan Olander</a:t>
            </a:r>
            <a:br>
              <a:rPr lang="en-GB" sz="1400" dirty="0"/>
            </a:br>
            <a:r>
              <a:rPr lang="en-GB" sz="1400" dirty="0"/>
              <a:t>ESS</a:t>
            </a:r>
          </a:p>
        </p:txBody>
      </p:sp>
      <p:pic>
        <p:nvPicPr>
          <p:cNvPr id="1042" name="Picture 18" descr="Adriana ROSSI | PhD | European Organization for Nuclear ...">
            <a:extLst>
              <a:ext uri="{FF2B5EF4-FFF2-40B4-BE49-F238E27FC236}">
                <a16:creationId xmlns:a16="http://schemas.microsoft.com/office/drawing/2014/main" id="{FF850D4C-0AB5-C6C6-A545-8AFFF355D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5509" y="4041393"/>
            <a:ext cx="1162301" cy="113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137335C-EB75-9963-8E28-D11EDBFA87D7}"/>
              </a:ext>
            </a:extLst>
          </p:cNvPr>
          <p:cNvSpPr txBox="1"/>
          <p:nvPr/>
        </p:nvSpPr>
        <p:spPr>
          <a:xfrm>
            <a:off x="7238368" y="5309628"/>
            <a:ext cx="15807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Jana Thomson</a:t>
            </a:r>
            <a:br>
              <a:rPr lang="en-GB" sz="1400" dirty="0"/>
            </a:br>
            <a:r>
              <a:rPr lang="en-GB" sz="1400" dirty="0"/>
              <a:t>TRIUMF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83401E-FC98-3752-EEE2-4C27B06FA536}"/>
              </a:ext>
            </a:extLst>
          </p:cNvPr>
          <p:cNvSpPr txBox="1"/>
          <p:nvPr/>
        </p:nvSpPr>
        <p:spPr>
          <a:xfrm>
            <a:off x="9090570" y="5196206"/>
            <a:ext cx="15807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Adriana Rossi</a:t>
            </a:r>
            <a:br>
              <a:rPr lang="en-GB" sz="1400" dirty="0"/>
            </a:br>
            <a:r>
              <a:rPr lang="en-GB" sz="1400" dirty="0"/>
              <a:t>CERN</a:t>
            </a:r>
          </a:p>
        </p:txBody>
      </p:sp>
      <p:pic>
        <p:nvPicPr>
          <p:cNvPr id="1044" name="Picture 20" descr="JACoW / JTM2021 / Poster Session">
            <a:extLst>
              <a:ext uri="{FF2B5EF4-FFF2-40B4-BE49-F238E27FC236}">
                <a16:creationId xmlns:a16="http://schemas.microsoft.com/office/drawing/2014/main" id="{461F06D6-2BFF-DCCE-4E4B-5DB440E4F7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4169" y="4480583"/>
            <a:ext cx="1371547" cy="1494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ED53C58-FD0C-E667-D421-D8C4F8A8604A}"/>
              </a:ext>
            </a:extLst>
          </p:cNvPr>
          <p:cNvSpPr txBox="1"/>
          <p:nvPr/>
        </p:nvSpPr>
        <p:spPr>
          <a:xfrm>
            <a:off x="4628853" y="5975174"/>
            <a:ext cx="143686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 err="1"/>
              <a:t>Thakonwat</a:t>
            </a:r>
            <a:r>
              <a:rPr lang="en-GB" sz="1400" dirty="0"/>
              <a:t> </a:t>
            </a:r>
            <a:r>
              <a:rPr lang="en-GB" sz="1400" dirty="0" err="1"/>
              <a:t>Chanwattana</a:t>
            </a:r>
            <a:endParaRPr lang="en-GB" sz="1400" dirty="0"/>
          </a:p>
          <a:p>
            <a:pPr algn="ctr"/>
            <a:r>
              <a:rPr lang="en-GB" sz="1400" dirty="0"/>
              <a:t>SLRI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6B29982-4C4F-FAB1-9B9F-B305C14943CA}"/>
              </a:ext>
            </a:extLst>
          </p:cNvPr>
          <p:cNvSpPr/>
          <p:nvPr/>
        </p:nvSpPr>
        <p:spPr>
          <a:xfrm>
            <a:off x="250371" y="3533070"/>
            <a:ext cx="6104015" cy="320130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A7FB0DEB-A56B-F6A7-E3B4-3EC2ECC976D9}"/>
              </a:ext>
            </a:extLst>
          </p:cNvPr>
          <p:cNvSpPr/>
          <p:nvPr/>
        </p:nvSpPr>
        <p:spPr>
          <a:xfrm>
            <a:off x="6054401" y="974943"/>
            <a:ext cx="5636856" cy="238847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DF5322B8-CD3E-62C0-D04F-4B2287A7A1A9}"/>
              </a:ext>
            </a:extLst>
          </p:cNvPr>
          <p:cNvSpPr/>
          <p:nvPr/>
        </p:nvSpPr>
        <p:spPr>
          <a:xfrm>
            <a:off x="6975333" y="3687871"/>
            <a:ext cx="3997467" cy="280742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6" grpId="0"/>
      <p:bldP spid="8" grpId="0"/>
      <p:bldP spid="12" grpId="0"/>
      <p:bldP spid="13" grpId="0"/>
      <p:bldP spid="15" grpId="0"/>
      <p:bldP spid="16" grpId="0"/>
      <p:bldP spid="17" grpId="0"/>
      <p:bldP spid="18" grpId="0"/>
      <p:bldP spid="21" grpId="0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CD6DBA9-9231-A829-B848-E157093085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551" y="787514"/>
            <a:ext cx="6197085" cy="33586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4A367A-780C-0551-73CC-5EA8F37D1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69"/>
            <a:ext cx="10515600" cy="1325563"/>
          </a:xfrm>
        </p:spPr>
        <p:txBody>
          <a:bodyPr/>
          <a:lstStyle/>
          <a:p>
            <a:r>
              <a:rPr lang="en-GB" dirty="0"/>
              <a:t>JACoW workflow examples (IPAC) and roles</a:t>
            </a: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06C820A3-4988-0C98-712F-C2A42F9226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0384" y="3670121"/>
            <a:ext cx="6139236" cy="29327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33270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  <a:lumOff val="25000"/>
              </a:schemeClr>
            </a:gs>
            <a:gs pos="48000">
              <a:schemeClr val="tx2">
                <a:lumMod val="50000"/>
                <a:lumOff val="50000"/>
              </a:schemeClr>
            </a:gs>
            <a:gs pos="100000">
              <a:schemeClr val="tx2">
                <a:lumMod val="90000"/>
                <a:lumOff val="10000"/>
              </a:schemeClr>
            </a:gs>
          </a:gsLst>
          <a:lin ang="162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2A0CE4-80B4-1973-6627-DB0AF2319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484CFCBC-BA49-BC82-EF5A-548695113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8865"/>
            <a:ext cx="10515600" cy="959586"/>
          </a:xfrm>
        </p:spPr>
        <p:txBody>
          <a:bodyPr vert="horz" wrap="none" lIns="91440" tIns="45720" rIns="91440" bIns="45720" rtlCol="0" anchor="t">
            <a:normAutofit/>
          </a:bodyPr>
          <a:lstStyle/>
          <a:p>
            <a:pPr algn="r"/>
            <a:r>
              <a:rPr lang="en-US" sz="4000" spc="-300" dirty="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Indico-</a:t>
            </a:r>
            <a:r>
              <a:rPr lang="en-US" sz="4000" spc="-300" dirty="0" err="1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JACoW</a:t>
            </a:r>
            <a:endParaRPr lang="en-US" sz="4000" spc="-300" dirty="0">
              <a:gradFill flip="none" rotWithShape="1">
                <a:gsLst>
                  <a:gs pos="32000">
                    <a:schemeClr val="tx1">
                      <a:lumMod val="89000"/>
                    </a:schemeClr>
                  </a:gs>
                  <a:gs pos="0">
                    <a:schemeClr val="bg1">
                      <a:lumMod val="41000"/>
                      <a:lumOff val="59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8100000" scaled="1"/>
                <a:tileRect/>
              </a:gradFill>
              <a:effectLst>
                <a:outerShdw blurRad="469900" dist="342900" dir="5400000" sy="-20000" rotWithShape="0">
                  <a:prstClr val="black">
                    <a:alpha val="66000"/>
                  </a:prstClr>
                </a:outerShdw>
              </a:effectLst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315E430-00CC-951B-65D3-9225DE2722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1600" y="990600"/>
            <a:ext cx="94488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235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  <a:lumOff val="25000"/>
              </a:schemeClr>
            </a:gs>
            <a:gs pos="48000">
              <a:schemeClr val="tx2">
                <a:lumMod val="50000"/>
                <a:lumOff val="50000"/>
              </a:schemeClr>
            </a:gs>
            <a:gs pos="100000">
              <a:schemeClr val="tx2">
                <a:lumMod val="90000"/>
                <a:lumOff val="10000"/>
              </a:schemeClr>
            </a:gs>
          </a:gsLst>
          <a:lin ang="162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53281C-8F64-0A62-D4A2-BD386D08D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8CE4D9A3-9075-36A3-D288-44DF6A846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8865"/>
            <a:ext cx="10515600" cy="959586"/>
          </a:xfrm>
        </p:spPr>
        <p:txBody>
          <a:bodyPr vert="horz" wrap="none" lIns="91440" tIns="45720" rIns="91440" bIns="45720" rtlCol="0" anchor="t">
            <a:normAutofit/>
          </a:bodyPr>
          <a:lstStyle/>
          <a:p>
            <a:pPr algn="r"/>
            <a:r>
              <a:rPr lang="en-US" sz="4000" spc="-300" dirty="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Indico-</a:t>
            </a:r>
            <a:r>
              <a:rPr lang="en-US" sz="4000" spc="-300" dirty="0" err="1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JACoW</a:t>
            </a:r>
            <a:endParaRPr lang="en-US" sz="4000" spc="-300" dirty="0">
              <a:gradFill flip="none" rotWithShape="1">
                <a:gsLst>
                  <a:gs pos="32000">
                    <a:schemeClr val="tx1">
                      <a:lumMod val="89000"/>
                    </a:schemeClr>
                  </a:gs>
                  <a:gs pos="0">
                    <a:schemeClr val="bg1">
                      <a:lumMod val="41000"/>
                      <a:lumOff val="59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8100000" scaled="1"/>
                <a:tileRect/>
              </a:gradFill>
              <a:effectLst>
                <a:outerShdw blurRad="469900" dist="342900" dir="5400000" sy="-20000" rotWithShape="0">
                  <a:prstClr val="black">
                    <a:alpha val="66000"/>
                  </a:prstClr>
                </a:outerShdw>
              </a:effectLst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9C87DB2-0AC9-D343-F4C1-41E7F119673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Mailing Integration (Brevo)</a:t>
            </a:r>
            <a:endParaRPr lang="en-CH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46CB19-9865-A9F0-7FC6-9D1366321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89" y="1690688"/>
            <a:ext cx="8039774" cy="46246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484647-39A2-9B61-CF13-932BB5AAC3C0}"/>
              </a:ext>
            </a:extLst>
          </p:cNvPr>
          <p:cNvSpPr txBox="1"/>
          <p:nvPr/>
        </p:nvSpPr>
        <p:spPr>
          <a:xfrm>
            <a:off x="2956142" y="5311036"/>
            <a:ext cx="2760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 MULTIPLE AFFILIATIONS</a:t>
            </a:r>
          </a:p>
        </p:txBody>
      </p:sp>
    </p:spTree>
    <p:extLst>
      <p:ext uri="{BB962C8B-B14F-4D97-AF65-F5344CB8AC3E}">
        <p14:creationId xmlns:p14="http://schemas.microsoft.com/office/powerpoint/2010/main" val="3962446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  <a:lumOff val="25000"/>
              </a:schemeClr>
            </a:gs>
            <a:gs pos="48000">
              <a:schemeClr val="tx2">
                <a:lumMod val="50000"/>
                <a:lumOff val="50000"/>
              </a:schemeClr>
            </a:gs>
            <a:gs pos="100000">
              <a:schemeClr val="tx2">
                <a:lumMod val="90000"/>
                <a:lumOff val="10000"/>
              </a:schemeClr>
            </a:gs>
          </a:gsLst>
          <a:lin ang="162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78E054-63AD-D2AA-D915-D41A95779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6F83817B-C4C8-C483-16DB-5DBF0D21D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8865"/>
            <a:ext cx="10515600" cy="959586"/>
          </a:xfrm>
        </p:spPr>
        <p:txBody>
          <a:bodyPr vert="horz" wrap="none" lIns="91440" tIns="45720" rIns="91440" bIns="45720" rtlCol="0" anchor="t">
            <a:normAutofit/>
          </a:bodyPr>
          <a:lstStyle/>
          <a:p>
            <a:pPr algn="r"/>
            <a:r>
              <a:rPr lang="en-US" sz="4000" spc="-300" dirty="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Indico-</a:t>
            </a:r>
            <a:r>
              <a:rPr lang="en-US" sz="4000" spc="-300" dirty="0" err="1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rPr>
              <a:t>JACoW</a:t>
            </a:r>
            <a:endParaRPr lang="en-US" sz="4000" spc="-300" dirty="0">
              <a:gradFill flip="none" rotWithShape="1">
                <a:gsLst>
                  <a:gs pos="32000">
                    <a:schemeClr val="tx1">
                      <a:lumMod val="89000"/>
                    </a:schemeClr>
                  </a:gs>
                  <a:gs pos="0">
                    <a:schemeClr val="bg1">
                      <a:lumMod val="41000"/>
                      <a:lumOff val="59000"/>
                    </a:schemeClr>
                  </a:gs>
                  <a:gs pos="100000">
                    <a:schemeClr val="tx2">
                      <a:lumMod val="0"/>
                      <a:lumOff val="100000"/>
                    </a:schemeClr>
                  </a:gs>
                </a:gsLst>
                <a:lin ang="8100000" scaled="1"/>
                <a:tileRect/>
              </a:gradFill>
              <a:effectLst>
                <a:outerShdw blurRad="469900" dist="342900" dir="5400000" sy="-20000" rotWithShape="0">
                  <a:prstClr val="black">
                    <a:alpha val="66000"/>
                  </a:prst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688538-0FCA-1F8F-A16B-95DC39F0BD4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Plans for the future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B0E140-7F85-B3D8-2FBD-6F6FA6B06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10233800" cy="435133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Peer Review Module improvements</a:t>
            </a:r>
          </a:p>
          <a:p>
            <a:r>
              <a:rPr lang="en-US" sz="2400" dirty="0">
                <a:solidFill>
                  <a:schemeClr val="bg1"/>
                </a:solidFill>
              </a:rPr>
              <a:t>Greater Accessibility (a11y)</a:t>
            </a:r>
          </a:p>
          <a:p>
            <a:r>
              <a:rPr lang="en-US" sz="2400" dirty="0">
                <a:solidFill>
                  <a:schemeClr val="bg1"/>
                </a:solidFill>
              </a:rPr>
              <a:t>UI Improvements and legacy code removal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React-based timetable</a:t>
            </a:r>
          </a:p>
          <a:p>
            <a:r>
              <a:rPr lang="en-US" sz="2400" dirty="0">
                <a:solidFill>
                  <a:schemeClr val="bg1"/>
                </a:solidFill>
              </a:rPr>
              <a:t>User Interfaces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Improvements in material editor (e.g. better drag and drop)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Responsive interfaces that work OK on mobile</a:t>
            </a:r>
          </a:p>
          <a:p>
            <a:r>
              <a:rPr lang="en-US" sz="2400" dirty="0">
                <a:solidFill>
                  <a:schemeClr val="bg1"/>
                </a:solidFill>
              </a:rPr>
              <a:t>More user-centric home page</a:t>
            </a:r>
          </a:p>
          <a:p>
            <a:r>
              <a:rPr lang="en-US" sz="2400" dirty="0">
                <a:solidFill>
                  <a:schemeClr val="bg1"/>
                </a:solidFill>
              </a:rPr>
              <a:t>More info in our roadmap (</a:t>
            </a:r>
            <a:r>
              <a:rPr lang="en-US" sz="24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https://getindico.io/roadmap/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  <a:p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597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diagram of a software server&#10;&#10;AI-generated content may be incorrect.">
            <a:extLst>
              <a:ext uri="{FF2B5EF4-FFF2-40B4-BE49-F238E27FC236}">
                <a16:creationId xmlns:a16="http://schemas.microsoft.com/office/drawing/2014/main" id="{55553738-99D5-F72E-0A02-398CD72EAC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6096000" y="2345327"/>
            <a:ext cx="5527606" cy="251168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B2A8F36E-A60D-D6F6-1B97-F579AE8D8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253" y="2006046"/>
            <a:ext cx="5294715" cy="29518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20FFBC9-A6E3-E5A9-BB85-B006A3BC065B}"/>
              </a:ext>
            </a:extLst>
          </p:cNvPr>
          <p:cNvSpPr txBox="1"/>
          <p:nvPr/>
        </p:nvSpPr>
        <p:spPr>
          <a:xfrm>
            <a:off x="1198181" y="560881"/>
            <a:ext cx="9795638" cy="11143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b="1" i="1" dirty="0">
                <a:latin typeface="+mj-lt"/>
                <a:ea typeface="+mj-ea"/>
                <a:cs typeface="+mj-cs"/>
              </a:rPr>
              <a:t>JICT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A9D430-60D3-BF7F-F576-C61DB036DB64}"/>
              </a:ext>
            </a:extLst>
          </p:cNvPr>
          <p:cNvSpPr txBox="1"/>
          <p:nvPr/>
        </p:nvSpPr>
        <p:spPr>
          <a:xfrm rot="2524632">
            <a:off x="8502047" y="1449768"/>
            <a:ext cx="26602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See presentation,</a:t>
            </a:r>
            <a:br>
              <a:rPr lang="en-GB" sz="2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</a:br>
            <a:r>
              <a:rPr lang="en-GB" sz="2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perfect training</a:t>
            </a:r>
          </a:p>
        </p:txBody>
      </p:sp>
    </p:spTree>
    <p:extLst>
      <p:ext uri="{BB962C8B-B14F-4D97-AF65-F5344CB8AC3E}">
        <p14:creationId xmlns:p14="http://schemas.microsoft.com/office/powerpoint/2010/main" val="3405341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Background">
            <a:extLst>
              <a:ext uri="{FF2B5EF4-FFF2-40B4-BE49-F238E27FC236}">
                <a16:creationId xmlns:a16="http://schemas.microsoft.com/office/drawing/2014/main" id="{7DE220E6-BA55-4F04-B3C4-F4985F3E7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tint">
            <a:extLst>
              <a:ext uri="{FF2B5EF4-FFF2-40B4-BE49-F238E27FC236}">
                <a16:creationId xmlns:a16="http://schemas.microsoft.com/office/drawing/2014/main" id="{5AE190BC-D2FD-433E-AB89-0DF68EFD6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5644" y="0"/>
            <a:ext cx="1046356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43E8FEA2-54EE-4F84-B5DB-A055A7D805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16444" y="0"/>
            <a:ext cx="6075554" cy="6858000"/>
          </a:xfrm>
          <a:prstGeom prst="rect">
            <a:avLst/>
          </a:prstGeom>
          <a:ln>
            <a:noFill/>
          </a:ln>
          <a:effectLst>
            <a:outerShdw blurRad="508000" dist="190500" dir="5460000" sx="93000" sy="93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Google Shape;88;p16">
            <a:extLst>
              <a:ext uri="{FF2B5EF4-FFF2-40B4-BE49-F238E27FC236}">
                <a16:creationId xmlns:a16="http://schemas.microsoft.com/office/drawing/2014/main" id="{BAC15586-4955-43C6-C77D-39494F1807F7}"/>
              </a:ext>
            </a:extLst>
          </p:cNvPr>
          <p:cNvSpPr txBox="1"/>
          <p:nvPr/>
        </p:nvSpPr>
        <p:spPr>
          <a:xfrm>
            <a:off x="6816432" y="762001"/>
            <a:ext cx="4554680" cy="1708243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Plugging </a:t>
            </a:r>
            <a:r>
              <a:rPr lang="en-US" sz="37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CatScan</a:t>
            </a: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into INDICO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@IPAC’25 </a:t>
            </a:r>
          </a:p>
        </p:txBody>
      </p:sp>
      <p:pic>
        <p:nvPicPr>
          <p:cNvPr id="2" name="Google Shape;61;p13">
            <a:extLst>
              <a:ext uri="{FF2B5EF4-FFF2-40B4-BE49-F238E27FC236}">
                <a16:creationId xmlns:a16="http://schemas.microsoft.com/office/drawing/2014/main" id="{B9B230BE-2C9C-E1B9-DC28-F922F0B776DA}"/>
              </a:ext>
            </a:extLst>
          </p:cNvPr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761367" y="746297"/>
            <a:ext cx="4541003" cy="5365410"/>
          </a:xfrm>
          <a:prstGeom prst="rect">
            <a:avLst/>
          </a:prstGeom>
          <a:noFill/>
        </p:spPr>
      </p:pic>
      <p:sp>
        <p:nvSpPr>
          <p:cNvPr id="4" name="Google Shape;91;p16">
            <a:extLst>
              <a:ext uri="{FF2B5EF4-FFF2-40B4-BE49-F238E27FC236}">
                <a16:creationId xmlns:a16="http://schemas.microsoft.com/office/drawing/2014/main" id="{2AA6FD9D-3220-0A1D-0CE1-2BF384340619}"/>
              </a:ext>
            </a:extLst>
          </p:cNvPr>
          <p:cNvSpPr txBox="1"/>
          <p:nvPr/>
        </p:nvSpPr>
        <p:spPr>
          <a:xfrm>
            <a:off x="6816432" y="2470244"/>
            <a:ext cx="4554680" cy="3769835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lv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b="1" dirty="0"/>
              <a:t>Word:</a:t>
            </a:r>
          </a:p>
          <a:p>
            <a:pPr marL="236538" lvl="0" indent="-225425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At 278 Word contributions in Indico.</a:t>
            </a:r>
            <a:br>
              <a:rPr lang="en-US" sz="1600" dirty="0"/>
            </a:br>
            <a:r>
              <a:rPr lang="en-US" sz="1600" dirty="0"/>
              <a:t> 110 (42%) have subsequent uploads with improvements by authors.  </a:t>
            </a:r>
          </a:p>
          <a:p>
            <a:pPr marL="236538" lvl="0" indent="-225425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 total, authors addressed </a:t>
            </a:r>
            <a:r>
              <a:rPr lang="en-US" sz="1600" b="1" dirty="0"/>
              <a:t>4,636</a:t>
            </a:r>
            <a:r>
              <a:rPr lang="en-US" sz="1600" dirty="0"/>
              <a:t> identified by </a:t>
            </a:r>
            <a:r>
              <a:rPr lang="en-US" sz="1600" dirty="0" err="1"/>
              <a:t>CatScan</a:t>
            </a:r>
            <a:endParaRPr lang="en-US" sz="1600" dirty="0"/>
          </a:p>
          <a:p>
            <a:pPr lv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br>
              <a:rPr lang="en-US" sz="1600" dirty="0"/>
            </a:br>
            <a:r>
              <a:rPr lang="en-US" sz="1600" dirty="0"/>
              <a:t> </a:t>
            </a:r>
            <a:r>
              <a:rPr lang="en-US" sz="1600" b="1" dirty="0"/>
              <a:t>LaTeX:</a:t>
            </a:r>
            <a:r>
              <a:rPr lang="en-US" sz="1600" dirty="0"/>
              <a:t>        </a:t>
            </a:r>
          </a:p>
          <a:p>
            <a:pPr marL="236538" lvl="0" indent="-225425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At 419 LaTeX (non </a:t>
            </a:r>
            <a:r>
              <a:rPr lang="en-US" sz="1600" dirty="0" err="1"/>
              <a:t>BibTex</a:t>
            </a:r>
            <a:r>
              <a:rPr lang="en-US" sz="1600" dirty="0"/>
              <a:t>) contributions in Indico.</a:t>
            </a:r>
            <a:br>
              <a:rPr lang="en-US" sz="1600" dirty="0"/>
            </a:br>
            <a:r>
              <a:rPr lang="en-US" sz="1600" dirty="0"/>
              <a:t> 163 (38%) have subsequent uploads with improvements by authors. </a:t>
            </a:r>
          </a:p>
          <a:p>
            <a:pPr marL="236538" lvl="0" indent="-225425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 total, authors addressed </a:t>
            </a:r>
            <a:r>
              <a:rPr lang="en-US" sz="1600" b="1" dirty="0"/>
              <a:t>1,053</a:t>
            </a:r>
            <a:r>
              <a:rPr lang="en-US" sz="1600" dirty="0"/>
              <a:t> identified by </a:t>
            </a:r>
            <a:r>
              <a:rPr lang="en-US" sz="1600" dirty="0" err="1"/>
              <a:t>CatScan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1748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1491</TotalTime>
  <Words>754</Words>
  <Application>Microsoft Macintosh PowerPoint</Application>
  <PresentationFormat>Widescreen</PresentationFormat>
  <Paragraphs>142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Aptos</vt:lpstr>
      <vt:lpstr>Aptos Display</vt:lpstr>
      <vt:lpstr>Arial</vt:lpstr>
      <vt:lpstr>DesySans Office Cn Regular</vt:lpstr>
      <vt:lpstr>Inter</vt:lpstr>
      <vt:lpstr>Lato</vt:lpstr>
      <vt:lpstr>Wingdings</vt:lpstr>
      <vt:lpstr>Office Theme</vt:lpstr>
      <vt:lpstr>Short summary of JTM 2025</vt:lpstr>
      <vt:lpstr>PowerPoint Presentation</vt:lpstr>
      <vt:lpstr>JACoW Board of Directors</vt:lpstr>
      <vt:lpstr>JACoW workflow examples (IPAC) and roles</vt:lpstr>
      <vt:lpstr>Indico-JACoW</vt:lpstr>
      <vt:lpstr>Indico-JACoW</vt:lpstr>
      <vt:lpstr>Indico-JACoW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Adriana Rossi</dc:creator>
  <cp:lastModifiedBy>Adriana Rossi</cp:lastModifiedBy>
  <cp:revision>19</cp:revision>
  <dcterms:created xsi:type="dcterms:W3CDTF">2025-11-06T09:43:49Z</dcterms:created>
  <dcterms:modified xsi:type="dcterms:W3CDTF">2025-11-07T10:35:21Z</dcterms:modified>
</cp:coreProperties>
</file>