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2"/>
  </p:notesMasterIdLst>
  <p:sldIdLst>
    <p:sldId id="260" r:id="rId5"/>
    <p:sldId id="579" r:id="rId6"/>
    <p:sldId id="1544" r:id="rId7"/>
    <p:sldId id="1552" r:id="rId8"/>
    <p:sldId id="1553" r:id="rId9"/>
    <p:sldId id="1551" r:id="rId10"/>
    <p:sldId id="1554" r:id="rId11"/>
    <p:sldId id="1555" r:id="rId12"/>
    <p:sldId id="1558" r:id="rId13"/>
    <p:sldId id="1562" r:id="rId14"/>
    <p:sldId id="1543" r:id="rId15"/>
    <p:sldId id="1559" r:id="rId16"/>
    <p:sldId id="1565" r:id="rId17"/>
    <p:sldId id="1560" r:id="rId18"/>
    <p:sldId id="1564" r:id="rId19"/>
    <p:sldId id="1561" r:id="rId20"/>
    <p:sldId id="1563" r:id="rId21"/>
    <p:sldId id="1566" r:id="rId22"/>
    <p:sldId id="1569" r:id="rId23"/>
    <p:sldId id="1567" r:id="rId24"/>
    <p:sldId id="1568" r:id="rId25"/>
    <p:sldId id="1570" r:id="rId26"/>
    <p:sldId id="1571" r:id="rId27"/>
    <p:sldId id="1572" r:id="rId28"/>
    <p:sldId id="1573" r:id="rId29"/>
    <p:sldId id="1574" r:id="rId30"/>
    <p:sldId id="1528" r:id="rId31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D434508-2720-572B-5AAC-0DCF03582EB4}" name="Enrico Munaron" initials="EM" userId="S::munaron@infn.it::4e2124cc-7653-4401-b9e5-fe2a9454741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DC915D"/>
    <a:srgbClr val="F0F0F0"/>
    <a:srgbClr val="156082"/>
    <a:srgbClr val="FFFF66"/>
    <a:srgbClr val="9B0013"/>
    <a:srgbClr val="FFFFFF"/>
    <a:srgbClr val="191901"/>
    <a:srgbClr val="FFFF00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2CF7EC-EE11-4BBD-8AED-CA0FB872CAC5}" v="559" dt="2025-01-16T10:13:06.007"/>
    <p1510:client id="{2532627E-3135-4D3B-83C5-F599757693E7}" v="177" dt="2025-01-16T10:59:45.0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362" autoAdjust="0"/>
  </p:normalViewPr>
  <p:slideViewPr>
    <p:cSldViewPr snapToGrid="0">
      <p:cViewPr varScale="1">
        <p:scale>
          <a:sx n="123" d="100"/>
          <a:sy n="123" d="100"/>
        </p:scale>
        <p:origin x="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3624" y="9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3993" y="1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5195165-DBFA-47F5-94D3-FF94414D9740}" type="datetimeFigureOut">
              <a:t>06/11/2025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7938"/>
            <a:ext cx="61436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0407" y="4925408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F16B36F4-14DC-4A22-B81B-51947C6AA93F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161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09583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F95318-DD62-2A1E-20E2-FB247E492D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5A1C5AF-6474-21B7-D33F-5032F8D6B5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A0B184A-214A-7255-E00D-92C15EAA0E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9F98D8D-1537-7A52-3326-BED3729ACB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7160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FBADC5-5F0D-AC1D-0EB5-CAD04C3D4F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21807D2-A24B-934E-2948-B8FA223175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F26472A-9FDE-2FCF-279F-8A8FA661EB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8EF96C1-3312-B3D8-4629-448D15152D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28668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20E76D-7AC8-ED58-A66D-59556CFAB3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7AFB802-6F4C-9455-08EE-F7D9048518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5E0555B-0C0C-93D4-5782-335DBE860F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CEF1AD6-BB41-C25B-EB38-ECCE33F532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05362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C4B70D-3355-B767-C1F6-307382155D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D747D9D-CE18-EC2D-48B2-7B93905268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BF0EF69-2A80-DC66-ED52-5C2349D34C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E9B36DA-3190-71C9-440C-3760C1A23F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28208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8EFA1-6842-5384-21BF-8E9DC91BB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ACCE8AD-E0F3-FDA8-596B-9C64F81717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53902A7-3FE9-2F3A-44BE-C6988614C7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CB932-D168-97EC-4D7A-5F7A071371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66963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E37DBF-0D55-FF90-E814-3311E6AFE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4306901-3109-1FD3-777B-59B9760A54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0A87ABF-D152-0A9D-4562-904A62ADD4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06827B5-DDD9-069A-1A93-98876461F7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53356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77129-F54F-325E-C2F6-E6B042EFFF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65B1AE8-448C-DF83-C888-FC109DA23A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604084F-28EB-983E-3290-9156797B3C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7A1CF45-F51B-9F88-B1AB-D40B4F612D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6659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9C6888-1F6B-B727-CAC6-D9B033D71D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4E8B8AA-6C65-99E2-1D4C-CEEF715FB9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091D55B-0280-914F-AE57-58EA20BEA7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D132070-70CB-FBF4-DEAB-79A4C8DA13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16930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E8B0A1-268D-C358-3265-302E170C1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52E9F5F-EB1C-E4C2-FAAA-34D5795EEF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CC88FE8-B9EE-E043-509F-CC552FE5CF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92E2DC1-DD1D-0E9A-5C63-FD88E44B08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77241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5EDD35-A30A-F053-C604-84F57D2261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0D7E1F9-1103-F449-AC4D-E6614A24E7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3E4E4E7-463D-6225-44D2-E87BD7EEFB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C422434-2A3D-6027-3DAA-47E14396B1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2856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66906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B960D3-BF92-E4B0-C8E0-C7016500E0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32B8053-6DB1-08F0-CB9D-E32ABA758E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8024A72-D439-17D8-E865-7E3A6F526C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C274954-2D1A-B77B-239D-28DD28C913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62339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50DC0B-9926-3B3A-E1D4-AA3AEF2AAD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BE7CCEA-9E6A-DF89-441B-C28D019C64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E5C3991-FD01-E2F6-402C-2A4FC9E227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D3961BA-36AA-C194-E437-118D847179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99727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B60A95-A31D-0803-C75A-5071FE9BAE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320D8D8-BD8F-F7FD-8F65-170E7DEC6F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7AF7152-7BD7-7549-87FE-F8AA1E301A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6B673F2-0BC4-8BC1-F556-E1501E89F3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3998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B1B190-DE56-21D8-4697-C190C2568A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6BFC609-4598-C13D-36AA-3A8940F775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5C6E267-C4A6-87DB-FE70-31399FC4CA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FED23EF-2BDF-1C95-FF8C-974E3B1D7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1382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1422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521E5E-81B6-45E0-1E58-6EE95569E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A24CACC-E9BF-1F78-0D23-BD7E440E7A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34B5909-851A-C3DA-53C1-FBDD88F8C0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37FC0D2-968F-F9E4-DBBB-D7D41FF810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894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A84383-A2CE-A0CB-C149-BCF6DCC07B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307B9DF-7B7E-E135-12D3-BA2597110D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2381E60-7367-764F-1881-1F80FDB108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81870D0-9317-8F80-DC37-74F3181C24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1628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9EC1D1-59F5-1D28-5B79-D82D527324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C3950AE-F761-20F0-ACF6-F5F8DFE57D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3B4B20E-0CA2-1A49-AF92-EF02927B11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1F47A25-E32F-CC9C-D167-7AEC040FAC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2557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8F6A00-EDA8-0F74-CEDA-D243BE50E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2FB48FC-CDDC-5CA6-C1A3-94A5556A8F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2F512F5-4282-F64A-1001-C75544AC11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44A49A1-4A2C-1A77-C88E-14D9450BAE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56439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BAE66E-313C-87CB-CD78-E5847B7936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2EF8F1E-A57C-7A92-077A-A9DA6D99ED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B326AF5-5F2A-B3A8-44F8-10C3EF1584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5AF078A-1395-2551-BAD5-E0C872D6F8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7773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29578D-EBA6-4585-8FF8-1B53782185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739F26B-C440-F1BA-DC06-470962DC17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8DE32F6-0298-44A2-7D29-08E9B88B84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B10262B-0A71-4BE5-92F7-1CFC908CDD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B36F4-14DC-4A22-B81B-51947C6AA93F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5097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PERTIN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C925861-376C-6146-B10D-7FF8D3B9A5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2221374"/>
            <a:ext cx="7527294" cy="2629509"/>
          </a:xfrm>
        </p:spPr>
        <p:txBody>
          <a:bodyPr/>
          <a:lstStyle/>
          <a:p>
            <a:r>
              <a:rPr lang="it-IT"/>
              <a:t>Fare clic sull'icona per inserire un'immagine</a:t>
            </a:r>
          </a:p>
        </p:txBody>
      </p:sp>
      <p:sp>
        <p:nvSpPr>
          <p:cNvPr id="2" name="Parallelogramma 1">
            <a:extLst>
              <a:ext uri="{FF2B5EF4-FFF2-40B4-BE49-F238E27FC236}">
                <a16:creationId xmlns:a16="http://schemas.microsoft.com/office/drawing/2014/main" id="{29BFC56C-E6D9-BFBD-451B-2B71CFE5CF8D}"/>
              </a:ext>
            </a:extLst>
          </p:cNvPr>
          <p:cNvSpPr/>
          <p:nvPr userDrawn="1"/>
        </p:nvSpPr>
        <p:spPr>
          <a:xfrm flipV="1">
            <a:off x="6001554" y="2221374"/>
            <a:ext cx="6191782" cy="2629508"/>
          </a:xfrm>
          <a:custGeom>
            <a:avLst/>
            <a:gdLst>
              <a:gd name="connsiteX0" fmla="*/ 0 w 6190446"/>
              <a:gd name="connsiteY0" fmla="*/ 2629508 h 2629508"/>
              <a:gd name="connsiteX1" fmla="*/ 1246439 w 6190446"/>
              <a:gd name="connsiteY1" fmla="*/ 0 h 2629508"/>
              <a:gd name="connsiteX2" fmla="*/ 6190446 w 6190446"/>
              <a:gd name="connsiteY2" fmla="*/ 0 h 2629508"/>
              <a:gd name="connsiteX3" fmla="*/ 4944007 w 6190446"/>
              <a:gd name="connsiteY3" fmla="*/ 2629508 h 2629508"/>
              <a:gd name="connsiteX4" fmla="*/ 0 w 6190446"/>
              <a:gd name="connsiteY4" fmla="*/ 2629508 h 2629508"/>
              <a:gd name="connsiteX0" fmla="*/ 0 w 6190446"/>
              <a:gd name="connsiteY0" fmla="*/ 2629508 h 2629508"/>
              <a:gd name="connsiteX1" fmla="*/ 1246439 w 6190446"/>
              <a:gd name="connsiteY1" fmla="*/ 0 h 2629508"/>
              <a:gd name="connsiteX2" fmla="*/ 6190446 w 6190446"/>
              <a:gd name="connsiteY2" fmla="*/ 0 h 2629508"/>
              <a:gd name="connsiteX3" fmla="*/ 6163207 w 6190446"/>
              <a:gd name="connsiteY3" fmla="*/ 2619983 h 2629508"/>
              <a:gd name="connsiteX4" fmla="*/ 0 w 6190446"/>
              <a:gd name="connsiteY4" fmla="*/ 2629508 h 2629508"/>
              <a:gd name="connsiteX0" fmla="*/ 0 w 6191782"/>
              <a:gd name="connsiteY0" fmla="*/ 2629508 h 2629508"/>
              <a:gd name="connsiteX1" fmla="*/ 1246439 w 6191782"/>
              <a:gd name="connsiteY1" fmla="*/ 0 h 2629508"/>
              <a:gd name="connsiteX2" fmla="*/ 6190446 w 6191782"/>
              <a:gd name="connsiteY2" fmla="*/ 0 h 2629508"/>
              <a:gd name="connsiteX3" fmla="*/ 6191782 w 6191782"/>
              <a:gd name="connsiteY3" fmla="*/ 2619983 h 2629508"/>
              <a:gd name="connsiteX4" fmla="*/ 0 w 6191782"/>
              <a:gd name="connsiteY4" fmla="*/ 2629508 h 2629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782" h="2629508">
                <a:moveTo>
                  <a:pt x="0" y="2629508"/>
                </a:moveTo>
                <a:lnTo>
                  <a:pt x="1246439" y="0"/>
                </a:lnTo>
                <a:lnTo>
                  <a:pt x="6190446" y="0"/>
                </a:lnTo>
                <a:cubicBezTo>
                  <a:pt x="6190891" y="873328"/>
                  <a:pt x="6191337" y="1746655"/>
                  <a:pt x="6191782" y="2619983"/>
                </a:cubicBezTo>
                <a:lnTo>
                  <a:pt x="0" y="26295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7EA1C37-6459-B049-9FC3-CBFB1DF31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531380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EACC6D7-2098-C04C-863E-1C489AFAB9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438400" y="5005519"/>
            <a:ext cx="7315200" cy="730170"/>
          </a:xfrm>
        </p:spPr>
        <p:txBody>
          <a:bodyPr anchor="ctr" anchorCtr="1">
            <a:normAutofit/>
          </a:bodyPr>
          <a:lstStyle>
            <a:lvl1pPr marL="0" indent="0">
              <a:buNone/>
              <a:defRPr sz="2200" cap="none" spc="0" baseline="0">
                <a:solidFill>
                  <a:srgbClr val="28365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Istituto Nazionale di Fisica Nucleare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9443648-EC3D-BE43-A087-162E85B7B2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25" y="1402481"/>
            <a:ext cx="2965450" cy="590932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pPr lvl="0"/>
            <a:r>
              <a:rPr lang="it-IT"/>
              <a:t>Inserire data</a:t>
            </a:r>
          </a:p>
        </p:txBody>
      </p:sp>
      <p:sp>
        <p:nvSpPr>
          <p:cNvPr id="10" name="Segnaposto testo 3">
            <a:extLst>
              <a:ext uri="{FF2B5EF4-FFF2-40B4-BE49-F238E27FC236}">
                <a16:creationId xmlns:a16="http://schemas.microsoft.com/office/drawing/2014/main" id="{42120736-D7DC-D54A-BC28-5263CCB271C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47123" y="5808660"/>
            <a:ext cx="4729453" cy="590932"/>
          </a:xfrm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pPr lvl="0"/>
            <a:r>
              <a:rPr lang="it-IT"/>
              <a:t>Inserire relatore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C2659881-7594-E14E-8132-EFA8CF997A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933222" y="2581062"/>
            <a:ext cx="2119495" cy="979206"/>
          </a:xfrm>
          <a:prstGeom prst="rect">
            <a:avLst/>
          </a:prstGeom>
        </p:spPr>
      </p:pic>
      <p:pic>
        <p:nvPicPr>
          <p:cNvPr id="5" name="Immagine 4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248A414F-0ECF-4204-5E97-626886877C5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5914" y="3714905"/>
            <a:ext cx="3226803" cy="8119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26965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NDO FOTO CHI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‹N›</a:t>
            </a:fld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E1A332-CAE0-D347-AEAC-1E99E8D3B3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0554" y="6356350"/>
            <a:ext cx="715263" cy="360000"/>
          </a:xfrm>
          <a:prstGeom prst="rect">
            <a:avLst/>
          </a:prstGeom>
        </p:spPr>
      </p:pic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4699C15A-FD59-674C-B5BB-AD3BA9887745}"/>
              </a:ext>
            </a:extLst>
          </p:cNvPr>
          <p:cNvSpPr txBox="1">
            <a:spLocks/>
          </p:cNvSpPr>
          <p:nvPr userDrawn="1"/>
        </p:nvSpPr>
        <p:spPr>
          <a:xfrm>
            <a:off x="8412423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50360B10-0699-8470-820D-AC3E28065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531380"/>
            <a:ext cx="12192000" cy="590931"/>
          </a:xfrm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746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gif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jpe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ipac-docs.jacow.org/" TargetMode="External"/><Relationship Id="rId7" Type="http://schemas.openxmlformats.org/officeDocument/2006/relationships/hyperlink" Target="https://www.jacow.org/Authors/HomePage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meow-docs.jacow.org/" TargetMode="External"/><Relationship Id="rId11" Type="http://schemas.openxmlformats.org/officeDocument/2006/relationships/hyperlink" Target="https://refs.jacow.org/" TargetMode="External"/><Relationship Id="rId5" Type="http://schemas.openxmlformats.org/officeDocument/2006/relationships/hyperlink" Target="https://purr-docs.jacow.org/" TargetMode="External"/><Relationship Id="rId10" Type="http://schemas.openxmlformats.org/officeDocument/2006/relationships/hyperlink" Target="https://scan.jacow.org/" TargetMode="External"/><Relationship Id="rId4" Type="http://schemas.openxmlformats.org/officeDocument/2006/relationships/hyperlink" Target="https://cat-docs.jacow.org/" TargetMode="External"/><Relationship Id="rId9" Type="http://schemas.openxmlformats.org/officeDocument/2006/relationships/image" Target="../media/image38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unknowncystic.com/2012/05/" TargetMode="External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https://freepngimg.com/png/23128-glowing-halo-imag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immagine 7" descr="Immagine che contiene testo, giallo, blu, colorato&#10;&#10;Descrizione generata automaticamente">
            <a:extLst>
              <a:ext uri="{FF2B5EF4-FFF2-40B4-BE49-F238E27FC236}">
                <a16:creationId xmlns:a16="http://schemas.microsoft.com/office/drawing/2014/main" id="{D9BEF8F9-1375-EE42-AF3C-CD059636E9B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23104" b="23104"/>
          <a:stretch>
            <a:fillRect/>
          </a:stretch>
        </p:blipFill>
        <p:spPr>
          <a:xfrm>
            <a:off x="0" y="2221374"/>
            <a:ext cx="7315200" cy="2641629"/>
          </a:xfrm>
        </p:spPr>
      </p:pic>
      <p:sp>
        <p:nvSpPr>
          <p:cNvPr id="3" name="Titolo 2">
            <a:extLst>
              <a:ext uri="{FF2B5EF4-FFF2-40B4-BE49-F238E27FC236}">
                <a16:creationId xmlns:a16="http://schemas.microsoft.com/office/drawing/2014/main" id="{83228786-D527-6842-82EB-C336E659E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37180"/>
            <a:ext cx="12192001" cy="705642"/>
          </a:xfrm>
        </p:spPr>
        <p:txBody>
          <a:bodyPr/>
          <a:lstStyle/>
          <a:p>
            <a:pPr algn="ctr"/>
            <a:r>
              <a:rPr lang="en-US" b="1" dirty="0"/>
              <a:t>(The Ancient Art of) Editing PDF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42D4B1-6088-514E-8BEE-99B2B5896F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it-IT" dirty="0" err="1"/>
              <a:t>JACoW</a:t>
            </a:r>
            <a:r>
              <a:rPr lang="it-IT" dirty="0"/>
              <a:t> Team Meeting 2025 – CERN, </a:t>
            </a:r>
            <a:r>
              <a:rPr lang="it-IT" dirty="0" err="1"/>
              <a:t>Switzerland</a:t>
            </a:r>
            <a:endParaRPr lang="it-IT" dirty="0"/>
          </a:p>
          <a:p>
            <a:pPr algn="ctr"/>
            <a:r>
              <a:rPr lang="it-IT" dirty="0">
                <a:solidFill>
                  <a:srgbClr val="4297B7"/>
                </a:solidFill>
              </a:rPr>
              <a:t>November, 06 2025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A19CACCF-7464-DC43-8743-5B436E14E3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75719" y="5808660"/>
            <a:ext cx="9072262" cy="730170"/>
          </a:xfrm>
        </p:spPr>
        <p:txBody>
          <a:bodyPr>
            <a:normAutofit/>
          </a:bodyPr>
          <a:lstStyle/>
          <a:p>
            <a:pPr algn="ctr"/>
            <a:r>
              <a:rPr lang="it-IT" b="1" dirty="0">
                <a:solidFill>
                  <a:srgbClr val="156082"/>
                </a:solidFill>
              </a:rPr>
              <a:t>Maurizio Montis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3610348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CA27AF-7FE5-C4C4-BF1A-64ADBE9962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17248E4-79E9-5C55-A63F-A8343028E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10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07237359-85CD-73F0-901B-4FA6FD5F2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en-US" dirty="0"/>
              <a:t>Acrobat Pro (because we are Pros) 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F4A76AB-F9F8-629B-7E83-DFEB26330E25}"/>
              </a:ext>
            </a:extLst>
          </p:cNvPr>
          <p:cNvSpPr txBox="1"/>
          <p:nvPr/>
        </p:nvSpPr>
        <p:spPr>
          <a:xfrm>
            <a:off x="5227320" y="1442114"/>
            <a:ext cx="685038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Acrobat Pro is the default application to open, edit (as less as possible) and save PDF</a:t>
            </a:r>
          </a:p>
          <a:p>
            <a:r>
              <a:rPr lang="en-US" sz="2400" dirty="0"/>
              <a:t>Custom </a:t>
            </a:r>
            <a:r>
              <a:rPr lang="en-US" sz="2400" dirty="0" err="1"/>
              <a:t>JACoW</a:t>
            </a:r>
            <a:r>
              <a:rPr lang="en-US" sz="2400" dirty="0"/>
              <a:t> script used for proceedings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Crop and save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Colored dots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Columns guides</a:t>
            </a:r>
            <a:br>
              <a:rPr lang="en-US" sz="2000" dirty="0"/>
            </a:br>
            <a:endParaRPr lang="en-US" sz="2000" dirty="0"/>
          </a:p>
          <a:p>
            <a:r>
              <a:rPr lang="en-US" sz="2400" b="1" dirty="0" err="1"/>
              <a:t>PitStop</a:t>
            </a:r>
            <a:r>
              <a:rPr lang="en-US" sz="2400" b="1" dirty="0"/>
              <a:t> tool </a:t>
            </a:r>
            <a:r>
              <a:rPr lang="en-US" sz="2400" dirty="0"/>
              <a:t>installed for advanced operations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AB511C8-001B-14D1-B708-C3D5F1F79C4D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A9981C35-22F9-89A6-C48D-DEB26CF7C6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01DFF5A9-65F6-BDE1-68A5-F40A4673E8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515" y="1070504"/>
            <a:ext cx="3965365" cy="51514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A617AB27-4A1B-F61A-1BB5-909EE3CCDA2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6207" b="41603"/>
          <a:stretch>
            <a:fillRect/>
          </a:stretch>
        </p:blipFill>
        <p:spPr>
          <a:xfrm>
            <a:off x="8216510" y="4294735"/>
            <a:ext cx="3613225" cy="2123658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71A4462C-744E-F118-187F-6851E592B2D2}"/>
              </a:ext>
            </a:extLst>
          </p:cNvPr>
          <p:cNvSpPr txBox="1"/>
          <p:nvPr/>
        </p:nvSpPr>
        <p:spPr>
          <a:xfrm>
            <a:off x="5117145" y="4375141"/>
            <a:ext cx="3174023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NOTE</a:t>
            </a:r>
            <a:r>
              <a:rPr lang="en-US" sz="2400" dirty="0"/>
              <a:t>: remember to set your identity! </a:t>
            </a:r>
            <a:br>
              <a:rPr lang="en-US" sz="2400" dirty="0"/>
            </a:br>
            <a:br>
              <a:rPr lang="en-US" sz="2400" dirty="0"/>
            </a:br>
            <a:r>
              <a:rPr lang="en-US" sz="2000" u="sng" dirty="0"/>
              <a:t>Edit</a:t>
            </a:r>
            <a:r>
              <a:rPr lang="en-US" sz="2000" dirty="0"/>
              <a:t> </a:t>
            </a:r>
          </a:p>
          <a:p>
            <a:r>
              <a:rPr lang="en-US" sz="2000" dirty="0"/>
              <a:t>            </a:t>
            </a:r>
            <a:r>
              <a:rPr lang="en-US" sz="2000" u="sng" dirty="0"/>
              <a:t>Preferences</a:t>
            </a:r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/>
              <a:t>                                        </a:t>
            </a:r>
            <a:r>
              <a:rPr lang="en-US" sz="2000" u="sng" dirty="0"/>
              <a:t>Identity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9BE72400-5D29-262B-085C-D10C95DFA9E9}"/>
              </a:ext>
            </a:extLst>
          </p:cNvPr>
          <p:cNvSpPr/>
          <p:nvPr/>
        </p:nvSpPr>
        <p:spPr>
          <a:xfrm>
            <a:off x="10100310" y="4907280"/>
            <a:ext cx="767715" cy="800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500" dirty="0">
                <a:solidFill>
                  <a:schemeClr val="tx1"/>
                </a:solidFill>
              </a:rPr>
              <a:t>Maurizio Montis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A350B0A4-E64B-FD63-D8A3-800CE573D91A}"/>
              </a:ext>
            </a:extLst>
          </p:cNvPr>
          <p:cNvSpPr/>
          <p:nvPr/>
        </p:nvSpPr>
        <p:spPr>
          <a:xfrm>
            <a:off x="10100310" y="4717367"/>
            <a:ext cx="310516" cy="80010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500" dirty="0">
                <a:solidFill>
                  <a:schemeClr val="tx1"/>
                </a:solidFill>
              </a:rPr>
              <a:t>MM</a:t>
            </a:r>
            <a:endParaRPr lang="it-IT" dirty="0">
              <a:solidFill>
                <a:schemeClr val="tx1"/>
              </a:solidFill>
            </a:endParaRPr>
          </a:p>
        </p:txBody>
      </p:sp>
      <p:cxnSp>
        <p:nvCxnSpPr>
          <p:cNvPr id="8" name="Connettore a gomito 7">
            <a:extLst>
              <a:ext uri="{FF2B5EF4-FFF2-40B4-BE49-F238E27FC236}">
                <a16:creationId xmlns:a16="http://schemas.microsoft.com/office/drawing/2014/main" id="{DDFBDACE-6A04-3976-6445-8166D539ACBD}"/>
              </a:ext>
            </a:extLst>
          </p:cNvPr>
          <p:cNvCxnSpPr/>
          <p:nvPr/>
        </p:nvCxnSpPr>
        <p:spPr>
          <a:xfrm>
            <a:off x="5402580" y="5829300"/>
            <a:ext cx="396240" cy="182880"/>
          </a:xfrm>
          <a:prstGeom prst="bentConnector3">
            <a:avLst>
              <a:gd name="adj1" fmla="val 1923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a gomito 10">
            <a:extLst>
              <a:ext uri="{FF2B5EF4-FFF2-40B4-BE49-F238E27FC236}">
                <a16:creationId xmlns:a16="http://schemas.microsoft.com/office/drawing/2014/main" id="{F55212E6-DC82-EE90-18F8-F688673BCDCE}"/>
              </a:ext>
            </a:extLst>
          </p:cNvPr>
          <p:cNvCxnSpPr/>
          <p:nvPr/>
        </p:nvCxnSpPr>
        <p:spPr>
          <a:xfrm>
            <a:off x="6847645" y="6130537"/>
            <a:ext cx="396240" cy="182880"/>
          </a:xfrm>
          <a:prstGeom prst="bentConnector3">
            <a:avLst>
              <a:gd name="adj1" fmla="val 1923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7475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CA3C8-C24A-3918-D994-9486556E28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2">
            <a:extLst>
              <a:ext uri="{FF2B5EF4-FFF2-40B4-BE49-F238E27FC236}">
                <a16:creationId xmlns:a16="http://schemas.microsoft.com/office/drawing/2014/main" id="{D1893203-C447-0049-346E-7678000B25C7}"/>
              </a:ext>
            </a:extLst>
          </p:cNvPr>
          <p:cNvSpPr txBox="1">
            <a:spLocks/>
          </p:cNvSpPr>
          <p:nvPr/>
        </p:nvSpPr>
        <p:spPr>
          <a:xfrm>
            <a:off x="0" y="3076179"/>
            <a:ext cx="12192000" cy="705642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/>
              <a:t>Let’s Play with the PDF!</a:t>
            </a:r>
            <a:endParaRPr lang="it-IT" b="1" dirty="0"/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22287B45-AF48-D27E-8222-58E5B392C0E4}"/>
              </a:ext>
            </a:extLst>
          </p:cNvPr>
          <p:cNvCxnSpPr/>
          <p:nvPr/>
        </p:nvCxnSpPr>
        <p:spPr>
          <a:xfrm>
            <a:off x="0" y="3064817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3919D80C-43D4-BE67-66EB-76859F7C2B14}"/>
              </a:ext>
            </a:extLst>
          </p:cNvPr>
          <p:cNvCxnSpPr/>
          <p:nvPr/>
        </p:nvCxnSpPr>
        <p:spPr>
          <a:xfrm>
            <a:off x="0" y="3781821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CF0238-C267-C550-CE5D-48A571DE6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11</a:t>
            </a:fld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9E81F28-7618-E589-421A-A25CB736DD03}"/>
              </a:ext>
            </a:extLst>
          </p:cNvPr>
          <p:cNvSpPr txBox="1"/>
          <p:nvPr/>
        </p:nvSpPr>
        <p:spPr>
          <a:xfrm>
            <a:off x="157941" y="6492240"/>
            <a:ext cx="26439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Maurizio Montis</a:t>
            </a:r>
          </a:p>
        </p:txBody>
      </p:sp>
    </p:spTree>
    <p:extLst>
      <p:ext uri="{BB962C8B-B14F-4D97-AF65-F5344CB8AC3E}">
        <p14:creationId xmlns:p14="http://schemas.microsoft.com/office/powerpoint/2010/main" val="177902452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ECFF77-8F1C-B270-F0A5-EE9DFDA410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4EF7537-B621-FA79-68F0-DC5BBDE9B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12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CA874BB8-081C-3C8D-253B-962C2D046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en-US" dirty="0"/>
              <a:t>What an Editor must check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0598E8A-CEDD-1DFD-44A1-F1336CC0A13A}"/>
              </a:ext>
            </a:extLst>
          </p:cNvPr>
          <p:cNvSpPr txBox="1"/>
          <p:nvPr/>
        </p:nvSpPr>
        <p:spPr>
          <a:xfrm>
            <a:off x="5894559" y="1253731"/>
            <a:ext cx="611632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Major Aspects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Number of Pages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Embedded Fonts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Check Readability and Display Time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Margins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Page Size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Headings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Figures, Tabs, Equations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References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Remember to apply the </a:t>
            </a:r>
            <a:r>
              <a:rPr lang="en-US" sz="2000" dirty="0" err="1"/>
              <a:t>JACoW</a:t>
            </a:r>
            <a:r>
              <a:rPr lang="en-US" sz="2000" dirty="0"/>
              <a:t> Crop Box  (sometimes it is required)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66FB13B-8AC9-F7D5-61C8-67D8F08CBE40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E5FE1782-067D-E072-9B9A-2E51CF46F2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pic>
        <p:nvPicPr>
          <p:cNvPr id="10" name="Immagine 9" descr="Immagine che contiene testo, menu, documento, Carattere&#10;&#10;Il contenuto generato dall'IA potrebbe non essere corretto.">
            <a:extLst>
              <a:ext uri="{FF2B5EF4-FFF2-40B4-BE49-F238E27FC236}">
                <a16:creationId xmlns:a16="http://schemas.microsoft.com/office/drawing/2014/main" id="{ACCB5E3C-3426-77FE-AF35-D2AB1AAC48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30" y="1234486"/>
            <a:ext cx="4753706" cy="49671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979F1FE6-A6D9-1128-E0F7-3359FEC8BE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954" y="4888320"/>
            <a:ext cx="2668346" cy="1500945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53BBF374-DEEE-F1BA-5555-7D397DAF0B0F}"/>
              </a:ext>
            </a:extLst>
          </p:cNvPr>
          <p:cNvSpPr txBox="1"/>
          <p:nvPr/>
        </p:nvSpPr>
        <p:spPr>
          <a:xfrm>
            <a:off x="8242300" y="5037875"/>
            <a:ext cx="39497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Many aspect to verify! </a:t>
            </a:r>
            <a:br>
              <a:rPr lang="en-US" sz="2400" dirty="0"/>
            </a:br>
            <a:r>
              <a:rPr lang="en-US" sz="2400" u="sng" dirty="0">
                <a:solidFill>
                  <a:srgbClr val="0070C0"/>
                </a:solidFill>
              </a:rPr>
              <a:t>Evaluate carefully the </a:t>
            </a:r>
            <a:r>
              <a:rPr lang="en-US" sz="2400" b="1" u="sng" dirty="0">
                <a:solidFill>
                  <a:srgbClr val="0070C0"/>
                </a:solidFill>
              </a:rPr>
              <a:t>time required </a:t>
            </a:r>
            <a:r>
              <a:rPr lang="en-US" sz="2400" u="sng" dirty="0">
                <a:solidFill>
                  <a:srgbClr val="0070C0"/>
                </a:solidFill>
              </a:rPr>
              <a:t>for a single paper!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5583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AF6072-A77F-E3B5-B987-7C2170E4AF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916A882-B79C-5B9E-4117-0B00600F5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13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689CDA3E-6243-F16C-85E0-CF5C25EF1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en-US" dirty="0"/>
              <a:t>Crop the Paper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238ED9F-637F-AF48-BC8D-043D20FF7FB1}"/>
              </a:ext>
            </a:extLst>
          </p:cNvPr>
          <p:cNvSpPr txBox="1"/>
          <p:nvPr/>
        </p:nvSpPr>
        <p:spPr>
          <a:xfrm>
            <a:off x="5132410" y="1253731"/>
            <a:ext cx="671497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By default, the new templates provide the final </a:t>
            </a:r>
            <a:r>
              <a:rPr lang="en-US" sz="2400" b="1" dirty="0" err="1">
                <a:solidFill>
                  <a:srgbClr val="0070C0"/>
                </a:solidFill>
              </a:rPr>
              <a:t>JACoW</a:t>
            </a:r>
            <a:r>
              <a:rPr lang="en-US" sz="2400" b="1" dirty="0">
                <a:solidFill>
                  <a:srgbClr val="0070C0"/>
                </a:solidFill>
              </a:rPr>
              <a:t> page size</a:t>
            </a:r>
          </a:p>
          <a:p>
            <a:endParaRPr lang="en-US" sz="2400" b="1" dirty="0">
              <a:solidFill>
                <a:srgbClr val="0070C0"/>
              </a:solidFill>
            </a:endParaRPr>
          </a:p>
          <a:p>
            <a:r>
              <a:rPr lang="en-US" sz="2400" b="1" dirty="0">
                <a:solidFill>
                  <a:srgbClr val="0070C0"/>
                </a:solidFill>
              </a:rPr>
              <a:t>Hybrid size: 21 x 27 cm or 595 x 792 pt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53CAEA5-BACF-0159-915A-7825EAC19370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DB07CFD6-2F87-1317-20E4-DD0C874EEA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66D2B015-F407-64F4-3A43-CF3081881BD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" r="44601" b="74720"/>
          <a:stretch>
            <a:fillRect/>
          </a:stretch>
        </p:blipFill>
        <p:spPr>
          <a:xfrm>
            <a:off x="62523" y="1179667"/>
            <a:ext cx="4852067" cy="2876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890C47F8-1601-571C-1E65-BDA65699D1EC}"/>
              </a:ext>
            </a:extLst>
          </p:cNvPr>
          <p:cNvSpPr/>
          <p:nvPr/>
        </p:nvSpPr>
        <p:spPr>
          <a:xfrm>
            <a:off x="636608" y="2581154"/>
            <a:ext cx="1458410" cy="418889"/>
          </a:xfrm>
          <a:prstGeom prst="roundRect">
            <a:avLst/>
          </a:prstGeom>
          <a:noFill/>
          <a:ln w="3492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 descr="Immagine che contiene testo, Viso umano, cappello, disegno&#10;&#10;Il contenuto generato dall'IA potrebbe non essere corretto.">
            <a:extLst>
              <a:ext uri="{FF2B5EF4-FFF2-40B4-BE49-F238E27FC236}">
                <a16:creationId xmlns:a16="http://schemas.microsoft.com/office/drawing/2014/main" id="{FEDF5FC9-6452-09A4-BE65-20E2E98E9EC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3145506"/>
            <a:ext cx="2011203" cy="30168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97301C73-FDF6-AE91-6465-6359517C2ED7}"/>
              </a:ext>
            </a:extLst>
          </p:cNvPr>
          <p:cNvSpPr txBox="1"/>
          <p:nvPr/>
        </p:nvSpPr>
        <p:spPr>
          <a:xfrm>
            <a:off x="5661660" y="2843938"/>
            <a:ext cx="60960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400" b="1" dirty="0">
              <a:solidFill>
                <a:srgbClr val="0070C0"/>
              </a:solidFill>
            </a:endParaRPr>
          </a:p>
          <a:p>
            <a:endParaRPr lang="en-US" sz="2400" b="1" dirty="0">
              <a:solidFill>
                <a:srgbClr val="0070C0"/>
              </a:solidFill>
            </a:endParaRPr>
          </a:p>
          <a:p>
            <a:r>
              <a:rPr lang="en-US" sz="2400" dirty="0"/>
              <a:t>If the Author have not used the last/correct version of the templates (</a:t>
            </a:r>
            <a:r>
              <a:rPr lang="en-US" sz="2400" i="1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sooo</a:t>
            </a:r>
            <a:r>
              <a:rPr lang="en-US" sz="24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many stories</a:t>
            </a:r>
            <a:r>
              <a:rPr lang="en-US" sz="2400" dirty="0"/>
              <a:t>), you must check the correct page size</a:t>
            </a:r>
          </a:p>
          <a:p>
            <a:endParaRPr lang="en-US" sz="2400" dirty="0"/>
          </a:p>
          <a:p>
            <a:r>
              <a:rPr lang="en-US" sz="2400" dirty="0" err="1"/>
              <a:t>JACoW</a:t>
            </a:r>
            <a:r>
              <a:rPr lang="en-US" sz="2400" dirty="0"/>
              <a:t> scripts installed in Acrobat Pro provide the Crop and Save command that execute this operation!</a:t>
            </a:r>
          </a:p>
        </p:txBody>
      </p:sp>
    </p:spTree>
    <p:extLst>
      <p:ext uri="{BB962C8B-B14F-4D97-AF65-F5344CB8AC3E}">
        <p14:creationId xmlns:p14="http://schemas.microsoft.com/office/powerpoint/2010/main" val="16125178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0F3595-02C7-3F7F-D64E-35CD164E6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BE59227-6019-FE7E-1508-CDD7D4875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14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96C4E50F-4C31-ABA2-ABE1-4A5B45A25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en-US" dirty="0"/>
              <a:t>Margins, Number of Pages, Page Size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7799FB1-7A93-F20B-8F2A-6AE8AD544171}"/>
              </a:ext>
            </a:extLst>
          </p:cNvPr>
          <p:cNvSpPr txBox="1"/>
          <p:nvPr/>
        </p:nvSpPr>
        <p:spPr>
          <a:xfrm>
            <a:off x="5433060" y="1253731"/>
            <a:ext cx="6577819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Margins:</a:t>
            </a:r>
          </a:p>
          <a:p>
            <a:r>
              <a:rPr lang="en-US" sz="2000" dirty="0"/>
              <a:t>Toggle margins with </a:t>
            </a:r>
            <a:r>
              <a:rPr lang="en-US" sz="2000" dirty="0" err="1"/>
              <a:t>Ctrl+U</a:t>
            </a:r>
            <a:endParaRPr lang="en-US" sz="2000" dirty="0"/>
          </a:p>
          <a:p>
            <a:r>
              <a:rPr lang="en-US" sz="2000" dirty="0"/>
              <a:t>Check that text, figures, tables, etc. stays inside of the grid</a:t>
            </a:r>
          </a:p>
          <a:p>
            <a:pPr lvl="1"/>
            <a:endParaRPr lang="en-US" sz="2400" dirty="0"/>
          </a:p>
          <a:p>
            <a:r>
              <a:rPr lang="en-US" sz="2400" b="1" dirty="0">
                <a:solidFill>
                  <a:srgbClr val="0070C0"/>
                </a:solidFill>
              </a:rPr>
              <a:t>Number of Pages &amp; Page Size:</a:t>
            </a:r>
          </a:p>
          <a:p>
            <a:r>
              <a:rPr lang="en-US" sz="2000" dirty="0"/>
              <a:t>Open Display Document Properties (</a:t>
            </a:r>
            <a:r>
              <a:rPr lang="en-US" sz="2000" dirty="0" err="1"/>
              <a:t>Ctrl+D</a:t>
            </a:r>
            <a:r>
              <a:rPr lang="en-US" sz="2000" dirty="0"/>
              <a:t>) </a:t>
            </a:r>
            <a:br>
              <a:rPr lang="en-US" sz="2000" dirty="0"/>
            </a:br>
            <a:r>
              <a:rPr lang="en-US" sz="2000" dirty="0"/>
              <a:t>Under Description Tab you can find: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Page size (default: 595.0 x 792.0 pt)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Number of Pages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b="1" dirty="0"/>
              <a:t>Note:</a:t>
            </a:r>
            <a:r>
              <a:rPr lang="en-US" sz="2400" dirty="0"/>
              <a:t> </a:t>
            </a:r>
          </a:p>
          <a:p>
            <a:r>
              <a:rPr lang="en-US" sz="2000" b="1" dirty="0">
                <a:solidFill>
                  <a:srgbClr val="C00000"/>
                </a:solidFill>
              </a:rPr>
              <a:t>Max number of pages depends 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</a:rPr>
              <a:t>type of contribution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</a:rPr>
              <a:t>the conference series</a:t>
            </a:r>
            <a:endParaRPr lang="en-US" sz="20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E0546BF-8B81-8498-DE35-59F2A4BA8BB0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7EB70F71-DB41-2963-963D-C7EC553272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D48201AB-D29C-4009-56D0-902E8D396A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861" y="1307742"/>
            <a:ext cx="4245102" cy="1641486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0B3CFFC5-A8FF-BF16-2EB5-1E641EBF1A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4861" y="2999397"/>
            <a:ext cx="4245102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02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B88ED2-3172-65CB-1D55-67450935DD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FD29160-F42A-E18E-125F-D9267F6AE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15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6E25AAD5-5032-BD4A-1466-513370521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en-US" dirty="0"/>
              <a:t>Embedded Fonts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4283925-8A10-0D02-4229-5F59B47576B9}"/>
              </a:ext>
            </a:extLst>
          </p:cNvPr>
          <p:cNvSpPr txBox="1"/>
          <p:nvPr/>
        </p:nvSpPr>
        <p:spPr>
          <a:xfrm>
            <a:off x="4861560" y="1253731"/>
            <a:ext cx="7149319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Rule: 	All the fonts used to create the PDF 	must be embedded</a:t>
            </a:r>
            <a:endParaRPr lang="en-US" sz="2000" b="1" dirty="0">
              <a:solidFill>
                <a:srgbClr val="0070C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400" dirty="0"/>
              <a:t>To check the fonts: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Press </a:t>
            </a:r>
            <a:r>
              <a:rPr lang="en-US" sz="2000" dirty="0" err="1"/>
              <a:t>Ctrl+D</a:t>
            </a:r>
            <a:r>
              <a:rPr lang="en-US" sz="2000" dirty="0"/>
              <a:t> in Acrobat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Open “Fonts” tab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Check if every font used is embedded</a:t>
            </a:r>
          </a:p>
          <a:p>
            <a:pPr lvl="1"/>
            <a:endParaRPr lang="en-US" sz="2400" dirty="0"/>
          </a:p>
          <a:p>
            <a:r>
              <a:rPr lang="en-US" sz="2400" dirty="0"/>
              <a:t>Possibilities: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All the fonts are embedded </a:t>
            </a:r>
            <a:r>
              <a:rPr lang="en-US" sz="2000" dirty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en-US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Coffee Break!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There are missing fonts: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Regenerate the PDF from the source </a:t>
            </a:r>
            <a:br>
              <a:rPr lang="en-US" sz="2000" dirty="0">
                <a:sym typeface="Wingdings" panose="05000000000000000000" pitchFamily="2" charset="2"/>
              </a:rPr>
            </a:br>
            <a:r>
              <a:rPr lang="en-US" sz="2000" dirty="0">
                <a:sym typeface="Wingdings" panose="05000000000000000000" pitchFamily="2" charset="2"/>
              </a:rPr>
              <a:t>      (</a:t>
            </a:r>
            <a:r>
              <a:rPr lang="en-US" sz="2000" u="sng" dirty="0">
                <a:sym typeface="Wingdings" panose="05000000000000000000" pitchFamily="2" charset="2"/>
              </a:rPr>
              <a:t>pay attention to PDF figures</a:t>
            </a:r>
            <a:r>
              <a:rPr lang="en-US" sz="2000" dirty="0">
                <a:sym typeface="Wingdings" panose="05000000000000000000" pitchFamily="2" charset="2"/>
              </a:rPr>
              <a:t>!)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Use advanced tools in Acrobat</a:t>
            </a:r>
            <a:endParaRPr lang="en-US" sz="20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65D0A66-E609-66AB-B1E0-3082AB6BF55E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45A3D12F-7D1E-CE59-44E5-41D2FD453E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5ABC59DA-363F-7F93-1F40-AE0254EB99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182" y="1307742"/>
            <a:ext cx="4396475" cy="4773018"/>
          </a:xfrm>
          <a:prstGeom prst="rect">
            <a:avLst/>
          </a:prstGeom>
        </p:spPr>
      </p:pic>
      <p:pic>
        <p:nvPicPr>
          <p:cNvPr id="9" name="Immagine 8" descr="Immagine che contiene testo, cartone animato, clipart, poster&#10;&#10;Il contenuto generato dall'IA potrebbe non essere corretto.">
            <a:extLst>
              <a:ext uri="{FF2B5EF4-FFF2-40B4-BE49-F238E27FC236}">
                <a16:creationId xmlns:a16="http://schemas.microsoft.com/office/drawing/2014/main" id="{5FDF99B4-79C4-F832-B59F-D26D96A276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4831" y="3682868"/>
            <a:ext cx="762000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magine 12" descr="Immagine che contiene cartone animato, testo, treno&#10;&#10;Il contenuto generato dall'IA potrebbe non essere corretto.">
            <a:extLst>
              <a:ext uri="{FF2B5EF4-FFF2-40B4-BE49-F238E27FC236}">
                <a16:creationId xmlns:a16="http://schemas.microsoft.com/office/drawing/2014/main" id="{B1EF64A5-6E02-70BC-239B-95E02660BC7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5027700"/>
            <a:ext cx="1594631" cy="1063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31924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604C19-6B3A-DB5E-A2B1-F2AFD8D101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EBC82775-B496-75CB-F4CC-5C745E89B7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182" y="1307742"/>
            <a:ext cx="4396475" cy="4773018"/>
          </a:xfrm>
          <a:prstGeom prst="rect">
            <a:avLst/>
          </a:prstGeom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A2DA5B0-C803-885A-6134-A74402684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16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87D136F4-5541-7B7C-2C7E-4B4ABBEF4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en-US" dirty="0"/>
              <a:t>Embedded Fonts - Preflight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3CA08BC-82AA-4445-4713-BC8BE4F7513F}"/>
              </a:ext>
            </a:extLst>
          </p:cNvPr>
          <p:cNvSpPr txBox="1"/>
          <p:nvPr/>
        </p:nvSpPr>
        <p:spPr>
          <a:xfrm>
            <a:off x="5570159" y="1253731"/>
            <a:ext cx="6440720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To check the fonts: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Press </a:t>
            </a:r>
            <a:r>
              <a:rPr lang="en-US" sz="2000" dirty="0" err="1"/>
              <a:t>Ctrl+Shift+X</a:t>
            </a:r>
            <a:r>
              <a:rPr lang="en-US" sz="2000" dirty="0"/>
              <a:t> in Acrobat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 the list under Profiles, select the “PDF fixups” and select “Embed missing fonts”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Click “Analyze and Fix” button</a:t>
            </a:r>
          </a:p>
          <a:p>
            <a:pPr lvl="1"/>
            <a:endParaRPr lang="en-US" sz="2400" dirty="0"/>
          </a:p>
          <a:p>
            <a:r>
              <a:rPr lang="en-US" sz="2400" b="1" dirty="0">
                <a:solidFill>
                  <a:srgbClr val="0070C0"/>
                </a:solidFill>
              </a:rPr>
              <a:t>Notes (for editors and IT team):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Preflight is provided by Acrobat Pro Version, but it is not installed by default!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400" dirty="0"/>
              <a:t>Sometimes you must find and install the missing font in your OS to fix the “opportunity”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62AB116-55D6-3BDA-3FF8-F9B678BE65CD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567117C7-9323-46AE-0BB4-D545B7DAAE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640292C2-83CF-D649-D750-EB7CEE0035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843" y="1911492"/>
            <a:ext cx="5271977" cy="4226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magine 9" descr="Immagine che contiene testo, disegno, clipart, mammifero&#10;&#10;Il contenuto generato dall'IA potrebbe non essere corretto.">
            <a:extLst>
              <a:ext uri="{FF2B5EF4-FFF2-40B4-BE49-F238E27FC236}">
                <a16:creationId xmlns:a16="http://schemas.microsoft.com/office/drawing/2014/main" id="{96B174BC-6FF1-FAA1-49FC-66004CA38B5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616466"/>
            <a:ext cx="1219200" cy="1828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444524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462B86-6DEB-AEB7-58D4-E5A95BE49E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4456765-8597-F65D-A710-2A1D287DE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17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DBC576F2-98EA-AC08-F4D3-1A7F35D31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en-US" dirty="0"/>
              <a:t>Embedded Fonts - </a:t>
            </a:r>
            <a:r>
              <a:rPr lang="en-US" dirty="0" err="1"/>
              <a:t>PitStop</a:t>
            </a:r>
            <a:endParaRPr lang="en-US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8501317-AAAC-D9DE-B82F-6F420263B95C}"/>
              </a:ext>
            </a:extLst>
          </p:cNvPr>
          <p:cNvSpPr txBox="1"/>
          <p:nvPr/>
        </p:nvSpPr>
        <p:spPr>
          <a:xfrm>
            <a:off x="5295900" y="1253731"/>
            <a:ext cx="6714979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Advanced way to embed fonts: use of </a:t>
            </a:r>
            <a:r>
              <a:rPr lang="en-US" sz="2400" b="1" dirty="0" err="1">
                <a:solidFill>
                  <a:srgbClr val="0070C0"/>
                </a:solidFill>
              </a:rPr>
              <a:t>PitStop</a:t>
            </a:r>
            <a:endParaRPr lang="en-US" sz="2400" b="1" dirty="0">
              <a:solidFill>
                <a:srgbClr val="0070C0"/>
              </a:solidFill>
            </a:endParaRPr>
          </a:p>
          <a:p>
            <a:r>
              <a:rPr lang="en-US" i="1" dirty="0" err="1"/>
              <a:t>Enfocus</a:t>
            </a:r>
            <a:r>
              <a:rPr lang="en-US" i="1" dirty="0"/>
              <a:t> </a:t>
            </a:r>
            <a:r>
              <a:rPr lang="en-US" i="1" dirty="0" err="1"/>
              <a:t>PitStop</a:t>
            </a:r>
            <a:r>
              <a:rPr lang="en-US" i="1" dirty="0"/>
              <a:t> is a suite of tools (plugin for Acrobat Pro) for </a:t>
            </a:r>
            <a:r>
              <a:rPr lang="en-US" i="1" dirty="0" err="1"/>
              <a:t>preflighting</a:t>
            </a:r>
            <a:r>
              <a:rPr lang="en-US" i="1" dirty="0"/>
              <a:t>, editing, and correcting PDF files to ensure they are print-ready and meet production standards.</a:t>
            </a:r>
            <a:br>
              <a:rPr lang="en-US" dirty="0"/>
            </a:br>
            <a:endParaRPr lang="en-US" sz="2400" dirty="0"/>
          </a:p>
          <a:p>
            <a:r>
              <a:rPr lang="en-US" sz="2400" dirty="0"/>
              <a:t>Procedure: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Open the Inspector (</a:t>
            </a:r>
            <a:r>
              <a:rPr lang="en-US" sz="2000" dirty="0" err="1"/>
              <a:t>Ctrl+Alt+I</a:t>
            </a:r>
            <a:r>
              <a:rPr lang="en-US" sz="2000" dirty="0"/>
              <a:t>) and select the text you want to change with the </a:t>
            </a:r>
            <a:r>
              <a:rPr lang="en-US" sz="2000" dirty="0" err="1"/>
              <a:t>PitStop</a:t>
            </a:r>
            <a:r>
              <a:rPr lang="en-US" sz="2000" dirty="0"/>
              <a:t> selection tool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Select the Text panel in the inspector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Press on the "select font" button (the small one with the two letters on it)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Select the font you want to use for the selected part of the text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Check the "Embed font" box so that your font is embedded into the document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Press apply to finish your changes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9CBD28C-F943-33AA-544F-ECFA38ECD47D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08253990-F738-33A1-848C-C14FB38BBC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3ACE7DAB-1CCC-4F97-3199-278DD5962F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521" y="1089974"/>
            <a:ext cx="4688059" cy="5132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13495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E8F6B8-9E6F-941B-9B13-4B4FCDEDC8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FD238FD-D6F9-EFCA-EBCA-036C3E4B6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18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BADCBECF-0704-266E-DAFA-CBAF283CA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en-US" dirty="0"/>
              <a:t>Figures, Tables, Equations, References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C852E74-7CD7-2A7C-A918-C4B3451E5D2A}"/>
              </a:ext>
            </a:extLst>
          </p:cNvPr>
          <p:cNvSpPr txBox="1"/>
          <p:nvPr/>
        </p:nvSpPr>
        <p:spPr>
          <a:xfrm>
            <a:off x="4777740" y="1253731"/>
            <a:ext cx="7233139" cy="60631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For these checks, optimize your time</a:t>
            </a:r>
          </a:p>
          <a:p>
            <a:r>
              <a:rPr lang="en-US" sz="2400" b="1" dirty="0">
                <a:solidFill>
                  <a:srgbClr val="0070C0"/>
                </a:solidFill>
              </a:rPr>
              <a:t>The Acrobat Advance Search is your Alley! </a:t>
            </a:r>
          </a:p>
          <a:p>
            <a:endParaRPr lang="en-US" sz="2400" dirty="0"/>
          </a:p>
          <a:p>
            <a:r>
              <a:rPr lang="en-US" sz="2400" dirty="0"/>
              <a:t>Open the Search window: Ctrl + Shift + F</a:t>
            </a:r>
          </a:p>
          <a:p>
            <a:endParaRPr lang="en-US" sz="2400" dirty="0"/>
          </a:p>
          <a:p>
            <a:r>
              <a:rPr lang="en-US" sz="2400" b="1" dirty="0"/>
              <a:t>Rules and Tricks</a:t>
            </a:r>
            <a:r>
              <a:rPr lang="en-US" sz="2400" dirty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Check Figures</a:t>
            </a:r>
            <a:r>
              <a:rPr lang="en-US" sz="2000" dirty="0"/>
              <a:t>: search for “</a:t>
            </a:r>
            <a:r>
              <a:rPr lang="en-US" sz="2000" b="1" dirty="0"/>
              <a:t>Fig</a:t>
            </a:r>
            <a:r>
              <a:rPr lang="en-US" sz="2000" dirty="0"/>
              <a:t>” </a:t>
            </a:r>
          </a:p>
          <a:p>
            <a:pPr lvl="1"/>
            <a:r>
              <a:rPr lang="en-US" sz="2000" dirty="0"/>
              <a:t>Match Figure (start of sentence) and Fig. (in text)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Check Tables</a:t>
            </a:r>
            <a:r>
              <a:rPr lang="en-US" sz="2000" dirty="0"/>
              <a:t>: search for “</a:t>
            </a:r>
            <a:r>
              <a:rPr lang="en-US" sz="2000" b="1" dirty="0"/>
              <a:t>Tab</a:t>
            </a:r>
            <a:r>
              <a:rPr lang="en-US" sz="2000" dirty="0"/>
              <a:t>”</a:t>
            </a:r>
          </a:p>
          <a:p>
            <a:pPr lvl="1"/>
            <a:r>
              <a:rPr lang="en-US" sz="2000" dirty="0"/>
              <a:t>Match Table and underline wrong “Tab.” citations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Check Equations</a:t>
            </a:r>
            <a:r>
              <a:rPr lang="en-US" sz="2000" dirty="0"/>
              <a:t>: search for “</a:t>
            </a:r>
            <a:r>
              <a:rPr lang="en-US" sz="2000" b="1" dirty="0"/>
              <a:t>Eq</a:t>
            </a:r>
            <a:r>
              <a:rPr lang="en-US" sz="2000" dirty="0"/>
              <a:t>”</a:t>
            </a:r>
          </a:p>
          <a:p>
            <a:pPr lvl="1"/>
            <a:r>
              <a:rPr lang="en-US" sz="2000" dirty="0"/>
              <a:t>Match Equation (start of sentence) and Eq. (in text)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Check References</a:t>
            </a:r>
            <a:r>
              <a:rPr lang="en-US" sz="2000" dirty="0"/>
              <a:t>: search for “</a:t>
            </a:r>
            <a:r>
              <a:rPr lang="en-US" sz="2000" b="1" dirty="0"/>
              <a:t>[</a:t>
            </a:r>
            <a:r>
              <a:rPr lang="en-US" sz="2000" dirty="0"/>
              <a:t>“</a:t>
            </a:r>
          </a:p>
          <a:p>
            <a:pPr lvl="1"/>
            <a:r>
              <a:rPr lang="en-US" sz="2000" dirty="0"/>
              <a:t>Match all references (and more), but you can identify the sequence, missing citations, etc.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DAC5F47-0E1A-62B1-854C-1C848F869A9A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B6473512-6D9D-D3D4-7583-DF0AB6409E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C249A580-A234-51CF-A569-AB63A8DFB2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779" y="1330532"/>
            <a:ext cx="3688916" cy="4891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03396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982744-EFA8-525F-F2E6-9ADD1AA58A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DB363C8-E380-0419-11BE-A10A0792F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19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51CB639C-7D05-63EA-3B05-C4AB1E9B1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en-US" dirty="0"/>
              <a:t>Figures, Tables, Equations, References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BCFB7F8-BD9F-428C-D381-583AD54E341D}"/>
              </a:ext>
            </a:extLst>
          </p:cNvPr>
          <p:cNvSpPr txBox="1"/>
          <p:nvPr/>
        </p:nvSpPr>
        <p:spPr>
          <a:xfrm>
            <a:off x="4556761" y="1253731"/>
            <a:ext cx="7437120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400" dirty="0"/>
          </a:p>
          <a:p>
            <a:r>
              <a:rPr lang="en-US" sz="2400" b="1" dirty="0">
                <a:solidFill>
                  <a:srgbClr val="0070C0"/>
                </a:solidFill>
              </a:rPr>
              <a:t>		Wisdom through editing</a:t>
            </a:r>
            <a:r>
              <a:rPr lang="en-US" sz="2400" dirty="0"/>
              <a:t>:</a:t>
            </a:r>
            <a:br>
              <a:rPr lang="en-US" sz="2400" dirty="0"/>
            </a:br>
            <a:br>
              <a:rPr lang="en-US" sz="2400" dirty="0"/>
            </a:b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/>
              <a:t>For missing citation </a:t>
            </a:r>
            <a:br>
              <a:rPr lang="en-US" sz="2000" b="1" dirty="0"/>
            </a:br>
            <a:r>
              <a:rPr lang="en-US" sz="2000" dirty="0">
                <a:sym typeface="Wingdings" panose="05000000000000000000" pitchFamily="2" charset="2"/>
              </a:rPr>
              <a:t> red dot and send the paper back to the author</a:t>
            </a:r>
            <a:br>
              <a:rPr lang="en-US" sz="2000" dirty="0">
                <a:sym typeface="Wingdings" panose="05000000000000000000" pitchFamily="2" charset="2"/>
              </a:rPr>
            </a:br>
            <a:endParaRPr lang="en-US" sz="2000" dirty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>
                <a:sym typeface="Wingdings" panose="05000000000000000000" pitchFamily="2" charset="2"/>
              </a:rPr>
              <a:t>For wrong sequences in citation </a:t>
            </a:r>
            <a:br>
              <a:rPr lang="en-US" sz="2000" b="1" dirty="0">
                <a:sym typeface="Wingdings" panose="05000000000000000000" pitchFamily="2" charset="2"/>
              </a:rPr>
            </a:br>
            <a:r>
              <a:rPr lang="en-US" sz="2000" dirty="0">
                <a:sym typeface="Wingdings" panose="05000000000000000000" pitchFamily="2" charset="2"/>
              </a:rPr>
              <a:t> try to re-arrange the list of references and set a yellow dot…..if it does not take you too much time!</a:t>
            </a:r>
            <a:br>
              <a:rPr lang="en-US" sz="2000" dirty="0">
                <a:sym typeface="Wingdings" panose="05000000000000000000" pitchFamily="2" charset="2"/>
              </a:rPr>
            </a:br>
            <a:endParaRPr lang="en-US" sz="2000" dirty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>
                <a:sym typeface="Wingdings" panose="05000000000000000000" pitchFamily="2" charset="2"/>
              </a:rPr>
              <a:t>For wrong sequence in figures and/or Tables</a:t>
            </a:r>
            <a:r>
              <a:rPr lang="en-US" sz="2000" dirty="0">
                <a:sym typeface="Wingdings" panose="05000000000000000000" pitchFamily="2" charset="2"/>
              </a:rPr>
              <a:t>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evaluate to modify the figure / table position  yellow dot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In Latex files, figure / table position cannot be precisely predicted  sometimes you have to accept it</a:t>
            </a:r>
            <a:endParaRPr lang="en-US" sz="24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3C82F7C-C71E-ECBA-F85B-64447B2EF359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CD95E22B-019B-27B5-6511-E8AFE654D2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C36AA9D8-DD25-2351-45B2-1168C55E52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779" y="1330532"/>
            <a:ext cx="3688916" cy="4891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7145842-DB26-894B-16E4-3D2A4C5DC2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1" y="1330532"/>
            <a:ext cx="1289537" cy="1289537"/>
          </a:xfrm>
          <a:prstGeom prst="roundRect">
            <a:avLst>
              <a:gd name="adj" fmla="val 4515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09987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22" name="Rectangle 15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E1F11288-50F2-FE1B-2EBA-243A5CF89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Summary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C5B4C71-AAD8-FF41-BC8C-FFA61BBADCB3}"/>
              </a:ext>
            </a:extLst>
          </p:cNvPr>
          <p:cNvSpPr txBox="1"/>
          <p:nvPr/>
        </p:nvSpPr>
        <p:spPr>
          <a:xfrm>
            <a:off x="281011" y="2285999"/>
            <a:ext cx="5499781" cy="4572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PDF in the workflow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Working with the PDF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Before Working with the PDF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Lessons Learned</a:t>
            </a:r>
          </a:p>
        </p:txBody>
      </p:sp>
      <p:pic>
        <p:nvPicPr>
          <p:cNvPr id="23" name="Picture 9">
            <a:extLst>
              <a:ext uri="{FF2B5EF4-FFF2-40B4-BE49-F238E27FC236}">
                <a16:creationId xmlns:a16="http://schemas.microsoft.com/office/drawing/2014/main" id="{0242D7C3-A6D0-6A2A-70CE-FD680D2DE48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42" b="12542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A117130-ED3C-D8CF-47C3-FC686D16F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28086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BDD691-5220-5E9F-D2AB-BC576FCBC4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2">
            <a:extLst>
              <a:ext uri="{FF2B5EF4-FFF2-40B4-BE49-F238E27FC236}">
                <a16:creationId xmlns:a16="http://schemas.microsoft.com/office/drawing/2014/main" id="{7A507E21-EB42-AE66-98F9-7985D2B407A1}"/>
              </a:ext>
            </a:extLst>
          </p:cNvPr>
          <p:cNvSpPr txBox="1">
            <a:spLocks/>
          </p:cNvSpPr>
          <p:nvPr/>
        </p:nvSpPr>
        <p:spPr>
          <a:xfrm>
            <a:off x="0" y="3076179"/>
            <a:ext cx="12192000" cy="705642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/>
              <a:t>(Good to Know) Before Editing</a:t>
            </a:r>
            <a:endParaRPr lang="it-IT" b="1" dirty="0"/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667B0652-9308-D47C-7AA9-2D74AF472E13}"/>
              </a:ext>
            </a:extLst>
          </p:cNvPr>
          <p:cNvCxnSpPr/>
          <p:nvPr/>
        </p:nvCxnSpPr>
        <p:spPr>
          <a:xfrm>
            <a:off x="0" y="3064817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C0BD3064-EEEE-366F-3B6E-EB8952D1C3A5}"/>
              </a:ext>
            </a:extLst>
          </p:cNvPr>
          <p:cNvCxnSpPr/>
          <p:nvPr/>
        </p:nvCxnSpPr>
        <p:spPr>
          <a:xfrm>
            <a:off x="0" y="3781821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93E2318-966A-15F0-2A9D-2F256DF9F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20</a:t>
            </a:fld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093CC19-423E-E1B8-D24F-16FCFAB50DF4}"/>
              </a:ext>
            </a:extLst>
          </p:cNvPr>
          <p:cNvSpPr txBox="1"/>
          <p:nvPr/>
        </p:nvSpPr>
        <p:spPr>
          <a:xfrm>
            <a:off x="157941" y="6492240"/>
            <a:ext cx="26439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Maurizio Montis</a:t>
            </a:r>
          </a:p>
        </p:txBody>
      </p:sp>
    </p:spTree>
    <p:extLst>
      <p:ext uri="{BB962C8B-B14F-4D97-AF65-F5344CB8AC3E}">
        <p14:creationId xmlns:p14="http://schemas.microsoft.com/office/powerpoint/2010/main" val="973689167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F04924-E205-A254-DA4B-1B4C7457CF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9F14C75-DAE0-CA0A-19D5-A02FC11F2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21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4A8A31EE-56D0-C045-774E-319172606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en-US" dirty="0"/>
              <a:t>Info and Setup for </a:t>
            </a:r>
            <a:r>
              <a:rPr lang="en-US"/>
              <a:t>Acrobat Pro</a:t>
            </a:r>
            <a:endParaRPr lang="en-US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307DCBE-02D0-276B-BDE9-A1F6403A342A}"/>
              </a:ext>
            </a:extLst>
          </p:cNvPr>
          <p:cNvSpPr txBox="1"/>
          <p:nvPr/>
        </p:nvSpPr>
        <p:spPr>
          <a:xfrm>
            <a:off x="5981701" y="1253731"/>
            <a:ext cx="601218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Dedicated configurations required once the application has been installed.</a:t>
            </a:r>
          </a:p>
          <a:p>
            <a:endParaRPr lang="en-US" sz="2400" dirty="0"/>
          </a:p>
          <a:p>
            <a:r>
              <a:rPr lang="en-US" sz="2400" u="sng" dirty="0"/>
              <a:t>Main checks</a:t>
            </a:r>
            <a:r>
              <a:rPr lang="en-US" sz="24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Uncheck Create links from URLs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Uncheck Use Local Fonts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Uncheck Enable Artificial Bold/Italic Font Style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Set Fallback font for Editing, Default font for Add Text and Font Size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Embedded fonts under Convert from PDF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rgbClr val="DC915D"/>
                </a:solidFill>
              </a:rPr>
              <a:t>Check Enable menu items JavaScript execution privileges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Set units and guides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763640B-8910-7621-F86C-AFCC5A2B98A3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83B83B0B-65F7-170A-3D91-8E873A5305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115D1ADC-E7C9-4FE1-06EF-B360F35FBB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443" y="1537562"/>
            <a:ext cx="5341878" cy="468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Oval 6">
            <a:extLst>
              <a:ext uri="{FF2B5EF4-FFF2-40B4-BE49-F238E27FC236}">
                <a16:creationId xmlns:a16="http://schemas.microsoft.com/office/drawing/2014/main" id="{9D99CA72-7F70-8373-7C5B-A288F53959F0}"/>
              </a:ext>
            </a:extLst>
          </p:cNvPr>
          <p:cNvSpPr/>
          <p:nvPr/>
        </p:nvSpPr>
        <p:spPr>
          <a:xfrm>
            <a:off x="1218943" y="1984692"/>
            <a:ext cx="1133475" cy="2000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  <p:sp>
        <p:nvSpPr>
          <p:cNvPr id="9" name="Oval 48">
            <a:extLst>
              <a:ext uri="{FF2B5EF4-FFF2-40B4-BE49-F238E27FC236}">
                <a16:creationId xmlns:a16="http://schemas.microsoft.com/office/drawing/2014/main" id="{D8EA6081-70D5-7246-658C-5F5D74ACBDD8}"/>
              </a:ext>
            </a:extLst>
          </p:cNvPr>
          <p:cNvSpPr/>
          <p:nvPr/>
        </p:nvSpPr>
        <p:spPr>
          <a:xfrm>
            <a:off x="266443" y="2184717"/>
            <a:ext cx="952500" cy="152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11278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3D9142-1F23-F005-8B39-05212BB13F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FECA90E-2205-56B4-E134-E67BE550B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22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2A350713-590A-9669-93ED-2E4412A23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en-US" dirty="0"/>
              <a:t>Info and Setup for Acrobat Pro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76F67EF-DB6E-AEA0-ED94-C34B284891B4}"/>
              </a:ext>
            </a:extLst>
          </p:cNvPr>
          <p:cNvSpPr txBox="1"/>
          <p:nvPr/>
        </p:nvSpPr>
        <p:spPr>
          <a:xfrm>
            <a:off x="5981700" y="1253731"/>
            <a:ext cx="6029179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Acrobat Distiller required to setup </a:t>
            </a:r>
            <a:r>
              <a:rPr lang="en-US" sz="2400" b="1" dirty="0" err="1">
                <a:solidFill>
                  <a:srgbClr val="0070C0"/>
                </a:solidFill>
              </a:rPr>
              <a:t>JACoW</a:t>
            </a:r>
            <a:r>
              <a:rPr lang="en-US" sz="2400" b="1" dirty="0">
                <a:solidFill>
                  <a:srgbClr val="0070C0"/>
                </a:solidFill>
              </a:rPr>
              <a:t> fonts and workflow.</a:t>
            </a:r>
          </a:p>
          <a:p>
            <a:endParaRPr lang="en-US" sz="2400" dirty="0"/>
          </a:p>
          <a:p>
            <a:r>
              <a:rPr lang="en-US" sz="2400" u="sng" dirty="0"/>
              <a:t>Main checks</a:t>
            </a:r>
            <a:r>
              <a:rPr lang="en-US" sz="24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Uncheck Create links from URLs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Uncheck Use Local Fonts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Uncheck Enable Artificial Bold/Italic Font Style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Set Fallback font for Editing, Default font for Add Text and Font Size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Embedded fonts under Convert from PDF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rgbClr val="DC915D"/>
                </a:solidFill>
              </a:rPr>
              <a:t>Check Enable menu items JavaScript execution privileges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Set units and guides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2817E22-6A43-CDDA-C2B2-240533E141A5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AC935F0F-2069-A2D3-9567-047840D119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53F9BB0C-6E0A-D0B5-6B04-AEB3478E92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53731"/>
            <a:ext cx="3743268" cy="4084674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15455359-CBD1-55A8-43F1-8C58BF1BEB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0208" y="2048092"/>
            <a:ext cx="3748484" cy="437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8226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DD39A1-15DF-1043-94AC-4483B4B158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51F4446-A441-7BD2-C0FE-EBFF83534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23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50F649B9-350F-5FD9-639A-C7AB3E8CC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en-US" dirty="0"/>
              <a:t>Info and Setup for Acrobat Pro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1ED20B1-EF61-795B-16FE-C3E3E7AF6DE6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AA2B5B28-3DA8-F9D2-FFFD-04E09CC071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4DEB1A56-D711-9374-5516-23D9ECCA46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53731"/>
            <a:ext cx="3743268" cy="4084674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D2DB4F27-5D2E-95AE-2797-19B2FD2D6E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0208" y="2048092"/>
            <a:ext cx="3748484" cy="437229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56589F2-CCD2-0B8B-109B-82D8742ED4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1700" y="1238217"/>
            <a:ext cx="4535335" cy="4023544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5C4B2085-3491-F90F-B248-2CC095E0E605}"/>
              </a:ext>
            </a:extLst>
          </p:cNvPr>
          <p:cNvSpPr txBox="1"/>
          <p:nvPr/>
        </p:nvSpPr>
        <p:spPr>
          <a:xfrm>
            <a:off x="6553200" y="5754082"/>
            <a:ext cx="553203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Additional Setup required for word and Latex </a:t>
            </a:r>
            <a:r>
              <a:rPr lang="en-US" sz="1600" b="1" dirty="0">
                <a:solidFill>
                  <a:srgbClr val="0070C0"/>
                </a:solidFill>
              </a:rPr>
              <a:t>(outside the scope of this presentation)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11" name="Immagine 10" descr="Immagine che contiene disegno, schizzo, illustrazione, cartone animato&#10;&#10;Il contenuto generato dall'IA potrebbe non essere corretto.">
            <a:extLst>
              <a:ext uri="{FF2B5EF4-FFF2-40B4-BE49-F238E27FC236}">
                <a16:creationId xmlns:a16="http://schemas.microsoft.com/office/drawing/2014/main" id="{725EE0B4-3D8B-8EE3-E88A-BA2EAD24F37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476" y="5304113"/>
            <a:ext cx="853977" cy="1280966"/>
          </a:xfrm>
          <a:prstGeom prst="roundRect">
            <a:avLst>
              <a:gd name="adj" fmla="val 3893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438945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355DBE-42E5-CD83-F9F2-532FE9AC6F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2">
            <a:extLst>
              <a:ext uri="{FF2B5EF4-FFF2-40B4-BE49-F238E27FC236}">
                <a16:creationId xmlns:a16="http://schemas.microsoft.com/office/drawing/2014/main" id="{4270F2DE-F597-2BA0-C516-B5BB38AC41E5}"/>
              </a:ext>
            </a:extLst>
          </p:cNvPr>
          <p:cNvSpPr txBox="1">
            <a:spLocks/>
          </p:cNvSpPr>
          <p:nvPr/>
        </p:nvSpPr>
        <p:spPr>
          <a:xfrm>
            <a:off x="0" y="3076179"/>
            <a:ext cx="12192000" cy="705642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/>
              <a:t>Lessons Learned</a:t>
            </a:r>
            <a:endParaRPr lang="it-IT" b="1" dirty="0"/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BEE2A45C-CEA8-8B44-049A-2A7C8D14A1CA}"/>
              </a:ext>
            </a:extLst>
          </p:cNvPr>
          <p:cNvCxnSpPr/>
          <p:nvPr/>
        </p:nvCxnSpPr>
        <p:spPr>
          <a:xfrm>
            <a:off x="0" y="3064817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3AFFDD65-8B25-59BF-9F74-3FBC56AB5E39}"/>
              </a:ext>
            </a:extLst>
          </p:cNvPr>
          <p:cNvCxnSpPr/>
          <p:nvPr/>
        </p:nvCxnSpPr>
        <p:spPr>
          <a:xfrm>
            <a:off x="0" y="3781821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5C97C05-9426-C042-8FFE-8E03119E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24</a:t>
            </a:fld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79966A6-C0DC-4334-B353-297F4DAE4F95}"/>
              </a:ext>
            </a:extLst>
          </p:cNvPr>
          <p:cNvSpPr txBox="1"/>
          <p:nvPr/>
        </p:nvSpPr>
        <p:spPr>
          <a:xfrm>
            <a:off x="157941" y="6492240"/>
            <a:ext cx="26439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Maurizio Montis</a:t>
            </a:r>
          </a:p>
        </p:txBody>
      </p:sp>
    </p:spTree>
    <p:extLst>
      <p:ext uri="{BB962C8B-B14F-4D97-AF65-F5344CB8AC3E}">
        <p14:creationId xmlns:p14="http://schemas.microsoft.com/office/powerpoint/2010/main" val="3163072632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4D5F44-9E5F-2CC1-8700-663D0A3743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E596A82-6A15-CE11-7E4F-F2813BDCA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25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B00009A8-ECC1-1892-DBE9-AA8B38889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en-US" dirty="0"/>
              <a:t>Lessons Learned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988F0502-A1F2-5823-A467-BC1978D52F11}"/>
              </a:ext>
            </a:extLst>
          </p:cNvPr>
          <p:cNvSpPr txBox="1"/>
          <p:nvPr/>
        </p:nvSpPr>
        <p:spPr>
          <a:xfrm>
            <a:off x="205740" y="1253731"/>
            <a:ext cx="11805139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PDF is the </a:t>
            </a:r>
            <a:r>
              <a:rPr lang="en-US" sz="2400" b="1" u="sng" dirty="0">
                <a:solidFill>
                  <a:srgbClr val="0070C0"/>
                </a:solidFill>
              </a:rPr>
              <a:t>final output </a:t>
            </a:r>
            <a:r>
              <a:rPr lang="en-US" sz="2400" b="1" dirty="0">
                <a:solidFill>
                  <a:srgbClr val="0070C0"/>
                </a:solidFill>
              </a:rPr>
              <a:t>from a paper contribution, and the first file you will verify 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Proceeding Office / Editor Office will be your home for about 8 days </a:t>
            </a:r>
            <a:br>
              <a:rPr lang="en-US" sz="2400" dirty="0"/>
            </a:br>
            <a:r>
              <a:rPr lang="en-US" sz="2400" dirty="0"/>
              <a:t>	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everything should (must) work properly and smoothly  </a:t>
            </a:r>
            <a:endParaRPr lang="en-US" sz="2400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Tools developed by </a:t>
            </a:r>
            <a:r>
              <a:rPr lang="en-US" sz="2400" dirty="0" err="1"/>
              <a:t>JACoW</a:t>
            </a:r>
            <a:r>
              <a:rPr lang="en-US" sz="2400" dirty="0"/>
              <a:t> to assist and simplify PDF editing </a:t>
            </a:r>
            <a:br>
              <a:rPr lang="en-US" sz="2400" dirty="0"/>
            </a:br>
            <a:r>
              <a:rPr lang="en-US" sz="2400" dirty="0"/>
              <a:t>	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take advantage of them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Many ways to solve “opportunities” </a:t>
            </a:r>
            <a:br>
              <a:rPr lang="en-US" sz="2400" dirty="0">
                <a:sym typeface="Wingdings" panose="05000000000000000000" pitchFamily="2" charset="2"/>
              </a:rPr>
            </a:br>
            <a:r>
              <a:rPr lang="en-US" sz="2400" dirty="0">
                <a:sym typeface="Wingdings" panose="05000000000000000000" pitchFamily="2" charset="2"/>
              </a:rPr>
              <a:t>	 </a:t>
            </a: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find your way according to Chief-in-Editor indications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Editing (PDF) is only a part of the entire proceeding process </a:t>
            </a:r>
            <a:br>
              <a:rPr lang="en-US" sz="2400" dirty="0">
                <a:sym typeface="Wingdings" panose="05000000000000000000" pitchFamily="2" charset="2"/>
              </a:rPr>
            </a:br>
            <a:r>
              <a:rPr lang="en-US" sz="2400" dirty="0">
                <a:sym typeface="Wingdings" panose="05000000000000000000" pitchFamily="2" charset="2"/>
              </a:rPr>
              <a:t>	 </a:t>
            </a: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time is critical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Don’t be shy to assign Red Dots </a:t>
            </a:r>
            <a:br>
              <a:rPr lang="en-US" sz="2400" dirty="0">
                <a:sym typeface="Wingdings" panose="05000000000000000000" pitchFamily="2" charset="2"/>
              </a:rPr>
            </a:br>
            <a:r>
              <a:rPr lang="en-US" sz="2400" dirty="0">
                <a:sym typeface="Wingdings" panose="05000000000000000000" pitchFamily="2" charset="2"/>
              </a:rPr>
              <a:t>	 </a:t>
            </a: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good communication with Author(s) can save you effort and time</a:t>
            </a:r>
            <a:r>
              <a:rPr lang="en-US" sz="2400" dirty="0">
                <a:sym typeface="Wingdings" panose="05000000000000000000" pitchFamily="2" charset="2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Learn from the Community, share with the Community</a:t>
            </a:r>
          </a:p>
          <a:p>
            <a:pPr lvl="2"/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every lesson learned counts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0CCCB7D-BA10-44AD-4314-9EE0EBCB1C8C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9D503318-B46B-BCBA-EA21-283CE1FD56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pic>
        <p:nvPicPr>
          <p:cNvPr id="8" name="Immagine 7" descr="Immagine che contiene clipart, cartone animato, sorriso, disegno&#10;&#10;Il contenuto generato dall'IA potrebbe non essere corretto.">
            <a:extLst>
              <a:ext uri="{FF2B5EF4-FFF2-40B4-BE49-F238E27FC236}">
                <a16:creationId xmlns:a16="http://schemas.microsoft.com/office/drawing/2014/main" id="{589FE989-7A32-1B50-F337-9B2D161E0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2954" y="1957191"/>
            <a:ext cx="2447925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42506"/>
      </p:ext>
    </p:extLst>
  </p:cSld>
  <p:clrMapOvr>
    <a:masterClrMapping/>
  </p:clrMapOvr>
  <p:transition spd="med">
    <p:pull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A2EEE2-3724-B0E3-8EEB-AADCEE1218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5BE4B01-B6C5-947F-CE3A-6ABDF8853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26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31AF73B7-6A8C-24BA-5911-50CE2AECE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en-US" dirty="0"/>
              <a:t>Lessons Learned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A3E01EF-3AAD-AD23-2987-0DE85953D2BA}"/>
              </a:ext>
            </a:extLst>
          </p:cNvPr>
          <p:cNvSpPr txBox="1"/>
          <p:nvPr/>
        </p:nvSpPr>
        <p:spPr>
          <a:xfrm>
            <a:off x="205740" y="1253731"/>
            <a:ext cx="11805139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Don’t forget documentation and tools:</a:t>
            </a:r>
          </a:p>
          <a:p>
            <a:endParaRPr lang="en-US" sz="2400" dirty="0"/>
          </a:p>
          <a:p>
            <a:r>
              <a:rPr lang="en-US" sz="2400" dirty="0"/>
              <a:t>Documentation: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hlinkClick r:id="rId3"/>
              </a:rPr>
              <a:t>https://docs.jacow.org/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hlinkClick r:id="rId3"/>
              </a:rPr>
              <a:t>https://ipac-docs.jacow.org/</a:t>
            </a:r>
            <a:r>
              <a:rPr lang="en-US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hlinkClick r:id="rId4"/>
              </a:rPr>
              <a:t>https://ipac-docs.jacow.org/Paper/intro/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hlinkClick r:id="rId4"/>
              </a:rPr>
              <a:t>https://cat-docs.jacow.org/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hlinkClick r:id="rId5"/>
              </a:rPr>
              <a:t>https://purr-docs.jacow.org/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hlinkClick r:id="rId6"/>
              </a:rPr>
              <a:t>https://meow-docs.jacow.org/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hlinkClick r:id="rId7"/>
              </a:rPr>
              <a:t>https://www.jacow.org/Authors/HomePage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86D7659-7EAE-F2F8-5E84-8D3C69A59F3F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547AE682-A003-FA4B-A2E0-A9EBFEE350D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58833BFB-FD8E-24C1-1E96-15F0B174A9B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20128"/>
          <a:stretch/>
        </p:blipFill>
        <p:spPr>
          <a:xfrm>
            <a:off x="6893284" y="3835440"/>
            <a:ext cx="4790958" cy="2162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97DA2BBD-C6ED-5B50-422C-1C83A6FE3B9F}"/>
              </a:ext>
            </a:extLst>
          </p:cNvPr>
          <p:cNvSpPr txBox="1"/>
          <p:nvPr/>
        </p:nvSpPr>
        <p:spPr>
          <a:xfrm>
            <a:off x="6893284" y="1597965"/>
            <a:ext cx="5921367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400" dirty="0"/>
          </a:p>
          <a:p>
            <a:r>
              <a:rPr lang="en-US" sz="2400" dirty="0"/>
              <a:t>Tools: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hlinkClick r:id="rId10"/>
              </a:rPr>
              <a:t>https://scan.jacow.org/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hlinkClick r:id="rId11"/>
              </a:rPr>
              <a:t>https://refs.jacow.org/</a:t>
            </a:r>
            <a:r>
              <a:rPr lang="en-US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270798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EACE5BEC-141E-39B0-5BB6-A6297D9DED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02422" y="805171"/>
            <a:ext cx="6856277" cy="5142208"/>
          </a:xfrm>
          <a:prstGeom prst="rect">
            <a:avLst/>
          </a:prstGeom>
        </p:spPr>
      </p:pic>
      <p:sp>
        <p:nvSpPr>
          <p:cNvPr id="4" name="Titolo 2">
            <a:extLst>
              <a:ext uri="{FF2B5EF4-FFF2-40B4-BE49-F238E27FC236}">
                <a16:creationId xmlns:a16="http://schemas.microsoft.com/office/drawing/2014/main" id="{6D68ABCC-5CCA-6474-C509-584EA38B598B}"/>
              </a:ext>
            </a:extLst>
          </p:cNvPr>
          <p:cNvSpPr txBox="1">
            <a:spLocks/>
          </p:cNvSpPr>
          <p:nvPr/>
        </p:nvSpPr>
        <p:spPr>
          <a:xfrm>
            <a:off x="7058498" y="1912783"/>
            <a:ext cx="4907280" cy="3032433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ctr" anchorCtr="1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en-US" b="1" dirty="0"/>
            </a:br>
            <a:r>
              <a:rPr lang="en-US" b="1" dirty="0"/>
              <a:t>CREDENTIALS</a:t>
            </a:r>
            <a:br>
              <a:rPr lang="en-US" b="1" dirty="0"/>
            </a:br>
            <a:r>
              <a:rPr lang="en-US" sz="2000" b="1" dirty="0"/>
              <a:t>thanks to the </a:t>
            </a:r>
            <a:r>
              <a:rPr lang="en-US" sz="2000" b="1" dirty="0" err="1"/>
              <a:t>JACoW</a:t>
            </a:r>
            <a:r>
              <a:rPr lang="en-US" sz="2000" b="1" dirty="0"/>
              <a:t> community for all the material provided for this presentation</a:t>
            </a:r>
            <a:br>
              <a:rPr lang="en-US" sz="2000" b="1" dirty="0"/>
            </a:br>
            <a:br>
              <a:rPr lang="en-US" sz="2000" b="1" dirty="0"/>
            </a:br>
            <a:r>
              <a:rPr lang="en-US" sz="2000" b="1" dirty="0"/>
              <a:t>https://jacow.org</a:t>
            </a:r>
          </a:p>
          <a:p>
            <a:pPr algn="ctr"/>
            <a:endParaRPr lang="en-US" b="1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8DACC9C-AA58-5983-9453-0A630457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444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E1EF6D9-09E1-CD8E-22DE-F3D2BBC01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3</a:t>
            </a:fld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48E9E2E-88D8-8205-CBCA-60AAF96D450C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377D3714-8F5E-E0BD-7911-460B36643C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A4DFDAF6-1DC2-6381-9C8C-A02DA990DEA5}"/>
              </a:ext>
            </a:extLst>
          </p:cNvPr>
          <p:cNvSpPr/>
          <p:nvPr/>
        </p:nvSpPr>
        <p:spPr>
          <a:xfrm>
            <a:off x="2873169" y="1603354"/>
            <a:ext cx="6961476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39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PDF</a:t>
            </a:r>
          </a:p>
        </p:txBody>
      </p:sp>
      <p:sp>
        <p:nvSpPr>
          <p:cNvPr id="9" name="Titolo 8">
            <a:extLst>
              <a:ext uri="{FF2B5EF4-FFF2-40B4-BE49-F238E27FC236}">
                <a16:creationId xmlns:a16="http://schemas.microsoft.com/office/drawing/2014/main" id="{D09F0690-BA57-F6A0-9259-F504BA919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PDF for an editor?</a:t>
            </a:r>
          </a:p>
        </p:txBody>
      </p:sp>
    </p:spTree>
    <p:extLst>
      <p:ext uri="{BB962C8B-B14F-4D97-AF65-F5344CB8AC3E}">
        <p14:creationId xmlns:p14="http://schemas.microsoft.com/office/powerpoint/2010/main" val="23310112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D0D2D4-A166-C3FF-0A39-53CBC84F6A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902DA07-9DCB-6BC6-1909-C5E5EFCAD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4</a:t>
            </a:fld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9DA2689-B096-2EA8-4BFE-9A159A39AEF6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9C6732BE-1EAF-7640-7DA9-75AECB502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C00C9486-BA7A-DC0C-43F5-63DD9C74D2C2}"/>
              </a:ext>
            </a:extLst>
          </p:cNvPr>
          <p:cNvSpPr/>
          <p:nvPr/>
        </p:nvSpPr>
        <p:spPr>
          <a:xfrm>
            <a:off x="160020" y="1603354"/>
            <a:ext cx="1185672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39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P</a:t>
            </a:r>
            <a:r>
              <a:rPr lang="it-IT" sz="66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effectLst/>
              </a:rPr>
              <a:t>aper</a:t>
            </a:r>
            <a:r>
              <a:rPr lang="it-IT" sz="239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D</a:t>
            </a:r>
            <a:r>
              <a:rPr lang="it-IT" sz="66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effectLst/>
              </a:rPr>
              <a:t>efect</a:t>
            </a:r>
            <a:r>
              <a:rPr lang="it-IT" sz="239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F</a:t>
            </a:r>
            <a:r>
              <a:rPr lang="it-IT" sz="66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effectLst/>
              </a:rPr>
              <a:t>inder</a:t>
            </a:r>
            <a:endParaRPr lang="it-IT" sz="6000" b="1" cap="none" spc="0" dirty="0">
              <a:ln w="12700" cmpd="sng">
                <a:solidFill>
                  <a:schemeClr val="accent4"/>
                </a:solidFill>
                <a:prstDash val="solid"/>
              </a:ln>
              <a:effectLst/>
            </a:endParaRPr>
          </a:p>
        </p:txBody>
      </p:sp>
      <p:sp>
        <p:nvSpPr>
          <p:cNvPr id="9" name="Titolo 8">
            <a:extLst>
              <a:ext uri="{FF2B5EF4-FFF2-40B4-BE49-F238E27FC236}">
                <a16:creationId xmlns:a16="http://schemas.microsoft.com/office/drawing/2014/main" id="{C814C6F4-C48F-E333-3E72-ECCD961F8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PDF for an editor?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EB45F00-322C-0287-DEBE-B5F146FD39F5}"/>
              </a:ext>
            </a:extLst>
          </p:cNvPr>
          <p:cNvSpPr txBox="1"/>
          <p:nvPr/>
        </p:nvSpPr>
        <p:spPr>
          <a:xfrm>
            <a:off x="1402080" y="4006535"/>
            <a:ext cx="2278380" cy="646184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pPr algn="l"/>
            <a:endParaRPr lang="it-IT" sz="3200" b="1" dirty="0"/>
          </a:p>
        </p:txBody>
      </p:sp>
    </p:spTree>
    <p:extLst>
      <p:ext uri="{BB962C8B-B14F-4D97-AF65-F5344CB8AC3E}">
        <p14:creationId xmlns:p14="http://schemas.microsoft.com/office/powerpoint/2010/main" val="347316332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2EAF82-2D7E-41C0-FF60-A1F6E5DF50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A4C8425-CF2D-267D-685C-1A666EC02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5</a:t>
            </a:fld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7EA4766-029E-4157-497E-B7F85099CD31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9CE06E3F-2902-5C3D-7C8A-C7F8BC9EB3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93E29F60-0F69-0E9E-9410-1488827E4C1B}"/>
              </a:ext>
            </a:extLst>
          </p:cNvPr>
          <p:cNvSpPr/>
          <p:nvPr/>
        </p:nvSpPr>
        <p:spPr>
          <a:xfrm>
            <a:off x="160020" y="1603354"/>
            <a:ext cx="1185672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39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P</a:t>
            </a:r>
            <a:r>
              <a:rPr lang="it-IT" sz="66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effectLst/>
              </a:rPr>
              <a:t>lease</a:t>
            </a:r>
            <a:r>
              <a:rPr lang="it-IT" sz="239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D</a:t>
            </a:r>
            <a:r>
              <a:rPr lang="it-IT" sz="66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effectLst/>
              </a:rPr>
              <a:t>on’t</a:t>
            </a:r>
            <a:r>
              <a:rPr lang="it-IT" sz="239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F</a:t>
            </a:r>
            <a:r>
              <a:rPr lang="it-IT" sz="66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effectLst/>
              </a:rPr>
              <a:t>ail</a:t>
            </a:r>
            <a:r>
              <a:rPr lang="it-IT" sz="6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effectLst/>
              </a:rPr>
              <a:t> …</a:t>
            </a:r>
            <a:endParaRPr lang="it-IT" sz="6000" b="1" cap="none" spc="0" dirty="0">
              <a:ln w="12700" cmpd="sng">
                <a:solidFill>
                  <a:schemeClr val="accent4"/>
                </a:solidFill>
                <a:prstDash val="solid"/>
              </a:ln>
              <a:effectLst/>
            </a:endParaRPr>
          </a:p>
        </p:txBody>
      </p:sp>
      <p:sp>
        <p:nvSpPr>
          <p:cNvPr id="9" name="Titolo 8">
            <a:extLst>
              <a:ext uri="{FF2B5EF4-FFF2-40B4-BE49-F238E27FC236}">
                <a16:creationId xmlns:a16="http://schemas.microsoft.com/office/drawing/2014/main" id="{3BC8514B-A91F-BF81-E3AF-DE3EC5FF3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PDF for an editor?</a:t>
            </a:r>
          </a:p>
        </p:txBody>
      </p:sp>
      <p:pic>
        <p:nvPicPr>
          <p:cNvPr id="12" name="Immagine 11" descr="Immagine che contiene Viso umano, persona, schermata, uomo&#10;&#10;Il contenuto generato dall'IA potrebbe non essere corretto.">
            <a:extLst>
              <a:ext uri="{FF2B5EF4-FFF2-40B4-BE49-F238E27FC236}">
                <a16:creationId xmlns:a16="http://schemas.microsoft.com/office/drawing/2014/main" id="{AA704474-6F8B-86C3-BF9C-D273030374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40"/>
          <a:stretch>
            <a:fillRect/>
          </a:stretch>
        </p:blipFill>
        <p:spPr>
          <a:xfrm>
            <a:off x="5265038" y="4710680"/>
            <a:ext cx="1617728" cy="16456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8345CADA-256C-DBAF-A228-B445FA2CCF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9603" y="4737767"/>
            <a:ext cx="2876550" cy="16185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50F30932-53BF-97B3-75DD-A48F58F9924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23405"/>
          <a:stretch>
            <a:fillRect/>
          </a:stretch>
        </p:blipFill>
        <p:spPr>
          <a:xfrm>
            <a:off x="979551" y="4721003"/>
            <a:ext cx="2920747" cy="16353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097666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6103B1-B0DA-EC5B-3ACF-2EC00E643F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3745E85-3ADB-A0E0-BA6B-9736DC5E0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6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6073BF90-6873-C974-51E8-11EDEAF4C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en-US" dirty="0"/>
              <a:t>The PDF in the workflow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13E776F-18C7-BC1B-4A52-A283542E9F83}"/>
              </a:ext>
            </a:extLst>
          </p:cNvPr>
          <p:cNvSpPr txBox="1"/>
          <p:nvPr/>
        </p:nvSpPr>
        <p:spPr>
          <a:xfrm>
            <a:off x="5722620" y="1851737"/>
            <a:ext cx="611632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What an Editor must keep in mind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Time is crucial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Speed VS Accuracy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The final output of proceeding are PDFs</a:t>
            </a:r>
          </a:p>
          <a:p>
            <a:pPr lvl="1"/>
            <a:endParaRPr lang="en-US" sz="2400" dirty="0"/>
          </a:p>
          <a:p>
            <a:r>
              <a:rPr lang="en-US" sz="2400" b="1" dirty="0">
                <a:solidFill>
                  <a:srgbClr val="0070C0"/>
                </a:solidFill>
              </a:rPr>
              <a:t>The PDF is the first bet for an editor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If everything is ok (</a:t>
            </a:r>
            <a:r>
              <a:rPr lang="en-US" sz="2400" i="1" dirty="0">
                <a:solidFill>
                  <a:srgbClr val="92D050"/>
                </a:solidFill>
              </a:rPr>
              <a:t>about 0.05% of the time</a:t>
            </a:r>
            <a:r>
              <a:rPr lang="en-US" sz="2400" dirty="0"/>
              <a:t>), the paper can be directly processed (from editor to QA editor)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If there are big mistakes, you can directly contact the author(s)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875CE0E-95BE-961E-FC6B-F67490B53BDB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37A4C469-0A02-52D6-8BFD-325EA0727B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pic>
        <p:nvPicPr>
          <p:cNvPr id="12" name="Elemento grafico 11">
            <a:extLst>
              <a:ext uri="{FF2B5EF4-FFF2-40B4-BE49-F238E27FC236}">
                <a16:creationId xmlns:a16="http://schemas.microsoft.com/office/drawing/2014/main" id="{EDC5834A-657A-AA07-B5C1-6CE9501064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1535" y="1287629"/>
            <a:ext cx="4241665" cy="4913869"/>
          </a:xfrm>
          <a:prstGeom prst="rect">
            <a:avLst/>
          </a:prstGeom>
        </p:spPr>
      </p:pic>
      <p:pic>
        <p:nvPicPr>
          <p:cNvPr id="16" name="Immagine 15" descr="Immagine che contiene Ambra&#10;&#10;Il contenuto generato dall'IA potrebbe non essere corretto.">
            <a:extLst>
              <a:ext uri="{FF2B5EF4-FFF2-40B4-BE49-F238E27FC236}">
                <a16:creationId xmlns:a16="http://schemas.microsoft.com/office/drawing/2014/main" id="{5F432A34-D92B-A8CC-7F83-50F88E5C24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rcRect t="33478" b="43310"/>
          <a:stretch>
            <a:fillRect/>
          </a:stretch>
        </p:blipFill>
        <p:spPr>
          <a:xfrm>
            <a:off x="2808926" y="3263437"/>
            <a:ext cx="879154" cy="24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81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BD3011-B7E3-368B-9E86-CD9894290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3ACA97E-E908-88DA-F9BC-FA5AEE0F6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7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B4852464-71DC-278F-0C5A-6262B3EB7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en-US" dirty="0"/>
              <a:t>The Indico interface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CA7BECE-4BC9-E983-B955-A478A868CAD4}"/>
              </a:ext>
            </a:extLst>
          </p:cNvPr>
          <p:cNvSpPr txBox="1"/>
          <p:nvPr/>
        </p:nvSpPr>
        <p:spPr>
          <a:xfrm>
            <a:off x="5894559" y="1253731"/>
            <a:ext cx="611632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From the Editor perspective – main page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List of all contributions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dirty="0"/>
              <a:t>Additional info available: Code, Title, Status, Editor</a:t>
            </a:r>
            <a:br>
              <a:rPr lang="en-US" sz="2400" dirty="0"/>
            </a:br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Select the “Get next paper” button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b="1" dirty="0">
                <a:solidFill>
                  <a:srgbClr val="0070C0"/>
                </a:solidFill>
              </a:rPr>
              <a:t>From the Get Next Paper page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Filters available to detect contributions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Select a paper </a:t>
            </a:r>
            <a:br>
              <a:rPr lang="en-US" sz="2400" dirty="0"/>
            </a:br>
            <a:r>
              <a:rPr lang="en-US" sz="2400" dirty="0"/>
              <a:t>	</a:t>
            </a:r>
            <a:r>
              <a:rPr lang="en-US" sz="2400" dirty="0">
                <a:sym typeface="Wingdings" panose="05000000000000000000" pitchFamily="2" charset="2"/>
              </a:rPr>
              <a:t> o</a:t>
            </a:r>
            <a:r>
              <a:rPr lang="en-US" sz="2400" dirty="0"/>
              <a:t>pen the dedicated paper page </a:t>
            </a:r>
            <a:br>
              <a:rPr lang="en-US" sz="2400" dirty="0"/>
            </a:br>
            <a:r>
              <a:rPr lang="en-US" sz="2400" dirty="0"/>
              <a:t>		</a:t>
            </a:r>
            <a:r>
              <a:rPr lang="en-US" sz="2400" dirty="0">
                <a:sym typeface="Wingdings" panose="05000000000000000000" pitchFamily="2" charset="2"/>
              </a:rPr>
              <a:t> assign the paper to yourself</a:t>
            </a:r>
            <a:endParaRPr lang="en-US" sz="2400" dirty="0"/>
          </a:p>
          <a:p>
            <a:pPr lvl="1"/>
            <a:endParaRPr lang="en-US" sz="24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4DFD2DA-A389-B9A8-4BCB-1D156A5B9DA6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C81D6C77-2CEB-D5BB-3FC5-1EA6F3868F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8A1B766F-4282-1251-6120-9FFD2DC382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121" y="1253731"/>
            <a:ext cx="5498730" cy="2276233"/>
          </a:xfrm>
          <a:prstGeom prst="rect">
            <a:avLst/>
          </a:prstGeom>
          <a:ln w="15875">
            <a:solidFill>
              <a:srgbClr val="000000"/>
            </a:solidFill>
          </a:ln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AE7B4F1F-9326-1DE5-5141-93FF508F57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1092" y="3601731"/>
            <a:ext cx="4498759" cy="2880397"/>
          </a:xfrm>
          <a:prstGeom prst="rect">
            <a:avLst/>
          </a:prstGeom>
        </p:spPr>
      </p:pic>
      <p:sp>
        <p:nvSpPr>
          <p:cNvPr id="17" name="Rettangolo con angoli arrotondati 16">
            <a:extLst>
              <a:ext uri="{FF2B5EF4-FFF2-40B4-BE49-F238E27FC236}">
                <a16:creationId xmlns:a16="http://schemas.microsoft.com/office/drawing/2014/main" id="{EEA80545-0EE9-3531-0331-A661AC880484}"/>
              </a:ext>
            </a:extLst>
          </p:cNvPr>
          <p:cNvSpPr/>
          <p:nvPr/>
        </p:nvSpPr>
        <p:spPr>
          <a:xfrm>
            <a:off x="62524" y="1438031"/>
            <a:ext cx="1039446" cy="328246"/>
          </a:xfrm>
          <a:prstGeom prst="roundRect">
            <a:avLst/>
          </a:prstGeom>
          <a:noFill/>
          <a:ln w="3492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" name="Connettore a gomito 18">
            <a:extLst>
              <a:ext uri="{FF2B5EF4-FFF2-40B4-BE49-F238E27FC236}">
                <a16:creationId xmlns:a16="http://schemas.microsoft.com/office/drawing/2014/main" id="{B7A4B69A-EC44-565D-B5FA-68F25DF90B80}"/>
              </a:ext>
            </a:extLst>
          </p:cNvPr>
          <p:cNvCxnSpPr>
            <a:stCxn id="17" idx="2"/>
            <a:endCxn id="15" idx="1"/>
          </p:cNvCxnSpPr>
          <p:nvPr/>
        </p:nvCxnSpPr>
        <p:spPr>
          <a:xfrm rot="16200000" flipH="1">
            <a:off x="-756157" y="3104680"/>
            <a:ext cx="3275653" cy="598845"/>
          </a:xfrm>
          <a:prstGeom prst="bentConnector2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0978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FCA0FE-38F5-2772-790A-FCE2A58A2A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CB7B4F9-772C-53A0-99F4-D4116BC77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8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22F427A8-5B30-461A-9B23-B39069316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en-US" dirty="0"/>
              <a:t>The Indico interface – Paper Contribution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15E9134-B54C-0746-87BC-F82C5171AB4D}"/>
              </a:ext>
            </a:extLst>
          </p:cNvPr>
          <p:cNvSpPr txBox="1"/>
          <p:nvPr/>
        </p:nvSpPr>
        <p:spPr>
          <a:xfrm>
            <a:off x="5894559" y="1253731"/>
            <a:ext cx="611632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In this example: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The PDF is uploaded by the author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The original source file is Latex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Figures uploaded in the supporting files area (mandatory for latex, optional for word)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No </a:t>
            </a:r>
            <a:r>
              <a:rPr lang="en-US" sz="2400" dirty="0" err="1"/>
              <a:t>Bibtex</a:t>
            </a:r>
            <a:r>
              <a:rPr lang="en-US" sz="2400" dirty="0"/>
              <a:t> files in this contribution</a:t>
            </a:r>
          </a:p>
          <a:p>
            <a:pPr lvl="1"/>
            <a:endParaRPr lang="en-US" sz="2400" dirty="0"/>
          </a:p>
          <a:p>
            <a:r>
              <a:rPr lang="en-US" sz="2400" b="1" dirty="0">
                <a:solidFill>
                  <a:srgbClr val="0070C0"/>
                </a:solidFill>
              </a:rPr>
              <a:t>What must I do?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Download everything!  </a:t>
            </a:r>
            <a:br>
              <a:rPr lang="en-US" sz="2400" dirty="0"/>
            </a:br>
            <a:r>
              <a:rPr lang="en-US" sz="2400" dirty="0"/>
              <a:t>			(Download ZIP button)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EE88B57-57E0-B39C-A185-2BD1744612BA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50D695D3-0005-76A7-41B1-E044C6BC57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0F24734A-CA5B-7551-5FFA-F98C00571A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510" y="1467450"/>
            <a:ext cx="4972942" cy="3923099"/>
          </a:xfrm>
          <a:prstGeom prst="rect">
            <a:avLst/>
          </a:prstGeom>
          <a:ln w="15875">
            <a:solidFill>
              <a:srgbClr val="000000"/>
            </a:solidFill>
          </a:ln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39263BF0-481E-3D25-6C67-4A36DDA0D873}"/>
              </a:ext>
            </a:extLst>
          </p:cNvPr>
          <p:cNvSpPr/>
          <p:nvPr/>
        </p:nvSpPr>
        <p:spPr>
          <a:xfrm>
            <a:off x="967936" y="2025007"/>
            <a:ext cx="696741" cy="151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BF8B371E-0FE2-9846-AA15-B88D84080646}"/>
              </a:ext>
            </a:extLst>
          </p:cNvPr>
          <p:cNvSpPr/>
          <p:nvPr/>
        </p:nvSpPr>
        <p:spPr>
          <a:xfrm>
            <a:off x="934618" y="2484462"/>
            <a:ext cx="696741" cy="151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D89180B5-1BE4-DBCA-E102-C812FA827E12}"/>
              </a:ext>
            </a:extLst>
          </p:cNvPr>
          <p:cNvSpPr/>
          <p:nvPr/>
        </p:nvSpPr>
        <p:spPr>
          <a:xfrm>
            <a:off x="904352" y="2496053"/>
            <a:ext cx="696741" cy="151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729ED7AA-5537-C075-E9CE-F9117134E071}"/>
              </a:ext>
            </a:extLst>
          </p:cNvPr>
          <p:cNvSpPr/>
          <p:nvPr/>
        </p:nvSpPr>
        <p:spPr>
          <a:xfrm>
            <a:off x="867331" y="2818129"/>
            <a:ext cx="696741" cy="151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E9B74B35-293A-CB7F-4334-BC8D4F0BF80E}"/>
              </a:ext>
            </a:extLst>
          </p:cNvPr>
          <p:cNvSpPr/>
          <p:nvPr/>
        </p:nvSpPr>
        <p:spPr>
          <a:xfrm>
            <a:off x="904352" y="3140205"/>
            <a:ext cx="696741" cy="1517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5685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1FA593-4BB6-E6B2-F004-B3FE5C5D6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488DE1E-BF91-EBBC-1902-9F0D29E98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9</a:t>
            </a:fld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5B6E944C-AF3C-DCE0-3DCA-59ECAE432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4025"/>
            <a:ext cx="12192000" cy="705642"/>
          </a:xfrm>
        </p:spPr>
        <p:txBody>
          <a:bodyPr/>
          <a:lstStyle/>
          <a:p>
            <a:r>
              <a:rPr lang="en-US" dirty="0"/>
              <a:t>The Indico interface – Paper Contribution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BC9E8C4-4D30-55F8-C4CA-B2CC9A15E96C}"/>
              </a:ext>
            </a:extLst>
          </p:cNvPr>
          <p:cNvSpPr txBox="1"/>
          <p:nvPr/>
        </p:nvSpPr>
        <p:spPr>
          <a:xfrm>
            <a:off x="5894559" y="1253731"/>
            <a:ext cx="611632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What must I do?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Download everything!  </a:t>
            </a:r>
            <a:br>
              <a:rPr lang="en-US" sz="2400" dirty="0"/>
            </a:br>
            <a:r>
              <a:rPr lang="en-US" sz="2400" dirty="0"/>
              <a:t>			(Download ZIP button)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The extracted folder contains everything </a:t>
            </a:r>
            <a:r>
              <a:rPr lang="en-US" sz="2400" dirty="0">
                <a:sym typeface="Wingdings" panose="05000000000000000000" pitchFamily="2" charset="2"/>
              </a:rPr>
              <a:t> organize the folder according to your preferences</a:t>
            </a:r>
            <a:endParaRPr lang="en-US" sz="2400" dirty="0"/>
          </a:p>
          <a:p>
            <a:pPr lvl="1"/>
            <a:endParaRPr lang="en-US" sz="24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3C70115-2372-A7CF-56B1-296870C840B0}"/>
              </a:ext>
            </a:extLst>
          </p:cNvPr>
          <p:cNvSpPr txBox="1"/>
          <p:nvPr/>
        </p:nvSpPr>
        <p:spPr>
          <a:xfrm>
            <a:off x="1664677" y="6484425"/>
            <a:ext cx="9378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Maurizio Montis – </a:t>
            </a:r>
            <a:r>
              <a:rPr lang="en-US" sz="1000" dirty="0" err="1"/>
              <a:t>JACoW</a:t>
            </a:r>
            <a:r>
              <a:rPr lang="en-US" sz="1000" dirty="0"/>
              <a:t> Team Meeting 2025 – CERN, Switzerland</a:t>
            </a:r>
          </a:p>
        </p:txBody>
      </p:sp>
      <p:pic>
        <p:nvPicPr>
          <p:cNvPr id="4" name="Immagine 3" descr="Immagine che contiene Elementi grafici, Carattere, schermata, logo&#10;&#10;Il contenuto generato dall'IA potrebbe non essere corretto.">
            <a:extLst>
              <a:ext uri="{FF2B5EF4-FFF2-40B4-BE49-F238E27FC236}">
                <a16:creationId xmlns:a16="http://schemas.microsoft.com/office/drawing/2014/main" id="{92FFBAED-6607-4285-1A2F-6B35CCD210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3" y="6309460"/>
            <a:ext cx="1664677" cy="418889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A3745B99-CBFF-564F-345F-A66E42145B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510" y="1467450"/>
            <a:ext cx="4972942" cy="3923099"/>
          </a:xfrm>
          <a:prstGeom prst="rect">
            <a:avLst/>
          </a:prstGeom>
          <a:ln w="15875">
            <a:solidFill>
              <a:srgbClr val="000000"/>
            </a:solidFill>
          </a:ln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EE69ED45-DCED-6E69-9A50-C6DE9D525F1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170" r="17005"/>
          <a:stretch>
            <a:fillRect/>
          </a:stretch>
        </p:blipFill>
        <p:spPr>
          <a:xfrm>
            <a:off x="6622045" y="3649538"/>
            <a:ext cx="4661348" cy="2619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CD19CA29-2B00-8BF2-1F87-D3467A36677F}"/>
              </a:ext>
            </a:extLst>
          </p:cNvPr>
          <p:cNvSpPr/>
          <p:nvPr/>
        </p:nvSpPr>
        <p:spPr>
          <a:xfrm>
            <a:off x="4075353" y="4988951"/>
            <a:ext cx="1039446" cy="328246"/>
          </a:xfrm>
          <a:prstGeom prst="roundRect">
            <a:avLst/>
          </a:prstGeom>
          <a:noFill/>
          <a:ln w="3492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" name="Connettore a gomito 7">
            <a:extLst>
              <a:ext uri="{FF2B5EF4-FFF2-40B4-BE49-F238E27FC236}">
                <a16:creationId xmlns:a16="http://schemas.microsoft.com/office/drawing/2014/main" id="{6E9E9CF8-AA07-AC98-F214-3779050ECAE8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5090856" y="4959203"/>
            <a:ext cx="1531189" cy="193871"/>
          </a:xfrm>
          <a:prstGeom prst="bentConnector3">
            <a:avLst>
              <a:gd name="adj1" fmla="val 12178"/>
            </a:avLst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27BC2E7-3473-1DBF-3BC9-2EDDA6A2CE2D}"/>
              </a:ext>
            </a:extLst>
          </p:cNvPr>
          <p:cNvSpPr txBox="1"/>
          <p:nvPr/>
        </p:nvSpPr>
        <p:spPr>
          <a:xfrm>
            <a:off x="2590800" y="5915612"/>
            <a:ext cx="3505200" cy="393848"/>
          </a:xfrm>
          <a:prstGeom prst="rect">
            <a:avLst/>
          </a:prstGeom>
        </p:spPr>
        <p:txBody>
          <a:bodyPr wrap="square" rtlCol="0">
            <a:normAutofit fontScale="62500" lnSpcReduction="20000"/>
          </a:bodyPr>
          <a:lstStyle/>
          <a:p>
            <a:pPr algn="l"/>
            <a:r>
              <a:rPr lang="en-US" sz="3200" b="1" noProof="0" dirty="0">
                <a:solidFill>
                  <a:srgbClr val="00B050"/>
                </a:solidFill>
              </a:rPr>
              <a:t>Suggestion: 7-zip Extract flat</a:t>
            </a:r>
          </a:p>
        </p:txBody>
      </p:sp>
    </p:spTree>
    <p:extLst>
      <p:ext uri="{BB962C8B-B14F-4D97-AF65-F5344CB8AC3E}">
        <p14:creationId xmlns:p14="http://schemas.microsoft.com/office/powerpoint/2010/main" val="2722439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rmAutofit fontScale="55000" lnSpcReduction="20000"/>
      </a:bodyPr>
      <a:lstStyle>
        <a:defPPr algn="l">
          <a:defRPr sz="3200" b="1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260C8CF3B74245BAA13FDE28514FF4" ma:contentTypeVersion="18" ma:contentTypeDescription="Create a new document." ma:contentTypeScope="" ma:versionID="c81864d3969e52d6a6f6d9de68772443">
  <xsd:schema xmlns:xsd="http://www.w3.org/2001/XMLSchema" xmlns:xs="http://www.w3.org/2001/XMLSchema" xmlns:p="http://schemas.microsoft.com/office/2006/metadata/properties" xmlns:ns3="cc2618ca-3d25-4860-829e-1b4b7a19ebd9" xmlns:ns4="b456a4e5-a128-401e-9c54-02d9c3f51590" targetNamespace="http://schemas.microsoft.com/office/2006/metadata/properties" ma:root="true" ma:fieldsID="835d9c4871a859dcb14229e0c21058e8" ns3:_="" ns4:_="">
    <xsd:import namespace="cc2618ca-3d25-4860-829e-1b4b7a19ebd9"/>
    <xsd:import namespace="b456a4e5-a128-401e-9c54-02d9c3f5159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  <xsd:element ref="ns3:MediaLengthInSeconds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2618ca-3d25-4860-829e-1b4b7a19eb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56a4e5-a128-401e-9c54-02d9c3f5159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c2618ca-3d25-4860-829e-1b4b7a19ebd9" xsi:nil="true"/>
  </documentManagement>
</p:properties>
</file>

<file path=customXml/itemProps1.xml><?xml version="1.0" encoding="utf-8"?>
<ds:datastoreItem xmlns:ds="http://schemas.openxmlformats.org/officeDocument/2006/customXml" ds:itemID="{29E0E95F-AA5C-4E1C-A1EE-8F88B31F4F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1471BF1-A536-4175-BC48-67154B743C8F}">
  <ds:schemaRefs>
    <ds:schemaRef ds:uri="b456a4e5-a128-401e-9c54-02d9c3f51590"/>
    <ds:schemaRef ds:uri="cc2618ca-3d25-4860-829e-1b4b7a19ebd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A738F39-B403-49B4-8F59-3629A5252BB9}">
  <ds:schemaRefs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2006/documentManagement/types"/>
    <ds:schemaRef ds:uri="cc2618ca-3d25-4860-829e-1b4b7a19ebd9"/>
    <ds:schemaRef ds:uri="http://purl.org/dc/dcmitype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b456a4e5-a128-401e-9c54-02d9c3f5159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1849</TotalTime>
  <Words>1803</Words>
  <Application>Microsoft Office PowerPoint</Application>
  <PresentationFormat>Widescreen</PresentationFormat>
  <Paragraphs>279</Paragraphs>
  <Slides>27</Slides>
  <Notes>23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33" baseType="lpstr">
      <vt:lpstr>Aptos</vt:lpstr>
      <vt:lpstr>Aptos Display</vt:lpstr>
      <vt:lpstr>Arial</vt:lpstr>
      <vt:lpstr>Calibri</vt:lpstr>
      <vt:lpstr>Wingdings</vt:lpstr>
      <vt:lpstr>office theme</vt:lpstr>
      <vt:lpstr>(The Ancient Art of) Editing PDF</vt:lpstr>
      <vt:lpstr>Summary </vt:lpstr>
      <vt:lpstr>What is PDF for an editor?</vt:lpstr>
      <vt:lpstr>What is PDF for an editor?</vt:lpstr>
      <vt:lpstr>What is PDF for an editor?</vt:lpstr>
      <vt:lpstr>The PDF in the workflow</vt:lpstr>
      <vt:lpstr>The Indico interface</vt:lpstr>
      <vt:lpstr>The Indico interface – Paper Contribution</vt:lpstr>
      <vt:lpstr>The Indico interface – Paper Contribution</vt:lpstr>
      <vt:lpstr>Acrobat Pro (because we are Pros) </vt:lpstr>
      <vt:lpstr>Presentazione standard di PowerPoint</vt:lpstr>
      <vt:lpstr>What an Editor must check</vt:lpstr>
      <vt:lpstr>Crop the Paper</vt:lpstr>
      <vt:lpstr>Margins, Number of Pages, Page Size</vt:lpstr>
      <vt:lpstr>Embedded Fonts</vt:lpstr>
      <vt:lpstr>Embedded Fonts - Preflight</vt:lpstr>
      <vt:lpstr>Embedded Fonts - PitStop</vt:lpstr>
      <vt:lpstr>Figures, Tables, Equations, References</vt:lpstr>
      <vt:lpstr>Figures, Tables, Equations, References</vt:lpstr>
      <vt:lpstr>Presentazione standard di PowerPoint</vt:lpstr>
      <vt:lpstr>Info and Setup for Acrobat Pro</vt:lpstr>
      <vt:lpstr>Info and Setup for Acrobat Pro</vt:lpstr>
      <vt:lpstr>Info and Setup for Acrobat Pro</vt:lpstr>
      <vt:lpstr>Presentazione standard di PowerPoint</vt:lpstr>
      <vt:lpstr>Lessons Learned</vt:lpstr>
      <vt:lpstr>Lessons Learned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4a Giornata INFN-ACC - AI and accelerators the pilot experience at LNL as a base for a new INFN-A network</dc:title>
  <dc:creator>maurizio montis</dc:creator>
  <cp:lastModifiedBy>Maurizio Montis</cp:lastModifiedBy>
  <cp:revision>365</cp:revision>
  <cp:lastPrinted>2025-01-16T11:01:33Z</cp:lastPrinted>
  <dcterms:created xsi:type="dcterms:W3CDTF">2024-01-12T15:19:19Z</dcterms:created>
  <dcterms:modified xsi:type="dcterms:W3CDTF">2025-11-06T12:29:08Z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0x01010042260C8CF3B74245BAA13FDE28514FF4</vt:lpwstr>
  </property>
</Properties>
</file>