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media/media1.gif" ContentType="video/unknown"/>
  <Override PartName="/ppt/notesSlides/notesSlide32.xml" ContentType="application/vnd.openxmlformats-officedocument.presentationml.notesSlide+xml"/>
  <Override PartName="/ppt/tags/tag1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notesMasterIdLst>
    <p:notesMasterId r:id="rId66"/>
  </p:notesMasterIdLst>
  <p:handoutMasterIdLst>
    <p:handoutMasterId r:id="rId67"/>
  </p:handoutMasterIdLst>
  <p:sldIdLst>
    <p:sldId id="293" r:id="rId2"/>
    <p:sldId id="362" r:id="rId3"/>
    <p:sldId id="4464" r:id="rId4"/>
    <p:sldId id="4474" r:id="rId5"/>
    <p:sldId id="4454" r:id="rId6"/>
    <p:sldId id="363" r:id="rId7"/>
    <p:sldId id="257" r:id="rId8"/>
    <p:sldId id="4441" r:id="rId9"/>
    <p:sldId id="4455" r:id="rId10"/>
    <p:sldId id="4456" r:id="rId11"/>
    <p:sldId id="4457" r:id="rId12"/>
    <p:sldId id="4460" r:id="rId13"/>
    <p:sldId id="4459" r:id="rId14"/>
    <p:sldId id="4458" r:id="rId15"/>
    <p:sldId id="4476" r:id="rId16"/>
    <p:sldId id="4482" r:id="rId17"/>
    <p:sldId id="4472" r:id="rId18"/>
    <p:sldId id="4461" r:id="rId19"/>
    <p:sldId id="4466" r:id="rId20"/>
    <p:sldId id="4462" r:id="rId21"/>
    <p:sldId id="4480" r:id="rId22"/>
    <p:sldId id="4479" r:id="rId23"/>
    <p:sldId id="4478" r:id="rId24"/>
    <p:sldId id="4475" r:id="rId25"/>
    <p:sldId id="4465" r:id="rId26"/>
    <p:sldId id="4477" r:id="rId27"/>
    <p:sldId id="4481" r:id="rId28"/>
    <p:sldId id="4470" r:id="rId29"/>
    <p:sldId id="4468" r:id="rId30"/>
    <p:sldId id="4469" r:id="rId31"/>
    <p:sldId id="4471" r:id="rId32"/>
    <p:sldId id="4483" r:id="rId33"/>
    <p:sldId id="256" r:id="rId34"/>
    <p:sldId id="4473" r:id="rId35"/>
    <p:sldId id="294" r:id="rId36"/>
    <p:sldId id="383" r:id="rId37"/>
    <p:sldId id="367" r:id="rId38"/>
    <p:sldId id="258" r:id="rId39"/>
    <p:sldId id="382" r:id="rId40"/>
    <p:sldId id="374" r:id="rId41"/>
    <p:sldId id="290" r:id="rId42"/>
    <p:sldId id="292" r:id="rId43"/>
    <p:sldId id="324" r:id="rId44"/>
    <p:sldId id="270" r:id="rId45"/>
    <p:sldId id="274" r:id="rId46"/>
    <p:sldId id="265" r:id="rId47"/>
    <p:sldId id="266" r:id="rId48"/>
    <p:sldId id="343" r:id="rId49"/>
    <p:sldId id="373" r:id="rId50"/>
    <p:sldId id="322" r:id="rId51"/>
    <p:sldId id="312" r:id="rId52"/>
    <p:sldId id="369" r:id="rId53"/>
    <p:sldId id="342" r:id="rId54"/>
    <p:sldId id="370" r:id="rId55"/>
    <p:sldId id="371" r:id="rId56"/>
    <p:sldId id="372" r:id="rId57"/>
    <p:sldId id="364" r:id="rId58"/>
    <p:sldId id="381" r:id="rId59"/>
    <p:sldId id="318" r:id="rId60"/>
    <p:sldId id="377" r:id="rId61"/>
    <p:sldId id="378" r:id="rId62"/>
    <p:sldId id="379" r:id="rId63"/>
    <p:sldId id="380" r:id="rId64"/>
    <p:sldId id="328" r:id="rId65"/>
  </p:sldIdLst>
  <p:sldSz cx="12192000" cy="6858000"/>
  <p:notesSz cx="6858000" cy="9144000"/>
  <p:embeddedFontLst>
    <p:embeddedFont>
      <p:font typeface="Arial Unicode MS" panose="020B0604020202020204" charset="0"/>
      <p:regular r:id="rId68"/>
    </p:embeddedFont>
    <p:embeddedFont>
      <p:font typeface="Calibri" panose="020F0502020204030204" pitchFamily="34" charset="0"/>
      <p:regular r:id="rId69"/>
      <p:bold r:id="rId70"/>
      <p:italic r:id="rId71"/>
      <p:boldItalic r:id="rId72"/>
    </p:embeddedFont>
    <p:embeddedFont>
      <p:font typeface="DesySans Office" panose="020B0604020202020204" charset="0"/>
      <p:regular r:id="rId73"/>
      <p:bold r:id="rId74"/>
      <p:italic r:id="rId75"/>
      <p:boldItalic r:id="rId76"/>
    </p:embeddedFont>
    <p:embeddedFont>
      <p:font typeface="DesySans Office Cn Bold" panose="020B0604020202020204" charset="0"/>
      <p:regular r:id="rId77"/>
    </p:embeddedFont>
    <p:embeddedFont>
      <p:font typeface="DesySans Office Cn Heavy" panose="020B0604020202020204" charset="0"/>
      <p:regular r:id="rId78"/>
    </p:embeddedFont>
    <p:embeddedFont>
      <p:font typeface="DesySans Office Cn Medium" panose="020B0604020202020204" charset="0"/>
      <p:regular r:id="rId79"/>
    </p:embeddedFont>
    <p:embeddedFont>
      <p:font typeface="DesySans Office Cn Regular" panose="020B0604020202020204" charset="0"/>
      <p:regular r:id="rId80"/>
    </p:embeddedFont>
    <p:embeddedFont>
      <p:font typeface="Webdings" panose="05030102010509060703" pitchFamily="18" charset="2"/>
      <p:regular r:id="rId81"/>
    </p:embeddedFont>
    <p:embeddedFont>
      <p:font typeface="Wingdings 2" panose="05020102010507070707" pitchFamily="18" charset="2"/>
      <p:regular r:id="rId82"/>
    </p:embeddedFont>
    <p:embeddedFont>
      <p:font typeface="Wingdings 3" panose="05040102010807070707" pitchFamily="18" charset="2"/>
      <p:regular r:id="rId8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233C"/>
    <a:srgbClr val="828282"/>
    <a:srgbClr val="797979"/>
    <a:srgbClr val="969696"/>
    <a:srgbClr val="007A31"/>
    <a:srgbClr val="D2006E"/>
    <a:srgbClr val="EB6E0F"/>
    <a:srgbClr val="FF00FF"/>
    <a:srgbClr val="005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550AFEE-AA60-49FA-939E-7A5CFF426D33}">
  <a:tblStyle styleId="{7550AFEE-AA60-49FA-939E-7A5CFF426D33}" styleName="DESY: on white background">
    <a:wholeTbl>
      <a:tcTxStyle>
        <a:fontRef idx="minor">
          <a:prstClr val="black"/>
        </a:fontRef>
        <a:schemeClr val="dk1"/>
      </a:tcTxStyle>
      <a:tcStyle>
        <a:tcBdr>
          <a:left>
            <a:ln w="0" cmpd="sng">
              <a:solidFill>
                <a:schemeClr val="lt1"/>
              </a:solidFill>
            </a:ln>
          </a:left>
          <a:right>
            <a:ln w="0" cmpd="sng">
              <a:solidFill>
                <a:schemeClr val="lt1"/>
              </a:solidFill>
            </a:ln>
          </a:right>
          <a:top>
            <a:ln w="6350" cmpd="sng">
              <a:solidFill>
                <a:schemeClr val="lt1"/>
              </a:solidFill>
            </a:ln>
          </a:top>
          <a:bottom>
            <a:ln w="6350" cmpd="sng">
              <a:solidFill>
                <a:schemeClr val="lt1"/>
              </a:solidFill>
            </a:ln>
          </a:bottom>
          <a:insideH>
            <a:ln w="6350" cmpd="sng">
              <a:solidFill>
                <a:schemeClr val="dk2"/>
              </a:solidFill>
            </a:ln>
          </a:insideH>
          <a:insideV>
            <a:ln w="0" cmpd="sng">
              <a:solidFill>
                <a:schemeClr val="lt1"/>
              </a:solidFill>
            </a:ln>
          </a:insideV>
        </a:tcBdr>
        <a:fill>
          <a:solidFill>
            <a:schemeClr val="lt1"/>
          </a:solidFill>
        </a:fill>
      </a:tcStyle>
    </a:wholeTbl>
    <a:band1V>
      <a:tcStyle>
        <a:tcBdr/>
        <a:fill>
          <a:solidFill>
            <a:schemeClr val="accent1">
              <a:tint val="15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lastCol>
    <a:fir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1750" cmpd="sng">
              <a:solidFill>
                <a:schemeClr val="dk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prstClr val="black"/>
        </a:fontRef>
        <a:schemeClr val="dk1"/>
      </a:tcTxStyle>
      <a:tcStyle>
        <a:tcBdr>
          <a:top>
            <a:ln w="31750" cmpd="sng">
              <a:solidFill>
                <a:schemeClr val="dk2"/>
              </a:solidFill>
            </a:ln>
          </a:top>
          <a:bottom>
            <a:ln w="31750" cmpd="sng">
              <a:solidFill>
                <a:schemeClr val="dk2"/>
              </a:solidFill>
            </a:ln>
          </a:bottom>
        </a:tcBdr>
        <a:fill>
          <a:solidFill>
            <a:schemeClr val="lt1"/>
          </a:solidFill>
        </a:fill>
      </a:tcStyle>
    </a:firstRow>
  </a:tblStyle>
  <a:tblStyle styleId="{F5BD4321-5A55-4BF0-89E4-40E6ED13D237}" styleName="DESY: on dark background">
    <a:wholeTbl>
      <a:tcTxStyle>
        <a:fontRef idx="minor">
          <a:prstClr val="black"/>
        </a:fontRef>
        <a:schemeClr val="lt1"/>
      </a:tcTxStyle>
      <a:tcStyle>
        <a:tcBdr>
          <a:left>
            <a:ln w="0" cmpd="sng">
              <a:solidFill>
                <a:schemeClr val="lt1"/>
              </a:solidFill>
            </a:ln>
          </a:left>
          <a:right>
            <a:ln w="0" cmpd="sng">
              <a:solidFill>
                <a:schemeClr val="lt1"/>
              </a:solidFill>
            </a:ln>
          </a:right>
          <a:top>
            <a:ln w="0" cmpd="sng">
              <a:solidFill>
                <a:schemeClr val="lt1"/>
              </a:solidFill>
            </a:ln>
          </a:top>
          <a:bottom>
            <a:ln w="0" cmpd="sng">
              <a:solidFill>
                <a:schemeClr val="lt1"/>
              </a:solidFill>
            </a:ln>
          </a:bottom>
          <a:insideH>
            <a:ln w="0" cmpd="sng">
              <a:solidFill>
                <a:schemeClr val="dk2"/>
              </a:solidFill>
            </a:ln>
          </a:insideH>
          <a:insideV>
            <a:ln w="0" cmpd="sng">
              <a:solidFill>
                <a:schemeClr val="l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dk2">
              <a:alpha val="20000"/>
            </a:schemeClr>
          </a:solidFill>
        </a:fill>
      </a:tcStyle>
    </a:band1H>
    <a:band2H>
      <a:tcStyle>
        <a:tcBdr/>
      </a:tcStyle>
    </a:band2H>
    <a:lastCol>
      <a:tcTxStyle b="on">
        <a:fontRef idx="minor">
          <a:prstClr val="black"/>
        </a:fontRef>
        <a:schemeClr val="lt1"/>
      </a:tcTxStyle>
      <a:tcStyle>
        <a:tcBdr/>
      </a:tcStyle>
    </a:lastCol>
    <a:firstCol>
      <a:tcTxStyle b="on">
        <a:fontRef idx="minor">
          <a:prstClr val="black"/>
        </a:fontRef>
        <a:schemeClr val="lt1"/>
      </a:tcTxStyle>
      <a:tcStyle>
        <a:tcBdr/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0" cmpd="sng">
              <a:solidFill>
                <a:schemeClr val="dk2"/>
              </a:solidFill>
            </a:ln>
          </a:top>
        </a:tcBdr>
        <a:fill>
          <a:solidFill>
            <a:schemeClr val="dk2">
              <a:alpha val="50000"/>
            </a:schemeClr>
          </a:solidFill>
        </a:fill>
      </a:tcStyle>
    </a:lastRow>
    <a:firstRow>
      <a:tcTxStyle b="on">
        <a:fontRef idx="minor">
          <a:prstClr val="black"/>
        </a:fontRef>
        <a:schemeClr val="dk1"/>
      </a:tcTxStyle>
      <a:tcStyle>
        <a:tcBdr>
          <a:top>
            <a:ln w="0" cmpd="sng">
              <a:solidFill>
                <a:schemeClr val="dk2"/>
              </a:solidFill>
            </a:ln>
          </a:top>
          <a:bottom>
            <a:ln w="0" cmpd="sng">
              <a:solidFill>
                <a:schemeClr val="dk2"/>
              </a:solidFill>
            </a:ln>
          </a:bottom>
        </a:tcBdr>
        <a:fill>
          <a:solidFill>
            <a:schemeClr val="dk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6190" autoAdjust="0"/>
  </p:normalViewPr>
  <p:slideViewPr>
    <p:cSldViewPr snapToGrid="0">
      <p:cViewPr>
        <p:scale>
          <a:sx n="107" d="100"/>
          <a:sy n="107" d="100"/>
        </p:scale>
        <p:origin x="750" y="150"/>
      </p:cViewPr>
      <p:guideLst/>
    </p:cSldViewPr>
  </p:slideViewPr>
  <p:outlineViewPr>
    <p:cViewPr>
      <p:scale>
        <a:sx n="33" d="100"/>
        <a:sy n="33" d="100"/>
      </p:scale>
      <p:origin x="0" y="-303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3" d="100"/>
        <a:sy n="53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531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font" Target="fonts/font1.fntdata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7.fntdata"/><Relationship Id="rId79" Type="http://schemas.openxmlformats.org/officeDocument/2006/relationships/font" Target="fonts/font12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2.fntdata"/><Relationship Id="rId77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5.fntdata"/><Relationship Id="rId80" Type="http://schemas.openxmlformats.org/officeDocument/2006/relationships/font" Target="fonts/font13.fntdata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3.fntdata"/><Relationship Id="rId75" Type="http://schemas.openxmlformats.org/officeDocument/2006/relationships/font" Target="fonts/font8.fntdata"/><Relationship Id="rId83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6.fntdata"/><Relationship Id="rId78" Type="http://schemas.openxmlformats.org/officeDocument/2006/relationships/font" Target="fonts/font11.fntdata"/><Relationship Id="rId81" Type="http://schemas.openxmlformats.org/officeDocument/2006/relationships/font" Target="fonts/font14.fntdata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9.fntdata"/><Relationship Id="rId7" Type="http://schemas.openxmlformats.org/officeDocument/2006/relationships/slide" Target="slides/slide6.xml"/><Relationship Id="rId71" Type="http://schemas.openxmlformats.org/officeDocument/2006/relationships/font" Target="fonts/font4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notesMaster" Target="notesMasters/notesMaster1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font" Target="fonts/font1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9EFA64C5-A2DC-DEB9-9C78-6A225356DD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30E8E7E-E92D-89DF-DA41-3C54899153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922DF-306A-404F-BB0E-179426359AD8}" type="datetimeFigureOut">
              <a:rPr lang="de-DE" smtClean="0"/>
              <a:t>06.11.2025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109789E-B06D-4C2C-0D7D-A4EC761D163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FBFE640-9FED-D227-78B0-79761F7579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BB0E1-91B1-9149-BADB-C8C9C7151F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024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  <a:cs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  <a:cs typeface="Calibri" panose="020F0502020204030204" pitchFamily="34" charset="0"/>
              </a:defRPr>
            </a:lvl1pPr>
          </a:lstStyle>
          <a:p>
            <a:fld id="{4144268F-05ED-448A-9733-8A4E564114DB}" type="datetimeFigureOut">
              <a:rPr lang="de-DE" smtClean="0"/>
              <a:pPr/>
              <a:t>06.11.2025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6</a:t>
            </a:r>
          </a:p>
          <a:p>
            <a:pPr lvl="6"/>
            <a:r>
              <a:rPr lang="de-DE"/>
              <a:t>7</a:t>
            </a:r>
          </a:p>
          <a:p>
            <a:pPr lvl="7"/>
            <a:r>
              <a:rPr lang="de-DE"/>
              <a:t>8</a:t>
            </a:r>
          </a:p>
          <a:p>
            <a:pPr lvl="8"/>
            <a:r>
              <a:rPr lang="de-DE"/>
              <a:t>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  <a:cs typeface="Calibri" panose="020F05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  <a:cs typeface="Calibri" panose="020F0502020204030204" pitchFamily="34" charset="0"/>
              </a:defRPr>
            </a:lvl1pPr>
          </a:lstStyle>
          <a:p>
            <a:fld id="{82BF6212-DF09-4E39-9308-E46D7D825E8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35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Calibri" panose="020F050202020403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having</a:t>
            </a:r>
            <a:r>
              <a:rPr lang="de-DE" dirty="0"/>
              <a:t> a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091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Just a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words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Slide </a:t>
            </a:r>
            <a:r>
              <a:rPr lang="de-DE" dirty="0" err="1"/>
              <a:t>processing</a:t>
            </a:r>
            <a:r>
              <a:rPr lang="de-DE" dirty="0"/>
              <a:t> and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management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817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But I </a:t>
            </a:r>
            <a:r>
              <a:rPr lang="de-DE" dirty="0" err="1"/>
              <a:t>liked</a:t>
            </a:r>
            <a:r>
              <a:rPr lang="de-DE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783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815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Oral </a:t>
            </a:r>
            <a:r>
              <a:rPr lang="de-DE" dirty="0" err="1"/>
              <a:t>Presentation</a:t>
            </a:r>
            <a:r>
              <a:rPr lang="de-DE" dirty="0"/>
              <a:t> Management Talk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Vincent </a:t>
            </a:r>
            <a:r>
              <a:rPr lang="de-DE" dirty="0" err="1"/>
              <a:t>Mitts</a:t>
            </a:r>
            <a:r>
              <a:rPr lang="de-DE" dirty="0"/>
              <a:t> </a:t>
            </a:r>
            <a:r>
              <a:rPr lang="de-DE" dirty="0" err="1"/>
              <a:t>JACoW</a:t>
            </a:r>
            <a:r>
              <a:rPr lang="de-DE" dirty="0"/>
              <a:t> Teammeeting Santos, Brazil  Also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Hard- and Software</a:t>
            </a:r>
          </a:p>
          <a:p>
            <a:r>
              <a:rPr lang="de-DE" dirty="0"/>
              <a:t>As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deal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I‘d</a:t>
            </a:r>
            <a:r>
              <a:rPr lang="de-DE" dirty="0"/>
              <a:t> like </a:t>
            </a:r>
            <a:r>
              <a:rPr lang="de-DE" dirty="0" err="1"/>
              <a:t>to</a:t>
            </a:r>
            <a:r>
              <a:rPr lang="de-DE" dirty="0"/>
              <a:t> do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remarks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that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88345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6200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that everyone has the slides processing privileges to see the link for editing slides in the </a:t>
            </a:r>
            <a:r>
              <a:rPr lang="en-US" dirty="0" err="1"/>
              <a:t>Indico</a:t>
            </a:r>
            <a:r>
              <a:rPr lang="en-US" dirty="0"/>
              <a:t> module (</a:t>
            </a:r>
            <a:r>
              <a:rPr lang="en-US" dirty="0" err="1"/>
              <a:t>Indico</a:t>
            </a:r>
            <a:r>
              <a:rPr lang="en-US" dirty="0"/>
              <a:t> Access)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3143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include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Indico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: </a:t>
            </a:r>
            <a:r>
              <a:rPr lang="de-DE" dirty="0" err="1"/>
              <a:t>impede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grapped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editors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editing</a:t>
            </a:r>
            <a:r>
              <a:rPr lang="de-DE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149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These Problems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explained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Ivan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morning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31930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Here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come</a:t>
            </a:r>
            <a:r>
              <a:rPr lang="de-DE" dirty="0"/>
              <a:t> 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,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oral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held</a:t>
            </a:r>
            <a:r>
              <a:rPr lang="de-DE" dirty="0"/>
              <a:t> and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requested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author</a:t>
            </a:r>
            <a:r>
              <a:rPr lang="de-DE" dirty="0"/>
              <a:t>. In </a:t>
            </a:r>
            <a:r>
              <a:rPr lang="de-DE" dirty="0" err="1"/>
              <a:t>case</a:t>
            </a:r>
            <a:r>
              <a:rPr lang="de-DE" dirty="0"/>
              <a:t> he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uploaded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pdf</a:t>
            </a:r>
            <a:r>
              <a:rPr lang="de-DE" dirty="0"/>
              <a:t> just check </a:t>
            </a:r>
            <a:r>
              <a:rPr lang="de-DE" dirty="0" err="1"/>
              <a:t>missing</a:t>
            </a:r>
            <a:r>
              <a:rPr lang="de-DE" dirty="0"/>
              <a:t> </a:t>
            </a:r>
            <a:r>
              <a:rPr lang="de-DE" dirty="0" err="1"/>
              <a:t>fonts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472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Presentation of Michaela follows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2892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topic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slidprocessors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dealing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but not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. So I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heavy </a:t>
            </a:r>
            <a:r>
              <a:rPr lang="de-DE" dirty="0" err="1"/>
              <a:t>duty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awake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soup</a:t>
            </a:r>
            <a:r>
              <a:rPr lang="de-DE" dirty="0"/>
              <a:t> </a:t>
            </a:r>
            <a:r>
              <a:rPr lang="de-DE" dirty="0" err="1"/>
              <a:t>coma</a:t>
            </a:r>
            <a:r>
              <a:rPr lang="de-DE" dirty="0"/>
              <a:t> – </a:t>
            </a:r>
            <a:r>
              <a:rPr lang="de-DE" dirty="0" err="1"/>
              <a:t>perhaps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topic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enough</a:t>
            </a:r>
            <a:r>
              <a:rPr lang="de-DE" dirty="0"/>
              <a:t> </a:t>
            </a:r>
            <a:r>
              <a:rPr lang="de-DE" dirty="0" err="1"/>
              <a:t>exciting</a:t>
            </a:r>
            <a:r>
              <a:rPr lang="de-DE" dirty="0"/>
              <a:t>. So </a:t>
            </a:r>
            <a:r>
              <a:rPr lang="de-DE" dirty="0" err="1"/>
              <a:t>if</a:t>
            </a:r>
            <a:r>
              <a:rPr lang="de-DE" dirty="0"/>
              <a:t> I </a:t>
            </a:r>
            <a:r>
              <a:rPr lang="de-DE" dirty="0" err="1"/>
              <a:t>bore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just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seat</a:t>
            </a:r>
            <a:r>
              <a:rPr lang="de-DE" dirty="0"/>
              <a:t> and relax!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77854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817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255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408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8824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F6B9-FDE3-4B71-A41D-5EC3B4F5F07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184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BF6B9-FDE3-4B71-A41D-5EC3B4F5F07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146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952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is mentioned at the beginning of the talk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48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48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4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What is slide processing? Differs quite a lot from paper editing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0476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Transform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convertio</a:t>
            </a:r>
            <a:r>
              <a:rPr lang="de-DE" dirty="0"/>
              <a:t>, </a:t>
            </a:r>
            <a:r>
              <a:rPr lang="de-DE" dirty="0" err="1"/>
              <a:t>handbrake</a:t>
            </a:r>
            <a:r>
              <a:rPr lang="de-DE" dirty="0"/>
              <a:t>… </a:t>
            </a:r>
            <a:r>
              <a:rPr lang="de-DE" dirty="0" err="1"/>
              <a:t>How-to</a:t>
            </a:r>
            <a:r>
              <a:rPr lang="de-DE" dirty="0"/>
              <a:t> </a:t>
            </a:r>
            <a:r>
              <a:rPr lang="de-DE" dirty="0" err="1"/>
              <a:t>follows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2676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590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78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6553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3024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Videos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embedded</a:t>
            </a:r>
            <a:r>
              <a:rPr lang="de-DE" dirty="0"/>
              <a:t> in PDF Files </a:t>
            </a:r>
            <a:r>
              <a:rPr lang="de-DE" dirty="0" err="1"/>
              <a:t>with</a:t>
            </a:r>
            <a:r>
              <a:rPr lang="de-DE" dirty="0"/>
              <a:t> Acrobat Pro </a:t>
            </a:r>
            <a:r>
              <a:rPr lang="de-DE" dirty="0" err="1"/>
              <a:t>only</a:t>
            </a:r>
            <a:r>
              <a:rPr lang="de-DE" dirty="0"/>
              <a:t> – </a:t>
            </a:r>
            <a:r>
              <a:rPr lang="de-DE" dirty="0" err="1"/>
              <a:t>the</a:t>
            </a:r>
            <a:r>
              <a:rPr lang="de-DE" dirty="0"/>
              <a:t> simple Reader </a:t>
            </a: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provide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functionality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3899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Rich Media </a:t>
            </a:r>
            <a:r>
              <a:rPr lang="de-DE" dirty="0" err="1"/>
              <a:t>enables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embedding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media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01863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Browse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on </a:t>
            </a:r>
            <a:r>
              <a:rPr lang="de-DE" dirty="0" err="1"/>
              <a:t>your</a:t>
            </a:r>
            <a:r>
              <a:rPr lang="de-DE" dirty="0"/>
              <a:t> PC. Check </a:t>
            </a:r>
            <a:r>
              <a:rPr lang="de-DE" dirty="0" err="1"/>
              <a:t>the</a:t>
            </a:r>
            <a:r>
              <a:rPr lang="de-DE" dirty="0"/>
              <a:t> box </a:t>
            </a:r>
            <a:r>
              <a:rPr lang="de-DE" dirty="0" err="1"/>
              <a:t>named</a:t>
            </a:r>
            <a:r>
              <a:rPr lang="de-DE" dirty="0"/>
              <a:t> „Snap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</a:t>
            </a:r>
            <a:r>
              <a:rPr lang="de-DE" dirty="0" err="1"/>
              <a:t>proportions</a:t>
            </a:r>
            <a:r>
              <a:rPr lang="de-DE" dirty="0"/>
              <a:t>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maintain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original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video</a:t>
            </a:r>
            <a:r>
              <a:rPr lang="de-DE" dirty="0"/>
              <a:t>. Check </a:t>
            </a:r>
            <a:r>
              <a:rPr lang="de-DE" dirty="0" err="1"/>
              <a:t>the</a:t>
            </a:r>
            <a:r>
              <a:rPr lang="de-DE" dirty="0"/>
              <a:t> box </a:t>
            </a:r>
            <a:r>
              <a:rPr lang="de-DE" dirty="0" err="1"/>
              <a:t>named</a:t>
            </a:r>
            <a:r>
              <a:rPr lang="de-DE" dirty="0"/>
              <a:t> „Show </a:t>
            </a:r>
            <a:r>
              <a:rPr lang="de-DE" dirty="0" err="1"/>
              <a:t>Acvanced</a:t>
            </a:r>
            <a:r>
              <a:rPr lang="de-DE" dirty="0"/>
              <a:t> Options“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appearande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behaviour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video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03091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Possibly</a:t>
            </a:r>
            <a:r>
              <a:rPr lang="de-DE" dirty="0"/>
              <a:t> (IPHINE: MOV)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format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MP3 </a:t>
            </a:r>
            <a:r>
              <a:rPr lang="de-DE" dirty="0" err="1"/>
              <a:t>or</a:t>
            </a:r>
            <a:r>
              <a:rPr lang="de-DE" dirty="0"/>
              <a:t> SWF </a:t>
            </a:r>
            <a:r>
              <a:rPr lang="de-DE" dirty="0" err="1"/>
              <a:t>or</a:t>
            </a:r>
            <a:r>
              <a:rPr lang="de-DE" dirty="0"/>
              <a:t> code </a:t>
            </a:r>
            <a:r>
              <a:rPr lang="de-DE" dirty="0" err="1"/>
              <a:t>to</a:t>
            </a:r>
            <a:r>
              <a:rPr lang="de-DE" dirty="0"/>
              <a:t> H.264 </a:t>
            </a:r>
            <a:r>
              <a:rPr lang="de-DE" dirty="0" err="1"/>
              <a:t>with</a:t>
            </a:r>
            <a:r>
              <a:rPr lang="de-DE" dirty="0"/>
              <a:t> ??   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modify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Select </a:t>
            </a:r>
            <a:r>
              <a:rPr lang="de-DE" dirty="0" err="1"/>
              <a:t>Object</a:t>
            </a:r>
            <a:r>
              <a:rPr lang="de-DE" dirty="0"/>
              <a:t>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Acrobat </a:t>
            </a:r>
            <a:r>
              <a:rPr lang="de-DE" dirty="0" err="1"/>
              <a:t>menu</a:t>
            </a:r>
            <a:r>
              <a:rPr lang="de-D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217580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embedded</a:t>
            </a:r>
            <a:r>
              <a:rPr lang="de-DE" dirty="0"/>
              <a:t> </a:t>
            </a:r>
            <a:r>
              <a:rPr lang="de-DE" dirty="0" err="1"/>
              <a:t>videos</a:t>
            </a:r>
            <a:r>
              <a:rPr lang="de-DE" dirty="0"/>
              <a:t> do not </a:t>
            </a:r>
            <a:r>
              <a:rPr lang="de-DE" dirty="0" err="1"/>
              <a:t>behave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expected</a:t>
            </a:r>
            <a:r>
              <a:rPr lang="de-DE" dirty="0"/>
              <a:t>. The </a:t>
            </a:r>
            <a:r>
              <a:rPr lang="de-DE" dirty="0" err="1"/>
              <a:t>following</a:t>
            </a:r>
            <a:r>
              <a:rPr lang="de-DE" dirty="0"/>
              <a:t> tricks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useful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life</a:t>
            </a:r>
            <a:r>
              <a:rPr lang="de-DE" dirty="0"/>
              <a:t> </a:t>
            </a:r>
            <a:r>
              <a:rPr lang="de-DE" dirty="0" err="1"/>
              <a:t>easier</a:t>
            </a:r>
            <a:r>
              <a:rPr lang="de-DE" dirty="0"/>
              <a:t>. </a:t>
            </a:r>
          </a:p>
          <a:p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happen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captions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boxes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overlapping</a:t>
            </a:r>
            <a:r>
              <a:rPr lang="de-DE" dirty="0"/>
              <a:t> an </a:t>
            </a:r>
            <a:r>
              <a:rPr lang="de-DE" dirty="0" err="1"/>
              <a:t>embedded</a:t>
            </a:r>
            <a:r>
              <a:rPr lang="de-DE" dirty="0"/>
              <a:t> </a:t>
            </a:r>
            <a:r>
              <a:rPr lang="de-DE" dirty="0" err="1"/>
              <a:t>video</a:t>
            </a:r>
            <a:r>
              <a:rPr lang="de-DE" dirty="0"/>
              <a:t> in a PowerPoint </a:t>
            </a:r>
            <a:r>
              <a:rPr lang="de-DE" dirty="0" err="1"/>
              <a:t>presentation</a:t>
            </a:r>
            <a:r>
              <a:rPr lang="de-DE" dirty="0"/>
              <a:t>.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not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video</a:t>
            </a:r>
            <a:r>
              <a:rPr lang="de-DE" dirty="0"/>
              <a:t> and will </a:t>
            </a:r>
            <a:r>
              <a:rPr lang="de-DE" dirty="0" err="1"/>
              <a:t>disappear</a:t>
            </a:r>
            <a:r>
              <a:rPr lang="de-DE" dirty="0"/>
              <a:t> after </a:t>
            </a:r>
            <a:r>
              <a:rPr lang="de-DE" dirty="0" err="1"/>
              <a:t>conversion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8174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I decided to share my experiences about the situation that Presentation Management combines Slide Editing and the tasks in the </a:t>
            </a:r>
            <a:r>
              <a:rPr lang="en-US" sz="1200" dirty="0" err="1"/>
              <a:t>SpeakerReadyRoom</a:t>
            </a:r>
            <a:r>
              <a:rPr lang="en-US" sz="1200" dirty="0"/>
              <a:t>.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7177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6520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9696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By the way: if you not sure how to fix: 1) ask your neighbor 2) ask the Collaboration 3) ask the author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4759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780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8577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321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34975" y="776288"/>
            <a:ext cx="6892925" cy="3878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204E60-24E4-4A40-95BE-9D3114BF4556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00038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 am happy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iterate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HOW TOS and like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encourage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in </a:t>
            </a:r>
            <a:r>
              <a:rPr lang="de-DE" dirty="0" err="1"/>
              <a:t>contact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me. </a:t>
            </a:r>
            <a:r>
              <a:rPr lang="de-DE" dirty="0" err="1"/>
              <a:t>I‘d</a:t>
            </a:r>
            <a:r>
              <a:rPr lang="de-DE" dirty="0"/>
              <a:t> like </a:t>
            </a:r>
            <a:r>
              <a:rPr lang="de-DE" dirty="0" err="1"/>
              <a:t>collect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and </a:t>
            </a:r>
            <a:r>
              <a:rPr lang="de-DE" dirty="0" err="1"/>
              <a:t>solutions</a:t>
            </a:r>
            <a:r>
              <a:rPr lang="de-DE" dirty="0"/>
              <a:t>, </a:t>
            </a:r>
            <a:r>
              <a:rPr lang="de-DE" dirty="0" err="1"/>
              <a:t>keep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documentation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date and </a:t>
            </a:r>
            <a:r>
              <a:rPr lang="de-DE"/>
              <a:t>improve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678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conference</a:t>
            </a:r>
            <a:r>
              <a:rPr lang="de-DE" dirty="0"/>
              <a:t> </a:t>
            </a:r>
            <a:r>
              <a:rPr lang="de-DE" dirty="0" err="1"/>
              <a:t>please</a:t>
            </a:r>
            <a:r>
              <a:rPr lang="de-DE" dirty="0"/>
              <a:t> check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 </a:t>
            </a:r>
            <a:r>
              <a:rPr lang="de-DE" dirty="0" err="1"/>
              <a:t>tools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installed</a:t>
            </a:r>
            <a:r>
              <a:rPr lang="de-DE" dirty="0"/>
              <a:t> –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also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e.g.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pc</a:t>
            </a:r>
            <a:r>
              <a:rPr lang="de-DE" dirty="0"/>
              <a:t> and will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train</a:t>
            </a:r>
            <a:r>
              <a:rPr lang="de-DE" dirty="0"/>
              <a:t> remote.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580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intend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insert</a:t>
            </a:r>
            <a:r>
              <a:rPr lang="de-DE" dirty="0"/>
              <a:t> a </a:t>
            </a:r>
            <a:r>
              <a:rPr lang="de-DE" dirty="0" err="1"/>
              <a:t>video</a:t>
            </a:r>
            <a:r>
              <a:rPr lang="de-DE" dirty="0"/>
              <a:t> in Adobe –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format</a:t>
            </a:r>
            <a:r>
              <a:rPr lang="de-DE" dirty="0"/>
              <a:t>: </a:t>
            </a:r>
            <a:r>
              <a:rPr lang="de-DE" dirty="0" err="1"/>
              <a:t>Handbrake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Virtual Dub </a:t>
            </a:r>
            <a:r>
              <a:rPr lang="en-US" b="1" dirty="0"/>
              <a:t>to reduce the size of extracted mpeg-4 files just use Handbrake and convert from mpeg-4 to mpeg-4 </a:t>
            </a:r>
            <a:r>
              <a:rPr lang="en-US" b="1" dirty="0">
                <a:sym typeface="Wingdings" panose="05000000000000000000" pitchFamily="2" charset="2"/>
              </a:rPr>
              <a:t></a:t>
            </a:r>
            <a:endParaRPr lang="de-DE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589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151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split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overlapping</a:t>
            </a:r>
            <a:r>
              <a:rPr lang="de-DE" dirty="0"/>
              <a:t> – </a:t>
            </a:r>
            <a:r>
              <a:rPr lang="de-DE" dirty="0" err="1"/>
              <a:t>examples</a:t>
            </a:r>
            <a:r>
              <a:rPr lang="de-DE" dirty="0"/>
              <a:t> follow in </a:t>
            </a:r>
            <a:r>
              <a:rPr lang="de-DE" dirty="0" err="1"/>
              <a:t>chapter</a:t>
            </a:r>
            <a:r>
              <a:rPr lang="de-DE" dirty="0"/>
              <a:t> „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“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828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Mackintosh</a:t>
            </a:r>
            <a:r>
              <a:rPr lang="de-DE" dirty="0"/>
              <a:t> Fonts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a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2023 – </a:t>
            </a:r>
            <a:r>
              <a:rPr lang="de-DE" dirty="0" err="1"/>
              <a:t>furthermore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copyright</a:t>
            </a:r>
            <a:r>
              <a:rPr lang="de-DE" dirty="0"/>
              <a:t> 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true</a:t>
            </a:r>
            <a:r>
              <a:rPr lang="de-DE" dirty="0"/>
              <a:t>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F6212-DF09-4E39-9308-E46D7D825E81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41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Titellayouts</a:t>
            </a:r>
          </a:p>
        </p:txBody>
      </p:sp>
    </p:spTree>
    <p:extLst>
      <p:ext uri="{BB962C8B-B14F-4D97-AF65-F5344CB8AC3E}">
        <p14:creationId xmlns:p14="http://schemas.microsoft.com/office/powerpoint/2010/main" val="2388872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auf Blau">
    <p:bg>
      <p:bgPr>
        <a:gradFill>
          <a:gsLst>
            <a:gs pos="60000">
              <a:srgbClr val="00324A"/>
            </a:gs>
            <a:gs pos="0">
              <a:schemeClr val="tx1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599" y="86880"/>
            <a:ext cx="6678421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tx2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2D0A1BC4-3CD5-8C10-9E36-5969D88A7FD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600" y="2651361"/>
            <a:ext cx="6678421" cy="1407600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Image Subline, beschreibend zum Beispielthema.</a:t>
            </a:r>
            <a:br>
              <a:rPr lang="de-DE"/>
            </a:br>
            <a:r>
              <a:rPr lang="de-DE"/>
              <a:t>(Sublineplatzhalter ist kopierbar, wenn er Zeichen enthält.) </a:t>
            </a:r>
          </a:p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3B80570-95EA-6D77-71CD-F4875EF37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6347" y="5432199"/>
            <a:ext cx="1044126" cy="104412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4C5BB1A-309B-0FDC-325D-70761D2A77C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384" y="6275621"/>
            <a:ext cx="1495270" cy="202886"/>
          </a:xfrm>
          <a:prstGeom prst="rect">
            <a:avLst/>
          </a:prstGeom>
        </p:spPr>
      </p:pic>
      <p:sp>
        <p:nvSpPr>
          <p:cNvPr id="9" name="Textplatzhalter 9">
            <a:extLst>
              <a:ext uri="{FF2B5EF4-FFF2-40B4-BE49-F238E27FC236}">
                <a16:creationId xmlns:a16="http://schemas.microsoft.com/office/drawing/2014/main" id="{922CF277-9ABE-BD9A-4D8D-C528B0EB2A3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4432177"/>
            <a:ext cx="370938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</p:spTree>
    <p:extLst>
      <p:ext uri="{BB962C8B-B14F-4D97-AF65-F5344CB8AC3E}">
        <p14:creationId xmlns:p14="http://schemas.microsoft.com/office/powerpoint/2010/main" val="409737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Kapitellayouts</a:t>
            </a:r>
          </a:p>
        </p:txBody>
      </p:sp>
    </p:spTree>
    <p:extLst>
      <p:ext uri="{BB962C8B-B14F-4D97-AF65-F5344CB8AC3E}">
        <p14:creationId xmlns:p14="http://schemas.microsoft.com/office/powerpoint/2010/main" val="3784075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4D8607C-C4F1-6532-0573-CBB24DCAB5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701587"/>
            <a:ext cx="11428413" cy="2458800"/>
          </a:xfrm>
        </p:spPr>
        <p:txBody>
          <a:bodyPr/>
          <a:lstStyle>
            <a:lvl1pPr>
              <a:lnSpc>
                <a:spcPct val="83000"/>
              </a:lnSpc>
              <a:defRPr sz="7750">
                <a:solidFill>
                  <a:schemeClr val="accent1"/>
                </a:solidFill>
                <a:latin typeface="DesySans Office Cn Bold" panose="020B0806040000020003" pitchFamily="34" charset="0"/>
              </a:defRPr>
            </a:lvl1pPr>
          </a:lstStyle>
          <a:p>
            <a:r>
              <a:rPr lang="de-DE"/>
              <a:t>Kapitel Headline: Zweite Zeile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77CF04-F4D7-A223-9F98-AD1BB4CD8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2A5CCA-3517-4D97-FDB4-A808DB488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606AD8-8789-F569-2C51-01D92CC13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Textplatzhalter 9">
            <a:extLst>
              <a:ext uri="{FF2B5EF4-FFF2-40B4-BE49-F238E27FC236}">
                <a16:creationId xmlns:a16="http://schemas.microsoft.com/office/drawing/2014/main" id="{5587F12C-EC5B-EDFF-B437-ABB42D6F36B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0999" y="3429000"/>
            <a:ext cx="9499601" cy="2549525"/>
          </a:xfrm>
        </p:spPr>
        <p:txBody>
          <a:bodyPr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  <a:lvl2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20 pt</a:t>
            </a:r>
          </a:p>
        </p:txBody>
      </p:sp>
    </p:spTree>
    <p:extLst>
      <p:ext uri="{BB962C8B-B14F-4D97-AF65-F5344CB8AC3E}">
        <p14:creationId xmlns:p14="http://schemas.microsoft.com/office/powerpoint/2010/main" val="2214392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2">
    <p:bg>
      <p:bgPr>
        <a:gradFill>
          <a:gsLst>
            <a:gs pos="60000">
              <a:srgbClr val="00324A"/>
            </a:gs>
            <a:gs pos="0">
              <a:schemeClr val="tx1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4D8607C-C4F1-6532-0573-CBB24DCAB5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701587"/>
            <a:ext cx="11428413" cy="2457838"/>
          </a:xfrm>
        </p:spPr>
        <p:txBody>
          <a:bodyPr/>
          <a:lstStyle>
            <a:lvl1pPr>
              <a:lnSpc>
                <a:spcPct val="83000"/>
              </a:lnSpc>
              <a:defRPr sz="7750">
                <a:solidFill>
                  <a:schemeClr val="tx2"/>
                </a:solidFill>
                <a:latin typeface="DesySans Office Cn Bold" panose="020B0806040000020003" pitchFamily="34" charset="0"/>
              </a:defRPr>
            </a:lvl1pPr>
          </a:lstStyle>
          <a:p>
            <a:r>
              <a:rPr lang="de-DE"/>
              <a:t>Kapitel Headline: Zweite Zeile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1FFA99AC-26DA-702E-AC6C-0DF7590462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0999" y="3429000"/>
            <a:ext cx="9499601" cy="2549525"/>
          </a:xfrm>
        </p:spPr>
        <p:txBody>
          <a:bodyPr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buNone/>
              <a:defRPr sz="2000" b="0">
                <a:solidFill>
                  <a:schemeClr val="tx2"/>
                </a:solidFill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20 pt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A3B676-D45D-A254-4874-6F627D41AA5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87AFA8-1A43-9320-C04E-D87A7FF1E6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51C377-0F65-3F7E-E24A-C6D3AC8F93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338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 3">
    <p:bg>
      <p:bgPr>
        <a:gradFill>
          <a:gsLst>
            <a:gs pos="60000">
              <a:srgbClr val="00324A"/>
            </a:gs>
            <a:gs pos="0">
              <a:schemeClr val="tx1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4D8607C-C4F1-6532-0573-CBB24DCAB5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701586"/>
            <a:ext cx="11428413" cy="5276939"/>
          </a:xfrm>
        </p:spPr>
        <p:txBody>
          <a:bodyPr/>
          <a:lstStyle>
            <a:lvl1pPr>
              <a:lnSpc>
                <a:spcPct val="83000"/>
              </a:lnSpc>
              <a:defRPr sz="7750">
                <a:solidFill>
                  <a:schemeClr val="bg1"/>
                </a:solidFill>
                <a:latin typeface="DesySans Office Cn Bold" panose="020B0806040000020003" pitchFamily="34" charset="0"/>
              </a:defRPr>
            </a:lvl1pPr>
          </a:lstStyle>
          <a:p>
            <a:r>
              <a:rPr lang="de-DE"/>
              <a:t>Kapitel Headline: Zweite Zeile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F96DC2-C450-AE4E-862B-F53AE525D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01BAB7-739E-D06E-7FCD-EA52B184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88EC27-03F4-2EA2-AB7A-748018CEA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874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sis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Basislayouts</a:t>
            </a:r>
          </a:p>
        </p:txBody>
      </p:sp>
    </p:spTree>
    <p:extLst>
      <p:ext uri="{BB962C8B-B14F-4D97-AF65-F5344CB8AC3E}">
        <p14:creationId xmlns:p14="http://schemas.microsoft.com/office/powerpoint/2010/main" val="1644154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al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527200"/>
            <a:ext cx="11428412" cy="34488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661748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4214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versal 1/1 dunkel">
    <p:bg>
      <p:bgPr>
        <a:gradFill>
          <a:gsLst>
            <a:gs pos="0">
              <a:schemeClr val="tx1"/>
            </a:gs>
            <a:gs pos="48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527200"/>
            <a:ext cx="11428412" cy="3448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tx2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6617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883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4372DCA-5167-4A0B-2197-1D94095112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5651500" cy="1661748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2" name="Textplatzhalter 7">
            <a:extLst>
              <a:ext uri="{FF2B5EF4-FFF2-40B4-BE49-F238E27FC236}">
                <a16:creationId xmlns:a16="http://schemas.microsoft.com/office/drawing/2014/main" id="{24112F24-A451-E0CC-BC1C-4485991CE8E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1000" y="2527200"/>
            <a:ext cx="3718800" cy="3448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12063734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121D45-F429-95A3-E1C3-672BE6BCCD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5651500" cy="1661748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512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dunkel mit Bildplatzhal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1">
            <a:extLst>
              <a:ext uri="{FF2B5EF4-FFF2-40B4-BE49-F238E27FC236}">
                <a16:creationId xmlns:a16="http://schemas.microsoft.com/office/drawing/2014/main" id="{D49BB5AD-84F7-6620-F55C-37FFF346AD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599" y="86880"/>
            <a:ext cx="6678421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tx2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2D0A1BC4-3CD5-8C10-9E36-5969D88A7FD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600" y="2651361"/>
            <a:ext cx="5644550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</p:txBody>
      </p:sp>
      <p:sp>
        <p:nvSpPr>
          <p:cNvPr id="18" name="SmartArt-Platzhalter 16">
            <a:extLst>
              <a:ext uri="{FF2B5EF4-FFF2-40B4-BE49-F238E27FC236}">
                <a16:creationId xmlns:a16="http://schemas.microsoft.com/office/drawing/2014/main" id="{65B4B097-090E-54CE-3C2D-3BAD87B0DEFF}"/>
              </a:ext>
            </a:extLst>
          </p:cNvPr>
          <p:cNvSpPr>
            <a:spLocks noGrp="1"/>
          </p:cNvSpPr>
          <p:nvPr>
            <p:ph type="dgm" sz="quarter" idx="17"/>
          </p:nvPr>
        </p:nvSpPr>
        <p:spPr>
          <a:xfrm>
            <a:off x="10636346" y="5432199"/>
            <a:ext cx="1044126" cy="1044126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  <p:sp>
        <p:nvSpPr>
          <p:cNvPr id="17" name="SmartArt-Platzhalter 16">
            <a:extLst>
              <a:ext uri="{FF2B5EF4-FFF2-40B4-BE49-F238E27FC236}">
                <a16:creationId xmlns:a16="http://schemas.microsoft.com/office/drawing/2014/main" id="{6C734EEC-37C5-614C-02DC-064C9C270BFA}"/>
              </a:ext>
            </a:extLst>
          </p:cNvPr>
          <p:cNvSpPr>
            <a:spLocks noGrp="1"/>
          </p:cNvSpPr>
          <p:nvPr>
            <p:ph type="dgm" sz="quarter" idx="16"/>
          </p:nvPr>
        </p:nvSpPr>
        <p:spPr>
          <a:xfrm>
            <a:off x="383384" y="6275621"/>
            <a:ext cx="1495277" cy="202886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8F85BFB5-2679-4B99-ADD4-BC3B898327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</p:spTree>
    <p:extLst>
      <p:ext uri="{BB962C8B-B14F-4D97-AF65-F5344CB8AC3E}">
        <p14:creationId xmlns:p14="http://schemas.microsoft.com/office/powerpoint/2010/main" val="718666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 dunkel">
    <p:bg>
      <p:bgPr>
        <a:gradFill>
          <a:gsLst>
            <a:gs pos="0">
              <a:schemeClr val="tx1"/>
            </a:gs>
            <a:gs pos="48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121D45-F429-95A3-E1C3-672BE6BCCD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5651500" cy="16617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633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427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 dunkel">
    <p:bg>
      <p:bgPr>
        <a:gradFill>
          <a:gsLst>
            <a:gs pos="0">
              <a:schemeClr val="tx1"/>
            </a:gs>
            <a:gs pos="48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4371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line + zweispaltiger Text auf Farbverlauf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11428412" cy="6516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8425E90-920E-5799-3E16-C71D9A3343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2527200"/>
            <a:ext cx="7573962" cy="3448800"/>
          </a:xfrm>
        </p:spPr>
        <p:txBody>
          <a:bodyPr numCol="2" spcCol="2160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 b="1">
                <a:solidFill>
                  <a:schemeClr val="tx2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tx2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5" name="Textplatzhalter 9">
            <a:extLst>
              <a:ext uri="{FF2B5EF4-FFF2-40B4-BE49-F238E27FC236}">
                <a16:creationId xmlns:a16="http://schemas.microsoft.com/office/drawing/2014/main" id="{10E685F4-4531-C4E3-1DFF-4266DD3063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600"/>
            <a:ext cx="11428414" cy="905954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146000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auf Farbverlauf">
    <p:bg>
      <p:bgPr>
        <a:gradFill>
          <a:gsLst>
            <a:gs pos="0">
              <a:schemeClr val="tx1"/>
            </a:gs>
            <a:gs pos="50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11428410" cy="1503886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8425E90-920E-5799-3E16-C71D9A3343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64262" y="2279460"/>
            <a:ext cx="5645149" cy="3699065"/>
          </a:xfrm>
        </p:spPr>
        <p:txBody>
          <a:bodyPr numCol="1" spcCol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FF87A5F6-EB64-7A32-C307-EA67A7BD3F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1000" y="2349796"/>
            <a:ext cx="5508349" cy="3628729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29016279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ild + Info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7">
            <a:extLst>
              <a:ext uri="{FF2B5EF4-FFF2-40B4-BE49-F238E27FC236}">
                <a16:creationId xmlns:a16="http://schemas.microsoft.com/office/drawing/2014/main" id="{9A4EBB2A-B9DB-1927-36B6-64DB91DE3D8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54963" y="0"/>
            <a:ext cx="4237036" cy="6858000"/>
          </a:xfrm>
          <a:solidFill>
            <a:schemeClr val="tx2"/>
          </a:solidFill>
        </p:spPr>
        <p:txBody>
          <a:bodyPr lIns="360000" tIns="709200" rIns="360000" bIns="360000" numCol="1" spcCol="136800"/>
          <a:lstStyle>
            <a:lvl1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1pPr>
            <a:lvl2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2pPr>
            <a:lvl3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3pPr>
            <a:lvl4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4pPr>
            <a:lvl5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5pPr>
            <a:lvl6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6pPr>
            <a:lvl7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7pPr>
            <a:lvl8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8pPr>
            <a:lvl9pPr marL="324000" indent="-32400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Tx/>
              <a:buFont typeface="Wingdings 3" panose="05040102010807070707" pitchFamily="18" charset="2"/>
              <a:buChar char=""/>
              <a:defRPr sz="17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Infotext, 17 pt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999" y="324000"/>
            <a:ext cx="7416000" cy="150388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FF87A5F6-EB64-7A32-C307-EA67A7BD3F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01064" y="2349796"/>
            <a:ext cx="5508349" cy="3628729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4BC2A8CE-38C1-E4B6-34FC-AEF13455C4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2278800"/>
            <a:ext cx="5645149" cy="3700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1575313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64263" y="324000"/>
            <a:ext cx="5645151" cy="1503886"/>
          </a:xfrm>
        </p:spPr>
        <p:txBody>
          <a:bodyPr/>
          <a:lstStyle>
            <a:lvl1pPr>
              <a:tabLst/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FF87A5F6-EB64-7A32-C307-EA67A7BD3F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5688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931D42AE-CB28-01AA-4C8F-2063EF40E4C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64263" y="2278800"/>
            <a:ext cx="4512529" cy="3700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8" name="SmartArt-Platzhalter 25">
            <a:extLst>
              <a:ext uri="{FF2B5EF4-FFF2-40B4-BE49-F238E27FC236}">
                <a16:creationId xmlns:a16="http://schemas.microsoft.com/office/drawing/2014/main" id="{D44D9CB4-2EE6-0915-2A66-C3D89AF60BEE}"/>
              </a:ext>
            </a:extLst>
          </p:cNvPr>
          <p:cNvSpPr>
            <a:spLocks noGrp="1"/>
          </p:cNvSpPr>
          <p:nvPr>
            <p:ph type="dgm" sz="quarter" idx="22"/>
          </p:nvPr>
        </p:nvSpPr>
        <p:spPr>
          <a:xfrm>
            <a:off x="380999" y="6519075"/>
            <a:ext cx="269424" cy="860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928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auf dunklem Hintergr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5577894E-3B80-9F7B-DBCB-DD49E04BEC7C}"/>
              </a:ext>
            </a:extLst>
          </p:cNvPr>
          <p:cNvSpPr/>
          <p:nvPr userDrawn="1"/>
        </p:nvSpPr>
        <p:spPr>
          <a:xfrm>
            <a:off x="5688000" y="0"/>
            <a:ext cx="6504000" cy="6858000"/>
          </a:xfrm>
          <a:prstGeom prst="rect">
            <a:avLst/>
          </a:prstGeom>
          <a:gradFill>
            <a:gsLst>
              <a:gs pos="60000">
                <a:srgbClr val="00324A"/>
              </a:gs>
              <a:gs pos="0">
                <a:schemeClr val="tx1"/>
              </a:gs>
              <a:gs pos="100000">
                <a:srgbClr val="004A6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64263" y="324000"/>
            <a:ext cx="5645151" cy="1503886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FF87A5F6-EB64-7A32-C307-EA67A7BD3F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5688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8" name="SmartArt-Platzhalter 25">
            <a:extLst>
              <a:ext uri="{FF2B5EF4-FFF2-40B4-BE49-F238E27FC236}">
                <a16:creationId xmlns:a16="http://schemas.microsoft.com/office/drawing/2014/main" id="{D44D9CB4-2EE6-0915-2A66-C3D89AF60BEE}"/>
              </a:ext>
            </a:extLst>
          </p:cNvPr>
          <p:cNvSpPr>
            <a:spLocks noGrp="1"/>
          </p:cNvSpPr>
          <p:nvPr>
            <p:ph type="dgm" sz="quarter" idx="22"/>
          </p:nvPr>
        </p:nvSpPr>
        <p:spPr>
          <a:xfrm>
            <a:off x="380999" y="6519075"/>
            <a:ext cx="269424" cy="860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F75CB23-7DFB-D484-A440-AD38BFF59D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64263" y="2278800"/>
            <a:ext cx="4512528" cy="3700800"/>
          </a:xfrm>
        </p:spPr>
        <p:txBody>
          <a:bodyPr numCol="1" spcCol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22737604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Ino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1">
            <a:extLst>
              <a:ext uri="{FF2B5EF4-FFF2-40B4-BE49-F238E27FC236}">
                <a16:creationId xmlns:a16="http://schemas.microsoft.com/office/drawing/2014/main" id="{FD4D8A43-F294-4B45-A754-9B120CC08CA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D4D7327-7074-581A-FD52-62751BA0D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0E53BD-0381-E106-AD75-997E236244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A9446E-28C0-A7B6-1756-9A9187C76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SmartArt-Platzhalter 25">
            <a:extLst>
              <a:ext uri="{FF2B5EF4-FFF2-40B4-BE49-F238E27FC236}">
                <a16:creationId xmlns:a16="http://schemas.microsoft.com/office/drawing/2014/main" id="{51B1533D-0D73-FD8B-F292-365BEC640E0A}"/>
              </a:ext>
            </a:extLst>
          </p:cNvPr>
          <p:cNvSpPr>
            <a:spLocks noGrp="1"/>
          </p:cNvSpPr>
          <p:nvPr>
            <p:ph type="dgm" sz="quarter" idx="19"/>
          </p:nvPr>
        </p:nvSpPr>
        <p:spPr>
          <a:xfrm>
            <a:off x="380999" y="6519075"/>
            <a:ext cx="269424" cy="860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566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Diagramm dunk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36171E2C-78B1-0D92-2F65-43B973D63835}"/>
              </a:ext>
            </a:extLst>
          </p:cNvPr>
          <p:cNvSpPr/>
          <p:nvPr userDrawn="1"/>
        </p:nvSpPr>
        <p:spPr>
          <a:xfrm>
            <a:off x="6026150" y="0"/>
            <a:ext cx="6165850" cy="6858000"/>
          </a:xfrm>
          <a:prstGeom prst="rect">
            <a:avLst/>
          </a:prstGeom>
          <a:gradFill>
            <a:gsLst>
              <a:gs pos="60000">
                <a:srgbClr val="00324A"/>
              </a:gs>
              <a:gs pos="0">
                <a:schemeClr val="tx1"/>
              </a:gs>
              <a:gs pos="100000">
                <a:srgbClr val="004A6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5508171" cy="150388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8425E90-920E-5799-3E16-C71D9A3343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2527200"/>
            <a:ext cx="3717925" cy="3448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94D62449-366F-CD7C-6C33-B3C1B7C9737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E15DA966-9513-0A52-4DBB-18E3E120CD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990F19-E294-A083-35F6-991EEBE9A53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26E01352-D459-6EB1-003F-F226E910A6E8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77000" y="1055688"/>
            <a:ext cx="5332413" cy="4922837"/>
          </a:xfrm>
        </p:spPr>
        <p:txBody>
          <a:bodyPr tIns="1080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Diagramm durch Klick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40981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+ Bildplatzhal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1">
            <a:extLst>
              <a:ext uri="{FF2B5EF4-FFF2-40B4-BE49-F238E27FC236}">
                <a16:creationId xmlns:a16="http://schemas.microsoft.com/office/drawing/2014/main" id="{D49BB5AD-84F7-6620-F55C-37FFF346AD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solidFill>
            <a:schemeClr val="bg1"/>
          </a:solidFill>
        </p:spPr>
        <p:txBody>
          <a:bodyPr tIns="1080000" anchor="ctr"/>
          <a:lstStyle>
            <a:lvl1pPr algn="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599" y="86880"/>
            <a:ext cx="6678421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accent1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2D0A1BC4-3CD5-8C10-9E36-5969D88A7FD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600" y="2651361"/>
            <a:ext cx="5644550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</p:txBody>
      </p:sp>
      <p:sp>
        <p:nvSpPr>
          <p:cNvPr id="18" name="SmartArt-Platzhalter 16">
            <a:extLst>
              <a:ext uri="{FF2B5EF4-FFF2-40B4-BE49-F238E27FC236}">
                <a16:creationId xmlns:a16="http://schemas.microsoft.com/office/drawing/2014/main" id="{65B4B097-090E-54CE-3C2D-3BAD87B0DEFF}"/>
              </a:ext>
            </a:extLst>
          </p:cNvPr>
          <p:cNvSpPr>
            <a:spLocks noGrp="1"/>
          </p:cNvSpPr>
          <p:nvPr>
            <p:ph type="dgm" sz="quarter" idx="17"/>
          </p:nvPr>
        </p:nvSpPr>
        <p:spPr>
          <a:xfrm>
            <a:off x="10636346" y="5432199"/>
            <a:ext cx="1044126" cy="1044126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  <p:sp>
        <p:nvSpPr>
          <p:cNvPr id="17" name="SmartArt-Platzhalter 16">
            <a:extLst>
              <a:ext uri="{FF2B5EF4-FFF2-40B4-BE49-F238E27FC236}">
                <a16:creationId xmlns:a16="http://schemas.microsoft.com/office/drawing/2014/main" id="{6C734EEC-37C5-614C-02DC-064C9C270BFA}"/>
              </a:ext>
            </a:extLst>
          </p:cNvPr>
          <p:cNvSpPr>
            <a:spLocks noGrp="1"/>
          </p:cNvSpPr>
          <p:nvPr>
            <p:ph type="dgm" sz="quarter" idx="16"/>
          </p:nvPr>
        </p:nvSpPr>
        <p:spPr>
          <a:xfrm>
            <a:off x="383384" y="6275621"/>
            <a:ext cx="1495277" cy="202886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8F85BFB5-2679-4B99-ADD4-BC3B898327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</p:spTree>
    <p:extLst>
      <p:ext uri="{BB962C8B-B14F-4D97-AF65-F5344CB8AC3E}">
        <p14:creationId xmlns:p14="http://schemas.microsoft.com/office/powerpoint/2010/main" val="23468634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Diagramm hel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5508171" cy="150388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zweizeilig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94D62449-366F-CD7C-6C33-B3C1B7C9737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E15DA966-9513-0A52-4DBB-18E3E120CD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990F19-E294-A083-35F6-991EEBE9A53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7" name="Diagrammplatzhalter 6">
            <a:extLst>
              <a:ext uri="{FF2B5EF4-FFF2-40B4-BE49-F238E27FC236}">
                <a16:creationId xmlns:a16="http://schemas.microsoft.com/office/drawing/2014/main" id="{26E01352-D459-6EB1-003F-F226E910A6E8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77000" y="1055688"/>
            <a:ext cx="5332413" cy="4922837"/>
          </a:xfrm>
        </p:spPr>
        <p:txBody>
          <a:bodyPr tIns="1080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Diagramm durch Klick auf Symbol hinzufügen</a:t>
            </a:r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6CA3F286-B520-DB9E-31D1-B5B7798B5D8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2527200"/>
            <a:ext cx="3717925" cy="3448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32402512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foboxen-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Infoboxen-layouts</a:t>
            </a:r>
          </a:p>
        </p:txBody>
      </p:sp>
    </p:spTree>
    <p:extLst>
      <p:ext uri="{BB962C8B-B14F-4D97-AF65-F5344CB8AC3E}">
        <p14:creationId xmlns:p14="http://schemas.microsoft.com/office/powerpoint/2010/main" val="42199413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boxen + Bild, dunkler Hintergrund">
    <p:bg>
      <p:bgPr>
        <a:gradFill>
          <a:gsLst>
            <a:gs pos="0">
              <a:schemeClr val="tx1"/>
            </a:gs>
            <a:gs pos="50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4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199C4A7-F715-7270-FEE5-14CF12D431F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1000" y="1737083"/>
            <a:ext cx="3467100" cy="3379786"/>
          </a:xfrm>
        </p:spPr>
        <p:txBody>
          <a:bodyPr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buNone/>
              <a:defRPr sz="2000" b="0">
                <a:solidFill>
                  <a:schemeClr val="tx2"/>
                </a:solidFill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Introtext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79364C0D-8EE4-4D53-4C35-CF50AAC015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37037" y="4161600"/>
            <a:ext cx="3717926" cy="1816925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198000" indent="-198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16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40D5FD2E-FD04-E8B2-F332-74015BA419A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91486" y="1823645"/>
            <a:ext cx="3717927" cy="4154880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198000" indent="-198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16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31B683B2-C7FB-77D4-42BE-3ADCA888F1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37037" y="1823646"/>
            <a:ext cx="3717926" cy="233795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35539139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foboxen + Bil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7">
            <a:extLst>
              <a:ext uri="{FF2B5EF4-FFF2-40B4-BE49-F238E27FC236}">
                <a16:creationId xmlns:a16="http://schemas.microsoft.com/office/drawing/2014/main" id="{79364C0D-8EE4-4D53-4C35-CF50AAC015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3707193"/>
            <a:ext cx="3717926" cy="2271332"/>
          </a:xfrm>
          <a:solidFill>
            <a:schemeClr val="bg2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5F9B6DC-BE80-A0DC-D49A-DBE8DD6E39C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36243" y="3707193"/>
            <a:ext cx="3717926" cy="2271332"/>
          </a:xfrm>
          <a:solidFill>
            <a:schemeClr val="bg2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36690A4A-4C05-9486-2429-67925EE1A6C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91486" y="3707193"/>
            <a:ext cx="3717926" cy="2271332"/>
          </a:xfrm>
          <a:solidFill>
            <a:schemeClr val="bg2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3999"/>
            <a:ext cx="11428412" cy="1224000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31B683B2-C7FB-77D4-42BE-3ADCA888F1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1000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D04026AA-2B84-54FD-934C-4005F90E237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36243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0781AAD5-6D1E-E610-93C6-4B3D5EBEAD2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091486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17309020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foboxen + Bilder, dunkler Hintergrund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7">
            <a:extLst>
              <a:ext uri="{FF2B5EF4-FFF2-40B4-BE49-F238E27FC236}">
                <a16:creationId xmlns:a16="http://schemas.microsoft.com/office/drawing/2014/main" id="{F0522444-3BCD-70E7-E42F-DFF849D260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3707193"/>
            <a:ext cx="3717926" cy="2271332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32105893-BE29-1087-3DF9-EA506C37175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36243" y="3707193"/>
            <a:ext cx="3717926" cy="2271332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8F73F949-3F6A-0A47-4AAE-083D6E9D30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91486" y="3707193"/>
            <a:ext cx="3717926" cy="2271332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3193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31B683B2-C7FB-77D4-42BE-3ADCA888F1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1000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D04026AA-2B84-54FD-934C-4005F90E237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36243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0781AAD5-6D1E-E610-93C6-4B3D5EBEAD2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091486" y="1547193"/>
            <a:ext cx="3717926" cy="2160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90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25019877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foboxen Auzählung, dunkler Hintergrund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4000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F5BBA979-297F-B6D3-75C4-BFC8F391544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000" y="2350800"/>
            <a:ext cx="3717926" cy="3060000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 marL="324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Bullet, 14 pt</a:t>
            </a:r>
          </a:p>
          <a:p>
            <a:pPr lvl="3"/>
            <a:r>
              <a:rPr lang="de-DE"/>
              <a:t>Zweiter Bullet, 14 pt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FD1C3A40-461D-E5DA-4850-26E1100C182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236243" y="2350800"/>
            <a:ext cx="3717926" cy="3060000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 marL="324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Bullet, 14 pt</a:t>
            </a:r>
          </a:p>
          <a:p>
            <a:pPr lvl="3"/>
            <a:r>
              <a:rPr lang="de-DE"/>
              <a:t>Zweiter Bullet, 14 pt</a:t>
            </a: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608F8F0E-CB29-25FF-BF7A-325A4D487E4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91486" y="2350800"/>
            <a:ext cx="3717926" cy="3060000"/>
          </a:xfrm>
          <a:solidFill>
            <a:schemeClr val="bg1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2pPr>
            <a:lvl3pPr marL="162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</a:defRPr>
            </a:lvl3pPr>
            <a:lvl4pPr marL="324000" indent="-162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14 pt</a:t>
            </a:r>
          </a:p>
          <a:p>
            <a:pPr lvl="2"/>
            <a:r>
              <a:rPr lang="de-DE"/>
              <a:t>Bullet, 14 pt</a:t>
            </a:r>
          </a:p>
          <a:p>
            <a:pPr lvl="3"/>
            <a:r>
              <a:rPr lang="de-DE"/>
              <a:t>Zweiter Bullet, 14 pt</a:t>
            </a:r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57A23D16-BF31-0FC2-B5FA-553D9609F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4853" y="2080872"/>
            <a:ext cx="496800" cy="4968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9pPr>
          </a:lstStyle>
          <a:p>
            <a:pPr lvl="0"/>
            <a:r>
              <a:rPr lang="de-DE"/>
              <a:t>0</a:t>
            </a:r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5E0AD860-0567-CEC0-B7AA-C9AB2F8275E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320097" y="2080872"/>
            <a:ext cx="496800" cy="4968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9pPr>
          </a:lstStyle>
          <a:p>
            <a:pPr lvl="0"/>
            <a:r>
              <a:rPr lang="de-DE"/>
              <a:t>0</a:t>
            </a:r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D7BB8715-2937-1E07-4A2A-A889E83546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175338" y="2080872"/>
            <a:ext cx="496800" cy="4968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  <a:latin typeface="DesySans Office Cn Bold" panose="020B0806040000020003" pitchFamily="34" charset="0"/>
              </a:defRPr>
            </a:lvl9pPr>
          </a:lstStyle>
          <a:p>
            <a:pPr lvl="0"/>
            <a:r>
              <a:rPr lang="de-DE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1834896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Infobox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platzhalter 7">
            <a:extLst>
              <a:ext uri="{FF2B5EF4-FFF2-40B4-BE49-F238E27FC236}">
                <a16:creationId xmlns:a16="http://schemas.microsoft.com/office/drawing/2014/main" id="{78AC64DD-B18B-6280-B751-9C8267FDE84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81000" y="2014744"/>
            <a:ext cx="1790735" cy="3715200"/>
          </a:xfrm>
          <a:solidFill>
            <a:schemeClr val="tx2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67EE21CF-B78A-6C51-4570-0874FB187EC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308535" y="2014744"/>
            <a:ext cx="1790735" cy="3715200"/>
          </a:xfrm>
          <a:solidFill>
            <a:srgbClr val="00233C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 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AE319E4-BFAB-CF55-88F7-CC10A063688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236070" y="2014744"/>
            <a:ext cx="1790735" cy="3715200"/>
          </a:xfrm>
          <a:solidFill>
            <a:schemeClr val="bg2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D1816DCC-0A86-D003-5B49-7372EBE1268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163605" y="2014744"/>
            <a:ext cx="1790735" cy="3715200"/>
          </a:xfrm>
          <a:solidFill>
            <a:schemeClr val="tx2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789055D0-980C-9470-7129-AF98117B71A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091140" y="2014744"/>
            <a:ext cx="1790735" cy="3715200"/>
          </a:xfrm>
          <a:solidFill>
            <a:srgbClr val="00233C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61AA9AE5-77B9-D44B-3877-A91CE842AE9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0018675" y="2014744"/>
            <a:ext cx="1790735" cy="3715200"/>
          </a:xfrm>
          <a:solidFill>
            <a:schemeClr val="bg2"/>
          </a:solidFill>
        </p:spPr>
        <p:txBody>
          <a:bodyPr lIns="136800" tIns="450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7BDCE6E3-3757-85DA-3F0E-97A694277C7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41568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26" name="Bildplatzhalter 22">
            <a:extLst>
              <a:ext uri="{FF2B5EF4-FFF2-40B4-BE49-F238E27FC236}">
                <a16:creationId xmlns:a16="http://schemas.microsoft.com/office/drawing/2014/main" id="{9D46E66F-A01F-6456-A74B-333440A197D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869103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27" name="Bildplatzhalter 22">
            <a:extLst>
              <a:ext uri="{FF2B5EF4-FFF2-40B4-BE49-F238E27FC236}">
                <a16:creationId xmlns:a16="http://schemas.microsoft.com/office/drawing/2014/main" id="{5A3117B4-6944-D905-AA2C-3D84067963B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96638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28" name="Bildplatzhalter 22">
            <a:extLst>
              <a:ext uri="{FF2B5EF4-FFF2-40B4-BE49-F238E27FC236}">
                <a16:creationId xmlns:a16="http://schemas.microsoft.com/office/drawing/2014/main" id="{646AE0E8-423B-72F5-C90E-30D8EC0C8569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724173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29" name="Bildplatzhalter 22">
            <a:extLst>
              <a:ext uri="{FF2B5EF4-FFF2-40B4-BE49-F238E27FC236}">
                <a16:creationId xmlns:a16="http://schemas.microsoft.com/office/drawing/2014/main" id="{C46A9B5D-0CC3-D1B8-6680-6825B3C261E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651708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30" name="Bildplatzhalter 22">
            <a:extLst>
              <a:ext uri="{FF2B5EF4-FFF2-40B4-BE49-F238E27FC236}">
                <a16:creationId xmlns:a16="http://schemas.microsoft.com/office/drawing/2014/main" id="{369A327C-1E48-C21C-D374-8AB0B076EC9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0579244" y="1679944"/>
            <a:ext cx="669600" cy="669600"/>
          </a:xfrm>
          <a:prstGeom prst="ellipse">
            <a:avLst/>
          </a:prstGeom>
          <a:solidFill>
            <a:srgbClr val="EB6E0F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Icon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3D152251-3B5F-910F-F447-FCA698D9B9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16986111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nf Mitarbei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FAE9453-E553-DA09-1D24-0048C8EBC82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81001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964BF34A-821F-9EFA-AC3C-D81609F6686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75122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2E97A083-57A0-1C3A-4CC7-5FE942D6A33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694043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3" name="Textplatzhalter 7">
            <a:extLst>
              <a:ext uri="{FF2B5EF4-FFF2-40B4-BE49-F238E27FC236}">
                <a16:creationId xmlns:a16="http://schemas.microsoft.com/office/drawing/2014/main" id="{602ED5D5-6E3D-623F-BAE8-6DDDDD3F67D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007085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4" name="Textplatzhalter 7">
            <a:extLst>
              <a:ext uri="{FF2B5EF4-FFF2-40B4-BE49-F238E27FC236}">
                <a16:creationId xmlns:a16="http://schemas.microsoft.com/office/drawing/2014/main" id="{8C68E0A1-2823-EC69-7F77-502CF63B271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320127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2ADAD49D-8625-BB17-98AA-35876FF2DA0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633169" y="1547193"/>
            <a:ext cx="2176242" cy="4431331"/>
          </a:xfrm>
          <a:solidFill>
            <a:srgbClr val="00233C"/>
          </a:solidFill>
        </p:spPr>
        <p:txBody>
          <a:bodyPr lIns="136800" tIns="1580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6" name="Bildplatzhalter 11">
            <a:extLst>
              <a:ext uri="{FF2B5EF4-FFF2-40B4-BE49-F238E27FC236}">
                <a16:creationId xmlns:a16="http://schemas.microsoft.com/office/drawing/2014/main" id="{676D4A00-D6F1-88A3-DB10-4E23D1925109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3188164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8" name="Bildplatzhalter 11">
            <a:extLst>
              <a:ext uri="{FF2B5EF4-FFF2-40B4-BE49-F238E27FC236}">
                <a16:creationId xmlns:a16="http://schemas.microsoft.com/office/drawing/2014/main" id="{13BFD95F-FF63-522D-9D3B-FD6AECDDA081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5501206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9" name="Bildplatzhalter 11">
            <a:extLst>
              <a:ext uri="{FF2B5EF4-FFF2-40B4-BE49-F238E27FC236}">
                <a16:creationId xmlns:a16="http://schemas.microsoft.com/office/drawing/2014/main" id="{85E3B032-D736-C04C-3D48-E88EDB2BE6F4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7814248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460FAB5F-9CA5-303C-2FC1-55B04208385E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10127290" y="1734620"/>
            <a:ext cx="1188000" cy="1188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ctr"/>
          <a:lstStyle>
            <a:lvl1pPr marL="0" indent="0" algn="ctr">
              <a:defRPr sz="7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5" name="Textplatzhalter 9">
            <a:extLst>
              <a:ext uri="{FF2B5EF4-FFF2-40B4-BE49-F238E27FC236}">
                <a16:creationId xmlns:a16="http://schemas.microsoft.com/office/drawing/2014/main" id="{A35296BF-4F3A-AC35-1568-9F1BA88A577B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380999" y="975947"/>
            <a:ext cx="11428412" cy="571247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19845514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Mitarbei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platzhalter 7">
            <a:extLst>
              <a:ext uri="{FF2B5EF4-FFF2-40B4-BE49-F238E27FC236}">
                <a16:creationId xmlns:a16="http://schemas.microsoft.com/office/drawing/2014/main" id="{1DCF7057-FC35-8FFA-DB13-E39846A8529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81001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4000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0" name="Textplatzhalter 7">
            <a:extLst>
              <a:ext uri="{FF2B5EF4-FFF2-40B4-BE49-F238E27FC236}">
                <a16:creationId xmlns:a16="http://schemas.microsoft.com/office/drawing/2014/main" id="{60DDE78C-ABCE-2769-1F91-986F4C7558BC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381001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24" name="Bildplatzhalter 11">
            <a:extLst>
              <a:ext uri="{FF2B5EF4-FFF2-40B4-BE49-F238E27FC236}">
                <a16:creationId xmlns:a16="http://schemas.microsoft.com/office/drawing/2014/main" id="{1D27D42A-B00E-8C69-8A1C-98ED8BE598D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89032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b"/>
          <a:lstStyle>
            <a:lvl1pPr marL="0" indent="0" algn="ctr">
              <a:defRPr sz="77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2B0A7036-0685-BABB-118B-ABED517227C8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2694043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68021561-BCF9-EECA-0A4B-991DD62404B3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007085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17DD3F-D4A1-CEAF-CF81-2293F6AC6EE6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7320127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2D5B191-0158-03A2-DB90-9466D03FA53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9633170" y="1547193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22" name="Bildplatzhalter 11">
            <a:extLst>
              <a:ext uri="{FF2B5EF4-FFF2-40B4-BE49-F238E27FC236}">
                <a16:creationId xmlns:a16="http://schemas.microsoft.com/office/drawing/2014/main" id="{52E6895D-4F53-2394-ADCB-8EC102790038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3402074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26" name="Bildplatzhalter 11">
            <a:extLst>
              <a:ext uri="{FF2B5EF4-FFF2-40B4-BE49-F238E27FC236}">
                <a16:creationId xmlns:a16="http://schemas.microsoft.com/office/drawing/2014/main" id="{3603434F-C970-DE07-2F08-99065CAF766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5715117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27" name="Bildplatzhalter 11">
            <a:extLst>
              <a:ext uri="{FF2B5EF4-FFF2-40B4-BE49-F238E27FC236}">
                <a16:creationId xmlns:a16="http://schemas.microsoft.com/office/drawing/2014/main" id="{3BFD04AC-3E51-1C91-034C-82B5FAFA5A34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028158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28" name="Bildplatzhalter 11">
            <a:extLst>
              <a:ext uri="{FF2B5EF4-FFF2-40B4-BE49-F238E27FC236}">
                <a16:creationId xmlns:a16="http://schemas.microsoft.com/office/drawing/2014/main" id="{9BCC8A3B-006D-4379-9E00-2B21712A2C94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0341201" y="1719161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29" name="Bildplatzhalter 11">
            <a:extLst>
              <a:ext uri="{FF2B5EF4-FFF2-40B4-BE49-F238E27FC236}">
                <a16:creationId xmlns:a16="http://schemas.microsoft.com/office/drawing/2014/main" id="{016DFC82-8F82-62B1-ED33-77675F04B283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1089032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 anchor="b"/>
          <a:lstStyle>
            <a:lvl1pPr marL="0" indent="0" algn="ctr">
              <a:defRPr sz="77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31" name="Textplatzhalter 7">
            <a:extLst>
              <a:ext uri="{FF2B5EF4-FFF2-40B4-BE49-F238E27FC236}">
                <a16:creationId xmlns:a16="http://schemas.microsoft.com/office/drawing/2014/main" id="{B9B06D82-CBB6-84E9-13F3-7AE47994EAA5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2694043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33" name="Textplatzhalter 7">
            <a:extLst>
              <a:ext uri="{FF2B5EF4-FFF2-40B4-BE49-F238E27FC236}">
                <a16:creationId xmlns:a16="http://schemas.microsoft.com/office/drawing/2014/main" id="{B73548DB-8FD8-546F-18EF-9BE551361A1E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5007085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34" name="Textplatzhalter 7">
            <a:extLst>
              <a:ext uri="{FF2B5EF4-FFF2-40B4-BE49-F238E27FC236}">
                <a16:creationId xmlns:a16="http://schemas.microsoft.com/office/drawing/2014/main" id="{D334B039-7463-D922-863C-7FD416FE4A7E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7320127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35" name="Textplatzhalter 7">
            <a:extLst>
              <a:ext uri="{FF2B5EF4-FFF2-40B4-BE49-F238E27FC236}">
                <a16:creationId xmlns:a16="http://schemas.microsoft.com/office/drawing/2014/main" id="{15329793-21DD-48EE-3E0B-833F8FD2E97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33170" y="3831258"/>
            <a:ext cx="2176242" cy="2147265"/>
          </a:xfrm>
          <a:solidFill>
            <a:srgbClr val="00233C"/>
          </a:solidFill>
        </p:spPr>
        <p:txBody>
          <a:bodyPr lIns="136800" tIns="10764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2pPr>
            <a:lvl3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</p:txBody>
      </p:sp>
      <p:sp>
        <p:nvSpPr>
          <p:cNvPr id="37" name="Bildplatzhalter 11">
            <a:extLst>
              <a:ext uri="{FF2B5EF4-FFF2-40B4-BE49-F238E27FC236}">
                <a16:creationId xmlns:a16="http://schemas.microsoft.com/office/drawing/2014/main" id="{BBD4B57A-F793-0C26-4C97-27A91DD72FC5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3402074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38" name="Bildplatzhalter 11">
            <a:extLst>
              <a:ext uri="{FF2B5EF4-FFF2-40B4-BE49-F238E27FC236}">
                <a16:creationId xmlns:a16="http://schemas.microsoft.com/office/drawing/2014/main" id="{25E4EDE8-B88A-5608-F1E7-23193D301132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5715116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39" name="Bildplatzhalter 11">
            <a:extLst>
              <a:ext uri="{FF2B5EF4-FFF2-40B4-BE49-F238E27FC236}">
                <a16:creationId xmlns:a16="http://schemas.microsoft.com/office/drawing/2014/main" id="{19FCBB71-CB60-9C31-ABFC-55318165517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8028158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  <p:sp>
        <p:nvSpPr>
          <p:cNvPr id="40" name="Bildplatzhalter 11">
            <a:extLst>
              <a:ext uri="{FF2B5EF4-FFF2-40B4-BE49-F238E27FC236}">
                <a16:creationId xmlns:a16="http://schemas.microsoft.com/office/drawing/2014/main" id="{BD508751-4453-5EF2-FE9F-C0AF9A788D99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10341201" y="4003227"/>
            <a:ext cx="760179" cy="760179"/>
          </a:xfrm>
          <a:prstGeom prst="ellipse">
            <a:avLst/>
          </a:prstGeom>
          <a:solidFill>
            <a:schemeClr val="bg2"/>
          </a:solidFill>
        </p:spPr>
        <p:txBody>
          <a:bodyPr tIns="0" bIns="0" anchor="b"/>
          <a:lstStyle>
            <a:lvl1pPr algn="ctr">
              <a:defRPr sz="700"/>
            </a:lvl1pPr>
          </a:lstStyle>
          <a:p>
            <a:r>
              <a:rPr lang="de-DE"/>
              <a:t>Bild hinzufügen</a:t>
            </a:r>
          </a:p>
        </p:txBody>
      </p:sp>
    </p:spTree>
    <p:extLst>
      <p:ext uri="{BB962C8B-B14F-4D97-AF65-F5344CB8AC3E}">
        <p14:creationId xmlns:p14="http://schemas.microsoft.com/office/powerpoint/2010/main" val="33328112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drei Mitarbeiter, dunkler Hintergrund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8426D1-A580-C314-4682-D26D76278D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1224000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/>
              <a:t>Sachliche Headline, beschreibend. Sie kann über zwei Zeilen laufen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EBB63144-DC67-63BE-9C0A-2F98C38B20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2527200"/>
            <a:ext cx="3718800" cy="3448800"/>
          </a:xfrm>
        </p:spPr>
        <p:txBody>
          <a:bodyPr numCol="1" spcCol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ABC4CB2F-E1A6-D8F4-F581-CC58BC51F1F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746950" y="3048900"/>
            <a:ext cx="1929803" cy="2929624"/>
          </a:xfrm>
          <a:solidFill>
            <a:srgbClr val="EAF1F4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19807EDA-9353-B73E-49CD-1D10B8E8ACC8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13277" y="3048900"/>
            <a:ext cx="1929803" cy="2929624"/>
          </a:xfrm>
          <a:solidFill>
            <a:srgbClr val="EAF1F4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B4D12EB-F94E-74E5-8960-E93EBA2825A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879606" y="3048900"/>
            <a:ext cx="1929803" cy="2929624"/>
          </a:xfrm>
          <a:solidFill>
            <a:srgbClr val="EAF1F4"/>
          </a:solidFill>
        </p:spPr>
        <p:txBody>
          <a:bodyPr lIns="136800" tIns="198000" rIns="126000" bIns="126000" numCol="1" spcCol="136800"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  <a:lvl2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2pPr>
            <a:lvl3pPr marL="144000" indent="-144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Infobox Headline</a:t>
            </a:r>
          </a:p>
          <a:p>
            <a:pPr lvl="1"/>
            <a:r>
              <a:rPr lang="de-DE"/>
              <a:t>Copy, 12 pt</a:t>
            </a:r>
          </a:p>
          <a:p>
            <a:pPr lvl="2"/>
            <a:r>
              <a:rPr lang="de-DE"/>
              <a:t>Bullet</a:t>
            </a:r>
          </a:p>
        </p:txBody>
      </p:sp>
      <p:sp>
        <p:nvSpPr>
          <p:cNvPr id="24" name="Bildplatzhalter 11">
            <a:extLst>
              <a:ext uri="{FF2B5EF4-FFF2-40B4-BE49-F238E27FC236}">
                <a16:creationId xmlns:a16="http://schemas.microsoft.com/office/drawing/2014/main" id="{83208717-6DA9-86F7-71EC-74B64A05BF5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746950" y="1823645"/>
            <a:ext cx="1929803" cy="122525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72000" tIns="72000" rIns="72000" bIns="72000" anchor="ctr"/>
          <a:lstStyle>
            <a:lvl1pPr algn="ctr">
              <a:lnSpc>
                <a:spcPct val="120000"/>
              </a:lnSpc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5" name="Bildplatzhalter 11">
            <a:extLst>
              <a:ext uri="{FF2B5EF4-FFF2-40B4-BE49-F238E27FC236}">
                <a16:creationId xmlns:a16="http://schemas.microsoft.com/office/drawing/2014/main" id="{A8ED91C3-A7B8-5614-65B0-1C6214A97D51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13277" y="1823645"/>
            <a:ext cx="1929803" cy="122525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72000" tIns="72000" rIns="72000" bIns="72000" anchor="ctr"/>
          <a:lstStyle>
            <a:lvl1pPr algn="ctr"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6" name="Bildplatzhalter 11">
            <a:extLst>
              <a:ext uri="{FF2B5EF4-FFF2-40B4-BE49-F238E27FC236}">
                <a16:creationId xmlns:a16="http://schemas.microsoft.com/office/drawing/2014/main" id="{D71231BA-BDB9-3415-D256-E1526C50B86D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879606" y="1823645"/>
            <a:ext cx="1929803" cy="122525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72000" tIns="72000" rIns="72000" bIns="72000" anchor="ctr"/>
          <a:lstStyle>
            <a:lvl1pPr algn="ctr"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217967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Abdunkelung + Bildplatzhal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1">
            <a:extLst>
              <a:ext uri="{FF2B5EF4-FFF2-40B4-BE49-F238E27FC236}">
                <a16:creationId xmlns:a16="http://schemas.microsoft.com/office/drawing/2014/main" id="{D49BB5AD-84F7-6620-F55C-37FFF346AD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0" tIns="1080000" rIns="0" anchor="ctr"/>
          <a:lstStyle>
            <a:lvl1pPr algn="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0014438" cy="6858000"/>
          </a:xfrm>
          <a:gradFill>
            <a:gsLst>
              <a:gs pos="0">
                <a:schemeClr val="tx1">
                  <a:alpha val="50000"/>
                </a:schemeClr>
              </a:gs>
              <a:gs pos="5200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</p:spPr>
        <p:txBody>
          <a:bodyPr lIns="381600" rIns="3600000" bIns="4212000" anchor="b"/>
          <a:lstStyle>
            <a:lvl1pPr>
              <a:lnSpc>
                <a:spcPct val="83000"/>
              </a:lnSpc>
              <a:defRPr sz="7750" cap="all" baseline="0">
                <a:solidFill>
                  <a:schemeClr val="tx2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2D0A1BC4-3CD5-8C10-9E36-5969D88A7FD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600" y="2651361"/>
            <a:ext cx="5644550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</p:txBody>
      </p:sp>
      <p:sp>
        <p:nvSpPr>
          <p:cNvPr id="18" name="SmartArt-Platzhalter 16">
            <a:extLst>
              <a:ext uri="{FF2B5EF4-FFF2-40B4-BE49-F238E27FC236}">
                <a16:creationId xmlns:a16="http://schemas.microsoft.com/office/drawing/2014/main" id="{65B4B097-090E-54CE-3C2D-3BAD87B0DEFF}"/>
              </a:ext>
            </a:extLst>
          </p:cNvPr>
          <p:cNvSpPr>
            <a:spLocks noGrp="1"/>
          </p:cNvSpPr>
          <p:nvPr>
            <p:ph type="dgm" sz="quarter" idx="17"/>
          </p:nvPr>
        </p:nvSpPr>
        <p:spPr>
          <a:xfrm>
            <a:off x="10636346" y="5432199"/>
            <a:ext cx="1044126" cy="1044126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  <p:sp>
        <p:nvSpPr>
          <p:cNvPr id="17" name="SmartArt-Platzhalter 16">
            <a:extLst>
              <a:ext uri="{FF2B5EF4-FFF2-40B4-BE49-F238E27FC236}">
                <a16:creationId xmlns:a16="http://schemas.microsoft.com/office/drawing/2014/main" id="{6C734EEC-37C5-614C-02DC-064C9C270BFA}"/>
              </a:ext>
            </a:extLst>
          </p:cNvPr>
          <p:cNvSpPr>
            <a:spLocks noGrp="1"/>
          </p:cNvSpPr>
          <p:nvPr>
            <p:ph type="dgm" sz="quarter" idx="16"/>
          </p:nvPr>
        </p:nvSpPr>
        <p:spPr>
          <a:xfrm>
            <a:off x="383384" y="6275621"/>
            <a:ext cx="1495277" cy="202886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8F85BFB5-2679-4B99-ADD4-BC3B898327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</p:spTree>
    <p:extLst>
      <p:ext uri="{BB962C8B-B14F-4D97-AF65-F5344CB8AC3E}">
        <p14:creationId xmlns:p14="http://schemas.microsoft.com/office/powerpoint/2010/main" val="32918403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ltipicture-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Multipicture-layouts</a:t>
            </a:r>
          </a:p>
        </p:txBody>
      </p:sp>
    </p:spTree>
    <p:extLst>
      <p:ext uri="{BB962C8B-B14F-4D97-AF65-F5344CB8AC3E}">
        <p14:creationId xmlns:p14="http://schemas.microsoft.com/office/powerpoint/2010/main" val="16387417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D4D7327-7074-581A-FD52-62751BA0D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0E53BD-0381-E106-AD75-997E236244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A9446E-28C0-A7B6-1756-9A9187C76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8" name="Bildplatzhalter 11">
            <a:extLst>
              <a:ext uri="{FF2B5EF4-FFF2-40B4-BE49-F238E27FC236}">
                <a16:creationId xmlns:a16="http://schemas.microsoft.com/office/drawing/2014/main" id="{FD4D8A43-F294-4B45-A754-9B120CC08CA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81001" y="1305099"/>
            <a:ext cx="5714206" cy="3050931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034A1EED-1039-5E36-6CC3-725E3F166CB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5207" y="2003495"/>
            <a:ext cx="5714206" cy="3050931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1" name="Bildplatzhalter 11">
            <a:extLst>
              <a:ext uri="{FF2B5EF4-FFF2-40B4-BE49-F238E27FC236}">
                <a16:creationId xmlns:a16="http://schemas.microsoft.com/office/drawing/2014/main" id="{A45AFFCA-6B8E-3CC8-E8BC-BC7177A6CAD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095207" y="381000"/>
            <a:ext cx="3127924" cy="162249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8AE085-43EA-59B6-697C-414C4CEB56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967283" y="4356030"/>
            <a:ext cx="3127924" cy="1622495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19329698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1">
            <a:extLst>
              <a:ext uri="{FF2B5EF4-FFF2-40B4-BE49-F238E27FC236}">
                <a16:creationId xmlns:a16="http://schemas.microsoft.com/office/drawing/2014/main" id="{FD4D8A43-F294-4B45-A754-9B120CC08CA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60960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Bildplatzhalter 11">
            <a:extLst>
              <a:ext uri="{FF2B5EF4-FFF2-40B4-BE49-F238E27FC236}">
                <a16:creationId xmlns:a16="http://schemas.microsoft.com/office/drawing/2014/main" id="{E1137212-67B6-AD0F-CBD3-56E27A48C73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0"/>
            <a:ext cx="6096000" cy="3429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6" name="Bildplatzhalter 11">
            <a:extLst>
              <a:ext uri="{FF2B5EF4-FFF2-40B4-BE49-F238E27FC236}">
                <a16:creationId xmlns:a16="http://schemas.microsoft.com/office/drawing/2014/main" id="{7A541AC7-FD36-1BB2-4AF2-CBDF5A1A12A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096000" y="3429000"/>
            <a:ext cx="6096000" cy="3429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D4D7327-7074-581A-FD52-62751BA0D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0E53BD-0381-E106-AD75-997E236244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A9446E-28C0-A7B6-1756-9A9187C76E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0" name="SmartArt-Platzhalter 25">
            <a:extLst>
              <a:ext uri="{FF2B5EF4-FFF2-40B4-BE49-F238E27FC236}">
                <a16:creationId xmlns:a16="http://schemas.microsoft.com/office/drawing/2014/main" id="{AB31D4FD-CF95-4E13-196F-159E22B96AB3}"/>
              </a:ext>
            </a:extLst>
          </p:cNvPr>
          <p:cNvSpPr>
            <a:spLocks noGrp="1"/>
          </p:cNvSpPr>
          <p:nvPr>
            <p:ph type="dgm" sz="quarter" idx="19"/>
          </p:nvPr>
        </p:nvSpPr>
        <p:spPr>
          <a:xfrm>
            <a:off x="380999" y="6519075"/>
            <a:ext cx="269424" cy="86053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9304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ic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409E946-0122-A6C7-6EF9-4A4119014B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1000" y="381000"/>
            <a:ext cx="5645807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94749154-A076-DE76-03DF-30BA3CD2FD7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63607" y="380999"/>
            <a:ext cx="5645807" cy="5603876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1" name="Bildplatzhalter 11">
            <a:extLst>
              <a:ext uri="{FF2B5EF4-FFF2-40B4-BE49-F238E27FC236}">
                <a16:creationId xmlns:a16="http://schemas.microsoft.com/office/drawing/2014/main" id="{4C60DEA3-2A5E-FCA4-B8DA-846C7C1FBAB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81000" y="3251338"/>
            <a:ext cx="2754504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451A7FFA-3181-BC7A-0012-6899561D551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272303" y="3251338"/>
            <a:ext cx="2754504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C426FD-F7A5-A4EE-8252-58607A9EE047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E5C1835-E531-D957-0637-A856F025E2A4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4A5118-D55B-9256-04CD-2522E96B8471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9736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Multipictur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3E295B-C76C-7FB7-B903-1E43AC2C403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4372DCA-5167-4A0B-2197-1D94095112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1" y="324000"/>
            <a:ext cx="4691742" cy="1661748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zweizeilig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A689EF1B-0175-EAB1-3B77-78B8BFE2FB3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57802" y="380999"/>
            <a:ext cx="2560360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26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0" name="Bildplatzhalter 11">
            <a:extLst>
              <a:ext uri="{FF2B5EF4-FFF2-40B4-BE49-F238E27FC236}">
                <a16:creationId xmlns:a16="http://schemas.microsoft.com/office/drawing/2014/main" id="{92A4699B-743A-2486-3212-92F4B532E81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54963" y="380998"/>
            <a:ext cx="3854450" cy="5603876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2" name="Bildplatzhalter 11">
            <a:extLst>
              <a:ext uri="{FF2B5EF4-FFF2-40B4-BE49-F238E27FC236}">
                <a16:creationId xmlns:a16="http://schemas.microsoft.com/office/drawing/2014/main" id="{EF9AEADB-2C99-BD07-CD9E-5F477EA81B2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257802" y="3251337"/>
            <a:ext cx="2560360" cy="2733538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260000" anchor="ctr"/>
          <a:lstStyle>
            <a:lvl1pPr algn="ctr">
              <a:defRPr sz="12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extplatzhalter 7">
            <a:extLst>
              <a:ext uri="{FF2B5EF4-FFF2-40B4-BE49-F238E27FC236}">
                <a16:creationId xmlns:a16="http://schemas.microsoft.com/office/drawing/2014/main" id="{6CEBFB34-276D-4395-4A77-4756E8ADDB5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81000" y="2527200"/>
            <a:ext cx="3718800" cy="3448800"/>
          </a:xfrm>
        </p:spPr>
        <p:txBody>
          <a:bodyPr numCol="1" spcCol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</p:spTree>
    <p:extLst>
      <p:ext uri="{BB962C8B-B14F-4D97-AF65-F5344CB8AC3E}">
        <p14:creationId xmlns:p14="http://schemas.microsoft.com/office/powerpoint/2010/main" val="11189172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Zitatlayouts</a:t>
            </a:r>
          </a:p>
        </p:txBody>
      </p:sp>
    </p:spTree>
    <p:extLst>
      <p:ext uri="{BB962C8B-B14F-4D97-AF65-F5344CB8AC3E}">
        <p14:creationId xmlns:p14="http://schemas.microsoft.com/office/powerpoint/2010/main" val="31153026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ies Zitat">
    <p:bg>
      <p:bgPr>
        <a:gradFill>
          <a:gsLst>
            <a:gs pos="0">
              <a:schemeClr val="tx1"/>
            </a:gs>
            <a:gs pos="48000">
              <a:srgbClr val="004A6E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9">
            <a:extLst>
              <a:ext uri="{FF2B5EF4-FFF2-40B4-BE49-F238E27FC236}">
                <a16:creationId xmlns:a16="http://schemas.microsoft.com/office/drawing/2014/main" id="{2263AD1A-8F4E-3234-0574-35DC1E8346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59200" y="1047600"/>
            <a:ext cx="5400000" cy="1872000"/>
          </a:xfrm>
        </p:spPr>
        <p:txBody>
          <a:bodyPr lIns="288000" anchor="ctr"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 b="0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Bef>
                <a:spcPts val="600"/>
              </a:spcBef>
              <a:buNone/>
              <a:defRPr sz="1400" b="1" i="1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Zitat Text, 18 pt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A59E31-4DBE-F565-9900-17624B445C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9D37C79-EAD3-D387-F321-ABFFB947AFB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B1437A-7213-A1B4-87C8-C5B65601D06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0" name="Bildplatzhalter 11">
            <a:extLst>
              <a:ext uri="{FF2B5EF4-FFF2-40B4-BE49-F238E27FC236}">
                <a16:creationId xmlns:a16="http://schemas.microsoft.com/office/drawing/2014/main" id="{31B683B2-C7FB-77D4-42BE-3ADCA888F1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87200" y="1047600"/>
            <a:ext cx="1872000" cy="1872000"/>
          </a:xfrm>
          <a:prstGeom prst="ellipse">
            <a:avLst/>
          </a:prstGeo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lIns="0" tIns="0" rIns="0" bIns="0" anchor="ctr"/>
          <a:lstStyle>
            <a:lvl1pPr algn="ctr"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8" name="Textplatzhalter 9">
            <a:extLst>
              <a:ext uri="{FF2B5EF4-FFF2-40B4-BE49-F238E27FC236}">
                <a16:creationId xmlns:a16="http://schemas.microsoft.com/office/drawing/2014/main" id="{99392FFE-02F2-8FAD-7639-095B538BF27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32800" y="3510000"/>
            <a:ext cx="5400000" cy="1872000"/>
          </a:xfrm>
        </p:spPr>
        <p:txBody>
          <a:bodyPr lIns="288000" anchor="ctr"/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 b="0" i="1">
                <a:solidFill>
                  <a:schemeClr val="tx2"/>
                </a:solidFill>
              </a:defRPr>
            </a:lvl1pPr>
            <a:lvl2pPr marL="0" indent="0">
              <a:lnSpc>
                <a:spcPct val="120000"/>
              </a:lnSpc>
              <a:spcBef>
                <a:spcPts val="600"/>
              </a:spcBef>
              <a:buNone/>
              <a:defRPr sz="1400" b="1" i="1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120000"/>
              </a:lnSpc>
              <a:buFont typeface="Arial" panose="020B0604020202020204" pitchFamily="34" charset="0"/>
              <a:buNone/>
              <a:defRPr sz="1400" b="1" i="1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Zitat Text, 18 pt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" name="Bildplatzhalter 11">
            <a:extLst>
              <a:ext uri="{FF2B5EF4-FFF2-40B4-BE49-F238E27FC236}">
                <a16:creationId xmlns:a16="http://schemas.microsoft.com/office/drawing/2014/main" id="{95F193FE-7988-88B2-F87D-0C7CB5A343D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32800" y="3509999"/>
            <a:ext cx="1872000" cy="1872000"/>
          </a:xfrm>
          <a:prstGeom prst="ellipse">
            <a:avLst/>
          </a:prstGeo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1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16432274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len Dank-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Vielen Dank-Layouts</a:t>
            </a:r>
          </a:p>
        </p:txBody>
      </p:sp>
    </p:spTree>
    <p:extLst>
      <p:ext uri="{BB962C8B-B14F-4D97-AF65-F5344CB8AC3E}">
        <p14:creationId xmlns:p14="http://schemas.microsoft.com/office/powerpoint/2010/main" val="271902828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len Dank,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C02F227C-F53F-6649-01E0-C7D83EB5782E}"/>
              </a:ext>
            </a:extLst>
          </p:cNvPr>
          <p:cNvSpPr txBox="1"/>
          <p:nvPr userDrawn="1"/>
        </p:nvSpPr>
        <p:spPr>
          <a:xfrm>
            <a:off x="342900" y="483577"/>
            <a:ext cx="5310554" cy="13427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7750">
                <a:solidFill>
                  <a:schemeClr val="accent1"/>
                </a:solidFill>
                <a:latin typeface="DesySans Office Cn Bold" panose="020B0806040000020003" pitchFamily="34" charset="0"/>
              </a:rPr>
              <a:t>Vielen Dank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4A3BA4FB-0E44-84D5-DBF7-2F0F958E76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3864832"/>
            <a:ext cx="3717925" cy="2612168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None/>
              <a:defRPr sz="1400" b="0">
                <a:solidFill>
                  <a:schemeClr val="tx1"/>
                </a:solidFill>
              </a:defRPr>
            </a:lvl2pPr>
            <a:lvl3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3pPr>
            <a:lvl4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4pPr>
            <a:lvl5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5pPr>
            <a:lvl6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6pPr>
            <a:lvl7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Kontakt</a:t>
            </a:r>
          </a:p>
          <a:p>
            <a:pPr lvl="1"/>
            <a:r>
              <a:rPr lang="de-DE"/>
              <a:t>Name, usw.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229F89A-6A2F-C219-F495-613FA7911E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42144" y="5432199"/>
            <a:ext cx="1044126" cy="104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73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len Dank, dunkel">
    <p:bg>
      <p:bgPr>
        <a:gradFill>
          <a:gsLst>
            <a:gs pos="0">
              <a:schemeClr val="tx1"/>
            </a:gs>
            <a:gs pos="60000">
              <a:srgbClr val="00324A"/>
            </a:gs>
            <a:gs pos="100000">
              <a:srgbClr val="004A6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C02F227C-F53F-6649-01E0-C7D83EB5782E}"/>
              </a:ext>
            </a:extLst>
          </p:cNvPr>
          <p:cNvSpPr txBox="1"/>
          <p:nvPr userDrawn="1"/>
        </p:nvSpPr>
        <p:spPr>
          <a:xfrm>
            <a:off x="342900" y="483577"/>
            <a:ext cx="5310554" cy="134275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7750">
                <a:solidFill>
                  <a:schemeClr val="tx2"/>
                </a:solidFill>
                <a:latin typeface="DesySans Office Cn Bold" panose="020B0806040000020003" pitchFamily="34" charset="0"/>
              </a:rPr>
              <a:t>Vielen Dank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4A3BA4FB-0E44-84D5-DBF7-2F0F958E76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3864832"/>
            <a:ext cx="3717925" cy="2611493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None/>
              <a:defRPr sz="14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Kontakt</a:t>
            </a:r>
          </a:p>
          <a:p>
            <a:pPr lvl="1"/>
            <a:r>
              <a:rPr lang="de-DE"/>
              <a:t>Name usw.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229F89A-6A2F-C219-F495-613FA7911E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42144" y="5432199"/>
            <a:ext cx="1044126" cy="104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0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1">
            <a:extLst>
              <a:ext uri="{FF2B5EF4-FFF2-40B4-BE49-F238E27FC236}">
                <a16:creationId xmlns:a16="http://schemas.microsoft.com/office/drawing/2014/main" id="{D49BB5AD-84F7-6620-F55C-37FFF346AD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59501" y="0"/>
            <a:ext cx="60325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599" y="86880"/>
            <a:ext cx="5636612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accent1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F7E310F-970E-1C05-04FB-DCAEF02480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3384" y="6275621"/>
            <a:ext cx="1495270" cy="202886"/>
          </a:xfrm>
          <a:prstGeom prst="rect">
            <a:avLst/>
          </a:prstGeom>
        </p:spPr>
      </p:pic>
      <p:sp>
        <p:nvSpPr>
          <p:cNvPr id="4" name="Textplatzhalter 9">
            <a:extLst>
              <a:ext uri="{FF2B5EF4-FFF2-40B4-BE49-F238E27FC236}">
                <a16:creationId xmlns:a16="http://schemas.microsoft.com/office/drawing/2014/main" id="{EF533324-0576-47CD-9630-23D1C3E266A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tx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  <p:sp>
        <p:nvSpPr>
          <p:cNvPr id="7" name="Untertitel 9">
            <a:extLst>
              <a:ext uri="{FF2B5EF4-FFF2-40B4-BE49-F238E27FC236}">
                <a16:creationId xmlns:a16="http://schemas.microsoft.com/office/drawing/2014/main" id="{24B10E64-3335-34D1-ACD1-D86A55AD378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599" y="2651361"/>
            <a:ext cx="5636612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5A062A0-9B66-5C2D-20C3-56023CECE94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0016" y="5445224"/>
            <a:ext cx="1044126" cy="104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9643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-Layou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Standard-Layouts</a:t>
            </a:r>
          </a:p>
        </p:txBody>
      </p:sp>
    </p:spTree>
    <p:extLst>
      <p:ext uri="{BB962C8B-B14F-4D97-AF65-F5344CB8AC3E}">
        <p14:creationId xmlns:p14="http://schemas.microsoft.com/office/powerpoint/2010/main" val="1191211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11428412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F666FCD6-42DA-B38F-BEE5-3AA291F64E9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250057139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asic-Headline/Sub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C06C9A80-4A15-EBD2-0CCE-FB3F7DEAB4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12898582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+ 1/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5534206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0DC0D4F-9AA6-A8B4-196A-7684D591A2E3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75206" y="2278800"/>
            <a:ext cx="5534206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7BCCAF07-60DD-9D5D-0ACE-BF5735B3AB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13581614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553320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E0126664-DFD3-558B-E7A5-CF35785510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11392933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+ 1/3 + 1/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3711BDB-5138-7AC3-D0FB-B1E9F5C3309C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10471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20E9E0F8-AA9B-E53D-4218-01478138B17A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239940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C33247EC-57C4-2380-83A5-BE90437B28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86469851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Content + 1/3 Content + 1/3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3711BDB-5138-7AC3-D0FB-B1E9F5C3309C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10471" y="2278800"/>
            <a:ext cx="356947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679248E8-161B-2BD4-3AE6-A7F2381F4C2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39940" y="2349500"/>
            <a:ext cx="3569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4441BAB4-6518-DF63-2FCA-4EAA6A4EB90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387195755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Text + 1/3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7498940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9" name="Bildplatzhalter 11">
            <a:extLst>
              <a:ext uri="{FF2B5EF4-FFF2-40B4-BE49-F238E27FC236}">
                <a16:creationId xmlns:a16="http://schemas.microsoft.com/office/drawing/2014/main" id="{E772AE21-0476-0F1F-FCF5-488AC3626F2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39940" y="2349500"/>
            <a:ext cx="3569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597A328-0227-2F36-163A-465E319B9F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239940" y="5581047"/>
            <a:ext cx="2180185" cy="394953"/>
          </a:xfrm>
          <a:solidFill>
            <a:schemeClr val="tx2"/>
          </a:solidFill>
        </p:spPr>
        <p:txBody>
          <a:bodyPr wrap="none" lIns="108000" tIns="108000" rIns="108000" bIns="108000" anchor="ctr">
            <a:sp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3pPr>
            <a:lvl4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4pPr>
            <a:lvl5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Optionale Bildbeschreibung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42B0663A-28B4-1EFE-7B1B-3ED3602DE2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210069837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1/2 Text + 1/2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5534206" cy="3697200"/>
          </a:xfrm>
        </p:spPr>
        <p:txBody>
          <a:bodyPr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387DCB3-C3B7-9084-A53E-BCD1C90E0B5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75206" y="2349500"/>
            <a:ext cx="5534206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66C1025E-2016-35E0-5CE1-D263F26A67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301803950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387DCB3-C3B7-9084-A53E-BCD1C90E0B5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80999" y="2349500"/>
            <a:ext cx="11428412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0FA3F867-4195-04FE-78F3-9CF8614EBA0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1000" y="5581047"/>
            <a:ext cx="2180185" cy="394953"/>
          </a:xfrm>
          <a:solidFill>
            <a:schemeClr val="tx2"/>
          </a:solidFill>
        </p:spPr>
        <p:txBody>
          <a:bodyPr wrap="none" lIns="108000" tIns="108000" rIns="108000" bIns="108000" anchor="ctr">
            <a:spAutoFit/>
          </a:bodyPr>
          <a:lstStyle>
            <a:lvl1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3pPr>
            <a:lvl4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4pPr>
            <a:lvl5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5pPr>
            <a:lvl6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6pPr>
            <a:lvl7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7pPr>
            <a:lvl8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8pPr>
            <a:lvl9pPr marL="0" indent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Optionale Bildbeschreibung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990C4202-CBAF-A109-9033-040F2B5520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32847721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dunkelblau, Bild rech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5AE6A134-0A23-437D-A31B-F6CF06217AFF}"/>
              </a:ext>
            </a:extLst>
          </p:cNvPr>
          <p:cNvSpPr/>
          <p:nvPr userDrawn="1"/>
        </p:nvSpPr>
        <p:spPr>
          <a:xfrm>
            <a:off x="-1" y="0"/>
            <a:ext cx="6192000" cy="6858000"/>
          </a:xfrm>
          <a:prstGeom prst="rect">
            <a:avLst/>
          </a:prstGeom>
          <a:gradFill>
            <a:gsLst>
              <a:gs pos="60000">
                <a:srgbClr val="00324A"/>
              </a:gs>
              <a:gs pos="0">
                <a:schemeClr val="tx1"/>
              </a:gs>
              <a:gs pos="100000">
                <a:srgbClr val="004A6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86880"/>
            <a:ext cx="5636612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tx2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D9BA9E0-0AFD-6D77-7BA3-2C37EE05ED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0" y="6275621"/>
            <a:ext cx="1495270" cy="202886"/>
          </a:xfrm>
          <a:prstGeom prst="rect">
            <a:avLst/>
          </a:prstGeom>
        </p:spPr>
      </p:pic>
      <p:sp>
        <p:nvSpPr>
          <p:cNvPr id="4" name="Untertitel 9">
            <a:extLst>
              <a:ext uri="{FF2B5EF4-FFF2-40B4-BE49-F238E27FC236}">
                <a16:creationId xmlns:a16="http://schemas.microsoft.com/office/drawing/2014/main" id="{04DDABEC-36B3-C600-901E-BB6BDA669440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001" y="2651361"/>
            <a:ext cx="5636611" cy="1408174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bg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 (Sublineplatzhalter ist kopierbar, wenn er Zeichen enthält.) </a:t>
            </a:r>
          </a:p>
          <a:p>
            <a:endParaRPr lang="de-DE"/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CFE66AC6-FEDF-D469-9E88-8D9E75A4FED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4432177"/>
            <a:ext cx="370938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59F8368-022F-5D88-B4FE-B82DE3E485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0016" y="5445224"/>
            <a:ext cx="1044126" cy="1044126"/>
          </a:xfrm>
          <a:prstGeom prst="rect">
            <a:avLst/>
          </a:prstGeom>
        </p:spPr>
      </p:pic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9D96C1BB-7086-2D5C-1DF4-86FA0BF4B41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59501" y="0"/>
            <a:ext cx="6032500" cy="68580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</p:spTree>
    <p:extLst>
      <p:ext uri="{BB962C8B-B14F-4D97-AF65-F5344CB8AC3E}">
        <p14:creationId xmlns:p14="http://schemas.microsoft.com/office/powerpoint/2010/main" val="25064222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+ 1/2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387DCB3-C3B7-9084-A53E-BCD1C90E0B5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81000" y="2349500"/>
            <a:ext cx="5642207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6" name="Bildplatzhalter 11">
            <a:extLst>
              <a:ext uri="{FF2B5EF4-FFF2-40B4-BE49-F238E27FC236}">
                <a16:creationId xmlns:a16="http://schemas.microsoft.com/office/drawing/2014/main" id="{FD10E8F9-43DB-C5A0-D391-39256544A6F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167205" y="2349500"/>
            <a:ext cx="5642207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F769F3CA-076B-C956-639C-9CA165C520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19072563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+ 1/3 + 1/3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9" name="Bildplatzhalter 11">
            <a:extLst>
              <a:ext uri="{FF2B5EF4-FFF2-40B4-BE49-F238E27FC236}">
                <a16:creationId xmlns:a16="http://schemas.microsoft.com/office/drawing/2014/main" id="{E772AE21-0476-0F1F-FCF5-488AC3626F2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81000" y="2349500"/>
            <a:ext cx="3713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6" name="Bildplatzhalter 11">
            <a:extLst>
              <a:ext uri="{FF2B5EF4-FFF2-40B4-BE49-F238E27FC236}">
                <a16:creationId xmlns:a16="http://schemas.microsoft.com/office/drawing/2014/main" id="{85F40A81-4BDC-1980-1BD2-F7E22258E3E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238470" y="2349500"/>
            <a:ext cx="3713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C8B4EE04-5D28-1445-49F5-17870040DD3D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095941" y="2349500"/>
            <a:ext cx="3713470" cy="3626500"/>
          </a:xfrm>
          <a:pattFill prst="pct40">
            <a:fgClr>
              <a:schemeClr val="accent1"/>
            </a:fgClr>
            <a:bgClr>
              <a:schemeClr val="bg1"/>
            </a:bgClr>
          </a:pattFill>
        </p:spPr>
        <p:txBody>
          <a:bodyPr tIns="1080000" anchor="ctr"/>
          <a:lstStyle>
            <a:lvl1pPr algn="ctr">
              <a:defRPr sz="1400"/>
            </a:lvl1pPr>
          </a:lstStyle>
          <a:p>
            <a:r>
              <a:rPr lang="de-DE"/>
              <a:t>Bild durch Klick auf Symbol hinzufügen.</a:t>
            </a:r>
            <a:br>
              <a:rPr lang="de-DE"/>
            </a:br>
            <a:r>
              <a:rPr lang="de-DE"/>
              <a:t>Bildplatzhalter lassen sich nur kopieren, wenn sie ein Bild enthalten.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A758EB07-87B1-D370-2D05-DD564DC5A7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304053363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Conten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278800"/>
            <a:ext cx="5642206" cy="3697200"/>
          </a:xfrm>
          <a:solidFill>
            <a:schemeClr val="tx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defRPr/>
            </a:lvl4pPr>
            <a:lvl5pPr>
              <a:buClrTx/>
              <a:defRPr/>
            </a:lvl5pPr>
            <a:lvl6pPr>
              <a:buClrTx/>
              <a:defRPr/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26636E66-EDBE-BB53-E379-8A8D3AC1B6E8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167204" y="2278800"/>
            <a:ext cx="5642206" cy="3697200"/>
          </a:xfrm>
          <a:solidFill>
            <a:srgbClr val="00233C"/>
          </a:solidFill>
        </p:spPr>
        <p:txBody>
          <a:bodyPr lIns="136800" tIns="136800" rIns="136800" bIns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6" name="Textplatzhalter 9">
            <a:extLst>
              <a:ext uri="{FF2B5EF4-FFF2-40B4-BE49-F238E27FC236}">
                <a16:creationId xmlns:a16="http://schemas.microsoft.com/office/drawing/2014/main" id="{5F71407B-49C0-2CAA-2F91-9E4FFBA38B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403092025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Conten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1" y="2278800"/>
            <a:ext cx="3713471" cy="3697200"/>
          </a:xfrm>
          <a:solidFill>
            <a:schemeClr val="tx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defRPr/>
            </a:lvl4pPr>
            <a:lvl5pPr>
              <a:buClrTx/>
              <a:defRPr/>
            </a:lvl5pPr>
            <a:lvl6pPr>
              <a:buClrTx/>
              <a:defRPr/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5E50D8A-1DDD-40EF-C1F1-677BF494F78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239264" y="2278800"/>
            <a:ext cx="3713471" cy="3697200"/>
          </a:xfrm>
          <a:solidFill>
            <a:srgbClr val="00233C"/>
          </a:solidFill>
        </p:spPr>
        <p:txBody>
          <a:bodyPr lIns="136800" tIns="136800" rIns="136800" bIns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4A9B9CE3-3155-EFB0-3A49-56764161185B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095943" y="2278800"/>
            <a:ext cx="3713471" cy="3697200"/>
          </a:xfrm>
          <a:solidFill>
            <a:schemeClr val="bg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76ECF7F8-6B81-6161-4EFE-E6AFDAD71C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52575287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Conten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FA17A1-BFD8-BC0A-EB7D-F6C9DC6C011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1" y="2278800"/>
            <a:ext cx="2749103" cy="3697200"/>
          </a:xfrm>
          <a:solidFill>
            <a:schemeClr val="tx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defRPr/>
            </a:lvl4pPr>
            <a:lvl5pPr>
              <a:buClrTx/>
              <a:defRPr/>
            </a:lvl5pPr>
            <a:lvl6pPr>
              <a:buClrTx/>
              <a:defRPr/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9137162A-A278-D233-5313-F95DFDF652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324000"/>
            <a:ext cx="11428412" cy="651946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Sachliche Headline, beschreibend, einzeilig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05E0AB-F129-C21A-E0A9-0BA0B338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F844D5-A2E4-444A-C99B-87D8C743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E59774B-8CBB-D007-46EE-A678ACC326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35E50D8A-1DDD-40EF-C1F1-677BF494F78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3274104" y="2278800"/>
            <a:ext cx="2749103" cy="3697200"/>
          </a:xfrm>
          <a:solidFill>
            <a:srgbClr val="00233C"/>
          </a:solidFill>
        </p:spPr>
        <p:txBody>
          <a:bodyPr lIns="136800" tIns="136800" rIns="136800" bIns="136800"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4A9B9CE3-3155-EFB0-3A49-56764161185B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167207" y="2278800"/>
            <a:ext cx="2749103" cy="3697200"/>
          </a:xfrm>
          <a:solidFill>
            <a:schemeClr val="bg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D7538024-5CE6-CA76-B28D-CD0555844A1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060310" y="2278800"/>
            <a:ext cx="2749103" cy="3697200"/>
          </a:xfrm>
          <a:solidFill>
            <a:schemeClr val="tx2"/>
          </a:solidFill>
        </p:spPr>
        <p:txBody>
          <a:bodyPr lIns="136800" tIns="136800" rIns="136800" bIns="136800"/>
          <a:lstStyle>
            <a:lvl1pPr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defRPr/>
            </a:lvl4pPr>
            <a:lvl5pPr>
              <a:buClrTx/>
              <a:defRPr/>
            </a:lvl5pPr>
            <a:lvl6pPr>
              <a:buClrTx/>
              <a:defRPr/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73DE1704-4C3C-075F-58C9-8391E12A97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0999" y="975946"/>
            <a:ext cx="11428412" cy="703998"/>
          </a:xfrm>
        </p:spPr>
        <p:txBody>
          <a:bodyPr/>
          <a:lstStyle>
            <a:lvl1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>
              <a:lnSpc>
                <a:spcPct val="105000"/>
              </a:lnSpc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>
              <a:lnSpc>
                <a:spcPct val="105000"/>
              </a:lnSpc>
              <a:buFont typeface="Arial" panose="020B0604020202020204" pitchFamily="34" charset="0"/>
              <a:buNone/>
              <a:defRPr sz="20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pPr lvl="0"/>
            <a:r>
              <a:rPr lang="de-DE"/>
              <a:t>Sachliche Subline, beschreibend zum Beispielthema. (Sublineplatzhalter ist kopierbar, wenn er Zeichen enthält.)</a:t>
            </a:r>
          </a:p>
        </p:txBody>
      </p:sp>
    </p:spTree>
    <p:extLst>
      <p:ext uri="{BB962C8B-B14F-4D97-AF65-F5344CB8AC3E}">
        <p14:creationId xmlns:p14="http://schemas.microsoft.com/office/powerpoint/2010/main" val="259822285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steren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08B6892D-368C-2EFA-FF6B-15A6B5AD14F1}"/>
              </a:ext>
            </a:extLst>
          </p:cNvPr>
          <p:cNvSpPr txBox="1"/>
          <p:nvPr userDrawn="1"/>
        </p:nvSpPr>
        <p:spPr>
          <a:xfrm>
            <a:off x="0" y="1648046"/>
            <a:ext cx="12192000" cy="35619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3000">
                <a:solidFill>
                  <a:schemeClr val="bg1"/>
                </a:solidFill>
              </a:rPr>
              <a:t>Masterende</a:t>
            </a:r>
          </a:p>
        </p:txBody>
      </p:sp>
    </p:spTree>
    <p:extLst>
      <p:ext uri="{BB962C8B-B14F-4D97-AF65-F5344CB8AC3E}">
        <p14:creationId xmlns:p14="http://schemas.microsoft.com/office/powerpoint/2010/main" val="63748493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05.11.2025</a:t>
            </a:r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14935">
              <a:lnSpc>
                <a:spcPts val="1240"/>
              </a:lnSpc>
            </a:pPr>
            <a:fld id="{81D60167-4931-47E6-BA6A-407CBD079E47}" type="slidenum">
              <a:rPr lang="de-DE" smtClean="0"/>
              <a:pPr marL="114935">
                <a:lnSpc>
                  <a:spcPts val="1240"/>
                </a:lnSpc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83118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33DA9-0194-48B8-AB98-DB0E0001101C}" type="datetime1">
              <a:rPr lang="en-US" smtClean="0"/>
              <a:t>11/6/2025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99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4FB1A-B0B7-40AE-9DB6-AB3E9ED2AC53}" type="datetime1">
              <a:rPr lang="en-US" smtClean="0"/>
              <a:t>11/6/2025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05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SY_Zwei Stand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 descr="Ein Bild, das Luftfotografie, Vogelperspektive, draußen, Gebäude enthält.&#10;&#10;Automatisch generierte Beschreibung">
            <a:extLst>
              <a:ext uri="{FF2B5EF4-FFF2-40B4-BE49-F238E27FC236}">
                <a16:creationId xmlns:a16="http://schemas.microsoft.com/office/drawing/2014/main" id="{113D5B2B-FF26-6696-89E2-78001546A6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2" name="Grafik 1" descr="Ein Bild, das draußen, Baum, Luftfotografie, Vogelperspektive enthält.&#10;&#10;Automatisch generierte Beschreibung">
            <a:extLst>
              <a:ext uri="{FF2B5EF4-FFF2-40B4-BE49-F238E27FC236}">
                <a16:creationId xmlns:a16="http://schemas.microsoft.com/office/drawing/2014/main" id="{D3340978-8239-FB84-A4D4-BD33DD182B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A7F023F-4F93-7CC0-17B7-E8337D43022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281855C-95DD-E6B9-050E-2623883D6122}"/>
              </a:ext>
            </a:extLst>
          </p:cNvPr>
          <p:cNvSpPr txBox="1"/>
          <p:nvPr userDrawn="1"/>
        </p:nvSpPr>
        <p:spPr>
          <a:xfrm>
            <a:off x="789843" y="0"/>
            <a:ext cx="10612315" cy="598756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1200" spc="1080" baseline="0" dirty="0">
                <a:solidFill>
                  <a:schemeClr val="tx2"/>
                </a:solidFill>
                <a:latin typeface="DesySans Office Cn Heavy" panose="020B0B06040000020003" pitchFamily="34" charset="0"/>
              </a:rPr>
              <a:t>DES</a:t>
            </a:r>
            <a:r>
              <a:rPr lang="de-DE" sz="31200" spc="-50" baseline="0" dirty="0">
                <a:solidFill>
                  <a:schemeClr val="tx2"/>
                </a:solidFill>
                <a:latin typeface="DesySans Office Cn Heavy" panose="020B0B06040000020003" pitchFamily="34" charset="0"/>
              </a:rPr>
              <a:t>Y</a:t>
            </a:r>
            <a:r>
              <a:rPr lang="de-DE" sz="31200" spc="-50" baseline="0" dirty="0">
                <a:solidFill>
                  <a:srgbClr val="EB6E0F"/>
                </a:solidFill>
                <a:latin typeface="DesySans Office Cn Heavy" panose="020B0B06040000020003" pitchFamily="34" charset="0"/>
              </a:rPr>
              <a:t>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0BE7296-5B14-6A04-7DAF-EAD0B9E12F14}"/>
              </a:ext>
            </a:extLst>
          </p:cNvPr>
          <p:cNvSpPr txBox="1"/>
          <p:nvPr userDrawn="1"/>
        </p:nvSpPr>
        <p:spPr>
          <a:xfrm>
            <a:off x="3630395" y="834374"/>
            <a:ext cx="4633566" cy="4539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de-DE" sz="2350" spc="50" baseline="0">
                <a:solidFill>
                  <a:srgbClr val="EB6E0F"/>
                </a:solidFill>
                <a:latin typeface="DesySans Office Cn Regular" panose="020B0506040000020003" pitchFamily="34" charset="0"/>
              </a:rPr>
              <a:t>Hamburg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551F770-886C-2636-676B-18D90EB01351}"/>
              </a:ext>
            </a:extLst>
          </p:cNvPr>
          <p:cNvSpPr txBox="1"/>
          <p:nvPr userDrawn="1"/>
        </p:nvSpPr>
        <p:spPr>
          <a:xfrm>
            <a:off x="4263590" y="4996067"/>
            <a:ext cx="4339170" cy="45397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de-DE" sz="2350" spc="50" baseline="0">
                <a:solidFill>
                  <a:srgbClr val="EB6E0F"/>
                </a:solidFill>
                <a:latin typeface="DesySans Office Cn Regular" panose="020B0506040000020003" pitchFamily="34" charset="0"/>
              </a:rPr>
              <a:t>Zeuthen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1EFF1F95-C020-A13C-9CF3-A9E86E9D3366}"/>
              </a:ext>
            </a:extLst>
          </p:cNvPr>
          <p:cNvSpPr>
            <a:spLocks/>
          </p:cNvSpPr>
          <p:nvPr userDrawn="1"/>
        </p:nvSpPr>
        <p:spPr>
          <a:xfrm>
            <a:off x="1651803" y="994675"/>
            <a:ext cx="191488" cy="191488"/>
          </a:xfrm>
          <a:prstGeom prst="ellipse">
            <a:avLst/>
          </a:prstGeom>
          <a:solidFill>
            <a:srgbClr val="EB6E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818" tIns="46410" rIns="92818" bIns="46410" rtlCol="0" anchor="ctr"/>
          <a:lstStyle/>
          <a:p>
            <a:pPr algn="ctr"/>
            <a:endParaRPr lang="de-DE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F884BCBB-6D68-1CB2-3A8C-DFF05D95F63A}"/>
              </a:ext>
            </a:extLst>
          </p:cNvPr>
          <p:cNvCxnSpPr/>
          <p:nvPr userDrawn="1"/>
        </p:nvCxnSpPr>
        <p:spPr>
          <a:xfrm>
            <a:off x="1838051" y="1090419"/>
            <a:ext cx="1606095" cy="0"/>
          </a:xfrm>
          <a:prstGeom prst="line">
            <a:avLst/>
          </a:prstGeom>
          <a:ln w="12700">
            <a:solidFill>
              <a:srgbClr val="EB6E0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lipse 21">
            <a:extLst>
              <a:ext uri="{FF2B5EF4-FFF2-40B4-BE49-F238E27FC236}">
                <a16:creationId xmlns:a16="http://schemas.microsoft.com/office/drawing/2014/main" id="{BA4212FE-3438-9DCA-7FAC-41FA09C81149}"/>
              </a:ext>
            </a:extLst>
          </p:cNvPr>
          <p:cNvSpPr>
            <a:spLocks/>
          </p:cNvSpPr>
          <p:nvPr userDrawn="1"/>
        </p:nvSpPr>
        <p:spPr>
          <a:xfrm flipH="1">
            <a:off x="10389863" y="5159968"/>
            <a:ext cx="191488" cy="191488"/>
          </a:xfrm>
          <a:prstGeom prst="ellipse">
            <a:avLst/>
          </a:prstGeom>
          <a:solidFill>
            <a:srgbClr val="EB6E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818" tIns="46410" rIns="92818" bIns="46410" rtlCol="0" anchor="ctr"/>
          <a:lstStyle/>
          <a:p>
            <a:pPr algn="ctr"/>
            <a:endParaRPr lang="de-DE"/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7A6B9596-A1FD-33C0-D133-2483C6563B25}"/>
              </a:ext>
            </a:extLst>
          </p:cNvPr>
          <p:cNvCxnSpPr/>
          <p:nvPr userDrawn="1"/>
        </p:nvCxnSpPr>
        <p:spPr>
          <a:xfrm flipH="1">
            <a:off x="8789008" y="5255712"/>
            <a:ext cx="1606095" cy="0"/>
          </a:xfrm>
          <a:prstGeom prst="line">
            <a:avLst/>
          </a:prstGeom>
          <a:ln w="12700">
            <a:solidFill>
              <a:srgbClr val="EB6E0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B8299D5F-BD2D-54F4-56AE-4162121E1E06}"/>
              </a:ext>
            </a:extLst>
          </p:cNvPr>
          <p:cNvSpPr txBox="1"/>
          <p:nvPr userDrawn="1"/>
        </p:nvSpPr>
        <p:spPr>
          <a:xfrm>
            <a:off x="1093178" y="2259597"/>
            <a:ext cx="10005645" cy="233880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11500">
                <a:solidFill>
                  <a:schemeClr val="tx2"/>
                </a:solidFill>
                <a:latin typeface="DesySans Office Cn Bold" panose="020B0806040000020003" pitchFamily="34" charset="0"/>
              </a:rPr>
              <a:t>Zwei Standorte</a:t>
            </a:r>
          </a:p>
        </p:txBody>
      </p:sp>
    </p:spTree>
    <p:extLst>
      <p:ext uri="{BB962C8B-B14F-4D97-AF65-F5344CB8AC3E}">
        <p14:creationId xmlns:p14="http://schemas.microsoft.com/office/powerpoint/2010/main" val="192336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6" grpId="0"/>
      <p:bldP spid="17" grpId="0" animBg="1"/>
      <p:bldP spid="22" grpId="0" animBg="1"/>
      <p:bldP spid="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Forschungsbere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6DA369-B365-EA5A-FB4E-69A6E9B0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107A67-57CE-544D-0A73-3390FF1C55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EC134D-49D1-8318-204D-FA2C06732A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pic>
        <p:nvPicPr>
          <p:cNvPr id="6" name="Bildplatzhalter 31" descr="Ein Bild, das Kleidung, Person, Bautechnik, Im Haus enthält.&#10;&#10;KI-generierte Inhalte können fehlerhaft sein.">
            <a:extLst>
              <a:ext uri="{FF2B5EF4-FFF2-40B4-BE49-F238E27FC236}">
                <a16:creationId xmlns:a16="http://schemas.microsoft.com/office/drawing/2014/main" id="{891EF143-B085-CE2B-80AB-18B7DB6CD4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3429000"/>
          </a:xfrm>
          <a:prstGeom prst="rect">
            <a:avLst/>
          </a:prstGeom>
        </p:spPr>
      </p:pic>
      <p:pic>
        <p:nvPicPr>
          <p:cNvPr id="7" name="Bildplatzhalter 33" descr="Ein Bild, das Bautechnik, Industrie, Stahl, Metall enthält.&#10;&#10;KI-generierte Inhalte können fehlerhaft sein.">
            <a:extLst>
              <a:ext uri="{FF2B5EF4-FFF2-40B4-BE49-F238E27FC236}">
                <a16:creationId xmlns:a16="http://schemas.microsoft.com/office/drawing/2014/main" id="{72A1FDE9-B492-56C5-2BBA-D4F43BFEB8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0" cy="3429000"/>
          </a:xfrm>
          <a:prstGeom prst="rect">
            <a:avLst/>
          </a:prstGeom>
        </p:spPr>
      </p:pic>
      <p:pic>
        <p:nvPicPr>
          <p:cNvPr id="8" name="Bildplatzhalter 37" descr="Ein Bild, das Licht enthält.&#10;&#10;KI-generierte Inhalte können fehlerhaft sein.">
            <a:extLst>
              <a:ext uri="{FF2B5EF4-FFF2-40B4-BE49-F238E27FC236}">
                <a16:creationId xmlns:a16="http://schemas.microsoft.com/office/drawing/2014/main" id="{52E6A8BA-CB62-D8C6-E743-78D32C8F30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3429000"/>
            <a:ext cx="6096000" cy="3429000"/>
          </a:xfrm>
          <a:prstGeom prst="rect">
            <a:avLst/>
          </a:prstGeom>
        </p:spPr>
      </p:pic>
      <p:pic>
        <p:nvPicPr>
          <p:cNvPr id="9" name="Bildplatzhalter 35" descr="Ein Bild, das Himmel, draußen, Gelände, Landschaft enthält.&#10;&#10;KI-generierte Inhalte können fehlerhaft sein.">
            <a:extLst>
              <a:ext uri="{FF2B5EF4-FFF2-40B4-BE49-F238E27FC236}">
                <a16:creationId xmlns:a16="http://schemas.microsoft.com/office/drawing/2014/main" id="{B3D4EE59-8463-3C32-6EB3-54F2998EB61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9000"/>
            <a:ext cx="6096000" cy="342900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75788823-ACD8-D141-8CA2-F28F013EF2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4904541-FF57-8278-B44B-BEFA58C58659}"/>
              </a:ext>
            </a:extLst>
          </p:cNvPr>
          <p:cNvSpPr txBox="1"/>
          <p:nvPr userDrawn="1"/>
        </p:nvSpPr>
        <p:spPr>
          <a:xfrm>
            <a:off x="0" y="2259597"/>
            <a:ext cx="12192000" cy="223239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8000">
                <a:solidFill>
                  <a:schemeClr val="tx2"/>
                </a:solidFill>
                <a:latin typeface="DesySans Office Cn Bold" panose="020B0806040000020003" pitchFamily="34" charset="0"/>
              </a:rPr>
              <a:t>Vier Forschungsbereiche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2E10B54-8BF0-8E8A-AB47-38C7E76DF795}"/>
              </a:ext>
            </a:extLst>
          </p:cNvPr>
          <p:cNvSpPr txBox="1"/>
          <p:nvPr userDrawn="1"/>
        </p:nvSpPr>
        <p:spPr>
          <a:xfrm>
            <a:off x="748397" y="1274437"/>
            <a:ext cx="4599205" cy="88012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200" spc="50" baseline="0">
                <a:solidFill>
                  <a:schemeClr val="bg1"/>
                </a:solidFill>
                <a:latin typeface="+mj-lt"/>
              </a:rPr>
              <a:t>Photon Science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1F355C4-D854-EF71-0CC7-621C2CDE6F48}"/>
              </a:ext>
            </a:extLst>
          </p:cNvPr>
          <p:cNvSpPr txBox="1"/>
          <p:nvPr userDrawn="1"/>
        </p:nvSpPr>
        <p:spPr>
          <a:xfrm>
            <a:off x="6844398" y="1274437"/>
            <a:ext cx="4599205" cy="88012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200" spc="50" baseline="0">
                <a:solidFill>
                  <a:schemeClr val="bg1"/>
                </a:solidFill>
                <a:latin typeface="+mj-lt"/>
              </a:rPr>
              <a:t>Particle Physics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EB3681A-D39A-AC3E-A27B-579E15BE3EFF}"/>
              </a:ext>
            </a:extLst>
          </p:cNvPr>
          <p:cNvSpPr txBox="1"/>
          <p:nvPr userDrawn="1"/>
        </p:nvSpPr>
        <p:spPr>
          <a:xfrm>
            <a:off x="748398" y="4703437"/>
            <a:ext cx="4599205" cy="88012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200" spc="50" baseline="0">
                <a:solidFill>
                  <a:schemeClr val="bg1"/>
                </a:solidFill>
                <a:latin typeface="+mj-lt"/>
              </a:rPr>
              <a:t>Astro Particle Physics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2181357-D9B1-3974-8955-CAC503E09DA1}"/>
              </a:ext>
            </a:extLst>
          </p:cNvPr>
          <p:cNvSpPr txBox="1"/>
          <p:nvPr userDrawn="1"/>
        </p:nvSpPr>
        <p:spPr>
          <a:xfrm>
            <a:off x="6844398" y="4703437"/>
            <a:ext cx="4599205" cy="88012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de-DE" sz="3200" spc="50" baseline="0">
                <a:solidFill>
                  <a:schemeClr val="bg1"/>
                </a:solidFill>
                <a:latin typeface="+mj-lt"/>
              </a:rPr>
              <a:t>Accelerators</a:t>
            </a:r>
          </a:p>
        </p:txBody>
      </p:sp>
    </p:spTree>
    <p:extLst>
      <p:ext uri="{BB962C8B-B14F-4D97-AF65-F5344CB8AC3E}">
        <p14:creationId xmlns:p14="http://schemas.microsoft.com/office/powerpoint/2010/main" val="174618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4" grpId="0"/>
      <p:bldP spid="15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auf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F3143-CC15-7707-FEA1-32F2342634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600" y="86880"/>
            <a:ext cx="6678420" cy="2558563"/>
          </a:xfrm>
        </p:spPr>
        <p:txBody>
          <a:bodyPr anchor="b"/>
          <a:lstStyle>
            <a:lvl1pPr>
              <a:lnSpc>
                <a:spcPct val="83000"/>
              </a:lnSpc>
              <a:defRPr sz="7750" cap="all" baseline="0">
                <a:solidFill>
                  <a:schemeClr val="accent1"/>
                </a:solidFill>
                <a:latin typeface="DesySans Office Cn Heavy" panose="020B0B06040000020003" pitchFamily="34" charset="0"/>
              </a:defRPr>
            </a:lvl1pPr>
          </a:lstStyle>
          <a:p>
            <a:r>
              <a:rPr lang="de-DE"/>
              <a:t>Image Headline.</a:t>
            </a:r>
          </a:p>
        </p:txBody>
      </p:sp>
      <p:sp>
        <p:nvSpPr>
          <p:cNvPr id="4" name="Untertitel 9">
            <a:extLst>
              <a:ext uri="{FF2B5EF4-FFF2-40B4-BE49-F238E27FC236}">
                <a16:creationId xmlns:a16="http://schemas.microsoft.com/office/drawing/2014/main" id="{B8A8B4DC-327E-498B-3D92-1E3A17B4A63C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381599" y="2651361"/>
            <a:ext cx="6678420" cy="1407600"/>
          </a:xfrm>
        </p:spPr>
        <p:txBody>
          <a:bodyPr/>
          <a:lstStyle>
            <a:lvl1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1pPr>
            <a:lvl2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2pPr>
            <a:lvl3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3pPr>
            <a:lvl4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4pPr>
            <a:lvl5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5pPr>
            <a:lvl6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6pPr>
            <a:lvl7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7pPr>
            <a:lvl8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8pPr>
            <a:lvl9pPr marL="0" indent="0" algn="l">
              <a:buNone/>
              <a:defRPr sz="2500" b="0">
                <a:solidFill>
                  <a:schemeClr val="accent1"/>
                </a:solidFill>
                <a:latin typeface="DesySans Office Cn Regular" panose="020B0506040000020003" pitchFamily="34" charset="0"/>
              </a:defRPr>
            </a:lvl9pPr>
          </a:lstStyle>
          <a:p>
            <a:r>
              <a:rPr lang="de-DE"/>
              <a:t>Image Subline, beschreibend zum Beispielthema.</a:t>
            </a:r>
            <a:br>
              <a:rPr lang="de-DE"/>
            </a:br>
            <a:r>
              <a:rPr lang="de-DE"/>
              <a:t>(Sublineplatzhalter ist kopierbar, wenn er Zeichen enthält.)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8F278AC-CEC3-2F5F-0B60-716031399D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6347" y="5432199"/>
            <a:ext cx="1044126" cy="1044126"/>
          </a:xfrm>
          <a:prstGeom prst="rect">
            <a:avLst/>
          </a:prstGeom>
        </p:spPr>
      </p:pic>
      <p:sp>
        <p:nvSpPr>
          <p:cNvPr id="7" name="Textplatzhalter 9">
            <a:extLst>
              <a:ext uri="{FF2B5EF4-FFF2-40B4-BE49-F238E27FC236}">
                <a16:creationId xmlns:a16="http://schemas.microsoft.com/office/drawing/2014/main" id="{F9DEC044-D11B-6FDB-1CEB-176B6F6DA7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599" y="4432177"/>
            <a:ext cx="3717326" cy="154634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tx1"/>
                </a:solidFill>
              </a:defRPr>
            </a:lvl1pPr>
            <a:lvl2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  <a:defRPr sz="1500" b="0">
                <a:solidFill>
                  <a:schemeClr val="bg1"/>
                </a:solidFill>
              </a:defRPr>
            </a:lvl2pPr>
            <a:lvl3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3pPr>
            <a:lvl4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4pPr>
            <a:lvl5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5pPr>
            <a:lvl6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6pPr>
            <a:lvl7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7pPr>
            <a:lvl8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8pPr>
            <a:lvl9pPr marL="0" indent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Name, Funktion, Datum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7347221-2F08-AFE6-236A-093159F289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384" y="6275621"/>
            <a:ext cx="1495270" cy="20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35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39878D0-5ACE-0DFE-8ED6-2EEC61E4E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7573963" cy="166174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/>
              <a:t>Headline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EB2FA6-C9A8-1A0E-5E14-2B25F8964C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0999" y="2598738"/>
            <a:ext cx="11428413" cy="33797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Textplatzhalter lassen sich nur kopieren, wenn sie mindestens ein Zeichen enthalten.</a:t>
            </a:r>
            <a:br>
              <a:rPr lang="de-DE"/>
            </a:br>
            <a:r>
              <a:rPr lang="de-DE"/>
              <a:t>Copy, 16 pt</a:t>
            </a:r>
          </a:p>
          <a:p>
            <a:pPr lvl="1"/>
            <a:r>
              <a:rPr lang="de-DE"/>
              <a:t>Bulletpoint, 16 pt</a:t>
            </a:r>
          </a:p>
          <a:p>
            <a:pPr lvl="2"/>
            <a:r>
              <a:rPr lang="de-DE"/>
              <a:t>Spiegelstrich, 16 pt</a:t>
            </a:r>
          </a:p>
          <a:p>
            <a:pPr lvl="3"/>
            <a:r>
              <a:rPr lang="de-DE"/>
              <a:t>Copy, 14 pt</a:t>
            </a:r>
          </a:p>
          <a:p>
            <a:pPr lvl="4"/>
            <a:r>
              <a:rPr lang="de-DE"/>
              <a:t>Bulletpoint, 14 pt</a:t>
            </a:r>
          </a:p>
          <a:p>
            <a:pPr lvl="5"/>
            <a:r>
              <a:rPr lang="de-DE"/>
              <a:t>Spiegelstrich, 14 pt</a:t>
            </a:r>
          </a:p>
          <a:p>
            <a:pPr lvl="6"/>
            <a:r>
              <a:rPr lang="de-DE"/>
              <a:t>Zwischenüberschrift, 16 pt</a:t>
            </a:r>
          </a:p>
          <a:p>
            <a:pPr lvl="7"/>
            <a:r>
              <a:rPr lang="de-DE"/>
              <a:t>Zwischenüberschrift, 14 pt</a:t>
            </a:r>
          </a:p>
          <a:p>
            <a:pPr lvl="8"/>
            <a:r>
              <a:rPr lang="de-DE"/>
              <a:t>Intro, 20 pt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B5C13A-6BF6-BDEC-C4EC-65533213DE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39378" y="6475413"/>
            <a:ext cx="1273175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de-DE"/>
              <a:t>05.11.2025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946A3D-4E9D-ED03-4E6F-2FAABC64C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1" y="6475413"/>
            <a:ext cx="455612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0">
                <a:solidFill>
                  <a:schemeClr val="tx1"/>
                </a:solidFill>
              </a:defRPr>
            </a:lvl1pPr>
          </a:lstStyle>
          <a:p>
            <a:fld id="{BE7504E0-22A4-4CE4-B523-ED0996D374B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B30850-3B87-C858-2181-46978151B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66602" y="6475413"/>
            <a:ext cx="4627128" cy="16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grpSp>
        <p:nvGrpSpPr>
          <p:cNvPr id="12" name="Grafik 8">
            <a:extLst>
              <a:ext uri="{FF2B5EF4-FFF2-40B4-BE49-F238E27FC236}">
                <a16:creationId xmlns:a16="http://schemas.microsoft.com/office/drawing/2014/main" id="{73ED5B53-34EF-45A2-B4F3-02CC97F44696}"/>
              </a:ext>
            </a:extLst>
          </p:cNvPr>
          <p:cNvGrpSpPr/>
          <p:nvPr userDrawn="1"/>
        </p:nvGrpSpPr>
        <p:grpSpPr>
          <a:xfrm>
            <a:off x="380999" y="6519075"/>
            <a:ext cx="269424" cy="86053"/>
            <a:chOff x="386631" y="6383698"/>
            <a:chExt cx="269424" cy="86053"/>
          </a:xfrm>
        </p:grpSpPr>
        <p:grpSp>
          <p:nvGrpSpPr>
            <p:cNvPr id="13" name="Grafik 8">
              <a:extLst>
                <a:ext uri="{FF2B5EF4-FFF2-40B4-BE49-F238E27FC236}">
                  <a16:creationId xmlns:a16="http://schemas.microsoft.com/office/drawing/2014/main" id="{64A7DC56-9933-D386-F726-FBD760D9BDB7}"/>
                </a:ext>
              </a:extLst>
            </p:cNvPr>
            <p:cNvGrpSpPr/>
            <p:nvPr/>
          </p:nvGrpSpPr>
          <p:grpSpPr>
            <a:xfrm>
              <a:off x="386631" y="6385008"/>
              <a:ext cx="121287" cy="83565"/>
              <a:chOff x="386631" y="6385008"/>
              <a:chExt cx="121287" cy="83565"/>
            </a:xfrm>
            <a:solidFill>
              <a:srgbClr val="007BC8"/>
            </a:solidFill>
          </p:grpSpPr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D0724188-9DCE-C686-83E4-138E657E75BD}"/>
                  </a:ext>
                </a:extLst>
              </p:cNvPr>
              <p:cNvSpPr/>
              <p:nvPr/>
            </p:nvSpPr>
            <p:spPr>
              <a:xfrm>
                <a:off x="386631" y="6385008"/>
                <a:ext cx="57500" cy="83565"/>
              </a:xfrm>
              <a:custGeom>
                <a:avLst/>
                <a:gdLst>
                  <a:gd name="connsiteX0" fmla="*/ 0 w 57500"/>
                  <a:gd name="connsiteY0" fmla="*/ 0 h 83565"/>
                  <a:gd name="connsiteX1" fmla="*/ 26327 w 57500"/>
                  <a:gd name="connsiteY1" fmla="*/ 0 h 83565"/>
                  <a:gd name="connsiteX2" fmla="*/ 49772 w 57500"/>
                  <a:gd name="connsiteY2" fmla="*/ 7204 h 83565"/>
                  <a:gd name="connsiteX3" fmla="*/ 57500 w 57500"/>
                  <a:gd name="connsiteY3" fmla="*/ 29209 h 83565"/>
                  <a:gd name="connsiteX4" fmla="*/ 57500 w 57500"/>
                  <a:gd name="connsiteY4" fmla="*/ 54357 h 83565"/>
                  <a:gd name="connsiteX5" fmla="*/ 49772 w 57500"/>
                  <a:gd name="connsiteY5" fmla="*/ 76361 h 83565"/>
                  <a:gd name="connsiteX6" fmla="*/ 26327 w 57500"/>
                  <a:gd name="connsiteY6" fmla="*/ 83565 h 83565"/>
                  <a:gd name="connsiteX7" fmla="*/ 0 w 57500"/>
                  <a:gd name="connsiteY7" fmla="*/ 83565 h 83565"/>
                  <a:gd name="connsiteX8" fmla="*/ 0 w 57500"/>
                  <a:gd name="connsiteY8" fmla="*/ 0 h 83565"/>
                  <a:gd name="connsiteX9" fmla="*/ 26196 w 57500"/>
                  <a:gd name="connsiteY9" fmla="*/ 67324 h 83565"/>
                  <a:gd name="connsiteX10" fmla="*/ 34972 w 57500"/>
                  <a:gd name="connsiteY10" fmla="*/ 64180 h 83565"/>
                  <a:gd name="connsiteX11" fmla="*/ 38115 w 57500"/>
                  <a:gd name="connsiteY11" fmla="*/ 54750 h 83565"/>
                  <a:gd name="connsiteX12" fmla="*/ 38115 w 57500"/>
                  <a:gd name="connsiteY12" fmla="*/ 29471 h 83565"/>
                  <a:gd name="connsiteX13" fmla="*/ 34972 w 57500"/>
                  <a:gd name="connsiteY13" fmla="*/ 19909 h 83565"/>
                  <a:gd name="connsiteX14" fmla="*/ 26196 w 57500"/>
                  <a:gd name="connsiteY14" fmla="*/ 16765 h 83565"/>
                  <a:gd name="connsiteX15" fmla="*/ 19385 w 57500"/>
                  <a:gd name="connsiteY15" fmla="*/ 16765 h 83565"/>
                  <a:gd name="connsiteX16" fmla="*/ 19385 w 57500"/>
                  <a:gd name="connsiteY16" fmla="*/ 67455 h 83565"/>
                  <a:gd name="connsiteX17" fmla="*/ 26196 w 57500"/>
                  <a:gd name="connsiteY17" fmla="*/ 67455 h 8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7500" h="83565">
                    <a:moveTo>
                      <a:pt x="0" y="0"/>
                    </a:moveTo>
                    <a:lnTo>
                      <a:pt x="26327" y="0"/>
                    </a:lnTo>
                    <a:cubicBezTo>
                      <a:pt x="36805" y="0"/>
                      <a:pt x="44664" y="2358"/>
                      <a:pt x="49772" y="7204"/>
                    </a:cubicBezTo>
                    <a:cubicBezTo>
                      <a:pt x="54880" y="12050"/>
                      <a:pt x="57500" y="19385"/>
                      <a:pt x="57500" y="29209"/>
                    </a:cubicBezTo>
                    <a:lnTo>
                      <a:pt x="57500" y="54357"/>
                    </a:lnTo>
                    <a:cubicBezTo>
                      <a:pt x="57500" y="64180"/>
                      <a:pt x="54880" y="71515"/>
                      <a:pt x="49772" y="76361"/>
                    </a:cubicBezTo>
                    <a:cubicBezTo>
                      <a:pt x="44664" y="81208"/>
                      <a:pt x="36805" y="83565"/>
                      <a:pt x="26327" y="83565"/>
                    </a:cubicBezTo>
                    <a:lnTo>
                      <a:pt x="0" y="83565"/>
                    </a:lnTo>
                    <a:lnTo>
                      <a:pt x="0" y="0"/>
                    </a:lnTo>
                    <a:close/>
                    <a:moveTo>
                      <a:pt x="26196" y="67324"/>
                    </a:moveTo>
                    <a:cubicBezTo>
                      <a:pt x="29994" y="67324"/>
                      <a:pt x="32876" y="66276"/>
                      <a:pt x="34972" y="64180"/>
                    </a:cubicBezTo>
                    <a:cubicBezTo>
                      <a:pt x="37067" y="62085"/>
                      <a:pt x="38115" y="58941"/>
                      <a:pt x="38115" y="54750"/>
                    </a:cubicBezTo>
                    <a:lnTo>
                      <a:pt x="38115" y="29471"/>
                    </a:lnTo>
                    <a:cubicBezTo>
                      <a:pt x="38115" y="25148"/>
                      <a:pt x="37067" y="22005"/>
                      <a:pt x="34972" y="19909"/>
                    </a:cubicBezTo>
                    <a:cubicBezTo>
                      <a:pt x="32876" y="17813"/>
                      <a:pt x="29994" y="16765"/>
                      <a:pt x="26196" y="16765"/>
                    </a:cubicBezTo>
                    <a:lnTo>
                      <a:pt x="19385" y="16765"/>
                    </a:lnTo>
                    <a:lnTo>
                      <a:pt x="19385" y="67455"/>
                    </a:lnTo>
                    <a:lnTo>
                      <a:pt x="26196" y="67455"/>
                    </a:lnTo>
                    <a:close/>
                  </a:path>
                </a:pathLst>
              </a:custGeom>
              <a:solidFill>
                <a:srgbClr val="007BC8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CE2C6CB5-37EB-D370-0587-BC43D8F589EF}"/>
                  </a:ext>
                </a:extLst>
              </p:cNvPr>
              <p:cNvSpPr/>
              <p:nvPr/>
            </p:nvSpPr>
            <p:spPr>
              <a:xfrm>
                <a:off x="457883" y="6385008"/>
                <a:ext cx="50034" cy="83565"/>
              </a:xfrm>
              <a:custGeom>
                <a:avLst/>
                <a:gdLst>
                  <a:gd name="connsiteX0" fmla="*/ 0 w 50034"/>
                  <a:gd name="connsiteY0" fmla="*/ 0 h 83565"/>
                  <a:gd name="connsiteX1" fmla="*/ 49379 w 50034"/>
                  <a:gd name="connsiteY1" fmla="*/ 0 h 83565"/>
                  <a:gd name="connsiteX2" fmla="*/ 49379 w 50034"/>
                  <a:gd name="connsiteY2" fmla="*/ 16242 h 83565"/>
                  <a:gd name="connsiteX3" fmla="*/ 19385 w 50034"/>
                  <a:gd name="connsiteY3" fmla="*/ 16242 h 83565"/>
                  <a:gd name="connsiteX4" fmla="*/ 19385 w 50034"/>
                  <a:gd name="connsiteY4" fmla="*/ 33793 h 83565"/>
                  <a:gd name="connsiteX5" fmla="*/ 46498 w 50034"/>
                  <a:gd name="connsiteY5" fmla="*/ 33793 h 83565"/>
                  <a:gd name="connsiteX6" fmla="*/ 46498 w 50034"/>
                  <a:gd name="connsiteY6" fmla="*/ 48856 h 83565"/>
                  <a:gd name="connsiteX7" fmla="*/ 19385 w 50034"/>
                  <a:gd name="connsiteY7" fmla="*/ 48856 h 83565"/>
                  <a:gd name="connsiteX8" fmla="*/ 19385 w 50034"/>
                  <a:gd name="connsiteY8" fmla="*/ 67324 h 83565"/>
                  <a:gd name="connsiteX9" fmla="*/ 50034 w 50034"/>
                  <a:gd name="connsiteY9" fmla="*/ 67324 h 83565"/>
                  <a:gd name="connsiteX10" fmla="*/ 50034 w 50034"/>
                  <a:gd name="connsiteY10" fmla="*/ 83565 h 83565"/>
                  <a:gd name="connsiteX11" fmla="*/ 131 w 50034"/>
                  <a:gd name="connsiteY11" fmla="*/ 83565 h 83565"/>
                  <a:gd name="connsiteX12" fmla="*/ 131 w 50034"/>
                  <a:gd name="connsiteY12" fmla="*/ 0 h 8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034" h="83565">
                    <a:moveTo>
                      <a:pt x="0" y="0"/>
                    </a:moveTo>
                    <a:lnTo>
                      <a:pt x="49379" y="0"/>
                    </a:lnTo>
                    <a:lnTo>
                      <a:pt x="49379" y="16242"/>
                    </a:lnTo>
                    <a:lnTo>
                      <a:pt x="19385" y="16242"/>
                    </a:lnTo>
                    <a:lnTo>
                      <a:pt x="19385" y="33793"/>
                    </a:lnTo>
                    <a:lnTo>
                      <a:pt x="46498" y="33793"/>
                    </a:lnTo>
                    <a:lnTo>
                      <a:pt x="46498" y="48856"/>
                    </a:lnTo>
                    <a:lnTo>
                      <a:pt x="19385" y="48856"/>
                    </a:lnTo>
                    <a:lnTo>
                      <a:pt x="19385" y="67324"/>
                    </a:lnTo>
                    <a:lnTo>
                      <a:pt x="50034" y="67324"/>
                    </a:lnTo>
                    <a:lnTo>
                      <a:pt x="50034" y="83565"/>
                    </a:lnTo>
                    <a:lnTo>
                      <a:pt x="131" y="83565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7BC8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  <p:grpSp>
          <p:nvGrpSpPr>
            <p:cNvPr id="16" name="Grafik 8">
              <a:extLst>
                <a:ext uri="{FF2B5EF4-FFF2-40B4-BE49-F238E27FC236}">
                  <a16:creationId xmlns:a16="http://schemas.microsoft.com/office/drawing/2014/main" id="{45CDD609-0F55-4F37-2F49-FA7CD734ECDB}"/>
                </a:ext>
              </a:extLst>
            </p:cNvPr>
            <p:cNvGrpSpPr/>
            <p:nvPr/>
          </p:nvGrpSpPr>
          <p:grpSpPr>
            <a:xfrm>
              <a:off x="517872" y="6383698"/>
              <a:ext cx="120894" cy="85791"/>
              <a:chOff x="517872" y="6383698"/>
              <a:chExt cx="120894" cy="85791"/>
            </a:xfrm>
            <a:solidFill>
              <a:srgbClr val="007BC8"/>
            </a:solidFill>
          </p:grpSpPr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67159767-3C3F-556A-92F1-BD72FDE6B283}"/>
                  </a:ext>
                </a:extLst>
              </p:cNvPr>
              <p:cNvSpPr/>
              <p:nvPr/>
            </p:nvSpPr>
            <p:spPr>
              <a:xfrm>
                <a:off x="517872" y="6383698"/>
                <a:ext cx="54356" cy="85791"/>
              </a:xfrm>
              <a:custGeom>
                <a:avLst/>
                <a:gdLst>
                  <a:gd name="connsiteX0" fmla="*/ 10478 w 54356"/>
                  <a:gd name="connsiteY0" fmla="*/ 84613 h 85791"/>
                  <a:gd name="connsiteX1" fmla="*/ 0 w 54356"/>
                  <a:gd name="connsiteY1" fmla="*/ 81208 h 85791"/>
                  <a:gd name="connsiteX2" fmla="*/ 2882 w 54356"/>
                  <a:gd name="connsiteY2" fmla="*/ 64966 h 85791"/>
                  <a:gd name="connsiteX3" fmla="*/ 12967 w 54356"/>
                  <a:gd name="connsiteY3" fmla="*/ 68372 h 85791"/>
                  <a:gd name="connsiteX4" fmla="*/ 23445 w 54356"/>
                  <a:gd name="connsiteY4" fmla="*/ 69812 h 85791"/>
                  <a:gd name="connsiteX5" fmla="*/ 32483 w 54356"/>
                  <a:gd name="connsiteY5" fmla="*/ 67717 h 85791"/>
                  <a:gd name="connsiteX6" fmla="*/ 35234 w 54356"/>
                  <a:gd name="connsiteY6" fmla="*/ 62085 h 85791"/>
                  <a:gd name="connsiteX7" fmla="*/ 35234 w 54356"/>
                  <a:gd name="connsiteY7" fmla="*/ 61037 h 85791"/>
                  <a:gd name="connsiteX8" fmla="*/ 33662 w 54356"/>
                  <a:gd name="connsiteY8" fmla="*/ 56714 h 85791"/>
                  <a:gd name="connsiteX9" fmla="*/ 28423 w 54356"/>
                  <a:gd name="connsiteY9" fmla="*/ 53178 h 85791"/>
                  <a:gd name="connsiteX10" fmla="*/ 18992 w 54356"/>
                  <a:gd name="connsiteY10" fmla="*/ 48594 h 85791"/>
                  <a:gd name="connsiteX11" fmla="*/ 5763 w 54356"/>
                  <a:gd name="connsiteY11" fmla="*/ 38901 h 85791"/>
                  <a:gd name="connsiteX12" fmla="*/ 1441 w 54356"/>
                  <a:gd name="connsiteY12" fmla="*/ 25410 h 85791"/>
                  <a:gd name="connsiteX13" fmla="*/ 1441 w 54356"/>
                  <a:gd name="connsiteY13" fmla="*/ 23969 h 85791"/>
                  <a:gd name="connsiteX14" fmla="*/ 4715 w 54356"/>
                  <a:gd name="connsiteY14" fmla="*/ 11133 h 85791"/>
                  <a:gd name="connsiteX15" fmla="*/ 14539 w 54356"/>
                  <a:gd name="connsiteY15" fmla="*/ 2882 h 85791"/>
                  <a:gd name="connsiteX16" fmla="*/ 30518 w 54356"/>
                  <a:gd name="connsiteY16" fmla="*/ 0 h 85791"/>
                  <a:gd name="connsiteX17" fmla="*/ 42830 w 54356"/>
                  <a:gd name="connsiteY17" fmla="*/ 1179 h 85791"/>
                  <a:gd name="connsiteX18" fmla="*/ 51999 w 54356"/>
                  <a:gd name="connsiteY18" fmla="*/ 4060 h 85791"/>
                  <a:gd name="connsiteX19" fmla="*/ 48986 w 54356"/>
                  <a:gd name="connsiteY19" fmla="*/ 19516 h 85791"/>
                  <a:gd name="connsiteX20" fmla="*/ 41259 w 54356"/>
                  <a:gd name="connsiteY20" fmla="*/ 16896 h 85791"/>
                  <a:gd name="connsiteX21" fmla="*/ 31435 w 54356"/>
                  <a:gd name="connsiteY21" fmla="*/ 15849 h 85791"/>
                  <a:gd name="connsiteX22" fmla="*/ 23314 w 54356"/>
                  <a:gd name="connsiteY22" fmla="*/ 17944 h 85791"/>
                  <a:gd name="connsiteX23" fmla="*/ 20564 w 54356"/>
                  <a:gd name="connsiteY23" fmla="*/ 23576 h 85791"/>
                  <a:gd name="connsiteX24" fmla="*/ 20564 w 54356"/>
                  <a:gd name="connsiteY24" fmla="*/ 24493 h 85791"/>
                  <a:gd name="connsiteX25" fmla="*/ 22267 w 54356"/>
                  <a:gd name="connsiteY25" fmla="*/ 29209 h 85791"/>
                  <a:gd name="connsiteX26" fmla="*/ 27506 w 54356"/>
                  <a:gd name="connsiteY26" fmla="*/ 32876 h 85791"/>
                  <a:gd name="connsiteX27" fmla="*/ 36412 w 54356"/>
                  <a:gd name="connsiteY27" fmla="*/ 37329 h 85791"/>
                  <a:gd name="connsiteX28" fmla="*/ 46498 w 54356"/>
                  <a:gd name="connsiteY28" fmla="*/ 43616 h 85791"/>
                  <a:gd name="connsiteX29" fmla="*/ 52392 w 54356"/>
                  <a:gd name="connsiteY29" fmla="*/ 50820 h 85791"/>
                  <a:gd name="connsiteX30" fmla="*/ 54357 w 54356"/>
                  <a:gd name="connsiteY30" fmla="*/ 60120 h 85791"/>
                  <a:gd name="connsiteX31" fmla="*/ 54357 w 54356"/>
                  <a:gd name="connsiteY31" fmla="*/ 61561 h 85791"/>
                  <a:gd name="connsiteX32" fmla="*/ 50951 w 54356"/>
                  <a:gd name="connsiteY32" fmla="*/ 74528 h 85791"/>
                  <a:gd name="connsiteX33" fmla="*/ 40735 w 54356"/>
                  <a:gd name="connsiteY33" fmla="*/ 82910 h 85791"/>
                  <a:gd name="connsiteX34" fmla="*/ 24231 w 54356"/>
                  <a:gd name="connsiteY34" fmla="*/ 85792 h 85791"/>
                  <a:gd name="connsiteX35" fmla="*/ 10478 w 54356"/>
                  <a:gd name="connsiteY35" fmla="*/ 84351 h 85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4356" h="85791">
                    <a:moveTo>
                      <a:pt x="10478" y="84613"/>
                    </a:moveTo>
                    <a:cubicBezTo>
                      <a:pt x="6287" y="83696"/>
                      <a:pt x="2751" y="82517"/>
                      <a:pt x="0" y="81208"/>
                    </a:cubicBezTo>
                    <a:lnTo>
                      <a:pt x="2882" y="64966"/>
                    </a:lnTo>
                    <a:cubicBezTo>
                      <a:pt x="5894" y="66276"/>
                      <a:pt x="9300" y="67455"/>
                      <a:pt x="12967" y="68372"/>
                    </a:cubicBezTo>
                    <a:cubicBezTo>
                      <a:pt x="16634" y="69288"/>
                      <a:pt x="20171" y="69812"/>
                      <a:pt x="23445" y="69812"/>
                    </a:cubicBezTo>
                    <a:cubicBezTo>
                      <a:pt x="27506" y="69812"/>
                      <a:pt x="30518" y="69157"/>
                      <a:pt x="32483" y="67717"/>
                    </a:cubicBezTo>
                    <a:cubicBezTo>
                      <a:pt x="34317" y="66407"/>
                      <a:pt x="35234" y="64442"/>
                      <a:pt x="35234" y="62085"/>
                    </a:cubicBezTo>
                    <a:lnTo>
                      <a:pt x="35234" y="61037"/>
                    </a:lnTo>
                    <a:cubicBezTo>
                      <a:pt x="35234" y="59334"/>
                      <a:pt x="34710" y="57893"/>
                      <a:pt x="33662" y="56714"/>
                    </a:cubicBezTo>
                    <a:cubicBezTo>
                      <a:pt x="32614" y="55536"/>
                      <a:pt x="30911" y="54357"/>
                      <a:pt x="28423" y="53178"/>
                    </a:cubicBezTo>
                    <a:lnTo>
                      <a:pt x="18992" y="48594"/>
                    </a:lnTo>
                    <a:cubicBezTo>
                      <a:pt x="13098" y="45712"/>
                      <a:pt x="8645" y="42569"/>
                      <a:pt x="5763" y="38901"/>
                    </a:cubicBezTo>
                    <a:cubicBezTo>
                      <a:pt x="2882" y="35234"/>
                      <a:pt x="1441" y="30780"/>
                      <a:pt x="1441" y="25410"/>
                    </a:cubicBezTo>
                    <a:lnTo>
                      <a:pt x="1441" y="23969"/>
                    </a:lnTo>
                    <a:cubicBezTo>
                      <a:pt x="1441" y="18992"/>
                      <a:pt x="2489" y="14670"/>
                      <a:pt x="4715" y="11133"/>
                    </a:cubicBezTo>
                    <a:cubicBezTo>
                      <a:pt x="6942" y="7466"/>
                      <a:pt x="10216" y="4715"/>
                      <a:pt x="14539" y="2882"/>
                    </a:cubicBezTo>
                    <a:cubicBezTo>
                      <a:pt x="18861" y="917"/>
                      <a:pt x="24231" y="0"/>
                      <a:pt x="30518" y="0"/>
                    </a:cubicBezTo>
                    <a:cubicBezTo>
                      <a:pt x="34972" y="0"/>
                      <a:pt x="39032" y="393"/>
                      <a:pt x="42830" y="1179"/>
                    </a:cubicBezTo>
                    <a:cubicBezTo>
                      <a:pt x="46498" y="1965"/>
                      <a:pt x="49641" y="2882"/>
                      <a:pt x="51999" y="4060"/>
                    </a:cubicBezTo>
                    <a:lnTo>
                      <a:pt x="48986" y="19516"/>
                    </a:lnTo>
                    <a:cubicBezTo>
                      <a:pt x="46891" y="18468"/>
                      <a:pt x="44402" y="17551"/>
                      <a:pt x="41259" y="16896"/>
                    </a:cubicBezTo>
                    <a:cubicBezTo>
                      <a:pt x="38115" y="16242"/>
                      <a:pt x="34972" y="15849"/>
                      <a:pt x="31435" y="15849"/>
                    </a:cubicBezTo>
                    <a:cubicBezTo>
                      <a:pt x="27899" y="15849"/>
                      <a:pt x="25279" y="16503"/>
                      <a:pt x="23314" y="17944"/>
                    </a:cubicBezTo>
                    <a:cubicBezTo>
                      <a:pt x="21350" y="19385"/>
                      <a:pt x="20564" y="21219"/>
                      <a:pt x="20564" y="23576"/>
                    </a:cubicBezTo>
                    <a:lnTo>
                      <a:pt x="20564" y="24493"/>
                    </a:lnTo>
                    <a:cubicBezTo>
                      <a:pt x="20564" y="26327"/>
                      <a:pt x="21088" y="27899"/>
                      <a:pt x="22267" y="29209"/>
                    </a:cubicBezTo>
                    <a:cubicBezTo>
                      <a:pt x="23445" y="30518"/>
                      <a:pt x="25148" y="31697"/>
                      <a:pt x="27506" y="32876"/>
                    </a:cubicBezTo>
                    <a:lnTo>
                      <a:pt x="36412" y="37329"/>
                    </a:lnTo>
                    <a:cubicBezTo>
                      <a:pt x="40604" y="39425"/>
                      <a:pt x="43878" y="41521"/>
                      <a:pt x="46498" y="43616"/>
                    </a:cubicBezTo>
                    <a:cubicBezTo>
                      <a:pt x="49117" y="45712"/>
                      <a:pt x="51082" y="48201"/>
                      <a:pt x="52392" y="50820"/>
                    </a:cubicBezTo>
                    <a:cubicBezTo>
                      <a:pt x="53702" y="53440"/>
                      <a:pt x="54357" y="56583"/>
                      <a:pt x="54357" y="60120"/>
                    </a:cubicBezTo>
                    <a:lnTo>
                      <a:pt x="54357" y="61561"/>
                    </a:lnTo>
                    <a:cubicBezTo>
                      <a:pt x="54357" y="66538"/>
                      <a:pt x="53178" y="70860"/>
                      <a:pt x="50951" y="74528"/>
                    </a:cubicBezTo>
                    <a:cubicBezTo>
                      <a:pt x="48724" y="78195"/>
                      <a:pt x="45188" y="80946"/>
                      <a:pt x="40735" y="82910"/>
                    </a:cubicBezTo>
                    <a:cubicBezTo>
                      <a:pt x="36281" y="84875"/>
                      <a:pt x="30780" y="85792"/>
                      <a:pt x="24231" y="85792"/>
                    </a:cubicBezTo>
                    <a:cubicBezTo>
                      <a:pt x="19254" y="85792"/>
                      <a:pt x="14670" y="85268"/>
                      <a:pt x="10478" y="84351"/>
                    </a:cubicBezTo>
                    <a:close/>
                  </a:path>
                </a:pathLst>
              </a:custGeom>
              <a:solidFill>
                <a:srgbClr val="007BC8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1AE79752-93E9-8EE1-5436-2DB5F755D693}"/>
                  </a:ext>
                </a:extLst>
              </p:cNvPr>
              <p:cNvSpPr/>
              <p:nvPr/>
            </p:nvSpPr>
            <p:spPr>
              <a:xfrm>
                <a:off x="576158" y="6385008"/>
                <a:ext cx="62608" cy="83434"/>
              </a:xfrm>
              <a:custGeom>
                <a:avLst/>
                <a:gdLst>
                  <a:gd name="connsiteX0" fmla="*/ 21481 w 62608"/>
                  <a:gd name="connsiteY0" fmla="*/ 50034 h 83434"/>
                  <a:gd name="connsiteX1" fmla="*/ 0 w 62608"/>
                  <a:gd name="connsiteY1" fmla="*/ 0 h 83434"/>
                  <a:gd name="connsiteX2" fmla="*/ 21219 w 62608"/>
                  <a:gd name="connsiteY2" fmla="*/ 0 h 83434"/>
                  <a:gd name="connsiteX3" fmla="*/ 31173 w 62608"/>
                  <a:gd name="connsiteY3" fmla="*/ 32876 h 83434"/>
                  <a:gd name="connsiteX4" fmla="*/ 41521 w 62608"/>
                  <a:gd name="connsiteY4" fmla="*/ 0 h 83434"/>
                  <a:gd name="connsiteX5" fmla="*/ 62608 w 62608"/>
                  <a:gd name="connsiteY5" fmla="*/ 0 h 83434"/>
                  <a:gd name="connsiteX6" fmla="*/ 40997 w 62608"/>
                  <a:gd name="connsiteY6" fmla="*/ 49903 h 83434"/>
                  <a:gd name="connsiteX7" fmla="*/ 40997 w 62608"/>
                  <a:gd name="connsiteY7" fmla="*/ 83434 h 83434"/>
                  <a:gd name="connsiteX8" fmla="*/ 21481 w 62608"/>
                  <a:gd name="connsiteY8" fmla="*/ 83434 h 83434"/>
                  <a:gd name="connsiteX9" fmla="*/ 21481 w 62608"/>
                  <a:gd name="connsiteY9" fmla="*/ 50034 h 83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08" h="83434">
                    <a:moveTo>
                      <a:pt x="21481" y="50034"/>
                    </a:moveTo>
                    <a:lnTo>
                      <a:pt x="0" y="0"/>
                    </a:lnTo>
                    <a:lnTo>
                      <a:pt x="21219" y="0"/>
                    </a:lnTo>
                    <a:lnTo>
                      <a:pt x="31173" y="32876"/>
                    </a:lnTo>
                    <a:lnTo>
                      <a:pt x="41521" y="0"/>
                    </a:lnTo>
                    <a:lnTo>
                      <a:pt x="62608" y="0"/>
                    </a:lnTo>
                    <a:lnTo>
                      <a:pt x="40997" y="49903"/>
                    </a:lnTo>
                    <a:lnTo>
                      <a:pt x="40997" y="83434"/>
                    </a:lnTo>
                    <a:lnTo>
                      <a:pt x="21481" y="83434"/>
                    </a:lnTo>
                    <a:lnTo>
                      <a:pt x="21481" y="50034"/>
                    </a:lnTo>
                    <a:close/>
                  </a:path>
                </a:pathLst>
              </a:custGeom>
              <a:solidFill>
                <a:srgbClr val="007BC8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E1BB5630-C6AB-5C11-55A9-BFF3C57B2A88}"/>
                </a:ext>
              </a:extLst>
            </p:cNvPr>
            <p:cNvSpPr/>
            <p:nvPr/>
          </p:nvSpPr>
          <p:spPr>
            <a:xfrm>
              <a:off x="635885" y="6449974"/>
              <a:ext cx="20170" cy="19777"/>
            </a:xfrm>
            <a:custGeom>
              <a:avLst/>
              <a:gdLst>
                <a:gd name="connsiteX0" fmla="*/ 2620 w 20170"/>
                <a:gd name="connsiteY0" fmla="*/ 17158 h 19777"/>
                <a:gd name="connsiteX1" fmla="*/ 0 w 20170"/>
                <a:gd name="connsiteY1" fmla="*/ 9954 h 19777"/>
                <a:gd name="connsiteX2" fmla="*/ 2751 w 20170"/>
                <a:gd name="connsiteY2" fmla="*/ 2751 h 19777"/>
                <a:gd name="connsiteX3" fmla="*/ 10085 w 20170"/>
                <a:gd name="connsiteY3" fmla="*/ 0 h 19777"/>
                <a:gd name="connsiteX4" fmla="*/ 17420 w 20170"/>
                <a:gd name="connsiteY4" fmla="*/ 2751 h 19777"/>
                <a:gd name="connsiteX5" fmla="*/ 20171 w 20170"/>
                <a:gd name="connsiteY5" fmla="*/ 9954 h 19777"/>
                <a:gd name="connsiteX6" fmla="*/ 17420 w 20170"/>
                <a:gd name="connsiteY6" fmla="*/ 17158 h 19777"/>
                <a:gd name="connsiteX7" fmla="*/ 9954 w 20170"/>
                <a:gd name="connsiteY7" fmla="*/ 19778 h 19777"/>
                <a:gd name="connsiteX8" fmla="*/ 2620 w 20170"/>
                <a:gd name="connsiteY8" fmla="*/ 17158 h 19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70" h="19777">
                  <a:moveTo>
                    <a:pt x="2620" y="17158"/>
                  </a:moveTo>
                  <a:cubicBezTo>
                    <a:pt x="917" y="15456"/>
                    <a:pt x="0" y="13098"/>
                    <a:pt x="0" y="9954"/>
                  </a:cubicBezTo>
                  <a:cubicBezTo>
                    <a:pt x="0" y="6811"/>
                    <a:pt x="917" y="4584"/>
                    <a:pt x="2751" y="2751"/>
                  </a:cubicBezTo>
                  <a:cubicBezTo>
                    <a:pt x="4584" y="917"/>
                    <a:pt x="6942" y="0"/>
                    <a:pt x="10085" y="0"/>
                  </a:cubicBezTo>
                  <a:cubicBezTo>
                    <a:pt x="13229" y="0"/>
                    <a:pt x="15587" y="917"/>
                    <a:pt x="17420" y="2751"/>
                  </a:cubicBezTo>
                  <a:cubicBezTo>
                    <a:pt x="19254" y="4584"/>
                    <a:pt x="20171" y="6942"/>
                    <a:pt x="20171" y="9954"/>
                  </a:cubicBezTo>
                  <a:cubicBezTo>
                    <a:pt x="20171" y="12967"/>
                    <a:pt x="19254" y="15456"/>
                    <a:pt x="17420" y="17158"/>
                  </a:cubicBezTo>
                  <a:cubicBezTo>
                    <a:pt x="15587" y="18861"/>
                    <a:pt x="13098" y="19778"/>
                    <a:pt x="9954" y="19778"/>
                  </a:cubicBezTo>
                  <a:cubicBezTo>
                    <a:pt x="6811" y="19778"/>
                    <a:pt x="4322" y="18861"/>
                    <a:pt x="2620" y="17158"/>
                  </a:cubicBezTo>
                  <a:close/>
                </a:path>
              </a:pathLst>
            </a:custGeom>
            <a:solidFill>
              <a:srgbClr val="EB6E0F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70992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2" r:id="rId2"/>
    <p:sldLayoutId id="2147483762" r:id="rId3"/>
    <p:sldLayoutId id="2147483736" r:id="rId4"/>
    <p:sldLayoutId id="2147483679" r:id="rId5"/>
    <p:sldLayoutId id="2147483681" r:id="rId6"/>
    <p:sldLayoutId id="2147483665" r:id="rId7"/>
    <p:sldLayoutId id="2147483766" r:id="rId8"/>
    <p:sldLayoutId id="2147483739" r:id="rId9"/>
    <p:sldLayoutId id="2147483676" r:id="rId10"/>
    <p:sldLayoutId id="2147483674" r:id="rId11"/>
    <p:sldLayoutId id="2147483677" r:id="rId12"/>
    <p:sldLayoutId id="2147483683" r:id="rId13"/>
    <p:sldLayoutId id="2147483684" r:id="rId14"/>
    <p:sldLayoutId id="2147483675" r:id="rId15"/>
    <p:sldLayoutId id="2147483662" r:id="rId16"/>
    <p:sldLayoutId id="2147483738" r:id="rId17"/>
    <p:sldLayoutId id="2147483708" r:id="rId18"/>
    <p:sldLayoutId id="2147483716" r:id="rId19"/>
    <p:sldLayoutId id="2147483737" r:id="rId20"/>
    <p:sldLayoutId id="2147483722" r:id="rId21"/>
    <p:sldLayoutId id="2147483740" r:id="rId22"/>
    <p:sldLayoutId id="2147483688" r:id="rId23"/>
    <p:sldLayoutId id="2147483689" r:id="rId24"/>
    <p:sldLayoutId id="2147483690" r:id="rId25"/>
    <p:sldLayoutId id="2147483693" r:id="rId26"/>
    <p:sldLayoutId id="2147483765" r:id="rId27"/>
    <p:sldLayoutId id="2147483699" r:id="rId28"/>
    <p:sldLayoutId id="2147483725" r:id="rId29"/>
    <p:sldLayoutId id="2147483726" r:id="rId30"/>
    <p:sldLayoutId id="2147483700" r:id="rId31"/>
    <p:sldLayoutId id="2147483696" r:id="rId32"/>
    <p:sldLayoutId id="2147483702" r:id="rId33"/>
    <p:sldLayoutId id="2147483703" r:id="rId34"/>
    <p:sldLayoutId id="2147483705" r:id="rId35"/>
    <p:sldLayoutId id="2147483707" r:id="rId36"/>
    <p:sldLayoutId id="2147483709" r:id="rId37"/>
    <p:sldLayoutId id="2147483710" r:id="rId38"/>
    <p:sldLayoutId id="2147483711" r:id="rId39"/>
    <p:sldLayoutId id="2147483701" r:id="rId40"/>
    <p:sldLayoutId id="2147483697" r:id="rId41"/>
    <p:sldLayoutId id="2147483698" r:id="rId42"/>
    <p:sldLayoutId id="2147483713" r:id="rId43"/>
    <p:sldLayoutId id="2147483714" r:id="rId44"/>
    <p:sldLayoutId id="2147483715" r:id="rId45"/>
    <p:sldLayoutId id="2147483718" r:id="rId46"/>
    <p:sldLayoutId id="2147483734" r:id="rId47"/>
    <p:sldLayoutId id="2147483732" r:id="rId48"/>
    <p:sldLayoutId id="2147483733" r:id="rId49"/>
    <p:sldLayoutId id="2147483741" r:id="rId50"/>
    <p:sldLayoutId id="2147483742" r:id="rId51"/>
    <p:sldLayoutId id="2147483761" r:id="rId52"/>
    <p:sldLayoutId id="2147483750" r:id="rId53"/>
    <p:sldLayoutId id="2147483751" r:id="rId54"/>
    <p:sldLayoutId id="2147483752" r:id="rId55"/>
    <p:sldLayoutId id="2147483764" r:id="rId56"/>
    <p:sldLayoutId id="2147483753" r:id="rId57"/>
    <p:sldLayoutId id="2147483754" r:id="rId58"/>
    <p:sldLayoutId id="2147483757" r:id="rId59"/>
    <p:sldLayoutId id="2147483755" r:id="rId60"/>
    <p:sldLayoutId id="2147483756" r:id="rId61"/>
    <p:sldLayoutId id="2147483759" r:id="rId62"/>
    <p:sldLayoutId id="2147483760" r:id="rId63"/>
    <p:sldLayoutId id="2147483758" r:id="rId64"/>
    <p:sldLayoutId id="2147483735" r:id="rId65"/>
    <p:sldLayoutId id="2147483767" r:id="rId66"/>
    <p:sldLayoutId id="2147483768" r:id="rId67"/>
    <p:sldLayoutId id="2147483769" r:id="rId68"/>
  </p:sldLayoutIdLst>
  <p:hf hdr="0"/>
  <p:txStyles>
    <p:titleStyle>
      <a:lvl1pPr algn="l" defTabSz="914400" rtl="0" eaLnBrk="1" latinLnBrk="0" hangingPunct="1">
        <a:lnSpc>
          <a:spcPct val="87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98000" indent="-19800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96000" indent="-19800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accent1"/>
        </a:buClr>
        <a:buFont typeface="Symbol" panose="05050102010706020507" pitchFamily="18" charset="2"/>
        <a:buChar char="-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00" indent="-16200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324000" indent="-16200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accent1"/>
        </a:buClr>
        <a:buFont typeface="Symbol" panose="05050102010706020507" pitchFamily="18" charset="2"/>
        <a:buChar char="-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400" b="1" kern="1200">
          <a:solidFill>
            <a:schemeClr val="accent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240" userDrawn="1">
          <p15:clr>
            <a:srgbClr val="F26B43"/>
          </p15:clr>
        </p15:guide>
        <p15:guide id="4" pos="1368" userDrawn="1">
          <p15:clr>
            <a:srgbClr val="F26B43"/>
          </p15:clr>
        </p15:guide>
        <p15:guide id="5" pos="1456" userDrawn="1">
          <p15:clr>
            <a:srgbClr val="F26B43"/>
          </p15:clr>
        </p15:guide>
        <p15:guide id="6" pos="2584" userDrawn="1">
          <p15:clr>
            <a:srgbClr val="F26B43"/>
          </p15:clr>
        </p15:guide>
        <p15:guide id="7" pos="2672" userDrawn="1">
          <p15:clr>
            <a:srgbClr val="F26B43"/>
          </p15:clr>
        </p15:guide>
        <p15:guide id="8" pos="3800" userDrawn="1">
          <p15:clr>
            <a:srgbClr val="F26B43"/>
          </p15:clr>
        </p15:guide>
        <p15:guide id="9" pos="3880" userDrawn="1">
          <p15:clr>
            <a:srgbClr val="F26B43"/>
          </p15:clr>
        </p15:guide>
        <p15:guide id="10" pos="5008" userDrawn="1">
          <p15:clr>
            <a:srgbClr val="F26B43"/>
          </p15:clr>
        </p15:guide>
        <p15:guide id="11" pos="5096" userDrawn="1">
          <p15:clr>
            <a:srgbClr val="F26B43"/>
          </p15:clr>
        </p15:guide>
        <p15:guide id="12" pos="6224" userDrawn="1">
          <p15:clr>
            <a:srgbClr val="F26B43"/>
          </p15:clr>
        </p15:guide>
        <p15:guide id="13" pos="6312" userDrawn="1">
          <p15:clr>
            <a:srgbClr val="F26B43"/>
          </p15:clr>
        </p15:guide>
        <p15:guide id="14" pos="7440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4320" userDrawn="1">
          <p15:clr>
            <a:srgbClr val="F26B43"/>
          </p15:clr>
        </p15:guide>
        <p15:guide id="17" orient="horz" pos="240" userDrawn="1">
          <p15:clr>
            <a:srgbClr val="F26B43"/>
          </p15:clr>
        </p15:guide>
        <p15:guide id="18" orient="horz" pos="4080" userDrawn="1">
          <p15:clr>
            <a:srgbClr val="F26B43"/>
          </p15:clr>
        </p15:guide>
        <p15:guide id="20" orient="horz" pos="3766" userDrawn="1">
          <p15:clr>
            <a:srgbClr val="FBAE4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cow.org/Editors/ProcessingSlid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hyperlink" Target="http://www.jacow.org/uploads/Editors/Slides_Processing_Manual_V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www.jacow.org/jict_ipac25/page_slides/index.php?day=2025-06-02" TargetMode="External"/><Relationship Id="rId1" Type="http://schemas.openxmlformats.org/officeDocument/2006/relationships/slideLayout" Target="../slideLayouts/slideLayout5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s://ipac-docs.jacow.org/PaperEditing/Slides/7_SpeakerReadyRoom/" TargetMode="External"/><Relationship Id="rId1" Type="http://schemas.openxmlformats.org/officeDocument/2006/relationships/slideLayout" Target="../slideLayouts/slideLayout5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cow.org/JTM2016/ProcessingTransparenciesEmbeddingAnimation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65/contributions/3152/" TargetMode="External"/><Relationship Id="rId2" Type="http://schemas.openxmlformats.org/officeDocument/2006/relationships/hyperlink" Target="https://www.jacow.org/JTM2016/ProcessingTransparenciesEmbeddingAnimations" TargetMode="External"/><Relationship Id="rId1" Type="http://schemas.openxmlformats.org/officeDocument/2006/relationships/slideLayout" Target="../slideLayouts/slideLayout5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6.xml"/><Relationship Id="rId5" Type="http://schemas.openxmlformats.org/officeDocument/2006/relationships/image" Target="../media/image27.png"/><Relationship Id="rId4" Type="http://schemas.openxmlformats.org/officeDocument/2006/relationships/image" Target="../media/image5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6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63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6.xml"/><Relationship Id="rId7" Type="http://schemas.openxmlformats.org/officeDocument/2006/relationships/image" Target="../media/image70.svg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notesSlide" Target="../notesSlides/notesSlide3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66.xml"/><Relationship Id="rId1" Type="http://schemas.openxmlformats.org/officeDocument/2006/relationships/tags" Target="../tags/tag1.xml"/><Relationship Id="rId4" Type="http://schemas.openxmlformats.org/officeDocument/2006/relationships/image" Target="../media/image7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74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7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7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6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8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87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s://sourceforge.net/projects/virtualdub/" TargetMode="External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6.xml"/><Relationship Id="rId6" Type="http://schemas.openxmlformats.org/officeDocument/2006/relationships/hyperlink" Target="https://app.prntscr.com/en/index.html" TargetMode="External"/><Relationship Id="rId5" Type="http://schemas.openxmlformats.org/officeDocument/2006/relationships/hyperlink" Target="https://sourceforge.net/projects/vlc/" TargetMode="External"/><Relationship Id="rId10" Type="http://schemas.openxmlformats.org/officeDocument/2006/relationships/image" Target="../media/image23.jpg"/><Relationship Id="rId4" Type="http://schemas.openxmlformats.org/officeDocument/2006/relationships/hyperlink" Target="https://handbrake.fr/" TargetMode="External"/><Relationship Id="rId9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vertio.co/gif-mp4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6.xml"/><Relationship Id="rId5" Type="http://schemas.openxmlformats.org/officeDocument/2006/relationships/hyperlink" Target="https://convertio.co/" TargetMode="Externa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xonthenet.altervista.org/ppsplit.php" TargetMode="External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5B770A-594E-73E3-6C9C-0424464F0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3B999C-CFBB-5FD7-1613-908EEDFBC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599" y="86880"/>
            <a:ext cx="5636612" cy="2558563"/>
          </a:xfrm>
        </p:spPr>
        <p:txBody>
          <a:bodyPr/>
          <a:lstStyle/>
          <a:p>
            <a:r>
              <a:rPr lang="de-DE" sz="6000" dirty="0" err="1"/>
              <a:t>How</a:t>
            </a:r>
            <a:r>
              <a:rPr lang="de-DE" sz="6000" dirty="0"/>
              <a:t> </a:t>
            </a:r>
            <a:r>
              <a:rPr lang="de-DE" sz="6000" dirty="0" err="1"/>
              <a:t>to</a:t>
            </a:r>
            <a:r>
              <a:rPr lang="de-DE" sz="6000" dirty="0"/>
              <a:t> </a:t>
            </a:r>
            <a:r>
              <a:rPr lang="de-DE" sz="6000" dirty="0" err="1"/>
              <a:t>edit</a:t>
            </a:r>
            <a:r>
              <a:rPr lang="de-DE" sz="6000" dirty="0"/>
              <a:t> </a:t>
            </a:r>
            <a:r>
              <a:rPr lang="de-DE" sz="6000" dirty="0" err="1"/>
              <a:t>transparencies</a:t>
            </a:r>
            <a:endParaRPr lang="de-DE" sz="6000" dirty="0">
              <a:solidFill>
                <a:srgbClr val="EB6E0F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FF99FEC-3873-6F29-F4D4-72275D5A74A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1599" y="4432177"/>
            <a:ext cx="3717326" cy="1546347"/>
          </a:xfrm>
        </p:spPr>
        <p:txBody>
          <a:bodyPr/>
          <a:lstStyle/>
          <a:p>
            <a:r>
              <a:rPr lang="de-DE" dirty="0"/>
              <a:t>Ruth Rudolph</a:t>
            </a:r>
            <a:br>
              <a:rPr lang="de-DE" dirty="0"/>
            </a:br>
            <a:r>
              <a:rPr lang="de-DE" dirty="0" err="1"/>
              <a:t>JACoW</a:t>
            </a:r>
            <a:r>
              <a:rPr lang="de-DE" dirty="0"/>
              <a:t> </a:t>
            </a:r>
            <a:r>
              <a:rPr lang="de-DE" dirty="0" err="1"/>
              <a:t>Slideprocessor</a:t>
            </a:r>
            <a:endParaRPr lang="de-DE" dirty="0"/>
          </a:p>
          <a:p>
            <a:r>
              <a:rPr lang="de-DE" dirty="0"/>
              <a:t>05.11.2025</a:t>
            </a:r>
          </a:p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BED56C5-1072-501F-E4C1-AD7199B03D10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81599" y="2651361"/>
            <a:ext cx="5636612" cy="1408174"/>
          </a:xfrm>
        </p:spPr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saga</a:t>
            </a:r>
            <a:r>
              <a:rPr lang="de-DE" dirty="0"/>
              <a:t> </a:t>
            </a:r>
            <a:r>
              <a:rPr lang="de-DE" dirty="0" err="1"/>
              <a:t>coloured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GIFs and </a:t>
            </a:r>
            <a:r>
              <a:rPr lang="de-DE" dirty="0" err="1"/>
              <a:t>movies</a:t>
            </a:r>
            <a:r>
              <a:rPr lang="de-DE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7E464A-C69E-4B11-B472-FC2964A35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609" y="3531102"/>
            <a:ext cx="6125957" cy="21411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8C51C2E-9088-4F32-80D4-B549E71BE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1163" y="1848276"/>
            <a:ext cx="5734345" cy="160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813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sz="3200" b="1" spc="-15" dirty="0">
                <a:solidFill>
                  <a:srgbClr val="006FC0"/>
                </a:solidFill>
                <a:latin typeface="Calibri"/>
                <a:cs typeface="Calibri"/>
              </a:rPr>
              <a:t>PowerPoint: </a:t>
            </a:r>
            <a:r>
              <a:rPr lang="en-US" sz="3200" b="1" spc="-5" dirty="0">
                <a:solidFill>
                  <a:srgbClr val="006FC0"/>
                </a:solidFill>
                <a:latin typeface="Calibri"/>
                <a:cs typeface="Calibri"/>
              </a:rPr>
              <a:t>How </a:t>
            </a:r>
            <a:r>
              <a:rPr lang="en-US" sz="3200" b="1" spc="-15" dirty="0">
                <a:solidFill>
                  <a:srgbClr val="006FC0"/>
                </a:solidFill>
                <a:latin typeface="Calibri"/>
                <a:cs typeface="Calibri"/>
              </a:rPr>
              <a:t>to </a:t>
            </a:r>
            <a:r>
              <a:rPr lang="en-US" sz="3200" b="1" spc="-10" dirty="0">
                <a:solidFill>
                  <a:srgbClr val="006FC0"/>
                </a:solidFill>
                <a:latin typeface="Calibri"/>
                <a:cs typeface="Calibri"/>
              </a:rPr>
              <a:t>enable </a:t>
            </a:r>
            <a:r>
              <a:rPr lang="en-US" sz="3200" b="1" spc="-5" dirty="0">
                <a:solidFill>
                  <a:srgbClr val="006FC0"/>
                </a:solidFill>
                <a:latin typeface="Calibri"/>
                <a:cs typeface="Calibri"/>
              </a:rPr>
              <a:t>the High </a:t>
            </a:r>
            <a:r>
              <a:rPr lang="en-US" sz="3200" b="1" spc="-10" dirty="0">
                <a:solidFill>
                  <a:srgbClr val="006FC0"/>
                </a:solidFill>
                <a:latin typeface="Calibri"/>
                <a:cs typeface="Calibri"/>
              </a:rPr>
              <a:t>Quality Print</a:t>
            </a:r>
            <a:r>
              <a:rPr lang="en-US" sz="3200" b="1" spc="10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lang="en-US" sz="3200" b="1" spc="-10" dirty="0">
                <a:solidFill>
                  <a:srgbClr val="006FC0"/>
                </a:solidFill>
                <a:latin typeface="Calibri"/>
                <a:cs typeface="Calibri"/>
              </a:rPr>
              <a:t>Option</a:t>
            </a:r>
            <a:br>
              <a:rPr lang="en-US" sz="3200" dirty="0">
                <a:latin typeface="Calibri"/>
                <a:cs typeface="Calibri"/>
              </a:rPr>
            </a:b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taken from the Presentation M.Marx "How to process transparencies" JACoW TM 2023</a:t>
            </a:r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6132F8-C7C2-49BE-8A05-FFCA35982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576" y="1416029"/>
            <a:ext cx="9307224" cy="484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1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taken from the Presentation M.Marx "How to process transparencies" JACoW TM 2023</a:t>
            </a:r>
            <a:endParaRPr lang="de-DE"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F46D90E6-8C33-4110-8924-93984D43C5B0}"/>
              </a:ext>
            </a:extLst>
          </p:cNvPr>
          <p:cNvSpPr txBox="1"/>
          <p:nvPr/>
        </p:nvSpPr>
        <p:spPr>
          <a:xfrm>
            <a:off x="219708" y="4876800"/>
            <a:ext cx="2625725" cy="5674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029" marR="30480" indent="-240029">
              <a:lnSpc>
                <a:spcPts val="2150"/>
              </a:lnSpc>
              <a:buClr>
                <a:srgbClr val="00B0EF"/>
              </a:buClr>
              <a:buFont typeface="Arial"/>
              <a:buChar char="►"/>
              <a:tabLst>
                <a:tab pos="240029" algn="l"/>
              </a:tabLst>
            </a:pPr>
            <a:r>
              <a:rPr sz="1800" dirty="0">
                <a:latin typeface="Calibri"/>
                <a:cs typeface="Calibri"/>
              </a:rPr>
              <a:t>menu </a:t>
            </a:r>
            <a:r>
              <a:rPr sz="1800" spc="-20" dirty="0">
                <a:latin typeface="Calibri"/>
                <a:cs typeface="Calibri"/>
              </a:rPr>
              <a:t>differs </a:t>
            </a:r>
            <a:r>
              <a:rPr sz="1800" spc="-15" dirty="0">
                <a:latin typeface="Calibri"/>
                <a:cs typeface="Calibri"/>
              </a:rPr>
              <a:t>for different  </a:t>
            </a:r>
            <a:r>
              <a:rPr sz="1800" spc="-10" dirty="0">
                <a:latin typeface="Calibri"/>
                <a:cs typeface="Calibri"/>
              </a:rPr>
              <a:t>Acrobat versions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9D4F7157-001F-489F-8845-96FC0F0B88A6}"/>
              </a:ext>
            </a:extLst>
          </p:cNvPr>
          <p:cNvSpPr txBox="1"/>
          <p:nvPr/>
        </p:nvSpPr>
        <p:spPr>
          <a:xfrm>
            <a:off x="152400" y="952882"/>
            <a:ext cx="8490508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  <a:buClr>
                <a:srgbClr val="6F2FA0"/>
              </a:buClr>
              <a:tabLst>
                <a:tab pos="266700" algn="l"/>
              </a:tabLst>
            </a:pPr>
            <a:r>
              <a:rPr lang="en-US" sz="1600" spc="-1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z="1600" spc="-10" dirty="0">
                <a:latin typeface="Arial" panose="020B0604020202020204" pitchFamily="34" charset="0"/>
                <a:cs typeface="Arial" panose="020B0604020202020204" pitchFamily="34" charset="0"/>
              </a:rPr>
              <a:t>in Acrobat go to </a:t>
            </a:r>
            <a:r>
              <a:rPr lang="en-US" sz="1600" b="1" spc="-10" dirty="0">
                <a:latin typeface="Calibri"/>
                <a:cs typeface="Calibri"/>
              </a:rPr>
              <a:t>Edit</a:t>
            </a:r>
            <a:r>
              <a:rPr lang="en-US" sz="1600" spc="-10" dirty="0">
                <a:latin typeface="Calibri"/>
                <a:cs typeface="Calibri"/>
              </a:rPr>
              <a:t> -&gt; </a:t>
            </a:r>
            <a:r>
              <a:rPr lang="en-US" sz="1600" b="1" spc="-10" dirty="0">
                <a:latin typeface="Calibri"/>
                <a:cs typeface="Calibri"/>
              </a:rPr>
              <a:t>Preferences</a:t>
            </a:r>
            <a:r>
              <a:rPr lang="en-US" sz="1600" spc="-10" dirty="0">
                <a:latin typeface="Calibri"/>
                <a:cs typeface="Calibri"/>
              </a:rPr>
              <a:t> -&gt; </a:t>
            </a:r>
            <a:r>
              <a:rPr lang="en-US" sz="1600" b="1" spc="-10" dirty="0">
                <a:latin typeface="Calibri"/>
                <a:cs typeface="Calibri"/>
              </a:rPr>
              <a:t>General</a:t>
            </a:r>
            <a:r>
              <a:rPr lang="en-US" sz="1600" spc="-10" dirty="0">
                <a:latin typeface="Calibri"/>
                <a:cs typeface="Calibri"/>
              </a:rPr>
              <a:t> -&gt; select </a:t>
            </a:r>
            <a:r>
              <a:rPr lang="en-US" sz="1600" b="1" spc="-10" dirty="0">
                <a:latin typeface="Calibri"/>
                <a:cs typeface="Calibri"/>
              </a:rPr>
              <a:t>Multimedia &amp; 3D </a:t>
            </a:r>
            <a:br>
              <a:rPr lang="en-US" sz="1600" b="1" spc="-10" dirty="0">
                <a:latin typeface="Calibri"/>
                <a:cs typeface="Calibri"/>
              </a:rPr>
            </a:br>
            <a:r>
              <a:rPr lang="en-US" sz="1600" b="1" spc="-10" dirty="0">
                <a:latin typeface="Calibri"/>
                <a:cs typeface="Calibri"/>
              </a:rPr>
              <a:t>    </a:t>
            </a:r>
            <a:r>
              <a:rPr lang="en-US" sz="1600" spc="-10" dirty="0">
                <a:latin typeface="Calibri"/>
                <a:cs typeface="Calibri"/>
              </a:rPr>
              <a:t>to enable playing of multimedia content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A8103C-464E-4FDF-9879-4880DBB9AEBF}"/>
              </a:ext>
            </a:extLst>
          </p:cNvPr>
          <p:cNvGrpSpPr/>
          <p:nvPr/>
        </p:nvGrpSpPr>
        <p:grpSpPr>
          <a:xfrm>
            <a:off x="2999742" y="1441169"/>
            <a:ext cx="5924550" cy="4906507"/>
            <a:chOff x="2825926" y="1480981"/>
            <a:chExt cx="5924550" cy="490650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B3E3AEA-B04E-4067-8268-AE39CF1E4C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25926" y="1480981"/>
              <a:ext cx="5924550" cy="490650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4DC3CF6-087D-41D1-86C5-36E618ACEF99}"/>
                </a:ext>
              </a:extLst>
            </p:cNvPr>
            <p:cNvSpPr/>
            <p:nvPr/>
          </p:nvSpPr>
          <p:spPr>
            <a:xfrm>
              <a:off x="4397654" y="1752600"/>
              <a:ext cx="2384146" cy="4572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844549D-C51E-4CB3-A736-06569C0261E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0" y="323850"/>
            <a:ext cx="11428413" cy="65246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pc="-5" dirty="0">
                <a:solidFill>
                  <a:srgbClr val="00B0F0"/>
                </a:solidFill>
              </a:rPr>
              <a:t>Acrobat settings to play embedded videos</a:t>
            </a:r>
            <a:endParaRPr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1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886" y="332238"/>
            <a:ext cx="9198017" cy="1389470"/>
          </a:xfrm>
        </p:spPr>
        <p:txBody>
          <a:bodyPr/>
          <a:lstStyle/>
          <a:p>
            <a:r>
              <a:rPr lang="en-US" spc="-5" dirty="0">
                <a:solidFill>
                  <a:srgbClr val="00B0F0"/>
                </a:solidFill>
              </a:rPr>
              <a:t>Acrobat settings to play embedded videos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taken from the Presentation M.Marx "How to process transparencies" JACoW TM 2023</a:t>
            </a:r>
            <a:endParaRPr lang="de-DE"/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51D94A9A-7C52-4C4E-B035-3CAF793475E7}"/>
              </a:ext>
            </a:extLst>
          </p:cNvPr>
          <p:cNvSpPr/>
          <p:nvPr/>
        </p:nvSpPr>
        <p:spPr>
          <a:xfrm>
            <a:off x="766119" y="1385999"/>
            <a:ext cx="8127944" cy="4981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5C06B318-2760-4BBF-9F3D-AC39E73DB09F}"/>
              </a:ext>
            </a:extLst>
          </p:cNvPr>
          <p:cNvSpPr txBox="1"/>
          <p:nvPr/>
        </p:nvSpPr>
        <p:spPr>
          <a:xfrm>
            <a:off x="450372" y="935147"/>
            <a:ext cx="48336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9395" indent="-227329">
              <a:lnSpc>
                <a:spcPct val="100000"/>
              </a:lnSpc>
              <a:spcBef>
                <a:spcPts val="100"/>
              </a:spcBef>
              <a:buClr>
                <a:srgbClr val="00B0EF"/>
              </a:buClr>
              <a:buSzPct val="94444"/>
              <a:buFont typeface="Arial"/>
              <a:buChar char="►"/>
              <a:tabLst>
                <a:tab pos="240029" algn="l"/>
              </a:tabLst>
            </a:pPr>
            <a:r>
              <a:rPr sz="1800" spc="-5" dirty="0">
                <a:latin typeface="Calibri"/>
                <a:cs typeface="Calibri"/>
              </a:rPr>
              <a:t>change </a:t>
            </a:r>
            <a:r>
              <a:rPr sz="1800" spc="-10" dirty="0">
                <a:latin typeface="Calibri"/>
                <a:cs typeface="Calibri"/>
              </a:rPr>
              <a:t>Player </a:t>
            </a:r>
            <a:r>
              <a:rPr sz="1800" spc="-5" dirty="0">
                <a:latin typeface="Calibri"/>
                <a:cs typeface="Calibri"/>
              </a:rPr>
              <a:t>Options </a:t>
            </a:r>
            <a:r>
              <a:rPr sz="1800" spc="-15" dirty="0">
                <a:latin typeface="Calibri"/>
                <a:cs typeface="Calibri"/>
              </a:rPr>
              <a:t>to </a:t>
            </a:r>
            <a:r>
              <a:rPr sz="1800" spc="-5" dirty="0">
                <a:latin typeface="Calibri"/>
                <a:cs typeface="Calibri"/>
              </a:rPr>
              <a:t>Windows </a:t>
            </a:r>
            <a:r>
              <a:rPr sz="1800" dirty="0">
                <a:latin typeface="Calibri"/>
                <a:cs typeface="Calibri"/>
              </a:rPr>
              <a:t>Built-in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Player</a:t>
            </a: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3317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spc="-5" dirty="0">
                <a:solidFill>
                  <a:srgbClr val="0070C0"/>
                </a:solidFill>
              </a:rPr>
              <a:t>Enable media features on a Windows computer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taken from the Presentation M.Marx "How to process transparencies" JACoW TM 2023</a:t>
            </a:r>
            <a:endParaRPr lang="de-DE"/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0605D599-9569-4675-8908-34985C4C4833}"/>
              </a:ext>
            </a:extLst>
          </p:cNvPr>
          <p:cNvSpPr txBox="1"/>
          <p:nvPr/>
        </p:nvSpPr>
        <p:spPr>
          <a:xfrm>
            <a:off x="209550" y="996313"/>
            <a:ext cx="9013581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6">
              <a:spcBef>
                <a:spcPts val="100"/>
              </a:spcBef>
              <a:buClr>
                <a:srgbClr val="00B0EF"/>
              </a:buClr>
              <a:buSzPct val="94444"/>
              <a:tabLst>
                <a:tab pos="240029" algn="l"/>
              </a:tabLst>
            </a:pPr>
            <a:r>
              <a:rPr lang="en-US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pc="-5" dirty="0">
                <a:latin typeface="Arial" panose="020B0604020202020204" pitchFamily="34" charset="0"/>
                <a:cs typeface="Arial" panose="020B0604020202020204" pitchFamily="34" charset="0"/>
              </a:rPr>
              <a:t> just in case videos do not play on a Windows PC check if Media Features are enabled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0E3B1C-061C-4BDA-AA83-6FCF16E66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88" y="2162175"/>
            <a:ext cx="6762750" cy="12668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F8F1A5-B41A-4384-A65F-287633AF7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437" y="2698217"/>
            <a:ext cx="524827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45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spc="-5" dirty="0" err="1">
                <a:solidFill>
                  <a:srgbClr val="0070C0"/>
                </a:solidFill>
              </a:rPr>
              <a:t>JACoW</a:t>
            </a:r>
            <a:r>
              <a:rPr lang="en-US" spc="-5" dirty="0">
                <a:solidFill>
                  <a:srgbClr val="0070C0"/>
                </a:solidFill>
              </a:rPr>
              <a:t> </a:t>
            </a:r>
            <a:r>
              <a:rPr lang="en-US" spc="-5" dirty="0" err="1">
                <a:solidFill>
                  <a:srgbClr val="0070C0"/>
                </a:solidFill>
              </a:rPr>
              <a:t>joboptions</a:t>
            </a:r>
            <a:r>
              <a:rPr lang="en-US" spc="-5" dirty="0">
                <a:solidFill>
                  <a:srgbClr val="0070C0"/>
                </a:solidFill>
              </a:rPr>
              <a:t> (latest JACoW-12.joboptions are from November 2023)	</a:t>
            </a:r>
            <a:br>
              <a:rPr lang="en-US" spc="-5" dirty="0">
                <a:solidFill>
                  <a:srgbClr val="0070C0"/>
                </a:solidFill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taken from the Presentation M.Marx "How to process transparencies" JACoW TM 2023</a:t>
            </a:r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640480-6662-4EF2-B444-376C4D0F2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50" y="2685032"/>
            <a:ext cx="5232620" cy="234890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C09F5E-4F11-4530-B0A2-705B96F98039}"/>
              </a:ext>
            </a:extLst>
          </p:cNvPr>
          <p:cNvSpPr/>
          <p:nvPr/>
        </p:nvSpPr>
        <p:spPr>
          <a:xfrm>
            <a:off x="4288218" y="1011981"/>
            <a:ext cx="6936829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6">
              <a:spcBef>
                <a:spcPts val="100"/>
              </a:spcBef>
              <a:buClr>
                <a:srgbClr val="00B0EF"/>
              </a:buClr>
              <a:buSzPct val="94444"/>
              <a:tabLst>
                <a:tab pos="240029" algn="l"/>
              </a:tabLst>
            </a:pPr>
            <a:r>
              <a:rPr lang="en-US" spc="-5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pc="-5" dirty="0">
                <a:cs typeface="Arial" panose="020B0604020202020204" pitchFamily="34" charset="0"/>
              </a:rPr>
              <a:t> </a:t>
            </a:r>
            <a:r>
              <a:rPr lang="en-US" spc="-5" dirty="0" err="1">
                <a:cs typeface="Arial" panose="020B0604020202020204" pitchFamily="34" charset="0"/>
              </a:rPr>
              <a:t>joboptions</a:t>
            </a:r>
            <a:r>
              <a:rPr lang="en-US" spc="-5" dirty="0">
                <a:cs typeface="Arial" panose="020B0604020202020204" pitchFamily="34" charset="0"/>
              </a:rPr>
              <a:t> file contains</a:t>
            </a:r>
            <a:r>
              <a:rPr lang="en-US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cs typeface="Arial" panose="020B0604020202020204" pitchFamily="34" charset="0"/>
              </a:rPr>
              <a:t>necessary settings for Acrobat distiller and Adobe PDF printer</a:t>
            </a:r>
            <a:endParaRPr lang="en-US" spc="-5" dirty="0">
              <a:cs typeface="Calibri"/>
            </a:endParaRPr>
          </a:p>
          <a:p>
            <a:pPr marL="12066">
              <a:lnSpc>
                <a:spcPct val="100000"/>
              </a:lnSpc>
              <a:spcBef>
                <a:spcPts val="100"/>
              </a:spcBef>
              <a:buClr>
                <a:srgbClr val="00B0EF"/>
              </a:buClr>
              <a:buSzPct val="94444"/>
              <a:tabLst>
                <a:tab pos="240029" algn="l"/>
              </a:tabLst>
            </a:pPr>
            <a:endParaRPr lang="en-US" sz="800" spc="-5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66">
              <a:lnSpc>
                <a:spcPct val="100000"/>
              </a:lnSpc>
              <a:spcBef>
                <a:spcPts val="100"/>
              </a:spcBef>
              <a:buClr>
                <a:srgbClr val="00B0EF"/>
              </a:buClr>
              <a:buSzPct val="94444"/>
              <a:tabLst>
                <a:tab pos="240029" algn="l"/>
              </a:tabLst>
            </a:pPr>
            <a:r>
              <a:rPr lang="en-US" spc="-5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cs typeface="Calibri"/>
              </a:rPr>
              <a:t>download the latest version from the </a:t>
            </a:r>
            <a:r>
              <a:rPr lang="en-US" spc="-5" dirty="0" err="1">
                <a:cs typeface="Calibri"/>
              </a:rPr>
              <a:t>github</a:t>
            </a:r>
            <a:r>
              <a:rPr lang="en-US" spc="-5" dirty="0">
                <a:cs typeface="Calibri"/>
              </a:rPr>
              <a:t> web page: </a:t>
            </a:r>
            <a:r>
              <a:rPr lang="en-US" b="1" spc="-5" dirty="0">
                <a:solidFill>
                  <a:srgbClr val="7030A0"/>
                </a:solidFill>
                <a:cs typeface="Calibri"/>
              </a:rPr>
              <a:t>https://github.com/JACoW-org/AcrobatPitStopTools</a:t>
            </a: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A6CD1DB0-2691-412E-8A8A-34E34D6E5957}"/>
              </a:ext>
            </a:extLst>
          </p:cNvPr>
          <p:cNvSpPr txBox="1"/>
          <p:nvPr/>
        </p:nvSpPr>
        <p:spPr>
          <a:xfrm>
            <a:off x="114299" y="5569677"/>
            <a:ext cx="10774418" cy="7155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6">
              <a:spcBef>
                <a:spcPts val="100"/>
              </a:spcBef>
              <a:buClr>
                <a:srgbClr val="00B0EF"/>
              </a:buClr>
              <a:buSzPct val="94444"/>
              <a:tabLst>
                <a:tab pos="240029" algn="l"/>
              </a:tabLst>
            </a:pPr>
            <a:r>
              <a:rPr lang="en-US" spc="-5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pc="-5" dirty="0">
                <a:latin typeface="Arial" panose="020B0604020202020204" pitchFamily="34" charset="0"/>
                <a:cs typeface="Arial" panose="020B0604020202020204" pitchFamily="34" charset="0"/>
              </a:rPr>
              <a:t> copy the file </a:t>
            </a:r>
            <a:r>
              <a:rPr lang="en-US" dirty="0"/>
              <a:t>into the Acrobat | Settings folder (</a:t>
            </a:r>
            <a:r>
              <a:rPr lang="it-IT" dirty="0"/>
              <a:t>C:\ProgramData\Adobe\AdobePDF\Settings) </a:t>
            </a:r>
            <a:r>
              <a:rPr lang="en-US" dirty="0"/>
              <a:t> </a:t>
            </a:r>
          </a:p>
          <a:p>
            <a:pPr marL="12066">
              <a:spcBef>
                <a:spcPts val="100"/>
              </a:spcBef>
              <a:buClr>
                <a:srgbClr val="00B0EF"/>
              </a:buClr>
              <a:buSzPct val="94444"/>
              <a:tabLst>
                <a:tab pos="240029" algn="l"/>
              </a:tabLst>
            </a:pPr>
            <a:r>
              <a:rPr lang="en-US" dirty="0"/>
              <a:t>     or import via Distiller via the "Settings | Add   Adobe PDF Settings..." menu entry</a:t>
            </a:r>
            <a:endParaRPr lang="en-US" spc="-5" dirty="0">
              <a:cs typeface="Calibri"/>
            </a:endParaRPr>
          </a:p>
          <a:p>
            <a:pPr marL="12066">
              <a:lnSpc>
                <a:spcPct val="100000"/>
              </a:lnSpc>
              <a:spcBef>
                <a:spcPts val="100"/>
              </a:spcBef>
              <a:buClr>
                <a:srgbClr val="00B0EF"/>
              </a:buClr>
              <a:buSzPct val="94444"/>
              <a:tabLst>
                <a:tab pos="240029" algn="l"/>
              </a:tabLst>
            </a:pPr>
            <a:endParaRPr lang="en-US" sz="800" spc="-5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932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Presentation Management</a:t>
            </a:r>
            <a:br>
              <a:rPr lang="en-US" dirty="0">
                <a:solidFill>
                  <a:srgbClr val="C00000"/>
                </a:solidFill>
                <a:cs typeface="Arial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F683C5-9BAB-437D-B5E4-186F2DF4A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961" y="1298447"/>
            <a:ext cx="5278802" cy="47000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B6FDE1-D02D-4AF3-98A6-B13048864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9437" y="1252233"/>
            <a:ext cx="2705478" cy="43535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DE2EA4-D724-4553-AE40-21D71A0A792F}"/>
              </a:ext>
            </a:extLst>
          </p:cNvPr>
          <p:cNvSpPr txBox="1"/>
          <p:nvPr/>
        </p:nvSpPr>
        <p:spPr>
          <a:xfrm>
            <a:off x="475955" y="5978012"/>
            <a:ext cx="56462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/>
              <a:t>Source: </a:t>
            </a:r>
            <a:r>
              <a:rPr lang="de-DE" sz="900" dirty="0" err="1"/>
              <a:t>Presentation</a:t>
            </a:r>
            <a:r>
              <a:rPr lang="de-DE" sz="900" dirty="0"/>
              <a:t> Ardian I., „</a:t>
            </a:r>
            <a:r>
              <a:rPr lang="de-DE" sz="900" dirty="0" err="1"/>
              <a:t>proceedings</a:t>
            </a:r>
            <a:r>
              <a:rPr lang="de-DE" sz="900" dirty="0"/>
              <a:t> </a:t>
            </a:r>
            <a:r>
              <a:rPr lang="de-DE" sz="900" dirty="0" err="1"/>
              <a:t>office</a:t>
            </a:r>
            <a:r>
              <a:rPr lang="de-DE" sz="900" dirty="0"/>
              <a:t> </a:t>
            </a:r>
            <a:r>
              <a:rPr lang="de-DE" sz="900" dirty="0" err="1"/>
              <a:t>workflow</a:t>
            </a:r>
            <a:r>
              <a:rPr lang="de-DE" sz="900" dirty="0"/>
              <a:t>, a </a:t>
            </a:r>
            <a:r>
              <a:rPr lang="de-DE" sz="900" dirty="0" err="1"/>
              <a:t>story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</a:t>
            </a:r>
            <a:r>
              <a:rPr lang="de-DE" sz="900" dirty="0" err="1"/>
              <a:t>sweat</a:t>
            </a:r>
            <a:r>
              <a:rPr lang="de-DE" sz="900" dirty="0"/>
              <a:t> and </a:t>
            </a:r>
            <a:r>
              <a:rPr lang="de-DE" sz="900" dirty="0" err="1"/>
              <a:t>blood</a:t>
            </a:r>
            <a:r>
              <a:rPr lang="de-DE" sz="900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25380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Former workflow Slide Processing</a:t>
            </a:r>
            <a:br>
              <a:rPr lang="en-US" dirty="0">
                <a:solidFill>
                  <a:srgbClr val="C00000"/>
                </a:solidFill>
                <a:cs typeface="Arial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pic>
        <p:nvPicPr>
          <p:cNvPr id="1027" name="Picture 1" descr="image001">
            <a:extLst>
              <a:ext uri="{FF2B5EF4-FFF2-40B4-BE49-F238E27FC236}">
                <a16:creationId xmlns:a16="http://schemas.microsoft.com/office/drawing/2014/main" id="{3404E108-C14B-48BB-8F68-D88838E67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3" y="792819"/>
            <a:ext cx="4912039" cy="546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">
            <a:extLst>
              <a:ext uri="{FF2B5EF4-FFF2-40B4-BE49-F238E27FC236}">
                <a16:creationId xmlns:a16="http://schemas.microsoft.com/office/drawing/2014/main" id="{535F6837-233D-4F9D-B403-DB17E00D7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0877" y="897992"/>
            <a:ext cx="5342792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It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seemed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to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be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so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cozy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;-)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Since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the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combination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with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the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SpeakerReadyRoom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in 2024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it</a:t>
            </a:r>
            <a:r>
              <a:rPr lang="de-DE" altLang="de-DE" dirty="0"/>
              <a:t> </a:t>
            </a:r>
            <a:r>
              <a:rPr lang="de-DE" altLang="de-DE" dirty="0" err="1"/>
              <a:t>became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bit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more</a:t>
            </a:r>
            <a:r>
              <a:rPr kumimoji="0" lang="de-DE" altLang="de-D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de-DE" altLang="de-D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complicated</a:t>
            </a:r>
            <a:r>
              <a:rPr lang="de-DE" altLang="de-DE" dirty="0"/>
              <a:t> and </a:t>
            </a:r>
            <a:r>
              <a:rPr lang="de-DE" altLang="de-DE" dirty="0" err="1"/>
              <a:t>stressful</a:t>
            </a:r>
            <a:r>
              <a:rPr lang="de-DE" altLang="de-DE" dirty="0"/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dirty="0" err="1"/>
              <a:t>No</a:t>
            </a:r>
            <a:r>
              <a:rPr lang="de-DE" altLang="de-DE" dirty="0"/>
              <a:t> </a:t>
            </a:r>
            <a:r>
              <a:rPr lang="de-DE" altLang="de-DE" dirty="0" err="1"/>
              <a:t>more</a:t>
            </a:r>
            <a:r>
              <a:rPr lang="de-DE" altLang="de-DE" dirty="0"/>
              <a:t> time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prepare</a:t>
            </a:r>
            <a:r>
              <a:rPr lang="de-DE" altLang="de-DE" dirty="0"/>
              <a:t> </a:t>
            </a:r>
            <a:r>
              <a:rPr lang="de-DE" altLang="de-DE" dirty="0" err="1"/>
              <a:t>coffee</a:t>
            </a:r>
            <a:r>
              <a:rPr lang="de-DE" altLang="de-DE" dirty="0"/>
              <a:t> – </a:t>
            </a:r>
            <a:r>
              <a:rPr lang="de-DE" altLang="de-DE" dirty="0" err="1"/>
              <a:t>hard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find time </a:t>
            </a:r>
            <a:r>
              <a:rPr lang="de-DE" altLang="de-DE" dirty="0" err="1"/>
              <a:t>even</a:t>
            </a:r>
            <a:r>
              <a:rPr lang="de-DE" altLang="de-DE" dirty="0"/>
              <a:t> </a:t>
            </a:r>
            <a:r>
              <a:rPr lang="de-DE" altLang="de-DE" dirty="0" err="1"/>
              <a:t>for</a:t>
            </a:r>
            <a:r>
              <a:rPr lang="de-DE" altLang="de-DE" dirty="0"/>
              <a:t> </a:t>
            </a:r>
            <a:r>
              <a:rPr lang="de-DE" altLang="de-DE" dirty="0" err="1"/>
              <a:t>drinking</a:t>
            </a:r>
            <a:r>
              <a:rPr lang="de-DE" altLang="de-DE" dirty="0"/>
              <a:t> </a:t>
            </a:r>
            <a:r>
              <a:rPr lang="de-DE" altLang="de-DE" dirty="0" err="1"/>
              <a:t>coffee</a:t>
            </a:r>
            <a:r>
              <a:rPr lang="de-DE" altLang="de-DE" dirty="0"/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dirty="0"/>
              <a:t>IPAC 2025: </a:t>
            </a:r>
            <a:r>
              <a:rPr lang="de-DE" altLang="de-DE" dirty="0" err="1"/>
              <a:t>Thanks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Michaela </a:t>
            </a:r>
            <a:r>
              <a:rPr lang="de-DE" altLang="de-DE" dirty="0" err="1"/>
              <a:t>working</a:t>
            </a:r>
            <a:r>
              <a:rPr lang="de-DE" altLang="de-DE" dirty="0"/>
              <a:t> remote in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background</a:t>
            </a:r>
            <a:r>
              <a:rPr lang="de-DE" altLang="de-DE" dirty="0"/>
              <a:t> on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really</a:t>
            </a:r>
            <a:r>
              <a:rPr lang="de-DE" altLang="de-DE" dirty="0"/>
              <a:t> </a:t>
            </a:r>
            <a:r>
              <a:rPr lang="de-DE" altLang="de-DE" dirty="0" err="1"/>
              <a:t>nasty</a:t>
            </a:r>
            <a:r>
              <a:rPr lang="de-DE" altLang="de-DE" dirty="0"/>
              <a:t> </a:t>
            </a:r>
            <a:r>
              <a:rPr lang="de-DE" altLang="de-DE" dirty="0" err="1"/>
              <a:t>problems</a:t>
            </a:r>
            <a:endParaRPr lang="de-DE" altLang="de-DE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dirty="0"/>
              <a:t>Ching-Kang, Takashi and </a:t>
            </a:r>
            <a:r>
              <a:rPr lang="de-DE" altLang="de-DE" dirty="0" err="1"/>
              <a:t>me</a:t>
            </a:r>
            <a:r>
              <a:rPr lang="de-DE" altLang="de-DE" dirty="0"/>
              <a:t> </a:t>
            </a:r>
            <a:r>
              <a:rPr lang="de-DE" altLang="de-DE" dirty="0" err="1"/>
              <a:t>managed</a:t>
            </a:r>
            <a:r>
              <a:rPr lang="de-DE" altLang="de-DE" dirty="0"/>
              <a:t> not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starve</a:t>
            </a:r>
            <a:r>
              <a:rPr lang="de-DE" altLang="de-DE" dirty="0"/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dirty="0"/>
              <a:t>The </a:t>
            </a:r>
            <a:r>
              <a:rPr lang="de-DE" altLang="de-DE" dirty="0" err="1"/>
              <a:t>SpeakerReadyRoom</a:t>
            </a:r>
            <a:r>
              <a:rPr lang="de-DE" altLang="de-DE" dirty="0"/>
              <a:t> </a:t>
            </a:r>
            <a:r>
              <a:rPr lang="de-DE" altLang="de-DE" dirty="0" err="1"/>
              <a:t>has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be</a:t>
            </a:r>
            <a:r>
              <a:rPr lang="de-DE" altLang="de-DE" dirty="0"/>
              <a:t> </a:t>
            </a:r>
            <a:r>
              <a:rPr lang="de-DE" altLang="de-DE" dirty="0" err="1"/>
              <a:t>staffed</a:t>
            </a:r>
            <a:r>
              <a:rPr lang="de-DE" altLang="de-DE" dirty="0"/>
              <a:t> </a:t>
            </a:r>
            <a:r>
              <a:rPr lang="de-DE" altLang="de-DE" dirty="0" err="1"/>
              <a:t>during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opening</a:t>
            </a:r>
            <a:r>
              <a:rPr lang="de-DE" altLang="de-DE" dirty="0"/>
              <a:t> </a:t>
            </a:r>
            <a:r>
              <a:rPr lang="de-DE" altLang="de-DE" dirty="0" err="1"/>
              <a:t>hours</a:t>
            </a:r>
            <a:r>
              <a:rPr lang="de-DE" altLang="de-DE" dirty="0"/>
              <a:t>. </a:t>
            </a: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There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sh</a:t>
            </a:r>
            <a:r>
              <a:rPr lang="de-DE" altLang="de-DE" dirty="0" err="1">
                <a:latin typeface="Arial" panose="020B0604020202020204" pitchFamily="34" charset="0"/>
              </a:rPr>
              <a:t>ould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be</a:t>
            </a:r>
            <a:r>
              <a:rPr lang="de-DE" altLang="de-DE" dirty="0">
                <a:latin typeface="Arial" panose="020B0604020202020204" pitchFamily="34" charset="0"/>
              </a:rPr>
              <a:t> 3-4 </a:t>
            </a:r>
            <a:r>
              <a:rPr lang="de-DE" altLang="de-DE" dirty="0" err="1">
                <a:latin typeface="Arial" panose="020B0604020202020204" pitchFamily="34" charset="0"/>
              </a:rPr>
              <a:t>editors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for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presentation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management</a:t>
            </a:r>
            <a:r>
              <a:rPr lang="de-DE" altLang="de-DE" dirty="0"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latin typeface="Arial" panose="020B0604020202020204" pitchFamily="34" charset="0"/>
              </a:rPr>
              <a:t>for</a:t>
            </a:r>
            <a:r>
              <a:rPr lang="de-DE" altLang="de-DE" dirty="0">
                <a:latin typeface="Arial" panose="020B0604020202020204" pitchFamily="34" charset="0"/>
              </a:rPr>
              <a:t> an IPAC.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1FD7C7-00C7-4050-A1EA-B569876B7972}"/>
              </a:ext>
            </a:extLst>
          </p:cNvPr>
          <p:cNvSpPr txBox="1"/>
          <p:nvPr/>
        </p:nvSpPr>
        <p:spPr>
          <a:xfrm>
            <a:off x="888028" y="5978768"/>
            <a:ext cx="56456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Source: JACoW.org    </a:t>
            </a:r>
            <a:r>
              <a:rPr lang="de-DE" sz="1000" dirty="0" err="1"/>
              <a:t>author</a:t>
            </a:r>
            <a:r>
              <a:rPr lang="de-DE" sz="1000" dirty="0"/>
              <a:t>: </a:t>
            </a:r>
            <a:r>
              <a:rPr lang="de-DE" sz="1000" dirty="0" err="1"/>
              <a:t>unknown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541862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spc="-5" dirty="0">
                <a:solidFill>
                  <a:srgbClr val="0070C0"/>
                </a:solidFill>
              </a:rPr>
              <a:t> </a:t>
            </a:r>
            <a:r>
              <a:rPr lang="en-US" spc="-5" dirty="0" err="1">
                <a:solidFill>
                  <a:srgbClr val="0070C0"/>
                </a:solidFill>
              </a:rPr>
              <a:t>SpeakerReadyRoom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0556E8-E6B0-4886-A70F-89F446D84E34}"/>
              </a:ext>
            </a:extLst>
          </p:cNvPr>
          <p:cNvSpPr/>
          <p:nvPr/>
        </p:nvSpPr>
        <p:spPr>
          <a:xfrm>
            <a:off x="381000" y="1248697"/>
            <a:ext cx="10477500" cy="3818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2800" b="1" kern="100" dirty="0">
                <a:ea typeface="Aptos"/>
                <a:cs typeface="Times New Roman" panose="02020603050405020304" pitchFamily="18" charset="0"/>
              </a:rPr>
              <a:t>Tracking speaker review and release for publication</a:t>
            </a:r>
            <a:endParaRPr lang="de-DE" sz="2800" kern="100" dirty="0">
              <a:ea typeface="Aptos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2800" kern="100" dirty="0">
                <a:ea typeface="Aptos"/>
                <a:cs typeface="Times New Roman" panose="02020603050405020304" pitchFamily="18" charset="0"/>
              </a:rPr>
              <a:t>We want to </a:t>
            </a:r>
            <a:r>
              <a:rPr lang="en-US" sz="2800" b="1" kern="100" dirty="0">
                <a:ea typeface="Aptos"/>
                <a:cs typeface="Times New Roman" panose="02020603050405020304" pitchFamily="18" charset="0"/>
              </a:rPr>
              <a:t>track the activity</a:t>
            </a:r>
            <a:r>
              <a:rPr lang="en-US" sz="2800" kern="100" dirty="0">
                <a:ea typeface="Aptos"/>
                <a:cs typeface="Times New Roman" panose="02020603050405020304" pitchFamily="18" charset="0"/>
              </a:rPr>
              <a:t> of the speaker in the speaker ready room, in particular two important facts:</a:t>
            </a:r>
            <a:endParaRPr lang="de-DE" sz="2800" kern="100" dirty="0">
              <a:ea typeface="Aptos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800" kern="100" dirty="0">
                <a:ea typeface="Aptos"/>
                <a:cs typeface="Times New Roman" panose="02020603050405020304" pitchFamily="18" charset="0"/>
              </a:rPr>
              <a:t>whether the speaker has </a:t>
            </a:r>
            <a:r>
              <a:rPr lang="en-US" sz="2800" b="1" kern="100" dirty="0">
                <a:ea typeface="Aptos"/>
                <a:cs typeface="Times New Roman" panose="02020603050405020304" pitchFamily="18" charset="0"/>
              </a:rPr>
              <a:t>successfully tested</a:t>
            </a:r>
            <a:r>
              <a:rPr lang="en-US" sz="2800" kern="100" dirty="0">
                <a:ea typeface="Aptos"/>
                <a:cs typeface="Times New Roman" panose="02020603050405020304" pitchFamily="18" charset="0"/>
              </a:rPr>
              <a:t> his/her presentation at the venue</a:t>
            </a:r>
            <a:endParaRPr lang="de-DE" sz="2800" kern="100" dirty="0">
              <a:ea typeface="Aptos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800" kern="100" dirty="0">
                <a:ea typeface="Aptos"/>
                <a:cs typeface="Times New Roman" panose="02020603050405020304" pitchFamily="18" charset="0"/>
              </a:rPr>
              <a:t>if the speaker </a:t>
            </a:r>
            <a:r>
              <a:rPr lang="en-US" sz="2800" b="1" kern="100" dirty="0">
                <a:ea typeface="Aptos"/>
                <a:cs typeface="Times New Roman" panose="02020603050405020304" pitchFamily="18" charset="0"/>
              </a:rPr>
              <a:t>agrees with the publication</a:t>
            </a:r>
            <a:r>
              <a:rPr lang="en-US" sz="2800" kern="100" dirty="0">
                <a:ea typeface="Aptos"/>
                <a:cs typeface="Times New Roman" panose="02020603050405020304" pitchFamily="18" charset="0"/>
              </a:rPr>
              <a:t> of the presentation in the proceeding</a:t>
            </a:r>
            <a:endParaRPr lang="de-DE" sz="2800" kern="100" dirty="0">
              <a:ea typeface="Aptos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80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spc="-5" dirty="0" err="1">
                <a:solidFill>
                  <a:srgbClr val="0070C0"/>
                </a:solidFill>
              </a:rPr>
              <a:t>SpeakerReadyRoom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0734BDB-C6B2-483A-89ED-0F7C98F24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C51D4A-690A-4893-813C-01E505F9D51E}"/>
              </a:ext>
            </a:extLst>
          </p:cNvPr>
          <p:cNvSpPr/>
          <p:nvPr/>
        </p:nvSpPr>
        <p:spPr>
          <a:xfrm>
            <a:off x="437663" y="1211385"/>
            <a:ext cx="105141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/>
              <a:t>After </a:t>
            </a:r>
            <a:r>
              <a:rPr lang="de-DE" altLang="de-DE" sz="2800" dirty="0" err="1"/>
              <a:t>talks</a:t>
            </a:r>
            <a:r>
              <a:rPr lang="de-DE" altLang="de-DE" sz="2800" dirty="0"/>
              <a:t> </a:t>
            </a:r>
            <a:r>
              <a:rPr lang="de-DE" altLang="de-DE" sz="2800" dirty="0" err="1"/>
              <a:t>are</a:t>
            </a:r>
            <a:r>
              <a:rPr lang="de-DE" altLang="de-DE" sz="2800" dirty="0"/>
              <a:t> fully </a:t>
            </a:r>
            <a:r>
              <a:rPr lang="de-DE" altLang="de-DE" sz="2800" dirty="0" err="1"/>
              <a:t>checked</a:t>
            </a:r>
            <a:r>
              <a:rPr lang="de-DE" altLang="de-DE" sz="2800" dirty="0"/>
              <a:t>, </a:t>
            </a:r>
            <a:r>
              <a:rPr lang="de-DE" altLang="de-DE" sz="2800" dirty="0" err="1"/>
              <a:t>they</a:t>
            </a:r>
            <a:r>
              <a:rPr lang="de-DE" altLang="de-DE" sz="2800" dirty="0"/>
              <a:t> </a:t>
            </a:r>
            <a:r>
              <a:rPr lang="de-DE" altLang="de-DE" sz="2800" dirty="0" err="1"/>
              <a:t>are</a:t>
            </a:r>
            <a:r>
              <a:rPr lang="de-DE" altLang="de-DE" sz="2800" dirty="0"/>
              <a:t> PUSHED </a:t>
            </a:r>
            <a:r>
              <a:rPr lang="de-DE" altLang="de-DE" sz="2800" dirty="0" err="1"/>
              <a:t>from</a:t>
            </a:r>
            <a:r>
              <a:rPr lang="de-DE" altLang="de-DE" sz="2800" dirty="0"/>
              <a:t> </a:t>
            </a:r>
            <a:r>
              <a:rPr lang="de-DE" altLang="de-DE" sz="2800" dirty="0" err="1"/>
              <a:t>the</a:t>
            </a:r>
            <a:r>
              <a:rPr lang="de-DE" altLang="de-DE" sz="2800" dirty="0"/>
              <a:t> Speaker Ready </a:t>
            </a:r>
            <a:r>
              <a:rPr lang="de-DE" altLang="de-DE" sz="2800" dirty="0" err="1"/>
              <a:t>room</a:t>
            </a:r>
            <a:r>
              <a:rPr lang="de-DE" altLang="de-DE" sz="2800" dirty="0"/>
              <a:t> </a:t>
            </a:r>
            <a:r>
              <a:rPr lang="de-DE" altLang="de-DE" sz="2800" dirty="0" err="1"/>
              <a:t>to</a:t>
            </a:r>
            <a:r>
              <a:rPr lang="de-DE" altLang="de-DE" sz="2800" dirty="0"/>
              <a:t> Auditorium </a:t>
            </a:r>
            <a:r>
              <a:rPr lang="de-DE" altLang="de-DE" sz="2800" dirty="0" err="1"/>
              <a:t>laptops</a:t>
            </a:r>
            <a:r>
              <a:rPr lang="de-DE" altLang="de-DE" sz="2800" dirty="0"/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DE" altLang="de-DE" sz="2800" dirty="0"/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/>
              <a:t>A </a:t>
            </a:r>
            <a:r>
              <a:rPr lang="de-DE" altLang="de-DE" sz="2800" dirty="0" err="1"/>
              <a:t>shared</a:t>
            </a:r>
            <a:r>
              <a:rPr lang="de-DE" altLang="de-DE" sz="2800" dirty="0"/>
              <a:t> network </a:t>
            </a:r>
            <a:r>
              <a:rPr lang="de-DE" altLang="de-DE" sz="2800" dirty="0" err="1"/>
              <a:t>folder</a:t>
            </a:r>
            <a:r>
              <a:rPr lang="de-DE" altLang="de-DE" sz="2800" dirty="0"/>
              <a:t> </a:t>
            </a:r>
            <a:r>
              <a:rPr lang="de-DE" altLang="de-DE" sz="2800" dirty="0" err="1"/>
              <a:t>is</a:t>
            </a:r>
            <a:r>
              <a:rPr lang="de-DE" altLang="de-DE" sz="2800" dirty="0"/>
              <a:t> </a:t>
            </a:r>
            <a:r>
              <a:rPr lang="de-DE" altLang="de-DE" sz="2800" dirty="0" err="1"/>
              <a:t>created</a:t>
            </a:r>
            <a:r>
              <a:rPr lang="de-DE" altLang="de-DE" sz="2800" dirty="0"/>
              <a:t> on </a:t>
            </a:r>
            <a:r>
              <a:rPr lang="de-DE" altLang="de-DE" sz="2800" dirty="0" err="1"/>
              <a:t>the</a:t>
            </a:r>
            <a:r>
              <a:rPr lang="de-DE" altLang="de-DE" sz="2800" dirty="0"/>
              <a:t> </a:t>
            </a:r>
            <a:r>
              <a:rPr lang="de-DE" altLang="de-DE" sz="2800" dirty="0" err="1"/>
              <a:t>desktop</a:t>
            </a:r>
            <a:r>
              <a:rPr lang="de-DE" altLang="de-DE" sz="2800" dirty="0"/>
              <a:t> </a:t>
            </a:r>
            <a:r>
              <a:rPr lang="de-DE" altLang="de-DE" sz="2800" dirty="0" err="1"/>
              <a:t>of</a:t>
            </a:r>
            <a:r>
              <a:rPr lang="de-DE" altLang="de-DE" sz="2800" dirty="0"/>
              <a:t> </a:t>
            </a:r>
            <a:r>
              <a:rPr lang="de-DE" altLang="de-DE" sz="2800" dirty="0" err="1"/>
              <a:t>the</a:t>
            </a:r>
            <a:r>
              <a:rPr lang="de-DE" altLang="de-DE" sz="2800" dirty="0"/>
              <a:t> </a:t>
            </a:r>
            <a:r>
              <a:rPr lang="de-DE" altLang="de-DE" sz="2800" dirty="0" err="1"/>
              <a:t>laptops</a:t>
            </a:r>
            <a:r>
              <a:rPr lang="de-DE" altLang="de-DE" sz="2800" dirty="0"/>
              <a:t> in </a:t>
            </a:r>
            <a:r>
              <a:rPr lang="de-DE" altLang="de-DE" sz="2800" dirty="0" err="1"/>
              <a:t>the</a:t>
            </a:r>
            <a:r>
              <a:rPr lang="de-DE" altLang="de-DE" sz="2800" dirty="0"/>
              <a:t> </a:t>
            </a:r>
            <a:r>
              <a:rPr lang="de-DE" altLang="de-DE" sz="2800" dirty="0" err="1"/>
              <a:t>auditoriums</a:t>
            </a:r>
            <a:endParaRPr lang="de-DE" altLang="de-DE" sz="28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sz="2800" dirty="0"/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2800" dirty="0"/>
              <a:t>NOTE: Speakers </a:t>
            </a:r>
            <a:r>
              <a:rPr lang="de-DE" altLang="de-DE" sz="2800" dirty="0" err="1"/>
              <a:t>are</a:t>
            </a:r>
            <a:r>
              <a:rPr lang="de-DE" altLang="de-DE" sz="2800" dirty="0"/>
              <a:t> not </a:t>
            </a:r>
            <a:r>
              <a:rPr lang="de-DE" altLang="de-DE" sz="2800" dirty="0" err="1"/>
              <a:t>allowed</a:t>
            </a:r>
            <a:r>
              <a:rPr lang="de-DE" altLang="de-DE" sz="2800" dirty="0"/>
              <a:t> </a:t>
            </a:r>
            <a:r>
              <a:rPr lang="de-DE" altLang="de-DE" sz="2800" dirty="0" err="1"/>
              <a:t>to</a:t>
            </a:r>
            <a:r>
              <a:rPr lang="de-DE" altLang="de-DE" sz="2800" dirty="0"/>
              <a:t> </a:t>
            </a:r>
            <a:r>
              <a:rPr lang="de-DE" altLang="de-DE" sz="2800" dirty="0" err="1"/>
              <a:t>load</a:t>
            </a:r>
            <a:r>
              <a:rPr lang="de-DE" altLang="de-DE" sz="2800" dirty="0"/>
              <a:t> </a:t>
            </a:r>
            <a:r>
              <a:rPr lang="de-DE" altLang="de-DE" sz="2800" dirty="0" err="1"/>
              <a:t>talks</a:t>
            </a:r>
            <a:r>
              <a:rPr lang="de-DE" altLang="de-DE" sz="2800" dirty="0"/>
              <a:t> on </a:t>
            </a:r>
            <a:r>
              <a:rPr lang="de-DE" altLang="de-DE" sz="2800" dirty="0" err="1"/>
              <a:t>auditorium</a:t>
            </a:r>
            <a:r>
              <a:rPr lang="de-DE" altLang="de-DE" sz="2800" dirty="0"/>
              <a:t> </a:t>
            </a:r>
            <a:r>
              <a:rPr lang="de-DE" altLang="de-DE" sz="2800" dirty="0" err="1"/>
              <a:t>laptops</a:t>
            </a:r>
            <a:r>
              <a:rPr lang="de-DE" altLang="de-DE" sz="2800" dirty="0"/>
              <a:t> </a:t>
            </a:r>
            <a:r>
              <a:rPr lang="de-DE" altLang="de-DE" sz="2800" dirty="0" err="1"/>
              <a:t>by</a:t>
            </a:r>
            <a:r>
              <a:rPr lang="de-DE" altLang="de-DE" sz="2800" dirty="0"/>
              <a:t> USB stick. This </a:t>
            </a:r>
            <a:r>
              <a:rPr lang="de-DE" altLang="de-DE" sz="2800" dirty="0" err="1"/>
              <a:t>is</a:t>
            </a:r>
            <a:r>
              <a:rPr lang="de-DE" altLang="de-DE" sz="2800" dirty="0"/>
              <a:t> a </a:t>
            </a:r>
            <a:r>
              <a:rPr lang="de-DE" altLang="de-DE" sz="2800" dirty="0" err="1"/>
              <a:t>serious</a:t>
            </a:r>
            <a:r>
              <a:rPr lang="de-DE" altLang="de-DE" sz="2800" dirty="0"/>
              <a:t> </a:t>
            </a:r>
            <a:r>
              <a:rPr lang="de-DE" altLang="de-DE" sz="2800" dirty="0" err="1"/>
              <a:t>security</a:t>
            </a:r>
            <a:r>
              <a:rPr lang="de-DE" altLang="de-DE" sz="2800" dirty="0"/>
              <a:t> </a:t>
            </a:r>
            <a:r>
              <a:rPr lang="de-DE" altLang="de-DE" sz="2800" dirty="0" err="1"/>
              <a:t>risk</a:t>
            </a:r>
            <a:r>
              <a:rPr lang="de-DE" altLang="de-DE" sz="2800" dirty="0"/>
              <a:t> and </a:t>
            </a:r>
            <a:r>
              <a:rPr lang="de-DE" altLang="de-DE" sz="2800" dirty="0" err="1"/>
              <a:t>by</a:t>
            </a:r>
            <a:r>
              <a:rPr lang="de-DE" altLang="de-DE" sz="2800" dirty="0"/>
              <a:t> not </a:t>
            </a:r>
            <a:r>
              <a:rPr lang="de-DE" altLang="de-DE" sz="2800" dirty="0" err="1"/>
              <a:t>allowing</a:t>
            </a:r>
            <a:r>
              <a:rPr lang="de-DE" altLang="de-DE" sz="2800" dirty="0"/>
              <a:t> </a:t>
            </a:r>
            <a:r>
              <a:rPr lang="de-DE" altLang="de-DE" sz="2800" dirty="0" err="1"/>
              <a:t>it</a:t>
            </a:r>
            <a:r>
              <a:rPr lang="de-DE" altLang="de-DE" sz="2800" dirty="0"/>
              <a:t>, </a:t>
            </a:r>
            <a:r>
              <a:rPr lang="de-DE" altLang="de-DE" sz="2800" dirty="0" err="1"/>
              <a:t>helps</a:t>
            </a:r>
            <a:r>
              <a:rPr lang="de-DE" altLang="de-DE" sz="2800" dirty="0"/>
              <a:t> </a:t>
            </a:r>
            <a:r>
              <a:rPr lang="de-DE" altLang="de-DE" sz="2800" dirty="0" err="1"/>
              <a:t>to</a:t>
            </a:r>
            <a:r>
              <a:rPr lang="de-DE" altLang="de-DE" sz="2800" dirty="0"/>
              <a:t> </a:t>
            </a:r>
            <a:r>
              <a:rPr lang="de-DE" altLang="de-DE" sz="2800" dirty="0" err="1"/>
              <a:t>prevent</a:t>
            </a:r>
            <a:r>
              <a:rPr lang="de-DE" altLang="de-DE" sz="2800" dirty="0"/>
              <a:t> </a:t>
            </a:r>
            <a:r>
              <a:rPr lang="de-DE" altLang="de-DE" sz="2800" dirty="0" err="1"/>
              <a:t>any</a:t>
            </a:r>
            <a:r>
              <a:rPr lang="de-DE" altLang="de-DE" sz="2800" dirty="0"/>
              <a:t> potential </a:t>
            </a:r>
            <a:r>
              <a:rPr lang="de-DE" altLang="de-DE" sz="2800" dirty="0" err="1"/>
              <a:t>showstoppers</a:t>
            </a:r>
            <a:r>
              <a:rPr lang="de-DE" altLang="de-DE" sz="2800" dirty="0"/>
              <a:t> </a:t>
            </a:r>
            <a:r>
              <a:rPr lang="de-DE" altLang="de-DE" sz="2800" dirty="0" err="1"/>
              <a:t>from</a:t>
            </a:r>
            <a:r>
              <a:rPr lang="de-DE" altLang="de-DE" sz="2800" dirty="0"/>
              <a:t> </a:t>
            </a:r>
            <a:r>
              <a:rPr lang="de-DE" altLang="de-DE" sz="2800" dirty="0" err="1"/>
              <a:t>happening</a:t>
            </a:r>
            <a:r>
              <a:rPr lang="de-DE" altLang="de-DE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67494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spc="-5" dirty="0">
                <a:solidFill>
                  <a:srgbClr val="0070C0"/>
                </a:solidFill>
              </a:rPr>
              <a:t> </a:t>
            </a:r>
            <a:r>
              <a:rPr lang="en-US" spc="-5" dirty="0" err="1">
                <a:solidFill>
                  <a:srgbClr val="0070C0"/>
                </a:solidFill>
              </a:rPr>
              <a:t>SpeakerReadyRoom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3F7D67-65EE-40B9-A669-9F9076289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389" y="975946"/>
            <a:ext cx="5641072" cy="54607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1C7FDF-CED3-4266-BA51-4A198DFD4E0F}"/>
              </a:ext>
            </a:extLst>
          </p:cNvPr>
          <p:cNvSpPr txBox="1"/>
          <p:nvPr/>
        </p:nvSpPr>
        <p:spPr>
          <a:xfrm>
            <a:off x="501445" y="2015613"/>
            <a:ext cx="43079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Also </a:t>
            </a:r>
            <a:r>
              <a:rPr lang="de-DE" dirty="0" err="1"/>
              <a:t>useful</a:t>
            </a:r>
            <a:r>
              <a:rPr lang="de-DE" dirty="0"/>
              <a:t>: check </a:t>
            </a:r>
            <a:r>
              <a:rPr lang="de-DE" dirty="0" err="1"/>
              <a:t>the</a:t>
            </a:r>
            <a:r>
              <a:rPr lang="de-DE" dirty="0"/>
              <a:t> Speaker </a:t>
            </a:r>
            <a:r>
              <a:rPr lang="de-DE" dirty="0" err="1"/>
              <a:t>Preparation</a:t>
            </a:r>
            <a:r>
              <a:rPr lang="de-DE" dirty="0"/>
              <a:t> Guidelines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conference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eg</a:t>
            </a:r>
            <a:r>
              <a:rPr lang="de-DE" dirty="0"/>
              <a:t>. </a:t>
            </a:r>
            <a:r>
              <a:rPr lang="de-DE" dirty="0" err="1"/>
              <a:t>Ensure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room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staffed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announced</a:t>
            </a:r>
            <a:r>
              <a:rPr lang="de-DE" dirty="0"/>
              <a:t> </a:t>
            </a:r>
            <a:r>
              <a:rPr lang="de-DE" dirty="0" err="1"/>
              <a:t>opening</a:t>
            </a:r>
            <a:r>
              <a:rPr lang="de-DE" dirty="0"/>
              <a:t> </a:t>
            </a:r>
            <a:r>
              <a:rPr lang="de-DE"/>
              <a:t>hours</a:t>
            </a:r>
            <a:endParaRPr lang="de-DE" dirty="0"/>
          </a:p>
          <a:p>
            <a:endParaRPr lang="de-DE" dirty="0"/>
          </a:p>
          <a:p>
            <a:r>
              <a:rPr lang="de-DE" dirty="0"/>
              <a:t>Problems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speaker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caused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misunderstanding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not </a:t>
            </a:r>
            <a:r>
              <a:rPr lang="de-DE" dirty="0" err="1"/>
              <a:t>considering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guidelines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0324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7CC7DF-7EA6-558A-FDC1-54BD5F0A1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de-DE" dirty="0"/>
              <a:t>Processing </a:t>
            </a:r>
            <a:r>
              <a:rPr lang="de-DE" dirty="0" err="1"/>
              <a:t>slides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99AD0D-656F-2018-DABA-AA56F1DD27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B52B09-A67C-8439-2F5D-523D3A6D0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437264-A168-31A3-5ABC-3A8DDEB9FB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B199021-72F2-1E5C-60EE-9426132B08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1000" y="976313"/>
            <a:ext cx="11428413" cy="358507"/>
          </a:xfrm>
        </p:spPr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Michaela Marx </a:t>
            </a:r>
            <a:r>
              <a:rPr lang="en-US" dirty="0"/>
              <a:t>"How to process transparencies“ </a:t>
            </a:r>
            <a:r>
              <a:rPr lang="en-US" dirty="0" err="1"/>
              <a:t>hel</a:t>
            </a:r>
            <a:r>
              <a:rPr lang="de-DE" dirty="0"/>
              <a:t>d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JACoW</a:t>
            </a:r>
            <a:r>
              <a:rPr lang="de-DE" dirty="0"/>
              <a:t> </a:t>
            </a:r>
            <a:r>
              <a:rPr lang="de-DE" dirty="0" err="1"/>
              <a:t>teammeeting</a:t>
            </a:r>
            <a:r>
              <a:rPr lang="de-DE" dirty="0"/>
              <a:t> 2023</a:t>
            </a:r>
          </a:p>
          <a:p>
            <a:r>
              <a:rPr lang="de-DE" dirty="0"/>
              <a:t>Most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taken</a:t>
            </a:r>
            <a:r>
              <a:rPr lang="de-DE" dirty="0"/>
              <a:t> / </a:t>
            </a:r>
            <a:r>
              <a:rPr lang="de-DE" dirty="0" err="1"/>
              <a:t>included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 I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topic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Management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SpeakerReadyRoom</a:t>
            </a:r>
            <a:r>
              <a:rPr lang="de-DE" dirty="0"/>
              <a:t>.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CA4857B-BE7F-4E20-A114-44C6F08EE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0" y="3569110"/>
            <a:ext cx="9371012" cy="2637949"/>
          </a:xfrm>
        </p:spPr>
        <p:txBody>
          <a:bodyPr/>
          <a:lstStyle/>
          <a:p>
            <a:r>
              <a:rPr lang="en-US" sz="2000" dirty="0"/>
              <a:t>She is an expert on slide processing and produced help content over the years to assist with the processing of slides. </a:t>
            </a:r>
          </a:p>
          <a:p>
            <a:r>
              <a:rPr lang="en-US" sz="2000" dirty="0"/>
              <a:t>The existing repository of information can be found at </a:t>
            </a:r>
            <a:r>
              <a:rPr lang="en-US" sz="2000" dirty="0">
                <a:hlinkClick r:id="rId3"/>
              </a:rPr>
              <a:t>Guidelines for Processing Slides</a:t>
            </a:r>
            <a:br>
              <a:rPr lang="en-US" sz="2000" dirty="0"/>
            </a:br>
            <a:r>
              <a:rPr lang="en-US" sz="2000" dirty="0"/>
              <a:t>Michaela Marx has maintained a document manual </a:t>
            </a:r>
            <a:r>
              <a:rPr lang="en-US" sz="2000" dirty="0">
                <a:hlinkClick r:id="rId4"/>
              </a:rPr>
              <a:t>Slides_Processing_Manual_V4.pdf</a:t>
            </a:r>
            <a:r>
              <a:rPr lang="en-US" sz="2000" dirty="0"/>
              <a:t>, Version 4.0, September 2016. </a:t>
            </a:r>
          </a:p>
          <a:p>
            <a:endParaRPr lang="en-US" sz="2000" dirty="0"/>
          </a:p>
          <a:p>
            <a:r>
              <a:rPr lang="en-US" sz="2000" dirty="0"/>
              <a:t>Contact: Michaela.marx@desy.de</a:t>
            </a:r>
            <a:endParaRPr lang="de-DE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B99D66-323F-4090-9E39-33F9FC8794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80" y="3781407"/>
            <a:ext cx="1646257" cy="22133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863E2C-EFD8-4CA6-9E7C-A02606DE78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9092" y="1928254"/>
            <a:ext cx="2481905" cy="141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955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Presentation Management, JICT</a:t>
            </a:r>
            <a:br>
              <a:rPr lang="en-US" dirty="0">
                <a:solidFill>
                  <a:srgbClr val="0070C0"/>
                </a:solidFill>
                <a:cs typeface="Arial"/>
                <a:sym typeface="Wingdings 3"/>
              </a:rPr>
            </a:br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 </a:t>
            </a:r>
            <a:br>
              <a:rPr lang="en-US" dirty="0">
                <a:solidFill>
                  <a:srgbClr val="C00000"/>
                </a:solidFill>
                <a:cs typeface="Arial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3B5F3-2CDD-463F-8DF7-2552E23AF2B0}"/>
              </a:ext>
            </a:extLst>
          </p:cNvPr>
          <p:cNvSpPr txBox="1"/>
          <p:nvPr/>
        </p:nvSpPr>
        <p:spPr>
          <a:xfrm>
            <a:off x="683171" y="1376855"/>
            <a:ext cx="1067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 log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Indico</a:t>
            </a:r>
            <a:r>
              <a:rPr lang="de-DE" dirty="0"/>
              <a:t> –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conference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working</a:t>
            </a:r>
            <a:r>
              <a:rPr lang="de-DE" dirty="0"/>
              <a:t> on</a:t>
            </a: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01FD88A-12A6-4316-9F3C-C959B235670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63329" y="2147097"/>
            <a:ext cx="8328017" cy="418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87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Presentation Management, JICT</a:t>
            </a:r>
            <a:br>
              <a:rPr lang="en-US" dirty="0">
                <a:solidFill>
                  <a:srgbClr val="C00000"/>
                </a:solidFill>
                <a:cs typeface="Arial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3B5F3-2CDD-463F-8DF7-2552E23AF2B0}"/>
              </a:ext>
            </a:extLst>
          </p:cNvPr>
          <p:cNvSpPr txBox="1"/>
          <p:nvPr/>
        </p:nvSpPr>
        <p:spPr>
          <a:xfrm>
            <a:off x="683171" y="1376855"/>
            <a:ext cx="10348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the JICT Index page. Choose “Slides” and tool will open </a:t>
            </a:r>
          </a:p>
          <a:p>
            <a:r>
              <a:rPr lang="en-US" dirty="0"/>
              <a:t>e.g.: </a:t>
            </a:r>
            <a:r>
              <a:rPr lang="en-US" dirty="0">
                <a:hlinkClick r:id="rId2"/>
              </a:rPr>
              <a:t>https://www.jacow.org/jict_ipac25/page_slides/index.php?day=2025-06-02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EE81AF-2EDA-42A9-AD2C-DCBC4249B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904" y="2359210"/>
            <a:ext cx="8534396" cy="374426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DFDDC13-8059-48BB-B09F-309BD8D01153}"/>
              </a:ext>
            </a:extLst>
          </p:cNvPr>
          <p:cNvSpPr/>
          <p:nvPr/>
        </p:nvSpPr>
        <p:spPr>
          <a:xfrm>
            <a:off x="1071716" y="5368413"/>
            <a:ext cx="993058" cy="2064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E3DB10-5765-412F-9E34-92908C3EA166}"/>
              </a:ext>
            </a:extLst>
          </p:cNvPr>
          <p:cNvSpPr txBox="1"/>
          <p:nvPr/>
        </p:nvSpPr>
        <p:spPr>
          <a:xfrm>
            <a:off x="2585884" y="5264834"/>
            <a:ext cx="67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953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Presentation Management, JICT</a:t>
            </a:r>
            <a:br>
              <a:rPr lang="en-US" dirty="0">
                <a:solidFill>
                  <a:srgbClr val="C00000"/>
                </a:solidFill>
                <a:cs typeface="Arial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3B5F3-2CDD-463F-8DF7-2552E23AF2B0}"/>
              </a:ext>
            </a:extLst>
          </p:cNvPr>
          <p:cNvSpPr txBox="1"/>
          <p:nvPr/>
        </p:nvSpPr>
        <p:spPr>
          <a:xfrm>
            <a:off x="683172" y="1408609"/>
            <a:ext cx="10670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special tool (JICT by Stefano) was programmed for easy download of the talks.</a:t>
            </a:r>
            <a:endParaRPr lang="de-DE" dirty="0"/>
          </a:p>
          <a:p>
            <a:r>
              <a:rPr lang="en-US" dirty="0"/>
              <a:t>It produces one sheet containing all Conferences oral presentations sorted by date and time and status. Missing papers can be sorted out quickly. </a:t>
            </a:r>
          </a:p>
          <a:p>
            <a:r>
              <a:rPr lang="en-US" dirty="0"/>
              <a:t>It´s perfect for follow up and workflow as it is always current.</a:t>
            </a:r>
            <a:endParaRPr lang="de-DE" dirty="0"/>
          </a:p>
        </p:txBody>
      </p: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87C1FBF-EE29-4C31-91A6-4A7141BAD32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38200" y="2885937"/>
            <a:ext cx="9955530" cy="344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430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Presentation Management, JICT </a:t>
            </a:r>
            <a:br>
              <a:rPr lang="en-US" dirty="0">
                <a:solidFill>
                  <a:srgbClr val="C00000"/>
                </a:solidFill>
                <a:cs typeface="Arial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3B5F3-2CDD-463F-8DF7-2552E23AF2B0}"/>
              </a:ext>
            </a:extLst>
          </p:cNvPr>
          <p:cNvSpPr txBox="1"/>
          <p:nvPr/>
        </p:nvSpPr>
        <p:spPr>
          <a:xfrm>
            <a:off x="683171" y="1376855"/>
            <a:ext cx="10670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At </a:t>
            </a:r>
            <a:r>
              <a:rPr lang="de-DE" dirty="0" err="1"/>
              <a:t>the</a:t>
            </a:r>
            <a:r>
              <a:rPr lang="de-DE" dirty="0"/>
              <a:t> end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conference</a:t>
            </a:r>
            <a:r>
              <a:rPr lang="de-DE" dirty="0"/>
              <a:t> </a:t>
            </a:r>
            <a:r>
              <a:rPr lang="de-DE" dirty="0" err="1"/>
              <a:t>ideally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paper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switched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green</a:t>
            </a:r>
            <a:r>
              <a:rPr lang="de-DE" dirty="0"/>
              <a:t>.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means</a:t>
            </a:r>
            <a:r>
              <a:rPr lang="de-DE" dirty="0"/>
              <a:t>: All </a:t>
            </a:r>
            <a:r>
              <a:rPr lang="de-DE" dirty="0" err="1"/>
              <a:t>papers</a:t>
            </a:r>
            <a:r>
              <a:rPr lang="de-DE" dirty="0"/>
              <a:t> </a:t>
            </a:r>
            <a:r>
              <a:rPr lang="de-DE" dirty="0" err="1"/>
              <a:t>edited</a:t>
            </a:r>
            <a:r>
              <a:rPr lang="de-DE" dirty="0"/>
              <a:t> and </a:t>
            </a:r>
            <a:r>
              <a:rPr lang="de-DE" dirty="0" err="1"/>
              <a:t>ready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publication</a:t>
            </a:r>
            <a:r>
              <a:rPr lang="de-DE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4A3DED-1B02-4F49-8F8C-20B5EBECD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94" y="2325823"/>
            <a:ext cx="10559845" cy="412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309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Presentation Management </a:t>
            </a:r>
            <a:br>
              <a:rPr lang="en-US" dirty="0">
                <a:solidFill>
                  <a:srgbClr val="0070C0"/>
                </a:solidFill>
                <a:cs typeface="Arial"/>
                <a:sym typeface="Wingdings 3"/>
              </a:rPr>
            </a:br>
            <a:br>
              <a:rPr lang="en-US" dirty="0">
                <a:solidFill>
                  <a:srgbClr val="C00000"/>
                </a:solidFill>
                <a:cs typeface="Arial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3B5F3-2CDD-463F-8DF7-2552E23AF2B0}"/>
              </a:ext>
            </a:extLst>
          </p:cNvPr>
          <p:cNvSpPr txBox="1"/>
          <p:nvPr/>
        </p:nvSpPr>
        <p:spPr>
          <a:xfrm>
            <a:off x="683171" y="1376855"/>
            <a:ext cx="1067062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Speakers come for checking: we download the presentation via clicking on the time, copy it from the download folder into the Conference-folder. </a:t>
            </a:r>
          </a:p>
          <a:p>
            <a:endParaRPr lang="en-US" dirty="0"/>
          </a:p>
          <a:p>
            <a:r>
              <a:rPr lang="en-US" dirty="0"/>
              <a:t>Recommended: to check each presentation before the Speaker comes to the Ready Room: check the Presentations that all embedded features are starting within the presentation and don’t have to be started manually (there might be no device to do so).</a:t>
            </a:r>
          </a:p>
          <a:p>
            <a:endParaRPr lang="en-US" dirty="0"/>
          </a:p>
          <a:p>
            <a:r>
              <a:rPr lang="en-US" dirty="0"/>
              <a:t>When everything is fine, Slide Manager downloads the file via Stephanos tool (the right naming of the file is done automatically) and uploads it in the shared directory / subfolder room -&gt; Room-number can be taken from the filename. </a:t>
            </a:r>
          </a:p>
          <a:p>
            <a:endParaRPr lang="en-US" dirty="0"/>
          </a:p>
          <a:p>
            <a:r>
              <a:rPr lang="en-US" dirty="0"/>
              <a:t>Don’t forget to ask / select “Allow publication YES/NO. Sometimes the presenters want to have removed several Slides.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1868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sym typeface="Wingdings 3"/>
              </a:rPr>
              <a:t>Presentation Management - problems</a:t>
            </a:r>
            <a:br>
              <a:rPr lang="en-US" dirty="0">
                <a:solidFill>
                  <a:srgbClr val="0070C0"/>
                </a:solidFill>
                <a:sym typeface="Wingdings 3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43E03E-5044-4E85-9C89-43F651E4A115}"/>
              </a:ext>
            </a:extLst>
          </p:cNvPr>
          <p:cNvSpPr txBox="1"/>
          <p:nvPr/>
        </p:nvSpPr>
        <p:spPr>
          <a:xfrm>
            <a:off x="714914" y="1714499"/>
            <a:ext cx="1007881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Problem</a:t>
            </a:r>
            <a:r>
              <a:rPr lang="en-US" dirty="0"/>
              <a:t>: Author says, has no permission to upload. That might happen if the author is not marked as the uploader (marked with arch brace in INDICO).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 this case you should provide the author with the uploading rights as well. </a:t>
            </a:r>
            <a:endParaRPr lang="de-DE" dirty="0"/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Problem</a:t>
            </a:r>
            <a:r>
              <a:rPr lang="en-US" dirty="0"/>
              <a:t>: Author uploaded once in INDICO and is not able to do it a second time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Apparently INDICO allows no further uploads after it has been signed to an editor. To solve this problem the author should come to the Prep Room. A Slide Processing Manager has to go into INDICO and open the file of the presentation. Sign it to oneself and give a red dot. Then the presentation can be uploaded again by the author. Having done this the Slide Processing Manager must reassign it. </a:t>
            </a:r>
            <a:endParaRPr lang="de-DE" dirty="0"/>
          </a:p>
          <a:p>
            <a:endParaRPr lang="de-DE" dirty="0"/>
          </a:p>
          <a:p>
            <a:r>
              <a:rPr lang="en-US" dirty="0"/>
              <a:t> 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84081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INDICO environment</a:t>
            </a:r>
            <a:br>
              <a:rPr lang="en-US" dirty="0">
                <a:solidFill>
                  <a:srgbClr val="0070C0"/>
                </a:solidFill>
                <a:cs typeface="Arial"/>
                <a:sym typeface="Wingdings 3"/>
              </a:rPr>
            </a:br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Workflow</a:t>
            </a:r>
            <a:br>
              <a:rPr lang="en-US" dirty="0">
                <a:solidFill>
                  <a:srgbClr val="C00000"/>
                </a:solidFill>
                <a:cs typeface="Arial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3B5F3-2CDD-463F-8DF7-2552E23AF2B0}"/>
              </a:ext>
            </a:extLst>
          </p:cNvPr>
          <p:cNvSpPr txBox="1"/>
          <p:nvPr/>
        </p:nvSpPr>
        <p:spPr>
          <a:xfrm>
            <a:off x="683171" y="1376855"/>
            <a:ext cx="106706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de-DE" dirty="0"/>
          </a:p>
          <a:p>
            <a:endParaRPr lang="en-US" dirty="0"/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managers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editors</a:t>
            </a:r>
            <a:endParaRPr lang="de-DE" dirty="0"/>
          </a:p>
          <a:p>
            <a:endParaRPr lang="de-DE" dirty="0"/>
          </a:p>
          <a:p>
            <a:r>
              <a:rPr lang="de-DE" dirty="0"/>
              <a:t>Same </a:t>
            </a:r>
            <a:r>
              <a:rPr lang="de-DE" dirty="0" err="1"/>
              <a:t>basic</a:t>
            </a:r>
            <a:r>
              <a:rPr lang="de-DE" dirty="0"/>
              <a:t> </a:t>
            </a:r>
            <a:r>
              <a:rPr lang="de-DE" dirty="0" err="1"/>
              <a:t>editing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paper</a:t>
            </a:r>
            <a:r>
              <a:rPr lang="de-DE" dirty="0"/>
              <a:t> </a:t>
            </a:r>
            <a:r>
              <a:rPr lang="de-DE" dirty="0" err="1"/>
              <a:t>editing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Indico</a:t>
            </a:r>
            <a:r>
              <a:rPr lang="de-DE" dirty="0"/>
              <a:t> </a:t>
            </a:r>
            <a:r>
              <a:rPr lang="de-DE" dirty="0" err="1"/>
              <a:t>comments</a:t>
            </a:r>
            <a:r>
              <a:rPr lang="de-DE" dirty="0"/>
              <a:t> </a:t>
            </a:r>
            <a:r>
              <a:rPr lang="de-DE" dirty="0" err="1"/>
              <a:t>document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“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F24757-96F7-4201-86E4-5094E9E62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575" y="894734"/>
            <a:ext cx="4627128" cy="47356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1FD7C7-00C7-4050-A1EA-B569876B7972}"/>
              </a:ext>
            </a:extLst>
          </p:cNvPr>
          <p:cNvSpPr txBox="1"/>
          <p:nvPr/>
        </p:nvSpPr>
        <p:spPr>
          <a:xfrm>
            <a:off x="6072083" y="5978012"/>
            <a:ext cx="56462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Source: </a:t>
            </a:r>
            <a:r>
              <a:rPr lang="de-DE" sz="1000" dirty="0" err="1"/>
              <a:t>Presentation</a:t>
            </a:r>
            <a:r>
              <a:rPr lang="de-DE" sz="1000" dirty="0"/>
              <a:t> Ardian I., „</a:t>
            </a:r>
            <a:r>
              <a:rPr lang="de-DE" sz="1000" dirty="0" err="1"/>
              <a:t>proceedings</a:t>
            </a:r>
            <a:r>
              <a:rPr lang="de-DE" sz="1000" dirty="0"/>
              <a:t> </a:t>
            </a:r>
            <a:r>
              <a:rPr lang="de-DE" sz="1000" dirty="0" err="1"/>
              <a:t>office</a:t>
            </a:r>
            <a:r>
              <a:rPr lang="de-DE" sz="1000" dirty="0"/>
              <a:t> </a:t>
            </a:r>
            <a:r>
              <a:rPr lang="de-DE" sz="1000" dirty="0" err="1"/>
              <a:t>workflow</a:t>
            </a:r>
            <a:r>
              <a:rPr lang="de-DE" sz="1000" dirty="0"/>
              <a:t>, a </a:t>
            </a:r>
            <a:r>
              <a:rPr lang="de-DE" sz="1000" dirty="0" err="1"/>
              <a:t>story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sweat</a:t>
            </a:r>
            <a:r>
              <a:rPr lang="de-DE" sz="1000" dirty="0"/>
              <a:t> and </a:t>
            </a:r>
            <a:r>
              <a:rPr lang="de-DE" sz="1000" dirty="0" err="1"/>
              <a:t>blood</a:t>
            </a:r>
            <a:r>
              <a:rPr lang="de-DE" sz="1000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6026563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cs typeface="Arial"/>
                <a:sym typeface="Wingdings 3"/>
              </a:rPr>
              <a:t>INDICO environment</a:t>
            </a:r>
            <a:br>
              <a:rPr lang="en-US" dirty="0">
                <a:solidFill>
                  <a:srgbClr val="C00000"/>
                </a:solidFill>
                <a:cs typeface="Arial"/>
              </a:rPr>
            </a:b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83B5F3-2CDD-463F-8DF7-2552E23AF2B0}"/>
              </a:ext>
            </a:extLst>
          </p:cNvPr>
          <p:cNvSpPr txBox="1"/>
          <p:nvPr/>
        </p:nvSpPr>
        <p:spPr>
          <a:xfrm>
            <a:off x="683171" y="1376855"/>
            <a:ext cx="1067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DF650E-F2B5-4E07-9A82-7397109C5ACC}"/>
              </a:ext>
            </a:extLst>
          </p:cNvPr>
          <p:cNvSpPr/>
          <p:nvPr/>
        </p:nvSpPr>
        <p:spPr>
          <a:xfrm>
            <a:off x="380999" y="1258277"/>
            <a:ext cx="106386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a typeface="Aptos"/>
                <a:cs typeface="Times New Roman" panose="02020603050405020304" pitchFamily="18" charset="0"/>
              </a:rPr>
              <a:t>After the presentation was given the slide processor can start the editing process.</a:t>
            </a:r>
          </a:p>
          <a:p>
            <a:endParaRPr lang="en-US" dirty="0">
              <a:ea typeface="Aptos"/>
              <a:cs typeface="Times New Roman" panose="02020603050405020304" pitchFamily="18" charset="0"/>
            </a:endParaRPr>
          </a:p>
          <a:p>
            <a:r>
              <a:rPr lang="en-US" dirty="0">
                <a:ea typeface="Aptos"/>
                <a:cs typeface="Times New Roman" panose="02020603050405020304" pitchFamily="18" charset="0"/>
              </a:rPr>
              <a:t>Things to be done in </a:t>
            </a:r>
            <a:r>
              <a:rPr lang="en-US" dirty="0" err="1">
                <a:ea typeface="Aptos"/>
                <a:cs typeface="Times New Roman" panose="02020603050405020304" pitchFamily="18" charset="0"/>
              </a:rPr>
              <a:t>Indico</a:t>
            </a:r>
            <a:r>
              <a:rPr lang="en-US" dirty="0">
                <a:ea typeface="Aptos"/>
                <a:cs typeface="Times New Roman" panose="02020603050405020304" pitchFamily="18" charset="0"/>
              </a:rPr>
              <a:t>: </a:t>
            </a:r>
          </a:p>
          <a:p>
            <a:endParaRPr lang="de-DE" dirty="0">
              <a:cs typeface="Times New Roman" panose="02020603050405020304" pitchFamily="18" charset="0"/>
            </a:endParaRPr>
          </a:p>
          <a:p>
            <a:r>
              <a:rPr lang="de-DE" sz="2400" dirty="0" err="1">
                <a:cs typeface="Times New Roman" panose="02020603050405020304" pitchFamily="18" charset="0"/>
              </a:rPr>
              <a:t>Excellent</a:t>
            </a:r>
            <a:r>
              <a:rPr lang="de-DE" sz="2400" dirty="0"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cs typeface="Times New Roman" panose="02020603050405020304" pitchFamily="18" charset="0"/>
              </a:rPr>
              <a:t>description</a:t>
            </a:r>
            <a:r>
              <a:rPr lang="de-DE" sz="2400" dirty="0"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cs typeface="Times New Roman" panose="02020603050405020304" pitchFamily="18" charset="0"/>
              </a:rPr>
              <a:t>of</a:t>
            </a:r>
            <a:r>
              <a:rPr lang="de-DE" sz="2400" dirty="0"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cs typeface="Times New Roman" panose="02020603050405020304" pitchFamily="18" charset="0"/>
              </a:rPr>
              <a:t>the</a:t>
            </a:r>
            <a:r>
              <a:rPr lang="de-DE" sz="2400" dirty="0">
                <a:cs typeface="Times New Roman" panose="02020603050405020304" pitchFamily="18" charset="0"/>
              </a:rPr>
              <a:t> </a:t>
            </a:r>
            <a:r>
              <a:rPr lang="de-DE" sz="2400" dirty="0" err="1">
                <a:cs typeface="Times New Roman" panose="02020603050405020304" pitchFamily="18" charset="0"/>
              </a:rPr>
              <a:t>Indico</a:t>
            </a:r>
            <a:r>
              <a:rPr lang="de-DE" sz="2400" dirty="0">
                <a:cs typeface="Times New Roman" panose="02020603050405020304" pitchFamily="18" charset="0"/>
              </a:rPr>
              <a:t>-workflow: </a:t>
            </a:r>
          </a:p>
          <a:p>
            <a:r>
              <a:rPr lang="de-DE" sz="2400" dirty="0">
                <a:cs typeface="Times New Roman" panose="02020603050405020304" pitchFamily="18" charset="0"/>
                <a:hlinkClick r:id="rId2"/>
              </a:rPr>
              <a:t>https://ipac-docs.jacow.org/PaperEditing/Slides/7_SpeakerReadyRoom/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38CF52-8465-4D5E-A719-7A0679E46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24" y="3590783"/>
            <a:ext cx="4235038" cy="249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437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spc="-5" dirty="0">
                <a:solidFill>
                  <a:srgbClr val="0070C0"/>
                </a:solidFill>
              </a:rPr>
              <a:t>Processing PDF slides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09636D-671F-4641-9FDA-A4970E3710D3}"/>
              </a:ext>
            </a:extLst>
          </p:cNvPr>
          <p:cNvSpPr txBox="1"/>
          <p:nvPr/>
        </p:nvSpPr>
        <p:spPr>
          <a:xfrm>
            <a:off x="498969" y="1298448"/>
            <a:ext cx="9726488" cy="1310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  <a:sym typeface="Wingdings 3"/>
              </a:rPr>
              <a:t></a:t>
            </a:r>
            <a:r>
              <a:rPr lang="en-US" sz="2400" dirty="0">
                <a:solidFill>
                  <a:schemeClr val="accent2"/>
                </a:solidFill>
                <a:sym typeface="Wingdings 3"/>
              </a:rPr>
              <a:t> </a:t>
            </a:r>
            <a:r>
              <a:rPr lang="en-US" sz="2400" dirty="0"/>
              <a:t>If the author uploaded a PDF slides file … great </a:t>
            </a:r>
            <a:r>
              <a:rPr lang="en-US" sz="2400" dirty="0">
                <a:sym typeface="Wingdings" panose="05000000000000000000" pitchFamily="2" charset="2"/>
              </a:rPr>
              <a:t></a:t>
            </a:r>
          </a:p>
          <a:p>
            <a:endParaRPr lang="en-US" sz="800" dirty="0">
              <a:sym typeface="Wingdings" panose="05000000000000000000" pitchFamily="2" charset="2"/>
            </a:endParaRPr>
          </a:p>
          <a:p>
            <a:r>
              <a:rPr lang="en-US" sz="2400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400" dirty="0">
                <a:sym typeface="Wingdings 3"/>
              </a:rPr>
              <a:t>download the PDF slides file, </a:t>
            </a:r>
            <a:r>
              <a:rPr lang="en-US" sz="2400" b="1" dirty="0">
                <a:sym typeface="Wingdings 3"/>
              </a:rPr>
              <a:t>do a visual inspection </a:t>
            </a:r>
            <a:r>
              <a:rPr lang="en-US" sz="2400" dirty="0">
                <a:sym typeface="Wingdings 3"/>
              </a:rPr>
              <a:t>and</a:t>
            </a:r>
          </a:p>
          <a:p>
            <a:r>
              <a:rPr lang="en-US" sz="2400" dirty="0">
                <a:sym typeface="Wingdings 3"/>
              </a:rPr>
              <a:t>     check for missing fonts in </a:t>
            </a:r>
            <a:r>
              <a:rPr lang="en-US" sz="2400" b="1" dirty="0">
                <a:sym typeface="Wingdings 3"/>
              </a:rPr>
              <a:t>Acrobat Pro </a:t>
            </a:r>
            <a:r>
              <a:rPr lang="en-US" sz="2400" dirty="0">
                <a:sym typeface="Wingdings 3"/>
              </a:rPr>
              <a:t>with </a:t>
            </a:r>
            <a:r>
              <a:rPr lang="en-US" sz="2400" b="1" dirty="0">
                <a:solidFill>
                  <a:srgbClr val="C00000"/>
                </a:solidFill>
                <a:sym typeface="Wingdings 3"/>
              </a:rPr>
              <a:t>CTRL-d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ABDE4B5-A86C-4631-9DAB-07AED374BD39}"/>
              </a:ext>
            </a:extLst>
          </p:cNvPr>
          <p:cNvGrpSpPr/>
          <p:nvPr/>
        </p:nvGrpSpPr>
        <p:grpSpPr>
          <a:xfrm>
            <a:off x="4871864" y="3110726"/>
            <a:ext cx="5157316" cy="3245336"/>
            <a:chOff x="3275856" y="3056733"/>
            <a:chExt cx="5157316" cy="3245336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2F020E53-BDC0-4765-B351-5354C81606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056733"/>
              <a:ext cx="5157316" cy="3245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1448EDD-3C53-45DC-945E-19C18EE65B17}"/>
                </a:ext>
              </a:extLst>
            </p:cNvPr>
            <p:cNvSpPr/>
            <p:nvPr/>
          </p:nvSpPr>
          <p:spPr>
            <a:xfrm>
              <a:off x="3491880" y="3616257"/>
              <a:ext cx="1872208" cy="82085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0B7CED6-B612-4BA6-B829-15BE3DC43693}"/>
                </a:ext>
              </a:extLst>
            </p:cNvPr>
            <p:cNvSpPr/>
            <p:nvPr/>
          </p:nvSpPr>
          <p:spPr>
            <a:xfrm>
              <a:off x="3491880" y="4869160"/>
              <a:ext cx="1872208" cy="72008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1">
            <a:extLst>
              <a:ext uri="{FF2B5EF4-FFF2-40B4-BE49-F238E27FC236}">
                <a16:creationId xmlns:a16="http://schemas.microsoft.com/office/drawing/2014/main" id="{6E0204E2-1EC1-4DD2-84D8-C7C43F2A0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716" y="3861048"/>
            <a:ext cx="20097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ight Arrow 4">
            <a:extLst>
              <a:ext uri="{FF2B5EF4-FFF2-40B4-BE49-F238E27FC236}">
                <a16:creationId xmlns:a16="http://schemas.microsoft.com/office/drawing/2014/main" id="{CCF47874-218A-409A-96F6-5955D321A58B}"/>
              </a:ext>
            </a:extLst>
          </p:cNvPr>
          <p:cNvSpPr/>
          <p:nvPr/>
        </p:nvSpPr>
        <p:spPr>
          <a:xfrm>
            <a:off x="3791744" y="4753474"/>
            <a:ext cx="1008112" cy="53150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  <a:sym typeface="Wingdings 3"/>
              </a:rPr>
              <a:t>CTRL-d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65087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C73E8C-A7A4-48B1-AC07-4D2AD0024D87}"/>
              </a:ext>
            </a:extLst>
          </p:cNvPr>
          <p:cNvSpPr txBox="1">
            <a:spLocks/>
          </p:cNvSpPr>
          <p:nvPr/>
        </p:nvSpPr>
        <p:spPr>
          <a:xfrm>
            <a:off x="276911" y="438911"/>
            <a:ext cx="10266121" cy="54083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87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Processing PDF slides: how to embed missing fonts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CFFD94-DF56-40AA-93E4-0DB2A1915957}"/>
              </a:ext>
            </a:extLst>
          </p:cNvPr>
          <p:cNvSpPr txBox="1"/>
          <p:nvPr/>
        </p:nvSpPr>
        <p:spPr>
          <a:xfrm>
            <a:off x="72646" y="995082"/>
            <a:ext cx="7672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b="1" dirty="0">
                <a:solidFill>
                  <a:srgbClr val="C00000"/>
                </a:solidFill>
              </a:rPr>
              <a:t>in Acrobat Pro (example is version 2017) </a:t>
            </a:r>
            <a:r>
              <a:rPr lang="en-US" sz="2000" dirty="0">
                <a:sym typeface="Wingdings 3"/>
              </a:rPr>
              <a:t> do </a:t>
            </a:r>
            <a:r>
              <a:rPr lang="en-US" sz="2000" b="1" dirty="0">
                <a:solidFill>
                  <a:srgbClr val="C00000"/>
                </a:solidFill>
                <a:sym typeface="Wingdings 3"/>
              </a:rPr>
              <a:t>SHFT-CTRL-x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4679D5-E254-425E-831E-E7B7674127F2}"/>
              </a:ext>
            </a:extLst>
          </p:cNvPr>
          <p:cNvSpPr txBox="1"/>
          <p:nvPr/>
        </p:nvSpPr>
        <p:spPr>
          <a:xfrm>
            <a:off x="77527" y="1325880"/>
            <a:ext cx="11206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C000"/>
                </a:solidFill>
                <a:sym typeface="Wingdings 3"/>
              </a:rPr>
              <a:t></a:t>
            </a:r>
            <a:r>
              <a:rPr lang="en-GB" sz="2000" dirty="0">
                <a:cs typeface="Arial" panose="020B0604020202020204" pitchFamily="34" charset="0"/>
              </a:rPr>
              <a:t> l</a:t>
            </a:r>
            <a:r>
              <a:rPr lang="en-GB" sz="2000" dirty="0"/>
              <a:t>ook under PDF fixups for </a:t>
            </a:r>
            <a:r>
              <a:rPr lang="en-GB" sz="2000" b="1" dirty="0"/>
              <a:t>‘Embed missing fonts</a:t>
            </a:r>
            <a:r>
              <a:rPr lang="en-GB" sz="2000" dirty="0"/>
              <a:t>’ and click the ‘</a:t>
            </a:r>
            <a:r>
              <a:rPr lang="en-GB" sz="2000" b="1" dirty="0"/>
              <a:t>Analyze and fix</a:t>
            </a:r>
            <a:r>
              <a:rPr lang="en-GB" sz="2000" dirty="0"/>
              <a:t>’ button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CCC1EB7-FE25-4D39-AAF1-FA018543F6A0}"/>
              </a:ext>
            </a:extLst>
          </p:cNvPr>
          <p:cNvGrpSpPr/>
          <p:nvPr/>
        </p:nvGrpSpPr>
        <p:grpSpPr>
          <a:xfrm>
            <a:off x="2135560" y="1771654"/>
            <a:ext cx="6037972" cy="4181971"/>
            <a:chOff x="1553262" y="2564904"/>
            <a:chExt cx="6037972" cy="418197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06A44D5-DCD2-4CC2-B632-56771FB18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55139" y="2564904"/>
              <a:ext cx="5548015" cy="4156571"/>
            </a:xfrm>
            <a:prstGeom prst="rect">
              <a:avLst/>
            </a:prstGeom>
          </p:spPr>
        </p:pic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1C67C769-1814-42B2-BBEE-1A73BCDE6193}"/>
                </a:ext>
              </a:extLst>
            </p:cNvPr>
            <p:cNvSpPr/>
            <p:nvPr/>
          </p:nvSpPr>
          <p:spPr>
            <a:xfrm>
              <a:off x="6727138" y="6478737"/>
              <a:ext cx="864096" cy="26813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1A8C3DD-2BA7-4644-BA4C-5905E854DC3D}"/>
                </a:ext>
              </a:extLst>
            </p:cNvPr>
            <p:cNvSpPr/>
            <p:nvPr/>
          </p:nvSpPr>
          <p:spPr>
            <a:xfrm>
              <a:off x="1955138" y="5157192"/>
              <a:ext cx="2700702" cy="36004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6ED216F-64BD-47A7-848F-BF5CC2467461}"/>
                </a:ext>
              </a:extLst>
            </p:cNvPr>
            <p:cNvCxnSpPr/>
            <p:nvPr/>
          </p:nvCxnSpPr>
          <p:spPr>
            <a:xfrm>
              <a:off x="1553262" y="4437112"/>
              <a:ext cx="510291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358E7DA-FE40-4F0A-A19E-BFC3C7DEEBA1}"/>
              </a:ext>
            </a:extLst>
          </p:cNvPr>
          <p:cNvSpPr txBox="1"/>
          <p:nvPr/>
        </p:nvSpPr>
        <p:spPr>
          <a:xfrm>
            <a:off x="152497" y="6060137"/>
            <a:ext cx="10847197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 3" panose="05040102010807070707" pitchFamily="18" charset="2"/>
              <a:buChar char="u"/>
            </a:pPr>
            <a:r>
              <a:rPr lang="en-US" sz="2000" b="1" dirty="0">
                <a:solidFill>
                  <a:srgbClr val="C00000"/>
                </a:solidFill>
                <a:sym typeface="Wingdings 3"/>
              </a:rPr>
              <a:t>save the PDF file, upload it to the database, leave a comment – and you are done </a:t>
            </a: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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548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F8774B-EF71-84FE-0EE9-2E4A1C5E3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1" y="1334819"/>
            <a:ext cx="11274972" cy="4546867"/>
          </a:xfrm>
        </p:spPr>
        <p:txBody>
          <a:bodyPr/>
          <a:lstStyle/>
          <a:p>
            <a:r>
              <a:rPr lang="en-US" sz="1800" dirty="0"/>
              <a:t>The aim of the slides processing editor is to produce </a:t>
            </a:r>
            <a:r>
              <a:rPr lang="en-US" sz="1800" dirty="0" err="1"/>
              <a:t>JACoW</a:t>
            </a:r>
            <a:r>
              <a:rPr lang="en-US" sz="1800" dirty="0"/>
              <a:t> compliant PDF files of the presentations for inclusion in the proceedings.</a:t>
            </a:r>
          </a:p>
          <a:p>
            <a:r>
              <a:rPr lang="en-US" sz="1800" dirty="0"/>
              <a:t> </a:t>
            </a:r>
          </a:p>
          <a:p>
            <a:r>
              <a:rPr lang="en-US" sz="1800" dirty="0"/>
              <a:t>A detailed description can be found at: </a:t>
            </a:r>
            <a:r>
              <a:rPr lang="en-US" sz="1800" dirty="0">
                <a:hlinkClick r:id="rId3"/>
              </a:rPr>
              <a:t>https://www.jacow.org/JTM2016/ProcessingTransparenciesEmbeddingAnimations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There is no need to edit the type setting or layout, but you have to make sure the following:</a:t>
            </a:r>
          </a:p>
          <a:p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all fonts must be embedded</a:t>
            </a:r>
            <a:r>
              <a:rPr lang="en-US" sz="2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all missing characters should be fixed</a:t>
            </a:r>
            <a:r>
              <a:rPr lang="en-US" sz="2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slides should be free of overlapping issues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multimedia content (videos, animated gifs) should be embedded</a:t>
            </a:r>
            <a:r>
              <a:rPr lang="en-US" sz="2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800" dirty="0"/>
          </a:p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7CC7DF-7EA6-558A-FDC1-54BD5F0A1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de-DE" dirty="0"/>
              <a:t>Processing </a:t>
            </a:r>
            <a:r>
              <a:rPr lang="de-DE" dirty="0" err="1"/>
              <a:t>slides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99AD0D-656F-2018-DABA-AA56F1DD27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B52B09-A67C-8439-2F5D-523D3A6D0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437264-A168-31A3-5ABC-3A8DDEB9FB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B199021-72F2-1E5C-60EE-9426132B08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1000" y="976313"/>
            <a:ext cx="11428413" cy="358507"/>
          </a:xfrm>
        </p:spPr>
        <p:txBody>
          <a:bodyPr/>
          <a:lstStyle/>
          <a:p>
            <a:r>
              <a:rPr lang="de-DE" dirty="0"/>
              <a:t>…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producing</a:t>
            </a:r>
            <a:r>
              <a:rPr lang="de-DE" dirty="0"/>
              <a:t> PDF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transparencies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4955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/>
              <a:t>Now the challenge: processing PowerPoint slides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ED6FD7-6C66-499F-B567-7EF2E74DD235}"/>
              </a:ext>
            </a:extLst>
          </p:cNvPr>
          <p:cNvSpPr txBox="1"/>
          <p:nvPr/>
        </p:nvSpPr>
        <p:spPr>
          <a:xfrm>
            <a:off x="191344" y="1098353"/>
            <a:ext cx="1187873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If the author uploaded PPT (PowerPoint) slides only …</a:t>
            </a:r>
          </a:p>
          <a:p>
            <a:endParaRPr lang="en-US" sz="800" dirty="0">
              <a:sym typeface="Wingdings" panose="05000000000000000000" pitchFamily="2" charset="2"/>
            </a:endParaRPr>
          </a:p>
          <a:p>
            <a:r>
              <a:rPr lang="en-US" sz="2400" dirty="0">
                <a:solidFill>
                  <a:srgbClr val="FFC000"/>
                </a:solidFill>
                <a:sym typeface="Wingdings 3"/>
              </a:rPr>
              <a:t></a:t>
            </a:r>
            <a:r>
              <a:rPr lang="en-US" sz="2400" dirty="0">
                <a:solidFill>
                  <a:schemeClr val="accent2"/>
                </a:solidFill>
                <a:sym typeface="Wingdings 3"/>
              </a:rPr>
              <a:t> </a:t>
            </a:r>
            <a:r>
              <a:rPr lang="en-US" sz="2400" dirty="0">
                <a:sym typeface="Wingdings 3"/>
              </a:rPr>
              <a:t>download the PPT slides file, </a:t>
            </a:r>
            <a:r>
              <a:rPr lang="en-US" sz="2400" b="1" dirty="0">
                <a:sym typeface="Wingdings 3"/>
              </a:rPr>
              <a:t>start the slide show (press F5) for a visual inspection</a:t>
            </a:r>
            <a:br>
              <a:rPr lang="en-US" sz="2400" b="1" dirty="0">
                <a:sym typeface="Wingdings 3"/>
              </a:rPr>
            </a:br>
            <a:r>
              <a:rPr lang="en-US" sz="2400" b="1" dirty="0">
                <a:sym typeface="Wingdings 3"/>
              </a:rPr>
              <a:t>    </a:t>
            </a:r>
            <a:r>
              <a:rPr lang="en-US" sz="2400" dirty="0">
                <a:sym typeface="Wingdings 3"/>
              </a:rPr>
              <a:t>and check for: </a:t>
            </a:r>
          </a:p>
          <a:p>
            <a:r>
              <a:rPr lang="en-US" sz="2400" dirty="0">
                <a:solidFill>
                  <a:srgbClr val="C00000"/>
                </a:solidFill>
                <a:sym typeface="Wingdings 3"/>
              </a:rPr>
              <a:t>                               </a:t>
            </a:r>
            <a:r>
              <a:rPr lang="en-US" sz="2400" dirty="0">
                <a:solidFill>
                  <a:srgbClr val="C00000"/>
                </a:solidFill>
                <a:sym typeface="Webdings"/>
              </a:rPr>
              <a:t></a:t>
            </a:r>
            <a:r>
              <a:rPr lang="en-US" sz="2400" dirty="0">
                <a:sym typeface="Webdings"/>
              </a:rPr>
              <a:t> </a:t>
            </a:r>
            <a:r>
              <a:rPr lang="en-US" sz="2400" dirty="0">
                <a:sym typeface="Wingdings 3"/>
              </a:rPr>
              <a:t>overlapping images or text</a:t>
            </a:r>
          </a:p>
          <a:p>
            <a:r>
              <a:rPr lang="en-US" sz="2400" dirty="0">
                <a:sym typeface="Wingdings 3"/>
              </a:rPr>
              <a:t>                               </a:t>
            </a:r>
            <a:r>
              <a:rPr lang="en-US" sz="2400" dirty="0">
                <a:solidFill>
                  <a:srgbClr val="C00000"/>
                </a:solidFill>
                <a:sym typeface="Webdings"/>
              </a:rPr>
              <a:t> </a:t>
            </a:r>
            <a:r>
              <a:rPr lang="en-US" sz="2400" dirty="0">
                <a:sym typeface="Wingdings 3"/>
              </a:rPr>
              <a:t>bad or missing characters</a:t>
            </a:r>
          </a:p>
          <a:p>
            <a:r>
              <a:rPr lang="en-US" sz="2400" dirty="0">
                <a:sym typeface="Wingdings 3"/>
              </a:rPr>
              <a:t>                               </a:t>
            </a:r>
            <a:r>
              <a:rPr lang="en-US" sz="2400" dirty="0">
                <a:solidFill>
                  <a:srgbClr val="C00000"/>
                </a:solidFill>
                <a:sym typeface="Webdings"/>
              </a:rPr>
              <a:t></a:t>
            </a:r>
            <a:r>
              <a:rPr lang="en-US" sz="2400" dirty="0">
                <a:sym typeface="Wingdings 3"/>
              </a:rPr>
              <a:t> animations and embedded videos</a:t>
            </a:r>
          </a:p>
          <a:p>
            <a:pPr>
              <a:tabLst>
                <a:tab pos="10310813" algn="l"/>
              </a:tabLst>
            </a:pPr>
            <a:r>
              <a:rPr lang="en-US" sz="2400" dirty="0">
                <a:sym typeface="Wingdings 3"/>
              </a:rPr>
              <a:t>                               </a:t>
            </a:r>
            <a:r>
              <a:rPr lang="en-US" sz="2400" dirty="0">
                <a:solidFill>
                  <a:srgbClr val="C00000"/>
                </a:solidFill>
                <a:sym typeface="Webdings"/>
              </a:rPr>
              <a:t> </a:t>
            </a:r>
            <a:r>
              <a:rPr lang="en-US" sz="2400" dirty="0">
                <a:sym typeface="Webdings"/>
              </a:rPr>
              <a:t>the slides format (4:3, widescreen or whatever)</a:t>
            </a:r>
          </a:p>
          <a:p>
            <a:pPr>
              <a:tabLst>
                <a:tab pos="10310813" algn="l"/>
              </a:tabLst>
            </a:pPr>
            <a:endParaRPr lang="en-US" sz="1200" dirty="0">
              <a:sym typeface="Webdings"/>
            </a:endParaRPr>
          </a:p>
          <a:p>
            <a:endParaRPr lang="en-US" sz="800" dirty="0">
              <a:sym typeface="Wingdings 3"/>
            </a:endParaRPr>
          </a:p>
          <a:p>
            <a:r>
              <a:rPr lang="en-US" sz="2400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400" dirty="0">
                <a:sym typeface="Wingdings 3"/>
              </a:rPr>
              <a:t>in case everything looks fine, convert the PPT slides to PDF and upload them to     </a:t>
            </a:r>
            <a:r>
              <a:rPr lang="en-US" sz="2400" dirty="0" err="1">
                <a:sym typeface="Wingdings 3"/>
              </a:rPr>
              <a:t>Indico</a:t>
            </a:r>
            <a:endParaRPr lang="en-US" sz="2400" dirty="0">
              <a:sym typeface="Wingdings 3"/>
            </a:endParaRPr>
          </a:p>
          <a:p>
            <a:r>
              <a:rPr lang="en-US" sz="2400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400" dirty="0">
                <a:sym typeface="Wingdings 3"/>
              </a:rPr>
              <a:t>in case you detect overlaps or animations some extra work is needed before the slides can be converted to PDF</a:t>
            </a:r>
          </a:p>
        </p:txBody>
      </p:sp>
    </p:spTree>
    <p:extLst>
      <p:ext uri="{BB962C8B-B14F-4D97-AF65-F5344CB8AC3E}">
        <p14:creationId xmlns:p14="http://schemas.microsoft.com/office/powerpoint/2010/main" val="17925681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sz="3600" dirty="0">
                <a:sym typeface="Wingdings 3"/>
              </a:rPr>
              <a:t>for overlaps or animations some extra work is needed before the slides can be uploaded</a:t>
            </a:r>
            <a:endParaRPr lang="de-DE" sz="3600" dirty="0">
              <a:solidFill>
                <a:srgbClr val="0070C0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E6D7AB-791B-4480-92CA-271914A974AB}"/>
              </a:ext>
            </a:extLst>
          </p:cNvPr>
          <p:cNvSpPr/>
          <p:nvPr/>
        </p:nvSpPr>
        <p:spPr>
          <a:xfrm>
            <a:off x="286870" y="1479178"/>
            <a:ext cx="1098176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cs typeface="Arial"/>
              </a:rPr>
              <a:t>Excellent documentation, </a:t>
            </a:r>
            <a:r>
              <a:rPr lang="en-US" b="1" dirty="0">
                <a:sym typeface="Wingdings 3"/>
              </a:rPr>
              <a:t>Guidelines, tutorials and instructions are available on the </a:t>
            </a:r>
            <a:r>
              <a:rPr lang="en-US" b="1" dirty="0" err="1">
                <a:sym typeface="Wingdings 3"/>
              </a:rPr>
              <a:t>JACoW</a:t>
            </a:r>
            <a:r>
              <a:rPr lang="en-US" b="1" dirty="0">
                <a:sym typeface="Wingdings 3"/>
              </a:rPr>
              <a:t>-Wiki pages:</a:t>
            </a:r>
            <a:r>
              <a:rPr lang="en-US" b="1" dirty="0">
                <a:cs typeface="Arial"/>
              </a:rPr>
              <a:t> </a:t>
            </a:r>
            <a:r>
              <a:rPr lang="en-US" b="1" dirty="0">
                <a:solidFill>
                  <a:srgbClr val="C00000"/>
                </a:solidFill>
                <a:cs typeface="Arial"/>
                <a:hlinkClick r:id="rId2"/>
              </a:rPr>
              <a:t>https://www.jacow.org/JTM2016/ProcessingTransparenciesEmbeddingAnimations</a:t>
            </a:r>
            <a:endParaRPr lang="en-US" b="1" dirty="0">
              <a:solidFill>
                <a:srgbClr val="C00000"/>
              </a:solidFill>
              <a:cs typeface="Arial"/>
            </a:endParaRPr>
          </a:p>
          <a:p>
            <a:r>
              <a:rPr lang="en-US" b="1" dirty="0">
                <a:cs typeface="Arial"/>
              </a:rPr>
              <a:t>And the </a:t>
            </a:r>
            <a:r>
              <a:rPr lang="en-US" b="1" dirty="0" err="1">
                <a:cs typeface="Arial"/>
              </a:rPr>
              <a:t>Indico</a:t>
            </a:r>
            <a:r>
              <a:rPr lang="en-US" b="1" dirty="0">
                <a:cs typeface="Arial"/>
              </a:rPr>
              <a:t>-page of TM 2023: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hlinkClick r:id="rId3"/>
              </a:rPr>
              <a:t>https://indico.jacow.org/event/65/contributions/3152/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fix overlaps with </a:t>
            </a:r>
            <a:r>
              <a:rPr lang="en-US" dirty="0" err="1">
                <a:solidFill>
                  <a:schemeClr val="bg2">
                    <a:lumMod val="50000"/>
                  </a:schemeClr>
                </a:solidFill>
              </a:rPr>
              <a:t>PPspliT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fix embedded videos and animated gifs in PDF files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extract media files like videos and animated gifs from PowerPoint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deal with motion path animations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insert mpeg-4 videos in PDF documents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insert videos in PDF documents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deal with Missing characters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deal with Shapes or captions covering videos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fix embedded video in a PDF document that appears with a fragmented black frame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convert PowerPoint slides to PDF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How to adjust the slides format</a:t>
            </a: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7234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F8774B-EF71-84FE-0EE9-2E4A1C5E3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1" y="1586519"/>
            <a:ext cx="11232661" cy="4545255"/>
          </a:xfrm>
        </p:spPr>
        <p:txBody>
          <a:bodyPr/>
          <a:lstStyle/>
          <a:p>
            <a:endParaRPr lang="en-US" sz="1800" dirty="0"/>
          </a:p>
          <a:p>
            <a:r>
              <a:rPr lang="en-US" sz="1800" dirty="0"/>
              <a:t>The aim of the slides processing editor is to produce </a:t>
            </a:r>
            <a:r>
              <a:rPr lang="en-US" sz="1800" dirty="0" err="1"/>
              <a:t>JACoW</a:t>
            </a:r>
            <a:r>
              <a:rPr lang="en-US" sz="1800" dirty="0"/>
              <a:t> compliant PDF files of the presentations for inclusion in the proceedings.</a:t>
            </a:r>
          </a:p>
          <a:p>
            <a:r>
              <a:rPr lang="en-US" sz="1800" dirty="0"/>
              <a:t> </a:t>
            </a:r>
          </a:p>
          <a:p>
            <a:r>
              <a:rPr lang="en-US" sz="1800" dirty="0"/>
              <a:t>There is no need to edit the type setting or layout, but you have to make sure the following:</a:t>
            </a:r>
          </a:p>
          <a:p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all fonts must be embedded</a:t>
            </a:r>
            <a:r>
              <a:rPr lang="en-US" sz="2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all missing characters should be fixed</a:t>
            </a:r>
            <a:r>
              <a:rPr lang="en-US" sz="2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slides should be free of overlapping issues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multimedia content (videos, animated gifs) should be embedded</a:t>
            </a:r>
            <a:r>
              <a:rPr lang="en-US" sz="2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800" dirty="0"/>
          </a:p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7CC7DF-7EA6-558A-FDC1-54BD5F0A1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de-DE" dirty="0" err="1"/>
              <a:t>Remember</a:t>
            </a:r>
            <a:r>
              <a:rPr lang="de-DE" dirty="0"/>
              <a:t>: Processing </a:t>
            </a:r>
            <a:r>
              <a:rPr lang="de-DE" dirty="0" err="1"/>
              <a:t>transparencies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99AD0D-656F-2018-DABA-AA56F1DD27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B52B09-A67C-8439-2F5D-523D3A6D0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437264-A168-31A3-5ABC-3A8DDEB9FB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B199021-72F2-1E5C-60EE-9426132B08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1000" y="976313"/>
            <a:ext cx="11428413" cy="358507"/>
          </a:xfrm>
        </p:spPr>
        <p:txBody>
          <a:bodyPr/>
          <a:lstStyle/>
          <a:p>
            <a:r>
              <a:rPr lang="de-DE" dirty="0"/>
              <a:t>…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producing</a:t>
            </a:r>
            <a:r>
              <a:rPr lang="de-DE" dirty="0"/>
              <a:t> PDF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transparencies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9893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3552" y="1916832"/>
            <a:ext cx="7851648" cy="2016224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How to process transparencies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0" y="5589240"/>
            <a:ext cx="9073008" cy="1512168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rgbClr val="FFC000"/>
                </a:solidFill>
              </a:rPr>
              <a:t>Michaela Marx, </a:t>
            </a:r>
            <a:r>
              <a:rPr lang="en-US" dirty="0">
                <a:solidFill>
                  <a:srgbClr val="FFC000"/>
                </a:solidFill>
              </a:rPr>
              <a:t>DESY, Hamburg, Germany</a:t>
            </a:r>
          </a:p>
          <a:p>
            <a:pPr algn="l"/>
            <a:r>
              <a:rPr lang="en-US" dirty="0"/>
              <a:t>JACoW Team Meeting, November 2023, HsinChu, Taiwan</a:t>
            </a:r>
          </a:p>
          <a:p>
            <a:pPr algn="l"/>
            <a:endParaRPr lang="en-US" dirty="0">
              <a:solidFill>
                <a:srgbClr val="FFC000"/>
              </a:solidFill>
            </a:endParaRPr>
          </a:p>
          <a:p>
            <a:pPr algn="l"/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1BF366-E6AA-4EFA-812E-C7728AE8E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33309082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mpymax\AppData\Local\Microsoft\Windows\Temporary Internet Files\Content.IE5\HPOXH217\thinking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49" y="3501008"/>
            <a:ext cx="249619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BF49DB4-8DDC-4CF4-AA87-119B71B4B2B4}"/>
              </a:ext>
            </a:extLst>
          </p:cNvPr>
          <p:cNvSpPr txBox="1">
            <a:spLocks/>
          </p:cNvSpPr>
          <p:nvPr/>
        </p:nvSpPr>
        <p:spPr>
          <a:xfrm>
            <a:off x="911424" y="980728"/>
            <a:ext cx="10801200" cy="216314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Processing slides:</a:t>
            </a:r>
          </a:p>
          <a:p>
            <a:r>
              <a:rPr lang="en-US" sz="4800" dirty="0">
                <a:solidFill>
                  <a:schemeClr val="bg2">
                    <a:lumMod val="50000"/>
                  </a:schemeClr>
                </a:solidFill>
              </a:rPr>
              <a:t>How to convert PowerPoint slides to PDF?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07827C-9BDE-4974-B0EA-5647F8CFE989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17475269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5703D8-017D-4CC9-AC53-3FD119BB033F}"/>
              </a:ext>
            </a:extLst>
          </p:cNvPr>
          <p:cNvSpPr/>
          <p:nvPr/>
        </p:nvSpPr>
        <p:spPr>
          <a:xfrm>
            <a:off x="767408" y="2974202"/>
            <a:ext cx="7745288" cy="79208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7408" y="1721615"/>
            <a:ext cx="109452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ym typeface="Wingdings 3"/>
              </a:rPr>
              <a:t>There are different ways to convert PPT slides to PDF – but there is    </a:t>
            </a:r>
            <a:r>
              <a:rPr lang="en-US" sz="2800" b="1" dirty="0">
                <a:solidFill>
                  <a:srgbClr val="C00000"/>
                </a:solidFill>
                <a:sym typeface="Wingdings 3"/>
              </a:rPr>
              <a:t>only one way recommended</a:t>
            </a:r>
            <a:r>
              <a:rPr lang="en-US" sz="2800" dirty="0">
                <a:solidFill>
                  <a:srgbClr val="C00000"/>
                </a:solidFill>
                <a:sym typeface="Wingdings 3"/>
              </a:rPr>
              <a:t>:</a:t>
            </a:r>
          </a:p>
          <a:p>
            <a:endParaRPr lang="en-US" sz="800" dirty="0">
              <a:sym typeface="Wingdings 3"/>
            </a:endParaRPr>
          </a:p>
          <a:p>
            <a:endParaRPr lang="en-US" sz="2800" dirty="0">
              <a:solidFill>
                <a:srgbClr val="FFC000"/>
              </a:solidFill>
              <a:sym typeface="Wingdings 3"/>
            </a:endParaRPr>
          </a:p>
          <a:p>
            <a:r>
              <a:rPr lang="en-US" sz="2800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800" dirty="0">
                <a:solidFill>
                  <a:srgbClr val="C00000"/>
                </a:solidFill>
                <a:sym typeface="Wingdings 3"/>
              </a:rPr>
              <a:t>print the slides to the Adobe PDF printer</a:t>
            </a:r>
          </a:p>
          <a:p>
            <a:endParaRPr lang="en-US" sz="2800" dirty="0">
              <a:solidFill>
                <a:srgbClr val="FFC000"/>
              </a:solidFill>
              <a:sym typeface="Wingdings 3"/>
            </a:endParaRPr>
          </a:p>
          <a:p>
            <a:endParaRPr lang="en-US" sz="2800" dirty="0">
              <a:solidFill>
                <a:schemeClr val="bg1">
                  <a:lumMod val="75000"/>
                </a:schemeClr>
              </a:solidFill>
              <a:sym typeface="Wingdings 3"/>
            </a:endParaRPr>
          </a:p>
          <a:p>
            <a:endParaRPr lang="en-US" sz="800" dirty="0">
              <a:solidFill>
                <a:srgbClr val="C00000"/>
              </a:solidFill>
              <a:sym typeface="Wingdings 3"/>
            </a:endParaRPr>
          </a:p>
          <a:p>
            <a:endParaRPr lang="en-US" sz="800" dirty="0">
              <a:sym typeface="Wingdings 3"/>
            </a:endParaRPr>
          </a:p>
          <a:p>
            <a:pPr marL="342900" indent="-342900">
              <a:buFont typeface="Wingdings 3" panose="05040102010807070707" pitchFamily="18" charset="2"/>
              <a:buChar char="u"/>
            </a:pPr>
            <a:r>
              <a:rPr lang="en-US" sz="2400" b="1" dirty="0">
                <a:solidFill>
                  <a:srgbClr val="C00000"/>
                </a:solidFill>
                <a:sym typeface="Wingdings 3"/>
              </a:rPr>
              <a:t>Exception</a:t>
            </a:r>
            <a:r>
              <a:rPr lang="en-US" sz="2400" dirty="0">
                <a:solidFill>
                  <a:srgbClr val="C00000"/>
                </a:solidFill>
                <a:sym typeface="Wingdings 3"/>
              </a:rPr>
              <a:t>: </a:t>
            </a:r>
            <a:r>
              <a:rPr lang="en-US" sz="2400" dirty="0">
                <a:sym typeface="Wingdings 3"/>
              </a:rPr>
              <a:t>Use </a:t>
            </a:r>
            <a:r>
              <a:rPr lang="en-US" sz="2400" b="1" dirty="0">
                <a:sym typeface="Wingdings 3"/>
              </a:rPr>
              <a:t>Save As type PDF </a:t>
            </a:r>
            <a:r>
              <a:rPr lang="en-US" sz="2400" dirty="0">
                <a:sym typeface="Wingdings 3"/>
              </a:rPr>
              <a:t>when printing to Adobe PDF failed, e.g. when images look strange or colors have changed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7408" y="872743"/>
            <a:ext cx="8784976" cy="494928"/>
          </a:xfrm>
        </p:spPr>
        <p:txBody>
          <a:bodyPr>
            <a:noAutofit/>
          </a:bodyPr>
          <a:lstStyle/>
          <a:p>
            <a:r>
              <a:rPr lang="en-US" sz="3600" dirty="0"/>
              <a:t>Processing slides: how to convert PPT to PDF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20875E-3ACE-426C-ABC6-BF924572FFAA}"/>
              </a:ext>
            </a:extLst>
          </p:cNvPr>
          <p:cNvSpPr txBox="1"/>
          <p:nvPr/>
        </p:nvSpPr>
        <p:spPr>
          <a:xfrm>
            <a:off x="752418" y="3933056"/>
            <a:ext cx="8947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800" dirty="0">
                <a:sym typeface="Wingdings 3"/>
              </a:rPr>
              <a:t>only this way makes sure to embed all fonts</a:t>
            </a:r>
            <a:endParaRPr lang="en-US" sz="2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242161-C7E2-4C79-A5A6-D66DFA89F97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40371498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8CDB0A8-C364-4FF8-A0BE-72AD14CFA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157" y="93144"/>
            <a:ext cx="11895720" cy="611242"/>
          </a:xfrm>
        </p:spPr>
        <p:txBody>
          <a:bodyPr>
            <a:noAutofit/>
          </a:bodyPr>
          <a:lstStyle/>
          <a:p>
            <a:r>
              <a:rPr lang="en-US" sz="3600" dirty="0"/>
              <a:t>Print the slides to the Adobe PDF printer for conversion to PDF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6B95A1-008E-4A51-BEB4-FC0AEC4B4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784" y="1705439"/>
            <a:ext cx="5029200" cy="444817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AA3ACAE-8831-4A7B-9965-C88F185F301D}"/>
              </a:ext>
            </a:extLst>
          </p:cNvPr>
          <p:cNvGrpSpPr/>
          <p:nvPr/>
        </p:nvGrpSpPr>
        <p:grpSpPr>
          <a:xfrm>
            <a:off x="641838" y="984737"/>
            <a:ext cx="3437938" cy="5047141"/>
            <a:chOff x="263352" y="1390305"/>
            <a:chExt cx="3960440" cy="512407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7EEF712-1DEE-413F-A7D8-C1BD3C011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3352" y="1390305"/>
              <a:ext cx="3517519" cy="5124078"/>
            </a:xfrm>
            <a:prstGeom prst="rect">
              <a:avLst/>
            </a:prstGeom>
          </p:spPr>
        </p:pic>
        <p:sp>
          <p:nvSpPr>
            <p:cNvPr id="9" name="Right Arrow Callout 10">
              <a:extLst>
                <a:ext uri="{FF2B5EF4-FFF2-40B4-BE49-F238E27FC236}">
                  <a16:creationId xmlns:a16="http://schemas.microsoft.com/office/drawing/2014/main" id="{5A92F04B-B33D-4AB3-8108-E5DB3A0CF0F5}"/>
                </a:ext>
              </a:extLst>
            </p:cNvPr>
            <p:cNvSpPr/>
            <p:nvPr/>
          </p:nvSpPr>
          <p:spPr>
            <a:xfrm>
              <a:off x="2711624" y="3789040"/>
              <a:ext cx="1512168" cy="504056"/>
            </a:xfrm>
            <a:prstGeom prst="rightArrowCallou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CADBB11-6401-4B8D-BF78-D6FED0DC384E}"/>
              </a:ext>
            </a:extLst>
          </p:cNvPr>
          <p:cNvSpPr txBox="1"/>
          <p:nvPr/>
        </p:nvSpPr>
        <p:spPr>
          <a:xfrm>
            <a:off x="0" y="6190684"/>
            <a:ext cx="10557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sym typeface="Wingdings 3"/>
              </a:rPr>
              <a:t></a:t>
            </a:r>
            <a:r>
              <a:rPr lang="en-US" b="1" dirty="0">
                <a:solidFill>
                  <a:srgbClr val="C00000"/>
                </a:solidFill>
                <a:sym typeface="Wingdings 3"/>
              </a:rPr>
              <a:t> </a:t>
            </a:r>
            <a:r>
              <a:rPr lang="en-US" dirty="0"/>
              <a:t>the </a:t>
            </a:r>
            <a:r>
              <a:rPr lang="en-US" b="1" dirty="0">
                <a:solidFill>
                  <a:srgbClr val="C00000"/>
                </a:solidFill>
              </a:rPr>
              <a:t>JACoW-12 options</a:t>
            </a:r>
            <a:r>
              <a:rPr lang="en-US" dirty="0"/>
              <a:t> make sure that all fonts will be embedded</a:t>
            </a:r>
          </a:p>
          <a:p>
            <a:r>
              <a:rPr lang="en-US" b="1" dirty="0">
                <a:solidFill>
                  <a:srgbClr val="FFC000"/>
                </a:solidFill>
                <a:sym typeface="Wingdings 3"/>
              </a:rPr>
              <a:t></a:t>
            </a:r>
            <a:r>
              <a:rPr lang="en-US" b="1" dirty="0">
                <a:solidFill>
                  <a:srgbClr val="C00000"/>
                </a:solidFill>
                <a:sym typeface="Wingdings 3"/>
              </a:rPr>
              <a:t> </a:t>
            </a:r>
            <a:r>
              <a:rPr lang="en-US" dirty="0">
                <a:sym typeface="Wingdings 3"/>
              </a:rPr>
              <a:t>for the </a:t>
            </a:r>
            <a:r>
              <a:rPr lang="en-US" b="1" dirty="0">
                <a:sym typeface="Wingdings 3"/>
              </a:rPr>
              <a:t>widescreen</a:t>
            </a:r>
            <a:r>
              <a:rPr lang="en-US" dirty="0">
                <a:sym typeface="Wingdings 3"/>
              </a:rPr>
              <a:t> </a:t>
            </a:r>
            <a:r>
              <a:rPr lang="en-US" b="1" dirty="0">
                <a:sym typeface="Wingdings 3"/>
              </a:rPr>
              <a:t>format </a:t>
            </a:r>
            <a:r>
              <a:rPr lang="en-US" dirty="0"/>
              <a:t>select </a:t>
            </a:r>
            <a:r>
              <a:rPr lang="en-US" b="1" dirty="0">
                <a:solidFill>
                  <a:srgbClr val="C00000"/>
                </a:solidFill>
              </a:rPr>
              <a:t>On-Screen Show (widescreen) </a:t>
            </a:r>
            <a:r>
              <a:rPr lang="en-US" dirty="0"/>
              <a:t>from the list of available page sizes</a:t>
            </a:r>
          </a:p>
        </p:txBody>
      </p:sp>
      <p:pic>
        <p:nvPicPr>
          <p:cNvPr id="11" name="Picture 5" descr="C:\Users\mpymax\AppData\Local\Microsoft\Windows\Temporary Internet Files\Content.IE5\QD2EH3O5\120px-Thumb_up_icon.svg[1].png">
            <a:extLst>
              <a:ext uri="{FF2B5EF4-FFF2-40B4-BE49-F238E27FC236}">
                <a16:creationId xmlns:a16="http://schemas.microsoft.com/office/drawing/2014/main" id="{A2E85AA6-FEFD-449C-8BD4-F9B262368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046" y="5993846"/>
            <a:ext cx="571661" cy="57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195E98C-B1CE-4E66-BFFA-80872AED8C8A}"/>
              </a:ext>
            </a:extLst>
          </p:cNvPr>
          <p:cNvSpPr txBox="1"/>
          <p:nvPr/>
        </p:nvSpPr>
        <p:spPr>
          <a:xfrm>
            <a:off x="4308231" y="749030"/>
            <a:ext cx="7781192" cy="919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sym typeface="Wingdings 3"/>
              </a:rPr>
              <a:t>Printer Properties</a:t>
            </a:r>
          </a:p>
          <a:p>
            <a:r>
              <a:rPr lang="en-US" b="1" dirty="0">
                <a:solidFill>
                  <a:srgbClr val="FFC000"/>
                </a:solidFill>
                <a:sym typeface="Wingdings 3"/>
              </a:rPr>
              <a:t></a:t>
            </a:r>
            <a:r>
              <a:rPr lang="en-US" b="1" dirty="0">
                <a:solidFill>
                  <a:srgbClr val="C00000"/>
                </a:solidFill>
                <a:sym typeface="Wingdings 3"/>
              </a:rPr>
              <a:t> </a:t>
            </a:r>
            <a:r>
              <a:rPr lang="en-US" dirty="0"/>
              <a:t>select the </a:t>
            </a:r>
            <a:r>
              <a:rPr lang="en-US" b="1" dirty="0">
                <a:solidFill>
                  <a:srgbClr val="C00000"/>
                </a:solidFill>
              </a:rPr>
              <a:t>JACoW-12 options</a:t>
            </a:r>
            <a:endParaRPr lang="en-US" dirty="0"/>
          </a:p>
          <a:p>
            <a:r>
              <a:rPr lang="en-US" b="1" dirty="0">
                <a:solidFill>
                  <a:srgbClr val="FFC000"/>
                </a:solidFill>
                <a:sym typeface="Wingdings 3"/>
              </a:rPr>
              <a:t></a:t>
            </a:r>
            <a:r>
              <a:rPr lang="en-US" b="1" dirty="0">
                <a:solidFill>
                  <a:srgbClr val="C00000"/>
                </a:solidFill>
                <a:sym typeface="Wingdings 3"/>
              </a:rPr>
              <a:t> </a:t>
            </a:r>
            <a:r>
              <a:rPr lang="en-US" dirty="0">
                <a:sym typeface="Wingdings 3"/>
              </a:rPr>
              <a:t>choose the correct Adobe PDF Page Size based on the slides format 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5E98D1-F66C-4A9E-809C-DEB09AACDFEA}"/>
              </a:ext>
            </a:extLst>
          </p:cNvPr>
          <p:cNvSpPr txBox="1"/>
          <p:nvPr/>
        </p:nvSpPr>
        <p:spPr>
          <a:xfrm>
            <a:off x="7653542" y="4861141"/>
            <a:ext cx="1231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uncheck here</a:t>
            </a:r>
          </a:p>
        </p:txBody>
      </p:sp>
      <p:sp>
        <p:nvSpPr>
          <p:cNvPr id="15" name="Left Arrow 9">
            <a:extLst>
              <a:ext uri="{FF2B5EF4-FFF2-40B4-BE49-F238E27FC236}">
                <a16:creationId xmlns:a16="http://schemas.microsoft.com/office/drawing/2014/main" id="{6588BED1-B876-496D-9CDA-1530736D319A}"/>
              </a:ext>
            </a:extLst>
          </p:cNvPr>
          <p:cNvSpPr/>
          <p:nvPr/>
        </p:nvSpPr>
        <p:spPr>
          <a:xfrm>
            <a:off x="7118877" y="4937936"/>
            <a:ext cx="540060" cy="216024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ADA58C-D0E2-43B3-8BDD-C105768B10AA}"/>
              </a:ext>
            </a:extLst>
          </p:cNvPr>
          <p:cNvSpPr/>
          <p:nvPr/>
        </p:nvSpPr>
        <p:spPr>
          <a:xfrm>
            <a:off x="5794146" y="3117161"/>
            <a:ext cx="1944216" cy="3077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18ED0C-6606-4A61-9873-903BD91DBC96}"/>
              </a:ext>
            </a:extLst>
          </p:cNvPr>
          <p:cNvSpPr/>
          <p:nvPr/>
        </p:nvSpPr>
        <p:spPr>
          <a:xfrm>
            <a:off x="5826879" y="3892866"/>
            <a:ext cx="1944216" cy="3077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488FC7-8684-44E1-BF94-F36FCDACFF2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24544031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C8FE5D5-162F-4054-9FC7-6DD5244843D7}"/>
              </a:ext>
            </a:extLst>
          </p:cNvPr>
          <p:cNvSpPr txBox="1">
            <a:spLocks/>
          </p:cNvSpPr>
          <p:nvPr/>
        </p:nvSpPr>
        <p:spPr>
          <a:xfrm>
            <a:off x="2348519" y="1340768"/>
            <a:ext cx="8725010" cy="2332789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Processing slides:</a:t>
            </a:r>
          </a:p>
          <a:p>
            <a:r>
              <a:rPr lang="en-US" sz="4800" dirty="0">
                <a:solidFill>
                  <a:schemeClr val="bg2">
                    <a:lumMod val="50000"/>
                  </a:schemeClr>
                </a:solidFill>
              </a:rPr>
              <a:t>How to adjust the slides format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71FAD47-2282-410C-BDF8-3A60DA175A86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21402983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4195" y="780319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+mj-lt"/>
              </a:rPr>
              <a:t>Processing slides: </a:t>
            </a:r>
            <a:r>
              <a:rPr lang="en-US" sz="4000" b="1" dirty="0">
                <a:solidFill>
                  <a:schemeClr val="tx2"/>
                </a:solidFill>
                <a:latin typeface="+mj-lt"/>
              </a:rPr>
              <a:t>different formats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677" y="1921614"/>
            <a:ext cx="2648834" cy="151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090" y="1919742"/>
            <a:ext cx="2623549" cy="15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952635"/>
            <a:ext cx="2466925" cy="1508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768609" y="1571380"/>
            <a:ext cx="857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  Standard (4:3)                            Widescreen (16:9)                          Custom Slide Size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18843" y="3737547"/>
            <a:ext cx="6292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sym typeface="Wingdings 3"/>
              </a:rPr>
              <a:t></a:t>
            </a:r>
            <a:r>
              <a:rPr lang="en-US" sz="2000" b="1" dirty="0">
                <a:sym typeface="Wingdings 3"/>
              </a:rPr>
              <a:t> to check the format </a:t>
            </a:r>
            <a:r>
              <a:rPr lang="en-US" sz="2000" b="1" dirty="0">
                <a:sym typeface="Wingdings" panose="05000000000000000000" pitchFamily="2" charset="2"/>
              </a:rPr>
              <a:t> select </a:t>
            </a:r>
            <a:r>
              <a:rPr lang="en-US" sz="2000" b="1" dirty="0">
                <a:sym typeface="Wingdings 3"/>
              </a:rPr>
              <a:t>Design </a:t>
            </a:r>
            <a:r>
              <a:rPr lang="en-US" sz="2000" b="1" dirty="0">
                <a:sym typeface="Wingdings" panose="05000000000000000000" pitchFamily="2" charset="2"/>
              </a:rPr>
              <a:t> Slide Size</a:t>
            </a:r>
            <a:endParaRPr lang="en-US" sz="2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806BC8-3032-438D-B9A5-5F650D06FB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8087" y="4207589"/>
            <a:ext cx="5846411" cy="122097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4368437-949A-44E1-BDD1-B151EBA6B64B}"/>
              </a:ext>
            </a:extLst>
          </p:cNvPr>
          <p:cNvSpPr txBox="1"/>
          <p:nvPr/>
        </p:nvSpPr>
        <p:spPr>
          <a:xfrm>
            <a:off x="1524000" y="5677572"/>
            <a:ext cx="42988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dirty="0">
                <a:sym typeface="Wingdings 3"/>
              </a:rPr>
              <a:t>the slide size is highlighted in grey,</a:t>
            </a:r>
          </a:p>
          <a:p>
            <a:r>
              <a:rPr lang="en-US" sz="2000" dirty="0">
                <a:sym typeface="Wingdings 3"/>
              </a:rPr>
              <a:t>if not, click on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sym typeface="Wingdings 3"/>
              </a:rPr>
              <a:t>Custom Slide Size </a:t>
            </a:r>
            <a:r>
              <a:rPr lang="en-US" sz="2000" dirty="0">
                <a:sym typeface="Wingdings 3"/>
              </a:rPr>
              <a:t>to</a:t>
            </a:r>
          </a:p>
          <a:p>
            <a:r>
              <a:rPr lang="en-US" sz="2000" dirty="0">
                <a:sym typeface="Wingdings 3"/>
              </a:rPr>
              <a:t>get the size</a:t>
            </a:r>
            <a:endParaRPr lang="en-US" sz="20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BA3B9FA-DBA4-4A77-9C56-4C04B9EF7F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0216" y="3952313"/>
            <a:ext cx="1657350" cy="1905000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9AB1FFB-BD87-4BC4-AF0D-0FD8018B3F7E}"/>
              </a:ext>
            </a:extLst>
          </p:cNvPr>
          <p:cNvCxnSpPr>
            <a:cxnSpLocks/>
            <a:stCxn id="27" idx="3"/>
            <a:endCxn id="22" idx="1"/>
          </p:cNvCxnSpPr>
          <p:nvPr/>
        </p:nvCxnSpPr>
        <p:spPr>
          <a:xfrm flipV="1">
            <a:off x="5822806" y="4904813"/>
            <a:ext cx="2217410" cy="128059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EC603E-0692-4769-8A57-103972FC6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23534085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336" y="0"/>
            <a:ext cx="11881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+mj-lt"/>
              </a:rPr>
              <a:t>Processing slides: how to deal with different formats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DF3777-5A36-4B1E-A615-F71A9E0EBA03}"/>
              </a:ext>
            </a:extLst>
          </p:cNvPr>
          <p:cNvSpPr txBox="1"/>
          <p:nvPr/>
        </p:nvSpPr>
        <p:spPr>
          <a:xfrm>
            <a:off x="263352" y="843619"/>
            <a:ext cx="1059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-15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 </a:t>
            </a:r>
            <a:r>
              <a:rPr lang="en-US" spc="-15" dirty="0">
                <a:cs typeface="Arial" panose="020B0604020202020204" pitchFamily="34" charset="0"/>
              </a:rPr>
              <a:t>look at the JACoW-Wiki pages for further instructions:</a:t>
            </a:r>
          </a:p>
          <a:p>
            <a:r>
              <a:rPr lang="en-US" b="1" spc="-15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b="1" spc="-15" dirty="0">
                <a:solidFill>
                  <a:srgbClr val="C00000"/>
                </a:solidFill>
              </a:rPr>
              <a:t>https://www.jacow.org/JTM2016/ProcessingTransparenciesEmbeddingAnimations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46F5879-EA40-4B76-BE19-360A195DD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1489950"/>
            <a:ext cx="9066721" cy="5368050"/>
          </a:xfrm>
          <a:prstGeom prst="rect">
            <a:avLst/>
          </a:prstGeom>
        </p:spPr>
      </p:pic>
      <p:pic>
        <p:nvPicPr>
          <p:cNvPr id="6" name="Picture 5" descr="C:\Users\mpymax\AppData\Local\Microsoft\Windows\Temporary Internet Files\Content.IE5\QD2EH3O5\120px-Thumb_up_icon.svg[1].png">
            <a:extLst>
              <a:ext uri="{FF2B5EF4-FFF2-40B4-BE49-F238E27FC236}">
                <a16:creationId xmlns:a16="http://schemas.microsoft.com/office/drawing/2014/main" id="{B137BEA2-67A2-4FD9-84F6-42E50AB25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6302135"/>
            <a:ext cx="571661" cy="57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482AEF-5927-4738-84C1-5EB641E3E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3837866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7CC7DF-7EA6-558A-FDC1-54BD5F0A1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de-DE" dirty="0"/>
              <a:t>Processing </a:t>
            </a:r>
            <a:r>
              <a:rPr lang="de-DE" dirty="0" err="1"/>
              <a:t>slides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99AD0D-656F-2018-DABA-AA56F1DD27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B52B09-A67C-8439-2F5D-523D3A6D0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437264-A168-31A3-5ABC-3A8DDEB9FB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B199021-72F2-1E5C-60EE-9426132B08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1000" y="976313"/>
            <a:ext cx="11428413" cy="358507"/>
          </a:xfrm>
        </p:spPr>
        <p:txBody>
          <a:bodyPr/>
          <a:lstStyle/>
          <a:p>
            <a:r>
              <a:rPr lang="de-DE" dirty="0" err="1"/>
              <a:t>What‘s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2023 </a:t>
            </a:r>
            <a:r>
              <a:rPr lang="de-DE" dirty="0" err="1"/>
              <a:t>JACoW</a:t>
            </a:r>
            <a:r>
              <a:rPr lang="de-DE" dirty="0"/>
              <a:t> TM?</a:t>
            </a:r>
          </a:p>
          <a:p>
            <a:endParaRPr lang="de-DE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CA4857B-BE7F-4E20-A114-44C6F08EE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9" y="1612490"/>
            <a:ext cx="11428413" cy="4594569"/>
          </a:xfrm>
        </p:spPr>
        <p:txBody>
          <a:bodyPr/>
          <a:lstStyle/>
          <a:p>
            <a:endParaRPr lang="de-DE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800" dirty="0"/>
              <a:t>Slide Processing </a:t>
            </a:r>
            <a:r>
              <a:rPr lang="de-DE" sz="2800" dirty="0" err="1"/>
              <a:t>is</a:t>
            </a:r>
            <a:r>
              <a:rPr lang="de-DE" sz="2800" dirty="0"/>
              <a:t> </a:t>
            </a:r>
            <a:r>
              <a:rPr lang="de-DE" sz="2800" dirty="0" err="1"/>
              <a:t>embedded</a:t>
            </a:r>
            <a:r>
              <a:rPr lang="de-DE" sz="2800" dirty="0"/>
              <a:t> in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SpeakerReadyRoom</a:t>
            </a:r>
            <a:r>
              <a:rPr lang="de-DE" sz="2800" dirty="0"/>
              <a:t> </a:t>
            </a:r>
            <a:r>
              <a:rPr lang="de-DE" sz="2800" dirty="0" err="1"/>
              <a:t>since</a:t>
            </a:r>
            <a:r>
              <a:rPr lang="de-DE" sz="2800" dirty="0"/>
              <a:t> 2024 -&gt; </a:t>
            </a:r>
            <a:r>
              <a:rPr lang="de-DE" sz="2800" dirty="0" err="1"/>
              <a:t>enlarged</a:t>
            </a:r>
            <a:r>
              <a:rPr lang="de-DE" sz="2800" dirty="0"/>
              <a:t> </a:t>
            </a:r>
            <a:r>
              <a:rPr lang="de-DE" sz="2800" dirty="0" err="1"/>
              <a:t>tasks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presentation</a:t>
            </a:r>
            <a:r>
              <a:rPr lang="de-DE" sz="2800" dirty="0"/>
              <a:t> </a:t>
            </a:r>
            <a:r>
              <a:rPr lang="de-DE" sz="2800" dirty="0" err="1"/>
              <a:t>managers</a:t>
            </a:r>
            <a:r>
              <a:rPr lang="de-DE" sz="28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28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800" dirty="0"/>
              <a:t>New </a:t>
            </a:r>
            <a:r>
              <a:rPr lang="de-DE" sz="2800" dirty="0" err="1"/>
              <a:t>repository</a:t>
            </a:r>
            <a:r>
              <a:rPr lang="de-DE" sz="2800" dirty="0"/>
              <a:t>: </a:t>
            </a:r>
            <a:r>
              <a:rPr lang="de-DE" sz="2800" dirty="0" err="1"/>
              <a:t>We</a:t>
            </a:r>
            <a:r>
              <a:rPr lang="de-DE" sz="2800" dirty="0"/>
              <a:t> </a:t>
            </a:r>
            <a:r>
              <a:rPr lang="de-DE" sz="2800" dirty="0" err="1"/>
              <a:t>work</a:t>
            </a:r>
            <a:r>
              <a:rPr lang="de-DE" sz="2800" dirty="0"/>
              <a:t> </a:t>
            </a:r>
            <a:r>
              <a:rPr lang="de-DE" sz="2800" dirty="0" err="1"/>
              <a:t>with</a:t>
            </a:r>
            <a:r>
              <a:rPr lang="de-DE" sz="2800" dirty="0"/>
              <a:t> INDICO </a:t>
            </a:r>
            <a:r>
              <a:rPr lang="de-DE" sz="2800" dirty="0" err="1"/>
              <a:t>instead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de-DE" sz="2800" dirty="0"/>
              <a:t> SPMS -&gt; </a:t>
            </a:r>
            <a:r>
              <a:rPr lang="de-DE" sz="2800" dirty="0" err="1"/>
              <a:t>new</a:t>
            </a:r>
            <a:r>
              <a:rPr lang="de-DE" sz="2800" dirty="0"/>
              <a:t> </a:t>
            </a:r>
            <a:r>
              <a:rPr lang="de-DE" sz="2800" dirty="0" err="1"/>
              <a:t>workflow</a:t>
            </a:r>
            <a:endParaRPr lang="de-DE" sz="28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28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DE" sz="2800" dirty="0"/>
              <a:t>Nice </a:t>
            </a:r>
            <a:r>
              <a:rPr lang="de-DE" sz="2800" dirty="0" err="1"/>
              <a:t>new</a:t>
            </a:r>
            <a:r>
              <a:rPr lang="de-DE" sz="2800" dirty="0"/>
              <a:t> </a:t>
            </a:r>
            <a:r>
              <a:rPr lang="de-DE" sz="2800" dirty="0" err="1"/>
              <a:t>JICTool</a:t>
            </a:r>
            <a:r>
              <a:rPr lang="de-DE" sz="2800" dirty="0"/>
              <a:t> </a:t>
            </a:r>
            <a:r>
              <a:rPr lang="de-DE" sz="2800" dirty="0" err="1"/>
              <a:t>programmed</a:t>
            </a:r>
            <a:r>
              <a:rPr lang="de-DE" sz="2800" dirty="0"/>
              <a:t> </a:t>
            </a:r>
            <a:r>
              <a:rPr lang="de-DE" sz="2800" dirty="0" err="1"/>
              <a:t>by</a:t>
            </a:r>
            <a:r>
              <a:rPr lang="de-DE" sz="2800" dirty="0"/>
              <a:t> Stefano </a:t>
            </a:r>
            <a:r>
              <a:rPr lang="de-DE" sz="2800" dirty="0" err="1"/>
              <a:t>Deiuri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Slide Processing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de-DE" sz="24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7674681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mpymax\AppData\Local\Microsoft\Windows\Temporary Internet Files\Content.IE5\HPOXH217\thinkingma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25" y="3429000"/>
            <a:ext cx="249619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EF601B-F586-45F5-BB20-BEF79995F4D5}"/>
              </a:ext>
            </a:extLst>
          </p:cNvPr>
          <p:cNvSpPr txBox="1">
            <a:spLocks/>
          </p:cNvSpPr>
          <p:nvPr/>
        </p:nvSpPr>
        <p:spPr>
          <a:xfrm>
            <a:off x="2135560" y="1484784"/>
            <a:ext cx="7560840" cy="150304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Processing slides:</a:t>
            </a:r>
          </a:p>
          <a:p>
            <a:r>
              <a:rPr lang="en-US" sz="4800" dirty="0">
                <a:solidFill>
                  <a:schemeClr val="bg2">
                    <a:lumMod val="50000"/>
                  </a:schemeClr>
                </a:solidFill>
              </a:rPr>
              <a:t>Fixing overlaps with PPspliT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67069A-F7DC-494C-8DD9-BB2A2E12B17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23833519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788" y="120915"/>
            <a:ext cx="8767240" cy="578328"/>
          </a:xfrm>
        </p:spPr>
        <p:txBody>
          <a:bodyPr>
            <a:noAutofit/>
          </a:bodyPr>
          <a:lstStyle/>
          <a:p>
            <a:r>
              <a:rPr lang="en-US" sz="3600" dirty="0"/>
              <a:t>Fixing overlaps using PPspliT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B7241AAB-5324-4829-8DCA-BD34B11E8E27}"/>
              </a:ext>
            </a:extLst>
          </p:cNvPr>
          <p:cNvSpPr txBox="1">
            <a:spLocks/>
          </p:cNvSpPr>
          <p:nvPr/>
        </p:nvSpPr>
        <p:spPr>
          <a:xfrm>
            <a:off x="9448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defPPr>
              <a:defRPr lang="en-US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DE6EB8-52AB-45EA-A660-3E1EBFA72987}" type="slidenum">
              <a:rPr lang="en-US"/>
              <a:pPr/>
              <a:t>41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B193E9-BBD0-47D2-B76F-0D9028B9AE0E}"/>
              </a:ext>
            </a:extLst>
          </p:cNvPr>
          <p:cNvSpPr txBox="1"/>
          <p:nvPr/>
        </p:nvSpPr>
        <p:spPr>
          <a:xfrm>
            <a:off x="119336" y="910142"/>
            <a:ext cx="1158177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dirty="0">
                <a:sym typeface="Wingdings 3"/>
              </a:rPr>
              <a:t>the PowerPoint Add-in named PPspliT is used to separate overlapping content</a:t>
            </a:r>
          </a:p>
          <a:p>
            <a:endParaRPr lang="en-US" sz="800" dirty="0">
              <a:sym typeface="Wingdings 3"/>
            </a:endParaRPr>
          </a:p>
          <a:p>
            <a:r>
              <a:rPr lang="en-US" sz="2000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dirty="0">
                <a:sym typeface="Wingdings 3"/>
              </a:rPr>
              <a:t>the installation of the Add-in is described in the Prerequisites on the JACoW Wiki pages:</a:t>
            </a:r>
          </a:p>
          <a:p>
            <a:r>
              <a:rPr lang="en-US" sz="2000" dirty="0">
                <a:solidFill>
                  <a:srgbClr val="C00000"/>
                </a:solidFill>
                <a:sym typeface="Wingdings 3"/>
              </a:rPr>
              <a:t>            https://www.jacow.org/JTM2016/ProcessingTransparenciesEmbeddingAnimations</a:t>
            </a:r>
          </a:p>
          <a:p>
            <a:endParaRPr lang="en-US" sz="800" dirty="0">
              <a:sym typeface="Wingdings 3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9C683E-5949-44A7-9084-03EDFA488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669" y="2089365"/>
            <a:ext cx="8686800" cy="8858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F48A4A9-0C0D-4FA9-9578-53EEBD7E68A4}"/>
              </a:ext>
            </a:extLst>
          </p:cNvPr>
          <p:cNvSpPr/>
          <p:nvPr/>
        </p:nvSpPr>
        <p:spPr>
          <a:xfrm>
            <a:off x="179287" y="3066764"/>
            <a:ext cx="10650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sym typeface="Wingdings 3"/>
              </a:rPr>
              <a:t>  </a:t>
            </a:r>
            <a:r>
              <a:rPr lang="en-US" sz="2000" spc="-10" dirty="0">
                <a:cs typeface="Calibri"/>
                <a:sym typeface="Wingdings 3"/>
              </a:rPr>
              <a:t>a</a:t>
            </a:r>
            <a:r>
              <a:rPr lang="en-US" sz="2000" spc="-10" dirty="0">
                <a:cs typeface="Calibri"/>
              </a:rPr>
              <a:t>fter </a:t>
            </a:r>
            <a:r>
              <a:rPr lang="en-US" sz="2000" dirty="0">
                <a:cs typeface="Calibri"/>
              </a:rPr>
              <a:t>the add-in </a:t>
            </a:r>
            <a:r>
              <a:rPr lang="en-US" sz="2000" spc="-5" dirty="0">
                <a:cs typeface="Calibri"/>
              </a:rPr>
              <a:t>has been </a:t>
            </a:r>
            <a:r>
              <a:rPr lang="en-US" sz="2000" spc="-10" dirty="0">
                <a:cs typeface="Calibri"/>
              </a:rPr>
              <a:t>installed </a:t>
            </a:r>
            <a:r>
              <a:rPr lang="en-US" sz="2000" spc="-15" dirty="0">
                <a:cs typeface="Calibri"/>
              </a:rPr>
              <a:t>PowerPoint </a:t>
            </a:r>
            <a:r>
              <a:rPr lang="en-US" sz="2000" spc="-20" dirty="0">
                <a:cs typeface="Calibri"/>
              </a:rPr>
              <a:t>offers </a:t>
            </a:r>
            <a:r>
              <a:rPr lang="en-US" sz="2000" dirty="0">
                <a:cs typeface="Calibri"/>
              </a:rPr>
              <a:t>a </a:t>
            </a:r>
            <a:r>
              <a:rPr lang="en-US" sz="2000" spc="-5" dirty="0">
                <a:cs typeface="Calibri"/>
              </a:rPr>
              <a:t>new </a:t>
            </a:r>
            <a:r>
              <a:rPr lang="en-US" sz="2000" spc="-10" dirty="0">
                <a:cs typeface="Calibri"/>
              </a:rPr>
              <a:t>tab </a:t>
            </a:r>
            <a:r>
              <a:rPr lang="en-US" sz="2000" spc="-5" dirty="0">
                <a:cs typeface="Calibri"/>
              </a:rPr>
              <a:t>named </a:t>
            </a:r>
            <a:r>
              <a:rPr lang="en-US" sz="2000" spc="-30" dirty="0">
                <a:cs typeface="Calibri"/>
              </a:rPr>
              <a:t>PPspliT.  </a:t>
            </a:r>
            <a:br>
              <a:rPr lang="en-US" sz="2000" spc="-30" dirty="0">
                <a:cs typeface="Calibri"/>
              </a:rPr>
            </a:br>
            <a:r>
              <a:rPr lang="en-US" sz="2000" spc="-30" dirty="0">
                <a:cs typeface="Calibri"/>
              </a:rPr>
              <a:t>     </a:t>
            </a:r>
            <a:r>
              <a:rPr lang="en-US" sz="2000" spc="-85" dirty="0">
                <a:cs typeface="Calibri"/>
              </a:rPr>
              <a:t>To </a:t>
            </a:r>
            <a:r>
              <a:rPr lang="en-US" sz="2000" dirty="0">
                <a:cs typeface="Calibri"/>
              </a:rPr>
              <a:t>run the add-in </a:t>
            </a:r>
            <a:r>
              <a:rPr lang="en-US" sz="2000" spc="-10" dirty="0">
                <a:cs typeface="Calibri"/>
              </a:rPr>
              <a:t>select the slides where you want to split the overlapping content and hit </a:t>
            </a:r>
            <a:r>
              <a:rPr lang="en-US" sz="2000" dirty="0">
                <a:cs typeface="Calibri"/>
              </a:rPr>
              <a:t>the </a:t>
            </a:r>
            <a:br>
              <a:rPr lang="en-US" sz="2000" dirty="0">
                <a:cs typeface="Calibri"/>
              </a:rPr>
            </a:br>
            <a:r>
              <a:rPr lang="en-US" sz="2000" dirty="0">
                <a:cs typeface="Calibri"/>
              </a:rPr>
              <a:t>     </a:t>
            </a:r>
            <a:r>
              <a:rPr lang="en-US" sz="2000" spc="-5" dirty="0">
                <a:cs typeface="Calibri"/>
              </a:rPr>
              <a:t>Split animations </a:t>
            </a:r>
            <a:r>
              <a:rPr lang="en-US" sz="2000" spc="-10" dirty="0">
                <a:cs typeface="Calibri"/>
              </a:rPr>
              <a:t>button </a:t>
            </a:r>
            <a:r>
              <a:rPr lang="en-US" sz="2000" spc="-5" dirty="0">
                <a:cs typeface="Calibri"/>
              </a:rPr>
              <a:t>on </a:t>
            </a:r>
            <a:r>
              <a:rPr lang="en-US" sz="2000" dirty="0">
                <a:cs typeface="Calibri"/>
              </a:rPr>
              <a:t>the</a:t>
            </a:r>
            <a:r>
              <a:rPr lang="en-US" sz="2000" spc="140" dirty="0">
                <a:cs typeface="Calibri"/>
              </a:rPr>
              <a:t> </a:t>
            </a:r>
            <a:r>
              <a:rPr lang="en-US" sz="2000" spc="-5" dirty="0">
                <a:cs typeface="Calibri"/>
              </a:rPr>
              <a:t>left. </a:t>
            </a:r>
            <a:endParaRPr lang="en-US" sz="2000" dirty="0">
              <a:sym typeface="Wingdings 3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5207BA-56DA-4EDE-9A1D-7A6E7A79579C}"/>
              </a:ext>
            </a:extLst>
          </p:cNvPr>
          <p:cNvSpPr/>
          <p:nvPr/>
        </p:nvSpPr>
        <p:spPr>
          <a:xfrm>
            <a:off x="911424" y="2117914"/>
            <a:ext cx="8686800" cy="8753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15749E7-CC89-47D7-8224-51578E21EFCA}"/>
              </a:ext>
            </a:extLst>
          </p:cNvPr>
          <p:cNvGrpSpPr/>
          <p:nvPr/>
        </p:nvGrpSpPr>
        <p:grpSpPr>
          <a:xfrm>
            <a:off x="3215680" y="3174624"/>
            <a:ext cx="8263358" cy="2249652"/>
            <a:chOff x="76200" y="3030377"/>
            <a:chExt cx="8263358" cy="22496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3767CE4-7B5B-41B2-88AE-35D9CC218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7183" y="3975104"/>
              <a:ext cx="7572375" cy="1304925"/>
            </a:xfrm>
            <a:prstGeom prst="rect">
              <a:avLst/>
            </a:prstGeom>
          </p:spPr>
        </p:pic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7674955F-982B-4484-BDF7-456BB67DCE19}"/>
                </a:ext>
              </a:extLst>
            </p:cNvPr>
            <p:cNvSpPr/>
            <p:nvPr/>
          </p:nvSpPr>
          <p:spPr>
            <a:xfrm rot="5700238">
              <a:off x="7747826" y="3314553"/>
              <a:ext cx="873152" cy="3048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3EBEF5A1-9A14-4497-9A88-7AEA70C3327E}"/>
                </a:ext>
              </a:extLst>
            </p:cNvPr>
            <p:cNvSpPr/>
            <p:nvPr/>
          </p:nvSpPr>
          <p:spPr>
            <a:xfrm>
              <a:off x="76200" y="4475166"/>
              <a:ext cx="762000" cy="3048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B48FCCAD-FF78-481E-BF24-519D5D3FA8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911" y="5573121"/>
            <a:ext cx="3228975" cy="1123950"/>
          </a:xfrm>
          <a:prstGeom prst="rect">
            <a:avLst/>
          </a:prstGeom>
        </p:spPr>
      </p:pic>
      <p:sp>
        <p:nvSpPr>
          <p:cNvPr id="18" name="Arrow: Curved Left 17">
            <a:extLst>
              <a:ext uri="{FF2B5EF4-FFF2-40B4-BE49-F238E27FC236}">
                <a16:creationId xmlns:a16="http://schemas.microsoft.com/office/drawing/2014/main" id="{5DEDF61D-C1DF-4116-A556-C54CE4F5FA56}"/>
              </a:ext>
            </a:extLst>
          </p:cNvPr>
          <p:cNvSpPr/>
          <p:nvPr/>
        </p:nvSpPr>
        <p:spPr>
          <a:xfrm>
            <a:off x="4259459" y="5241539"/>
            <a:ext cx="457200" cy="11430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0715431E-B1B2-443B-B807-49EF45A3B2B5}"/>
              </a:ext>
            </a:extLst>
          </p:cNvPr>
          <p:cNvSpPr txBox="1"/>
          <p:nvPr/>
        </p:nvSpPr>
        <p:spPr>
          <a:xfrm>
            <a:off x="4759099" y="6157847"/>
            <a:ext cx="5165032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065" marR="5080">
              <a:lnSpc>
                <a:spcPct val="99700"/>
              </a:lnSpc>
              <a:spcBef>
                <a:spcPts val="105"/>
              </a:spcBef>
              <a:buClr>
                <a:srgbClr val="00B04F"/>
              </a:buClr>
              <a:tabLst>
                <a:tab pos="292735" algn="l"/>
              </a:tabLst>
            </a:pPr>
            <a:r>
              <a:rPr lang="en-US" sz="2000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dirty="0">
                <a:cs typeface="Calibri"/>
              </a:rPr>
              <a:t>slide numbers should be preserved!</a:t>
            </a:r>
            <a:endParaRPr sz="2000" dirty="0">
              <a:cs typeface="Calibri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DDCA0-618F-47EA-A1C6-F5887B62237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18303077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62814" y="780094"/>
            <a:ext cx="8764903" cy="505173"/>
          </a:xfrm>
        </p:spPr>
        <p:txBody>
          <a:bodyPr>
            <a:noAutofit/>
          </a:bodyPr>
          <a:lstStyle/>
          <a:p>
            <a:r>
              <a:rPr lang="en-US" sz="3600" dirty="0"/>
              <a:t>Fix overlaps using PPspliT: Example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1384" y="4413721"/>
            <a:ext cx="10585176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b="1" dirty="0">
                <a:solidFill>
                  <a:srgbClr val="C00000"/>
                </a:solidFill>
                <a:sym typeface="Wingdings 3"/>
              </a:rPr>
              <a:t>in this example the macro separated the overlaps and split one slide into three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3853AFF-488A-428F-99FA-345475962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017" y="1741430"/>
            <a:ext cx="3883751" cy="221094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4F4F52A0-0781-460A-AB43-76D3928334DE}"/>
              </a:ext>
            </a:extLst>
          </p:cNvPr>
          <p:cNvGrpSpPr/>
          <p:nvPr/>
        </p:nvGrpSpPr>
        <p:grpSpPr>
          <a:xfrm>
            <a:off x="5689513" y="1362071"/>
            <a:ext cx="4947412" cy="2790735"/>
            <a:chOff x="4165513" y="1362070"/>
            <a:chExt cx="4947412" cy="279073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D7E13C2-04A8-43B6-B93B-3B18BF405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55927" y="1362070"/>
              <a:ext cx="4456998" cy="2790735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A38D780-4BAE-4199-A055-F0F2D5405002}"/>
                </a:ext>
              </a:extLst>
            </p:cNvPr>
            <p:cNvSpPr/>
            <p:nvPr/>
          </p:nvSpPr>
          <p:spPr>
            <a:xfrm>
              <a:off x="4179154" y="2290077"/>
              <a:ext cx="504056" cy="288032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F7C45D06-B0FB-4DCA-A56F-30DACB8A0772}"/>
                </a:ext>
              </a:extLst>
            </p:cNvPr>
            <p:cNvSpPr/>
            <p:nvPr/>
          </p:nvSpPr>
          <p:spPr>
            <a:xfrm>
              <a:off x="4179154" y="3700265"/>
              <a:ext cx="504056" cy="288032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E0958AAE-E3D0-4550-8B96-B5173DCE41E3}"/>
                </a:ext>
              </a:extLst>
            </p:cNvPr>
            <p:cNvSpPr/>
            <p:nvPr/>
          </p:nvSpPr>
          <p:spPr>
            <a:xfrm>
              <a:off x="4165513" y="2952161"/>
              <a:ext cx="504056" cy="288032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45C561A-24DE-4434-9118-99B17B4C48CB}"/>
              </a:ext>
            </a:extLst>
          </p:cNvPr>
          <p:cNvSpPr txBox="1"/>
          <p:nvPr/>
        </p:nvSpPr>
        <p:spPr>
          <a:xfrm>
            <a:off x="551384" y="5317151"/>
            <a:ext cx="10657184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►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b="1" dirty="0"/>
              <a:t>save the </a:t>
            </a:r>
            <a:r>
              <a:rPr lang="en-US" sz="2000" b="1" dirty="0">
                <a:sym typeface="Wingdings 3"/>
              </a:rPr>
              <a:t>split slides as </a:t>
            </a:r>
            <a:r>
              <a:rPr lang="en-US" sz="2000" b="1" dirty="0">
                <a:solidFill>
                  <a:srgbClr val="C00000"/>
                </a:solidFill>
                <a:sym typeface="Wingdings 3"/>
              </a:rPr>
              <a:t>&lt;filename&gt;_TALK_split.pptx</a:t>
            </a:r>
          </a:p>
          <a:p>
            <a:r>
              <a:rPr lang="en-US" sz="2000" b="1" dirty="0">
                <a:sym typeface="Wingdings 3"/>
              </a:rPr>
              <a:t>and do not forget to upload the split file to the </a:t>
            </a:r>
            <a:r>
              <a:rPr lang="en-US" sz="2000" b="1" dirty="0" err="1">
                <a:sym typeface="Wingdings 3"/>
              </a:rPr>
              <a:t>Indico</a:t>
            </a:r>
            <a:r>
              <a:rPr lang="en-US" sz="2000" b="1" dirty="0">
                <a:sym typeface="Wingdings 3"/>
              </a:rPr>
              <a:t> well as the converted PDF file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0E4E34-BCE0-407B-8752-A17A280704F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16160353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C:\Users\mpymax\AppData\Local\Microsoft\Windows\Temporary Internet Files\Content.IE5\JLJTO1OB\A_Couple_in_a_Movie_Theater_100127-135647-44000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117" y="1268761"/>
            <a:ext cx="1872208" cy="148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154487"/>
            <a:ext cx="4680520" cy="369061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182EAB-9B48-4490-B2DA-2FFDFD8DA066}"/>
              </a:ext>
            </a:extLst>
          </p:cNvPr>
          <p:cNvSpPr txBox="1">
            <a:spLocks/>
          </p:cNvSpPr>
          <p:nvPr/>
        </p:nvSpPr>
        <p:spPr>
          <a:xfrm>
            <a:off x="1959676" y="1052736"/>
            <a:ext cx="6223139" cy="248514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Processing slides:</a:t>
            </a:r>
          </a:p>
          <a:p>
            <a:r>
              <a:rPr lang="en-US" sz="4800" dirty="0">
                <a:solidFill>
                  <a:schemeClr val="bg2">
                    <a:lumMod val="50000"/>
                  </a:schemeClr>
                </a:solidFill>
              </a:rPr>
              <a:t>Embedding videos and </a:t>
            </a:r>
            <a:br>
              <a:rPr lang="en-US" sz="4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4800" dirty="0">
                <a:solidFill>
                  <a:schemeClr val="bg2">
                    <a:lumMod val="50000"/>
                  </a:schemeClr>
                </a:solidFill>
              </a:rPr>
              <a:t>animated gifs in PDF files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23B5C7-FFC9-4CBD-B691-17359925371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33101047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2324" y="732155"/>
            <a:ext cx="10206244" cy="349299"/>
          </a:xfrm>
        </p:spPr>
        <p:txBody>
          <a:bodyPr>
            <a:noAutofit/>
          </a:bodyPr>
          <a:lstStyle/>
          <a:p>
            <a:r>
              <a:rPr lang="en-US" sz="4000" dirty="0"/>
              <a:t>Embedding videos and animations in PDF files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68215" y="1556790"/>
            <a:ext cx="11260433" cy="455564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ym typeface="Wingdings 3"/>
              </a:rPr>
              <a:t>If the PowerPoint presentation contains videos or animated gifs …</a:t>
            </a:r>
          </a:p>
          <a:p>
            <a:pPr marL="0" indent="0">
              <a:buNone/>
            </a:pPr>
            <a:endParaRPr lang="en-US" sz="800" b="1" dirty="0">
              <a:solidFill>
                <a:schemeClr val="bg2">
                  <a:lumMod val="50000"/>
                </a:schemeClr>
              </a:solidFill>
              <a:sym typeface="Wingdings 3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sym typeface="Wingdings 3"/>
              </a:rPr>
              <a:t></a:t>
            </a:r>
            <a:r>
              <a:rPr lang="en-US" sz="2000" b="1" dirty="0">
                <a:solidFill>
                  <a:srgbClr val="C00000"/>
                </a:solidFill>
                <a:sym typeface="Wingdings 3"/>
              </a:rPr>
              <a:t> </a:t>
            </a:r>
            <a:r>
              <a:rPr lang="en-US" sz="2000" dirty="0">
                <a:sym typeface="Wingdings 3"/>
              </a:rPr>
              <a:t>extract the media files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  <a:sym typeface="Wingdings 3"/>
              </a:rPr>
              <a:t></a:t>
            </a:r>
            <a:r>
              <a:rPr lang="en-US" sz="2000" b="1" dirty="0">
                <a:solidFill>
                  <a:srgbClr val="FFC000"/>
                </a:solidFill>
                <a:sym typeface="Wingdings 3"/>
              </a:rPr>
              <a:t> </a:t>
            </a:r>
            <a:r>
              <a:rPr lang="en-US" sz="2000" dirty="0">
                <a:sym typeface="Wingdings 3"/>
              </a:rPr>
              <a:t>transform video files (*.avi)  to</a:t>
            </a:r>
            <a:r>
              <a:rPr lang="en-US" sz="2000" b="1" dirty="0">
                <a:solidFill>
                  <a:srgbClr val="FFC000"/>
                </a:solidFill>
                <a:sym typeface="Wingdings 3"/>
              </a:rPr>
              <a:t> </a:t>
            </a:r>
            <a:r>
              <a:rPr lang="en-US" sz="2000" b="1" dirty="0">
                <a:solidFill>
                  <a:srgbClr val="C00000"/>
                </a:solidFill>
                <a:sym typeface="Wingdings 3"/>
              </a:rPr>
              <a:t>MPEG-4</a:t>
            </a:r>
            <a:r>
              <a:rPr lang="en-US" sz="2000" b="1" dirty="0">
                <a:solidFill>
                  <a:srgbClr val="FFC000"/>
                </a:solidFill>
                <a:sym typeface="Wingdings 3"/>
              </a:rPr>
              <a:t> </a:t>
            </a:r>
            <a:r>
              <a:rPr lang="en-US" sz="2000" dirty="0">
                <a:sym typeface="Wingdings 3"/>
              </a:rPr>
              <a:t>(*.mp4) which is the supported Acrobat video format</a:t>
            </a:r>
          </a:p>
          <a:p>
            <a:pPr>
              <a:buFont typeface="Wingdings 3" panose="05040102010807070707" pitchFamily="18" charset="2"/>
              <a:buChar char="u"/>
            </a:pPr>
            <a:r>
              <a:rPr lang="en-US" sz="2000" dirty="0">
                <a:sym typeface="Wingdings 3"/>
              </a:rPr>
              <a:t>transform animated gifs </a:t>
            </a:r>
            <a:r>
              <a:rPr lang="en-US" sz="2000" dirty="0"/>
              <a:t>to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MPEG-4</a:t>
            </a:r>
            <a:r>
              <a:rPr lang="en-US" sz="2000" b="1" dirty="0"/>
              <a:t> </a:t>
            </a:r>
            <a:r>
              <a:rPr lang="en-US" sz="2000" dirty="0"/>
              <a:t>directly with </a:t>
            </a:r>
            <a:r>
              <a:rPr lang="en-US" sz="2000" b="1" dirty="0"/>
              <a:t>Convertio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  <a:sym typeface="Wingdings 3"/>
              </a:rPr>
              <a:t> convert the PPT slides to PDF by printing to Adobe PDF</a:t>
            </a:r>
          </a:p>
          <a:p>
            <a:pPr marL="0" indent="0">
              <a:buNone/>
            </a:pPr>
            <a:endParaRPr lang="en-US" sz="800" b="1" dirty="0">
              <a:solidFill>
                <a:schemeClr val="accent1"/>
              </a:solidFill>
              <a:sym typeface="Wingdings 3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accent1"/>
              </a:solidFill>
              <a:sym typeface="Wingdings 3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accent1"/>
              </a:solidFill>
              <a:sym typeface="Wingdings 3"/>
            </a:endParaRPr>
          </a:p>
          <a:p>
            <a:pPr marL="0" indent="0">
              <a:buNone/>
            </a:pPr>
            <a:endParaRPr lang="en-US" sz="2000" dirty="0">
              <a:sym typeface="Wingdings 3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09" y="4149081"/>
            <a:ext cx="2431527" cy="11521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8215" y="5712323"/>
            <a:ext cx="10694749" cy="413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sym typeface="Wingdings 3"/>
              </a:rPr>
              <a:t> after all these steps, </a:t>
            </a:r>
            <a:r>
              <a:rPr lang="en-US" sz="2000" dirty="0">
                <a:sym typeface="Wingdings 3"/>
              </a:rPr>
              <a:t>open the PDF slides file  and embed the videos and  animations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31FD39-0DB8-4584-AEF3-616E75ABC1A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10563773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pymax\AppData\Local\Microsoft\Windows\Temporary Internet Files\Content.IE5\HPOXH217\thinkingman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41" y="4005064"/>
            <a:ext cx="249619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A57E0C1-3D25-4D3D-AB34-6D6620C7F94A}"/>
              </a:ext>
            </a:extLst>
          </p:cNvPr>
          <p:cNvSpPr txBox="1">
            <a:spLocks/>
          </p:cNvSpPr>
          <p:nvPr/>
        </p:nvSpPr>
        <p:spPr>
          <a:xfrm>
            <a:off x="1775520" y="764704"/>
            <a:ext cx="8784976" cy="370928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Processing slides:</a:t>
            </a:r>
          </a:p>
          <a:p>
            <a:r>
              <a:rPr lang="en-US" sz="4800" dirty="0">
                <a:solidFill>
                  <a:schemeClr val="bg2">
                    <a:lumMod val="50000"/>
                  </a:schemeClr>
                </a:solidFill>
              </a:rPr>
              <a:t>How to extract media files like videos and animated gifs from PowerPoint</a:t>
            </a:r>
          </a:p>
          <a:p>
            <a:endParaRPr lang="en-US" sz="4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CBCAB0-EDF9-4ABD-AC9F-A6294CFB05CD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21659386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896832"/>
            <a:ext cx="11593288" cy="494928"/>
          </a:xfrm>
        </p:spPr>
        <p:txBody>
          <a:bodyPr>
            <a:noAutofit/>
          </a:bodyPr>
          <a:lstStyle/>
          <a:p>
            <a:r>
              <a:rPr lang="en-US" sz="3600" dirty="0"/>
              <a:t>How to extract Media Files from PowerPoint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1589870"/>
            <a:ext cx="9865096" cy="2232248"/>
          </a:xfrm>
        </p:spPr>
        <p:txBody>
          <a:bodyPr>
            <a:normAutofit/>
          </a:bodyPr>
          <a:lstStyle/>
          <a:p>
            <a:r>
              <a:rPr lang="en-US" sz="2000" dirty="0"/>
              <a:t>In PowerPoint go to </a:t>
            </a:r>
            <a:r>
              <a:rPr lang="en-US" sz="2000" b="1" dirty="0"/>
              <a:t>File</a:t>
            </a:r>
            <a:r>
              <a:rPr lang="en-US" sz="2000" dirty="0"/>
              <a:t> and click </a:t>
            </a:r>
            <a:r>
              <a:rPr lang="en-US" sz="2000" b="1" dirty="0"/>
              <a:t>Save As</a:t>
            </a:r>
            <a:r>
              <a:rPr lang="en-US" sz="2000" dirty="0"/>
              <a:t>. Make sure you choose the .pptx format</a:t>
            </a:r>
          </a:p>
          <a:p>
            <a:r>
              <a:rPr lang="en-US" sz="2000" dirty="0"/>
              <a:t>Go to the directory where you saved the presentation and rename the .pptx file to .zip</a:t>
            </a:r>
          </a:p>
          <a:p>
            <a:pPr algn="just"/>
            <a:r>
              <a:rPr lang="en-US" sz="2000" dirty="0"/>
              <a:t>Use an archive extractor tool, e.g. 7-zip, WinZip or (easier) just do a </a:t>
            </a:r>
            <a:br>
              <a:rPr lang="en-US" sz="2000" dirty="0"/>
            </a:br>
            <a:r>
              <a:rPr lang="en-US" sz="2000" dirty="0"/>
              <a:t>right-mouse-click to extract the .zip file contents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57" y="3199396"/>
            <a:ext cx="5768744" cy="3397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602" y="4219539"/>
            <a:ext cx="412026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5357265" y="4354378"/>
            <a:ext cx="1512168" cy="594417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FF0000"/>
                </a:solidFill>
              </a:rPr>
              <a:t>new folder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546758" y="4581128"/>
            <a:ext cx="1152128" cy="140919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188112-D336-4B82-887B-8B7BAF26CB8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19043791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207" y="827493"/>
            <a:ext cx="11233248" cy="578328"/>
          </a:xfrm>
        </p:spPr>
        <p:txBody>
          <a:bodyPr>
            <a:noAutofit/>
          </a:bodyPr>
          <a:lstStyle/>
          <a:p>
            <a:r>
              <a:rPr lang="en-US" sz="3600" dirty="0"/>
              <a:t>How to extract Media Files from PowerPoint Presentations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70206" y="1634849"/>
            <a:ext cx="10522337" cy="720080"/>
          </a:xfrm>
        </p:spPr>
        <p:txBody>
          <a:bodyPr>
            <a:normAutofit/>
          </a:bodyPr>
          <a:lstStyle/>
          <a:p>
            <a:r>
              <a:rPr lang="en-US" dirty="0"/>
              <a:t>All images, videos and animated gifs are saved in a subfolder named </a:t>
            </a:r>
            <a:r>
              <a:rPr lang="en-US" b="1" dirty="0"/>
              <a:t>media</a:t>
            </a:r>
            <a:r>
              <a:rPr lang="en-US" dirty="0"/>
              <a:t>: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85" y="2181224"/>
            <a:ext cx="10041921" cy="2903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E47FAF-3CCB-45A3-A934-832C60E2B00F}"/>
              </a:ext>
            </a:extLst>
          </p:cNvPr>
          <p:cNvSpPr txBox="1"/>
          <p:nvPr/>
        </p:nvSpPr>
        <p:spPr>
          <a:xfrm>
            <a:off x="349152" y="5240219"/>
            <a:ext cx="1125669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 </a:t>
            </a:r>
            <a:r>
              <a:rPr lang="en-US" dirty="0"/>
              <a:t>these media files (.gif, .avi, .wmv or whatever)  must be converted to mpeg-4 for embedding in the PDF file</a:t>
            </a:r>
          </a:p>
          <a:p>
            <a:endParaRPr lang="en-US" sz="800" dirty="0"/>
          </a:p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 </a:t>
            </a:r>
            <a:r>
              <a:rPr lang="en-US" b="1" dirty="0">
                <a:solidFill>
                  <a:srgbClr val="C00000"/>
                </a:solidFill>
                <a:cs typeface="Arial" panose="020B0604020202020204" pitchFamily="34" charset="0"/>
              </a:rPr>
              <a:t>N</a:t>
            </a:r>
            <a:r>
              <a:rPr lang="en-US" b="1" dirty="0">
                <a:solidFill>
                  <a:srgbClr val="C00000"/>
                </a:solidFill>
              </a:rPr>
              <a:t>ote:</a:t>
            </a:r>
            <a:r>
              <a:rPr lang="en-US" dirty="0"/>
              <a:t> to reduce the size of extracted mpeg-4 files just use Handbrake and convert from mpeg-4 to mpeg-4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3424CF4-6738-4CBF-81DB-07C4537AE816}"/>
              </a:ext>
            </a:extLst>
          </p:cNvPr>
          <p:cNvCxnSpPr/>
          <p:nvPr/>
        </p:nvCxnSpPr>
        <p:spPr>
          <a:xfrm>
            <a:off x="695400" y="3760064"/>
            <a:ext cx="1440160" cy="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EE75EE-D090-4807-8A24-DD5FD0877C1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25964655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448" y="1147171"/>
            <a:ext cx="6552728" cy="722344"/>
          </a:xfrm>
        </p:spPr>
        <p:txBody>
          <a:bodyPr>
            <a:noAutofit/>
          </a:bodyPr>
          <a:lstStyle/>
          <a:p>
            <a:r>
              <a:rPr lang="en-US" sz="4400" dirty="0"/>
              <a:t>animated gifs</a:t>
            </a:r>
          </a:p>
        </p:txBody>
      </p:sp>
      <p:pic>
        <p:nvPicPr>
          <p:cNvPr id="5" name="tumblr_mo92yyMDlp1suhdw4o1_r2_400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17440" y="2219102"/>
            <a:ext cx="2438400" cy="1828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43961" y="2219103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Example</a:t>
            </a:r>
          </a:p>
          <a:p>
            <a:endParaRPr lang="en-US" dirty="0"/>
          </a:p>
          <a:p>
            <a:r>
              <a:rPr lang="en-US" dirty="0"/>
              <a:t>Reference:</a:t>
            </a:r>
          </a:p>
          <a:p>
            <a:r>
              <a:rPr lang="en-US" dirty="0"/>
              <a:t>http://visualizingmath.tumblr.com/post/52743559077/a-torus-consists-of-a-central-axis-with-a-vortex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FC7C273-77B0-4656-B9BB-1A3DF2A12ECF}"/>
              </a:ext>
            </a:extLst>
          </p:cNvPr>
          <p:cNvSpPr txBox="1">
            <a:spLocks/>
          </p:cNvSpPr>
          <p:nvPr/>
        </p:nvSpPr>
        <p:spPr>
          <a:xfrm>
            <a:off x="941512" y="4503933"/>
            <a:ext cx="9546976" cy="720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ym typeface="Wingdings 3"/>
              </a:rPr>
              <a:t>an animated gif is a</a:t>
            </a:r>
            <a:r>
              <a:rPr lang="en-US" sz="2000" dirty="0"/>
              <a:t> type of gif image that can be animated by combining several images into a single file, like a flip-book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DFF62B05-D97A-4A05-8F45-0396A248CF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09315" y="4654059"/>
            <a:ext cx="2016249" cy="20162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C0F697C-EF78-4ABC-85A4-2CC9E2F509BD}"/>
              </a:ext>
            </a:extLst>
          </p:cNvPr>
          <p:cNvSpPr txBox="1"/>
          <p:nvPr/>
        </p:nvSpPr>
        <p:spPr>
          <a:xfrm>
            <a:off x="797819" y="6574213"/>
            <a:ext cx="28392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https://www.labbe.de/blog/Mond-Daumenkino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78BC9-DA1A-4B68-B5E5-5D4087D6818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350000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368607"/>
            <a:ext cx="9793088" cy="578328"/>
          </a:xfrm>
        </p:spPr>
        <p:txBody>
          <a:bodyPr>
            <a:noAutofit/>
          </a:bodyPr>
          <a:lstStyle/>
          <a:p>
            <a:r>
              <a:rPr lang="en-US" sz="3600" dirty="0"/>
              <a:t>Transforming animated gifs to mp4 using Convertio</a:t>
            </a:r>
            <a:endParaRPr lang="en-US" sz="3600" b="1" dirty="0"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1C820B8F-43E7-4AA2-9C8B-01A0A8AE1FEC}"/>
              </a:ext>
            </a:extLst>
          </p:cNvPr>
          <p:cNvSpPr txBox="1"/>
          <p:nvPr/>
        </p:nvSpPr>
        <p:spPr>
          <a:xfrm>
            <a:off x="695400" y="1683560"/>
            <a:ext cx="9793088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en-US" b="1" spc="-10" dirty="0">
                <a:solidFill>
                  <a:srgbClr val="FF0000"/>
                </a:solidFill>
                <a:cs typeface="Arial" panose="020B0604020202020204" pitchFamily="34" charset="0"/>
              </a:rPr>
              <a:t>► </a:t>
            </a:r>
            <a:r>
              <a:rPr lang="en-US" sz="1800" spc="-5" dirty="0">
                <a:cs typeface="Calibri"/>
              </a:rPr>
              <a:t>converts animated gifs directly to mp4 online &amp; free through the web browser</a:t>
            </a:r>
          </a:p>
          <a:p>
            <a:pPr marL="12065"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en-US" spc="-5" dirty="0">
                <a:cs typeface="Calibri"/>
              </a:rPr>
              <a:t>      </a:t>
            </a:r>
            <a:r>
              <a:rPr lang="en-US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cs typeface="Calibri"/>
              </a:rPr>
              <a:t>https://convertio.co/gif-mp4/</a:t>
            </a:r>
          </a:p>
          <a:p>
            <a:pPr marL="12065"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endParaRPr lang="en-US" u="heavy" spc="-1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cs typeface="Calibri"/>
            </a:endParaRPr>
          </a:p>
          <a:p>
            <a:pPr marL="12065"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en-US" b="1" spc="-10" dirty="0">
                <a:solidFill>
                  <a:srgbClr val="FF0000"/>
                </a:solidFill>
                <a:cs typeface="Arial" panose="020B0604020202020204" pitchFamily="34" charset="0"/>
              </a:rPr>
              <a:t>► </a:t>
            </a:r>
            <a:r>
              <a:rPr lang="en-US" spc="-10" dirty="0">
                <a:cs typeface="Arial" panose="020B0604020202020204" pitchFamily="34" charset="0"/>
              </a:rPr>
              <a:t>faster then using VirtualDub and Handbrake (which takes two steps to convert from gif to mp4)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52662AB-CD4C-49D2-BDAD-233B58320D25}"/>
              </a:ext>
            </a:extLst>
          </p:cNvPr>
          <p:cNvGrpSpPr/>
          <p:nvPr/>
        </p:nvGrpSpPr>
        <p:grpSpPr>
          <a:xfrm>
            <a:off x="551384" y="1120281"/>
            <a:ext cx="4451161" cy="485775"/>
            <a:chOff x="228600" y="762000"/>
            <a:chExt cx="4451161" cy="48577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63CE2C5-C5D7-4BDA-A252-9BF9310D3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" y="762000"/>
              <a:ext cx="1704975" cy="48577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785966A-B8B0-4C28-95A3-C095E18A44F4}"/>
                </a:ext>
              </a:extLst>
            </p:cNvPr>
            <p:cNvSpPr/>
            <p:nvPr/>
          </p:nvSpPr>
          <p:spPr>
            <a:xfrm>
              <a:off x="1600200" y="831651"/>
              <a:ext cx="30795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74320">
                <a:lnSpc>
                  <a:spcPct val="100000"/>
                </a:lnSpc>
                <a:spcBef>
                  <a:spcPts val="200"/>
                </a:spcBef>
              </a:pPr>
              <a:r>
                <a:rPr lang="en-US" spc="-10" dirty="0">
                  <a:uFill>
                    <a:solidFill>
                      <a:srgbClr val="0000FF"/>
                    </a:solidFill>
                  </a:uFill>
                  <a:cs typeface="Calibri"/>
                </a:rPr>
                <a:t>is a powerful file converter</a:t>
              </a:r>
              <a:endParaRPr lang="en-US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cs typeface="Calibri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9BD46A3-013F-450C-8B95-44DB9B5C9B29}"/>
              </a:ext>
            </a:extLst>
          </p:cNvPr>
          <p:cNvGrpSpPr/>
          <p:nvPr/>
        </p:nvGrpSpPr>
        <p:grpSpPr>
          <a:xfrm>
            <a:off x="2250994" y="2881243"/>
            <a:ext cx="7690012" cy="3856196"/>
            <a:chOff x="1703512" y="2107468"/>
            <a:chExt cx="8424936" cy="424888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86E6CA0-B161-4B3C-9ABD-AA6938FFB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75521" y="2338689"/>
              <a:ext cx="8163623" cy="3786441"/>
            </a:xfrm>
            <a:prstGeom prst="rect">
              <a:avLst/>
            </a:prstGeom>
          </p:spPr>
        </p:pic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70FA9B83-9828-43FB-9A83-F176F939CA34}"/>
                </a:ext>
              </a:extLst>
            </p:cNvPr>
            <p:cNvSpPr/>
            <p:nvPr/>
          </p:nvSpPr>
          <p:spPr>
            <a:xfrm>
              <a:off x="2063552" y="4495303"/>
              <a:ext cx="1368152" cy="648072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row: Striped Right 22">
              <a:extLst>
                <a:ext uri="{FF2B5EF4-FFF2-40B4-BE49-F238E27FC236}">
                  <a16:creationId xmlns:a16="http://schemas.microsoft.com/office/drawing/2014/main" id="{A131B814-C64B-4B8B-89F4-8CD334420685}"/>
                </a:ext>
              </a:extLst>
            </p:cNvPr>
            <p:cNvSpPr/>
            <p:nvPr/>
          </p:nvSpPr>
          <p:spPr>
            <a:xfrm>
              <a:off x="3503712" y="4724022"/>
              <a:ext cx="1440160" cy="190635"/>
            </a:xfrm>
            <a:prstGeom prst="striped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FD1C372-FB13-4049-856E-B71C23F0F4E5}"/>
                </a:ext>
              </a:extLst>
            </p:cNvPr>
            <p:cNvSpPr/>
            <p:nvPr/>
          </p:nvSpPr>
          <p:spPr>
            <a:xfrm>
              <a:off x="1703512" y="2107468"/>
              <a:ext cx="8424936" cy="424888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F4E10F-1832-4A92-9B29-B5E854B96556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7720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F8774B-EF71-84FE-0EE9-2E4A1C5E3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31194"/>
            <a:ext cx="11243734" cy="484830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 3"/>
              </a:rPr>
              <a:t>Prerequisites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cs typeface="Arial"/>
                <a:sym typeface="Wingdings 3"/>
              </a:rPr>
              <a:t>Presentation management in the </a:t>
            </a:r>
            <a:r>
              <a:rPr lang="en-US" sz="2800" dirty="0" err="1">
                <a:cs typeface="Arial"/>
                <a:sym typeface="Wingdings 3"/>
              </a:rPr>
              <a:t>SpeakerReadyRoom</a:t>
            </a:r>
            <a:endParaRPr lang="en-US" sz="2800" dirty="0">
              <a:cs typeface="Arial"/>
              <a:sym typeface="Wingdings 3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 3"/>
              </a:rPr>
              <a:t>Processing PDF slides (check and fix missing fonts)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 3"/>
              </a:rPr>
              <a:t>Processing PowerPoint slides and “HOW TOs” </a:t>
            </a:r>
            <a:r>
              <a:rPr lang="en-US" sz="1800" dirty="0">
                <a:sym typeface="Wingdings 3"/>
              </a:rPr>
              <a:t>(</a:t>
            </a:r>
            <a:r>
              <a:rPr lang="de-DE" sz="1800" dirty="0" err="1"/>
              <a:t>presentation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Michaela Marx </a:t>
            </a:r>
            <a:r>
              <a:rPr lang="en-US" sz="1800" dirty="0"/>
              <a:t> "How to process transparencies“ </a:t>
            </a:r>
            <a:r>
              <a:rPr lang="en-US" sz="1800" dirty="0" err="1"/>
              <a:t>hel</a:t>
            </a:r>
            <a:r>
              <a:rPr lang="de-DE" sz="1800" dirty="0"/>
              <a:t>d on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JACoW</a:t>
            </a:r>
            <a:r>
              <a:rPr lang="de-DE" sz="1800" dirty="0"/>
              <a:t> </a:t>
            </a:r>
            <a:r>
              <a:rPr lang="de-DE" sz="1800" dirty="0" err="1"/>
              <a:t>teammeeting</a:t>
            </a:r>
            <a:r>
              <a:rPr lang="de-DE" sz="1800" dirty="0"/>
              <a:t> 2023)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7CC7DF-7EA6-558A-FDC1-54BD5F0A1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de-DE" dirty="0"/>
              <a:t>Contents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talk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99AD0D-656F-2018-DABA-AA56F1DD27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B52B09-A67C-8439-2F5D-523D3A6D0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437264-A168-31A3-5ABC-3A8DDEB9FB6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How to edit transparencies – a saga coloured by GIFs and movies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74677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03512" y="975643"/>
            <a:ext cx="9067960" cy="1257047"/>
          </a:xfrm>
        </p:spPr>
        <p:txBody>
          <a:bodyPr>
            <a:noAutofit/>
          </a:bodyPr>
          <a:lstStyle/>
          <a:p>
            <a:r>
              <a:rPr lang="en-US" sz="4000" dirty="0"/>
              <a:t>Processing slides: </a:t>
            </a:r>
            <a:br>
              <a:rPr lang="en-US" sz="4000" dirty="0"/>
            </a:br>
            <a:r>
              <a:rPr lang="en-US" sz="4000" dirty="0">
                <a:solidFill>
                  <a:schemeClr val="bg2">
                    <a:lumMod val="50000"/>
                  </a:schemeClr>
                </a:solidFill>
              </a:rPr>
              <a:t>How to deal with motion path animations</a:t>
            </a:r>
          </a:p>
        </p:txBody>
      </p:sp>
      <p:grpSp>
        <p:nvGrpSpPr>
          <p:cNvPr id="16" name="Group 20">
            <a:extLst>
              <a:ext uri="{FF2B5EF4-FFF2-40B4-BE49-F238E27FC236}">
                <a16:creationId xmlns:a16="http://schemas.microsoft.com/office/drawing/2014/main" id="{A25EB178-5103-432A-9170-D3CE0A3840D3}"/>
              </a:ext>
            </a:extLst>
          </p:cNvPr>
          <p:cNvGrpSpPr/>
          <p:nvPr/>
        </p:nvGrpSpPr>
        <p:grpSpPr>
          <a:xfrm>
            <a:off x="3215681" y="2661968"/>
            <a:ext cx="5338689" cy="2452339"/>
            <a:chOff x="1554481" y="1047531"/>
            <a:chExt cx="5338689" cy="2452339"/>
          </a:xfrm>
        </p:grpSpPr>
        <p:pic>
          <p:nvPicPr>
            <p:cNvPr id="17" name="Picture 1">
              <a:extLst>
                <a:ext uri="{FF2B5EF4-FFF2-40B4-BE49-F238E27FC236}">
                  <a16:creationId xmlns:a16="http://schemas.microsoft.com/office/drawing/2014/main" id="{F2FC7209-09C2-4A99-90BC-BC61835795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4481" y="1047531"/>
              <a:ext cx="5338689" cy="2452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5-Point Star 7">
              <a:extLst>
                <a:ext uri="{FF2B5EF4-FFF2-40B4-BE49-F238E27FC236}">
                  <a16:creationId xmlns:a16="http://schemas.microsoft.com/office/drawing/2014/main" id="{B9BDE994-DE04-4A69-B6B0-8A66ACB9FF5A}"/>
                </a:ext>
              </a:extLst>
            </p:cNvPr>
            <p:cNvSpPr/>
            <p:nvPr/>
          </p:nvSpPr>
          <p:spPr bwMode="auto">
            <a:xfrm>
              <a:off x="5645907" y="3186115"/>
              <a:ext cx="140677" cy="161778"/>
            </a:xfrm>
            <a:prstGeom prst="star5">
              <a:avLst/>
            </a:prstGeom>
            <a:solidFill>
              <a:srgbClr val="D6F808"/>
            </a:solidFill>
            <a:ln w="12699" cap="flat" cmpd="sng" algn="ctr">
              <a:solidFill>
                <a:srgbClr val="D6F80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00">
                <a:latin typeface="Arial Unicode MS" pitchFamily="34" charset="-128"/>
              </a:endParaRPr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78E8C2A9-A2F1-4CE7-A664-84E06C3896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8168" y="2661967"/>
            <a:ext cx="107950" cy="115888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945A21C-4289-4F11-8DB3-745470161CE3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138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20"/>
    </mc:Choice>
    <mc:Fallback xmlns="">
      <p:transition spd="slow" advTm="84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8.88889E-6 L -0.02205 0.00185 L -0.0342 0.0074 L -0.04774 0.01458 L -0.05729 0.0206 L -0.07083 0.02407 L -0.36718 0.0206 L -0.38854 0.02013 L -0.39948 0.02129 L -0.41284 0.02615 L -0.43003 0.03402 L -0.43437 0.03819 L -0.44583 0.04976 L -0.4592 0.06736 L -0.46614 0.08541 L -0.47482 0.11088 L -0.47899 0.15069 L -0.47587 0.18564 L -0.47135 0.21157 L -0.46562 0.23194 L -0.45573 0.2581 L -0.44757 0.27384 L -0.43316 0.29189 L -0.42048 0.29814 L -0.40416 0.30856 L -0.39253 0.31226 L -0.35764 0.3118 L -0.08125 0.3162 L 0.00747 0.28888 L 0.02917 0.27916 L 0.04445 0.26967 L 0.05903 0.25787 L 0.06841 0.24791 L 0.07917 0.23194 L 0.08907 0.20763 L 0.09445 0.18819 L 0.09653 0.16713 L 0.09792 0.15324 L 0.09584 0.1368 L 0.09393 0.12361 L 0.09132 0.11296 L 0.08663 0.09791 L 0.07882 0.07847 L 0.08177 0.08588 L 0.07466 0.07152 L 0.07032 0.06574 L 0.06684 0.05833 L 0.05938 0.05069 L 0.04167 0.03888 L 0.03299 0.03449 L 0.02552 0.03125 L 0.0125 0.02685 L -0.01458 0.02615 L -0.02378 0.02685 L -0.36666 0.02407 L -0.39218 0.0199 L -0.40243 0.02222 L -0.41753 0.0287 L -0.42778 0.0324 L -0.44097 0.04606 L -0.45191 0.06898 L -0.46284 0.09444 L -0.46944 0.11203 L -0.47517 0.14074 L -0.47847 0.16412 L -0.47396 0.20694 L -0.46441 0.24074 L -0.45625 0.26134 L -0.43698 0.28287 L -0.42326 0.29652 L -0.40468 0.30486 L -0.39253 0.31111 L -0.35989 0.31388 L -0.08993 0.31319 L -0.08177 0.31342 L 0.00747 0.28634 L 0.02639 0.27777 L 0.04063 0.26828 L 0.05122 0.26041 L 0.05729 0.25439 L 0.06875 0.24189 L 0.07709 0.22777 L 0.08698 0.20486 L 0.09236 0.17986 L 0.09375 0.15648 L 0.09271 0.13472 L 0.08872 0.11643 L 0.08177 0.09305 L 0.0724 0.0743 L 0.06407 0.06088 L 0.05087 0.04768 L 0.05052 0.04375 L 0.04288 0.03657 L 0.02882 0.02893 L 0.01354 0.02268 L 0.00278 0.02152 L -0.36666 0.02685 L -0.38958 0.02685 L -0.41423 0.03217 L -0.43941 0.05254 L -0.45573 0.08148 L -0.47014 0.10671 L -0.46909 0.1162 L -0.47378 0.14583 L -0.4776 0.17592 L -0.4776 0.21111 L -0.47291 0.2324 L -0.45781 0.26782 L -0.44774 0.28541 L -0.42916 0.30023 L -0.4118 0.31018 L -0.39479 0.3155 L -0.35937 0.31782 L -0.02656 0.31365 " pathEditMode="fixed" rAng="0" ptsTypes="AAAAAAAAAAAAAAAAAAAAAAAAA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1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767408" y="405739"/>
            <a:ext cx="8996498" cy="56693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Motion Path Animations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9376" y="1141528"/>
            <a:ext cx="10338668" cy="84731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dirty="0">
                <a:sym typeface="Wingdings 3"/>
              </a:rPr>
              <a:t>motion path animations are a very special visual gimmick in PowerPoint presentations       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dirty="0">
                <a:sym typeface="Wingdings 3"/>
              </a:rPr>
              <a:t>for embedding in PDF files they can be recorded and saved as a video file</a:t>
            </a:r>
          </a:p>
          <a:p>
            <a:pPr marL="0" indent="0">
              <a:buNone/>
            </a:pPr>
            <a:r>
              <a:rPr lang="en-US" sz="1800" dirty="0">
                <a:sym typeface="Wingdings 3"/>
              </a:rPr>
              <a:t>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6EBBBA-D724-403D-8A9F-62686442D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616" y="2189024"/>
            <a:ext cx="7716224" cy="12219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8F08D8C-3057-4FA4-B885-187C3AB4E373}"/>
              </a:ext>
            </a:extLst>
          </p:cNvPr>
          <p:cNvSpPr txBox="1"/>
          <p:nvPr/>
        </p:nvSpPr>
        <p:spPr>
          <a:xfrm>
            <a:off x="551384" y="3481757"/>
            <a:ext cx="11274270" cy="65766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b="1" dirty="0">
                <a:solidFill>
                  <a:srgbClr val="C00000"/>
                </a:solidFill>
                <a:sym typeface="Wingdings 3"/>
              </a:rPr>
              <a:t>A</a:t>
            </a:r>
            <a:r>
              <a:rPr lang="en-US" dirty="0">
                <a:solidFill>
                  <a:srgbClr val="C00000"/>
                </a:solidFill>
                <a:sym typeface="Wingdings 3"/>
              </a:rPr>
              <a:t>fter the slide has been recorded, click on File/Export and select ‘Create a Video’. </a:t>
            </a:r>
            <a:br>
              <a:rPr lang="en-US" dirty="0">
                <a:solidFill>
                  <a:srgbClr val="C00000"/>
                </a:solidFill>
                <a:sym typeface="Wingdings 3"/>
              </a:rPr>
            </a:br>
            <a:r>
              <a:rPr lang="en-US" dirty="0">
                <a:solidFill>
                  <a:srgbClr val="C00000"/>
                </a:solidFill>
                <a:sym typeface="Wingdings 3"/>
              </a:rPr>
              <a:t>     Save as type MPEG-4 video and embed the video in the PDF file.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875AA10-CCCA-4BEF-AD14-83AAD205AA21}"/>
              </a:ext>
            </a:extLst>
          </p:cNvPr>
          <p:cNvGrpSpPr/>
          <p:nvPr/>
        </p:nvGrpSpPr>
        <p:grpSpPr>
          <a:xfrm>
            <a:off x="1546957" y="4133566"/>
            <a:ext cx="5617549" cy="2376264"/>
            <a:chOff x="47557" y="4139133"/>
            <a:chExt cx="5617549" cy="237626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F612EBA-34AA-4F57-875E-A8337F30F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557" y="4139133"/>
              <a:ext cx="5617549" cy="237626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3629396-E14E-4A82-A464-A1D5342E8465}"/>
                </a:ext>
              </a:extLst>
            </p:cNvPr>
            <p:cNvSpPr/>
            <p:nvPr/>
          </p:nvSpPr>
          <p:spPr>
            <a:xfrm>
              <a:off x="2732955" y="6061748"/>
              <a:ext cx="360040" cy="412155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1634D60-27DD-4587-915C-2C56320C5F10}"/>
              </a:ext>
            </a:extLst>
          </p:cNvPr>
          <p:cNvSpPr txBox="1"/>
          <p:nvPr/>
        </p:nvSpPr>
        <p:spPr>
          <a:xfrm>
            <a:off x="479376" y="215769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dirty="0">
                <a:solidFill>
                  <a:srgbClr val="C00000"/>
                </a:solidFill>
              </a:rPr>
              <a:t>PowerPoint can record a slide show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EFACA8-3F85-4912-8543-1ED1DBB7C41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9428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A57E0C1-3D25-4D3D-AB34-6D6620C7F94A}"/>
              </a:ext>
            </a:extLst>
          </p:cNvPr>
          <p:cNvSpPr txBox="1">
            <a:spLocks/>
          </p:cNvSpPr>
          <p:nvPr/>
        </p:nvSpPr>
        <p:spPr>
          <a:xfrm>
            <a:off x="1869301" y="2132856"/>
            <a:ext cx="8784976" cy="162105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Processing slides:</a:t>
            </a:r>
          </a:p>
          <a:p>
            <a:r>
              <a:rPr lang="en-US" sz="4800" dirty="0">
                <a:solidFill>
                  <a:schemeClr val="bg2">
                    <a:lumMod val="50000"/>
                  </a:schemeClr>
                </a:solidFill>
              </a:rPr>
              <a:t>How to insert mpeg-4 videos</a:t>
            </a:r>
          </a:p>
          <a:p>
            <a:r>
              <a:rPr lang="en-US" sz="4800" dirty="0">
                <a:solidFill>
                  <a:schemeClr val="bg2">
                    <a:lumMod val="50000"/>
                  </a:schemeClr>
                </a:solidFill>
              </a:rPr>
              <a:t>in PDF documents</a:t>
            </a:r>
            <a:endParaRPr lang="en-US" sz="4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C84F7-DFF2-4C84-B169-3313168EC4D0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13514465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077" y="65582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How to insert videos in PDF documents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idx="1"/>
          </p:nvPr>
        </p:nvSpPr>
        <p:spPr>
          <a:xfrm>
            <a:off x="1588229" y="1231886"/>
            <a:ext cx="8229600" cy="5057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  <a:sym typeface="Wingdings 3"/>
              </a:rPr>
              <a:t> </a:t>
            </a:r>
            <a:r>
              <a:rPr lang="en-US" sz="2400" dirty="0"/>
              <a:t>in </a:t>
            </a:r>
            <a:r>
              <a:rPr lang="en-US" sz="2400" b="1" dirty="0"/>
              <a:t>Acrobat Pro </a:t>
            </a:r>
            <a:r>
              <a:rPr lang="en-US" sz="2400" dirty="0"/>
              <a:t>click on </a:t>
            </a:r>
            <a:r>
              <a:rPr lang="en-US" sz="2400" b="1" dirty="0"/>
              <a:t>Tools</a:t>
            </a:r>
            <a:r>
              <a:rPr lang="en-US" sz="2400" dirty="0"/>
              <a:t> and select </a:t>
            </a:r>
            <a:r>
              <a:rPr lang="en-US" sz="2400" b="1" dirty="0"/>
              <a:t>Rich Media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75BA1A-E365-4968-9C36-E0F2C44E7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7" y="1755190"/>
            <a:ext cx="7121083" cy="22206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D69723-BFCA-42D2-82AE-5EED407340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8229" y="5013176"/>
            <a:ext cx="7632848" cy="1474822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C2321F5F-F476-465B-8DC0-80E790325439}"/>
              </a:ext>
            </a:extLst>
          </p:cNvPr>
          <p:cNvSpPr txBox="1">
            <a:spLocks/>
          </p:cNvSpPr>
          <p:nvPr/>
        </p:nvSpPr>
        <p:spPr>
          <a:xfrm>
            <a:off x="1585990" y="4465627"/>
            <a:ext cx="3573906" cy="50579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  <a:sym typeface="Wingdings 3"/>
              </a:rPr>
              <a:t> </a:t>
            </a:r>
            <a:r>
              <a:rPr lang="en-US" sz="2400" dirty="0"/>
              <a:t>click on ‘</a:t>
            </a:r>
            <a:r>
              <a:rPr lang="en-US" sz="2400" b="1" dirty="0"/>
              <a:t>Add Video</a:t>
            </a:r>
            <a:r>
              <a:rPr lang="en-US" sz="2400" dirty="0"/>
              <a:t>’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F2C96B-7D82-40A3-A3C7-ED0F7FF0AE63}"/>
              </a:ext>
            </a:extLst>
          </p:cNvPr>
          <p:cNvSpPr/>
          <p:nvPr/>
        </p:nvSpPr>
        <p:spPr>
          <a:xfrm>
            <a:off x="1829078" y="1737682"/>
            <a:ext cx="7291259" cy="25554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ACFC907-5B65-482C-B13A-A6D07AFF1E87}"/>
              </a:ext>
            </a:extLst>
          </p:cNvPr>
          <p:cNvCxnSpPr/>
          <p:nvPr/>
        </p:nvCxnSpPr>
        <p:spPr>
          <a:xfrm>
            <a:off x="4799856" y="4797152"/>
            <a:ext cx="2232248" cy="108012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D4DD74-92A4-470B-BA8A-D0B7610D866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17206355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077" y="65582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How to insert videos in PDF documents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C2321F5F-F476-465B-8DC0-80E790325439}"/>
              </a:ext>
            </a:extLst>
          </p:cNvPr>
          <p:cNvSpPr txBox="1">
            <a:spLocks/>
          </p:cNvSpPr>
          <p:nvPr/>
        </p:nvSpPr>
        <p:spPr>
          <a:xfrm>
            <a:off x="502464" y="1159878"/>
            <a:ext cx="11138152" cy="72008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anose="05040102010807070707" pitchFamily="18" charset="2"/>
              <a:buChar char="u"/>
            </a:pPr>
            <a:r>
              <a:rPr lang="en-US" sz="2000" dirty="0">
                <a:sym typeface="Wingdings 3"/>
              </a:rPr>
              <a:t>draw a </a:t>
            </a:r>
            <a:r>
              <a:rPr lang="en-US" sz="2000" b="1" dirty="0">
                <a:solidFill>
                  <a:srgbClr val="C00000"/>
                </a:solidFill>
                <a:sym typeface="Wingdings 3"/>
              </a:rPr>
              <a:t>place marker </a:t>
            </a:r>
            <a:r>
              <a:rPr lang="en-US" sz="2000" dirty="0">
                <a:sym typeface="Wingdings 3"/>
              </a:rPr>
              <a:t>on the PDF slide or double-click the page to open the ‘Insert Video’ dialog box</a:t>
            </a:r>
            <a:endParaRPr lang="en-US" sz="20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F612033-E325-42F8-8128-60E8AD951A37}"/>
              </a:ext>
            </a:extLst>
          </p:cNvPr>
          <p:cNvGrpSpPr/>
          <p:nvPr/>
        </p:nvGrpSpPr>
        <p:grpSpPr>
          <a:xfrm>
            <a:off x="2110641" y="2092326"/>
            <a:ext cx="7810500" cy="4629150"/>
            <a:chOff x="586641" y="2092325"/>
            <a:chExt cx="7810500" cy="462915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481D9AA-61F8-4E67-8FA1-FE22DFB97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641" y="2092325"/>
              <a:ext cx="7810500" cy="462915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F03959D-6A26-4021-A78E-31906DFAA647}"/>
                </a:ext>
              </a:extLst>
            </p:cNvPr>
            <p:cNvSpPr/>
            <p:nvPr/>
          </p:nvSpPr>
          <p:spPr>
            <a:xfrm>
              <a:off x="1367644" y="2672916"/>
              <a:ext cx="6408712" cy="1512168"/>
            </a:xfrm>
            <a:prstGeom prst="rect">
              <a:avLst/>
            </a:prstGeom>
            <a:solidFill>
              <a:srgbClr val="E7F3FD"/>
            </a:solidFill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739CA3E3-E854-4AE0-8C40-62DCF51EF415}"/>
              </a:ext>
            </a:extLst>
          </p:cNvPr>
          <p:cNvSpPr/>
          <p:nvPr/>
        </p:nvSpPr>
        <p:spPr>
          <a:xfrm>
            <a:off x="2110641" y="1988841"/>
            <a:ext cx="7810500" cy="47326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9784C4F-A482-4BF4-9C04-511C91309EF1}"/>
              </a:ext>
            </a:extLst>
          </p:cNvPr>
          <p:cNvCxnSpPr>
            <a:cxnSpLocks/>
          </p:cNvCxnSpPr>
          <p:nvPr/>
        </p:nvCxnSpPr>
        <p:spPr>
          <a:xfrm flipH="1">
            <a:off x="5887525" y="1616187"/>
            <a:ext cx="85300" cy="95227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F71EDE0-56BB-4D20-BB42-49D1FC98D465}"/>
              </a:ext>
            </a:extLst>
          </p:cNvPr>
          <p:cNvSpPr txBox="1"/>
          <p:nvPr/>
        </p:nvSpPr>
        <p:spPr>
          <a:xfrm>
            <a:off x="3290651" y="3054587"/>
            <a:ext cx="2653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rectangular place marker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3E0FED-8612-4059-9371-0ED522B06238}"/>
              </a:ext>
            </a:extLst>
          </p:cNvPr>
          <p:cNvSpPr/>
          <p:nvPr/>
        </p:nvSpPr>
        <p:spPr>
          <a:xfrm>
            <a:off x="8616280" y="5014047"/>
            <a:ext cx="936104" cy="409857"/>
          </a:xfrm>
          <a:prstGeom prst="rect">
            <a:avLst/>
          </a:prstGeom>
          <a:noFill/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AD6D27-5B02-49F5-9CE9-27C43B793E7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6B8AF733-0443-45E6-BDFB-F944A1D8AC43}"/>
              </a:ext>
            </a:extLst>
          </p:cNvPr>
          <p:cNvSpPr/>
          <p:nvPr/>
        </p:nvSpPr>
        <p:spPr>
          <a:xfrm>
            <a:off x="4689231" y="6088183"/>
            <a:ext cx="242277" cy="248919"/>
          </a:xfrm>
          <a:prstGeom prst="mathMultiply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711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E1B6BB-2201-404D-B724-AD55DBF9B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5" y="1546124"/>
            <a:ext cx="5777923" cy="12848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9077" y="65582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How to insert videos in PDF documents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AF27F8-91FE-4A84-92BE-22C0B0C24520}"/>
              </a:ext>
            </a:extLst>
          </p:cNvPr>
          <p:cNvSpPr txBox="1"/>
          <p:nvPr/>
        </p:nvSpPr>
        <p:spPr>
          <a:xfrm>
            <a:off x="7980615" y="1900852"/>
            <a:ext cx="2421237" cy="830997"/>
          </a:xfrm>
          <a:prstGeom prst="rect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Select </a:t>
            </a:r>
            <a:r>
              <a:rPr lang="en-US" sz="1600" b="1" dirty="0"/>
              <a:t>Snap to content proportions</a:t>
            </a:r>
            <a:r>
              <a:rPr lang="en-US" sz="1600" dirty="0"/>
              <a:t> to maintain</a:t>
            </a:r>
          </a:p>
          <a:p>
            <a:r>
              <a:rPr lang="en-US" sz="1600" dirty="0"/>
              <a:t>the movie’s original size </a:t>
            </a:r>
          </a:p>
        </p:txBody>
      </p:sp>
      <p:sp>
        <p:nvSpPr>
          <p:cNvPr id="16" name="Left Arrow 6">
            <a:extLst>
              <a:ext uri="{FF2B5EF4-FFF2-40B4-BE49-F238E27FC236}">
                <a16:creationId xmlns:a16="http://schemas.microsoft.com/office/drawing/2014/main" id="{B0E6C118-2A2C-484A-A86B-1F8645642273}"/>
              </a:ext>
            </a:extLst>
          </p:cNvPr>
          <p:cNvSpPr/>
          <p:nvPr/>
        </p:nvSpPr>
        <p:spPr>
          <a:xfrm>
            <a:off x="7176120" y="2203927"/>
            <a:ext cx="792088" cy="256097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F2A461-9A74-4AA8-8BB6-F8C712D8CC1C}"/>
              </a:ext>
            </a:extLst>
          </p:cNvPr>
          <p:cNvSpPr txBox="1"/>
          <p:nvPr/>
        </p:nvSpPr>
        <p:spPr>
          <a:xfrm>
            <a:off x="1937904" y="3077362"/>
            <a:ext cx="3149546" cy="830997"/>
          </a:xfrm>
          <a:prstGeom prst="rect">
            <a:avLst/>
          </a:prstGeom>
          <a:solidFill>
            <a:srgbClr val="FFC0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Show Advanced Options</a:t>
            </a:r>
            <a:r>
              <a:rPr lang="en-US" sz="1600" dirty="0"/>
              <a:t> to configure the appearance and behavior of the video.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CE8EDC-BD55-4C5C-8C7C-CA0535771B8C}"/>
              </a:ext>
            </a:extLst>
          </p:cNvPr>
          <p:cNvSpPr/>
          <p:nvPr/>
        </p:nvSpPr>
        <p:spPr>
          <a:xfrm>
            <a:off x="3359696" y="2420888"/>
            <a:ext cx="1368152" cy="3109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Bent Arrow 10">
            <a:extLst>
              <a:ext uri="{FF2B5EF4-FFF2-40B4-BE49-F238E27FC236}">
                <a16:creationId xmlns:a16="http://schemas.microsoft.com/office/drawing/2014/main" id="{FDE51493-479D-4FF2-AB53-7C3846409F5E}"/>
              </a:ext>
            </a:extLst>
          </p:cNvPr>
          <p:cNvSpPr/>
          <p:nvPr/>
        </p:nvSpPr>
        <p:spPr>
          <a:xfrm rot="5400000">
            <a:off x="4329573" y="2990357"/>
            <a:ext cx="1809516" cy="859241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0235BF-0937-477B-940B-C696528ED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1504" y="4397978"/>
            <a:ext cx="5808170" cy="219959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3A21C342-F0B1-49C6-953A-1E83111052AC}"/>
              </a:ext>
            </a:extLst>
          </p:cNvPr>
          <p:cNvSpPr/>
          <p:nvPr/>
        </p:nvSpPr>
        <p:spPr>
          <a:xfrm>
            <a:off x="1829077" y="5373216"/>
            <a:ext cx="810539" cy="222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D66B5D9-4949-4D7B-8DB8-E02B096E894B}"/>
              </a:ext>
            </a:extLst>
          </p:cNvPr>
          <p:cNvSpPr/>
          <p:nvPr/>
        </p:nvSpPr>
        <p:spPr>
          <a:xfrm>
            <a:off x="2646622" y="5373216"/>
            <a:ext cx="425043" cy="222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941B2F-0DF2-4CF6-BED3-FC5FC0EBAD7A}"/>
              </a:ext>
            </a:extLst>
          </p:cNvPr>
          <p:cNvSpPr/>
          <p:nvPr/>
        </p:nvSpPr>
        <p:spPr>
          <a:xfrm>
            <a:off x="1937905" y="5736299"/>
            <a:ext cx="2717935" cy="3109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E3B8318-8E2F-4B58-A6BF-08BE5A80F547}"/>
              </a:ext>
            </a:extLst>
          </p:cNvPr>
          <p:cNvCxnSpPr/>
          <p:nvPr/>
        </p:nvCxnSpPr>
        <p:spPr>
          <a:xfrm>
            <a:off x="2999656" y="2515218"/>
            <a:ext cx="576064" cy="6115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2FD34-9B88-4716-9B54-DA81E9CD0D88}"/>
              </a:ext>
            </a:extLst>
          </p:cNvPr>
          <p:cNvSpPr/>
          <p:nvPr/>
        </p:nvSpPr>
        <p:spPr>
          <a:xfrm>
            <a:off x="6320666" y="1957497"/>
            <a:ext cx="999470" cy="2419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F1F1927-EB5A-4654-813E-1B965DE03FFF}"/>
              </a:ext>
            </a:extLst>
          </p:cNvPr>
          <p:cNvCxnSpPr>
            <a:cxnSpLocks/>
          </p:cNvCxnSpPr>
          <p:nvPr/>
        </p:nvCxnSpPr>
        <p:spPr>
          <a:xfrm flipH="1">
            <a:off x="7337600" y="1556302"/>
            <a:ext cx="506445" cy="411372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243FD08-9CAC-4ACA-BD25-F5E6CA680D1B}"/>
              </a:ext>
            </a:extLst>
          </p:cNvPr>
          <p:cNvSpPr txBox="1"/>
          <p:nvPr/>
        </p:nvSpPr>
        <p:spPr>
          <a:xfrm>
            <a:off x="7888854" y="1361458"/>
            <a:ext cx="178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browse the file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98B75D-9714-4B61-8A99-FDA8477EE189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42392781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890" y="81814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Modify videos in PDF documents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9D3A26-760F-48EA-A3DD-B175FC97762E}"/>
              </a:ext>
            </a:extLst>
          </p:cNvPr>
          <p:cNvSpPr txBox="1"/>
          <p:nvPr/>
        </p:nvSpPr>
        <p:spPr>
          <a:xfrm>
            <a:off x="1524000" y="4522728"/>
            <a:ext cx="9032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/>
              </a:rPr>
              <a:t>►</a:t>
            </a:r>
            <a:r>
              <a:rPr lang="en-US" sz="2000" dirty="0">
                <a:sym typeface="Wingdings 3"/>
              </a:rPr>
              <a:t>to modify the </a:t>
            </a:r>
            <a:r>
              <a:rPr lang="en-US" sz="2000" b="1" dirty="0">
                <a:solidFill>
                  <a:srgbClr val="C00000"/>
                </a:solidFill>
                <a:sym typeface="Wingdings 3"/>
              </a:rPr>
              <a:t>position</a:t>
            </a:r>
            <a:r>
              <a:rPr lang="en-US" sz="2000" dirty="0">
                <a:solidFill>
                  <a:srgbClr val="C00000"/>
                </a:solidFill>
                <a:sym typeface="Wingdings 3"/>
              </a:rPr>
              <a:t> </a:t>
            </a:r>
            <a:r>
              <a:rPr lang="en-US" sz="2000" dirty="0">
                <a:sym typeface="Wingdings 3"/>
              </a:rPr>
              <a:t>or the </a:t>
            </a:r>
            <a:r>
              <a:rPr lang="en-US" sz="2000" b="1" dirty="0">
                <a:solidFill>
                  <a:srgbClr val="C00000"/>
                </a:solidFill>
                <a:sym typeface="Wingdings 3"/>
              </a:rPr>
              <a:t>size</a:t>
            </a:r>
            <a:r>
              <a:rPr lang="en-US" sz="2000" dirty="0">
                <a:solidFill>
                  <a:srgbClr val="C00000"/>
                </a:solidFill>
                <a:sym typeface="Wingdings 3"/>
              </a:rPr>
              <a:t> </a:t>
            </a:r>
            <a:r>
              <a:rPr lang="en-US" sz="2000" dirty="0">
                <a:sym typeface="Wingdings 3"/>
              </a:rPr>
              <a:t>of the</a:t>
            </a:r>
            <a:r>
              <a:rPr lang="en-US" sz="2000" dirty="0"/>
              <a:t> video use the </a:t>
            </a:r>
            <a:r>
              <a:rPr lang="en-US" sz="2000" b="1" dirty="0"/>
              <a:t>Select Object tool</a:t>
            </a:r>
            <a:r>
              <a:rPr lang="en-US" sz="2000" dirty="0"/>
              <a:t>      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8FB1CF5-D5E4-4676-8E01-C474DE2910AF}"/>
              </a:ext>
            </a:extLst>
          </p:cNvPr>
          <p:cNvGrpSpPr/>
          <p:nvPr/>
        </p:nvGrpSpPr>
        <p:grpSpPr>
          <a:xfrm>
            <a:off x="1784891" y="1556793"/>
            <a:ext cx="8862115" cy="2794105"/>
            <a:chOff x="281885" y="1268760"/>
            <a:chExt cx="8862115" cy="279410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C662525-F034-4F41-87F5-D032DAB59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885" y="1268760"/>
              <a:ext cx="7924800" cy="2794105"/>
            </a:xfrm>
            <a:prstGeom prst="rect">
              <a:avLst/>
            </a:prstGeom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CE0C49D4-30FF-403D-8FCC-2905698787AA}"/>
                </a:ext>
              </a:extLst>
            </p:cNvPr>
            <p:cNvSpPr/>
            <p:nvPr/>
          </p:nvSpPr>
          <p:spPr>
            <a:xfrm>
              <a:off x="5827684" y="1700808"/>
              <a:ext cx="216024" cy="28803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0B6C3D9-46FF-402A-9E19-A9533716C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05500" y="2044930"/>
              <a:ext cx="3238500" cy="352425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1AAE4E8-E8CD-4E1B-B32A-F93CE4CCD5A5}"/>
              </a:ext>
            </a:extLst>
          </p:cNvPr>
          <p:cNvGrpSpPr/>
          <p:nvPr/>
        </p:nvGrpSpPr>
        <p:grpSpPr>
          <a:xfrm>
            <a:off x="10691156" y="4522728"/>
            <a:ext cx="381000" cy="399734"/>
            <a:chOff x="5004048" y="4514031"/>
            <a:chExt cx="381000" cy="39973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53BA1CE-27DF-46BA-8A1B-8BDB32036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04048" y="4514031"/>
              <a:ext cx="381000" cy="381000"/>
            </a:xfrm>
            <a:prstGeom prst="rect">
              <a:avLst/>
            </a:prstGeom>
          </p:spPr>
        </p:pic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9D58A09-8997-4987-8408-0DB9463FB976}"/>
                </a:ext>
              </a:extLst>
            </p:cNvPr>
            <p:cNvSpPr/>
            <p:nvPr/>
          </p:nvSpPr>
          <p:spPr>
            <a:xfrm>
              <a:off x="5004048" y="4522728"/>
              <a:ext cx="381000" cy="391037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A94B76-BE7B-46F9-B58D-04EC1DE2791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399834193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4167B0E5-8A06-48BF-8B8C-9CF0365CCB43}"/>
              </a:ext>
            </a:extLst>
          </p:cNvPr>
          <p:cNvSpPr txBox="1">
            <a:spLocks/>
          </p:cNvSpPr>
          <p:nvPr/>
        </p:nvSpPr>
        <p:spPr>
          <a:xfrm>
            <a:off x="2495601" y="2492896"/>
            <a:ext cx="7392133" cy="72008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Processing Slides: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Trouble-Shooting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51F5A2-EEBF-4F86-8C0C-43F0FE44B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873" y="3501008"/>
            <a:ext cx="1666875" cy="139065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444EAA-1E60-44FF-931F-3C40F9F87BE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57290711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03713" y="3657604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770205" y="3657604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41441" y="3653337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07933" y="3653337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80175" y="3653559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46667" y="3653559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17903" y="3649291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84395" y="3649291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660365" y="3649291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926856" y="3649291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198093" y="3645024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64584" y="3645024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736827" y="3653559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03319" y="3653559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260337" y="3657680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518439" y="3657680"/>
            <a:ext cx="197161" cy="571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167B0E5-8A06-48BF-8B8C-9CF0365CCB43}"/>
              </a:ext>
            </a:extLst>
          </p:cNvPr>
          <p:cNvSpPr txBox="1">
            <a:spLocks/>
          </p:cNvSpPr>
          <p:nvPr/>
        </p:nvSpPr>
        <p:spPr>
          <a:xfrm>
            <a:off x="2502026" y="2204865"/>
            <a:ext cx="7392133" cy="1217601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Processing Slides: Trouble-Shooting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Missing characters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75E1A3-C175-4D8F-A36F-E576811B8DC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3584655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8647" y="564299"/>
            <a:ext cx="8996498" cy="566936"/>
          </a:xfrm>
        </p:spPr>
        <p:txBody>
          <a:bodyPr>
            <a:noAutofit/>
          </a:bodyPr>
          <a:lstStyle/>
          <a:p>
            <a:r>
              <a:rPr lang="en-US" sz="2800" dirty="0"/>
              <a:t>Example: PPT slide containing text, symbols and numbers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426" y="2131290"/>
            <a:ext cx="7637363" cy="1158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80697" y="1410211"/>
            <a:ext cx="11231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b="1" dirty="0">
                <a:sym typeface="Wingdings 3"/>
              </a:rPr>
              <a:t>when running PowerPoint, not embedded characters appear as a blank box       which is a</a:t>
            </a:r>
            <a:br>
              <a:rPr lang="en-US" sz="2000" b="1" dirty="0">
                <a:sym typeface="Wingdings 3"/>
              </a:rPr>
            </a:br>
            <a:r>
              <a:rPr lang="en-US" sz="2000" b="1" dirty="0">
                <a:sym typeface="Wingdings 3"/>
              </a:rPr>
              <a:t>    placeholder for a missing font </a:t>
            </a:r>
            <a:r>
              <a:rPr lang="en-US" sz="2000" b="1" dirty="0">
                <a:solidFill>
                  <a:srgbClr val="C00000"/>
                </a:solidFill>
                <a:sym typeface="Wingdings 3"/>
              </a:rPr>
              <a:t>- quite hard to detect!</a:t>
            </a:r>
          </a:p>
        </p:txBody>
      </p:sp>
      <p:sp>
        <p:nvSpPr>
          <p:cNvPr id="10" name="Rectangle 9"/>
          <p:cNvSpPr/>
          <p:nvPr/>
        </p:nvSpPr>
        <p:spPr>
          <a:xfrm>
            <a:off x="9840416" y="1355867"/>
            <a:ext cx="219799" cy="3971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xplosion 1 10"/>
          <p:cNvSpPr/>
          <p:nvPr/>
        </p:nvSpPr>
        <p:spPr>
          <a:xfrm>
            <a:off x="3863752" y="2492896"/>
            <a:ext cx="1728192" cy="1224136"/>
          </a:xfrm>
          <a:prstGeom prst="irregularSeal1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4858038"/>
            <a:ext cx="19526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00816" y="3933592"/>
            <a:ext cx="8854329" cy="70788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sz="2000" dirty="0"/>
              <a:t>when you are not sure how to fix it, </a:t>
            </a:r>
            <a:r>
              <a:rPr lang="en-US" sz="2000" dirty="0">
                <a:solidFill>
                  <a:srgbClr val="C00000"/>
                </a:solidFill>
              </a:rPr>
              <a:t>set status to RED </a:t>
            </a:r>
            <a:r>
              <a:rPr lang="en-US" sz="2000" dirty="0"/>
              <a:t>and contact the author. The missing character in this example was a  </a:t>
            </a:r>
            <a:r>
              <a:rPr lang="en-US" sz="2000" b="1" dirty="0"/>
              <a:t>less than or equal sign</a:t>
            </a:r>
            <a:r>
              <a:rPr lang="en-US" sz="2000" dirty="0"/>
              <a:t>!</a:t>
            </a:r>
          </a:p>
        </p:txBody>
      </p:sp>
      <p:sp>
        <p:nvSpPr>
          <p:cNvPr id="13" name="Down Arrow 12"/>
          <p:cNvSpPr/>
          <p:nvPr/>
        </p:nvSpPr>
        <p:spPr>
          <a:xfrm rot="16200000">
            <a:off x="3498608" y="4913769"/>
            <a:ext cx="350024" cy="72673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25CE14-ABB9-45EB-8D9A-057199D780A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220092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E5396-DF06-85AC-D26F-1AA0A5094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2E8FC0-1029-2D58-5161-6FCE70BAC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dirty="0">
                <a:sym typeface="Wingdings 3"/>
              </a:rPr>
              <a:t>Prerequisites</a:t>
            </a:r>
            <a:br>
              <a:rPr lang="en-US" dirty="0">
                <a:cs typeface="Arial"/>
              </a:rPr>
            </a:b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F85F2E-4CDE-3C94-EE31-7E53CE41FB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98199E-2876-A2E9-D626-FBDF6BC80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212931-56B9-D3FB-B1B2-ECF86889490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taken from the Presentation M.Marx "How to process transparencies" JACoW TM 2023</a:t>
            </a:r>
            <a:endParaRPr lang="de-DE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5D7A5A8-6C14-4E87-A386-DDC56EB236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-1986455" y="975946"/>
            <a:ext cx="13795866" cy="442951"/>
          </a:xfrm>
        </p:spPr>
        <p:txBody>
          <a:bodyPr/>
          <a:lstStyle/>
          <a:p>
            <a:pPr marL="2421890">
              <a:lnSpc>
                <a:spcPct val="100000"/>
              </a:lnSpc>
              <a:spcBef>
                <a:spcPts val="100"/>
              </a:spcBef>
            </a:pPr>
            <a:r>
              <a:rPr lang="en-US" b="1" spc="-10" dirty="0">
                <a:solidFill>
                  <a:srgbClr val="00B0EF"/>
                </a:solidFill>
                <a:cs typeface="Calibri"/>
              </a:rPr>
              <a:t>What </a:t>
            </a:r>
            <a:r>
              <a:rPr lang="en-US" b="1" spc="-15" dirty="0">
                <a:solidFill>
                  <a:srgbClr val="00B0EF"/>
                </a:solidFill>
                <a:cs typeface="Calibri"/>
              </a:rPr>
              <a:t>to </a:t>
            </a:r>
            <a:r>
              <a:rPr lang="en-US" b="1" dirty="0">
                <a:solidFill>
                  <a:srgbClr val="00B0EF"/>
                </a:solidFill>
                <a:cs typeface="Calibri"/>
              </a:rPr>
              <a:t>do </a:t>
            </a:r>
            <a:r>
              <a:rPr lang="en-US" b="1" spc="-15" dirty="0">
                <a:solidFill>
                  <a:srgbClr val="00B0EF"/>
                </a:solidFill>
                <a:cs typeface="Calibri"/>
              </a:rPr>
              <a:t>before </a:t>
            </a:r>
            <a:r>
              <a:rPr lang="en-US" b="1" spc="-10" dirty="0">
                <a:solidFill>
                  <a:srgbClr val="00B0EF"/>
                </a:solidFill>
                <a:cs typeface="Calibri"/>
              </a:rPr>
              <a:t>you </a:t>
            </a:r>
            <a:r>
              <a:rPr lang="en-US" b="1" spc="-15" dirty="0">
                <a:solidFill>
                  <a:srgbClr val="00B0EF"/>
                </a:solidFill>
                <a:cs typeface="Calibri"/>
              </a:rPr>
              <a:t>start? </a:t>
            </a:r>
            <a:r>
              <a:rPr lang="en-US" b="1" spc="-35" dirty="0">
                <a:solidFill>
                  <a:srgbClr val="00B0EF"/>
                </a:solidFill>
                <a:cs typeface="Calibri"/>
              </a:rPr>
              <a:t> </a:t>
            </a:r>
            <a:r>
              <a:rPr lang="en-US" b="1" dirty="0">
                <a:solidFill>
                  <a:srgbClr val="00B0EF"/>
                </a:solidFill>
                <a:cs typeface="Calibri"/>
              </a:rPr>
              <a:t>–</a:t>
            </a:r>
            <a:r>
              <a:rPr lang="en-US" sz="1800" b="1" dirty="0">
                <a:solidFill>
                  <a:srgbClr val="00B0EF"/>
                </a:solidFill>
                <a:cs typeface="Calibri"/>
              </a:rPr>
              <a:t>    created by Michaela Marx and updated by Ruth Rudolph on Nov 25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61737A-B09E-4DCB-B3BE-11864A9A2875}"/>
              </a:ext>
            </a:extLst>
          </p:cNvPr>
          <p:cNvSpPr txBox="1"/>
          <p:nvPr/>
        </p:nvSpPr>
        <p:spPr>
          <a:xfrm>
            <a:off x="398929" y="1424281"/>
            <a:ext cx="9091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The conference organizer is responsible for the PC set-up, but for processing slides some extra work is required.</a:t>
            </a:r>
          </a:p>
          <a:p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C7B3F67B-FEBE-41D6-992B-19EE8411F30F}"/>
              </a:ext>
            </a:extLst>
          </p:cNvPr>
          <p:cNvSpPr txBox="1"/>
          <p:nvPr/>
        </p:nvSpPr>
        <p:spPr>
          <a:xfrm>
            <a:off x="405438" y="2678858"/>
            <a:ext cx="10880925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Install:</a:t>
            </a:r>
          </a:p>
          <a:p>
            <a:pPr marL="285750" indent="-285750">
              <a:buFont typeface="Wingdings 3" panose="05040102010807070707" pitchFamily="18" charset="2"/>
              <a:buChar char="u"/>
            </a:pPr>
            <a:endParaRPr lang="en-US" b="1" dirty="0">
              <a:solidFill>
                <a:srgbClr val="00B0F0"/>
              </a:solidFill>
            </a:endParaRPr>
          </a:p>
          <a:p>
            <a:pPr marL="285750" indent="-285750">
              <a:buFont typeface="Wingdings 3" panose="05040102010807070707" pitchFamily="18" charset="2"/>
              <a:buChar char="u"/>
            </a:pPr>
            <a:r>
              <a:rPr lang="en-US" b="1" dirty="0">
                <a:solidFill>
                  <a:srgbClr val="00B0F0"/>
                </a:solidFill>
              </a:rPr>
              <a:t>video transcoders and other useful software products </a:t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b="1" dirty="0">
                <a:solidFill>
                  <a:srgbClr val="00B0F0"/>
                </a:solidFill>
              </a:rPr>
              <a:t>(Handbrake, Virtual Dub, </a:t>
            </a:r>
            <a:r>
              <a:rPr lang="en-US" b="1" dirty="0" err="1">
                <a:solidFill>
                  <a:srgbClr val="00B0F0"/>
                </a:solidFill>
              </a:rPr>
              <a:t>Convertio</a:t>
            </a:r>
            <a:r>
              <a:rPr lang="en-US" b="1" dirty="0">
                <a:solidFill>
                  <a:srgbClr val="00B0F0"/>
                </a:solidFill>
              </a:rPr>
              <a:t>)</a:t>
            </a:r>
          </a:p>
          <a:p>
            <a:endParaRPr lang="en-US" sz="800" b="1" dirty="0">
              <a:solidFill>
                <a:srgbClr val="00B0F0"/>
              </a:solidFill>
            </a:endParaRPr>
          </a:p>
          <a:p>
            <a:pPr marL="285750" indent="-285750">
              <a:buFont typeface="Wingdings 3" panose="05040102010807070707" pitchFamily="18" charset="2"/>
              <a:buChar char="u"/>
            </a:pPr>
            <a:r>
              <a:rPr lang="en-US" b="1" dirty="0" err="1">
                <a:solidFill>
                  <a:srgbClr val="00B0F0"/>
                </a:solidFill>
              </a:rPr>
              <a:t>Lightshot</a:t>
            </a:r>
            <a:r>
              <a:rPr lang="en-US" b="1" dirty="0">
                <a:solidFill>
                  <a:srgbClr val="00B0F0"/>
                </a:solidFill>
              </a:rPr>
              <a:t> (tool for making screenshots)</a:t>
            </a:r>
          </a:p>
          <a:p>
            <a:endParaRPr lang="en-US" sz="800" b="1" dirty="0">
              <a:solidFill>
                <a:srgbClr val="00B0F0"/>
              </a:solidFill>
            </a:endParaRPr>
          </a:p>
          <a:p>
            <a:r>
              <a:rPr lang="en-US" dirty="0">
                <a:solidFill>
                  <a:srgbClr val="00B0F0"/>
                </a:solidFill>
                <a:sym typeface="Wingdings 3"/>
              </a:rPr>
              <a:t> </a:t>
            </a:r>
            <a:r>
              <a:rPr lang="en-US" b="1" dirty="0" err="1">
                <a:solidFill>
                  <a:srgbClr val="00B0F0"/>
                </a:solidFill>
              </a:rPr>
              <a:t>PPspliT</a:t>
            </a:r>
            <a:r>
              <a:rPr lang="en-US" b="1" dirty="0">
                <a:solidFill>
                  <a:srgbClr val="00B0F0"/>
                </a:solidFill>
              </a:rPr>
              <a:t> (PowerPoint Add-in) </a:t>
            </a:r>
          </a:p>
          <a:p>
            <a:endParaRPr lang="en-US" sz="1100" b="1" dirty="0">
              <a:solidFill>
                <a:srgbClr val="00B0F0"/>
              </a:solidFill>
            </a:endParaRPr>
          </a:p>
          <a:p>
            <a:r>
              <a:rPr lang="en-US" dirty="0">
                <a:solidFill>
                  <a:srgbClr val="00B0F0"/>
                </a:solidFill>
                <a:sym typeface="Wingdings 3"/>
              </a:rPr>
              <a:t>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b="1" dirty="0">
                <a:solidFill>
                  <a:srgbClr val="00B0F0"/>
                </a:solidFill>
              </a:rPr>
              <a:t>PowerPoint print options: print slides in High Quality </a:t>
            </a:r>
          </a:p>
          <a:p>
            <a:pPr marL="285750" indent="-285750">
              <a:buFont typeface="Wingdings 3" panose="05040102010807070707" pitchFamily="18" charset="2"/>
              <a:buChar char="u"/>
            </a:pPr>
            <a:endParaRPr lang="en-US" sz="800" b="1" dirty="0">
              <a:solidFill>
                <a:srgbClr val="00B0F0"/>
              </a:solidFill>
            </a:endParaRPr>
          </a:p>
          <a:p>
            <a:pPr marL="285750" indent="-285750">
              <a:buFont typeface="Wingdings 3" panose="05040102010807070707" pitchFamily="18" charset="2"/>
              <a:buChar char="u"/>
            </a:pPr>
            <a:r>
              <a:rPr lang="en-US" b="1" dirty="0">
                <a:solidFill>
                  <a:srgbClr val="00B0F0"/>
                </a:solidFill>
              </a:rPr>
              <a:t>the latest JACoW.joboptions file (needed </a:t>
            </a:r>
            <a:r>
              <a:rPr lang="en-US" b="1" spc="-5" dirty="0">
                <a:solidFill>
                  <a:srgbClr val="00B0F0"/>
                </a:solidFill>
                <a:cs typeface="Calibri"/>
              </a:rPr>
              <a:t>for Acrobat distiller and Adobe PDF printer),</a:t>
            </a:r>
            <a:r>
              <a:rPr lang="en-US" b="1" dirty="0">
                <a:solidFill>
                  <a:srgbClr val="00B0F0"/>
                </a:solidFill>
              </a:rPr>
              <a:t> JACoW-12.joboptions, November’23</a:t>
            </a:r>
          </a:p>
        </p:txBody>
      </p:sp>
    </p:spTree>
    <p:extLst>
      <p:ext uri="{BB962C8B-B14F-4D97-AF65-F5344CB8AC3E}">
        <p14:creationId xmlns:p14="http://schemas.microsoft.com/office/powerpoint/2010/main" val="97768692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4167B0E5-8A06-48BF-8B8C-9CF0365CCB43}"/>
              </a:ext>
            </a:extLst>
          </p:cNvPr>
          <p:cNvSpPr txBox="1">
            <a:spLocks/>
          </p:cNvSpPr>
          <p:nvPr/>
        </p:nvSpPr>
        <p:spPr>
          <a:xfrm>
            <a:off x="2279576" y="2276872"/>
            <a:ext cx="7392133" cy="1435075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Processing slides: Trouble-Shooting</a:t>
            </a:r>
          </a:p>
          <a:p>
            <a:endParaRPr lang="en-US" sz="1000" dirty="0"/>
          </a:p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Shapes or captions covering videos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072BF6-2F0C-440A-A358-4889339C6B4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23511899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8487" y="673795"/>
            <a:ext cx="8996498" cy="566936"/>
          </a:xfrm>
        </p:spPr>
        <p:txBody>
          <a:bodyPr>
            <a:noAutofit/>
          </a:bodyPr>
          <a:lstStyle/>
          <a:p>
            <a:r>
              <a:rPr lang="en-US" sz="2800" dirty="0"/>
              <a:t>Example: Shapes or captions covering videos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5360" y="1360466"/>
            <a:ext cx="897361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/>
              </a:rPr>
              <a:t>► </a:t>
            </a:r>
            <a:r>
              <a:rPr lang="en-US" sz="2000" dirty="0">
                <a:cs typeface="Arial" panose="020B0604020202020204" pitchFamily="34" charset="0"/>
                <a:sym typeface="Wingdings 3"/>
              </a:rPr>
              <a:t>it could happen that </a:t>
            </a:r>
            <a:r>
              <a:rPr lang="en-US" sz="2000" dirty="0">
                <a:sym typeface="Wingdings 3"/>
              </a:rPr>
              <a:t>captions or shapes on a PPT slide are covering the video</a:t>
            </a:r>
          </a:p>
          <a:p>
            <a:r>
              <a:rPr lang="en-US" sz="2000" dirty="0">
                <a:sym typeface="Wingdings 3"/>
              </a:rPr>
              <a:t>     – they are not part of the video and will disappear after the conversion to PDF</a:t>
            </a:r>
          </a:p>
          <a:p>
            <a:endParaRPr lang="en-US" sz="800" dirty="0">
              <a:sym typeface="Wingdings 3"/>
            </a:endParaRPr>
          </a:p>
          <a:p>
            <a:r>
              <a:rPr lang="en-US" sz="20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/>
              </a:rPr>
              <a:t>►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 3"/>
              </a:rPr>
              <a:t>t</a:t>
            </a:r>
            <a:r>
              <a:rPr lang="en-US" sz="2000" dirty="0">
                <a:sym typeface="Wingdings 3"/>
              </a:rPr>
              <a:t>o fix this issue just move the text box before conversion from PPT to PDF</a:t>
            </a:r>
            <a:endParaRPr lang="en-US" sz="2000" dirty="0">
              <a:solidFill>
                <a:srgbClr val="C00000"/>
              </a:solidFill>
              <a:sym typeface="Wingdings 3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224D38-DFEB-4965-A81E-7CF0C9385BB1}"/>
              </a:ext>
            </a:extLst>
          </p:cNvPr>
          <p:cNvSpPr txBox="1"/>
          <p:nvPr/>
        </p:nvSpPr>
        <p:spPr>
          <a:xfrm>
            <a:off x="361408" y="5307888"/>
            <a:ext cx="878439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sym typeface="Wingdings 3"/>
              </a:rPr>
              <a:t> </a:t>
            </a:r>
            <a:r>
              <a:rPr lang="en-US" dirty="0"/>
              <a:t>in this example the text box covering the animation has been moved to the right side</a:t>
            </a:r>
          </a:p>
          <a:p>
            <a:endParaRPr lang="en-US" sz="8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4A9569-0FA5-4361-9CB0-43BAD4C8B1DE}"/>
              </a:ext>
            </a:extLst>
          </p:cNvPr>
          <p:cNvGrpSpPr/>
          <p:nvPr/>
        </p:nvGrpSpPr>
        <p:grpSpPr>
          <a:xfrm>
            <a:off x="1697818" y="3043576"/>
            <a:ext cx="8568952" cy="2349077"/>
            <a:chOff x="251520" y="2999382"/>
            <a:chExt cx="8568952" cy="234907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5D93FB-305E-4266-8B3B-37ED3A850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560" y="2999382"/>
              <a:ext cx="3368878" cy="213546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C7B46F5-0BD4-434B-9446-61DF7A09E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7828" y="3048250"/>
              <a:ext cx="3763317" cy="2037727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79A6D8A-D8E3-4E65-8D75-A0D883F49416}"/>
                </a:ext>
              </a:extLst>
            </p:cNvPr>
            <p:cNvCxnSpPr/>
            <p:nvPr/>
          </p:nvCxnSpPr>
          <p:spPr>
            <a:xfrm flipV="1">
              <a:off x="251520" y="4797152"/>
              <a:ext cx="720080" cy="43204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920DD6E-AD31-4550-86B2-79D06CA8E0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08131" y="4869953"/>
              <a:ext cx="612341" cy="47850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8CA87E6C-B6BD-43C7-9CC4-2B65695DC39A}"/>
              </a:ext>
            </a:extLst>
          </p:cNvPr>
          <p:cNvSpPr/>
          <p:nvPr/>
        </p:nvSpPr>
        <p:spPr>
          <a:xfrm>
            <a:off x="399577" y="5953372"/>
            <a:ext cx="8643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Example taken from A. Bianchi et al, “</a:t>
            </a:r>
            <a:r>
              <a:rPr lang="es-ES" sz="1200" dirty="0"/>
              <a:t>Temperature Mapping on a Niobium-Coated Copper Superconducting Radio-Frequency Cavity”, arXiv:2305.09597 [physics.acc-ph], 2023</a:t>
            </a:r>
            <a:endParaRPr lang="en-US" sz="1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5B961A-4F6F-4AB3-9EFC-DB4D7AF89F9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156260855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4167B0E5-8A06-48BF-8B8C-9CF0365CCB43}"/>
              </a:ext>
            </a:extLst>
          </p:cNvPr>
          <p:cNvSpPr txBox="1">
            <a:spLocks/>
          </p:cNvSpPr>
          <p:nvPr/>
        </p:nvSpPr>
        <p:spPr>
          <a:xfrm>
            <a:off x="2567609" y="2127771"/>
            <a:ext cx="7392133" cy="187220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Processing slides: Trouble-Shooting</a:t>
            </a:r>
          </a:p>
          <a:p>
            <a:endParaRPr lang="en-US" sz="1000" dirty="0"/>
          </a:p>
          <a:p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Embedded video in a PDF document appears with a fragmented black frame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408F33-B18F-44DA-B284-8D74EC384AD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425256665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7368" y="678695"/>
            <a:ext cx="8996498" cy="566936"/>
          </a:xfrm>
        </p:spPr>
        <p:txBody>
          <a:bodyPr>
            <a:noAutofit/>
          </a:bodyPr>
          <a:lstStyle/>
          <a:p>
            <a:r>
              <a:rPr lang="en-US" sz="2800" dirty="0"/>
              <a:t>Example: Black lines around an embedded video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1344" y="1330488"/>
            <a:ext cx="1123324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  <a:cs typeface="Arial" panose="020B0604020202020204" pitchFamily="34" charset="0"/>
                <a:sym typeface="Wingdings 3"/>
              </a:rPr>
              <a:t>►</a:t>
            </a:r>
            <a:r>
              <a:rPr lang="en-US" sz="2000" dirty="0">
                <a:cs typeface="Arial" panose="020B0604020202020204" pitchFamily="34" charset="0"/>
                <a:sym typeface="Wingdings 3"/>
              </a:rPr>
              <a:t> after a video has been embedded in the PDF file you see black lines surrounding the video </a:t>
            </a:r>
            <a:br>
              <a:rPr lang="en-US" sz="2000" dirty="0">
                <a:cs typeface="Arial" panose="020B0604020202020204" pitchFamily="34" charset="0"/>
                <a:sym typeface="Wingdings 3"/>
              </a:rPr>
            </a:br>
            <a:r>
              <a:rPr lang="en-US" sz="2000" dirty="0">
                <a:cs typeface="Arial" panose="020B0604020202020204" pitchFamily="34" charset="0"/>
                <a:sym typeface="Wingdings 3"/>
              </a:rPr>
              <a:t>     … </a:t>
            </a:r>
            <a:r>
              <a:rPr lang="en-US" sz="2000" b="1" dirty="0">
                <a:solidFill>
                  <a:srgbClr val="C00000"/>
                </a:solidFill>
                <a:cs typeface="Arial" panose="020B0604020202020204" pitchFamily="34" charset="0"/>
                <a:sym typeface="Wingdings 3"/>
              </a:rPr>
              <a:t>this is a bug in Acrobat </a:t>
            </a:r>
            <a:r>
              <a:rPr lang="en-US" sz="2000" dirty="0">
                <a:cs typeface="Arial" panose="020B0604020202020204" pitchFamily="34" charset="0"/>
                <a:sym typeface="Wingdings 3"/>
              </a:rPr>
              <a:t>- Adobe is not able or not willing to fix it </a:t>
            </a:r>
            <a:r>
              <a:rPr lang="en-US" sz="2000" dirty="0">
                <a:solidFill>
                  <a:srgbClr val="C0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endParaRPr lang="en-US" sz="2000" dirty="0">
              <a:solidFill>
                <a:srgbClr val="C00000"/>
              </a:solidFill>
              <a:cs typeface="Arial" panose="020B0604020202020204" pitchFamily="34" charset="0"/>
              <a:sym typeface="Wingdings 3"/>
            </a:endParaRPr>
          </a:p>
          <a:p>
            <a:endParaRPr lang="en-US" sz="900" dirty="0">
              <a:cs typeface="Arial" panose="020B0604020202020204" pitchFamily="34" charset="0"/>
              <a:sym typeface="Wingdings 3"/>
            </a:endParaRPr>
          </a:p>
          <a:p>
            <a:r>
              <a:rPr lang="en-US" sz="2000" dirty="0">
                <a:solidFill>
                  <a:srgbClr val="FFC000"/>
                </a:solidFill>
                <a:cs typeface="Arial" panose="020B0604020202020204" pitchFamily="34" charset="0"/>
                <a:sym typeface="Wingdings 3"/>
              </a:rPr>
              <a:t>► </a:t>
            </a:r>
            <a:r>
              <a:rPr lang="en-US" sz="2000" dirty="0">
                <a:cs typeface="Arial" panose="020B0604020202020204" pitchFamily="34" charset="0"/>
                <a:sym typeface="Wingdings 3"/>
              </a:rPr>
              <a:t>try to get rid of the lines by changing the size of the video – sometimes it works, sometimes not </a:t>
            </a:r>
            <a:endParaRPr lang="en-US" sz="2000" dirty="0">
              <a:sym typeface="Wingdings 3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0CBAA1-B520-4C75-901B-57F112E8B1C2}"/>
              </a:ext>
            </a:extLst>
          </p:cNvPr>
          <p:cNvSpPr/>
          <p:nvPr/>
        </p:nvSpPr>
        <p:spPr>
          <a:xfrm>
            <a:off x="1398128" y="5704775"/>
            <a:ext cx="8643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Example taken from A. Bianchi et al, “</a:t>
            </a:r>
            <a:r>
              <a:rPr lang="es-ES" sz="1200" dirty="0"/>
              <a:t>Temperature Mapping on a Niobium-Coated Copper Superconducting Radio-Frequency Cavity”, arXiv:2305.09597 [physics.acc-ph], 2023</a:t>
            </a:r>
            <a:endParaRPr lang="en-US" sz="12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D0406ED-889A-4E1B-AC3C-18726EB00860}"/>
              </a:ext>
            </a:extLst>
          </p:cNvPr>
          <p:cNvGrpSpPr/>
          <p:nvPr/>
        </p:nvGrpSpPr>
        <p:grpSpPr>
          <a:xfrm>
            <a:off x="2279576" y="2877818"/>
            <a:ext cx="6556212" cy="2558623"/>
            <a:chOff x="887484" y="3064604"/>
            <a:chExt cx="6556212" cy="255862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4C46FC4-BA86-43E8-9D7B-F12E56EC8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7681" y="3108882"/>
              <a:ext cx="3800161" cy="2514345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4C873D3-F217-45DC-92DF-35E928A9A258}"/>
                </a:ext>
              </a:extLst>
            </p:cNvPr>
            <p:cNvCxnSpPr>
              <a:cxnSpLocks/>
            </p:cNvCxnSpPr>
            <p:nvPr/>
          </p:nvCxnSpPr>
          <p:spPr>
            <a:xfrm>
              <a:off x="1382916" y="3429000"/>
              <a:ext cx="1152128" cy="144016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2081A4D-F131-40A9-81BD-F1AEC337F7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20479" y="3356992"/>
              <a:ext cx="880358" cy="216024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5C77256-189A-4ADF-8BD5-7C9705BBD83C}"/>
                </a:ext>
              </a:extLst>
            </p:cNvPr>
            <p:cNvSpPr txBox="1"/>
            <p:nvPr/>
          </p:nvSpPr>
          <p:spPr>
            <a:xfrm>
              <a:off x="887484" y="3095906"/>
              <a:ext cx="4954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C00000"/>
                  </a:solidFill>
                  <a:sym typeface="Wingdings" panose="05000000000000000000" pitchFamily="2" charset="2"/>
                </a:rPr>
                <a:t></a:t>
              </a:r>
              <a:endParaRPr lang="en-US" sz="3200" dirty="0">
                <a:solidFill>
                  <a:srgbClr val="C000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DB3939E-BDFC-4E62-849D-CCFE85BFC73A}"/>
                </a:ext>
              </a:extLst>
            </p:cNvPr>
            <p:cNvSpPr txBox="1"/>
            <p:nvPr/>
          </p:nvSpPr>
          <p:spPr>
            <a:xfrm>
              <a:off x="6948264" y="3064604"/>
              <a:ext cx="4954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C00000"/>
                  </a:solidFill>
                  <a:sym typeface="Wingdings" panose="05000000000000000000" pitchFamily="2" charset="2"/>
                </a:rPr>
                <a:t></a:t>
              </a:r>
              <a:endParaRPr lang="en-US" sz="32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EF9439-6730-41A5-B44C-0E0E2A74E27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  <p:extLst>
      <p:ext uri="{BB962C8B-B14F-4D97-AF65-F5344CB8AC3E}">
        <p14:creationId xmlns:p14="http://schemas.microsoft.com/office/powerpoint/2010/main" val="171415463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CD66AF5-15B8-F44F-0D38-EB6A8797DEC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81000" y="3864832"/>
            <a:ext cx="3717925" cy="2738192"/>
          </a:xfrm>
        </p:spPr>
        <p:txBody>
          <a:bodyPr/>
          <a:lstStyle/>
          <a:p>
            <a:r>
              <a:rPr lang="de-DE" dirty="0"/>
              <a:t>Kontakt</a:t>
            </a:r>
          </a:p>
          <a:p>
            <a:pPr lvl="1"/>
            <a:r>
              <a:rPr lang="de-DE" dirty="0"/>
              <a:t>Ruth Rudolph</a:t>
            </a:r>
            <a:br>
              <a:rPr lang="de-DE" dirty="0"/>
            </a:br>
            <a:r>
              <a:rPr lang="de-DE" dirty="0"/>
              <a:t>Telefon: +49 (0)40 8998-2468</a:t>
            </a:r>
            <a:br>
              <a:rPr lang="de-DE" dirty="0"/>
            </a:br>
            <a:r>
              <a:rPr lang="de-DE" dirty="0"/>
              <a:t>E-Mail: ruth.rudolph@desy.de</a:t>
            </a:r>
          </a:p>
          <a:p>
            <a:r>
              <a:rPr lang="de-DE" dirty="0"/>
              <a:t>Deutsches Elektronen-Synchrotron DESY</a:t>
            </a:r>
          </a:p>
          <a:p>
            <a:pPr lvl="1"/>
            <a:r>
              <a:rPr lang="de-DE" dirty="0" err="1"/>
              <a:t>Accelerator</a:t>
            </a:r>
            <a:r>
              <a:rPr lang="de-DE" dirty="0"/>
              <a:t> Division </a:t>
            </a:r>
          </a:p>
          <a:p>
            <a:pPr lvl="1"/>
            <a:r>
              <a:rPr lang="de-DE" dirty="0" err="1"/>
              <a:t>Notkestraße</a:t>
            </a:r>
            <a:r>
              <a:rPr lang="de-DE" dirty="0"/>
              <a:t> 85</a:t>
            </a:r>
            <a:br>
              <a:rPr lang="de-DE" dirty="0"/>
            </a:br>
            <a:r>
              <a:rPr lang="de-DE" dirty="0"/>
              <a:t>22607 Hamburg</a:t>
            </a:r>
            <a:br>
              <a:rPr lang="de-DE" dirty="0"/>
            </a:br>
            <a:r>
              <a:rPr lang="de-DE" dirty="0"/>
              <a:t>www.desy.de</a:t>
            </a:r>
          </a:p>
        </p:txBody>
      </p:sp>
    </p:spTree>
    <p:extLst>
      <p:ext uri="{BB962C8B-B14F-4D97-AF65-F5344CB8AC3E}">
        <p14:creationId xmlns:p14="http://schemas.microsoft.com/office/powerpoint/2010/main" val="4044375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635" y="161172"/>
            <a:ext cx="12055366" cy="627736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10" dirty="0">
                <a:solidFill>
                  <a:srgbClr val="0070C0"/>
                </a:solidFill>
                <a:latin typeface="+mj-lt"/>
                <a:cs typeface="+mj-cs"/>
              </a:rPr>
              <a:t>Software you need: Video transcoder, a screen capture tool</a:t>
            </a:r>
          </a:p>
        </p:txBody>
      </p:sp>
      <p:sp>
        <p:nvSpPr>
          <p:cNvPr id="3" name="object 3">
            <a:hlinkClick r:id="rId3"/>
          </p:cNvPr>
          <p:cNvSpPr txBox="1"/>
          <p:nvPr/>
        </p:nvSpPr>
        <p:spPr>
          <a:xfrm>
            <a:off x="609600" y="1726009"/>
            <a:ext cx="11058769" cy="2167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3840" indent="-231775">
              <a:spcBef>
                <a:spcPts val="100"/>
              </a:spcBef>
              <a:buClr>
                <a:srgbClr val="FF0000"/>
              </a:buClr>
              <a:buSzPct val="88888"/>
              <a:buFont typeface="Wingdings 3"/>
              <a:buChar char=""/>
              <a:tabLst>
                <a:tab pos="244475" algn="l"/>
              </a:tabLst>
            </a:pPr>
            <a:r>
              <a:rPr sz="2800" b="1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Handbrake 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(video </a:t>
            </a:r>
            <a:r>
              <a:rPr sz="28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transcoder </a:t>
            </a:r>
            <a:r>
              <a:rPr sz="28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sz="28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convert avi 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sz="28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wmv 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files </a:t>
            </a:r>
            <a:r>
              <a:rPr sz="28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sz="2800" spc="9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MPEG-4</a:t>
            </a:r>
            <a:r>
              <a:rPr lang="de-DE"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de-DE" sz="2800" spc="-5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reduce</a:t>
            </a:r>
            <a:r>
              <a:rPr lang="de-DE"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800" spc="-5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sice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42570">
              <a:spcBef>
                <a:spcPts val="10"/>
              </a:spcBef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HandBrake-1.10.2-x86_64-Win_GUI.exe</a:t>
            </a:r>
            <a:endParaRPr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43840" indent="-231775">
              <a:buClr>
                <a:srgbClr val="FF0000"/>
              </a:buClr>
              <a:buSzPct val="88888"/>
              <a:buFont typeface="Wingdings 3"/>
              <a:buChar char=""/>
              <a:tabLst>
                <a:tab pos="244475" algn="l"/>
              </a:tabLst>
            </a:pPr>
            <a:r>
              <a:rPr sz="2800" b="1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Virtual Dub 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(free </a:t>
            </a:r>
            <a:r>
              <a:rPr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video 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capture/video </a:t>
            </a:r>
            <a:r>
              <a:rPr sz="28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processing</a:t>
            </a:r>
            <a:r>
              <a:rPr sz="2800" spc="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utility)</a:t>
            </a:r>
            <a:endParaRPr lang="de-DE" sz="2800" spc="-5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2065"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https://sourceforge.net/projects/virtualdub/</a:t>
            </a:r>
            <a:endParaRPr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4308" y="4035669"/>
            <a:ext cx="11145105" cy="21666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2800" b="1" spc="-5" dirty="0">
                <a:solidFill>
                  <a:srgbClr val="00B04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 useful</a:t>
            </a:r>
            <a:r>
              <a:rPr sz="2800" b="1" spc="10" dirty="0">
                <a:solidFill>
                  <a:srgbClr val="00B04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b="1" spc="-5" dirty="0">
                <a:solidFill>
                  <a:srgbClr val="00B04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tools</a:t>
            </a:r>
            <a:endParaRPr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43840" indent="-231775">
              <a:spcBef>
                <a:spcPts val="15"/>
              </a:spcBef>
              <a:buClr>
                <a:srgbClr val="FF0000"/>
              </a:buClr>
              <a:buSzPct val="88888"/>
              <a:buFont typeface="Wingdings 3"/>
              <a:buChar char=""/>
              <a:tabLst>
                <a:tab pos="244475" algn="l"/>
              </a:tabLst>
            </a:pPr>
            <a:r>
              <a:rPr sz="2800" b="1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VLC </a:t>
            </a:r>
            <a:r>
              <a:rPr lang="en-US" sz="2800" b="1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Media </a:t>
            </a:r>
            <a:r>
              <a:rPr sz="2800" b="1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Player 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(free </a:t>
            </a:r>
            <a:r>
              <a:rPr sz="28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cross-platform </a:t>
            </a:r>
            <a:r>
              <a:rPr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multimedia</a:t>
            </a:r>
            <a:r>
              <a:rPr sz="2800" spc="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player)</a:t>
            </a:r>
            <a:endParaRPr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/>
              </a:rPr>
              <a:t>https://sourceforge.net/projects/vlc/</a:t>
            </a:r>
            <a:endParaRPr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43840" indent="-231775">
              <a:spcBef>
                <a:spcPts val="5"/>
              </a:spcBef>
              <a:buClr>
                <a:srgbClr val="FF0000"/>
              </a:buClr>
              <a:buSzPct val="88888"/>
              <a:buFont typeface="Wingdings 3"/>
              <a:buChar char=""/>
              <a:tabLst>
                <a:tab pos="244475" algn="l"/>
              </a:tabLst>
            </a:pPr>
            <a:r>
              <a:rPr sz="2800" b="1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Lightshot </a:t>
            </a:r>
            <a:r>
              <a:rPr sz="28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(to </a:t>
            </a:r>
            <a:r>
              <a:rPr sz="28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take </a:t>
            </a:r>
            <a:r>
              <a:rPr sz="28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customizable</a:t>
            </a:r>
            <a:r>
              <a:rPr sz="2800" spc="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8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screenshots)</a:t>
            </a:r>
            <a:endParaRPr lang="de-DE" sz="2800" spc="-5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2065">
              <a:spcBef>
                <a:spcPts val="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https://app.prntscr.com/en/index.html</a:t>
            </a:r>
            <a:endParaRPr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985772" y="907541"/>
            <a:ext cx="1737360" cy="5532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13632" y="780287"/>
            <a:ext cx="856488" cy="8595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817874" y="1569974"/>
            <a:ext cx="60896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000" spc="-5" dirty="0">
                <a:latin typeface="Calibri"/>
                <a:cs typeface="Calibri"/>
              </a:rPr>
              <a:t>Virtual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Dub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240584" y="956237"/>
            <a:ext cx="609901" cy="60993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20949" y="974597"/>
            <a:ext cx="2051304" cy="66522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14935">
              <a:lnSpc>
                <a:spcPts val="1240"/>
              </a:lnSpc>
            </a:pPr>
            <a:fld id="{81D60167-4931-47E6-BA6A-407CBD079E47}" type="slidenum">
              <a:rPr dirty="0"/>
              <a:pPr marL="114935">
                <a:lnSpc>
                  <a:spcPts val="1240"/>
                </a:lnSpc>
              </a:pPr>
              <a:t>7</a:t>
            </a:fld>
            <a:endParaRPr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011AEA-0595-4021-B396-CE9EE0B89404}"/>
              </a:ext>
            </a:extLst>
          </p:cNvPr>
          <p:cNvSpPr/>
          <p:nvPr/>
        </p:nvSpPr>
        <p:spPr>
          <a:xfrm>
            <a:off x="4960620" y="1542725"/>
            <a:ext cx="11353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de-DE" sz="1000" spc="-5" dirty="0">
                <a:latin typeface="Calibri"/>
                <a:cs typeface="Calibri"/>
              </a:rPr>
              <a:t>VLC </a:t>
            </a:r>
            <a:r>
              <a:rPr lang="de-DE" sz="1000" dirty="0" err="1">
                <a:latin typeface="Calibri"/>
                <a:cs typeface="Calibri"/>
              </a:rPr>
              <a:t>media</a:t>
            </a:r>
            <a:r>
              <a:rPr lang="de-DE" sz="1000" spc="-70" dirty="0">
                <a:latin typeface="Calibri"/>
                <a:cs typeface="Calibri"/>
              </a:rPr>
              <a:t> </a:t>
            </a:r>
            <a:r>
              <a:rPr lang="de-DE" sz="1000" spc="-5" dirty="0" err="1">
                <a:latin typeface="Calibri"/>
                <a:cs typeface="Calibri"/>
              </a:rPr>
              <a:t>player</a:t>
            </a:r>
            <a:endParaRPr lang="de-DE" sz="1000" dirty="0">
              <a:latin typeface="Calibri"/>
              <a:cs typeface="Calibri"/>
            </a:endParaRPr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4113695E-9232-40F9-AC91-6CE69F23E8CA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de-DE"/>
              <a:t>05.11.2025</a:t>
            </a:r>
            <a:endParaRPr lang="en-US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EFBF387D-3B54-4159-A924-5B0B1877B35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/>
              <a:t>taken from the Presentation M.Marx "How to process transparencies" JACoW TM 2023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AE6A1-A755-E4B3-A52D-2FF9DD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4000"/>
            <a:ext cx="11428412" cy="651946"/>
          </a:xfrm>
        </p:spPr>
        <p:txBody>
          <a:bodyPr/>
          <a:lstStyle/>
          <a:p>
            <a:r>
              <a:rPr lang="en-US" spc="-10" dirty="0">
                <a:solidFill>
                  <a:srgbClr val="0070C0"/>
                </a:solidFill>
              </a:rPr>
              <a:t>Software you </a:t>
            </a:r>
            <a:r>
              <a:rPr lang="en-US" spc="-5" dirty="0">
                <a:solidFill>
                  <a:srgbClr val="0070C0"/>
                </a:solidFill>
              </a:rPr>
              <a:t>need: an </a:t>
            </a:r>
            <a:r>
              <a:rPr lang="en-US" spc="-10" dirty="0">
                <a:solidFill>
                  <a:srgbClr val="0070C0"/>
                </a:solidFill>
              </a:rPr>
              <a:t>online tool for converting animations to mp4 videos</a:t>
            </a:r>
            <a:br>
              <a:rPr lang="en-US" dirty="0"/>
            </a:b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taken from the Presentation M.Marx "How to process transparencies" JACoW TM 2023</a:t>
            </a:r>
            <a:endParaRPr lang="de-DE"/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3EF8A30F-DB35-42B6-9A53-5303071DE9C1}"/>
              </a:ext>
            </a:extLst>
          </p:cNvPr>
          <p:cNvSpPr txBox="1"/>
          <p:nvPr/>
        </p:nvSpPr>
        <p:spPr>
          <a:xfrm>
            <a:off x="304800" y="3115056"/>
            <a:ext cx="8534400" cy="28129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en-US" sz="2000" b="1" spc="-10" dirty="0">
                <a:solidFill>
                  <a:srgbClr val="FF0000"/>
                </a:solidFill>
                <a:cs typeface="Arial" panose="020B0604020202020204" pitchFamily="34" charset="0"/>
              </a:rPr>
              <a:t>►  </a:t>
            </a:r>
            <a:r>
              <a:rPr lang="en-US" spc="-10" dirty="0">
                <a:uFill>
                  <a:solidFill>
                    <a:srgbClr val="0000FF"/>
                  </a:solidFill>
                </a:uFill>
                <a:cs typeface="Calibri"/>
              </a:rPr>
              <a:t>mp4 is the compatible format for videos supported by Adobe Acrobat </a:t>
            </a:r>
          </a:p>
          <a:p>
            <a:pPr marL="1206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endParaRPr lang="en-US" spc="-10" dirty="0">
              <a:uFill>
                <a:solidFill>
                  <a:srgbClr val="0000FF"/>
                </a:solidFill>
              </a:uFill>
              <a:cs typeface="Calibri"/>
            </a:endParaRPr>
          </a:p>
          <a:p>
            <a:pPr marL="12065"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en-US" spc="-10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cs typeface="Calibri"/>
              </a:rPr>
              <a:t>►</a:t>
            </a:r>
            <a:r>
              <a:rPr lang="en-US" spc="-10" dirty="0">
                <a:uFill>
                  <a:solidFill>
                    <a:srgbClr val="0000FF"/>
                  </a:solidFill>
                </a:uFill>
                <a:cs typeface="Calibri"/>
              </a:rPr>
              <a:t> </a:t>
            </a:r>
            <a:r>
              <a:rPr lang="en-US" spc="-10" dirty="0" err="1">
                <a:uFill>
                  <a:solidFill>
                    <a:srgbClr val="0000FF"/>
                  </a:solidFill>
                </a:uFill>
                <a:cs typeface="Calibri"/>
              </a:rPr>
              <a:t>Convertio</a:t>
            </a:r>
            <a:r>
              <a:rPr lang="en-US" spc="-10" dirty="0">
                <a:uFill>
                  <a:solidFill>
                    <a:srgbClr val="0000FF"/>
                  </a:solidFill>
                </a:uFill>
                <a:cs typeface="Calibri"/>
              </a:rPr>
              <a:t> converts animated gifs directly to mp4 online &amp; free through the 	 web browser</a:t>
            </a:r>
          </a:p>
          <a:p>
            <a:pPr marL="12065"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en-US" spc="-10" dirty="0">
                <a:uFill>
                  <a:solidFill>
                    <a:srgbClr val="0000FF"/>
                  </a:solidFill>
                </a:uFill>
                <a:cs typeface="Calibri"/>
              </a:rPr>
              <a:t>     </a:t>
            </a:r>
            <a:r>
              <a:rPr lang="en-US" spc="-10" dirty="0">
                <a:uFill>
                  <a:solidFill>
                    <a:srgbClr val="0000FF"/>
                  </a:solidFill>
                </a:uFill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https://convertio.co/gif-mp4/</a:t>
            </a:r>
            <a:endParaRPr lang="en-US" spc="-10" dirty="0">
              <a:uFill>
                <a:solidFill>
                  <a:srgbClr val="0000FF"/>
                </a:solidFill>
              </a:uFill>
              <a:cs typeface="Calibri"/>
            </a:endParaRPr>
          </a:p>
          <a:p>
            <a:pPr marL="12065"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endParaRPr lang="en-US" spc="-10" dirty="0">
              <a:uFill>
                <a:solidFill>
                  <a:srgbClr val="0000FF"/>
                </a:solidFill>
              </a:uFill>
              <a:cs typeface="Calibri"/>
            </a:endParaRPr>
          </a:p>
          <a:p>
            <a:pPr marL="12065"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en-US" spc="-10" dirty="0">
                <a:uFill>
                  <a:solidFill>
                    <a:srgbClr val="0000FF"/>
                  </a:solidFill>
                </a:uFill>
                <a:cs typeface="Calibri"/>
              </a:rPr>
              <a:t>	Why should we use </a:t>
            </a:r>
            <a:r>
              <a:rPr lang="en-US" spc="-10" dirty="0" err="1">
                <a:uFill>
                  <a:solidFill>
                    <a:srgbClr val="0000FF"/>
                  </a:solidFill>
                </a:uFill>
                <a:cs typeface="Calibri"/>
              </a:rPr>
              <a:t>Convertio</a:t>
            </a:r>
            <a:r>
              <a:rPr lang="en-US" spc="-10" dirty="0">
                <a:uFill>
                  <a:solidFill>
                    <a:srgbClr val="0000FF"/>
                  </a:solidFill>
                </a:uFill>
                <a:cs typeface="Calibri"/>
              </a:rPr>
              <a:t>?</a:t>
            </a:r>
          </a:p>
          <a:p>
            <a:pPr marL="12065"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endParaRPr lang="en-US" spc="-10" dirty="0">
              <a:uFill>
                <a:solidFill>
                  <a:srgbClr val="0000FF"/>
                </a:solidFill>
              </a:uFill>
              <a:cs typeface="Calibri"/>
            </a:endParaRPr>
          </a:p>
          <a:p>
            <a:pPr marL="12065">
              <a:spcBef>
                <a:spcPts val="15"/>
              </a:spcBef>
              <a:buClr>
                <a:srgbClr val="FF0000"/>
              </a:buClr>
              <a:buSzPct val="88888"/>
              <a:tabLst>
                <a:tab pos="244475" algn="l"/>
              </a:tabLst>
            </a:pPr>
            <a:r>
              <a:rPr lang="en-US" spc="-10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cs typeface="Calibri"/>
              </a:rPr>
              <a:t>►</a:t>
            </a:r>
            <a:r>
              <a:rPr lang="en-US" spc="-10" dirty="0">
                <a:uFill>
                  <a:solidFill>
                    <a:srgbClr val="0000FF"/>
                  </a:solidFill>
                </a:uFill>
                <a:cs typeface="Calibri"/>
              </a:rPr>
              <a:t> faster than using VirtualDub and Handbrake as it takes two steps to convert 	 from gif to mp4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ECF3662-4EC9-4823-A114-5F5D99B1C537}"/>
              </a:ext>
            </a:extLst>
          </p:cNvPr>
          <p:cNvGrpSpPr/>
          <p:nvPr/>
        </p:nvGrpSpPr>
        <p:grpSpPr>
          <a:xfrm>
            <a:off x="152400" y="2211735"/>
            <a:ext cx="6788789" cy="485775"/>
            <a:chOff x="228600" y="762000"/>
            <a:chExt cx="6788789" cy="485775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6AF1C94-7469-4CBB-85F8-4DF8771A57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600" y="762000"/>
              <a:ext cx="1704975" cy="485775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9421073-301D-418D-A827-E545FA44AE48}"/>
                </a:ext>
              </a:extLst>
            </p:cNvPr>
            <p:cNvSpPr/>
            <p:nvPr/>
          </p:nvSpPr>
          <p:spPr>
            <a:xfrm>
              <a:off x="1600200" y="831651"/>
              <a:ext cx="54171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74320">
                <a:lnSpc>
                  <a:spcPct val="100000"/>
                </a:lnSpc>
                <a:spcBef>
                  <a:spcPts val="200"/>
                </a:spcBef>
              </a:pPr>
              <a:r>
                <a:rPr lang="en-US" spc="-10" dirty="0">
                  <a:uFill>
                    <a:solidFill>
                      <a:srgbClr val="0000FF"/>
                    </a:solidFill>
                  </a:uFill>
                  <a:cs typeface="Calibri"/>
                </a:rPr>
                <a:t>Powerful file converter </a:t>
              </a:r>
              <a:r>
                <a:rPr lang="en-US" u="heavy" spc="-10" dirty="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cs typeface="Calibri"/>
                  <a:hlinkClick r:id="rId5"/>
                </a:rPr>
                <a:t>https://convertio.co</a:t>
              </a:r>
              <a:r>
                <a:rPr lang="en-US" u="heavy" spc="-10" dirty="0">
                  <a:solidFill>
                    <a:srgbClr val="0070C0"/>
                  </a:solidFill>
                  <a:uFill>
                    <a:solidFill>
                      <a:srgbClr val="0000FF"/>
                    </a:solidFill>
                  </a:uFill>
                  <a:cs typeface="Calibri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/</a:t>
              </a:r>
              <a:r>
                <a:rPr lang="en-US" u="heavy" spc="-10" dirty="0">
                  <a:solidFill>
                    <a:srgbClr val="0070C0"/>
                  </a:solidFill>
                  <a:uFill>
                    <a:solidFill>
                      <a:srgbClr val="0000FF"/>
                    </a:solidFill>
                  </a:uFill>
                  <a:cs typeface="Calibri"/>
                </a:rPr>
                <a:t>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4534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BAC6-5DB8-BD40-5C58-F7BAFD061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4C16BB-AE4D-C13D-B5E3-645D4FF3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39378" y="6475413"/>
            <a:ext cx="1273175" cy="162000"/>
          </a:xfrm>
        </p:spPr>
        <p:txBody>
          <a:bodyPr/>
          <a:lstStyle/>
          <a:p>
            <a:r>
              <a:rPr lang="de-DE"/>
              <a:t>05.11.2025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EDD556F-CAAE-EE02-E139-8CD44E7A2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75413"/>
            <a:ext cx="455612" cy="162000"/>
          </a:xfrm>
        </p:spPr>
        <p:txBody>
          <a:bodyPr/>
          <a:lstStyle/>
          <a:p>
            <a:fld id="{BE7504E0-22A4-4CE4-B523-ED0996D374BF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4BB3652-6498-EE6A-936F-C0FD26E5FDE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6166602" y="6475413"/>
            <a:ext cx="4627128" cy="162000"/>
          </a:xfrm>
        </p:spPr>
        <p:txBody>
          <a:bodyPr/>
          <a:lstStyle/>
          <a:p>
            <a:r>
              <a:rPr lang="en-US"/>
              <a:t>taken from the Presentation M.Marx "How to process transparencies" JACoW TM 2023</a:t>
            </a:r>
            <a:endParaRPr lang="de-DE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F928626A-6059-4CBA-B07E-3B379314A49C}"/>
              </a:ext>
            </a:extLst>
          </p:cNvPr>
          <p:cNvSpPr txBox="1">
            <a:spLocks/>
          </p:cNvSpPr>
          <p:nvPr/>
        </p:nvSpPr>
        <p:spPr>
          <a:xfrm>
            <a:off x="258572" y="205994"/>
            <a:ext cx="8502015" cy="873957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>
            <a:lvl1pPr algn="l" defTabSz="914400" rtl="0" eaLnBrk="1" latinLnBrk="0" hangingPunct="1">
              <a:lnSpc>
                <a:spcPct val="87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2000" spc="-10" dirty="0" err="1">
                <a:solidFill>
                  <a:srgbClr val="0070C0"/>
                </a:solidFill>
              </a:rPr>
              <a:t>PPspliT</a:t>
            </a:r>
            <a:r>
              <a:rPr lang="en-US" sz="2000" spc="-10" dirty="0">
                <a:solidFill>
                  <a:srgbClr val="0070C0"/>
                </a:solidFill>
              </a:rPr>
              <a:t> </a:t>
            </a:r>
            <a:r>
              <a:rPr lang="en-US" sz="2000" spc="-5" dirty="0">
                <a:solidFill>
                  <a:srgbClr val="0070C0"/>
                </a:solidFill>
              </a:rPr>
              <a:t>- A PowerPoint Add-in to split </a:t>
            </a:r>
            <a:r>
              <a:rPr lang="en-US" sz="2000" spc="-10" dirty="0">
                <a:solidFill>
                  <a:srgbClr val="0070C0"/>
                </a:solidFill>
              </a:rPr>
              <a:t>animations </a:t>
            </a:r>
            <a:r>
              <a:rPr lang="en-US" sz="2000" spc="-5" dirty="0">
                <a:solidFill>
                  <a:srgbClr val="0070C0"/>
                </a:solidFill>
              </a:rPr>
              <a:t>and overlaps</a:t>
            </a:r>
            <a:endParaRPr lang="en-US" sz="2000" dirty="0">
              <a:solidFill>
                <a:srgbClr val="0070C0"/>
              </a:solidFill>
            </a:endParaRPr>
          </a:p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lang="en-US" sz="1800" dirty="0">
                <a:latin typeface="Calibri"/>
                <a:cs typeface="Calibri"/>
              </a:rPr>
              <a:t>Massimo </a:t>
            </a:r>
            <a:r>
              <a:rPr lang="en-US" sz="1800" dirty="0" err="1">
                <a:latin typeface="Calibri"/>
                <a:cs typeface="Calibri"/>
              </a:rPr>
              <a:t>Rimondini</a:t>
            </a:r>
            <a:r>
              <a:rPr lang="en-US" sz="1800" dirty="0">
                <a:latin typeface="Calibri"/>
                <a:cs typeface="Calibri"/>
              </a:rPr>
              <a:t> </a:t>
            </a:r>
            <a:r>
              <a:rPr lang="en-US" sz="1800" spc="-5" dirty="0">
                <a:latin typeface="Calibri"/>
                <a:cs typeface="Calibri"/>
              </a:rPr>
              <a:t>has </a:t>
            </a:r>
            <a:r>
              <a:rPr lang="en-US" sz="1800" spc="-10" dirty="0">
                <a:latin typeface="Calibri"/>
                <a:cs typeface="Calibri"/>
              </a:rPr>
              <a:t>written </a:t>
            </a:r>
            <a:r>
              <a:rPr lang="en-US" sz="1800" dirty="0">
                <a:latin typeface="Calibri"/>
                <a:cs typeface="Calibri"/>
              </a:rPr>
              <a:t>a split </a:t>
            </a:r>
            <a:r>
              <a:rPr lang="en-US" sz="1800" spc="-5" dirty="0">
                <a:latin typeface="Calibri"/>
                <a:cs typeface="Calibri"/>
              </a:rPr>
              <a:t>animations  </a:t>
            </a:r>
            <a:r>
              <a:rPr lang="en-US" sz="1800" spc="-10" dirty="0">
                <a:latin typeface="Calibri"/>
                <a:cs typeface="Calibri"/>
              </a:rPr>
              <a:t>macro </a:t>
            </a:r>
            <a:r>
              <a:rPr lang="en-US" sz="1800" spc="-15" dirty="0">
                <a:latin typeface="Calibri"/>
                <a:cs typeface="Calibri"/>
              </a:rPr>
              <a:t>for PowerPoint which is </a:t>
            </a:r>
            <a:r>
              <a:rPr lang="en-US" sz="1800" spc="-5" dirty="0">
                <a:latin typeface="Calibri"/>
                <a:cs typeface="Calibri"/>
              </a:rPr>
              <a:t>very </a:t>
            </a:r>
            <a:r>
              <a:rPr lang="en-US" sz="1800" spc="-10" dirty="0">
                <a:latin typeface="Calibri"/>
                <a:cs typeface="Calibri"/>
              </a:rPr>
              <a:t>useful </a:t>
            </a:r>
            <a:r>
              <a:rPr lang="en-US" sz="1800" spc="-15" dirty="0">
                <a:latin typeface="Calibri"/>
                <a:cs typeface="Calibri"/>
              </a:rPr>
              <a:t>for </a:t>
            </a:r>
            <a:r>
              <a:rPr lang="en-US" sz="1800" spc="-10" dirty="0">
                <a:latin typeface="Calibri"/>
                <a:cs typeface="Calibri"/>
              </a:rPr>
              <a:t>processing </a:t>
            </a:r>
            <a:r>
              <a:rPr lang="en-US" sz="1800" dirty="0">
                <a:latin typeface="Calibri"/>
                <a:cs typeface="Calibri"/>
              </a:rPr>
              <a:t>slides.</a:t>
            </a: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4FC3A4D3-E519-4FB1-A31A-8AC40EC88E0A}"/>
              </a:ext>
            </a:extLst>
          </p:cNvPr>
          <p:cNvSpPr txBox="1"/>
          <p:nvPr/>
        </p:nvSpPr>
        <p:spPr>
          <a:xfrm>
            <a:off x="250038" y="2501430"/>
            <a:ext cx="8030845" cy="169405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74320" marR="5080" indent="-262255">
              <a:lnSpc>
                <a:spcPct val="99700"/>
              </a:lnSpc>
              <a:spcBef>
                <a:spcPts val="105"/>
              </a:spcBef>
              <a:buClr>
                <a:srgbClr val="00B04F"/>
              </a:buClr>
              <a:buFont typeface="Arial"/>
              <a:buChar char="►"/>
              <a:tabLst>
                <a:tab pos="292735" algn="l"/>
              </a:tabLst>
            </a:pPr>
            <a:r>
              <a:rPr sz="1800" spc="-5" dirty="0">
                <a:latin typeface="Calibri"/>
                <a:cs typeface="Calibri"/>
              </a:rPr>
              <a:t>Download </a:t>
            </a:r>
            <a:r>
              <a:rPr sz="1800" dirty="0">
                <a:latin typeface="Calibri"/>
                <a:cs typeface="Calibri"/>
              </a:rPr>
              <a:t>the </a:t>
            </a:r>
            <a:r>
              <a:rPr sz="1800" spc="-5" dirty="0">
                <a:latin typeface="Calibri"/>
                <a:cs typeface="Calibri"/>
              </a:rPr>
              <a:t>PPsplitT </a:t>
            </a:r>
            <a:r>
              <a:rPr sz="1800" spc="-10" dirty="0">
                <a:latin typeface="Calibri"/>
                <a:cs typeface="Calibri"/>
              </a:rPr>
              <a:t>installer from </a:t>
            </a:r>
            <a:r>
              <a:rPr sz="1800" spc="-5" dirty="0">
                <a:latin typeface="Calibri"/>
                <a:cs typeface="Calibri"/>
              </a:rPr>
              <a:t>his web </a:t>
            </a:r>
            <a:r>
              <a:rPr sz="1800" spc="-10" dirty="0">
                <a:latin typeface="Calibri"/>
                <a:cs typeface="Calibri"/>
              </a:rPr>
              <a:t>page at </a:t>
            </a:r>
            <a:r>
              <a:rPr sz="1800" dirty="0">
                <a:latin typeface="Calibri"/>
                <a:cs typeface="Calibri"/>
              </a:rPr>
              <a:t>the </a:t>
            </a:r>
            <a:r>
              <a:rPr sz="1800" spc="-10" dirty="0">
                <a:latin typeface="Calibri"/>
                <a:cs typeface="Calibri"/>
              </a:rPr>
              <a:t>following </a:t>
            </a:r>
            <a:r>
              <a:rPr sz="1800" dirty="0">
                <a:latin typeface="Calibri"/>
                <a:cs typeface="Calibri"/>
              </a:rPr>
              <a:t>URL and </a:t>
            </a:r>
            <a:r>
              <a:rPr sz="1800" spc="-5" dirty="0">
                <a:latin typeface="Calibri"/>
                <a:cs typeface="Calibri"/>
              </a:rPr>
              <a:t>use </a:t>
            </a:r>
            <a:r>
              <a:rPr sz="1800" dirty="0">
                <a:latin typeface="Calibri"/>
                <a:cs typeface="Calibri"/>
              </a:rPr>
              <a:t>the  supplied </a:t>
            </a:r>
            <a:r>
              <a:rPr sz="1800" spc="-10" dirty="0">
                <a:latin typeface="Calibri"/>
                <a:cs typeface="Calibri"/>
              </a:rPr>
              <a:t>password </a:t>
            </a:r>
            <a:r>
              <a:rPr sz="1800" dirty="0">
                <a:latin typeface="Calibri"/>
                <a:cs typeface="Calibri"/>
              </a:rPr>
              <a:t>“ppsplit” </a:t>
            </a:r>
            <a:r>
              <a:rPr sz="1800" spc="-15" dirty="0">
                <a:latin typeface="Calibri"/>
                <a:cs typeface="Calibri"/>
              </a:rPr>
              <a:t>to </a:t>
            </a:r>
            <a:r>
              <a:rPr sz="1800" dirty="0">
                <a:latin typeface="Calibri"/>
                <a:cs typeface="Calibri"/>
              </a:rPr>
              <a:t>unzip the file </a:t>
            </a:r>
            <a:r>
              <a:rPr sz="1800" spc="-15" dirty="0">
                <a:solidFill>
                  <a:srgbClr val="FF0000"/>
                </a:solidFill>
                <a:latin typeface="Calibri"/>
                <a:cs typeface="Calibri"/>
              </a:rPr>
              <a:t>(latest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version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is 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lang="en-US" sz="1800" dirty="0">
                <a:solidFill>
                  <a:srgbClr val="FF0000"/>
                </a:solidFill>
                <a:latin typeface="Calibri"/>
                <a:cs typeface="Calibri"/>
              </a:rPr>
              <a:t>2.6 March 2024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). </a:t>
            </a: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http://www.maxonthenet.altervista.org/ppsplit.php</a:t>
            </a:r>
            <a:endParaRPr sz="1800" dirty="0">
              <a:latin typeface="Calibri"/>
              <a:cs typeface="Calibri"/>
            </a:endParaRPr>
          </a:p>
          <a:p>
            <a:pPr marL="292735" marR="406400" indent="-292735">
              <a:lnSpc>
                <a:spcPts val="2150"/>
              </a:lnSpc>
              <a:spcBef>
                <a:spcPts val="90"/>
              </a:spcBef>
              <a:buClr>
                <a:srgbClr val="00B04F"/>
              </a:buClr>
              <a:buFont typeface="Arial"/>
              <a:buChar char="►"/>
              <a:tabLst>
                <a:tab pos="292735" algn="l"/>
              </a:tabLst>
            </a:pPr>
            <a:r>
              <a:rPr sz="1800" spc="-10" dirty="0">
                <a:latin typeface="Calibri"/>
                <a:cs typeface="Calibri"/>
              </a:rPr>
              <a:t>After </a:t>
            </a:r>
            <a:r>
              <a:rPr sz="1800" dirty="0">
                <a:latin typeface="Calibri"/>
                <a:cs typeface="Calibri"/>
              </a:rPr>
              <a:t>the add-in </a:t>
            </a:r>
            <a:r>
              <a:rPr sz="1800" spc="-5" dirty="0">
                <a:latin typeface="Calibri"/>
                <a:cs typeface="Calibri"/>
              </a:rPr>
              <a:t>has been </a:t>
            </a:r>
            <a:r>
              <a:rPr sz="1800" spc="-10" dirty="0">
                <a:latin typeface="Calibri"/>
                <a:cs typeface="Calibri"/>
              </a:rPr>
              <a:t>installed </a:t>
            </a:r>
            <a:r>
              <a:rPr sz="1800" spc="-15" dirty="0">
                <a:latin typeface="Calibri"/>
                <a:cs typeface="Calibri"/>
              </a:rPr>
              <a:t>PowerPoint </a:t>
            </a:r>
            <a:r>
              <a:rPr sz="1800" spc="-20" dirty="0">
                <a:latin typeface="Calibri"/>
                <a:cs typeface="Calibri"/>
              </a:rPr>
              <a:t>offers </a:t>
            </a:r>
            <a:r>
              <a:rPr sz="1800" dirty="0">
                <a:latin typeface="Calibri"/>
                <a:cs typeface="Calibri"/>
              </a:rPr>
              <a:t>a </a:t>
            </a:r>
            <a:r>
              <a:rPr sz="1800" spc="-5" dirty="0">
                <a:latin typeface="Calibri"/>
                <a:cs typeface="Calibri"/>
              </a:rPr>
              <a:t>new </a:t>
            </a:r>
            <a:r>
              <a:rPr sz="1800" spc="-10" dirty="0">
                <a:latin typeface="Calibri"/>
                <a:cs typeface="Calibri"/>
              </a:rPr>
              <a:t>tab </a:t>
            </a:r>
            <a:r>
              <a:rPr sz="1800" spc="-5" dirty="0">
                <a:latin typeface="Calibri"/>
                <a:cs typeface="Calibri"/>
              </a:rPr>
              <a:t>named </a:t>
            </a:r>
            <a:r>
              <a:rPr sz="1800" spc="-30" dirty="0">
                <a:latin typeface="Calibri"/>
                <a:cs typeface="Calibri"/>
              </a:rPr>
              <a:t>PPspliT.  </a:t>
            </a:r>
            <a:r>
              <a:rPr sz="1800" spc="-85" dirty="0">
                <a:latin typeface="Calibri"/>
                <a:cs typeface="Calibri"/>
              </a:rPr>
              <a:t>To </a:t>
            </a:r>
            <a:r>
              <a:rPr sz="1800" dirty="0">
                <a:latin typeface="Calibri"/>
                <a:cs typeface="Calibri"/>
              </a:rPr>
              <a:t>run the add-in </a:t>
            </a:r>
            <a:r>
              <a:rPr lang="en-US" spc="-10" dirty="0">
                <a:latin typeface="Calibri"/>
                <a:cs typeface="Calibri"/>
              </a:rPr>
              <a:t>select the slides where you want to split the overlapping content and hit </a:t>
            </a:r>
            <a:r>
              <a:rPr sz="1800" dirty="0">
                <a:latin typeface="Calibri"/>
                <a:cs typeface="Calibri"/>
              </a:rPr>
              <a:t>the </a:t>
            </a:r>
            <a:r>
              <a:rPr sz="1800" spc="-5" dirty="0">
                <a:latin typeface="Calibri"/>
                <a:cs typeface="Calibri"/>
              </a:rPr>
              <a:t>Split animations </a:t>
            </a:r>
            <a:r>
              <a:rPr sz="1800" spc="-10" dirty="0">
                <a:latin typeface="Calibri"/>
                <a:cs typeface="Calibri"/>
              </a:rPr>
              <a:t>button </a:t>
            </a:r>
            <a:r>
              <a:rPr sz="1800" spc="-5" dirty="0">
                <a:latin typeface="Calibri"/>
                <a:cs typeface="Calibri"/>
              </a:rPr>
              <a:t>on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14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left.</a:t>
            </a:r>
            <a:endParaRPr sz="1800" dirty="0">
              <a:latin typeface="Calibri"/>
              <a:cs typeface="Calibri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DD2E2D-0DBF-4D24-9AB7-0E4A17473ED0}"/>
              </a:ext>
            </a:extLst>
          </p:cNvPr>
          <p:cNvGrpSpPr/>
          <p:nvPr/>
        </p:nvGrpSpPr>
        <p:grpSpPr>
          <a:xfrm>
            <a:off x="3186116" y="893945"/>
            <a:ext cx="3993645" cy="1527051"/>
            <a:chOff x="2209796" y="1225005"/>
            <a:chExt cx="3993645" cy="152705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AD6C2E8-416E-4319-8574-11E8B1D08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796" y="1225005"/>
              <a:ext cx="1828804" cy="152705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4CCAE09-CF7D-4045-9DAD-9345C723D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8600" y="1252189"/>
              <a:ext cx="2164841" cy="1472681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40908CA-7602-41B7-995C-06B8B8C3E1F5}"/>
              </a:ext>
            </a:extLst>
          </p:cNvPr>
          <p:cNvGrpSpPr/>
          <p:nvPr/>
        </p:nvGrpSpPr>
        <p:grpSpPr>
          <a:xfrm>
            <a:off x="223835" y="3331190"/>
            <a:ext cx="8260602" cy="1749589"/>
            <a:chOff x="76200" y="3030377"/>
            <a:chExt cx="8260602" cy="1749589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5FCF2698-3657-4560-8099-196C4F973B77}"/>
                </a:ext>
              </a:extLst>
            </p:cNvPr>
            <p:cNvSpPr/>
            <p:nvPr/>
          </p:nvSpPr>
          <p:spPr>
            <a:xfrm rot="5700238">
              <a:off x="7747826" y="3314553"/>
              <a:ext cx="873152" cy="3048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56EDE597-28C2-4B7A-AA13-7AE5537BB432}"/>
                </a:ext>
              </a:extLst>
            </p:cNvPr>
            <p:cNvSpPr/>
            <p:nvPr/>
          </p:nvSpPr>
          <p:spPr>
            <a:xfrm>
              <a:off x="76200" y="4475166"/>
              <a:ext cx="762000" cy="3048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DB1C3E6B-A8CD-427E-9FC9-14F70D44D7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0" y="5661275"/>
            <a:ext cx="3228975" cy="1123950"/>
          </a:xfrm>
          <a:prstGeom prst="rect">
            <a:avLst/>
          </a:prstGeom>
        </p:spPr>
      </p:pic>
      <p:sp>
        <p:nvSpPr>
          <p:cNvPr id="20" name="Arrow: Curved Left 19">
            <a:extLst>
              <a:ext uri="{FF2B5EF4-FFF2-40B4-BE49-F238E27FC236}">
                <a16:creationId xmlns:a16="http://schemas.microsoft.com/office/drawing/2014/main" id="{C7BF4467-9882-4BA7-80C8-C9EC0B924FA8}"/>
              </a:ext>
            </a:extLst>
          </p:cNvPr>
          <p:cNvSpPr/>
          <p:nvPr/>
        </p:nvSpPr>
        <p:spPr>
          <a:xfrm>
            <a:off x="3729035" y="5025542"/>
            <a:ext cx="457200" cy="11430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object 4">
            <a:extLst>
              <a:ext uri="{FF2B5EF4-FFF2-40B4-BE49-F238E27FC236}">
                <a16:creationId xmlns:a16="http://schemas.microsoft.com/office/drawing/2014/main" id="{85E4381F-5D8F-4484-885B-B52BD6111B79}"/>
              </a:ext>
            </a:extLst>
          </p:cNvPr>
          <p:cNvSpPr txBox="1"/>
          <p:nvPr/>
        </p:nvSpPr>
        <p:spPr>
          <a:xfrm>
            <a:off x="4206961" y="5932786"/>
            <a:ext cx="4073922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>
              <a:lnSpc>
                <a:spcPct val="99700"/>
              </a:lnSpc>
              <a:spcBef>
                <a:spcPts val="105"/>
              </a:spcBef>
              <a:buClr>
                <a:srgbClr val="00B04F"/>
              </a:buClr>
              <a:tabLst>
                <a:tab pos="292735" algn="l"/>
              </a:tabLst>
            </a:pPr>
            <a:r>
              <a:rPr lang="en-US" sz="1800" b="1" dirty="0">
                <a:solidFill>
                  <a:srgbClr val="C00000"/>
                </a:solidFill>
                <a:latin typeface="Calibri"/>
                <a:cs typeface="Calibri"/>
              </a:rPr>
              <a:t>hint: slide numbers should be preserved!</a:t>
            </a:r>
            <a:endParaRPr sz="18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93D220-862B-4F4A-A054-EC0EC1D8F6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584" y="4222510"/>
            <a:ext cx="7084540" cy="142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906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heme/theme1.xml><?xml version="1.0" encoding="utf-8"?>
<a:theme xmlns:a="http://schemas.openxmlformats.org/drawingml/2006/main" name="DESY Master">
  <a:themeElements>
    <a:clrScheme name="Office">
      <a:dk1>
        <a:srgbClr val="000000"/>
      </a:dk1>
      <a:lt1>
        <a:srgbClr val="FFFFFF"/>
      </a:lt1>
      <a:dk2>
        <a:srgbClr val="009FDF"/>
      </a:dk2>
      <a:lt2>
        <a:srgbClr val="EAF1F4"/>
      </a:lt2>
      <a:accent1>
        <a:srgbClr val="007BC8"/>
      </a:accent1>
      <a:accent2>
        <a:srgbClr val="003A57"/>
      </a:accent2>
      <a:accent3>
        <a:srgbClr val="008938"/>
      </a:accent3>
      <a:accent4>
        <a:srgbClr val="005A5A"/>
      </a:accent4>
      <a:accent5>
        <a:srgbClr val="D2006E"/>
      </a:accent5>
      <a:accent6>
        <a:srgbClr val="50509B"/>
      </a:accent6>
      <a:hlink>
        <a:srgbClr val="007BC8"/>
      </a:hlink>
      <a:folHlink>
        <a:srgbClr val="007BC8"/>
      </a:folHlink>
    </a:clrScheme>
    <a:fontScheme name="Desy Master 2024">
      <a:majorFont>
        <a:latin typeface="DesySans Office Cn Medium"/>
        <a:ea typeface=""/>
        <a:cs typeface=""/>
      </a:majorFont>
      <a:minorFont>
        <a:latin typeface="Desy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Orange">
      <a:srgbClr val="EB6E0F"/>
    </a:custClr>
    <a:custClr name="Dunkelblau">
      <a:srgbClr val="00233C"/>
    </a:custClr>
  </a:custClrLst>
  <a:extLst>
    <a:ext uri="{05A4C25C-085E-4340-85A3-A5531E510DB2}">
      <thm15:themeFamily xmlns:thm15="http://schemas.microsoft.com/office/thememl/2012/main" name="DESY-PPT-Master_05_2025" id="{E4DAE04C-5CDC-A345-B787-CC326890C53D}" vid="{8A6E42BB-B41F-9E4C-9326-0CF3BCF0168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DESY-PPT-Master_05_2025</Template>
  <TotalTime>0</TotalTime>
  <Words>5160</Words>
  <Application>Microsoft Office PowerPoint</Application>
  <PresentationFormat>Widescreen</PresentationFormat>
  <Paragraphs>566</Paragraphs>
  <Slides>64</Slides>
  <Notes>47</Notes>
  <HiddenSlides>0</HiddenSlides>
  <MMClips>1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80" baseType="lpstr">
      <vt:lpstr>DesySans Office Cn Regular</vt:lpstr>
      <vt:lpstr>DesySans Office Cn Heavy</vt:lpstr>
      <vt:lpstr>Aptos</vt:lpstr>
      <vt:lpstr>Symbol</vt:lpstr>
      <vt:lpstr>Arial</vt:lpstr>
      <vt:lpstr>Wingdings</vt:lpstr>
      <vt:lpstr>Wingdings 3</vt:lpstr>
      <vt:lpstr>Arial Unicode MS</vt:lpstr>
      <vt:lpstr>DesySans Office</vt:lpstr>
      <vt:lpstr>DesySans Office Cn Medium</vt:lpstr>
      <vt:lpstr>Calibri</vt:lpstr>
      <vt:lpstr>Webdings</vt:lpstr>
      <vt:lpstr>Times New Roman</vt:lpstr>
      <vt:lpstr>Wingdings 2</vt:lpstr>
      <vt:lpstr>DesySans Office Cn Bold</vt:lpstr>
      <vt:lpstr>DESY Master</vt:lpstr>
      <vt:lpstr>How to edit transparencies</vt:lpstr>
      <vt:lpstr>Processing slides</vt:lpstr>
      <vt:lpstr>Processing slides</vt:lpstr>
      <vt:lpstr>Processing slides</vt:lpstr>
      <vt:lpstr>Contents of this talk</vt:lpstr>
      <vt:lpstr>Prerequisites </vt:lpstr>
      <vt:lpstr>Software you need: Video transcoder, a screen capture tool</vt:lpstr>
      <vt:lpstr>Software you need: an online tool for converting animations to mp4 videos </vt:lpstr>
      <vt:lpstr>PowerPoint Presentation</vt:lpstr>
      <vt:lpstr>PowerPoint: How to enable the High Quality Print Option </vt:lpstr>
      <vt:lpstr>Acrobat settings to play embedded videos</vt:lpstr>
      <vt:lpstr>Acrobat settings to play embedded videos</vt:lpstr>
      <vt:lpstr>Enable media features on a Windows computer</vt:lpstr>
      <vt:lpstr>JACoW joboptions (latest JACoW-12.joboptions are from November 2023)  </vt:lpstr>
      <vt:lpstr>Presentation Management </vt:lpstr>
      <vt:lpstr>Former workflow Slide Processing </vt:lpstr>
      <vt:lpstr> SpeakerReadyRoom</vt:lpstr>
      <vt:lpstr>SpeakerReadyRoom</vt:lpstr>
      <vt:lpstr> SpeakerReadyRoom</vt:lpstr>
      <vt:lpstr>Presentation Management, JICT   </vt:lpstr>
      <vt:lpstr>Presentation Management, JICT </vt:lpstr>
      <vt:lpstr>Presentation Management, JICT </vt:lpstr>
      <vt:lpstr>Presentation Management, JICT  </vt:lpstr>
      <vt:lpstr>Presentation Management   </vt:lpstr>
      <vt:lpstr>Presentation Management - problems </vt:lpstr>
      <vt:lpstr>INDICO environment Workflow </vt:lpstr>
      <vt:lpstr>INDICO environment </vt:lpstr>
      <vt:lpstr>Processing PDF slides</vt:lpstr>
      <vt:lpstr>PowerPoint Presentation</vt:lpstr>
      <vt:lpstr>Now the challenge: processing PowerPoint slides</vt:lpstr>
      <vt:lpstr>for overlaps or animations some extra work is needed before the slides can be uploaded</vt:lpstr>
      <vt:lpstr>Remember: Processing transparencies</vt:lpstr>
      <vt:lpstr>How to process transparencies</vt:lpstr>
      <vt:lpstr>PowerPoint Presentation</vt:lpstr>
      <vt:lpstr>Processing slides: how to convert PPT to PDF</vt:lpstr>
      <vt:lpstr>Print the slides to the Adobe PDF printer for conversion to PDF </vt:lpstr>
      <vt:lpstr>PowerPoint Presentation</vt:lpstr>
      <vt:lpstr>PowerPoint Presentation</vt:lpstr>
      <vt:lpstr>PowerPoint Presentation</vt:lpstr>
      <vt:lpstr>PowerPoint Presentation</vt:lpstr>
      <vt:lpstr>Fixing overlaps using PPspliT</vt:lpstr>
      <vt:lpstr>Fix overlaps using PPspliT: Example</vt:lpstr>
      <vt:lpstr>PowerPoint Presentation</vt:lpstr>
      <vt:lpstr>Embedding videos and animations in PDF files</vt:lpstr>
      <vt:lpstr>PowerPoint Presentation</vt:lpstr>
      <vt:lpstr>How to extract Media Files from PowerPoint Presentations</vt:lpstr>
      <vt:lpstr>How to extract Media Files from PowerPoint Presentations</vt:lpstr>
      <vt:lpstr>animated gifs</vt:lpstr>
      <vt:lpstr>Transforming animated gifs to mp4 using Convertio</vt:lpstr>
      <vt:lpstr>Processing slides:  How to deal with motion path animations</vt:lpstr>
      <vt:lpstr>PowerPoint Presentation</vt:lpstr>
      <vt:lpstr>PowerPoint Presentation</vt:lpstr>
      <vt:lpstr>How to insert videos in PDF documents</vt:lpstr>
      <vt:lpstr>How to insert videos in PDF documents</vt:lpstr>
      <vt:lpstr>How to insert videos in PDF documents</vt:lpstr>
      <vt:lpstr>Modify videos in PDF documents</vt:lpstr>
      <vt:lpstr>PowerPoint Presentation</vt:lpstr>
      <vt:lpstr>PowerPoint Presentation</vt:lpstr>
      <vt:lpstr>Example: PPT slide containing text, symbols and numbers</vt:lpstr>
      <vt:lpstr>PowerPoint Presentation</vt:lpstr>
      <vt:lpstr>Example: Shapes or captions covering videos</vt:lpstr>
      <vt:lpstr>PowerPoint Presentation</vt:lpstr>
      <vt:lpstr>Example: Black lines around an embedded video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 Headline.</dc:title>
  <dc:creator>Rudolph, Ruth</dc:creator>
  <cp:lastModifiedBy>Rudolph, Ruth</cp:lastModifiedBy>
  <cp:revision>141</cp:revision>
  <dcterms:created xsi:type="dcterms:W3CDTF">2025-10-09T09:05:53Z</dcterms:created>
  <dcterms:modified xsi:type="dcterms:W3CDTF">2025-11-06T10:28:04Z</dcterms:modified>
</cp:coreProperties>
</file>