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embeddedFontLst>
    <p:embeddedFont>
      <p:font typeface="Lato"/>
      <p:regular r:id="rId18"/>
      <p:bold r:id="rId19"/>
      <p:italic r:id="rId20"/>
      <p:boldItalic r:id="rId21"/>
    </p:embeddedFont>
    <p:embeddedFont>
      <p:font typeface="Inter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ato-italic.fntdata"/><Relationship Id="rId22" Type="http://schemas.openxmlformats.org/officeDocument/2006/relationships/font" Target="fonts/Inter-regular.fntdata"/><Relationship Id="rId21" Type="http://schemas.openxmlformats.org/officeDocument/2006/relationships/font" Target="fonts/Lato-boldItalic.fntdata"/><Relationship Id="rId24" Type="http://schemas.openxmlformats.org/officeDocument/2006/relationships/font" Target="fonts/Inter-italic.fntdata"/><Relationship Id="rId23" Type="http://schemas.openxmlformats.org/officeDocument/2006/relationships/font" Target="fonts/Inter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font" Target="fonts/Inter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font" Target="fonts/Lato-bold.fntdata"/><Relationship Id="rId18" Type="http://schemas.openxmlformats.org/officeDocument/2006/relationships/font" Target="fonts/Lat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36fd8c52a26_0_1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36fd8c52a26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36fd8c52a26_0_2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36fd8c52a26_0_2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6fd8c52a26_0_2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36fd8c52a26_0_2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3a04a116fb0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3a04a116fb0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3a018a59e14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3a018a59e14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a04a116fb0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a04a116fb0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6fd8c52a26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36fd8c52a26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6fd8c52a26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36fd8c52a26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36fd8c52a26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36fd8c52a26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36fd8c52a26_0_1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36fd8c52a26_0_1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3a04a116fb0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3a04a116fb0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Relationship Id="rId4" Type="http://schemas.openxmlformats.org/officeDocument/2006/relationships/image" Target="../media/image6.png"/><Relationship Id="rId10" Type="http://schemas.openxmlformats.org/officeDocument/2006/relationships/image" Target="../media/image2.png"/><Relationship Id="rId9" Type="http://schemas.openxmlformats.org/officeDocument/2006/relationships/image" Target="../media/image3.png"/><Relationship Id="rId5" Type="http://schemas.openxmlformats.org/officeDocument/2006/relationships/image" Target="../media/image1.png"/><Relationship Id="rId6" Type="http://schemas.openxmlformats.org/officeDocument/2006/relationships/hyperlink" Target="https://scan.jacow.org/" TargetMode="External"/><Relationship Id="rId7" Type="http://schemas.openxmlformats.org/officeDocument/2006/relationships/hyperlink" Target="https://scan.jacow.org/" TargetMode="External"/><Relationship Id="rId8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scan.jacow.org" TargetMode="External"/><Relationship Id="rId4" Type="http://schemas.openxmlformats.org/officeDocument/2006/relationships/image" Target="../media/image12.png"/><Relationship Id="rId5" Type="http://schemas.openxmlformats.org/officeDocument/2006/relationships/image" Target="../media/image16.png"/><Relationship Id="rId6" Type="http://schemas.openxmlformats.org/officeDocument/2006/relationships/image" Target="../media/image1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1.png"/><Relationship Id="rId4" Type="http://schemas.openxmlformats.org/officeDocument/2006/relationships/image" Target="../media/image20.png"/><Relationship Id="rId5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Relationship Id="rId4" Type="http://schemas.openxmlformats.org/officeDocument/2006/relationships/image" Target="../media/image17.png"/><Relationship Id="rId5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png"/><Relationship Id="rId4" Type="http://schemas.openxmlformats.org/officeDocument/2006/relationships/image" Target="../media/image1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56482" y="2190138"/>
            <a:ext cx="1771500" cy="1514825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>
            <p:ph type="ctrTitle"/>
          </p:nvPr>
        </p:nvSpPr>
        <p:spPr>
          <a:xfrm>
            <a:off x="0" y="4632350"/>
            <a:ext cx="4000500" cy="57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/>
              <a:t>JACoW TM 2025</a:t>
            </a:r>
            <a:endParaRPr sz="1400"/>
          </a:p>
        </p:txBody>
      </p:sp>
      <p:sp>
        <p:nvSpPr>
          <p:cNvPr id="56" name="Google Shape;56;p13"/>
          <p:cNvSpPr txBox="1"/>
          <p:nvPr>
            <p:ph idx="1" type="subTitle"/>
          </p:nvPr>
        </p:nvSpPr>
        <p:spPr>
          <a:xfrm>
            <a:off x="-75" y="75200"/>
            <a:ext cx="400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en-GB" sz="2580"/>
              <a:t>JACoW CatScan Editor</a:t>
            </a:r>
            <a:endParaRPr sz="2580"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en-GB" sz="2580"/>
              <a:t>Ref Search</a:t>
            </a:r>
            <a:endParaRPr sz="2580"/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00500" y="0"/>
            <a:ext cx="51435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05025" y="4069650"/>
            <a:ext cx="1236600" cy="472575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/>
        </p:nvSpPr>
        <p:spPr>
          <a:xfrm>
            <a:off x="0" y="734775"/>
            <a:ext cx="40005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500" u="sng">
                <a:solidFill>
                  <a:schemeClr val="hlink"/>
                </a:solidFill>
                <a:hlinkClick r:id="rId6"/>
              </a:rPr>
              <a:t>https://scan.jacow.org</a:t>
            </a:r>
            <a:endParaRPr sz="1500" u="sng">
              <a:solidFill>
                <a:schemeClr val="hlink"/>
              </a:solidFill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0" y="975003"/>
            <a:ext cx="40005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500" u="sng">
                <a:solidFill>
                  <a:schemeClr val="hlink"/>
                </a:solidFill>
                <a:hlinkClick r:id="rId7"/>
              </a:rPr>
              <a:t>https://</a:t>
            </a:r>
            <a:r>
              <a:rPr lang="en-GB" sz="1500" u="sng">
                <a:solidFill>
                  <a:schemeClr val="hlink"/>
                </a:solidFill>
              </a:rPr>
              <a:t>refs.jacow.org</a:t>
            </a:r>
            <a:endParaRPr sz="1500" u="sng">
              <a:solidFill>
                <a:schemeClr val="hlink"/>
              </a:solidFill>
            </a:endParaRPr>
          </a:p>
        </p:txBody>
      </p:sp>
      <p:pic>
        <p:nvPicPr>
          <p:cNvPr id="61" name="Google Shape;61;p1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454250" y="1320228"/>
            <a:ext cx="2116551" cy="250080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74650" y="3876010"/>
            <a:ext cx="684450" cy="687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3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1316174" y="3990964"/>
            <a:ext cx="1163606" cy="472575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3"/>
          <p:cNvSpPr txBox="1"/>
          <p:nvPr/>
        </p:nvSpPr>
        <p:spPr>
          <a:xfrm>
            <a:off x="2505113" y="3844053"/>
            <a:ext cx="1436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rgbClr val="00B050"/>
                </a:solidFill>
              </a:rPr>
              <a:t>Now in some </a:t>
            </a:r>
            <a:endParaRPr sz="120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2"/>
          <p:cNvSpPr txBox="1"/>
          <p:nvPr>
            <p:ph type="title"/>
          </p:nvPr>
        </p:nvSpPr>
        <p:spPr>
          <a:xfrm>
            <a:off x="242425" y="177425"/>
            <a:ext cx="37542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3120">
                <a:latin typeface="Lato"/>
                <a:ea typeface="Lato"/>
                <a:cs typeface="Lato"/>
                <a:sym typeface="Lato"/>
              </a:rPr>
              <a:t>What is it?</a:t>
            </a:r>
            <a:endParaRPr sz="312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4" name="Google Shape;134;p22"/>
          <p:cNvSpPr txBox="1"/>
          <p:nvPr>
            <p:ph idx="1" type="body"/>
          </p:nvPr>
        </p:nvSpPr>
        <p:spPr>
          <a:xfrm>
            <a:off x="242425" y="920600"/>
            <a:ext cx="3712800" cy="401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Widely used free web application for </a:t>
            </a:r>
            <a:r>
              <a:rPr b="1" lang="en-GB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authors </a:t>
            </a:r>
            <a:r>
              <a:rPr lang="en-GB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and </a:t>
            </a:r>
            <a:r>
              <a:rPr b="1" lang="en-GB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editors</a:t>
            </a:r>
            <a:endParaRPr b="1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Outputs </a:t>
            </a:r>
            <a:r>
              <a:rPr b="1" lang="en-GB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LaTeX </a:t>
            </a:r>
            <a:r>
              <a:rPr lang="en-GB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/ </a:t>
            </a:r>
            <a:r>
              <a:rPr b="1" lang="en-GB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BibTex </a:t>
            </a:r>
            <a:r>
              <a:rPr lang="en-GB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and </a:t>
            </a:r>
            <a:r>
              <a:rPr b="1" lang="en-GB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Word </a:t>
            </a:r>
            <a:r>
              <a:rPr lang="en-GB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references in the </a:t>
            </a:r>
            <a:r>
              <a:rPr b="1" lang="en-GB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JACoW </a:t>
            </a:r>
            <a:r>
              <a:rPr lang="en-GB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format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Search index of all published and unpublished </a:t>
            </a:r>
            <a:r>
              <a:rPr b="1" lang="en-GB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JACoW </a:t>
            </a:r>
            <a:r>
              <a:rPr lang="en-GB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papers (~76,000)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Indexes for </a:t>
            </a:r>
            <a:r>
              <a:rPr b="1" lang="en-GB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unpublished </a:t>
            </a:r>
            <a:r>
              <a:rPr lang="en-GB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papers including for the </a:t>
            </a:r>
            <a:r>
              <a:rPr b="1" lang="en-GB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current conference</a:t>
            </a:r>
            <a:endParaRPr b="1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i="1" lang="en-GB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Now also searches external papers</a:t>
            </a:r>
            <a:endParaRPr i="1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35" name="Google Shape;13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96625" y="508825"/>
            <a:ext cx="5877654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22"/>
          <p:cNvSpPr txBox="1"/>
          <p:nvPr>
            <p:ph idx="4294967295" type="subTitle"/>
          </p:nvPr>
        </p:nvSpPr>
        <p:spPr>
          <a:xfrm>
            <a:off x="3869950" y="2907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-GB">
                <a:solidFill>
                  <a:schemeClr val="dk1"/>
                </a:solidFill>
              </a:rPr>
              <a:t>https://refs.jacow.org/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3"/>
          <p:cNvSpPr txBox="1"/>
          <p:nvPr>
            <p:ph type="title"/>
          </p:nvPr>
        </p:nvSpPr>
        <p:spPr>
          <a:xfrm>
            <a:off x="281325" y="226500"/>
            <a:ext cx="7502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1" lang="en-GB" sz="2500">
                <a:latin typeface="Lato"/>
                <a:ea typeface="Lato"/>
                <a:cs typeface="Lato"/>
                <a:sym typeface="Lato"/>
              </a:rPr>
              <a:t>What’s New?</a:t>
            </a:r>
            <a:endParaRPr b="1" sz="25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2" name="Google Shape;142;p23"/>
          <p:cNvSpPr txBox="1"/>
          <p:nvPr>
            <p:ph idx="1" type="body"/>
          </p:nvPr>
        </p:nvSpPr>
        <p:spPr>
          <a:xfrm>
            <a:off x="298050" y="1041375"/>
            <a:ext cx="8547900" cy="40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Creation of public search API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Improvements to external search (journal lookup, and doi search)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Introduction of hyperlinks to DOIs for latex (using \doi command) and word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Conference status on list page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>
                <a:solidFill>
                  <a:schemeClr val="dk1"/>
                </a:solidFill>
              </a:rPr>
              <a:t>CatScan integration - Reference cross-checking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4"/>
          <p:cNvSpPr txBox="1"/>
          <p:nvPr>
            <p:ph type="title"/>
          </p:nvPr>
        </p:nvSpPr>
        <p:spPr>
          <a:xfrm>
            <a:off x="281325" y="226500"/>
            <a:ext cx="7502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1" lang="en-GB" sz="2500">
                <a:latin typeface="Lato"/>
                <a:ea typeface="Lato"/>
                <a:cs typeface="Lato"/>
                <a:sym typeface="Lato"/>
              </a:rPr>
              <a:t>What’s Next?</a:t>
            </a:r>
            <a:endParaRPr b="1" sz="25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8" name="Google Shape;148;p24"/>
          <p:cNvSpPr txBox="1"/>
          <p:nvPr>
            <p:ph idx="1" type="body"/>
          </p:nvPr>
        </p:nvSpPr>
        <p:spPr>
          <a:xfrm>
            <a:off x="298050" y="1032150"/>
            <a:ext cx="8547900" cy="40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Automatic Conference Population - During and Post Conference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BibTeX Database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Integration with Single-Sign On from Indico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/>
          <p:nvPr/>
        </p:nvSpPr>
        <p:spPr>
          <a:xfrm>
            <a:off x="0" y="0"/>
            <a:ext cx="58224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>
                <a:solidFill>
                  <a:schemeClr val="dk1"/>
                </a:solidFill>
              </a:rPr>
              <a:t>Why CatScan?</a:t>
            </a:r>
            <a:endParaRPr/>
          </a:p>
        </p:txBody>
      </p:sp>
      <p:pic>
        <p:nvPicPr>
          <p:cNvPr id="70" name="Google Shape;7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68200"/>
            <a:ext cx="3600316" cy="3822901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4"/>
          <p:cNvSpPr txBox="1"/>
          <p:nvPr/>
        </p:nvSpPr>
        <p:spPr>
          <a:xfrm>
            <a:off x="3985400" y="1080350"/>
            <a:ext cx="5199300" cy="41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55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-GB" sz="2000">
                <a:solidFill>
                  <a:schemeClr val="dk1"/>
                </a:solidFill>
              </a:rPr>
              <a:t>Best effort editor, it’s not purrrfect can have false positives, but can be a powerful alliance of authors and editors 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-GB" sz="2000">
                <a:solidFill>
                  <a:schemeClr val="dk1"/>
                </a:solidFill>
              </a:rPr>
              <a:t>Authors become editors for standard detectable errors, and learn from the feedback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-GB" sz="2000">
                <a:solidFill>
                  <a:schemeClr val="dk1"/>
                </a:solidFill>
              </a:rPr>
              <a:t>Consistent review which doesn’t get tired and start overlooking errors or focused on one type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-GB" sz="2000">
                <a:solidFill>
                  <a:schemeClr val="dk1"/>
                </a:solidFill>
              </a:rPr>
              <a:t>Give editors back more time to focus on other aspects of proceedings production, or reduce need for as many editors for conferences</a:t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5"/>
          <p:cNvSpPr txBox="1"/>
          <p:nvPr>
            <p:ph type="ctrTitle"/>
          </p:nvPr>
        </p:nvSpPr>
        <p:spPr>
          <a:xfrm>
            <a:off x="1988075" y="0"/>
            <a:ext cx="5019000" cy="503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/>
              <a:t>Changes for IPAC’25</a:t>
            </a:r>
            <a:endParaRPr b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3147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1800"/>
              <a:t>Creation of some initial LaTeX checks</a:t>
            </a:r>
            <a:endParaRPr sz="1800"/>
          </a:p>
          <a:p>
            <a:pPr indent="-33147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1800"/>
              <a:t>AI Summary of LaTeX results</a:t>
            </a:r>
            <a:endParaRPr sz="1800"/>
          </a:p>
          <a:p>
            <a:pPr indent="-33147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1800"/>
              <a:t>Formatting of LaTeX results on </a:t>
            </a:r>
            <a:r>
              <a:rPr lang="en-GB" sz="1800" u="sng">
                <a:solidFill>
                  <a:schemeClr val="hlink"/>
                </a:solidFill>
                <a:hlinkClick r:id="rId3"/>
              </a:rPr>
              <a:t>scan.jacow.org</a:t>
            </a:r>
            <a:r>
              <a:rPr lang="en-GB" sz="1800"/>
              <a:t>\</a:t>
            </a:r>
            <a:endParaRPr sz="1800"/>
          </a:p>
          <a:p>
            <a:pPr indent="-33147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1800"/>
              <a:t>Automatic results (as comments) for </a:t>
            </a:r>
            <a:br>
              <a:rPr lang="en-GB" sz="1800"/>
            </a:br>
            <a:r>
              <a:rPr lang="en-GB" sz="1800"/>
              <a:t>IPAC’25 and NaPAC’25</a:t>
            </a:r>
            <a:endParaRPr sz="1800"/>
          </a:p>
          <a:p>
            <a:pPr indent="-33147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1800"/>
              <a:t>Introduce new pagesize word template format check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/>
              <a:t>Work Required (Litter of Kittens)</a:t>
            </a:r>
            <a:endParaRPr b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3147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1800"/>
              <a:t>Automation of CatScan availability for all future conferences</a:t>
            </a:r>
            <a:endParaRPr sz="1800"/>
          </a:p>
          <a:p>
            <a:pPr indent="-33147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1800"/>
              <a:t>Introduction of new latex checks</a:t>
            </a:r>
            <a:endParaRPr sz="18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/>
              <a:t>Missing figures, table not referenced, etc… </a:t>
            </a:r>
            <a:endParaRPr sz="1800"/>
          </a:p>
          <a:p>
            <a:pPr indent="-33147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1800"/>
              <a:t>Removal of “Warnings” on word checks unsure about issues 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77" name="Google Shape;77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1825" y="3241203"/>
            <a:ext cx="1572775" cy="1574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67725" y="602525"/>
            <a:ext cx="1572775" cy="15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5"/>
          <p:cNvSpPr txBox="1"/>
          <p:nvPr/>
        </p:nvSpPr>
        <p:spPr>
          <a:xfrm>
            <a:off x="2028620" y="4671900"/>
            <a:ext cx="4704300" cy="41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00B050"/>
                </a:solidFill>
              </a:rPr>
              <a:t>Sponsors</a:t>
            </a:r>
            <a:r>
              <a:rPr lang="en-GB" sz="1800">
                <a:solidFill>
                  <a:srgbClr val="00B050"/>
                </a:solidFill>
              </a:rPr>
              <a:t> and contributors are welcomed :)</a:t>
            </a:r>
            <a:endParaRPr sz="1800">
              <a:solidFill>
                <a:srgbClr val="00B050"/>
              </a:solidFill>
            </a:endParaRPr>
          </a:p>
        </p:txBody>
      </p:sp>
      <p:pic>
        <p:nvPicPr>
          <p:cNvPr id="80" name="Google Shape;80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076949" y="3832362"/>
            <a:ext cx="1971502" cy="1311126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5"/>
          <p:cNvSpPr txBox="1"/>
          <p:nvPr/>
        </p:nvSpPr>
        <p:spPr>
          <a:xfrm>
            <a:off x="6851700" y="2945816"/>
            <a:ext cx="2292300" cy="8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4A86E8"/>
                </a:solidFill>
              </a:rPr>
              <a:t>Projects of deliverables or Litter of Kittens</a:t>
            </a:r>
            <a:endParaRPr sz="1800">
              <a:solidFill>
                <a:srgbClr val="4A86E8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989246" cy="4838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10024" y="1280350"/>
            <a:ext cx="3593875" cy="3598924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6"/>
          <p:cNvSpPr txBox="1"/>
          <p:nvPr/>
        </p:nvSpPr>
        <p:spPr>
          <a:xfrm>
            <a:off x="1230000" y="223625"/>
            <a:ext cx="79140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</a:rPr>
              <a:t>Plugging CatScan into               	IPAC’25 </a:t>
            </a:r>
            <a:endParaRPr sz="200"/>
          </a:p>
        </p:txBody>
      </p:sp>
      <p:pic>
        <p:nvPicPr>
          <p:cNvPr id="89" name="Google Shape;89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92089" y="223625"/>
            <a:ext cx="1651571" cy="67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35439" y="4129800"/>
            <a:ext cx="1651571" cy="677100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6"/>
          <p:cNvSpPr txBox="1"/>
          <p:nvPr/>
        </p:nvSpPr>
        <p:spPr>
          <a:xfrm>
            <a:off x="4999750" y="1215763"/>
            <a:ext cx="4176300" cy="372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rgbClr val="222222"/>
                </a:solidFill>
              </a:rPr>
              <a:t>Word:</a:t>
            </a:r>
            <a:endParaRPr b="1" sz="24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222222"/>
                </a:solidFill>
              </a:rPr>
              <a:t>At 278 Word contributions in Indico.</a:t>
            </a:r>
            <a:br>
              <a:rPr lang="en-GB">
                <a:solidFill>
                  <a:srgbClr val="222222"/>
                </a:solidFill>
              </a:rPr>
            </a:br>
            <a:r>
              <a:rPr lang="en-GB">
                <a:solidFill>
                  <a:srgbClr val="222222"/>
                </a:solidFill>
              </a:rPr>
              <a:t> 110 (42%) have subsequent uploads with improvements by authors.  </a:t>
            </a:r>
            <a:endParaRPr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222222"/>
                </a:solidFill>
              </a:rPr>
              <a:t>In total, authors addressed </a:t>
            </a:r>
            <a:r>
              <a:rPr b="1" lang="en-GB">
                <a:solidFill>
                  <a:srgbClr val="222222"/>
                </a:solidFill>
              </a:rPr>
              <a:t>4,636</a:t>
            </a:r>
            <a:r>
              <a:rPr lang="en-GB">
                <a:solidFill>
                  <a:srgbClr val="222222"/>
                </a:solidFill>
              </a:rPr>
              <a:t> identified by CatScan</a:t>
            </a:r>
            <a:endParaRPr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GB">
                <a:solidFill>
                  <a:srgbClr val="222222"/>
                </a:solidFill>
              </a:rPr>
            </a:br>
            <a:r>
              <a:rPr lang="en-GB">
                <a:solidFill>
                  <a:schemeClr val="dk1"/>
                </a:solidFill>
              </a:rPr>
              <a:t> </a:t>
            </a:r>
            <a:r>
              <a:rPr b="1" lang="en-GB" sz="2400">
                <a:solidFill>
                  <a:srgbClr val="222222"/>
                </a:solidFill>
              </a:rPr>
              <a:t>LaTeX:</a:t>
            </a:r>
            <a:r>
              <a:rPr lang="en-GB" sz="2400">
                <a:solidFill>
                  <a:srgbClr val="222222"/>
                </a:solidFill>
              </a:rPr>
              <a:t> </a:t>
            </a:r>
            <a:r>
              <a:rPr lang="en-GB" sz="2000">
                <a:solidFill>
                  <a:srgbClr val="222222"/>
                </a:solidFill>
              </a:rPr>
              <a:t>       </a:t>
            </a:r>
            <a:endParaRPr sz="2000"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222222"/>
                </a:solidFill>
              </a:rPr>
              <a:t>At 419 LaTeX (non BibTex) contributions in Indico.</a:t>
            </a:r>
            <a:br>
              <a:rPr lang="en-GB">
                <a:solidFill>
                  <a:srgbClr val="222222"/>
                </a:solidFill>
              </a:rPr>
            </a:br>
            <a:r>
              <a:rPr lang="en-GB">
                <a:solidFill>
                  <a:srgbClr val="222222"/>
                </a:solidFill>
              </a:rPr>
              <a:t> 163 (38%) have subsequent uploads with improvements by authors. </a:t>
            </a:r>
            <a:endParaRPr>
              <a:solidFill>
                <a:srgbClr val="22222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222222"/>
                </a:solidFill>
              </a:rPr>
              <a:t>In total, authors addressed </a:t>
            </a:r>
            <a:r>
              <a:rPr b="1" lang="en-GB">
                <a:solidFill>
                  <a:srgbClr val="222222"/>
                </a:solidFill>
              </a:rPr>
              <a:t>1,053</a:t>
            </a:r>
            <a:r>
              <a:rPr lang="en-GB">
                <a:solidFill>
                  <a:srgbClr val="222222"/>
                </a:solidFill>
              </a:rPr>
              <a:t> identified by CatScan</a:t>
            </a:r>
            <a:endParaRPr>
              <a:solidFill>
                <a:srgbClr val="22222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7"/>
          <p:cNvSpPr txBox="1"/>
          <p:nvPr/>
        </p:nvSpPr>
        <p:spPr>
          <a:xfrm>
            <a:off x="320625" y="197075"/>
            <a:ext cx="38652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1" lang="en-GB" sz="25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Word</a:t>
            </a:r>
            <a:r>
              <a:rPr b="1" lang="en-GB" sz="25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Check</a:t>
            </a:r>
            <a:endParaRPr b="1" sz="2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7" name="Google Shape;97;p17"/>
          <p:cNvSpPr txBox="1"/>
          <p:nvPr/>
        </p:nvSpPr>
        <p:spPr>
          <a:xfrm>
            <a:off x="366875" y="1080000"/>
            <a:ext cx="5309400" cy="32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AutoNum type="arabicPeriod"/>
            </a:pPr>
            <a:r>
              <a:rPr lang="en-GB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Notified By Indico of a new upload </a:t>
            </a:r>
            <a:br>
              <a:rPr lang="en-GB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AutoNum type="arabicPeriod"/>
            </a:pPr>
            <a:r>
              <a:rPr lang="en-GB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Reads document</a:t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AutoNum type="arabicPeriod"/>
            </a:pPr>
            <a:r>
              <a:rPr lang="en-GB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Produces detailed report</a:t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AutoNum type="arabicPeriod"/>
            </a:pPr>
            <a:r>
              <a:rPr lang="en-GB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Posted comment on paper with a link to the report (new)</a:t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Authors and Editors can click the link to quickly access a CatScan report</a:t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98" name="Google Shape;9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39400" y="197075"/>
            <a:ext cx="5379943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85821" y="118575"/>
            <a:ext cx="991674" cy="858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688" y="3590525"/>
            <a:ext cx="6085274" cy="12830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1" name="Google Shape;101;p17"/>
          <p:cNvCxnSpPr/>
          <p:nvPr/>
        </p:nvCxnSpPr>
        <p:spPr>
          <a:xfrm flipH="1" rot="10800000">
            <a:off x="4805750" y="3149975"/>
            <a:ext cx="756000" cy="103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8"/>
          <p:cNvSpPr txBox="1"/>
          <p:nvPr/>
        </p:nvSpPr>
        <p:spPr>
          <a:xfrm>
            <a:off x="320625" y="197075"/>
            <a:ext cx="38652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1" lang="en-GB" sz="25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LaTeX Check (new)</a:t>
            </a:r>
            <a:endParaRPr b="1" sz="2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07" name="Google Shape;10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24625" y="282612"/>
            <a:ext cx="2964975" cy="4009425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8"/>
          <p:cNvSpPr txBox="1"/>
          <p:nvPr/>
        </p:nvSpPr>
        <p:spPr>
          <a:xfrm>
            <a:off x="366875" y="1080000"/>
            <a:ext cx="5309400" cy="378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AutoNum type="arabicPeriod"/>
            </a:pPr>
            <a:r>
              <a:rPr lang="en-GB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Notified by Indico of a new upload</a:t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AutoNum type="arabicPeriod"/>
            </a:pPr>
            <a:r>
              <a:rPr lang="en-GB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Reads document</a:t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AutoNum type="arabicPeriod"/>
            </a:pPr>
            <a:r>
              <a:rPr lang="en-GB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Checks for common issues</a:t>
            </a:r>
            <a:br>
              <a:rPr lang="en-GB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lang="en-GB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(common issue codes on the right)</a:t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AutoNum type="arabicPeriod"/>
            </a:pPr>
            <a:r>
              <a:rPr lang="en-GB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Produces detailed report</a:t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AutoNum type="arabicPeriod"/>
            </a:pPr>
            <a:r>
              <a:rPr lang="en-GB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AI used to summarise report as a comment</a:t>
            </a:r>
            <a:br>
              <a:rPr lang="en-GB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AutoNum type="arabicPeriod"/>
            </a:pPr>
            <a:r>
              <a:rPr lang="en-GB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Posted comment on paper </a:t>
            </a:r>
            <a:br>
              <a:rPr lang="en-GB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lang="en-GB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(or displays on website)</a:t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9" name="Google Shape;109;p18"/>
          <p:cNvSpPr txBox="1"/>
          <p:nvPr/>
        </p:nvSpPr>
        <p:spPr>
          <a:xfrm>
            <a:off x="5945963" y="4333775"/>
            <a:ext cx="2922300" cy="10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rPr lang="en-GB" sz="132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Example issue detection summary from initial paper submissions for IPAC’25</a:t>
            </a:r>
            <a:endParaRPr sz="132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10" name="Google Shape;110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1" y="197075"/>
            <a:ext cx="573284" cy="732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0200" y="244575"/>
            <a:ext cx="4340405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9"/>
          <p:cNvSpPr txBox="1"/>
          <p:nvPr/>
        </p:nvSpPr>
        <p:spPr>
          <a:xfrm>
            <a:off x="4572000" y="320025"/>
            <a:ext cx="40098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2"/>
                </a:solidFill>
              </a:rPr>
              <a:t>We achieved the dream from 2019!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2"/>
                </a:solidFill>
              </a:rPr>
              <a:t>On upload CatScan performs the check and provides feedback in a comment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2"/>
                </a:solidFill>
              </a:rPr>
              <a:t>Author’s can address issues themselves!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17" name="Google Shape;117;p19"/>
          <p:cNvSpPr txBox="1"/>
          <p:nvPr/>
        </p:nvSpPr>
        <p:spPr>
          <a:xfrm>
            <a:off x="4949925" y="3281500"/>
            <a:ext cx="30000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0"/>
              <a:t>🥳🎉</a:t>
            </a:r>
            <a:endParaRPr sz="8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Reference Search</a:t>
            </a:r>
            <a:endParaRPr/>
          </a:p>
        </p:txBody>
      </p:sp>
      <p:sp>
        <p:nvSpPr>
          <p:cNvPr id="123" name="Google Shape;123;p20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https://refs.jacow.org/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4" cy="46397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