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334" r:id="rId3"/>
    <p:sldId id="420" r:id="rId4"/>
    <p:sldId id="266" r:id="rId5"/>
    <p:sldId id="450" r:id="rId6"/>
    <p:sldId id="461" r:id="rId7"/>
    <p:sldId id="474" r:id="rId8"/>
    <p:sldId id="339" r:id="rId9"/>
    <p:sldId id="324" r:id="rId10"/>
    <p:sldId id="325" r:id="rId11"/>
    <p:sldId id="458" r:id="rId12"/>
    <p:sldId id="263" r:id="rId13"/>
    <p:sldId id="462" r:id="rId14"/>
    <p:sldId id="460" r:id="rId15"/>
    <p:sldId id="257" r:id="rId16"/>
    <p:sldId id="326" r:id="rId17"/>
    <p:sldId id="258" r:id="rId18"/>
    <p:sldId id="259" r:id="rId19"/>
    <p:sldId id="260" r:id="rId20"/>
    <p:sldId id="261" r:id="rId21"/>
    <p:sldId id="262" r:id="rId22"/>
    <p:sldId id="471" r:id="rId23"/>
    <p:sldId id="472" r:id="rId24"/>
    <p:sldId id="473" r:id="rId25"/>
    <p:sldId id="464" r:id="rId26"/>
    <p:sldId id="465" r:id="rId27"/>
    <p:sldId id="468" r:id="rId28"/>
    <p:sldId id="429" r:id="rId29"/>
    <p:sldId id="357" r:id="rId30"/>
    <p:sldId id="467" r:id="rId31"/>
    <p:sldId id="469" r:id="rId32"/>
    <p:sldId id="477" r:id="rId33"/>
    <p:sldId id="476" r:id="rId34"/>
  </p:sldIdLst>
  <p:sldSz cx="12192000" cy="6858000"/>
  <p:notesSz cx="6797675" cy="9928225"/>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57F4"/>
    <a:srgbClr val="CBC4F9"/>
    <a:srgbClr val="7E808D"/>
    <a:srgbClr val="BDA9E8"/>
    <a:srgbClr val="D8DCFB"/>
    <a:srgbClr val="C9F2CC"/>
    <a:srgbClr val="00B050"/>
    <a:srgbClr val="385723"/>
    <a:srgbClr val="95A290"/>
    <a:srgbClr val="C5F6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淺色樣式 2 - 輔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淺色樣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890" autoAdjust="0"/>
    <p:restoredTop sz="96041" autoAdjust="0"/>
  </p:normalViewPr>
  <p:slideViewPr>
    <p:cSldViewPr snapToGrid="0">
      <p:cViewPr varScale="1">
        <p:scale>
          <a:sx n="75" d="100"/>
          <a:sy n="75" d="100"/>
        </p:scale>
        <p:origin x="192" y="1112"/>
      </p:cViewPr>
      <p:guideLst/>
    </p:cSldViewPr>
  </p:slideViewPr>
  <p:notesTextViewPr>
    <p:cViewPr>
      <p:scale>
        <a:sx n="1" d="1"/>
        <a:sy n="1" d="1"/>
      </p:scale>
      <p:origin x="0" y="0"/>
    </p:cViewPr>
  </p:notesTextViewPr>
  <p:notesViewPr>
    <p:cSldViewPr snapToGrid="0">
      <p:cViewPr varScale="1">
        <p:scale>
          <a:sx n="46" d="100"/>
          <a:sy n="46" d="100"/>
        </p:scale>
        <p:origin x="2808"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a:extLst>
              <a:ext uri="{FF2B5EF4-FFF2-40B4-BE49-F238E27FC236}">
                <a16:creationId xmlns:a16="http://schemas.microsoft.com/office/drawing/2014/main" id="{CB4B1EAA-DE69-416E-9A5E-E75F699858ED}"/>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zh-TW" altLang="en-US" dirty="0">
              <a:ea typeface="Microsoft JhengHei Light" panose="020B0304030504040204" pitchFamily="34" charset="-120"/>
            </a:endParaRPr>
          </a:p>
        </p:txBody>
      </p:sp>
      <p:sp>
        <p:nvSpPr>
          <p:cNvPr id="3" name="日期版面配置區 2">
            <a:extLst>
              <a:ext uri="{FF2B5EF4-FFF2-40B4-BE49-F238E27FC236}">
                <a16:creationId xmlns:a16="http://schemas.microsoft.com/office/drawing/2014/main" id="{6B492FE6-515E-4993-8B0A-B8CEF3E05078}"/>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B0E908F6-F7A0-4624-8105-8C13E4A7CDDA}" type="datetimeFigureOut">
              <a:rPr lang="zh-TW" altLang="en-US" smtClean="0">
                <a:ea typeface="Microsoft JhengHei Light" panose="020B0304030504040204" pitchFamily="34" charset="-120"/>
              </a:rPr>
              <a:t>2025/11/5</a:t>
            </a:fld>
            <a:endParaRPr lang="zh-TW" altLang="en-US" dirty="0">
              <a:ea typeface="Microsoft JhengHei Light" panose="020B0304030504040204" pitchFamily="34" charset="-120"/>
            </a:endParaRPr>
          </a:p>
        </p:txBody>
      </p:sp>
      <p:sp>
        <p:nvSpPr>
          <p:cNvPr id="4" name="頁尾版面配置區 3">
            <a:extLst>
              <a:ext uri="{FF2B5EF4-FFF2-40B4-BE49-F238E27FC236}">
                <a16:creationId xmlns:a16="http://schemas.microsoft.com/office/drawing/2014/main" id="{B549BB87-4034-4F96-9668-BFF1CCC54ADE}"/>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zh-TW" altLang="en-US" dirty="0">
              <a:ea typeface="Microsoft JhengHei Light" panose="020B0304030504040204" pitchFamily="34" charset="-120"/>
            </a:endParaRPr>
          </a:p>
        </p:txBody>
      </p:sp>
      <p:sp>
        <p:nvSpPr>
          <p:cNvPr id="5" name="投影片編號版面配置區 4">
            <a:extLst>
              <a:ext uri="{FF2B5EF4-FFF2-40B4-BE49-F238E27FC236}">
                <a16:creationId xmlns:a16="http://schemas.microsoft.com/office/drawing/2014/main" id="{6D0D9233-41D8-46EF-B007-8DD7BDF6E6B3}"/>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0B76428A-B929-43F2-916F-40CBCEEA9C56}" type="slidenum">
              <a:rPr lang="zh-TW" altLang="en-US" smtClean="0">
                <a:ea typeface="Microsoft JhengHei Light" panose="020B0304030504040204" pitchFamily="34" charset="-120"/>
              </a:rPr>
              <a:t>‹#›</a:t>
            </a:fld>
            <a:endParaRPr lang="zh-TW" altLang="en-US" dirty="0">
              <a:ea typeface="Microsoft JhengHei Light" panose="020B0304030504040204" pitchFamily="34" charset="-120"/>
            </a:endParaRPr>
          </a:p>
        </p:txBody>
      </p:sp>
    </p:spTree>
    <p:extLst>
      <p:ext uri="{BB962C8B-B14F-4D97-AF65-F5344CB8AC3E}">
        <p14:creationId xmlns:p14="http://schemas.microsoft.com/office/powerpoint/2010/main" val="997364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2408E91-B7C8-4FB7-962E-DF61B2E57454}" type="datetimeFigureOut">
              <a:rPr lang="zh-TW" altLang="en-US" smtClean="0"/>
              <a:t>2025/11/5</a:t>
            </a:fld>
            <a:endParaRPr lang="zh-TW" altLang="en-US"/>
          </a:p>
        </p:txBody>
      </p:sp>
      <p:sp>
        <p:nvSpPr>
          <p:cNvPr id="4" name="投影片影像版面配置區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9664982-EB23-48E1-907B-94C85ACCD34A}" type="slidenum">
              <a:rPr lang="zh-TW" altLang="en-US" smtClean="0"/>
              <a:t>‹#›</a:t>
            </a:fld>
            <a:endParaRPr lang="zh-TW" altLang="en-US"/>
          </a:p>
        </p:txBody>
      </p:sp>
    </p:spTree>
    <p:extLst>
      <p:ext uri="{BB962C8B-B14F-4D97-AF65-F5344CB8AC3E}">
        <p14:creationId xmlns:p14="http://schemas.microsoft.com/office/powerpoint/2010/main" val="428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Good morning everyone. My name is Ping Shun David Chuang, and today I'm going to share with you our experience managing the IT infrastructure for IPAC'25 - the International Particle Accelerator Conference that took place in Taipei in June 2025.</a:t>
            </a:r>
          </a:p>
          <a:p>
            <a:r>
              <a:rPr lang="en-US" altLang="zh-TW" dirty="0"/>
              <a:t>This presentation will cover the comprehensive software requirements, hardware setup, and installation specifications that we implemented for this major international conference. We'll walk through the challenges we faced and the solutions we developed for managing over 1,300 papers and supporting hundreds of participants across multiple venues.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a:t>
            </a:fld>
            <a:endParaRPr lang="zh-TW" altLang="en-US"/>
          </a:p>
        </p:txBody>
      </p:sp>
    </p:spTree>
    <p:extLst>
      <p:ext uri="{BB962C8B-B14F-4D97-AF65-F5344CB8AC3E}">
        <p14:creationId xmlns:p14="http://schemas.microsoft.com/office/powerpoint/2010/main" val="2485768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This diagram shows the physical layout of our Proceedings Office. Layout planning was crucial for operational efficiency.</a:t>
            </a:r>
          </a:p>
          <a:p>
            <a:r>
              <a:rPr lang="en-US" altLang="zh-TW" dirty="0"/>
              <a:t>We organized the space into distinct zones. We had 26 plus 1 editor workstations - that extra one being for the lead editor. Three plus one presentation manager stations. Three author reception stations for handling author questions and submissions. One dedicated software support station, and one </a:t>
            </a:r>
            <a:r>
              <a:rPr lang="en-US" altLang="zh-TW" dirty="0" err="1"/>
              <a:t>Indico</a:t>
            </a:r>
            <a:r>
              <a:rPr lang="en-US" altLang="zh-TW" dirty="0"/>
              <a:t> management station.</a:t>
            </a:r>
          </a:p>
          <a:p>
            <a:r>
              <a:rPr lang="en-US" altLang="zh-TW" dirty="0"/>
              <a:t>Power management was critical. We carefully mapped out 110V/5A and 110V/15A power outlets. You can see the power extension cords strategically placed throughout the room to ensure every workstation had adequate power without overloading circuits.</a:t>
            </a:r>
          </a:p>
          <a:p>
            <a:r>
              <a:rPr lang="en-US" altLang="zh-TW" dirty="0"/>
              <a:t>When you have 30 computers, 30 external monitors, printers, and other equipment all running simultaneously for 8-9 hours a day, power distribution becomes a real concern. We worked closely with the venue's electrical team to ensure we had sufficient capacity and proper load balancing.</a:t>
            </a:r>
          </a:p>
          <a:p>
            <a:r>
              <a:rPr lang="en-US" altLang="zh-TW" dirty="0"/>
              <a:t>The layout also facilitated workflow - editors could easily communicate with each other, presentation managers were positioned near the entrance to handle incoming presentations, and our support staff were centrally located to quickly respond to any technical issues.</a:t>
            </a:r>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10</a:t>
            </a:fld>
            <a:endParaRPr lang="zh-TW" altLang="en-US"/>
          </a:p>
        </p:txBody>
      </p:sp>
    </p:spTree>
    <p:extLst>
      <p:ext uri="{BB962C8B-B14F-4D97-AF65-F5344CB8AC3E}">
        <p14:creationId xmlns:p14="http://schemas.microsoft.com/office/powerpoint/2010/main" val="2370148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detail the laptop specifications, because choosing the right hardware was critical for performance.</a:t>
            </a:r>
          </a:p>
          <a:p>
            <a:r>
              <a:rPr lang="en-US" altLang="zh-TW" dirty="0"/>
              <a:t>We standardized on the </a:t>
            </a:r>
            <a:r>
              <a:rPr lang="en-US" altLang="zh-TW" b="1" dirty="0"/>
              <a:t>MSI Thin GF63 15.6</a:t>
            </a:r>
            <a:r>
              <a:rPr lang="en-US" altLang="zh-TW" dirty="0"/>
              <a:t> gaming notebook. Now, you might ask, why gaming laptops for a scientific conference? Let me explain.</a:t>
            </a:r>
          </a:p>
          <a:p>
            <a:r>
              <a:rPr lang="en-US" altLang="zh-TW" b="1" dirty="0"/>
              <a:t>Processor</a:t>
            </a:r>
            <a:r>
              <a:rPr lang="en-US" altLang="zh-TW" dirty="0"/>
              <a:t>: Intel i7-12650H - powerful enough to handle intensive PDF processing and </a:t>
            </a:r>
            <a:r>
              <a:rPr lang="en-US" altLang="zh-TW" dirty="0" err="1"/>
              <a:t>LaTeX</a:t>
            </a:r>
            <a:r>
              <a:rPr lang="en-US" altLang="zh-TW" dirty="0"/>
              <a:t> compilation</a:t>
            </a:r>
          </a:p>
          <a:p>
            <a:r>
              <a:rPr lang="en-US" altLang="zh-TW" b="1" dirty="0"/>
              <a:t>Memory</a:t>
            </a:r>
            <a:r>
              <a:rPr lang="en-US" altLang="zh-TW" dirty="0"/>
              <a:t>: 32GB RAM - essential when editors are working with multiple large documents simultaneously</a:t>
            </a:r>
          </a:p>
          <a:p>
            <a:r>
              <a:rPr lang="en-US" altLang="zh-TW" b="1" dirty="0"/>
              <a:t>Storage</a:t>
            </a:r>
            <a:r>
              <a:rPr lang="en-US" altLang="zh-TW" dirty="0"/>
              <a:t>: Dual 512GB SSDs - this redundancy was important for data safety, and the speed made a huge difference in compilation times</a:t>
            </a:r>
          </a:p>
          <a:p>
            <a:r>
              <a:rPr lang="en-US" altLang="zh-TW" b="1" dirty="0"/>
              <a:t>Graphics</a:t>
            </a:r>
            <a:r>
              <a:rPr lang="en-US" altLang="zh-TW" dirty="0"/>
              <a:t>: NVIDIA GeForce RTX 3050 GPU - helpful for PDF rendering and when dealing with graphics-intensive papers</a:t>
            </a:r>
          </a:p>
          <a:p>
            <a:r>
              <a:rPr lang="en-US" altLang="zh-TW" b="1" dirty="0"/>
              <a:t>Operating System</a:t>
            </a:r>
            <a:r>
              <a:rPr lang="en-US" altLang="zh-TW" dirty="0"/>
              <a:t>: Windows 11 with Microsoft Office 2024 pre-installed</a:t>
            </a:r>
          </a:p>
          <a:p>
            <a:r>
              <a:rPr lang="en-US" altLang="zh-TW" dirty="0"/>
              <a:t>Each laptop came with a mouse and external keyboard for ergonomic work. We included maintenance service covering troubleshooting and spare unit replacement - this gave us peace of mind.</a:t>
            </a:r>
          </a:p>
          <a:p>
            <a:r>
              <a:rPr lang="en-US" altLang="zh-TW" dirty="0"/>
              <a:t>Display support was verified to ensure compatibility with external 27-inch monitors. And importantly, each had Gigabit Ethernet connectivity.</a:t>
            </a:r>
          </a:p>
          <a:p>
            <a:r>
              <a:rPr lang="en-US" altLang="zh-TW" dirty="0"/>
              <a:t>Why gaming laptops specifically? They're compact, incredibly powerful, they handle heat well with good cooling systems, and here's a key advantage - they have robust power management, so we didn't need UPS systems for each workstation. This simplified our power infrastructure considerably.</a:t>
            </a:r>
          </a:p>
          <a:p>
            <a:r>
              <a:rPr lang="en-US" altLang="zh-TW" dirty="0"/>
              <a:t>These laptops performed flawlessly throughout the six-day conference, handling everything we threw at them.</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11</a:t>
            </a:fld>
            <a:endParaRPr lang="zh-TW" altLang="en-US"/>
          </a:p>
        </p:txBody>
      </p:sp>
    </p:spTree>
    <p:extLst>
      <p:ext uri="{BB962C8B-B14F-4D97-AF65-F5344CB8AC3E}">
        <p14:creationId xmlns:p14="http://schemas.microsoft.com/office/powerpoint/2010/main" val="457801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Here's another view of the Proceedings Office in operation. You can see the dual-monitor setups in action, with editors working on their papers. The standardized configuration meant that if an editor had a question or needed help, any support staff member could immediately understand their setup and provide assistance.</a:t>
            </a:r>
          </a:p>
          <a:p>
            <a:r>
              <a:rPr lang="en-US" altLang="zh-TW" dirty="0"/>
              <a:t>The organized layout and consistent hardware made troubleshooting much faster. When every machine is identical, you eliminate a huge category of "it works on my machine but not yours" problems.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12</a:t>
            </a:fld>
            <a:endParaRPr lang="zh-TW" altLang="en-US"/>
          </a:p>
        </p:txBody>
      </p:sp>
    </p:spTree>
    <p:extLst>
      <p:ext uri="{BB962C8B-B14F-4D97-AF65-F5344CB8AC3E}">
        <p14:creationId xmlns:p14="http://schemas.microsoft.com/office/powerpoint/2010/main" val="4039184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Our backend infrastructure had three key components:</a:t>
            </a:r>
          </a:p>
          <a:p>
            <a:r>
              <a:rPr lang="en-US" altLang="zh-TW" b="1" dirty="0"/>
              <a:t>First</a:t>
            </a:r>
            <a:r>
              <a:rPr lang="en-US" altLang="zh-TW" dirty="0"/>
              <a:t>, multi-port 1Gbps Intranet switches plus a rental Internet router for external connectivity.</a:t>
            </a:r>
          </a:p>
          <a:p>
            <a:r>
              <a:rPr lang="en-US" altLang="zh-TW" b="1" dirty="0"/>
              <a:t>Second</a:t>
            </a:r>
            <a:r>
              <a:rPr lang="en-US" altLang="zh-TW" dirty="0"/>
              <a:t>, two NAS units for routine backup. This redundancy was non-negotiable - we could not afford to lose any paper edits or submissions. The NAS units provided continuous backup throughout the conference.</a:t>
            </a:r>
          </a:p>
          <a:p>
            <a:r>
              <a:rPr lang="en-US" altLang="zh-TW" b="1" dirty="0"/>
              <a:t>Third</a:t>
            </a:r>
            <a:r>
              <a:rPr lang="en-US" altLang="zh-TW" dirty="0"/>
              <a:t>, two FUJIFILM A7D3372X floor-standing photocopiers. Let me tell you about these machines because they were impressive pieces of equipment.</a:t>
            </a:r>
          </a:p>
          <a:p>
            <a:r>
              <a:rPr lang="en-US" altLang="zh-TW" dirty="0"/>
              <a:t>Printing specifications: 30 pages per minute in both black and white and color, with integrated fax, print, and scan functions.</a:t>
            </a:r>
          </a:p>
          <a:p>
            <a:r>
              <a:rPr lang="en-US" altLang="zh-TW" dirty="0"/>
              <a:t>The built-in controller had a high-speed quad-core Intel Core i5 processor at 1.5 GHz, 4GB of memory, and a 160GB hard drive.</a:t>
            </a:r>
          </a:p>
          <a:p>
            <a:r>
              <a:rPr lang="en-US" altLang="zh-TW" dirty="0"/>
              <a:t>Print resolution was 1,200 by 2,400 DPI - excellent quality for technical documents.</a:t>
            </a:r>
          </a:p>
          <a:p>
            <a:r>
              <a:rPr lang="en-US" altLang="zh-TW" dirty="0"/>
              <a:t>The warm-up time was within 24 seconds, and first copy time was only 4.4 seconds for monochrome and 5.7 seconds for color.</a:t>
            </a:r>
          </a:p>
          <a:p>
            <a:r>
              <a:rPr lang="en-US" altLang="zh-TW" dirty="0"/>
              <a:t>Here's why these machines were perfect for us: they were equipped with dual paper feeders, and even during duplex printing, the speed wasn't reduced. This greatly improved productivity when editors needed quick printouts for review.</a:t>
            </a:r>
          </a:p>
          <a:p>
            <a:r>
              <a:rPr lang="en-US" altLang="zh-TW" dirty="0"/>
              <a:t>Automatic duplex printing and output simplified operations. These printers handled hundreds of pages per day without issues.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13</a:t>
            </a:fld>
            <a:endParaRPr lang="zh-TW" altLang="en-US"/>
          </a:p>
        </p:txBody>
      </p:sp>
    </p:spTree>
    <p:extLst>
      <p:ext uri="{BB962C8B-B14F-4D97-AF65-F5344CB8AC3E}">
        <p14:creationId xmlns:p14="http://schemas.microsoft.com/office/powerpoint/2010/main" val="519606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For our mobile and display infrastructure, we deployed 18 Apple iPad Airs for our Poster Police team. These connected to JICT - that's </a:t>
            </a:r>
            <a:r>
              <a:rPr lang="en-US" altLang="zh-TW" dirty="0" err="1"/>
              <a:t>JACoW's</a:t>
            </a:r>
            <a:r>
              <a:rPr lang="en-US" altLang="zh-TW" dirty="0"/>
              <a:t> Integrated Conference Toolkit - allowing real-time upload of poster photographs to our database.</a:t>
            </a:r>
          </a:p>
          <a:p>
            <a:r>
              <a:rPr lang="en-US" altLang="zh-TW" dirty="0"/>
              <a:t>We also installed 75-inch LED TVs in several locations:</a:t>
            </a:r>
          </a:p>
          <a:p>
            <a:r>
              <a:rPr lang="en-US" altLang="zh-TW" dirty="0"/>
              <a:t>One in the </a:t>
            </a:r>
            <a:r>
              <a:rPr lang="en-US" altLang="zh-TW" dirty="0" err="1"/>
              <a:t>JACoW</a:t>
            </a:r>
            <a:r>
              <a:rPr lang="en-US" altLang="zh-TW" dirty="0"/>
              <a:t> editing room for displaying schedules and announcements</a:t>
            </a:r>
          </a:p>
          <a:p>
            <a:r>
              <a:rPr lang="en-US" altLang="zh-TW" dirty="0"/>
              <a:t>Three Dotting Boards showing poster locations and conference navigation</a:t>
            </a:r>
          </a:p>
          <a:p>
            <a:r>
              <a:rPr lang="en-US" altLang="zh-TW" dirty="0"/>
              <a:t>One information board for general conference updates</a:t>
            </a:r>
          </a:p>
          <a:p>
            <a:r>
              <a:rPr lang="en-US" altLang="zh-TW" dirty="0"/>
              <a:t>One for sponsor presentations</a:t>
            </a:r>
          </a:p>
          <a:p>
            <a:r>
              <a:rPr lang="en-US" altLang="zh-TW" dirty="0"/>
              <a:t>These large displays were visible from a distance and helped attendees navigate what was a very complex conference schedule. The 75-inch size ensured readability even in crowded areas.</a:t>
            </a:r>
          </a:p>
          <a:p>
            <a:r>
              <a:rPr lang="en-US" altLang="zh-TW" dirty="0"/>
              <a:t>The TVs were driven by those Raspberry Pi units I mentioned earlier - a very cost-effective solution that proved to be extremely reliable. We had zero display failures throughout the six days.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14</a:t>
            </a:fld>
            <a:endParaRPr lang="zh-TW" altLang="en-US"/>
          </a:p>
        </p:txBody>
      </p:sp>
    </p:spTree>
    <p:extLst>
      <p:ext uri="{BB962C8B-B14F-4D97-AF65-F5344CB8AC3E}">
        <p14:creationId xmlns:p14="http://schemas.microsoft.com/office/powerpoint/2010/main" val="1699894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Now let's talk about the software stack. This is where things get quite detailed.</a:t>
            </a:r>
          </a:p>
          <a:p>
            <a:r>
              <a:rPr lang="en-US" altLang="zh-TW" b="1" dirty="0"/>
              <a:t>Operating System</a:t>
            </a:r>
            <a:r>
              <a:rPr lang="en-US" altLang="zh-TW" dirty="0"/>
              <a:t>: Windows 11 in English - we standardized on English to ensure compatibility with </a:t>
            </a:r>
            <a:r>
              <a:rPr lang="en-US" altLang="zh-TW" dirty="0" err="1"/>
              <a:t>JACoW</a:t>
            </a:r>
            <a:r>
              <a:rPr lang="en-US" altLang="zh-TW" dirty="0"/>
              <a:t> tools.</a:t>
            </a:r>
          </a:p>
          <a:p>
            <a:r>
              <a:rPr lang="en-US" altLang="zh-TW" b="1" dirty="0"/>
              <a:t>Office Suite</a:t>
            </a:r>
            <a:r>
              <a:rPr lang="en-US" altLang="zh-TW" dirty="0"/>
              <a:t>: Office 365 for document processing.</a:t>
            </a:r>
          </a:p>
          <a:p>
            <a:r>
              <a:rPr lang="en-US" altLang="zh-TW" b="1" dirty="0"/>
              <a:t>PDF Processing</a:t>
            </a:r>
            <a:r>
              <a:rPr lang="en-US" altLang="zh-TW" dirty="0"/>
              <a:t>: Adobe Acrobat Pro DC running on a 30-day trial version. This included a critical component called "JACoWSetDot.js" - a custom JavaScript that automates certain PDF formatting tasks specific to </a:t>
            </a:r>
            <a:r>
              <a:rPr lang="en-US" altLang="zh-TW" dirty="0" err="1"/>
              <a:t>JACoW</a:t>
            </a:r>
            <a:r>
              <a:rPr lang="en-US" altLang="zh-TW" dirty="0"/>
              <a:t> requirements.</a:t>
            </a:r>
          </a:p>
          <a:p>
            <a:r>
              <a:rPr lang="en-US" altLang="zh-TW" b="1" dirty="0" err="1"/>
              <a:t>LaTeX</a:t>
            </a:r>
            <a:r>
              <a:rPr lang="en-US" altLang="zh-TW" b="1" dirty="0"/>
              <a:t> Environment</a:t>
            </a:r>
            <a:r>
              <a:rPr lang="en-US" altLang="zh-TW" dirty="0"/>
              <a:t>: </a:t>
            </a:r>
            <a:r>
              <a:rPr lang="en-US" altLang="zh-TW" dirty="0" err="1"/>
              <a:t>MiKTeX</a:t>
            </a:r>
            <a:r>
              <a:rPr lang="en-US" altLang="zh-TW" dirty="0"/>
              <a:t> version 23.x with the "</a:t>
            </a:r>
            <a:r>
              <a:rPr lang="en-US" altLang="zh-TW" dirty="0" err="1"/>
              <a:t>jacow.cls</a:t>
            </a:r>
            <a:r>
              <a:rPr lang="en-US" altLang="zh-TW" dirty="0"/>
              <a:t>" class file properly installed. This is the official </a:t>
            </a:r>
            <a:r>
              <a:rPr lang="en-US" altLang="zh-TW" dirty="0" err="1"/>
              <a:t>JACoW</a:t>
            </a:r>
            <a:r>
              <a:rPr lang="en-US" altLang="zh-TW" dirty="0"/>
              <a:t> </a:t>
            </a:r>
            <a:r>
              <a:rPr lang="en-US" altLang="zh-TW" dirty="0" err="1"/>
              <a:t>LaTeX</a:t>
            </a:r>
            <a:r>
              <a:rPr lang="en-US" altLang="zh-TW" dirty="0"/>
              <a:t> class that ensures papers meet formatting standards. We used </a:t>
            </a:r>
            <a:r>
              <a:rPr lang="en-US" altLang="zh-TW" dirty="0" err="1"/>
              <a:t>TeXstudio</a:t>
            </a:r>
            <a:r>
              <a:rPr lang="en-US" altLang="zh-TW" dirty="0"/>
              <a:t> 4.x as the primary GUI for editing </a:t>
            </a:r>
            <a:r>
              <a:rPr lang="en-US" altLang="zh-TW" dirty="0" err="1"/>
              <a:t>LaTeX</a:t>
            </a:r>
            <a:r>
              <a:rPr lang="en-US" altLang="zh-TW" dirty="0"/>
              <a:t> documents.</a:t>
            </a:r>
          </a:p>
          <a:p>
            <a:r>
              <a:rPr lang="en-US" altLang="zh-TW" b="1" dirty="0"/>
              <a:t>Quality Control</a:t>
            </a:r>
            <a:r>
              <a:rPr lang="en-US" altLang="zh-TW" dirty="0"/>
              <a:t>: </a:t>
            </a:r>
            <a:r>
              <a:rPr lang="en-US" altLang="zh-TW" dirty="0" err="1"/>
              <a:t>Enfocus</a:t>
            </a:r>
            <a:r>
              <a:rPr lang="en-US" altLang="zh-TW" dirty="0"/>
              <a:t> </a:t>
            </a:r>
            <a:r>
              <a:rPr lang="en-US" altLang="zh-TW" dirty="0" err="1"/>
              <a:t>Pitstop</a:t>
            </a:r>
            <a:r>
              <a:rPr lang="en-US" altLang="zh-TW" dirty="0"/>
              <a:t> Pro, also on a 30-day trial version. This tool is essential for PDF quality assurance, checking that documents meet exact specifications for printing and archival.</a:t>
            </a:r>
          </a:p>
          <a:p>
            <a:r>
              <a:rPr lang="en-US" altLang="zh-TW" b="1" dirty="0"/>
              <a:t>Configuration</a:t>
            </a:r>
            <a:r>
              <a:rPr lang="en-US" altLang="zh-TW" dirty="0"/>
              <a:t>: We followed detailed parameter settings documented in the </a:t>
            </a:r>
            <a:r>
              <a:rPr lang="en-US" altLang="zh-TW" dirty="0" err="1"/>
              <a:t>JACoW</a:t>
            </a:r>
            <a:r>
              <a:rPr lang="en-US" altLang="zh-TW" dirty="0"/>
              <a:t> conference setup guide. Everything had to be configured exactly right, including the JACoW-12.joboptions file for PDF distiller settings.</a:t>
            </a:r>
          </a:p>
          <a:p>
            <a:r>
              <a:rPr lang="en-US" altLang="zh-TW" dirty="0"/>
              <a:t>Getting all of this software properly configured and working together was one of our biggest challenges during setup. But once we had a gold master configuration, we could replicate it across all 30 machines efficiently.</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15</a:t>
            </a:fld>
            <a:endParaRPr lang="zh-TW" altLang="en-US"/>
          </a:p>
        </p:txBody>
      </p:sp>
    </p:spTree>
    <p:extLst>
      <p:ext uri="{BB962C8B-B14F-4D97-AF65-F5344CB8AC3E}">
        <p14:creationId xmlns:p14="http://schemas.microsoft.com/office/powerpoint/2010/main" val="2267653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Here's the complete software inventory for each workstation. This is quite extensive, so let me go through it systematically.</a:t>
            </a:r>
          </a:p>
          <a:p>
            <a:r>
              <a:rPr lang="en-US" altLang="zh-TW" b="1" dirty="0"/>
              <a:t>Office and Productivity</a:t>
            </a:r>
            <a:r>
              <a:rPr lang="en-US" altLang="zh-TW" dirty="0"/>
              <a:t>: </a:t>
            </a:r>
            <a:r>
              <a:rPr lang="en-US" altLang="zh-TW" dirty="0" err="1"/>
              <a:t>LibreOffice</a:t>
            </a:r>
            <a:r>
              <a:rPr lang="en-US" altLang="zh-TW" dirty="0"/>
              <a:t> 7.6.5, plus the Office 365 we already mentioned.</a:t>
            </a:r>
          </a:p>
          <a:p>
            <a:r>
              <a:rPr lang="en-US" altLang="zh-TW" b="1" dirty="0"/>
              <a:t>Browsers</a:t>
            </a:r>
            <a:r>
              <a:rPr lang="en-US" altLang="zh-TW" dirty="0"/>
              <a:t>: Firefox and Google Chrome - we needed both because different web tools performed better in different browsers.</a:t>
            </a:r>
          </a:p>
          <a:p>
            <a:r>
              <a:rPr lang="en-US" altLang="zh-TW" b="1" dirty="0" err="1"/>
              <a:t>JACoW</a:t>
            </a:r>
            <a:r>
              <a:rPr lang="en-US" altLang="zh-TW" b="1" dirty="0"/>
              <a:t>-Specific Tools</a:t>
            </a:r>
            <a:r>
              <a:rPr lang="en-US" altLang="zh-TW" dirty="0"/>
              <a:t>: Acrobat configuration with </a:t>
            </a:r>
            <a:r>
              <a:rPr lang="en-US" altLang="zh-TW" dirty="0" err="1"/>
              <a:t>JACoW</a:t>
            </a:r>
            <a:r>
              <a:rPr lang="en-US" altLang="zh-TW" dirty="0"/>
              <a:t> settings, JACoW-11 </a:t>
            </a:r>
            <a:r>
              <a:rPr lang="en-US" altLang="zh-TW" dirty="0" err="1"/>
              <a:t>JobOptions</a:t>
            </a:r>
            <a:r>
              <a:rPr lang="en-US" altLang="zh-TW" dirty="0"/>
              <a:t> properly installed in Acrobat Distiller, and </a:t>
            </a:r>
            <a:r>
              <a:rPr lang="en-US" altLang="zh-TW" dirty="0" err="1"/>
              <a:t>Pitstop</a:t>
            </a:r>
            <a:r>
              <a:rPr lang="en-US" altLang="zh-TW" dirty="0"/>
              <a:t> Professional 2022 on 30-day trial licenses - critically, we activated these trials only just before the conference to ensure they didn't expire during the event.</a:t>
            </a:r>
          </a:p>
          <a:p>
            <a:r>
              <a:rPr lang="en-US" altLang="zh-TW" b="1" dirty="0"/>
              <a:t>Text Editors</a:t>
            </a:r>
            <a:r>
              <a:rPr lang="en-US" altLang="zh-TW" dirty="0"/>
              <a:t>: Multiple options including Notepad++, </a:t>
            </a:r>
            <a:r>
              <a:rPr lang="en-US" altLang="zh-TW" dirty="0" err="1"/>
              <a:t>WinEdt</a:t>
            </a:r>
            <a:r>
              <a:rPr lang="en-US" altLang="zh-TW" dirty="0"/>
              <a:t> on 30-day trial, </a:t>
            </a:r>
            <a:r>
              <a:rPr lang="en-US" altLang="zh-TW" dirty="0" err="1"/>
              <a:t>EditPlus</a:t>
            </a:r>
            <a:r>
              <a:rPr lang="en-US" altLang="zh-TW" dirty="0"/>
              <a:t>, and </a:t>
            </a:r>
            <a:r>
              <a:rPr lang="en-US" altLang="zh-TW" dirty="0" err="1"/>
              <a:t>Gvim</a:t>
            </a:r>
            <a:r>
              <a:rPr lang="en-US" altLang="zh-TW" dirty="0"/>
              <a:t> for Windows. Different editors had different strengths, and we let editors choose their preferred tool.</a:t>
            </a:r>
          </a:p>
          <a:p>
            <a:r>
              <a:rPr lang="en-US" altLang="zh-TW" b="1" dirty="0"/>
              <a:t>Utilities</a:t>
            </a:r>
            <a:r>
              <a:rPr lang="en-US" altLang="zh-TW" dirty="0"/>
              <a:t>: 7Zip for compression, </a:t>
            </a:r>
            <a:r>
              <a:rPr lang="en-US" altLang="zh-TW" dirty="0" err="1"/>
              <a:t>Ghostview</a:t>
            </a:r>
            <a:r>
              <a:rPr lang="en-US" altLang="zh-TW" dirty="0"/>
              <a:t>, </a:t>
            </a:r>
            <a:r>
              <a:rPr lang="en-US" altLang="zh-TW" dirty="0" err="1"/>
              <a:t>GSView</a:t>
            </a:r>
            <a:r>
              <a:rPr lang="en-US" altLang="zh-TW" dirty="0"/>
              <a:t>, and </a:t>
            </a:r>
            <a:r>
              <a:rPr lang="en-US" altLang="zh-TW" dirty="0" err="1"/>
              <a:t>GhostScript</a:t>
            </a:r>
            <a:r>
              <a:rPr lang="en-US" altLang="zh-TW" dirty="0"/>
              <a:t> for PostScript handling, and </a:t>
            </a:r>
            <a:r>
              <a:rPr lang="en-US" altLang="zh-TW" dirty="0" err="1"/>
              <a:t>PuTTY</a:t>
            </a:r>
            <a:r>
              <a:rPr lang="en-US" altLang="zh-TW" dirty="0"/>
              <a:t> as our SSH client.</a:t>
            </a:r>
          </a:p>
          <a:p>
            <a:r>
              <a:rPr lang="en-US" altLang="zh-TW" b="1" dirty="0"/>
              <a:t>Image Processing</a:t>
            </a:r>
            <a:r>
              <a:rPr lang="en-US" altLang="zh-TW" dirty="0"/>
              <a:t>: </a:t>
            </a:r>
            <a:r>
              <a:rPr lang="en-US" altLang="zh-TW" dirty="0" err="1"/>
              <a:t>IrfanView</a:t>
            </a:r>
            <a:r>
              <a:rPr lang="en-US" altLang="zh-TW" dirty="0"/>
              <a:t> and </a:t>
            </a:r>
            <a:r>
              <a:rPr lang="en-US" altLang="zh-TW" dirty="0" err="1"/>
              <a:t>XnView</a:t>
            </a:r>
            <a:r>
              <a:rPr lang="en-US" altLang="zh-TW" dirty="0"/>
              <a:t> for quick image viewing and basic editing.</a:t>
            </a:r>
          </a:p>
          <a:p>
            <a:r>
              <a:rPr lang="en-US" altLang="zh-TW" b="1" dirty="0" err="1"/>
              <a:t>LaTeX</a:t>
            </a:r>
            <a:r>
              <a:rPr lang="en-US" altLang="zh-TW" b="1" dirty="0"/>
              <a:t> Environment</a:t>
            </a:r>
            <a:r>
              <a:rPr lang="en-US" altLang="zh-TW" dirty="0"/>
              <a:t>: </a:t>
            </a:r>
            <a:r>
              <a:rPr lang="en-US" altLang="zh-TW" dirty="0" err="1"/>
              <a:t>MiKTeX</a:t>
            </a:r>
            <a:r>
              <a:rPr lang="en-US" altLang="zh-TW" dirty="0"/>
              <a:t> in User Mode install - importantly, NOT Admin install, as this could cause permission issues. The </a:t>
            </a:r>
            <a:r>
              <a:rPr lang="en-US" altLang="zh-TW" dirty="0" err="1"/>
              <a:t>JACoW</a:t>
            </a:r>
            <a:r>
              <a:rPr lang="en-US" altLang="zh-TW" dirty="0"/>
              <a:t> </a:t>
            </a:r>
            <a:r>
              <a:rPr lang="en-US" altLang="zh-TW" dirty="0" err="1"/>
              <a:t>LaTeX</a:t>
            </a:r>
            <a:r>
              <a:rPr lang="en-US" altLang="zh-TW" dirty="0"/>
              <a:t> class file properly installed, </a:t>
            </a:r>
            <a:r>
              <a:rPr lang="en-US" altLang="zh-TW" dirty="0" err="1"/>
              <a:t>TeXStudio</a:t>
            </a:r>
            <a:r>
              <a:rPr lang="en-US" altLang="zh-TW" dirty="0"/>
              <a:t> as first choice, with </a:t>
            </a:r>
            <a:r>
              <a:rPr lang="en-US" altLang="zh-TW" dirty="0" err="1"/>
              <a:t>TeXnicCenter</a:t>
            </a:r>
            <a:r>
              <a:rPr lang="en-US" altLang="zh-TW" dirty="0"/>
              <a:t> and </a:t>
            </a:r>
            <a:r>
              <a:rPr lang="en-US" altLang="zh-TW" dirty="0" err="1"/>
              <a:t>TeXmaker</a:t>
            </a:r>
            <a:r>
              <a:rPr lang="en-US" altLang="zh-TW" dirty="0"/>
              <a:t> as alternatives.</a:t>
            </a:r>
          </a:p>
          <a:p>
            <a:r>
              <a:rPr lang="en-US" altLang="zh-TW" b="1" dirty="0"/>
              <a:t>Comparison Tools</a:t>
            </a:r>
            <a:r>
              <a:rPr lang="en-US" altLang="zh-TW" dirty="0"/>
              <a:t>: Meld for diff and merge operations when comparing document versions.</a:t>
            </a:r>
          </a:p>
          <a:p>
            <a:r>
              <a:rPr lang="en-US" altLang="zh-TW" b="1" dirty="0"/>
              <a:t>Multimedia</a:t>
            </a:r>
            <a:r>
              <a:rPr lang="en-US" altLang="zh-TW" dirty="0"/>
              <a:t>: VLC media player.</a:t>
            </a:r>
          </a:p>
          <a:p>
            <a:r>
              <a:rPr lang="en-US" altLang="zh-TW" b="1" dirty="0"/>
              <a:t>Graphics</a:t>
            </a:r>
            <a:r>
              <a:rPr lang="en-US" altLang="zh-TW" dirty="0"/>
              <a:t>: GIMP and Paint.NET for image editing.</a:t>
            </a:r>
          </a:p>
          <a:p>
            <a:r>
              <a:rPr lang="en-US" altLang="zh-TW" b="1" dirty="0"/>
              <a:t>File Management</a:t>
            </a:r>
            <a:r>
              <a:rPr lang="en-US" altLang="zh-TW" dirty="0"/>
              <a:t>: Double Commander, which is open source, or Speed Commander on 30-day trial.</a:t>
            </a:r>
          </a:p>
          <a:p>
            <a:r>
              <a:rPr lang="en-US" altLang="zh-TW" b="1" dirty="0"/>
              <a:t>Video Processing</a:t>
            </a:r>
            <a:r>
              <a:rPr lang="en-US" altLang="zh-TW" dirty="0"/>
              <a:t>: Handbrake and </a:t>
            </a:r>
            <a:r>
              <a:rPr lang="en-US" altLang="zh-TW" dirty="0" err="1"/>
              <a:t>VirtualDub</a:t>
            </a:r>
            <a:r>
              <a:rPr lang="en-US" altLang="zh-TW" dirty="0"/>
              <a:t>.</a:t>
            </a:r>
          </a:p>
          <a:p>
            <a:r>
              <a:rPr lang="en-US" altLang="zh-TW" b="1" dirty="0"/>
              <a:t>PowerPoint Tools</a:t>
            </a:r>
            <a:r>
              <a:rPr lang="en-US" altLang="zh-TW" dirty="0"/>
              <a:t>: </a:t>
            </a:r>
            <a:r>
              <a:rPr lang="en-US" altLang="zh-TW" dirty="0" err="1"/>
              <a:t>PPspliT</a:t>
            </a:r>
            <a:r>
              <a:rPr lang="en-US" altLang="zh-TW" dirty="0"/>
              <a:t> - and note, Microsoft Office must be installed before installing </a:t>
            </a:r>
            <a:r>
              <a:rPr lang="en-US" altLang="zh-TW" dirty="0" err="1"/>
              <a:t>PPspliT</a:t>
            </a:r>
            <a:r>
              <a:rPr lang="en-US" altLang="zh-TW" dirty="0"/>
              <a:t>.</a:t>
            </a:r>
          </a:p>
          <a:p>
            <a:r>
              <a:rPr lang="en-US" altLang="zh-TW" dirty="0"/>
              <a:t>And finally, </a:t>
            </a:r>
            <a:r>
              <a:rPr lang="en-US" altLang="zh-TW" b="1" dirty="0"/>
              <a:t>Adobe Acrobat Professional</a:t>
            </a:r>
            <a:r>
              <a:rPr lang="en-US" altLang="zh-TW" dirty="0"/>
              <a:t> on a one-month subscription.</a:t>
            </a:r>
          </a:p>
          <a:p>
            <a:r>
              <a:rPr lang="en-US" altLang="zh-TW" dirty="0"/>
              <a:t>This comprehensive software suite ensured editors had every tool they might need for any type of document processing challenge.</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16</a:t>
            </a:fld>
            <a:endParaRPr lang="zh-TW" altLang="en-US"/>
          </a:p>
        </p:txBody>
      </p:sp>
    </p:spTree>
    <p:extLst>
      <p:ext uri="{BB962C8B-B14F-4D97-AF65-F5344CB8AC3E}">
        <p14:creationId xmlns:p14="http://schemas.microsoft.com/office/powerpoint/2010/main" val="1354423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Font installation was critical for proper document rendering. We installed three specific font families:</a:t>
            </a:r>
          </a:p>
          <a:p>
            <a:r>
              <a:rPr lang="en-US" altLang="zh-TW" b="1" dirty="0"/>
              <a:t>First</a:t>
            </a:r>
            <a:r>
              <a:rPr lang="en-US" altLang="zh-TW" dirty="0"/>
              <a:t>, </a:t>
            </a:r>
            <a:r>
              <a:rPr lang="en-US" altLang="zh-TW" dirty="0" err="1"/>
              <a:t>barcode_font</a:t>
            </a:r>
            <a:r>
              <a:rPr lang="en-US" altLang="zh-TW" dirty="0"/>
              <a:t>, downloaded from the </a:t>
            </a:r>
            <a:r>
              <a:rPr lang="en-US" altLang="zh-TW" dirty="0" err="1"/>
              <a:t>JACoW</a:t>
            </a:r>
            <a:r>
              <a:rPr lang="en-US" altLang="zh-TW" dirty="0"/>
              <a:t> GitHub repository at github.com/</a:t>
            </a:r>
            <a:r>
              <a:rPr lang="en-US" altLang="zh-TW" dirty="0" err="1"/>
              <a:t>JACoW</a:t>
            </a:r>
            <a:r>
              <a:rPr lang="en-US" altLang="zh-TW" dirty="0"/>
              <a:t>-org/</a:t>
            </a:r>
            <a:r>
              <a:rPr lang="en-US" altLang="zh-TW" dirty="0" err="1"/>
              <a:t>AcrobatPitStopTools</a:t>
            </a:r>
            <a:r>
              <a:rPr lang="en-US" altLang="zh-TW" dirty="0"/>
              <a:t>. This font is used in the quality control process for document tracking.</a:t>
            </a:r>
          </a:p>
          <a:p>
            <a:r>
              <a:rPr lang="en-US" altLang="zh-TW" b="1" dirty="0"/>
              <a:t>Second</a:t>
            </a:r>
            <a:r>
              <a:rPr lang="en-US" altLang="zh-TW" dirty="0"/>
              <a:t>, </a:t>
            </a:r>
            <a:r>
              <a:rPr lang="en-US" altLang="zh-TW" dirty="0" err="1"/>
              <a:t>LiberationMono</a:t>
            </a:r>
            <a:r>
              <a:rPr lang="en-US" altLang="zh-TW" dirty="0"/>
              <a:t> - a monospaced font that's essential for code listings and certain technical content.</a:t>
            </a:r>
          </a:p>
          <a:p>
            <a:r>
              <a:rPr lang="en-US" altLang="zh-TW" b="1" dirty="0"/>
              <a:t>Third</a:t>
            </a:r>
            <a:r>
              <a:rPr lang="en-US" altLang="zh-TW" dirty="0"/>
              <a:t>, </a:t>
            </a:r>
            <a:r>
              <a:rPr lang="en-US" altLang="zh-TW" dirty="0" err="1"/>
              <a:t>tex</a:t>
            </a:r>
            <a:r>
              <a:rPr lang="en-US" altLang="zh-TW" dirty="0"/>
              <a:t>-gyre-math and </a:t>
            </a:r>
            <a:r>
              <a:rPr lang="en-US" altLang="zh-TW" dirty="0" err="1"/>
              <a:t>tex</a:t>
            </a:r>
            <a:r>
              <a:rPr lang="en-US" altLang="zh-TW" dirty="0"/>
              <a:t>-gyre-terms. These are high-quality mathematical and text fonts that provide consistent rendering of mathematical notation and scientific text across different systems.</a:t>
            </a:r>
          </a:p>
          <a:p>
            <a:r>
              <a:rPr lang="en-US" altLang="zh-TW" dirty="0"/>
              <a:t>Without these fonts properly installed, documents could render incorrectly, mathematical symbols might not display properly, and the quality control system wouldn't function correctly.</a:t>
            </a:r>
          </a:p>
          <a:p>
            <a:r>
              <a:rPr lang="en-US" altLang="zh-TW" dirty="0"/>
              <a:t>We included font installation in our automated setup script to ensure consistency across all workstations.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17</a:t>
            </a:fld>
            <a:endParaRPr lang="zh-TW" altLang="en-US"/>
          </a:p>
        </p:txBody>
      </p:sp>
    </p:spTree>
    <p:extLst>
      <p:ext uri="{BB962C8B-B14F-4D97-AF65-F5344CB8AC3E}">
        <p14:creationId xmlns:p14="http://schemas.microsoft.com/office/powerpoint/2010/main" val="4162535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Before the conference, we performed comprehensive final checks on every workstation. Let me walk through the Acrobat configuration checklist.</a:t>
            </a:r>
          </a:p>
          <a:p>
            <a:r>
              <a:rPr lang="en-US" altLang="zh-TW" b="1" dirty="0"/>
              <a:t>Step 1</a:t>
            </a:r>
            <a:r>
              <a:rPr lang="en-US" altLang="zh-TW" dirty="0"/>
              <a:t>: From the hamburger menu, we disabled New Acrobat. The new interface wasn't compatible with some of our custom scripts, so we needed the classic interface.</a:t>
            </a:r>
          </a:p>
          <a:p>
            <a:r>
              <a:rPr lang="en-US" altLang="zh-TW" b="1" dirty="0"/>
              <a:t>Step 2</a:t>
            </a:r>
            <a:r>
              <a:rPr lang="en-US" altLang="zh-TW" dirty="0"/>
              <a:t>: Update Acrobat to the latest version through Help → Check for updates. We wanted all security patches and bug fixes.</a:t>
            </a:r>
          </a:p>
          <a:p>
            <a:r>
              <a:rPr lang="en-US" altLang="zh-TW" b="1" dirty="0"/>
              <a:t>Step 3</a:t>
            </a:r>
            <a:r>
              <a:rPr lang="en-US" altLang="zh-TW" dirty="0"/>
              <a:t>: Set JACoW-12 job options in Distiller. This is a custom PDF creation profile that ensures all PDFs meet </a:t>
            </a:r>
            <a:r>
              <a:rPr lang="en-US" altLang="zh-TW" dirty="0" err="1"/>
              <a:t>JACoW</a:t>
            </a:r>
            <a:r>
              <a:rPr lang="en-US" altLang="zh-TW" dirty="0"/>
              <a:t> specifications.</a:t>
            </a:r>
          </a:p>
          <a:p>
            <a:r>
              <a:rPr lang="en-US" altLang="zh-TW" b="1" dirty="0"/>
              <a:t>Step 4</a:t>
            </a:r>
            <a:r>
              <a:rPr lang="en-US" altLang="zh-TW" dirty="0"/>
              <a:t>: Configure Distiller preferences. We enabled four critical settings:</a:t>
            </a:r>
          </a:p>
          <a:p>
            <a:r>
              <a:rPr lang="en-US" altLang="zh-TW" dirty="0"/>
              <a:t>Ask for PDF file destination - gives editors control over where files are saved</a:t>
            </a:r>
          </a:p>
          <a:p>
            <a:r>
              <a:rPr lang="en-US" altLang="zh-TW" dirty="0"/>
              <a:t>View PDF when using Distiller - immediate verification</a:t>
            </a:r>
          </a:p>
          <a:p>
            <a:r>
              <a:rPr lang="en-US" altLang="zh-TW" dirty="0"/>
              <a:t>Ask to replace existing PDF files - prevents accidental overwrites</a:t>
            </a:r>
          </a:p>
          <a:p>
            <a:r>
              <a:rPr lang="en-US" altLang="zh-TW" dirty="0"/>
              <a:t>Delete log files for successful jobs - keeps the workspace clean</a:t>
            </a:r>
          </a:p>
          <a:p>
            <a:r>
              <a:rPr lang="en-US" altLang="zh-TW" b="1" dirty="0"/>
              <a:t>Step 5</a:t>
            </a:r>
            <a:r>
              <a:rPr lang="en-US" altLang="zh-TW" dirty="0"/>
              <a:t>: Acrobat application settings. In Convert From PDF options, under Encapsulated PostScript settings, we set font emitting to "All fonts" and - this is crucial - edited settings to uncheck "Convert TrueType to Type 1". This prevents font substitution issues that can cause rendering problems.</a:t>
            </a:r>
          </a:p>
          <a:p>
            <a:r>
              <a:rPr lang="en-US" altLang="zh-TW" dirty="0"/>
              <a:t>Finally, we set the editor name in the Identity panel so all edits are properly attributed.</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18</a:t>
            </a:fld>
            <a:endParaRPr lang="zh-TW" altLang="en-US"/>
          </a:p>
        </p:txBody>
      </p:sp>
    </p:spTree>
    <p:extLst>
      <p:ext uri="{BB962C8B-B14F-4D97-AF65-F5344CB8AC3E}">
        <p14:creationId xmlns:p14="http://schemas.microsoft.com/office/powerpoint/2010/main" val="3051125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For Firefox configuration:</a:t>
            </a:r>
          </a:p>
          <a:p>
            <a:r>
              <a:rPr lang="en-US" altLang="zh-TW" b="1" dirty="0"/>
              <a:t>Step 1</a:t>
            </a:r>
            <a:r>
              <a:rPr lang="en-US" altLang="zh-TW" dirty="0"/>
              <a:t>: Set Firefox as the default browser. This ensured that when clicking links in </a:t>
            </a:r>
            <a:r>
              <a:rPr lang="en-US" altLang="zh-TW" dirty="0" err="1"/>
              <a:t>Indico</a:t>
            </a:r>
            <a:r>
              <a:rPr lang="en-US" altLang="zh-TW" dirty="0"/>
              <a:t> or other web-based tools, they opened in Firefox where our extensions were installed.</a:t>
            </a:r>
          </a:p>
          <a:p>
            <a:r>
              <a:rPr lang="en-US" altLang="zh-TW" b="1" dirty="0"/>
              <a:t>Step 2</a:t>
            </a:r>
            <a:r>
              <a:rPr lang="en-US" altLang="zh-TW" dirty="0"/>
              <a:t>: Check for updates, download if needed, and restart to apply them. Security and stability were priorities.</a:t>
            </a:r>
          </a:p>
          <a:p>
            <a:r>
              <a:rPr lang="en-US" altLang="zh-TW" b="1" dirty="0"/>
              <a:t>Step 3</a:t>
            </a:r>
            <a:r>
              <a:rPr lang="en-US" altLang="zh-TW" dirty="0"/>
              <a:t>: Install essential plugins:</a:t>
            </a:r>
          </a:p>
          <a:p>
            <a:r>
              <a:rPr lang="en-US" altLang="zh-TW" b="1" dirty="0"/>
              <a:t>Foxy Gestures</a:t>
            </a:r>
            <a:r>
              <a:rPr lang="en-US" altLang="zh-TW" dirty="0"/>
              <a:t> - provides mouse gesture navigation, which dramatically speeds up browsing efficiency</a:t>
            </a:r>
          </a:p>
          <a:p>
            <a:r>
              <a:rPr lang="en-US" altLang="zh-TW" b="1" dirty="0" err="1"/>
              <a:t>uBlock</a:t>
            </a:r>
            <a:r>
              <a:rPr lang="en-US" altLang="zh-TW" b="1" dirty="0"/>
              <a:t> Origin</a:t>
            </a:r>
            <a:r>
              <a:rPr lang="en-US" altLang="zh-TW" dirty="0"/>
              <a:t> - blocks ads and trackers, improving page load times and reducing distractions</a:t>
            </a:r>
          </a:p>
          <a:p>
            <a:r>
              <a:rPr lang="en-US" altLang="zh-TW" b="1" dirty="0"/>
              <a:t>Step 4</a:t>
            </a:r>
            <a:r>
              <a:rPr lang="en-US" altLang="zh-TW" dirty="0"/>
              <a:t>: Set Acrobat as the default PDF application so PDFs opened directly in Acrobat rather than in the browser.</a:t>
            </a:r>
          </a:p>
          <a:p>
            <a:r>
              <a:rPr lang="en-US" altLang="zh-TW" b="1" dirty="0"/>
              <a:t>Step 5</a:t>
            </a:r>
            <a:r>
              <a:rPr lang="en-US" altLang="zh-TW" dirty="0"/>
              <a:t>: Set the default homepage to the </a:t>
            </a:r>
            <a:r>
              <a:rPr lang="en-US" altLang="zh-TW" dirty="0" err="1"/>
              <a:t>JACoW</a:t>
            </a:r>
            <a:r>
              <a:rPr lang="en-US" altLang="zh-TW" dirty="0"/>
              <a:t> paper editing documentation at ipac-docs.jacow.org. This meant editors immediately had access to guidelines and reference materials every time they opened the browser.</a:t>
            </a:r>
          </a:p>
          <a:p>
            <a:r>
              <a:rPr lang="en-US" altLang="zh-TW" dirty="0"/>
              <a:t>These configurations might seem minor, but they saved editors significant time over the course of the conference.</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19</a:t>
            </a:fld>
            <a:endParaRPr lang="zh-TW" altLang="en-US"/>
          </a:p>
        </p:txBody>
      </p:sp>
    </p:spTree>
    <p:extLst>
      <p:ext uri="{BB962C8B-B14F-4D97-AF65-F5344CB8AC3E}">
        <p14:creationId xmlns:p14="http://schemas.microsoft.com/office/powerpoint/2010/main" val="2760435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first give you an overview of the conference schedule. IPAC'25 was a six-day event running from June 1st through June 6th, 2025.</a:t>
            </a:r>
          </a:p>
          <a:p>
            <a:r>
              <a:rPr lang="en-US" altLang="zh-TW" dirty="0"/>
              <a:t>Day 1 began with student poster registration and a welcome reception. Days 2, 4, and 5 featured parallel scientific sessions with exhibitions and posters running throughout. We had an opening plenary session with the Chair's Cocktail on Day 4, and an awards ceremony with entertainment on Day 2, followed by the conference banquet.</a:t>
            </a:r>
          </a:p>
          <a:p>
            <a:r>
              <a:rPr lang="en-US" altLang="zh-TW" dirty="0"/>
              <a:t>Day 3 included a special PRE session - that's Productive Research Environment session - along with continued parallel sessions. And finally, Day 6 concluded with plenary talks, closing remarks, and facility tours.</a:t>
            </a:r>
          </a:p>
          <a:p>
            <a:r>
              <a:rPr lang="en-US" altLang="zh-TW" dirty="0"/>
              <a:t>This packed schedule meant our IT systems needed to be operational and reliable for the entire six-day period, supporting multiple simultaneous activities across different venues.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a:t>
            </a:fld>
            <a:endParaRPr lang="zh-TW" altLang="en-US"/>
          </a:p>
        </p:txBody>
      </p:sp>
    </p:spTree>
    <p:extLst>
      <p:ext uri="{BB962C8B-B14F-4D97-AF65-F5344CB8AC3E}">
        <p14:creationId xmlns:p14="http://schemas.microsoft.com/office/powerpoint/2010/main" val="2728011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Microsoft Word also required specific configuration for </a:t>
            </a:r>
            <a:r>
              <a:rPr lang="en-US" altLang="zh-TW" dirty="0" err="1"/>
              <a:t>JACoW</a:t>
            </a:r>
            <a:r>
              <a:rPr lang="en-US" altLang="zh-TW" dirty="0"/>
              <a:t> compatibility.</a:t>
            </a:r>
          </a:p>
          <a:p>
            <a:r>
              <a:rPr lang="en-US" altLang="zh-TW" b="1" dirty="0"/>
              <a:t>In Word Options</a:t>
            </a:r>
            <a:r>
              <a:rPr lang="en-US" altLang="zh-TW" dirty="0"/>
              <a:t>, under the Save tab, we enabled "Preserve fidelity when sharing this document" and checked "Embed only the characters used in the document". This ensures that when documents are converted to PDF, all fonts are embedded properly but file sizes remain reasonable by only including the characters actually used.</a:t>
            </a:r>
          </a:p>
          <a:p>
            <a:r>
              <a:rPr lang="en-US" altLang="zh-TW" dirty="0"/>
              <a:t>Under Advanced settings, Display section, we set "Show measurements in units of: Points". In scientific publishing, measurements are standardized in points rather than inches or centimeters, so this prevents conversion errors.</a:t>
            </a:r>
          </a:p>
          <a:p>
            <a:r>
              <a:rPr lang="en-US" altLang="zh-TW" b="1" dirty="0"/>
              <a:t>In Acrobat </a:t>
            </a:r>
            <a:r>
              <a:rPr lang="en-US" altLang="zh-TW" b="1" dirty="0" err="1"/>
              <a:t>PDFMaker</a:t>
            </a:r>
            <a:r>
              <a:rPr lang="en-US" altLang="zh-TW" b="1" dirty="0"/>
              <a:t> settings</a:t>
            </a:r>
            <a:r>
              <a:rPr lang="en-US" altLang="zh-TW" dirty="0"/>
              <a:t>, which integrates into Word, we selected JACoW-12 as the </a:t>
            </a:r>
            <a:r>
              <a:rPr lang="en-US" altLang="zh-TW" dirty="0" err="1"/>
              <a:t>PDFMaker</a:t>
            </a:r>
            <a:r>
              <a:rPr lang="en-US" altLang="zh-TW" dirty="0"/>
              <a:t> conversion settings. This means when authors or editors use the "Create PDF" button in Word, it automatically uses the correct </a:t>
            </a:r>
            <a:r>
              <a:rPr lang="en-US" altLang="zh-TW" dirty="0" err="1"/>
              <a:t>JACoW</a:t>
            </a:r>
            <a:r>
              <a:rPr lang="en-US" altLang="zh-TW" dirty="0"/>
              <a:t> settings.</a:t>
            </a:r>
          </a:p>
          <a:p>
            <a:r>
              <a:rPr lang="en-US" altLang="zh-TW" dirty="0"/>
              <a:t>These configurations ensured that documents created or edited in Word would convert properly to PDF with all fonts embedded and formatting preserved exactly as intended.</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20</a:t>
            </a:fld>
            <a:endParaRPr lang="zh-TW" altLang="en-US"/>
          </a:p>
        </p:txBody>
      </p:sp>
    </p:spTree>
    <p:extLst>
      <p:ext uri="{BB962C8B-B14F-4D97-AF65-F5344CB8AC3E}">
        <p14:creationId xmlns:p14="http://schemas.microsoft.com/office/powerpoint/2010/main" val="3876946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We created an automated batch script called update-po.bat to streamline updates across all 30 machines. Let me walk through what this script does.</a:t>
            </a:r>
          </a:p>
          <a:p>
            <a:r>
              <a:rPr lang="en-US" altLang="zh-TW" dirty="0"/>
              <a:t>First, it updates the Windows Explorer right-click context menu by adding a registry entry. This restores the classic context menu interface that some of our tools depend on.</a:t>
            </a:r>
          </a:p>
          <a:p>
            <a:r>
              <a:rPr lang="en-US" altLang="zh-TW" dirty="0"/>
              <a:t>Then it restarts Windows Explorer to apply this change.</a:t>
            </a:r>
          </a:p>
          <a:p>
            <a:r>
              <a:rPr lang="en-US" altLang="zh-TW" dirty="0"/>
              <a:t>Next, it copies the latest version of JACoWSetDot.js from our shared folder at 192.168.1.202 to the Acrobat JavaScript directory on each machine. This ensures all machines have the latest custom automation scripts.</a:t>
            </a:r>
          </a:p>
          <a:p>
            <a:r>
              <a:rPr lang="en-US" altLang="zh-TW" dirty="0"/>
              <a:t>The script then runs "</a:t>
            </a:r>
            <a:r>
              <a:rPr lang="en-US" altLang="zh-TW" dirty="0" err="1"/>
              <a:t>miktex</a:t>
            </a:r>
            <a:r>
              <a:rPr lang="en-US" altLang="zh-TW" dirty="0"/>
              <a:t> packages update" twice - we run it twice because sometimes the first update identifies packages that need updating, and the second run actually installs them. This two-pass approach ensures everything is current.</a:t>
            </a:r>
          </a:p>
          <a:p>
            <a:r>
              <a:rPr lang="en-US" altLang="zh-TW" dirty="0"/>
              <a:t>Finally, it updates the </a:t>
            </a:r>
            <a:r>
              <a:rPr lang="en-US" altLang="zh-TW" dirty="0" err="1"/>
              <a:t>JACoW</a:t>
            </a:r>
            <a:r>
              <a:rPr lang="en-US" altLang="zh-TW" dirty="0"/>
              <a:t> class file by creating the necessary directory in the </a:t>
            </a:r>
            <a:r>
              <a:rPr lang="en-US" altLang="zh-TW" dirty="0" err="1"/>
              <a:t>MiKTeX</a:t>
            </a:r>
            <a:r>
              <a:rPr lang="en-US" altLang="zh-TW" dirty="0"/>
              <a:t> installation, copying the latest </a:t>
            </a:r>
            <a:r>
              <a:rPr lang="en-US" altLang="zh-TW" dirty="0" err="1"/>
              <a:t>jacow.cls</a:t>
            </a:r>
            <a:r>
              <a:rPr lang="en-US" altLang="zh-TW" dirty="0"/>
              <a:t> file from the shared folder, and running </a:t>
            </a:r>
            <a:r>
              <a:rPr lang="en-US" altLang="zh-TW" dirty="0" err="1"/>
              <a:t>mktexlsr</a:t>
            </a:r>
            <a:r>
              <a:rPr lang="en-US" altLang="zh-TW" dirty="0"/>
              <a:t> and </a:t>
            </a:r>
            <a:r>
              <a:rPr lang="en-US" altLang="zh-TW" dirty="0" err="1"/>
              <a:t>texhash</a:t>
            </a:r>
            <a:r>
              <a:rPr lang="en-US" altLang="zh-TW" dirty="0"/>
              <a:t> to rebuild the </a:t>
            </a:r>
            <a:r>
              <a:rPr lang="en-US" altLang="zh-TW" dirty="0" err="1"/>
              <a:t>LaTeX</a:t>
            </a:r>
            <a:r>
              <a:rPr lang="en-US" altLang="zh-TW" dirty="0"/>
              <a:t> package database.</a:t>
            </a:r>
          </a:p>
          <a:p>
            <a:r>
              <a:rPr lang="en-US" altLang="zh-TW" dirty="0"/>
              <a:t>This single script, run on each machine, ensured that all 30 workstations had identical, up-to-date configurations. It saved us hours of manual work and eliminated configuration drift that could cause inconsistencies.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21</a:t>
            </a:fld>
            <a:endParaRPr lang="zh-TW" altLang="en-US"/>
          </a:p>
        </p:txBody>
      </p:sp>
    </p:spTree>
    <p:extLst>
      <p:ext uri="{BB962C8B-B14F-4D97-AF65-F5344CB8AC3E}">
        <p14:creationId xmlns:p14="http://schemas.microsoft.com/office/powerpoint/2010/main" val="30468377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The Presentation Office was our quality control checkpoint for speaker presentations. We implemented several key protocols:</a:t>
            </a:r>
          </a:p>
          <a:p>
            <a:r>
              <a:rPr lang="en-US" altLang="zh-TW" b="1" dirty="0"/>
              <a:t>Clear Signage</a:t>
            </a:r>
            <a:r>
              <a:rPr lang="en-US" altLang="zh-TW" dirty="0"/>
              <a:t>: We prominently displayed the Presentation Office hours and location so speakers could easily find us.</a:t>
            </a:r>
          </a:p>
          <a:p>
            <a:r>
              <a:rPr lang="en-US" altLang="zh-TW" b="1" dirty="0"/>
              <a:t>Presentation File Check</a:t>
            </a:r>
            <a:r>
              <a:rPr lang="en-US" altLang="zh-TW" dirty="0"/>
              <a:t>: We required speakers to verify their presentation files at least half a day before their scheduled session. This gave us time to fix any compatibility issues rather than discovering them minutes before a talk.</a:t>
            </a:r>
          </a:p>
          <a:p>
            <a:r>
              <a:rPr lang="en-US" altLang="zh-TW" b="1" dirty="0"/>
              <a:t>Identical Laptops</a:t>
            </a:r>
            <a:r>
              <a:rPr lang="en-US" altLang="zh-TW" dirty="0"/>
              <a:t>: This was crucial - the test laptops in the Presentation Office were absolutely identical to the laptops in the session rooms. Same model, same software versions, same configurations. If a presentation worked on our test system, it would work in the auditorium.</a:t>
            </a:r>
          </a:p>
          <a:p>
            <a:r>
              <a:rPr lang="en-US" altLang="zh-TW" b="1" dirty="0"/>
              <a:t>Laser Pointers</a:t>
            </a:r>
            <a:r>
              <a:rPr lang="en-US" altLang="zh-TW" dirty="0"/>
              <a:t>: We standardized on the same laser pointer model for all rooms and provided guidance to speakers on usage. We kept spare batteries available because the last thing you want is a dead laser pointer in the middle of an important presentation.</a:t>
            </a:r>
          </a:p>
          <a:p>
            <a:r>
              <a:rPr lang="en-US" altLang="zh-TW" b="1" dirty="0"/>
              <a:t>Devices Needed</a:t>
            </a:r>
            <a:r>
              <a:rPr lang="en-US" altLang="zh-TW" dirty="0"/>
              <a:t>: We required 6 laptops total - some for testing, some for editing; 1 large monitor for shared viewing; and 3 standard monitors for individual workstations.</a:t>
            </a:r>
          </a:p>
          <a:p>
            <a:r>
              <a:rPr lang="en-US" altLang="zh-TW" dirty="0"/>
              <a:t>The signage was clear and professional, guiding speakers through the process efficiently.</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22</a:t>
            </a:fld>
            <a:endParaRPr lang="zh-TW" altLang="en-US"/>
          </a:p>
        </p:txBody>
      </p:sp>
    </p:spTree>
    <p:extLst>
      <p:ext uri="{BB962C8B-B14F-4D97-AF65-F5344CB8AC3E}">
        <p14:creationId xmlns:p14="http://schemas.microsoft.com/office/powerpoint/2010/main" val="42273498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We organized the Presentation Office into four distinct functional areas:</a:t>
            </a:r>
          </a:p>
          <a:p>
            <a:r>
              <a:rPr lang="en-US" altLang="zh-TW" b="1" dirty="0"/>
              <a:t>Upload Station</a:t>
            </a:r>
            <a:r>
              <a:rPr lang="en-US" altLang="zh-TW" dirty="0"/>
              <a:t>: One computer where presenters could upload their files from USB drives or cloud storage. This was the entry point for all presentations.</a:t>
            </a:r>
          </a:p>
          <a:p>
            <a:r>
              <a:rPr lang="en-US" altLang="zh-TW" b="1" dirty="0"/>
              <a:t>File Check Station</a:t>
            </a:r>
            <a:r>
              <a:rPr lang="en-US" altLang="zh-TW" dirty="0"/>
              <a:t>: Two computers sharing one monitor with a switchable setup. This minimized wait time - while one presenter's file was being checked, another could be loading theirs. The KVM switch allowed us to quickly toggle between systems.</a:t>
            </a:r>
          </a:p>
          <a:p>
            <a:r>
              <a:rPr lang="en-US" altLang="zh-TW" b="1" dirty="0"/>
              <a:t>Server Upload</a:t>
            </a:r>
            <a:r>
              <a:rPr lang="en-US" altLang="zh-TW" dirty="0"/>
              <a:t>: As soon as files were verified, they were uploaded to our shared server in advance of the session. This meant that even if a speaker made last-minute changes, we had a backup version ready. It also allowed session chairs to preview presentations if needed.</a:t>
            </a:r>
          </a:p>
          <a:p>
            <a:r>
              <a:rPr lang="en-US" altLang="zh-TW" b="1" dirty="0"/>
              <a:t>Editing Station</a:t>
            </a:r>
            <a:r>
              <a:rPr lang="en-US" altLang="zh-TW" dirty="0"/>
              <a:t>: Three computers available for on-site file editing. Sometimes speakers needed to make quick changes - fix a typo, update a figure, adjust timing. Having editing capability on-site saved speakers from having to return to their hotels or offices.</a:t>
            </a:r>
          </a:p>
          <a:p>
            <a:r>
              <a:rPr lang="en-US" altLang="zh-TW" dirty="0"/>
              <a:t>This workflow design minimized bottlenecks. Even during peak times before major sessions, we could handle multiple speakers simultaneously without creating long queues.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23</a:t>
            </a:fld>
            <a:endParaRPr lang="zh-TW" altLang="en-US"/>
          </a:p>
        </p:txBody>
      </p:sp>
    </p:spTree>
    <p:extLst>
      <p:ext uri="{BB962C8B-B14F-4D97-AF65-F5344CB8AC3E}">
        <p14:creationId xmlns:p14="http://schemas.microsoft.com/office/powerpoint/2010/main" val="6626236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This photo shows our actual setup - you can see the multiple laptops arranged for efficient workflow, with the shared monitor visible in the center. The clean, organized layout helped speakers feel confident that their presentations were being handled professionally.</a:t>
            </a:r>
          </a:p>
          <a:p>
            <a:r>
              <a:rPr lang="en-US" altLang="zh-TW" dirty="0"/>
              <a:t>Notice the consistent hardware - this wasn't just for technical reasons, it also presented a professional image that reassured speakers their important work was in good hands.</a:t>
            </a:r>
          </a:p>
          <a:p>
            <a:endParaRPr lang="en-US" altLang="zh-TW" dirty="0"/>
          </a:p>
          <a:p>
            <a:r>
              <a:rPr lang="en-US" altLang="zh-TW" dirty="0"/>
              <a:t>In the auditoriums themselves, we provided presenters with a professional setup designed to help them deliver their best presentations.</a:t>
            </a:r>
          </a:p>
          <a:p>
            <a:r>
              <a:rPr lang="en-US" altLang="zh-TW" b="1" dirty="0"/>
              <a:t>Timer</a:t>
            </a:r>
            <a:r>
              <a:rPr lang="en-US" altLang="zh-TW" dirty="0"/>
              <a:t>: A dedicated timer display helped speakers manage their presentation time. In a conference with 86 talks and tight schedules, keeping on time was essential. The visible timer gave speakers constant awareness without being distracting.</a:t>
            </a:r>
          </a:p>
          <a:p>
            <a:r>
              <a:rPr lang="en-US" altLang="zh-TW" b="1" dirty="0"/>
              <a:t>Two Monitor Setup</a:t>
            </a:r>
            <a:r>
              <a:rPr lang="en-US" altLang="zh-TW" dirty="0"/>
              <a:t>:</a:t>
            </a:r>
          </a:p>
          <a:p>
            <a:r>
              <a:rPr lang="en-US" altLang="zh-TW" b="1" dirty="0"/>
              <a:t>Monitor One</a:t>
            </a:r>
            <a:r>
              <a:rPr lang="en-US" altLang="zh-TW" dirty="0"/>
              <a:t> displayed the current slide, positioned so speakers could face the audience while presenting rather than turning their backs to look at the projection screen. This dramatically improved presentation quality and audience engagement.</a:t>
            </a:r>
          </a:p>
          <a:p>
            <a:r>
              <a:rPr lang="en-US" altLang="zh-TW" b="1" dirty="0"/>
              <a:t>Monitor Two</a:t>
            </a:r>
            <a:r>
              <a:rPr lang="en-US" altLang="zh-TW" dirty="0"/>
              <a:t> showed the speaker notes or transcript, giving presenters a reference without having to look down at their laptop screen.</a:t>
            </a:r>
          </a:p>
          <a:p>
            <a:r>
              <a:rPr lang="en-US" altLang="zh-TW" dirty="0"/>
              <a:t>This setup is standard in professional conferences, but it requires careful configuration to work properly. The displays had to be arranged correctly in the display settings, and we verified the setup before each session.</a:t>
            </a:r>
          </a:p>
          <a:p>
            <a:r>
              <a:rPr lang="en-US" altLang="zh-TW" dirty="0"/>
              <a:t>The result was that speakers could deliver more confident, audience-focused presentations, which enhanced the overall quality of the conference.</a:t>
            </a:r>
          </a:p>
          <a:p>
            <a:endParaRPr lang="en-US" altLang="zh-TW" dirty="0"/>
          </a:p>
          <a:p>
            <a:r>
              <a:rPr lang="en-US" altLang="zh-TW" dirty="0"/>
              <a:t>Here you can see the actual monitor and timer setup in one of our auditoriums. The timer is clearly visible with large numbers - easy to see from the podium even without glasses. The speaker-facing monitor shows the current slide clearly, allowing the presenter to maintain eye contact with the audience while staying synchronized with their presentation.</a:t>
            </a:r>
          </a:p>
          <a:p>
            <a:r>
              <a:rPr lang="en-US" altLang="zh-TW" dirty="0"/>
              <a:t>This setup received consistently positive feedback from speakers who appreciated not having to turn around to see what was being projected.</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24</a:t>
            </a:fld>
            <a:endParaRPr lang="zh-TW" altLang="en-US"/>
          </a:p>
        </p:txBody>
      </p:sp>
    </p:spTree>
    <p:extLst>
      <p:ext uri="{BB962C8B-B14F-4D97-AF65-F5344CB8AC3E}">
        <p14:creationId xmlns:p14="http://schemas.microsoft.com/office/powerpoint/2010/main" val="1541632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For the conference mobile app, we selected the Conference4Me platform. You can see their website at conference4me.psnc.pl.</a:t>
            </a:r>
          </a:p>
          <a:p>
            <a:r>
              <a:rPr lang="en-US" altLang="zh-TW" dirty="0"/>
              <a:t>This platform provided us with a comprehensive conference app solution that integrated with our </a:t>
            </a:r>
            <a:r>
              <a:rPr lang="en-US" altLang="zh-TW" dirty="0" err="1"/>
              <a:t>Indico</a:t>
            </a:r>
            <a:r>
              <a:rPr lang="en-US" altLang="zh-TW" dirty="0"/>
              <a:t> system. The app would pull schedule data, speaker information, and session details directly from </a:t>
            </a:r>
            <a:r>
              <a:rPr lang="en-US" altLang="zh-TW" dirty="0" err="1"/>
              <a:t>Indico</a:t>
            </a:r>
            <a:r>
              <a:rPr lang="en-US" altLang="zh-TW" dirty="0"/>
              <a:t>, ensuring everything stayed synchronized.</a:t>
            </a:r>
          </a:p>
          <a:p>
            <a:r>
              <a:rPr lang="en-US" altLang="zh-TW" dirty="0"/>
              <a:t>The platform supported both iOS and Android, which was essential given our international audience. Attendees could browse the program, set reminders for sessions they wanted to attend, view abstracts, and receive push notifications for important announcements.</a:t>
            </a:r>
          </a:p>
          <a:p>
            <a:r>
              <a:rPr lang="en-US" altLang="zh-TW" dirty="0"/>
              <a:t>One of the key advantages of using an established platform like Conference4Me was that the app infrastructure and servers were already proven and reliable. We didn't have to worry about server capacity or app stability - the platform had hosted numerous conferences before IPAC'25.</a:t>
            </a:r>
          </a:p>
          <a:p>
            <a:r>
              <a:rPr lang="en-US" altLang="zh-TW" dirty="0"/>
              <a:t>The integration process required API setup and data mapping, but the Conference4Me team provided excellent support throughout the implementation.</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25</a:t>
            </a:fld>
            <a:endParaRPr lang="zh-TW" altLang="en-US"/>
          </a:p>
        </p:txBody>
      </p:sp>
    </p:spTree>
    <p:extLst>
      <p:ext uri="{BB962C8B-B14F-4D97-AF65-F5344CB8AC3E}">
        <p14:creationId xmlns:p14="http://schemas.microsoft.com/office/powerpoint/2010/main" val="3570991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The app development followed a structured timeline with specific milestones.</a:t>
            </a:r>
          </a:p>
          <a:p>
            <a:r>
              <a:rPr lang="en-US" altLang="zh-TW" dirty="0"/>
              <a:t>We successfully released the IPAC25 app on both the Apple App Store and Google Play Store, making it accessible to all attendees regardless of their device platform.</a:t>
            </a:r>
          </a:p>
          <a:p>
            <a:r>
              <a:rPr lang="en-US" altLang="zh-TW" dirty="0"/>
              <a:t>The app featured custom branding with the IPAC25 logo and color scheme, giving it a professional, conference-specific appearance rather than a generic look.</a:t>
            </a:r>
          </a:p>
          <a:p>
            <a:r>
              <a:rPr lang="en-US" altLang="zh-TW" dirty="0"/>
              <a:t>We also developed a web version accessible through browsers, so attendees could access the schedule and information even if they hadn't downloaded the app or if they were using a tablet or laptop.</a:t>
            </a:r>
          </a:p>
          <a:p>
            <a:r>
              <a:rPr lang="en-US" altLang="zh-TW" dirty="0"/>
              <a:t>The multi-platform release was important because in our pre-conference surveys, we found attendees split roughly evenly between iOS and Android devices, with a significant number also wanting to access information from their laptops during the conference.</a:t>
            </a:r>
          </a:p>
          <a:p>
            <a:r>
              <a:rPr lang="en-US" altLang="zh-TW" dirty="0"/>
              <a:t>Having the app available across all platforms ensured maximum adoption and utility for attendees.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26</a:t>
            </a:fld>
            <a:endParaRPr lang="zh-TW" altLang="en-US"/>
          </a:p>
        </p:txBody>
      </p:sp>
    </p:spTree>
    <p:extLst>
      <p:ext uri="{BB962C8B-B14F-4D97-AF65-F5344CB8AC3E}">
        <p14:creationId xmlns:p14="http://schemas.microsoft.com/office/powerpoint/2010/main" val="27277899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show you an important enhancement we made to the poster display system.</a:t>
            </a:r>
          </a:p>
          <a:p>
            <a:r>
              <a:rPr lang="en-US" altLang="zh-TW" dirty="0"/>
              <a:t>In the "before" screenshot from before 2025, you can see poster entries in the app showing title, authors, and session time, but without any physical location information. Attendees had to hunt through hundreds of posters to find the one they wanted.</a:t>
            </a:r>
          </a:p>
          <a:p>
            <a:r>
              <a:rPr lang="en-US" altLang="zh-TW" dirty="0"/>
              <a:t>In our "after" version for 2025, we added prominent numerical display showing the poster board number. For example, you can clearly see "TUPR25" and "TUPR26" displayed, making it immediately obvious where to find each poster in the physical exhibition space.</a:t>
            </a:r>
          </a:p>
          <a:p>
            <a:r>
              <a:rPr lang="en-US" altLang="zh-TW" dirty="0"/>
              <a:t>This seems like a small change, but when you're dealing with over 1,000 posters spread across a large exhibition hall, being able to quickly locate a specific poster is incredibly valuable. Attendees told us this feature saved them significant time and frustration.</a:t>
            </a:r>
          </a:p>
          <a:p>
            <a:r>
              <a:rPr lang="en-US" altLang="zh-TW" dirty="0"/>
              <a:t>The implementation required creating a custom </a:t>
            </a:r>
            <a:r>
              <a:rPr lang="en-US" altLang="zh-TW" dirty="0" err="1"/>
              <a:t>agenda.php</a:t>
            </a:r>
            <a:r>
              <a:rPr lang="en-US" altLang="zh-TW" dirty="0"/>
              <a:t> script that pulled poster assignments from JICT and formatted them for display in the app. This was completed on May 22nd, just about a week before the conference, which shows how we continued refining the system right up until the event.</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27</a:t>
            </a:fld>
            <a:endParaRPr lang="zh-TW" altLang="en-US"/>
          </a:p>
        </p:txBody>
      </p:sp>
    </p:spTree>
    <p:extLst>
      <p:ext uri="{BB962C8B-B14F-4D97-AF65-F5344CB8AC3E}">
        <p14:creationId xmlns:p14="http://schemas.microsoft.com/office/powerpoint/2010/main" val="3586314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Here you can see the scale of our poster sessions. The exhibition hall was filled with poster boards - initially we planned for 250 posters per day, but the actual demand exceeded this significantly, reaching more than 1,000 posters total across the conference.</a:t>
            </a:r>
          </a:p>
          <a:p>
            <a:r>
              <a:rPr lang="en-US" altLang="zh-TW" dirty="0"/>
              <a:t>The physical layout required careful planning to ensure good traffic flow and adequate viewing space for each poster. Attendees needed to be able to stand back and read posters without blocking others.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28</a:t>
            </a:fld>
            <a:endParaRPr lang="zh-TW" altLang="en-US"/>
          </a:p>
        </p:txBody>
      </p:sp>
    </p:spTree>
    <p:extLst>
      <p:ext uri="{BB962C8B-B14F-4D97-AF65-F5344CB8AC3E}">
        <p14:creationId xmlns:p14="http://schemas.microsoft.com/office/powerpoint/2010/main" val="38169337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Managing the poster workload required clear policies and realistic capacity planning.</a:t>
            </a:r>
          </a:p>
          <a:p>
            <a:r>
              <a:rPr lang="en-US" altLang="zh-TW" b="1" dirty="0"/>
              <a:t>Editor Capacity</a:t>
            </a:r>
            <a:r>
              <a:rPr lang="en-US" altLang="zh-TW" dirty="0"/>
              <a:t>: We determined that each editor can handle approximately 5 to 8 papers per day effectively. This became our constraint for planning. Beyond this number, quality starts to suffer and editors become overwhelmed.</a:t>
            </a:r>
          </a:p>
          <a:p>
            <a:r>
              <a:rPr lang="en-US" altLang="zh-TW" dirty="0"/>
              <a:t>Given this constraint, it was essential to keep the poster presentation limit per delegate reasonable to ensure manageable workflow and a smooth review process.</a:t>
            </a:r>
          </a:p>
          <a:p>
            <a:r>
              <a:rPr lang="en-US" altLang="zh-TW" b="1" dirty="0"/>
              <a:t>IPAC'25 Poster Policy</a:t>
            </a:r>
            <a:r>
              <a:rPr lang="en-US" altLang="zh-TW" dirty="0"/>
              <a:t>: We implemented a policy where each delegate could present up to four posters without additional charge. However, an additional fee of USD 200 would be charged for each poster beyond this limit.</a:t>
            </a:r>
          </a:p>
          <a:p>
            <a:r>
              <a:rPr lang="en-US" altLang="zh-TW" dirty="0"/>
              <a:t>This policy served multiple purposes. First, it ensured we didn't exceed our editing capacity. Second, it encouraged presenters to be selective about which work they submitted, which actually improved overall quality. And third, the additional fee helped cover the extra resources needed to handle the increased workload.</a:t>
            </a:r>
          </a:p>
          <a:p>
            <a:r>
              <a:rPr lang="en-US" altLang="zh-TW" dirty="0"/>
              <a:t>This was a lesson learned from previous conferences where unlimited poster submissions created workflow bottlenecks and stressed the editing team beyond their capacity.</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29</a:t>
            </a:fld>
            <a:endParaRPr lang="zh-TW" altLang="en-US"/>
          </a:p>
        </p:txBody>
      </p:sp>
    </p:spTree>
    <p:extLst>
      <p:ext uri="{BB962C8B-B14F-4D97-AF65-F5344CB8AC3E}">
        <p14:creationId xmlns:p14="http://schemas.microsoft.com/office/powerpoint/2010/main" val="1557728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800" dirty="0"/>
              <a:t>We operated across two main facilities in Taipei. Let me show you the layout.</a:t>
            </a:r>
          </a:p>
          <a:p>
            <a:r>
              <a:rPr lang="en-US" altLang="zh-TW" sz="1800" dirty="0"/>
              <a:t>The Taipei International Convention Centre served as our primary conference venue. On the 1st floor, we had the Plenary Hall for opening ceremony, registration areas, exhibitions, posters, and the coffee break and lunch areas.</a:t>
            </a:r>
          </a:p>
          <a:p>
            <a:r>
              <a:rPr lang="en-US" altLang="zh-TW" sz="1800" dirty="0"/>
              <a:t>The 2nd floor housed Room 101 for Scientific Session Parallel A.</a:t>
            </a:r>
          </a:p>
          <a:p>
            <a:r>
              <a:rPr lang="en-US" altLang="zh-TW" sz="1800" dirty="0"/>
              <a:t>The 3rd floor contained Room 201 for Scientific Session Parallel B, and this was also where we held the closing and award ceremony.</a:t>
            </a:r>
          </a:p>
          <a:p>
            <a:r>
              <a:rPr lang="en-US" altLang="zh-TW" sz="1800" dirty="0"/>
              <a:t>Our second venue was the Taipei World Trade Center Exhibition Hall. This was critically important because it housed our Proceedings Office and additional exhibition space.</a:t>
            </a:r>
          </a:p>
          <a:p>
            <a:r>
              <a:rPr lang="en-US" altLang="zh-TW" sz="1800" dirty="0"/>
              <a:t>This dual-venue setup presented interesting IT challenges - we needed to ensure seamless connectivity and consistent systems across both locations, which were separate buildings. Network reliability between venues became a key concern that we had to address early in our planning.</a:t>
            </a:r>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a:t>
            </a:fld>
            <a:endParaRPr lang="zh-TW" altLang="en-US"/>
          </a:p>
        </p:txBody>
      </p:sp>
    </p:spTree>
    <p:extLst>
      <p:ext uri="{BB962C8B-B14F-4D97-AF65-F5344CB8AC3E}">
        <p14:creationId xmlns:p14="http://schemas.microsoft.com/office/powerpoint/2010/main" val="3792278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walk you through the timeline of challenges and solutions in our poster management system. This illustrates the kind of problem-solving required in complex conference IT.</a:t>
            </a:r>
          </a:p>
          <a:p>
            <a:r>
              <a:rPr lang="en-US" altLang="zh-TW" b="1" dirty="0"/>
              <a:t>March 24th</a:t>
            </a:r>
            <a:r>
              <a:rPr lang="en-US" altLang="zh-TW" dirty="0"/>
              <a:t>: We discovered a critical issue - the </a:t>
            </a:r>
            <a:r>
              <a:rPr lang="en-US" altLang="zh-TW" dirty="0" err="1"/>
              <a:t>Indico</a:t>
            </a:r>
            <a:r>
              <a:rPr lang="en-US" altLang="zh-TW" dirty="0"/>
              <a:t> timetable was missing contributions. This meant papers couldn't be edited or displayed in the system, and we couldn't connect with JICT. Michel provided us with the paper IDs, session IDs, session block IDs, and dates to work around this issue.</a:t>
            </a:r>
          </a:p>
          <a:p>
            <a:r>
              <a:rPr lang="en-US" altLang="zh-TW" b="1" dirty="0"/>
              <a:t>March 29th</a:t>
            </a:r>
            <a:r>
              <a:rPr lang="en-US" altLang="zh-TW" dirty="0"/>
              <a:t>: Because the JICT automatic-assignment function couldn't be used due to this problem, Ivan completed the manual assignment of all posters, organized by category and name, and classified by registration status. This was painstaking work.</a:t>
            </a:r>
          </a:p>
          <a:p>
            <a:r>
              <a:rPr lang="en-US" altLang="zh-TW" b="1" dirty="0"/>
              <a:t>April 17th</a:t>
            </a:r>
            <a:r>
              <a:rPr lang="en-US" altLang="zh-TW" dirty="0"/>
              <a:t>: Michel successfully fixed the error of missing contributions in </a:t>
            </a:r>
            <a:r>
              <a:rPr lang="en-US" altLang="zh-TW" dirty="0" err="1"/>
              <a:t>Indico</a:t>
            </a:r>
            <a:r>
              <a:rPr lang="en-US" altLang="zh-TW" dirty="0"/>
              <a:t>. Thank you, Michel!</a:t>
            </a:r>
          </a:p>
          <a:p>
            <a:r>
              <a:rPr lang="en-US" altLang="zh-TW" b="1" dirty="0"/>
              <a:t>April 23rd</a:t>
            </a:r>
            <a:r>
              <a:rPr lang="en-US" altLang="zh-TW" dirty="0"/>
              <a:t>: However, we then discovered an incorrect link between JICT and </a:t>
            </a:r>
            <a:r>
              <a:rPr lang="en-US" altLang="zh-TW" dirty="0" err="1"/>
              <a:t>Indico</a:t>
            </a:r>
            <a:r>
              <a:rPr lang="en-US" altLang="zh-TW" dirty="0"/>
              <a:t>, which caused student poster data to be missing. Ivan and Stefano reconfigured the student session blocks and solved the linking issue.</a:t>
            </a:r>
          </a:p>
          <a:p>
            <a:r>
              <a:rPr lang="en-US" altLang="zh-TW" b="1" dirty="0"/>
              <a:t>May 15th</a:t>
            </a:r>
            <a:r>
              <a:rPr lang="en-US" altLang="zh-TW" dirty="0"/>
              <a:t>: Stefano completed the JICT server setup.</a:t>
            </a:r>
          </a:p>
          <a:p>
            <a:r>
              <a:rPr lang="en-US" altLang="zh-TW" b="1" dirty="0"/>
              <a:t>May 22nd</a:t>
            </a:r>
            <a:r>
              <a:rPr lang="en-US" altLang="zh-TW" dirty="0"/>
              <a:t>: Stefano created the </a:t>
            </a:r>
            <a:r>
              <a:rPr lang="en-US" altLang="zh-TW" dirty="0" err="1"/>
              <a:t>agenda.php</a:t>
            </a:r>
            <a:r>
              <a:rPr lang="en-US" altLang="zh-TW" dirty="0"/>
              <a:t> script, which enabled poster numbers to be displayed in the mobile app - this was the enhancement I showed you in the previous slide.</a:t>
            </a:r>
          </a:p>
          <a:p>
            <a:r>
              <a:rPr lang="en-US" altLang="zh-TW" b="1" dirty="0"/>
              <a:t>May 31st</a:t>
            </a:r>
            <a:r>
              <a:rPr lang="en-US" altLang="zh-TW" dirty="0"/>
              <a:t>: Just before the conference, Stefano optimized the Poster Police App, improving photo upload speed and adding new features including photo capture and photo deletion capabilities.</a:t>
            </a:r>
          </a:p>
          <a:p>
            <a:r>
              <a:rPr lang="en-US" altLang="zh-TW" dirty="0"/>
              <a:t>This timeline shows that integration projects rarely go smoothly on the first attempt. Having skilled team members like Michel, Ivan, and Stefano who could troubleshoot and solve problems quickly was absolutely essential to our success.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30</a:t>
            </a:fld>
            <a:endParaRPr lang="zh-TW" altLang="en-US"/>
          </a:p>
        </p:txBody>
      </p:sp>
    </p:spTree>
    <p:extLst>
      <p:ext uri="{BB962C8B-B14F-4D97-AF65-F5344CB8AC3E}">
        <p14:creationId xmlns:p14="http://schemas.microsoft.com/office/powerpoint/2010/main" val="10791747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show you the improvements we made to the Poster Police App.</a:t>
            </a:r>
          </a:p>
          <a:p>
            <a:r>
              <a:rPr lang="en-US" altLang="zh-TW" dirty="0"/>
              <a:t>The "before" version had basic functionality, but we identified several limitations during testing.</a:t>
            </a:r>
          </a:p>
          <a:p>
            <a:r>
              <a:rPr lang="en-US" altLang="zh-TW" dirty="0"/>
              <a:t>The "after" version, optimized on May 31st, included three major improvements:</a:t>
            </a:r>
          </a:p>
          <a:p>
            <a:r>
              <a:rPr lang="en-US" altLang="zh-TW" b="1" dirty="0"/>
              <a:t>First</a:t>
            </a:r>
            <a:r>
              <a:rPr lang="en-US" altLang="zh-TW" dirty="0"/>
              <a:t>, we significantly improved photo upload speed. The original version could be slow, especially when network connectivity was variable. The optimized version used better compression and more efficient data transfer protocols.</a:t>
            </a:r>
          </a:p>
          <a:p>
            <a:r>
              <a:rPr lang="en-US" altLang="zh-TW" b="1" dirty="0"/>
              <a:t>Second</a:t>
            </a:r>
            <a:r>
              <a:rPr lang="en-US" altLang="zh-TW" dirty="0"/>
              <a:t>, we added a photo capture feature directly in the app. Previously, the Poster Police team had to use the iPad's camera app, then switch to our app to upload. Now they could capture photos directly within the app, streamlining the workflow.</a:t>
            </a:r>
          </a:p>
          <a:p>
            <a:r>
              <a:rPr lang="en-US" altLang="zh-TW" b="1" dirty="0"/>
              <a:t>Third</a:t>
            </a:r>
            <a:r>
              <a:rPr lang="en-US" altLang="zh-TW" dirty="0"/>
              <a:t>, we added a photo deletion feature. If a photo was blurry, poorly framed, or captured the wrong poster, the team could delete it and retake immediately, rather than having to deal with incorrect photos in the database later.</a:t>
            </a:r>
          </a:p>
          <a:p>
            <a:r>
              <a:rPr lang="en-US" altLang="zh-TW" dirty="0"/>
              <a:t>These improvements came from actually watching the Poster Police team work during test runs. Observing the real workflow helped us identify friction points and address them before the conference.</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31</a:t>
            </a:fld>
            <a:endParaRPr lang="zh-TW" altLang="en-US"/>
          </a:p>
        </p:txBody>
      </p:sp>
    </p:spTree>
    <p:extLst>
      <p:ext uri="{BB962C8B-B14F-4D97-AF65-F5344CB8AC3E}">
        <p14:creationId xmlns:p14="http://schemas.microsoft.com/office/powerpoint/2010/main" val="3833998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The conference was led by three chairs: Dr. Yoichi Sato from KEK/J-PARC as SPC Chair, Dr. Ming-Chyuan Lin from NSRRC as OC Chair, and Dr. Jui-Che Huang from NSRRC as LOC Chair. Stella Su from NSRRC served as Scientific Secretariat.</a:t>
            </a:r>
          </a:p>
          <a:p>
            <a:r>
              <a:rPr lang="en-US" altLang="zh-TW" dirty="0"/>
              <a:t>The work was organized into four teams:</a:t>
            </a:r>
          </a:p>
          <a:p>
            <a:r>
              <a:rPr lang="en-US" altLang="zh-TW" b="1" dirty="0"/>
              <a:t>Team A</a:t>
            </a:r>
            <a:r>
              <a:rPr lang="en-US" altLang="zh-TW" dirty="0"/>
              <a:t> handled venue arrangements, PCO meetings, sponsorship, finance, conference hotel management, registration, and the entertainment talk.</a:t>
            </a:r>
          </a:p>
          <a:p>
            <a:r>
              <a:rPr lang="en-US" altLang="zh-TW" b="1" dirty="0"/>
              <a:t>Team B</a:t>
            </a:r>
            <a:r>
              <a:rPr lang="en-US" altLang="zh-TW" dirty="0"/>
              <a:t> - and this is where I focused most of my attention - was responsible for the </a:t>
            </a:r>
            <a:r>
              <a:rPr lang="en-US" altLang="zh-TW" dirty="0" err="1"/>
              <a:t>JACoW</a:t>
            </a:r>
            <a:r>
              <a:rPr lang="en-US" altLang="zh-TW" dirty="0"/>
              <a:t> Team processing approximately 1,300 papers, coordinating 86 oral presentations, running the Proceedings Office IT Team, all related software setup, the conference website, and regular announcements.</a:t>
            </a:r>
          </a:p>
          <a:p>
            <a:r>
              <a:rPr lang="en-US" altLang="zh-TW" b="1" dirty="0"/>
              <a:t>Team C</a:t>
            </a:r>
            <a:r>
              <a:rPr lang="en-US" altLang="zh-TW" dirty="0"/>
              <a:t> managed the light peer-review process for up to 120 papers, student posters and grants for up to 80 students, ACFA and IPAC25 awards, the general poster sessions with up to 1,300 posters, facility tours, and the conference app.</a:t>
            </a:r>
          </a:p>
          <a:p>
            <a:r>
              <a:rPr lang="en-US" altLang="zh-TW" b="1" dirty="0"/>
              <a:t>Team D</a:t>
            </a:r>
            <a:r>
              <a:rPr lang="en-US" altLang="zh-TW" dirty="0"/>
              <a:t>, under SPC Chair Dr. Sato, coordinated the scientific program, industry session, the Productive Research Environment session, and SPC events.</a:t>
            </a:r>
          </a:p>
          <a:p>
            <a:r>
              <a:rPr lang="en-US" altLang="zh-TW" dirty="0"/>
              <a:t>This clear division of responsibilities was essential. Each team knew their domain, and we had regular coordination meetings to ensure all systems worked together seamlessly.</a:t>
            </a:r>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4</a:t>
            </a:fld>
            <a:endParaRPr lang="zh-TW" altLang="en-US"/>
          </a:p>
        </p:txBody>
      </p:sp>
    </p:spTree>
    <p:extLst>
      <p:ext uri="{BB962C8B-B14F-4D97-AF65-F5344CB8AC3E}">
        <p14:creationId xmlns:p14="http://schemas.microsoft.com/office/powerpoint/2010/main" val="3019336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This is what our Proceedings Office looked like at the Taipei World Trade Center Exhibition Hall. As you can see, we had rows of workstations, each equipped with dual monitors for editors to work efficiently.</a:t>
            </a:r>
          </a:p>
          <a:p>
            <a:r>
              <a:rPr lang="en-US" altLang="zh-TW" dirty="0"/>
              <a:t>The office was open from 8:15 AM to 5:00 PM daily throughout the conference. We had two locations: seven computers at the TICC Conference venue, and 45 computers at the TWTC in Area A and the Proceedings office.</a:t>
            </a:r>
          </a:p>
          <a:p>
            <a:r>
              <a:rPr lang="en-US" altLang="zh-TW" dirty="0"/>
              <a:t>This centralized setup allowed us to provide consistent support, maintain standardized configurations, and quickly address any technical issues that arose. The dual-monitor setup was particularly important for editors who needed to reference source documents while editing PDFs simultaneously.</a:t>
            </a:r>
          </a:p>
          <a:p>
            <a:endParaRPr lang="en-US" altLang="zh-TW" sz="1400" dirty="0"/>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5</a:t>
            </a:fld>
            <a:endParaRPr lang="zh-TW" altLang="en-US"/>
          </a:p>
        </p:txBody>
      </p:sp>
    </p:spTree>
    <p:extLst>
      <p:ext uri="{BB962C8B-B14F-4D97-AF65-F5344CB8AC3E}">
        <p14:creationId xmlns:p14="http://schemas.microsoft.com/office/powerpoint/2010/main" val="4008030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Network connectivity was absolutely critical to our operation. Let me explain our </a:t>
            </a:r>
            <a:r>
              <a:rPr lang="en-US" altLang="zh-TW" dirty="0" err="1"/>
              <a:t>WiFi</a:t>
            </a:r>
            <a:r>
              <a:rPr lang="en-US" altLang="zh-TW" dirty="0"/>
              <a:t> strategy.</a:t>
            </a:r>
          </a:p>
          <a:p>
            <a:r>
              <a:rPr lang="en-US" altLang="zh-TW" dirty="0"/>
              <a:t>We required minimum speeds of 1 Gigabit, with coverage in the North and South Lounges, the </a:t>
            </a:r>
            <a:r>
              <a:rPr lang="en-US" altLang="zh-TW" dirty="0" err="1"/>
              <a:t>JACoW</a:t>
            </a:r>
            <a:r>
              <a:rPr lang="en-US" altLang="zh-TW" dirty="0"/>
              <a:t> proceedings office, and meeting rooms.</a:t>
            </a:r>
          </a:p>
          <a:p>
            <a:r>
              <a:rPr lang="en-US" altLang="zh-TW" dirty="0"/>
              <a:t>Now, here's an interesting decision we made: The conference venue already provided </a:t>
            </a:r>
            <a:r>
              <a:rPr lang="en-US" altLang="zh-TW" dirty="0" err="1"/>
              <a:t>WiFi</a:t>
            </a:r>
            <a:r>
              <a:rPr lang="en-US" altLang="zh-TW" dirty="0"/>
              <a:t> infrastructure, and our goal was to keep participants fully engaged with the scientific sessions. So we actually encouraged attendees to visit the exhibition hall for internet access rather than providing extensive </a:t>
            </a:r>
            <a:r>
              <a:rPr lang="en-US" altLang="zh-TW" dirty="0" err="1"/>
              <a:t>WiFi</a:t>
            </a:r>
            <a:r>
              <a:rPr lang="en-US" altLang="zh-TW" dirty="0"/>
              <a:t> in all session rooms.</a:t>
            </a:r>
          </a:p>
          <a:p>
            <a:r>
              <a:rPr lang="en-US" altLang="zh-TW" dirty="0"/>
              <a:t>This served multiple purposes. First, it kept participants focused during scientific presentations without the distraction of being online. Second, it drove foot traffic to our exhibition hall, which made our exhibitors very happy. And third, by concentrating </a:t>
            </a:r>
            <a:r>
              <a:rPr lang="en-US" altLang="zh-TW" dirty="0" err="1"/>
              <a:t>WiFi</a:t>
            </a:r>
            <a:r>
              <a:rPr lang="en-US" altLang="zh-TW" dirty="0"/>
              <a:t> demand in specific areas, we could ensure reliable, high-quality connectivity where it mattered most.</a:t>
            </a:r>
          </a:p>
          <a:p>
            <a:r>
              <a:rPr lang="en-US" altLang="zh-TW" dirty="0"/>
              <a:t>For our exhibitors, reliable </a:t>
            </a:r>
            <a:r>
              <a:rPr lang="en-US" altLang="zh-TW" dirty="0" err="1"/>
              <a:t>WiFi</a:t>
            </a:r>
            <a:r>
              <a:rPr lang="en-US" altLang="zh-TW" dirty="0"/>
              <a:t> wasn't just a convenience - it was essential for their demonstrations, lead capture systems, and business operations. We made sure they had rock-solid connectivity throughout the event.</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6</a:t>
            </a:fld>
            <a:endParaRPr lang="zh-TW" altLang="en-US"/>
          </a:p>
        </p:txBody>
      </p:sp>
    </p:spTree>
    <p:extLst>
      <p:ext uri="{BB962C8B-B14F-4D97-AF65-F5344CB8AC3E}">
        <p14:creationId xmlns:p14="http://schemas.microsoft.com/office/powerpoint/2010/main" val="1795950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walk you through our registration system integration. This was one of the more complex technical challenges we faced.</a:t>
            </a:r>
          </a:p>
          <a:p>
            <a:r>
              <a:rPr lang="en-US" altLang="zh-TW" dirty="0"/>
              <a:t>We integrated three separate systems: </a:t>
            </a:r>
            <a:r>
              <a:rPr lang="en-US" altLang="zh-TW" dirty="0" err="1"/>
              <a:t>Indico</a:t>
            </a:r>
            <a:r>
              <a:rPr lang="en-US" altLang="zh-TW" dirty="0"/>
              <a:t>, which is </a:t>
            </a:r>
            <a:r>
              <a:rPr lang="en-US" altLang="zh-TW" dirty="0" err="1"/>
              <a:t>JACoW's</a:t>
            </a:r>
            <a:r>
              <a:rPr lang="en-US" altLang="zh-TW" dirty="0"/>
              <a:t> standard conference management platform; AWESOMEET, our PCO's registration system; and EC PAY for payment processing.</a:t>
            </a:r>
          </a:p>
          <a:p>
            <a:r>
              <a:rPr lang="en-US" altLang="zh-TW" dirty="0"/>
              <a:t>Here's how the flow worked:</a:t>
            </a:r>
          </a:p>
          <a:p>
            <a:r>
              <a:rPr lang="en-US" altLang="zh-TW" dirty="0"/>
              <a:t>First, users would register through </a:t>
            </a:r>
            <a:r>
              <a:rPr lang="en-US" altLang="zh-TW" dirty="0" err="1"/>
              <a:t>Indico</a:t>
            </a:r>
            <a:r>
              <a:rPr lang="en-US" altLang="zh-TW" dirty="0"/>
              <a:t>, providing their family name, first name, email, facility, country, and selecting their registration type - either full or student registration. Each registration received a unique ID.</a:t>
            </a:r>
          </a:p>
          <a:p>
            <a:r>
              <a:rPr lang="en-US" altLang="zh-TW" dirty="0" err="1"/>
              <a:t>Indico</a:t>
            </a:r>
            <a:r>
              <a:rPr lang="en-US" altLang="zh-TW" dirty="0"/>
              <a:t> would then send the registrant's code to our PCO server. The URL structure encoded four pieces of information: the event ID (81 for IPAC'25), the registration ID, the registration database ID (unique for each person), and the registration form ID (70 for our form).</a:t>
            </a:r>
          </a:p>
          <a:p>
            <a:r>
              <a:rPr lang="en-US" altLang="zh-TW" dirty="0"/>
              <a:t>When payment was processed through EC PAY, and once the payment was successful, the system would send a POST request back to </a:t>
            </a:r>
            <a:r>
              <a:rPr lang="en-US" altLang="zh-TW" dirty="0" err="1"/>
              <a:t>Indico</a:t>
            </a:r>
            <a:r>
              <a:rPr lang="en-US" altLang="zh-TW" dirty="0"/>
              <a:t>. This would update the paid status linked to the </a:t>
            </a:r>
            <a:r>
              <a:rPr lang="en-US" altLang="zh-TW" dirty="0" err="1"/>
              <a:t>Indico</a:t>
            </a:r>
            <a:r>
              <a:rPr lang="en-US" altLang="zh-TW" dirty="0"/>
              <a:t> user ID.</a:t>
            </a:r>
          </a:p>
          <a:p>
            <a:r>
              <a:rPr lang="en-US" altLang="zh-TW" dirty="0"/>
              <a:t>We created an API token generated from the IPAC25 Registration manager account with Bearer authentication. This allowed secure communication between all three systems.</a:t>
            </a:r>
          </a:p>
          <a:p>
            <a:r>
              <a:rPr lang="en-US" altLang="zh-TW" dirty="0"/>
              <a:t>The beauty of this integration was that it was completely automated - once set up, registrations, payments, and confirmations all happened seamlessly without manual intervention.</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7</a:t>
            </a:fld>
            <a:endParaRPr lang="zh-TW" altLang="en-US"/>
          </a:p>
        </p:txBody>
      </p:sp>
    </p:spTree>
    <p:extLst>
      <p:ext uri="{BB962C8B-B14F-4D97-AF65-F5344CB8AC3E}">
        <p14:creationId xmlns:p14="http://schemas.microsoft.com/office/powerpoint/2010/main" val="451895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Let me get a bit more technical about the API implementation for those interested.</a:t>
            </a:r>
          </a:p>
          <a:p>
            <a:r>
              <a:rPr lang="en-US" altLang="zh-TW" dirty="0"/>
              <a:t>To retrieve registration information, we sent a GET request to the </a:t>
            </a:r>
            <a:r>
              <a:rPr lang="en-US" altLang="zh-TW" dirty="0" err="1"/>
              <a:t>Indico</a:t>
            </a:r>
            <a:r>
              <a:rPr lang="en-US" altLang="zh-TW" dirty="0"/>
              <a:t> API endpoint at indico.jacow.org with the specific event, form, and registration database ID.</a:t>
            </a:r>
          </a:p>
          <a:p>
            <a:r>
              <a:rPr lang="en-US" altLang="zh-TW" dirty="0"/>
              <a:t>To update payment status, we used a POST request to the toggle-payment endpoint. I'll show you an example: we used curl with the request POST method, included our Bearer token for authentication, and sent a form parameter "pay=1" to mark the registration as paid.</a:t>
            </a:r>
          </a:p>
          <a:p>
            <a:r>
              <a:rPr lang="en-US" altLang="zh-TW" dirty="0"/>
              <a:t>The PCO server acted as the intermediary, handling the communication between EC PAY payment confirmations and </a:t>
            </a:r>
            <a:r>
              <a:rPr lang="en-US" altLang="zh-TW" dirty="0" err="1"/>
              <a:t>Indico</a:t>
            </a:r>
            <a:r>
              <a:rPr lang="en-US" altLang="zh-TW" dirty="0"/>
              <a:t> status updates. User information requests flowed through this server, ensuring data consistency across all three platforms.</a:t>
            </a:r>
          </a:p>
          <a:p>
            <a:r>
              <a:rPr lang="en-US" altLang="zh-TW" dirty="0"/>
              <a:t>This might seem like a lot of technical complexity, but it was absolutely necessary to ensure accurate record-keeping and to prevent issues like duplicate registrations or payment discrepancies. The investment in proper integration paid off - we had virtually no registration problems during the conference.</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8</a:t>
            </a:fld>
            <a:endParaRPr lang="zh-TW" altLang="en-US"/>
          </a:p>
        </p:txBody>
      </p:sp>
    </p:spTree>
    <p:extLst>
      <p:ext uri="{BB962C8B-B14F-4D97-AF65-F5344CB8AC3E}">
        <p14:creationId xmlns:p14="http://schemas.microsoft.com/office/powerpoint/2010/main" val="1997774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Now let's talk about hardware. The scale of equipment needed for this conference was substantial.</a:t>
            </a:r>
          </a:p>
          <a:p>
            <a:r>
              <a:rPr lang="en-US" altLang="zh-TW" dirty="0"/>
              <a:t>For the </a:t>
            </a:r>
            <a:r>
              <a:rPr lang="en-US" altLang="zh-TW" b="1" dirty="0"/>
              <a:t>Proceedings Office</a:t>
            </a:r>
            <a:r>
              <a:rPr lang="en-US" altLang="zh-TW" dirty="0"/>
              <a:t>, we deployed 30 Windows laptops, each paired with a 27-inch 2K resolution monitor for dual-monitor setups, plus 2 floor-standing laser printers.</a:t>
            </a:r>
          </a:p>
          <a:p>
            <a:r>
              <a:rPr lang="en-US" altLang="zh-TW" b="1" dirty="0"/>
              <a:t>Author Reception</a:t>
            </a:r>
            <a:r>
              <a:rPr lang="en-US" altLang="zh-TW" dirty="0"/>
              <a:t> required 3 Windows laptops for checking in authors and handling questions.</a:t>
            </a:r>
          </a:p>
          <a:p>
            <a:r>
              <a:rPr lang="en-US" altLang="zh-TW" b="1" dirty="0"/>
              <a:t>Speaker Preparation</a:t>
            </a:r>
            <a:r>
              <a:rPr lang="en-US" altLang="zh-TW" dirty="0"/>
              <a:t> needed 4 PC Windows laptops, and this was critical - the laptop setup had to be absolutely identical to what was in the auditoriums to ensure file compatibility.</a:t>
            </a:r>
          </a:p>
          <a:p>
            <a:r>
              <a:rPr lang="en-US" altLang="zh-TW" dirty="0"/>
              <a:t>At the </a:t>
            </a:r>
            <a:r>
              <a:rPr lang="en-US" altLang="zh-TW" b="1" dirty="0"/>
              <a:t>Registration Desk</a:t>
            </a:r>
            <a:r>
              <a:rPr lang="en-US" altLang="zh-TW" dirty="0"/>
              <a:t>, we had 4 laptops plus 3 self-service check-in machines to handle the volume of attendees efficiently.</a:t>
            </a:r>
          </a:p>
          <a:p>
            <a:r>
              <a:rPr lang="en-US" altLang="zh-TW" dirty="0"/>
              <a:t>For our </a:t>
            </a:r>
            <a:r>
              <a:rPr lang="en-US" altLang="zh-TW" b="1" dirty="0"/>
              <a:t>Dot Board and conference information displays</a:t>
            </a:r>
            <a:r>
              <a:rPr lang="en-US" altLang="zh-TW" dirty="0"/>
              <a:t>, we used 3 Raspberry Pi units - these are low-cost single-board computers that are perfect for digital signage - driving 3 75-inch LED TVs with stands.</a:t>
            </a:r>
          </a:p>
          <a:p>
            <a:r>
              <a:rPr lang="en-US" altLang="zh-TW" dirty="0"/>
              <a:t>For </a:t>
            </a:r>
            <a:r>
              <a:rPr lang="en-US" altLang="zh-TW" b="1" dirty="0"/>
              <a:t>Poster Police</a:t>
            </a:r>
            <a:r>
              <a:rPr lang="en-US" altLang="zh-TW" dirty="0"/>
              <a:t> - our team that photographed and documented posters - we equipped them with 18 Apple iPad Airs.</a:t>
            </a:r>
          </a:p>
          <a:p>
            <a:r>
              <a:rPr lang="en-US" altLang="zh-TW" dirty="0"/>
              <a:t>In each </a:t>
            </a:r>
            <a:r>
              <a:rPr lang="en-US" altLang="zh-TW" b="1" dirty="0"/>
              <a:t>Auditorium</a:t>
            </a:r>
            <a:r>
              <a:rPr lang="en-US" altLang="zh-TW" dirty="0"/>
              <a:t>, we installed 4 laptops with 1 spare unit on hand for each room, plus 2 27-inch floor-standing screens: one displayed a timer for speakers, and the other simultaneously played the slideshow.</a:t>
            </a:r>
          </a:p>
          <a:p>
            <a:r>
              <a:rPr lang="en-US" altLang="zh-TW" dirty="0"/>
              <a:t>And for </a:t>
            </a:r>
            <a:r>
              <a:rPr lang="en-US" altLang="zh-TW" b="1" dirty="0"/>
              <a:t>Satellite Meetings</a:t>
            </a:r>
            <a:r>
              <a:rPr lang="en-US" altLang="zh-TW" dirty="0"/>
              <a:t>, we provided 2 laptops and projectors or larger TVs with stands as needed.</a:t>
            </a:r>
          </a:p>
          <a:p>
            <a:r>
              <a:rPr lang="en-US" altLang="zh-TW" dirty="0"/>
              <a:t>In total, we're talking about approximately 80+ devices coordinated across multiple locations and purposes.</a:t>
            </a:r>
          </a:p>
          <a:p>
            <a:endParaRPr lang="zh-TW" altLang="en-US" dirty="0"/>
          </a:p>
        </p:txBody>
      </p:sp>
      <p:sp>
        <p:nvSpPr>
          <p:cNvPr id="4" name="投影片編號版面配置區 3"/>
          <p:cNvSpPr>
            <a:spLocks noGrp="1"/>
          </p:cNvSpPr>
          <p:nvPr>
            <p:ph type="sldNum" sz="quarter" idx="10"/>
          </p:nvPr>
        </p:nvSpPr>
        <p:spPr/>
        <p:txBody>
          <a:bodyPr/>
          <a:lstStyle/>
          <a:p>
            <a:fld id="{29664982-EB23-48E1-907B-94C85ACCD34A}" type="slidenum">
              <a:rPr lang="zh-TW" altLang="en-US" smtClean="0"/>
              <a:t>9</a:t>
            </a:fld>
            <a:endParaRPr lang="zh-TW" altLang="en-US"/>
          </a:p>
        </p:txBody>
      </p:sp>
    </p:spTree>
    <p:extLst>
      <p:ext uri="{BB962C8B-B14F-4D97-AF65-F5344CB8AC3E}">
        <p14:creationId xmlns:p14="http://schemas.microsoft.com/office/powerpoint/2010/main" val="378348898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19" name="圖片 18">
            <a:extLst>
              <a:ext uri="{FF2B5EF4-FFF2-40B4-BE49-F238E27FC236}">
                <a16:creationId xmlns:a16="http://schemas.microsoft.com/office/drawing/2014/main" id="{73466EE4-90EC-AEF3-E44B-DAF515122D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0" y="634133"/>
            <a:ext cx="12213394" cy="5589734"/>
          </a:xfrm>
          <a:prstGeom prst="rect">
            <a:avLst/>
          </a:prstGeom>
        </p:spPr>
      </p:pic>
      <p:pic>
        <p:nvPicPr>
          <p:cNvPr id="9" name="圖片 8">
            <a:extLst>
              <a:ext uri="{FF2B5EF4-FFF2-40B4-BE49-F238E27FC236}">
                <a16:creationId xmlns:a16="http://schemas.microsoft.com/office/drawing/2014/main" id="{E1C9A469-83B0-25E9-0D07-FBD8F9BB974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046397"/>
            <a:ext cx="12213395" cy="5811603"/>
          </a:xfrm>
          <a:prstGeom prst="rect">
            <a:avLst/>
          </a:prstGeom>
        </p:spPr>
      </p:pic>
      <p:pic>
        <p:nvPicPr>
          <p:cNvPr id="21" name="圖片 20">
            <a:extLst>
              <a:ext uri="{FF2B5EF4-FFF2-40B4-BE49-F238E27FC236}">
                <a16:creationId xmlns:a16="http://schemas.microsoft.com/office/drawing/2014/main" id="{5651C390-AACC-B3F4-5149-A3CED0D605D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0"/>
            <a:ext cx="12213392" cy="2942857"/>
          </a:xfrm>
          <a:prstGeom prst="rect">
            <a:avLst/>
          </a:prstGeom>
        </p:spPr>
      </p:pic>
      <p:sp>
        <p:nvSpPr>
          <p:cNvPr id="40" name="矩形 39">
            <a:extLst>
              <a:ext uri="{FF2B5EF4-FFF2-40B4-BE49-F238E27FC236}">
                <a16:creationId xmlns:a16="http://schemas.microsoft.com/office/drawing/2014/main" id="{22ABE516-A293-E729-AB80-381491F488F8}"/>
              </a:ext>
            </a:extLst>
          </p:cNvPr>
          <p:cNvSpPr/>
          <p:nvPr userDrawn="1"/>
        </p:nvSpPr>
        <p:spPr>
          <a:xfrm>
            <a:off x="-1" y="6150212"/>
            <a:ext cx="12213393" cy="707787"/>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pic>
        <p:nvPicPr>
          <p:cNvPr id="28" name="圖片 27">
            <a:extLst>
              <a:ext uri="{FF2B5EF4-FFF2-40B4-BE49-F238E27FC236}">
                <a16:creationId xmlns:a16="http://schemas.microsoft.com/office/drawing/2014/main" id="{A8CD588C-800E-B3E8-683C-C935FFB4A88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148151" y="123020"/>
            <a:ext cx="1364773" cy="1156987"/>
          </a:xfrm>
          <a:prstGeom prst="rect">
            <a:avLst/>
          </a:prstGeom>
        </p:spPr>
      </p:pic>
      <p:sp>
        <p:nvSpPr>
          <p:cNvPr id="10" name="AutoShape 6">
            <a:extLst>
              <a:ext uri="{FF2B5EF4-FFF2-40B4-BE49-F238E27FC236}">
                <a16:creationId xmlns:a16="http://schemas.microsoft.com/office/drawing/2014/main" id="{F66E63B8-DB5C-4753-D2CE-DD19EDDE5D15}"/>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dirty="0">
              <a:ea typeface="Microsoft JhengHei Light" panose="020B0304030504040204" pitchFamily="34" charset="-120"/>
            </a:endParaRPr>
          </a:p>
        </p:txBody>
      </p:sp>
      <p:sp>
        <p:nvSpPr>
          <p:cNvPr id="11" name="AutoShape 8">
            <a:extLst>
              <a:ext uri="{FF2B5EF4-FFF2-40B4-BE49-F238E27FC236}">
                <a16:creationId xmlns:a16="http://schemas.microsoft.com/office/drawing/2014/main" id="{A7D25739-571C-B9F8-79A8-E174385C6EEB}"/>
              </a:ext>
            </a:extLst>
          </p:cNvPr>
          <p:cNvSpPr>
            <a:spLocks noChangeAspect="1" noChangeArrowheads="1"/>
          </p:cNvSpPr>
          <p:nvPr userDrawn="1"/>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dirty="0">
              <a:ea typeface="Microsoft JhengHei Light" panose="020B0304030504040204" pitchFamily="34" charset="-120"/>
            </a:endParaRPr>
          </a:p>
        </p:txBody>
      </p:sp>
      <p:pic>
        <p:nvPicPr>
          <p:cNvPr id="7" name="圖片 6">
            <a:extLst>
              <a:ext uri="{FF2B5EF4-FFF2-40B4-BE49-F238E27FC236}">
                <a16:creationId xmlns:a16="http://schemas.microsoft.com/office/drawing/2014/main" id="{B6236BE2-07F7-2CC7-411C-FD301E74AAB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409438" y="1808261"/>
            <a:ext cx="2114311" cy="1053622"/>
          </a:xfrm>
          <a:prstGeom prst="rect">
            <a:avLst/>
          </a:prstGeom>
        </p:spPr>
      </p:pic>
      <p:pic>
        <p:nvPicPr>
          <p:cNvPr id="8" name="圖片 7">
            <a:extLst>
              <a:ext uri="{FF2B5EF4-FFF2-40B4-BE49-F238E27FC236}">
                <a16:creationId xmlns:a16="http://schemas.microsoft.com/office/drawing/2014/main" id="{83B0E30C-94E1-8D57-CFEE-A275F4CD7CF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pic>
        <p:nvPicPr>
          <p:cNvPr id="14" name="圖片 13">
            <a:extLst>
              <a:ext uri="{FF2B5EF4-FFF2-40B4-BE49-F238E27FC236}">
                <a16:creationId xmlns:a16="http://schemas.microsoft.com/office/drawing/2014/main" id="{40DECF08-2B87-E529-B1E1-BA5FBA32C4B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670860" y="821477"/>
            <a:ext cx="1692298" cy="513583"/>
          </a:xfrm>
          <a:prstGeom prst="rect">
            <a:avLst/>
          </a:prstGeom>
        </p:spPr>
      </p:pic>
      <p:pic>
        <p:nvPicPr>
          <p:cNvPr id="5" name="圖片 4">
            <a:extLst>
              <a:ext uri="{FF2B5EF4-FFF2-40B4-BE49-F238E27FC236}">
                <a16:creationId xmlns:a16="http://schemas.microsoft.com/office/drawing/2014/main" id="{BAF2EA3A-879B-0E80-9BB0-0753E988BF24}"/>
              </a:ext>
            </a:extLst>
          </p:cNvPr>
          <p:cNvPicPr>
            <a:picLocks noChangeAspect="1"/>
          </p:cNvPicPr>
          <p:nvPr userDrawn="1"/>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179635" y="5885853"/>
            <a:ext cx="3033758" cy="965286"/>
          </a:xfrm>
          <a:prstGeom prst="rect">
            <a:avLst/>
          </a:prstGeom>
        </p:spPr>
      </p:pic>
      <p:pic>
        <p:nvPicPr>
          <p:cNvPr id="13" name="圖片 12">
            <a:extLst>
              <a:ext uri="{FF2B5EF4-FFF2-40B4-BE49-F238E27FC236}">
                <a16:creationId xmlns:a16="http://schemas.microsoft.com/office/drawing/2014/main" id="{128D16D6-448D-D864-CFAE-6CAED33B5348}"/>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4" y="0"/>
            <a:ext cx="12213396" cy="6858000"/>
          </a:xfrm>
          <a:prstGeom prst="rect">
            <a:avLst/>
          </a:prstGeom>
        </p:spPr>
      </p:pic>
      <p:sp>
        <p:nvSpPr>
          <p:cNvPr id="2" name="標題 1">
            <a:extLst>
              <a:ext uri="{FF2B5EF4-FFF2-40B4-BE49-F238E27FC236}">
                <a16:creationId xmlns:a16="http://schemas.microsoft.com/office/drawing/2014/main" id="{1BB7C4EB-BF6C-8B2D-0930-D9F167C1C15B}"/>
              </a:ext>
            </a:extLst>
          </p:cNvPr>
          <p:cNvSpPr>
            <a:spLocks noGrp="1"/>
          </p:cNvSpPr>
          <p:nvPr>
            <p:ph type="ctrTitle"/>
          </p:nvPr>
        </p:nvSpPr>
        <p:spPr>
          <a:xfrm>
            <a:off x="1690993" y="2624520"/>
            <a:ext cx="7618470" cy="1068788"/>
          </a:xfrm>
        </p:spPr>
        <p:txBody>
          <a:bodyPr anchor="b">
            <a:normAutofit/>
          </a:bodyPr>
          <a:lstStyle>
            <a:lvl1pPr algn="ctr">
              <a:defRPr sz="4800" b="1">
                <a:latin typeface="Microsoft YaHei UI" panose="020B0503020204020204" pitchFamily="34" charset="-122"/>
                <a:cs typeface="Arial" panose="020B0604020202020204" pitchFamily="34" charset="0"/>
              </a:defRPr>
            </a:lvl1pPr>
          </a:lstStyle>
          <a:p>
            <a:r>
              <a:rPr lang="zh-TW" altLang="en-US" dirty="0"/>
              <a:t>按一下以編輯母片標題樣式</a:t>
            </a:r>
          </a:p>
        </p:txBody>
      </p:sp>
      <p:sp>
        <p:nvSpPr>
          <p:cNvPr id="3" name="副標題 2">
            <a:extLst>
              <a:ext uri="{FF2B5EF4-FFF2-40B4-BE49-F238E27FC236}">
                <a16:creationId xmlns:a16="http://schemas.microsoft.com/office/drawing/2014/main" id="{F4A8A6C5-8C68-CD9C-A4DA-6741D78C65D5}"/>
              </a:ext>
            </a:extLst>
          </p:cNvPr>
          <p:cNvSpPr>
            <a:spLocks noGrp="1"/>
          </p:cNvSpPr>
          <p:nvPr>
            <p:ph type="subTitle" idx="1"/>
          </p:nvPr>
        </p:nvSpPr>
        <p:spPr>
          <a:xfrm>
            <a:off x="3130528" y="3908280"/>
            <a:ext cx="5014519" cy="539364"/>
          </a:xfrm>
        </p:spPr>
        <p:txBody>
          <a:bodyPr>
            <a:noAutofit/>
          </a:bodyPr>
          <a:lstStyle>
            <a:lvl1pPr marL="0" indent="0" algn="r">
              <a:buNone/>
              <a:defRPr sz="2800">
                <a:latin typeface="Microsoft YaHei UI" panose="020B0503020204020204" pitchFamily="34" charset="-122"/>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dirty="0"/>
              <a:t>按一下以編輯母片子標題樣式</a:t>
            </a:r>
          </a:p>
        </p:txBody>
      </p:sp>
    </p:spTree>
    <p:extLst>
      <p:ext uri="{BB962C8B-B14F-4D97-AF65-F5344CB8AC3E}">
        <p14:creationId xmlns:p14="http://schemas.microsoft.com/office/powerpoint/2010/main" val="289657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6711892" cy="946364"/>
          </a:xfrm>
        </p:spPr>
        <p:txBody>
          <a:bodyPr/>
          <a:lstStyle>
            <a:lvl1pPr>
              <a:defRPr>
                <a:latin typeface="Microsoft YaHei UI" panose="020B0503020204020204" pitchFamily="34" charset="-122"/>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Microsoft YaHei UI" panose="020B0503020204020204" pitchFamily="34" charset="-122"/>
                <a:cs typeface="Arial" panose="020B0604020202020204" pitchFamily="34" charset="0"/>
              </a:defRPr>
            </a:lvl1pPr>
            <a:lvl2pPr>
              <a:defRPr>
                <a:latin typeface="Microsoft YaHei UI" panose="020B0503020204020204" pitchFamily="34" charset="-122"/>
                <a:cs typeface="Arial" panose="020B0604020202020204" pitchFamily="34" charset="0"/>
              </a:defRPr>
            </a:lvl2pPr>
            <a:lvl3pPr>
              <a:defRPr>
                <a:latin typeface="Microsoft YaHei UI" panose="020B0503020204020204" pitchFamily="34" charset="-122"/>
                <a:cs typeface="Arial" panose="020B0604020202020204" pitchFamily="34" charset="0"/>
              </a:defRPr>
            </a:lvl3pPr>
            <a:lvl4pPr>
              <a:defRPr>
                <a:latin typeface="Microsoft YaHei UI" panose="020B0503020204020204" pitchFamily="34" charset="-122"/>
                <a:cs typeface="Arial" panose="020B0604020202020204" pitchFamily="34" charset="0"/>
              </a:defRPr>
            </a:lvl4pPr>
            <a:lvl5pPr>
              <a:defRPr>
                <a:latin typeface="Microsoft YaHei UI" panose="020B0503020204020204" pitchFamily="34" charset="-122"/>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5" name="圖片 4">
            <a:extLst>
              <a:ext uri="{FF2B5EF4-FFF2-40B4-BE49-F238E27FC236}">
                <a16:creationId xmlns:a16="http://schemas.microsoft.com/office/drawing/2014/main" id="{33772C29-EB0B-49C6-A398-ADD81D6CD1B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9956" y="5637960"/>
            <a:ext cx="2719052" cy="1310754"/>
          </a:xfrm>
          <a:prstGeom prst="rect">
            <a:avLst/>
          </a:prstGeom>
        </p:spPr>
      </p:pic>
    </p:spTree>
    <p:extLst>
      <p:ext uri="{BB962C8B-B14F-4D97-AF65-F5344CB8AC3E}">
        <p14:creationId xmlns:p14="http://schemas.microsoft.com/office/powerpoint/2010/main" val="78284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7" y="207855"/>
            <a:ext cx="8730143" cy="946364"/>
          </a:xfrm>
        </p:spPr>
        <p:txBody>
          <a:bodyPr/>
          <a:lstStyle>
            <a:lvl1pPr>
              <a:defRPr>
                <a:latin typeface="Microsoft YaHei UI" panose="020B0503020204020204" pitchFamily="34" charset="-122"/>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Microsoft YaHei UI" panose="020B0503020204020204" pitchFamily="34" charset="-122"/>
                <a:cs typeface="Arial" panose="020B0604020202020204" pitchFamily="34" charset="0"/>
              </a:defRPr>
            </a:lvl1pPr>
            <a:lvl2pPr>
              <a:defRPr>
                <a:latin typeface="Microsoft YaHei UI" panose="020B0503020204020204" pitchFamily="34" charset="-122"/>
                <a:cs typeface="Arial" panose="020B0604020202020204" pitchFamily="34" charset="0"/>
              </a:defRPr>
            </a:lvl2pPr>
            <a:lvl3pPr>
              <a:defRPr>
                <a:latin typeface="Microsoft YaHei UI" panose="020B0503020204020204" pitchFamily="34" charset="-122"/>
                <a:cs typeface="Arial" panose="020B0604020202020204" pitchFamily="34" charset="0"/>
              </a:defRPr>
            </a:lvl3pPr>
            <a:lvl4pPr>
              <a:defRPr>
                <a:latin typeface="Microsoft YaHei UI" panose="020B0503020204020204" pitchFamily="34" charset="-122"/>
                <a:cs typeface="Arial" panose="020B0604020202020204" pitchFamily="34" charset="0"/>
              </a:defRPr>
            </a:lvl4pPr>
            <a:lvl5pPr>
              <a:defRPr>
                <a:latin typeface="Microsoft YaHei UI" panose="020B0503020204020204" pitchFamily="34" charset="-122"/>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6" name="圖片 5">
            <a:extLst>
              <a:ext uri="{FF2B5EF4-FFF2-40B4-BE49-F238E27FC236}">
                <a16:creationId xmlns:a16="http://schemas.microsoft.com/office/drawing/2014/main" id="{2B0CB055-CCB5-4CC5-4FA7-9F11F193AE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561315" y="6164404"/>
            <a:ext cx="1500056" cy="693596"/>
          </a:xfrm>
          <a:prstGeom prst="rect">
            <a:avLst/>
          </a:prstGeom>
        </p:spPr>
      </p:pic>
    </p:spTree>
    <p:extLst>
      <p:ext uri="{BB962C8B-B14F-4D97-AF65-F5344CB8AC3E}">
        <p14:creationId xmlns:p14="http://schemas.microsoft.com/office/powerpoint/2010/main" val="3271812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8211512" cy="946364"/>
          </a:xfrm>
        </p:spPr>
        <p:txBody>
          <a:bodyPr/>
          <a:lstStyle>
            <a:lvl1pPr>
              <a:defRPr>
                <a:latin typeface="Microsoft YaHei UI" panose="020B0503020204020204" pitchFamily="34" charset="-122"/>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Microsoft YaHei UI" panose="020B0503020204020204" pitchFamily="34" charset="-122"/>
                <a:cs typeface="Arial" panose="020B0604020202020204" pitchFamily="34" charset="0"/>
              </a:defRPr>
            </a:lvl1pPr>
            <a:lvl2pPr>
              <a:defRPr>
                <a:latin typeface="Microsoft YaHei UI" panose="020B0503020204020204" pitchFamily="34" charset="-122"/>
                <a:cs typeface="Arial" panose="020B0604020202020204" pitchFamily="34" charset="0"/>
              </a:defRPr>
            </a:lvl2pPr>
            <a:lvl3pPr>
              <a:defRPr>
                <a:latin typeface="Microsoft YaHei UI" panose="020B0503020204020204" pitchFamily="34" charset="-122"/>
                <a:cs typeface="Arial" panose="020B0604020202020204" pitchFamily="34" charset="0"/>
              </a:defRPr>
            </a:lvl3pPr>
            <a:lvl4pPr>
              <a:defRPr>
                <a:latin typeface="Microsoft YaHei UI" panose="020B0503020204020204" pitchFamily="34" charset="-122"/>
                <a:cs typeface="Arial" panose="020B0604020202020204" pitchFamily="34" charset="0"/>
              </a:defRPr>
            </a:lvl4pPr>
            <a:lvl5pPr>
              <a:defRPr>
                <a:latin typeface="Microsoft YaHei UI" panose="020B0503020204020204" pitchFamily="34" charset="-122"/>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8" name="圖片 7">
            <a:extLst>
              <a:ext uri="{FF2B5EF4-FFF2-40B4-BE49-F238E27FC236}">
                <a16:creationId xmlns:a16="http://schemas.microsoft.com/office/drawing/2014/main" id="{A092A3DC-AFA7-E8A1-17A3-1F8B20ECC1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0580004" y="102543"/>
            <a:ext cx="1364773" cy="1156987"/>
          </a:xfrm>
          <a:prstGeom prst="rect">
            <a:avLst/>
          </a:prstGeom>
        </p:spPr>
      </p:pic>
    </p:spTree>
    <p:extLst>
      <p:ext uri="{BB962C8B-B14F-4D97-AF65-F5344CB8AC3E}">
        <p14:creationId xmlns:p14="http://schemas.microsoft.com/office/powerpoint/2010/main" val="3910765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477549" y="207855"/>
            <a:ext cx="8570752" cy="946364"/>
          </a:xfrm>
        </p:spPr>
        <p:txBody>
          <a:bodyPr/>
          <a:lstStyle>
            <a:lvl1pPr>
              <a:defRPr>
                <a:latin typeface="Microsoft YaHei UI" panose="020B0503020204020204" pitchFamily="34" charset="-122"/>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Microsoft YaHei UI" panose="020B0503020204020204" pitchFamily="34" charset="-122"/>
                <a:cs typeface="Arial" panose="020B0604020202020204" pitchFamily="34" charset="0"/>
              </a:defRPr>
            </a:lvl1pPr>
            <a:lvl2pPr>
              <a:defRPr>
                <a:latin typeface="Microsoft YaHei UI" panose="020B0503020204020204" pitchFamily="34" charset="-122"/>
                <a:cs typeface="Arial" panose="020B0604020202020204" pitchFamily="34" charset="0"/>
              </a:defRPr>
            </a:lvl2pPr>
            <a:lvl3pPr>
              <a:defRPr>
                <a:latin typeface="Microsoft YaHei UI" panose="020B0503020204020204" pitchFamily="34" charset="-122"/>
                <a:cs typeface="Arial" panose="020B0604020202020204" pitchFamily="34" charset="0"/>
              </a:defRPr>
            </a:lvl3pPr>
            <a:lvl4pPr>
              <a:defRPr>
                <a:latin typeface="Microsoft YaHei UI" panose="020B0503020204020204" pitchFamily="34" charset="-122"/>
                <a:cs typeface="Arial" panose="020B0604020202020204" pitchFamily="34" charset="0"/>
              </a:defRPr>
            </a:lvl4pPr>
            <a:lvl5pPr>
              <a:defRPr>
                <a:latin typeface="Microsoft YaHei UI" panose="020B0503020204020204" pitchFamily="34" charset="-122"/>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Tree>
    <p:extLst>
      <p:ext uri="{BB962C8B-B14F-4D97-AF65-F5344CB8AC3E}">
        <p14:creationId xmlns:p14="http://schemas.microsoft.com/office/powerpoint/2010/main" val="310914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5A74A5-CD7B-4097-94FC-BF98F21F05C4}"/>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104052"/>
            <a:ext cx="12192000" cy="2936105"/>
          </a:xfrm>
          <a:prstGeom prst="rect">
            <a:avLst/>
          </a:prstGeom>
        </p:spPr>
      </p:pic>
      <p:pic>
        <p:nvPicPr>
          <p:cNvPr id="11" name="圖片 10">
            <a:extLst>
              <a:ext uri="{FF2B5EF4-FFF2-40B4-BE49-F238E27FC236}">
                <a16:creationId xmlns:a16="http://schemas.microsoft.com/office/drawing/2014/main" id="{7706D7C4-566D-4536-B1F3-75AF59DBB7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125800" y="-61769"/>
            <a:ext cx="1364773" cy="1156987"/>
          </a:xfrm>
          <a:prstGeom prst="rect">
            <a:avLst/>
          </a:prstGeom>
        </p:spPr>
      </p:pic>
      <p:sp>
        <p:nvSpPr>
          <p:cNvPr id="2" name="標題 1">
            <a:extLst>
              <a:ext uri="{FF2B5EF4-FFF2-40B4-BE49-F238E27FC236}">
                <a16:creationId xmlns:a16="http://schemas.microsoft.com/office/drawing/2014/main" id="{2438D355-0CCC-9450-11D4-F8DEE547C7C0}"/>
              </a:ext>
            </a:extLst>
          </p:cNvPr>
          <p:cNvSpPr>
            <a:spLocks noGrp="1"/>
          </p:cNvSpPr>
          <p:nvPr>
            <p:ph type="title"/>
          </p:nvPr>
        </p:nvSpPr>
        <p:spPr>
          <a:xfrm>
            <a:off x="617941" y="164383"/>
            <a:ext cx="6529308" cy="831917"/>
          </a:xfrm>
        </p:spPr>
        <p:txBody>
          <a:bodyPr/>
          <a:lstStyle>
            <a:lvl1pPr>
              <a:defRPr/>
            </a:lvl1pPr>
          </a:lstStyle>
          <a:p>
            <a:r>
              <a:rPr lang="zh-TW" altLang="en-US" dirty="0"/>
              <a:t>按一下以編輯母片標題樣式</a:t>
            </a:r>
          </a:p>
        </p:txBody>
      </p:sp>
      <p:pic>
        <p:nvPicPr>
          <p:cNvPr id="5" name="圖片 4">
            <a:extLst>
              <a:ext uri="{FF2B5EF4-FFF2-40B4-BE49-F238E27FC236}">
                <a16:creationId xmlns:a16="http://schemas.microsoft.com/office/drawing/2014/main" id="{E44C3C5C-228A-D2E1-B2A9-0C02B6AC564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spTree>
    <p:extLst>
      <p:ext uri="{BB962C8B-B14F-4D97-AF65-F5344CB8AC3E}">
        <p14:creationId xmlns:p14="http://schemas.microsoft.com/office/powerpoint/2010/main" val="5209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只有標題">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5A74A5-CD7B-4097-94FC-BF98F21F05C4}"/>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r="19587"/>
          <a:stretch/>
        </p:blipFill>
        <p:spPr>
          <a:xfrm>
            <a:off x="0" y="-104052"/>
            <a:ext cx="12192000" cy="2936105"/>
          </a:xfrm>
          <a:prstGeom prst="rect">
            <a:avLst/>
          </a:prstGeom>
        </p:spPr>
      </p:pic>
      <p:pic>
        <p:nvPicPr>
          <p:cNvPr id="11" name="圖片 10">
            <a:extLst>
              <a:ext uri="{FF2B5EF4-FFF2-40B4-BE49-F238E27FC236}">
                <a16:creationId xmlns:a16="http://schemas.microsoft.com/office/drawing/2014/main" id="{7706D7C4-566D-4536-B1F3-75AF59DBB7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536630"/>
            <a:ext cx="1364773" cy="1156987"/>
          </a:xfrm>
          <a:prstGeom prst="rect">
            <a:avLst/>
          </a:prstGeom>
        </p:spPr>
      </p:pic>
      <p:sp>
        <p:nvSpPr>
          <p:cNvPr id="2" name="標題 1">
            <a:extLst>
              <a:ext uri="{FF2B5EF4-FFF2-40B4-BE49-F238E27FC236}">
                <a16:creationId xmlns:a16="http://schemas.microsoft.com/office/drawing/2014/main" id="{2438D355-0CCC-9450-11D4-F8DEE547C7C0}"/>
              </a:ext>
            </a:extLst>
          </p:cNvPr>
          <p:cNvSpPr>
            <a:spLocks noGrp="1"/>
          </p:cNvSpPr>
          <p:nvPr>
            <p:ph type="title"/>
          </p:nvPr>
        </p:nvSpPr>
        <p:spPr>
          <a:xfrm>
            <a:off x="617941" y="164383"/>
            <a:ext cx="6529308" cy="831917"/>
          </a:xfrm>
        </p:spPr>
        <p:txBody>
          <a:bodyPr/>
          <a:lstStyle>
            <a:lvl1pPr>
              <a:defRPr/>
            </a:lvl1pPr>
          </a:lstStyle>
          <a:p>
            <a:r>
              <a:rPr lang="zh-TW" altLang="en-US" dirty="0"/>
              <a:t>按一下以編輯母片標題樣式</a:t>
            </a:r>
          </a:p>
        </p:txBody>
      </p:sp>
    </p:spTree>
    <p:extLst>
      <p:ext uri="{BB962C8B-B14F-4D97-AF65-F5344CB8AC3E}">
        <p14:creationId xmlns:p14="http://schemas.microsoft.com/office/powerpoint/2010/main" val="4276569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TW" altLang="en-US" dirty="0"/>
              <a:t>按一下以編輯母片標題樣式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dirty="0"/>
              <a:t>按一下以編輯母片文字樣式</a:t>
            </a:r>
          </a:p>
        </p:txBody>
      </p:sp>
      <p:sp>
        <p:nvSpPr>
          <p:cNvPr id="4" name="Date Placeholder 3"/>
          <p:cNvSpPr>
            <a:spLocks noGrp="1"/>
          </p:cNvSpPr>
          <p:nvPr>
            <p:ph type="dt" sz="half" idx="10"/>
          </p:nvPr>
        </p:nvSpPr>
        <p:spPr/>
        <p:txBody>
          <a:bodyPr/>
          <a:lstStyle/>
          <a:p>
            <a:fld id="{3C81AF7D-B4D5-4D3D-BC95-FF2A092F6FA9}" type="datetimeFigureOut">
              <a:rPr lang="zh-TW" altLang="en-US" smtClean="0"/>
              <a:t>2025/11/5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68693FF-A152-4FBA-A250-A1C650697191}" type="slidenum">
              <a:rPr lang="zh-TW" altLang="en-US" smtClean="0"/>
              <a:t>‹#›</a:t>
            </a:fld>
            <a:endParaRPr lang="zh-TW" altLang="en-US"/>
          </a:p>
        </p:txBody>
      </p:sp>
    </p:spTree>
    <p:extLst>
      <p:ext uri="{BB962C8B-B14F-4D97-AF65-F5344CB8AC3E}">
        <p14:creationId xmlns:p14="http://schemas.microsoft.com/office/powerpoint/2010/main" val="397771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D9EDDE89-5079-4D7E-B372-978E019A272B}"/>
              </a:ext>
            </a:extLst>
          </p:cNvPr>
          <p:cNvSpPr>
            <a:spLocks noGrp="1"/>
          </p:cNvSpPr>
          <p:nvPr>
            <p:ph type="dt" sz="half" idx="10"/>
          </p:nvPr>
        </p:nvSpPr>
        <p:spPr/>
        <p:txBody>
          <a:bodyPr/>
          <a:lstStyle/>
          <a:p>
            <a:fld id="{97FF2ABA-D144-4A78-A09A-E0C5A3C8B908}" type="datetimeFigureOut">
              <a:rPr lang="zh-TW" altLang="en-US" smtClean="0"/>
              <a:t>2025/11/5</a:t>
            </a:fld>
            <a:endParaRPr lang="zh-TW" altLang="en-US"/>
          </a:p>
        </p:txBody>
      </p:sp>
      <p:sp>
        <p:nvSpPr>
          <p:cNvPr id="3" name="頁尾版面配置區 2">
            <a:extLst>
              <a:ext uri="{FF2B5EF4-FFF2-40B4-BE49-F238E27FC236}">
                <a16:creationId xmlns:a16="http://schemas.microsoft.com/office/drawing/2014/main" id="{7FED489E-89C9-48F7-BDA2-4256D6FC9900}"/>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a16="http://schemas.microsoft.com/office/drawing/2014/main" id="{C2BC7346-16D7-4205-8EEB-C3CDAAEA515D}"/>
              </a:ext>
            </a:extLst>
          </p:cNvPr>
          <p:cNvSpPr>
            <a:spLocks noGrp="1"/>
          </p:cNvSpPr>
          <p:nvPr>
            <p:ph type="sldNum" sz="quarter" idx="12"/>
          </p:nvPr>
        </p:nvSpPr>
        <p:spPr/>
        <p:txBody>
          <a:bodyPr/>
          <a:lstStyle/>
          <a:p>
            <a:fld id="{34611051-382B-44E5-96BB-BC2B0814B08D}" type="slidenum">
              <a:rPr lang="zh-TW" altLang="en-US" smtClean="0"/>
              <a:t>‹#›</a:t>
            </a:fld>
            <a:endParaRPr lang="zh-TW" altLang="en-US"/>
          </a:p>
        </p:txBody>
      </p:sp>
    </p:spTree>
    <p:extLst>
      <p:ext uri="{BB962C8B-B14F-4D97-AF65-F5344CB8AC3E}">
        <p14:creationId xmlns:p14="http://schemas.microsoft.com/office/powerpoint/2010/main" val="2445758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2FD2DD-E99E-115C-D313-8768B9C9E112}"/>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pic>
        <p:nvPicPr>
          <p:cNvPr id="14" name="圖片 13">
            <a:extLst>
              <a:ext uri="{FF2B5EF4-FFF2-40B4-BE49-F238E27FC236}">
                <a16:creationId xmlns:a16="http://schemas.microsoft.com/office/drawing/2014/main" id="{4B87E9BE-3642-A854-AD66-02B96FF5FF7F}"/>
              </a:ext>
            </a:extLst>
          </p:cNvPr>
          <p:cNvPicPr>
            <a:picLocks noChangeAspect="1"/>
          </p:cNvPicPr>
          <p:nvPr userDrawn="1"/>
        </p:nvPicPr>
        <p:blipFill>
          <a:blip r:embed="rId12">
            <a:extLst>
              <a:ext uri="{BEBA8EAE-BF5A-486C-A8C5-ECC9F3942E4B}">
                <a14:imgProps xmlns:a14="http://schemas.microsoft.com/office/drawing/2010/main">
                  <a14:imgLayer r:embed="rId13">
                    <a14:imgEffect>
                      <a14:saturation sat="200000"/>
                    </a14:imgEffect>
                  </a14:imgLayer>
                </a14:imgProps>
              </a:ext>
              <a:ext uri="{28A0092B-C50C-407E-A947-70E740481C1C}">
                <a14:useLocalDpi xmlns:a14="http://schemas.microsoft.com/office/drawing/2010/main"/>
              </a:ext>
            </a:extLst>
          </a:blip>
          <a:stretch>
            <a:fillRect/>
          </a:stretch>
        </p:blipFill>
        <p:spPr>
          <a:xfrm>
            <a:off x="0" y="-8389"/>
            <a:ext cx="12192000" cy="2409524"/>
          </a:xfrm>
          <a:prstGeom prst="rect">
            <a:avLst/>
          </a:prstGeom>
        </p:spPr>
      </p:pic>
      <p:sp>
        <p:nvSpPr>
          <p:cNvPr id="7" name="矩形 6">
            <a:extLst>
              <a:ext uri="{FF2B5EF4-FFF2-40B4-BE49-F238E27FC236}">
                <a16:creationId xmlns:a16="http://schemas.microsoft.com/office/drawing/2014/main" id="{484624E3-15EF-AF29-6458-31F6497BAAE3}"/>
              </a:ext>
            </a:extLst>
          </p:cNvPr>
          <p:cNvSpPr/>
          <p:nvPr userDrawn="1"/>
        </p:nvSpPr>
        <p:spPr>
          <a:xfrm>
            <a:off x="0" y="6274127"/>
            <a:ext cx="12192000" cy="580369"/>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 name="日期版面配置區 3">
            <a:extLst>
              <a:ext uri="{FF2B5EF4-FFF2-40B4-BE49-F238E27FC236}">
                <a16:creationId xmlns:a16="http://schemas.microsoft.com/office/drawing/2014/main" id="{A0D3D9F3-1F82-05A8-6D1D-65267B9CC9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Microsoft JhengHei Light" panose="020B0304030504040204" pitchFamily="34" charset="-120"/>
              </a:defRPr>
            </a:lvl1pPr>
          </a:lstStyle>
          <a:p>
            <a:fld id="{3C81AF7D-B4D5-4D3D-BC95-FF2A092F6FA9}" type="datetimeFigureOut">
              <a:rPr lang="zh-TW" altLang="en-US" smtClean="0"/>
              <a:pPr/>
              <a:t>2025/11/5</a:t>
            </a:fld>
            <a:endParaRPr lang="zh-TW" altLang="en-US" dirty="0"/>
          </a:p>
        </p:txBody>
      </p:sp>
      <p:sp>
        <p:nvSpPr>
          <p:cNvPr id="5" name="頁尾版面配置區 4">
            <a:extLst>
              <a:ext uri="{FF2B5EF4-FFF2-40B4-BE49-F238E27FC236}">
                <a16:creationId xmlns:a16="http://schemas.microsoft.com/office/drawing/2014/main" id="{2E73E6EE-0CED-99C1-7C5C-602C54508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Microsoft JhengHei Light" panose="020B0304030504040204" pitchFamily="34" charset="-120"/>
              </a:defRPr>
            </a:lvl1pPr>
          </a:lstStyle>
          <a:p>
            <a:endParaRPr lang="zh-TW" altLang="en-US" dirty="0"/>
          </a:p>
        </p:txBody>
      </p:sp>
      <p:sp>
        <p:nvSpPr>
          <p:cNvPr id="6" name="投影片編號版面配置區 5">
            <a:extLst>
              <a:ext uri="{FF2B5EF4-FFF2-40B4-BE49-F238E27FC236}">
                <a16:creationId xmlns:a16="http://schemas.microsoft.com/office/drawing/2014/main" id="{09B5C4EF-5732-020D-C401-2366EF3636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Microsoft JhengHei Light" panose="020B0304030504040204" pitchFamily="34" charset="-120"/>
              </a:defRPr>
            </a:lvl1pPr>
          </a:lstStyle>
          <a:p>
            <a:fld id="{068693FF-A152-4FBA-A250-A1C650697191}" type="slidenum">
              <a:rPr lang="zh-TW" altLang="en-US" smtClean="0"/>
              <a:pPr/>
              <a:t>‹#›</a:t>
            </a:fld>
            <a:endParaRPr lang="zh-TW" altLang="en-US" dirty="0"/>
          </a:p>
        </p:txBody>
      </p:sp>
      <p:sp>
        <p:nvSpPr>
          <p:cNvPr id="3" name="文字版面配置區 2">
            <a:extLst>
              <a:ext uri="{FF2B5EF4-FFF2-40B4-BE49-F238E27FC236}">
                <a16:creationId xmlns:a16="http://schemas.microsoft.com/office/drawing/2014/main" id="{864F68FB-946F-36A4-7184-22D98267A655}"/>
              </a:ext>
            </a:extLst>
          </p:cNvPr>
          <p:cNvSpPr>
            <a:spLocks noGrp="1"/>
          </p:cNvSpPr>
          <p:nvPr>
            <p:ph type="body" idx="1"/>
          </p:nvPr>
        </p:nvSpPr>
        <p:spPr>
          <a:xfrm>
            <a:off x="1459684" y="1415488"/>
            <a:ext cx="9588617" cy="3221573"/>
          </a:xfrm>
          <a:prstGeom prst="rect">
            <a:avLst/>
          </a:prstGeom>
        </p:spPr>
        <p:txBody>
          <a:bodyPr vert="horz" lIns="91440" tIns="45720" rIns="91440" bIns="45720"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
        <p:nvSpPr>
          <p:cNvPr id="2" name="標題版面配置區 1">
            <a:extLst>
              <a:ext uri="{FF2B5EF4-FFF2-40B4-BE49-F238E27FC236}">
                <a16:creationId xmlns:a16="http://schemas.microsoft.com/office/drawing/2014/main" id="{1EBCD39E-5DED-932F-00C7-5457513138B7}"/>
              </a:ext>
            </a:extLst>
          </p:cNvPr>
          <p:cNvSpPr>
            <a:spLocks noGrp="1"/>
          </p:cNvSpPr>
          <p:nvPr>
            <p:ph type="title"/>
          </p:nvPr>
        </p:nvSpPr>
        <p:spPr>
          <a:xfrm>
            <a:off x="2209800" y="311513"/>
            <a:ext cx="9588617" cy="792462"/>
          </a:xfrm>
          <a:prstGeom prst="rect">
            <a:avLst/>
          </a:prstGeom>
        </p:spPr>
        <p:txBody>
          <a:bodyPr vert="horz" lIns="91440" tIns="45720" rIns="91440" bIns="45720" rtlCol="0" anchor="ctr">
            <a:normAutofit/>
          </a:bodyPr>
          <a:lstStyle/>
          <a:p>
            <a:r>
              <a:rPr lang="zh-TW" altLang="en-US" dirty="0"/>
              <a:t>按一下以編輯母片標題樣式</a:t>
            </a:r>
          </a:p>
        </p:txBody>
      </p:sp>
      <p:pic>
        <p:nvPicPr>
          <p:cNvPr id="9" name="圖片 8">
            <a:extLst>
              <a:ext uri="{FF2B5EF4-FFF2-40B4-BE49-F238E27FC236}">
                <a16:creationId xmlns:a16="http://schemas.microsoft.com/office/drawing/2014/main" id="{90221EA1-3CBB-3498-EF9A-545FE06D255E}"/>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619561" y="311513"/>
            <a:ext cx="1590239" cy="792462"/>
          </a:xfrm>
          <a:prstGeom prst="rect">
            <a:avLst/>
          </a:prstGeom>
        </p:spPr>
      </p:pic>
    </p:spTree>
    <p:extLst>
      <p:ext uri="{BB962C8B-B14F-4D97-AF65-F5344CB8AC3E}">
        <p14:creationId xmlns:p14="http://schemas.microsoft.com/office/powerpoint/2010/main" val="531074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61" r:id="rId4"/>
    <p:sldLayoutId id="2147483663" r:id="rId5"/>
    <p:sldLayoutId id="2147483654" r:id="rId6"/>
    <p:sldLayoutId id="2147483665" r:id="rId7"/>
    <p:sldLayoutId id="2147483666" r:id="rId8"/>
    <p:sldLayoutId id="2147483667" r:id="rId9"/>
  </p:sldLayoutIdLst>
  <p:txStyles>
    <p:titleStyle>
      <a:lvl1pPr algn="l" defTabSz="914400" rtl="0" eaLnBrk="1" latinLnBrk="0" hangingPunct="1">
        <a:lnSpc>
          <a:spcPct val="90000"/>
        </a:lnSpc>
        <a:spcBef>
          <a:spcPct val="0"/>
        </a:spcBef>
        <a:buNone/>
        <a:defRPr sz="4000" b="1" i="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1pPr>
    </p:titleStyle>
    <p:bodyStyle>
      <a:lvl1pPr marL="228600" indent="-228600" algn="l" defTabSz="914400" rtl="0" eaLnBrk="1" latinLnBrk="0" hangingPunct="1">
        <a:lnSpc>
          <a:spcPct val="100000"/>
        </a:lnSpc>
        <a:spcBef>
          <a:spcPts val="0"/>
        </a:spcBef>
        <a:buFont typeface="Arial" panose="020B0604020202020204" pitchFamily="34" charset="0"/>
        <a:buChar char="•"/>
        <a:defRPr sz="280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1pPr>
      <a:lvl2pPr marL="685800" indent="-228600" algn="l" defTabSz="914400" rtl="0" eaLnBrk="1" latinLnBrk="0" hangingPunct="1">
        <a:lnSpc>
          <a:spcPct val="100000"/>
        </a:lnSpc>
        <a:spcBef>
          <a:spcPts val="0"/>
        </a:spcBef>
        <a:buFont typeface="Arial" panose="020B0604020202020204" pitchFamily="34" charset="0"/>
        <a:buChar char="•"/>
        <a:defRPr sz="240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2pPr>
      <a:lvl3pPr marL="1143000" indent="-228600" algn="l" defTabSz="914400" rtl="0" eaLnBrk="1" latinLnBrk="0" hangingPunct="1">
        <a:lnSpc>
          <a:spcPct val="100000"/>
        </a:lnSpc>
        <a:spcBef>
          <a:spcPts val="0"/>
        </a:spcBef>
        <a:buFont typeface="Arial" panose="020B0604020202020204" pitchFamily="34" charset="0"/>
        <a:buChar char="•"/>
        <a:defRPr sz="200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3pPr>
      <a:lvl4pPr marL="16002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4pPr>
      <a:lvl5pPr marL="20574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jpeg"/><Relationship Id="rId9"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hyperlink" Target="https://indico.jacow.org/event/84/attachments/595/2113/JTM2024%20Computer%20Setup_JACoW%20Confereces-simplified.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image" Target="../media/image63.pn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67.png"/><Relationship Id="rId5" Type="http://schemas.openxmlformats.org/officeDocument/2006/relationships/image" Target="../media/image66.jpeg"/><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2.jpeg"/><Relationship Id="rId7" Type="http://schemas.openxmlformats.org/officeDocument/2006/relationships/image" Target="../media/image26.png"/><Relationship Id="rId12"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24.jpeg"/><Relationship Id="rId10" Type="http://schemas.microsoft.com/office/2007/relationships/hdphoto" Target="../media/hdphoto4.wdp"/><Relationship Id="rId4" Type="http://schemas.openxmlformats.org/officeDocument/2006/relationships/image" Target="../media/image23.jpeg"/><Relationship Id="rId9"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hyperlink" Target="https://indico.jacow.org/api/checkin/event/81/forms/70/registrations/%7bregistration_form_id%7d"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hyperlink" Target="https://indico.jacow.org/event/81/manage/registration/70/registrations/5672/toggle-payment" TargetMode="External"/><Relationship Id="rId4" Type="http://schemas.openxmlformats.org/officeDocument/2006/relationships/hyperlink" Target="https://indico.jacow.org/event/81/manage/registration/70/registrations/%7bregistration_db_id%7d/toggle-payment"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標題 3">
            <a:extLst>
              <a:ext uri="{FF2B5EF4-FFF2-40B4-BE49-F238E27FC236}">
                <a16:creationId xmlns:a16="http://schemas.microsoft.com/office/drawing/2014/main" id="{59965086-6D6C-4E64-9978-552E7596DB15}"/>
              </a:ext>
            </a:extLst>
          </p:cNvPr>
          <p:cNvSpPr>
            <a:spLocks noGrp="1"/>
          </p:cNvSpPr>
          <p:nvPr>
            <p:ph type="subTitle" idx="1"/>
          </p:nvPr>
        </p:nvSpPr>
        <p:spPr>
          <a:xfrm>
            <a:off x="2870897" y="4340736"/>
            <a:ext cx="6450204" cy="750856"/>
          </a:xfrm>
        </p:spPr>
        <p:txBody>
          <a:bodyPr/>
          <a:lstStyle/>
          <a:p>
            <a:pPr algn="ctr"/>
            <a:r>
              <a:rPr lang="en-US" altLang="zh-TW" sz="2200" b="1" dirty="0">
                <a:solidFill>
                  <a:schemeClr val="accent2">
                    <a:lumMod val="50000"/>
                  </a:schemeClr>
                </a:solidFill>
                <a:ea typeface="jf open 粉圓 1.1" panose="020F0500000000000000" pitchFamily="34" charset="-120"/>
              </a:rPr>
              <a:t>Ping Shun (David) Chuang</a:t>
            </a:r>
            <a:br>
              <a:rPr lang="en-US" altLang="zh-TW" sz="2200" b="1" dirty="0">
                <a:solidFill>
                  <a:schemeClr val="accent2">
                    <a:lumMod val="50000"/>
                  </a:schemeClr>
                </a:solidFill>
                <a:ea typeface="jf open 粉圓 1.1" panose="020F0500000000000000" pitchFamily="34" charset="-120"/>
              </a:rPr>
            </a:br>
            <a:endParaRPr lang="zh-TW" altLang="en-US" dirty="0"/>
          </a:p>
        </p:txBody>
      </p:sp>
      <p:sp>
        <p:nvSpPr>
          <p:cNvPr id="2" name="標題 1">
            <a:extLst>
              <a:ext uri="{FF2B5EF4-FFF2-40B4-BE49-F238E27FC236}">
                <a16:creationId xmlns:a16="http://schemas.microsoft.com/office/drawing/2014/main" id="{B3A65395-3B99-4574-86F0-7C2442A15BDB}"/>
              </a:ext>
            </a:extLst>
          </p:cNvPr>
          <p:cNvSpPr>
            <a:spLocks noGrp="1"/>
          </p:cNvSpPr>
          <p:nvPr>
            <p:ph type="ctrTitle"/>
          </p:nvPr>
        </p:nvSpPr>
        <p:spPr>
          <a:xfrm>
            <a:off x="1591734" y="3271948"/>
            <a:ext cx="8578433" cy="1068788"/>
          </a:xfrm>
        </p:spPr>
        <p:txBody>
          <a:bodyPr>
            <a:noAutofit/>
          </a:bodyPr>
          <a:lstStyle/>
          <a:p>
            <a:r>
              <a:rPr lang="en-US" altLang="zh-TW" sz="3600" dirty="0">
                <a:solidFill>
                  <a:schemeClr val="accent2">
                    <a:lumMod val="50000"/>
                  </a:schemeClr>
                </a:solidFill>
                <a:latin typeface="Arial" panose="020B0604020202020204" pitchFamily="34" charset="0"/>
                <a:ea typeface="jf open 粉圓 1.1" panose="020F0500000000000000" pitchFamily="34" charset="-120"/>
              </a:rPr>
              <a:t>IT management for a conference: software requirements, setup, and installation specifications </a:t>
            </a:r>
            <a:br>
              <a:rPr lang="en-US" altLang="zh-TW" sz="3600" dirty="0">
                <a:solidFill>
                  <a:schemeClr val="accent2">
                    <a:lumMod val="50000"/>
                  </a:schemeClr>
                </a:solidFill>
                <a:latin typeface="Arial" panose="020B0604020202020204" pitchFamily="34" charset="0"/>
                <a:ea typeface="jf open 粉圓 1.1" panose="020F0500000000000000" pitchFamily="34" charset="-120"/>
              </a:rPr>
            </a:br>
            <a:r>
              <a:rPr lang="en-US" altLang="zh-TW" sz="3600" dirty="0">
                <a:solidFill>
                  <a:schemeClr val="accent2">
                    <a:lumMod val="50000"/>
                  </a:schemeClr>
                </a:solidFill>
                <a:latin typeface="Arial" panose="020B0604020202020204" pitchFamily="34" charset="0"/>
                <a:ea typeface="jf open 粉圓 1.1" panose="020F0500000000000000" pitchFamily="34" charset="-120"/>
              </a:rPr>
              <a:t>(IPAC25)</a:t>
            </a:r>
            <a:endParaRPr lang="zh-TW" altLang="en-US" sz="3600" dirty="0">
              <a:solidFill>
                <a:schemeClr val="accent2">
                  <a:lumMod val="50000"/>
                </a:schemeClr>
              </a:solidFill>
              <a:latin typeface="Arial" panose="020B0604020202020204" pitchFamily="34" charset="0"/>
              <a:ea typeface="jf open 粉圓 1.1" panose="020F0500000000000000" pitchFamily="34" charset="-120"/>
            </a:endParaRPr>
          </a:p>
        </p:txBody>
      </p:sp>
    </p:spTree>
    <p:extLst>
      <p:ext uri="{BB962C8B-B14F-4D97-AF65-F5344CB8AC3E}">
        <p14:creationId xmlns:p14="http://schemas.microsoft.com/office/powerpoint/2010/main" val="696982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a:extLst>
              <a:ext uri="{FF2B5EF4-FFF2-40B4-BE49-F238E27FC236}">
                <a16:creationId xmlns:a16="http://schemas.microsoft.com/office/drawing/2014/main" id="{2BC07D34-44EF-FB77-F909-2984E8CE1D5B}"/>
              </a:ext>
            </a:extLst>
          </p:cNvPr>
          <p:cNvSpPr txBox="1"/>
          <p:nvPr/>
        </p:nvSpPr>
        <p:spPr>
          <a:xfrm>
            <a:off x="2662798" y="245720"/>
            <a:ext cx="8287699" cy="646331"/>
          </a:xfrm>
          <a:prstGeom prst="rect">
            <a:avLst/>
          </a:prstGeom>
          <a:noFill/>
        </p:spPr>
        <p:txBody>
          <a:bodyPr wrap="square" rtlCol="0">
            <a:spAutoFit/>
          </a:bodyPr>
          <a:lstStyle/>
          <a:p>
            <a:pPr algn="ctr">
              <a:lnSpc>
                <a:spcPct val="90000"/>
              </a:lnSpc>
              <a:spcBef>
                <a:spcPct val="0"/>
              </a:spcBef>
              <a:defRPr/>
            </a:pPr>
            <a:r>
              <a:rPr lang="en-US" altLang="zh-TW" sz="4000" b="1" dirty="0">
                <a:latin typeface="Arial" panose="020B0604020202020204" pitchFamily="34" charset="0"/>
                <a:ea typeface="Microsoft JhengHei Light" panose="020B0304030504040204" pitchFamily="34" charset="-120"/>
                <a:cs typeface="Arial" panose="020B0604020202020204" pitchFamily="34" charset="0"/>
              </a:rPr>
              <a:t>Proceeding Office Layout</a:t>
            </a:r>
            <a:r>
              <a:rPr lang="zh-TW" altLang="en-US" sz="4000" b="1" dirty="0">
                <a:latin typeface="Arial" panose="020B0604020202020204" pitchFamily="34" charset="0"/>
                <a:ea typeface="Microsoft JhengHei Light" panose="020B0304030504040204" pitchFamily="34" charset="-120"/>
                <a:cs typeface="Arial" panose="020B0604020202020204" pitchFamily="34" charset="0"/>
              </a:rPr>
              <a:t> </a:t>
            </a:r>
          </a:p>
        </p:txBody>
      </p:sp>
      <p:pic>
        <p:nvPicPr>
          <p:cNvPr id="22" name="Picture 2" descr="110V 5A插座» 西北水電工程有限公司">
            <a:extLst>
              <a:ext uri="{FF2B5EF4-FFF2-40B4-BE49-F238E27FC236}">
                <a16:creationId xmlns:a16="http://schemas.microsoft.com/office/drawing/2014/main" id="{A69B7DBE-A2AF-7A6E-3EA6-F390A14C22C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0274" t="11039" r="10163" b="18148"/>
          <a:stretch/>
        </p:blipFill>
        <p:spPr bwMode="auto">
          <a:xfrm>
            <a:off x="572182" y="1869516"/>
            <a:ext cx="1691890" cy="1129365"/>
          </a:xfrm>
          <a:prstGeom prst="rect">
            <a:avLst/>
          </a:prstGeom>
          <a:noFill/>
          <a:extLst>
            <a:ext uri="{909E8E84-426E-40DD-AFC4-6F175D3DCCD1}">
              <a14:hiddenFill xmlns:a14="http://schemas.microsoft.com/office/drawing/2010/main">
                <a:solidFill>
                  <a:srgbClr val="FFFFFF"/>
                </a:solidFill>
              </a14:hiddenFill>
            </a:ext>
          </a:extLst>
        </p:spPr>
      </p:pic>
      <p:pic>
        <p:nvPicPr>
          <p:cNvPr id="54" name="圖片 53">
            <a:extLst>
              <a:ext uri="{FF2B5EF4-FFF2-40B4-BE49-F238E27FC236}">
                <a16:creationId xmlns:a16="http://schemas.microsoft.com/office/drawing/2014/main" id="{6BA8C72C-9210-A352-12AD-99B13564560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06811" y="1531392"/>
            <a:ext cx="1214655" cy="1565450"/>
          </a:xfrm>
          <a:prstGeom prst="rect">
            <a:avLst/>
          </a:prstGeom>
        </p:spPr>
      </p:pic>
      <p:grpSp>
        <p:nvGrpSpPr>
          <p:cNvPr id="75" name="群組 74">
            <a:extLst>
              <a:ext uri="{FF2B5EF4-FFF2-40B4-BE49-F238E27FC236}">
                <a16:creationId xmlns:a16="http://schemas.microsoft.com/office/drawing/2014/main" id="{734EC753-D520-4F63-1FA1-8044F7323FD5}"/>
              </a:ext>
            </a:extLst>
          </p:cNvPr>
          <p:cNvGrpSpPr/>
          <p:nvPr/>
        </p:nvGrpSpPr>
        <p:grpSpPr>
          <a:xfrm>
            <a:off x="4802559" y="932577"/>
            <a:ext cx="7389441" cy="5743534"/>
            <a:chOff x="3759199" y="946024"/>
            <a:chExt cx="6593672" cy="5353176"/>
          </a:xfrm>
        </p:grpSpPr>
        <p:pic>
          <p:nvPicPr>
            <p:cNvPr id="4" name="圖片 3">
              <a:extLst>
                <a:ext uri="{FF2B5EF4-FFF2-40B4-BE49-F238E27FC236}">
                  <a16:creationId xmlns:a16="http://schemas.microsoft.com/office/drawing/2014/main" id="{4CC970D4-BC96-E782-DDBA-5E5BA1E5B8F8}"/>
                </a:ext>
              </a:extLst>
            </p:cNvPr>
            <p:cNvPicPr>
              <a:picLocks noChangeAspect="1"/>
            </p:cNvPicPr>
            <p:nvPr/>
          </p:nvPicPr>
          <p:blipFill>
            <a:blip r:embed="rId5"/>
            <a:stretch>
              <a:fillRect/>
            </a:stretch>
          </p:blipFill>
          <p:spPr>
            <a:xfrm>
              <a:off x="3759199" y="1780154"/>
              <a:ext cx="6037303" cy="4519046"/>
            </a:xfrm>
            <a:prstGeom prst="rect">
              <a:avLst/>
            </a:prstGeom>
          </p:spPr>
        </p:pic>
        <p:sp>
          <p:nvSpPr>
            <p:cNvPr id="6" name="橢圓 5">
              <a:extLst>
                <a:ext uri="{FF2B5EF4-FFF2-40B4-BE49-F238E27FC236}">
                  <a16:creationId xmlns:a16="http://schemas.microsoft.com/office/drawing/2014/main" id="{AA2D4151-8086-B6DF-C25D-C688519DEE79}"/>
                </a:ext>
              </a:extLst>
            </p:cNvPr>
            <p:cNvSpPr/>
            <p:nvPr/>
          </p:nvSpPr>
          <p:spPr>
            <a:xfrm>
              <a:off x="5322584" y="354569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7" name="橢圓 6">
              <a:extLst>
                <a:ext uri="{FF2B5EF4-FFF2-40B4-BE49-F238E27FC236}">
                  <a16:creationId xmlns:a16="http://schemas.microsoft.com/office/drawing/2014/main" id="{7EBB786F-EB84-5D0B-0242-DB2FFD1DAAA2}"/>
                </a:ext>
              </a:extLst>
            </p:cNvPr>
            <p:cNvSpPr/>
            <p:nvPr/>
          </p:nvSpPr>
          <p:spPr>
            <a:xfrm>
              <a:off x="5551673" y="3547446"/>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8" name="橢圓 7">
              <a:extLst>
                <a:ext uri="{FF2B5EF4-FFF2-40B4-BE49-F238E27FC236}">
                  <a16:creationId xmlns:a16="http://schemas.microsoft.com/office/drawing/2014/main" id="{316D56A3-BB8A-9AF3-8DDA-BAD4F37CF72C}"/>
                </a:ext>
              </a:extLst>
            </p:cNvPr>
            <p:cNvSpPr/>
            <p:nvPr/>
          </p:nvSpPr>
          <p:spPr>
            <a:xfrm>
              <a:off x="8308008" y="3568912"/>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9" name="橢圓 8">
              <a:extLst>
                <a:ext uri="{FF2B5EF4-FFF2-40B4-BE49-F238E27FC236}">
                  <a16:creationId xmlns:a16="http://schemas.microsoft.com/office/drawing/2014/main" id="{1BA4CA76-1D9F-4AEC-19BB-45D3BF90555C}"/>
                </a:ext>
              </a:extLst>
            </p:cNvPr>
            <p:cNvSpPr/>
            <p:nvPr/>
          </p:nvSpPr>
          <p:spPr>
            <a:xfrm>
              <a:off x="6744623" y="353357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0" name="橢圓 9">
              <a:extLst>
                <a:ext uri="{FF2B5EF4-FFF2-40B4-BE49-F238E27FC236}">
                  <a16:creationId xmlns:a16="http://schemas.microsoft.com/office/drawing/2014/main" id="{D177FB48-C224-CEAC-56F6-02B627F53DFA}"/>
                </a:ext>
              </a:extLst>
            </p:cNvPr>
            <p:cNvSpPr/>
            <p:nvPr/>
          </p:nvSpPr>
          <p:spPr>
            <a:xfrm>
              <a:off x="6984132" y="353130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1" name="橢圓 10">
              <a:extLst>
                <a:ext uri="{FF2B5EF4-FFF2-40B4-BE49-F238E27FC236}">
                  <a16:creationId xmlns:a16="http://schemas.microsoft.com/office/drawing/2014/main" id="{34026876-0BC7-9C44-96A7-09999DBAEBAF}"/>
                </a:ext>
              </a:extLst>
            </p:cNvPr>
            <p:cNvSpPr/>
            <p:nvPr/>
          </p:nvSpPr>
          <p:spPr>
            <a:xfrm>
              <a:off x="6768132" y="3963882"/>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2" name="橢圓 11">
              <a:extLst>
                <a:ext uri="{FF2B5EF4-FFF2-40B4-BE49-F238E27FC236}">
                  <a16:creationId xmlns:a16="http://schemas.microsoft.com/office/drawing/2014/main" id="{E1404E6E-FB12-CE7E-C6EF-22F70C5DC0BD}"/>
                </a:ext>
              </a:extLst>
            </p:cNvPr>
            <p:cNvSpPr/>
            <p:nvPr/>
          </p:nvSpPr>
          <p:spPr>
            <a:xfrm>
              <a:off x="8042808" y="354441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3" name="橢圓 12">
              <a:extLst>
                <a:ext uri="{FF2B5EF4-FFF2-40B4-BE49-F238E27FC236}">
                  <a16:creationId xmlns:a16="http://schemas.microsoft.com/office/drawing/2014/main" id="{CFC8F06A-05A3-C7CB-E352-95D3F01F405D}"/>
                </a:ext>
              </a:extLst>
            </p:cNvPr>
            <p:cNvSpPr/>
            <p:nvPr/>
          </p:nvSpPr>
          <p:spPr>
            <a:xfrm>
              <a:off x="8042808" y="399386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4" name="橢圓 13">
              <a:extLst>
                <a:ext uri="{FF2B5EF4-FFF2-40B4-BE49-F238E27FC236}">
                  <a16:creationId xmlns:a16="http://schemas.microsoft.com/office/drawing/2014/main" id="{8C4F2BE5-3E38-8A86-87AB-E19C1E7F1A0F}"/>
                </a:ext>
              </a:extLst>
            </p:cNvPr>
            <p:cNvSpPr/>
            <p:nvPr/>
          </p:nvSpPr>
          <p:spPr>
            <a:xfrm>
              <a:off x="8293707" y="3992571"/>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6" name="橢圓 15">
              <a:extLst>
                <a:ext uri="{FF2B5EF4-FFF2-40B4-BE49-F238E27FC236}">
                  <a16:creationId xmlns:a16="http://schemas.microsoft.com/office/drawing/2014/main" id="{7981ABA1-D188-178A-95F2-1B8C0E460F7A}"/>
                </a:ext>
              </a:extLst>
            </p:cNvPr>
            <p:cNvSpPr/>
            <p:nvPr/>
          </p:nvSpPr>
          <p:spPr>
            <a:xfrm>
              <a:off x="5328292" y="4060407"/>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7" name="橢圓 16">
              <a:extLst>
                <a:ext uri="{FF2B5EF4-FFF2-40B4-BE49-F238E27FC236}">
                  <a16:creationId xmlns:a16="http://schemas.microsoft.com/office/drawing/2014/main" id="{BB5B1AA7-BFB0-963F-D37E-FAD56A4A45D0}"/>
                </a:ext>
              </a:extLst>
            </p:cNvPr>
            <p:cNvSpPr/>
            <p:nvPr/>
          </p:nvSpPr>
          <p:spPr>
            <a:xfrm>
              <a:off x="5322584" y="4525205"/>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8" name="橢圓 17">
              <a:extLst>
                <a:ext uri="{FF2B5EF4-FFF2-40B4-BE49-F238E27FC236}">
                  <a16:creationId xmlns:a16="http://schemas.microsoft.com/office/drawing/2014/main" id="{BD271338-6400-E458-C5CD-E1CD317BEBA6}"/>
                </a:ext>
              </a:extLst>
            </p:cNvPr>
            <p:cNvSpPr/>
            <p:nvPr/>
          </p:nvSpPr>
          <p:spPr>
            <a:xfrm>
              <a:off x="6993855" y="3963882"/>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19" name="橢圓 18">
              <a:extLst>
                <a:ext uri="{FF2B5EF4-FFF2-40B4-BE49-F238E27FC236}">
                  <a16:creationId xmlns:a16="http://schemas.microsoft.com/office/drawing/2014/main" id="{5F8A2F7F-3288-E96E-778D-E39E2F2EB1ED}"/>
                </a:ext>
              </a:extLst>
            </p:cNvPr>
            <p:cNvSpPr/>
            <p:nvPr/>
          </p:nvSpPr>
          <p:spPr>
            <a:xfrm>
              <a:off x="6756179" y="4462406"/>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0" name="橢圓 19">
              <a:extLst>
                <a:ext uri="{FF2B5EF4-FFF2-40B4-BE49-F238E27FC236}">
                  <a16:creationId xmlns:a16="http://schemas.microsoft.com/office/drawing/2014/main" id="{BA6F6987-6C58-E65E-F86C-3C2E0E1AE155}"/>
                </a:ext>
              </a:extLst>
            </p:cNvPr>
            <p:cNvSpPr/>
            <p:nvPr/>
          </p:nvSpPr>
          <p:spPr>
            <a:xfrm>
              <a:off x="8293707" y="4480548"/>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1" name="橢圓 20">
              <a:extLst>
                <a:ext uri="{FF2B5EF4-FFF2-40B4-BE49-F238E27FC236}">
                  <a16:creationId xmlns:a16="http://schemas.microsoft.com/office/drawing/2014/main" id="{D890C064-6245-5B69-803E-F606BFECA17D}"/>
                </a:ext>
              </a:extLst>
            </p:cNvPr>
            <p:cNvSpPr/>
            <p:nvPr/>
          </p:nvSpPr>
          <p:spPr>
            <a:xfrm>
              <a:off x="8057983" y="492292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3" name="橢圓 22">
              <a:extLst>
                <a:ext uri="{FF2B5EF4-FFF2-40B4-BE49-F238E27FC236}">
                  <a16:creationId xmlns:a16="http://schemas.microsoft.com/office/drawing/2014/main" id="{F0781EE0-646F-1794-9B25-82C5B4B887C7}"/>
                </a:ext>
              </a:extLst>
            </p:cNvPr>
            <p:cNvSpPr/>
            <p:nvPr/>
          </p:nvSpPr>
          <p:spPr>
            <a:xfrm>
              <a:off x="5581013" y="4510014"/>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4" name="橢圓 23">
              <a:extLst>
                <a:ext uri="{FF2B5EF4-FFF2-40B4-BE49-F238E27FC236}">
                  <a16:creationId xmlns:a16="http://schemas.microsoft.com/office/drawing/2014/main" id="{22AEAF51-35C4-B911-7D08-26C4CB92A9F5}"/>
                </a:ext>
              </a:extLst>
            </p:cNvPr>
            <p:cNvSpPr/>
            <p:nvPr/>
          </p:nvSpPr>
          <p:spPr>
            <a:xfrm>
              <a:off x="5330798" y="492292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5" name="橢圓 24">
              <a:extLst>
                <a:ext uri="{FF2B5EF4-FFF2-40B4-BE49-F238E27FC236}">
                  <a16:creationId xmlns:a16="http://schemas.microsoft.com/office/drawing/2014/main" id="{B9CDFD1D-014F-B8C8-39C2-02C9E2DA4696}"/>
                </a:ext>
              </a:extLst>
            </p:cNvPr>
            <p:cNvSpPr/>
            <p:nvPr/>
          </p:nvSpPr>
          <p:spPr>
            <a:xfrm>
              <a:off x="5455087" y="5144905"/>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6" name="橢圓 25">
              <a:extLst>
                <a:ext uri="{FF2B5EF4-FFF2-40B4-BE49-F238E27FC236}">
                  <a16:creationId xmlns:a16="http://schemas.microsoft.com/office/drawing/2014/main" id="{B56F5417-6015-E823-29DB-442D85D7EE40}"/>
                </a:ext>
              </a:extLst>
            </p:cNvPr>
            <p:cNvSpPr/>
            <p:nvPr/>
          </p:nvSpPr>
          <p:spPr>
            <a:xfrm>
              <a:off x="5328292" y="5382232"/>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7" name="橢圓 26">
              <a:extLst>
                <a:ext uri="{FF2B5EF4-FFF2-40B4-BE49-F238E27FC236}">
                  <a16:creationId xmlns:a16="http://schemas.microsoft.com/office/drawing/2014/main" id="{EB0DD377-5DCF-5040-F84B-D09498E46381}"/>
                </a:ext>
              </a:extLst>
            </p:cNvPr>
            <p:cNvSpPr/>
            <p:nvPr/>
          </p:nvSpPr>
          <p:spPr>
            <a:xfrm>
              <a:off x="5551673" y="537977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8" name="橢圓 27">
              <a:extLst>
                <a:ext uri="{FF2B5EF4-FFF2-40B4-BE49-F238E27FC236}">
                  <a16:creationId xmlns:a16="http://schemas.microsoft.com/office/drawing/2014/main" id="{88E2519F-4172-2D5D-A2C2-F64B9FE39BBB}"/>
                </a:ext>
              </a:extLst>
            </p:cNvPr>
            <p:cNvSpPr/>
            <p:nvPr/>
          </p:nvSpPr>
          <p:spPr>
            <a:xfrm>
              <a:off x="4419600" y="1004041"/>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29" name="文字方塊 28">
              <a:extLst>
                <a:ext uri="{FF2B5EF4-FFF2-40B4-BE49-F238E27FC236}">
                  <a16:creationId xmlns:a16="http://schemas.microsoft.com/office/drawing/2014/main" id="{5FAE09BE-FD50-F3F0-AF02-2775DA1A1E9C}"/>
                </a:ext>
              </a:extLst>
            </p:cNvPr>
            <p:cNvSpPr txBox="1"/>
            <p:nvPr/>
          </p:nvSpPr>
          <p:spPr>
            <a:xfrm>
              <a:off x="4686399" y="946024"/>
              <a:ext cx="2638426" cy="344230"/>
            </a:xfrm>
            <a:prstGeom prst="rect">
              <a:avLst/>
            </a:prstGeom>
            <a:noFill/>
          </p:spPr>
          <p:txBody>
            <a:bodyPr wrap="square">
              <a:spAutoFit/>
            </a:bodyPr>
            <a:lstStyle/>
            <a:p>
              <a:r>
                <a:rPr lang="en-US" altLang="zh-TW" b="1" dirty="0">
                  <a:solidFill>
                    <a:srgbClr val="385723"/>
                  </a:solidFill>
                  <a:ea typeface="Microsoft JhengHei Light" panose="020B0304030504040204" pitchFamily="34" charset="-120"/>
                </a:rPr>
                <a:t>Power outlet :</a:t>
              </a:r>
              <a:r>
                <a:rPr lang="zh-TW" altLang="en-US" b="1" dirty="0">
                  <a:solidFill>
                    <a:srgbClr val="385723"/>
                  </a:solidFill>
                  <a:ea typeface="Microsoft JhengHei Light" panose="020B0304030504040204" pitchFamily="34" charset="-120"/>
                </a:rPr>
                <a:t> </a:t>
              </a:r>
              <a:r>
                <a:rPr lang="en-US" altLang="zh-TW" b="1" dirty="0">
                  <a:solidFill>
                    <a:srgbClr val="385723"/>
                  </a:solidFill>
                  <a:ea typeface="Microsoft JhengHei Light" panose="020B0304030504040204" pitchFamily="34" charset="-120"/>
                </a:rPr>
                <a:t>110V/5A</a:t>
              </a:r>
            </a:p>
          </p:txBody>
        </p:sp>
        <p:sp>
          <p:nvSpPr>
            <p:cNvPr id="30" name="橢圓 29">
              <a:extLst>
                <a:ext uri="{FF2B5EF4-FFF2-40B4-BE49-F238E27FC236}">
                  <a16:creationId xmlns:a16="http://schemas.microsoft.com/office/drawing/2014/main" id="{B96CB7CE-906D-C664-8313-2DCA2C9BB1E2}"/>
                </a:ext>
              </a:extLst>
            </p:cNvPr>
            <p:cNvSpPr/>
            <p:nvPr/>
          </p:nvSpPr>
          <p:spPr>
            <a:xfrm>
              <a:off x="4422095" y="1379412"/>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2" name="橢圓 31">
              <a:extLst>
                <a:ext uri="{FF2B5EF4-FFF2-40B4-BE49-F238E27FC236}">
                  <a16:creationId xmlns:a16="http://schemas.microsoft.com/office/drawing/2014/main" id="{DACC46E8-D739-B1B9-0B55-A4FDF5CCAC8D}"/>
                </a:ext>
              </a:extLst>
            </p:cNvPr>
            <p:cNvSpPr/>
            <p:nvPr/>
          </p:nvSpPr>
          <p:spPr>
            <a:xfrm>
              <a:off x="5425687" y="3847287"/>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3" name="橢圓 32">
              <a:extLst>
                <a:ext uri="{FF2B5EF4-FFF2-40B4-BE49-F238E27FC236}">
                  <a16:creationId xmlns:a16="http://schemas.microsoft.com/office/drawing/2014/main" id="{68EF9F22-9FAD-6330-CEF1-272D65FE0A58}"/>
                </a:ext>
              </a:extLst>
            </p:cNvPr>
            <p:cNvSpPr/>
            <p:nvPr/>
          </p:nvSpPr>
          <p:spPr>
            <a:xfrm>
              <a:off x="5566170" y="4056528"/>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4" name="橢圓 33">
              <a:extLst>
                <a:ext uri="{FF2B5EF4-FFF2-40B4-BE49-F238E27FC236}">
                  <a16:creationId xmlns:a16="http://schemas.microsoft.com/office/drawing/2014/main" id="{4A304096-3A2D-5972-566C-291B72ECD212}"/>
                </a:ext>
              </a:extLst>
            </p:cNvPr>
            <p:cNvSpPr/>
            <p:nvPr/>
          </p:nvSpPr>
          <p:spPr>
            <a:xfrm>
              <a:off x="5579376" y="493065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5" name="橢圓 34">
              <a:extLst>
                <a:ext uri="{FF2B5EF4-FFF2-40B4-BE49-F238E27FC236}">
                  <a16:creationId xmlns:a16="http://schemas.microsoft.com/office/drawing/2014/main" id="{7EF33693-8833-39DC-CB2E-810E080DCA3D}"/>
                </a:ext>
              </a:extLst>
            </p:cNvPr>
            <p:cNvSpPr/>
            <p:nvPr/>
          </p:nvSpPr>
          <p:spPr>
            <a:xfrm>
              <a:off x="6981009" y="4458107"/>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6" name="橢圓 35">
              <a:extLst>
                <a:ext uri="{FF2B5EF4-FFF2-40B4-BE49-F238E27FC236}">
                  <a16:creationId xmlns:a16="http://schemas.microsoft.com/office/drawing/2014/main" id="{8B640B44-F504-D9BE-8272-FF6922F6C6B8}"/>
                </a:ext>
              </a:extLst>
            </p:cNvPr>
            <p:cNvSpPr/>
            <p:nvPr/>
          </p:nvSpPr>
          <p:spPr>
            <a:xfrm>
              <a:off x="6784351" y="493065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7" name="橢圓 36">
              <a:extLst>
                <a:ext uri="{FF2B5EF4-FFF2-40B4-BE49-F238E27FC236}">
                  <a16:creationId xmlns:a16="http://schemas.microsoft.com/office/drawing/2014/main" id="{A1A7432A-796E-1818-FEDC-85819CE3E6C8}"/>
                </a:ext>
              </a:extLst>
            </p:cNvPr>
            <p:cNvSpPr/>
            <p:nvPr/>
          </p:nvSpPr>
          <p:spPr>
            <a:xfrm>
              <a:off x="7000351" y="493822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8" name="橢圓 37">
              <a:extLst>
                <a:ext uri="{FF2B5EF4-FFF2-40B4-BE49-F238E27FC236}">
                  <a16:creationId xmlns:a16="http://schemas.microsoft.com/office/drawing/2014/main" id="{9BFC78F5-E14C-749A-BBE4-2A8EE78B3C47}"/>
                </a:ext>
              </a:extLst>
            </p:cNvPr>
            <p:cNvSpPr/>
            <p:nvPr/>
          </p:nvSpPr>
          <p:spPr>
            <a:xfrm>
              <a:off x="6784351" y="5368851"/>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39" name="橢圓 38">
              <a:extLst>
                <a:ext uri="{FF2B5EF4-FFF2-40B4-BE49-F238E27FC236}">
                  <a16:creationId xmlns:a16="http://schemas.microsoft.com/office/drawing/2014/main" id="{5B25F3E4-6851-B4FC-B5B4-9D1EBEBA2F69}"/>
                </a:ext>
              </a:extLst>
            </p:cNvPr>
            <p:cNvSpPr/>
            <p:nvPr/>
          </p:nvSpPr>
          <p:spPr>
            <a:xfrm>
              <a:off x="6993855" y="5376424"/>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0" name="橢圓 39">
              <a:extLst>
                <a:ext uri="{FF2B5EF4-FFF2-40B4-BE49-F238E27FC236}">
                  <a16:creationId xmlns:a16="http://schemas.microsoft.com/office/drawing/2014/main" id="{E643B256-C3A4-2FBF-0B1F-5F567DAB5311}"/>
                </a:ext>
              </a:extLst>
            </p:cNvPr>
            <p:cNvSpPr/>
            <p:nvPr/>
          </p:nvSpPr>
          <p:spPr>
            <a:xfrm>
              <a:off x="6885855" y="3760413"/>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1" name="橢圓 40">
              <a:extLst>
                <a:ext uri="{FF2B5EF4-FFF2-40B4-BE49-F238E27FC236}">
                  <a16:creationId xmlns:a16="http://schemas.microsoft.com/office/drawing/2014/main" id="{EC3A8009-1112-07E9-50EE-D2BB5F165E47}"/>
                </a:ext>
              </a:extLst>
            </p:cNvPr>
            <p:cNvSpPr/>
            <p:nvPr/>
          </p:nvSpPr>
          <p:spPr>
            <a:xfrm>
              <a:off x="6892351" y="5103370"/>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2" name="橢圓 41">
              <a:extLst>
                <a:ext uri="{FF2B5EF4-FFF2-40B4-BE49-F238E27FC236}">
                  <a16:creationId xmlns:a16="http://schemas.microsoft.com/office/drawing/2014/main" id="{550F07DE-1283-9508-410E-D119C0B7B977}"/>
                </a:ext>
              </a:extLst>
            </p:cNvPr>
            <p:cNvSpPr/>
            <p:nvPr/>
          </p:nvSpPr>
          <p:spPr>
            <a:xfrm>
              <a:off x="8055925" y="4474459"/>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3" name="橢圓 42">
              <a:extLst>
                <a:ext uri="{FF2B5EF4-FFF2-40B4-BE49-F238E27FC236}">
                  <a16:creationId xmlns:a16="http://schemas.microsoft.com/office/drawing/2014/main" id="{7546258F-EA95-2A92-56E6-CD02BAD0C5D7}"/>
                </a:ext>
              </a:extLst>
            </p:cNvPr>
            <p:cNvSpPr/>
            <p:nvPr/>
          </p:nvSpPr>
          <p:spPr>
            <a:xfrm>
              <a:off x="8308008" y="4922920"/>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4" name="橢圓 43">
              <a:extLst>
                <a:ext uri="{FF2B5EF4-FFF2-40B4-BE49-F238E27FC236}">
                  <a16:creationId xmlns:a16="http://schemas.microsoft.com/office/drawing/2014/main" id="{8F1C1506-8053-3453-C3A0-E566303C9DA0}"/>
                </a:ext>
              </a:extLst>
            </p:cNvPr>
            <p:cNvSpPr/>
            <p:nvPr/>
          </p:nvSpPr>
          <p:spPr>
            <a:xfrm>
              <a:off x="8081126" y="5373742"/>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5" name="橢圓 44">
              <a:extLst>
                <a:ext uri="{FF2B5EF4-FFF2-40B4-BE49-F238E27FC236}">
                  <a16:creationId xmlns:a16="http://schemas.microsoft.com/office/drawing/2014/main" id="{25690F10-39FA-B465-3326-8B23DEF9A5A4}"/>
                </a:ext>
              </a:extLst>
            </p:cNvPr>
            <p:cNvSpPr/>
            <p:nvPr/>
          </p:nvSpPr>
          <p:spPr>
            <a:xfrm>
              <a:off x="8321186" y="538264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6" name="橢圓 45">
              <a:extLst>
                <a:ext uri="{FF2B5EF4-FFF2-40B4-BE49-F238E27FC236}">
                  <a16:creationId xmlns:a16="http://schemas.microsoft.com/office/drawing/2014/main" id="{71ECB4BF-ED88-FB1A-19D2-A2AEF6635066}"/>
                </a:ext>
              </a:extLst>
            </p:cNvPr>
            <p:cNvSpPr/>
            <p:nvPr/>
          </p:nvSpPr>
          <p:spPr>
            <a:xfrm>
              <a:off x="4142818" y="4106111"/>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7" name="橢圓 46">
              <a:extLst>
                <a:ext uri="{FF2B5EF4-FFF2-40B4-BE49-F238E27FC236}">
                  <a16:creationId xmlns:a16="http://schemas.microsoft.com/office/drawing/2014/main" id="{13C6BA6A-11AD-5E2A-A1A0-97D88BBD04BA}"/>
                </a:ext>
              </a:extLst>
            </p:cNvPr>
            <p:cNvSpPr/>
            <p:nvPr/>
          </p:nvSpPr>
          <p:spPr>
            <a:xfrm>
              <a:off x="9334420" y="4030055"/>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8" name="橢圓 47">
              <a:extLst>
                <a:ext uri="{FF2B5EF4-FFF2-40B4-BE49-F238E27FC236}">
                  <a16:creationId xmlns:a16="http://schemas.microsoft.com/office/drawing/2014/main" id="{4EE058AD-03A9-E2C3-03EF-976CE06E0100}"/>
                </a:ext>
              </a:extLst>
            </p:cNvPr>
            <p:cNvSpPr/>
            <p:nvPr/>
          </p:nvSpPr>
          <p:spPr>
            <a:xfrm>
              <a:off x="8199894" y="3747882"/>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49" name="橢圓 48">
              <a:extLst>
                <a:ext uri="{FF2B5EF4-FFF2-40B4-BE49-F238E27FC236}">
                  <a16:creationId xmlns:a16="http://schemas.microsoft.com/office/drawing/2014/main" id="{AF8D0A92-5251-63D6-F6A4-9EB70233579C}"/>
                </a:ext>
              </a:extLst>
            </p:cNvPr>
            <p:cNvSpPr/>
            <p:nvPr/>
          </p:nvSpPr>
          <p:spPr>
            <a:xfrm>
              <a:off x="8199894" y="5161346"/>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0" name="橢圓 49">
              <a:extLst>
                <a:ext uri="{FF2B5EF4-FFF2-40B4-BE49-F238E27FC236}">
                  <a16:creationId xmlns:a16="http://schemas.microsoft.com/office/drawing/2014/main" id="{26E0ABAA-FBC1-1E93-9E49-549FA7649F1C}"/>
                </a:ext>
              </a:extLst>
            </p:cNvPr>
            <p:cNvSpPr/>
            <p:nvPr/>
          </p:nvSpPr>
          <p:spPr>
            <a:xfrm>
              <a:off x="4686400" y="2159837"/>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1" name="橢圓 50">
              <a:extLst>
                <a:ext uri="{FF2B5EF4-FFF2-40B4-BE49-F238E27FC236}">
                  <a16:creationId xmlns:a16="http://schemas.microsoft.com/office/drawing/2014/main" id="{9D582E0D-750B-C037-6B05-87E5BB48D23C}"/>
                </a:ext>
              </a:extLst>
            </p:cNvPr>
            <p:cNvSpPr/>
            <p:nvPr/>
          </p:nvSpPr>
          <p:spPr>
            <a:xfrm>
              <a:off x="6961343" y="1676275"/>
              <a:ext cx="216000" cy="216000"/>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2" name="等腰三角形 1051">
              <a:extLst>
                <a:ext uri="{FF2B5EF4-FFF2-40B4-BE49-F238E27FC236}">
                  <a16:creationId xmlns:a16="http://schemas.microsoft.com/office/drawing/2014/main" id="{CA2AAF89-1010-DC26-53DB-061B404B1527}"/>
                </a:ext>
              </a:extLst>
            </p:cNvPr>
            <p:cNvSpPr/>
            <p:nvPr/>
          </p:nvSpPr>
          <p:spPr>
            <a:xfrm>
              <a:off x="7577024" y="1021399"/>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3" name="文字方塊 52">
              <a:extLst>
                <a:ext uri="{FF2B5EF4-FFF2-40B4-BE49-F238E27FC236}">
                  <a16:creationId xmlns:a16="http://schemas.microsoft.com/office/drawing/2014/main" id="{F1D81308-D17E-15AB-BA42-D9C01BDA58CF}"/>
                </a:ext>
              </a:extLst>
            </p:cNvPr>
            <p:cNvSpPr txBox="1"/>
            <p:nvPr/>
          </p:nvSpPr>
          <p:spPr>
            <a:xfrm>
              <a:off x="8004679" y="966817"/>
              <a:ext cx="2348192" cy="344230"/>
            </a:xfrm>
            <a:prstGeom prst="rect">
              <a:avLst/>
            </a:prstGeom>
            <a:noFill/>
          </p:spPr>
          <p:txBody>
            <a:bodyPr wrap="square">
              <a:spAutoFit/>
            </a:bodyPr>
            <a:lstStyle/>
            <a:p>
              <a:r>
                <a:rPr lang="en" altLang="zh-TW" b="1" dirty="0">
                  <a:solidFill>
                    <a:srgbClr val="385723"/>
                  </a:solidFill>
                  <a:ea typeface="Microsoft JhengHei Light" panose="020B0304030504040204" pitchFamily="34" charset="-120"/>
                </a:rPr>
                <a:t>power extension cord</a:t>
              </a:r>
              <a:endParaRPr lang="en-US" altLang="zh-TW" b="1" dirty="0">
                <a:solidFill>
                  <a:srgbClr val="385723"/>
                </a:solidFill>
                <a:ea typeface="Microsoft JhengHei Light" panose="020B0304030504040204" pitchFamily="34" charset="-120"/>
              </a:endParaRPr>
            </a:p>
          </p:txBody>
        </p:sp>
        <p:sp>
          <p:nvSpPr>
            <p:cNvPr id="55" name="等腰三角形 1055">
              <a:extLst>
                <a:ext uri="{FF2B5EF4-FFF2-40B4-BE49-F238E27FC236}">
                  <a16:creationId xmlns:a16="http://schemas.microsoft.com/office/drawing/2014/main" id="{A7B9FF51-2999-2B54-363B-23EEDCA9798F}"/>
                </a:ext>
              </a:extLst>
            </p:cNvPr>
            <p:cNvSpPr/>
            <p:nvPr/>
          </p:nvSpPr>
          <p:spPr>
            <a:xfrm>
              <a:off x="4329835" y="2344051"/>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6" name="等腰三角形 1056">
              <a:extLst>
                <a:ext uri="{FF2B5EF4-FFF2-40B4-BE49-F238E27FC236}">
                  <a16:creationId xmlns:a16="http://schemas.microsoft.com/office/drawing/2014/main" id="{4C6336B6-221E-CDA2-9088-85A8F0C31182}"/>
                </a:ext>
              </a:extLst>
            </p:cNvPr>
            <p:cNvSpPr/>
            <p:nvPr/>
          </p:nvSpPr>
          <p:spPr>
            <a:xfrm>
              <a:off x="6425130" y="1676275"/>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7" name="等腰三角形 1057">
              <a:extLst>
                <a:ext uri="{FF2B5EF4-FFF2-40B4-BE49-F238E27FC236}">
                  <a16:creationId xmlns:a16="http://schemas.microsoft.com/office/drawing/2014/main" id="{BE50C8E2-7E36-79E5-FD0F-8AE09512F23D}"/>
                </a:ext>
              </a:extLst>
            </p:cNvPr>
            <p:cNvSpPr/>
            <p:nvPr/>
          </p:nvSpPr>
          <p:spPr>
            <a:xfrm>
              <a:off x="8004679" y="1676275"/>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8" name="橢圓 57">
              <a:extLst>
                <a:ext uri="{FF2B5EF4-FFF2-40B4-BE49-F238E27FC236}">
                  <a16:creationId xmlns:a16="http://schemas.microsoft.com/office/drawing/2014/main" id="{4A8EAC9F-06CB-D61B-F044-3C91420D9846}"/>
                </a:ext>
              </a:extLst>
            </p:cNvPr>
            <p:cNvSpPr/>
            <p:nvPr/>
          </p:nvSpPr>
          <p:spPr>
            <a:xfrm>
              <a:off x="4686400" y="2655893"/>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9" name="等腰三角形 1059">
              <a:extLst>
                <a:ext uri="{FF2B5EF4-FFF2-40B4-BE49-F238E27FC236}">
                  <a16:creationId xmlns:a16="http://schemas.microsoft.com/office/drawing/2014/main" id="{C19A129A-97C5-3D49-DC9F-92583C1AD963}"/>
                </a:ext>
              </a:extLst>
            </p:cNvPr>
            <p:cNvSpPr/>
            <p:nvPr/>
          </p:nvSpPr>
          <p:spPr>
            <a:xfrm>
              <a:off x="4348076" y="1942402"/>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0" name="等腰三角形 1060">
              <a:extLst>
                <a:ext uri="{FF2B5EF4-FFF2-40B4-BE49-F238E27FC236}">
                  <a16:creationId xmlns:a16="http://schemas.microsoft.com/office/drawing/2014/main" id="{55D41F20-E669-B9C2-55FC-ED6767424729}"/>
                </a:ext>
              </a:extLst>
            </p:cNvPr>
            <p:cNvSpPr/>
            <p:nvPr/>
          </p:nvSpPr>
          <p:spPr>
            <a:xfrm>
              <a:off x="9327935" y="3002100"/>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1" name="等腰三角形 1061">
              <a:extLst>
                <a:ext uri="{FF2B5EF4-FFF2-40B4-BE49-F238E27FC236}">
                  <a16:creationId xmlns:a16="http://schemas.microsoft.com/office/drawing/2014/main" id="{B689F6F5-2893-E07D-1058-09E137BA5F4B}"/>
                </a:ext>
              </a:extLst>
            </p:cNvPr>
            <p:cNvSpPr/>
            <p:nvPr/>
          </p:nvSpPr>
          <p:spPr>
            <a:xfrm>
              <a:off x="4407637" y="4120801"/>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2" name="等腰三角形 1062">
              <a:extLst>
                <a:ext uri="{FF2B5EF4-FFF2-40B4-BE49-F238E27FC236}">
                  <a16:creationId xmlns:a16="http://schemas.microsoft.com/office/drawing/2014/main" id="{C57B771A-C55E-2AC8-8E85-1BA9040221A3}"/>
                </a:ext>
              </a:extLst>
            </p:cNvPr>
            <p:cNvSpPr/>
            <p:nvPr/>
          </p:nvSpPr>
          <p:spPr>
            <a:xfrm>
              <a:off x="8524008" y="3652413"/>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3" name="等腰三角形 1063">
              <a:extLst>
                <a:ext uri="{FF2B5EF4-FFF2-40B4-BE49-F238E27FC236}">
                  <a16:creationId xmlns:a16="http://schemas.microsoft.com/office/drawing/2014/main" id="{41D8E0CB-BB65-3643-3562-E034665BC8B4}"/>
                </a:ext>
              </a:extLst>
            </p:cNvPr>
            <p:cNvSpPr/>
            <p:nvPr/>
          </p:nvSpPr>
          <p:spPr>
            <a:xfrm>
              <a:off x="8472515" y="5075425"/>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4" name="等腰三角形 1064">
              <a:extLst>
                <a:ext uri="{FF2B5EF4-FFF2-40B4-BE49-F238E27FC236}">
                  <a16:creationId xmlns:a16="http://schemas.microsoft.com/office/drawing/2014/main" id="{07D76D60-4D5A-98CA-022A-4106EE1C075F}"/>
                </a:ext>
              </a:extLst>
            </p:cNvPr>
            <p:cNvSpPr/>
            <p:nvPr/>
          </p:nvSpPr>
          <p:spPr>
            <a:xfrm>
              <a:off x="7193796" y="3677896"/>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5" name="等腰三角形 1065">
              <a:extLst>
                <a:ext uri="{FF2B5EF4-FFF2-40B4-BE49-F238E27FC236}">
                  <a16:creationId xmlns:a16="http://schemas.microsoft.com/office/drawing/2014/main" id="{F2172989-2B1C-CCA0-823B-4ECD4EA3EFBA}"/>
                </a:ext>
              </a:extLst>
            </p:cNvPr>
            <p:cNvSpPr/>
            <p:nvPr/>
          </p:nvSpPr>
          <p:spPr>
            <a:xfrm>
              <a:off x="7177343" y="5075425"/>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6" name="等腰三角形 1066">
              <a:extLst>
                <a:ext uri="{FF2B5EF4-FFF2-40B4-BE49-F238E27FC236}">
                  <a16:creationId xmlns:a16="http://schemas.microsoft.com/office/drawing/2014/main" id="{7A65CBC7-3EC0-096F-2340-98EC75D6929F}"/>
                </a:ext>
              </a:extLst>
            </p:cNvPr>
            <p:cNvSpPr/>
            <p:nvPr/>
          </p:nvSpPr>
          <p:spPr>
            <a:xfrm>
              <a:off x="5746107" y="5058582"/>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7" name="等腰三角形 1067">
              <a:extLst>
                <a:ext uri="{FF2B5EF4-FFF2-40B4-BE49-F238E27FC236}">
                  <a16:creationId xmlns:a16="http://schemas.microsoft.com/office/drawing/2014/main" id="{C93CD797-2C36-68FA-A076-2F34D873B3D6}"/>
                </a:ext>
              </a:extLst>
            </p:cNvPr>
            <p:cNvSpPr/>
            <p:nvPr/>
          </p:nvSpPr>
          <p:spPr>
            <a:xfrm>
              <a:off x="5669944" y="3737155"/>
              <a:ext cx="285116" cy="250508"/>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68" name="橢圓 67">
              <a:extLst>
                <a:ext uri="{FF2B5EF4-FFF2-40B4-BE49-F238E27FC236}">
                  <a16:creationId xmlns:a16="http://schemas.microsoft.com/office/drawing/2014/main" id="{911CDA24-1F6D-B74B-E7F7-FD4492736FAD}"/>
                </a:ext>
              </a:extLst>
            </p:cNvPr>
            <p:cNvSpPr/>
            <p:nvPr/>
          </p:nvSpPr>
          <p:spPr>
            <a:xfrm>
              <a:off x="9397051" y="4967836"/>
              <a:ext cx="216000" cy="216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72" name="文字方塊 71">
              <a:extLst>
                <a:ext uri="{FF2B5EF4-FFF2-40B4-BE49-F238E27FC236}">
                  <a16:creationId xmlns:a16="http://schemas.microsoft.com/office/drawing/2014/main" id="{FFE13222-9E2B-93AA-8171-EB9653659487}"/>
                </a:ext>
              </a:extLst>
            </p:cNvPr>
            <p:cNvSpPr txBox="1"/>
            <p:nvPr/>
          </p:nvSpPr>
          <p:spPr>
            <a:xfrm>
              <a:off x="4694435" y="1326462"/>
              <a:ext cx="2638426" cy="344230"/>
            </a:xfrm>
            <a:prstGeom prst="rect">
              <a:avLst/>
            </a:prstGeom>
            <a:noFill/>
          </p:spPr>
          <p:txBody>
            <a:bodyPr wrap="square">
              <a:spAutoFit/>
            </a:bodyPr>
            <a:lstStyle/>
            <a:p>
              <a:r>
                <a:rPr lang="en-US" altLang="zh-TW" b="1" dirty="0">
                  <a:solidFill>
                    <a:srgbClr val="385723"/>
                  </a:solidFill>
                  <a:ea typeface="Microsoft JhengHei Light" panose="020B0304030504040204" pitchFamily="34" charset="-120"/>
                </a:rPr>
                <a:t>Power outlet :</a:t>
              </a:r>
              <a:r>
                <a:rPr lang="zh-TW" altLang="en-US" b="1" dirty="0">
                  <a:solidFill>
                    <a:srgbClr val="385723"/>
                  </a:solidFill>
                  <a:ea typeface="Microsoft JhengHei Light" panose="020B0304030504040204" pitchFamily="34" charset="-120"/>
                </a:rPr>
                <a:t> </a:t>
              </a:r>
              <a:r>
                <a:rPr lang="en-US" altLang="zh-TW" b="1" dirty="0">
                  <a:solidFill>
                    <a:srgbClr val="385723"/>
                  </a:solidFill>
                  <a:ea typeface="Microsoft JhengHei Light" panose="020B0304030504040204" pitchFamily="34" charset="-120"/>
                </a:rPr>
                <a:t>110V/15A</a:t>
              </a:r>
            </a:p>
          </p:txBody>
        </p:sp>
      </p:grpSp>
      <p:sp>
        <p:nvSpPr>
          <p:cNvPr id="73" name="文字方塊 72">
            <a:extLst>
              <a:ext uri="{FF2B5EF4-FFF2-40B4-BE49-F238E27FC236}">
                <a16:creationId xmlns:a16="http://schemas.microsoft.com/office/drawing/2014/main" id="{C8E6726E-64D5-22EC-82EC-2CB2D1EB5979}"/>
              </a:ext>
            </a:extLst>
          </p:cNvPr>
          <p:cNvSpPr txBox="1"/>
          <p:nvPr/>
        </p:nvSpPr>
        <p:spPr>
          <a:xfrm>
            <a:off x="564256" y="1432815"/>
            <a:ext cx="2638426" cy="369332"/>
          </a:xfrm>
          <a:prstGeom prst="rect">
            <a:avLst/>
          </a:prstGeom>
          <a:noFill/>
        </p:spPr>
        <p:txBody>
          <a:bodyPr wrap="square">
            <a:spAutoFit/>
          </a:bodyPr>
          <a:lstStyle/>
          <a:p>
            <a:r>
              <a:rPr lang="en-US" altLang="zh-TW" b="1" dirty="0">
                <a:solidFill>
                  <a:srgbClr val="385723"/>
                </a:solidFill>
                <a:ea typeface="Microsoft JhengHei Light" panose="020B0304030504040204" pitchFamily="34" charset="-120"/>
              </a:rPr>
              <a:t>Power outlet :</a:t>
            </a:r>
            <a:r>
              <a:rPr lang="zh-TW" altLang="en-US" b="1" dirty="0">
                <a:solidFill>
                  <a:srgbClr val="385723"/>
                </a:solidFill>
                <a:ea typeface="Microsoft JhengHei Light" panose="020B0304030504040204" pitchFamily="34" charset="-120"/>
              </a:rPr>
              <a:t> </a:t>
            </a:r>
            <a:r>
              <a:rPr lang="en-US" altLang="zh-TW" b="1" dirty="0">
                <a:solidFill>
                  <a:srgbClr val="385723"/>
                </a:solidFill>
                <a:ea typeface="Microsoft JhengHei Light" panose="020B0304030504040204" pitchFamily="34" charset="-120"/>
              </a:rPr>
              <a:t>110V/5A</a:t>
            </a:r>
          </a:p>
        </p:txBody>
      </p:sp>
      <p:grpSp>
        <p:nvGrpSpPr>
          <p:cNvPr id="70" name="群組 69">
            <a:extLst>
              <a:ext uri="{FF2B5EF4-FFF2-40B4-BE49-F238E27FC236}">
                <a16:creationId xmlns:a16="http://schemas.microsoft.com/office/drawing/2014/main" id="{F7307272-35CD-4D40-BFE0-789AA86E5133}"/>
              </a:ext>
            </a:extLst>
          </p:cNvPr>
          <p:cNvGrpSpPr/>
          <p:nvPr/>
        </p:nvGrpSpPr>
        <p:grpSpPr>
          <a:xfrm>
            <a:off x="346352" y="3352786"/>
            <a:ext cx="4907677" cy="2864598"/>
            <a:chOff x="6206624" y="2814338"/>
            <a:chExt cx="4907677" cy="2864598"/>
          </a:xfrm>
        </p:grpSpPr>
        <p:grpSp>
          <p:nvGrpSpPr>
            <p:cNvPr id="71" name="群組 70">
              <a:extLst>
                <a:ext uri="{FF2B5EF4-FFF2-40B4-BE49-F238E27FC236}">
                  <a16:creationId xmlns:a16="http://schemas.microsoft.com/office/drawing/2014/main" id="{7FF98045-C940-4A51-A609-B6955E32F55C}"/>
                </a:ext>
              </a:extLst>
            </p:cNvPr>
            <p:cNvGrpSpPr/>
            <p:nvPr/>
          </p:nvGrpSpPr>
          <p:grpSpPr>
            <a:xfrm>
              <a:off x="6206624" y="2814338"/>
              <a:ext cx="4907677" cy="2864598"/>
              <a:chOff x="6206624" y="3369043"/>
              <a:chExt cx="4907677" cy="2864598"/>
            </a:xfrm>
          </p:grpSpPr>
          <p:sp>
            <p:nvSpPr>
              <p:cNvPr id="78" name="文字方塊 77">
                <a:extLst>
                  <a:ext uri="{FF2B5EF4-FFF2-40B4-BE49-F238E27FC236}">
                    <a16:creationId xmlns:a16="http://schemas.microsoft.com/office/drawing/2014/main" id="{FB2612D5-1C65-4113-8A06-C1949976F99F}"/>
                  </a:ext>
                </a:extLst>
              </p:cNvPr>
              <p:cNvSpPr txBox="1"/>
              <p:nvPr/>
            </p:nvSpPr>
            <p:spPr>
              <a:xfrm>
                <a:off x="6838322" y="3371319"/>
                <a:ext cx="4275979" cy="2862322"/>
              </a:xfrm>
              <a:prstGeom prst="rect">
                <a:avLst/>
              </a:prstGeom>
              <a:noFill/>
            </p:spPr>
            <p:txBody>
              <a:bodyPr wrap="none" rtlCol="0">
                <a:spAutoFit/>
              </a:bodyPr>
              <a:lstStyle/>
              <a:p>
                <a:pPr>
                  <a:lnSpc>
                    <a:spcPct val="150000"/>
                  </a:lnSpc>
                </a:pPr>
                <a:r>
                  <a:rPr lang="en-US" altLang="zh-TW" sz="2400" dirty="0">
                    <a:ea typeface="Microsoft JhengHei Light" panose="020B0304030504040204" pitchFamily="34" charset="-120"/>
                  </a:rPr>
                  <a:t>Editors x26+</a:t>
                </a:r>
                <a:r>
                  <a:rPr lang="en-US" altLang="zh-TW" sz="2400" dirty="0">
                    <a:solidFill>
                      <a:srgbClr val="FF0000"/>
                    </a:solidFill>
                    <a:ea typeface="Microsoft JhengHei Light" panose="020B0304030504040204" pitchFamily="34" charset="-120"/>
                  </a:rPr>
                  <a:t>1</a:t>
                </a:r>
              </a:p>
              <a:p>
                <a:pPr>
                  <a:lnSpc>
                    <a:spcPct val="150000"/>
                  </a:lnSpc>
                </a:pPr>
                <a:r>
                  <a:rPr lang="en-US" altLang="zh-TW" sz="2400" dirty="0">
                    <a:ea typeface="Microsoft JhengHei Light" panose="020B0304030504040204" pitchFamily="34" charset="-120"/>
                  </a:rPr>
                  <a:t>Presentation Manager x3+</a:t>
                </a:r>
                <a:r>
                  <a:rPr lang="en-US" altLang="zh-TW" sz="2400" dirty="0">
                    <a:solidFill>
                      <a:srgbClr val="FF0000"/>
                    </a:solidFill>
                    <a:ea typeface="Microsoft JhengHei Light" panose="020B0304030504040204" pitchFamily="34" charset="-120"/>
                  </a:rPr>
                  <a:t>1</a:t>
                </a:r>
                <a:r>
                  <a:rPr lang="en-US" altLang="zh-TW" sz="2400" dirty="0">
                    <a:ea typeface="Microsoft JhengHei Light" panose="020B0304030504040204" pitchFamily="34" charset="-120"/>
                  </a:rPr>
                  <a:t> </a:t>
                </a:r>
              </a:p>
              <a:p>
                <a:pPr>
                  <a:lnSpc>
                    <a:spcPct val="150000"/>
                  </a:lnSpc>
                </a:pPr>
                <a:r>
                  <a:rPr lang="en-US" altLang="zh-TW" sz="2400" dirty="0">
                    <a:ea typeface="Microsoft JhengHei Light" panose="020B0304030504040204" pitchFamily="34" charset="-120"/>
                  </a:rPr>
                  <a:t>Author Reception x3 </a:t>
                </a:r>
              </a:p>
              <a:p>
                <a:pPr>
                  <a:lnSpc>
                    <a:spcPct val="150000"/>
                  </a:lnSpc>
                </a:pPr>
                <a:r>
                  <a:rPr lang="en-US" altLang="zh-TW" sz="2400" dirty="0">
                    <a:ea typeface="Microsoft JhengHei Light" panose="020B0304030504040204" pitchFamily="34" charset="-120"/>
                  </a:rPr>
                  <a:t>Software x1</a:t>
                </a:r>
              </a:p>
              <a:p>
                <a:pPr>
                  <a:lnSpc>
                    <a:spcPct val="150000"/>
                  </a:lnSpc>
                </a:pPr>
                <a:r>
                  <a:rPr lang="en-US" altLang="zh-TW" sz="2400" dirty="0" err="1">
                    <a:ea typeface="Microsoft JhengHei Light" panose="020B0304030504040204" pitchFamily="34" charset="-120"/>
                  </a:rPr>
                  <a:t>Indico</a:t>
                </a:r>
                <a:r>
                  <a:rPr lang="en-US" altLang="zh-TW" sz="2400" dirty="0">
                    <a:ea typeface="Microsoft JhengHei Light" panose="020B0304030504040204" pitchFamily="34" charset="-120"/>
                  </a:rPr>
                  <a:t> x 1</a:t>
                </a:r>
                <a:endParaRPr lang="zh-TW" altLang="en-US" sz="2400" dirty="0">
                  <a:ea typeface="Microsoft JhengHei Light" panose="020B0304030504040204" pitchFamily="34" charset="-120"/>
                </a:endParaRPr>
              </a:p>
            </p:txBody>
          </p:sp>
          <p:pic>
            <p:nvPicPr>
              <p:cNvPr id="79" name="Picture 2" descr="editorsStakeholders Icon 338704">
                <a:extLst>
                  <a:ext uri="{FF2B5EF4-FFF2-40B4-BE49-F238E27FC236}">
                    <a16:creationId xmlns:a16="http://schemas.microsoft.com/office/drawing/2014/main" id="{FDA357EF-1564-4ED5-9363-B75E0B98013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06624" y="3369043"/>
                <a:ext cx="657815" cy="657815"/>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4" descr="Training Manager Icon 1393549">
                <a:extLst>
                  <a:ext uri="{FF2B5EF4-FFF2-40B4-BE49-F238E27FC236}">
                    <a16:creationId xmlns:a16="http://schemas.microsoft.com/office/drawing/2014/main" id="{F18830AC-3E40-4044-8BB8-EF14CF818D9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312003" y="4027996"/>
                <a:ext cx="455698" cy="455698"/>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6" descr="reception Icon 7014053">
                <a:extLst>
                  <a:ext uri="{FF2B5EF4-FFF2-40B4-BE49-F238E27FC236}">
                    <a16:creationId xmlns:a16="http://schemas.microsoft.com/office/drawing/2014/main" id="{47D8C389-5ACF-41A6-8933-1E204F59AD26}"/>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312003" y="4562177"/>
                <a:ext cx="486981" cy="486981"/>
              </a:xfrm>
              <a:prstGeom prst="rect">
                <a:avLst/>
              </a:prstGeom>
              <a:noFill/>
              <a:extLst>
                <a:ext uri="{909E8E84-426E-40DD-AFC4-6F175D3DCCD1}">
                  <a14:hiddenFill xmlns:a14="http://schemas.microsoft.com/office/drawing/2010/main">
                    <a:solidFill>
                      <a:srgbClr val="FFFFFF"/>
                    </a:solidFill>
                  </a14:hiddenFill>
                </a:ext>
              </a:extLst>
            </p:spPr>
          </p:pic>
        </p:grpSp>
        <p:pic>
          <p:nvPicPr>
            <p:cNvPr id="76" name="圖片 75">
              <a:extLst>
                <a:ext uri="{FF2B5EF4-FFF2-40B4-BE49-F238E27FC236}">
                  <a16:creationId xmlns:a16="http://schemas.microsoft.com/office/drawing/2014/main" id="{A6E3BC2A-B1D0-4185-9234-6ED531DB87E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312002" y="5134696"/>
              <a:ext cx="486981" cy="486981"/>
            </a:xfrm>
            <a:prstGeom prst="rect">
              <a:avLst/>
            </a:prstGeom>
          </p:spPr>
        </p:pic>
        <p:pic>
          <p:nvPicPr>
            <p:cNvPr id="77" name="Picture 8" descr="Expert System Icon 7058372">
              <a:extLst>
                <a:ext uri="{FF2B5EF4-FFF2-40B4-BE49-F238E27FC236}">
                  <a16:creationId xmlns:a16="http://schemas.microsoft.com/office/drawing/2014/main" id="{E5D67101-41F6-45CE-928C-3390277B3736}"/>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283317" y="4569232"/>
              <a:ext cx="535904" cy="535904"/>
            </a:xfrm>
            <a:prstGeom prst="rect">
              <a:avLst/>
            </a:prstGeom>
            <a:noFill/>
            <a:extLst>
              <a:ext uri="{909E8E84-426E-40DD-AFC4-6F175D3DCCD1}">
                <a14:hiddenFill xmlns:a14="http://schemas.microsoft.com/office/drawing/2010/main">
                  <a:solidFill>
                    <a:srgbClr val="FFFFFF"/>
                  </a:solidFill>
                </a14:hiddenFill>
              </a:ext>
            </a:extLst>
          </p:spPr>
        </p:pic>
      </p:grpSp>
      <p:pic>
        <p:nvPicPr>
          <p:cNvPr id="82" name="Picture 10" descr="KO09 乖乖奶油椰子40g">
            <a:extLst>
              <a:ext uri="{FF2B5EF4-FFF2-40B4-BE49-F238E27FC236}">
                <a16:creationId xmlns:a16="http://schemas.microsoft.com/office/drawing/2014/main" id="{09239466-50B3-498C-90B3-C27840D0445A}"/>
              </a:ext>
            </a:extLst>
          </p:cNvPr>
          <p:cNvPicPr>
            <a:picLocks noChangeAspect="1" noChangeArrowheads="1"/>
          </p:cNvPicPr>
          <p:nvPr/>
        </p:nvPicPr>
        <p:blipFill>
          <a:blip r:embed="rId11"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920552" y="5184471"/>
            <a:ext cx="1629866" cy="1629866"/>
          </a:xfrm>
          <a:prstGeom prst="rect">
            <a:avLst/>
          </a:prstGeom>
          <a:noFill/>
          <a:extLst>
            <a:ext uri="{909E8E84-426E-40DD-AFC4-6F175D3DCCD1}">
              <a14:hiddenFill xmlns:a14="http://schemas.microsoft.com/office/drawing/2010/main">
                <a:solidFill>
                  <a:srgbClr val="FFFFFF"/>
                </a:solidFill>
              </a14:hiddenFill>
            </a:ext>
          </a:extLst>
        </p:spPr>
      </p:pic>
      <p:sp>
        <p:nvSpPr>
          <p:cNvPr id="84" name="文字方塊 83">
            <a:extLst>
              <a:ext uri="{FF2B5EF4-FFF2-40B4-BE49-F238E27FC236}">
                <a16:creationId xmlns:a16="http://schemas.microsoft.com/office/drawing/2014/main" id="{E01DA677-B2B8-46D6-8917-7BB81E40B4A1}"/>
              </a:ext>
            </a:extLst>
          </p:cNvPr>
          <p:cNvSpPr txBox="1"/>
          <p:nvPr/>
        </p:nvSpPr>
        <p:spPr>
          <a:xfrm>
            <a:off x="2294925" y="3077483"/>
            <a:ext cx="2638426" cy="369332"/>
          </a:xfrm>
          <a:prstGeom prst="rect">
            <a:avLst/>
          </a:prstGeom>
          <a:noFill/>
        </p:spPr>
        <p:txBody>
          <a:bodyPr wrap="square">
            <a:spAutoFit/>
          </a:bodyPr>
          <a:lstStyle/>
          <a:p>
            <a:pPr algn="ctr"/>
            <a:r>
              <a:rPr lang="en-US" altLang="zh-TW" b="1" dirty="0">
                <a:solidFill>
                  <a:srgbClr val="385723"/>
                </a:solidFill>
                <a:ea typeface="Microsoft JhengHei Light" panose="020B0304030504040204" pitchFamily="34" charset="-120"/>
              </a:rPr>
              <a:t>Power extension cord</a:t>
            </a:r>
          </a:p>
        </p:txBody>
      </p:sp>
    </p:spTree>
    <p:extLst>
      <p:ext uri="{BB962C8B-B14F-4D97-AF65-F5344CB8AC3E}">
        <p14:creationId xmlns:p14="http://schemas.microsoft.com/office/powerpoint/2010/main" val="1594660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66D89B19-AA9F-928E-D077-95AF52C70EE2}"/>
              </a:ext>
            </a:extLst>
          </p:cNvPr>
          <p:cNvPicPr>
            <a:picLocks noChangeAspect="1"/>
          </p:cNvPicPr>
          <p:nvPr/>
        </p:nvPicPr>
        <p:blipFill>
          <a:blip r:embed="rId3"/>
          <a:stretch>
            <a:fillRect/>
          </a:stretch>
        </p:blipFill>
        <p:spPr>
          <a:xfrm>
            <a:off x="1265704" y="2080223"/>
            <a:ext cx="3973347" cy="2952526"/>
          </a:xfrm>
          <a:prstGeom prst="rect">
            <a:avLst/>
          </a:prstGeom>
        </p:spPr>
      </p:pic>
      <p:sp>
        <p:nvSpPr>
          <p:cNvPr id="7" name="文字方塊 6">
            <a:extLst>
              <a:ext uri="{FF2B5EF4-FFF2-40B4-BE49-F238E27FC236}">
                <a16:creationId xmlns:a16="http://schemas.microsoft.com/office/drawing/2014/main" id="{3CF3D687-B56D-3D7B-7E07-214104D10D69}"/>
              </a:ext>
            </a:extLst>
          </p:cNvPr>
          <p:cNvSpPr txBox="1"/>
          <p:nvPr/>
        </p:nvSpPr>
        <p:spPr>
          <a:xfrm>
            <a:off x="5544865" y="1917229"/>
            <a:ext cx="6096000" cy="3970318"/>
          </a:xfrm>
          <a:prstGeom prst="rect">
            <a:avLst/>
          </a:prstGeom>
          <a:noFill/>
        </p:spPr>
        <p:txBody>
          <a:bodyPr wrap="square">
            <a:spAutoFit/>
          </a:bodyPr>
          <a:lstStyle/>
          <a:p>
            <a:pPr marL="285750" indent="-285750">
              <a:buFont typeface="Arial" panose="020B0604020202020204" pitchFamily="34" charset="0"/>
              <a:buChar char="•"/>
            </a:pPr>
            <a:r>
              <a:rPr lang="fr-FR" altLang="zh-TW" dirty="0">
                <a:ea typeface="Microsoft JhengHei Light" panose="020B0304030504040204" pitchFamily="34" charset="-120"/>
              </a:rPr>
              <a:t>Laptop Specifications</a:t>
            </a:r>
            <a:r>
              <a:rPr lang="zh-TW" altLang="en-US" dirty="0">
                <a:ea typeface="Microsoft JhengHei Light" panose="020B0304030504040204" pitchFamily="34" charset="-120"/>
              </a:rPr>
              <a:t> </a:t>
            </a:r>
            <a:r>
              <a:rPr lang="fr-FR" altLang="zh-TW" dirty="0">
                <a:ea typeface="Microsoft JhengHei Light" panose="020B0304030504040204" pitchFamily="34" charset="-120"/>
              </a:rPr>
              <a:t>Brand: MSI Thin GF63 15.6</a:t>
            </a:r>
          </a:p>
          <a:p>
            <a:pPr marL="285750" indent="-285750">
              <a:buFont typeface="Arial" panose="020B0604020202020204" pitchFamily="34" charset="0"/>
              <a:buChar char="•"/>
            </a:pPr>
            <a:r>
              <a:rPr lang="fr-FR" altLang="zh-TW" dirty="0">
                <a:ea typeface="Microsoft JhengHei Light" panose="020B0304030504040204" pitchFamily="34" charset="-120"/>
              </a:rPr>
              <a:t>Processor: Intel i7 –i12650H</a:t>
            </a:r>
          </a:p>
          <a:p>
            <a:pPr marL="285750" indent="-285750">
              <a:buFont typeface="Arial" panose="020B0604020202020204" pitchFamily="34" charset="0"/>
              <a:buChar char="•"/>
            </a:pPr>
            <a:r>
              <a:rPr lang="fr-FR" altLang="zh-TW" dirty="0">
                <a:ea typeface="Microsoft JhengHei Light" panose="020B0304030504040204" pitchFamily="34" charset="-120"/>
              </a:rPr>
              <a:t>Memory:  32GB </a:t>
            </a:r>
          </a:p>
          <a:p>
            <a:pPr marL="285750" indent="-285750">
              <a:buFont typeface="Arial" panose="020B0604020202020204" pitchFamily="34" charset="0"/>
              <a:buChar char="•"/>
            </a:pPr>
            <a:r>
              <a:rPr lang="fr-FR" altLang="zh-TW" dirty="0">
                <a:ea typeface="Microsoft JhengHei Light" panose="020B0304030504040204" pitchFamily="34" charset="-120"/>
              </a:rPr>
              <a:t>RAMStorage:  512GB SSD × 2</a:t>
            </a:r>
          </a:p>
          <a:p>
            <a:pPr marL="285750" indent="-285750">
              <a:buFont typeface="Arial" panose="020B0604020202020204" pitchFamily="34" charset="0"/>
              <a:buChar char="•"/>
            </a:pPr>
            <a:r>
              <a:rPr lang="fr-FR" altLang="zh-TW" dirty="0">
                <a:ea typeface="Microsoft JhengHei Light" panose="020B0304030504040204" pitchFamily="34" charset="-120"/>
              </a:rPr>
              <a:t>Graphics Card: GPU RTX3050</a:t>
            </a:r>
          </a:p>
          <a:p>
            <a:pPr marL="285750" indent="-285750">
              <a:buFont typeface="Arial" panose="020B0604020202020204" pitchFamily="34" charset="0"/>
              <a:buChar char="•"/>
            </a:pPr>
            <a:r>
              <a:rPr lang="fr-FR" altLang="zh-TW" dirty="0">
                <a:ea typeface="Microsoft JhengHei Light" panose="020B0304030504040204" pitchFamily="34" charset="-120"/>
              </a:rPr>
              <a:t>Operating System: Windows 11</a:t>
            </a:r>
          </a:p>
          <a:p>
            <a:pPr marL="285750" indent="-285750">
              <a:buFont typeface="Arial" panose="020B0604020202020204" pitchFamily="34" charset="0"/>
              <a:buChar char="•"/>
            </a:pPr>
            <a:r>
              <a:rPr lang="fr-FR" altLang="zh-TW" dirty="0">
                <a:ea typeface="Microsoft JhengHei Light" panose="020B0304030504040204" pitchFamily="34" charset="-120"/>
              </a:rPr>
              <a:t>Office Software: Microsoft Office 2024</a:t>
            </a:r>
          </a:p>
          <a:p>
            <a:pPr marL="285750" indent="-285750">
              <a:buFont typeface="Arial" panose="020B0604020202020204" pitchFamily="34" charset="0"/>
              <a:buChar char="•"/>
            </a:pPr>
            <a:r>
              <a:rPr lang="fr-FR" altLang="zh-TW" dirty="0">
                <a:ea typeface="Microsoft JhengHei Light" panose="020B0304030504040204" pitchFamily="34" charset="-120"/>
              </a:rPr>
              <a:t>Accessories: Mouse and external keyboard</a:t>
            </a:r>
          </a:p>
          <a:p>
            <a:pPr marL="285750" indent="-285750">
              <a:buFont typeface="Arial" panose="020B0604020202020204" pitchFamily="34" charset="0"/>
              <a:buChar char="•"/>
            </a:pPr>
            <a:r>
              <a:rPr lang="fr-FR" altLang="zh-TW" dirty="0">
                <a:ea typeface="Microsoft JhengHei Light" panose="020B0304030504040204" pitchFamily="34" charset="-120"/>
              </a:rPr>
              <a:t>Maintenance Service: Includes troubleshooting and spare unit replacement</a:t>
            </a:r>
          </a:p>
          <a:p>
            <a:pPr marL="285750" indent="-285750">
              <a:buFont typeface="Arial" panose="020B0604020202020204" pitchFamily="34" charset="0"/>
              <a:buChar char="•"/>
            </a:pPr>
            <a:r>
              <a:rPr lang="fr-FR" altLang="zh-TW" dirty="0">
                <a:ea typeface="Microsoft JhengHei Light" panose="020B0304030504040204" pitchFamily="34" charset="-120"/>
              </a:rPr>
              <a:t>Display Support: Laptop must be able to connect to an external monitor</a:t>
            </a:r>
          </a:p>
          <a:p>
            <a:pPr marL="285750" indent="-285750">
              <a:buFont typeface="Arial" panose="020B0604020202020204" pitchFamily="34" charset="0"/>
              <a:buChar char="•"/>
            </a:pPr>
            <a:r>
              <a:rPr lang="en-US" altLang="zh-TW" dirty="0">
                <a:ea typeface="Microsoft JhengHei Light" panose="020B0304030504040204" pitchFamily="34" charset="-120"/>
              </a:rPr>
              <a:t>Ethernet: Wired 1Gbps</a:t>
            </a:r>
            <a:endParaRPr lang="fr-FR" altLang="zh-TW" dirty="0">
              <a:ea typeface="Microsoft JhengHei Light" panose="020B0304030504040204" pitchFamily="34" charset="-120"/>
            </a:endParaRPr>
          </a:p>
          <a:p>
            <a:pPr marL="285750" indent="-285750">
              <a:buFont typeface="Arial" panose="020B0604020202020204" pitchFamily="34" charset="0"/>
              <a:buChar char="•"/>
            </a:pPr>
            <a:r>
              <a:rPr lang="fr-FR" altLang="zh-TW" dirty="0">
                <a:ea typeface="Microsoft JhengHei Light" panose="020B0304030504040204" pitchFamily="34" charset="-120"/>
              </a:rPr>
              <a:t>ExtraMonitor: 27 inch</a:t>
            </a:r>
            <a:endParaRPr lang="zh-TW" altLang="en-US" dirty="0">
              <a:ea typeface="Microsoft JhengHei Light" panose="020B0304030504040204" pitchFamily="34" charset="-120"/>
            </a:endParaRPr>
          </a:p>
        </p:txBody>
      </p:sp>
      <p:sp>
        <p:nvSpPr>
          <p:cNvPr id="9" name="文字方塊 8">
            <a:extLst>
              <a:ext uri="{FF2B5EF4-FFF2-40B4-BE49-F238E27FC236}">
                <a16:creationId xmlns:a16="http://schemas.microsoft.com/office/drawing/2014/main" id="{29D53980-1B92-BFB6-FBCB-5A0F9AC10D99}"/>
              </a:ext>
            </a:extLst>
          </p:cNvPr>
          <p:cNvSpPr txBox="1"/>
          <p:nvPr/>
        </p:nvSpPr>
        <p:spPr>
          <a:xfrm>
            <a:off x="1243313" y="5046875"/>
            <a:ext cx="4124325" cy="646331"/>
          </a:xfrm>
          <a:prstGeom prst="rect">
            <a:avLst/>
          </a:prstGeom>
          <a:noFill/>
        </p:spPr>
        <p:txBody>
          <a:bodyPr wrap="square">
            <a:spAutoFit/>
          </a:bodyPr>
          <a:lstStyle/>
          <a:p>
            <a:r>
              <a:rPr lang="fr-FR" altLang="zh-TW" dirty="0">
                <a:ea typeface="Microsoft JhengHei Light" panose="020B0304030504040204" pitchFamily="34" charset="-120"/>
              </a:rPr>
              <a:t>MSI GF63 Gaming Notebook</a:t>
            </a:r>
            <a:r>
              <a:rPr lang="zh-TW" altLang="en-US" dirty="0">
                <a:ea typeface="Microsoft JhengHei Light" panose="020B0304030504040204" pitchFamily="34" charset="-120"/>
              </a:rPr>
              <a:t> </a:t>
            </a:r>
            <a:r>
              <a:rPr lang="en-US" altLang="zh-TW" dirty="0">
                <a:ea typeface="Microsoft JhengHei Light" panose="020B0304030504040204" pitchFamily="34" charset="-120"/>
              </a:rPr>
              <a:t>with High performance</a:t>
            </a:r>
            <a:endParaRPr lang="zh-TW" altLang="en-US" dirty="0">
              <a:ea typeface="Microsoft JhengHei Light" panose="020B0304030504040204" pitchFamily="34" charset="-120"/>
            </a:endParaRPr>
          </a:p>
        </p:txBody>
      </p:sp>
      <p:sp>
        <p:nvSpPr>
          <p:cNvPr id="10" name="文字方塊 9">
            <a:extLst>
              <a:ext uri="{FF2B5EF4-FFF2-40B4-BE49-F238E27FC236}">
                <a16:creationId xmlns:a16="http://schemas.microsoft.com/office/drawing/2014/main" id="{ABE66C1E-424D-9074-230A-C584EF7A5AF2}"/>
              </a:ext>
            </a:extLst>
          </p:cNvPr>
          <p:cNvSpPr txBox="1"/>
          <p:nvPr/>
        </p:nvSpPr>
        <p:spPr>
          <a:xfrm>
            <a:off x="2543175" y="1466850"/>
            <a:ext cx="5220212" cy="369332"/>
          </a:xfrm>
          <a:prstGeom prst="rect">
            <a:avLst/>
          </a:prstGeom>
          <a:noFill/>
        </p:spPr>
        <p:txBody>
          <a:bodyPr wrap="none" rtlCol="0">
            <a:spAutoFit/>
          </a:bodyPr>
          <a:lstStyle/>
          <a:p>
            <a:r>
              <a:rPr lang="en-US" altLang="zh-TW" dirty="0">
                <a:solidFill>
                  <a:srgbClr val="FF0000"/>
                </a:solidFill>
                <a:ea typeface="Microsoft JhengHei Light" panose="020B0304030504040204" pitchFamily="34" charset="-120"/>
              </a:rPr>
              <a:t>Compact and no UPS is needed during the IPAC.</a:t>
            </a:r>
            <a:endParaRPr lang="zh-TW" altLang="en-US" dirty="0">
              <a:solidFill>
                <a:srgbClr val="FF0000"/>
              </a:solidFill>
              <a:ea typeface="Microsoft JhengHei Light" panose="020B0304030504040204" pitchFamily="34" charset="-120"/>
            </a:endParaRPr>
          </a:p>
        </p:txBody>
      </p:sp>
      <p:sp>
        <p:nvSpPr>
          <p:cNvPr id="12" name="文字方塊 11">
            <a:extLst>
              <a:ext uri="{FF2B5EF4-FFF2-40B4-BE49-F238E27FC236}">
                <a16:creationId xmlns:a16="http://schemas.microsoft.com/office/drawing/2014/main" id="{C0AC8F99-FC47-478C-85A3-2506098871B7}"/>
              </a:ext>
            </a:extLst>
          </p:cNvPr>
          <p:cNvSpPr txBox="1"/>
          <p:nvPr/>
        </p:nvSpPr>
        <p:spPr>
          <a:xfrm>
            <a:off x="2697815" y="179752"/>
            <a:ext cx="6951009" cy="707886"/>
          </a:xfrm>
          <a:prstGeom prst="rect">
            <a:avLst/>
          </a:prstGeom>
          <a:noFill/>
        </p:spPr>
        <p:txBody>
          <a:bodyPr wrap="square">
            <a:spAutoFit/>
          </a:bodyPr>
          <a:lstStyle/>
          <a:p>
            <a:pPr algn="ctr"/>
            <a:r>
              <a:rPr lang="en-US" altLang="zh-TW" sz="4000" b="1" dirty="0">
                <a:latin typeface="Arial" panose="020B0604020202020204" pitchFamily="34" charset="0"/>
                <a:ea typeface="Microsoft JhengHei Light" panose="020B0304030504040204" pitchFamily="34" charset="-120"/>
                <a:cs typeface="Arial" panose="020B0604020202020204" pitchFamily="34" charset="0"/>
              </a:rPr>
              <a:t>PC Hardware for Editing</a:t>
            </a:r>
            <a:endParaRPr lang="zh-TW" altLang="en-US" sz="4000" b="1" dirty="0">
              <a:latin typeface="Arial" panose="020B0604020202020204" pitchFamily="34" charset="0"/>
              <a:ea typeface="Microsoft JhengHei Light" panose="020B0304030504040204" pitchFamily="34" charset="-120"/>
              <a:cs typeface="Arial" panose="020B0604020202020204" pitchFamily="34" charset="0"/>
            </a:endParaRPr>
          </a:p>
        </p:txBody>
      </p:sp>
    </p:spTree>
    <p:extLst>
      <p:ext uri="{BB962C8B-B14F-4D97-AF65-F5344CB8AC3E}">
        <p14:creationId xmlns:p14="http://schemas.microsoft.com/office/powerpoint/2010/main" val="4230953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18157" y="207855"/>
            <a:ext cx="9594447" cy="946364"/>
          </a:xfrm>
        </p:spPr>
        <p:txBody>
          <a:bodyPr>
            <a:normAutofit/>
          </a:bodyPr>
          <a:lstStyle/>
          <a:p>
            <a:pPr algn="ctr"/>
            <a:r>
              <a:rPr lang="en-US" altLang="zh-TW" dirty="0">
                <a:latin typeface="Arial" panose="020B0604020202020204" pitchFamily="34" charset="0"/>
              </a:rPr>
              <a:t>IPAC25 Proceeding Office</a:t>
            </a:r>
            <a:endParaRPr lang="zh-TW" altLang="en-US" dirty="0">
              <a:latin typeface="Arial" panose="020B0604020202020204" pitchFamily="34" charset="0"/>
            </a:endParaRPr>
          </a:p>
        </p:txBody>
      </p:sp>
      <p:pic>
        <p:nvPicPr>
          <p:cNvPr id="4" name="內容版面配置區 3"/>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92605" y="1537686"/>
            <a:ext cx="5760000" cy="4320000"/>
          </a:xfrm>
        </p:spPr>
      </p:pic>
      <p:pic>
        <p:nvPicPr>
          <p:cNvPr id="5" name="圖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52604" y="1537686"/>
            <a:ext cx="5760000" cy="4320000"/>
          </a:xfrm>
          <a:prstGeom prst="rect">
            <a:avLst/>
          </a:prstGeom>
        </p:spPr>
      </p:pic>
    </p:spTree>
    <p:extLst>
      <p:ext uri="{BB962C8B-B14F-4D97-AF65-F5344CB8AC3E}">
        <p14:creationId xmlns:p14="http://schemas.microsoft.com/office/powerpoint/2010/main" val="3671098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C972C96-65E3-C0F1-71A1-BE0542A8FB0C}"/>
              </a:ext>
            </a:extLst>
          </p:cNvPr>
          <p:cNvSpPr>
            <a:spLocks noGrp="1"/>
          </p:cNvSpPr>
          <p:nvPr>
            <p:ph type="title"/>
          </p:nvPr>
        </p:nvSpPr>
        <p:spPr/>
        <p:txBody>
          <a:bodyPr/>
          <a:lstStyle/>
          <a:p>
            <a:pPr algn="ctr"/>
            <a:r>
              <a:rPr lang="en-US" altLang="zh-TW" dirty="0">
                <a:latin typeface="Arial" panose="020B0604020202020204" pitchFamily="34" charset="0"/>
              </a:rPr>
              <a:t>Cloud Storage and Printer</a:t>
            </a:r>
            <a:endParaRPr lang="zh-TW" altLang="en-US" dirty="0">
              <a:latin typeface="Arial" panose="020B0604020202020204" pitchFamily="34" charset="0"/>
            </a:endParaRPr>
          </a:p>
        </p:txBody>
      </p:sp>
      <p:sp>
        <p:nvSpPr>
          <p:cNvPr id="6" name="文字方塊 5">
            <a:extLst>
              <a:ext uri="{FF2B5EF4-FFF2-40B4-BE49-F238E27FC236}">
                <a16:creationId xmlns:a16="http://schemas.microsoft.com/office/drawing/2014/main" id="{116EF6B9-0645-41C8-A310-7E00FC2AC814}"/>
              </a:ext>
            </a:extLst>
          </p:cNvPr>
          <p:cNvSpPr txBox="1"/>
          <p:nvPr/>
        </p:nvSpPr>
        <p:spPr>
          <a:xfrm>
            <a:off x="915101" y="1872037"/>
            <a:ext cx="10797001" cy="707886"/>
          </a:xfrm>
          <a:prstGeom prst="rect">
            <a:avLst/>
          </a:prstGeom>
          <a:noFill/>
        </p:spPr>
        <p:txBody>
          <a:bodyPr wrap="square">
            <a:spAutoFit/>
          </a:bodyPr>
          <a:lstStyle/>
          <a:p>
            <a:r>
              <a:rPr lang="en-US" altLang="zh-TW" sz="2200" b="1" dirty="0">
                <a:ea typeface="Microsoft JhengHei Light" panose="020B0304030504040204" pitchFamily="34" charset="-120"/>
              </a:rPr>
              <a:t>3.Two Floor-standing photocopier :</a:t>
            </a:r>
            <a:r>
              <a:rPr lang="en-US" altLang="zh-TW" sz="1800" b="0" i="0" u="none" strike="noStrike" baseline="0" dirty="0">
                <a:latin typeface="TwCenMT-Regular"/>
                <a:ea typeface="Microsoft JhengHei Light" panose="020B0304030504040204" pitchFamily="34" charset="-120"/>
              </a:rPr>
              <a:t>(</a:t>
            </a:r>
            <a:r>
              <a:rPr lang="en-US" altLang="zh-TW" dirty="0">
                <a:ea typeface="Microsoft JhengHei Light" panose="020B0304030504040204" pitchFamily="34" charset="-120"/>
              </a:rPr>
              <a:t>Copying speed: 30 pages per minute in black and white / 30 pages per minute in color / with fax, print, and scan functions</a:t>
            </a:r>
            <a:r>
              <a:rPr lang="en-US" altLang="zh-TW" sz="1800" b="0" i="0" u="none" strike="noStrike" baseline="0" dirty="0">
                <a:latin typeface="TwCenMT-Regular"/>
                <a:ea typeface="Microsoft JhengHei Light" panose="020B0304030504040204" pitchFamily="34" charset="-120"/>
              </a:rPr>
              <a:t>)*</a:t>
            </a:r>
            <a:endParaRPr lang="en-US" altLang="zh-TW" dirty="0">
              <a:ea typeface="Microsoft JhengHei Light" panose="020B0304030504040204" pitchFamily="34" charset="-120"/>
            </a:endParaRPr>
          </a:p>
        </p:txBody>
      </p:sp>
      <p:sp>
        <p:nvSpPr>
          <p:cNvPr id="9" name="文字方塊 8">
            <a:extLst>
              <a:ext uri="{FF2B5EF4-FFF2-40B4-BE49-F238E27FC236}">
                <a16:creationId xmlns:a16="http://schemas.microsoft.com/office/drawing/2014/main" id="{815295AF-2163-4C0E-BA02-036C1E482292}"/>
              </a:ext>
            </a:extLst>
          </p:cNvPr>
          <p:cNvSpPr txBox="1"/>
          <p:nvPr/>
        </p:nvSpPr>
        <p:spPr>
          <a:xfrm>
            <a:off x="915101" y="1210318"/>
            <a:ext cx="9560860" cy="769441"/>
          </a:xfrm>
          <a:prstGeom prst="rect">
            <a:avLst/>
          </a:prstGeom>
          <a:noFill/>
        </p:spPr>
        <p:txBody>
          <a:bodyPr wrap="square">
            <a:spAutoFit/>
          </a:bodyPr>
          <a:lstStyle/>
          <a:p>
            <a:r>
              <a:rPr lang="en-US" altLang="zh-TW" sz="2200" b="1" dirty="0">
                <a:ea typeface="Microsoft JhengHei Light" panose="020B0304030504040204" pitchFamily="34" charset="-120"/>
              </a:rPr>
              <a:t>1.Multi-port 1Gbps Intranet switches + Rental Internet Router</a:t>
            </a:r>
          </a:p>
          <a:p>
            <a:r>
              <a:rPr lang="en-US" altLang="zh-TW" sz="2200" b="1" dirty="0">
                <a:ea typeface="Microsoft JhengHei Light" panose="020B0304030504040204" pitchFamily="34" charset="-120"/>
              </a:rPr>
              <a:t>2.Two NAS for routine backup</a:t>
            </a:r>
          </a:p>
        </p:txBody>
      </p:sp>
      <p:pic>
        <p:nvPicPr>
          <p:cNvPr id="10" name="圖片 9">
            <a:extLst>
              <a:ext uri="{FF2B5EF4-FFF2-40B4-BE49-F238E27FC236}">
                <a16:creationId xmlns:a16="http://schemas.microsoft.com/office/drawing/2014/main" id="{462350F3-9303-49D4-93B3-32BEECF0E14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8725" y="2361983"/>
            <a:ext cx="3701193" cy="3701193"/>
          </a:xfrm>
          <a:prstGeom prst="rect">
            <a:avLst/>
          </a:prstGeom>
        </p:spPr>
      </p:pic>
      <p:sp>
        <p:nvSpPr>
          <p:cNvPr id="14" name="文字方塊 13">
            <a:extLst>
              <a:ext uri="{FF2B5EF4-FFF2-40B4-BE49-F238E27FC236}">
                <a16:creationId xmlns:a16="http://schemas.microsoft.com/office/drawing/2014/main" id="{ADC1BF40-83DD-40AA-A9F9-DE37693A8EE0}"/>
              </a:ext>
            </a:extLst>
          </p:cNvPr>
          <p:cNvSpPr txBox="1"/>
          <p:nvPr/>
        </p:nvSpPr>
        <p:spPr>
          <a:xfrm>
            <a:off x="4455639" y="2579923"/>
            <a:ext cx="6519022" cy="4524315"/>
          </a:xfrm>
          <a:prstGeom prst="rect">
            <a:avLst/>
          </a:prstGeom>
          <a:noFill/>
        </p:spPr>
        <p:txBody>
          <a:bodyPr wrap="square">
            <a:spAutoFit/>
          </a:bodyPr>
          <a:lstStyle/>
          <a:p>
            <a:r>
              <a:rPr lang="en-US" altLang="zh-TW" b="1" dirty="0">
                <a:ea typeface="Microsoft JhengHei Light" panose="020B0304030504040204" pitchFamily="34" charset="-120"/>
              </a:rPr>
              <a:t>Printing Function</a:t>
            </a:r>
          </a:p>
          <a:p>
            <a:pPr marL="285750" indent="-285750">
              <a:buFont typeface="Arial" panose="020B0604020202020204" pitchFamily="34" charset="0"/>
              <a:buChar char="•"/>
            </a:pPr>
            <a:r>
              <a:rPr lang="en-US" altLang="zh-TW" dirty="0">
                <a:ea typeface="Microsoft JhengHei Light" panose="020B0304030504040204" pitchFamily="34" charset="-120"/>
              </a:rPr>
              <a:t>Memory: 4GB  </a:t>
            </a:r>
          </a:p>
          <a:p>
            <a:pPr marL="285750" indent="-285750">
              <a:buFont typeface="Arial" panose="020B0604020202020204" pitchFamily="34" charset="0"/>
              <a:buChar char="•"/>
            </a:pPr>
            <a:r>
              <a:rPr lang="en-US" altLang="zh-TW" dirty="0">
                <a:ea typeface="Microsoft JhengHei Light" panose="020B0304030504040204" pitchFamily="34" charset="-120"/>
              </a:rPr>
              <a:t>Hard Drive: 160GB</a:t>
            </a:r>
          </a:p>
          <a:p>
            <a:pPr marL="285750" indent="-285750">
              <a:buFont typeface="Arial" panose="020B0604020202020204" pitchFamily="34" charset="0"/>
              <a:buChar char="•"/>
            </a:pPr>
            <a:r>
              <a:rPr lang="en-US" altLang="zh-TW" dirty="0">
                <a:ea typeface="Microsoft JhengHei Light" panose="020B0304030504040204" pitchFamily="34" charset="-120"/>
              </a:rPr>
              <a:t>Equipped with a dual paper feeder; even during duplex printing, speed is not reduced, greatly improving productivity.</a:t>
            </a:r>
          </a:p>
          <a:p>
            <a:pPr marL="285750" indent="-285750">
              <a:buFont typeface="Arial" panose="020B0604020202020204" pitchFamily="34" charset="0"/>
              <a:buChar char="•"/>
            </a:pPr>
            <a:r>
              <a:rPr lang="en-US" altLang="zh-TW" dirty="0">
                <a:ea typeface="Microsoft JhengHei Light" panose="020B0304030504040204" pitchFamily="34" charset="-120"/>
              </a:rPr>
              <a:t>Warm-up time: Within 24 seconds; first copy time — monochrome: 4.4 sec / color: 5.7 sec</a:t>
            </a:r>
          </a:p>
          <a:p>
            <a:pPr marL="285750" indent="-285750">
              <a:buFont typeface="Arial" panose="020B0604020202020204" pitchFamily="34" charset="0"/>
              <a:buChar char="•"/>
            </a:pPr>
            <a:r>
              <a:rPr lang="en-US" altLang="zh-TW" dirty="0">
                <a:ea typeface="Microsoft JhengHei Light" panose="020B0304030504040204" pitchFamily="34" charset="-120"/>
              </a:rPr>
              <a:t>Automatic duplex printing and output, simplifying operations and improving efficiency.</a:t>
            </a:r>
          </a:p>
          <a:p>
            <a:r>
              <a:rPr lang="en-US" altLang="zh-TW" b="1" dirty="0">
                <a:ea typeface="Microsoft JhengHei Light" panose="020B0304030504040204" pitchFamily="34" charset="-120"/>
              </a:rPr>
              <a:t>Built-in Controller</a:t>
            </a:r>
          </a:p>
          <a:p>
            <a:pPr marL="285750" indent="-285750">
              <a:buFont typeface="Arial" panose="020B0604020202020204" pitchFamily="34" charset="0"/>
              <a:buChar char="•"/>
            </a:pPr>
            <a:r>
              <a:rPr lang="en-US" altLang="zh-TW" dirty="0">
                <a:ea typeface="Microsoft JhengHei Light" panose="020B0304030504040204" pitchFamily="34" charset="-120"/>
              </a:rPr>
              <a:t>High-speed quad-core processor: Intel® Core™ i5 A4476F, 1.5 GHz</a:t>
            </a:r>
          </a:p>
          <a:p>
            <a:r>
              <a:rPr lang="en-US" altLang="zh-TW" b="1" dirty="0">
                <a:ea typeface="Microsoft JhengHei Light" panose="020B0304030504040204" pitchFamily="34" charset="-120"/>
              </a:rPr>
              <a:t>Print Resolution</a:t>
            </a:r>
          </a:p>
          <a:p>
            <a:pPr marL="285750" indent="-285750">
              <a:buFont typeface="Arial" panose="020B0604020202020204" pitchFamily="34" charset="0"/>
              <a:buChar char="•"/>
            </a:pPr>
            <a:r>
              <a:rPr lang="en-US" altLang="zh-TW" dirty="0">
                <a:ea typeface="Microsoft JhengHei Light" panose="020B0304030504040204" pitchFamily="34" charset="-120"/>
              </a:rPr>
              <a:t>1,200 × 2,400 dpi</a:t>
            </a:r>
          </a:p>
          <a:p>
            <a:endParaRPr lang="zh-TW" altLang="en-US" dirty="0">
              <a:ea typeface="Microsoft JhengHei Light" panose="020B0304030504040204" pitchFamily="34" charset="-120"/>
            </a:endParaRPr>
          </a:p>
        </p:txBody>
      </p:sp>
      <p:sp>
        <p:nvSpPr>
          <p:cNvPr id="18" name="文字方塊 17">
            <a:extLst>
              <a:ext uri="{FF2B5EF4-FFF2-40B4-BE49-F238E27FC236}">
                <a16:creationId xmlns:a16="http://schemas.microsoft.com/office/drawing/2014/main" id="{FAC26340-4ABC-4E09-91C4-A2E9D6BC48DB}"/>
              </a:ext>
            </a:extLst>
          </p:cNvPr>
          <p:cNvSpPr txBox="1"/>
          <p:nvPr/>
        </p:nvSpPr>
        <p:spPr>
          <a:xfrm>
            <a:off x="1483481" y="6063176"/>
            <a:ext cx="2074208" cy="369332"/>
          </a:xfrm>
          <a:prstGeom prst="rect">
            <a:avLst/>
          </a:prstGeom>
          <a:noFill/>
        </p:spPr>
        <p:txBody>
          <a:bodyPr wrap="square">
            <a:spAutoFit/>
          </a:bodyPr>
          <a:lstStyle/>
          <a:p>
            <a:r>
              <a:rPr lang="en-US" altLang="zh-TW" sz="1800" b="0" i="0" u="none" strike="noStrike" baseline="0" dirty="0">
                <a:latin typeface="TwCenMT-Regular"/>
                <a:ea typeface="Microsoft JhengHei Light" panose="020B0304030504040204" pitchFamily="34" charset="-120"/>
              </a:rPr>
              <a:t>FUJIFILM A7D3372X</a:t>
            </a:r>
            <a:endParaRPr lang="zh-TW" altLang="en-US" dirty="0">
              <a:ea typeface="Microsoft JhengHei Light" panose="020B0304030504040204" pitchFamily="34" charset="-120"/>
            </a:endParaRPr>
          </a:p>
        </p:txBody>
      </p:sp>
    </p:spTree>
    <p:extLst>
      <p:ext uri="{BB962C8B-B14F-4D97-AF65-F5344CB8AC3E}">
        <p14:creationId xmlns:p14="http://schemas.microsoft.com/office/powerpoint/2010/main" val="1429269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1F0FBFE6-2A41-8A55-FAB4-FD65FB4E1BA7}"/>
              </a:ext>
            </a:extLst>
          </p:cNvPr>
          <p:cNvSpPr>
            <a:spLocks noGrp="1"/>
          </p:cNvSpPr>
          <p:nvPr>
            <p:ph type="title"/>
          </p:nvPr>
        </p:nvSpPr>
        <p:spPr/>
        <p:txBody>
          <a:bodyPr/>
          <a:lstStyle/>
          <a:p>
            <a:pPr algn="ctr"/>
            <a:r>
              <a:rPr lang="en-US" altLang="zh-TW" dirty="0">
                <a:latin typeface="Arial" panose="020B0604020202020204" pitchFamily="34" charset="0"/>
              </a:rPr>
              <a:t>TV and IPAD</a:t>
            </a:r>
            <a:endParaRPr lang="zh-TW" altLang="en-US" dirty="0">
              <a:latin typeface="Arial" panose="020B0604020202020204" pitchFamily="34" charset="0"/>
            </a:endParaRPr>
          </a:p>
        </p:txBody>
      </p:sp>
      <p:pic>
        <p:nvPicPr>
          <p:cNvPr id="6" name="圖片 5">
            <a:extLst>
              <a:ext uri="{FF2B5EF4-FFF2-40B4-BE49-F238E27FC236}">
                <a16:creationId xmlns:a16="http://schemas.microsoft.com/office/drawing/2014/main" id="{4742AF33-C0A3-3529-00E5-DD64E057596D}"/>
              </a:ext>
            </a:extLst>
          </p:cNvPr>
          <p:cNvPicPr>
            <a:picLocks noChangeAspect="1"/>
          </p:cNvPicPr>
          <p:nvPr/>
        </p:nvPicPr>
        <p:blipFill>
          <a:blip r:embed="rId3"/>
          <a:stretch>
            <a:fillRect/>
          </a:stretch>
        </p:blipFill>
        <p:spPr>
          <a:xfrm>
            <a:off x="215813" y="2494278"/>
            <a:ext cx="2742857" cy="2990476"/>
          </a:xfrm>
          <a:prstGeom prst="rect">
            <a:avLst/>
          </a:prstGeom>
        </p:spPr>
      </p:pic>
      <p:sp>
        <p:nvSpPr>
          <p:cNvPr id="8" name="文字方塊 7">
            <a:extLst>
              <a:ext uri="{FF2B5EF4-FFF2-40B4-BE49-F238E27FC236}">
                <a16:creationId xmlns:a16="http://schemas.microsoft.com/office/drawing/2014/main" id="{210508B2-E90A-1607-C81A-F78D9FDF03C4}"/>
              </a:ext>
            </a:extLst>
          </p:cNvPr>
          <p:cNvSpPr txBox="1"/>
          <p:nvPr/>
        </p:nvSpPr>
        <p:spPr>
          <a:xfrm>
            <a:off x="2647840" y="2954742"/>
            <a:ext cx="4499407" cy="923330"/>
          </a:xfrm>
          <a:prstGeom prst="rect">
            <a:avLst/>
          </a:prstGeom>
          <a:noFill/>
        </p:spPr>
        <p:txBody>
          <a:bodyPr wrap="square">
            <a:spAutoFit/>
          </a:bodyPr>
          <a:lstStyle>
            <a:defPPr>
              <a:defRPr lang="zh-TW"/>
            </a:defPPr>
            <a:lvl2pPr marL="742950" lvl="1" indent="-285750">
              <a:buSzPts val="1000"/>
              <a:buFont typeface="Courier New" panose="02070309020205020404" pitchFamily="49" charset="0"/>
              <a:buChar char="o"/>
              <a:tabLst>
                <a:tab pos="914400" algn="l"/>
              </a:tabLst>
            </a:lvl2pPr>
          </a:lstStyle>
          <a:p>
            <a:pPr lvl="1"/>
            <a:r>
              <a:rPr lang="en-US" altLang="zh-TW" dirty="0">
                <a:ea typeface="Microsoft JhengHei Light" panose="020B0304030504040204" pitchFamily="34" charset="-120"/>
              </a:rPr>
              <a:t>Apple iPad Air</a:t>
            </a:r>
          </a:p>
          <a:p>
            <a:pPr lvl="1"/>
            <a:r>
              <a:rPr lang="en-US" altLang="zh-TW" dirty="0">
                <a:ea typeface="Microsoft JhengHei Light" panose="020B0304030504040204" pitchFamily="34" charset="-120"/>
              </a:rPr>
              <a:t>Number</a:t>
            </a:r>
            <a:r>
              <a:rPr lang="zh-TW" altLang="zh-TW" dirty="0">
                <a:ea typeface="Microsoft JhengHei Light" panose="020B0304030504040204" pitchFamily="34" charset="-120"/>
              </a:rPr>
              <a:t>：</a:t>
            </a:r>
            <a:r>
              <a:rPr lang="en-US" altLang="zh-TW" dirty="0">
                <a:ea typeface="Microsoft JhengHei Light" panose="020B0304030504040204" pitchFamily="34" charset="-120"/>
              </a:rPr>
              <a:t>18 </a:t>
            </a:r>
            <a:br>
              <a:rPr lang="en-US" altLang="zh-TW" dirty="0">
                <a:ea typeface="Microsoft JhengHei Light" panose="020B0304030504040204" pitchFamily="34" charset="-120"/>
              </a:rPr>
            </a:br>
            <a:endParaRPr lang="zh-TW" altLang="zh-TW" dirty="0">
              <a:ea typeface="Microsoft JhengHei Light" panose="020B0304030504040204" pitchFamily="34" charset="-120"/>
            </a:endParaRPr>
          </a:p>
        </p:txBody>
      </p:sp>
      <p:sp>
        <p:nvSpPr>
          <p:cNvPr id="9" name="文字方塊 8">
            <a:extLst>
              <a:ext uri="{FF2B5EF4-FFF2-40B4-BE49-F238E27FC236}">
                <a16:creationId xmlns:a16="http://schemas.microsoft.com/office/drawing/2014/main" id="{CFEA1532-5CAE-FE8E-425F-E3B7125A7D64}"/>
              </a:ext>
            </a:extLst>
          </p:cNvPr>
          <p:cNvSpPr txBox="1"/>
          <p:nvPr/>
        </p:nvSpPr>
        <p:spPr>
          <a:xfrm>
            <a:off x="2647841" y="3500290"/>
            <a:ext cx="4499407" cy="646331"/>
          </a:xfrm>
          <a:prstGeom prst="rect">
            <a:avLst/>
          </a:prstGeom>
          <a:noFill/>
        </p:spPr>
        <p:txBody>
          <a:bodyPr wrap="square">
            <a:spAutoFit/>
          </a:bodyPr>
          <a:lstStyle>
            <a:defPPr>
              <a:defRPr lang="zh-TW"/>
            </a:defPPr>
            <a:lvl2pPr marL="742950" lvl="1" indent="-285750">
              <a:buSzPts val="1000"/>
              <a:buFont typeface="Courier New" panose="02070309020205020404" pitchFamily="49" charset="0"/>
              <a:buChar char="o"/>
              <a:tabLst>
                <a:tab pos="914400" algn="l"/>
              </a:tabLst>
            </a:lvl2pPr>
          </a:lstStyle>
          <a:p>
            <a:pPr lvl="1"/>
            <a:r>
              <a:rPr lang="en-US" altLang="zh-TW" dirty="0">
                <a:ea typeface="Microsoft JhengHei Light" panose="020B0304030504040204" pitchFamily="34" charset="-120"/>
              </a:rPr>
              <a:t>For Post Police</a:t>
            </a:r>
          </a:p>
          <a:p>
            <a:pPr lvl="1"/>
            <a:r>
              <a:rPr lang="en-US" altLang="zh-TW" dirty="0">
                <a:ea typeface="Microsoft JhengHei Light" panose="020B0304030504040204" pitchFamily="34" charset="-120"/>
              </a:rPr>
              <a:t>Connect to JICT</a:t>
            </a:r>
            <a:endParaRPr lang="zh-TW" altLang="zh-TW" dirty="0">
              <a:ea typeface="Microsoft JhengHei Light" panose="020B0304030504040204" pitchFamily="34" charset="-120"/>
            </a:endParaRPr>
          </a:p>
        </p:txBody>
      </p:sp>
      <p:pic>
        <p:nvPicPr>
          <p:cNvPr id="12" name="圖片 11">
            <a:extLst>
              <a:ext uri="{FF2B5EF4-FFF2-40B4-BE49-F238E27FC236}">
                <a16:creationId xmlns:a16="http://schemas.microsoft.com/office/drawing/2014/main" id="{4DB5B122-4D83-7E3D-3DB3-EF9740122E30}"/>
              </a:ext>
            </a:extLst>
          </p:cNvPr>
          <p:cNvPicPr>
            <a:picLocks noChangeAspect="1"/>
          </p:cNvPicPr>
          <p:nvPr/>
        </p:nvPicPr>
        <p:blipFill>
          <a:blip r:embed="rId4"/>
          <a:stretch>
            <a:fillRect/>
          </a:stretch>
        </p:blipFill>
        <p:spPr>
          <a:xfrm>
            <a:off x="6096000" y="1989266"/>
            <a:ext cx="2707689" cy="4000500"/>
          </a:xfrm>
          <a:prstGeom prst="rect">
            <a:avLst/>
          </a:prstGeom>
        </p:spPr>
      </p:pic>
      <p:sp>
        <p:nvSpPr>
          <p:cNvPr id="13" name="文字方塊 12">
            <a:extLst>
              <a:ext uri="{FF2B5EF4-FFF2-40B4-BE49-F238E27FC236}">
                <a16:creationId xmlns:a16="http://schemas.microsoft.com/office/drawing/2014/main" id="{582E81E7-A3FD-8ADC-B893-52E2A21044F0}"/>
              </a:ext>
            </a:extLst>
          </p:cNvPr>
          <p:cNvSpPr txBox="1"/>
          <p:nvPr/>
        </p:nvSpPr>
        <p:spPr>
          <a:xfrm>
            <a:off x="8702410" y="2761626"/>
            <a:ext cx="3238609" cy="1754326"/>
          </a:xfrm>
          <a:prstGeom prst="rect">
            <a:avLst/>
          </a:prstGeom>
          <a:noFill/>
        </p:spPr>
        <p:txBody>
          <a:bodyPr wrap="square">
            <a:spAutoFit/>
          </a:bodyPr>
          <a:lstStyle/>
          <a:p>
            <a:pPr marL="742950" lvl="1" indent="-285750">
              <a:buSzPts val="1000"/>
              <a:buFont typeface="Courier New" panose="02070309020205020404" pitchFamily="49" charset="0"/>
              <a:buChar char="o"/>
              <a:tabLst>
                <a:tab pos="914400" algn="l"/>
              </a:tabLst>
            </a:pPr>
            <a:r>
              <a:rPr lang="en-US" altLang="zh-TW" dirty="0">
                <a:ea typeface="Microsoft JhengHei Light" panose="020B0304030504040204" pitchFamily="34" charset="-120"/>
              </a:rPr>
              <a:t>75-inch TVs</a:t>
            </a:r>
            <a:endParaRPr lang="zh-TW" altLang="en-US" dirty="0">
              <a:ea typeface="Microsoft JhengHei Light" panose="020B0304030504040204" pitchFamily="34" charset="-120"/>
            </a:endParaRPr>
          </a:p>
          <a:p>
            <a:pPr marL="742950" lvl="1" indent="-285750">
              <a:buSzPts val="1000"/>
              <a:buFont typeface="Courier New" panose="02070309020205020404" pitchFamily="49" charset="0"/>
              <a:buChar char="o"/>
              <a:tabLst>
                <a:tab pos="914400" algn="l"/>
              </a:tabLst>
            </a:pPr>
            <a:r>
              <a:rPr lang="en-US" altLang="zh-TW" dirty="0">
                <a:ea typeface="Microsoft JhengHei Light" panose="020B0304030504040204" pitchFamily="34" charset="-120"/>
              </a:rPr>
              <a:t>JACoW editing room</a:t>
            </a:r>
          </a:p>
          <a:p>
            <a:pPr marL="742950" lvl="1" indent="-285750">
              <a:buSzPts val="1000"/>
              <a:buFont typeface="Courier New" panose="02070309020205020404" pitchFamily="49" charset="0"/>
              <a:buChar char="o"/>
              <a:tabLst>
                <a:tab pos="914400" algn="l"/>
              </a:tabLst>
            </a:pPr>
            <a:r>
              <a:rPr lang="en-US" altLang="zh-TW" dirty="0">
                <a:ea typeface="Microsoft JhengHei Light" panose="020B0304030504040204" pitchFamily="34" charset="-120"/>
              </a:rPr>
              <a:t>Dotting Board x3</a:t>
            </a:r>
          </a:p>
          <a:p>
            <a:pPr marL="742950" lvl="1" indent="-285750">
              <a:buSzPts val="1000"/>
              <a:buFont typeface="Courier New" panose="02070309020205020404" pitchFamily="49" charset="0"/>
              <a:buChar char="o"/>
              <a:tabLst>
                <a:tab pos="914400" algn="l"/>
              </a:tabLst>
            </a:pPr>
            <a:r>
              <a:rPr lang="en-US" altLang="zh-TW" dirty="0">
                <a:ea typeface="Microsoft JhengHei Light" panose="020B0304030504040204" pitchFamily="34" charset="-120"/>
              </a:rPr>
              <a:t>Information board x1 </a:t>
            </a:r>
          </a:p>
          <a:p>
            <a:pPr marL="742950" lvl="1" indent="-285750">
              <a:buSzPts val="1000"/>
              <a:buFont typeface="Courier New" panose="02070309020205020404" pitchFamily="49" charset="0"/>
              <a:buChar char="o"/>
              <a:tabLst>
                <a:tab pos="914400" algn="l"/>
              </a:tabLst>
            </a:pPr>
            <a:r>
              <a:rPr lang="en-US" altLang="zh-TW" dirty="0">
                <a:ea typeface="Microsoft JhengHei Light" panose="020B0304030504040204" pitchFamily="34" charset="-120"/>
              </a:rPr>
              <a:t>Sponsor presentation x1</a:t>
            </a:r>
            <a:endParaRPr lang="zh-TW" altLang="zh-TW" dirty="0">
              <a:ea typeface="Microsoft JhengHei Light" panose="020B0304030504040204" pitchFamily="34" charset="-120"/>
            </a:endParaRPr>
          </a:p>
        </p:txBody>
      </p:sp>
    </p:spTree>
    <p:extLst>
      <p:ext uri="{BB962C8B-B14F-4D97-AF65-F5344CB8AC3E}">
        <p14:creationId xmlns:p14="http://schemas.microsoft.com/office/powerpoint/2010/main" val="2468366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Arial" panose="020B0604020202020204" pitchFamily="34" charset="0"/>
              </a:rPr>
              <a:t>PC Software for Editing</a:t>
            </a:r>
            <a:endParaRPr lang="zh-TW" altLang="en-US" dirty="0">
              <a:latin typeface="Arial" panose="020B0604020202020204" pitchFamily="34" charset="0"/>
            </a:endParaRPr>
          </a:p>
        </p:txBody>
      </p:sp>
      <p:sp>
        <p:nvSpPr>
          <p:cNvPr id="3" name="內容版面配置區 2"/>
          <p:cNvSpPr>
            <a:spLocks noGrp="1"/>
          </p:cNvSpPr>
          <p:nvPr>
            <p:ph idx="1"/>
          </p:nvPr>
        </p:nvSpPr>
        <p:spPr>
          <a:xfrm>
            <a:off x="1080247" y="1218495"/>
            <a:ext cx="10515600" cy="4963885"/>
          </a:xfrm>
        </p:spPr>
        <p:txBody>
          <a:bodyPr>
            <a:normAutofit/>
          </a:bodyPr>
          <a:lstStyle/>
          <a:p>
            <a:r>
              <a:rPr lang="en-US" altLang="zh-TW" dirty="0"/>
              <a:t>OS: Windows 11 (English)</a:t>
            </a:r>
          </a:p>
          <a:p>
            <a:r>
              <a:rPr lang="en-US" altLang="zh-TW" dirty="0"/>
              <a:t>Office 365</a:t>
            </a:r>
          </a:p>
          <a:p>
            <a:r>
              <a:rPr lang="en-US" altLang="zh-TW" dirty="0"/>
              <a:t>Acrobat Pro DC (30-day trial version) with “JACoWSetDot.js”</a:t>
            </a:r>
          </a:p>
          <a:p>
            <a:r>
              <a:rPr lang="en-US" altLang="zh-TW" dirty="0" err="1"/>
              <a:t>MiKTeX</a:t>
            </a:r>
            <a:r>
              <a:rPr lang="en-US" altLang="zh-TW" dirty="0"/>
              <a:t> 23.x</a:t>
            </a:r>
            <a:r>
              <a:rPr lang="zh-TW" altLang="en-US" dirty="0"/>
              <a:t> </a:t>
            </a:r>
            <a:r>
              <a:rPr lang="en-US" altLang="zh-TW" dirty="0"/>
              <a:t>with “</a:t>
            </a:r>
            <a:r>
              <a:rPr lang="en-US" altLang="zh-TW" dirty="0" err="1"/>
              <a:t>jacow.cls</a:t>
            </a:r>
            <a:r>
              <a:rPr lang="en-US" altLang="zh-TW" dirty="0"/>
              <a:t>”</a:t>
            </a:r>
          </a:p>
          <a:p>
            <a:r>
              <a:rPr lang="en-US" altLang="zh-TW" dirty="0" err="1"/>
              <a:t>TeXstudio</a:t>
            </a:r>
            <a:r>
              <a:rPr lang="en-US" altLang="zh-TW" dirty="0"/>
              <a:t> 4.x</a:t>
            </a:r>
          </a:p>
          <a:p>
            <a:r>
              <a:rPr lang="en-US" altLang="zh-TW" dirty="0" err="1"/>
              <a:t>Pitstop</a:t>
            </a:r>
            <a:r>
              <a:rPr lang="en-US" altLang="zh-TW" dirty="0"/>
              <a:t> Pro (30-day trial version)</a:t>
            </a:r>
          </a:p>
          <a:p>
            <a:r>
              <a:rPr lang="en-US" altLang="zh-TW" dirty="0"/>
              <a:t>Parameter setting: </a:t>
            </a:r>
            <a:r>
              <a:rPr lang="en-US" altLang="zh-TW" dirty="0">
                <a:hlinkClick r:id="rId3"/>
              </a:rPr>
              <a:t>https://indico.jacow.org/event/84/attachments/595/2113/JTM2024 Computer </a:t>
            </a:r>
            <a:r>
              <a:rPr lang="en-US" altLang="zh-TW" dirty="0" err="1">
                <a:hlinkClick r:id="rId3"/>
              </a:rPr>
              <a:t>Setup_JACoW</a:t>
            </a:r>
            <a:r>
              <a:rPr lang="en-US" altLang="zh-TW" dirty="0">
                <a:hlinkClick r:id="rId3"/>
              </a:rPr>
              <a:t> Confereces-simplified.pdf</a:t>
            </a:r>
            <a:endParaRPr lang="en-US" altLang="zh-TW" dirty="0"/>
          </a:p>
          <a:p>
            <a:r>
              <a:rPr lang="en-US" altLang="zh-TW" dirty="0"/>
              <a:t>JACoW-12.joboptions</a:t>
            </a:r>
            <a:endParaRPr lang="zh-TW" altLang="en-US" dirty="0"/>
          </a:p>
        </p:txBody>
      </p:sp>
    </p:spTree>
    <p:extLst>
      <p:ext uri="{BB962C8B-B14F-4D97-AF65-F5344CB8AC3E}">
        <p14:creationId xmlns:p14="http://schemas.microsoft.com/office/powerpoint/2010/main" val="110740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B024C38D-6DD2-CC4F-C1D5-A4AD344BE509}"/>
              </a:ext>
            </a:extLst>
          </p:cNvPr>
          <p:cNvSpPr txBox="1"/>
          <p:nvPr/>
        </p:nvSpPr>
        <p:spPr>
          <a:xfrm>
            <a:off x="2420344" y="379077"/>
            <a:ext cx="6940344" cy="646331"/>
          </a:xfrm>
          <a:prstGeom prst="rect">
            <a:avLst/>
          </a:prstGeom>
          <a:noFill/>
        </p:spPr>
        <p:txBody>
          <a:bodyPr wrap="square" rtlCol="0">
            <a:spAutoFit/>
          </a:bodyPr>
          <a:lstStyle/>
          <a:p>
            <a:pPr algn="ctr">
              <a:lnSpc>
                <a:spcPct val="90000"/>
              </a:lnSpc>
              <a:spcBef>
                <a:spcPct val="0"/>
              </a:spcBef>
              <a:defRPr/>
            </a:pPr>
            <a:r>
              <a:rPr lang="en-US" altLang="zh-TW" sz="4000" b="1" dirty="0">
                <a:latin typeface="Arial" panose="020B0604020202020204" pitchFamily="34" charset="0"/>
                <a:ea typeface="Microsoft JhengHei Light" panose="020B0304030504040204" pitchFamily="34" charset="-120"/>
                <a:cs typeface="Arial" panose="020B0604020202020204" pitchFamily="34" charset="0"/>
              </a:rPr>
              <a:t>Software List</a:t>
            </a:r>
            <a:endParaRPr lang="zh-TW" altLang="en-US" sz="4000" b="1" dirty="0">
              <a:latin typeface="Arial" panose="020B0604020202020204" pitchFamily="34" charset="0"/>
              <a:ea typeface="Microsoft JhengHei Light" panose="020B0304030504040204" pitchFamily="34" charset="-120"/>
              <a:cs typeface="Arial" panose="020B0604020202020204" pitchFamily="34" charset="0"/>
            </a:endParaRPr>
          </a:p>
        </p:txBody>
      </p:sp>
      <p:sp>
        <p:nvSpPr>
          <p:cNvPr id="6" name="文字方塊 5">
            <a:extLst>
              <a:ext uri="{FF2B5EF4-FFF2-40B4-BE49-F238E27FC236}">
                <a16:creationId xmlns:a16="http://schemas.microsoft.com/office/drawing/2014/main" id="{3AF73398-9A84-C2FE-3465-7CCE5FFB90F3}"/>
              </a:ext>
            </a:extLst>
          </p:cNvPr>
          <p:cNvSpPr txBox="1"/>
          <p:nvPr/>
        </p:nvSpPr>
        <p:spPr>
          <a:xfrm>
            <a:off x="-178460" y="1187319"/>
            <a:ext cx="5508057" cy="4801314"/>
          </a:xfrm>
          <a:prstGeom prst="rect">
            <a:avLst/>
          </a:prstGeom>
          <a:noFill/>
        </p:spPr>
        <p:txBody>
          <a:bodyPr wrap="square">
            <a:spAutoFit/>
          </a:bodyPr>
          <a:lstStyle/>
          <a:p>
            <a:pPr marL="1143000" lvl="2" indent="-228600">
              <a:buFont typeface="+mj-lt"/>
              <a:buAutoNum type="arabicPeriod"/>
            </a:pPr>
            <a:r>
              <a:rPr lang="en-US" altLang="zh-TW" sz="1800" dirty="0">
                <a:solidFill>
                  <a:srgbClr val="000000"/>
                </a:solidFill>
                <a:effectLst/>
                <a:latin typeface="Calibri" panose="020F0502020204030204" pitchFamily="34" charset="0"/>
                <a:ea typeface="新細明體" panose="02020500000000000000" pitchFamily="18" charset="-120"/>
              </a:rPr>
              <a:t>LibreOffice 7.6.5</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a:solidFill>
                  <a:srgbClr val="000000"/>
                </a:solidFill>
                <a:effectLst/>
                <a:latin typeface="Calibri" panose="020F0502020204030204" pitchFamily="34" charset="0"/>
                <a:ea typeface="新細明體" panose="02020500000000000000" pitchFamily="18" charset="-120"/>
              </a:rPr>
              <a:t>Firefox</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a:solidFill>
                  <a:srgbClr val="000000"/>
                </a:solidFill>
                <a:effectLst/>
                <a:latin typeface="Calibri" panose="020F0502020204030204" pitchFamily="34" charset="0"/>
                <a:ea typeface="新細明體" panose="02020500000000000000" pitchFamily="18" charset="-120"/>
              </a:rPr>
              <a:t>Google Chrome</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JACoW</a:t>
            </a:r>
            <a:r>
              <a:rPr lang="en-US" altLang="zh-TW" sz="1800" dirty="0">
                <a:solidFill>
                  <a:srgbClr val="000000"/>
                </a:solidFill>
                <a:effectLst/>
                <a:latin typeface="Calibri" panose="020F0502020204030204" pitchFamily="34" charset="0"/>
                <a:ea typeface="新細明體" panose="02020500000000000000" pitchFamily="18" charset="-120"/>
              </a:rPr>
              <a:t> Acrobat configuration</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JACoW</a:t>
            </a:r>
            <a:r>
              <a:rPr lang="en-US" altLang="zh-TW" sz="1800" dirty="0">
                <a:solidFill>
                  <a:srgbClr val="000000"/>
                </a:solidFill>
                <a:effectLst/>
                <a:latin typeface="Calibri" panose="020F0502020204030204" pitchFamily="34" charset="0"/>
                <a:ea typeface="新細明體" panose="02020500000000000000" pitchFamily="18" charset="-120"/>
              </a:rPr>
              <a:t> </a:t>
            </a:r>
            <a:r>
              <a:rPr lang="en-US" altLang="zh-TW" sz="1800" dirty="0" err="1">
                <a:solidFill>
                  <a:srgbClr val="000000"/>
                </a:solidFill>
                <a:effectLst/>
                <a:latin typeface="Calibri" panose="020F0502020204030204" pitchFamily="34" charset="0"/>
                <a:ea typeface="新細明體" panose="02020500000000000000" pitchFamily="18" charset="-120"/>
              </a:rPr>
              <a:t>JobOptions</a:t>
            </a:r>
            <a:r>
              <a:rPr lang="en-US" altLang="zh-TW" sz="1800" dirty="0">
                <a:solidFill>
                  <a:srgbClr val="000000"/>
                </a:solidFill>
                <a:effectLst/>
                <a:latin typeface="Calibri" panose="020F0502020204030204" pitchFamily="34" charset="0"/>
                <a:ea typeface="新細明體" panose="02020500000000000000" pitchFamily="18" charset="-120"/>
              </a:rPr>
              <a:t>(JACoW-11) properly installed in Acrobat </a:t>
            </a:r>
            <a:r>
              <a:rPr lang="en-US" altLang="zh-TW" sz="1800" dirty="0" err="1">
                <a:solidFill>
                  <a:srgbClr val="000000"/>
                </a:solidFill>
                <a:effectLst/>
                <a:latin typeface="Calibri" panose="020F0502020204030204" pitchFamily="34" charset="0"/>
                <a:ea typeface="新細明體" panose="02020500000000000000" pitchFamily="18" charset="-120"/>
              </a:rPr>
              <a:t>DistillerEnfocus</a:t>
            </a:r>
            <a:r>
              <a:rPr lang="en-US" altLang="zh-TW" sz="1800" dirty="0">
                <a:solidFill>
                  <a:srgbClr val="000000"/>
                </a:solidFill>
                <a:effectLst/>
                <a:latin typeface="Calibri" panose="020F0502020204030204" pitchFamily="34" charset="0"/>
                <a:ea typeface="新細明體" panose="02020500000000000000" pitchFamily="18" charset="-120"/>
              </a:rPr>
              <a:t> </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a:solidFill>
                  <a:srgbClr val="FF0000"/>
                </a:solidFill>
                <a:effectLst/>
                <a:latin typeface="Calibri" panose="020F0502020204030204" pitchFamily="34" charset="0"/>
                <a:ea typeface="新細明體" panose="02020500000000000000" pitchFamily="18" charset="-120"/>
              </a:rPr>
              <a:t>Pitstop Professional 2022 licenses of 30 day trial (activate trial only before conference)</a:t>
            </a:r>
            <a:endParaRPr lang="zh-TW" altLang="zh-TW" sz="2800" dirty="0">
              <a:solidFill>
                <a:srgbClr val="FF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a:solidFill>
                  <a:srgbClr val="000000"/>
                </a:solidFill>
                <a:effectLst/>
                <a:latin typeface="Calibri" panose="020F0502020204030204" pitchFamily="34" charset="0"/>
                <a:ea typeface="新細明體" panose="02020500000000000000" pitchFamily="18" charset="-120"/>
              </a:rPr>
              <a:t>Notepad++</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FF0000"/>
                </a:solidFill>
                <a:effectLst/>
                <a:latin typeface="Calibri" panose="020F0502020204030204" pitchFamily="34" charset="0"/>
                <a:ea typeface="新細明體" panose="02020500000000000000" pitchFamily="18" charset="-120"/>
              </a:rPr>
              <a:t>WinEdt</a:t>
            </a:r>
            <a:r>
              <a:rPr lang="en-US" altLang="zh-TW" sz="1800" dirty="0">
                <a:solidFill>
                  <a:srgbClr val="FF0000"/>
                </a:solidFill>
                <a:effectLst/>
                <a:latin typeface="Calibri" panose="020F0502020204030204" pitchFamily="34" charset="0"/>
                <a:ea typeface="新細明體" panose="02020500000000000000" pitchFamily="18" charset="-120"/>
              </a:rPr>
              <a:t> (30 day trial)</a:t>
            </a:r>
            <a:endParaRPr lang="zh-TW" altLang="zh-TW" sz="2800" dirty="0">
              <a:solidFill>
                <a:srgbClr val="FF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EditPlus</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Gvimfor</a:t>
            </a:r>
            <a:r>
              <a:rPr lang="en-US" altLang="zh-TW" sz="1800" dirty="0">
                <a:solidFill>
                  <a:srgbClr val="000000"/>
                </a:solidFill>
                <a:effectLst/>
                <a:latin typeface="Calibri" panose="020F0502020204030204" pitchFamily="34" charset="0"/>
                <a:ea typeface="新細明體" panose="02020500000000000000" pitchFamily="18" charset="-120"/>
              </a:rPr>
              <a:t> Windows</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a:solidFill>
                  <a:srgbClr val="000000"/>
                </a:solidFill>
                <a:effectLst/>
                <a:latin typeface="Calibri" panose="020F0502020204030204" pitchFamily="34" charset="0"/>
                <a:ea typeface="新細明體" panose="02020500000000000000" pitchFamily="18" charset="-120"/>
              </a:rPr>
              <a:t>7Zip</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Ghostview</a:t>
            </a:r>
            <a:r>
              <a:rPr lang="en-US" altLang="zh-TW" sz="1800" dirty="0">
                <a:solidFill>
                  <a:srgbClr val="000000"/>
                </a:solidFill>
                <a:effectLst/>
                <a:latin typeface="Calibri" panose="020F0502020204030204" pitchFamily="34" charset="0"/>
                <a:ea typeface="新細明體" panose="02020500000000000000" pitchFamily="18" charset="-120"/>
              </a:rPr>
              <a:t>, </a:t>
            </a:r>
            <a:r>
              <a:rPr lang="en-US" altLang="zh-TW" sz="1800" dirty="0" err="1">
                <a:solidFill>
                  <a:srgbClr val="000000"/>
                </a:solidFill>
                <a:effectLst/>
                <a:latin typeface="Calibri" panose="020F0502020204030204" pitchFamily="34" charset="0"/>
                <a:ea typeface="新細明體" panose="02020500000000000000" pitchFamily="18" charset="-120"/>
              </a:rPr>
              <a:t>GSView</a:t>
            </a:r>
            <a:r>
              <a:rPr lang="en-US" altLang="zh-TW" sz="1800" dirty="0">
                <a:solidFill>
                  <a:srgbClr val="000000"/>
                </a:solidFill>
                <a:effectLst/>
                <a:latin typeface="Calibri" panose="020F0502020204030204" pitchFamily="34" charset="0"/>
                <a:ea typeface="新細明體" panose="02020500000000000000" pitchFamily="18" charset="-120"/>
              </a:rPr>
              <a:t>, </a:t>
            </a:r>
            <a:r>
              <a:rPr lang="en-US" altLang="zh-TW" sz="1800" dirty="0" err="1">
                <a:solidFill>
                  <a:srgbClr val="000000"/>
                </a:solidFill>
                <a:effectLst/>
                <a:latin typeface="Calibri" panose="020F0502020204030204" pitchFamily="34" charset="0"/>
                <a:ea typeface="新細明體" panose="02020500000000000000" pitchFamily="18" charset="-120"/>
              </a:rPr>
              <a:t>GhostScript</a:t>
            </a:r>
            <a:r>
              <a:rPr lang="en-US" altLang="zh-TW" sz="1800" dirty="0">
                <a:solidFill>
                  <a:srgbClr val="000000"/>
                </a:solidFill>
                <a:effectLst/>
                <a:latin typeface="Calibri" panose="020F0502020204030204" pitchFamily="34" charset="0"/>
                <a:ea typeface="新細明體" panose="02020500000000000000" pitchFamily="18" charset="-120"/>
              </a:rPr>
              <a:t> </a:t>
            </a: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ssh</a:t>
            </a:r>
            <a:r>
              <a:rPr lang="en-US" altLang="zh-TW" sz="1800" dirty="0">
                <a:solidFill>
                  <a:srgbClr val="000000"/>
                </a:solidFill>
                <a:effectLst/>
                <a:latin typeface="Calibri" panose="020F0502020204030204" pitchFamily="34" charset="0"/>
                <a:ea typeface="新細明體" panose="02020500000000000000" pitchFamily="18" charset="-120"/>
              </a:rPr>
              <a:t> client: e.g., </a:t>
            </a:r>
            <a:r>
              <a:rPr lang="en-US" altLang="zh-TW" sz="1800" dirty="0" err="1">
                <a:solidFill>
                  <a:srgbClr val="000000"/>
                </a:solidFill>
                <a:effectLst/>
                <a:latin typeface="Calibri" panose="020F0502020204030204" pitchFamily="34" charset="0"/>
                <a:ea typeface="新細明體" panose="02020500000000000000" pitchFamily="18" charset="-120"/>
              </a:rPr>
              <a:t>PuTTY</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IrfanView</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143000" lvl="2" indent="-228600">
              <a:buFont typeface="+mj-lt"/>
              <a:buAutoNum type="arabicPeriod"/>
            </a:pPr>
            <a:r>
              <a:rPr lang="en-US" altLang="zh-TW" sz="1800" dirty="0" err="1">
                <a:solidFill>
                  <a:srgbClr val="000000"/>
                </a:solidFill>
                <a:effectLst/>
                <a:latin typeface="Calibri" panose="020F0502020204030204" pitchFamily="34" charset="0"/>
                <a:ea typeface="新細明體" panose="02020500000000000000" pitchFamily="18" charset="-120"/>
              </a:rPr>
              <a:t>XnView</a:t>
            </a:r>
            <a:endParaRPr lang="zh-TW" altLang="zh-TW" sz="2800" dirty="0">
              <a:solidFill>
                <a:srgbClr val="000000"/>
              </a:solidFill>
              <a:effectLst/>
              <a:latin typeface="Calibri" panose="020F0502020204030204" pitchFamily="34" charset="0"/>
              <a:ea typeface="新細明體" panose="02020500000000000000" pitchFamily="18" charset="-120"/>
            </a:endParaRPr>
          </a:p>
        </p:txBody>
      </p:sp>
      <p:sp>
        <p:nvSpPr>
          <p:cNvPr id="7" name="文字方塊 6">
            <a:extLst>
              <a:ext uri="{FF2B5EF4-FFF2-40B4-BE49-F238E27FC236}">
                <a16:creationId xmlns:a16="http://schemas.microsoft.com/office/drawing/2014/main" id="{09BAA9C5-7829-D209-86CB-E4E848758171}"/>
              </a:ext>
            </a:extLst>
          </p:cNvPr>
          <p:cNvSpPr txBox="1"/>
          <p:nvPr/>
        </p:nvSpPr>
        <p:spPr>
          <a:xfrm>
            <a:off x="4621332" y="1187319"/>
            <a:ext cx="7570668" cy="3693319"/>
          </a:xfrm>
          <a:prstGeom prst="rect">
            <a:avLst/>
          </a:prstGeom>
          <a:noFill/>
        </p:spPr>
        <p:txBody>
          <a:bodyPr wrap="square">
            <a:spAutoFit/>
          </a:bodyPr>
          <a:lstStyle/>
          <a:p>
            <a:pPr marL="1257300" lvl="2" indent="-342900">
              <a:buFont typeface="+mj-lt"/>
              <a:buAutoNum type="arabicPeriod" startAt="16"/>
            </a:pPr>
            <a:r>
              <a:rPr lang="en-US" altLang="zh-TW" dirty="0" err="1">
                <a:solidFill>
                  <a:srgbClr val="000000"/>
                </a:solidFill>
                <a:latin typeface="Calibri" panose="020F0502020204030204" pitchFamily="34" charset="0"/>
                <a:ea typeface="Microsoft JhengHei Light" panose="020B0304030504040204" pitchFamily="34" charset="-120"/>
              </a:rPr>
              <a:t>MiKTex</a:t>
            </a:r>
            <a:r>
              <a:rPr lang="en-US" altLang="zh-TW" dirty="0">
                <a:solidFill>
                  <a:srgbClr val="000000"/>
                </a:solidFill>
                <a:latin typeface="Calibri" panose="020F0502020204030204" pitchFamily="34" charset="0"/>
                <a:ea typeface="Microsoft JhengHei Light" panose="020B0304030504040204" pitchFamily="34" charset="-120"/>
              </a:rPr>
              <a:t>(User Mode install, not Admin install)</a:t>
            </a:r>
            <a:endParaRPr lang="zh-TW" altLang="zh-TW" sz="2800" dirty="0">
              <a:solidFill>
                <a:srgbClr val="000000"/>
              </a:solidFill>
              <a:latin typeface="Calibri" panose="020F0502020204030204" pitchFamily="34" charset="0"/>
              <a:ea typeface="Microsoft JhengHei Light" panose="020B0304030504040204" pitchFamily="34" charset="-120"/>
            </a:endParaRPr>
          </a:p>
          <a:p>
            <a:pPr marL="1257300" lvl="2" indent="-342900">
              <a:buFont typeface="+mj-lt"/>
              <a:buAutoNum type="arabicPeriod" startAt="16"/>
            </a:pPr>
            <a:r>
              <a:rPr lang="en-US" altLang="zh-TW" dirty="0" err="1">
                <a:solidFill>
                  <a:srgbClr val="000000"/>
                </a:solidFill>
                <a:latin typeface="Calibri" panose="020F0502020204030204" pitchFamily="34" charset="0"/>
                <a:ea typeface="Microsoft JhengHei Light" panose="020B0304030504040204" pitchFamily="34" charset="-120"/>
              </a:rPr>
              <a:t>JACoW</a:t>
            </a:r>
            <a:r>
              <a:rPr lang="en-US" altLang="zh-TW" dirty="0">
                <a:solidFill>
                  <a:srgbClr val="000000"/>
                </a:solidFill>
                <a:latin typeface="Calibri" panose="020F0502020204030204" pitchFamily="34" charset="0"/>
                <a:ea typeface="Microsoft JhengHei Light" panose="020B0304030504040204" pitchFamily="34" charset="-120"/>
              </a:rPr>
              <a:t> </a:t>
            </a:r>
            <a:r>
              <a:rPr lang="en-US" altLang="zh-TW" dirty="0" err="1">
                <a:solidFill>
                  <a:srgbClr val="000000"/>
                </a:solidFill>
                <a:latin typeface="Calibri" panose="020F0502020204030204" pitchFamily="34" charset="0"/>
                <a:ea typeface="Microsoft JhengHei Light" panose="020B0304030504040204" pitchFamily="34" charset="-120"/>
              </a:rPr>
              <a:t>LaTeX</a:t>
            </a:r>
            <a:r>
              <a:rPr lang="en-US" altLang="zh-TW" dirty="0">
                <a:solidFill>
                  <a:srgbClr val="000000"/>
                </a:solidFill>
                <a:latin typeface="Calibri" panose="020F0502020204030204" pitchFamily="34" charset="0"/>
                <a:ea typeface="Microsoft JhengHei Light" panose="020B0304030504040204" pitchFamily="34" charset="-120"/>
              </a:rPr>
              <a:t> </a:t>
            </a:r>
            <a:r>
              <a:rPr lang="en-US" altLang="zh-TW" dirty="0" err="1">
                <a:solidFill>
                  <a:srgbClr val="000000"/>
                </a:solidFill>
                <a:latin typeface="Calibri" panose="020F0502020204030204" pitchFamily="34" charset="0"/>
                <a:ea typeface="Microsoft JhengHei Light" panose="020B0304030504040204" pitchFamily="34" charset="-120"/>
              </a:rPr>
              <a:t>classfile</a:t>
            </a:r>
            <a:r>
              <a:rPr lang="en-US" altLang="zh-TW" dirty="0">
                <a:solidFill>
                  <a:srgbClr val="000000"/>
                </a:solidFill>
                <a:latin typeface="Calibri" panose="020F0502020204030204" pitchFamily="34" charset="0"/>
                <a:ea typeface="Microsoft JhengHei Light" panose="020B0304030504040204" pitchFamily="34" charset="-120"/>
              </a:rPr>
              <a:t> properly installed</a:t>
            </a:r>
            <a:endParaRPr lang="zh-TW" altLang="zh-TW" sz="2800" dirty="0">
              <a:solidFill>
                <a:srgbClr val="000000"/>
              </a:solidFill>
              <a:latin typeface="Calibri" panose="020F0502020204030204" pitchFamily="34" charset="0"/>
              <a:ea typeface="Microsoft JhengHei Light" panose="020B0304030504040204" pitchFamily="34" charset="-120"/>
            </a:endParaRPr>
          </a:p>
          <a:p>
            <a:pPr marL="1257300" lvl="2" indent="-342900">
              <a:buFont typeface="+mj-lt"/>
              <a:buAutoNum type="arabicPeriod" startAt="16"/>
            </a:pPr>
            <a:r>
              <a:rPr lang="en-US" altLang="zh-TW" dirty="0" err="1">
                <a:solidFill>
                  <a:srgbClr val="000000"/>
                </a:solidFill>
                <a:latin typeface="Calibri" panose="020F0502020204030204" pitchFamily="34" charset="0"/>
                <a:ea typeface="Microsoft JhengHei Light" panose="020B0304030504040204" pitchFamily="34" charset="-120"/>
              </a:rPr>
              <a:t>TeXStudio</a:t>
            </a:r>
            <a:r>
              <a:rPr lang="en-US" altLang="zh-TW" dirty="0">
                <a:solidFill>
                  <a:srgbClr val="000000"/>
                </a:solidFill>
                <a:latin typeface="Calibri" panose="020F0502020204030204" pitchFamily="34" charset="0"/>
                <a:ea typeface="Microsoft JhengHei Light" panose="020B0304030504040204" pitchFamily="34" charset="-120"/>
              </a:rPr>
              <a:t>(first choice) + </a:t>
            </a:r>
            <a:r>
              <a:rPr lang="en-US" altLang="zh-TW" dirty="0" err="1">
                <a:solidFill>
                  <a:srgbClr val="000000"/>
                </a:solidFill>
                <a:latin typeface="Calibri" panose="020F0502020204030204" pitchFamily="34" charset="0"/>
                <a:ea typeface="Microsoft JhengHei Light" panose="020B0304030504040204" pitchFamily="34" charset="-120"/>
              </a:rPr>
              <a:t>TeXnicCenter</a:t>
            </a:r>
            <a:r>
              <a:rPr lang="en-US" altLang="zh-TW" dirty="0">
                <a:solidFill>
                  <a:srgbClr val="000000"/>
                </a:solidFill>
                <a:latin typeface="Calibri" panose="020F0502020204030204" pitchFamily="34" charset="0"/>
                <a:ea typeface="Microsoft JhengHei Light" panose="020B0304030504040204" pitchFamily="34" charset="-120"/>
              </a:rPr>
              <a:t>/</a:t>
            </a:r>
            <a:r>
              <a:rPr lang="en-US" altLang="zh-TW" dirty="0" err="1">
                <a:solidFill>
                  <a:srgbClr val="000000"/>
                </a:solidFill>
                <a:latin typeface="Calibri" panose="020F0502020204030204" pitchFamily="34" charset="0"/>
                <a:ea typeface="Microsoft JhengHei Light" panose="020B0304030504040204" pitchFamily="34" charset="-120"/>
              </a:rPr>
              <a:t>TeXmakeras</a:t>
            </a:r>
            <a:r>
              <a:rPr lang="en-US" altLang="zh-TW" dirty="0">
                <a:solidFill>
                  <a:srgbClr val="000000"/>
                </a:solidFill>
                <a:latin typeface="Calibri" panose="020F0502020204030204" pitchFamily="34" charset="0"/>
                <a:ea typeface="Microsoft JhengHei Light" panose="020B0304030504040204" pitchFamily="34" charset="-120"/>
              </a:rPr>
              <a:t> a </a:t>
            </a:r>
            <a:r>
              <a:rPr lang="en-US" altLang="zh-TW" dirty="0" err="1">
                <a:solidFill>
                  <a:srgbClr val="000000"/>
                </a:solidFill>
                <a:latin typeface="Calibri" panose="020F0502020204030204" pitchFamily="34" charset="0"/>
                <a:ea typeface="Microsoft JhengHei Light" panose="020B0304030504040204" pitchFamily="34" charset="-120"/>
              </a:rPr>
              <a:t>TeXGUI</a:t>
            </a:r>
            <a:endParaRPr lang="zh-TW" altLang="zh-TW" sz="2800" dirty="0">
              <a:solidFill>
                <a:srgbClr val="000000"/>
              </a:solidFill>
              <a:latin typeface="Calibri" panose="020F0502020204030204" pitchFamily="34" charset="0"/>
              <a:ea typeface="Microsoft JhengHei Light" panose="020B0304030504040204" pitchFamily="34" charset="-120"/>
            </a:endParaRPr>
          </a:p>
          <a:p>
            <a:pPr marL="1257300" lvl="2" indent="-342900">
              <a:buFont typeface="+mj-lt"/>
              <a:buAutoNum type="arabicPeriod" startAt="16"/>
            </a:pPr>
            <a:r>
              <a:rPr lang="en-US" altLang="zh-TW" dirty="0">
                <a:solidFill>
                  <a:srgbClr val="000000"/>
                </a:solidFill>
                <a:latin typeface="Calibri" panose="020F0502020204030204" pitchFamily="34" charset="0"/>
                <a:ea typeface="Microsoft JhengHei Light" panose="020B0304030504040204" pitchFamily="34" charset="-120"/>
              </a:rPr>
              <a:t>Meld (for diff/merge)</a:t>
            </a:r>
            <a:endParaRPr lang="zh-TW" altLang="zh-TW" sz="2800" dirty="0">
              <a:solidFill>
                <a:srgbClr val="000000"/>
              </a:solidFill>
              <a:latin typeface="Calibri" panose="020F0502020204030204" pitchFamily="34" charset="0"/>
              <a:ea typeface="Microsoft JhengHei Light" panose="020B0304030504040204" pitchFamily="34" charset="-120"/>
            </a:endParaRPr>
          </a:p>
          <a:p>
            <a:pPr marL="1257300" lvl="2" indent="-342900">
              <a:buFont typeface="+mj-lt"/>
              <a:buAutoNum type="arabicPeriod" startAt="16"/>
            </a:pPr>
            <a:r>
              <a:rPr lang="en-US" altLang="zh-TW" sz="1800" dirty="0">
                <a:solidFill>
                  <a:srgbClr val="000000"/>
                </a:solidFill>
                <a:effectLst/>
                <a:latin typeface="Calibri" panose="020F0502020204030204" pitchFamily="34" charset="0"/>
                <a:ea typeface="新細明體" panose="02020500000000000000" pitchFamily="18" charset="-120"/>
              </a:rPr>
              <a:t>VLC</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a:solidFill>
                  <a:srgbClr val="000000"/>
                </a:solidFill>
                <a:effectLst/>
                <a:latin typeface="Calibri" panose="020F0502020204030204" pitchFamily="34" charset="0"/>
                <a:ea typeface="新細明體" panose="02020500000000000000" pitchFamily="18" charset="-120"/>
              </a:rPr>
              <a:t>GIMP</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err="1">
                <a:solidFill>
                  <a:srgbClr val="000000"/>
                </a:solidFill>
                <a:effectLst/>
                <a:latin typeface="Calibri" panose="020F0502020204030204" pitchFamily="34" charset="0"/>
                <a:ea typeface="新細明體" panose="02020500000000000000" pitchFamily="18" charset="-120"/>
              </a:rPr>
              <a:t>Paint.NET</a:t>
            </a:r>
            <a:endParaRPr lang="en-US" altLang="zh-TW" sz="1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err="1">
                <a:solidFill>
                  <a:srgbClr val="FF0000"/>
                </a:solidFill>
                <a:effectLst/>
                <a:latin typeface="Calibri" panose="020F0502020204030204" pitchFamily="34" charset="0"/>
                <a:ea typeface="新細明體" panose="02020500000000000000" pitchFamily="18" charset="-120"/>
              </a:rPr>
              <a:t>DoubleCommander</a:t>
            </a:r>
            <a:r>
              <a:rPr lang="en-US" altLang="zh-TW" sz="1800" dirty="0">
                <a:solidFill>
                  <a:srgbClr val="FF0000"/>
                </a:solidFill>
                <a:effectLst/>
                <a:latin typeface="Calibri" panose="020F0502020204030204" pitchFamily="34" charset="0"/>
                <a:ea typeface="新細明體" panose="02020500000000000000" pitchFamily="18" charset="-120"/>
              </a:rPr>
              <a:t> (</a:t>
            </a:r>
            <a:r>
              <a:rPr lang="en-US" altLang="zh-TW" sz="1800" dirty="0" err="1">
                <a:solidFill>
                  <a:srgbClr val="FF0000"/>
                </a:solidFill>
                <a:effectLst/>
                <a:latin typeface="Calibri" panose="020F0502020204030204" pitchFamily="34" charset="0"/>
                <a:ea typeface="新細明體" panose="02020500000000000000" pitchFamily="18" charset="-120"/>
              </a:rPr>
              <a:t>OpenSource</a:t>
            </a:r>
            <a:r>
              <a:rPr lang="en-US" altLang="zh-TW" sz="1800" dirty="0">
                <a:solidFill>
                  <a:srgbClr val="FF0000"/>
                </a:solidFill>
                <a:effectLst/>
                <a:latin typeface="Calibri" panose="020F0502020204030204" pitchFamily="34" charset="0"/>
                <a:ea typeface="新細明體" panose="02020500000000000000" pitchFamily="18" charset="-120"/>
              </a:rPr>
              <a:t>) or </a:t>
            </a:r>
            <a:r>
              <a:rPr lang="en-US" altLang="zh-TW" sz="1800" dirty="0" err="1">
                <a:solidFill>
                  <a:srgbClr val="FF0000"/>
                </a:solidFill>
                <a:effectLst/>
                <a:latin typeface="Calibri" panose="020F0502020204030204" pitchFamily="34" charset="0"/>
                <a:ea typeface="新細明體" panose="02020500000000000000" pitchFamily="18" charset="-120"/>
              </a:rPr>
              <a:t>SpeedCommander</a:t>
            </a:r>
            <a:r>
              <a:rPr lang="en-US" altLang="zh-TW" sz="1800" dirty="0">
                <a:solidFill>
                  <a:srgbClr val="FF0000"/>
                </a:solidFill>
                <a:effectLst/>
                <a:latin typeface="Calibri" panose="020F0502020204030204" pitchFamily="34" charset="0"/>
                <a:ea typeface="新細明體" panose="02020500000000000000" pitchFamily="18" charset="-120"/>
              </a:rPr>
              <a:t> (30-Day Trial)</a:t>
            </a:r>
            <a:endParaRPr lang="zh-TW" altLang="zh-TW" sz="2800" dirty="0">
              <a:solidFill>
                <a:srgbClr val="FF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a:solidFill>
                  <a:srgbClr val="000000"/>
                </a:solidFill>
                <a:effectLst/>
                <a:latin typeface="Calibri" panose="020F0502020204030204" pitchFamily="34" charset="0"/>
                <a:ea typeface="新細明體" panose="02020500000000000000" pitchFamily="18" charset="-120"/>
              </a:rPr>
              <a:t>Handbrake</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err="1">
                <a:solidFill>
                  <a:srgbClr val="000000"/>
                </a:solidFill>
                <a:effectLst/>
                <a:latin typeface="Calibri" panose="020F0502020204030204" pitchFamily="34" charset="0"/>
                <a:ea typeface="新細明體" panose="02020500000000000000" pitchFamily="18" charset="-120"/>
              </a:rPr>
              <a:t>VirtualDub</a:t>
            </a:r>
            <a:endParaRPr lang="zh-TW" altLang="zh-TW" sz="2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sz="1800" dirty="0" err="1">
                <a:solidFill>
                  <a:srgbClr val="000000"/>
                </a:solidFill>
                <a:effectLst/>
                <a:latin typeface="Calibri" panose="020F0502020204030204" pitchFamily="34" charset="0"/>
                <a:ea typeface="新細明體" panose="02020500000000000000" pitchFamily="18" charset="-120"/>
              </a:rPr>
              <a:t>PPspliT</a:t>
            </a:r>
            <a:r>
              <a:rPr lang="en-US" altLang="zh-TW" sz="1800" dirty="0">
                <a:solidFill>
                  <a:srgbClr val="000000"/>
                </a:solidFill>
                <a:effectLst/>
                <a:latin typeface="Calibri" panose="020F0502020204030204" pitchFamily="34" charset="0"/>
                <a:ea typeface="新細明體" panose="02020500000000000000" pitchFamily="18" charset="-120"/>
              </a:rPr>
              <a:t>-Microsoft Office must be installed before installing </a:t>
            </a:r>
            <a:r>
              <a:rPr lang="en-US" altLang="zh-TW" sz="1800" dirty="0" err="1">
                <a:solidFill>
                  <a:srgbClr val="000000"/>
                </a:solidFill>
                <a:effectLst/>
                <a:latin typeface="Calibri" panose="020F0502020204030204" pitchFamily="34" charset="0"/>
                <a:ea typeface="新細明體" panose="02020500000000000000" pitchFamily="18" charset="-120"/>
              </a:rPr>
              <a:t>PPspliT</a:t>
            </a:r>
            <a:endParaRPr lang="en-US" altLang="zh-TW" sz="1800" dirty="0">
              <a:solidFill>
                <a:srgbClr val="000000"/>
              </a:solidFill>
              <a:effectLst/>
              <a:latin typeface="Calibri" panose="020F0502020204030204" pitchFamily="34" charset="0"/>
              <a:ea typeface="新細明體" panose="02020500000000000000" pitchFamily="18" charset="-120"/>
            </a:endParaRPr>
          </a:p>
          <a:p>
            <a:pPr marL="1257300" lvl="2" indent="-342900">
              <a:buFont typeface="+mj-lt"/>
              <a:buAutoNum type="arabicPeriod" startAt="16"/>
            </a:pPr>
            <a:r>
              <a:rPr lang="en-US" altLang="zh-TW" dirty="0">
                <a:solidFill>
                  <a:srgbClr val="FF0000"/>
                </a:solidFill>
                <a:latin typeface="Calibri" panose="020F0502020204030204" pitchFamily="34" charset="0"/>
                <a:ea typeface="新細明體" panose="02020500000000000000" pitchFamily="18" charset="-120"/>
              </a:rPr>
              <a:t>Adobe Acrobat Professional</a:t>
            </a:r>
            <a:r>
              <a:rPr lang="zh-TW" altLang="zh-TW" dirty="0">
                <a:solidFill>
                  <a:srgbClr val="FF0000"/>
                </a:solidFill>
                <a:latin typeface="Calibri" panose="020F0502020204030204" pitchFamily="34" charset="0"/>
                <a:ea typeface="新細明體" panose="02020500000000000000" pitchFamily="18" charset="-120"/>
              </a:rPr>
              <a:t> </a:t>
            </a:r>
            <a:r>
              <a:rPr lang="en-US" altLang="zh-TW" dirty="0">
                <a:solidFill>
                  <a:srgbClr val="FF0000"/>
                </a:solidFill>
                <a:latin typeface="Calibri" panose="020F0502020204030204" pitchFamily="34" charset="0"/>
                <a:ea typeface="新細明體" panose="02020500000000000000" pitchFamily="18" charset="-120"/>
              </a:rPr>
              <a:t>(one month </a:t>
            </a:r>
            <a:r>
              <a:rPr lang="en" altLang="zh-TW" dirty="0">
                <a:solidFill>
                  <a:srgbClr val="FF0000"/>
                </a:solidFill>
                <a:latin typeface="Calibri" panose="020F0502020204030204" pitchFamily="34" charset="0"/>
                <a:ea typeface="新細明體" panose="02020500000000000000" pitchFamily="18" charset="-120"/>
              </a:rPr>
              <a:t>subscription</a:t>
            </a:r>
            <a:r>
              <a:rPr lang="en-US" altLang="zh-TW" dirty="0">
                <a:solidFill>
                  <a:srgbClr val="FF0000"/>
                </a:solidFill>
                <a:latin typeface="Calibri" panose="020F0502020204030204" pitchFamily="34" charset="0"/>
                <a:ea typeface="新細明體" panose="02020500000000000000" pitchFamily="18" charset="-120"/>
              </a:rPr>
              <a:t>)</a:t>
            </a:r>
            <a:endParaRPr lang="zh-TW" altLang="zh-TW" dirty="0">
              <a:solidFill>
                <a:srgbClr val="FF0000"/>
              </a:solidFill>
              <a:latin typeface="Calibri" panose="020F0502020204030204" pitchFamily="34" charset="0"/>
              <a:ea typeface="新細明體" panose="02020500000000000000" pitchFamily="18" charset="-120"/>
            </a:endParaRPr>
          </a:p>
        </p:txBody>
      </p:sp>
    </p:spTree>
    <p:extLst>
      <p:ext uri="{BB962C8B-B14F-4D97-AF65-F5344CB8AC3E}">
        <p14:creationId xmlns:p14="http://schemas.microsoft.com/office/powerpoint/2010/main" val="723798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a:latin typeface="Arial" panose="020B0604020202020204" pitchFamily="34" charset="0"/>
              </a:rPr>
              <a:t>Installing Fonts</a:t>
            </a:r>
            <a:endParaRPr lang="zh-TW" altLang="en-US" dirty="0">
              <a:latin typeface="Arial" panose="020B0604020202020204" pitchFamily="34" charset="0"/>
            </a:endParaRPr>
          </a:p>
        </p:txBody>
      </p:sp>
      <p:sp>
        <p:nvSpPr>
          <p:cNvPr id="3" name="內容版面配置區 2"/>
          <p:cNvSpPr>
            <a:spLocks noGrp="1"/>
          </p:cNvSpPr>
          <p:nvPr>
            <p:ph idx="1"/>
          </p:nvPr>
        </p:nvSpPr>
        <p:spPr/>
        <p:txBody>
          <a:bodyPr/>
          <a:lstStyle/>
          <a:p>
            <a:r>
              <a:rPr lang="en-US" altLang="zh-TW" dirty="0" err="1"/>
              <a:t>barcode_font</a:t>
            </a:r>
            <a:endParaRPr lang="en-US" altLang="zh-TW" dirty="0"/>
          </a:p>
          <a:p>
            <a:pPr marL="0" indent="0">
              <a:buNone/>
            </a:pPr>
            <a:r>
              <a:rPr lang="en-US" altLang="zh-TW" dirty="0"/>
              <a:t>  Download: </a:t>
            </a:r>
            <a:r>
              <a:rPr lang="en-US" altLang="zh-TW" sz="2000" dirty="0"/>
              <a:t>https://github.com/JACoW-org/AcrobatPitStopTools/tree/master/barcode_font</a:t>
            </a:r>
            <a:endParaRPr lang="en-US" altLang="zh-TW" dirty="0"/>
          </a:p>
          <a:p>
            <a:r>
              <a:rPr lang="en-US" altLang="zh-TW" dirty="0" err="1"/>
              <a:t>LiberationMono</a:t>
            </a:r>
            <a:endParaRPr lang="en-US" altLang="zh-TW" dirty="0"/>
          </a:p>
          <a:p>
            <a:r>
              <a:rPr lang="en-US" altLang="zh-TW" dirty="0" err="1"/>
              <a:t>tex</a:t>
            </a:r>
            <a:r>
              <a:rPr lang="en-US" altLang="zh-TW" dirty="0"/>
              <a:t>-gyre-math</a:t>
            </a:r>
          </a:p>
          <a:p>
            <a:r>
              <a:rPr lang="en-US" altLang="zh-TW" dirty="0" err="1"/>
              <a:t>tex</a:t>
            </a:r>
            <a:r>
              <a:rPr lang="en-US" altLang="zh-TW" dirty="0"/>
              <a:t>-gyre-terms</a:t>
            </a:r>
          </a:p>
          <a:p>
            <a:endParaRPr lang="zh-TW" altLang="en-US" dirty="0"/>
          </a:p>
        </p:txBody>
      </p:sp>
      <p:pic>
        <p:nvPicPr>
          <p:cNvPr id="5" name="圖片 4">
            <a:extLst>
              <a:ext uri="{FF2B5EF4-FFF2-40B4-BE49-F238E27FC236}">
                <a16:creationId xmlns:a16="http://schemas.microsoft.com/office/drawing/2014/main" id="{DC59CDBD-A603-5C5C-9EAB-A2090196459C}"/>
              </a:ext>
            </a:extLst>
          </p:cNvPr>
          <p:cNvPicPr>
            <a:picLocks noChangeAspect="1"/>
          </p:cNvPicPr>
          <p:nvPr/>
        </p:nvPicPr>
        <p:blipFill>
          <a:blip r:embed="rId3"/>
          <a:stretch>
            <a:fillRect/>
          </a:stretch>
        </p:blipFill>
        <p:spPr>
          <a:xfrm>
            <a:off x="8087511" y="1582247"/>
            <a:ext cx="2304762" cy="2152381"/>
          </a:xfrm>
          <a:prstGeom prst="rect">
            <a:avLst/>
          </a:prstGeom>
        </p:spPr>
      </p:pic>
    </p:spTree>
    <p:extLst>
      <p:ext uri="{BB962C8B-B14F-4D97-AF65-F5344CB8AC3E}">
        <p14:creationId xmlns:p14="http://schemas.microsoft.com/office/powerpoint/2010/main" val="1605673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18157" y="207855"/>
            <a:ext cx="8315975" cy="946364"/>
          </a:xfrm>
        </p:spPr>
        <p:txBody>
          <a:bodyPr>
            <a:normAutofit/>
          </a:bodyPr>
          <a:lstStyle/>
          <a:p>
            <a:r>
              <a:rPr lang="en-US" altLang="zh-TW" dirty="0">
                <a:latin typeface="Arial" panose="020B0604020202020204" pitchFamily="34" charset="0"/>
              </a:rPr>
              <a:t>Final Check for Laptop Setup</a:t>
            </a:r>
            <a:endParaRPr lang="zh-TW" altLang="en-US" dirty="0">
              <a:latin typeface="Arial" panose="020B0604020202020204" pitchFamily="34" charset="0"/>
            </a:endParaRPr>
          </a:p>
        </p:txBody>
      </p:sp>
      <p:sp>
        <p:nvSpPr>
          <p:cNvPr id="3" name="內容版面配置區 2"/>
          <p:cNvSpPr>
            <a:spLocks noGrp="1"/>
          </p:cNvSpPr>
          <p:nvPr>
            <p:ph idx="1"/>
          </p:nvPr>
        </p:nvSpPr>
        <p:spPr>
          <a:xfrm>
            <a:off x="1033182" y="1154219"/>
            <a:ext cx="10852336" cy="5172890"/>
          </a:xfrm>
        </p:spPr>
        <p:txBody>
          <a:bodyPr>
            <a:normAutofit fontScale="92500"/>
          </a:bodyPr>
          <a:lstStyle/>
          <a:p>
            <a:pPr marL="0" indent="0">
              <a:buNone/>
            </a:pPr>
            <a:r>
              <a:rPr lang="en-US" altLang="zh-TW" dirty="0"/>
              <a:t>Acrobat</a:t>
            </a:r>
          </a:p>
          <a:p>
            <a:r>
              <a:rPr lang="en-US" altLang="zh-TW" dirty="0"/>
              <a:t>1. Hamburger menu -&gt; `Disable New Acrobat`</a:t>
            </a:r>
          </a:p>
          <a:p>
            <a:r>
              <a:rPr lang="en-US" altLang="zh-TW" dirty="0"/>
              <a:t>2. Update Acrobat to latest version (Help -&gt; Check for updates)</a:t>
            </a:r>
          </a:p>
          <a:p>
            <a:r>
              <a:rPr lang="en-US" altLang="zh-TW" dirty="0"/>
              <a:t>3. Set `JACoW-12` </a:t>
            </a:r>
            <a:r>
              <a:rPr lang="en-US" altLang="zh-TW" dirty="0" err="1"/>
              <a:t>joboptions</a:t>
            </a:r>
            <a:r>
              <a:rPr lang="en-US" altLang="zh-TW" dirty="0"/>
              <a:t> in Distiller</a:t>
            </a:r>
          </a:p>
          <a:p>
            <a:r>
              <a:rPr lang="en-US" altLang="zh-TW" dirty="0"/>
              <a:t>4. Set Distiller preferences:     </a:t>
            </a:r>
          </a:p>
          <a:p>
            <a:pPr lvl="1"/>
            <a:r>
              <a:rPr lang="en-US" altLang="zh-TW" dirty="0"/>
              <a:t>a. Ask for PDF file destination     </a:t>
            </a:r>
          </a:p>
          <a:p>
            <a:pPr lvl="1"/>
            <a:r>
              <a:rPr lang="en-US" altLang="zh-TW" dirty="0"/>
              <a:t>b. View PDF when using Distiller     </a:t>
            </a:r>
          </a:p>
          <a:p>
            <a:pPr lvl="1"/>
            <a:r>
              <a:rPr lang="en-US" altLang="zh-TW" dirty="0"/>
              <a:t>c. Ask to replace existing PDF files     </a:t>
            </a:r>
          </a:p>
          <a:p>
            <a:pPr lvl="1"/>
            <a:r>
              <a:rPr lang="en-US" altLang="zh-TW" dirty="0"/>
              <a:t>d. Delete Log files for successful jobs	 </a:t>
            </a:r>
          </a:p>
          <a:p>
            <a:r>
              <a:rPr lang="en-US" altLang="zh-TW" dirty="0"/>
              <a:t>5. Acrobat settings:     </a:t>
            </a:r>
          </a:p>
          <a:p>
            <a:pPr lvl="1"/>
            <a:r>
              <a:rPr lang="en-US" altLang="zh-TW" dirty="0"/>
              <a:t>a. Convert From PDF -&gt; Encapsulated Postscript -&gt; </a:t>
            </a:r>
            <a:br>
              <a:rPr lang="en-US" altLang="zh-TW" dirty="0"/>
            </a:br>
            <a:r>
              <a:rPr lang="en-US" altLang="zh-TW" dirty="0"/>
              <a:t>Font emitting: All fonts -&gt; Edit settings -&gt; </a:t>
            </a:r>
            <a:br>
              <a:rPr lang="en-US" altLang="zh-TW" dirty="0"/>
            </a:br>
            <a:r>
              <a:rPr lang="en-US" altLang="zh-TW" dirty="0"/>
              <a:t>Uncheck "Convert TrueType to Type 1".     </a:t>
            </a:r>
          </a:p>
          <a:p>
            <a:pPr lvl="1"/>
            <a:r>
              <a:rPr lang="en-US" altLang="zh-TW" dirty="0"/>
              <a:t>b. Set the editor name in Identity panel</a:t>
            </a:r>
            <a:endParaRPr lang="zh-TW" altLang="en-US" dirty="0"/>
          </a:p>
        </p:txBody>
      </p:sp>
      <p:pic>
        <p:nvPicPr>
          <p:cNvPr id="5" name="圖片 4">
            <a:extLst>
              <a:ext uri="{FF2B5EF4-FFF2-40B4-BE49-F238E27FC236}">
                <a16:creationId xmlns:a16="http://schemas.microsoft.com/office/drawing/2014/main" id="{7C76AC38-E123-F67A-1C2F-8AEFEB2BF6D7}"/>
              </a:ext>
            </a:extLst>
          </p:cNvPr>
          <p:cNvPicPr>
            <a:picLocks noChangeAspect="1"/>
          </p:cNvPicPr>
          <p:nvPr/>
        </p:nvPicPr>
        <p:blipFill>
          <a:blip r:embed="rId3"/>
          <a:stretch>
            <a:fillRect/>
          </a:stretch>
        </p:blipFill>
        <p:spPr>
          <a:xfrm>
            <a:off x="9650425" y="3740664"/>
            <a:ext cx="2085714" cy="2666667"/>
          </a:xfrm>
          <a:prstGeom prst="rect">
            <a:avLst/>
          </a:prstGeom>
        </p:spPr>
      </p:pic>
    </p:spTree>
    <p:extLst>
      <p:ext uri="{BB962C8B-B14F-4D97-AF65-F5344CB8AC3E}">
        <p14:creationId xmlns:p14="http://schemas.microsoft.com/office/powerpoint/2010/main" val="251299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18158" y="207855"/>
            <a:ext cx="9035642" cy="946364"/>
          </a:xfrm>
        </p:spPr>
        <p:txBody>
          <a:bodyPr>
            <a:normAutofit/>
          </a:bodyPr>
          <a:lstStyle/>
          <a:p>
            <a:r>
              <a:rPr lang="en-US" altLang="zh-TW" dirty="0">
                <a:latin typeface="Arial" panose="020B0604020202020204" pitchFamily="34" charset="0"/>
              </a:rPr>
              <a:t>Final Check for Laptop Setup</a:t>
            </a:r>
            <a:r>
              <a:rPr lang="en-US" altLang="zh-TW" dirty="0"/>
              <a:t>(cont.)</a:t>
            </a:r>
            <a:endParaRPr lang="zh-TW" altLang="en-US" dirty="0"/>
          </a:p>
        </p:txBody>
      </p:sp>
      <p:sp>
        <p:nvSpPr>
          <p:cNvPr id="3" name="內容版面配置區 2"/>
          <p:cNvSpPr>
            <a:spLocks noGrp="1"/>
          </p:cNvSpPr>
          <p:nvPr>
            <p:ph idx="1"/>
          </p:nvPr>
        </p:nvSpPr>
        <p:spPr>
          <a:xfrm>
            <a:off x="838200" y="1567544"/>
            <a:ext cx="10515600" cy="5172890"/>
          </a:xfrm>
        </p:spPr>
        <p:txBody>
          <a:bodyPr>
            <a:normAutofit/>
          </a:bodyPr>
          <a:lstStyle/>
          <a:p>
            <a:pPr marL="0" indent="0">
              <a:buNone/>
            </a:pPr>
            <a:r>
              <a:rPr lang="en-US" altLang="zh-TW" dirty="0"/>
              <a:t>Firefox</a:t>
            </a:r>
          </a:p>
          <a:p>
            <a:r>
              <a:rPr lang="en-US" altLang="zh-TW" dirty="0"/>
              <a:t>1. Set Firefox as default</a:t>
            </a:r>
          </a:p>
          <a:p>
            <a:r>
              <a:rPr lang="en-US" altLang="zh-TW" dirty="0"/>
              <a:t>2. Check updates, download if needed, restart to apply them</a:t>
            </a:r>
          </a:p>
          <a:p>
            <a:r>
              <a:rPr lang="en-US" altLang="zh-TW" dirty="0"/>
              <a:t>3. Install plugins:     </a:t>
            </a:r>
          </a:p>
          <a:p>
            <a:pPr lvl="1"/>
            <a:r>
              <a:rPr lang="en-US" altLang="zh-TW" dirty="0"/>
              <a:t>a. Foxy gestures     </a:t>
            </a:r>
          </a:p>
          <a:p>
            <a:pPr lvl="1"/>
            <a:r>
              <a:rPr lang="en-US" altLang="zh-TW" dirty="0"/>
              <a:t>b. </a:t>
            </a:r>
            <a:r>
              <a:rPr lang="en-US" altLang="zh-TW" dirty="0" err="1"/>
              <a:t>uBlock</a:t>
            </a:r>
            <a:r>
              <a:rPr lang="en-US" altLang="zh-TW" dirty="0"/>
              <a:t> origin</a:t>
            </a:r>
          </a:p>
          <a:p>
            <a:r>
              <a:rPr lang="en-US" altLang="zh-TW" dirty="0"/>
              <a:t>4. Set Acrobat as default PDF application</a:t>
            </a:r>
          </a:p>
          <a:p>
            <a:r>
              <a:rPr lang="en-US" altLang="zh-TW" dirty="0"/>
              <a:t>5. Set the default homepage to `https://ipac-docs.jacow.org/</a:t>
            </a:r>
            <a:r>
              <a:rPr lang="en-US" altLang="zh-TW" dirty="0" err="1"/>
              <a:t>PaperEditing</a:t>
            </a:r>
            <a:r>
              <a:rPr lang="en-US" altLang="zh-TW" dirty="0"/>
              <a:t>/IPACs/IPAC25/`</a:t>
            </a:r>
            <a:endParaRPr lang="zh-TW" altLang="en-US" dirty="0"/>
          </a:p>
        </p:txBody>
      </p:sp>
      <p:pic>
        <p:nvPicPr>
          <p:cNvPr id="5" name="圖片 4">
            <a:extLst>
              <a:ext uri="{FF2B5EF4-FFF2-40B4-BE49-F238E27FC236}">
                <a16:creationId xmlns:a16="http://schemas.microsoft.com/office/drawing/2014/main" id="{5F61307C-BCC9-F5F3-BB14-D847B353DC8A}"/>
              </a:ext>
            </a:extLst>
          </p:cNvPr>
          <p:cNvPicPr>
            <a:picLocks noChangeAspect="1"/>
          </p:cNvPicPr>
          <p:nvPr/>
        </p:nvPicPr>
        <p:blipFill>
          <a:blip r:embed="rId3"/>
          <a:stretch>
            <a:fillRect/>
          </a:stretch>
        </p:blipFill>
        <p:spPr>
          <a:xfrm>
            <a:off x="9650425" y="3740664"/>
            <a:ext cx="2085714" cy="2666667"/>
          </a:xfrm>
          <a:prstGeom prst="rect">
            <a:avLst/>
          </a:prstGeom>
        </p:spPr>
      </p:pic>
    </p:spTree>
    <p:extLst>
      <p:ext uri="{BB962C8B-B14F-4D97-AF65-F5344CB8AC3E}">
        <p14:creationId xmlns:p14="http://schemas.microsoft.com/office/powerpoint/2010/main" val="2644262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2AA55-3E7B-C82D-284A-46C4D98CDFC2}"/>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29F77480-2CA1-07D2-283D-36E0A6927420}"/>
              </a:ext>
            </a:extLst>
          </p:cNvPr>
          <p:cNvSpPr>
            <a:spLocks noGrp="1"/>
          </p:cNvSpPr>
          <p:nvPr>
            <p:ph type="title"/>
          </p:nvPr>
        </p:nvSpPr>
        <p:spPr/>
        <p:txBody>
          <a:bodyPr>
            <a:normAutofit/>
          </a:bodyPr>
          <a:lstStyle/>
          <a:p>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rPr>
              <a:t>IPAC’25 Timetable</a:t>
            </a:r>
            <a:endParaRPr lang="zh-TW" altLang="en-US" dirty="0">
              <a:latin typeface="Arial" panose="020B0604020202020204" pitchFamily="34" charset="0"/>
            </a:endParaRPr>
          </a:p>
        </p:txBody>
      </p:sp>
      <p:sp>
        <p:nvSpPr>
          <p:cNvPr id="68" name="文字方塊 67">
            <a:extLst>
              <a:ext uri="{FF2B5EF4-FFF2-40B4-BE49-F238E27FC236}">
                <a16:creationId xmlns:a16="http://schemas.microsoft.com/office/drawing/2014/main" id="{9F15930C-E471-2040-D41B-88739521AA5A}"/>
              </a:ext>
            </a:extLst>
          </p:cNvPr>
          <p:cNvSpPr txBox="1"/>
          <p:nvPr/>
        </p:nvSpPr>
        <p:spPr>
          <a:xfrm>
            <a:off x="9423139" y="1239373"/>
            <a:ext cx="2352383" cy="492443"/>
          </a:xfrm>
          <a:prstGeom prst="rect">
            <a:avLst/>
          </a:prstGeom>
          <a:noFill/>
        </p:spPr>
        <p:txBody>
          <a:bodyPr wrap="square">
            <a:spAutoFit/>
          </a:bodyPr>
          <a:lstStyle/>
          <a:p>
            <a:pPr algn="ctr"/>
            <a:r>
              <a:rPr lang="en-US" altLang="zh-TW" sz="2600" b="1" dirty="0">
                <a:latin typeface="Microsoft YaHei UI" panose="020B0503020204020204" pitchFamily="34" charset="-122"/>
                <a:ea typeface="凝書體 2.0 Regular" panose="020B0500000000000000" pitchFamily="34" charset="-120"/>
                <a:cs typeface="Arial" panose="020B0604020202020204" pitchFamily="34" charset="0"/>
              </a:rPr>
              <a:t>JUNE</a:t>
            </a:r>
            <a:r>
              <a:rPr lang="zh-TW" altLang="en-US" sz="2600" b="1" dirty="0">
                <a:latin typeface="Microsoft YaHei UI" panose="020B0503020204020204" pitchFamily="34" charset="-122"/>
                <a:ea typeface="凝書體 2.0 Regular" panose="020B0500000000000000" pitchFamily="34" charset="-120"/>
                <a:cs typeface="Arial" panose="020B0604020202020204" pitchFamily="34" charset="0"/>
              </a:rPr>
              <a:t> </a:t>
            </a:r>
            <a:r>
              <a:rPr lang="en-US" altLang="zh-TW" sz="2600" b="1" dirty="0">
                <a:latin typeface="Microsoft YaHei UI" panose="020B0503020204020204" pitchFamily="34" charset="-122"/>
                <a:ea typeface="Microsoft JhengHei Light" panose="020B0304030504040204" pitchFamily="34" charset="-120"/>
                <a:cs typeface="Arial" panose="020B0604020202020204" pitchFamily="34" charset="0"/>
              </a:rPr>
              <a:t>, 2025</a:t>
            </a:r>
            <a:endParaRPr lang="zh-TW" altLang="en-US" sz="2600" b="1"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86" name="群組 85">
            <a:extLst>
              <a:ext uri="{FF2B5EF4-FFF2-40B4-BE49-F238E27FC236}">
                <a16:creationId xmlns:a16="http://schemas.microsoft.com/office/drawing/2014/main" id="{6C0E85BA-CCE8-0D8D-79A5-4535E3B9C2A7}"/>
              </a:ext>
            </a:extLst>
          </p:cNvPr>
          <p:cNvGrpSpPr/>
          <p:nvPr/>
        </p:nvGrpSpPr>
        <p:grpSpPr>
          <a:xfrm>
            <a:off x="1022041" y="1933147"/>
            <a:ext cx="10994467" cy="4021529"/>
            <a:chOff x="652592" y="1813075"/>
            <a:chExt cx="10994467" cy="4021529"/>
          </a:xfrm>
        </p:grpSpPr>
        <p:grpSp>
          <p:nvGrpSpPr>
            <p:cNvPr id="8" name="群組 7">
              <a:extLst>
                <a:ext uri="{FF2B5EF4-FFF2-40B4-BE49-F238E27FC236}">
                  <a16:creationId xmlns:a16="http://schemas.microsoft.com/office/drawing/2014/main" id="{939D2785-952D-9090-BFBE-BD77C25CEEA6}"/>
                </a:ext>
              </a:extLst>
            </p:cNvPr>
            <p:cNvGrpSpPr/>
            <p:nvPr/>
          </p:nvGrpSpPr>
          <p:grpSpPr>
            <a:xfrm>
              <a:off x="652592" y="1813075"/>
              <a:ext cx="4078180" cy="1107996"/>
              <a:chOff x="1305270" y="2554457"/>
              <a:chExt cx="4078180" cy="1107996"/>
            </a:xfrm>
          </p:grpSpPr>
          <p:sp>
            <p:nvSpPr>
              <p:cNvPr id="18" name="TextBox 155">
                <a:extLst>
                  <a:ext uri="{FF2B5EF4-FFF2-40B4-BE49-F238E27FC236}">
                    <a16:creationId xmlns:a16="http://schemas.microsoft.com/office/drawing/2014/main" id="{9D8D8501-207B-6B1A-F855-FF2B4737CC67}"/>
                  </a:ext>
                </a:extLst>
              </p:cNvPr>
              <p:cNvSpPr txBox="1"/>
              <p:nvPr/>
            </p:nvSpPr>
            <p:spPr>
              <a:xfrm>
                <a:off x="2420588" y="2554457"/>
                <a:ext cx="2962862" cy="1107996"/>
              </a:xfrm>
              <a:prstGeom prst="rect">
                <a:avLst/>
              </a:prstGeom>
              <a:noFill/>
            </p:spPr>
            <p:txBody>
              <a:bodyPr wrap="none" rtlCol="0">
                <a:spAutoFit/>
              </a:bodyPr>
              <a:lstStyle/>
              <a:p>
                <a:pPr lvl="0" rtl="0"/>
                <a:r>
                  <a:rPr kumimoji="1" lang="en-US" altLang="zh-TW" sz="2200" dirty="0">
                    <a:latin typeface="Microsoft YaHei UI" panose="020B0503020204020204" pitchFamily="34" charset="-122"/>
                    <a:ea typeface="jf open 粉圓 1.1" panose="020F0500000000000000" pitchFamily="34" charset="-120"/>
                    <a:cs typeface="Arial" panose="020B0604020202020204" pitchFamily="34" charset="0"/>
                  </a:rPr>
                  <a:t>Student Poster</a:t>
                </a:r>
              </a:p>
              <a:p>
                <a:pPr lvl="0" rtl="0"/>
                <a:r>
                  <a:rPr kumimoji="1" lang="en-US" altLang="zh-TW" sz="2200" dirty="0">
                    <a:latin typeface="Microsoft YaHei UI" panose="020B0503020204020204" pitchFamily="34" charset="-122"/>
                    <a:ea typeface="jf open 粉圓 1.1" panose="020F0500000000000000" pitchFamily="34" charset="-120"/>
                    <a:cs typeface="Arial" panose="020B0604020202020204" pitchFamily="34" charset="0"/>
                  </a:rPr>
                  <a:t>Registration</a:t>
                </a:r>
                <a:endParaRPr lang="zh-TW" altLang="zh-TW" sz="2200" dirty="0">
                  <a:latin typeface="Microsoft YaHei UI" panose="020B0503020204020204" pitchFamily="34" charset="-122"/>
                  <a:ea typeface="jf open 粉圓 1.1" panose="020F0500000000000000" pitchFamily="34" charset="-120"/>
                  <a:cs typeface="Arial" panose="020B0604020202020204" pitchFamily="34" charset="0"/>
                </a:endParaRPr>
              </a:p>
              <a:p>
                <a:pPr lvl="0"/>
                <a:r>
                  <a:rPr kumimoji="1" lang="en-US" altLang="zh-TW" sz="2200" dirty="0">
                    <a:solidFill>
                      <a:srgbClr val="0000FF"/>
                    </a:solidFill>
                    <a:latin typeface="Microsoft YaHei UI" panose="020B0503020204020204" pitchFamily="34" charset="-122"/>
                    <a:ea typeface="jf open 粉圓 1.1" panose="020F0500000000000000" pitchFamily="34" charset="-120"/>
                    <a:cs typeface="Arial" panose="020B0604020202020204" pitchFamily="34" charset="0"/>
                  </a:rPr>
                  <a:t>Welcome Reception </a:t>
                </a:r>
                <a:endParaRPr lang="zh-TW" altLang="en-US" sz="2200" dirty="0">
                  <a:latin typeface="Microsoft YaHei UI" panose="020B0503020204020204" pitchFamily="34" charset="-122"/>
                  <a:ea typeface="jf open 粉圓 1.1" panose="020F0500000000000000" pitchFamily="34" charset="-120"/>
                  <a:cs typeface="Arial" panose="020B0604020202020204" pitchFamily="34" charset="0"/>
                </a:endParaRPr>
              </a:p>
            </p:txBody>
          </p:sp>
          <p:grpSp>
            <p:nvGrpSpPr>
              <p:cNvPr id="19" name="Group 150">
                <a:extLst>
                  <a:ext uri="{FF2B5EF4-FFF2-40B4-BE49-F238E27FC236}">
                    <a16:creationId xmlns:a16="http://schemas.microsoft.com/office/drawing/2014/main" id="{B860E37B-799C-EC52-3055-ACE6BBE2330F}"/>
                  </a:ext>
                </a:extLst>
              </p:cNvPr>
              <p:cNvGrpSpPr/>
              <p:nvPr/>
            </p:nvGrpSpPr>
            <p:grpSpPr>
              <a:xfrm>
                <a:off x="1305270" y="2557195"/>
                <a:ext cx="976336" cy="976334"/>
                <a:chOff x="1587501" y="1504040"/>
                <a:chExt cx="3849920" cy="3849920"/>
              </a:xfrm>
            </p:grpSpPr>
            <p:grpSp>
              <p:nvGrpSpPr>
                <p:cNvPr id="22" name="Group 151">
                  <a:extLst>
                    <a:ext uri="{FF2B5EF4-FFF2-40B4-BE49-F238E27FC236}">
                      <a16:creationId xmlns:a16="http://schemas.microsoft.com/office/drawing/2014/main" id="{05197588-D6EA-CD29-A533-630ED22DF562}"/>
                    </a:ext>
                  </a:extLst>
                </p:cNvPr>
                <p:cNvGrpSpPr/>
                <p:nvPr/>
              </p:nvGrpSpPr>
              <p:grpSpPr>
                <a:xfrm>
                  <a:off x="1587501" y="1504040"/>
                  <a:ext cx="3849920" cy="3849920"/>
                  <a:chOff x="1587501" y="1504040"/>
                  <a:chExt cx="3849920" cy="3849920"/>
                </a:xfrm>
              </p:grpSpPr>
              <p:sp>
                <p:nvSpPr>
                  <p:cNvPr id="24" name="Oval 153">
                    <a:extLst>
                      <a:ext uri="{FF2B5EF4-FFF2-40B4-BE49-F238E27FC236}">
                        <a16:creationId xmlns:a16="http://schemas.microsoft.com/office/drawing/2014/main" id="{7D735B6B-9AE5-EE4B-1895-D526A704C4A7}"/>
                      </a:ext>
                    </a:extLst>
                  </p:cNvPr>
                  <p:cNvSpPr/>
                  <p:nvPr/>
                </p:nvSpPr>
                <p:spPr>
                  <a:xfrm>
                    <a:off x="1587501" y="1504040"/>
                    <a:ext cx="3849920" cy="38499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5" name="Oval 154">
                    <a:extLst>
                      <a:ext uri="{FF2B5EF4-FFF2-40B4-BE49-F238E27FC236}">
                        <a16:creationId xmlns:a16="http://schemas.microsoft.com/office/drawing/2014/main" id="{2405CC9A-1503-9059-1B06-B69856B7E6E2}"/>
                      </a:ext>
                    </a:extLst>
                  </p:cNvPr>
                  <p:cNvSpPr/>
                  <p:nvPr/>
                </p:nvSpPr>
                <p:spPr>
                  <a:xfrm>
                    <a:off x="2106628" y="1972635"/>
                    <a:ext cx="3285734" cy="3285733"/>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23" name="Oval 152">
                  <a:extLst>
                    <a:ext uri="{FF2B5EF4-FFF2-40B4-BE49-F238E27FC236}">
                      <a16:creationId xmlns:a16="http://schemas.microsoft.com/office/drawing/2014/main" id="{A15D12AF-9F86-91F0-C683-3CDE1920B505}"/>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S</a:t>
                  </a: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20" name="Shape 3599">
                <a:extLst>
                  <a:ext uri="{FF2B5EF4-FFF2-40B4-BE49-F238E27FC236}">
                    <a16:creationId xmlns:a16="http://schemas.microsoft.com/office/drawing/2014/main" id="{BBA785C0-B65A-D12E-4313-6CC552AA500E}"/>
                  </a:ext>
                </a:extLst>
              </p:cNvPr>
              <p:cNvSpPr/>
              <p:nvPr/>
            </p:nvSpPr>
            <p:spPr>
              <a:xfrm>
                <a:off x="1653148" y="289853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1" name="橢圓 20">
                <a:extLst>
                  <a:ext uri="{FF2B5EF4-FFF2-40B4-BE49-F238E27FC236}">
                    <a16:creationId xmlns:a16="http://schemas.microsoft.com/office/drawing/2014/main" id="{B98DFA87-71BB-583F-B16A-2DBBF4269F01}"/>
                  </a:ext>
                </a:extLst>
              </p:cNvPr>
              <p:cNvSpPr/>
              <p:nvPr/>
            </p:nvSpPr>
            <p:spPr>
              <a:xfrm>
                <a:off x="1490974" y="2743364"/>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1</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9" name="群組 8">
              <a:extLst>
                <a:ext uri="{FF2B5EF4-FFF2-40B4-BE49-F238E27FC236}">
                  <a16:creationId xmlns:a16="http://schemas.microsoft.com/office/drawing/2014/main" id="{6DBBC79E-701F-5981-8A44-CD5A65EB579D}"/>
                </a:ext>
              </a:extLst>
            </p:cNvPr>
            <p:cNvGrpSpPr/>
            <p:nvPr/>
          </p:nvGrpSpPr>
          <p:grpSpPr>
            <a:xfrm>
              <a:off x="5869829" y="1813075"/>
              <a:ext cx="4858326" cy="1107996"/>
              <a:chOff x="6189998" y="2554457"/>
              <a:chExt cx="4858326" cy="1107996"/>
            </a:xfrm>
          </p:grpSpPr>
          <p:grpSp>
            <p:nvGrpSpPr>
              <p:cNvPr id="10" name="Group 102">
                <a:extLst>
                  <a:ext uri="{FF2B5EF4-FFF2-40B4-BE49-F238E27FC236}">
                    <a16:creationId xmlns:a16="http://schemas.microsoft.com/office/drawing/2014/main" id="{45FD2DA5-D9FD-2FEC-A847-3EA2D8E3A4F9}"/>
                  </a:ext>
                </a:extLst>
              </p:cNvPr>
              <p:cNvGrpSpPr/>
              <p:nvPr/>
            </p:nvGrpSpPr>
            <p:grpSpPr>
              <a:xfrm>
                <a:off x="6189998" y="2557195"/>
                <a:ext cx="976336" cy="976334"/>
                <a:chOff x="1587501" y="1504040"/>
                <a:chExt cx="3849920" cy="3849920"/>
              </a:xfrm>
            </p:grpSpPr>
            <p:grpSp>
              <p:nvGrpSpPr>
                <p:cNvPr id="14" name="Group 103">
                  <a:extLst>
                    <a:ext uri="{FF2B5EF4-FFF2-40B4-BE49-F238E27FC236}">
                      <a16:creationId xmlns:a16="http://schemas.microsoft.com/office/drawing/2014/main" id="{3C14FE9D-6B17-F484-1DCA-2ED24D0094E9}"/>
                    </a:ext>
                  </a:extLst>
                </p:cNvPr>
                <p:cNvGrpSpPr/>
                <p:nvPr/>
              </p:nvGrpSpPr>
              <p:grpSpPr>
                <a:xfrm>
                  <a:off x="1587501" y="1504040"/>
                  <a:ext cx="3849920" cy="3849920"/>
                  <a:chOff x="1587501" y="1504040"/>
                  <a:chExt cx="3849920" cy="3849920"/>
                </a:xfrm>
              </p:grpSpPr>
              <p:sp>
                <p:nvSpPr>
                  <p:cNvPr id="16" name="Oval 105">
                    <a:extLst>
                      <a:ext uri="{FF2B5EF4-FFF2-40B4-BE49-F238E27FC236}">
                        <a16:creationId xmlns:a16="http://schemas.microsoft.com/office/drawing/2014/main" id="{556EED5B-2022-4915-618E-7BAEB74FEE62}"/>
                      </a:ext>
                    </a:extLst>
                  </p:cNvPr>
                  <p:cNvSpPr/>
                  <p:nvPr/>
                </p:nvSpPr>
                <p:spPr>
                  <a:xfrm>
                    <a:off x="1587501" y="1504040"/>
                    <a:ext cx="3849920" cy="3849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7" name="Oval 106">
                    <a:extLst>
                      <a:ext uri="{FF2B5EF4-FFF2-40B4-BE49-F238E27FC236}">
                        <a16:creationId xmlns:a16="http://schemas.microsoft.com/office/drawing/2014/main" id="{218A819F-4CFE-1626-7A8B-957B5586DF55}"/>
                      </a:ext>
                    </a:extLst>
                  </p:cNvPr>
                  <p:cNvSpPr/>
                  <p:nvPr/>
                </p:nvSpPr>
                <p:spPr>
                  <a:xfrm>
                    <a:off x="2106628" y="1972635"/>
                    <a:ext cx="3285734" cy="3285733"/>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15" name="Oval 104">
                  <a:extLst>
                    <a:ext uri="{FF2B5EF4-FFF2-40B4-BE49-F238E27FC236}">
                      <a16:creationId xmlns:a16="http://schemas.microsoft.com/office/drawing/2014/main" id="{B932FE8B-2763-A4CC-B9BC-A940F229D656}"/>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11" name="TextBox 139">
                <a:extLst>
                  <a:ext uri="{FF2B5EF4-FFF2-40B4-BE49-F238E27FC236}">
                    <a16:creationId xmlns:a16="http://schemas.microsoft.com/office/drawing/2014/main" id="{24AFBD18-3770-E3BE-8D0B-8E3A3622968B}"/>
                  </a:ext>
                </a:extLst>
              </p:cNvPr>
              <p:cNvSpPr txBox="1"/>
              <p:nvPr/>
            </p:nvSpPr>
            <p:spPr>
              <a:xfrm>
                <a:off x="7378922" y="2554457"/>
                <a:ext cx="3669402" cy="1107996"/>
              </a:xfrm>
              <a:prstGeom prst="rect">
                <a:avLst/>
              </a:prstGeom>
              <a:noFill/>
            </p:spPr>
            <p:txBody>
              <a:bodyPr wrap="none" rtlCol="0">
                <a:spAutoFit/>
              </a:bodyPr>
              <a:lstStyle/>
              <a:p>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Parallel Scientific Sessions</a:t>
                </a:r>
              </a:p>
              <a:p>
                <a:pPr lv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Exhibitions, Posters</a:t>
                </a:r>
              </a:p>
              <a:p>
                <a:r>
                  <a:rPr kumimoji="1" lang="en-US" altLang="zh-TW" sz="2200" dirty="0">
                    <a:solidFill>
                      <a:schemeClr val="accent6">
                        <a:lumMod val="50000"/>
                      </a:schemeClr>
                    </a:solidFill>
                    <a:latin typeface="Microsoft YaHei UI" panose="020B0503020204020204" pitchFamily="34" charset="-122"/>
                    <a:ea typeface="Microsoft JhengHei Light" panose="020B0304030504040204" pitchFamily="34" charset="-120"/>
                    <a:cs typeface="Arial" panose="020B0604020202020204" pitchFamily="34" charset="0"/>
                  </a:rPr>
                  <a:t>Session for Industry</a:t>
                </a:r>
              </a:p>
            </p:txBody>
          </p:sp>
          <p:sp>
            <p:nvSpPr>
              <p:cNvPr id="12" name="Shape 3603">
                <a:extLst>
                  <a:ext uri="{FF2B5EF4-FFF2-40B4-BE49-F238E27FC236}">
                    <a16:creationId xmlns:a16="http://schemas.microsoft.com/office/drawing/2014/main" id="{E13D978B-3D43-6A2E-31D7-CBE0D4720678}"/>
                  </a:ext>
                </a:extLst>
              </p:cNvPr>
              <p:cNvSpPr/>
              <p:nvPr/>
            </p:nvSpPr>
            <p:spPr>
              <a:xfrm>
                <a:off x="6565733" y="2891936"/>
                <a:ext cx="229565" cy="28059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3" name="橢圓 12">
                <a:extLst>
                  <a:ext uri="{FF2B5EF4-FFF2-40B4-BE49-F238E27FC236}">
                    <a16:creationId xmlns:a16="http://schemas.microsoft.com/office/drawing/2014/main" id="{ECAEC97D-255B-1683-AA1C-44B0BA8B4F87}"/>
                  </a:ext>
                </a:extLst>
              </p:cNvPr>
              <p:cNvSpPr/>
              <p:nvPr/>
            </p:nvSpPr>
            <p:spPr>
              <a:xfrm>
                <a:off x="6377353" y="2762759"/>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4</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27" name="群組 26">
              <a:extLst>
                <a:ext uri="{FF2B5EF4-FFF2-40B4-BE49-F238E27FC236}">
                  <a16:creationId xmlns:a16="http://schemas.microsoft.com/office/drawing/2014/main" id="{EC9B2E90-0AAA-10B0-7C9C-009C5E61A2B0}"/>
                </a:ext>
              </a:extLst>
            </p:cNvPr>
            <p:cNvGrpSpPr/>
            <p:nvPr/>
          </p:nvGrpSpPr>
          <p:grpSpPr>
            <a:xfrm>
              <a:off x="652592" y="3024456"/>
              <a:ext cx="4802596" cy="1426731"/>
              <a:chOff x="1305270" y="3683122"/>
              <a:chExt cx="4802596" cy="1426731"/>
            </a:xfrm>
          </p:grpSpPr>
          <p:sp>
            <p:nvSpPr>
              <p:cNvPr id="39" name="TextBox 147">
                <a:extLst>
                  <a:ext uri="{FF2B5EF4-FFF2-40B4-BE49-F238E27FC236}">
                    <a16:creationId xmlns:a16="http://schemas.microsoft.com/office/drawing/2014/main" id="{0ECD1E02-42B3-EDDD-2D34-E49491E09582}"/>
                  </a:ext>
                </a:extLst>
              </p:cNvPr>
              <p:cNvSpPr txBox="1"/>
              <p:nvPr/>
            </p:nvSpPr>
            <p:spPr>
              <a:xfrm>
                <a:off x="2449890" y="3683122"/>
                <a:ext cx="3173497" cy="769441"/>
              </a:xfrm>
              <a:prstGeom prst="rect">
                <a:avLst/>
              </a:prstGeom>
              <a:noFill/>
            </p:spPr>
            <p:txBody>
              <a:bodyPr wrap="none" rtlCol="0">
                <a:spAutoFit/>
              </a:bodyPr>
              <a:lstStyle/>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Opening Plenary Talks</a:t>
                </a:r>
                <a:endParaRPr lang="zh-TW" altLang="zh-TW" sz="2200" dirty="0">
                  <a:latin typeface="Microsoft YaHei UI" panose="020B0503020204020204" pitchFamily="34" charset="-122"/>
                  <a:ea typeface="Microsoft JhengHei Light" panose="020B0304030504040204" pitchFamily="34" charset="-120"/>
                  <a:cs typeface="Arial" panose="020B0604020202020204" pitchFamily="34" charset="0"/>
                </a:endParaRPr>
              </a:p>
              <a:p>
                <a:pPr lvl="0"/>
                <a:r>
                  <a:rPr kumimoji="1" lang="en-US" altLang="zh-TW" sz="2200" dirty="0">
                    <a:solidFill>
                      <a:srgbClr val="0000FF"/>
                    </a:solidFill>
                    <a:latin typeface="Microsoft YaHei UI" panose="020B0503020204020204" pitchFamily="34" charset="-122"/>
                    <a:ea typeface="Microsoft JhengHei Light" panose="020B0304030504040204" pitchFamily="34" charset="-120"/>
                    <a:cs typeface="Arial" panose="020B0604020202020204" pitchFamily="34" charset="0"/>
                  </a:rPr>
                  <a:t>Chair’s Cocktail</a:t>
                </a:r>
                <a:endParaRPr lang="zh-TW" altLang="en-US" sz="22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40" name="Group 142">
                <a:extLst>
                  <a:ext uri="{FF2B5EF4-FFF2-40B4-BE49-F238E27FC236}">
                    <a16:creationId xmlns:a16="http://schemas.microsoft.com/office/drawing/2014/main" id="{0E31BDDA-2C56-3517-03B5-DC7AEB52BCA5}"/>
                  </a:ext>
                </a:extLst>
              </p:cNvPr>
              <p:cNvGrpSpPr/>
              <p:nvPr/>
            </p:nvGrpSpPr>
            <p:grpSpPr>
              <a:xfrm>
                <a:off x="1305270" y="3886676"/>
                <a:ext cx="976336" cy="976334"/>
                <a:chOff x="1587501" y="1504040"/>
                <a:chExt cx="3849920" cy="3849920"/>
              </a:xfrm>
            </p:grpSpPr>
            <p:grpSp>
              <p:nvGrpSpPr>
                <p:cNvPr id="44" name="Group 143">
                  <a:extLst>
                    <a:ext uri="{FF2B5EF4-FFF2-40B4-BE49-F238E27FC236}">
                      <a16:creationId xmlns:a16="http://schemas.microsoft.com/office/drawing/2014/main" id="{6B67BCFF-2146-E9D5-F4FF-EA52B733A32D}"/>
                    </a:ext>
                  </a:extLst>
                </p:cNvPr>
                <p:cNvGrpSpPr/>
                <p:nvPr/>
              </p:nvGrpSpPr>
              <p:grpSpPr>
                <a:xfrm>
                  <a:off x="1587501" y="1504040"/>
                  <a:ext cx="3849920" cy="3849920"/>
                  <a:chOff x="1587501" y="1504040"/>
                  <a:chExt cx="3849920" cy="3849920"/>
                </a:xfrm>
              </p:grpSpPr>
              <p:sp>
                <p:nvSpPr>
                  <p:cNvPr id="46" name="Oval 145">
                    <a:extLst>
                      <a:ext uri="{FF2B5EF4-FFF2-40B4-BE49-F238E27FC236}">
                        <a16:creationId xmlns:a16="http://schemas.microsoft.com/office/drawing/2014/main" id="{0CCD64D0-2C74-F197-EB25-FD8C4C6BEE75}"/>
                      </a:ext>
                    </a:extLst>
                  </p:cNvPr>
                  <p:cNvSpPr/>
                  <p:nvPr/>
                </p:nvSpPr>
                <p:spPr>
                  <a:xfrm>
                    <a:off x="1587501" y="1504040"/>
                    <a:ext cx="3849920" cy="38499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7" name="Oval 146">
                    <a:extLst>
                      <a:ext uri="{FF2B5EF4-FFF2-40B4-BE49-F238E27FC236}">
                        <a16:creationId xmlns:a16="http://schemas.microsoft.com/office/drawing/2014/main" id="{8852A1DB-F33A-F676-E924-D15537177D2A}"/>
                      </a:ext>
                    </a:extLst>
                  </p:cNvPr>
                  <p:cNvSpPr/>
                  <p:nvPr/>
                </p:nvSpPr>
                <p:spPr>
                  <a:xfrm>
                    <a:off x="2106628" y="1972635"/>
                    <a:ext cx="3285734" cy="328573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45" name="Oval 144">
                  <a:extLst>
                    <a:ext uri="{FF2B5EF4-FFF2-40B4-BE49-F238E27FC236}">
                      <a16:creationId xmlns:a16="http://schemas.microsoft.com/office/drawing/2014/main" id="{49E3A58C-F86E-6FC9-E81E-3A6239B29489}"/>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41" name="TextBox 139">
                <a:extLst>
                  <a:ext uri="{FF2B5EF4-FFF2-40B4-BE49-F238E27FC236}">
                    <a16:creationId xmlns:a16="http://schemas.microsoft.com/office/drawing/2014/main" id="{DC6E227D-676B-1149-F484-E2E0F08B7AE4}"/>
                  </a:ext>
                </a:extLst>
              </p:cNvPr>
              <p:cNvSpPr txBox="1"/>
              <p:nvPr/>
            </p:nvSpPr>
            <p:spPr>
              <a:xfrm>
                <a:off x="2438464" y="4340412"/>
                <a:ext cx="3669402" cy="769441"/>
              </a:xfrm>
              <a:prstGeom prst="rect">
                <a:avLst/>
              </a:prstGeom>
              <a:noFill/>
            </p:spPr>
            <p:txBody>
              <a:bodyPr wrap="none" rtlCol="0">
                <a:spAutoFit/>
              </a:bodyPr>
              <a:lstStyle/>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Parallel Scientific Sessions</a:t>
                </a:r>
              </a:p>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Exhibition, Posters </a:t>
                </a:r>
                <a:endParaRPr lang="zh-TW" altLang="zh-TW" sz="22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2" name="Shape 3602">
                <a:extLst>
                  <a:ext uri="{FF2B5EF4-FFF2-40B4-BE49-F238E27FC236}">
                    <a16:creationId xmlns:a16="http://schemas.microsoft.com/office/drawing/2014/main" id="{3A1E7BED-C451-4979-72DF-7BC77C384987}"/>
                  </a:ext>
                </a:extLst>
              </p:cNvPr>
              <p:cNvSpPr/>
              <p:nvPr/>
            </p:nvSpPr>
            <p:spPr>
              <a:xfrm>
                <a:off x="1694802" y="4204966"/>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3" name="橢圓 42">
                <a:extLst>
                  <a:ext uri="{FF2B5EF4-FFF2-40B4-BE49-F238E27FC236}">
                    <a16:creationId xmlns:a16="http://schemas.microsoft.com/office/drawing/2014/main" id="{EA1EDDD7-6CAA-7E84-F067-F435ED5B92BA}"/>
                  </a:ext>
                </a:extLst>
              </p:cNvPr>
              <p:cNvSpPr/>
              <p:nvPr/>
            </p:nvSpPr>
            <p:spPr>
              <a:xfrm>
                <a:off x="1490974" y="4086298"/>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2</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28" name="群組 27">
              <a:extLst>
                <a:ext uri="{FF2B5EF4-FFF2-40B4-BE49-F238E27FC236}">
                  <a16:creationId xmlns:a16="http://schemas.microsoft.com/office/drawing/2014/main" id="{22CD7FB1-15B4-233A-7AAA-5EF691779DD1}"/>
                </a:ext>
              </a:extLst>
            </p:cNvPr>
            <p:cNvGrpSpPr/>
            <p:nvPr/>
          </p:nvGrpSpPr>
          <p:grpSpPr>
            <a:xfrm>
              <a:off x="5869829" y="3078727"/>
              <a:ext cx="5777230" cy="1785104"/>
              <a:chOff x="6189998" y="3737393"/>
              <a:chExt cx="5777230" cy="1785104"/>
            </a:xfrm>
          </p:grpSpPr>
          <p:sp>
            <p:nvSpPr>
              <p:cNvPr id="29" name="TextBox 51">
                <a:extLst>
                  <a:ext uri="{FF2B5EF4-FFF2-40B4-BE49-F238E27FC236}">
                    <a16:creationId xmlns:a16="http://schemas.microsoft.com/office/drawing/2014/main" id="{4D64AF17-DAE4-E96B-6BE0-5BEA40FAA84A}"/>
                  </a:ext>
                </a:extLst>
              </p:cNvPr>
              <p:cNvSpPr txBox="1"/>
              <p:nvPr/>
            </p:nvSpPr>
            <p:spPr>
              <a:xfrm>
                <a:off x="7378921" y="3737393"/>
                <a:ext cx="4588307" cy="1785104"/>
              </a:xfrm>
              <a:prstGeom prst="rect">
                <a:avLst/>
              </a:prstGeom>
              <a:noFill/>
            </p:spPr>
            <p:txBody>
              <a:bodyPr wrap="square" rtlCol="0">
                <a:spAutoFit/>
              </a:bodyPr>
              <a:lstStyle/>
              <a:p>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Parallel Scientific Sessions</a:t>
                </a:r>
              </a:p>
              <a:p>
                <a:pPr lvl="0"/>
                <a:r>
                  <a:rPr kumimoji="1" lang="en-US" altLang="zh-TW" sz="2200" spc="-150" dirty="0">
                    <a:latin typeface="Microsoft YaHei UI" panose="020B0503020204020204" pitchFamily="34" charset="-122"/>
                    <a:ea typeface="Microsoft JhengHei Light" panose="020B0304030504040204" pitchFamily="34" charset="-120"/>
                    <a:cs typeface="Arial" panose="020B0604020202020204" pitchFamily="34" charset="0"/>
                  </a:rPr>
                  <a:t>Awards Ceremony /</a:t>
                </a:r>
                <a:r>
                  <a:rPr kumimoji="1" lang="en-US" altLang="zh-TW" sz="2200" spc="-150" dirty="0">
                    <a:solidFill>
                      <a:schemeClr val="accent6">
                        <a:lumMod val="50000"/>
                      </a:schemeClr>
                    </a:solidFill>
                    <a:latin typeface="Microsoft YaHei UI" panose="020B0503020204020204" pitchFamily="34" charset="-122"/>
                    <a:ea typeface="Microsoft JhengHei Light" panose="020B0304030504040204" pitchFamily="34" charset="-120"/>
                    <a:cs typeface="Arial" panose="020B0604020202020204" pitchFamily="34" charset="0"/>
                  </a:rPr>
                  <a:t>Entertainment Talk</a:t>
                </a:r>
                <a:endParaRPr kumimoji="1" lang="zh-TW" altLang="zh-TW" sz="2200" spc="-150" dirty="0">
                  <a:solidFill>
                    <a:schemeClr val="accent6">
                      <a:lumMod val="50000"/>
                    </a:schemeClr>
                  </a:solidFill>
                  <a:latin typeface="Microsoft YaHei UI" panose="020B0503020204020204" pitchFamily="34" charset="-122"/>
                  <a:ea typeface="Microsoft JhengHei Light" panose="020B0304030504040204" pitchFamily="34" charset="-120"/>
                  <a:cs typeface="Arial" panose="020B0604020202020204" pitchFamily="34" charset="0"/>
                </a:endParaRPr>
              </a:p>
              <a:p>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Exhibition, Posters</a:t>
                </a:r>
                <a:endParaRPr lang="zh-TW" altLang="en-US" sz="2200" dirty="0">
                  <a:latin typeface="Microsoft YaHei UI" panose="020B0503020204020204" pitchFamily="34" charset="-122"/>
                  <a:ea typeface="Microsoft JhengHei Light" panose="020B0304030504040204" pitchFamily="34" charset="-120"/>
                  <a:cs typeface="Arial" panose="020B0604020202020204" pitchFamily="34" charset="0"/>
                </a:endParaRPr>
              </a:p>
              <a:p>
                <a:pPr lvl="0"/>
                <a:r>
                  <a:rPr kumimoji="1" lang="en-US" altLang="zh-TW" sz="2200" dirty="0">
                    <a:solidFill>
                      <a:srgbClr val="0000FF"/>
                    </a:solidFill>
                    <a:latin typeface="Microsoft YaHei UI" panose="020B0503020204020204" pitchFamily="34" charset="-122"/>
                    <a:ea typeface="Microsoft JhengHei Light" panose="020B0304030504040204" pitchFamily="34" charset="-120"/>
                    <a:cs typeface="Arial" panose="020B0604020202020204" pitchFamily="34" charset="0"/>
                  </a:rPr>
                  <a:t>Conference Banquet</a:t>
                </a:r>
              </a:p>
            </p:txBody>
          </p:sp>
          <p:grpSp>
            <p:nvGrpSpPr>
              <p:cNvPr id="30" name="Group 7">
                <a:extLst>
                  <a:ext uri="{FF2B5EF4-FFF2-40B4-BE49-F238E27FC236}">
                    <a16:creationId xmlns:a16="http://schemas.microsoft.com/office/drawing/2014/main" id="{E793AF30-F604-C365-AF86-D665EB8BCE57}"/>
                  </a:ext>
                </a:extLst>
              </p:cNvPr>
              <p:cNvGrpSpPr/>
              <p:nvPr/>
            </p:nvGrpSpPr>
            <p:grpSpPr>
              <a:xfrm>
                <a:off x="6189998" y="3886676"/>
                <a:ext cx="1281290" cy="976334"/>
                <a:chOff x="6492852" y="3829795"/>
                <a:chExt cx="1281290" cy="976334"/>
              </a:xfrm>
            </p:grpSpPr>
            <p:sp>
              <p:nvSpPr>
                <p:cNvPr id="33" name="TextBox 57">
                  <a:extLst>
                    <a:ext uri="{FF2B5EF4-FFF2-40B4-BE49-F238E27FC236}">
                      <a16:creationId xmlns:a16="http://schemas.microsoft.com/office/drawing/2014/main" id="{BE396F8B-1D39-75AD-BA83-990871FC3F8B}"/>
                    </a:ext>
                  </a:extLst>
                </p:cNvPr>
                <p:cNvSpPr txBox="1"/>
                <p:nvPr/>
              </p:nvSpPr>
              <p:spPr>
                <a:xfrm>
                  <a:off x="7589411" y="3909850"/>
                  <a:ext cx="184731" cy="461665"/>
                </a:xfrm>
                <a:prstGeom prst="rect">
                  <a:avLst/>
                </a:prstGeom>
                <a:noFill/>
              </p:spPr>
              <p:txBody>
                <a:bodyPr wrap="none" rtlCol="0">
                  <a:spAutoFit/>
                </a:bodyPr>
                <a:lstStyle/>
                <a:p>
                  <a:pPr lvl="0" rtl="0"/>
                  <a:endParaRPr lang="zh-TW" altLang="zh-TW" sz="24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34" name="Group 107">
                  <a:extLst>
                    <a:ext uri="{FF2B5EF4-FFF2-40B4-BE49-F238E27FC236}">
                      <a16:creationId xmlns:a16="http://schemas.microsoft.com/office/drawing/2014/main" id="{19DADCDD-5302-C176-591B-FF46037A3CAE}"/>
                    </a:ext>
                  </a:extLst>
                </p:cNvPr>
                <p:cNvGrpSpPr/>
                <p:nvPr/>
              </p:nvGrpSpPr>
              <p:grpSpPr>
                <a:xfrm>
                  <a:off x="6492852" y="3829795"/>
                  <a:ext cx="976336" cy="976334"/>
                  <a:chOff x="1587501" y="1504040"/>
                  <a:chExt cx="3849920" cy="3849920"/>
                </a:xfrm>
              </p:grpSpPr>
              <p:grpSp>
                <p:nvGrpSpPr>
                  <p:cNvPr id="35" name="Group 108">
                    <a:extLst>
                      <a:ext uri="{FF2B5EF4-FFF2-40B4-BE49-F238E27FC236}">
                        <a16:creationId xmlns:a16="http://schemas.microsoft.com/office/drawing/2014/main" id="{3B547A37-D2DF-9163-F1B7-2D73C37FA161}"/>
                      </a:ext>
                    </a:extLst>
                  </p:cNvPr>
                  <p:cNvGrpSpPr/>
                  <p:nvPr/>
                </p:nvGrpSpPr>
                <p:grpSpPr>
                  <a:xfrm>
                    <a:off x="1587501" y="1504040"/>
                    <a:ext cx="3849920" cy="3849920"/>
                    <a:chOff x="1587501" y="1504040"/>
                    <a:chExt cx="3849920" cy="3849920"/>
                  </a:xfrm>
                </p:grpSpPr>
                <p:sp>
                  <p:nvSpPr>
                    <p:cNvPr id="37" name="Oval 110">
                      <a:extLst>
                        <a:ext uri="{FF2B5EF4-FFF2-40B4-BE49-F238E27FC236}">
                          <a16:creationId xmlns:a16="http://schemas.microsoft.com/office/drawing/2014/main" id="{73E29B11-2CAF-1F52-65AF-D5526050A2C3}"/>
                        </a:ext>
                      </a:extLst>
                    </p:cNvPr>
                    <p:cNvSpPr/>
                    <p:nvPr/>
                  </p:nvSpPr>
                  <p:spPr>
                    <a:xfrm>
                      <a:off x="1587501" y="1504040"/>
                      <a:ext cx="3849920" cy="3849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8" name="Oval 111">
                      <a:extLst>
                        <a:ext uri="{FF2B5EF4-FFF2-40B4-BE49-F238E27FC236}">
                          <a16:creationId xmlns:a16="http://schemas.microsoft.com/office/drawing/2014/main" id="{7452BCAD-C73E-FFF2-F581-7E59C303A0A9}"/>
                        </a:ext>
                      </a:extLst>
                    </p:cNvPr>
                    <p:cNvSpPr/>
                    <p:nvPr/>
                  </p:nvSpPr>
                  <p:spPr>
                    <a:xfrm>
                      <a:off x="2106628" y="1972635"/>
                      <a:ext cx="3285734" cy="328573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36" name="Oval 109">
                    <a:extLst>
                      <a:ext uri="{FF2B5EF4-FFF2-40B4-BE49-F238E27FC236}">
                        <a16:creationId xmlns:a16="http://schemas.microsoft.com/office/drawing/2014/main" id="{2735B8A9-613C-BDCB-7799-50579FB94C13}"/>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sp>
            <p:nvSpPr>
              <p:cNvPr id="31" name="Shape 3600">
                <a:extLst>
                  <a:ext uri="{FF2B5EF4-FFF2-40B4-BE49-F238E27FC236}">
                    <a16:creationId xmlns:a16="http://schemas.microsoft.com/office/drawing/2014/main" id="{90A1D5A5-F9E1-A9F4-2E7A-34302A025682}"/>
                  </a:ext>
                </a:extLst>
              </p:cNvPr>
              <p:cNvSpPr/>
              <p:nvPr/>
            </p:nvSpPr>
            <p:spPr>
              <a:xfrm>
                <a:off x="6537876" y="423455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2" name="橢圓 31">
                <a:extLst>
                  <a:ext uri="{FF2B5EF4-FFF2-40B4-BE49-F238E27FC236}">
                    <a16:creationId xmlns:a16="http://schemas.microsoft.com/office/drawing/2014/main" id="{A93B6AC6-E6F8-1F8A-472C-F6E49E520957}"/>
                  </a:ext>
                </a:extLst>
              </p:cNvPr>
              <p:cNvSpPr/>
              <p:nvPr/>
            </p:nvSpPr>
            <p:spPr>
              <a:xfrm>
                <a:off x="6381018" y="4086298"/>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5</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49" name="群組 48">
              <a:extLst>
                <a:ext uri="{FF2B5EF4-FFF2-40B4-BE49-F238E27FC236}">
                  <a16:creationId xmlns:a16="http://schemas.microsoft.com/office/drawing/2014/main" id="{7894CF5A-ADD8-9D10-2B56-8F993C46418E}"/>
                </a:ext>
              </a:extLst>
            </p:cNvPr>
            <p:cNvGrpSpPr/>
            <p:nvPr/>
          </p:nvGrpSpPr>
          <p:grpSpPr>
            <a:xfrm>
              <a:off x="652592" y="4706253"/>
              <a:ext cx="4777388" cy="1128351"/>
              <a:chOff x="1305270" y="5216156"/>
              <a:chExt cx="4777388" cy="1128351"/>
            </a:xfrm>
          </p:grpSpPr>
          <p:grpSp>
            <p:nvGrpSpPr>
              <p:cNvPr id="60" name="Group 134">
                <a:extLst>
                  <a:ext uri="{FF2B5EF4-FFF2-40B4-BE49-F238E27FC236}">
                    <a16:creationId xmlns:a16="http://schemas.microsoft.com/office/drawing/2014/main" id="{52410C67-8A5E-0640-C352-031D63B686E6}"/>
                  </a:ext>
                </a:extLst>
              </p:cNvPr>
              <p:cNvGrpSpPr/>
              <p:nvPr/>
            </p:nvGrpSpPr>
            <p:grpSpPr>
              <a:xfrm>
                <a:off x="1305270" y="5216156"/>
                <a:ext cx="976336" cy="976334"/>
                <a:chOff x="1587501" y="1504040"/>
                <a:chExt cx="3849920" cy="3849920"/>
              </a:xfrm>
            </p:grpSpPr>
            <p:grpSp>
              <p:nvGrpSpPr>
                <p:cNvPr id="64" name="Group 135">
                  <a:extLst>
                    <a:ext uri="{FF2B5EF4-FFF2-40B4-BE49-F238E27FC236}">
                      <a16:creationId xmlns:a16="http://schemas.microsoft.com/office/drawing/2014/main" id="{BEB1A5F7-7BF8-A106-2358-E7E6629A1BFF}"/>
                    </a:ext>
                  </a:extLst>
                </p:cNvPr>
                <p:cNvGrpSpPr/>
                <p:nvPr/>
              </p:nvGrpSpPr>
              <p:grpSpPr>
                <a:xfrm>
                  <a:off x="1587501" y="1504040"/>
                  <a:ext cx="3849920" cy="3849920"/>
                  <a:chOff x="1587501" y="1504040"/>
                  <a:chExt cx="3849920" cy="3849920"/>
                </a:xfrm>
              </p:grpSpPr>
              <p:sp>
                <p:nvSpPr>
                  <p:cNvPr id="66" name="Oval 137">
                    <a:extLst>
                      <a:ext uri="{FF2B5EF4-FFF2-40B4-BE49-F238E27FC236}">
                        <a16:creationId xmlns:a16="http://schemas.microsoft.com/office/drawing/2014/main" id="{6D468AE0-2860-EE95-6597-86493226077C}"/>
                      </a:ext>
                    </a:extLst>
                  </p:cNvPr>
                  <p:cNvSpPr/>
                  <p:nvPr/>
                </p:nvSpPr>
                <p:spPr>
                  <a:xfrm>
                    <a:off x="1587501" y="1504040"/>
                    <a:ext cx="3849920" cy="38499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7" name="Oval 138">
                    <a:extLst>
                      <a:ext uri="{FF2B5EF4-FFF2-40B4-BE49-F238E27FC236}">
                        <a16:creationId xmlns:a16="http://schemas.microsoft.com/office/drawing/2014/main" id="{26CC6A40-4785-FA6D-B1BE-80807EE9DADF}"/>
                      </a:ext>
                    </a:extLst>
                  </p:cNvPr>
                  <p:cNvSpPr/>
                  <p:nvPr/>
                </p:nvSpPr>
                <p:spPr>
                  <a:xfrm>
                    <a:off x="2106628" y="1972635"/>
                    <a:ext cx="3285734" cy="3285733"/>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65" name="Oval 136">
                  <a:extLst>
                    <a:ext uri="{FF2B5EF4-FFF2-40B4-BE49-F238E27FC236}">
                      <a16:creationId xmlns:a16="http://schemas.microsoft.com/office/drawing/2014/main" id="{0A2348A0-5455-BABA-6B53-FBF81D61CFC7}"/>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61" name="TextBox 139">
                <a:extLst>
                  <a:ext uri="{FF2B5EF4-FFF2-40B4-BE49-F238E27FC236}">
                    <a16:creationId xmlns:a16="http://schemas.microsoft.com/office/drawing/2014/main" id="{C49E6AE5-BC70-0786-3B26-270A62767D50}"/>
                  </a:ext>
                </a:extLst>
              </p:cNvPr>
              <p:cNvSpPr txBox="1"/>
              <p:nvPr/>
            </p:nvSpPr>
            <p:spPr>
              <a:xfrm>
                <a:off x="2413256" y="5236511"/>
                <a:ext cx="3669402" cy="1107996"/>
              </a:xfrm>
              <a:prstGeom prst="rect">
                <a:avLst/>
              </a:prstGeom>
              <a:noFill/>
            </p:spPr>
            <p:txBody>
              <a:bodyPr wrap="none" rtlCol="0">
                <a:spAutoFit/>
              </a:bodyPr>
              <a:lstStyle/>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Parallel Scientific Sessions</a:t>
                </a:r>
              </a:p>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Posters, Exhibition</a:t>
                </a:r>
              </a:p>
              <a:p>
                <a:pPr lvl="0" rtl="0"/>
                <a:r>
                  <a:rPr kumimoji="1" lang="en-US" altLang="zh-TW" sz="2200" dirty="0">
                    <a:solidFill>
                      <a:srgbClr val="00B050"/>
                    </a:solidFill>
                    <a:latin typeface="Microsoft YaHei UI" panose="020B0503020204020204" pitchFamily="34" charset="-122"/>
                    <a:ea typeface="Microsoft JhengHei Light" panose="020B0304030504040204" pitchFamily="34" charset="-120"/>
                    <a:cs typeface="Arial" panose="020B0604020202020204" pitchFamily="34" charset="0"/>
                  </a:rPr>
                  <a:t>PRE Session</a:t>
                </a:r>
              </a:p>
            </p:txBody>
          </p:sp>
          <p:sp>
            <p:nvSpPr>
              <p:cNvPr id="62" name="Shape 3604">
                <a:extLst>
                  <a:ext uri="{FF2B5EF4-FFF2-40B4-BE49-F238E27FC236}">
                    <a16:creationId xmlns:a16="http://schemas.microsoft.com/office/drawing/2014/main" id="{6C92A97E-EED8-DECB-1F1D-F0730016AD6E}"/>
                  </a:ext>
                </a:extLst>
              </p:cNvPr>
              <p:cNvSpPr/>
              <p:nvPr/>
            </p:nvSpPr>
            <p:spPr>
              <a:xfrm>
                <a:off x="1701071" y="5534446"/>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3" name="橢圓 62">
                <a:extLst>
                  <a:ext uri="{FF2B5EF4-FFF2-40B4-BE49-F238E27FC236}">
                    <a16:creationId xmlns:a16="http://schemas.microsoft.com/office/drawing/2014/main" id="{292DCAA9-AEC8-F9C0-FC99-E94F0D6CA060}"/>
                  </a:ext>
                </a:extLst>
              </p:cNvPr>
              <p:cNvSpPr/>
              <p:nvPr/>
            </p:nvSpPr>
            <p:spPr>
              <a:xfrm>
                <a:off x="1490974" y="5421992"/>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3</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50" name="群組 49">
              <a:extLst>
                <a:ext uri="{FF2B5EF4-FFF2-40B4-BE49-F238E27FC236}">
                  <a16:creationId xmlns:a16="http://schemas.microsoft.com/office/drawing/2014/main" id="{6DFB7F63-765A-0AE7-43AE-BFA019CA942E}"/>
                </a:ext>
              </a:extLst>
            </p:cNvPr>
            <p:cNvGrpSpPr/>
            <p:nvPr/>
          </p:nvGrpSpPr>
          <p:grpSpPr>
            <a:xfrm>
              <a:off x="5869829" y="4706253"/>
              <a:ext cx="3558218" cy="1128351"/>
              <a:chOff x="6189998" y="5216156"/>
              <a:chExt cx="3558218" cy="1128351"/>
            </a:xfrm>
          </p:grpSpPr>
          <p:grpSp>
            <p:nvGrpSpPr>
              <p:cNvPr id="51" name="Group 3">
                <a:extLst>
                  <a:ext uri="{FF2B5EF4-FFF2-40B4-BE49-F238E27FC236}">
                    <a16:creationId xmlns:a16="http://schemas.microsoft.com/office/drawing/2014/main" id="{0F9A3119-50AB-8942-8A86-2A5A782413E9}"/>
                  </a:ext>
                </a:extLst>
              </p:cNvPr>
              <p:cNvGrpSpPr/>
              <p:nvPr/>
            </p:nvGrpSpPr>
            <p:grpSpPr>
              <a:xfrm>
                <a:off x="6189998" y="5216156"/>
                <a:ext cx="3558218" cy="1128351"/>
                <a:chOff x="6492852" y="5159275"/>
                <a:chExt cx="3558218" cy="1128351"/>
              </a:xfrm>
            </p:grpSpPr>
            <p:sp>
              <p:nvSpPr>
                <p:cNvPr id="54" name="TextBox 63">
                  <a:extLst>
                    <a:ext uri="{FF2B5EF4-FFF2-40B4-BE49-F238E27FC236}">
                      <a16:creationId xmlns:a16="http://schemas.microsoft.com/office/drawing/2014/main" id="{200760AC-E96D-5027-1687-D627B25094DD}"/>
                    </a:ext>
                  </a:extLst>
                </p:cNvPr>
                <p:cNvSpPr txBox="1"/>
                <p:nvPr/>
              </p:nvSpPr>
              <p:spPr>
                <a:xfrm>
                  <a:off x="7632331" y="5179630"/>
                  <a:ext cx="2418739" cy="1107996"/>
                </a:xfrm>
                <a:prstGeom prst="rect">
                  <a:avLst/>
                </a:prstGeom>
                <a:noFill/>
              </p:spPr>
              <p:txBody>
                <a:bodyPr wrap="none" rtlCol="0">
                  <a:spAutoFit/>
                </a:bodyPr>
                <a:lstStyle/>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Plenary Talks </a:t>
                  </a:r>
                </a:p>
                <a:p>
                  <a:pPr lvl="0" rtl="0"/>
                  <a:r>
                    <a:rPr kumimoji="1" lang="en-US" altLang="zh-TW" sz="2200" dirty="0">
                      <a:latin typeface="Microsoft YaHei UI" panose="020B0503020204020204" pitchFamily="34" charset="-122"/>
                      <a:ea typeface="Microsoft JhengHei Light" panose="020B0304030504040204" pitchFamily="34" charset="-120"/>
                      <a:cs typeface="Arial" panose="020B0604020202020204" pitchFamily="34" charset="0"/>
                    </a:rPr>
                    <a:t>Closing Remarks</a:t>
                  </a:r>
                  <a:endParaRPr lang="zh-TW" altLang="zh-TW" sz="2200" dirty="0">
                    <a:latin typeface="Microsoft YaHei UI" panose="020B0503020204020204" pitchFamily="34" charset="-122"/>
                    <a:ea typeface="Microsoft JhengHei Light" panose="020B0304030504040204" pitchFamily="34" charset="-120"/>
                    <a:cs typeface="Arial" panose="020B0604020202020204" pitchFamily="34" charset="0"/>
                  </a:endParaRPr>
                </a:p>
                <a:p>
                  <a:pPr lvl="0"/>
                  <a:r>
                    <a:rPr kumimoji="1" lang="en-US" altLang="zh-TW" sz="2200" dirty="0">
                      <a:solidFill>
                        <a:srgbClr val="009644"/>
                      </a:solidFill>
                      <a:latin typeface="Microsoft YaHei UI" panose="020B0503020204020204" pitchFamily="34" charset="-122"/>
                      <a:ea typeface="Microsoft JhengHei Light" panose="020B0304030504040204" pitchFamily="34" charset="-120"/>
                      <a:cs typeface="Arial" panose="020B0604020202020204" pitchFamily="34" charset="0"/>
                    </a:rPr>
                    <a:t>Facility Tour</a:t>
                  </a:r>
                  <a:endParaRPr lang="zh-TW" altLang="en-US" sz="22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55" name="Group 112">
                  <a:extLst>
                    <a:ext uri="{FF2B5EF4-FFF2-40B4-BE49-F238E27FC236}">
                      <a16:creationId xmlns:a16="http://schemas.microsoft.com/office/drawing/2014/main" id="{B2B73C94-B182-D40F-DA5F-1A364BEEFA9A}"/>
                    </a:ext>
                  </a:extLst>
                </p:cNvPr>
                <p:cNvGrpSpPr/>
                <p:nvPr/>
              </p:nvGrpSpPr>
              <p:grpSpPr>
                <a:xfrm>
                  <a:off x="6492852" y="5159275"/>
                  <a:ext cx="976336" cy="976334"/>
                  <a:chOff x="1587501" y="1504040"/>
                  <a:chExt cx="3849920" cy="3849920"/>
                </a:xfrm>
              </p:grpSpPr>
              <p:grpSp>
                <p:nvGrpSpPr>
                  <p:cNvPr id="56" name="Group 113">
                    <a:extLst>
                      <a:ext uri="{FF2B5EF4-FFF2-40B4-BE49-F238E27FC236}">
                        <a16:creationId xmlns:a16="http://schemas.microsoft.com/office/drawing/2014/main" id="{7C807078-A25A-ABE2-9BA1-0D7FA41241EB}"/>
                      </a:ext>
                    </a:extLst>
                  </p:cNvPr>
                  <p:cNvGrpSpPr/>
                  <p:nvPr/>
                </p:nvGrpSpPr>
                <p:grpSpPr>
                  <a:xfrm>
                    <a:off x="1587501" y="1504040"/>
                    <a:ext cx="3849920" cy="3849920"/>
                    <a:chOff x="1587501" y="1504040"/>
                    <a:chExt cx="3849920" cy="3849920"/>
                  </a:xfrm>
                </p:grpSpPr>
                <p:sp>
                  <p:nvSpPr>
                    <p:cNvPr id="58" name="Oval 115">
                      <a:extLst>
                        <a:ext uri="{FF2B5EF4-FFF2-40B4-BE49-F238E27FC236}">
                          <a16:creationId xmlns:a16="http://schemas.microsoft.com/office/drawing/2014/main" id="{1CFBFC06-1B13-335A-3C30-E6A674BEAA4D}"/>
                        </a:ext>
                      </a:extLst>
                    </p:cNvPr>
                    <p:cNvSpPr/>
                    <p:nvPr/>
                  </p:nvSpPr>
                  <p:spPr>
                    <a:xfrm>
                      <a:off x="1587501" y="1504040"/>
                      <a:ext cx="3849920" cy="38499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9" name="Oval 116">
                      <a:extLst>
                        <a:ext uri="{FF2B5EF4-FFF2-40B4-BE49-F238E27FC236}">
                          <a16:creationId xmlns:a16="http://schemas.microsoft.com/office/drawing/2014/main" id="{FB0902A7-826A-744C-17FC-9AE259B36326}"/>
                        </a:ext>
                      </a:extLst>
                    </p:cNvPr>
                    <p:cNvSpPr/>
                    <p:nvPr/>
                  </p:nvSpPr>
                  <p:spPr>
                    <a:xfrm>
                      <a:off x="2106628" y="1972635"/>
                      <a:ext cx="3285734" cy="32857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57" name="Oval 114">
                    <a:extLst>
                      <a:ext uri="{FF2B5EF4-FFF2-40B4-BE49-F238E27FC236}">
                        <a16:creationId xmlns:a16="http://schemas.microsoft.com/office/drawing/2014/main" id="{0E421C1E-09AE-A539-50D5-0DAA07C568E6}"/>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sp>
            <p:nvSpPr>
              <p:cNvPr id="52" name="Shape 3601">
                <a:extLst>
                  <a:ext uri="{FF2B5EF4-FFF2-40B4-BE49-F238E27FC236}">
                    <a16:creationId xmlns:a16="http://schemas.microsoft.com/office/drawing/2014/main" id="{606D6507-B4DF-490E-E51C-3ADA6D9A8045}"/>
                  </a:ext>
                </a:extLst>
              </p:cNvPr>
              <p:cNvSpPr/>
              <p:nvPr/>
            </p:nvSpPr>
            <p:spPr>
              <a:xfrm>
                <a:off x="6576137" y="5562392"/>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1"/>
              </a:solidFill>
              <a:ln w="12700">
                <a:miter lim="400000"/>
              </a:ln>
            </p:spPr>
            <p:txBody>
              <a:bodyPr lIns="38100" tIns="38100" rIns="38100" bIns="38100" anchor="ctr"/>
              <a:lstStyle/>
              <a:p>
                <a:endParaRPr dirty="0">
                  <a:solidFill>
                    <a:prstClr val="black"/>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3" name="橢圓 52">
                <a:extLst>
                  <a:ext uri="{FF2B5EF4-FFF2-40B4-BE49-F238E27FC236}">
                    <a16:creationId xmlns:a16="http://schemas.microsoft.com/office/drawing/2014/main" id="{895F7ACC-A179-E20D-BB6C-6E3E894DCB0B}"/>
                  </a:ext>
                </a:extLst>
              </p:cNvPr>
              <p:cNvSpPr/>
              <p:nvPr/>
            </p:nvSpPr>
            <p:spPr>
              <a:xfrm>
                <a:off x="6381018" y="5421992"/>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6</a:t>
                </a:r>
                <a:endParaRPr lang="zh-TW" altLang="en-US" sz="4000" b="1"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spTree>
    <p:extLst>
      <p:ext uri="{BB962C8B-B14F-4D97-AF65-F5344CB8AC3E}">
        <p14:creationId xmlns:p14="http://schemas.microsoft.com/office/powerpoint/2010/main" val="2025995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18158" y="207855"/>
            <a:ext cx="9213442" cy="946364"/>
          </a:xfrm>
        </p:spPr>
        <p:txBody>
          <a:bodyPr>
            <a:normAutofit/>
          </a:bodyPr>
          <a:lstStyle/>
          <a:p>
            <a:r>
              <a:rPr lang="en-US" altLang="zh-TW" dirty="0">
                <a:latin typeface="Arial" panose="020B0604020202020204" pitchFamily="34" charset="0"/>
              </a:rPr>
              <a:t>Final Check for Laptop Setup</a:t>
            </a:r>
            <a:r>
              <a:rPr lang="en-US" altLang="zh-TW" dirty="0"/>
              <a:t>(cont.)</a:t>
            </a:r>
            <a:endParaRPr lang="zh-TW" altLang="en-US" dirty="0"/>
          </a:p>
        </p:txBody>
      </p:sp>
      <p:sp>
        <p:nvSpPr>
          <p:cNvPr id="3" name="內容版面配置區 2"/>
          <p:cNvSpPr>
            <a:spLocks noGrp="1"/>
          </p:cNvSpPr>
          <p:nvPr>
            <p:ph idx="1"/>
          </p:nvPr>
        </p:nvSpPr>
        <p:spPr>
          <a:xfrm>
            <a:off x="838200" y="1567544"/>
            <a:ext cx="10515600" cy="5172890"/>
          </a:xfrm>
        </p:spPr>
        <p:txBody>
          <a:bodyPr>
            <a:normAutofit/>
          </a:bodyPr>
          <a:lstStyle/>
          <a:p>
            <a:pPr marL="0" indent="0">
              <a:buNone/>
            </a:pPr>
            <a:r>
              <a:rPr lang="en-US" altLang="zh-TW" dirty="0"/>
              <a:t>Word</a:t>
            </a:r>
          </a:p>
          <a:p>
            <a:r>
              <a:rPr lang="en-US" altLang="zh-TW" dirty="0"/>
              <a:t>1. Options:     </a:t>
            </a:r>
          </a:p>
          <a:p>
            <a:pPr lvl="1"/>
            <a:r>
              <a:rPr lang="en-US" altLang="zh-TW" dirty="0"/>
              <a:t>a. Save -&gt; Preserve fidelity when </a:t>
            </a:r>
            <a:r>
              <a:rPr lang="en-US" altLang="zh-TW" dirty="0" err="1"/>
              <a:t>sahring</a:t>
            </a:r>
            <a:r>
              <a:rPr lang="en-US" altLang="zh-TW" dirty="0"/>
              <a:t> this document -&gt; check `Embed only the characters used in the document ...`     </a:t>
            </a:r>
          </a:p>
          <a:p>
            <a:pPr lvl="1"/>
            <a:r>
              <a:rPr lang="en-US" altLang="zh-TW" dirty="0"/>
              <a:t>b. Advanced -&gt; Display -&gt; Show measurements in units of: `Points`</a:t>
            </a:r>
          </a:p>
          <a:p>
            <a:r>
              <a:rPr lang="en-US" altLang="zh-TW" dirty="0"/>
              <a:t>2. Acrobat -&gt; Preferences -&gt; Choose `JACoW-12` as </a:t>
            </a:r>
            <a:r>
              <a:rPr lang="en-US" altLang="zh-TW" dirty="0" err="1"/>
              <a:t>PDFMaker</a:t>
            </a:r>
            <a:r>
              <a:rPr lang="en-US" altLang="zh-TW" dirty="0"/>
              <a:t> conversion settings</a:t>
            </a:r>
            <a:endParaRPr lang="zh-TW" altLang="en-US" dirty="0"/>
          </a:p>
        </p:txBody>
      </p:sp>
      <p:pic>
        <p:nvPicPr>
          <p:cNvPr id="4" name="圖片 3">
            <a:extLst>
              <a:ext uri="{FF2B5EF4-FFF2-40B4-BE49-F238E27FC236}">
                <a16:creationId xmlns:a16="http://schemas.microsoft.com/office/drawing/2014/main" id="{F43A3559-15A0-7126-826D-D7D78203761A}"/>
              </a:ext>
            </a:extLst>
          </p:cNvPr>
          <p:cNvPicPr>
            <a:picLocks noChangeAspect="1"/>
          </p:cNvPicPr>
          <p:nvPr/>
        </p:nvPicPr>
        <p:blipFill>
          <a:blip r:embed="rId3"/>
          <a:stretch>
            <a:fillRect/>
          </a:stretch>
        </p:blipFill>
        <p:spPr>
          <a:xfrm>
            <a:off x="9650425" y="3740664"/>
            <a:ext cx="2085714" cy="2666667"/>
          </a:xfrm>
          <a:prstGeom prst="rect">
            <a:avLst/>
          </a:prstGeom>
        </p:spPr>
      </p:pic>
    </p:spTree>
    <p:extLst>
      <p:ext uri="{BB962C8B-B14F-4D97-AF65-F5344CB8AC3E}">
        <p14:creationId xmlns:p14="http://schemas.microsoft.com/office/powerpoint/2010/main" val="2858388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Arial" panose="020B0604020202020204" pitchFamily="34" charset="0"/>
              </a:rPr>
              <a:t>Final Check (update-po.bat)</a:t>
            </a:r>
            <a:endParaRPr lang="zh-TW" altLang="en-US" dirty="0">
              <a:latin typeface="Arial" panose="020B0604020202020204" pitchFamily="34" charset="0"/>
            </a:endParaRPr>
          </a:p>
        </p:txBody>
      </p:sp>
      <p:sp>
        <p:nvSpPr>
          <p:cNvPr id="4" name="內容版面配置區 3"/>
          <p:cNvSpPr>
            <a:spLocks noGrp="1"/>
          </p:cNvSpPr>
          <p:nvPr>
            <p:ph idx="1"/>
          </p:nvPr>
        </p:nvSpPr>
        <p:spPr>
          <a:xfrm>
            <a:off x="1459683" y="1154219"/>
            <a:ext cx="9588617" cy="3221573"/>
          </a:xfrm>
        </p:spPr>
        <p:txBody>
          <a:bodyPr>
            <a:noAutofit/>
          </a:bodyPr>
          <a:lstStyle/>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off</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update right click menu</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reg.exe add "HKCU\Software\Classes\CLSID\{86ca1aa0-34aa-4e8b-a509-50c905bae2a2}\InprocServer32" /f /</a:t>
            </a:r>
            <a:r>
              <a:rPr lang="en-US" altLang="zh-TW" sz="1300" dirty="0" err="1">
                <a:latin typeface="Courier New" panose="02070309020205020404" pitchFamily="49" charset="0"/>
                <a:cs typeface="Courier New" panose="02070309020205020404" pitchFamily="49" charset="0"/>
              </a:rPr>
              <a:t>ve</a:t>
            </a: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taskkill</a:t>
            </a:r>
            <a:r>
              <a:rPr lang="en-US" altLang="zh-TW" sz="1300" dirty="0">
                <a:latin typeface="Courier New" panose="02070309020205020404" pitchFamily="49" charset="0"/>
                <a:cs typeface="Courier New" panose="02070309020205020404" pitchFamily="49" charset="0"/>
              </a:rPr>
              <a:t> /IM explorer.exe /F</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explorer.exe</a:t>
            </a:r>
          </a:p>
          <a:p>
            <a:pPr marL="0" indent="0">
              <a:lnSpc>
                <a:spcPct val="100000"/>
              </a:lnSpc>
              <a:spcBef>
                <a:spcPts val="0"/>
              </a:spcBef>
              <a:buNone/>
            </a:pP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update </a:t>
            </a:r>
            <a:r>
              <a:rPr lang="en-US" altLang="zh-TW" sz="1300" dirty="0" err="1">
                <a:latin typeface="Courier New" panose="02070309020205020404" pitchFamily="49" charset="0"/>
                <a:cs typeface="Courier New" panose="02070309020205020404" pitchFamily="49" charset="0"/>
              </a:rPr>
              <a:t>miktek</a:t>
            </a:r>
            <a:r>
              <a:rPr lang="en-US" altLang="zh-TW" sz="1300" dirty="0">
                <a:latin typeface="Courier New" panose="02070309020205020404" pitchFamily="49" charset="0"/>
                <a:cs typeface="Courier New" panose="02070309020205020404" pitchFamily="49" charset="0"/>
              </a:rPr>
              <a:t> packages update JACoWSetDot.js</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copy \\192.168.1.202\SharedFolder\JACoWSetDot.js "C:\Program Files\Adobe\Acrobat DC\Acrobat\</a:t>
            </a:r>
            <a:r>
              <a:rPr lang="en-US" altLang="zh-TW" sz="1300" dirty="0" err="1">
                <a:latin typeface="Courier New" panose="02070309020205020404" pitchFamily="49" charset="0"/>
                <a:cs typeface="Courier New" panose="02070309020205020404" pitchFamily="49" charset="0"/>
              </a:rPr>
              <a:t>Javascripts</a:t>
            </a:r>
            <a:r>
              <a:rPr lang="en-US" altLang="zh-TW" sz="1300" dirty="0">
                <a:latin typeface="Courier New" panose="02070309020205020404" pitchFamily="49" charset="0"/>
                <a:cs typeface="Courier New" panose="02070309020205020404" pitchFamily="49" charset="0"/>
              </a:rPr>
              <a:t>"</a:t>
            </a:r>
          </a:p>
          <a:p>
            <a:pPr marL="0" indent="0">
              <a:lnSpc>
                <a:spcPct val="100000"/>
              </a:lnSpc>
              <a:spcBef>
                <a:spcPts val="0"/>
              </a:spcBef>
              <a:buNone/>
            </a:pP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update </a:t>
            </a:r>
            <a:r>
              <a:rPr lang="en-US" altLang="zh-TW" sz="1300" dirty="0" err="1">
                <a:latin typeface="Courier New" panose="02070309020205020404" pitchFamily="49" charset="0"/>
                <a:cs typeface="Courier New" panose="02070309020205020404" pitchFamily="49" charset="0"/>
              </a:rPr>
              <a:t>miktek</a:t>
            </a:r>
            <a:r>
              <a:rPr lang="en-US" altLang="zh-TW" sz="1300" dirty="0">
                <a:latin typeface="Courier New" panose="02070309020205020404" pitchFamily="49" charset="0"/>
                <a:cs typeface="Courier New" panose="02070309020205020404" pitchFamily="49" charset="0"/>
              </a:rPr>
              <a:t> packages</a:t>
            </a: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miktex</a:t>
            </a:r>
            <a:r>
              <a:rPr lang="en-US" altLang="zh-TW" sz="1300" dirty="0">
                <a:latin typeface="Courier New" panose="02070309020205020404" pitchFamily="49" charset="0"/>
                <a:cs typeface="Courier New" panose="02070309020205020404" pitchFamily="49" charset="0"/>
              </a:rPr>
              <a:t> packages update</a:t>
            </a:r>
          </a:p>
          <a:p>
            <a:pPr marL="0" indent="0">
              <a:lnSpc>
                <a:spcPct val="100000"/>
              </a:lnSpc>
              <a:spcBef>
                <a:spcPts val="0"/>
              </a:spcBef>
              <a:buNone/>
            </a:pP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update </a:t>
            </a:r>
            <a:r>
              <a:rPr lang="en-US" altLang="zh-TW" sz="1300" dirty="0" err="1">
                <a:latin typeface="Courier New" panose="02070309020205020404" pitchFamily="49" charset="0"/>
                <a:cs typeface="Courier New" panose="02070309020205020404" pitchFamily="49" charset="0"/>
              </a:rPr>
              <a:t>miktek</a:t>
            </a:r>
            <a:r>
              <a:rPr lang="en-US" altLang="zh-TW" sz="1300" dirty="0">
                <a:latin typeface="Courier New" panose="02070309020205020404" pitchFamily="49" charset="0"/>
                <a:cs typeface="Courier New" panose="02070309020205020404" pitchFamily="49" charset="0"/>
              </a:rPr>
              <a:t> </a:t>
            </a:r>
            <a:r>
              <a:rPr lang="en-US" altLang="zh-TW" sz="1300" dirty="0" err="1">
                <a:latin typeface="Courier New" panose="02070309020205020404" pitchFamily="49" charset="0"/>
                <a:cs typeface="Courier New" panose="02070309020205020404" pitchFamily="49" charset="0"/>
              </a:rPr>
              <a:t>Qt</a:t>
            </a:r>
            <a:r>
              <a:rPr lang="en-US" altLang="zh-TW" sz="1300" dirty="0">
                <a:latin typeface="Courier New" panose="02070309020205020404" pitchFamily="49" charset="0"/>
                <a:cs typeface="Courier New" panose="02070309020205020404" pitchFamily="49" charset="0"/>
              </a:rPr>
              <a:t> packages</a:t>
            </a: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miktex</a:t>
            </a:r>
            <a:r>
              <a:rPr lang="en-US" altLang="zh-TW" sz="1300" dirty="0">
                <a:latin typeface="Courier New" panose="02070309020205020404" pitchFamily="49" charset="0"/>
                <a:cs typeface="Courier New" panose="02070309020205020404" pitchFamily="49" charset="0"/>
              </a:rPr>
              <a:t> packages update</a:t>
            </a:r>
          </a:p>
          <a:p>
            <a:pPr marL="0" indent="0">
              <a:lnSpc>
                <a:spcPct val="100000"/>
              </a:lnSpc>
              <a:spcBef>
                <a:spcPts val="0"/>
              </a:spcBef>
              <a:buNone/>
            </a:pP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echo update </a:t>
            </a:r>
            <a:r>
              <a:rPr lang="en-US" altLang="zh-TW" sz="1300" dirty="0" err="1">
                <a:latin typeface="Courier New" panose="02070309020205020404" pitchFamily="49" charset="0"/>
                <a:cs typeface="Courier New" panose="02070309020205020404" pitchFamily="49" charset="0"/>
              </a:rPr>
              <a:t>JACoW</a:t>
            </a:r>
            <a:r>
              <a:rPr lang="en-US" altLang="zh-TW" sz="1300" dirty="0">
                <a:latin typeface="Courier New" panose="02070309020205020404" pitchFamily="49" charset="0"/>
                <a:cs typeface="Courier New" panose="02070309020205020404" pitchFamily="49" charset="0"/>
              </a:rPr>
              <a:t> class file</a:t>
            </a: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mkdir</a:t>
            </a:r>
            <a:r>
              <a:rPr lang="en-US" altLang="zh-TW" sz="1300" dirty="0">
                <a:latin typeface="Courier New" panose="02070309020205020404" pitchFamily="49" charset="0"/>
                <a:cs typeface="Courier New" panose="02070309020205020404" pitchFamily="49" charset="0"/>
              </a:rPr>
              <a:t> "C:\Users\User\AppData\Local\Programs\MiKTeX\tex\latex\jacow"</a:t>
            </a:r>
          </a:p>
          <a:p>
            <a:pPr marL="0" indent="0">
              <a:lnSpc>
                <a:spcPct val="100000"/>
              </a:lnSpc>
              <a:spcBef>
                <a:spcPts val="0"/>
              </a:spcBef>
              <a:buNone/>
            </a:pPr>
            <a:r>
              <a:rPr lang="en-US" altLang="zh-TW" sz="1300" dirty="0">
                <a:latin typeface="Courier New" panose="02070309020205020404" pitchFamily="49" charset="0"/>
                <a:cs typeface="Courier New" panose="02070309020205020404" pitchFamily="49" charset="0"/>
              </a:rPr>
              <a:t>copy \\192.168.1.202\SharedFolder\jacow.cls "C:\Users\User\AppData\Local\Programs\MiKTeX\tex\latex\jacow"</a:t>
            </a: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mktexlsr</a:t>
            </a:r>
            <a:endParaRPr lang="en-US" altLang="zh-TW" sz="1300" dirty="0">
              <a:latin typeface="Courier New" panose="02070309020205020404" pitchFamily="49" charset="0"/>
              <a:cs typeface="Courier New" panose="02070309020205020404" pitchFamily="49" charset="0"/>
            </a:endParaRPr>
          </a:p>
          <a:p>
            <a:pPr marL="0" indent="0">
              <a:lnSpc>
                <a:spcPct val="100000"/>
              </a:lnSpc>
              <a:spcBef>
                <a:spcPts val="0"/>
              </a:spcBef>
              <a:buNone/>
            </a:pPr>
            <a:r>
              <a:rPr lang="en-US" altLang="zh-TW" sz="1300" dirty="0" err="1">
                <a:latin typeface="Courier New" panose="02070309020205020404" pitchFamily="49" charset="0"/>
                <a:cs typeface="Courier New" panose="02070309020205020404" pitchFamily="49" charset="0"/>
              </a:rPr>
              <a:t>texhash</a:t>
            </a:r>
            <a:endParaRPr lang="zh-TW" altLang="en-US" sz="1300" dirty="0">
              <a:latin typeface="Courier New" panose="02070309020205020404" pitchFamily="49" charset="0"/>
              <a:cs typeface="Courier New" panose="02070309020205020404" pitchFamily="49" charset="0"/>
            </a:endParaRPr>
          </a:p>
        </p:txBody>
      </p:sp>
      <p:pic>
        <p:nvPicPr>
          <p:cNvPr id="3" name="圖片 2">
            <a:extLst>
              <a:ext uri="{FF2B5EF4-FFF2-40B4-BE49-F238E27FC236}">
                <a16:creationId xmlns:a16="http://schemas.microsoft.com/office/drawing/2014/main" id="{9FB08394-2E34-0936-6EF3-6BEB5B81770E}"/>
              </a:ext>
            </a:extLst>
          </p:cNvPr>
          <p:cNvPicPr>
            <a:picLocks noChangeAspect="1"/>
          </p:cNvPicPr>
          <p:nvPr/>
        </p:nvPicPr>
        <p:blipFill>
          <a:blip r:embed="rId3"/>
          <a:stretch>
            <a:fillRect/>
          </a:stretch>
        </p:blipFill>
        <p:spPr>
          <a:xfrm>
            <a:off x="9650425" y="3740664"/>
            <a:ext cx="2085714" cy="2666667"/>
          </a:xfrm>
          <a:prstGeom prst="rect">
            <a:avLst/>
          </a:prstGeom>
        </p:spPr>
      </p:pic>
    </p:spTree>
    <p:extLst>
      <p:ext uri="{BB962C8B-B14F-4D97-AF65-F5344CB8AC3E}">
        <p14:creationId xmlns:p14="http://schemas.microsoft.com/office/powerpoint/2010/main" val="4600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6EBD1-B772-46DF-BB79-13D4305805F7}"/>
              </a:ext>
            </a:extLst>
          </p:cNvPr>
          <p:cNvSpPr>
            <a:spLocks noGrp="1"/>
          </p:cNvSpPr>
          <p:nvPr>
            <p:ph type="title"/>
          </p:nvPr>
        </p:nvSpPr>
        <p:spPr/>
        <p:txBody>
          <a:bodyPr/>
          <a:lstStyle/>
          <a:p>
            <a:r>
              <a:rPr lang="en-US" altLang="zh-TW" dirty="0">
                <a:latin typeface="Arial" panose="020B0604020202020204" pitchFamily="34" charset="0"/>
              </a:rPr>
              <a:t>Presentation Office</a:t>
            </a:r>
            <a:endParaRPr lang="en-US" dirty="0">
              <a:latin typeface="Arial" panose="020B0604020202020204" pitchFamily="34" charset="0"/>
            </a:endParaRPr>
          </a:p>
        </p:txBody>
      </p:sp>
      <p:sp>
        <p:nvSpPr>
          <p:cNvPr id="3" name="Rectangle 1"/>
          <p:cNvSpPr>
            <a:spLocks noGrp="1" noChangeArrowheads="1"/>
          </p:cNvSpPr>
          <p:nvPr>
            <p:ph idx="1"/>
          </p:nvPr>
        </p:nvSpPr>
        <p:spPr bwMode="auto">
          <a:xfrm>
            <a:off x="1301691" y="1164580"/>
            <a:ext cx="8185755"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eaLnBrk="0" fontAlgn="base" hangingPunct="0">
              <a:lnSpc>
                <a:spcPct val="100000"/>
              </a:lnSpc>
              <a:spcBef>
                <a:spcPct val="0"/>
              </a:spcBef>
              <a:spcAft>
                <a:spcPct val="0"/>
              </a:spcAft>
              <a:buNone/>
            </a:pPr>
            <a:r>
              <a:rPr lang="zh-TW" altLang="zh-TW" sz="1800" dirty="0"/>
              <a:t>🔹 </a:t>
            </a:r>
            <a:r>
              <a:rPr lang="zh-TW" altLang="zh-TW" sz="2000" b="1" dirty="0"/>
              <a:t>Clear Signage</a:t>
            </a:r>
            <a:br>
              <a:rPr lang="zh-TW" altLang="zh-TW" sz="2000" dirty="0"/>
            </a:br>
            <a:r>
              <a:rPr lang="zh-TW" altLang="zh-TW" sz="2000" dirty="0"/>
              <a:t>Clearly display the </a:t>
            </a:r>
            <a:r>
              <a:rPr lang="zh-TW" altLang="zh-TW" sz="2000" b="1" dirty="0"/>
              <a:t>Presentation Office hours and location</a:t>
            </a:r>
            <a:r>
              <a:rPr lang="zh-TW" altLang="zh-TW" sz="2000" dirty="0"/>
              <a:t>.</a:t>
            </a:r>
          </a:p>
          <a:p>
            <a:pPr marL="0" lvl="0" indent="0" eaLnBrk="0" fontAlgn="base" hangingPunct="0">
              <a:lnSpc>
                <a:spcPct val="100000"/>
              </a:lnSpc>
              <a:spcBef>
                <a:spcPct val="0"/>
              </a:spcBef>
              <a:spcAft>
                <a:spcPct val="0"/>
              </a:spcAft>
              <a:buNone/>
            </a:pPr>
            <a:r>
              <a:rPr lang="zh-TW" altLang="zh-TW" sz="2000" dirty="0"/>
              <a:t>🔹 </a:t>
            </a:r>
            <a:r>
              <a:rPr lang="zh-TW" altLang="zh-TW" sz="2000" b="1" dirty="0"/>
              <a:t>Presentation File Check</a:t>
            </a:r>
            <a:br>
              <a:rPr lang="zh-TW" altLang="zh-TW" sz="2000" dirty="0"/>
            </a:br>
            <a:r>
              <a:rPr lang="zh-TW" altLang="zh-TW" sz="2000" dirty="0"/>
              <a:t>Speakers should </a:t>
            </a:r>
            <a:r>
              <a:rPr lang="zh-TW" altLang="zh-TW" sz="2000" b="1" dirty="0"/>
              <a:t>verify their presentation files</a:t>
            </a:r>
            <a:r>
              <a:rPr lang="zh-TW" altLang="zh-TW" sz="2000" dirty="0"/>
              <a:t> at least </a:t>
            </a:r>
            <a:r>
              <a:rPr lang="zh-TW" altLang="zh-TW" sz="2000" b="1" dirty="0"/>
              <a:t>half a day</a:t>
            </a:r>
            <a:r>
              <a:rPr lang="zh-TW" altLang="zh-TW" sz="2000" dirty="0"/>
              <a:t> before their session.</a:t>
            </a:r>
          </a:p>
          <a:p>
            <a:pPr marL="0" lvl="0" indent="0" eaLnBrk="0" fontAlgn="base" hangingPunct="0">
              <a:lnSpc>
                <a:spcPct val="100000"/>
              </a:lnSpc>
              <a:spcBef>
                <a:spcPct val="0"/>
              </a:spcBef>
              <a:spcAft>
                <a:spcPct val="0"/>
              </a:spcAft>
              <a:buNone/>
            </a:pPr>
            <a:r>
              <a:rPr lang="zh-TW" altLang="zh-TW" sz="2000" dirty="0"/>
              <a:t>🔹 </a:t>
            </a:r>
            <a:r>
              <a:rPr lang="zh-TW" altLang="zh-TW" sz="2000" b="1" dirty="0"/>
              <a:t>Identical Laptops</a:t>
            </a:r>
            <a:br>
              <a:rPr lang="zh-TW" altLang="zh-TW" sz="2000" dirty="0"/>
            </a:br>
            <a:r>
              <a:rPr lang="zh-TW" altLang="zh-TW" sz="2000" dirty="0"/>
              <a:t>Session room laptops are </a:t>
            </a:r>
            <a:r>
              <a:rPr lang="zh-TW" altLang="zh-TW" sz="2000" b="1" dirty="0"/>
              <a:t>identical to test laptops</a:t>
            </a:r>
            <a:r>
              <a:rPr lang="zh-TW" altLang="zh-TW" sz="2000" dirty="0"/>
              <a:t> to ensure smooth file playback.</a:t>
            </a:r>
          </a:p>
          <a:p>
            <a:pPr marL="0" lvl="0" indent="0" eaLnBrk="0" fontAlgn="base" hangingPunct="0">
              <a:lnSpc>
                <a:spcPct val="100000"/>
              </a:lnSpc>
              <a:spcBef>
                <a:spcPct val="0"/>
              </a:spcBef>
              <a:spcAft>
                <a:spcPct val="0"/>
              </a:spcAft>
              <a:buNone/>
            </a:pPr>
            <a:r>
              <a:rPr lang="zh-TW" altLang="zh-TW" sz="2000" dirty="0"/>
              <a:t>🔹 </a:t>
            </a:r>
            <a:r>
              <a:rPr lang="zh-TW" altLang="zh-TW" sz="2000" b="1" dirty="0"/>
              <a:t>Laser Pointers</a:t>
            </a:r>
            <a:br>
              <a:rPr lang="zh-TW" altLang="zh-TW" sz="2000" dirty="0"/>
            </a:br>
            <a:r>
              <a:rPr lang="zh-TW" altLang="zh-TW" sz="2000" dirty="0"/>
              <a:t>Same laser pointers will be used in all rooms.</a:t>
            </a:r>
            <a:br>
              <a:rPr lang="zh-TW" altLang="zh-TW" sz="2000" dirty="0"/>
            </a:br>
            <a:r>
              <a:rPr lang="zh-TW" altLang="zh-TW" sz="2000" dirty="0"/>
              <a:t>Speakers will be guided on usage.</a:t>
            </a:r>
            <a:endParaRPr lang="en-US" altLang="zh-TW" sz="2000" dirty="0"/>
          </a:p>
          <a:p>
            <a:pPr marL="0" lvl="0" indent="0" eaLnBrk="0" fontAlgn="base" hangingPunct="0">
              <a:lnSpc>
                <a:spcPct val="100000"/>
              </a:lnSpc>
              <a:spcBef>
                <a:spcPct val="0"/>
              </a:spcBef>
              <a:spcAft>
                <a:spcPct val="0"/>
              </a:spcAft>
              <a:buNone/>
            </a:pPr>
            <a:r>
              <a:rPr lang="zh-TW" altLang="zh-TW" sz="2000" b="1" dirty="0"/>
              <a:t>Spare batteries</a:t>
            </a:r>
            <a:r>
              <a:rPr lang="zh-TW" altLang="zh-TW" sz="2000" dirty="0"/>
              <a:t> must be available.</a:t>
            </a:r>
          </a:p>
          <a:p>
            <a:pPr marL="0" indent="0">
              <a:buNone/>
            </a:pPr>
            <a:r>
              <a:rPr lang="zh-TW" altLang="zh-TW" sz="2000" dirty="0"/>
              <a:t>🔹 </a:t>
            </a:r>
            <a:r>
              <a:rPr lang="en-US" altLang="zh-TW" sz="2000" b="1" dirty="0"/>
              <a:t>Devices Needed</a:t>
            </a:r>
          </a:p>
          <a:p>
            <a:r>
              <a:rPr lang="en-US" altLang="zh-TW" sz="2000" b="1" dirty="0"/>
              <a:t>6 laptops</a:t>
            </a:r>
            <a:endParaRPr lang="en-US" altLang="zh-TW" sz="2000" dirty="0"/>
          </a:p>
          <a:p>
            <a:r>
              <a:rPr lang="en-US" altLang="zh-TW" sz="2000" b="1" dirty="0"/>
              <a:t>1 large monitor</a:t>
            </a:r>
            <a:endParaRPr lang="en-US" altLang="zh-TW" sz="2000" dirty="0"/>
          </a:p>
          <a:p>
            <a:r>
              <a:rPr lang="en-US" altLang="zh-TW" sz="2000" b="1" dirty="0"/>
              <a:t>3 standard monitors</a:t>
            </a:r>
            <a:endParaRPr lang="en-US" altLang="zh-TW" sz="2000" dirty="0"/>
          </a:p>
        </p:txBody>
      </p:sp>
      <p:sp>
        <p:nvSpPr>
          <p:cNvPr id="5" name="Rectangle 2"/>
          <p:cNvSpPr>
            <a:spLocks noChangeArrowheads="1"/>
          </p:cNvSpPr>
          <p:nvPr/>
        </p:nvSpPr>
        <p:spPr bwMode="auto">
          <a:xfrm>
            <a:off x="9410700" y="36729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dirty="0">
              <a:ea typeface="Microsoft JhengHei Light" panose="020B0304030504040204" pitchFamily="34" charset="-120"/>
            </a:endParaRPr>
          </a:p>
        </p:txBody>
      </p:sp>
      <p:sp>
        <p:nvSpPr>
          <p:cNvPr id="7" name="Rectangle 6"/>
          <p:cNvSpPr>
            <a:spLocks noChangeArrowheads="1"/>
          </p:cNvSpPr>
          <p:nvPr/>
        </p:nvSpPr>
        <p:spPr bwMode="auto">
          <a:xfrm>
            <a:off x="9861239" y="43968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dirty="0">
              <a:ea typeface="Microsoft JhengHei Light" panose="020B0304030504040204" pitchFamily="34" charset="-120"/>
            </a:endParaRPr>
          </a:p>
        </p:txBody>
      </p:sp>
      <p:pic>
        <p:nvPicPr>
          <p:cNvPr id="10" name="圖片 9"/>
          <p:cNvPicPr>
            <a:picLocks noChangeAspect="1"/>
          </p:cNvPicPr>
          <p:nvPr/>
        </p:nvPicPr>
        <p:blipFill>
          <a:blip r:embed="rId3"/>
          <a:stretch>
            <a:fillRect/>
          </a:stretch>
        </p:blipFill>
        <p:spPr>
          <a:xfrm>
            <a:off x="9487446" y="2213150"/>
            <a:ext cx="2147440" cy="3583583"/>
          </a:xfrm>
          <a:prstGeom prst="rect">
            <a:avLst/>
          </a:prstGeom>
        </p:spPr>
      </p:pic>
      <p:sp>
        <p:nvSpPr>
          <p:cNvPr id="11" name="文字方塊 10"/>
          <p:cNvSpPr txBox="1"/>
          <p:nvPr/>
        </p:nvSpPr>
        <p:spPr>
          <a:xfrm>
            <a:off x="10107516" y="5949863"/>
            <a:ext cx="1031051" cy="369332"/>
          </a:xfrm>
          <a:prstGeom prst="rect">
            <a:avLst/>
          </a:prstGeom>
          <a:noFill/>
        </p:spPr>
        <p:txBody>
          <a:bodyPr wrap="none" rtlCol="0">
            <a:spAutoFit/>
          </a:bodyPr>
          <a:lstStyle/>
          <a:p>
            <a:r>
              <a:rPr lang="en-US" altLang="zh-TW" dirty="0">
                <a:ea typeface="Microsoft JhengHei Light" panose="020B0304030504040204" pitchFamily="34" charset="-120"/>
              </a:rPr>
              <a:t>Signage</a:t>
            </a:r>
            <a:endParaRPr lang="zh-TW" altLang="en-US" dirty="0">
              <a:ea typeface="Microsoft JhengHei Light" panose="020B0304030504040204" pitchFamily="34" charset="-120"/>
            </a:endParaRPr>
          </a:p>
        </p:txBody>
      </p:sp>
    </p:spTree>
    <p:extLst>
      <p:ext uri="{BB962C8B-B14F-4D97-AF65-F5344CB8AC3E}">
        <p14:creationId xmlns:p14="http://schemas.microsoft.com/office/powerpoint/2010/main" val="2175994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6EBD1-B772-46DF-BB79-13D4305805F7}"/>
              </a:ext>
            </a:extLst>
          </p:cNvPr>
          <p:cNvSpPr>
            <a:spLocks noGrp="1"/>
          </p:cNvSpPr>
          <p:nvPr>
            <p:ph type="title"/>
          </p:nvPr>
        </p:nvSpPr>
        <p:spPr>
          <a:xfrm>
            <a:off x="2318158" y="207855"/>
            <a:ext cx="8510804" cy="946364"/>
          </a:xfrm>
        </p:spPr>
        <p:txBody>
          <a:bodyPr>
            <a:normAutofit/>
          </a:bodyPr>
          <a:lstStyle/>
          <a:p>
            <a:r>
              <a:rPr lang="en-US" altLang="zh-TW" dirty="0">
                <a:latin typeface="Arial" panose="020B0604020202020204" pitchFamily="34" charset="0"/>
              </a:rPr>
              <a:t>Presentation Office Preparation</a:t>
            </a:r>
            <a:endParaRPr lang="en-US" dirty="0">
              <a:latin typeface="Arial" panose="020B0604020202020204" pitchFamily="34" charset="0"/>
            </a:endParaRPr>
          </a:p>
        </p:txBody>
      </p:sp>
      <p:sp>
        <p:nvSpPr>
          <p:cNvPr id="4" name="內容版面配置區 3"/>
          <p:cNvSpPr>
            <a:spLocks noGrp="1"/>
          </p:cNvSpPr>
          <p:nvPr>
            <p:ph idx="1"/>
          </p:nvPr>
        </p:nvSpPr>
        <p:spPr>
          <a:xfrm>
            <a:off x="611603" y="2055812"/>
            <a:ext cx="6916615" cy="2762601"/>
          </a:xfrm>
        </p:spPr>
        <p:txBody>
          <a:bodyPr>
            <a:normAutofit lnSpcReduction="10000"/>
          </a:bodyPr>
          <a:lstStyle/>
          <a:p>
            <a:pPr marL="0" lvl="0" indent="0" eaLnBrk="0" fontAlgn="base" hangingPunct="0">
              <a:lnSpc>
                <a:spcPct val="100000"/>
              </a:lnSpc>
              <a:spcBef>
                <a:spcPct val="0"/>
              </a:spcBef>
              <a:spcAft>
                <a:spcPct val="0"/>
              </a:spcAft>
              <a:buFontTx/>
              <a:buChar char="•"/>
            </a:pPr>
            <a:r>
              <a:rPr kumimoji="0" lang="zh-TW" altLang="zh-TW" sz="1800" b="1" i="0" u="none" strike="noStrike" cap="none" normalizeH="0" baseline="0" dirty="0">
                <a:ln>
                  <a:noFill/>
                </a:ln>
                <a:solidFill>
                  <a:schemeClr val="tx1"/>
                </a:solidFill>
                <a:effectLst/>
              </a:rPr>
              <a:t>Upload Station</a:t>
            </a:r>
            <a:br>
              <a:rPr kumimoji="0" lang="zh-TW" altLang="zh-TW" sz="1800" b="0" i="0" u="none" strike="noStrike" cap="none" normalizeH="0" baseline="0" dirty="0">
                <a:ln>
                  <a:noFill/>
                </a:ln>
                <a:solidFill>
                  <a:schemeClr val="tx1"/>
                </a:solidFill>
                <a:effectLst/>
              </a:rPr>
            </a:br>
            <a:r>
              <a:rPr kumimoji="0" lang="zh-TW" altLang="zh-TW" sz="1800" b="0" i="0" u="none" strike="noStrike" cap="none" normalizeH="0" baseline="0" dirty="0">
                <a:ln>
                  <a:noFill/>
                </a:ln>
                <a:solidFill>
                  <a:schemeClr val="tx1"/>
                </a:solidFill>
                <a:effectLst/>
              </a:rPr>
              <a:t>1 computer is available for presenters to upload their files.</a:t>
            </a:r>
          </a:p>
          <a:p>
            <a:pPr marL="0" lvl="0" indent="0" eaLnBrk="0" fontAlgn="base" hangingPunct="0">
              <a:lnSpc>
                <a:spcPct val="100000"/>
              </a:lnSpc>
              <a:spcBef>
                <a:spcPct val="0"/>
              </a:spcBef>
              <a:spcAft>
                <a:spcPct val="0"/>
              </a:spcAft>
              <a:buFontTx/>
              <a:buChar char="•"/>
            </a:pPr>
            <a:r>
              <a:rPr kumimoji="0" lang="zh-TW" altLang="zh-TW" sz="1800" b="1" i="0" u="none" strike="noStrike" cap="none" normalizeH="0" baseline="0" dirty="0">
                <a:ln>
                  <a:noFill/>
                </a:ln>
                <a:solidFill>
                  <a:schemeClr val="tx1"/>
                </a:solidFill>
                <a:effectLst/>
              </a:rPr>
              <a:t>File Check Station</a:t>
            </a:r>
            <a:br>
              <a:rPr kumimoji="0" lang="zh-TW" altLang="zh-TW" sz="1800" b="0" i="0" u="none" strike="noStrike" cap="none" normalizeH="0" baseline="0" dirty="0">
                <a:ln>
                  <a:noFill/>
                </a:ln>
                <a:solidFill>
                  <a:schemeClr val="tx1"/>
                </a:solidFill>
                <a:effectLst/>
              </a:rPr>
            </a:br>
            <a:r>
              <a:rPr kumimoji="0" lang="zh-TW" altLang="zh-TW" sz="1800" b="0" i="0" u="none" strike="noStrike" cap="none" normalizeH="0" baseline="0" dirty="0">
                <a:ln>
                  <a:noFill/>
                </a:ln>
                <a:solidFill>
                  <a:schemeClr val="tx1"/>
                </a:solidFill>
                <a:effectLst/>
              </a:rPr>
              <a:t>2 computers with 1 shared monitor for file testing.</a:t>
            </a:r>
            <a:br>
              <a:rPr kumimoji="0" lang="zh-TW" altLang="zh-TW" sz="1800" b="0" i="0" u="none" strike="noStrike" cap="none" normalizeH="0" baseline="0" dirty="0">
                <a:ln>
                  <a:noFill/>
                </a:ln>
                <a:solidFill>
                  <a:schemeClr val="tx1"/>
                </a:solidFill>
                <a:effectLst/>
              </a:rPr>
            </a:br>
            <a:r>
              <a:rPr kumimoji="0" lang="zh-TW" altLang="zh-TW" sz="1800" b="0" i="0" u="none" strike="noStrike" cap="none" normalizeH="0" baseline="0" dirty="0">
                <a:ln>
                  <a:noFill/>
                </a:ln>
                <a:solidFill>
                  <a:schemeClr val="tx1"/>
                </a:solidFill>
                <a:effectLst/>
              </a:rPr>
              <a:t>(Switchable setup to minimize wait time.)</a:t>
            </a:r>
          </a:p>
          <a:p>
            <a:pPr marL="0" lvl="0" indent="0" eaLnBrk="0" fontAlgn="base" hangingPunct="0">
              <a:lnSpc>
                <a:spcPct val="100000"/>
              </a:lnSpc>
              <a:spcBef>
                <a:spcPct val="0"/>
              </a:spcBef>
              <a:spcAft>
                <a:spcPct val="0"/>
              </a:spcAft>
              <a:buFontTx/>
              <a:buChar char="•"/>
            </a:pPr>
            <a:r>
              <a:rPr kumimoji="0" lang="zh-TW" altLang="zh-TW" sz="1800" b="1" i="0" u="none" strike="noStrike" cap="none" normalizeH="0" baseline="0" dirty="0">
                <a:ln>
                  <a:noFill/>
                </a:ln>
                <a:solidFill>
                  <a:schemeClr val="tx1"/>
                </a:solidFill>
                <a:effectLst/>
              </a:rPr>
              <a:t>Server Upload</a:t>
            </a:r>
            <a:br>
              <a:rPr kumimoji="0" lang="zh-TW" altLang="zh-TW" sz="1800" b="1" i="0" u="none" strike="noStrike" cap="none" normalizeH="0" baseline="0" dirty="0">
                <a:ln>
                  <a:noFill/>
                </a:ln>
                <a:solidFill>
                  <a:schemeClr val="tx1"/>
                </a:solidFill>
                <a:effectLst/>
              </a:rPr>
            </a:br>
            <a:r>
              <a:rPr kumimoji="0" lang="zh-TW" altLang="zh-TW" sz="1800" b="1" i="0" u="none" strike="noStrike" cap="none" normalizeH="0" baseline="0" dirty="0">
                <a:ln>
                  <a:noFill/>
                </a:ln>
                <a:solidFill>
                  <a:schemeClr val="tx1"/>
                </a:solidFill>
                <a:effectLst/>
              </a:rPr>
              <a:t>Files should be uploaded to the shared server </a:t>
            </a:r>
            <a:r>
              <a:rPr kumimoji="0" lang="zh-TW" altLang="zh-TW" sz="1800" b="0" i="0" u="none" strike="noStrike" cap="none" normalizeH="0" baseline="0" dirty="0">
                <a:ln>
                  <a:noFill/>
                </a:ln>
                <a:solidFill>
                  <a:schemeClr val="tx1"/>
                </a:solidFill>
                <a:effectLst/>
              </a:rPr>
              <a:t>in advance</a:t>
            </a:r>
            <a:br>
              <a:rPr kumimoji="0" lang="zh-TW" altLang="zh-TW" sz="1800" b="0" i="0" u="none" strike="noStrike" cap="none" normalizeH="0" baseline="0" dirty="0">
                <a:ln>
                  <a:noFill/>
                </a:ln>
                <a:solidFill>
                  <a:schemeClr val="tx1"/>
                </a:solidFill>
                <a:effectLst/>
              </a:rPr>
            </a:br>
            <a:r>
              <a:rPr kumimoji="0" lang="zh-TW" altLang="zh-TW" sz="1800" b="0" i="0" u="none" strike="noStrike" cap="none" normalizeH="0" baseline="0" dirty="0">
                <a:ln>
                  <a:noFill/>
                </a:ln>
                <a:solidFill>
                  <a:schemeClr val="tx1"/>
                </a:solidFill>
                <a:effectLst/>
              </a:rPr>
              <a:t>to </a:t>
            </a:r>
            <a:r>
              <a:rPr kumimoji="0" lang="en-US" altLang="zh-TW" sz="1800" b="0" i="0" u="none" strike="noStrike" cap="none" normalizeH="0" baseline="0" dirty="0">
                <a:ln>
                  <a:noFill/>
                </a:ln>
                <a:solidFill>
                  <a:schemeClr val="tx1"/>
                </a:solidFill>
                <a:effectLst/>
              </a:rPr>
              <a:t>counter</a:t>
            </a:r>
            <a:r>
              <a:rPr kumimoji="0" lang="zh-TW" altLang="zh-TW" sz="1800" b="0" i="0" u="none" strike="noStrike" cap="none" normalizeH="0" baseline="0" dirty="0">
                <a:ln>
                  <a:noFill/>
                </a:ln>
                <a:solidFill>
                  <a:schemeClr val="tx1"/>
                </a:solidFill>
                <a:effectLst/>
              </a:rPr>
              <a:t> last-minute changes before the session.</a:t>
            </a:r>
          </a:p>
          <a:p>
            <a:pPr marL="0" lvl="0" indent="0" eaLnBrk="0" fontAlgn="base" hangingPunct="0">
              <a:lnSpc>
                <a:spcPct val="100000"/>
              </a:lnSpc>
              <a:spcBef>
                <a:spcPct val="0"/>
              </a:spcBef>
              <a:spcAft>
                <a:spcPct val="0"/>
              </a:spcAft>
              <a:buFontTx/>
              <a:buChar char="•"/>
            </a:pPr>
            <a:r>
              <a:rPr kumimoji="0" lang="zh-TW" altLang="zh-TW" sz="1800" b="1" i="0" u="none" strike="noStrike" cap="none" normalizeH="0" baseline="0" dirty="0">
                <a:ln>
                  <a:noFill/>
                </a:ln>
                <a:solidFill>
                  <a:schemeClr val="tx1"/>
                </a:solidFill>
                <a:effectLst/>
              </a:rPr>
              <a:t>Editing Station</a:t>
            </a:r>
            <a:br>
              <a:rPr kumimoji="0" lang="zh-TW" altLang="zh-TW" sz="1800" b="0" i="0" u="none" strike="noStrike" cap="none" normalizeH="0" baseline="0" dirty="0">
                <a:ln>
                  <a:noFill/>
                </a:ln>
                <a:solidFill>
                  <a:schemeClr val="tx1"/>
                </a:solidFill>
                <a:effectLst/>
              </a:rPr>
            </a:br>
            <a:r>
              <a:rPr kumimoji="0" lang="zh-TW" altLang="zh-TW" sz="1800" b="0" i="0" u="none" strike="noStrike" cap="none" normalizeH="0" baseline="0" dirty="0">
                <a:ln>
                  <a:noFill/>
                </a:ln>
                <a:solidFill>
                  <a:schemeClr val="tx1"/>
                </a:solidFill>
                <a:effectLst/>
              </a:rPr>
              <a:t>3 computers are available for on-site file editing.</a:t>
            </a:r>
          </a:p>
        </p:txBody>
      </p:sp>
      <p:sp>
        <p:nvSpPr>
          <p:cNvPr id="5" name="Rectangle 2"/>
          <p:cNvSpPr>
            <a:spLocks noChangeArrowheads="1"/>
          </p:cNvSpPr>
          <p:nvPr/>
        </p:nvSpPr>
        <p:spPr bwMode="auto">
          <a:xfrm>
            <a:off x="9410700" y="36729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dirty="0">
              <a:ea typeface="Microsoft JhengHei Light" panose="020B0304030504040204" pitchFamily="34" charset="-120"/>
            </a:endParaRPr>
          </a:p>
        </p:txBody>
      </p:sp>
      <p:sp>
        <p:nvSpPr>
          <p:cNvPr id="3"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dirty="0">
              <a:ea typeface="Microsoft JhengHei Light" panose="020B0304030504040204" pitchFamily="34" charset="-120"/>
            </a:endParaRPr>
          </a:p>
        </p:txBody>
      </p:sp>
      <p:sp>
        <p:nvSpPr>
          <p:cNvPr id="6" name="Rectangle 6"/>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dirty="0">
              <a:ea typeface="Microsoft JhengHei Light" panose="020B0304030504040204" pitchFamily="34" charset="-120"/>
            </a:endParaRPr>
          </a:p>
        </p:txBody>
      </p:sp>
      <p:sp>
        <p:nvSpPr>
          <p:cNvPr id="14" name="矩形 13"/>
          <p:cNvSpPr/>
          <p:nvPr/>
        </p:nvSpPr>
        <p:spPr>
          <a:xfrm>
            <a:off x="6894939" y="5114140"/>
            <a:ext cx="5750292" cy="369332"/>
          </a:xfrm>
          <a:prstGeom prst="rect">
            <a:avLst/>
          </a:prstGeom>
        </p:spPr>
        <p:txBody>
          <a:bodyPr wrap="none">
            <a:spAutoFit/>
          </a:bodyPr>
          <a:lstStyle/>
          <a:p>
            <a:r>
              <a:rPr lang="en-US" altLang="zh-TW" dirty="0">
                <a:solidFill>
                  <a:srgbClr val="000000"/>
                </a:solidFill>
                <a:ea typeface="標楷體" panose="03000509000000000000" pitchFamily="65" charset="-120"/>
                <a:cs typeface="Times New Roman" panose="02020603050405020304" pitchFamily="18" charset="0"/>
              </a:rPr>
              <a:t>Laptops and shared monitor for presentation file check</a:t>
            </a:r>
            <a:endParaRPr lang="zh-TW" altLang="en-US" dirty="0">
              <a:ea typeface="Microsoft JhengHei Light" panose="020B0304030504040204" pitchFamily="34" charset="-120"/>
            </a:endParaRPr>
          </a:p>
        </p:txBody>
      </p:sp>
      <p:pic>
        <p:nvPicPr>
          <p:cNvPr id="15" name="圖片 14"/>
          <p:cNvPicPr>
            <a:picLocks noChangeAspect="1"/>
          </p:cNvPicPr>
          <p:nvPr/>
        </p:nvPicPr>
        <p:blipFill>
          <a:blip r:embed="rId3"/>
          <a:stretch>
            <a:fillRect/>
          </a:stretch>
        </p:blipFill>
        <p:spPr>
          <a:xfrm>
            <a:off x="7758032" y="1934060"/>
            <a:ext cx="3305335" cy="2884353"/>
          </a:xfrm>
          <a:prstGeom prst="rect">
            <a:avLst/>
          </a:prstGeom>
        </p:spPr>
      </p:pic>
    </p:spTree>
    <p:extLst>
      <p:ext uri="{BB962C8B-B14F-4D97-AF65-F5344CB8AC3E}">
        <p14:creationId xmlns:p14="http://schemas.microsoft.com/office/powerpoint/2010/main" val="2900028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18158" y="207855"/>
            <a:ext cx="9035642" cy="946364"/>
          </a:xfrm>
        </p:spPr>
        <p:txBody>
          <a:bodyPr>
            <a:normAutofit/>
          </a:bodyPr>
          <a:lstStyle/>
          <a:p>
            <a:r>
              <a:rPr lang="en-US" altLang="zh-TW" dirty="0">
                <a:latin typeface="Arial" panose="020B0604020202020204" pitchFamily="34" charset="0"/>
              </a:rPr>
              <a:t>Auditorium Setup for Speakers</a:t>
            </a:r>
            <a:endParaRPr lang="zh-TW" altLang="en-US" dirty="0">
              <a:latin typeface="Arial" panose="020B0604020202020204" pitchFamily="34" charset="0"/>
            </a:endParaRPr>
          </a:p>
        </p:txBody>
      </p:sp>
      <p:sp>
        <p:nvSpPr>
          <p:cNvPr id="3" name="內容版面配置區 2"/>
          <p:cNvSpPr>
            <a:spLocks noGrp="1"/>
          </p:cNvSpPr>
          <p:nvPr>
            <p:ph idx="1"/>
          </p:nvPr>
        </p:nvSpPr>
        <p:spPr>
          <a:xfrm>
            <a:off x="788233" y="2104216"/>
            <a:ext cx="5307767" cy="2668691"/>
          </a:xfrm>
        </p:spPr>
        <p:txBody>
          <a:bodyPr>
            <a:normAutofit lnSpcReduction="10000"/>
          </a:bodyPr>
          <a:lstStyle/>
          <a:p>
            <a:pPr marL="0" lvl="0" indent="0" eaLnBrk="0" fontAlgn="base" hangingPunct="0">
              <a:lnSpc>
                <a:spcPct val="100000"/>
              </a:lnSpc>
              <a:spcBef>
                <a:spcPct val="0"/>
              </a:spcBef>
              <a:spcAft>
                <a:spcPct val="0"/>
              </a:spcAft>
              <a:buFontTx/>
              <a:buChar char="•"/>
            </a:pPr>
            <a:r>
              <a:rPr lang="zh-TW" altLang="zh-TW" sz="1800" b="1" dirty="0"/>
              <a:t>Timer</a:t>
            </a:r>
            <a:br>
              <a:rPr lang="zh-TW" altLang="zh-TW" sz="1800" dirty="0"/>
            </a:br>
            <a:r>
              <a:rPr lang="zh-TW" altLang="zh-TW" sz="1800" dirty="0"/>
              <a:t>A timer is provided for speakers to manage their presentation time.</a:t>
            </a:r>
            <a:endParaRPr lang="en-US" altLang="zh-TW" sz="1800" dirty="0"/>
          </a:p>
          <a:p>
            <a:pPr marL="0" lvl="0" indent="0" eaLnBrk="0" fontAlgn="base" hangingPunct="0">
              <a:lnSpc>
                <a:spcPct val="100000"/>
              </a:lnSpc>
              <a:spcBef>
                <a:spcPct val="0"/>
              </a:spcBef>
              <a:spcAft>
                <a:spcPct val="0"/>
              </a:spcAft>
              <a:buNone/>
            </a:pPr>
            <a:endParaRPr lang="zh-TW" altLang="zh-TW" sz="1800" dirty="0"/>
          </a:p>
          <a:p>
            <a:pPr marL="0" lvl="0" indent="0" eaLnBrk="0" fontAlgn="base" hangingPunct="0">
              <a:lnSpc>
                <a:spcPct val="100000"/>
              </a:lnSpc>
              <a:spcBef>
                <a:spcPct val="0"/>
              </a:spcBef>
              <a:spcAft>
                <a:spcPct val="0"/>
              </a:spcAft>
              <a:buFontTx/>
              <a:buChar char="•"/>
            </a:pPr>
            <a:r>
              <a:rPr lang="zh-TW" altLang="zh-TW" sz="1800" b="1" dirty="0"/>
              <a:t>Monitors</a:t>
            </a:r>
            <a:br>
              <a:rPr lang="zh-TW" altLang="zh-TW" sz="1800" dirty="0"/>
            </a:br>
            <a:r>
              <a:rPr lang="zh-TW" altLang="zh-TW" sz="1800" dirty="0"/>
              <a:t>Two monitors are available:</a:t>
            </a:r>
            <a:br>
              <a:rPr lang="zh-TW" altLang="zh-TW" sz="1800" dirty="0"/>
            </a:br>
            <a:r>
              <a:rPr lang="zh-TW" altLang="zh-TW" sz="1800" dirty="0"/>
              <a:t>– One displays the slides, allowing speakers to face the audience while presenting.</a:t>
            </a:r>
            <a:br>
              <a:rPr lang="zh-TW" altLang="zh-TW" sz="1800" dirty="0"/>
            </a:br>
            <a:r>
              <a:rPr lang="zh-TW" altLang="zh-TW" sz="1800" dirty="0"/>
              <a:t>– The other shows the transcript for speaker reference.</a:t>
            </a:r>
          </a:p>
        </p:txBody>
      </p:sp>
      <p:pic>
        <p:nvPicPr>
          <p:cNvPr id="4" name="圖片 3"/>
          <p:cNvPicPr>
            <a:picLocks noChangeAspect="1"/>
          </p:cNvPicPr>
          <p:nvPr/>
        </p:nvPicPr>
        <p:blipFill>
          <a:blip r:embed="rId3"/>
          <a:stretch>
            <a:fillRect/>
          </a:stretch>
        </p:blipFill>
        <p:spPr>
          <a:xfrm>
            <a:off x="6957435" y="2104216"/>
            <a:ext cx="4396365" cy="3264906"/>
          </a:xfrm>
          <a:prstGeom prst="rect">
            <a:avLst/>
          </a:prstGeom>
        </p:spPr>
      </p:pic>
      <p:sp>
        <p:nvSpPr>
          <p:cNvPr id="5" name="文字方塊 4"/>
          <p:cNvSpPr txBox="1"/>
          <p:nvPr/>
        </p:nvSpPr>
        <p:spPr>
          <a:xfrm>
            <a:off x="7459049" y="5597984"/>
            <a:ext cx="4177426" cy="369332"/>
          </a:xfrm>
          <a:prstGeom prst="rect">
            <a:avLst/>
          </a:prstGeom>
          <a:noFill/>
        </p:spPr>
        <p:txBody>
          <a:bodyPr wrap="non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Monitors and the timer for speakers</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Tree>
    <p:extLst>
      <p:ext uri="{BB962C8B-B14F-4D97-AF65-F5344CB8AC3E}">
        <p14:creationId xmlns:p14="http://schemas.microsoft.com/office/powerpoint/2010/main" val="3754440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a:extLst>
              <a:ext uri="{FF2B5EF4-FFF2-40B4-BE49-F238E27FC236}">
                <a16:creationId xmlns:a16="http://schemas.microsoft.com/office/drawing/2014/main" id="{7F898AB0-3BFA-4761-84B8-FD28E7F024A2}"/>
              </a:ext>
            </a:extLst>
          </p:cNvPr>
          <p:cNvGrpSpPr/>
          <p:nvPr/>
        </p:nvGrpSpPr>
        <p:grpSpPr>
          <a:xfrm>
            <a:off x="229553" y="1452998"/>
            <a:ext cx="5736088" cy="5160397"/>
            <a:chOff x="6281530" y="985960"/>
            <a:chExt cx="5736088" cy="5160397"/>
          </a:xfrm>
        </p:grpSpPr>
        <p:pic>
          <p:nvPicPr>
            <p:cNvPr id="3" name="圖片 2">
              <a:extLst>
                <a:ext uri="{FF2B5EF4-FFF2-40B4-BE49-F238E27FC236}">
                  <a16:creationId xmlns:a16="http://schemas.microsoft.com/office/drawing/2014/main" id="{D90CFADA-7F2D-4A7F-85BE-BFB3F16C84E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87449" y="985960"/>
              <a:ext cx="5730169" cy="5160397"/>
            </a:xfrm>
            <a:prstGeom prst="rect">
              <a:avLst/>
            </a:prstGeom>
          </p:spPr>
        </p:pic>
        <p:sp>
          <p:nvSpPr>
            <p:cNvPr id="4" name="矩形 3">
              <a:extLst>
                <a:ext uri="{FF2B5EF4-FFF2-40B4-BE49-F238E27FC236}">
                  <a16:creationId xmlns:a16="http://schemas.microsoft.com/office/drawing/2014/main" id="{2C49BC63-FDB2-4827-9F6F-3C7B2C8168B2}"/>
                </a:ext>
              </a:extLst>
            </p:cNvPr>
            <p:cNvSpPr/>
            <p:nvPr/>
          </p:nvSpPr>
          <p:spPr>
            <a:xfrm>
              <a:off x="6281530" y="2146852"/>
              <a:ext cx="5736088" cy="23853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 name="矩形 4">
              <a:extLst>
                <a:ext uri="{FF2B5EF4-FFF2-40B4-BE49-F238E27FC236}">
                  <a16:creationId xmlns:a16="http://schemas.microsoft.com/office/drawing/2014/main" id="{6D2A286F-6900-483D-8813-971852926336}"/>
                </a:ext>
              </a:extLst>
            </p:cNvPr>
            <p:cNvSpPr/>
            <p:nvPr/>
          </p:nvSpPr>
          <p:spPr>
            <a:xfrm>
              <a:off x="7374835" y="3359426"/>
              <a:ext cx="4591878" cy="3458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pic>
        <p:nvPicPr>
          <p:cNvPr id="7" name="圖片 6">
            <a:extLst>
              <a:ext uri="{FF2B5EF4-FFF2-40B4-BE49-F238E27FC236}">
                <a16:creationId xmlns:a16="http://schemas.microsoft.com/office/drawing/2014/main" id="{1EBBF212-606B-4943-B0A6-1B707382EDB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41349" y="1100285"/>
            <a:ext cx="3269198" cy="1037470"/>
          </a:xfrm>
          <a:prstGeom prst="rect">
            <a:avLst/>
          </a:prstGeom>
        </p:spPr>
      </p:pic>
      <p:pic>
        <p:nvPicPr>
          <p:cNvPr id="12" name="圖片 11">
            <a:extLst>
              <a:ext uri="{FF2B5EF4-FFF2-40B4-BE49-F238E27FC236}">
                <a16:creationId xmlns:a16="http://schemas.microsoft.com/office/drawing/2014/main" id="{C5BB8B6B-3A17-45CB-992F-F8D9062C1241}"/>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24977" y="2144870"/>
            <a:ext cx="4744165" cy="4370796"/>
          </a:xfrm>
          <a:prstGeom prst="rect">
            <a:avLst/>
          </a:prstGeom>
        </p:spPr>
      </p:pic>
      <p:sp>
        <p:nvSpPr>
          <p:cNvPr id="14" name="文字方塊 13">
            <a:extLst>
              <a:ext uri="{FF2B5EF4-FFF2-40B4-BE49-F238E27FC236}">
                <a16:creationId xmlns:a16="http://schemas.microsoft.com/office/drawing/2014/main" id="{3B4A9019-C197-41C9-A3ED-69E530FDF1E9}"/>
              </a:ext>
            </a:extLst>
          </p:cNvPr>
          <p:cNvSpPr txBox="1"/>
          <p:nvPr/>
        </p:nvSpPr>
        <p:spPr>
          <a:xfrm>
            <a:off x="1056881" y="1082945"/>
            <a:ext cx="5730169" cy="369332"/>
          </a:xfrm>
          <a:prstGeom prst="rect">
            <a:avLst/>
          </a:prstGeom>
          <a:noFill/>
        </p:spPr>
        <p:txBody>
          <a:bodyPr wrap="square">
            <a:spAutoFit/>
          </a:bodyPr>
          <a:lstStyle/>
          <a:p>
            <a:r>
              <a:rPr lang="zh-TW" altLang="en-US" dirty="0">
                <a:latin typeface="Microsoft YaHei UI" panose="020B0503020204020204" pitchFamily="34" charset="-122"/>
                <a:ea typeface="Microsoft JhengHei Light" panose="020B0304030504040204" pitchFamily="34" charset="-120"/>
                <a:cs typeface="Arial" panose="020B0604020202020204" pitchFamily="34" charset="0"/>
              </a:rPr>
              <a:t>Contents of the purchased plan </a:t>
            </a: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(IPAC25)</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6" name="文字方塊 15">
            <a:extLst>
              <a:ext uri="{FF2B5EF4-FFF2-40B4-BE49-F238E27FC236}">
                <a16:creationId xmlns:a16="http://schemas.microsoft.com/office/drawing/2014/main" id="{0BB05C69-9ABA-4AE0-A62D-F6AB96D01F7E}"/>
              </a:ext>
            </a:extLst>
          </p:cNvPr>
          <p:cNvSpPr txBox="1"/>
          <p:nvPr/>
        </p:nvSpPr>
        <p:spPr>
          <a:xfrm>
            <a:off x="2531532" y="436614"/>
            <a:ext cx="7553762" cy="646331"/>
          </a:xfrm>
          <a:prstGeom prst="rect">
            <a:avLst/>
          </a:prstGeom>
          <a:noFill/>
        </p:spPr>
        <p:txBody>
          <a:bodyPr wrap="square">
            <a:spAutoFit/>
          </a:bodyPr>
          <a:lstStyle/>
          <a:p>
            <a:pPr>
              <a:lnSpc>
                <a:spcPct val="90000"/>
              </a:lnSpc>
              <a:spcBef>
                <a:spcPct val="0"/>
              </a:spcBef>
            </a:pP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Conference APP</a:t>
            </a:r>
            <a:endPar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endParaRPr>
          </a:p>
        </p:txBody>
      </p:sp>
      <p:sp>
        <p:nvSpPr>
          <p:cNvPr id="18" name="文字方塊 17">
            <a:extLst>
              <a:ext uri="{FF2B5EF4-FFF2-40B4-BE49-F238E27FC236}">
                <a16:creationId xmlns:a16="http://schemas.microsoft.com/office/drawing/2014/main" id="{123D0387-DB2F-4B8C-BA3C-B54E0C755B92}"/>
              </a:ext>
            </a:extLst>
          </p:cNvPr>
          <p:cNvSpPr txBox="1"/>
          <p:nvPr/>
        </p:nvSpPr>
        <p:spPr>
          <a:xfrm>
            <a:off x="9369480" y="2099677"/>
            <a:ext cx="2754593" cy="276999"/>
          </a:xfrm>
          <a:prstGeom prst="rect">
            <a:avLst/>
          </a:prstGeom>
          <a:noFill/>
        </p:spPr>
        <p:txBody>
          <a:bodyPr wrap="square">
            <a:spAutoFit/>
          </a:bodyPr>
          <a:lstStyle/>
          <a:p>
            <a:r>
              <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rPr>
              <a:t>https://conference4me.psnc.pl/en/</a:t>
            </a:r>
          </a:p>
        </p:txBody>
      </p:sp>
      <p:sp>
        <p:nvSpPr>
          <p:cNvPr id="19" name="矩形 18">
            <a:extLst>
              <a:ext uri="{FF2B5EF4-FFF2-40B4-BE49-F238E27FC236}">
                <a16:creationId xmlns:a16="http://schemas.microsoft.com/office/drawing/2014/main" id="{2895B61F-EC48-4DA4-AAD6-0BA3A6DB0237}"/>
              </a:ext>
            </a:extLst>
          </p:cNvPr>
          <p:cNvSpPr/>
          <p:nvPr/>
        </p:nvSpPr>
        <p:spPr>
          <a:xfrm>
            <a:off x="6515914" y="5626887"/>
            <a:ext cx="2872375" cy="1481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Tree>
    <p:extLst>
      <p:ext uri="{BB962C8B-B14F-4D97-AF65-F5344CB8AC3E}">
        <p14:creationId xmlns:p14="http://schemas.microsoft.com/office/powerpoint/2010/main" val="2890776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F6C19B9C-9122-4513-9738-D8922910F84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8387" y="1225065"/>
            <a:ext cx="4873766" cy="5610848"/>
          </a:xfrm>
          <a:prstGeom prst="rect">
            <a:avLst/>
          </a:prstGeom>
        </p:spPr>
      </p:pic>
      <p:sp>
        <p:nvSpPr>
          <p:cNvPr id="5" name="文字方塊 4">
            <a:extLst>
              <a:ext uri="{FF2B5EF4-FFF2-40B4-BE49-F238E27FC236}">
                <a16:creationId xmlns:a16="http://schemas.microsoft.com/office/drawing/2014/main" id="{3DDD256B-A46D-42FF-B49F-30920D77D348}"/>
              </a:ext>
            </a:extLst>
          </p:cNvPr>
          <p:cNvSpPr txBox="1"/>
          <p:nvPr/>
        </p:nvSpPr>
        <p:spPr>
          <a:xfrm>
            <a:off x="2786348" y="300061"/>
            <a:ext cx="5754897" cy="646331"/>
          </a:xfrm>
          <a:prstGeom prst="rect">
            <a:avLst/>
          </a:prstGeom>
          <a:noFill/>
        </p:spPr>
        <p:txBody>
          <a:bodyPr wrap="square">
            <a:spAutoFit/>
          </a:bodyPr>
          <a:lstStyle/>
          <a:p>
            <a:pPr>
              <a:lnSpc>
                <a:spcPct val="90000"/>
              </a:lnSpc>
              <a:spcBef>
                <a:spcPct val="0"/>
              </a:spcBef>
            </a:pP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APP Milestones</a:t>
            </a:r>
            <a:endPar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endParaRPr>
          </a:p>
        </p:txBody>
      </p:sp>
      <p:grpSp>
        <p:nvGrpSpPr>
          <p:cNvPr id="18" name="群組 17">
            <a:extLst>
              <a:ext uri="{FF2B5EF4-FFF2-40B4-BE49-F238E27FC236}">
                <a16:creationId xmlns:a16="http://schemas.microsoft.com/office/drawing/2014/main" id="{E6064609-3A0F-4ABF-A3EF-3DE7FC944DD4}"/>
              </a:ext>
            </a:extLst>
          </p:cNvPr>
          <p:cNvGrpSpPr/>
          <p:nvPr/>
        </p:nvGrpSpPr>
        <p:grpSpPr>
          <a:xfrm>
            <a:off x="6249447" y="1154409"/>
            <a:ext cx="4974166" cy="4895409"/>
            <a:chOff x="6438086" y="1281409"/>
            <a:chExt cx="4974166" cy="4895409"/>
          </a:xfrm>
        </p:grpSpPr>
        <p:sp>
          <p:nvSpPr>
            <p:cNvPr id="6" name="矩形 5">
              <a:extLst>
                <a:ext uri="{FF2B5EF4-FFF2-40B4-BE49-F238E27FC236}">
                  <a16:creationId xmlns:a16="http://schemas.microsoft.com/office/drawing/2014/main" id="{63485BAB-2870-42EA-9641-A724BD4A4E81}"/>
                </a:ext>
              </a:extLst>
            </p:cNvPr>
            <p:cNvSpPr/>
            <p:nvPr/>
          </p:nvSpPr>
          <p:spPr>
            <a:xfrm>
              <a:off x="6438086" y="1693718"/>
              <a:ext cx="4974166" cy="448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7" name="群組 6">
              <a:extLst>
                <a:ext uri="{FF2B5EF4-FFF2-40B4-BE49-F238E27FC236}">
                  <a16:creationId xmlns:a16="http://schemas.microsoft.com/office/drawing/2014/main" id="{35509402-7032-4092-8BB8-B5FC99967EB3}"/>
                </a:ext>
              </a:extLst>
            </p:cNvPr>
            <p:cNvGrpSpPr/>
            <p:nvPr/>
          </p:nvGrpSpPr>
          <p:grpSpPr>
            <a:xfrm>
              <a:off x="6832630" y="2090223"/>
              <a:ext cx="2305456" cy="2067266"/>
              <a:chOff x="7437996" y="1954757"/>
              <a:chExt cx="2305456" cy="2067266"/>
            </a:xfrm>
          </p:grpSpPr>
          <p:pic>
            <p:nvPicPr>
              <p:cNvPr id="8" name="圖片 7">
                <a:extLst>
                  <a:ext uri="{FF2B5EF4-FFF2-40B4-BE49-F238E27FC236}">
                    <a16:creationId xmlns:a16="http://schemas.microsoft.com/office/drawing/2014/main" id="{7A13BC2A-107F-447A-9613-CFD9F0C7452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437996" y="1954757"/>
                <a:ext cx="1718734" cy="1718734"/>
              </a:xfrm>
              <a:prstGeom prst="rect">
                <a:avLst/>
              </a:prstGeom>
            </p:spPr>
          </p:pic>
          <p:sp>
            <p:nvSpPr>
              <p:cNvPr id="9" name="文字方塊 8">
                <a:extLst>
                  <a:ext uri="{FF2B5EF4-FFF2-40B4-BE49-F238E27FC236}">
                    <a16:creationId xmlns:a16="http://schemas.microsoft.com/office/drawing/2014/main" id="{16D28FFA-EB10-41BB-8B6E-E52EE79CA460}"/>
                  </a:ext>
                </a:extLst>
              </p:cNvPr>
              <p:cNvSpPr txBox="1"/>
              <p:nvPr/>
            </p:nvSpPr>
            <p:spPr>
              <a:xfrm>
                <a:off x="7437996" y="3652691"/>
                <a:ext cx="2305456" cy="369332"/>
              </a:xfrm>
              <a:prstGeom prst="rect">
                <a:avLst/>
              </a:prstGeom>
              <a:noFill/>
            </p:spPr>
            <p:txBody>
              <a:bodyPr wrap="squar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IPAC25</a:t>
                </a:r>
                <a:r>
                  <a:rPr lang="zh-TW" altLang="en-US" dirty="0">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Apple store</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10" name="群組 9">
              <a:extLst>
                <a:ext uri="{FF2B5EF4-FFF2-40B4-BE49-F238E27FC236}">
                  <a16:creationId xmlns:a16="http://schemas.microsoft.com/office/drawing/2014/main" id="{B43F4F06-A6A7-4424-8A88-033DDC9B220E}"/>
                </a:ext>
              </a:extLst>
            </p:cNvPr>
            <p:cNvGrpSpPr/>
            <p:nvPr/>
          </p:nvGrpSpPr>
          <p:grpSpPr>
            <a:xfrm>
              <a:off x="7391650" y="4345403"/>
              <a:ext cx="2939580" cy="1750431"/>
              <a:chOff x="7997016" y="4209937"/>
              <a:chExt cx="2939580" cy="1750431"/>
            </a:xfrm>
          </p:grpSpPr>
          <p:pic>
            <p:nvPicPr>
              <p:cNvPr id="11" name="圖片 10">
                <a:extLst>
                  <a:ext uri="{FF2B5EF4-FFF2-40B4-BE49-F238E27FC236}">
                    <a16:creationId xmlns:a16="http://schemas.microsoft.com/office/drawing/2014/main" id="{4EE36C22-FEB5-46AF-A783-334CA521543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997016" y="4209937"/>
                <a:ext cx="2939580" cy="1438212"/>
              </a:xfrm>
              <a:prstGeom prst="rect">
                <a:avLst/>
              </a:prstGeom>
            </p:spPr>
          </p:pic>
          <p:sp>
            <p:nvSpPr>
              <p:cNvPr id="12" name="文字方塊 11">
                <a:extLst>
                  <a:ext uri="{FF2B5EF4-FFF2-40B4-BE49-F238E27FC236}">
                    <a16:creationId xmlns:a16="http://schemas.microsoft.com/office/drawing/2014/main" id="{88B5DE36-6459-42DA-9DC8-8041F9B818CE}"/>
                  </a:ext>
                </a:extLst>
              </p:cNvPr>
              <p:cNvSpPr txBox="1"/>
              <p:nvPr/>
            </p:nvSpPr>
            <p:spPr>
              <a:xfrm>
                <a:off x="8478187" y="5591036"/>
                <a:ext cx="2143151" cy="369332"/>
              </a:xfrm>
              <a:prstGeom prst="rect">
                <a:avLst/>
              </a:prstGeom>
              <a:noFill/>
            </p:spPr>
            <p:txBody>
              <a:bodyPr wrap="non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Google play store</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grpSp>
          <p:nvGrpSpPr>
            <p:cNvPr id="13" name="群組 12">
              <a:extLst>
                <a:ext uri="{FF2B5EF4-FFF2-40B4-BE49-F238E27FC236}">
                  <a16:creationId xmlns:a16="http://schemas.microsoft.com/office/drawing/2014/main" id="{552797B1-4B51-457C-AE60-F9944A57BA5E}"/>
                </a:ext>
              </a:extLst>
            </p:cNvPr>
            <p:cNvGrpSpPr/>
            <p:nvPr/>
          </p:nvGrpSpPr>
          <p:grpSpPr>
            <a:xfrm>
              <a:off x="8984504" y="2086401"/>
              <a:ext cx="2300289" cy="2071088"/>
              <a:chOff x="9589870" y="1950935"/>
              <a:chExt cx="2300289" cy="2071088"/>
            </a:xfrm>
          </p:grpSpPr>
          <p:pic>
            <p:nvPicPr>
              <p:cNvPr id="14" name="圖片 13">
                <a:extLst>
                  <a:ext uri="{FF2B5EF4-FFF2-40B4-BE49-F238E27FC236}">
                    <a16:creationId xmlns:a16="http://schemas.microsoft.com/office/drawing/2014/main" id="{7796E535-5FA0-4234-BF79-8689F4B598D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649195" y="1950935"/>
                <a:ext cx="1718734" cy="1718734"/>
              </a:xfrm>
              <a:prstGeom prst="rect">
                <a:avLst/>
              </a:prstGeom>
            </p:spPr>
          </p:pic>
          <p:sp>
            <p:nvSpPr>
              <p:cNvPr id="15" name="文字方塊 14">
                <a:extLst>
                  <a:ext uri="{FF2B5EF4-FFF2-40B4-BE49-F238E27FC236}">
                    <a16:creationId xmlns:a16="http://schemas.microsoft.com/office/drawing/2014/main" id="{8B8CFA17-7E5E-48B9-BD73-EB3DD8CDB636}"/>
                  </a:ext>
                </a:extLst>
              </p:cNvPr>
              <p:cNvSpPr txBox="1"/>
              <p:nvPr/>
            </p:nvSpPr>
            <p:spPr>
              <a:xfrm>
                <a:off x="9589870" y="3652691"/>
                <a:ext cx="2300289" cy="369332"/>
              </a:xfrm>
              <a:prstGeom prst="rect">
                <a:avLst/>
              </a:prstGeom>
              <a:noFill/>
            </p:spPr>
            <p:txBody>
              <a:bodyPr wrap="squar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IPAC25</a:t>
                </a:r>
                <a:r>
                  <a:rPr lang="zh-TW" altLang="en-US" dirty="0">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logo (Web)</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sp>
          <p:nvSpPr>
            <p:cNvPr id="17" name="文字方塊 16">
              <a:extLst>
                <a:ext uri="{FF2B5EF4-FFF2-40B4-BE49-F238E27FC236}">
                  <a16:creationId xmlns:a16="http://schemas.microsoft.com/office/drawing/2014/main" id="{3F91EB94-1EB3-4EFB-AD2A-536744722503}"/>
                </a:ext>
              </a:extLst>
            </p:cNvPr>
            <p:cNvSpPr txBox="1"/>
            <p:nvPr/>
          </p:nvSpPr>
          <p:spPr>
            <a:xfrm>
              <a:off x="7130285" y="1281409"/>
              <a:ext cx="3462310" cy="369332"/>
            </a:xfrm>
            <a:prstGeom prst="rect">
              <a:avLst/>
            </a:prstGeom>
            <a:noFill/>
          </p:spPr>
          <p:txBody>
            <a:bodyPr wrap="square">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R</a:t>
              </a:r>
              <a:r>
                <a:rPr lang="zh-TW" altLang="en-US" dirty="0">
                  <a:latin typeface="Microsoft YaHei UI" panose="020B0503020204020204" pitchFamily="34" charset="-122"/>
                  <a:ea typeface="Microsoft JhengHei Light" panose="020B0304030504040204" pitchFamily="34" charset="-120"/>
                  <a:cs typeface="Arial" panose="020B0604020202020204" pitchFamily="34" charset="0"/>
                </a:rPr>
                <a:t>elease on multiple platforms</a:t>
              </a:r>
            </a:p>
          </p:txBody>
        </p:sp>
      </p:grpSp>
    </p:spTree>
    <p:extLst>
      <p:ext uri="{BB962C8B-B14F-4D97-AF65-F5344CB8AC3E}">
        <p14:creationId xmlns:p14="http://schemas.microsoft.com/office/powerpoint/2010/main" val="3636027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圖片 1">
            <a:extLst>
              <a:ext uri="{FF2B5EF4-FFF2-40B4-BE49-F238E27FC236}">
                <a16:creationId xmlns:a16="http://schemas.microsoft.com/office/drawing/2014/main" id="{79877078-67F4-0E33-89AB-F0C9152CBC8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36467" y="1597120"/>
            <a:ext cx="2565673" cy="4245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圖片 6">
            <a:extLst>
              <a:ext uri="{FF2B5EF4-FFF2-40B4-BE49-F238E27FC236}">
                <a16:creationId xmlns:a16="http://schemas.microsoft.com/office/drawing/2014/main" id="{D24170C7-4CA9-1B6F-DA06-F02853623725}"/>
              </a:ext>
            </a:extLst>
          </p:cNvPr>
          <p:cNvPicPr>
            <a:picLocks noChangeAspect="1"/>
          </p:cNvPicPr>
          <p:nvPr/>
        </p:nvPicPr>
        <p:blipFill>
          <a:blip r:embed="rId4"/>
          <a:stretch>
            <a:fillRect/>
          </a:stretch>
        </p:blipFill>
        <p:spPr>
          <a:xfrm>
            <a:off x="8784801" y="1542594"/>
            <a:ext cx="2587299" cy="4179130"/>
          </a:xfrm>
          <a:prstGeom prst="rect">
            <a:avLst/>
          </a:prstGeom>
        </p:spPr>
      </p:pic>
      <p:sp>
        <p:nvSpPr>
          <p:cNvPr id="11" name="橢圓 10">
            <a:extLst>
              <a:ext uri="{FF2B5EF4-FFF2-40B4-BE49-F238E27FC236}">
                <a16:creationId xmlns:a16="http://schemas.microsoft.com/office/drawing/2014/main" id="{2280B220-B328-2D12-C46F-9A5E56DFC6B5}"/>
              </a:ext>
            </a:extLst>
          </p:cNvPr>
          <p:cNvSpPr/>
          <p:nvPr/>
        </p:nvSpPr>
        <p:spPr>
          <a:xfrm>
            <a:off x="9278890" y="2635624"/>
            <a:ext cx="705552" cy="30894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cxnSp>
        <p:nvCxnSpPr>
          <p:cNvPr id="14" name="直線單箭頭接點 13">
            <a:extLst>
              <a:ext uri="{FF2B5EF4-FFF2-40B4-BE49-F238E27FC236}">
                <a16:creationId xmlns:a16="http://schemas.microsoft.com/office/drawing/2014/main" id="{230D89CA-0E1C-339A-8731-095F370057AF}"/>
              </a:ext>
            </a:extLst>
          </p:cNvPr>
          <p:cNvCxnSpPr>
            <a:cxnSpLocks/>
          </p:cNvCxnSpPr>
          <p:nvPr/>
        </p:nvCxnSpPr>
        <p:spPr>
          <a:xfrm>
            <a:off x="7781294" y="2814736"/>
            <a:ext cx="1333523" cy="628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文字方塊 16">
            <a:extLst>
              <a:ext uri="{FF2B5EF4-FFF2-40B4-BE49-F238E27FC236}">
                <a16:creationId xmlns:a16="http://schemas.microsoft.com/office/drawing/2014/main" id="{1AFA5FA0-AEF7-07F5-54EA-B2B1F4E3DC58}"/>
              </a:ext>
            </a:extLst>
          </p:cNvPr>
          <p:cNvSpPr txBox="1"/>
          <p:nvPr/>
        </p:nvSpPr>
        <p:spPr>
          <a:xfrm>
            <a:off x="2455045" y="239530"/>
            <a:ext cx="7689448" cy="707886"/>
          </a:xfrm>
          <a:prstGeom prst="rect">
            <a:avLst/>
          </a:prstGeom>
          <a:noFill/>
        </p:spPr>
        <p:txBody>
          <a:bodyPr wrap="square">
            <a:spAutoFit/>
          </a:bodyPr>
          <a:lstStyle/>
          <a:p>
            <a:r>
              <a:rPr lang="en-US" altLang="zh-TW" sz="4000" b="1" dirty="0">
                <a:latin typeface="Arial" panose="020B0604020202020204" pitchFamily="34" charset="0"/>
                <a:ea typeface="Microsoft JhengHei Light" panose="020B0304030504040204" pitchFamily="34" charset="-120"/>
                <a:cs typeface="Arial" panose="020B0604020202020204" pitchFamily="34" charset="0"/>
              </a:rPr>
              <a:t>Add Poster ID Sequence </a:t>
            </a:r>
            <a:endParaRPr lang="zh-TW" altLang="en-US" sz="4000" b="1" dirty="0">
              <a:latin typeface="Arial" panose="020B0604020202020204" pitchFamily="34" charset="0"/>
              <a:ea typeface="Microsoft JhengHei Light" panose="020B0304030504040204" pitchFamily="34" charset="-120"/>
              <a:cs typeface="Arial" panose="020B0604020202020204" pitchFamily="34" charset="0"/>
            </a:endParaRPr>
          </a:p>
        </p:txBody>
      </p:sp>
      <p:sp>
        <p:nvSpPr>
          <p:cNvPr id="19" name="文字方塊 18">
            <a:extLst>
              <a:ext uri="{FF2B5EF4-FFF2-40B4-BE49-F238E27FC236}">
                <a16:creationId xmlns:a16="http://schemas.microsoft.com/office/drawing/2014/main" id="{320E470E-4EB3-ED62-F272-267F2B96755A}"/>
              </a:ext>
            </a:extLst>
          </p:cNvPr>
          <p:cNvSpPr txBox="1"/>
          <p:nvPr/>
        </p:nvSpPr>
        <p:spPr>
          <a:xfrm>
            <a:off x="6299769" y="1205021"/>
            <a:ext cx="2227530" cy="461665"/>
          </a:xfrm>
          <a:prstGeom prst="rect">
            <a:avLst/>
          </a:prstGeom>
          <a:noFill/>
        </p:spPr>
        <p:txBody>
          <a:bodyPr wrap="square" rtlCol="0">
            <a:spAutoFit/>
          </a:bodyPr>
          <a:lstStyle/>
          <a:p>
            <a:r>
              <a:rPr lang="en-US" altLang="zh-TW" sz="2400" b="1" dirty="0">
                <a:ea typeface="Microsoft JhengHei Light" panose="020B0304030504040204" pitchFamily="34" charset="-120"/>
              </a:rPr>
              <a:t>2025</a:t>
            </a:r>
            <a:r>
              <a:rPr lang="zh-TW" altLang="en-US" sz="2400" b="1" dirty="0">
                <a:ea typeface="Microsoft JhengHei Light" panose="020B0304030504040204" pitchFamily="34" charset="-120"/>
              </a:rPr>
              <a:t> </a:t>
            </a:r>
            <a:r>
              <a:rPr lang="en-US" altLang="zh-TW" sz="2400" b="1" dirty="0">
                <a:ea typeface="Microsoft JhengHei Light" panose="020B0304030504040204" pitchFamily="34" charset="-120"/>
              </a:rPr>
              <a:t>before</a:t>
            </a:r>
            <a:endParaRPr lang="zh-TW" altLang="en-US" sz="2400" b="1" dirty="0">
              <a:ea typeface="Microsoft JhengHei Light" panose="020B0304030504040204" pitchFamily="34" charset="-120"/>
            </a:endParaRPr>
          </a:p>
        </p:txBody>
      </p:sp>
      <p:sp>
        <p:nvSpPr>
          <p:cNvPr id="20" name="文字方塊 19">
            <a:extLst>
              <a:ext uri="{FF2B5EF4-FFF2-40B4-BE49-F238E27FC236}">
                <a16:creationId xmlns:a16="http://schemas.microsoft.com/office/drawing/2014/main" id="{A8D43970-74A2-BAD7-E544-592B001BA912}"/>
              </a:ext>
            </a:extLst>
          </p:cNvPr>
          <p:cNvSpPr txBox="1"/>
          <p:nvPr/>
        </p:nvSpPr>
        <p:spPr>
          <a:xfrm>
            <a:off x="9278890" y="980896"/>
            <a:ext cx="2227530" cy="461665"/>
          </a:xfrm>
          <a:prstGeom prst="rect">
            <a:avLst/>
          </a:prstGeom>
          <a:noFill/>
        </p:spPr>
        <p:txBody>
          <a:bodyPr wrap="square" rtlCol="0">
            <a:spAutoFit/>
          </a:bodyPr>
          <a:lstStyle/>
          <a:p>
            <a:r>
              <a:rPr lang="en-US" altLang="zh-TW" sz="2400" b="1" dirty="0">
                <a:ea typeface="Microsoft JhengHei Light" panose="020B0304030504040204" pitchFamily="34" charset="-120"/>
              </a:rPr>
              <a:t>2025</a:t>
            </a:r>
            <a:r>
              <a:rPr lang="zh-TW" altLang="en-US" sz="2400" b="1" dirty="0">
                <a:ea typeface="Microsoft JhengHei Light" panose="020B0304030504040204" pitchFamily="34" charset="-120"/>
              </a:rPr>
              <a:t> </a:t>
            </a:r>
            <a:r>
              <a:rPr lang="en-US" altLang="zh-TW" sz="2400" b="1" dirty="0">
                <a:ea typeface="Microsoft JhengHei Light" panose="020B0304030504040204" pitchFamily="34" charset="-120"/>
              </a:rPr>
              <a:t>after</a:t>
            </a:r>
            <a:endParaRPr lang="zh-TW" altLang="en-US" sz="2400" b="1" dirty="0">
              <a:ea typeface="Microsoft JhengHei Light" panose="020B0304030504040204" pitchFamily="34" charset="-120"/>
            </a:endParaRPr>
          </a:p>
        </p:txBody>
      </p:sp>
      <p:pic>
        <p:nvPicPr>
          <p:cNvPr id="9" name="圖片 8">
            <a:extLst>
              <a:ext uri="{FF2B5EF4-FFF2-40B4-BE49-F238E27FC236}">
                <a16:creationId xmlns:a16="http://schemas.microsoft.com/office/drawing/2014/main" id="{11ABBFDA-5427-4C85-BDB9-36C0DFD56310}"/>
              </a:ext>
            </a:extLst>
          </p:cNvPr>
          <p:cNvPicPr>
            <a:picLocks noChangeAspect="1"/>
          </p:cNvPicPr>
          <p:nvPr/>
        </p:nvPicPr>
        <p:blipFill rotWithShape="1">
          <a:blip r:embed="rId5"/>
          <a:srcRect t="6516" b="2376"/>
          <a:stretch/>
        </p:blipFill>
        <p:spPr>
          <a:xfrm>
            <a:off x="247640" y="1491772"/>
            <a:ext cx="2253715" cy="4443487"/>
          </a:xfrm>
          <a:prstGeom prst="rect">
            <a:avLst/>
          </a:prstGeom>
        </p:spPr>
      </p:pic>
      <p:pic>
        <p:nvPicPr>
          <p:cNvPr id="10" name="圖片 9">
            <a:extLst>
              <a:ext uri="{FF2B5EF4-FFF2-40B4-BE49-F238E27FC236}">
                <a16:creationId xmlns:a16="http://schemas.microsoft.com/office/drawing/2014/main" id="{E540636C-3425-43D6-ADF6-75A465605B7B}"/>
              </a:ext>
            </a:extLst>
          </p:cNvPr>
          <p:cNvPicPr>
            <a:picLocks noChangeAspect="1"/>
          </p:cNvPicPr>
          <p:nvPr/>
        </p:nvPicPr>
        <p:blipFill rotWithShape="1">
          <a:blip r:embed="rId6"/>
          <a:srcRect t="6216" b="3031"/>
          <a:stretch/>
        </p:blipFill>
        <p:spPr>
          <a:xfrm>
            <a:off x="2991139" y="1491771"/>
            <a:ext cx="2262523" cy="4443487"/>
          </a:xfrm>
          <a:prstGeom prst="rect">
            <a:avLst/>
          </a:prstGeom>
        </p:spPr>
      </p:pic>
    </p:spTree>
    <p:extLst>
      <p:ext uri="{BB962C8B-B14F-4D97-AF65-F5344CB8AC3E}">
        <p14:creationId xmlns:p14="http://schemas.microsoft.com/office/powerpoint/2010/main" val="801834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3CF8F3D-1924-469C-A677-73614A6D5C1D}"/>
              </a:ext>
            </a:extLst>
          </p:cNvPr>
          <p:cNvSpPr>
            <a:spLocks noGrp="1"/>
          </p:cNvSpPr>
          <p:nvPr>
            <p:ph type="title"/>
          </p:nvPr>
        </p:nvSpPr>
        <p:spPr>
          <a:xfrm>
            <a:off x="739952" y="3806629"/>
            <a:ext cx="2530629" cy="831917"/>
          </a:xfrm>
        </p:spPr>
        <p:txBody>
          <a:bodyPr>
            <a:noAutofit/>
          </a:bodyPr>
          <a:lstStyle/>
          <a:p>
            <a:pPr algn="ctr"/>
            <a:r>
              <a:rPr lang="en-US" altLang="zh-TW" dirty="0">
                <a:ea typeface="隨筆Touch Regular" panose="020F0400000000000000" pitchFamily="34" charset="-120"/>
              </a:rPr>
              <a:t>POSTER</a:t>
            </a:r>
            <a:endParaRPr lang="zh-TW" altLang="en-US" dirty="0">
              <a:ea typeface="隨筆Touch Regular" panose="020F0400000000000000" pitchFamily="34" charset="-120"/>
            </a:endParaRPr>
          </a:p>
        </p:txBody>
      </p:sp>
      <p:sp>
        <p:nvSpPr>
          <p:cNvPr id="19" name="矩形 18">
            <a:extLst>
              <a:ext uri="{FF2B5EF4-FFF2-40B4-BE49-F238E27FC236}">
                <a16:creationId xmlns:a16="http://schemas.microsoft.com/office/drawing/2014/main" id="{B9177BB4-9F02-43B4-87C5-454EB23E3002}"/>
              </a:ext>
            </a:extLst>
          </p:cNvPr>
          <p:cNvSpPr/>
          <p:nvPr/>
        </p:nvSpPr>
        <p:spPr>
          <a:xfrm rot="21224349">
            <a:off x="676963" y="327787"/>
            <a:ext cx="3346516" cy="29386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2" name="矩形 21">
            <a:extLst>
              <a:ext uri="{FF2B5EF4-FFF2-40B4-BE49-F238E27FC236}">
                <a16:creationId xmlns:a16="http://schemas.microsoft.com/office/drawing/2014/main" id="{0731CE5A-F36F-4CDC-BDF1-33EF17EC548E}"/>
              </a:ext>
            </a:extLst>
          </p:cNvPr>
          <p:cNvSpPr/>
          <p:nvPr/>
        </p:nvSpPr>
        <p:spPr>
          <a:xfrm rot="319455">
            <a:off x="4213810" y="317850"/>
            <a:ext cx="3346516" cy="2986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0" name="矩形 29">
            <a:extLst>
              <a:ext uri="{FF2B5EF4-FFF2-40B4-BE49-F238E27FC236}">
                <a16:creationId xmlns:a16="http://schemas.microsoft.com/office/drawing/2014/main" id="{BCD25E28-7EA2-4162-B9C6-AD28F3090196}"/>
              </a:ext>
            </a:extLst>
          </p:cNvPr>
          <p:cNvSpPr/>
          <p:nvPr/>
        </p:nvSpPr>
        <p:spPr>
          <a:xfrm rot="21139866">
            <a:off x="7875980" y="3392679"/>
            <a:ext cx="3346516" cy="2986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grpSp>
        <p:nvGrpSpPr>
          <p:cNvPr id="54" name="群組 53">
            <a:extLst>
              <a:ext uri="{FF2B5EF4-FFF2-40B4-BE49-F238E27FC236}">
                <a16:creationId xmlns:a16="http://schemas.microsoft.com/office/drawing/2014/main" id="{4111D83D-E111-4CFD-8C7A-635677C5DD75}"/>
              </a:ext>
            </a:extLst>
          </p:cNvPr>
          <p:cNvGrpSpPr/>
          <p:nvPr/>
        </p:nvGrpSpPr>
        <p:grpSpPr>
          <a:xfrm>
            <a:off x="3909095" y="3485784"/>
            <a:ext cx="3346516" cy="2986554"/>
            <a:chOff x="3859441" y="3553597"/>
            <a:chExt cx="3346516" cy="2986554"/>
          </a:xfrm>
        </p:grpSpPr>
        <p:sp>
          <p:nvSpPr>
            <p:cNvPr id="41" name="矩形 40">
              <a:extLst>
                <a:ext uri="{FF2B5EF4-FFF2-40B4-BE49-F238E27FC236}">
                  <a16:creationId xmlns:a16="http://schemas.microsoft.com/office/drawing/2014/main" id="{E6355F49-7917-40FA-9BB2-EA3305DB1D2F}"/>
                </a:ext>
              </a:extLst>
            </p:cNvPr>
            <p:cNvSpPr/>
            <p:nvPr/>
          </p:nvSpPr>
          <p:spPr>
            <a:xfrm>
              <a:off x="3859441" y="3553597"/>
              <a:ext cx="3346516" cy="2986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pic>
          <p:nvPicPr>
            <p:cNvPr id="49" name="圖片 48">
              <a:extLst>
                <a:ext uri="{FF2B5EF4-FFF2-40B4-BE49-F238E27FC236}">
                  <a16:creationId xmlns:a16="http://schemas.microsoft.com/office/drawing/2014/main" id="{83A192DB-B641-4FFB-B399-6CE4BBDF68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25881" y="4042329"/>
              <a:ext cx="3013636" cy="2009090"/>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grpSp>
      <p:pic>
        <p:nvPicPr>
          <p:cNvPr id="27" name="圖片 26">
            <a:extLst>
              <a:ext uri="{FF2B5EF4-FFF2-40B4-BE49-F238E27FC236}">
                <a16:creationId xmlns:a16="http://schemas.microsoft.com/office/drawing/2014/main" id="{9E42E3F7-926F-4ACA-AA9A-718D132AC1E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21197662">
            <a:off x="847823" y="784390"/>
            <a:ext cx="3036534" cy="2025482"/>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圖片 3">
            <a:extLst>
              <a:ext uri="{FF2B5EF4-FFF2-40B4-BE49-F238E27FC236}">
                <a16:creationId xmlns:a16="http://schemas.microsoft.com/office/drawing/2014/main" id="{5CABB08B-9303-4F40-9089-85B10F42EB5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342368">
            <a:off x="4411749" y="832951"/>
            <a:ext cx="2892545" cy="1928363"/>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圖片 4">
            <a:extLst>
              <a:ext uri="{FF2B5EF4-FFF2-40B4-BE49-F238E27FC236}">
                <a16:creationId xmlns:a16="http://schemas.microsoft.com/office/drawing/2014/main" id="{9C7DCAB0-5529-441C-891A-0375864214D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21139032">
            <a:off x="8073314" y="3902004"/>
            <a:ext cx="2951851" cy="1967901"/>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7" name="矩形 36">
            <a:extLst>
              <a:ext uri="{FF2B5EF4-FFF2-40B4-BE49-F238E27FC236}">
                <a16:creationId xmlns:a16="http://schemas.microsoft.com/office/drawing/2014/main" id="{24AEA3E3-2336-4C7E-81CE-235C6E22136F}"/>
              </a:ext>
            </a:extLst>
          </p:cNvPr>
          <p:cNvSpPr/>
          <p:nvPr/>
        </p:nvSpPr>
        <p:spPr>
          <a:xfrm>
            <a:off x="7625434" y="-27276"/>
            <a:ext cx="3346516" cy="2986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pic>
        <p:nvPicPr>
          <p:cNvPr id="7" name="圖片 6">
            <a:extLst>
              <a:ext uri="{FF2B5EF4-FFF2-40B4-BE49-F238E27FC236}">
                <a16:creationId xmlns:a16="http://schemas.microsoft.com/office/drawing/2014/main" id="{BD7DF5E2-F585-46D6-A00C-82AA5838C35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751297" y="554191"/>
            <a:ext cx="3068922" cy="2047085"/>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5" name="文字方塊 24">
            <a:extLst>
              <a:ext uri="{FF2B5EF4-FFF2-40B4-BE49-F238E27FC236}">
                <a16:creationId xmlns:a16="http://schemas.microsoft.com/office/drawing/2014/main" id="{8FF09069-EC8F-406A-8D9E-4C6D76515C5B}"/>
              </a:ext>
            </a:extLst>
          </p:cNvPr>
          <p:cNvSpPr txBox="1"/>
          <p:nvPr/>
        </p:nvSpPr>
        <p:spPr>
          <a:xfrm>
            <a:off x="472068" y="4767602"/>
            <a:ext cx="3154454" cy="646331"/>
          </a:xfrm>
          <a:prstGeom prst="rect">
            <a:avLst/>
          </a:prstGeom>
          <a:noFill/>
        </p:spPr>
        <p:txBody>
          <a:bodyPr wrap="square" rtlCol="0">
            <a:sp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250 posters per day</a:t>
            </a:r>
          </a:p>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More than 1,000 posters</a:t>
            </a:r>
            <a:endParaRPr lang="en-US" altLang="zh-TW" sz="1800" dirty="0">
              <a:latin typeface="Microsoft YaHei UI" panose="020B0503020204020204" pitchFamily="34" charset="-122"/>
              <a:ea typeface="角蛙體-monospaced Regular" panose="020F0400000000000000" pitchFamily="34" charset="-120"/>
              <a:cs typeface="Arial" panose="020B0604020202020204" pitchFamily="34" charset="0"/>
            </a:endParaRPr>
          </a:p>
        </p:txBody>
      </p:sp>
    </p:spTree>
    <p:extLst>
      <p:ext uri="{BB962C8B-B14F-4D97-AF65-F5344CB8AC3E}">
        <p14:creationId xmlns:p14="http://schemas.microsoft.com/office/powerpoint/2010/main" val="1370990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7DA28E5-E142-422E-8F71-361AE8BD89E8}"/>
              </a:ext>
            </a:extLst>
          </p:cNvPr>
          <p:cNvSpPr>
            <a:spLocks noGrp="1"/>
          </p:cNvSpPr>
          <p:nvPr>
            <p:ph type="title"/>
          </p:nvPr>
        </p:nvSpPr>
        <p:spPr/>
        <p:txBody>
          <a:bodyPr/>
          <a:lstStyle/>
          <a:p>
            <a:r>
              <a:rPr kumimoji="0" lang="zh-TW" altLang="zh-TW" sz="4000" i="0" u="none" strike="noStrike" cap="none" normalizeH="0" baseline="0" dirty="0">
                <a:ln>
                  <a:noFill/>
                </a:ln>
                <a:effectLst/>
                <a:latin typeface="Arial" panose="020B0604020202020204" pitchFamily="34" charset="0"/>
                <a:ea typeface="Noto Sans JP"/>
              </a:rPr>
              <a:t>Poster</a:t>
            </a:r>
            <a:r>
              <a:rPr kumimoji="0" lang="en-US" altLang="zh-TW" sz="4000" i="0" u="none" strike="noStrike" cap="none" normalizeH="0" baseline="0" dirty="0">
                <a:ln>
                  <a:noFill/>
                </a:ln>
                <a:effectLst/>
                <a:latin typeface="Arial" panose="020B0604020202020204" pitchFamily="34" charset="0"/>
                <a:ea typeface="Noto Sans JP"/>
              </a:rPr>
              <a:t>s</a:t>
            </a:r>
            <a:endParaRPr lang="zh-TW" altLang="en-US" dirty="0">
              <a:latin typeface="Arial" panose="020B0604020202020204" pitchFamily="34" charset="0"/>
            </a:endParaRPr>
          </a:p>
        </p:txBody>
      </p:sp>
      <p:sp>
        <p:nvSpPr>
          <p:cNvPr id="3" name="內容版面配置區 2">
            <a:extLst>
              <a:ext uri="{FF2B5EF4-FFF2-40B4-BE49-F238E27FC236}">
                <a16:creationId xmlns:a16="http://schemas.microsoft.com/office/drawing/2014/main" id="{28A541BB-ED87-4FCF-848F-777D3314BD8D}"/>
              </a:ext>
            </a:extLst>
          </p:cNvPr>
          <p:cNvSpPr>
            <a:spLocks noGrp="1"/>
          </p:cNvSpPr>
          <p:nvPr>
            <p:ph idx="1"/>
          </p:nvPr>
        </p:nvSpPr>
        <p:spPr>
          <a:xfrm>
            <a:off x="904270" y="1357419"/>
            <a:ext cx="7775035" cy="5084021"/>
          </a:xfrm>
        </p:spPr>
        <p:txBody>
          <a:bodyPr>
            <a:normAutofit/>
          </a:bodyPr>
          <a:lstStyle/>
          <a:p>
            <a:pPr marL="0" indent="0">
              <a:buNone/>
            </a:pPr>
            <a:r>
              <a:rPr lang="en-US" altLang="zh-TW" sz="2400" b="1" kern="0" dirty="0">
                <a:effectLst/>
                <a:ea typeface="新細明體" panose="02020500000000000000" pitchFamily="18" charset="-120"/>
              </a:rPr>
              <a:t>Editor Workload and Poster Presentation Policy</a:t>
            </a:r>
            <a:endParaRPr lang="zh-TW" altLang="zh-TW" sz="2400" kern="100" dirty="0">
              <a:effectLst/>
              <a:ea typeface="新細明體" panose="02020500000000000000" pitchFamily="18" charset="-120"/>
            </a:endParaRPr>
          </a:p>
          <a:p>
            <a:r>
              <a:rPr lang="en-US" altLang="zh-TW" sz="2200" kern="0" dirty="0">
                <a:effectLst/>
                <a:ea typeface="新細明體" panose="02020500000000000000" pitchFamily="18" charset="-120"/>
              </a:rPr>
              <a:t>Each editor can handle approximately 5 to 8 papers per day. </a:t>
            </a:r>
            <a:r>
              <a:rPr lang="en-US" altLang="zh-TW" sz="2200" kern="0" dirty="0">
                <a:ea typeface="新細明體" panose="02020500000000000000" pitchFamily="18" charset="-120"/>
              </a:rPr>
              <a:t>So it is important to keep the poster presentation limit per delegate to ensure a manageable workflow </a:t>
            </a:r>
            <a:br>
              <a:rPr lang="en-US" altLang="zh-TW" sz="2200" kern="0" dirty="0">
                <a:ea typeface="新細明體" panose="02020500000000000000" pitchFamily="18" charset="-120"/>
              </a:rPr>
            </a:br>
            <a:r>
              <a:rPr lang="en-US" altLang="zh-TW" sz="2200" kern="0" dirty="0">
                <a:ea typeface="新細明體" panose="02020500000000000000" pitchFamily="18" charset="-120"/>
              </a:rPr>
              <a:t>and smooth review process.</a:t>
            </a:r>
            <a:br>
              <a:rPr lang="en-US" altLang="zh-TW" sz="2200" kern="0" dirty="0">
                <a:ea typeface="新細明體" panose="02020500000000000000" pitchFamily="18" charset="-120"/>
              </a:rPr>
            </a:br>
            <a:endParaRPr lang="zh-TW" altLang="zh-TW" sz="2200" kern="0" dirty="0">
              <a:ea typeface="新細明體" panose="02020500000000000000" pitchFamily="18" charset="-120"/>
            </a:endParaRPr>
          </a:p>
          <a:p>
            <a:r>
              <a:rPr lang="en-US" altLang="zh-TW" sz="2200" kern="0" dirty="0">
                <a:effectLst/>
                <a:ea typeface="新細明體" panose="02020500000000000000" pitchFamily="18" charset="-120"/>
              </a:rPr>
              <a:t>For IPAC’25, an extra charge will apply for </a:t>
            </a:r>
            <a:br>
              <a:rPr lang="en-US" altLang="zh-TW" sz="2200" kern="0" dirty="0">
                <a:effectLst/>
                <a:ea typeface="新細明體" panose="02020500000000000000" pitchFamily="18" charset="-120"/>
              </a:rPr>
            </a:br>
            <a:r>
              <a:rPr lang="en-US" altLang="zh-TW" sz="2200" kern="0" dirty="0">
                <a:effectLst/>
                <a:ea typeface="新細明體" panose="02020500000000000000" pitchFamily="18" charset="-120"/>
              </a:rPr>
              <a:t>exceeding the poster limit:</a:t>
            </a:r>
            <a:br>
              <a:rPr lang="en-US" altLang="zh-TW" sz="2200" kern="0" dirty="0">
                <a:effectLst/>
                <a:ea typeface="新細明體" panose="02020500000000000000" pitchFamily="18" charset="-120"/>
              </a:rPr>
            </a:br>
            <a:r>
              <a:rPr lang="en-US" altLang="zh-TW" sz="2200" kern="0" dirty="0">
                <a:effectLst/>
                <a:ea typeface="新細明體" panose="02020500000000000000" pitchFamily="18" charset="-120"/>
              </a:rPr>
              <a:t>Each delegate may present up to four posters. An additional fee of USD 200 will be charged for each </a:t>
            </a:r>
            <a:br>
              <a:rPr lang="en-US" altLang="zh-TW" sz="2200" kern="0" dirty="0">
                <a:effectLst/>
                <a:ea typeface="新細明體" panose="02020500000000000000" pitchFamily="18" charset="-120"/>
              </a:rPr>
            </a:br>
            <a:r>
              <a:rPr lang="en-US" altLang="zh-TW" sz="2200" kern="0" dirty="0">
                <a:effectLst/>
                <a:ea typeface="新細明體" panose="02020500000000000000" pitchFamily="18" charset="-120"/>
              </a:rPr>
              <a:t>poster beyond this limit.</a:t>
            </a:r>
            <a:endParaRPr lang="zh-TW" altLang="zh-TW" sz="2200" kern="100" dirty="0">
              <a:effectLst/>
              <a:ea typeface="新細明體" panose="02020500000000000000" pitchFamily="18" charset="-120"/>
            </a:endParaRPr>
          </a:p>
          <a:p>
            <a:pPr marL="0" indent="0">
              <a:buNone/>
            </a:pPr>
            <a:endParaRPr kumimoji="0" lang="en-US" altLang="zh-TW" sz="2200" b="0" i="0" u="none" strike="noStrike" cap="none" normalizeH="0" baseline="0" dirty="0">
              <a:ln>
                <a:noFill/>
              </a:ln>
              <a:effectLst/>
              <a:ea typeface="Noto Sans JP"/>
            </a:endParaRPr>
          </a:p>
          <a:p>
            <a:endParaRPr lang="zh-TW" altLang="en-US" dirty="0"/>
          </a:p>
        </p:txBody>
      </p:sp>
      <p:pic>
        <p:nvPicPr>
          <p:cNvPr id="8" name="圖片 7">
            <a:extLst>
              <a:ext uri="{FF2B5EF4-FFF2-40B4-BE49-F238E27FC236}">
                <a16:creationId xmlns:a16="http://schemas.microsoft.com/office/drawing/2014/main" id="{2FB098E3-34AD-4689-AF5F-4A1755F98D3B}"/>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435112" y="2244310"/>
            <a:ext cx="4610705" cy="3631833"/>
          </a:xfrm>
          <a:prstGeom prst="rect">
            <a:avLst/>
          </a:prstGeom>
        </p:spPr>
      </p:pic>
    </p:spTree>
    <p:extLst>
      <p:ext uri="{BB962C8B-B14F-4D97-AF65-F5344CB8AC3E}">
        <p14:creationId xmlns:p14="http://schemas.microsoft.com/office/powerpoint/2010/main" val="2123038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6112462-6AFE-4645-7AB3-60EF9A719BE0}"/>
              </a:ext>
            </a:extLst>
          </p:cNvPr>
          <p:cNvSpPr>
            <a:spLocks noGrp="1"/>
          </p:cNvSpPr>
          <p:nvPr>
            <p:ph type="title"/>
          </p:nvPr>
        </p:nvSpPr>
        <p:spPr>
          <a:xfrm>
            <a:off x="1" y="207855"/>
            <a:ext cx="12192000" cy="946364"/>
          </a:xfrm>
        </p:spPr>
        <p:txBody>
          <a:bodyPr/>
          <a:lstStyle/>
          <a:p>
            <a:pPr algn="ctr"/>
            <a:r>
              <a:rPr lang="en-US" altLang="zh-TW" dirty="0"/>
              <a:t>IPAC25 Venues</a:t>
            </a:r>
            <a:endParaRPr lang="zh-TW" altLang="en-US" dirty="0"/>
          </a:p>
        </p:txBody>
      </p:sp>
      <p:sp>
        <p:nvSpPr>
          <p:cNvPr id="5" name="TextBox 36">
            <a:extLst>
              <a:ext uri="{FF2B5EF4-FFF2-40B4-BE49-F238E27FC236}">
                <a16:creationId xmlns:a16="http://schemas.microsoft.com/office/drawing/2014/main" id="{EFAFF23D-AF73-8BA4-3FAB-2C5DB7414FAE}"/>
              </a:ext>
            </a:extLst>
          </p:cNvPr>
          <p:cNvSpPr txBox="1"/>
          <p:nvPr/>
        </p:nvSpPr>
        <p:spPr>
          <a:xfrm flipH="1">
            <a:off x="4342389" y="1173619"/>
            <a:ext cx="4016830" cy="1261884"/>
          </a:xfrm>
          <a:prstGeom prst="rect">
            <a:avLst/>
          </a:prstGeom>
          <a:noFill/>
        </p:spPr>
        <p:txBody>
          <a:bodyPr wrap="square" rtlCol="0">
            <a:spAutoFit/>
          </a:bodyPr>
          <a:lstStyle/>
          <a:p>
            <a:pPr algn="r"/>
            <a:r>
              <a:rPr lang="en-US" altLang="zh-TW" sz="3200" b="1" dirty="0">
                <a:solidFill>
                  <a:srgbClr val="0000FF"/>
                </a:solidFill>
                <a:latin typeface="Microsoft YaHei UI" panose="020B0503020204020204" pitchFamily="34" charset="-122"/>
                <a:ea typeface="jf open 粉圓 1.1" panose="020F0500000000000000" pitchFamily="34" charset="-120"/>
                <a:cs typeface="Arial" panose="020B0604020202020204" pitchFamily="34" charset="0"/>
              </a:rPr>
              <a:t>Conference Venue</a:t>
            </a:r>
          </a:p>
          <a:p>
            <a:pPr algn="r"/>
            <a:r>
              <a:rPr lang="en-IN" sz="2200" b="1" dirty="0">
                <a:latin typeface="Microsoft YaHei UI" panose="020B0503020204020204" pitchFamily="34" charset="-122"/>
                <a:ea typeface="jf open 粉圓 1.1" panose="020F0500000000000000" pitchFamily="34" charset="-120"/>
                <a:cs typeface="Arial" panose="020B0604020202020204" pitchFamily="34" charset="0"/>
              </a:rPr>
              <a:t>Taipei International</a:t>
            </a:r>
            <a:r>
              <a:rPr lang="zh-TW" altLang="en-US" sz="2200" b="1" dirty="0">
                <a:latin typeface="Microsoft YaHei UI" panose="020B0503020204020204" pitchFamily="34" charset="-122"/>
                <a:ea typeface="jf open 粉圓 1.1" panose="020F0500000000000000" pitchFamily="34" charset="-120"/>
                <a:cs typeface="Arial" panose="020B0604020202020204" pitchFamily="34" charset="0"/>
              </a:rPr>
              <a:t> </a:t>
            </a:r>
            <a:br>
              <a:rPr lang="en-US" altLang="zh-TW" sz="2200" b="1" dirty="0">
                <a:latin typeface="Microsoft YaHei UI" panose="020B0503020204020204" pitchFamily="34" charset="-122"/>
                <a:ea typeface="jf open 粉圓 1.1" panose="020F0500000000000000" pitchFamily="34" charset="-120"/>
                <a:cs typeface="Arial" panose="020B0604020202020204" pitchFamily="34" charset="0"/>
              </a:rPr>
            </a:br>
            <a:r>
              <a:rPr lang="en-IN" sz="2200" b="1" dirty="0">
                <a:latin typeface="Microsoft YaHei UI" panose="020B0503020204020204" pitchFamily="34" charset="-122"/>
                <a:ea typeface="jf open 粉圓 1.1" panose="020F0500000000000000" pitchFamily="34" charset="-120"/>
                <a:cs typeface="Arial" panose="020B0604020202020204" pitchFamily="34" charset="0"/>
              </a:rPr>
              <a:t>Convention</a:t>
            </a:r>
            <a:r>
              <a:rPr lang="zh-TW" altLang="en-US" sz="2200" b="1" dirty="0">
                <a:latin typeface="Microsoft YaHei UI" panose="020B0503020204020204" pitchFamily="34" charset="-122"/>
                <a:ea typeface="jf open 粉圓 1.1" panose="020F0500000000000000" pitchFamily="34" charset="-120"/>
                <a:cs typeface="Arial" panose="020B0604020202020204" pitchFamily="34" charset="0"/>
              </a:rPr>
              <a:t> </a:t>
            </a:r>
            <a:r>
              <a:rPr lang="en-IN" sz="2200" b="1" dirty="0">
                <a:latin typeface="Microsoft YaHei UI" panose="020B0503020204020204" pitchFamily="34" charset="-122"/>
                <a:ea typeface="jf open 粉圓 1.1" panose="020F0500000000000000" pitchFamily="34" charset="-120"/>
                <a:cs typeface="Arial" panose="020B0604020202020204" pitchFamily="34" charset="0"/>
              </a:rPr>
              <a:t>Centre</a:t>
            </a:r>
          </a:p>
        </p:txBody>
      </p:sp>
      <p:sp>
        <p:nvSpPr>
          <p:cNvPr id="6" name="TextBox 36">
            <a:extLst>
              <a:ext uri="{FF2B5EF4-FFF2-40B4-BE49-F238E27FC236}">
                <a16:creationId xmlns:a16="http://schemas.microsoft.com/office/drawing/2014/main" id="{8346B97A-2E8A-9AA9-EC25-287E1AC5BD7F}"/>
              </a:ext>
            </a:extLst>
          </p:cNvPr>
          <p:cNvSpPr txBox="1"/>
          <p:nvPr/>
        </p:nvSpPr>
        <p:spPr>
          <a:xfrm flipH="1">
            <a:off x="7707317" y="2692810"/>
            <a:ext cx="3612583" cy="892552"/>
          </a:xfrm>
          <a:prstGeom prst="rect">
            <a:avLst/>
          </a:prstGeom>
          <a:noFill/>
        </p:spPr>
        <p:txBody>
          <a:bodyPr wrap="square" rtlCol="0">
            <a:spAutoFit/>
          </a:bodyPr>
          <a:lstStyle/>
          <a:p>
            <a:pPr algn="r"/>
            <a:r>
              <a:rPr lang="en-US" altLang="zh-TW" sz="3200" b="1" dirty="0">
                <a:solidFill>
                  <a:srgbClr val="0000FF"/>
                </a:solidFill>
                <a:latin typeface="Microsoft YaHei UI" panose="020B0503020204020204" pitchFamily="34" charset="-122"/>
                <a:ea typeface="jf open 粉圓 1.1" panose="020F0500000000000000" pitchFamily="34" charset="-120"/>
                <a:cs typeface="Arial" panose="020B0604020202020204" pitchFamily="34" charset="0"/>
              </a:rPr>
              <a:t>Exhibition Hall</a:t>
            </a:r>
          </a:p>
          <a:p>
            <a:pPr algn="r"/>
            <a:r>
              <a:rPr lang="en-IN" sz="2000" b="1" dirty="0">
                <a:latin typeface="Microsoft YaHei UI" panose="020B0503020204020204" pitchFamily="34" charset="-122"/>
                <a:ea typeface="jf open 粉圓 1.1" panose="020F0500000000000000" pitchFamily="34" charset="-120"/>
                <a:cs typeface="Arial" panose="020B0604020202020204" pitchFamily="34" charset="0"/>
              </a:rPr>
              <a:t>Taipei </a:t>
            </a:r>
            <a:r>
              <a:rPr lang="en-US" altLang="zh-TW" sz="2000" b="1" dirty="0">
                <a:latin typeface="Microsoft YaHei UI" panose="020B0503020204020204" pitchFamily="34" charset="-122"/>
                <a:ea typeface="jf open 粉圓 1.1" panose="020F0500000000000000" pitchFamily="34" charset="-120"/>
                <a:cs typeface="Arial" panose="020B0604020202020204" pitchFamily="34" charset="0"/>
              </a:rPr>
              <a:t>World Trade Center</a:t>
            </a:r>
            <a:endParaRPr lang="en-IN" sz="2000" b="1" dirty="0">
              <a:latin typeface="Microsoft YaHei UI" panose="020B0503020204020204" pitchFamily="34" charset="-122"/>
              <a:ea typeface="jf open 粉圓 1.1" panose="020F0500000000000000" pitchFamily="34" charset="-120"/>
              <a:cs typeface="Arial" panose="020B0604020202020204" pitchFamily="34" charset="0"/>
            </a:endParaRPr>
          </a:p>
        </p:txBody>
      </p:sp>
      <p:cxnSp>
        <p:nvCxnSpPr>
          <p:cNvPr id="7" name="直線接點 6">
            <a:extLst>
              <a:ext uri="{FF2B5EF4-FFF2-40B4-BE49-F238E27FC236}">
                <a16:creationId xmlns:a16="http://schemas.microsoft.com/office/drawing/2014/main" id="{AA4EBA7C-8823-7F1A-D76E-1229858E8563}"/>
              </a:ext>
            </a:extLst>
          </p:cNvPr>
          <p:cNvCxnSpPr>
            <a:cxnSpLocks/>
          </p:cNvCxnSpPr>
          <p:nvPr/>
        </p:nvCxnSpPr>
        <p:spPr>
          <a:xfrm flipV="1">
            <a:off x="6298261" y="3348007"/>
            <a:ext cx="433666" cy="1"/>
          </a:xfrm>
          <a:prstGeom prst="line">
            <a:avLst/>
          </a:prstGeom>
          <a:ln w="47625">
            <a:solidFill>
              <a:schemeClr val="bg1"/>
            </a:solidFill>
          </a:ln>
        </p:spPr>
        <p:style>
          <a:lnRef idx="1">
            <a:schemeClr val="dk1"/>
          </a:lnRef>
          <a:fillRef idx="0">
            <a:schemeClr val="dk1"/>
          </a:fillRef>
          <a:effectRef idx="0">
            <a:schemeClr val="dk1"/>
          </a:effectRef>
          <a:fontRef idx="minor">
            <a:schemeClr val="tx1"/>
          </a:fontRef>
        </p:style>
      </p:cxnSp>
      <p:cxnSp>
        <p:nvCxnSpPr>
          <p:cNvPr id="8" name="直線單箭頭接點 7">
            <a:extLst>
              <a:ext uri="{FF2B5EF4-FFF2-40B4-BE49-F238E27FC236}">
                <a16:creationId xmlns:a16="http://schemas.microsoft.com/office/drawing/2014/main" id="{9E3A58AA-5082-FDA1-875C-EAF1561FE408}"/>
              </a:ext>
            </a:extLst>
          </p:cNvPr>
          <p:cNvCxnSpPr>
            <a:cxnSpLocks/>
          </p:cNvCxnSpPr>
          <p:nvPr/>
        </p:nvCxnSpPr>
        <p:spPr>
          <a:xfrm>
            <a:off x="7351267" y="3110896"/>
            <a:ext cx="1007952" cy="1036297"/>
          </a:xfrm>
          <a:prstGeom prst="straightConnector1">
            <a:avLst/>
          </a:prstGeom>
          <a:ln w="47625">
            <a:solidFill>
              <a:schemeClr val="bg1"/>
            </a:solidFill>
            <a:headEnd w="sm" len="med"/>
            <a:tailEnd type="oval"/>
          </a:ln>
        </p:spPr>
        <p:style>
          <a:lnRef idx="1">
            <a:schemeClr val="accent1"/>
          </a:lnRef>
          <a:fillRef idx="0">
            <a:schemeClr val="accent1"/>
          </a:fillRef>
          <a:effectRef idx="0">
            <a:schemeClr val="accent1"/>
          </a:effectRef>
          <a:fontRef idx="minor">
            <a:schemeClr val="tx1"/>
          </a:fontRef>
        </p:style>
      </p:cxnSp>
      <p:cxnSp>
        <p:nvCxnSpPr>
          <p:cNvPr id="9" name="直線單箭頭接點 8">
            <a:extLst>
              <a:ext uri="{FF2B5EF4-FFF2-40B4-BE49-F238E27FC236}">
                <a16:creationId xmlns:a16="http://schemas.microsoft.com/office/drawing/2014/main" id="{DC0787C1-F312-2C7D-1D43-3E70E6CC7DDB}"/>
              </a:ext>
            </a:extLst>
          </p:cNvPr>
          <p:cNvCxnSpPr>
            <a:cxnSpLocks/>
          </p:cNvCxnSpPr>
          <p:nvPr/>
        </p:nvCxnSpPr>
        <p:spPr>
          <a:xfrm flipV="1">
            <a:off x="7351267" y="4366395"/>
            <a:ext cx="1547736" cy="480133"/>
          </a:xfrm>
          <a:prstGeom prst="straightConnector1">
            <a:avLst/>
          </a:prstGeom>
          <a:ln w="47625">
            <a:solidFill>
              <a:schemeClr val="bg1"/>
            </a:solidFill>
            <a:headEnd w="sm" len="med"/>
            <a:tailEnd type="oval"/>
          </a:ln>
        </p:spPr>
        <p:style>
          <a:lnRef idx="1">
            <a:schemeClr val="accent1"/>
          </a:lnRef>
          <a:fillRef idx="0">
            <a:schemeClr val="accent1"/>
          </a:fillRef>
          <a:effectRef idx="0">
            <a:schemeClr val="accent1"/>
          </a:effectRef>
          <a:fontRef idx="minor">
            <a:schemeClr val="tx1"/>
          </a:fontRef>
        </p:style>
      </p:cxnSp>
      <p:cxnSp>
        <p:nvCxnSpPr>
          <p:cNvPr id="10" name="直線接點 9">
            <a:extLst>
              <a:ext uri="{FF2B5EF4-FFF2-40B4-BE49-F238E27FC236}">
                <a16:creationId xmlns:a16="http://schemas.microsoft.com/office/drawing/2014/main" id="{FCC4C577-1CF8-B0D6-CE13-E4B4CBBEAA01}"/>
              </a:ext>
            </a:extLst>
          </p:cNvPr>
          <p:cNvCxnSpPr>
            <a:cxnSpLocks/>
          </p:cNvCxnSpPr>
          <p:nvPr/>
        </p:nvCxnSpPr>
        <p:spPr>
          <a:xfrm flipV="1">
            <a:off x="6969621" y="4846528"/>
            <a:ext cx="433666" cy="1"/>
          </a:xfrm>
          <a:prstGeom prst="line">
            <a:avLst/>
          </a:prstGeom>
          <a:ln w="47625">
            <a:solidFill>
              <a:schemeClr val="bg1"/>
            </a:solidFill>
          </a:ln>
        </p:spPr>
        <p:style>
          <a:lnRef idx="1">
            <a:schemeClr val="dk1"/>
          </a:lnRef>
          <a:fillRef idx="0">
            <a:schemeClr val="dk1"/>
          </a:fillRef>
          <a:effectRef idx="0">
            <a:schemeClr val="dk1"/>
          </a:effectRef>
          <a:fontRef idx="minor">
            <a:schemeClr val="tx1"/>
          </a:fontRef>
        </p:style>
      </p:cxnSp>
      <p:pic>
        <p:nvPicPr>
          <p:cNvPr id="11" name="圖片 18">
            <a:extLst>
              <a:ext uri="{FF2B5EF4-FFF2-40B4-BE49-F238E27FC236}">
                <a16:creationId xmlns:a16="http://schemas.microsoft.com/office/drawing/2014/main" id="{F5DD9B72-4A11-D602-9B7E-DDC689E459B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09084" y="3048667"/>
            <a:ext cx="4378780" cy="3223268"/>
          </a:xfrm>
          <a:prstGeom prst="rect">
            <a:avLst/>
          </a:prstGeom>
        </p:spPr>
      </p:pic>
      <p:pic>
        <p:nvPicPr>
          <p:cNvPr id="12" name="圖片 9">
            <a:extLst>
              <a:ext uri="{FF2B5EF4-FFF2-40B4-BE49-F238E27FC236}">
                <a16:creationId xmlns:a16="http://schemas.microsoft.com/office/drawing/2014/main" id="{1542AE99-BBBF-6E63-EDCF-F1C4582A798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99607" y="2761206"/>
            <a:ext cx="2065406" cy="1798658"/>
          </a:xfrm>
          <a:prstGeom prst="rect">
            <a:avLst/>
          </a:prstGeom>
        </p:spPr>
      </p:pic>
      <p:cxnSp>
        <p:nvCxnSpPr>
          <p:cNvPr id="13" name="直線接點 11">
            <a:extLst>
              <a:ext uri="{FF2B5EF4-FFF2-40B4-BE49-F238E27FC236}">
                <a16:creationId xmlns:a16="http://schemas.microsoft.com/office/drawing/2014/main" id="{9DD641CF-A814-9F02-DA22-DBDAF1996AC4}"/>
              </a:ext>
            </a:extLst>
          </p:cNvPr>
          <p:cNvCxnSpPr>
            <a:cxnSpLocks/>
          </p:cNvCxnSpPr>
          <p:nvPr/>
        </p:nvCxnSpPr>
        <p:spPr>
          <a:xfrm flipH="1">
            <a:off x="7525332" y="4146292"/>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4" name="直線接點 12">
            <a:extLst>
              <a:ext uri="{FF2B5EF4-FFF2-40B4-BE49-F238E27FC236}">
                <a16:creationId xmlns:a16="http://schemas.microsoft.com/office/drawing/2014/main" id="{A8D684DA-FF3B-CCF2-D19C-2821E775BFDD}"/>
              </a:ext>
            </a:extLst>
          </p:cNvPr>
          <p:cNvCxnSpPr>
            <a:cxnSpLocks/>
          </p:cNvCxnSpPr>
          <p:nvPr/>
        </p:nvCxnSpPr>
        <p:spPr>
          <a:xfrm flipH="1">
            <a:off x="7626870" y="4160444"/>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5" name="直線接點 13">
            <a:extLst>
              <a:ext uri="{FF2B5EF4-FFF2-40B4-BE49-F238E27FC236}">
                <a16:creationId xmlns:a16="http://schemas.microsoft.com/office/drawing/2014/main" id="{84E3CB8E-6B5E-EAD3-F42B-C9DC8EA5AED3}"/>
              </a:ext>
            </a:extLst>
          </p:cNvPr>
          <p:cNvCxnSpPr>
            <a:cxnSpLocks/>
          </p:cNvCxnSpPr>
          <p:nvPr/>
        </p:nvCxnSpPr>
        <p:spPr>
          <a:xfrm flipH="1">
            <a:off x="7717194" y="4178081"/>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6" name="直線接點 14">
            <a:extLst>
              <a:ext uri="{FF2B5EF4-FFF2-40B4-BE49-F238E27FC236}">
                <a16:creationId xmlns:a16="http://schemas.microsoft.com/office/drawing/2014/main" id="{4F1AEFF5-8422-B28E-F3E1-11AB05321E61}"/>
              </a:ext>
            </a:extLst>
          </p:cNvPr>
          <p:cNvCxnSpPr>
            <a:cxnSpLocks/>
          </p:cNvCxnSpPr>
          <p:nvPr/>
        </p:nvCxnSpPr>
        <p:spPr>
          <a:xfrm flipH="1">
            <a:off x="7803455" y="4182276"/>
            <a:ext cx="161842" cy="139922"/>
          </a:xfrm>
          <a:prstGeom prst="line">
            <a:avLst/>
          </a:prstGeom>
          <a:ln w="38100"/>
        </p:spPr>
        <p:style>
          <a:lnRef idx="1">
            <a:schemeClr val="dk1"/>
          </a:lnRef>
          <a:fillRef idx="0">
            <a:schemeClr val="dk1"/>
          </a:fillRef>
          <a:effectRef idx="0">
            <a:schemeClr val="dk1"/>
          </a:effectRef>
          <a:fontRef idx="minor">
            <a:schemeClr val="tx1"/>
          </a:fontRef>
        </p:style>
      </p:cxnSp>
      <p:pic>
        <p:nvPicPr>
          <p:cNvPr id="19" name="圖片 18">
            <a:extLst>
              <a:ext uri="{FF2B5EF4-FFF2-40B4-BE49-F238E27FC236}">
                <a16:creationId xmlns:a16="http://schemas.microsoft.com/office/drawing/2014/main" id="{06FFE696-FF34-A92C-62E0-3577F5C9DCF9}"/>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71031" y="4846528"/>
            <a:ext cx="2925953" cy="1668647"/>
          </a:xfrm>
          <a:prstGeom prst="rect">
            <a:avLst/>
          </a:prstGeom>
        </p:spPr>
      </p:pic>
      <p:pic>
        <p:nvPicPr>
          <p:cNvPr id="20" name="圖片 19">
            <a:extLst>
              <a:ext uri="{FF2B5EF4-FFF2-40B4-BE49-F238E27FC236}">
                <a16:creationId xmlns:a16="http://schemas.microsoft.com/office/drawing/2014/main" id="{0BEDA8E9-AF06-5E5B-6CCD-A6D3B41FE4D4}"/>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00306" y="3186264"/>
            <a:ext cx="2695171" cy="1547925"/>
          </a:xfrm>
          <a:prstGeom prst="rect">
            <a:avLst/>
          </a:prstGeom>
        </p:spPr>
      </p:pic>
      <p:sp>
        <p:nvSpPr>
          <p:cNvPr id="21" name="矩形 32">
            <a:extLst>
              <a:ext uri="{FF2B5EF4-FFF2-40B4-BE49-F238E27FC236}">
                <a16:creationId xmlns:a16="http://schemas.microsoft.com/office/drawing/2014/main" id="{B93B7E24-69DC-ACE2-EF44-06880EB28432}"/>
              </a:ext>
            </a:extLst>
          </p:cNvPr>
          <p:cNvSpPr>
            <a:spLocks noChangeArrowheads="1"/>
          </p:cNvSpPr>
          <p:nvPr/>
        </p:nvSpPr>
        <p:spPr bwMode="auto">
          <a:xfrm>
            <a:off x="3467584" y="3434681"/>
            <a:ext cx="19415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spcBef>
                <a:spcPct val="0"/>
              </a:spcBef>
              <a:buFontTx/>
              <a:buNone/>
            </a:pP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Room 201 </a:t>
            </a:r>
          </a:p>
          <a:p>
            <a:pPr>
              <a:spcBef>
                <a:spcPct val="0"/>
              </a:spcBef>
              <a:buFontTx/>
              <a:buNone/>
            </a:pP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Scientific Session</a:t>
            </a:r>
            <a:b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b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(Parallel B)</a:t>
            </a:r>
            <a:endParaRPr lang="zh-TW" altLang="en-US" sz="1600" b="1" dirty="0">
              <a:latin typeface="Microsoft YaHei UI" panose="020B0503020204020204" pitchFamily="34" charset="-122"/>
              <a:ea typeface="jf open 粉圓 1.1" panose="020F0500000000000000" pitchFamily="34" charset="-120"/>
              <a:cs typeface="Arial" panose="020B0604020202020204" pitchFamily="34" charset="0"/>
            </a:endParaRPr>
          </a:p>
        </p:txBody>
      </p:sp>
      <p:pic>
        <p:nvPicPr>
          <p:cNvPr id="22" name="圖片 21">
            <a:extLst>
              <a:ext uri="{FF2B5EF4-FFF2-40B4-BE49-F238E27FC236}">
                <a16:creationId xmlns:a16="http://schemas.microsoft.com/office/drawing/2014/main" id="{E88D213C-60C7-F5F0-7704-717F222BD4D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82478" y="1255908"/>
            <a:ext cx="2592553" cy="1746089"/>
          </a:xfrm>
          <a:prstGeom prst="rect">
            <a:avLst/>
          </a:prstGeom>
        </p:spPr>
      </p:pic>
      <p:sp>
        <p:nvSpPr>
          <p:cNvPr id="23" name="矩形 32">
            <a:extLst>
              <a:ext uri="{FF2B5EF4-FFF2-40B4-BE49-F238E27FC236}">
                <a16:creationId xmlns:a16="http://schemas.microsoft.com/office/drawing/2014/main" id="{A656A44B-76F8-65FD-B5EB-F1BE9791F430}"/>
              </a:ext>
            </a:extLst>
          </p:cNvPr>
          <p:cNvSpPr>
            <a:spLocks noChangeArrowheads="1"/>
          </p:cNvSpPr>
          <p:nvPr/>
        </p:nvSpPr>
        <p:spPr bwMode="auto">
          <a:xfrm>
            <a:off x="3514971" y="4744131"/>
            <a:ext cx="3237809"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spcBef>
                <a:spcPct val="0"/>
              </a:spcBef>
              <a:buFontTx/>
              <a:buNone/>
            </a:pP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Room 101</a:t>
            </a:r>
          </a:p>
          <a:p>
            <a:pPr>
              <a:spcBef>
                <a:spcPct val="0"/>
              </a:spcBef>
              <a:buFontTx/>
              <a:buNone/>
            </a:pP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Scientific Session</a:t>
            </a:r>
            <a:b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br>
            <a:r>
              <a:rPr lang="en-US" altLang="zh-TW" sz="1600" b="1" dirty="0">
                <a:latin typeface="Microsoft YaHei UI" panose="020B0503020204020204" pitchFamily="34" charset="-122"/>
                <a:ea typeface="jf open 粉圓 1.1" panose="020F0500000000000000" pitchFamily="34" charset="-120"/>
                <a:cs typeface="Arial" panose="020B0604020202020204" pitchFamily="34" charset="0"/>
              </a:rPr>
              <a:t>(Parallel A)</a:t>
            </a:r>
            <a:endParaRPr lang="zh-TW" altLang="en-US" sz="1600" b="1" dirty="0">
              <a:latin typeface="Microsoft YaHei UI" panose="020B0503020204020204" pitchFamily="34" charset="-122"/>
              <a:ea typeface="jf open 粉圓 1.1" panose="020F0500000000000000" pitchFamily="34" charset="-120"/>
              <a:cs typeface="Arial" panose="020B0604020202020204" pitchFamily="34" charset="0"/>
            </a:endParaRPr>
          </a:p>
          <a:p>
            <a:pPr>
              <a:buNone/>
            </a:pPr>
            <a:r>
              <a:rPr lang="en-US" altLang="zh-TW" sz="1600" b="1" dirty="0">
                <a:solidFill>
                  <a:schemeClr val="tx1">
                    <a:lumMod val="95000"/>
                    <a:lumOff val="5000"/>
                  </a:schemeClr>
                </a:solidFill>
                <a:latin typeface="Microsoft YaHei UI" panose="020B0503020204020204" pitchFamily="34" charset="-122"/>
                <a:cs typeface="Arial" panose="020B0604020202020204" pitchFamily="34" charset="0"/>
              </a:rPr>
              <a:t>Closing and Award Ceremony</a:t>
            </a:r>
            <a:endParaRPr lang="zh-TW" altLang="en-US" sz="1600" b="1" dirty="0">
              <a:latin typeface="Microsoft YaHei UI" panose="020B0503020204020204" pitchFamily="34" charset="-122"/>
              <a:ea typeface="jf open 粉圓 1.1" panose="020F0500000000000000" pitchFamily="34" charset="-120"/>
              <a:cs typeface="Arial" panose="020B0604020202020204" pitchFamily="34" charset="0"/>
            </a:endParaRPr>
          </a:p>
        </p:txBody>
      </p:sp>
      <p:sp>
        <p:nvSpPr>
          <p:cNvPr id="24" name="TextBox 44">
            <a:extLst>
              <a:ext uri="{FF2B5EF4-FFF2-40B4-BE49-F238E27FC236}">
                <a16:creationId xmlns:a16="http://schemas.microsoft.com/office/drawing/2014/main" id="{05AA62A1-BE52-88BA-CF38-7B361794E1E7}"/>
              </a:ext>
            </a:extLst>
          </p:cNvPr>
          <p:cNvSpPr txBox="1"/>
          <p:nvPr/>
        </p:nvSpPr>
        <p:spPr>
          <a:xfrm flipH="1">
            <a:off x="3365408" y="2255454"/>
            <a:ext cx="2275766" cy="584775"/>
          </a:xfrm>
          <a:prstGeom prst="rect">
            <a:avLst/>
          </a:prstGeom>
          <a:noFill/>
        </p:spPr>
        <p:txBody>
          <a:bodyPr wrap="square" rtlCol="0">
            <a:spAutoFit/>
          </a:bodyPr>
          <a:lstStyle/>
          <a:p>
            <a:r>
              <a:rPr lang="en-US"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Plenary Hall</a:t>
            </a:r>
            <a:br>
              <a:rPr lang="en-US"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br>
            <a:r>
              <a:rPr lang="en-US"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Opening Ceremony</a:t>
            </a:r>
            <a:endParaRPr lang="en-IN"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5" name="TextBox 44">
            <a:extLst>
              <a:ext uri="{FF2B5EF4-FFF2-40B4-BE49-F238E27FC236}">
                <a16:creationId xmlns:a16="http://schemas.microsoft.com/office/drawing/2014/main" id="{30ECC6EC-506F-DE52-7350-85F4C0DE57F6}"/>
              </a:ext>
            </a:extLst>
          </p:cNvPr>
          <p:cNvSpPr txBox="1"/>
          <p:nvPr/>
        </p:nvSpPr>
        <p:spPr>
          <a:xfrm flipH="1">
            <a:off x="9745272" y="4988232"/>
            <a:ext cx="2275766" cy="1323439"/>
          </a:xfrm>
          <a:prstGeom prst="rect">
            <a:avLst/>
          </a:prstGeom>
          <a:noFill/>
        </p:spPr>
        <p:txBody>
          <a:bodyPr wrap="square" rtlCol="0">
            <a:spAutoFit/>
          </a:bodyPr>
          <a:lstStyle/>
          <a:p>
            <a:pPr algn="r"/>
            <a:r>
              <a:rPr lang="en-US"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Registration</a:t>
            </a:r>
          </a:p>
          <a:p>
            <a:pPr algn="r"/>
            <a:r>
              <a:rPr lang="en-IN"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Exhibitions</a:t>
            </a:r>
          </a:p>
          <a:p>
            <a:pPr algn="r"/>
            <a:r>
              <a:rPr lang="en-US"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Poster</a:t>
            </a:r>
            <a:r>
              <a:rPr lang="en-IN" altLang="zh-TW"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s</a:t>
            </a:r>
          </a:p>
          <a:p>
            <a:pPr algn="r"/>
            <a:r>
              <a:rPr lang="en-IN" sz="16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Coffee break &amp; Lunch</a:t>
            </a:r>
          </a:p>
        </p:txBody>
      </p:sp>
      <p:sp>
        <p:nvSpPr>
          <p:cNvPr id="27" name="文字方塊 26">
            <a:extLst>
              <a:ext uri="{FF2B5EF4-FFF2-40B4-BE49-F238E27FC236}">
                <a16:creationId xmlns:a16="http://schemas.microsoft.com/office/drawing/2014/main" id="{A84F040E-4916-B8CC-C57D-5848C1F46BF5}"/>
              </a:ext>
            </a:extLst>
          </p:cNvPr>
          <p:cNvSpPr txBox="1"/>
          <p:nvPr/>
        </p:nvSpPr>
        <p:spPr>
          <a:xfrm>
            <a:off x="832342" y="2981141"/>
            <a:ext cx="1330036" cy="369332"/>
          </a:xfrm>
          <a:prstGeom prst="rect">
            <a:avLst/>
          </a:prstGeom>
          <a:noFill/>
        </p:spPr>
        <p:txBody>
          <a:bodyPr wrap="square">
            <a:spAutoFit/>
          </a:bodyPr>
          <a:lstStyle/>
          <a:p>
            <a:r>
              <a:rPr lang="en-US" altLang="zh-TW" sz="1800" b="1" dirty="0">
                <a:latin typeface="Microsoft YaHei UI" panose="020B0503020204020204" pitchFamily="34" charset="-122"/>
                <a:ea typeface="jf open 粉圓 1.1" panose="020F0500000000000000" pitchFamily="34" charset="-120"/>
                <a:cs typeface="Arial" panose="020B0604020202020204" pitchFamily="34" charset="0"/>
              </a:rPr>
              <a:t>2</a:t>
            </a:r>
            <a:r>
              <a:rPr lang="en-US" altLang="zh-TW" sz="1800" b="1" baseline="30000" dirty="0">
                <a:latin typeface="Microsoft YaHei UI" panose="020B0503020204020204" pitchFamily="34" charset="-122"/>
                <a:ea typeface="jf open 粉圓 1.1" panose="020F0500000000000000" pitchFamily="34" charset="-120"/>
                <a:cs typeface="Arial" panose="020B0604020202020204" pitchFamily="34" charset="0"/>
              </a:rPr>
              <a:t>nd</a:t>
            </a:r>
            <a:r>
              <a:rPr lang="en-US" altLang="zh-TW" sz="1800" b="1" dirty="0">
                <a:latin typeface="Microsoft YaHei UI" panose="020B0503020204020204" pitchFamily="34" charset="-122"/>
                <a:ea typeface="jf open 粉圓 1.1" panose="020F0500000000000000" pitchFamily="34" charset="-120"/>
                <a:cs typeface="Arial" panose="020B0604020202020204" pitchFamily="34" charset="0"/>
              </a:rPr>
              <a:t> Floor</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9" name="文字方塊 28">
            <a:extLst>
              <a:ext uri="{FF2B5EF4-FFF2-40B4-BE49-F238E27FC236}">
                <a16:creationId xmlns:a16="http://schemas.microsoft.com/office/drawing/2014/main" id="{F4AAF3C0-3777-0EF3-9964-7AF9A44A3A41}"/>
              </a:ext>
            </a:extLst>
          </p:cNvPr>
          <p:cNvSpPr txBox="1"/>
          <p:nvPr/>
        </p:nvSpPr>
        <p:spPr>
          <a:xfrm>
            <a:off x="845663" y="4844568"/>
            <a:ext cx="1348509" cy="369332"/>
          </a:xfrm>
          <a:prstGeom prst="rect">
            <a:avLst/>
          </a:prstGeom>
          <a:noFill/>
        </p:spPr>
        <p:txBody>
          <a:bodyPr wrap="square">
            <a:spAutoFit/>
          </a:bodyPr>
          <a:lstStyle/>
          <a:p>
            <a:r>
              <a:rPr lang="en-US" altLang="zh-TW" sz="1800" b="1" dirty="0">
                <a:latin typeface="Microsoft YaHei UI" panose="020B0503020204020204" pitchFamily="34" charset="-122"/>
                <a:ea typeface="jf open 粉圓 1.1" panose="020F0500000000000000" pitchFamily="34" charset="-120"/>
                <a:cs typeface="Arial" panose="020B0604020202020204" pitchFamily="34" charset="0"/>
              </a:rPr>
              <a:t>1</a:t>
            </a:r>
            <a:r>
              <a:rPr lang="en-US" altLang="zh-TW" sz="1800" b="1" baseline="30000" dirty="0">
                <a:latin typeface="Microsoft YaHei UI" panose="020B0503020204020204" pitchFamily="34" charset="-122"/>
                <a:ea typeface="jf open 粉圓 1.1" panose="020F0500000000000000" pitchFamily="34" charset="-120"/>
                <a:cs typeface="Arial" panose="020B0604020202020204" pitchFamily="34" charset="0"/>
              </a:rPr>
              <a:t>st</a:t>
            </a:r>
            <a:r>
              <a:rPr lang="en-US" altLang="zh-TW" sz="1800" b="1" dirty="0">
                <a:latin typeface="Microsoft YaHei UI" panose="020B0503020204020204" pitchFamily="34" charset="-122"/>
                <a:ea typeface="jf open 粉圓 1.1" panose="020F0500000000000000" pitchFamily="34" charset="-120"/>
                <a:cs typeface="Arial" panose="020B0604020202020204" pitchFamily="34" charset="0"/>
              </a:rPr>
              <a:t> Floor</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1" name="文字方塊 30">
            <a:extLst>
              <a:ext uri="{FF2B5EF4-FFF2-40B4-BE49-F238E27FC236}">
                <a16:creationId xmlns:a16="http://schemas.microsoft.com/office/drawing/2014/main" id="{86568C0E-3C3C-705B-551F-BC3F2077929E}"/>
              </a:ext>
            </a:extLst>
          </p:cNvPr>
          <p:cNvSpPr txBox="1"/>
          <p:nvPr/>
        </p:nvSpPr>
        <p:spPr>
          <a:xfrm>
            <a:off x="832342" y="1263208"/>
            <a:ext cx="1204041" cy="369332"/>
          </a:xfrm>
          <a:prstGeom prst="rect">
            <a:avLst/>
          </a:prstGeom>
          <a:noFill/>
        </p:spPr>
        <p:txBody>
          <a:bodyPr wrap="square">
            <a:spAutoFit/>
          </a:bodyPr>
          <a:lstStyle/>
          <a:p>
            <a:r>
              <a:rPr lang="en-US" altLang="zh-TW" sz="18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3</a:t>
            </a:r>
            <a:r>
              <a:rPr lang="en-US" altLang="zh-TW" sz="1800" b="1" baseline="30000"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rd</a:t>
            </a:r>
            <a:r>
              <a:rPr lang="en-US" altLang="zh-TW" sz="1800" b="1" dirty="0">
                <a:solidFill>
                  <a:schemeClr val="tx1">
                    <a:lumMod val="95000"/>
                    <a:lumOff val="5000"/>
                  </a:schemeClr>
                </a:solidFill>
                <a:latin typeface="Microsoft YaHei UI" panose="020B0503020204020204" pitchFamily="34" charset="-122"/>
                <a:ea typeface="Microsoft JhengHei Light" panose="020B0304030504040204" pitchFamily="34" charset="-120"/>
                <a:cs typeface="Arial" panose="020B0604020202020204" pitchFamily="34" charset="0"/>
              </a:rPr>
              <a:t> Floor</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pic>
        <p:nvPicPr>
          <p:cNvPr id="18" name="圖片 17">
            <a:extLst>
              <a:ext uri="{FF2B5EF4-FFF2-40B4-BE49-F238E27FC236}">
                <a16:creationId xmlns:a16="http://schemas.microsoft.com/office/drawing/2014/main" id="{23B6FE0D-C2FE-B374-DEDC-B20D1AC2F05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434243" y="1778212"/>
            <a:ext cx="954484" cy="954484"/>
          </a:xfrm>
          <a:prstGeom prst="rect">
            <a:avLst/>
          </a:prstGeom>
        </p:spPr>
      </p:pic>
    </p:spTree>
    <p:extLst>
      <p:ext uri="{BB962C8B-B14F-4D97-AF65-F5344CB8AC3E}">
        <p14:creationId xmlns:p14="http://schemas.microsoft.com/office/powerpoint/2010/main" val="2598675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F11F7-A087-F542-1050-EF25A7E44253}"/>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595EA155-C03E-C5DD-324C-94CB6322235C}"/>
              </a:ext>
            </a:extLst>
          </p:cNvPr>
          <p:cNvSpPr>
            <a:spLocks noGrp="1"/>
          </p:cNvSpPr>
          <p:nvPr>
            <p:ph type="title" idx="4294967295"/>
          </p:nvPr>
        </p:nvSpPr>
        <p:spPr>
          <a:xfrm>
            <a:off x="2308485" y="305789"/>
            <a:ext cx="9883515" cy="615950"/>
          </a:xfrm>
        </p:spPr>
        <p:txBody>
          <a:bodyPr>
            <a:noAutofit/>
          </a:bodyPr>
          <a:lstStyle/>
          <a:p>
            <a:r>
              <a:rPr lang="en-US" altLang="zh-TW" dirty="0">
                <a:latin typeface="Arial" panose="020B0604020202020204" pitchFamily="34" charset="0"/>
              </a:rPr>
              <a:t>Timeline of Posters Setup</a:t>
            </a:r>
            <a:endParaRPr lang="zh-TW" altLang="en-US" dirty="0">
              <a:latin typeface="Arial" panose="020B0604020202020204" pitchFamily="34" charset="0"/>
            </a:endParaRPr>
          </a:p>
        </p:txBody>
      </p:sp>
      <p:sp>
        <p:nvSpPr>
          <p:cNvPr id="5" name="文字方塊 4">
            <a:extLst>
              <a:ext uri="{FF2B5EF4-FFF2-40B4-BE49-F238E27FC236}">
                <a16:creationId xmlns:a16="http://schemas.microsoft.com/office/drawing/2014/main" id="{118C0660-C7C7-4B65-8A1C-F3B64B2E9C4B}"/>
              </a:ext>
            </a:extLst>
          </p:cNvPr>
          <p:cNvSpPr txBox="1"/>
          <p:nvPr/>
        </p:nvSpPr>
        <p:spPr>
          <a:xfrm>
            <a:off x="1082487" y="921739"/>
            <a:ext cx="10444789" cy="5632311"/>
          </a:xfrm>
          <a:prstGeom prst="rect">
            <a:avLst/>
          </a:prstGeom>
          <a:noFill/>
        </p:spPr>
        <p:txBody>
          <a:bodyPr wrap="square" rtlCol="0">
            <a:spAutoFit/>
          </a:bodyPr>
          <a:lstStyle/>
          <a:p>
            <a:pPr marL="342900" indent="-342900">
              <a:buFont typeface="Arial" panose="020B0604020202020204" pitchFamily="34" charset="0"/>
              <a:buChar char="•"/>
            </a:pPr>
            <a:r>
              <a:rPr lang="en-US" altLang="zh-TW" sz="2000" dirty="0" err="1">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Indico</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time table missing contribution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unable to edit or display → cannot connect with JICT</a:t>
            </a:r>
            <a:b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b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Provided </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paper ID / </a:t>
            </a:r>
            <a:r>
              <a:rPr lang="en-US" altLang="zh-TW" sz="2000" dirty="0" err="1">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Session_ID</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 </a:t>
            </a:r>
            <a:r>
              <a:rPr lang="en-US" altLang="zh-TW" sz="2000" dirty="0" err="1">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session_block_ID</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 date</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(24 Mar)(Michel).</a:t>
            </a:r>
          </a:p>
          <a:p>
            <a:pPr marL="342900" indent="-342900">
              <a:buFont typeface="Arial" panose="020B0604020202020204" pitchFamily="34" charset="0"/>
              <a:buChar char="•"/>
            </a:pP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At the same time, because the JICT automatic-assignment function could not be used → </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assigned numbers manually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(due to the light peer-review application deadline).</a:t>
            </a:r>
          </a:p>
          <a:p>
            <a:pPr marL="342900" indent="-342900">
              <a:buFont typeface="Arial" panose="020B0604020202020204" pitchFamily="34" charset="0"/>
              <a:buChar char="•"/>
            </a:pP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manual assignment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was completed (29 Mar), organized by category and name, also classified by registration status.(Ivan)</a:t>
            </a:r>
          </a:p>
          <a:p>
            <a:pPr marL="342900" indent="-342900">
              <a:buFont typeface="Arial" panose="020B0604020202020204" pitchFamily="34" charset="0"/>
              <a:buChar char="•"/>
            </a:pP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Thanks to Michel for </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fixing the error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of missing contribution  (17 Apr).</a:t>
            </a:r>
          </a:p>
          <a:p>
            <a:pPr marL="342900" indent="-342900">
              <a:buFont typeface="Arial" panose="020B0604020202020204" pitchFamily="34" charset="0"/>
              <a:buChar char="•"/>
            </a:pP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Discovered an incorrect link between JICT and Indico</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which caused student poster data to be missing.</a:t>
            </a:r>
          </a:p>
          <a:p>
            <a:pPr marL="342900" indent="-342900">
              <a:buFont typeface="Arial" panose="020B0604020202020204" pitchFamily="34" charset="0"/>
              <a:buChar char="•"/>
            </a:pP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student session blocks were reconfigured, and </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the linking issue was solved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(23 Apr).(Ivan, Stefano)</a:t>
            </a:r>
          </a:p>
          <a:p>
            <a:pPr marL="342900" indent="-342900">
              <a:buFont typeface="Arial" panose="020B0604020202020204" pitchFamily="34" charset="0"/>
              <a:buChar char="•"/>
            </a:pP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JICT server setup </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(15 May). (Stefano)</a:t>
            </a:r>
          </a:p>
          <a:p>
            <a:pPr marL="342900" indent="-342900">
              <a:buFont typeface="Arial" panose="020B0604020202020204" pitchFamily="34" charset="0"/>
              <a:buChar char="•"/>
            </a:pPr>
            <a:r>
              <a:rPr lang="en-US" altLang="zh-TW" sz="2000" dirty="0" err="1">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agenda.php</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created</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which enables poster numbers to be displayed in the mobile app (22 May). (Stefano)</a:t>
            </a:r>
          </a:p>
          <a:p>
            <a:pPr marL="342900" indent="-342900">
              <a:buFont typeface="Arial" panose="020B0604020202020204" pitchFamily="34" charset="0"/>
              <a:buChar char="•"/>
            </a:pP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Poster Police App</a:t>
            </a:r>
            <a:r>
              <a:rPr lang="zh-TW" altLang="en-US"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20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optimized</a:t>
            </a:r>
            <a:r>
              <a:rPr lang="en-US" altLang="zh-TW" sz="2000" dirty="0">
                <a:latin typeface="Microsoft YaHei UI" panose="020B0503020204020204" pitchFamily="34" charset="-122"/>
                <a:ea typeface="Microsoft JhengHei Light" panose="020B0304030504040204" pitchFamily="34" charset="-120"/>
                <a:cs typeface="Arial" panose="020B0604020202020204" pitchFamily="34" charset="0"/>
              </a:rPr>
              <a:t>, improving photo upload speed, and adding new features — photo capture and photo deletion (31 May). (Stefano)</a:t>
            </a:r>
          </a:p>
        </p:txBody>
      </p:sp>
    </p:spTree>
    <p:extLst>
      <p:ext uri="{BB962C8B-B14F-4D97-AF65-F5344CB8AC3E}">
        <p14:creationId xmlns:p14="http://schemas.microsoft.com/office/powerpoint/2010/main" val="3239574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28A4255-3817-9686-FC4D-D5D1DB530F31}"/>
              </a:ext>
            </a:extLst>
          </p:cNvPr>
          <p:cNvSpPr>
            <a:spLocks noGrp="1"/>
          </p:cNvSpPr>
          <p:nvPr>
            <p:ph type="title"/>
          </p:nvPr>
        </p:nvSpPr>
        <p:spPr>
          <a:xfrm>
            <a:off x="2503215" y="204771"/>
            <a:ext cx="8941212" cy="841572"/>
          </a:xfrm>
        </p:spPr>
        <p:txBody>
          <a:bodyPr/>
          <a:lstStyle/>
          <a:p>
            <a:r>
              <a:rPr lang="en-US" altLang="zh-TW" b="1" dirty="0">
                <a:latin typeface="Arial" panose="020B0604020202020204" pitchFamily="34" charset="0"/>
              </a:rPr>
              <a:t>Poster </a:t>
            </a:r>
            <a:r>
              <a:rPr lang="en-US" altLang="zh-TW" b="1">
                <a:latin typeface="Arial" panose="020B0604020202020204" pitchFamily="34" charset="0"/>
              </a:rPr>
              <a:t>Police JICT</a:t>
            </a:r>
            <a:endParaRPr lang="zh-TW" altLang="en-US" b="1" dirty="0">
              <a:latin typeface="Arial" panose="020B0604020202020204" pitchFamily="34" charset="0"/>
            </a:endParaRPr>
          </a:p>
        </p:txBody>
      </p:sp>
      <p:pic>
        <p:nvPicPr>
          <p:cNvPr id="3075" name="圖片 1">
            <a:extLst>
              <a:ext uri="{FF2B5EF4-FFF2-40B4-BE49-F238E27FC236}">
                <a16:creationId xmlns:a16="http://schemas.microsoft.com/office/drawing/2014/main" id="{5FF29F78-5223-67A1-D895-9D24AAAECE2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7288" y="1691654"/>
            <a:ext cx="4731854" cy="210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字方塊 6">
            <a:extLst>
              <a:ext uri="{FF2B5EF4-FFF2-40B4-BE49-F238E27FC236}">
                <a16:creationId xmlns:a16="http://schemas.microsoft.com/office/drawing/2014/main" id="{24FCAEA4-BAD3-4F70-5131-B99E582C82BE}"/>
              </a:ext>
            </a:extLst>
          </p:cNvPr>
          <p:cNvSpPr txBox="1"/>
          <p:nvPr/>
        </p:nvSpPr>
        <p:spPr>
          <a:xfrm>
            <a:off x="1812617" y="1180599"/>
            <a:ext cx="1197621" cy="830997"/>
          </a:xfrm>
          <a:prstGeom prst="rect">
            <a:avLst/>
          </a:prstGeom>
          <a:noFill/>
        </p:spPr>
        <p:txBody>
          <a:bodyPr wrap="square" rtlCol="0">
            <a:spAutoFit/>
          </a:bodyPr>
          <a:lstStyle/>
          <a:p>
            <a:r>
              <a:rPr lang="en-US" altLang="zh-TW" sz="2400" b="1" dirty="0">
                <a:latin typeface="Microsoft YaHei UI" panose="020B0503020204020204" pitchFamily="34" charset="-122"/>
                <a:ea typeface="Microsoft JhengHei Light" panose="020B0304030504040204" pitchFamily="34" charset="-120"/>
                <a:cs typeface="Arial" panose="020B0604020202020204" pitchFamily="34" charset="0"/>
              </a:rPr>
              <a:t>Before</a:t>
            </a:r>
            <a:endParaRPr lang="zh-TW" altLang="en-US" sz="2400" b="1"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8" name="文字方塊 7">
            <a:extLst>
              <a:ext uri="{FF2B5EF4-FFF2-40B4-BE49-F238E27FC236}">
                <a16:creationId xmlns:a16="http://schemas.microsoft.com/office/drawing/2014/main" id="{CE4EB4F6-2457-2054-5016-535FD63BEFA9}"/>
              </a:ext>
            </a:extLst>
          </p:cNvPr>
          <p:cNvSpPr txBox="1"/>
          <p:nvPr/>
        </p:nvSpPr>
        <p:spPr>
          <a:xfrm>
            <a:off x="8383348" y="743629"/>
            <a:ext cx="1197621" cy="461665"/>
          </a:xfrm>
          <a:prstGeom prst="rect">
            <a:avLst/>
          </a:prstGeom>
          <a:noFill/>
        </p:spPr>
        <p:txBody>
          <a:bodyPr wrap="square" rtlCol="0">
            <a:spAutoFit/>
          </a:bodyPr>
          <a:lstStyle/>
          <a:p>
            <a:r>
              <a:rPr lang="en-US" altLang="zh-TW" sz="2400" b="1" dirty="0">
                <a:latin typeface="Microsoft YaHei UI" panose="020B0503020204020204" pitchFamily="34" charset="-122"/>
                <a:ea typeface="Microsoft JhengHei Light" panose="020B0304030504040204" pitchFamily="34" charset="-120"/>
                <a:cs typeface="Arial" panose="020B0604020202020204" pitchFamily="34" charset="0"/>
              </a:rPr>
              <a:t>After</a:t>
            </a:r>
            <a:endParaRPr lang="zh-TW" altLang="en-US" sz="2400" b="1" dirty="0">
              <a:latin typeface="Microsoft YaHei UI" panose="020B0503020204020204" pitchFamily="34" charset="-122"/>
              <a:ea typeface="Microsoft JhengHei Light" panose="020B0304030504040204" pitchFamily="34" charset="-120"/>
              <a:cs typeface="Arial" panose="020B0604020202020204" pitchFamily="34" charset="0"/>
            </a:endParaRPr>
          </a:p>
        </p:txBody>
      </p:sp>
      <p:pic>
        <p:nvPicPr>
          <p:cNvPr id="10" name="圖片 9">
            <a:extLst>
              <a:ext uri="{FF2B5EF4-FFF2-40B4-BE49-F238E27FC236}">
                <a16:creationId xmlns:a16="http://schemas.microsoft.com/office/drawing/2014/main" id="{093FCBA6-F240-7140-A4AE-F2FC3231D9EE}"/>
              </a:ext>
            </a:extLst>
          </p:cNvPr>
          <p:cNvPicPr>
            <a:picLocks noChangeAspect="1"/>
          </p:cNvPicPr>
          <p:nvPr/>
        </p:nvPicPr>
        <p:blipFill>
          <a:blip r:embed="rId4"/>
          <a:stretch>
            <a:fillRect/>
          </a:stretch>
        </p:blipFill>
        <p:spPr>
          <a:xfrm>
            <a:off x="5233935" y="1691654"/>
            <a:ext cx="6820777" cy="4519402"/>
          </a:xfrm>
          <a:prstGeom prst="rect">
            <a:avLst/>
          </a:prstGeom>
        </p:spPr>
      </p:pic>
      <p:sp>
        <p:nvSpPr>
          <p:cNvPr id="12" name="文字方塊 11">
            <a:extLst>
              <a:ext uri="{FF2B5EF4-FFF2-40B4-BE49-F238E27FC236}">
                <a16:creationId xmlns:a16="http://schemas.microsoft.com/office/drawing/2014/main" id="{63BFD9A3-CDE9-DC25-6447-4F98ACB797D7}"/>
              </a:ext>
            </a:extLst>
          </p:cNvPr>
          <p:cNvSpPr txBox="1"/>
          <p:nvPr/>
        </p:nvSpPr>
        <p:spPr>
          <a:xfrm>
            <a:off x="502718" y="4324774"/>
            <a:ext cx="4217200" cy="923330"/>
          </a:xfrm>
          <a:prstGeom prst="rect">
            <a:avLst/>
          </a:prstGeom>
          <a:noFill/>
        </p:spPr>
        <p:txBody>
          <a:bodyPr wrap="square">
            <a:spAutoFit/>
          </a:bodyPr>
          <a:lstStyle/>
          <a:p>
            <a:r>
              <a:rPr lang="en-US" altLang="zh-TW" sz="1800" dirty="0">
                <a:latin typeface="Microsoft YaHei UI" panose="020B0503020204020204" pitchFamily="34" charset="-122"/>
                <a:ea typeface="Microsoft JhengHei Light" panose="020B0304030504040204" pitchFamily="34" charset="-120"/>
                <a:cs typeface="Arial" panose="020B0604020202020204" pitchFamily="34" charset="0"/>
              </a:rPr>
              <a:t>1. improving photo upload speed</a:t>
            </a:r>
          </a:p>
          <a:p>
            <a:r>
              <a:rPr lang="en-US" altLang="zh-TW" sz="1800" dirty="0">
                <a:latin typeface="Microsoft YaHei UI" panose="020B0503020204020204" pitchFamily="34" charset="-122"/>
                <a:ea typeface="Microsoft JhengHei Light" panose="020B0304030504040204" pitchFamily="34" charset="-120"/>
                <a:cs typeface="Arial" panose="020B0604020202020204" pitchFamily="34" charset="0"/>
              </a:rPr>
              <a:t>2. adding new features — photo capture and photo delete caption</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3" name="橢圓 12">
            <a:extLst>
              <a:ext uri="{FF2B5EF4-FFF2-40B4-BE49-F238E27FC236}">
                <a16:creationId xmlns:a16="http://schemas.microsoft.com/office/drawing/2014/main" id="{6F7B585B-D5BC-5B34-2AF3-13DC3719F8CB}"/>
              </a:ext>
            </a:extLst>
          </p:cNvPr>
          <p:cNvSpPr/>
          <p:nvPr/>
        </p:nvSpPr>
        <p:spPr>
          <a:xfrm>
            <a:off x="8114295" y="5211270"/>
            <a:ext cx="1060056" cy="34433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0" name="橢圓 19">
            <a:extLst>
              <a:ext uri="{FF2B5EF4-FFF2-40B4-BE49-F238E27FC236}">
                <a16:creationId xmlns:a16="http://schemas.microsoft.com/office/drawing/2014/main" id="{C3CC98C1-DF31-0CDE-26BF-7B1F8744B1CE}"/>
              </a:ext>
            </a:extLst>
          </p:cNvPr>
          <p:cNvSpPr/>
          <p:nvPr/>
        </p:nvSpPr>
        <p:spPr>
          <a:xfrm>
            <a:off x="8114295" y="4578834"/>
            <a:ext cx="1060056" cy="34433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Tree>
    <p:extLst>
      <p:ext uri="{BB962C8B-B14F-4D97-AF65-F5344CB8AC3E}">
        <p14:creationId xmlns:p14="http://schemas.microsoft.com/office/powerpoint/2010/main" val="239795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67AAFE1-3514-93C6-FB86-645F0FADB1CA}"/>
              </a:ext>
            </a:extLst>
          </p:cNvPr>
          <p:cNvSpPr>
            <a:spLocks noGrp="1"/>
          </p:cNvSpPr>
          <p:nvPr>
            <p:ph type="title"/>
          </p:nvPr>
        </p:nvSpPr>
        <p:spPr/>
        <p:txBody>
          <a:bodyPr/>
          <a:lstStyle/>
          <a:p>
            <a:r>
              <a:rPr kumimoji="1" lang="en-US" altLang="zh-TW" dirty="0">
                <a:latin typeface="Arial" panose="020B0604020202020204" pitchFamily="34" charset="0"/>
              </a:rPr>
              <a:t>Summary</a:t>
            </a:r>
            <a:endParaRPr kumimoji="1" lang="zh-TW" altLang="en-US" dirty="0">
              <a:latin typeface="Arial" panose="020B0604020202020204" pitchFamily="34" charset="0"/>
            </a:endParaRPr>
          </a:p>
        </p:txBody>
      </p:sp>
      <p:sp>
        <p:nvSpPr>
          <p:cNvPr id="3" name="內容版面配置區 2">
            <a:extLst>
              <a:ext uri="{FF2B5EF4-FFF2-40B4-BE49-F238E27FC236}">
                <a16:creationId xmlns:a16="http://schemas.microsoft.com/office/drawing/2014/main" id="{2A439FF9-B2B2-23F3-2788-1A9A9FF890BE}"/>
              </a:ext>
            </a:extLst>
          </p:cNvPr>
          <p:cNvSpPr>
            <a:spLocks noGrp="1"/>
          </p:cNvSpPr>
          <p:nvPr>
            <p:ph idx="1"/>
          </p:nvPr>
        </p:nvSpPr>
        <p:spPr>
          <a:xfrm>
            <a:off x="1459684" y="1154219"/>
            <a:ext cx="9588617" cy="5703781"/>
          </a:xfrm>
        </p:spPr>
        <p:txBody>
          <a:bodyPr>
            <a:normAutofit/>
          </a:bodyPr>
          <a:lstStyle/>
          <a:p>
            <a:pPr marL="0" indent="0">
              <a:buNone/>
            </a:pPr>
            <a:r>
              <a:rPr lang="en-US" altLang="zh-TW" sz="2200" b="1" dirty="0"/>
              <a:t>Scale</a:t>
            </a:r>
            <a:r>
              <a:rPr lang="en-US" altLang="zh-TW" sz="2200" dirty="0"/>
              <a:t>: We successfully processed approximately 870 papers, supported 86 oral presentations, managed over 1,200 poster presentations, and provided seamless IT services across two major venues for six days.</a:t>
            </a:r>
          </a:p>
          <a:p>
            <a:pPr marL="0" indent="0">
              <a:buNone/>
            </a:pPr>
            <a:endParaRPr lang="en-US" altLang="zh-TW" sz="2200" b="1" dirty="0"/>
          </a:p>
          <a:p>
            <a:pPr marL="0" indent="0">
              <a:buNone/>
            </a:pPr>
            <a:r>
              <a:rPr lang="en-US" altLang="zh-TW" sz="2200" b="1" dirty="0"/>
              <a:t>Hardware Success</a:t>
            </a:r>
            <a:r>
              <a:rPr lang="en-US" altLang="zh-TW" sz="2200" dirty="0"/>
              <a:t>: The standardized approach with 30 identical MSI gaming laptops, dual monitors, and comprehensive support equipment proved reliable throughout the conference.</a:t>
            </a:r>
          </a:p>
          <a:p>
            <a:pPr marL="0" indent="0">
              <a:buNone/>
            </a:pPr>
            <a:endParaRPr lang="en-US" altLang="zh-TW" sz="2200" b="1" dirty="0"/>
          </a:p>
          <a:p>
            <a:pPr marL="0" indent="0">
              <a:buNone/>
            </a:pPr>
            <a:r>
              <a:rPr lang="en-US" altLang="zh-TW" sz="2200" b="1" dirty="0"/>
              <a:t>Software Complexity</a:t>
            </a:r>
            <a:r>
              <a:rPr lang="en-US" altLang="zh-TW" sz="2200" dirty="0"/>
              <a:t>: The extensive software stack with 27 applications, custom configurations, and automated deployment scripts ensured editors had all necessary tools.</a:t>
            </a:r>
          </a:p>
          <a:p>
            <a:pPr marL="0" indent="0">
              <a:buNone/>
            </a:pPr>
            <a:endParaRPr lang="en-US" altLang="zh-TW" sz="2200" b="1" dirty="0"/>
          </a:p>
          <a:p>
            <a:pPr marL="0" indent="0">
              <a:buNone/>
            </a:pPr>
            <a:r>
              <a:rPr lang="en-US" altLang="zh-TW" sz="2200" b="1" dirty="0"/>
              <a:t>Integration Challenges</a:t>
            </a:r>
            <a:r>
              <a:rPr lang="en-US" altLang="zh-TW" sz="2200" dirty="0"/>
              <a:t>: Connecting Indico, AWESOMEET, EC PAY, JICT, and the mobile app required significant problem-solving, but ultimately provided a seamless experience for attendees.</a:t>
            </a:r>
          </a:p>
        </p:txBody>
      </p:sp>
    </p:spTree>
    <p:extLst>
      <p:ext uri="{BB962C8B-B14F-4D97-AF65-F5344CB8AC3E}">
        <p14:creationId xmlns:p14="http://schemas.microsoft.com/office/powerpoint/2010/main" val="23408369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E4C15EB-C646-1081-4B3C-A5FDC3FA4F8B}"/>
              </a:ext>
            </a:extLst>
          </p:cNvPr>
          <p:cNvSpPr>
            <a:spLocks noGrp="1"/>
          </p:cNvSpPr>
          <p:nvPr>
            <p:ph type="title"/>
          </p:nvPr>
        </p:nvSpPr>
        <p:spPr/>
        <p:txBody>
          <a:bodyPr/>
          <a:lstStyle/>
          <a:p>
            <a:r>
              <a:rPr kumimoji="1" lang="en-US" altLang="zh-TW" dirty="0">
                <a:latin typeface="Arial" panose="020B0604020202020204" pitchFamily="34" charset="0"/>
              </a:rPr>
              <a:t>Summary</a:t>
            </a:r>
            <a:endParaRPr kumimoji="1" lang="zh-TW" altLang="en-US" dirty="0">
              <a:latin typeface="Arial" panose="020B0604020202020204" pitchFamily="34" charset="0"/>
            </a:endParaRPr>
          </a:p>
        </p:txBody>
      </p:sp>
      <p:sp>
        <p:nvSpPr>
          <p:cNvPr id="3" name="內容版面配置區 2">
            <a:extLst>
              <a:ext uri="{FF2B5EF4-FFF2-40B4-BE49-F238E27FC236}">
                <a16:creationId xmlns:a16="http://schemas.microsoft.com/office/drawing/2014/main" id="{701886E4-6B93-2EC0-37EA-B97AE6CB5928}"/>
              </a:ext>
            </a:extLst>
          </p:cNvPr>
          <p:cNvSpPr>
            <a:spLocks noGrp="1"/>
          </p:cNvSpPr>
          <p:nvPr>
            <p:ph idx="1"/>
          </p:nvPr>
        </p:nvSpPr>
        <p:spPr>
          <a:xfrm>
            <a:off x="1439489" y="978108"/>
            <a:ext cx="10567632" cy="4901783"/>
          </a:xfrm>
        </p:spPr>
        <p:txBody>
          <a:bodyPr>
            <a:noAutofit/>
          </a:bodyPr>
          <a:lstStyle/>
          <a:p>
            <a:pPr marL="0" indent="0">
              <a:buNone/>
            </a:pPr>
            <a:r>
              <a:rPr lang="en-US" altLang="zh-TW" sz="2200" b="1" dirty="0"/>
              <a:t>Key Success Factors</a:t>
            </a:r>
            <a:r>
              <a:rPr lang="en-US" altLang="zh-TW" sz="2200" dirty="0"/>
              <a:t>:</a:t>
            </a:r>
          </a:p>
          <a:p>
            <a:pPr>
              <a:buFont typeface="Arial" panose="020B0604020202020204" pitchFamily="34" charset="0"/>
              <a:buChar char="•"/>
            </a:pPr>
            <a:r>
              <a:rPr lang="en-US" altLang="zh-TW" sz="2200" dirty="0"/>
              <a:t>Standardization of hardware and software</a:t>
            </a:r>
          </a:p>
          <a:p>
            <a:pPr>
              <a:buFont typeface="Arial" panose="020B0604020202020204" pitchFamily="34" charset="0"/>
              <a:buChar char="•"/>
            </a:pPr>
            <a:r>
              <a:rPr lang="en-US" altLang="zh-TW" sz="2200" dirty="0"/>
              <a:t>Automation through scripts like update-</a:t>
            </a:r>
            <a:r>
              <a:rPr lang="en-US" altLang="zh-TW" sz="2200" dirty="0" err="1"/>
              <a:t>po.bat</a:t>
            </a:r>
            <a:endParaRPr lang="en-US" altLang="zh-TW" sz="2200" dirty="0"/>
          </a:p>
          <a:p>
            <a:pPr>
              <a:buFont typeface="Arial" panose="020B0604020202020204" pitchFamily="34" charset="0"/>
              <a:buChar char="•"/>
            </a:pPr>
            <a:r>
              <a:rPr lang="en-US" altLang="zh-TW" sz="2200" dirty="0"/>
              <a:t>Clear team structure and responsibilities</a:t>
            </a:r>
          </a:p>
          <a:p>
            <a:pPr>
              <a:buFont typeface="Arial" panose="020B0604020202020204" pitchFamily="34" charset="0"/>
              <a:buChar char="•"/>
            </a:pPr>
            <a:r>
              <a:rPr lang="en-US" altLang="zh-TW" sz="2200" dirty="0"/>
              <a:t>Redundancy in critical systems</a:t>
            </a:r>
          </a:p>
          <a:p>
            <a:pPr>
              <a:buFont typeface="Arial" panose="020B0604020202020204" pitchFamily="34" charset="0"/>
              <a:buChar char="•"/>
            </a:pPr>
            <a:r>
              <a:rPr lang="en-US" altLang="zh-TW" sz="2200" dirty="0"/>
              <a:t>Responsive problem-solving by skilled team members</a:t>
            </a:r>
          </a:p>
          <a:p>
            <a:pPr>
              <a:buFont typeface="Arial" panose="020B0604020202020204" pitchFamily="34" charset="0"/>
              <a:buChar char="•"/>
            </a:pPr>
            <a:endParaRPr lang="en-US" altLang="zh-TW" sz="2200" dirty="0"/>
          </a:p>
          <a:p>
            <a:pPr marL="0" indent="0">
              <a:buNone/>
            </a:pPr>
            <a:r>
              <a:rPr lang="en-US" altLang="zh-TW" sz="2200" b="1" dirty="0"/>
              <a:t>Areas for Improvement</a:t>
            </a:r>
            <a:r>
              <a:rPr lang="en-US" altLang="zh-TW" sz="2200" dirty="0"/>
              <a:t>:</a:t>
            </a:r>
          </a:p>
          <a:p>
            <a:pPr>
              <a:buFont typeface="Arial" panose="020B0604020202020204" pitchFamily="34" charset="0"/>
              <a:buChar char="•"/>
            </a:pPr>
            <a:r>
              <a:rPr lang="en-US" altLang="zh-TW" sz="2200" dirty="0"/>
              <a:t>Better capacity planning for poster sessions</a:t>
            </a:r>
          </a:p>
          <a:p>
            <a:pPr>
              <a:buFont typeface="Arial" panose="020B0604020202020204" pitchFamily="34" charset="0"/>
              <a:buChar char="•"/>
            </a:pPr>
            <a:r>
              <a:rPr lang="en-US" altLang="zh-TW" sz="2200" dirty="0"/>
              <a:t>Enhanced network reliability for photo uploads</a:t>
            </a:r>
          </a:p>
          <a:p>
            <a:pPr>
              <a:buFont typeface="Arial" panose="020B0604020202020204" pitchFamily="34" charset="0"/>
              <a:buChar char="•"/>
            </a:pPr>
            <a:r>
              <a:rPr lang="en-US" altLang="zh-TW" sz="2200" dirty="0"/>
              <a:t>Earlier integration testing to catch linking issues</a:t>
            </a:r>
          </a:p>
          <a:p>
            <a:pPr>
              <a:buFont typeface="Arial" panose="020B0604020202020204" pitchFamily="34" charset="0"/>
              <a:buChar char="•"/>
            </a:pPr>
            <a:endParaRPr lang="en-US" altLang="zh-TW" sz="2200" dirty="0"/>
          </a:p>
          <a:p>
            <a:pPr marL="0" indent="0">
              <a:buNone/>
            </a:pPr>
            <a:r>
              <a:rPr lang="en-US" altLang="zh-TW" sz="2200" b="1" dirty="0"/>
              <a:t>Final Thought</a:t>
            </a:r>
            <a:r>
              <a:rPr lang="en-US" altLang="zh-TW" sz="2200" dirty="0"/>
              <a:t>: Managing IT for a major international conference requires meticulous planning, skilled team members, automated systems, and the flexibility to solve unexpected problems quickly. With proper preparation and the right team, even the most complex technical challenges can be successfully managed.</a:t>
            </a:r>
          </a:p>
          <a:p>
            <a:endParaRPr kumimoji="1" lang="zh-TW" altLang="en-US" sz="2200" dirty="0"/>
          </a:p>
        </p:txBody>
      </p:sp>
    </p:spTree>
    <p:extLst>
      <p:ext uri="{BB962C8B-B14F-4D97-AF65-F5344CB8AC3E}">
        <p14:creationId xmlns:p14="http://schemas.microsoft.com/office/powerpoint/2010/main" val="188075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E96239CC-F03B-47A8-9EFB-B001EE174264}"/>
              </a:ext>
            </a:extLst>
          </p:cNvPr>
          <p:cNvSpPr>
            <a:spLocks noGrp="1"/>
          </p:cNvSpPr>
          <p:nvPr>
            <p:ph type="title"/>
          </p:nvPr>
        </p:nvSpPr>
        <p:spPr/>
        <p:txBody>
          <a:bodyPr>
            <a:normAutofit/>
          </a:bodyPr>
          <a:lstStyle/>
          <a:p>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rPr>
              <a:t>IPAC’25</a:t>
            </a:r>
            <a:r>
              <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rPr>
              <a:t> </a:t>
            </a: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rPr>
              <a:t>Committees and Tasks</a:t>
            </a:r>
            <a:endParaRPr lang="zh-TW" altLang="en-US" dirty="0">
              <a:latin typeface="Arial" panose="020B0604020202020204" pitchFamily="34" charset="0"/>
            </a:endParaRPr>
          </a:p>
        </p:txBody>
      </p:sp>
      <p:grpSp>
        <p:nvGrpSpPr>
          <p:cNvPr id="2" name="群組 1">
            <a:extLst>
              <a:ext uri="{FF2B5EF4-FFF2-40B4-BE49-F238E27FC236}">
                <a16:creationId xmlns:a16="http://schemas.microsoft.com/office/drawing/2014/main" id="{817AB054-BA8C-07FE-5184-9583645941A7}"/>
              </a:ext>
            </a:extLst>
          </p:cNvPr>
          <p:cNvGrpSpPr/>
          <p:nvPr/>
        </p:nvGrpSpPr>
        <p:grpSpPr>
          <a:xfrm>
            <a:off x="3267604" y="1489320"/>
            <a:ext cx="2946500" cy="720000"/>
            <a:chOff x="1307104" y="2601000"/>
            <a:chExt cx="2946500" cy="828000"/>
          </a:xfrm>
        </p:grpSpPr>
        <p:sp>
          <p:nvSpPr>
            <p:cNvPr id="31" name="Rectangle: Rounded Corners 89">
              <a:extLst>
                <a:ext uri="{FF2B5EF4-FFF2-40B4-BE49-F238E27FC236}">
                  <a16:creationId xmlns:a16="http://schemas.microsoft.com/office/drawing/2014/main" id="{9DCE5E90-4CF8-DEA2-DAB4-237566D6051B}"/>
                </a:ext>
              </a:extLst>
            </p:cNvPr>
            <p:cNvSpPr/>
            <p:nvPr/>
          </p:nvSpPr>
          <p:spPr>
            <a:xfrm>
              <a:off x="1307104" y="2601000"/>
              <a:ext cx="2795666" cy="828000"/>
            </a:xfrm>
            <a:prstGeom prst="roundRect">
              <a:avLst>
                <a:gd name="adj" fmla="val 50000"/>
              </a:avLst>
            </a:prstGeom>
            <a:solidFill>
              <a:schemeClr val="accent5">
                <a:lumMod val="75000"/>
              </a:schemeClr>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ea typeface="Microsoft JhengHei Light" panose="020B0304030504040204" pitchFamily="34" charset="-120"/>
              </a:endParaRPr>
            </a:p>
          </p:txBody>
        </p:sp>
        <p:grpSp>
          <p:nvGrpSpPr>
            <p:cNvPr id="32" name="Group 170">
              <a:extLst>
                <a:ext uri="{FF2B5EF4-FFF2-40B4-BE49-F238E27FC236}">
                  <a16:creationId xmlns:a16="http://schemas.microsoft.com/office/drawing/2014/main" id="{6AAC8E43-A219-8A3B-20DB-9FE3AE56D1EB}"/>
                </a:ext>
              </a:extLst>
            </p:cNvPr>
            <p:cNvGrpSpPr/>
            <p:nvPr/>
          </p:nvGrpSpPr>
          <p:grpSpPr>
            <a:xfrm>
              <a:off x="1963554" y="2708249"/>
              <a:ext cx="2290050" cy="616949"/>
              <a:chOff x="795319" y="3411574"/>
              <a:chExt cx="2290050" cy="616949"/>
            </a:xfrm>
          </p:grpSpPr>
          <p:sp>
            <p:nvSpPr>
              <p:cNvPr id="34" name="TextBox 171">
                <a:extLst>
                  <a:ext uri="{FF2B5EF4-FFF2-40B4-BE49-F238E27FC236}">
                    <a16:creationId xmlns:a16="http://schemas.microsoft.com/office/drawing/2014/main" id="{C34643B0-C1E2-DE69-6460-8FFA4FB13457}"/>
                  </a:ext>
                </a:extLst>
              </p:cNvPr>
              <p:cNvSpPr txBox="1"/>
              <p:nvPr/>
            </p:nvSpPr>
            <p:spPr>
              <a:xfrm>
                <a:off x="1086726" y="3411574"/>
                <a:ext cx="1301959" cy="38933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600" dirty="0">
                    <a:solidFill>
                      <a:schemeClr val="bg1"/>
                    </a:solidFill>
                    <a:latin typeface="Arial Black" panose="020B0A04020102020204" pitchFamily="34" charset="0"/>
                    <a:ea typeface="Microsoft JhengHei Light" panose="020B0304030504040204" pitchFamily="34" charset="-120"/>
                  </a:rPr>
                  <a:t>SPC Chair</a:t>
                </a:r>
              </a:p>
            </p:txBody>
          </p:sp>
          <p:sp>
            <p:nvSpPr>
              <p:cNvPr id="35" name="Rectangle 172">
                <a:extLst>
                  <a:ext uri="{FF2B5EF4-FFF2-40B4-BE49-F238E27FC236}">
                    <a16:creationId xmlns:a16="http://schemas.microsoft.com/office/drawing/2014/main" id="{E8DFDC1A-795D-D121-26F2-5E4DF9D806AB}"/>
                  </a:ext>
                </a:extLst>
              </p:cNvPr>
              <p:cNvSpPr/>
              <p:nvPr/>
            </p:nvSpPr>
            <p:spPr>
              <a:xfrm>
                <a:off x="795319" y="3674579"/>
                <a:ext cx="2290050" cy="35394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ea typeface="Microsoft JhengHei Light" panose="020B0304030504040204" pitchFamily="34" charset="-120"/>
                  </a:rPr>
                  <a:t>Yoichi Sato (KEK</a:t>
                </a:r>
                <a:r>
                  <a:rPr lang="en-US" altLang="zh-TW" sz="1400" dirty="0">
                    <a:solidFill>
                      <a:schemeClr val="bg1"/>
                    </a:solidFill>
                    <a:ea typeface="Microsoft JhengHei Light" panose="020B0304030504040204" pitchFamily="34" charset="-120"/>
                  </a:rPr>
                  <a:t>/J-PARC)</a:t>
                </a:r>
                <a:endParaRPr lang="en-IN" sz="1400" dirty="0">
                  <a:solidFill>
                    <a:schemeClr val="bg1"/>
                  </a:solidFill>
                  <a:ea typeface="Microsoft JhengHei Light" panose="020B0304030504040204" pitchFamily="34" charset="-120"/>
                </a:endParaRPr>
              </a:p>
            </p:txBody>
          </p:sp>
        </p:grpSp>
        <p:pic>
          <p:nvPicPr>
            <p:cNvPr id="33" name="圖片 32">
              <a:extLst>
                <a:ext uri="{FF2B5EF4-FFF2-40B4-BE49-F238E27FC236}">
                  <a16:creationId xmlns:a16="http://schemas.microsoft.com/office/drawing/2014/main" id="{88060883-E885-8D3E-F29A-593D1B91E28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567" b="-2109"/>
            <a:stretch/>
          </p:blipFill>
          <p:spPr>
            <a:xfrm>
              <a:off x="1541525" y="2691192"/>
              <a:ext cx="659332" cy="712074"/>
            </a:xfrm>
            <a:prstGeom prst="ellipse">
              <a:avLst/>
            </a:prstGeom>
            <a:ln>
              <a:noFill/>
            </a:ln>
            <a:effectLst>
              <a:softEdge rad="38100"/>
            </a:effectLst>
          </p:spPr>
        </p:pic>
      </p:grpSp>
      <p:grpSp>
        <p:nvGrpSpPr>
          <p:cNvPr id="36" name="群組 35">
            <a:extLst>
              <a:ext uri="{FF2B5EF4-FFF2-40B4-BE49-F238E27FC236}">
                <a16:creationId xmlns:a16="http://schemas.microsoft.com/office/drawing/2014/main" id="{1072F69B-C002-E327-944F-D18FC576179B}"/>
              </a:ext>
            </a:extLst>
          </p:cNvPr>
          <p:cNvGrpSpPr/>
          <p:nvPr/>
        </p:nvGrpSpPr>
        <p:grpSpPr>
          <a:xfrm>
            <a:off x="292386" y="1497033"/>
            <a:ext cx="3032282" cy="720000"/>
            <a:chOff x="1946017" y="1848803"/>
            <a:chExt cx="3980371" cy="828000"/>
          </a:xfrm>
        </p:grpSpPr>
        <p:sp>
          <p:nvSpPr>
            <p:cNvPr id="37" name="Rectangle: Rounded Corners 9">
              <a:extLst>
                <a:ext uri="{FF2B5EF4-FFF2-40B4-BE49-F238E27FC236}">
                  <a16:creationId xmlns:a16="http://schemas.microsoft.com/office/drawing/2014/main" id="{C0627167-E177-F53C-3FC2-4C9BAAFFCE46}"/>
                </a:ext>
              </a:extLst>
            </p:cNvPr>
            <p:cNvSpPr/>
            <p:nvPr/>
          </p:nvSpPr>
          <p:spPr>
            <a:xfrm>
              <a:off x="1946017" y="1848803"/>
              <a:ext cx="3731409" cy="828000"/>
            </a:xfrm>
            <a:prstGeom prst="roundRect">
              <a:avLst>
                <a:gd name="adj" fmla="val 50000"/>
              </a:avLst>
            </a:prstGeom>
            <a:solidFill>
              <a:schemeClr val="accent2"/>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ea typeface="Microsoft JhengHei Light" panose="020B0304030504040204" pitchFamily="34" charset="-120"/>
              </a:endParaRPr>
            </a:p>
          </p:txBody>
        </p:sp>
        <p:grpSp>
          <p:nvGrpSpPr>
            <p:cNvPr id="38" name="Group 15">
              <a:extLst>
                <a:ext uri="{FF2B5EF4-FFF2-40B4-BE49-F238E27FC236}">
                  <a16:creationId xmlns:a16="http://schemas.microsoft.com/office/drawing/2014/main" id="{4A9A39CF-D605-4282-05FB-B939535BCC82}"/>
                </a:ext>
              </a:extLst>
            </p:cNvPr>
            <p:cNvGrpSpPr/>
            <p:nvPr/>
          </p:nvGrpSpPr>
          <p:grpSpPr>
            <a:xfrm>
              <a:off x="2847514" y="1923983"/>
              <a:ext cx="3078874" cy="652997"/>
              <a:chOff x="1217540" y="3469064"/>
              <a:chExt cx="1577872" cy="443137"/>
            </a:xfrm>
          </p:grpSpPr>
          <p:sp>
            <p:nvSpPr>
              <p:cNvPr id="40" name="TextBox 50">
                <a:extLst>
                  <a:ext uri="{FF2B5EF4-FFF2-40B4-BE49-F238E27FC236}">
                    <a16:creationId xmlns:a16="http://schemas.microsoft.com/office/drawing/2014/main" id="{76C51FD2-1572-81DD-DC24-9553AAA082A6}"/>
                  </a:ext>
                </a:extLst>
              </p:cNvPr>
              <p:cNvSpPr txBox="1"/>
              <p:nvPr/>
            </p:nvSpPr>
            <p:spPr>
              <a:xfrm>
                <a:off x="1422495" y="3469064"/>
                <a:ext cx="792818" cy="26421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600" b="1" dirty="0">
                    <a:solidFill>
                      <a:schemeClr val="bg1"/>
                    </a:solidFill>
                    <a:latin typeface="Arial Black" panose="020B0A04020102020204" pitchFamily="34" charset="0"/>
                    <a:ea typeface="Microsoft JhengHei Light" panose="020B0304030504040204" pitchFamily="34" charset="-120"/>
                  </a:rPr>
                  <a:t>OC</a:t>
                </a:r>
                <a:r>
                  <a:rPr lang="zh-TW" altLang="en-US" sz="1600" b="1" dirty="0">
                    <a:solidFill>
                      <a:schemeClr val="bg1"/>
                    </a:solidFill>
                    <a:latin typeface="Arial Black" panose="020B0A04020102020204" pitchFamily="34" charset="0"/>
                    <a:ea typeface="Microsoft JhengHei Light" panose="020B0304030504040204" pitchFamily="34" charset="-120"/>
                  </a:rPr>
                  <a:t> </a:t>
                </a:r>
                <a:r>
                  <a:rPr lang="en-US" altLang="zh-TW" sz="1600" b="1" dirty="0">
                    <a:solidFill>
                      <a:schemeClr val="bg1"/>
                    </a:solidFill>
                    <a:latin typeface="Arial Black" panose="020B0A04020102020204" pitchFamily="34" charset="0"/>
                    <a:ea typeface="Microsoft JhengHei Light" panose="020B0304030504040204" pitchFamily="34" charset="-120"/>
                  </a:rPr>
                  <a:t>Chair</a:t>
                </a:r>
                <a:endParaRPr lang="en-IN" sz="1600" b="1" dirty="0">
                  <a:solidFill>
                    <a:schemeClr val="bg1"/>
                  </a:solidFill>
                  <a:latin typeface="Arial Black" panose="020B0A04020102020204" pitchFamily="34" charset="0"/>
                  <a:ea typeface="Microsoft JhengHei Light" panose="020B0304030504040204" pitchFamily="34" charset="-120"/>
                </a:endParaRPr>
              </a:p>
            </p:txBody>
          </p:sp>
          <p:sp>
            <p:nvSpPr>
              <p:cNvPr id="41" name="Rectangle 14">
                <a:extLst>
                  <a:ext uri="{FF2B5EF4-FFF2-40B4-BE49-F238E27FC236}">
                    <a16:creationId xmlns:a16="http://schemas.microsoft.com/office/drawing/2014/main" id="{7C57DA19-80AF-859B-63B4-AAC2B744AAEC}"/>
                  </a:ext>
                </a:extLst>
              </p:cNvPr>
              <p:cNvSpPr/>
              <p:nvPr/>
            </p:nvSpPr>
            <p:spPr>
              <a:xfrm>
                <a:off x="1217540" y="3672008"/>
                <a:ext cx="1577872" cy="240193"/>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ea typeface="Microsoft JhengHei Light" panose="020B0304030504040204" pitchFamily="34" charset="-120"/>
                  </a:rPr>
                  <a:t>Ming-</a:t>
                </a:r>
                <a:r>
                  <a:rPr lang="en-US" sz="1400" dirty="0" err="1">
                    <a:solidFill>
                      <a:schemeClr val="bg1"/>
                    </a:solidFill>
                    <a:ea typeface="Microsoft JhengHei Light" panose="020B0304030504040204" pitchFamily="34" charset="-120"/>
                  </a:rPr>
                  <a:t>C</a:t>
                </a:r>
                <a:r>
                  <a:rPr lang="en-US" altLang="zh-TW" sz="1400" dirty="0" err="1">
                    <a:solidFill>
                      <a:schemeClr val="bg1"/>
                    </a:solidFill>
                    <a:ea typeface="Microsoft JhengHei Light" panose="020B0304030504040204" pitchFamily="34" charset="-120"/>
                  </a:rPr>
                  <a:t>hyuan</a:t>
                </a:r>
                <a:r>
                  <a:rPr lang="en-US" altLang="zh-TW" sz="1400" dirty="0">
                    <a:solidFill>
                      <a:schemeClr val="bg1"/>
                    </a:solidFill>
                    <a:ea typeface="Microsoft JhengHei Light" panose="020B0304030504040204" pitchFamily="34" charset="-120"/>
                  </a:rPr>
                  <a:t> Lin (NSRRC)</a:t>
                </a:r>
                <a:endParaRPr lang="en-IN" sz="1400" dirty="0">
                  <a:solidFill>
                    <a:schemeClr val="bg1"/>
                  </a:solidFill>
                  <a:ea typeface="Microsoft JhengHei Light" panose="020B0304030504040204" pitchFamily="34" charset="-120"/>
                </a:endParaRPr>
              </a:p>
            </p:txBody>
          </p:sp>
        </p:grpSp>
        <p:pic>
          <p:nvPicPr>
            <p:cNvPr id="39" name="圖片 38">
              <a:extLst>
                <a:ext uri="{FF2B5EF4-FFF2-40B4-BE49-F238E27FC236}">
                  <a16:creationId xmlns:a16="http://schemas.microsoft.com/office/drawing/2014/main" id="{3E6EFC1D-7230-261F-BC51-FF3A95C2F8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20072" y="1907146"/>
              <a:ext cx="748434" cy="759037"/>
            </a:xfrm>
            <a:prstGeom prst="ellipse">
              <a:avLst/>
            </a:prstGeom>
            <a:ln>
              <a:noFill/>
            </a:ln>
            <a:effectLst>
              <a:softEdge rad="50800"/>
            </a:effectLst>
          </p:spPr>
        </p:pic>
      </p:grpSp>
      <p:grpSp>
        <p:nvGrpSpPr>
          <p:cNvPr id="42" name="群組 41">
            <a:extLst>
              <a:ext uri="{FF2B5EF4-FFF2-40B4-BE49-F238E27FC236}">
                <a16:creationId xmlns:a16="http://schemas.microsoft.com/office/drawing/2014/main" id="{AE64931B-1BD5-D0C1-3C12-99C45ECAB644}"/>
              </a:ext>
            </a:extLst>
          </p:cNvPr>
          <p:cNvGrpSpPr/>
          <p:nvPr/>
        </p:nvGrpSpPr>
        <p:grpSpPr>
          <a:xfrm>
            <a:off x="6195867" y="1479388"/>
            <a:ext cx="2949342" cy="720000"/>
            <a:chOff x="-3483442" y="2944528"/>
            <a:chExt cx="2949342" cy="828000"/>
          </a:xfrm>
          <a:solidFill>
            <a:schemeClr val="accent2">
              <a:lumMod val="75000"/>
            </a:schemeClr>
          </a:solidFill>
        </p:grpSpPr>
        <p:grpSp>
          <p:nvGrpSpPr>
            <p:cNvPr id="43" name="群組 42">
              <a:extLst>
                <a:ext uri="{FF2B5EF4-FFF2-40B4-BE49-F238E27FC236}">
                  <a16:creationId xmlns:a16="http://schemas.microsoft.com/office/drawing/2014/main" id="{1985388D-2D1D-7582-48A3-7A09AC889384}"/>
                </a:ext>
              </a:extLst>
            </p:cNvPr>
            <p:cNvGrpSpPr/>
            <p:nvPr/>
          </p:nvGrpSpPr>
          <p:grpSpPr>
            <a:xfrm>
              <a:off x="-3483442" y="2944528"/>
              <a:ext cx="2949342" cy="828000"/>
              <a:chOff x="1721668" y="1334899"/>
              <a:chExt cx="2633340" cy="1192320"/>
            </a:xfrm>
            <a:grpFill/>
          </p:grpSpPr>
          <p:sp>
            <p:nvSpPr>
              <p:cNvPr id="48" name="Rectangle: Rounded Corners 92">
                <a:extLst>
                  <a:ext uri="{FF2B5EF4-FFF2-40B4-BE49-F238E27FC236}">
                    <a16:creationId xmlns:a16="http://schemas.microsoft.com/office/drawing/2014/main" id="{3323C02E-0C35-C696-14BC-999930792F41}"/>
                  </a:ext>
                </a:extLst>
              </p:cNvPr>
              <p:cNvSpPr/>
              <p:nvPr/>
            </p:nvSpPr>
            <p:spPr>
              <a:xfrm>
                <a:off x="1721668" y="1334899"/>
                <a:ext cx="2633340" cy="1192320"/>
              </a:xfrm>
              <a:prstGeom prst="roundRect">
                <a:avLst>
                  <a:gd name="adj" fmla="val 50000"/>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ea typeface="Microsoft JhengHei Light" panose="020B0304030504040204" pitchFamily="34" charset="-120"/>
                </a:endParaRPr>
              </a:p>
            </p:txBody>
          </p:sp>
          <p:grpSp>
            <p:nvGrpSpPr>
              <p:cNvPr id="49" name="Group 173">
                <a:extLst>
                  <a:ext uri="{FF2B5EF4-FFF2-40B4-BE49-F238E27FC236}">
                    <a16:creationId xmlns:a16="http://schemas.microsoft.com/office/drawing/2014/main" id="{7C78CDD2-1152-EA7D-A9E3-63C1757AC286}"/>
                  </a:ext>
                </a:extLst>
              </p:cNvPr>
              <p:cNvGrpSpPr/>
              <p:nvPr/>
            </p:nvGrpSpPr>
            <p:grpSpPr>
              <a:xfrm>
                <a:off x="2352462" y="1443540"/>
                <a:ext cx="1952514" cy="932246"/>
                <a:chOff x="-2835059" y="3430785"/>
                <a:chExt cx="1952514" cy="932246"/>
              </a:xfrm>
              <a:grpFill/>
            </p:grpSpPr>
            <p:sp>
              <p:nvSpPr>
                <p:cNvPr id="50" name="TextBox 174">
                  <a:extLst>
                    <a:ext uri="{FF2B5EF4-FFF2-40B4-BE49-F238E27FC236}">
                      <a16:creationId xmlns:a16="http://schemas.microsoft.com/office/drawing/2014/main" id="{9F8BBB11-4662-040C-99ED-A219D8768C81}"/>
                    </a:ext>
                  </a:extLst>
                </p:cNvPr>
                <p:cNvSpPr txBox="1"/>
                <p:nvPr/>
              </p:nvSpPr>
              <p:spPr>
                <a:xfrm>
                  <a:off x="-2559525" y="3430785"/>
                  <a:ext cx="1170764" cy="560646"/>
                </a:xfrm>
                <a:prstGeom prst="rect">
                  <a:avLst/>
                </a:prstGeom>
                <a:solidFill>
                  <a:srgbClr val="00B0F0"/>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600" dirty="0">
                      <a:solidFill>
                        <a:schemeClr val="bg1"/>
                      </a:solidFill>
                      <a:latin typeface="Arial Black" panose="020B0A04020102020204" pitchFamily="34" charset="0"/>
                      <a:ea typeface="Microsoft JhengHei Light" panose="020B0304030504040204" pitchFamily="34" charset="-120"/>
                    </a:rPr>
                    <a:t>LOC Chair</a:t>
                  </a:r>
                </a:p>
              </p:txBody>
            </p:sp>
            <p:sp>
              <p:nvSpPr>
                <p:cNvPr id="51" name="Rectangle 175">
                  <a:extLst>
                    <a:ext uri="{FF2B5EF4-FFF2-40B4-BE49-F238E27FC236}">
                      <a16:creationId xmlns:a16="http://schemas.microsoft.com/office/drawing/2014/main" id="{8E9E25BE-E19D-9E2D-4B61-EE8BDD8E1DDB}"/>
                    </a:ext>
                  </a:extLst>
                </p:cNvPr>
                <p:cNvSpPr/>
                <p:nvPr/>
              </p:nvSpPr>
              <p:spPr>
                <a:xfrm>
                  <a:off x="-2835059" y="3853352"/>
                  <a:ext cx="1952514" cy="509679"/>
                </a:xfrm>
                <a:prstGeom prst="rect">
                  <a:avLst/>
                </a:prstGeom>
                <a:no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ea typeface="Microsoft JhengHei Light" panose="020B0304030504040204" pitchFamily="34" charset="-120"/>
                    </a:rPr>
                    <a:t>Jui-Che Huang (NSRRC)</a:t>
                  </a:r>
                </a:p>
              </p:txBody>
            </p:sp>
          </p:grpSp>
        </p:grpSp>
        <p:pic>
          <p:nvPicPr>
            <p:cNvPr id="44" name="圖片 43">
              <a:extLst>
                <a:ext uri="{FF2B5EF4-FFF2-40B4-BE49-F238E27FC236}">
                  <a16:creationId xmlns:a16="http://schemas.microsoft.com/office/drawing/2014/main" id="{0CE47923-5FED-10F1-468A-107A2D9BBB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41681" y="3013077"/>
              <a:ext cx="640244" cy="720000"/>
            </a:xfrm>
            <a:prstGeom prst="ellipse">
              <a:avLst/>
            </a:prstGeom>
            <a:grpFill/>
            <a:ln>
              <a:noFill/>
            </a:ln>
            <a:effectLst>
              <a:softEdge rad="50800"/>
            </a:effectLst>
          </p:spPr>
        </p:pic>
      </p:grpSp>
      <p:sp>
        <p:nvSpPr>
          <p:cNvPr id="60" name="文字方塊 59">
            <a:extLst>
              <a:ext uri="{FF2B5EF4-FFF2-40B4-BE49-F238E27FC236}">
                <a16:creationId xmlns:a16="http://schemas.microsoft.com/office/drawing/2014/main" id="{FAF35186-E640-FA78-9470-B5F2A9E2400C}"/>
              </a:ext>
            </a:extLst>
          </p:cNvPr>
          <p:cNvSpPr txBox="1"/>
          <p:nvPr/>
        </p:nvSpPr>
        <p:spPr>
          <a:xfrm>
            <a:off x="6211920" y="2835746"/>
            <a:ext cx="3261861" cy="3416320"/>
          </a:xfrm>
          <a:prstGeom prst="rect">
            <a:avLst/>
          </a:prstGeom>
          <a:noFill/>
        </p:spPr>
        <p:txBody>
          <a:bodyPr wrap="square" rtlCol="0">
            <a:spAutoFit/>
          </a:bodyPr>
          <a:lstStyle/>
          <a:p>
            <a:r>
              <a:rPr lang="en-US" altLang="zh-TW" b="1" dirty="0">
                <a:solidFill>
                  <a:schemeClr val="bg2"/>
                </a:solidFill>
                <a:effectLst>
                  <a:outerShdw blurRad="38100" dist="38100" dir="2700000" algn="tl">
                    <a:srgbClr val="000000">
                      <a:alpha val="43137"/>
                    </a:srgbClr>
                  </a:outerShdw>
                </a:effectLst>
                <a:ea typeface="Microsoft JhengHei Light" panose="020B0304030504040204" pitchFamily="34" charset="-120"/>
              </a:rPr>
              <a:t>Team C</a:t>
            </a:r>
          </a:p>
          <a:p>
            <a:endParaRPr lang="en-US" altLang="zh-TW" dirty="0">
              <a:solidFill>
                <a:schemeClr val="bg2"/>
              </a:solidFill>
              <a:ea typeface="Microsoft JhengHei Light" panose="020B0304030504040204" pitchFamily="34" charset="-120"/>
            </a:endParaRPr>
          </a:p>
          <a:p>
            <a:pPr marL="285750" indent="-285750">
              <a:buFont typeface="Arial" panose="020B0604020202020204" pitchFamily="34" charset="0"/>
              <a:buChar char="•"/>
            </a:pPr>
            <a:endParaRPr lang="en-US" altLang="zh-TW" dirty="0">
              <a:solidFill>
                <a:schemeClr val="bg2"/>
              </a:solidFill>
              <a:ea typeface="Microsoft JhengHei Light" panose="020B0304030504040204" pitchFamily="34" charset="-120"/>
            </a:endParaRP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Light-Peer-Review </a:t>
            </a:r>
            <a:r>
              <a:rPr lang="zh-TW" altLang="en-US" dirty="0">
                <a:solidFill>
                  <a:schemeClr val="bg2"/>
                </a:solidFill>
                <a:ea typeface="Microsoft JhengHei Light" panose="020B0304030504040204" pitchFamily="34" charset="-120"/>
              </a:rPr>
              <a:t> </a:t>
            </a:r>
            <a:r>
              <a:rPr lang="en-US" altLang="zh-TW" i="1" dirty="0">
                <a:solidFill>
                  <a:schemeClr val="bg2"/>
                </a:solidFill>
                <a:ea typeface="Microsoft JhengHei Light" panose="020B0304030504040204" pitchFamily="34" charset="-120"/>
              </a:rPr>
              <a:t>(Max. 120)</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Student Posters &amp; Grants </a:t>
            </a:r>
            <a:r>
              <a:rPr lang="en-US" altLang="zh-TW" i="1" dirty="0">
                <a:solidFill>
                  <a:schemeClr val="bg2"/>
                </a:solidFill>
                <a:ea typeface="Microsoft JhengHei Light" panose="020B0304030504040204" pitchFamily="34" charset="-120"/>
              </a:rPr>
              <a:t>(Max. 80) </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ACFA / IPAC25 Awards</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Posters (Max. 1300)</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Facility Tours </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Conference APP</a:t>
            </a:r>
          </a:p>
          <a:p>
            <a:endParaRPr lang="en-US" altLang="zh-TW" dirty="0">
              <a:solidFill>
                <a:schemeClr val="bg2"/>
              </a:solidFill>
              <a:ea typeface="Microsoft JhengHei Light" panose="020B0304030504040204" pitchFamily="34" charset="-120"/>
            </a:endParaRPr>
          </a:p>
        </p:txBody>
      </p:sp>
      <p:sp>
        <p:nvSpPr>
          <p:cNvPr id="61" name="文字方塊 60">
            <a:extLst>
              <a:ext uri="{FF2B5EF4-FFF2-40B4-BE49-F238E27FC236}">
                <a16:creationId xmlns:a16="http://schemas.microsoft.com/office/drawing/2014/main" id="{5032D79A-38D4-A7F5-D303-ED1DCE9FED01}"/>
              </a:ext>
            </a:extLst>
          </p:cNvPr>
          <p:cNvSpPr txBox="1"/>
          <p:nvPr/>
        </p:nvSpPr>
        <p:spPr>
          <a:xfrm>
            <a:off x="706479" y="3027253"/>
            <a:ext cx="2911992" cy="2585323"/>
          </a:xfrm>
          <a:prstGeom prst="rect">
            <a:avLst/>
          </a:prstGeom>
          <a:noFill/>
        </p:spPr>
        <p:txBody>
          <a:bodyPr wrap="square" rtlCol="0">
            <a:spAutoFit/>
          </a:bodyPr>
          <a:lstStyle/>
          <a:p>
            <a:r>
              <a:rPr lang="en-US" altLang="zh-TW" b="1" dirty="0">
                <a:solidFill>
                  <a:schemeClr val="bg2"/>
                </a:solidFill>
                <a:effectLst>
                  <a:outerShdw blurRad="38100" dist="38100" dir="2700000" algn="tl">
                    <a:srgbClr val="000000">
                      <a:alpha val="43137"/>
                    </a:srgbClr>
                  </a:outerShdw>
                </a:effectLst>
                <a:ea typeface="Microsoft JhengHei Light" panose="020B0304030504040204" pitchFamily="34" charset="-120"/>
              </a:rPr>
              <a:t>Team A</a:t>
            </a:r>
          </a:p>
          <a:p>
            <a:pPr marL="285750" indent="-285750">
              <a:buFont typeface="Arial" panose="020B0604020202020204" pitchFamily="34" charset="0"/>
              <a:buChar char="•"/>
            </a:pPr>
            <a:endParaRPr lang="en-US" altLang="zh-TW" dirty="0">
              <a:solidFill>
                <a:schemeClr val="bg2"/>
              </a:solidFill>
              <a:ea typeface="Microsoft JhengHei Light" panose="020B0304030504040204" pitchFamily="34" charset="-120"/>
            </a:endParaRP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Venue Arrangements</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P.C.O. Meetings</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Sponsorship </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Finance</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Conference Hotel</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Registration</a:t>
            </a:r>
          </a:p>
          <a:p>
            <a:pPr marL="285750" indent="-285750">
              <a:buFont typeface="Arial" panose="020B0604020202020204" pitchFamily="34" charset="0"/>
              <a:buChar char="•"/>
            </a:pPr>
            <a:r>
              <a:rPr lang="en-US" altLang="zh-TW" dirty="0">
                <a:solidFill>
                  <a:schemeClr val="bg2"/>
                </a:solidFill>
                <a:ea typeface="Microsoft JhengHei Light" panose="020B0304030504040204" pitchFamily="34" charset="-120"/>
              </a:rPr>
              <a:t>Entertain. Talk</a:t>
            </a:r>
          </a:p>
        </p:txBody>
      </p:sp>
      <p:sp>
        <p:nvSpPr>
          <p:cNvPr id="62" name="文字方塊 61">
            <a:extLst>
              <a:ext uri="{FF2B5EF4-FFF2-40B4-BE49-F238E27FC236}">
                <a16:creationId xmlns:a16="http://schemas.microsoft.com/office/drawing/2014/main" id="{631C4F6C-1335-F729-F7D2-46E6679CE27C}"/>
              </a:ext>
            </a:extLst>
          </p:cNvPr>
          <p:cNvSpPr txBox="1"/>
          <p:nvPr/>
        </p:nvSpPr>
        <p:spPr>
          <a:xfrm>
            <a:off x="3047205" y="3054309"/>
            <a:ext cx="3198101" cy="2862322"/>
          </a:xfrm>
          <a:prstGeom prst="rect">
            <a:avLst/>
          </a:prstGeom>
          <a:noFill/>
        </p:spPr>
        <p:txBody>
          <a:bodyPr wrap="square" rtlCol="0">
            <a:spAutoFit/>
          </a:bodyPr>
          <a:lstStyle/>
          <a:p>
            <a:r>
              <a:rPr lang="en-US" altLang="zh-TW" b="1" dirty="0">
                <a:solidFill>
                  <a:schemeClr val="accent6"/>
                </a:solidFill>
                <a:effectLst>
                  <a:outerShdw blurRad="38100" dist="38100" dir="2700000" algn="tl">
                    <a:srgbClr val="000000">
                      <a:alpha val="43137"/>
                    </a:srgbClr>
                  </a:outerShdw>
                </a:effectLst>
                <a:ea typeface="Microsoft JhengHei Light" panose="020B0304030504040204" pitchFamily="34" charset="-120"/>
              </a:rPr>
              <a:t>Team B</a:t>
            </a:r>
          </a:p>
          <a:p>
            <a:endParaRPr lang="en-US" altLang="zh-TW" dirty="0">
              <a:ea typeface="Microsoft JhengHei Light" panose="020B0304030504040204" pitchFamily="34" charset="-120"/>
            </a:endParaRP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JACoW Team</a:t>
            </a:r>
            <a:br>
              <a:rPr lang="en-US" altLang="zh-TW" dirty="0">
                <a:solidFill>
                  <a:schemeClr val="accent6"/>
                </a:solidFill>
                <a:ea typeface="Microsoft JhengHei Light" panose="020B0304030504040204" pitchFamily="34" charset="-120"/>
              </a:rPr>
            </a:br>
            <a:r>
              <a:rPr lang="en-US" altLang="zh-TW" i="1" dirty="0">
                <a:solidFill>
                  <a:schemeClr val="accent6"/>
                </a:solidFill>
                <a:ea typeface="Microsoft JhengHei Light" panose="020B0304030504040204" pitchFamily="34" charset="-120"/>
              </a:rPr>
              <a:t>(~ 1300 papers processed)  </a:t>
            </a: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Oral Presentation </a:t>
            </a:r>
            <a:r>
              <a:rPr lang="en-US" altLang="zh-TW" i="1" dirty="0">
                <a:solidFill>
                  <a:schemeClr val="accent6"/>
                </a:solidFill>
                <a:ea typeface="Microsoft JhengHei Light" panose="020B0304030504040204" pitchFamily="34" charset="-120"/>
              </a:rPr>
              <a:t>(86 talks)</a:t>
            </a: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Proceedings Office – IT Team</a:t>
            </a: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Related Software Setup</a:t>
            </a: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Conference Website</a:t>
            </a:r>
          </a:p>
          <a:p>
            <a:pPr marL="285750" indent="-285750">
              <a:buFont typeface="Arial" panose="020B0604020202020204" pitchFamily="34" charset="0"/>
              <a:buChar char="•"/>
            </a:pPr>
            <a:r>
              <a:rPr lang="en-US" altLang="zh-TW" dirty="0">
                <a:solidFill>
                  <a:schemeClr val="accent6"/>
                </a:solidFill>
                <a:ea typeface="Microsoft JhengHei Light" panose="020B0304030504040204" pitchFamily="34" charset="-120"/>
              </a:rPr>
              <a:t>Regular Announcement</a:t>
            </a:r>
          </a:p>
        </p:txBody>
      </p:sp>
      <p:pic>
        <p:nvPicPr>
          <p:cNvPr id="63" name="圖片 62">
            <a:extLst>
              <a:ext uri="{FF2B5EF4-FFF2-40B4-BE49-F238E27FC236}">
                <a16:creationId xmlns:a16="http://schemas.microsoft.com/office/drawing/2014/main" id="{B1522D27-B375-BA9C-2644-9220E387CD38}"/>
              </a:ext>
            </a:extLst>
          </p:cNvPr>
          <p:cNvPicPr>
            <a:picLocks noChangeAspect="1"/>
          </p:cNvPicPr>
          <p:nvPr/>
        </p:nvPicPr>
        <p:blipFill>
          <a:blip r:embed="rId6"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flipH="1">
            <a:off x="4337925" y="2713665"/>
            <a:ext cx="921069" cy="868933"/>
          </a:xfrm>
          <a:prstGeom prst="rect">
            <a:avLst/>
          </a:prstGeom>
        </p:spPr>
      </p:pic>
      <p:sp>
        <p:nvSpPr>
          <p:cNvPr id="64" name="文字方塊 63">
            <a:extLst>
              <a:ext uri="{FF2B5EF4-FFF2-40B4-BE49-F238E27FC236}">
                <a16:creationId xmlns:a16="http://schemas.microsoft.com/office/drawing/2014/main" id="{5AD4E102-583F-F10A-7609-12428E29A229}"/>
              </a:ext>
            </a:extLst>
          </p:cNvPr>
          <p:cNvSpPr txBox="1"/>
          <p:nvPr/>
        </p:nvSpPr>
        <p:spPr>
          <a:xfrm>
            <a:off x="9404357" y="2910543"/>
            <a:ext cx="2687616" cy="2585323"/>
          </a:xfrm>
          <a:prstGeom prst="rect">
            <a:avLst/>
          </a:prstGeom>
          <a:noFill/>
        </p:spPr>
        <p:txBody>
          <a:bodyPr wrap="square">
            <a:spAutoFit/>
          </a:bodyPr>
          <a:lstStyle/>
          <a:p>
            <a:r>
              <a:rPr lang="en-US" altLang="zh-TW" b="1" dirty="0">
                <a:solidFill>
                  <a:schemeClr val="bg2"/>
                </a:solidFill>
                <a:effectLst>
                  <a:outerShdw blurRad="38100" dist="38100" dir="2700000" algn="tl">
                    <a:srgbClr val="000000">
                      <a:alpha val="43137"/>
                    </a:srgbClr>
                  </a:outerShdw>
                </a:effectLst>
                <a:ea typeface="Microsoft JhengHei Light" panose="020B0304030504040204" pitchFamily="34" charset="-120"/>
              </a:rPr>
              <a:t>Team D</a:t>
            </a:r>
          </a:p>
          <a:p>
            <a:endParaRPr lang="en-US" altLang="zh-TW" b="1" dirty="0">
              <a:solidFill>
                <a:schemeClr val="bg2"/>
              </a:solidFill>
              <a:effectLst>
                <a:outerShdw blurRad="38100" dist="38100" dir="2700000" algn="tl">
                  <a:srgbClr val="000000">
                    <a:alpha val="43137"/>
                  </a:srgbClr>
                </a:outerShdw>
              </a:effectLst>
              <a:ea typeface="Microsoft JhengHei Light" panose="020B0304030504040204" pitchFamily="34" charset="-120"/>
            </a:endParaRPr>
          </a:p>
          <a:p>
            <a:pPr marL="342900" indent="-342900">
              <a:buFont typeface="Arial" panose="020B0604020202020204" pitchFamily="34" charset="0"/>
              <a:buChar char="•"/>
            </a:pPr>
            <a:endParaRPr lang="en-US" altLang="zh-TW" dirty="0">
              <a:solidFill>
                <a:schemeClr val="bg2"/>
              </a:solidFill>
              <a:ea typeface="Microsoft JhengHei Light" panose="020B0304030504040204" pitchFamily="34" charset="-120"/>
            </a:endParaRPr>
          </a:p>
          <a:p>
            <a:pPr marL="342900" indent="-342900">
              <a:buFont typeface="Arial" panose="020B0604020202020204" pitchFamily="34" charset="0"/>
              <a:buChar char="•"/>
            </a:pPr>
            <a:r>
              <a:rPr lang="en-US" altLang="zh-TW" dirty="0">
                <a:solidFill>
                  <a:schemeClr val="bg2"/>
                </a:solidFill>
                <a:ea typeface="Microsoft JhengHei Light" panose="020B0304030504040204" pitchFamily="34" charset="-120"/>
              </a:rPr>
              <a:t>Scientific Program</a:t>
            </a:r>
          </a:p>
          <a:p>
            <a:pPr marL="342900" indent="-342900">
              <a:buFont typeface="Arial" panose="020B0604020202020204" pitchFamily="34" charset="0"/>
              <a:buChar char="•"/>
            </a:pPr>
            <a:r>
              <a:rPr lang="en-US" altLang="zh-TW" dirty="0">
                <a:solidFill>
                  <a:schemeClr val="bg2"/>
                </a:solidFill>
                <a:ea typeface="Microsoft JhengHei Light" panose="020B0304030504040204" pitchFamily="34" charset="-120"/>
              </a:rPr>
              <a:t>Industry Session</a:t>
            </a:r>
          </a:p>
          <a:p>
            <a:pPr marL="342900" indent="-342900">
              <a:buFont typeface="Arial" panose="020B0604020202020204" pitchFamily="34" charset="0"/>
              <a:buChar char="•"/>
            </a:pPr>
            <a:r>
              <a:rPr lang="en-US" altLang="zh-TW" dirty="0">
                <a:solidFill>
                  <a:schemeClr val="bg2"/>
                </a:solidFill>
                <a:ea typeface="Microsoft JhengHei Light" panose="020B0304030504040204" pitchFamily="34" charset="-120"/>
              </a:rPr>
              <a:t>Productive Research Environment Session</a:t>
            </a:r>
          </a:p>
          <a:p>
            <a:pPr marL="342900" indent="-342900">
              <a:buFont typeface="Arial" panose="020B0604020202020204" pitchFamily="34" charset="0"/>
              <a:buChar char="•"/>
            </a:pPr>
            <a:r>
              <a:rPr lang="en-US" altLang="zh-TW" dirty="0">
                <a:solidFill>
                  <a:schemeClr val="bg2"/>
                </a:solidFill>
                <a:ea typeface="Microsoft JhengHei Light" panose="020B0304030504040204" pitchFamily="34" charset="-120"/>
              </a:rPr>
              <a:t>SPC1/2/3 Events</a:t>
            </a:r>
          </a:p>
          <a:p>
            <a:endParaRPr lang="en-US" altLang="zh-TW" dirty="0">
              <a:solidFill>
                <a:schemeClr val="bg2"/>
              </a:solidFill>
              <a:ea typeface="Microsoft JhengHei Light" panose="020B0304030504040204" pitchFamily="34" charset="-120"/>
            </a:endParaRPr>
          </a:p>
        </p:txBody>
      </p:sp>
      <p:pic>
        <p:nvPicPr>
          <p:cNvPr id="65" name="圖片 64">
            <a:extLst>
              <a:ext uri="{FF2B5EF4-FFF2-40B4-BE49-F238E27FC236}">
                <a16:creationId xmlns:a16="http://schemas.microsoft.com/office/drawing/2014/main" id="{88BDBB3D-3DFF-1ABF-3B83-BA2A37A6D764}"/>
              </a:ext>
            </a:extLst>
          </p:cNvPr>
          <p:cNvPicPr>
            <a:picLocks noChangeAspect="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flipH="1">
            <a:off x="9841539" y="5035578"/>
            <a:ext cx="979468" cy="924027"/>
          </a:xfrm>
          <a:prstGeom prst="rect">
            <a:avLst/>
          </a:prstGeom>
        </p:spPr>
      </p:pic>
      <p:pic>
        <p:nvPicPr>
          <p:cNvPr id="66" name="圖片 65">
            <a:extLst>
              <a:ext uri="{FF2B5EF4-FFF2-40B4-BE49-F238E27FC236}">
                <a16:creationId xmlns:a16="http://schemas.microsoft.com/office/drawing/2014/main" id="{A05C9AA7-C994-4D31-3679-8A57C0C18FB3}"/>
              </a:ext>
            </a:extLst>
          </p:cNvPr>
          <p:cNvPicPr>
            <a:picLocks noChangeAspect="1"/>
          </p:cNvPicPr>
          <p:nvPr/>
        </p:nvPicPr>
        <p:blipFill>
          <a:blip r:embed="rId7" cstate="screen">
            <a:duotone>
              <a:schemeClr val="bg2">
                <a:shade val="45000"/>
                <a:satMod val="135000"/>
              </a:schemeClr>
              <a:prstClr val="white"/>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7579171" y="2784240"/>
            <a:ext cx="931834" cy="879089"/>
          </a:xfrm>
          <a:prstGeom prst="rect">
            <a:avLst/>
          </a:prstGeom>
        </p:spPr>
      </p:pic>
      <p:pic>
        <p:nvPicPr>
          <p:cNvPr id="67" name="圖片 66">
            <a:extLst>
              <a:ext uri="{FF2B5EF4-FFF2-40B4-BE49-F238E27FC236}">
                <a16:creationId xmlns:a16="http://schemas.microsoft.com/office/drawing/2014/main" id="{6EB852AF-2DA4-97B3-229C-3265D713354B}"/>
              </a:ext>
            </a:extLst>
          </p:cNvPr>
          <p:cNvPicPr>
            <a:picLocks noChangeAspect="1"/>
          </p:cNvPicPr>
          <p:nvPr/>
        </p:nvPicPr>
        <p:blipFill>
          <a:blip r:embed="rId9" cstate="screen">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4722931" y="2713665"/>
            <a:ext cx="921069" cy="868933"/>
          </a:xfrm>
          <a:prstGeom prst="rect">
            <a:avLst/>
          </a:prstGeom>
        </p:spPr>
      </p:pic>
      <p:pic>
        <p:nvPicPr>
          <p:cNvPr id="68" name="圖片 67">
            <a:extLst>
              <a:ext uri="{FF2B5EF4-FFF2-40B4-BE49-F238E27FC236}">
                <a16:creationId xmlns:a16="http://schemas.microsoft.com/office/drawing/2014/main" id="{49B8C160-2146-6CCD-31B3-5EFA755C72AE}"/>
              </a:ext>
            </a:extLst>
          </p:cNvPr>
          <p:cNvPicPr>
            <a:picLocks noChangeAspect="1"/>
          </p:cNvPicPr>
          <p:nvPr/>
        </p:nvPicPr>
        <p:blipFill>
          <a:blip r:embed="rId7" cstate="screen">
            <a:duotone>
              <a:schemeClr val="bg2">
                <a:shade val="45000"/>
                <a:satMod val="135000"/>
              </a:schemeClr>
              <a:prstClr val="white"/>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7964177" y="2778159"/>
            <a:ext cx="931834" cy="879089"/>
          </a:xfrm>
          <a:prstGeom prst="rect">
            <a:avLst/>
          </a:prstGeom>
        </p:spPr>
      </p:pic>
      <p:pic>
        <p:nvPicPr>
          <p:cNvPr id="69" name="圖片 68">
            <a:extLst>
              <a:ext uri="{FF2B5EF4-FFF2-40B4-BE49-F238E27FC236}">
                <a16:creationId xmlns:a16="http://schemas.microsoft.com/office/drawing/2014/main" id="{60E23673-4F1E-52F9-BA75-A3C1CB487A66}"/>
              </a:ext>
            </a:extLst>
          </p:cNvPr>
          <p:cNvPicPr>
            <a:picLocks noChangeAspect="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flipH="1">
            <a:off x="1586269" y="2490504"/>
            <a:ext cx="995858" cy="939489"/>
          </a:xfrm>
          <a:prstGeom prst="rect">
            <a:avLst/>
          </a:prstGeom>
        </p:spPr>
      </p:pic>
      <p:pic>
        <p:nvPicPr>
          <p:cNvPr id="70" name="圖片 69">
            <a:extLst>
              <a:ext uri="{FF2B5EF4-FFF2-40B4-BE49-F238E27FC236}">
                <a16:creationId xmlns:a16="http://schemas.microsoft.com/office/drawing/2014/main" id="{C7361E72-8877-AE2F-940C-07E828600FFA}"/>
              </a:ext>
            </a:extLst>
          </p:cNvPr>
          <p:cNvPicPr>
            <a:picLocks noChangeAspect="1"/>
          </p:cNvPicPr>
          <p:nvPr/>
        </p:nvPicPr>
        <p:blipFill>
          <a:blip r:embed="rId11"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179809" y="2502272"/>
            <a:ext cx="654378" cy="836365"/>
          </a:xfrm>
          <a:prstGeom prst="rect">
            <a:avLst/>
          </a:prstGeom>
        </p:spPr>
      </p:pic>
      <p:pic>
        <p:nvPicPr>
          <p:cNvPr id="71" name="圖片 70">
            <a:extLst>
              <a:ext uri="{FF2B5EF4-FFF2-40B4-BE49-F238E27FC236}">
                <a16:creationId xmlns:a16="http://schemas.microsoft.com/office/drawing/2014/main" id="{AF49CBF5-E12C-AABC-8592-1FACFFAA91D1}"/>
              </a:ext>
            </a:extLst>
          </p:cNvPr>
          <p:cNvPicPr>
            <a:picLocks noChangeAspect="1"/>
          </p:cNvPicPr>
          <p:nvPr/>
        </p:nvPicPr>
        <p:blipFill>
          <a:blip r:embed="rId11"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10461073" y="5087140"/>
            <a:ext cx="643608" cy="822600"/>
          </a:xfrm>
          <a:prstGeom prst="rect">
            <a:avLst/>
          </a:prstGeom>
        </p:spPr>
      </p:pic>
      <p:sp>
        <p:nvSpPr>
          <p:cNvPr id="6" name="文字方塊 5">
            <a:extLst>
              <a:ext uri="{FF2B5EF4-FFF2-40B4-BE49-F238E27FC236}">
                <a16:creationId xmlns:a16="http://schemas.microsoft.com/office/drawing/2014/main" id="{A9175F35-016B-2C10-FEA2-D2D5D194AE45}"/>
              </a:ext>
            </a:extLst>
          </p:cNvPr>
          <p:cNvSpPr txBox="1"/>
          <p:nvPr/>
        </p:nvSpPr>
        <p:spPr>
          <a:xfrm>
            <a:off x="9451069" y="3360503"/>
            <a:ext cx="2492433" cy="646331"/>
          </a:xfrm>
          <a:prstGeom prst="rect">
            <a:avLst/>
          </a:prstGeom>
          <a:noFill/>
        </p:spPr>
        <p:txBody>
          <a:bodyPr wrap="square">
            <a:spAutoFit/>
          </a:bodyPr>
          <a:lstStyle/>
          <a:p>
            <a:r>
              <a:rPr lang="en-US" altLang="zh-TW" dirty="0">
                <a:solidFill>
                  <a:schemeClr val="bg2"/>
                </a:solidFill>
                <a:ea typeface="Microsoft JhengHei Light" panose="020B0304030504040204" pitchFamily="34" charset="-120"/>
              </a:rPr>
              <a:t>SPC</a:t>
            </a:r>
            <a:r>
              <a:rPr lang="zh-TW" altLang="en-US" dirty="0">
                <a:solidFill>
                  <a:schemeClr val="bg2"/>
                </a:solidFill>
                <a:ea typeface="Microsoft JhengHei Light" panose="020B0304030504040204" pitchFamily="34" charset="-120"/>
              </a:rPr>
              <a:t> </a:t>
            </a:r>
            <a:r>
              <a:rPr lang="en-US" altLang="zh-TW" dirty="0">
                <a:solidFill>
                  <a:schemeClr val="bg2"/>
                </a:solidFill>
                <a:ea typeface="Microsoft JhengHei Light" panose="020B0304030504040204" pitchFamily="34" charset="-120"/>
              </a:rPr>
              <a:t>Chair : Dr. Sato, KEK</a:t>
            </a:r>
          </a:p>
        </p:txBody>
      </p:sp>
      <p:grpSp>
        <p:nvGrpSpPr>
          <p:cNvPr id="9" name="群組 8">
            <a:extLst>
              <a:ext uri="{FF2B5EF4-FFF2-40B4-BE49-F238E27FC236}">
                <a16:creationId xmlns:a16="http://schemas.microsoft.com/office/drawing/2014/main" id="{EBA909C7-7C97-ACCF-D125-809B0C89B6E4}"/>
              </a:ext>
            </a:extLst>
          </p:cNvPr>
          <p:cNvGrpSpPr/>
          <p:nvPr/>
        </p:nvGrpSpPr>
        <p:grpSpPr>
          <a:xfrm>
            <a:off x="9276053" y="1473600"/>
            <a:ext cx="2815920" cy="723722"/>
            <a:chOff x="9276053" y="1593668"/>
            <a:chExt cx="2815920" cy="723722"/>
          </a:xfrm>
        </p:grpSpPr>
        <p:grpSp>
          <p:nvGrpSpPr>
            <p:cNvPr id="53" name="群組 52">
              <a:extLst>
                <a:ext uri="{FF2B5EF4-FFF2-40B4-BE49-F238E27FC236}">
                  <a16:creationId xmlns:a16="http://schemas.microsoft.com/office/drawing/2014/main" id="{BBF0B724-57C7-8C06-1A7F-20D6C2590AEA}"/>
                </a:ext>
              </a:extLst>
            </p:cNvPr>
            <p:cNvGrpSpPr/>
            <p:nvPr/>
          </p:nvGrpSpPr>
          <p:grpSpPr>
            <a:xfrm>
              <a:off x="9276053" y="1597390"/>
              <a:ext cx="2815920" cy="720000"/>
              <a:chOff x="8376403" y="4840657"/>
              <a:chExt cx="2340951" cy="821100"/>
            </a:xfrm>
            <a:solidFill>
              <a:schemeClr val="accent1">
                <a:lumMod val="75000"/>
              </a:schemeClr>
            </a:solidFill>
          </p:grpSpPr>
          <p:sp>
            <p:nvSpPr>
              <p:cNvPr id="55" name="Rectangle: Rounded Corners 98">
                <a:extLst>
                  <a:ext uri="{FF2B5EF4-FFF2-40B4-BE49-F238E27FC236}">
                    <a16:creationId xmlns:a16="http://schemas.microsoft.com/office/drawing/2014/main" id="{E95C15F1-3785-75A3-2062-7D1C03D2F419}"/>
                  </a:ext>
                </a:extLst>
              </p:cNvPr>
              <p:cNvSpPr/>
              <p:nvPr/>
            </p:nvSpPr>
            <p:spPr>
              <a:xfrm>
                <a:off x="8376403" y="4840657"/>
                <a:ext cx="2340951" cy="821100"/>
              </a:xfrm>
              <a:prstGeom prst="roundRect">
                <a:avLst>
                  <a:gd name="adj" fmla="val 50000"/>
                </a:avLst>
              </a:prstGeom>
              <a:solidFill>
                <a:schemeClr val="accent6">
                  <a:lumMod val="75000"/>
                </a:schemeClr>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ea typeface="Microsoft JhengHei Light" panose="020B0304030504040204" pitchFamily="34" charset="-120"/>
                </a:endParaRPr>
              </a:p>
            </p:txBody>
          </p:sp>
          <p:grpSp>
            <p:nvGrpSpPr>
              <p:cNvPr id="56" name="Group 179">
                <a:extLst>
                  <a:ext uri="{FF2B5EF4-FFF2-40B4-BE49-F238E27FC236}">
                    <a16:creationId xmlns:a16="http://schemas.microsoft.com/office/drawing/2014/main" id="{0834F1BF-C97A-D30D-9F8D-7C7667158559}"/>
                  </a:ext>
                </a:extLst>
              </p:cNvPr>
              <p:cNvGrpSpPr/>
              <p:nvPr/>
            </p:nvGrpSpPr>
            <p:grpSpPr>
              <a:xfrm>
                <a:off x="8950426" y="4943781"/>
                <a:ext cx="1766928" cy="622717"/>
                <a:chOff x="3888038" y="3328226"/>
                <a:chExt cx="1766928" cy="622717"/>
              </a:xfrm>
              <a:grpFill/>
            </p:grpSpPr>
            <p:sp>
              <p:nvSpPr>
                <p:cNvPr id="57" name="TextBox 180">
                  <a:extLst>
                    <a:ext uri="{FF2B5EF4-FFF2-40B4-BE49-F238E27FC236}">
                      <a16:creationId xmlns:a16="http://schemas.microsoft.com/office/drawing/2014/main" id="{A7A9CBD3-CC66-3CD3-3FEE-C77AE7EA5445}"/>
                    </a:ext>
                  </a:extLst>
                </p:cNvPr>
                <p:cNvSpPr txBox="1"/>
                <p:nvPr/>
              </p:nvSpPr>
              <p:spPr>
                <a:xfrm>
                  <a:off x="3888038" y="3328226"/>
                  <a:ext cx="1766928" cy="3685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500" b="1" spc="-150" dirty="0">
                      <a:solidFill>
                        <a:schemeClr val="bg1"/>
                      </a:solidFill>
                      <a:latin typeface="Arial Black" panose="020B0A04020102020204" pitchFamily="34" charset="0"/>
                      <a:ea typeface="Microsoft JhengHei Light" panose="020B0304030504040204" pitchFamily="34" charset="-120"/>
                    </a:rPr>
                    <a:t>Scientific Secretariat</a:t>
                  </a:r>
                  <a:endParaRPr lang="en-IN" sz="1500" b="1" spc="-150" dirty="0">
                    <a:solidFill>
                      <a:schemeClr val="bg1"/>
                    </a:solidFill>
                    <a:latin typeface="Arial Black" panose="020B0A04020102020204" pitchFamily="34" charset="0"/>
                    <a:ea typeface="Microsoft JhengHei Light" panose="020B0304030504040204" pitchFamily="34" charset="-120"/>
                  </a:endParaRPr>
                </a:p>
              </p:txBody>
            </p:sp>
            <p:sp>
              <p:nvSpPr>
                <p:cNvPr id="58" name="Rectangle 181">
                  <a:extLst>
                    <a:ext uri="{FF2B5EF4-FFF2-40B4-BE49-F238E27FC236}">
                      <a16:creationId xmlns:a16="http://schemas.microsoft.com/office/drawing/2014/main" id="{81E8403E-7F4A-3B27-80AB-DD13E952193C}"/>
                    </a:ext>
                  </a:extLst>
                </p:cNvPr>
                <p:cNvSpPr/>
                <p:nvPr/>
              </p:nvSpPr>
              <p:spPr>
                <a:xfrm>
                  <a:off x="4024814" y="3599949"/>
                  <a:ext cx="1422173" cy="350994"/>
                </a:xfrm>
                <a:prstGeom prst="rect">
                  <a:avLst/>
                </a:prstGeom>
                <a:no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ea typeface="Microsoft JhengHei Light" panose="020B0304030504040204" pitchFamily="34" charset="-120"/>
                    </a:rPr>
                    <a:t>Stella Su (NSRRC)</a:t>
                  </a:r>
                </a:p>
              </p:txBody>
            </p:sp>
          </p:grpSp>
        </p:grpSp>
        <p:pic>
          <p:nvPicPr>
            <p:cNvPr id="8" name="圖片 7">
              <a:extLst>
                <a:ext uri="{FF2B5EF4-FFF2-40B4-BE49-F238E27FC236}">
                  <a16:creationId xmlns:a16="http://schemas.microsoft.com/office/drawing/2014/main" id="{215A2356-C723-D4D9-F49E-9C3D5A6C002D}"/>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l="-5564" t="-1178"/>
            <a:stretch/>
          </p:blipFill>
          <p:spPr>
            <a:xfrm>
              <a:off x="9352682" y="1593668"/>
              <a:ext cx="710615" cy="710615"/>
            </a:xfrm>
            <a:prstGeom prst="ellipse">
              <a:avLst/>
            </a:prstGeom>
            <a:ln>
              <a:noFill/>
            </a:ln>
            <a:effectLst>
              <a:softEdge rad="112500"/>
            </a:effectLst>
          </p:spPr>
        </p:pic>
      </p:grpSp>
    </p:spTree>
    <p:extLst>
      <p:ext uri="{BB962C8B-B14F-4D97-AF65-F5344CB8AC3E}">
        <p14:creationId xmlns:p14="http://schemas.microsoft.com/office/powerpoint/2010/main" val="408092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B542BA5-E2D1-89EB-D361-810D1A507636}"/>
              </a:ext>
            </a:extLst>
          </p:cNvPr>
          <p:cNvSpPr>
            <a:spLocks noGrp="1"/>
          </p:cNvSpPr>
          <p:nvPr>
            <p:ph type="title"/>
          </p:nvPr>
        </p:nvSpPr>
        <p:spPr>
          <a:xfrm>
            <a:off x="2184401" y="207855"/>
            <a:ext cx="8737600" cy="946364"/>
          </a:xfrm>
        </p:spPr>
        <p:txBody>
          <a:bodyPr/>
          <a:lstStyle/>
          <a:p>
            <a:pPr algn="ctr"/>
            <a:r>
              <a:rPr lang="en-US" altLang="zh-TW" dirty="0">
                <a:latin typeface="Arial" panose="020B0604020202020204" pitchFamily="34" charset="0"/>
              </a:rPr>
              <a:t>Proceeding Office</a:t>
            </a:r>
            <a:endParaRPr lang="zh-TW" altLang="en-US" dirty="0">
              <a:latin typeface="Arial" panose="020B0604020202020204" pitchFamily="34" charset="0"/>
            </a:endParaRPr>
          </a:p>
        </p:txBody>
      </p:sp>
      <p:pic>
        <p:nvPicPr>
          <p:cNvPr id="5" name="圖片 4">
            <a:extLst>
              <a:ext uri="{FF2B5EF4-FFF2-40B4-BE49-F238E27FC236}">
                <a16:creationId xmlns:a16="http://schemas.microsoft.com/office/drawing/2014/main" id="{32EFCA09-9A6C-85FC-2D16-24C375AA708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03530" y="2222987"/>
            <a:ext cx="4424831" cy="3319372"/>
          </a:xfrm>
          <a:prstGeom prst="rect">
            <a:avLst/>
          </a:prstGeom>
        </p:spPr>
      </p:pic>
      <p:sp>
        <p:nvSpPr>
          <p:cNvPr id="13" name="TextBox 36">
            <a:extLst>
              <a:ext uri="{FF2B5EF4-FFF2-40B4-BE49-F238E27FC236}">
                <a16:creationId xmlns:a16="http://schemas.microsoft.com/office/drawing/2014/main" id="{576E86CC-6948-6AE7-3EFF-5602DA482A70}"/>
              </a:ext>
            </a:extLst>
          </p:cNvPr>
          <p:cNvSpPr txBox="1"/>
          <p:nvPr/>
        </p:nvSpPr>
        <p:spPr>
          <a:xfrm flipH="1">
            <a:off x="6266065" y="2114914"/>
            <a:ext cx="3612583" cy="892552"/>
          </a:xfrm>
          <a:prstGeom prst="rect">
            <a:avLst/>
          </a:prstGeom>
          <a:noFill/>
        </p:spPr>
        <p:txBody>
          <a:bodyPr wrap="square" rtlCol="0">
            <a:spAutoFit/>
          </a:bodyPr>
          <a:lstStyle/>
          <a:p>
            <a:pPr algn="r"/>
            <a:r>
              <a:rPr lang="en-US" altLang="zh-TW" sz="3200" b="1" dirty="0">
                <a:solidFill>
                  <a:srgbClr val="0000FF"/>
                </a:solidFill>
                <a:latin typeface="Microsoft YaHei UI" panose="020B0503020204020204" pitchFamily="34" charset="-122"/>
                <a:ea typeface="jf open 粉圓 1.1" panose="020F0500000000000000" pitchFamily="34" charset="-120"/>
                <a:cs typeface="Arial" panose="020B0604020202020204" pitchFamily="34" charset="0"/>
              </a:rPr>
              <a:t>Exhibition Hall</a:t>
            </a:r>
          </a:p>
          <a:p>
            <a:pPr algn="r"/>
            <a:r>
              <a:rPr lang="en-IN" sz="2000" b="1" dirty="0">
                <a:latin typeface="Microsoft YaHei UI" panose="020B0503020204020204" pitchFamily="34" charset="-122"/>
                <a:ea typeface="jf open 粉圓 1.1" panose="020F0500000000000000" pitchFamily="34" charset="-120"/>
                <a:cs typeface="Arial" panose="020B0604020202020204" pitchFamily="34" charset="0"/>
              </a:rPr>
              <a:t>Taipei </a:t>
            </a:r>
            <a:r>
              <a:rPr lang="en-US" altLang="zh-TW" sz="2000" b="1" dirty="0">
                <a:latin typeface="Microsoft YaHei UI" panose="020B0503020204020204" pitchFamily="34" charset="-122"/>
                <a:ea typeface="jf open 粉圓 1.1" panose="020F0500000000000000" pitchFamily="34" charset="-120"/>
                <a:cs typeface="Arial" panose="020B0604020202020204" pitchFamily="34" charset="0"/>
              </a:rPr>
              <a:t>World Trade Center</a:t>
            </a:r>
            <a:endParaRPr lang="en-IN" sz="2000" b="1" dirty="0">
              <a:latin typeface="Microsoft YaHei UI" panose="020B0503020204020204" pitchFamily="34" charset="-122"/>
              <a:ea typeface="jf open 粉圓 1.1" panose="020F0500000000000000" pitchFamily="34" charset="-120"/>
              <a:cs typeface="Arial" panose="020B0604020202020204" pitchFamily="34" charset="0"/>
            </a:endParaRPr>
          </a:p>
        </p:txBody>
      </p:sp>
      <p:sp>
        <p:nvSpPr>
          <p:cNvPr id="14" name="TextBox 36">
            <a:extLst>
              <a:ext uri="{FF2B5EF4-FFF2-40B4-BE49-F238E27FC236}">
                <a16:creationId xmlns:a16="http://schemas.microsoft.com/office/drawing/2014/main" id="{2ADEAC5A-5258-D9B1-E7DD-08E906B390AF}"/>
              </a:ext>
            </a:extLst>
          </p:cNvPr>
          <p:cNvSpPr txBox="1"/>
          <p:nvPr/>
        </p:nvSpPr>
        <p:spPr>
          <a:xfrm flipH="1">
            <a:off x="1356486" y="5542359"/>
            <a:ext cx="4118917" cy="1077218"/>
          </a:xfrm>
          <a:prstGeom prst="rect">
            <a:avLst/>
          </a:prstGeom>
          <a:noFill/>
        </p:spPr>
        <p:txBody>
          <a:bodyPr wrap="square" rtlCol="0">
            <a:spAutoFit/>
          </a:bodyPr>
          <a:lstStyle/>
          <a:p>
            <a:pPr algn="ctr"/>
            <a:r>
              <a:rPr lang="en-US" altLang="zh-TW" sz="3200" b="1" dirty="0">
                <a:solidFill>
                  <a:srgbClr val="0000FF"/>
                </a:solidFill>
                <a:latin typeface="Microsoft YaHei UI" panose="020B0503020204020204" pitchFamily="34" charset="-122"/>
                <a:ea typeface="jf open 粉圓 1.1" panose="020F0500000000000000" pitchFamily="34" charset="-120"/>
                <a:cs typeface="Arial" panose="020B0604020202020204" pitchFamily="34" charset="0"/>
              </a:rPr>
              <a:t>Opening Hours</a:t>
            </a:r>
          </a:p>
          <a:p>
            <a:pPr algn="ctr"/>
            <a:r>
              <a:rPr lang="en-US" sz="3200" b="1" dirty="0">
                <a:latin typeface="Microsoft YaHei UI" panose="020B0503020204020204" pitchFamily="34" charset="-122"/>
                <a:ea typeface="jf open 粉圓 1.1" panose="020F0500000000000000" pitchFamily="34" charset="-120"/>
                <a:cs typeface="Arial" panose="020B0604020202020204" pitchFamily="34" charset="0"/>
              </a:rPr>
              <a:t>08:15-17:00</a:t>
            </a:r>
            <a:endParaRPr lang="en-IN" sz="3200" b="1" dirty="0">
              <a:latin typeface="Microsoft YaHei UI" panose="020B0503020204020204" pitchFamily="34" charset="-122"/>
              <a:ea typeface="jf open 粉圓 1.1" panose="020F0500000000000000" pitchFamily="34" charset="-120"/>
              <a:cs typeface="Arial" panose="020B0604020202020204" pitchFamily="34" charset="0"/>
            </a:endParaRPr>
          </a:p>
        </p:txBody>
      </p:sp>
      <p:pic>
        <p:nvPicPr>
          <p:cNvPr id="7" name="圖片 6">
            <a:extLst>
              <a:ext uri="{FF2B5EF4-FFF2-40B4-BE49-F238E27FC236}">
                <a16:creationId xmlns:a16="http://schemas.microsoft.com/office/drawing/2014/main" id="{D8E90833-3736-472A-E9D5-742CED31EC5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6065" y="3007466"/>
            <a:ext cx="5251887" cy="3347944"/>
          </a:xfrm>
          <a:prstGeom prst="rect">
            <a:avLst/>
          </a:prstGeom>
        </p:spPr>
      </p:pic>
      <p:sp>
        <p:nvSpPr>
          <p:cNvPr id="4" name="文字方塊 3">
            <a:extLst>
              <a:ext uri="{FF2B5EF4-FFF2-40B4-BE49-F238E27FC236}">
                <a16:creationId xmlns:a16="http://schemas.microsoft.com/office/drawing/2014/main" id="{BD8CAFE3-F0DE-7C75-932E-0193EB479C5C}"/>
              </a:ext>
            </a:extLst>
          </p:cNvPr>
          <p:cNvSpPr txBox="1"/>
          <p:nvPr/>
        </p:nvSpPr>
        <p:spPr>
          <a:xfrm>
            <a:off x="2672984" y="1249846"/>
            <a:ext cx="8011949" cy="769441"/>
          </a:xfrm>
          <a:prstGeom prst="rect">
            <a:avLst/>
          </a:prstGeom>
          <a:noFill/>
        </p:spPr>
        <p:txBody>
          <a:bodyPr wrap="square">
            <a:spAutoFit/>
          </a:bodyPr>
          <a:lstStyle/>
          <a:p>
            <a:pPr lvl="1"/>
            <a:r>
              <a:rPr lang="en-US" altLang="zh-TW" sz="2200" b="1" dirty="0">
                <a:ea typeface="Microsoft JhengHei Light" panose="020B0304030504040204" pitchFamily="34" charset="-120"/>
              </a:rPr>
              <a:t>TICC</a:t>
            </a:r>
            <a:r>
              <a:rPr lang="en-US" altLang="zh-TW" sz="2200" dirty="0">
                <a:ea typeface="Microsoft JhengHei Light" panose="020B0304030504040204" pitchFamily="34" charset="-120"/>
              </a:rPr>
              <a:t> – Conference (7 computers)</a:t>
            </a:r>
            <a:endParaRPr lang="zh-TW" altLang="zh-TW" sz="2200" dirty="0">
              <a:ea typeface="Microsoft JhengHei Light" panose="020B0304030504040204" pitchFamily="34" charset="-120"/>
            </a:endParaRPr>
          </a:p>
          <a:p>
            <a:pPr lvl="1"/>
            <a:r>
              <a:rPr lang="en-US" altLang="zh-TW" sz="2200" b="1" dirty="0">
                <a:ea typeface="Microsoft JhengHei Light" panose="020B0304030504040204" pitchFamily="34" charset="-120"/>
              </a:rPr>
              <a:t>TWTC </a:t>
            </a:r>
            <a:r>
              <a:rPr lang="en-US" altLang="zh-TW" sz="2200" dirty="0">
                <a:ea typeface="Microsoft JhengHei Light" panose="020B0304030504040204" pitchFamily="34" charset="-120"/>
              </a:rPr>
              <a:t>–Area A and Proceedings office (45 computers)</a:t>
            </a:r>
            <a:endParaRPr lang="zh-TW" altLang="zh-TW" sz="2200" dirty="0">
              <a:ea typeface="Microsoft JhengHei Light" panose="020B0304030504040204" pitchFamily="34" charset="-120"/>
            </a:endParaRPr>
          </a:p>
        </p:txBody>
      </p:sp>
    </p:spTree>
    <p:extLst>
      <p:ext uri="{BB962C8B-B14F-4D97-AF65-F5344CB8AC3E}">
        <p14:creationId xmlns:p14="http://schemas.microsoft.com/office/powerpoint/2010/main" val="925751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C50B09AF-FD06-4859-826F-224A1339B439}"/>
              </a:ext>
            </a:extLst>
          </p:cNvPr>
          <p:cNvPicPr>
            <a:picLocks noChangeAspect="1"/>
          </p:cNvPicPr>
          <p:nvPr/>
        </p:nvPicPr>
        <p:blipFill>
          <a:blip r:embed="rId3"/>
          <a:stretch>
            <a:fillRect/>
          </a:stretch>
        </p:blipFill>
        <p:spPr>
          <a:xfrm>
            <a:off x="6747866" y="1852046"/>
            <a:ext cx="4159826" cy="2773218"/>
          </a:xfrm>
          <a:prstGeom prst="rect">
            <a:avLst/>
          </a:prstGeom>
        </p:spPr>
      </p:pic>
      <p:sp>
        <p:nvSpPr>
          <p:cNvPr id="3" name="標題 2">
            <a:extLst>
              <a:ext uri="{FF2B5EF4-FFF2-40B4-BE49-F238E27FC236}">
                <a16:creationId xmlns:a16="http://schemas.microsoft.com/office/drawing/2014/main" id="{0A264404-580B-0A4C-B0ED-986FA5F73026}"/>
              </a:ext>
            </a:extLst>
          </p:cNvPr>
          <p:cNvSpPr>
            <a:spLocks noGrp="1"/>
          </p:cNvSpPr>
          <p:nvPr>
            <p:ph type="title"/>
          </p:nvPr>
        </p:nvSpPr>
        <p:spPr/>
        <p:txBody>
          <a:bodyPr/>
          <a:lstStyle/>
          <a:p>
            <a:pPr algn="ctr"/>
            <a:r>
              <a:rPr lang="en-US" altLang="zh-TW" dirty="0" err="1"/>
              <a:t>WiFi</a:t>
            </a:r>
            <a:endParaRPr lang="zh-TW" altLang="en-US" dirty="0"/>
          </a:p>
        </p:txBody>
      </p:sp>
      <p:sp>
        <p:nvSpPr>
          <p:cNvPr id="6" name="文字方塊 5">
            <a:extLst>
              <a:ext uri="{FF2B5EF4-FFF2-40B4-BE49-F238E27FC236}">
                <a16:creationId xmlns:a16="http://schemas.microsoft.com/office/drawing/2014/main" id="{57A1B3C8-FE99-2F85-8492-DF378CFB1D81}"/>
              </a:ext>
            </a:extLst>
          </p:cNvPr>
          <p:cNvSpPr txBox="1"/>
          <p:nvPr/>
        </p:nvSpPr>
        <p:spPr>
          <a:xfrm>
            <a:off x="6693199" y="3690920"/>
            <a:ext cx="5102801" cy="1754326"/>
          </a:xfrm>
          <a:prstGeom prst="rect">
            <a:avLst/>
          </a:prstGeom>
          <a:noFill/>
        </p:spPr>
        <p:txBody>
          <a:bodyPr wrap="square">
            <a:spAutoFit/>
          </a:bodyPr>
          <a:lstStyle/>
          <a:p>
            <a:pPr marL="742950" lvl="1" indent="-285750">
              <a:buSzPts val="1000"/>
              <a:buFont typeface="Courier New" panose="02070309020205020404" pitchFamily="49" charset="0"/>
              <a:buChar char="o"/>
              <a:tabLst>
                <a:tab pos="914400" algn="l"/>
              </a:tabLst>
            </a:pPr>
            <a:r>
              <a:rPr lang="en-US" altLang="zh-TW" sz="1800" kern="0" dirty="0">
                <a:effectLst/>
                <a:latin typeface="Microsoft YaHei UI" panose="020B0503020204020204" pitchFamily="34" charset="-122"/>
                <a:ea typeface="標楷體" panose="03000509000000000000" pitchFamily="65" charset="-120"/>
                <a:cs typeface="Arial" panose="020B0604020202020204" pitchFamily="34" charset="0"/>
              </a:rPr>
              <a:t>Speed :</a:t>
            </a:r>
            <a:r>
              <a:rPr lang="zh-TW" altLang="en-US" sz="1800" kern="0" dirty="0">
                <a:effectLst/>
                <a:latin typeface="Microsoft YaHei UI" panose="020B0503020204020204" pitchFamily="34" charset="-122"/>
                <a:ea typeface="標楷體" panose="03000509000000000000" pitchFamily="65" charset="-120"/>
                <a:cs typeface="Arial" panose="020B0604020202020204" pitchFamily="34" charset="0"/>
              </a:rPr>
              <a:t> </a:t>
            </a:r>
            <a:r>
              <a:rPr lang="en-US" altLang="zh-TW" sz="1800" kern="0" dirty="0">
                <a:effectLst/>
                <a:latin typeface="Microsoft YaHei UI" panose="020B0503020204020204" pitchFamily="34" charset="-122"/>
                <a:ea typeface="標楷體" panose="03000509000000000000" pitchFamily="65" charset="-120"/>
                <a:cs typeface="Arial" panose="020B0604020202020204" pitchFamily="34" charset="0"/>
              </a:rPr>
              <a:t>≧1G </a:t>
            </a:r>
          </a:p>
          <a:p>
            <a:pPr marL="742950" lvl="1" indent="-285750">
              <a:buSzPts val="1000"/>
              <a:buFont typeface="Courier New" panose="02070309020205020404" pitchFamily="49" charset="0"/>
              <a:buChar char="o"/>
              <a:tabLst>
                <a:tab pos="914400" algn="l"/>
              </a:tabLst>
            </a:pPr>
            <a:r>
              <a:rPr lang="en-US" altLang="zh-TW" kern="0" dirty="0">
                <a:latin typeface="Microsoft YaHei UI" panose="020B0503020204020204" pitchFamily="34" charset="-122"/>
                <a:ea typeface="標楷體" panose="03000509000000000000" pitchFamily="65" charset="-120"/>
                <a:cs typeface="Arial" panose="020B0604020202020204" pitchFamily="34" charset="0"/>
              </a:rPr>
              <a:t>Location:</a:t>
            </a:r>
            <a:r>
              <a:rPr lang="zh-TW" altLang="en-US" kern="0" dirty="0">
                <a:latin typeface="Microsoft YaHei UI" panose="020B0503020204020204" pitchFamily="34" charset="-122"/>
                <a:ea typeface="標楷體" panose="03000509000000000000" pitchFamily="65" charset="-120"/>
                <a:cs typeface="Arial" panose="020B0604020202020204" pitchFamily="34" charset="0"/>
              </a:rPr>
              <a:t> </a:t>
            </a:r>
            <a:r>
              <a:rPr lang="en-US" altLang="zh-TW" kern="0" dirty="0">
                <a:latin typeface="Microsoft YaHei UI" panose="020B0503020204020204" pitchFamily="34" charset="-122"/>
                <a:ea typeface="標楷體" panose="03000509000000000000" pitchFamily="65" charset="-120"/>
                <a:cs typeface="Arial" panose="020B0604020202020204" pitchFamily="34" charset="0"/>
              </a:rPr>
              <a:t>North and South Lounge,  JACoW</a:t>
            </a:r>
            <a:r>
              <a:rPr lang="zh-TW" altLang="en-US" kern="0" dirty="0">
                <a:latin typeface="Microsoft YaHei UI" panose="020B0503020204020204" pitchFamily="34" charset="-122"/>
                <a:ea typeface="標楷體" panose="03000509000000000000" pitchFamily="65" charset="-120"/>
                <a:cs typeface="Arial" panose="020B0604020202020204" pitchFamily="34" charset="0"/>
              </a:rPr>
              <a:t> </a:t>
            </a:r>
            <a:r>
              <a:rPr lang="en-US" altLang="zh-TW" kern="0" dirty="0">
                <a:latin typeface="Microsoft YaHei UI" panose="020B0503020204020204" pitchFamily="34" charset="-122"/>
                <a:ea typeface="標楷體" panose="03000509000000000000" pitchFamily="65" charset="-120"/>
                <a:cs typeface="Arial" panose="020B0604020202020204" pitchFamily="34" charset="0"/>
              </a:rPr>
              <a:t>proceeding office, meeting room</a:t>
            </a:r>
          </a:p>
          <a:p>
            <a:pPr marL="742950" lvl="1" indent="-285750">
              <a:buSzPts val="1000"/>
              <a:buFont typeface="Courier New" panose="02070309020205020404" pitchFamily="49" charset="0"/>
              <a:buChar char="o"/>
              <a:tabLst>
                <a:tab pos="914400" algn="l"/>
              </a:tabLst>
            </a:pPr>
            <a:endParaRPr lang="en-US" altLang="zh-TW" kern="0" dirty="0">
              <a:latin typeface="Microsoft YaHei UI" panose="020B0503020204020204" pitchFamily="34" charset="-122"/>
              <a:ea typeface="標楷體" panose="03000509000000000000" pitchFamily="65" charset="-120"/>
              <a:cs typeface="Arial" panose="020B0604020202020204" pitchFamily="34" charset="0"/>
            </a:endParaRPr>
          </a:p>
          <a:p>
            <a:pPr marL="742950" lvl="1" indent="-285750">
              <a:buSzPts val="1000"/>
              <a:buFont typeface="Courier New" panose="02070309020205020404" pitchFamily="49" charset="0"/>
              <a:buChar char="o"/>
              <a:tabLst>
                <a:tab pos="914400" algn="l"/>
              </a:tabLst>
            </a:pPr>
            <a:endParaRPr lang="zh-TW" altLang="zh-TW" sz="1800" kern="100" dirty="0">
              <a:effectLst/>
              <a:latin typeface="Microsoft YaHei UI" panose="020B0503020204020204" pitchFamily="34" charset="-122"/>
              <a:ea typeface="新細明體" panose="02020500000000000000" pitchFamily="18" charset="-120"/>
              <a:cs typeface="Arial" panose="020B0604020202020204" pitchFamily="34" charset="0"/>
            </a:endParaRPr>
          </a:p>
        </p:txBody>
      </p:sp>
      <p:pic>
        <p:nvPicPr>
          <p:cNvPr id="7" name="圖片 6">
            <a:extLst>
              <a:ext uri="{FF2B5EF4-FFF2-40B4-BE49-F238E27FC236}">
                <a16:creationId xmlns:a16="http://schemas.microsoft.com/office/drawing/2014/main" id="{59C5E209-9706-A4D3-9082-ABA5685F7F0B}"/>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69312" y="1358925"/>
            <a:ext cx="4534215" cy="5291219"/>
          </a:xfrm>
          <a:prstGeom prst="rect">
            <a:avLst/>
          </a:prstGeom>
        </p:spPr>
      </p:pic>
      <p:pic>
        <p:nvPicPr>
          <p:cNvPr id="10" name="圖片 9">
            <a:extLst>
              <a:ext uri="{FF2B5EF4-FFF2-40B4-BE49-F238E27FC236}">
                <a16:creationId xmlns:a16="http://schemas.microsoft.com/office/drawing/2014/main" id="{2DA8068A-4308-A5D2-6817-26B69FA1918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09577" y="4608399"/>
            <a:ext cx="3417575" cy="2178617"/>
          </a:xfrm>
          <a:prstGeom prst="rect">
            <a:avLst/>
          </a:prstGeom>
        </p:spPr>
      </p:pic>
      <p:sp>
        <p:nvSpPr>
          <p:cNvPr id="12" name="Rectangle 1">
            <a:extLst>
              <a:ext uri="{FF2B5EF4-FFF2-40B4-BE49-F238E27FC236}">
                <a16:creationId xmlns:a16="http://schemas.microsoft.com/office/drawing/2014/main" id="{865B7325-C54B-3C0D-0BC8-6F5DE1799E3D}"/>
              </a:ext>
            </a:extLst>
          </p:cNvPr>
          <p:cNvSpPr>
            <a:spLocks noChangeArrowheads="1"/>
          </p:cNvSpPr>
          <p:nvPr/>
        </p:nvSpPr>
        <p:spPr bwMode="auto">
          <a:xfrm>
            <a:off x="4671137" y="1170562"/>
            <a:ext cx="752086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zh-TW" altLang="zh-TW" sz="1800" b="0" i="0" u="none" strike="noStrike" cap="none" normalizeH="0" baseline="0" dirty="0">
                <a:ln>
                  <a:noFill/>
                </a:ln>
                <a:solidFill>
                  <a:schemeClr val="tx1"/>
                </a:solidFill>
                <a:effectLst/>
                <a:latin typeface="Microsoft YaHei UI" panose="020B0503020204020204" pitchFamily="34" charset="-122"/>
                <a:ea typeface="Microsoft JhengHei Light" panose="020B0304030504040204" pitchFamily="34" charset="-120"/>
                <a:cs typeface="Arial" panose="020B0604020202020204" pitchFamily="34" charset="0"/>
              </a:rPr>
              <a:t>The conference venue was provided.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zh-TW" altLang="zh-TW" sz="1800" b="0" i="0" u="none" strike="noStrike" cap="none" normalizeH="0" baseline="0" dirty="0">
                <a:ln>
                  <a:noFill/>
                </a:ln>
                <a:solidFill>
                  <a:schemeClr val="tx1"/>
                </a:solidFill>
                <a:effectLst/>
                <a:latin typeface="Microsoft YaHei UI" panose="020B0503020204020204" pitchFamily="34" charset="-122"/>
                <a:ea typeface="Microsoft JhengHei Light" panose="020B0304030504040204" pitchFamily="34" charset="-120"/>
                <a:cs typeface="Arial" panose="020B0604020202020204" pitchFamily="34" charset="0"/>
              </a:rPr>
              <a:t>Our goal is for participants to be fully engaged with the scientific sessions.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zh-TW" altLang="zh-TW" sz="1800" b="0" i="0" u="none" strike="noStrike" cap="none" normalizeH="0" baseline="0" dirty="0">
                <a:ln>
                  <a:noFill/>
                </a:ln>
                <a:solidFill>
                  <a:schemeClr val="tx1"/>
                </a:solidFill>
                <a:effectLst/>
                <a:latin typeface="Microsoft YaHei UI" panose="020B0503020204020204" pitchFamily="34" charset="-122"/>
                <a:ea typeface="Microsoft JhengHei Light" panose="020B0304030504040204" pitchFamily="34" charset="-120"/>
                <a:cs typeface="Arial" panose="020B0604020202020204" pitchFamily="34" charset="0"/>
              </a:rPr>
              <a:t>Attendees are encouraged to visit the exhibition hall for internet access.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zh-TW" altLang="zh-TW" sz="1800" b="0" i="0" u="none" strike="noStrike" cap="none" normalizeH="0" baseline="0" dirty="0">
                <a:ln>
                  <a:noFill/>
                </a:ln>
                <a:solidFill>
                  <a:schemeClr val="tx1"/>
                </a:solidFill>
                <a:effectLst/>
                <a:latin typeface="Microsoft YaHei UI" panose="020B0503020204020204" pitchFamily="34" charset="-122"/>
                <a:ea typeface="Microsoft JhengHei Light" panose="020B0304030504040204" pitchFamily="34" charset="-120"/>
                <a:cs typeface="Arial" panose="020B0604020202020204" pitchFamily="34" charset="0"/>
              </a:rPr>
              <a:t>Reliable Wi-Fi is essential to ensure our exhibitors are satisfied.</a:t>
            </a:r>
          </a:p>
        </p:txBody>
      </p:sp>
    </p:spTree>
    <p:extLst>
      <p:ext uri="{BB962C8B-B14F-4D97-AF65-F5344CB8AC3E}">
        <p14:creationId xmlns:p14="http://schemas.microsoft.com/office/powerpoint/2010/main" val="2034974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99ECCC29-3552-08DD-953D-22C4ADCC655E}"/>
              </a:ext>
            </a:extLst>
          </p:cNvPr>
          <p:cNvSpPr txBox="1"/>
          <p:nvPr/>
        </p:nvSpPr>
        <p:spPr>
          <a:xfrm>
            <a:off x="492391" y="2908471"/>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Indico</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 name="文字方塊 4">
            <a:extLst>
              <a:ext uri="{FF2B5EF4-FFF2-40B4-BE49-F238E27FC236}">
                <a16:creationId xmlns:a16="http://schemas.microsoft.com/office/drawing/2014/main" id="{9E548005-E59D-9E90-1DF6-E5E0B8867079}"/>
              </a:ext>
            </a:extLst>
          </p:cNvPr>
          <p:cNvSpPr txBox="1"/>
          <p:nvPr/>
        </p:nvSpPr>
        <p:spPr>
          <a:xfrm>
            <a:off x="2010957" y="2928318"/>
            <a:ext cx="1783176" cy="4086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latin typeface="Microsoft YaHei UI" panose="020B0503020204020204" pitchFamily="34" charset="-122"/>
                <a:ea typeface="Microsoft JhengHei Light" panose="020B0304030504040204" pitchFamily="34" charset="-120"/>
                <a:cs typeface="Arial" panose="020B0604020202020204" pitchFamily="34" charset="0"/>
              </a:rPr>
              <a:t>awesomeet</a:t>
            </a:r>
            <a:endParaRPr lang="zh-TW" altLang="en-US" cap="all"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4" name="弧形 13">
            <a:extLst>
              <a:ext uri="{FF2B5EF4-FFF2-40B4-BE49-F238E27FC236}">
                <a16:creationId xmlns:a16="http://schemas.microsoft.com/office/drawing/2014/main" id="{03C2B961-EA8C-ABEE-09E1-4843691E4D63}"/>
              </a:ext>
            </a:extLst>
          </p:cNvPr>
          <p:cNvSpPr/>
          <p:nvPr/>
        </p:nvSpPr>
        <p:spPr>
          <a:xfrm>
            <a:off x="4624415" y="2292831"/>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5" name="文字方塊 14">
            <a:extLst>
              <a:ext uri="{FF2B5EF4-FFF2-40B4-BE49-F238E27FC236}">
                <a16:creationId xmlns:a16="http://schemas.microsoft.com/office/drawing/2014/main" id="{12F9526A-DED9-FA16-DBDD-659107FC9C59}"/>
              </a:ext>
            </a:extLst>
          </p:cNvPr>
          <p:cNvSpPr txBox="1"/>
          <p:nvPr/>
        </p:nvSpPr>
        <p:spPr>
          <a:xfrm>
            <a:off x="3875921" y="4405991"/>
            <a:ext cx="1370888" cy="212365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Family name</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First name</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E-mail</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Facility</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Country</a:t>
            </a:r>
          </a:p>
          <a:p>
            <a:r>
              <a:rPr lang="en-US" altLang="zh-TW" sz="1200" dirty="0">
                <a:solidFill>
                  <a:schemeClr val="bg2">
                    <a:lumMod val="75000"/>
                  </a:schemeClr>
                </a:solidFill>
                <a:latin typeface="Microsoft YaHei UI" panose="020B0503020204020204" pitchFamily="34" charset="-122"/>
                <a:ea typeface="Microsoft JhengHei Light" panose="020B0304030504040204" pitchFamily="34" charset="-120"/>
                <a:cs typeface="Arial" panose="020B0604020202020204" pitchFamily="34" charset="0"/>
              </a:rPr>
              <a:t>ID</a:t>
            </a:r>
          </a:p>
          <a:p>
            <a:endParaRPr lang="en-US" altLang="zh-TW" sz="1200" dirty="0">
              <a:solidFill>
                <a:schemeClr val="bg2">
                  <a:lumMod val="75000"/>
                </a:schemeClr>
              </a:solidFill>
              <a:latin typeface="Microsoft YaHei UI" panose="020B0503020204020204" pitchFamily="34" charset="-122"/>
              <a:ea typeface="Microsoft JhengHei Light" panose="020B0304030504040204" pitchFamily="34" charset="-120"/>
              <a:cs typeface="Arial" panose="020B0604020202020204" pitchFamily="34" charset="0"/>
            </a:endParaRP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Registration type</a:t>
            </a:r>
          </a:p>
          <a:p>
            <a:r>
              <a:rPr lang="en-US" altLang="zh-TW" sz="1200" dirty="0">
                <a:solidFill>
                  <a:schemeClr val="tx1"/>
                </a:solidFill>
                <a:latin typeface="Microsoft YaHei UI" panose="020B0503020204020204" pitchFamily="34" charset="-122"/>
                <a:ea typeface="標楷體" panose="03000509000000000000" pitchFamily="65" charset="-120"/>
                <a:cs typeface="Arial" panose="020B0604020202020204" pitchFamily="34" charset="0"/>
              </a:rPr>
              <a:t>○ </a:t>
            </a:r>
            <a:r>
              <a:rPr lang="en-US" altLang="zh-TW" sz="1200"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Full</a:t>
            </a:r>
          </a:p>
          <a:p>
            <a:r>
              <a:rPr lang="en-US" altLang="zh-TW" sz="1200" dirty="0">
                <a:solidFill>
                  <a:schemeClr val="tx1"/>
                </a:solidFill>
                <a:latin typeface="Microsoft YaHei UI" panose="020B0503020204020204" pitchFamily="34" charset="-122"/>
                <a:ea typeface="標楷體" panose="03000509000000000000" pitchFamily="65" charset="-120"/>
                <a:cs typeface="Arial" panose="020B0604020202020204" pitchFamily="34" charset="0"/>
              </a:rPr>
              <a:t>○</a:t>
            </a:r>
            <a:r>
              <a:rPr lang="en-US" altLang="zh-TW" sz="1200"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 Student</a:t>
            </a:r>
          </a:p>
        </p:txBody>
      </p:sp>
      <p:sp>
        <p:nvSpPr>
          <p:cNvPr id="17" name="文字方塊 16">
            <a:extLst>
              <a:ext uri="{FF2B5EF4-FFF2-40B4-BE49-F238E27FC236}">
                <a16:creationId xmlns:a16="http://schemas.microsoft.com/office/drawing/2014/main" id="{672AAAAD-7019-A79E-9D64-67E8E3233309}"/>
              </a:ext>
            </a:extLst>
          </p:cNvPr>
          <p:cNvSpPr txBox="1"/>
          <p:nvPr/>
        </p:nvSpPr>
        <p:spPr>
          <a:xfrm>
            <a:off x="8709916" y="3934510"/>
            <a:ext cx="3611309" cy="307777"/>
          </a:xfrm>
          <a:prstGeom prst="rect">
            <a:avLst/>
          </a:prstGeom>
          <a:noFill/>
        </p:spPr>
        <p:txBody>
          <a:bodyPr wrap="square" rtlCol="0">
            <a:spAutoFit/>
          </a:bodyPr>
          <a:lstStyle/>
          <a:p>
            <a:pPr algn="l"/>
            <a:r>
              <a:rPr lang="en-US" altLang="zh-TW" sz="1400" dirty="0">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rPr>
              <a:t>paid status linked to</a:t>
            </a:r>
            <a:r>
              <a:rPr lang="zh-TW" altLang="en-US" sz="1400" dirty="0">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1400" dirty="0" err="1">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rPr>
              <a:t>indico_userID</a:t>
            </a:r>
            <a:endParaRPr lang="en-US" altLang="zh-TW" sz="1400" dirty="0">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27" name="文字方塊 26">
            <a:extLst>
              <a:ext uri="{FF2B5EF4-FFF2-40B4-BE49-F238E27FC236}">
                <a16:creationId xmlns:a16="http://schemas.microsoft.com/office/drawing/2014/main" id="{F82C6085-8AB9-AD41-CDC4-510F2A9DD30B}"/>
              </a:ext>
            </a:extLst>
          </p:cNvPr>
          <p:cNvSpPr txBox="1"/>
          <p:nvPr/>
        </p:nvSpPr>
        <p:spPr>
          <a:xfrm>
            <a:off x="3875921" y="4098214"/>
            <a:ext cx="1374366" cy="307777"/>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sz="1400" dirty="0">
                <a:latin typeface="Microsoft YaHei UI" panose="020B0503020204020204" pitchFamily="34" charset="-122"/>
                <a:ea typeface="Microsoft JhengHei Light" panose="020B0304030504040204" pitchFamily="34" charset="-120"/>
                <a:cs typeface="Arial" panose="020B0604020202020204" pitchFamily="34" charset="0"/>
              </a:rPr>
              <a:t>Indico</a:t>
            </a:r>
            <a:endParaRPr lang="zh-TW" altLang="en-US" sz="14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3" name="文字方塊 32">
            <a:extLst>
              <a:ext uri="{FF2B5EF4-FFF2-40B4-BE49-F238E27FC236}">
                <a16:creationId xmlns:a16="http://schemas.microsoft.com/office/drawing/2014/main" id="{2564D851-10DE-C1BD-97DC-95987597504A}"/>
              </a:ext>
            </a:extLst>
          </p:cNvPr>
          <p:cNvSpPr txBox="1"/>
          <p:nvPr/>
        </p:nvSpPr>
        <p:spPr>
          <a:xfrm>
            <a:off x="980960" y="2390231"/>
            <a:ext cx="2767296" cy="369332"/>
          </a:xfrm>
          <a:prstGeom prst="rect">
            <a:avLst/>
          </a:prstGeom>
          <a:noFill/>
        </p:spPr>
        <p:txBody>
          <a:bodyPr wrap="non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Sending register’s code</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4" name="文字方塊 33">
            <a:extLst>
              <a:ext uri="{FF2B5EF4-FFF2-40B4-BE49-F238E27FC236}">
                <a16:creationId xmlns:a16="http://schemas.microsoft.com/office/drawing/2014/main" id="{4F0D08BD-4BB4-444B-D478-F0C757AD9FEF}"/>
              </a:ext>
            </a:extLst>
          </p:cNvPr>
          <p:cNvSpPr txBox="1"/>
          <p:nvPr/>
        </p:nvSpPr>
        <p:spPr>
          <a:xfrm>
            <a:off x="7150617" y="2908101"/>
            <a:ext cx="1483200" cy="408623"/>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EC</a:t>
            </a:r>
            <a:r>
              <a:rPr lang="zh-TW" altLang="en-US" dirty="0">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PAY</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7" name="文字方塊 46">
            <a:extLst>
              <a:ext uri="{FF2B5EF4-FFF2-40B4-BE49-F238E27FC236}">
                <a16:creationId xmlns:a16="http://schemas.microsoft.com/office/drawing/2014/main" id="{AE58A9CC-34F0-BC31-F29E-F6B4AFC372D2}"/>
              </a:ext>
            </a:extLst>
          </p:cNvPr>
          <p:cNvSpPr txBox="1"/>
          <p:nvPr/>
        </p:nvSpPr>
        <p:spPr>
          <a:xfrm>
            <a:off x="3821504" y="2914995"/>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Indico</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8" name="文字方塊 47">
            <a:extLst>
              <a:ext uri="{FF2B5EF4-FFF2-40B4-BE49-F238E27FC236}">
                <a16:creationId xmlns:a16="http://schemas.microsoft.com/office/drawing/2014/main" id="{EFCFAC9E-179D-CF1F-02FC-A6FE82720B65}"/>
              </a:ext>
            </a:extLst>
          </p:cNvPr>
          <p:cNvSpPr txBox="1"/>
          <p:nvPr/>
        </p:nvSpPr>
        <p:spPr>
          <a:xfrm>
            <a:off x="5339612" y="2914995"/>
            <a:ext cx="1760596" cy="4086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latin typeface="Microsoft YaHei UI" panose="020B0503020204020204" pitchFamily="34" charset="-122"/>
                <a:ea typeface="Microsoft JhengHei Light" panose="020B0304030504040204" pitchFamily="34" charset="-120"/>
                <a:cs typeface="Arial" panose="020B0604020202020204" pitchFamily="34" charset="0"/>
              </a:rPr>
              <a:t>awesomeet</a:t>
            </a:r>
            <a:endParaRPr lang="zh-TW" altLang="en-US" cap="all"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0" name="文字方塊 49">
            <a:extLst>
              <a:ext uri="{FF2B5EF4-FFF2-40B4-BE49-F238E27FC236}">
                <a16:creationId xmlns:a16="http://schemas.microsoft.com/office/drawing/2014/main" id="{CF3A453A-02B3-ACAB-E1FD-F28B55592226}"/>
              </a:ext>
            </a:extLst>
          </p:cNvPr>
          <p:cNvSpPr txBox="1"/>
          <p:nvPr/>
        </p:nvSpPr>
        <p:spPr>
          <a:xfrm>
            <a:off x="8684226" y="2908101"/>
            <a:ext cx="1738421" cy="4086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latin typeface="Microsoft YaHei UI" panose="020B0503020204020204" pitchFamily="34" charset="-122"/>
                <a:ea typeface="Microsoft JhengHei Light" panose="020B0304030504040204" pitchFamily="34" charset="-120"/>
                <a:cs typeface="Arial" panose="020B0604020202020204" pitchFamily="34" charset="0"/>
              </a:rPr>
              <a:t>awesomeet</a:t>
            </a:r>
            <a:endParaRPr lang="zh-TW" altLang="en-US" cap="all"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2" name="文字方塊 51">
            <a:extLst>
              <a:ext uri="{FF2B5EF4-FFF2-40B4-BE49-F238E27FC236}">
                <a16:creationId xmlns:a16="http://schemas.microsoft.com/office/drawing/2014/main" id="{D58126A8-1E17-8B78-DD13-E7878BA8D87C}"/>
              </a:ext>
            </a:extLst>
          </p:cNvPr>
          <p:cNvSpPr txBox="1"/>
          <p:nvPr/>
        </p:nvSpPr>
        <p:spPr>
          <a:xfrm>
            <a:off x="10479729" y="2911824"/>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Indico</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5" name="弧形 54">
            <a:extLst>
              <a:ext uri="{FF2B5EF4-FFF2-40B4-BE49-F238E27FC236}">
                <a16:creationId xmlns:a16="http://schemas.microsoft.com/office/drawing/2014/main" id="{57F341A2-A14C-8892-F359-0BF1611424E1}"/>
              </a:ext>
            </a:extLst>
          </p:cNvPr>
          <p:cNvSpPr/>
          <p:nvPr/>
        </p:nvSpPr>
        <p:spPr>
          <a:xfrm>
            <a:off x="1323367" y="2316717"/>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6" name="弧形 55">
            <a:extLst>
              <a:ext uri="{FF2B5EF4-FFF2-40B4-BE49-F238E27FC236}">
                <a16:creationId xmlns:a16="http://schemas.microsoft.com/office/drawing/2014/main" id="{DBDCFBFB-70FF-11E0-3D83-AA7990985E3D}"/>
              </a:ext>
            </a:extLst>
          </p:cNvPr>
          <p:cNvSpPr/>
          <p:nvPr/>
        </p:nvSpPr>
        <p:spPr>
          <a:xfrm flipV="1">
            <a:off x="2969046" y="2312475"/>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7" name="弧形 56">
            <a:extLst>
              <a:ext uri="{FF2B5EF4-FFF2-40B4-BE49-F238E27FC236}">
                <a16:creationId xmlns:a16="http://schemas.microsoft.com/office/drawing/2014/main" id="{367A243C-643A-1A6A-0604-1BC4A9989D96}"/>
              </a:ext>
            </a:extLst>
          </p:cNvPr>
          <p:cNvSpPr/>
          <p:nvPr/>
        </p:nvSpPr>
        <p:spPr>
          <a:xfrm>
            <a:off x="7873763" y="2316717"/>
            <a:ext cx="1483200" cy="1599871"/>
          </a:xfrm>
          <a:prstGeom prst="arc">
            <a:avLst>
              <a:gd name="adj1" fmla="val 12102799"/>
              <a:gd name="adj2" fmla="val 20364950"/>
            </a:avLst>
          </a:prstGeom>
          <a:ln w="38100">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8" name="弧形 57">
            <a:extLst>
              <a:ext uri="{FF2B5EF4-FFF2-40B4-BE49-F238E27FC236}">
                <a16:creationId xmlns:a16="http://schemas.microsoft.com/office/drawing/2014/main" id="{B5203812-5994-B185-D9E3-7881564C3247}"/>
              </a:ext>
            </a:extLst>
          </p:cNvPr>
          <p:cNvSpPr/>
          <p:nvPr/>
        </p:nvSpPr>
        <p:spPr>
          <a:xfrm flipV="1">
            <a:off x="6208434" y="2312476"/>
            <a:ext cx="1483200" cy="1599871"/>
          </a:xfrm>
          <a:prstGeom prst="arc">
            <a:avLst>
              <a:gd name="adj1" fmla="val 12102799"/>
              <a:gd name="adj2" fmla="val 20364950"/>
            </a:avLst>
          </a:prstGeom>
          <a:ln w="38100">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59" name="弧形 58">
            <a:extLst>
              <a:ext uri="{FF2B5EF4-FFF2-40B4-BE49-F238E27FC236}">
                <a16:creationId xmlns:a16="http://schemas.microsoft.com/office/drawing/2014/main" id="{7362714B-764A-6BC8-D0E9-BD577CDC6817}"/>
              </a:ext>
            </a:extLst>
          </p:cNvPr>
          <p:cNvSpPr/>
          <p:nvPr/>
        </p:nvSpPr>
        <p:spPr>
          <a:xfrm flipV="1">
            <a:off x="9588559" y="2302790"/>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1" name="文字方塊 60">
            <a:extLst>
              <a:ext uri="{FF2B5EF4-FFF2-40B4-BE49-F238E27FC236}">
                <a16:creationId xmlns:a16="http://schemas.microsoft.com/office/drawing/2014/main" id="{8FECE2D5-5038-CAEB-F78C-0E1C8D9A6A71}"/>
              </a:ext>
            </a:extLst>
          </p:cNvPr>
          <p:cNvSpPr txBox="1"/>
          <p:nvPr/>
        </p:nvSpPr>
        <p:spPr>
          <a:xfrm>
            <a:off x="7838396" y="1794425"/>
            <a:ext cx="2079619" cy="800219"/>
          </a:xfrm>
          <a:prstGeom prst="rect">
            <a:avLst/>
          </a:prstGeom>
          <a:noFill/>
        </p:spPr>
        <p:txBody>
          <a:bodyPr wrap="square">
            <a:spAutoFit/>
          </a:bodyPr>
          <a:lstStyle/>
          <a:p>
            <a:r>
              <a:rPr lang="en-US" altLang="zh-TW" sz="1400" dirty="0">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rPr>
              <a:t>paid status linked to </a:t>
            </a:r>
            <a:r>
              <a:rPr lang="en-US" altLang="zh-TW" sz="1400" dirty="0" err="1">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rPr>
              <a:t>Paymentsystem_ID</a:t>
            </a:r>
            <a:endParaRPr lang="en-US" altLang="zh-TW" sz="1400" dirty="0">
              <a:solidFill>
                <a:srgbClr val="002E33"/>
              </a:solidFill>
              <a:latin typeface="Microsoft YaHei UI" panose="020B0503020204020204" pitchFamily="34" charset="-122"/>
              <a:ea typeface="Microsoft JhengHei Light" panose="020B0304030504040204" pitchFamily="34" charset="-120"/>
              <a:cs typeface="Arial" panose="020B0604020202020204" pitchFamily="34" charset="0"/>
            </a:endParaRPr>
          </a:p>
          <a:p>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2" name="文字方塊 61">
            <a:extLst>
              <a:ext uri="{FF2B5EF4-FFF2-40B4-BE49-F238E27FC236}">
                <a16:creationId xmlns:a16="http://schemas.microsoft.com/office/drawing/2014/main" id="{B90F4545-55CC-EE4F-04F9-DDAEB8100DB1}"/>
              </a:ext>
            </a:extLst>
          </p:cNvPr>
          <p:cNvSpPr txBox="1"/>
          <p:nvPr/>
        </p:nvSpPr>
        <p:spPr>
          <a:xfrm>
            <a:off x="1229039" y="3796848"/>
            <a:ext cx="1452642" cy="307777"/>
          </a:xfrm>
          <a:prstGeom prst="rect">
            <a:avLst/>
          </a:prstGeom>
          <a:noFill/>
        </p:spPr>
        <p:txBody>
          <a:bodyPr wrap="none" rtlCol="0">
            <a:spAutoFit/>
          </a:bodyPr>
          <a:lstStyle/>
          <a:p>
            <a:pPr algn="ctr"/>
            <a:r>
              <a:rPr lang="en-US" altLang="zh-TW" sz="1400" dirty="0">
                <a:latin typeface="Microsoft YaHei UI" panose="020B0503020204020204" pitchFamily="34" charset="-122"/>
                <a:ea typeface="Microsoft JhengHei Light" panose="020B0304030504040204" pitchFamily="34" charset="-120"/>
                <a:cs typeface="Arial" panose="020B0604020202020204" pitchFamily="34" charset="0"/>
              </a:rPr>
              <a:t>API with codes</a:t>
            </a:r>
          </a:p>
        </p:txBody>
      </p:sp>
      <p:sp>
        <p:nvSpPr>
          <p:cNvPr id="64" name="文字方塊 63">
            <a:extLst>
              <a:ext uri="{FF2B5EF4-FFF2-40B4-BE49-F238E27FC236}">
                <a16:creationId xmlns:a16="http://schemas.microsoft.com/office/drawing/2014/main" id="{1B481381-23F2-7779-E9C0-1F40AB3CF273}"/>
              </a:ext>
            </a:extLst>
          </p:cNvPr>
          <p:cNvSpPr txBox="1"/>
          <p:nvPr/>
        </p:nvSpPr>
        <p:spPr>
          <a:xfrm>
            <a:off x="4235116" y="2366652"/>
            <a:ext cx="2614370" cy="369332"/>
          </a:xfrm>
          <a:prstGeom prst="rect">
            <a:avLst/>
          </a:prstGeom>
          <a:noFill/>
        </p:spPr>
        <p:txBody>
          <a:bodyPr wrap="none" rtlCol="0">
            <a:spAutoFit/>
          </a:bodyPr>
          <a:lstStyle/>
          <a:p>
            <a:r>
              <a:rPr lang="en-US" altLang="zh-TW" dirty="0">
                <a:latin typeface="Microsoft YaHei UI" panose="020B0503020204020204" pitchFamily="34" charset="-122"/>
                <a:ea typeface="Microsoft JhengHei Light" panose="020B0304030504040204" pitchFamily="34" charset="-120"/>
                <a:cs typeface="Arial" panose="020B0604020202020204" pitchFamily="34" charset="0"/>
              </a:rPr>
              <a:t>User information data</a:t>
            </a: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6" name="文字方塊 65">
            <a:extLst>
              <a:ext uri="{FF2B5EF4-FFF2-40B4-BE49-F238E27FC236}">
                <a16:creationId xmlns:a16="http://schemas.microsoft.com/office/drawing/2014/main" id="{FBE65C22-1444-33E9-1276-CD2F384C93B4}"/>
              </a:ext>
            </a:extLst>
          </p:cNvPr>
          <p:cNvSpPr txBox="1"/>
          <p:nvPr/>
        </p:nvSpPr>
        <p:spPr>
          <a:xfrm>
            <a:off x="1122807" y="4094664"/>
            <a:ext cx="1714213" cy="523220"/>
          </a:xfrm>
          <a:prstGeom prst="rect">
            <a:avLst/>
          </a:prstGeom>
          <a:noFill/>
        </p:spPr>
        <p:txBody>
          <a:bodyPr wrap="square">
            <a:spAutoFit/>
          </a:bodyPr>
          <a:lstStyle/>
          <a:p>
            <a:pPr algn="ctr"/>
            <a:r>
              <a:rPr kumimoji="0" lang="en-US" altLang="zh-TW" sz="1400" b="0" i="0" u="none" strike="noStrike" cap="none" normalizeH="0" baseline="0" dirty="0">
                <a:ln>
                  <a:noFill/>
                </a:ln>
                <a:solidFill>
                  <a:srgbClr val="FF0000"/>
                </a:solidFill>
                <a:effectLst/>
                <a:latin typeface="Microsoft YaHei UI" panose="020B0503020204020204" pitchFamily="34" charset="-122"/>
                <a:ea typeface="Helvetica" panose="020B0604020202020204" pitchFamily="34" charset="0"/>
                <a:cs typeface="Arial" panose="020B0604020202020204" pitchFamily="34" charset="0"/>
              </a:rPr>
              <a:t>S</a:t>
            </a:r>
            <a:r>
              <a:rPr kumimoji="0" lang="zh-TW" altLang="zh-TW" sz="1400" b="0" i="0" u="none" strike="noStrike" cap="none" normalizeH="0" baseline="0" dirty="0">
                <a:ln>
                  <a:noFill/>
                </a:ln>
                <a:solidFill>
                  <a:srgbClr val="FF0000"/>
                </a:solidFill>
                <a:effectLst/>
                <a:latin typeface="Microsoft YaHei UI" panose="020B0503020204020204" pitchFamily="34" charset="-122"/>
                <a:ea typeface="Helvetica" panose="020B0604020202020204" pitchFamily="34" charset="0"/>
                <a:cs typeface="Arial" panose="020B0604020202020204" pitchFamily="34" charset="0"/>
              </a:rPr>
              <a:t>end a GET request to</a:t>
            </a:r>
            <a:r>
              <a:rPr kumimoji="0" lang="en-US" altLang="zh-TW" sz="1400" b="0" i="0" u="none" strike="noStrike" cap="none" normalizeH="0" baseline="0" dirty="0">
                <a:ln>
                  <a:noFill/>
                </a:ln>
                <a:solidFill>
                  <a:srgbClr val="FF0000"/>
                </a:solidFill>
                <a:effectLst/>
                <a:latin typeface="Microsoft YaHei UI" panose="020B0503020204020204" pitchFamily="34" charset="-122"/>
                <a:ea typeface="Helvetica" panose="020B0604020202020204" pitchFamily="34" charset="0"/>
                <a:cs typeface="Arial" panose="020B0604020202020204" pitchFamily="34" charset="0"/>
              </a:rPr>
              <a:t> indico</a:t>
            </a:r>
            <a:r>
              <a:rPr kumimoji="0" lang="zh-TW" altLang="zh-TW" sz="1400" b="0" i="0" u="none" strike="noStrike" cap="none" normalizeH="0" baseline="0" dirty="0">
                <a:ln>
                  <a:noFill/>
                </a:ln>
                <a:solidFill>
                  <a:srgbClr val="FF0000"/>
                </a:solidFill>
                <a:effectLst/>
                <a:latin typeface="Microsoft YaHei UI" panose="020B0503020204020204" pitchFamily="34" charset="-122"/>
                <a:ea typeface="Helvetica" panose="020B0604020202020204" pitchFamily="34" charset="0"/>
                <a:cs typeface="Arial" panose="020B0604020202020204" pitchFamily="34" charset="0"/>
              </a:rPr>
              <a:t> </a:t>
            </a:r>
            <a:endParaRPr lang="zh-TW" altLang="en-US" sz="14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8" name="文字方塊 67">
            <a:extLst>
              <a:ext uri="{FF2B5EF4-FFF2-40B4-BE49-F238E27FC236}">
                <a16:creationId xmlns:a16="http://schemas.microsoft.com/office/drawing/2014/main" id="{C352128D-E2E6-5C3A-5475-FA1C67DEDDA7}"/>
              </a:ext>
            </a:extLst>
          </p:cNvPr>
          <p:cNvSpPr txBox="1"/>
          <p:nvPr/>
        </p:nvSpPr>
        <p:spPr>
          <a:xfrm>
            <a:off x="9094241" y="4155156"/>
            <a:ext cx="2770976" cy="738664"/>
          </a:xfrm>
          <a:prstGeom prst="rect">
            <a:avLst/>
          </a:prstGeom>
          <a:noFill/>
        </p:spPr>
        <p:txBody>
          <a:bodyPr wrap="square">
            <a:spAutoFit/>
          </a:bodyPr>
          <a:lstStyle/>
          <a:p>
            <a:r>
              <a:rPr lang="zh-TW" altLang="zh-TW" sz="14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Once the payment is successful, send a POST request </a:t>
            </a:r>
            <a:endParaRPr lang="zh-TW" altLang="en-US" sz="14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72" name="文字方塊 71">
            <a:extLst>
              <a:ext uri="{FF2B5EF4-FFF2-40B4-BE49-F238E27FC236}">
                <a16:creationId xmlns:a16="http://schemas.microsoft.com/office/drawing/2014/main" id="{0873BE1D-93A2-603D-E5DC-ADE5356CA5D8}"/>
              </a:ext>
            </a:extLst>
          </p:cNvPr>
          <p:cNvSpPr txBox="1"/>
          <p:nvPr/>
        </p:nvSpPr>
        <p:spPr>
          <a:xfrm>
            <a:off x="494249" y="1408903"/>
            <a:ext cx="3895002" cy="646331"/>
          </a:xfrm>
          <a:prstGeom prst="rect">
            <a:avLst/>
          </a:prstGeom>
          <a:noFill/>
        </p:spPr>
        <p:txBody>
          <a:bodyPr wrap="square">
            <a:spAutoFit/>
          </a:bodyPr>
          <a:lstStyle/>
          <a:p>
            <a:r>
              <a:rPr lang="fr-FR" altLang="zh-TW" sz="1200" b="0" i="0" u="none" strike="noStrike" baseline="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https://pcoserver....../script.asp?</a:t>
            </a:r>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code={event_id}.{registration_id}.{registration_db_id}.{registration_form_id}</a:t>
            </a:r>
          </a:p>
        </p:txBody>
      </p:sp>
      <p:sp>
        <p:nvSpPr>
          <p:cNvPr id="3" name="文字方塊 2">
            <a:extLst>
              <a:ext uri="{FF2B5EF4-FFF2-40B4-BE49-F238E27FC236}">
                <a16:creationId xmlns:a16="http://schemas.microsoft.com/office/drawing/2014/main" id="{57E55FA4-AAA1-5B20-C529-A536608B486D}"/>
              </a:ext>
            </a:extLst>
          </p:cNvPr>
          <p:cNvSpPr txBox="1"/>
          <p:nvPr/>
        </p:nvSpPr>
        <p:spPr>
          <a:xfrm>
            <a:off x="441245" y="5558336"/>
            <a:ext cx="2828800" cy="830997"/>
          </a:xfrm>
          <a:prstGeom prst="rect">
            <a:avLst/>
          </a:prstGeom>
          <a:noFill/>
        </p:spPr>
        <p:txBody>
          <a:bodyPr wrap="square">
            <a:spAutoFit/>
          </a:bodyPr>
          <a:lstStyle/>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Create API token generated from IPAC25 Registration manager account (IPAC25REG)</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Authentication: Bearer </a:t>
            </a:r>
            <a:r>
              <a:rPr lang="en-US" altLang="zh-TW"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a:t>
            </a:r>
            <a:r>
              <a:rPr lang="fr-FR" altLang="zh-TW"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a:t>
            </a:r>
            <a:r>
              <a:rPr lang="en-US" altLang="zh-TW"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a:t>
            </a:r>
            <a:endParaRPr lang="zh-TW" altLang="en-US"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6" name="Rectangle 2">
            <a:extLst>
              <a:ext uri="{FF2B5EF4-FFF2-40B4-BE49-F238E27FC236}">
                <a16:creationId xmlns:a16="http://schemas.microsoft.com/office/drawing/2014/main" id="{DF50FE6B-EBEA-E136-5681-D2F49AF301C4}"/>
              </a:ext>
            </a:extLst>
          </p:cNvPr>
          <p:cNvSpPr>
            <a:spLocks noChangeArrowheads="1"/>
          </p:cNvSpPr>
          <p:nvPr/>
        </p:nvSpPr>
        <p:spPr bwMode="auto">
          <a:xfrm>
            <a:off x="441245" y="4556556"/>
            <a:ext cx="294914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To get the information about the registration, send a GET request</a:t>
            </a:r>
            <a: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 </a:t>
            </a:r>
            <a:r>
              <a:rPr kumimoji="0" lang="zh-TW"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to </a:t>
            </a:r>
            <a:b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b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hlinkClick r:id="rId3"/>
              </a:rPr>
              <a:t>https://indico.jacow.org/api/checkin/event/81/forms/70/registrations/{registration_db_id}</a:t>
            </a:r>
            <a:endParaRPr lang="zh-TW" altLang="zh-TW" sz="12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9" name="標題 3">
            <a:extLst>
              <a:ext uri="{FF2B5EF4-FFF2-40B4-BE49-F238E27FC236}">
                <a16:creationId xmlns:a16="http://schemas.microsoft.com/office/drawing/2014/main" id="{C4F3CE1C-D28B-794B-B238-47D5AE24A0D8}"/>
              </a:ext>
            </a:extLst>
          </p:cNvPr>
          <p:cNvSpPr>
            <a:spLocks noGrp="1"/>
          </p:cNvSpPr>
          <p:nvPr>
            <p:ph type="title"/>
          </p:nvPr>
        </p:nvSpPr>
        <p:spPr/>
        <p:txBody>
          <a:bodyPr>
            <a:normAutofit/>
          </a:bodyPr>
          <a:lstStyle/>
          <a:p>
            <a:r>
              <a:rPr lang="en-US" altLang="zh-TW" dirty="0">
                <a:latin typeface="Arial" panose="020B0604020202020204" pitchFamily="34" charset="0"/>
              </a:rPr>
              <a:t>Registration Flow of IPAC’25</a:t>
            </a:r>
            <a:endParaRPr lang="zh-TW" altLang="en-US" dirty="0">
              <a:latin typeface="Arial" panose="020B0604020202020204" pitchFamily="34" charset="0"/>
            </a:endParaRPr>
          </a:p>
        </p:txBody>
      </p:sp>
      <p:sp>
        <p:nvSpPr>
          <p:cNvPr id="11" name="Rectangle 3">
            <a:extLst>
              <a:ext uri="{FF2B5EF4-FFF2-40B4-BE49-F238E27FC236}">
                <a16:creationId xmlns:a16="http://schemas.microsoft.com/office/drawing/2014/main" id="{9786A2D0-4B21-8595-6EF9-7886A80F87D5}"/>
              </a:ext>
            </a:extLst>
          </p:cNvPr>
          <p:cNvSpPr>
            <a:spLocks noChangeArrowheads="1"/>
          </p:cNvSpPr>
          <p:nvPr/>
        </p:nvSpPr>
        <p:spPr bwMode="auto">
          <a:xfrm>
            <a:off x="8851033" y="4942520"/>
            <a:ext cx="3257392"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eaLnBrk="0" fontAlgn="base" hangingPunct="0">
              <a:spcBef>
                <a:spcPct val="0"/>
              </a:spcBef>
              <a:spcAft>
                <a:spcPct val="0"/>
              </a:spcAft>
            </a:pPr>
            <a: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S</a:t>
            </a:r>
            <a:r>
              <a:rPr kumimoji="0" lang="zh-TW"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end a POST</a:t>
            </a:r>
            <a: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 </a:t>
            </a:r>
            <a:r>
              <a:rPr kumimoji="0" lang="zh-TW"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request</a:t>
            </a:r>
            <a:r>
              <a:rPr kumimoji="0" lang="zh-TW" altLang="en-US"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 </a:t>
            </a:r>
            <a:r>
              <a:rPr kumimoji="0" lang="zh-TW"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 </a:t>
            </a:r>
            <a: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t>to</a:t>
            </a:r>
            <a:br>
              <a:rPr kumimoji="0" lang="en-US" altLang="zh-TW" sz="1200" b="0" i="0" u="none" strike="noStrike" cap="none" normalizeH="0" baseline="0" dirty="0">
                <a:ln>
                  <a:noFill/>
                </a:ln>
                <a:solidFill>
                  <a:schemeClr val="tx1"/>
                </a:solidFill>
                <a:effectLst/>
                <a:latin typeface="Microsoft YaHei UI" panose="020B0503020204020204" pitchFamily="34" charset="-122"/>
                <a:ea typeface="Helvetica" panose="020B0604020202020204" pitchFamily="34" charset="0"/>
                <a:cs typeface="Arial" panose="020B0604020202020204" pitchFamily="34" charset="0"/>
              </a:rPr>
            </a:br>
            <a:r>
              <a:rPr lang="zh-TW"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4">
                  <a:extLst>
                    <a:ext uri="{A12FA001-AC4F-418D-AE19-62706E023703}">
                      <ahyp:hlinkClr xmlns:ahyp="http://schemas.microsoft.com/office/drawing/2018/hyperlinkcolor" val="tx"/>
                    </a:ext>
                  </a:extLst>
                </a:hlinkClick>
              </a:rPr>
              <a:t>https://indico.jacow.org/event/</a:t>
            </a:r>
            <a:r>
              <a:rPr lang="en-US"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4">
                  <a:extLst>
                    <a:ext uri="{A12FA001-AC4F-418D-AE19-62706E023703}">
                      <ahyp:hlinkClr xmlns:ahyp="http://schemas.microsoft.com/office/drawing/2018/hyperlinkcolor" val="tx"/>
                    </a:ext>
                  </a:extLst>
                </a:hlinkClick>
              </a:rPr>
              <a:t>81</a:t>
            </a:r>
            <a:r>
              <a:rPr lang="zh-TW"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4">
                  <a:extLst>
                    <a:ext uri="{A12FA001-AC4F-418D-AE19-62706E023703}">
                      <ahyp:hlinkClr xmlns:ahyp="http://schemas.microsoft.com/office/drawing/2018/hyperlinkcolor" val="tx"/>
                    </a:ext>
                  </a:extLst>
                </a:hlinkClick>
              </a:rPr>
              <a:t>/manage/registration/</a:t>
            </a:r>
            <a:r>
              <a:rPr lang="en-US"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4">
                  <a:extLst>
                    <a:ext uri="{A12FA001-AC4F-418D-AE19-62706E023703}">
                      <ahyp:hlinkClr xmlns:ahyp="http://schemas.microsoft.com/office/drawing/2018/hyperlinkcolor" val="tx"/>
                    </a:ext>
                  </a:extLst>
                </a:hlinkClick>
              </a:rPr>
              <a:t>70</a:t>
            </a:r>
            <a:r>
              <a:rPr lang="zh-TW"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4">
                  <a:extLst>
                    <a:ext uri="{A12FA001-AC4F-418D-AE19-62706E023703}">
                      <ahyp:hlinkClr xmlns:ahyp="http://schemas.microsoft.com/office/drawing/2018/hyperlinkcolor" val="tx"/>
                    </a:ext>
                  </a:extLst>
                </a:hlinkClick>
              </a:rPr>
              <a:t>/registrations/{registration_db_id}/toggle-payment</a:t>
            </a:r>
            <a:r>
              <a:rPr lang="zh-TW"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rPr>
              <a:t>,</a:t>
            </a:r>
            <a:endPar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endParaRPr>
          </a:p>
          <a:p>
            <a:pPr eaLnBrk="0" fontAlgn="base" hangingPunct="0">
              <a:spcBef>
                <a:spcPct val="0"/>
              </a:spcBef>
              <a:spcAft>
                <a:spcPct val="0"/>
              </a:spcAft>
            </a:pPr>
            <a:r>
              <a:rPr lang="zh-TW" altLang="zh-TW" sz="1200" dirty="0">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ex: curl  --request POST  --</a:t>
            </a:r>
            <a:r>
              <a:rPr lang="en-US" altLang="zh-TW" sz="1200" dirty="0" err="1">
                <a:latin typeface="Microsoft YaHei UI" panose="020B0503020204020204" pitchFamily="34" charset="-122"/>
                <a:ea typeface="Microsoft JhengHei Light" panose="020B0304030504040204" pitchFamily="34" charset="-120"/>
                <a:cs typeface="Arial" panose="020B0604020202020204" pitchFamily="34" charset="0"/>
              </a:rPr>
              <a:t>url</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hlinkClick r:id="rId5">
                  <a:extLst>
                    <a:ext uri="{A12FA001-AC4F-418D-AE19-62706E023703}">
                      <ahyp:hlinkClr xmlns:ahyp="http://schemas.microsoft.com/office/drawing/2018/hyperlinkcolor" val="tx"/>
                    </a:ext>
                  </a:extLst>
                </a:hlinkClick>
              </a:rPr>
              <a:t>https://indico.jacow.org/event/81/manage/registration/70/registrations/5896/toggle-payment</a:t>
            </a:r>
            <a:r>
              <a:rPr lang="en-US" altLang="zh-TW" sz="1200" dirty="0">
                <a:solidFill>
                  <a:schemeClr val="accent3"/>
                </a:solidFill>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-H "Authorization: Bearer </a:t>
            </a:r>
            <a:r>
              <a:rPr lang="en-US" altLang="zh-TW"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a:t>
            </a:r>
            <a:r>
              <a:rPr lang="fr-FR" altLang="zh-TW" sz="1200" dirty="0" err="1">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indp</a:t>
            </a:r>
            <a:r>
              <a:rPr lang="fr-FR" altLang="zh-TW" sz="120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_*********</a:t>
            </a:r>
            <a:r>
              <a:rPr lang="en-US" altLang="zh-TW" sz="1200"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  --form "pay=1"</a:t>
            </a:r>
            <a:endParaRPr kumimoji="0" lang="zh-TW" altLang="zh-TW" sz="1000" b="0" i="0" u="none" strike="noStrike" cap="none" normalizeH="0" baseline="0" dirty="0">
              <a:ln>
                <a:noFill/>
              </a:ln>
              <a:solidFill>
                <a:schemeClr val="tx1"/>
              </a:solidFill>
              <a:effectLst/>
              <a:latin typeface="Microsoft YaHei UI" panose="020B0503020204020204" pitchFamily="34" charset="-122"/>
              <a:ea typeface="Microsoft JhengHei Light" panose="020B0304030504040204" pitchFamily="34" charset="-120"/>
              <a:cs typeface="Arial" panose="020B0604020202020204" pitchFamily="34" charset="0"/>
            </a:endParaRPr>
          </a:p>
        </p:txBody>
      </p:sp>
      <p:pic>
        <p:nvPicPr>
          <p:cNvPr id="7" name="圖片 6">
            <a:extLst>
              <a:ext uri="{FF2B5EF4-FFF2-40B4-BE49-F238E27FC236}">
                <a16:creationId xmlns:a16="http://schemas.microsoft.com/office/drawing/2014/main" id="{7F4DBDD4-4C35-4593-8A9F-88905F2219D6}"/>
              </a:ext>
            </a:extLst>
          </p:cNvPr>
          <p:cNvPicPr>
            <a:picLocks noChangeAspect="1"/>
          </p:cNvPicPr>
          <p:nvPr/>
        </p:nvPicPr>
        <p:blipFill>
          <a:blip r:embed="rId6"/>
          <a:stretch>
            <a:fillRect/>
          </a:stretch>
        </p:blipFill>
        <p:spPr>
          <a:xfrm>
            <a:off x="5594960" y="3940396"/>
            <a:ext cx="2509403" cy="2784557"/>
          </a:xfrm>
          <a:prstGeom prst="rect">
            <a:avLst/>
          </a:prstGeom>
        </p:spPr>
      </p:pic>
      <p:cxnSp>
        <p:nvCxnSpPr>
          <p:cNvPr id="21" name="直線接點 20">
            <a:extLst>
              <a:ext uri="{FF2B5EF4-FFF2-40B4-BE49-F238E27FC236}">
                <a16:creationId xmlns:a16="http://schemas.microsoft.com/office/drawing/2014/main" id="{9A728BDC-AD52-40CA-8E85-202EC61EE234}"/>
              </a:ext>
            </a:extLst>
          </p:cNvPr>
          <p:cNvCxnSpPr>
            <a:cxnSpLocks/>
          </p:cNvCxnSpPr>
          <p:nvPr/>
        </p:nvCxnSpPr>
        <p:spPr>
          <a:xfrm flipH="1">
            <a:off x="6246887" y="3210959"/>
            <a:ext cx="1" cy="809807"/>
          </a:xfrm>
          <a:prstGeom prst="line">
            <a:avLst/>
          </a:prstGeom>
          <a:ln w="19050">
            <a:prstDash val="sysDash"/>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3" name="文字方塊 22">
            <a:extLst>
              <a:ext uri="{FF2B5EF4-FFF2-40B4-BE49-F238E27FC236}">
                <a16:creationId xmlns:a16="http://schemas.microsoft.com/office/drawing/2014/main" id="{91140A54-ACB1-45A1-B22B-8FA5AFBB69BF}"/>
              </a:ext>
            </a:extLst>
          </p:cNvPr>
          <p:cNvSpPr txBox="1"/>
          <p:nvPr/>
        </p:nvSpPr>
        <p:spPr>
          <a:xfrm>
            <a:off x="6680784" y="3484868"/>
            <a:ext cx="684803" cy="369332"/>
          </a:xfrm>
          <a:prstGeom prst="rect">
            <a:avLst/>
          </a:prstGeom>
          <a:noFill/>
        </p:spPr>
        <p:txBody>
          <a:bodyPr wrap="none" rtlCol="0">
            <a:spAutoFit/>
          </a:bodyPr>
          <a:lstStyle/>
          <a:p>
            <a:r>
              <a:rPr lang="en-US" altLang="zh-TW"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PCO</a:t>
            </a:r>
            <a:endParaRPr lang="zh-TW" altLang="en-US"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43" name="文字方塊 42">
            <a:extLst>
              <a:ext uri="{FF2B5EF4-FFF2-40B4-BE49-F238E27FC236}">
                <a16:creationId xmlns:a16="http://schemas.microsoft.com/office/drawing/2014/main" id="{ACB0F16D-DB3A-46E4-8CC0-1EAA588F01D6}"/>
              </a:ext>
            </a:extLst>
          </p:cNvPr>
          <p:cNvSpPr txBox="1"/>
          <p:nvPr/>
        </p:nvSpPr>
        <p:spPr>
          <a:xfrm>
            <a:off x="8351620" y="2366652"/>
            <a:ext cx="684803" cy="369332"/>
          </a:xfrm>
          <a:prstGeom prst="rect">
            <a:avLst/>
          </a:prstGeom>
          <a:noFill/>
        </p:spPr>
        <p:txBody>
          <a:bodyPr wrap="none" rtlCol="0">
            <a:spAutoFit/>
          </a:bodyPr>
          <a:lstStyle/>
          <a:p>
            <a:r>
              <a:rPr lang="en-US" altLang="zh-TW"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rPr>
              <a:t>PCO</a:t>
            </a:r>
            <a:endParaRPr lang="zh-TW" altLang="en-US" dirty="0">
              <a:solidFill>
                <a:schemeClr val="accent6"/>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8" name="文字方塊 7">
            <a:extLst>
              <a:ext uri="{FF2B5EF4-FFF2-40B4-BE49-F238E27FC236}">
                <a16:creationId xmlns:a16="http://schemas.microsoft.com/office/drawing/2014/main" id="{4E88169D-84CB-2BFE-0E8B-90903D01FF4E}"/>
              </a:ext>
            </a:extLst>
          </p:cNvPr>
          <p:cNvSpPr txBox="1"/>
          <p:nvPr/>
        </p:nvSpPr>
        <p:spPr>
          <a:xfrm>
            <a:off x="912214" y="1186440"/>
            <a:ext cx="1714213" cy="307777"/>
          </a:xfrm>
          <a:prstGeom prst="rect">
            <a:avLst/>
          </a:prstGeom>
          <a:noFill/>
        </p:spPr>
        <p:txBody>
          <a:bodyPr wrap="square">
            <a:spAutoFit/>
          </a:bodyPr>
          <a:lstStyle/>
          <a:p>
            <a:pPr algn="ctr"/>
            <a:r>
              <a:rPr lang="en-US" altLang="zh-TW" sz="14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(PCO) </a:t>
            </a:r>
            <a:r>
              <a:rPr lang="en-US" altLang="zh-TW" sz="1400" dirty="0" err="1">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pcoserver</a:t>
            </a:r>
            <a:endParaRPr lang="zh-TW" altLang="en-US" sz="14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6" name="文字方塊 35">
            <a:extLst>
              <a:ext uri="{FF2B5EF4-FFF2-40B4-BE49-F238E27FC236}">
                <a16:creationId xmlns:a16="http://schemas.microsoft.com/office/drawing/2014/main" id="{52AA2A02-5F69-4403-ACF0-DCD9EB45151A}"/>
              </a:ext>
            </a:extLst>
          </p:cNvPr>
          <p:cNvSpPr txBox="1"/>
          <p:nvPr/>
        </p:nvSpPr>
        <p:spPr>
          <a:xfrm>
            <a:off x="273073" y="1932866"/>
            <a:ext cx="4973735" cy="2769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Example : </a:t>
            </a:r>
            <a:r>
              <a:rPr lang="zh-TW" altLang="en-US" sz="12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https://</a:t>
            </a:r>
            <a:r>
              <a:rPr lang="fr-FR" altLang="zh-TW" sz="1200" b="0" i="0" u="none" strike="noStrike" baseline="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 pcoserver....../ </a:t>
            </a:r>
            <a:r>
              <a:rPr lang="zh-TW" altLang="en-US" sz="12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script</a:t>
            </a:r>
            <a:r>
              <a:rPr lang="en-US" altLang="zh-TW" sz="1200" dirty="0">
                <a:solidFill>
                  <a:srgbClr val="FF0000"/>
                </a:solidFill>
                <a:latin typeface="Microsoft YaHei UI" panose="020B0503020204020204" pitchFamily="34" charset="-122"/>
                <a:ea typeface="Microsoft JhengHei Light" panose="020B0304030504040204" pitchFamily="34" charset="-120"/>
                <a:cs typeface="Arial" panose="020B0604020202020204" pitchFamily="34" charset="0"/>
              </a:rPr>
              <a:t>.asp?</a:t>
            </a:r>
            <a:r>
              <a:rPr lang="zh-TW" altLang="en-US" sz="1200" dirty="0">
                <a:solidFill>
                  <a:schemeClr val="tx1"/>
                </a:solidFill>
                <a:latin typeface="Microsoft YaHei UI" panose="020B0503020204020204" pitchFamily="34" charset="-122"/>
                <a:ea typeface="Microsoft JhengHei Light" panose="020B0304030504040204" pitchFamily="34" charset="-120"/>
                <a:cs typeface="Arial" panose="020B0604020202020204" pitchFamily="34" charset="0"/>
              </a:rPr>
              <a:t>code</a:t>
            </a:r>
            <a:r>
              <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rPr>
              <a:t>=81.17.5896.70</a:t>
            </a:r>
          </a:p>
        </p:txBody>
      </p:sp>
      <p:sp>
        <p:nvSpPr>
          <p:cNvPr id="12" name="橢圓 11">
            <a:extLst>
              <a:ext uri="{FF2B5EF4-FFF2-40B4-BE49-F238E27FC236}">
                <a16:creationId xmlns:a16="http://schemas.microsoft.com/office/drawing/2014/main" id="{0E8C4049-C841-4C34-BAB2-A2E44DE60E1F}"/>
              </a:ext>
            </a:extLst>
          </p:cNvPr>
          <p:cNvSpPr/>
          <p:nvPr/>
        </p:nvSpPr>
        <p:spPr>
          <a:xfrm>
            <a:off x="3435644" y="1915782"/>
            <a:ext cx="1583828" cy="2994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13" name="文字方塊 12">
            <a:extLst>
              <a:ext uri="{FF2B5EF4-FFF2-40B4-BE49-F238E27FC236}">
                <a16:creationId xmlns:a16="http://schemas.microsoft.com/office/drawing/2014/main" id="{694FA25E-035D-4FB2-B550-FEF6376E3AF2}"/>
              </a:ext>
            </a:extLst>
          </p:cNvPr>
          <p:cNvSpPr txBox="1"/>
          <p:nvPr/>
        </p:nvSpPr>
        <p:spPr>
          <a:xfrm>
            <a:off x="4515958" y="993232"/>
            <a:ext cx="4801827" cy="830997"/>
          </a:xfrm>
          <a:prstGeom prst="rect">
            <a:avLst/>
          </a:prstGeom>
          <a:noFill/>
        </p:spPr>
        <p:txBody>
          <a:bodyPr wrap="none" rtlCol="0">
            <a:spAutoFit/>
          </a:bodyPr>
          <a:lstStyle/>
          <a:p>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{event_id}</a:t>
            </a:r>
            <a:r>
              <a:rPr lang="en-US"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81 </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 IPAC’25 event</a:t>
            </a:r>
            <a:r>
              <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 </a:t>
            </a:r>
            <a:endPar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endParaRPr>
          </a:p>
          <a:p>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{registration_id}</a:t>
            </a:r>
            <a:r>
              <a:rPr lang="en-US"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17</a:t>
            </a:r>
          </a:p>
          <a:p>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 </a:t>
            </a:r>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{registration_db_id}</a:t>
            </a:r>
            <a:r>
              <a:rPr lang="en-US"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a:t>
            </a:r>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 </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5896</a:t>
            </a:r>
            <a:r>
              <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 </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(everyone different)</a:t>
            </a:r>
          </a:p>
          <a:p>
            <a:r>
              <a:rPr lang="en-US"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a:t>
            </a:r>
            <a:r>
              <a:rPr lang="fr-FR"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rPr>
              <a:t>registration_form_id} </a:t>
            </a:r>
            <a:r>
              <a:rPr lang="en-US" altLang="zh-TW" sz="1200" b="0" i="0" u="none" strike="noStrike" baseline="0" dirty="0">
                <a:solidFill>
                  <a:srgbClr val="000000"/>
                </a:solidFill>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70</a:t>
            </a:r>
            <a:r>
              <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 </a:t>
            </a:r>
            <a:r>
              <a:rPr lang="en-US" altLang="zh-TW" sz="1200" dirty="0" err="1">
                <a:latin typeface="Microsoft YaHei UI" panose="020B0503020204020204" pitchFamily="34" charset="-122"/>
                <a:ea typeface="Microsoft JhengHei Light" panose="020B0304030504040204" pitchFamily="34" charset="-120"/>
                <a:cs typeface="Arial" panose="020B0604020202020204" pitchFamily="34" charset="0"/>
                <a:sym typeface="Wingdings" panose="05000000000000000000" pitchFamily="2" charset="2"/>
              </a:rPr>
              <a:t>Indico</a:t>
            </a:r>
            <a:r>
              <a:rPr lang="en-US" altLang="zh-TW" sz="1200" dirty="0">
                <a:latin typeface="Microsoft YaHei UI" panose="020B0503020204020204" pitchFamily="34" charset="-122"/>
                <a:ea typeface="Microsoft JhengHei Light" panose="020B0304030504040204" pitchFamily="34" charset="-120"/>
                <a:cs typeface="Arial" panose="020B0604020202020204" pitchFamily="34" charset="0"/>
              </a:rPr>
              <a:t> Registration Form Number</a:t>
            </a:r>
            <a:endParaRPr lang="zh-TW" altLang="en-US" sz="1200" dirty="0">
              <a:latin typeface="Microsoft YaHei UI" panose="020B0503020204020204" pitchFamily="34" charset="-122"/>
              <a:ea typeface="Microsoft JhengHei Light" panose="020B0304030504040204" pitchFamily="34" charset="-120"/>
              <a:cs typeface="Arial" panose="020B0604020202020204" pitchFamily="34" charset="0"/>
            </a:endParaRPr>
          </a:p>
        </p:txBody>
      </p:sp>
      <p:sp>
        <p:nvSpPr>
          <p:cNvPr id="38" name="文字方塊 37">
            <a:extLst>
              <a:ext uri="{FF2B5EF4-FFF2-40B4-BE49-F238E27FC236}">
                <a16:creationId xmlns:a16="http://schemas.microsoft.com/office/drawing/2014/main" id="{4BF1E1FE-6B7D-4B5C-8785-1C847112F723}"/>
              </a:ext>
            </a:extLst>
          </p:cNvPr>
          <p:cNvSpPr txBox="1"/>
          <p:nvPr/>
        </p:nvSpPr>
        <p:spPr>
          <a:xfrm>
            <a:off x="2555525" y="3499317"/>
            <a:ext cx="2384628" cy="307777"/>
          </a:xfrm>
          <a:prstGeom prst="rect">
            <a:avLst/>
          </a:prstGeom>
          <a:noFill/>
        </p:spPr>
        <p:txBody>
          <a:bodyPr wrap="none" rtlCol="0">
            <a:spAutoFit/>
          </a:bodyPr>
          <a:lstStyle/>
          <a:p>
            <a:pPr algn="ctr"/>
            <a:r>
              <a:rPr lang="en-US" altLang="zh-TW" sz="1400" dirty="0">
                <a:latin typeface="Microsoft YaHei UI" panose="020B0503020204020204" pitchFamily="34" charset="-122"/>
                <a:ea typeface="Microsoft JhengHei Light" panose="020B0304030504040204" pitchFamily="34" charset="-120"/>
                <a:cs typeface="Arial" panose="020B0604020202020204" pitchFamily="34" charset="0"/>
              </a:rPr>
              <a:t>User information Request</a:t>
            </a:r>
          </a:p>
        </p:txBody>
      </p:sp>
    </p:spTree>
    <p:extLst>
      <p:ext uri="{BB962C8B-B14F-4D97-AF65-F5344CB8AC3E}">
        <p14:creationId xmlns:p14="http://schemas.microsoft.com/office/powerpoint/2010/main" val="3317245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C7FD707D-EAA9-0FCB-3AD4-E06DE115B823}"/>
              </a:ext>
            </a:extLst>
          </p:cNvPr>
          <p:cNvSpPr txBox="1"/>
          <p:nvPr/>
        </p:nvSpPr>
        <p:spPr>
          <a:xfrm>
            <a:off x="253129" y="2365817"/>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ea typeface="Microsoft JhengHei Light" panose="020B0304030504040204" pitchFamily="34" charset="-120"/>
              </a:rPr>
              <a:t>Indico</a:t>
            </a:r>
            <a:endParaRPr lang="zh-TW" altLang="en-US" dirty="0">
              <a:ea typeface="Microsoft JhengHei Light" panose="020B0304030504040204" pitchFamily="34" charset="-120"/>
            </a:endParaRPr>
          </a:p>
        </p:txBody>
      </p:sp>
      <p:sp>
        <p:nvSpPr>
          <p:cNvPr id="5" name="文字方塊 4">
            <a:extLst>
              <a:ext uri="{FF2B5EF4-FFF2-40B4-BE49-F238E27FC236}">
                <a16:creationId xmlns:a16="http://schemas.microsoft.com/office/drawing/2014/main" id="{4D051F6B-AB62-AF49-C7BB-D0F9A3F95087}"/>
              </a:ext>
            </a:extLst>
          </p:cNvPr>
          <p:cNvSpPr txBox="1"/>
          <p:nvPr/>
        </p:nvSpPr>
        <p:spPr>
          <a:xfrm>
            <a:off x="1916913" y="2355761"/>
            <a:ext cx="1484745" cy="7150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ea typeface="Microsoft JhengHei Light" panose="020B0304030504040204" pitchFamily="34" charset="-120"/>
              </a:rPr>
              <a:t>awesomeet</a:t>
            </a:r>
            <a:endParaRPr lang="zh-TW" altLang="en-US" cap="all" dirty="0">
              <a:ea typeface="Microsoft JhengHei Light" panose="020B0304030504040204" pitchFamily="34" charset="-120"/>
            </a:endParaRPr>
          </a:p>
        </p:txBody>
      </p:sp>
      <p:sp>
        <p:nvSpPr>
          <p:cNvPr id="6" name="弧形 5">
            <a:extLst>
              <a:ext uri="{FF2B5EF4-FFF2-40B4-BE49-F238E27FC236}">
                <a16:creationId xmlns:a16="http://schemas.microsoft.com/office/drawing/2014/main" id="{23BCDF12-345C-92AC-A432-BB46EA1230FC}"/>
              </a:ext>
            </a:extLst>
          </p:cNvPr>
          <p:cNvSpPr/>
          <p:nvPr/>
        </p:nvSpPr>
        <p:spPr>
          <a:xfrm>
            <a:off x="4385153" y="1750177"/>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8" name="文字方塊 7">
            <a:extLst>
              <a:ext uri="{FF2B5EF4-FFF2-40B4-BE49-F238E27FC236}">
                <a16:creationId xmlns:a16="http://schemas.microsoft.com/office/drawing/2014/main" id="{54B2EE70-89EF-FD7E-888F-BB09F0B894F3}"/>
              </a:ext>
            </a:extLst>
          </p:cNvPr>
          <p:cNvSpPr txBox="1"/>
          <p:nvPr/>
        </p:nvSpPr>
        <p:spPr>
          <a:xfrm>
            <a:off x="10630020" y="3006081"/>
            <a:ext cx="1638590" cy="523220"/>
          </a:xfrm>
          <a:prstGeom prst="rect">
            <a:avLst/>
          </a:prstGeom>
          <a:noFill/>
        </p:spPr>
        <p:txBody>
          <a:bodyPr wrap="none" rtlCol="0">
            <a:spAutoFit/>
          </a:bodyPr>
          <a:lstStyle/>
          <a:p>
            <a:pPr algn="l"/>
            <a:r>
              <a:rPr lang="en-US" altLang="zh-TW" sz="1400" dirty="0">
                <a:solidFill>
                  <a:srgbClr val="002E33"/>
                </a:solidFill>
                <a:latin typeface="+mn-lt"/>
                <a:ea typeface="Microsoft JhengHei Light" panose="020B0304030504040204" pitchFamily="34" charset="-120"/>
              </a:rPr>
              <a:t>Paid status linked </a:t>
            </a:r>
            <a:br>
              <a:rPr lang="en-US" altLang="zh-TW" sz="1400" dirty="0">
                <a:solidFill>
                  <a:srgbClr val="002E33"/>
                </a:solidFill>
                <a:latin typeface="+mn-lt"/>
                <a:ea typeface="Microsoft JhengHei Light" panose="020B0304030504040204" pitchFamily="34" charset="-120"/>
              </a:rPr>
            </a:br>
            <a:r>
              <a:rPr lang="en-US" altLang="zh-TW" sz="1400" dirty="0">
                <a:solidFill>
                  <a:srgbClr val="002E33"/>
                </a:solidFill>
                <a:latin typeface="+mn-lt"/>
                <a:ea typeface="Microsoft JhengHei Light" panose="020B0304030504040204" pitchFamily="34" charset="-120"/>
              </a:rPr>
              <a:t>to </a:t>
            </a:r>
            <a:r>
              <a:rPr lang="en-US" altLang="zh-TW" sz="1400" dirty="0" err="1">
                <a:solidFill>
                  <a:srgbClr val="002E33"/>
                </a:solidFill>
                <a:latin typeface="+mn-lt"/>
                <a:ea typeface="Microsoft JhengHei Light" panose="020B0304030504040204" pitchFamily="34" charset="-120"/>
              </a:rPr>
              <a:t>Indico_userID</a:t>
            </a:r>
            <a:endParaRPr lang="en-US" altLang="zh-TW" sz="1400" dirty="0">
              <a:solidFill>
                <a:srgbClr val="002E33"/>
              </a:solidFill>
              <a:latin typeface="+mn-lt"/>
              <a:ea typeface="Microsoft JhengHei Light" panose="020B0304030504040204" pitchFamily="34" charset="-120"/>
            </a:endParaRPr>
          </a:p>
        </p:txBody>
      </p:sp>
      <p:sp>
        <p:nvSpPr>
          <p:cNvPr id="10" name="文字方塊 9">
            <a:extLst>
              <a:ext uri="{FF2B5EF4-FFF2-40B4-BE49-F238E27FC236}">
                <a16:creationId xmlns:a16="http://schemas.microsoft.com/office/drawing/2014/main" id="{3A41CF37-BE3A-F085-A1BC-0A586CFE96ED}"/>
              </a:ext>
            </a:extLst>
          </p:cNvPr>
          <p:cNvSpPr txBox="1"/>
          <p:nvPr/>
        </p:nvSpPr>
        <p:spPr>
          <a:xfrm>
            <a:off x="1486278" y="1404731"/>
            <a:ext cx="684803" cy="369332"/>
          </a:xfrm>
          <a:prstGeom prst="rect">
            <a:avLst/>
          </a:prstGeom>
          <a:noFill/>
        </p:spPr>
        <p:txBody>
          <a:bodyPr wrap="none" rtlCol="0">
            <a:spAutoFit/>
          </a:bodyPr>
          <a:lstStyle/>
          <a:p>
            <a:r>
              <a:rPr lang="en-US" altLang="zh-TW" dirty="0">
                <a:ea typeface="Microsoft JhengHei Light" panose="020B0304030504040204" pitchFamily="34" charset="-120"/>
              </a:rPr>
              <a:t>code</a:t>
            </a:r>
            <a:endParaRPr lang="zh-TW" altLang="en-US" dirty="0">
              <a:ea typeface="Microsoft JhengHei Light" panose="020B0304030504040204" pitchFamily="34" charset="-120"/>
            </a:endParaRPr>
          </a:p>
        </p:txBody>
      </p:sp>
      <p:sp>
        <p:nvSpPr>
          <p:cNvPr id="11" name="文字方塊 10">
            <a:extLst>
              <a:ext uri="{FF2B5EF4-FFF2-40B4-BE49-F238E27FC236}">
                <a16:creationId xmlns:a16="http://schemas.microsoft.com/office/drawing/2014/main" id="{639B5B0A-8A13-0B9F-EB4D-DA83AFB4BF49}"/>
              </a:ext>
            </a:extLst>
          </p:cNvPr>
          <p:cNvSpPr txBox="1"/>
          <p:nvPr/>
        </p:nvSpPr>
        <p:spPr>
          <a:xfrm>
            <a:off x="6911355" y="2365447"/>
            <a:ext cx="1483200" cy="408623"/>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en-US" altLang="zh-TW" dirty="0">
                <a:ea typeface="Microsoft JhengHei Light" panose="020B0304030504040204" pitchFamily="34" charset="-120"/>
              </a:rPr>
              <a:t>EC</a:t>
            </a:r>
            <a:r>
              <a:rPr lang="zh-TW" altLang="en-US" dirty="0">
                <a:ea typeface="Microsoft JhengHei Light" panose="020B0304030504040204" pitchFamily="34" charset="-120"/>
              </a:rPr>
              <a:t> </a:t>
            </a:r>
            <a:r>
              <a:rPr lang="en-US" altLang="zh-TW" dirty="0">
                <a:ea typeface="Microsoft JhengHei Light" panose="020B0304030504040204" pitchFamily="34" charset="-120"/>
              </a:rPr>
              <a:t>PAY</a:t>
            </a:r>
            <a:endParaRPr lang="zh-TW" altLang="en-US" dirty="0">
              <a:ea typeface="Microsoft JhengHei Light" panose="020B0304030504040204" pitchFamily="34" charset="-120"/>
            </a:endParaRPr>
          </a:p>
        </p:txBody>
      </p:sp>
      <p:sp>
        <p:nvSpPr>
          <p:cNvPr id="12" name="文字方塊 11">
            <a:extLst>
              <a:ext uri="{FF2B5EF4-FFF2-40B4-BE49-F238E27FC236}">
                <a16:creationId xmlns:a16="http://schemas.microsoft.com/office/drawing/2014/main" id="{91264AE6-84F5-8F21-6671-0310EDFB40CC}"/>
              </a:ext>
            </a:extLst>
          </p:cNvPr>
          <p:cNvSpPr txBox="1"/>
          <p:nvPr/>
        </p:nvSpPr>
        <p:spPr>
          <a:xfrm>
            <a:off x="3582242" y="2372341"/>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ea typeface="Microsoft JhengHei Light" panose="020B0304030504040204" pitchFamily="34" charset="-120"/>
              </a:rPr>
              <a:t>Indico</a:t>
            </a:r>
            <a:endParaRPr lang="zh-TW" altLang="en-US" dirty="0">
              <a:ea typeface="Microsoft JhengHei Light" panose="020B0304030504040204" pitchFamily="34" charset="-120"/>
            </a:endParaRPr>
          </a:p>
        </p:txBody>
      </p:sp>
      <p:sp>
        <p:nvSpPr>
          <p:cNvPr id="13" name="文字方塊 12">
            <a:extLst>
              <a:ext uri="{FF2B5EF4-FFF2-40B4-BE49-F238E27FC236}">
                <a16:creationId xmlns:a16="http://schemas.microsoft.com/office/drawing/2014/main" id="{258F9689-77FD-816A-BE65-576C066CD888}"/>
              </a:ext>
            </a:extLst>
          </p:cNvPr>
          <p:cNvSpPr txBox="1"/>
          <p:nvPr/>
        </p:nvSpPr>
        <p:spPr>
          <a:xfrm>
            <a:off x="5246026" y="2372341"/>
            <a:ext cx="1484745" cy="7150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ea typeface="Microsoft JhengHei Light" panose="020B0304030504040204" pitchFamily="34" charset="-120"/>
              </a:rPr>
              <a:t>awesomeet</a:t>
            </a:r>
            <a:endParaRPr lang="zh-TW" altLang="en-US" cap="all" dirty="0">
              <a:ea typeface="Microsoft JhengHei Light" panose="020B0304030504040204" pitchFamily="34" charset="-120"/>
            </a:endParaRPr>
          </a:p>
        </p:txBody>
      </p:sp>
      <p:sp>
        <p:nvSpPr>
          <p:cNvPr id="14" name="文字方塊 13">
            <a:extLst>
              <a:ext uri="{FF2B5EF4-FFF2-40B4-BE49-F238E27FC236}">
                <a16:creationId xmlns:a16="http://schemas.microsoft.com/office/drawing/2014/main" id="{BE6C60AA-58FB-8DAA-6D0E-545481C0C3D0}"/>
              </a:ext>
            </a:extLst>
          </p:cNvPr>
          <p:cNvSpPr txBox="1"/>
          <p:nvPr/>
        </p:nvSpPr>
        <p:spPr>
          <a:xfrm>
            <a:off x="8575139" y="2365447"/>
            <a:ext cx="1484745" cy="7150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US" altLang="zh-TW" cap="all" dirty="0">
                <a:ea typeface="Microsoft JhengHei Light" panose="020B0304030504040204" pitchFamily="34" charset="-120"/>
              </a:rPr>
              <a:t>awesomeet</a:t>
            </a:r>
            <a:endParaRPr lang="zh-TW" altLang="en-US" cap="all" dirty="0">
              <a:ea typeface="Microsoft JhengHei Light" panose="020B0304030504040204" pitchFamily="34" charset="-120"/>
            </a:endParaRPr>
          </a:p>
        </p:txBody>
      </p:sp>
      <p:sp>
        <p:nvSpPr>
          <p:cNvPr id="15" name="文字方塊 14">
            <a:extLst>
              <a:ext uri="{FF2B5EF4-FFF2-40B4-BE49-F238E27FC236}">
                <a16:creationId xmlns:a16="http://schemas.microsoft.com/office/drawing/2014/main" id="{0258F032-8ADB-E216-12DB-9560D308ECED}"/>
              </a:ext>
            </a:extLst>
          </p:cNvPr>
          <p:cNvSpPr txBox="1"/>
          <p:nvPr/>
        </p:nvSpPr>
        <p:spPr>
          <a:xfrm>
            <a:off x="10240467" y="2369170"/>
            <a:ext cx="1483200" cy="408623"/>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algn="ctr"/>
            <a:r>
              <a:rPr lang="en-US" altLang="zh-TW" dirty="0">
                <a:ea typeface="Microsoft JhengHei Light" panose="020B0304030504040204" pitchFamily="34" charset="-120"/>
              </a:rPr>
              <a:t>Indico</a:t>
            </a:r>
            <a:endParaRPr lang="zh-TW" altLang="en-US" dirty="0">
              <a:ea typeface="Microsoft JhengHei Light" panose="020B0304030504040204" pitchFamily="34" charset="-120"/>
            </a:endParaRPr>
          </a:p>
        </p:txBody>
      </p:sp>
      <p:sp>
        <p:nvSpPr>
          <p:cNvPr id="16" name="弧形 15">
            <a:extLst>
              <a:ext uri="{FF2B5EF4-FFF2-40B4-BE49-F238E27FC236}">
                <a16:creationId xmlns:a16="http://schemas.microsoft.com/office/drawing/2014/main" id="{C488142B-FFEB-155F-C8AB-17C44F907137}"/>
              </a:ext>
            </a:extLst>
          </p:cNvPr>
          <p:cNvSpPr/>
          <p:nvPr/>
        </p:nvSpPr>
        <p:spPr>
          <a:xfrm>
            <a:off x="1084105" y="1774063"/>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17" name="弧形 16">
            <a:extLst>
              <a:ext uri="{FF2B5EF4-FFF2-40B4-BE49-F238E27FC236}">
                <a16:creationId xmlns:a16="http://schemas.microsoft.com/office/drawing/2014/main" id="{C827F0C9-B7A1-153D-D330-A0941FCD9634}"/>
              </a:ext>
            </a:extLst>
          </p:cNvPr>
          <p:cNvSpPr/>
          <p:nvPr/>
        </p:nvSpPr>
        <p:spPr>
          <a:xfrm flipV="1">
            <a:off x="2729784" y="1769821"/>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18" name="弧形 17">
            <a:extLst>
              <a:ext uri="{FF2B5EF4-FFF2-40B4-BE49-F238E27FC236}">
                <a16:creationId xmlns:a16="http://schemas.microsoft.com/office/drawing/2014/main" id="{19E23FC3-68D4-6D22-345A-E68A8910CEB4}"/>
              </a:ext>
            </a:extLst>
          </p:cNvPr>
          <p:cNvSpPr/>
          <p:nvPr/>
        </p:nvSpPr>
        <p:spPr>
          <a:xfrm>
            <a:off x="7634501" y="1774063"/>
            <a:ext cx="1483200" cy="1599871"/>
          </a:xfrm>
          <a:prstGeom prst="arc">
            <a:avLst>
              <a:gd name="adj1" fmla="val 12102799"/>
              <a:gd name="adj2" fmla="val 20364950"/>
            </a:avLst>
          </a:prstGeom>
          <a:ln w="38100">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19" name="弧形 18">
            <a:extLst>
              <a:ext uri="{FF2B5EF4-FFF2-40B4-BE49-F238E27FC236}">
                <a16:creationId xmlns:a16="http://schemas.microsoft.com/office/drawing/2014/main" id="{C01BDCEA-CFA1-D6C9-C7BA-E9A07376F74E}"/>
              </a:ext>
            </a:extLst>
          </p:cNvPr>
          <p:cNvSpPr/>
          <p:nvPr/>
        </p:nvSpPr>
        <p:spPr>
          <a:xfrm flipV="1">
            <a:off x="5969172" y="1769822"/>
            <a:ext cx="1483200" cy="1599871"/>
          </a:xfrm>
          <a:prstGeom prst="arc">
            <a:avLst>
              <a:gd name="adj1" fmla="val 12102799"/>
              <a:gd name="adj2" fmla="val 20364950"/>
            </a:avLst>
          </a:prstGeom>
          <a:ln w="38100">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20" name="弧形 19">
            <a:extLst>
              <a:ext uri="{FF2B5EF4-FFF2-40B4-BE49-F238E27FC236}">
                <a16:creationId xmlns:a16="http://schemas.microsoft.com/office/drawing/2014/main" id="{927A7314-57EA-1AEB-8401-6418A75FA9EB}"/>
              </a:ext>
            </a:extLst>
          </p:cNvPr>
          <p:cNvSpPr/>
          <p:nvPr/>
        </p:nvSpPr>
        <p:spPr>
          <a:xfrm flipV="1">
            <a:off x="9349297" y="1760136"/>
            <a:ext cx="1483200" cy="1599871"/>
          </a:xfrm>
          <a:prstGeom prst="arc">
            <a:avLst>
              <a:gd name="adj1" fmla="val 12102799"/>
              <a:gd name="adj2" fmla="val 20364950"/>
            </a:avLst>
          </a:prstGeom>
          <a:ln w="381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dirty="0">
              <a:ea typeface="Microsoft JhengHei Light" panose="020B0304030504040204" pitchFamily="34" charset="-120"/>
            </a:endParaRPr>
          </a:p>
        </p:txBody>
      </p:sp>
      <p:sp>
        <p:nvSpPr>
          <p:cNvPr id="22" name="文字方塊 21">
            <a:extLst>
              <a:ext uri="{FF2B5EF4-FFF2-40B4-BE49-F238E27FC236}">
                <a16:creationId xmlns:a16="http://schemas.microsoft.com/office/drawing/2014/main" id="{2F14D12C-17ED-99F0-954C-DD0954293ACF}"/>
              </a:ext>
            </a:extLst>
          </p:cNvPr>
          <p:cNvSpPr txBox="1"/>
          <p:nvPr/>
        </p:nvSpPr>
        <p:spPr>
          <a:xfrm>
            <a:off x="4006989" y="3026003"/>
            <a:ext cx="1452642" cy="307777"/>
          </a:xfrm>
          <a:prstGeom prst="rect">
            <a:avLst/>
          </a:prstGeom>
          <a:noFill/>
        </p:spPr>
        <p:txBody>
          <a:bodyPr wrap="none" rtlCol="0">
            <a:spAutoFit/>
          </a:bodyPr>
          <a:lstStyle/>
          <a:p>
            <a:pPr algn="ctr"/>
            <a:r>
              <a:rPr lang="en-US" altLang="zh-TW" sz="1400" dirty="0">
                <a:latin typeface="Microsoft YaHei UI" panose="020B0503020204020204" pitchFamily="34" charset="-122"/>
                <a:ea typeface="Microsoft JhengHei Light" panose="020B0304030504040204" pitchFamily="34" charset="-120"/>
                <a:cs typeface="Arial" panose="020B0604020202020204" pitchFamily="34" charset="0"/>
              </a:rPr>
              <a:t>API with codes</a:t>
            </a:r>
          </a:p>
        </p:txBody>
      </p:sp>
      <p:sp>
        <p:nvSpPr>
          <p:cNvPr id="23" name="文字方塊 22">
            <a:extLst>
              <a:ext uri="{FF2B5EF4-FFF2-40B4-BE49-F238E27FC236}">
                <a16:creationId xmlns:a16="http://schemas.microsoft.com/office/drawing/2014/main" id="{4D6C21B2-A382-87F1-D677-46204554F841}"/>
              </a:ext>
            </a:extLst>
          </p:cNvPr>
          <p:cNvSpPr txBox="1"/>
          <p:nvPr/>
        </p:nvSpPr>
        <p:spPr>
          <a:xfrm>
            <a:off x="4836132" y="1375507"/>
            <a:ext cx="633507" cy="369332"/>
          </a:xfrm>
          <a:prstGeom prst="rect">
            <a:avLst/>
          </a:prstGeom>
          <a:noFill/>
        </p:spPr>
        <p:txBody>
          <a:bodyPr wrap="none" rtlCol="0">
            <a:spAutoFit/>
          </a:bodyPr>
          <a:lstStyle/>
          <a:p>
            <a:r>
              <a:rPr lang="en-US" altLang="zh-TW" dirty="0">
                <a:ea typeface="Microsoft JhengHei Light" panose="020B0304030504040204" pitchFamily="34" charset="-120"/>
              </a:rPr>
              <a:t>data</a:t>
            </a:r>
            <a:endParaRPr lang="zh-TW" altLang="en-US" dirty="0">
              <a:ea typeface="Microsoft JhengHei Light" panose="020B0304030504040204" pitchFamily="34" charset="-120"/>
            </a:endParaRPr>
          </a:p>
        </p:txBody>
      </p:sp>
      <p:sp>
        <p:nvSpPr>
          <p:cNvPr id="29" name="標題 3">
            <a:extLst>
              <a:ext uri="{FF2B5EF4-FFF2-40B4-BE49-F238E27FC236}">
                <a16:creationId xmlns:a16="http://schemas.microsoft.com/office/drawing/2014/main" id="{EF450136-BD04-A92B-8B9D-C18CDB5E74DC}"/>
              </a:ext>
            </a:extLst>
          </p:cNvPr>
          <p:cNvSpPr txBox="1">
            <a:spLocks/>
          </p:cNvSpPr>
          <p:nvPr/>
        </p:nvSpPr>
        <p:spPr>
          <a:xfrm>
            <a:off x="2318158" y="207855"/>
            <a:ext cx="8211512" cy="9463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a:lstStyle>
          <a:p>
            <a:r>
              <a:rPr lang="en-US" altLang="zh-TW" dirty="0">
                <a:ea typeface="Microsoft JhengHei Light" panose="020B0304030504040204" pitchFamily="34" charset="-120"/>
              </a:rPr>
              <a:t>Registration Flow of IPAC’25</a:t>
            </a:r>
            <a:endParaRPr lang="zh-TW" altLang="en-US" dirty="0">
              <a:ea typeface="Microsoft JhengHei Light" panose="020B0304030504040204" pitchFamily="34" charset="-120"/>
            </a:endParaRPr>
          </a:p>
        </p:txBody>
      </p:sp>
      <p:sp>
        <p:nvSpPr>
          <p:cNvPr id="33" name="文字方塊 32">
            <a:extLst>
              <a:ext uri="{FF2B5EF4-FFF2-40B4-BE49-F238E27FC236}">
                <a16:creationId xmlns:a16="http://schemas.microsoft.com/office/drawing/2014/main" id="{0A145708-782E-135A-089C-9539643BB618}"/>
              </a:ext>
            </a:extLst>
          </p:cNvPr>
          <p:cNvSpPr txBox="1"/>
          <p:nvPr/>
        </p:nvSpPr>
        <p:spPr>
          <a:xfrm>
            <a:off x="6441522" y="2942214"/>
            <a:ext cx="684803" cy="369332"/>
          </a:xfrm>
          <a:prstGeom prst="rect">
            <a:avLst/>
          </a:prstGeom>
          <a:noFill/>
        </p:spPr>
        <p:txBody>
          <a:bodyPr wrap="none" rtlCol="0">
            <a:spAutoFit/>
          </a:bodyPr>
          <a:lstStyle/>
          <a:p>
            <a:r>
              <a:rPr lang="en-US" altLang="zh-TW" dirty="0">
                <a:solidFill>
                  <a:schemeClr val="accent6"/>
                </a:solidFill>
                <a:ea typeface="Microsoft JhengHei Light" panose="020B0304030504040204" pitchFamily="34" charset="-120"/>
              </a:rPr>
              <a:t>PCO</a:t>
            </a:r>
            <a:endParaRPr lang="zh-TW" altLang="en-US" dirty="0">
              <a:solidFill>
                <a:schemeClr val="accent6"/>
              </a:solidFill>
              <a:ea typeface="Microsoft JhengHei Light" panose="020B0304030504040204" pitchFamily="34" charset="-120"/>
            </a:endParaRPr>
          </a:p>
        </p:txBody>
      </p:sp>
      <p:sp>
        <p:nvSpPr>
          <p:cNvPr id="34" name="文字方塊 33">
            <a:extLst>
              <a:ext uri="{FF2B5EF4-FFF2-40B4-BE49-F238E27FC236}">
                <a16:creationId xmlns:a16="http://schemas.microsoft.com/office/drawing/2014/main" id="{EC456F23-D179-056D-EB8E-373B48E9D070}"/>
              </a:ext>
            </a:extLst>
          </p:cNvPr>
          <p:cNvSpPr txBox="1"/>
          <p:nvPr/>
        </p:nvSpPr>
        <p:spPr>
          <a:xfrm>
            <a:off x="8112358" y="1823998"/>
            <a:ext cx="684803" cy="369332"/>
          </a:xfrm>
          <a:prstGeom prst="rect">
            <a:avLst/>
          </a:prstGeom>
          <a:noFill/>
        </p:spPr>
        <p:txBody>
          <a:bodyPr wrap="none" rtlCol="0">
            <a:spAutoFit/>
          </a:bodyPr>
          <a:lstStyle/>
          <a:p>
            <a:r>
              <a:rPr lang="en-US" altLang="zh-TW" dirty="0">
                <a:solidFill>
                  <a:schemeClr val="accent6"/>
                </a:solidFill>
                <a:ea typeface="Microsoft JhengHei Light" panose="020B0304030504040204" pitchFamily="34" charset="-120"/>
              </a:rPr>
              <a:t>PCO</a:t>
            </a:r>
            <a:endParaRPr lang="zh-TW" altLang="en-US" dirty="0">
              <a:solidFill>
                <a:schemeClr val="accent6"/>
              </a:solidFill>
              <a:ea typeface="Microsoft JhengHei Light" panose="020B0304030504040204" pitchFamily="34" charset="-120"/>
            </a:endParaRPr>
          </a:p>
        </p:txBody>
      </p:sp>
      <p:pic>
        <p:nvPicPr>
          <p:cNvPr id="41" name="圖片 40">
            <a:extLst>
              <a:ext uri="{FF2B5EF4-FFF2-40B4-BE49-F238E27FC236}">
                <a16:creationId xmlns:a16="http://schemas.microsoft.com/office/drawing/2014/main" id="{1887B1A7-5E92-A531-3D02-E90C14A56A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6441" y="3614731"/>
            <a:ext cx="2396668" cy="2688945"/>
          </a:xfrm>
          <a:prstGeom prst="rect">
            <a:avLst/>
          </a:prstGeom>
          <a:ln>
            <a:noFill/>
          </a:ln>
          <a:effectLst>
            <a:outerShdw blurRad="292100" dist="139700" dir="2700000" algn="tl" rotWithShape="0">
              <a:srgbClr val="333333">
                <a:alpha val="65000"/>
              </a:srgbClr>
            </a:outerShdw>
          </a:effectLst>
        </p:spPr>
      </p:pic>
      <p:cxnSp>
        <p:nvCxnSpPr>
          <p:cNvPr id="43" name="直線單箭頭接點 42">
            <a:extLst>
              <a:ext uri="{FF2B5EF4-FFF2-40B4-BE49-F238E27FC236}">
                <a16:creationId xmlns:a16="http://schemas.microsoft.com/office/drawing/2014/main" id="{A8EFC058-4806-9235-DBC8-947F1969CE8A}"/>
              </a:ext>
            </a:extLst>
          </p:cNvPr>
          <p:cNvCxnSpPr>
            <a:cxnSpLocks/>
          </p:cNvCxnSpPr>
          <p:nvPr/>
        </p:nvCxnSpPr>
        <p:spPr>
          <a:xfrm>
            <a:off x="5813587" y="2795860"/>
            <a:ext cx="0" cy="750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5" name="圖片 44">
            <a:extLst>
              <a:ext uri="{FF2B5EF4-FFF2-40B4-BE49-F238E27FC236}">
                <a16:creationId xmlns:a16="http://schemas.microsoft.com/office/drawing/2014/main" id="{6E3012EC-F610-402F-2972-E0AB0DA0689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78826" y="3614731"/>
            <a:ext cx="2265479" cy="2703838"/>
          </a:xfrm>
          <a:prstGeom prst="rect">
            <a:avLst/>
          </a:prstGeom>
          <a:ln>
            <a:noFill/>
          </a:ln>
          <a:effectLst>
            <a:outerShdw blurRad="292100" dist="139700" dir="2700000" algn="tl" rotWithShape="0">
              <a:srgbClr val="333333">
                <a:alpha val="65000"/>
              </a:srgbClr>
            </a:outerShdw>
          </a:effectLst>
        </p:spPr>
      </p:pic>
      <p:cxnSp>
        <p:nvCxnSpPr>
          <p:cNvPr id="46" name="直線單箭頭接點 45">
            <a:extLst>
              <a:ext uri="{FF2B5EF4-FFF2-40B4-BE49-F238E27FC236}">
                <a16:creationId xmlns:a16="http://schemas.microsoft.com/office/drawing/2014/main" id="{491CC133-6F4A-3C73-2E79-EF07C3455FC0}"/>
              </a:ext>
            </a:extLst>
          </p:cNvPr>
          <p:cNvCxnSpPr/>
          <p:nvPr/>
        </p:nvCxnSpPr>
        <p:spPr>
          <a:xfrm flipH="1">
            <a:off x="7823556" y="2795920"/>
            <a:ext cx="1" cy="750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8" name="圖片 47">
            <a:extLst>
              <a:ext uri="{FF2B5EF4-FFF2-40B4-BE49-F238E27FC236}">
                <a16:creationId xmlns:a16="http://schemas.microsoft.com/office/drawing/2014/main" id="{F6F4D744-DC0D-EA00-0761-642BB93790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58223" y="3545991"/>
            <a:ext cx="2124394" cy="2772578"/>
          </a:xfrm>
          <a:prstGeom prst="rect">
            <a:avLst/>
          </a:prstGeom>
          <a:ln>
            <a:noFill/>
          </a:ln>
          <a:effectLst>
            <a:outerShdw blurRad="292100" dist="139700" dir="2700000" algn="tl" rotWithShape="0">
              <a:srgbClr val="333333">
                <a:alpha val="65000"/>
              </a:srgbClr>
            </a:outerShdw>
          </a:effectLst>
        </p:spPr>
      </p:pic>
      <p:pic>
        <p:nvPicPr>
          <p:cNvPr id="50" name="圖片 49">
            <a:extLst>
              <a:ext uri="{FF2B5EF4-FFF2-40B4-BE49-F238E27FC236}">
                <a16:creationId xmlns:a16="http://schemas.microsoft.com/office/drawing/2014/main" id="{96FAFB55-1FB9-2F8B-5F30-3A696B1EF3B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9662" y="3617083"/>
            <a:ext cx="2317643" cy="2669148"/>
          </a:xfrm>
          <a:prstGeom prst="rect">
            <a:avLst/>
          </a:prstGeom>
          <a:ln>
            <a:noFill/>
          </a:ln>
          <a:effectLst>
            <a:outerShdw blurRad="292100" dist="139700" dir="2700000" algn="tl" rotWithShape="0">
              <a:srgbClr val="333333">
                <a:alpha val="65000"/>
              </a:srgbClr>
            </a:outerShdw>
          </a:effectLst>
        </p:spPr>
      </p:pic>
      <p:cxnSp>
        <p:nvCxnSpPr>
          <p:cNvPr id="53" name="直線單箭頭接點 52">
            <a:extLst>
              <a:ext uri="{FF2B5EF4-FFF2-40B4-BE49-F238E27FC236}">
                <a16:creationId xmlns:a16="http://schemas.microsoft.com/office/drawing/2014/main" id="{326FB4CD-29AD-BA73-3348-4FD9AF97DBCA}"/>
              </a:ext>
            </a:extLst>
          </p:cNvPr>
          <p:cNvCxnSpPr>
            <a:cxnSpLocks/>
          </p:cNvCxnSpPr>
          <p:nvPr/>
        </p:nvCxnSpPr>
        <p:spPr>
          <a:xfrm>
            <a:off x="1088359" y="2795860"/>
            <a:ext cx="0" cy="750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箭號: 向右 53">
            <a:extLst>
              <a:ext uri="{FF2B5EF4-FFF2-40B4-BE49-F238E27FC236}">
                <a16:creationId xmlns:a16="http://schemas.microsoft.com/office/drawing/2014/main" id="{262C5EC6-769D-D0B6-6BC8-1BE0610B7B63}"/>
              </a:ext>
            </a:extLst>
          </p:cNvPr>
          <p:cNvSpPr/>
          <p:nvPr/>
        </p:nvSpPr>
        <p:spPr>
          <a:xfrm>
            <a:off x="2752992" y="4912469"/>
            <a:ext cx="648666" cy="389106"/>
          </a:xfrm>
          <a:prstGeom prst="rightArrow">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7" name="箭號: 向右 56">
            <a:extLst>
              <a:ext uri="{FF2B5EF4-FFF2-40B4-BE49-F238E27FC236}">
                <a16:creationId xmlns:a16="http://schemas.microsoft.com/office/drawing/2014/main" id="{33A743B4-5087-81A2-171B-632FDF624839}"/>
              </a:ext>
            </a:extLst>
          </p:cNvPr>
          <p:cNvSpPr/>
          <p:nvPr/>
        </p:nvSpPr>
        <p:spPr>
          <a:xfrm>
            <a:off x="6144486" y="4860189"/>
            <a:ext cx="648666" cy="389106"/>
          </a:xfrm>
          <a:prstGeom prst="rightArrow">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sp>
        <p:nvSpPr>
          <p:cNvPr id="58" name="箭號: 向右 57">
            <a:extLst>
              <a:ext uri="{FF2B5EF4-FFF2-40B4-BE49-F238E27FC236}">
                <a16:creationId xmlns:a16="http://schemas.microsoft.com/office/drawing/2014/main" id="{1C8C06A9-31DE-A1CD-681C-EA47CB8124FB}"/>
              </a:ext>
            </a:extLst>
          </p:cNvPr>
          <p:cNvSpPr/>
          <p:nvPr/>
        </p:nvSpPr>
        <p:spPr>
          <a:xfrm>
            <a:off x="9211496" y="4833882"/>
            <a:ext cx="648666" cy="389106"/>
          </a:xfrm>
          <a:prstGeom prst="right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ea typeface="Microsoft JhengHei Light" panose="020B0304030504040204" pitchFamily="34" charset="-120"/>
            </a:endParaRPr>
          </a:p>
        </p:txBody>
      </p:sp>
      <p:cxnSp>
        <p:nvCxnSpPr>
          <p:cNvPr id="32" name="直線單箭頭接點 31">
            <a:extLst>
              <a:ext uri="{FF2B5EF4-FFF2-40B4-BE49-F238E27FC236}">
                <a16:creationId xmlns:a16="http://schemas.microsoft.com/office/drawing/2014/main" id="{6F593B56-7C64-4F25-A544-1E5259EC7BF5}"/>
              </a:ext>
            </a:extLst>
          </p:cNvPr>
          <p:cNvCxnSpPr>
            <a:cxnSpLocks/>
          </p:cNvCxnSpPr>
          <p:nvPr/>
        </p:nvCxnSpPr>
        <p:spPr>
          <a:xfrm flipH="1" flipV="1">
            <a:off x="9782672" y="1823998"/>
            <a:ext cx="1" cy="531765"/>
          </a:xfrm>
          <a:prstGeom prst="straightConnector1">
            <a:avLst/>
          </a:prstGeom>
          <a:ln w="38100" cmpd="dbl">
            <a:tailEnd type="triangle"/>
          </a:ln>
        </p:spPr>
        <p:style>
          <a:lnRef idx="1">
            <a:schemeClr val="accent1"/>
          </a:lnRef>
          <a:fillRef idx="0">
            <a:schemeClr val="accent1"/>
          </a:fillRef>
          <a:effectRef idx="0">
            <a:schemeClr val="accent1"/>
          </a:effectRef>
          <a:fontRef idx="minor">
            <a:schemeClr val="tx1"/>
          </a:fontRef>
        </p:style>
      </p:cxnSp>
      <p:pic>
        <p:nvPicPr>
          <p:cNvPr id="21" name="圖片 20">
            <a:extLst>
              <a:ext uri="{FF2B5EF4-FFF2-40B4-BE49-F238E27FC236}">
                <a16:creationId xmlns:a16="http://schemas.microsoft.com/office/drawing/2014/main" id="{D7A30387-0ADC-452B-8510-7B2D4B2633CB}"/>
              </a:ext>
            </a:extLst>
          </p:cNvPr>
          <p:cNvPicPr>
            <a:picLocks noChangeAspect="1"/>
          </p:cNvPicPr>
          <p:nvPr/>
        </p:nvPicPr>
        <p:blipFill>
          <a:blip r:embed="rId7"/>
          <a:stretch>
            <a:fillRect/>
          </a:stretch>
        </p:blipFill>
        <p:spPr>
          <a:xfrm>
            <a:off x="9535829" y="572800"/>
            <a:ext cx="1071774" cy="1244158"/>
          </a:xfrm>
          <a:prstGeom prst="rect">
            <a:avLst/>
          </a:prstGeom>
        </p:spPr>
      </p:pic>
      <p:sp>
        <p:nvSpPr>
          <p:cNvPr id="40" name="文字方塊 39">
            <a:extLst>
              <a:ext uri="{FF2B5EF4-FFF2-40B4-BE49-F238E27FC236}">
                <a16:creationId xmlns:a16="http://schemas.microsoft.com/office/drawing/2014/main" id="{B081B6F9-C033-465A-B82A-9E9BDF57C1B8}"/>
              </a:ext>
            </a:extLst>
          </p:cNvPr>
          <p:cNvSpPr txBox="1"/>
          <p:nvPr/>
        </p:nvSpPr>
        <p:spPr>
          <a:xfrm>
            <a:off x="9858223" y="1747558"/>
            <a:ext cx="684803" cy="369332"/>
          </a:xfrm>
          <a:prstGeom prst="rect">
            <a:avLst/>
          </a:prstGeom>
          <a:noFill/>
        </p:spPr>
        <p:txBody>
          <a:bodyPr wrap="none" rtlCol="0">
            <a:spAutoFit/>
          </a:bodyPr>
          <a:lstStyle/>
          <a:p>
            <a:r>
              <a:rPr lang="en-US" altLang="zh-TW" dirty="0">
                <a:ea typeface="Microsoft JhengHei Light" panose="020B0304030504040204" pitchFamily="34" charset="-120"/>
              </a:rPr>
              <a:t>PCO</a:t>
            </a:r>
            <a:endParaRPr lang="zh-TW" altLang="en-US" dirty="0">
              <a:ea typeface="Microsoft JhengHei Light" panose="020B0304030504040204" pitchFamily="34" charset="-120"/>
            </a:endParaRPr>
          </a:p>
        </p:txBody>
      </p:sp>
      <p:cxnSp>
        <p:nvCxnSpPr>
          <p:cNvPr id="42" name="直線單箭頭接點 41">
            <a:extLst>
              <a:ext uri="{FF2B5EF4-FFF2-40B4-BE49-F238E27FC236}">
                <a16:creationId xmlns:a16="http://schemas.microsoft.com/office/drawing/2014/main" id="{65F0AD9E-EE80-4ECA-8714-59082FE2BB3D}"/>
              </a:ext>
            </a:extLst>
          </p:cNvPr>
          <p:cNvCxnSpPr>
            <a:cxnSpLocks/>
          </p:cNvCxnSpPr>
          <p:nvPr/>
        </p:nvCxnSpPr>
        <p:spPr>
          <a:xfrm flipH="1" flipV="1">
            <a:off x="11400576" y="1842220"/>
            <a:ext cx="1" cy="531765"/>
          </a:xfrm>
          <a:prstGeom prst="straightConnector1">
            <a:avLst/>
          </a:prstGeom>
          <a:ln w="38100" cmpd="dbl">
            <a:tailEnd type="triangle"/>
          </a:ln>
        </p:spPr>
        <p:style>
          <a:lnRef idx="1">
            <a:schemeClr val="accent1"/>
          </a:lnRef>
          <a:fillRef idx="0">
            <a:schemeClr val="accent1"/>
          </a:fillRef>
          <a:effectRef idx="0">
            <a:schemeClr val="accent1"/>
          </a:effectRef>
          <a:fontRef idx="minor">
            <a:schemeClr val="tx1"/>
          </a:fontRef>
        </p:style>
      </p:cxnSp>
      <p:pic>
        <p:nvPicPr>
          <p:cNvPr id="26" name="圖片 25">
            <a:extLst>
              <a:ext uri="{FF2B5EF4-FFF2-40B4-BE49-F238E27FC236}">
                <a16:creationId xmlns:a16="http://schemas.microsoft.com/office/drawing/2014/main" id="{9AF8BB4D-0D96-4C71-9FFE-C2265866D2A9}"/>
              </a:ext>
            </a:extLst>
          </p:cNvPr>
          <p:cNvPicPr>
            <a:picLocks noChangeAspect="1"/>
          </p:cNvPicPr>
          <p:nvPr/>
        </p:nvPicPr>
        <p:blipFill>
          <a:blip r:embed="rId8"/>
          <a:stretch>
            <a:fillRect/>
          </a:stretch>
        </p:blipFill>
        <p:spPr>
          <a:xfrm>
            <a:off x="10973173" y="839276"/>
            <a:ext cx="892369" cy="892369"/>
          </a:xfrm>
          <a:prstGeom prst="rect">
            <a:avLst/>
          </a:prstGeom>
        </p:spPr>
      </p:pic>
      <p:sp>
        <p:nvSpPr>
          <p:cNvPr id="47" name="文字方塊 46">
            <a:extLst>
              <a:ext uri="{FF2B5EF4-FFF2-40B4-BE49-F238E27FC236}">
                <a16:creationId xmlns:a16="http://schemas.microsoft.com/office/drawing/2014/main" id="{3899C428-2DA6-4AE3-B73C-E7B6306E6C35}"/>
              </a:ext>
            </a:extLst>
          </p:cNvPr>
          <p:cNvSpPr txBox="1"/>
          <p:nvPr/>
        </p:nvSpPr>
        <p:spPr>
          <a:xfrm>
            <a:off x="11174009" y="496371"/>
            <a:ext cx="723275" cy="369332"/>
          </a:xfrm>
          <a:prstGeom prst="rect">
            <a:avLst/>
          </a:prstGeom>
          <a:noFill/>
        </p:spPr>
        <p:txBody>
          <a:bodyPr wrap="none" rtlCol="0">
            <a:spAutoFit/>
          </a:bodyPr>
          <a:lstStyle/>
          <a:p>
            <a:r>
              <a:rPr lang="en-US" altLang="zh-TW" dirty="0">
                <a:ea typeface="Microsoft JhengHei Light" panose="020B0304030504040204" pitchFamily="34" charset="-120"/>
              </a:rPr>
              <a:t>LOC</a:t>
            </a:r>
            <a:r>
              <a:rPr lang="zh-TW" altLang="en-US" dirty="0">
                <a:ea typeface="Microsoft JhengHei Light" panose="020B0304030504040204" pitchFamily="34" charset="-120"/>
              </a:rPr>
              <a:t> </a:t>
            </a:r>
          </a:p>
        </p:txBody>
      </p:sp>
      <p:cxnSp>
        <p:nvCxnSpPr>
          <p:cNvPr id="49" name="直線單箭頭接點 48">
            <a:extLst>
              <a:ext uri="{FF2B5EF4-FFF2-40B4-BE49-F238E27FC236}">
                <a16:creationId xmlns:a16="http://schemas.microsoft.com/office/drawing/2014/main" id="{798057FE-D43B-4F54-916D-997771BD3EFD}"/>
              </a:ext>
            </a:extLst>
          </p:cNvPr>
          <p:cNvCxnSpPr>
            <a:cxnSpLocks/>
          </p:cNvCxnSpPr>
          <p:nvPr/>
        </p:nvCxnSpPr>
        <p:spPr>
          <a:xfrm flipV="1">
            <a:off x="10477267" y="1430456"/>
            <a:ext cx="633736" cy="1"/>
          </a:xfrm>
          <a:prstGeom prst="straightConnector1">
            <a:avLst/>
          </a:prstGeom>
          <a:ln w="38100" cmpd="db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8238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AA8AE1F1-6695-26D6-68D0-B7322D8F454B}"/>
              </a:ext>
            </a:extLst>
          </p:cNvPr>
          <p:cNvSpPr txBox="1">
            <a:spLocks/>
          </p:cNvSpPr>
          <p:nvPr/>
        </p:nvSpPr>
        <p:spPr>
          <a:xfrm>
            <a:off x="1103709" y="265373"/>
            <a:ext cx="9360000" cy="657339"/>
          </a:xfrm>
          <a:prstGeom prst="rect">
            <a:avLst/>
          </a:prstGeom>
        </p:spPr>
        <p:txBody>
          <a:bodyPr vert="horz" lIns="90000" tIns="45720" rIns="91440" bIns="18000" rtlCol="0" anchor="t" anchorCtr="0">
            <a:noAutofit/>
          </a:bodyPr>
          <a:lst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GB" sz="4000" b="1" dirty="0">
                <a:solidFill>
                  <a:schemeClr val="tx1"/>
                </a:solidFill>
                <a:latin typeface="Arial" panose="020B0604020202020204" pitchFamily="34" charset="0"/>
                <a:ea typeface="Microsoft JhengHei Light" panose="020B0304030504040204" pitchFamily="34" charset="-120"/>
                <a:cs typeface="Arial" panose="020B0604020202020204" pitchFamily="34" charset="0"/>
              </a:rPr>
              <a:t>Hardware List</a:t>
            </a:r>
          </a:p>
        </p:txBody>
      </p:sp>
      <p:sp>
        <p:nvSpPr>
          <p:cNvPr id="10" name="Platshållare för innehåll 5">
            <a:extLst>
              <a:ext uri="{FF2B5EF4-FFF2-40B4-BE49-F238E27FC236}">
                <a16:creationId xmlns:a16="http://schemas.microsoft.com/office/drawing/2014/main" id="{734B7934-61F0-F36E-7E1A-9D153CC319BF}"/>
              </a:ext>
            </a:extLst>
          </p:cNvPr>
          <p:cNvSpPr txBox="1">
            <a:spLocks/>
          </p:cNvSpPr>
          <p:nvPr/>
        </p:nvSpPr>
        <p:spPr>
          <a:xfrm>
            <a:off x="167849" y="1270570"/>
            <a:ext cx="3898231" cy="4768062"/>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60000" indent="-2160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975"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Proceedings Office</a:t>
            </a:r>
          </a:p>
          <a:p>
            <a:pPr lvl="1"/>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30 x </a:t>
            </a: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Windows </a:t>
            </a:r>
            <a:r>
              <a:rPr lang="en-US" altLang="zh-TW" dirty="0">
                <a:latin typeface="Segoe UI"/>
                <a:ea typeface="Microsoft JhengHei Light" panose="020B0304030504040204" pitchFamily="34" charset="-120"/>
              </a:rPr>
              <a:t>laptop</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a:t>
            </a:r>
          </a:p>
          <a:p>
            <a:pPr lvl="1"/>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30 x 27” 2k resolution monitors for dual monitor </a:t>
            </a: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lvl="1"/>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2 floor-standing laser </a:t>
            </a:r>
            <a:r>
              <a:rPr lang="en-US" dirty="0">
                <a:latin typeface="Segoe UI"/>
                <a:ea typeface="Microsoft JhengHei Light" panose="020B0304030504040204" pitchFamily="34" charset="-120"/>
              </a:rPr>
              <a:t>printers</a:t>
            </a: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Author Reception</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 </a:t>
            </a: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Windows </a:t>
            </a:r>
            <a:r>
              <a:rPr lang="en-US" altLang="zh-TW" dirty="0">
                <a:latin typeface="Segoe UI"/>
                <a:ea typeface="Microsoft JhengHei Light" panose="020B0304030504040204" pitchFamily="34" charset="-120"/>
              </a:rPr>
              <a:t>laptop</a:t>
            </a:r>
            <a:r>
              <a:rPr kumimoji="0" lang="en-GB" altLang="zh-TW" sz="24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a:t>
            </a: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altLang="zh-TW"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Speaker Preparation</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4 </a:t>
            </a: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PC Windows </a:t>
            </a:r>
            <a:r>
              <a:rPr lang="en-US" altLang="zh-TW" dirty="0">
                <a:latin typeface="Segoe UI"/>
                <a:ea typeface="Microsoft JhengHei Light" panose="020B0304030504040204" pitchFamily="34" charset="-120"/>
              </a:rPr>
              <a:t>laptops</a:t>
            </a:r>
            <a:endPar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lang="en-US" altLang="zh-TW" dirty="0">
                <a:solidFill>
                  <a:srgbClr val="FF0000"/>
                </a:solidFill>
                <a:latin typeface="Segoe UI"/>
                <a:ea typeface="Microsoft JhengHei Light" panose="020B0304030504040204" pitchFamily="34" charset="-120"/>
              </a:rPr>
              <a:t>laptop</a:t>
            </a:r>
            <a:r>
              <a:rPr kumimoji="0" lang="en-GB" altLang="zh-TW" sz="2000" b="0" i="0" u="none" strike="noStrike" kern="1200" cap="none" spc="0" normalizeH="0" baseline="0" noProof="0" dirty="0">
                <a:ln>
                  <a:noFill/>
                </a:ln>
                <a:solidFill>
                  <a:srgbClr val="FF0000"/>
                </a:solidFill>
                <a:effectLst/>
                <a:uLnTx/>
                <a:uFillTx/>
                <a:latin typeface="Segoe UI"/>
                <a:ea typeface="Microsoft JhengHei Light" panose="020B0304030504040204" pitchFamily="34" charset="-120"/>
                <a:cs typeface="+mn-cs"/>
              </a:rPr>
              <a:t> setup should be identical to the Auditorium </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p:txBody>
      </p:sp>
      <p:sp>
        <p:nvSpPr>
          <p:cNvPr id="12" name="Platshållare för innehåll 8">
            <a:extLst>
              <a:ext uri="{FF2B5EF4-FFF2-40B4-BE49-F238E27FC236}">
                <a16:creationId xmlns:a16="http://schemas.microsoft.com/office/drawing/2014/main" id="{00F6C66A-FF0E-9E14-A807-BA20E699BEE9}"/>
              </a:ext>
            </a:extLst>
          </p:cNvPr>
          <p:cNvSpPr txBox="1">
            <a:spLocks/>
          </p:cNvSpPr>
          <p:nvPr/>
        </p:nvSpPr>
        <p:spPr>
          <a:xfrm>
            <a:off x="8361011" y="1270570"/>
            <a:ext cx="3255409" cy="4768062"/>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60000" indent="-2160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50000" indent="-19800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0000"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Registration desk</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4</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Laptops</a:t>
            </a:r>
          </a:p>
          <a:p>
            <a:pPr lvl="1"/>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a:t>
            </a:r>
            <a:r>
              <a:rPr kumimoji="0" lang="zh-TW" altLang="en-US"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Self-service check-in</a:t>
            </a:r>
            <a:r>
              <a:rPr kumimoji="0" lang="zh-TW" altLang="en-US"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a:t>
            </a:r>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machines</a:t>
            </a: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Dot Board</a:t>
            </a:r>
            <a:r>
              <a:rPr lang="en-US" b="1" dirty="0">
                <a:latin typeface="Segoe UI"/>
                <a:ea typeface="Microsoft JhengHei Light" panose="020B0304030504040204" pitchFamily="34" charset="-120"/>
              </a:rPr>
              <a:t>/ conference information</a:t>
            </a:r>
            <a:endPar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lvl="1"/>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 </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Raspberry Pi (low-cost single-board computer)</a:t>
            </a:r>
          </a:p>
          <a:p>
            <a:pPr lvl="1"/>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3x </a:t>
            </a:r>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75</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LED TVs with stands</a:t>
            </a: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altLang="zh-TW"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Poster Police</a:t>
            </a:r>
          </a:p>
          <a:p>
            <a:pPr lvl="2" indent="-216000">
              <a:buFont typeface="Wingdings" panose="05000000000000000000" pitchFamily="2" charset="2"/>
              <a:buChar char=""/>
              <a:defRPr/>
            </a:pPr>
            <a:r>
              <a:rPr lang="en-US" altLang="zh-TW" sz="2000" dirty="0">
                <a:latin typeface="Segoe UI"/>
                <a:ea typeface="Microsoft JhengHei Light" panose="020B0304030504040204" pitchFamily="34" charset="-120"/>
              </a:rPr>
              <a:t>18 x</a:t>
            </a:r>
            <a:r>
              <a:rPr lang="en-GB" altLang="zh-TW" sz="2000" dirty="0">
                <a:latin typeface="Segoe UI"/>
                <a:ea typeface="Microsoft JhengHei Light" panose="020B0304030504040204" pitchFamily="34" charset="-120"/>
              </a:rPr>
              <a:t> </a:t>
            </a:r>
            <a:r>
              <a:rPr lang="en-US" altLang="zh-TW" sz="2000" dirty="0">
                <a:latin typeface="Segoe UI"/>
                <a:ea typeface="Microsoft JhengHei Light" panose="020B0304030504040204" pitchFamily="34" charset="-120"/>
              </a:rPr>
              <a:t>Apple iPad Air</a:t>
            </a:r>
            <a:r>
              <a:rPr lang="zh-TW" altLang="zh-TW" sz="2000" dirty="0">
                <a:latin typeface="Segoe UI"/>
                <a:ea typeface="Microsoft JhengHei Light" panose="020B0304030504040204" pitchFamily="34" charset="-120"/>
              </a:rPr>
              <a:t> </a:t>
            </a:r>
            <a:b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b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lvl="1"/>
            <a:endParaRPr kumimoji="0" lang="en-GB" sz="2000" b="0" i="0" u="none" strike="noStrike" kern="1200" cap="none" spc="0" normalizeH="0" baseline="0" noProof="0" dirty="0">
              <a:ln>
                <a:noFill/>
              </a:ln>
              <a:solidFill>
                <a:srgbClr val="000000">
                  <a:lumMod val="75000"/>
                  <a:lumOff val="25000"/>
                </a:srgbClr>
              </a:solidFill>
              <a:effectLst/>
              <a:uLnTx/>
              <a:uFillTx/>
              <a:latin typeface="Segoe UI"/>
              <a:ea typeface="Microsoft JhengHei Light" panose="020B0304030504040204" pitchFamily="34" charset="-120"/>
              <a:cs typeface="+mn-cs"/>
            </a:endParaRPr>
          </a:p>
        </p:txBody>
      </p:sp>
      <p:sp>
        <p:nvSpPr>
          <p:cNvPr id="13" name="Content Placeholder 11">
            <a:extLst>
              <a:ext uri="{FF2B5EF4-FFF2-40B4-BE49-F238E27FC236}">
                <a16:creationId xmlns:a16="http://schemas.microsoft.com/office/drawing/2014/main" id="{D377E8B0-30BC-B324-5B22-6026196E4D00}"/>
              </a:ext>
            </a:extLst>
          </p:cNvPr>
          <p:cNvSpPr txBox="1">
            <a:spLocks/>
          </p:cNvSpPr>
          <p:nvPr/>
        </p:nvSpPr>
        <p:spPr>
          <a:xfrm>
            <a:off x="4193352" y="1270570"/>
            <a:ext cx="4040387" cy="4768062"/>
          </a:xfrm>
          <a:prstGeom prst="rect">
            <a:avLst/>
          </a:prstGeom>
        </p:spPr>
        <p:txBody>
          <a:bodyPr vert="horz" lIns="0" tIns="45720" rIns="18000" bIns="45720" rtlCol="0">
            <a:norm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60000" indent="-2160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50000" indent="-19800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39750" indent="-19685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Auditorium</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US"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4</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a:t>
            </a:r>
            <a:r>
              <a:rPr lang="en-US" altLang="zh-TW" dirty="0">
                <a:latin typeface="Segoe UI"/>
                <a:ea typeface="Microsoft JhengHei Light" panose="020B0304030504040204" pitchFamily="34" charset="-120"/>
              </a:rPr>
              <a:t>laptops</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 for each auditorium</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1 Spare for each on-hand</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2 x 27” </a:t>
            </a: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floor-standing </a:t>
            </a:r>
            <a:r>
              <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screens : one shows a timer, and the other simultaneously plays a slideshow</a:t>
            </a: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altLang="zh-TW" sz="2000" b="1"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Satellite Meetings</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2 Laptops </a:t>
            </a:r>
          </a:p>
          <a:p>
            <a:pPr marL="360000" marR="0" lvl="1" indent="-216000" algn="l" defTabSz="914400" rtl="0" eaLnBrk="1" fontAlgn="auto" latinLnBrk="0" hangingPunct="1">
              <a:lnSpc>
                <a:spcPct val="100000"/>
              </a:lnSpc>
              <a:spcBef>
                <a:spcPts val="1000"/>
              </a:spcBef>
              <a:spcAft>
                <a:spcPts val="0"/>
              </a:spcAft>
              <a:buClr>
                <a:srgbClr val="666666"/>
              </a:buClr>
              <a:buSzTx/>
              <a:buFont typeface="Wingdings" panose="05000000000000000000" pitchFamily="2" charset="2"/>
              <a:buChar char=""/>
              <a:tabLst/>
              <a:defRPr/>
            </a:pP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Projector or  </a:t>
            </a:r>
            <a:r>
              <a:rPr lang="en-GB" altLang="zh-TW" dirty="0">
                <a:latin typeface="Segoe UI"/>
                <a:ea typeface="Microsoft JhengHei Light" panose="020B0304030504040204" pitchFamily="34" charset="-120"/>
              </a:rPr>
              <a:t>larger </a:t>
            </a:r>
            <a:r>
              <a:rPr kumimoji="0" lang="en-GB" altLang="zh-TW"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rPr>
              <a:t>TV with stands as needed</a:t>
            </a:r>
            <a:endParaRPr kumimoji="0" lang="en-GB"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a:p>
            <a:pPr marL="101600" marR="0" lvl="0" indent="-101600" algn="l"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endParaRPr kumimoji="0" lang="en-SE" sz="2000" b="0" i="0" u="none" strike="noStrike" kern="1200" cap="none" spc="0" normalizeH="0" baseline="0" noProof="0" dirty="0">
              <a:ln>
                <a:noFill/>
              </a:ln>
              <a:solidFill>
                <a:srgbClr val="666666"/>
              </a:solidFill>
              <a:effectLst/>
              <a:uLnTx/>
              <a:uFillTx/>
              <a:latin typeface="Segoe UI"/>
              <a:ea typeface="Microsoft JhengHei Light" panose="020B0304030504040204" pitchFamily="34" charset="-120"/>
              <a:cs typeface="+mn-cs"/>
            </a:endParaRPr>
          </a:p>
        </p:txBody>
      </p:sp>
    </p:spTree>
    <p:extLst>
      <p:ext uri="{BB962C8B-B14F-4D97-AF65-F5344CB8AC3E}">
        <p14:creationId xmlns:p14="http://schemas.microsoft.com/office/powerpoint/2010/main" val="1818414396"/>
      </p:ext>
    </p:extLst>
  </p:cSld>
  <p:clrMapOvr>
    <a:masterClrMapping/>
  </p:clrMapOvr>
</p:sld>
</file>

<file path=ppt/theme/theme1.xml><?xml version="1.0" encoding="utf-8"?>
<a:theme xmlns:a="http://schemas.openxmlformats.org/drawingml/2006/main" name="Office 佈景主題">
  <a:themeElements>
    <a:clrScheme name="跑馬燈">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自訂 12">
      <a:majorFont>
        <a:latin typeface="Microsoft JhengHei UI"/>
        <a:ea typeface="微軟正黑體"/>
        <a:cs typeface=""/>
      </a:majorFont>
      <a:minorFont>
        <a:latin typeface="Microsoft JhengHei UI"/>
        <a:ea typeface="微軟正黑體"/>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訂 13">
      <a:majorFont>
        <a:latin typeface="Microsoft JhengHei UI"/>
        <a:ea typeface="微軟正黑體"/>
        <a:cs typeface=""/>
      </a:majorFont>
      <a:minorFont>
        <a:latin typeface="Microsoft JhengHei UI"/>
        <a:ea typeface="微軟正黑體"/>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21007</TotalTime>
  <Words>8795</Words>
  <Application>Microsoft Macintosh PowerPoint</Application>
  <PresentationFormat>寬螢幕</PresentationFormat>
  <Paragraphs>658</Paragraphs>
  <Slides>33</Slides>
  <Notes>31</Notes>
  <HiddenSlides>0</HiddenSlides>
  <MMClips>0</MMClips>
  <ScaleCrop>false</ScaleCrop>
  <HeadingPairs>
    <vt:vector size="6" baseType="variant">
      <vt:variant>
        <vt:lpstr>使用字型</vt:lpstr>
      </vt:variant>
      <vt:variant>
        <vt:i4>15</vt:i4>
      </vt:variant>
      <vt:variant>
        <vt:lpstr>佈景主題</vt:lpstr>
      </vt:variant>
      <vt:variant>
        <vt:i4>1</vt:i4>
      </vt:variant>
      <vt:variant>
        <vt:lpstr>投影片標題</vt:lpstr>
      </vt:variant>
      <vt:variant>
        <vt:i4>33</vt:i4>
      </vt:variant>
    </vt:vector>
  </HeadingPairs>
  <TitlesOfParts>
    <vt:vector size="49" baseType="lpstr">
      <vt:lpstr>新細明體</vt:lpstr>
      <vt:lpstr>標楷體</vt:lpstr>
      <vt:lpstr>隨筆Touch Regular</vt:lpstr>
      <vt:lpstr>jf open 粉圓 1.1</vt:lpstr>
      <vt:lpstr>Microsoft JhengHei Light</vt:lpstr>
      <vt:lpstr>Microsoft JhengHei UI</vt:lpstr>
      <vt:lpstr>Microsoft YaHei UI</vt:lpstr>
      <vt:lpstr>Noto Sans JP</vt:lpstr>
      <vt:lpstr>TwCenMT-Regular</vt:lpstr>
      <vt:lpstr>Arial</vt:lpstr>
      <vt:lpstr>Arial Black</vt:lpstr>
      <vt:lpstr>Calibri</vt:lpstr>
      <vt:lpstr>Courier New</vt:lpstr>
      <vt:lpstr>Segoe UI</vt:lpstr>
      <vt:lpstr>Wingdings</vt:lpstr>
      <vt:lpstr>Office 佈景主題</vt:lpstr>
      <vt:lpstr>IT management for a conference: software requirements, setup, and installation specifications  (IPAC25)</vt:lpstr>
      <vt:lpstr>IPAC’25 Timetable</vt:lpstr>
      <vt:lpstr>IPAC25 Venues</vt:lpstr>
      <vt:lpstr>IPAC’25 Committees and Tasks</vt:lpstr>
      <vt:lpstr>Proceeding Office</vt:lpstr>
      <vt:lpstr>WiFi</vt:lpstr>
      <vt:lpstr>Registration Flow of IPAC’25</vt:lpstr>
      <vt:lpstr>PowerPoint 簡報</vt:lpstr>
      <vt:lpstr>PowerPoint 簡報</vt:lpstr>
      <vt:lpstr>PowerPoint 簡報</vt:lpstr>
      <vt:lpstr>PowerPoint 簡報</vt:lpstr>
      <vt:lpstr>IPAC25 Proceeding Office</vt:lpstr>
      <vt:lpstr>Cloud Storage and Printer</vt:lpstr>
      <vt:lpstr>TV and IPAD</vt:lpstr>
      <vt:lpstr>PC Software for Editing</vt:lpstr>
      <vt:lpstr>PowerPoint 簡報</vt:lpstr>
      <vt:lpstr>Installing Fonts</vt:lpstr>
      <vt:lpstr>Final Check for Laptop Setup</vt:lpstr>
      <vt:lpstr>Final Check for Laptop Setup(cont.)</vt:lpstr>
      <vt:lpstr>Final Check for Laptop Setup(cont.)</vt:lpstr>
      <vt:lpstr>Final Check (update-po.bat)</vt:lpstr>
      <vt:lpstr>Presentation Office</vt:lpstr>
      <vt:lpstr>Presentation Office Preparation</vt:lpstr>
      <vt:lpstr>Auditorium Setup for Speakers</vt:lpstr>
      <vt:lpstr>PowerPoint 簡報</vt:lpstr>
      <vt:lpstr>PowerPoint 簡報</vt:lpstr>
      <vt:lpstr>PowerPoint 簡報</vt:lpstr>
      <vt:lpstr>POSTER</vt:lpstr>
      <vt:lpstr>Posters</vt:lpstr>
      <vt:lpstr>Timeline of Posters Setup</vt:lpstr>
      <vt:lpstr>Poster Police JICT</vt:lpstr>
      <vt:lpstr>Summary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huang juiche</dc:creator>
  <cp:lastModifiedBy>Huang, Jui-Che [黃睿哲] *</cp:lastModifiedBy>
  <cp:revision>337</cp:revision>
  <cp:lastPrinted>2025-10-31T00:33:32Z</cp:lastPrinted>
  <dcterms:created xsi:type="dcterms:W3CDTF">2024-03-30T11:20:00Z</dcterms:created>
  <dcterms:modified xsi:type="dcterms:W3CDTF">2025-11-05T16:38:16Z</dcterms:modified>
</cp:coreProperties>
</file>